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45" r:id="rId2"/>
    <p:sldMasterId id="2147483773" r:id="rId3"/>
    <p:sldMasterId id="2147483789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7" r:id="rId6"/>
    <p:sldId id="292" r:id="rId7"/>
    <p:sldId id="279" r:id="rId8"/>
    <p:sldId id="298" r:id="rId9"/>
    <p:sldId id="299" r:id="rId10"/>
    <p:sldId id="293" r:id="rId11"/>
    <p:sldId id="263" r:id="rId12"/>
    <p:sldId id="266" r:id="rId13"/>
    <p:sldId id="283" r:id="rId14"/>
    <p:sldId id="284" r:id="rId15"/>
    <p:sldId id="294" r:id="rId16"/>
    <p:sldId id="269" r:id="rId17"/>
    <p:sldId id="286" r:id="rId18"/>
    <p:sldId id="288" r:id="rId19"/>
    <p:sldId id="295" r:id="rId20"/>
    <p:sldId id="268" r:id="rId21"/>
    <p:sldId id="272" r:id="rId22"/>
    <p:sldId id="270" r:id="rId23"/>
    <p:sldId id="271" r:id="rId24"/>
    <p:sldId id="296" r:id="rId25"/>
    <p:sldId id="291" r:id="rId26"/>
    <p:sldId id="290" r:id="rId27"/>
    <p:sldId id="300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4" autoAdjust="0"/>
    <p:restoredTop sz="94707" autoAdjust="0"/>
  </p:normalViewPr>
  <p:slideViewPr>
    <p:cSldViewPr snapToGrid="0" snapToObjects="1">
      <p:cViewPr varScale="1">
        <p:scale>
          <a:sx n="116" d="100"/>
          <a:sy n="116" d="100"/>
        </p:scale>
        <p:origin x="1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26D13-70B9-4336-AE51-B66B93450EB4}" type="datetimeFigureOut">
              <a:rPr lang="en-GB" smtClean="0"/>
              <a:pPr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CEF8-DCE8-49BF-8142-2EF53A72E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67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E3346-2590-4D84-8C53-A035C1BA95F0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9A75-CD35-4D56-B820-AAC53EB49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8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3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9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69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0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5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14</a:t>
            </a:fld>
            <a:endParaRPr lang="en-GB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Weighted average CYP price per USD decrease since 2014 in Guatemala (-13%), Honduras (-3%)  and Nicaragua (-12%).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Monthly injectables price decrease since 2014 in Dominican Republic (-6%), Honduras (-10%), Guatemala (-15%) and Nicaragua (-6%).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Price trends for other methods vary by country.</a:t>
            </a:r>
          </a:p>
        </p:txBody>
      </p:sp>
    </p:spTree>
    <p:extLst>
      <p:ext uri="{BB962C8B-B14F-4D97-AF65-F5344CB8AC3E}">
        <p14:creationId xmlns:p14="http://schemas.microsoft.com/office/powerpoint/2010/main" val="27150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4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9A75-CD35-4D56-B820-AAC53EB4984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7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8" name="Picture 7" descr="IMSHlogo_RGB_300px_TM_I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6" y="366713"/>
            <a:ext cx="2031629" cy="5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211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4768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8" name="Picture 7" descr="IMSHlogo_RGB_300px_TM_IA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6" y="366713"/>
            <a:ext cx="2031629" cy="5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100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10" name="Picture 9" descr="IMSCG-logo-tag-TM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6" y="366713"/>
            <a:ext cx="2732599" cy="5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33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6" name="Picture 5" descr="IMSCG-logo-tag-TM-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6" y="366713"/>
            <a:ext cx="2732599" cy="5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20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362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204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4997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5057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6" name="Picture 5" descr="IMSHlogo_RGB_300px_TM_I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6" y="366713"/>
            <a:ext cx="2031629" cy="5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129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570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186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159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7447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1248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553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CASE Title/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183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6757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dirty="0"/>
              <a:t>Title goes here</a:t>
            </a:r>
            <a:br>
              <a:rPr dirty="0"/>
            </a:br>
            <a:r>
              <a:rPr dirty="0"/>
              <a:t>Photo option, choose from a </a:t>
            </a:r>
            <a:r>
              <a:rPr lang="en-GB" dirty="0"/>
              <a:t>selection</a:t>
            </a:r>
            <a:endParaRPr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Name, Title, Department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2" name="Picture 1" descr="IMS-INSTITUTE-Logo-R#238CC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8" y="366713"/>
            <a:ext cx="2546927" cy="6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104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36" y="350030"/>
            <a:ext cx="1878866" cy="540000"/>
          </a:xfrm>
          <a:prstGeom prst="rect">
            <a:avLst/>
          </a:prstGeom>
        </p:spPr>
      </p:pic>
      <p:pic>
        <p:nvPicPr>
          <p:cNvPr id="8" name="Picture 7" descr="IMS-INSTITUTE-Logo-R#238CC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8" y="366713"/>
            <a:ext cx="2546927" cy="64909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493511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4150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362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204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4997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50572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570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186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1592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74472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1248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553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338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PPERCASE Title/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183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6757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10" name="Picture 9" descr="IMSCG-logo-tag-TM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6" y="366713"/>
            <a:ext cx="2732599" cy="5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33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NAME, TITLE, DEPARTMENT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8"/>
          <p:cNvSpPr>
            <a:spLocks noGrp="1"/>
          </p:cNvSpPr>
          <p:nvPr>
            <p:ph type="dt" sz="quarter" idx="10"/>
          </p:nvPr>
        </p:nvSpPr>
        <p:spPr>
          <a:xfrm>
            <a:off x="420688" y="5873750"/>
            <a:ext cx="3416526" cy="38009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45847" y="6308725"/>
            <a:ext cx="380160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dirty="0">
                <a:solidFill>
                  <a:schemeClr val="tx2"/>
                </a:solidFill>
                <a:latin typeface="+mj-lt"/>
              </a:rPr>
              <a:t>CONFIDENTIAL PRESENTATION  </a:t>
            </a:r>
          </a:p>
        </p:txBody>
      </p:sp>
      <p:pic>
        <p:nvPicPr>
          <p:cNvPr id="9" name="Picture 8" descr="IMSHlogo_RGB_300px_TM_IA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6" y="366713"/>
            <a:ext cx="2031629" cy="57562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3362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204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4997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50572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5704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186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427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1592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7447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12489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553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CASE Title/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6183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6757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Photo option, choose from a selection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chemeClr val="accent1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 dirty="0"/>
          </a:p>
        </p:txBody>
      </p:sp>
      <p:pic>
        <p:nvPicPr>
          <p:cNvPr id="8" name="Picture 7" descr="IMSHlogo_RGB_300px_TM_IA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46" y="366713"/>
            <a:ext cx="2031629" cy="5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634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147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494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chemeClr val="accent1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968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7392132" y="6367140"/>
            <a:ext cx="1297843" cy="2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814" r:id="rId12"/>
    <p:sldLayoutId id="2147483816" r:id="rId13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" y="6492240"/>
            <a:ext cx="5521313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711703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SCG-logo-no_tag-TM-RGB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52" y="6356349"/>
            <a:ext cx="2319323" cy="3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MS-INSTITUTE-Logo-R#238CC7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65" y="6342980"/>
            <a:ext cx="1386610" cy="353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799" r:id="rId15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CONFIDENTIAL TO IMS HEALTH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8"/>
          <a:stretch/>
        </p:blipFill>
        <p:spPr>
          <a:xfrm>
            <a:off x="7392132" y="6373916"/>
            <a:ext cx="1265103" cy="2618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795" r:id="rId14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b="1" dirty="0"/>
              <a:t>Measures of contraceptive availability in the retail sectors of Brazil, Dominican Republic, Guatemala, Honduras and Nicaragua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Presented by Peter Stephens, IMS Health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72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Comparisons with available Gov’t/social security supply confirms the role of retail pharmacy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04673"/>
              </p:ext>
            </p:extLst>
          </p:nvPr>
        </p:nvGraphicFramePr>
        <p:xfrm>
          <a:off x="2154798" y="1767921"/>
          <a:ext cx="5184561" cy="240521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7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retail pharmacy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Injectables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Hormonal Pills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IUD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7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MOH, Guatemala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7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IPSS, Nicaragua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509047"/>
            <a:ext cx="6629400" cy="137160"/>
          </a:xfrm>
        </p:spPr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84445" y="4392545"/>
            <a:ext cx="6125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For every 100 pills supplied by the </a:t>
            </a:r>
            <a:r>
              <a:rPr lang="en-GB" sz="1400" dirty="0" err="1">
                <a:solidFill>
                  <a:schemeClr val="tx2"/>
                </a:solidFill>
              </a:rPr>
              <a:t>MoH</a:t>
            </a:r>
            <a:r>
              <a:rPr lang="en-GB" sz="1400" dirty="0">
                <a:solidFill>
                  <a:schemeClr val="tx2"/>
                </a:solidFill>
              </a:rPr>
              <a:t> in Guatemala, retail pharmacy supplies 29 more</a:t>
            </a:r>
            <a:br>
              <a:rPr lang="en-GB" sz="1400" dirty="0">
                <a:solidFill>
                  <a:schemeClr val="tx2"/>
                </a:solidFill>
              </a:rPr>
            </a:br>
            <a:endParaRPr lang="en-GB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</a:rPr>
              <a:t>The IPSS covers 13% of the population in Nicaragua. For every 100 injectables reimbursed by the IPSS, retail </a:t>
            </a:r>
            <a:r>
              <a:rPr lang="en-GB" sz="1400">
                <a:solidFill>
                  <a:schemeClr val="tx2"/>
                </a:solidFill>
              </a:rPr>
              <a:t>pharmacy dispenses 81.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0" name="Picture 32" descr="Nicaragua_CA_W_smal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76" y="3380901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Guatemala_SC_W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77" y="2592167"/>
            <a:ext cx="688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018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2033" y="2107310"/>
            <a:ext cx="4302021" cy="438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of retail pharmacy supply varies by geographic region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5613" y="1598613"/>
          <a:ext cx="8226424" cy="2372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6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CYP per 1000 women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aged 15-49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1168.7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Dominican</a:t>
                      </a:r>
                      <a:r>
                        <a:rPr lang="en-GB" baseline="0" dirty="0"/>
                        <a:t> Republic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Guatemala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Honduras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Nicaragua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492240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0375" y="954574"/>
            <a:ext cx="8226000" cy="444500"/>
          </a:xfrm>
        </p:spPr>
        <p:txBody>
          <a:bodyPr>
            <a:normAutofit/>
          </a:bodyPr>
          <a:lstStyle/>
          <a:p>
            <a:r>
              <a:rPr lang="en-GB" b="1" dirty="0"/>
              <a:t>SUPPLY BY STATE OR DEPARTMENT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54063" y="5132345"/>
            <a:ext cx="1821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2"/>
                </a:solidFill>
              </a:rPr>
              <a:t>Guatemala, CYP Quintiles by Department</a:t>
            </a:r>
          </a:p>
        </p:txBody>
      </p:sp>
    </p:spTree>
    <p:extLst>
      <p:ext uri="{BB962C8B-B14F-4D97-AF65-F5344CB8AC3E}">
        <p14:creationId xmlns:p14="http://schemas.microsoft.com/office/powerpoint/2010/main" val="37784880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Scope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36512"/>
              </p:ext>
            </p:extLst>
          </p:nvPr>
        </p:nvGraphicFramePr>
        <p:xfrm>
          <a:off x="481359" y="1644146"/>
          <a:ext cx="8226426" cy="23462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2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1">
                <a:tc>
                  <a:txBody>
                    <a:bodyPr/>
                    <a:lstStyle/>
                    <a:p>
                      <a:pPr algn="l"/>
                      <a:r>
                        <a:rPr lang="en-GB" sz="15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How</a:t>
                      </a:r>
                      <a:r>
                        <a:rPr lang="en-GB" sz="1500" b="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important is retail pharmacy as a source of modern contraceptive supply?</a:t>
                      </a:r>
                      <a:endParaRPr lang="en-GB" sz="15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What</a:t>
                      </a:r>
                      <a:r>
                        <a:rPr lang="en-GB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methods are sourced through retail pharmacy, what manufacturers are present and how does price vary by country?</a:t>
                      </a:r>
                      <a:endParaRPr lang="en-GB" sz="15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b="0" kern="12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 retail pharmacy sales vary by region, with what is that variation associated, and how does retail pharmacy relate to public sector supply?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Doe</a:t>
                      </a:r>
                      <a:r>
                        <a:rPr lang="en-GB" sz="15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 it appear that retail pharmacy sales have been affected by reports of </a:t>
                      </a:r>
                      <a:r>
                        <a:rPr lang="en-GB" sz="15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Zika</a:t>
                      </a:r>
                      <a:r>
                        <a:rPr lang="en-GB" sz="15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infection?</a:t>
                      </a:r>
                      <a:endParaRPr lang="en-GB" sz="15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312676" y="60368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Freeform 15"/>
          <p:cNvSpPr>
            <a:spLocks/>
          </p:cNvSpPr>
          <p:nvPr/>
        </p:nvSpPr>
        <p:spPr bwMode="auto">
          <a:xfrm>
            <a:off x="611558" y="5046663"/>
            <a:ext cx="1108075" cy="1108075"/>
          </a:xfrm>
          <a:custGeom>
            <a:avLst/>
            <a:gdLst>
              <a:gd name="T0" fmla="*/ 195 w 698"/>
              <a:gd name="T1" fmla="*/ 22 h 698"/>
              <a:gd name="T2" fmla="*/ 170 w 698"/>
              <a:gd name="T3" fmla="*/ 28 h 698"/>
              <a:gd name="T4" fmla="*/ 182 w 698"/>
              <a:gd name="T5" fmla="*/ 56 h 698"/>
              <a:gd name="T6" fmla="*/ 148 w 698"/>
              <a:gd name="T7" fmla="*/ 77 h 698"/>
              <a:gd name="T8" fmla="*/ 117 w 698"/>
              <a:gd name="T9" fmla="*/ 65 h 698"/>
              <a:gd name="T10" fmla="*/ 68 w 698"/>
              <a:gd name="T11" fmla="*/ 68 h 698"/>
              <a:gd name="T12" fmla="*/ 80 w 698"/>
              <a:gd name="T13" fmla="*/ 80 h 698"/>
              <a:gd name="T14" fmla="*/ 77 w 698"/>
              <a:gd name="T15" fmla="*/ 121 h 698"/>
              <a:gd name="T16" fmla="*/ 31 w 698"/>
              <a:gd name="T17" fmla="*/ 182 h 698"/>
              <a:gd name="T18" fmla="*/ 6 w 698"/>
              <a:gd name="T19" fmla="*/ 244 h 698"/>
              <a:gd name="T20" fmla="*/ 28 w 698"/>
              <a:gd name="T21" fmla="*/ 269 h 698"/>
              <a:gd name="T22" fmla="*/ 62 w 698"/>
              <a:gd name="T23" fmla="*/ 263 h 698"/>
              <a:gd name="T24" fmla="*/ 80 w 698"/>
              <a:gd name="T25" fmla="*/ 290 h 698"/>
              <a:gd name="T26" fmla="*/ 154 w 698"/>
              <a:gd name="T27" fmla="*/ 269 h 698"/>
              <a:gd name="T28" fmla="*/ 192 w 698"/>
              <a:gd name="T29" fmla="*/ 318 h 698"/>
              <a:gd name="T30" fmla="*/ 241 w 698"/>
              <a:gd name="T31" fmla="*/ 346 h 698"/>
              <a:gd name="T32" fmla="*/ 275 w 698"/>
              <a:gd name="T33" fmla="*/ 392 h 698"/>
              <a:gd name="T34" fmla="*/ 284 w 698"/>
              <a:gd name="T35" fmla="*/ 448 h 698"/>
              <a:gd name="T36" fmla="*/ 293 w 698"/>
              <a:gd name="T37" fmla="*/ 488 h 698"/>
              <a:gd name="T38" fmla="*/ 321 w 698"/>
              <a:gd name="T39" fmla="*/ 516 h 698"/>
              <a:gd name="T40" fmla="*/ 340 w 698"/>
              <a:gd name="T41" fmla="*/ 525 h 698"/>
              <a:gd name="T42" fmla="*/ 334 w 698"/>
              <a:gd name="T43" fmla="*/ 584 h 698"/>
              <a:gd name="T44" fmla="*/ 284 w 698"/>
              <a:gd name="T45" fmla="*/ 633 h 698"/>
              <a:gd name="T46" fmla="*/ 312 w 698"/>
              <a:gd name="T47" fmla="*/ 649 h 698"/>
              <a:gd name="T48" fmla="*/ 327 w 698"/>
              <a:gd name="T49" fmla="*/ 655 h 698"/>
              <a:gd name="T50" fmla="*/ 346 w 698"/>
              <a:gd name="T51" fmla="*/ 673 h 698"/>
              <a:gd name="T52" fmla="*/ 346 w 698"/>
              <a:gd name="T53" fmla="*/ 698 h 698"/>
              <a:gd name="T54" fmla="*/ 417 w 698"/>
              <a:gd name="T55" fmla="*/ 611 h 698"/>
              <a:gd name="T56" fmla="*/ 432 w 698"/>
              <a:gd name="T57" fmla="*/ 574 h 698"/>
              <a:gd name="T58" fmla="*/ 448 w 698"/>
              <a:gd name="T59" fmla="*/ 544 h 698"/>
              <a:gd name="T60" fmla="*/ 494 w 698"/>
              <a:gd name="T61" fmla="*/ 522 h 698"/>
              <a:gd name="T62" fmla="*/ 503 w 698"/>
              <a:gd name="T63" fmla="*/ 516 h 698"/>
              <a:gd name="T64" fmla="*/ 544 w 698"/>
              <a:gd name="T65" fmla="*/ 516 h 698"/>
              <a:gd name="T66" fmla="*/ 602 w 698"/>
              <a:gd name="T67" fmla="*/ 429 h 698"/>
              <a:gd name="T68" fmla="*/ 658 w 698"/>
              <a:gd name="T69" fmla="*/ 309 h 698"/>
              <a:gd name="T70" fmla="*/ 670 w 698"/>
              <a:gd name="T71" fmla="*/ 207 h 698"/>
              <a:gd name="T72" fmla="*/ 534 w 698"/>
              <a:gd name="T73" fmla="*/ 151 h 698"/>
              <a:gd name="T74" fmla="*/ 528 w 698"/>
              <a:gd name="T75" fmla="*/ 139 h 698"/>
              <a:gd name="T76" fmla="*/ 516 w 698"/>
              <a:gd name="T77" fmla="*/ 133 h 698"/>
              <a:gd name="T78" fmla="*/ 500 w 698"/>
              <a:gd name="T79" fmla="*/ 117 h 698"/>
              <a:gd name="T80" fmla="*/ 460 w 698"/>
              <a:gd name="T81" fmla="*/ 124 h 698"/>
              <a:gd name="T82" fmla="*/ 442 w 698"/>
              <a:gd name="T83" fmla="*/ 136 h 698"/>
              <a:gd name="T84" fmla="*/ 420 w 698"/>
              <a:gd name="T85" fmla="*/ 130 h 698"/>
              <a:gd name="T86" fmla="*/ 414 w 698"/>
              <a:gd name="T87" fmla="*/ 130 h 698"/>
              <a:gd name="T88" fmla="*/ 414 w 698"/>
              <a:gd name="T89" fmla="*/ 114 h 698"/>
              <a:gd name="T90" fmla="*/ 408 w 698"/>
              <a:gd name="T91" fmla="*/ 114 h 698"/>
              <a:gd name="T92" fmla="*/ 435 w 698"/>
              <a:gd name="T93" fmla="*/ 68 h 698"/>
              <a:gd name="T94" fmla="*/ 405 w 698"/>
              <a:gd name="T95" fmla="*/ 22 h 698"/>
              <a:gd name="T96" fmla="*/ 368 w 698"/>
              <a:gd name="T97" fmla="*/ 59 h 698"/>
              <a:gd name="T98" fmla="*/ 330 w 698"/>
              <a:gd name="T99" fmla="*/ 49 h 698"/>
              <a:gd name="T100" fmla="*/ 306 w 698"/>
              <a:gd name="T101" fmla="*/ 59 h 698"/>
              <a:gd name="T102" fmla="*/ 281 w 698"/>
              <a:gd name="T103" fmla="*/ 65 h 698"/>
              <a:gd name="T104" fmla="*/ 256 w 698"/>
              <a:gd name="T105" fmla="*/ 62 h 698"/>
              <a:gd name="T106" fmla="*/ 256 w 698"/>
              <a:gd name="T107" fmla="*/ 25 h 698"/>
              <a:gd name="T108" fmla="*/ 250 w 698"/>
              <a:gd name="T109" fmla="*/ 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8" h="698">
                <a:moveTo>
                  <a:pt x="238" y="0"/>
                </a:moveTo>
                <a:lnTo>
                  <a:pt x="238" y="6"/>
                </a:lnTo>
                <a:lnTo>
                  <a:pt x="232" y="12"/>
                </a:lnTo>
                <a:lnTo>
                  <a:pt x="225" y="12"/>
                </a:lnTo>
                <a:lnTo>
                  <a:pt x="219" y="16"/>
                </a:lnTo>
                <a:lnTo>
                  <a:pt x="216" y="19"/>
                </a:lnTo>
                <a:lnTo>
                  <a:pt x="195" y="22"/>
                </a:lnTo>
                <a:lnTo>
                  <a:pt x="195" y="25"/>
                </a:lnTo>
                <a:lnTo>
                  <a:pt x="185" y="25"/>
                </a:lnTo>
                <a:lnTo>
                  <a:pt x="164" y="19"/>
                </a:lnTo>
                <a:lnTo>
                  <a:pt x="161" y="19"/>
                </a:lnTo>
                <a:lnTo>
                  <a:pt x="161" y="22"/>
                </a:lnTo>
                <a:lnTo>
                  <a:pt x="164" y="25"/>
                </a:lnTo>
                <a:lnTo>
                  <a:pt x="170" y="28"/>
                </a:lnTo>
                <a:lnTo>
                  <a:pt x="170" y="40"/>
                </a:lnTo>
                <a:lnTo>
                  <a:pt x="173" y="49"/>
                </a:lnTo>
                <a:lnTo>
                  <a:pt x="176" y="53"/>
                </a:lnTo>
                <a:lnTo>
                  <a:pt x="179" y="53"/>
                </a:lnTo>
                <a:lnTo>
                  <a:pt x="185" y="53"/>
                </a:lnTo>
                <a:lnTo>
                  <a:pt x="185" y="56"/>
                </a:lnTo>
                <a:lnTo>
                  <a:pt x="182" y="56"/>
                </a:lnTo>
                <a:lnTo>
                  <a:pt x="179" y="59"/>
                </a:lnTo>
                <a:lnTo>
                  <a:pt x="176" y="59"/>
                </a:lnTo>
                <a:lnTo>
                  <a:pt x="173" y="62"/>
                </a:lnTo>
                <a:lnTo>
                  <a:pt x="170" y="68"/>
                </a:lnTo>
                <a:lnTo>
                  <a:pt x="167" y="68"/>
                </a:lnTo>
                <a:lnTo>
                  <a:pt x="164" y="71"/>
                </a:lnTo>
                <a:lnTo>
                  <a:pt x="148" y="77"/>
                </a:lnTo>
                <a:lnTo>
                  <a:pt x="145" y="80"/>
                </a:lnTo>
                <a:lnTo>
                  <a:pt x="133" y="80"/>
                </a:lnTo>
                <a:lnTo>
                  <a:pt x="127" y="77"/>
                </a:lnTo>
                <a:lnTo>
                  <a:pt x="124" y="71"/>
                </a:lnTo>
                <a:lnTo>
                  <a:pt x="121" y="74"/>
                </a:lnTo>
                <a:lnTo>
                  <a:pt x="117" y="74"/>
                </a:lnTo>
                <a:lnTo>
                  <a:pt x="117" y="65"/>
                </a:lnTo>
                <a:lnTo>
                  <a:pt x="111" y="59"/>
                </a:lnTo>
                <a:lnTo>
                  <a:pt x="108" y="59"/>
                </a:lnTo>
                <a:lnTo>
                  <a:pt x="102" y="62"/>
                </a:lnTo>
                <a:lnTo>
                  <a:pt x="99" y="62"/>
                </a:lnTo>
                <a:lnTo>
                  <a:pt x="96" y="62"/>
                </a:lnTo>
                <a:lnTo>
                  <a:pt x="96" y="65"/>
                </a:lnTo>
                <a:lnTo>
                  <a:pt x="68" y="68"/>
                </a:lnTo>
                <a:lnTo>
                  <a:pt x="68" y="65"/>
                </a:lnTo>
                <a:lnTo>
                  <a:pt x="68" y="77"/>
                </a:lnTo>
                <a:lnTo>
                  <a:pt x="71" y="80"/>
                </a:lnTo>
                <a:lnTo>
                  <a:pt x="74" y="80"/>
                </a:lnTo>
                <a:lnTo>
                  <a:pt x="74" y="77"/>
                </a:lnTo>
                <a:lnTo>
                  <a:pt x="77" y="77"/>
                </a:lnTo>
                <a:lnTo>
                  <a:pt x="80" y="80"/>
                </a:lnTo>
                <a:lnTo>
                  <a:pt x="80" y="87"/>
                </a:lnTo>
                <a:lnTo>
                  <a:pt x="77" y="87"/>
                </a:lnTo>
                <a:lnTo>
                  <a:pt x="74" y="87"/>
                </a:lnTo>
                <a:lnTo>
                  <a:pt x="65" y="90"/>
                </a:lnTo>
                <a:lnTo>
                  <a:pt x="65" y="99"/>
                </a:lnTo>
                <a:lnTo>
                  <a:pt x="74" y="111"/>
                </a:lnTo>
                <a:lnTo>
                  <a:pt x="77" y="121"/>
                </a:lnTo>
                <a:lnTo>
                  <a:pt x="74" y="145"/>
                </a:lnTo>
                <a:lnTo>
                  <a:pt x="71" y="158"/>
                </a:lnTo>
                <a:lnTo>
                  <a:pt x="71" y="161"/>
                </a:lnTo>
                <a:lnTo>
                  <a:pt x="68" y="173"/>
                </a:lnTo>
                <a:lnTo>
                  <a:pt x="65" y="173"/>
                </a:lnTo>
                <a:lnTo>
                  <a:pt x="59" y="173"/>
                </a:lnTo>
                <a:lnTo>
                  <a:pt x="31" y="182"/>
                </a:lnTo>
                <a:lnTo>
                  <a:pt x="28" y="188"/>
                </a:lnTo>
                <a:lnTo>
                  <a:pt x="22" y="192"/>
                </a:lnTo>
                <a:lnTo>
                  <a:pt x="12" y="207"/>
                </a:lnTo>
                <a:lnTo>
                  <a:pt x="12" y="216"/>
                </a:lnTo>
                <a:lnTo>
                  <a:pt x="6" y="219"/>
                </a:lnTo>
                <a:lnTo>
                  <a:pt x="0" y="235"/>
                </a:lnTo>
                <a:lnTo>
                  <a:pt x="6" y="244"/>
                </a:lnTo>
                <a:lnTo>
                  <a:pt x="6" y="247"/>
                </a:lnTo>
                <a:lnTo>
                  <a:pt x="16" y="259"/>
                </a:lnTo>
                <a:lnTo>
                  <a:pt x="19" y="259"/>
                </a:lnTo>
                <a:lnTo>
                  <a:pt x="19" y="263"/>
                </a:lnTo>
                <a:lnTo>
                  <a:pt x="19" y="266"/>
                </a:lnTo>
                <a:lnTo>
                  <a:pt x="19" y="269"/>
                </a:lnTo>
                <a:lnTo>
                  <a:pt x="28" y="269"/>
                </a:lnTo>
                <a:lnTo>
                  <a:pt x="31" y="269"/>
                </a:lnTo>
                <a:lnTo>
                  <a:pt x="31" y="272"/>
                </a:lnTo>
                <a:lnTo>
                  <a:pt x="31" y="275"/>
                </a:lnTo>
                <a:lnTo>
                  <a:pt x="34" y="275"/>
                </a:lnTo>
                <a:lnTo>
                  <a:pt x="37" y="278"/>
                </a:lnTo>
                <a:lnTo>
                  <a:pt x="46" y="275"/>
                </a:lnTo>
                <a:lnTo>
                  <a:pt x="62" y="263"/>
                </a:lnTo>
                <a:lnTo>
                  <a:pt x="62" y="266"/>
                </a:lnTo>
                <a:lnTo>
                  <a:pt x="62" y="293"/>
                </a:lnTo>
                <a:lnTo>
                  <a:pt x="65" y="293"/>
                </a:lnTo>
                <a:lnTo>
                  <a:pt x="68" y="293"/>
                </a:lnTo>
                <a:lnTo>
                  <a:pt x="71" y="293"/>
                </a:lnTo>
                <a:lnTo>
                  <a:pt x="77" y="290"/>
                </a:lnTo>
                <a:lnTo>
                  <a:pt x="80" y="290"/>
                </a:lnTo>
                <a:lnTo>
                  <a:pt x="87" y="293"/>
                </a:lnTo>
                <a:lnTo>
                  <a:pt x="99" y="293"/>
                </a:lnTo>
                <a:lnTo>
                  <a:pt x="114" y="284"/>
                </a:lnTo>
                <a:lnTo>
                  <a:pt x="130" y="269"/>
                </a:lnTo>
                <a:lnTo>
                  <a:pt x="151" y="266"/>
                </a:lnTo>
                <a:lnTo>
                  <a:pt x="151" y="269"/>
                </a:lnTo>
                <a:lnTo>
                  <a:pt x="154" y="269"/>
                </a:lnTo>
                <a:lnTo>
                  <a:pt x="154" y="290"/>
                </a:lnTo>
                <a:lnTo>
                  <a:pt x="151" y="293"/>
                </a:lnTo>
                <a:lnTo>
                  <a:pt x="154" y="303"/>
                </a:lnTo>
                <a:lnTo>
                  <a:pt x="161" y="309"/>
                </a:lnTo>
                <a:lnTo>
                  <a:pt x="170" y="315"/>
                </a:lnTo>
                <a:lnTo>
                  <a:pt x="188" y="318"/>
                </a:lnTo>
                <a:lnTo>
                  <a:pt x="192" y="318"/>
                </a:lnTo>
                <a:lnTo>
                  <a:pt x="192" y="321"/>
                </a:lnTo>
                <a:lnTo>
                  <a:pt x="195" y="324"/>
                </a:lnTo>
                <a:lnTo>
                  <a:pt x="210" y="327"/>
                </a:lnTo>
                <a:lnTo>
                  <a:pt x="216" y="334"/>
                </a:lnTo>
                <a:lnTo>
                  <a:pt x="229" y="334"/>
                </a:lnTo>
                <a:lnTo>
                  <a:pt x="238" y="337"/>
                </a:lnTo>
                <a:lnTo>
                  <a:pt x="241" y="346"/>
                </a:lnTo>
                <a:lnTo>
                  <a:pt x="241" y="349"/>
                </a:lnTo>
                <a:lnTo>
                  <a:pt x="244" y="355"/>
                </a:lnTo>
                <a:lnTo>
                  <a:pt x="241" y="364"/>
                </a:lnTo>
                <a:lnTo>
                  <a:pt x="247" y="383"/>
                </a:lnTo>
                <a:lnTo>
                  <a:pt x="275" y="383"/>
                </a:lnTo>
                <a:lnTo>
                  <a:pt x="275" y="386"/>
                </a:lnTo>
                <a:lnTo>
                  <a:pt x="275" y="392"/>
                </a:lnTo>
                <a:lnTo>
                  <a:pt x="275" y="401"/>
                </a:lnTo>
                <a:lnTo>
                  <a:pt x="281" y="401"/>
                </a:lnTo>
                <a:lnTo>
                  <a:pt x="287" y="414"/>
                </a:lnTo>
                <a:lnTo>
                  <a:pt x="287" y="435"/>
                </a:lnTo>
                <a:lnTo>
                  <a:pt x="284" y="442"/>
                </a:lnTo>
                <a:lnTo>
                  <a:pt x="284" y="445"/>
                </a:lnTo>
                <a:lnTo>
                  <a:pt x="284" y="448"/>
                </a:lnTo>
                <a:lnTo>
                  <a:pt x="284" y="451"/>
                </a:lnTo>
                <a:lnTo>
                  <a:pt x="281" y="451"/>
                </a:lnTo>
                <a:lnTo>
                  <a:pt x="281" y="454"/>
                </a:lnTo>
                <a:lnTo>
                  <a:pt x="284" y="457"/>
                </a:lnTo>
                <a:lnTo>
                  <a:pt x="281" y="485"/>
                </a:lnTo>
                <a:lnTo>
                  <a:pt x="284" y="485"/>
                </a:lnTo>
                <a:lnTo>
                  <a:pt x="293" y="488"/>
                </a:lnTo>
                <a:lnTo>
                  <a:pt x="306" y="491"/>
                </a:lnTo>
                <a:lnTo>
                  <a:pt x="306" y="488"/>
                </a:lnTo>
                <a:lnTo>
                  <a:pt x="309" y="488"/>
                </a:lnTo>
                <a:lnTo>
                  <a:pt x="312" y="491"/>
                </a:lnTo>
                <a:lnTo>
                  <a:pt x="318" y="491"/>
                </a:lnTo>
                <a:lnTo>
                  <a:pt x="318" y="494"/>
                </a:lnTo>
                <a:lnTo>
                  <a:pt x="321" y="516"/>
                </a:lnTo>
                <a:lnTo>
                  <a:pt x="324" y="519"/>
                </a:lnTo>
                <a:lnTo>
                  <a:pt x="327" y="522"/>
                </a:lnTo>
                <a:lnTo>
                  <a:pt x="330" y="522"/>
                </a:lnTo>
                <a:lnTo>
                  <a:pt x="330" y="519"/>
                </a:lnTo>
                <a:lnTo>
                  <a:pt x="340" y="519"/>
                </a:lnTo>
                <a:lnTo>
                  <a:pt x="340" y="522"/>
                </a:lnTo>
                <a:lnTo>
                  <a:pt x="340" y="525"/>
                </a:lnTo>
                <a:lnTo>
                  <a:pt x="337" y="550"/>
                </a:lnTo>
                <a:lnTo>
                  <a:pt x="346" y="550"/>
                </a:lnTo>
                <a:lnTo>
                  <a:pt x="346" y="553"/>
                </a:lnTo>
                <a:lnTo>
                  <a:pt x="349" y="565"/>
                </a:lnTo>
                <a:lnTo>
                  <a:pt x="349" y="577"/>
                </a:lnTo>
                <a:lnTo>
                  <a:pt x="340" y="584"/>
                </a:lnTo>
                <a:lnTo>
                  <a:pt x="334" y="584"/>
                </a:lnTo>
                <a:lnTo>
                  <a:pt x="315" y="602"/>
                </a:lnTo>
                <a:lnTo>
                  <a:pt x="312" y="602"/>
                </a:lnTo>
                <a:lnTo>
                  <a:pt x="306" y="611"/>
                </a:lnTo>
                <a:lnTo>
                  <a:pt x="306" y="615"/>
                </a:lnTo>
                <a:lnTo>
                  <a:pt x="290" y="627"/>
                </a:lnTo>
                <a:lnTo>
                  <a:pt x="290" y="630"/>
                </a:lnTo>
                <a:lnTo>
                  <a:pt x="284" y="633"/>
                </a:lnTo>
                <a:lnTo>
                  <a:pt x="290" y="633"/>
                </a:lnTo>
                <a:lnTo>
                  <a:pt x="293" y="633"/>
                </a:lnTo>
                <a:lnTo>
                  <a:pt x="293" y="630"/>
                </a:lnTo>
                <a:lnTo>
                  <a:pt x="297" y="630"/>
                </a:lnTo>
                <a:lnTo>
                  <a:pt x="309" y="639"/>
                </a:lnTo>
                <a:lnTo>
                  <a:pt x="309" y="645"/>
                </a:lnTo>
                <a:lnTo>
                  <a:pt x="312" y="649"/>
                </a:lnTo>
                <a:lnTo>
                  <a:pt x="312" y="645"/>
                </a:lnTo>
                <a:lnTo>
                  <a:pt x="318" y="642"/>
                </a:lnTo>
                <a:lnTo>
                  <a:pt x="318" y="645"/>
                </a:lnTo>
                <a:lnTo>
                  <a:pt x="321" y="652"/>
                </a:lnTo>
                <a:lnTo>
                  <a:pt x="324" y="652"/>
                </a:lnTo>
                <a:lnTo>
                  <a:pt x="327" y="652"/>
                </a:lnTo>
                <a:lnTo>
                  <a:pt x="327" y="655"/>
                </a:lnTo>
                <a:lnTo>
                  <a:pt x="330" y="655"/>
                </a:lnTo>
                <a:lnTo>
                  <a:pt x="334" y="658"/>
                </a:lnTo>
                <a:lnTo>
                  <a:pt x="334" y="661"/>
                </a:lnTo>
                <a:lnTo>
                  <a:pt x="337" y="661"/>
                </a:lnTo>
                <a:lnTo>
                  <a:pt x="343" y="664"/>
                </a:lnTo>
                <a:lnTo>
                  <a:pt x="343" y="667"/>
                </a:lnTo>
                <a:lnTo>
                  <a:pt x="346" y="673"/>
                </a:lnTo>
                <a:lnTo>
                  <a:pt x="352" y="676"/>
                </a:lnTo>
                <a:lnTo>
                  <a:pt x="352" y="679"/>
                </a:lnTo>
                <a:lnTo>
                  <a:pt x="352" y="682"/>
                </a:lnTo>
                <a:lnTo>
                  <a:pt x="349" y="682"/>
                </a:lnTo>
                <a:lnTo>
                  <a:pt x="346" y="686"/>
                </a:lnTo>
                <a:lnTo>
                  <a:pt x="346" y="695"/>
                </a:lnTo>
                <a:lnTo>
                  <a:pt x="346" y="698"/>
                </a:lnTo>
                <a:lnTo>
                  <a:pt x="346" y="695"/>
                </a:lnTo>
                <a:lnTo>
                  <a:pt x="355" y="692"/>
                </a:lnTo>
                <a:lnTo>
                  <a:pt x="361" y="682"/>
                </a:lnTo>
                <a:lnTo>
                  <a:pt x="364" y="676"/>
                </a:lnTo>
                <a:lnTo>
                  <a:pt x="371" y="667"/>
                </a:lnTo>
                <a:lnTo>
                  <a:pt x="386" y="658"/>
                </a:lnTo>
                <a:lnTo>
                  <a:pt x="417" y="611"/>
                </a:lnTo>
                <a:lnTo>
                  <a:pt x="423" y="611"/>
                </a:lnTo>
                <a:lnTo>
                  <a:pt x="426" y="605"/>
                </a:lnTo>
                <a:lnTo>
                  <a:pt x="429" y="587"/>
                </a:lnTo>
                <a:lnTo>
                  <a:pt x="432" y="587"/>
                </a:lnTo>
                <a:lnTo>
                  <a:pt x="432" y="584"/>
                </a:lnTo>
                <a:lnTo>
                  <a:pt x="429" y="581"/>
                </a:lnTo>
                <a:lnTo>
                  <a:pt x="432" y="574"/>
                </a:lnTo>
                <a:lnTo>
                  <a:pt x="429" y="574"/>
                </a:lnTo>
                <a:lnTo>
                  <a:pt x="429" y="571"/>
                </a:lnTo>
                <a:lnTo>
                  <a:pt x="429" y="568"/>
                </a:lnTo>
                <a:lnTo>
                  <a:pt x="429" y="565"/>
                </a:lnTo>
                <a:lnTo>
                  <a:pt x="432" y="565"/>
                </a:lnTo>
                <a:lnTo>
                  <a:pt x="432" y="559"/>
                </a:lnTo>
                <a:lnTo>
                  <a:pt x="448" y="544"/>
                </a:lnTo>
                <a:lnTo>
                  <a:pt x="469" y="528"/>
                </a:lnTo>
                <a:lnTo>
                  <a:pt x="473" y="528"/>
                </a:lnTo>
                <a:lnTo>
                  <a:pt x="476" y="528"/>
                </a:lnTo>
                <a:lnTo>
                  <a:pt x="485" y="525"/>
                </a:lnTo>
                <a:lnTo>
                  <a:pt x="488" y="525"/>
                </a:lnTo>
                <a:lnTo>
                  <a:pt x="491" y="525"/>
                </a:lnTo>
                <a:lnTo>
                  <a:pt x="494" y="522"/>
                </a:lnTo>
                <a:lnTo>
                  <a:pt x="497" y="519"/>
                </a:lnTo>
                <a:lnTo>
                  <a:pt x="500" y="519"/>
                </a:lnTo>
                <a:lnTo>
                  <a:pt x="500" y="516"/>
                </a:lnTo>
                <a:lnTo>
                  <a:pt x="503" y="513"/>
                </a:lnTo>
                <a:lnTo>
                  <a:pt x="503" y="516"/>
                </a:lnTo>
                <a:lnTo>
                  <a:pt x="503" y="513"/>
                </a:lnTo>
                <a:lnTo>
                  <a:pt x="503" y="516"/>
                </a:lnTo>
                <a:lnTo>
                  <a:pt x="506" y="516"/>
                </a:lnTo>
                <a:lnTo>
                  <a:pt x="513" y="516"/>
                </a:lnTo>
                <a:lnTo>
                  <a:pt x="516" y="516"/>
                </a:lnTo>
                <a:lnTo>
                  <a:pt x="519" y="516"/>
                </a:lnTo>
                <a:lnTo>
                  <a:pt x="525" y="516"/>
                </a:lnTo>
                <a:lnTo>
                  <a:pt x="528" y="516"/>
                </a:lnTo>
                <a:lnTo>
                  <a:pt x="544" y="516"/>
                </a:lnTo>
                <a:lnTo>
                  <a:pt x="547" y="510"/>
                </a:lnTo>
                <a:lnTo>
                  <a:pt x="556" y="506"/>
                </a:lnTo>
                <a:lnTo>
                  <a:pt x="559" y="503"/>
                </a:lnTo>
                <a:lnTo>
                  <a:pt x="565" y="491"/>
                </a:lnTo>
                <a:lnTo>
                  <a:pt x="590" y="460"/>
                </a:lnTo>
                <a:lnTo>
                  <a:pt x="593" y="439"/>
                </a:lnTo>
                <a:lnTo>
                  <a:pt x="602" y="429"/>
                </a:lnTo>
                <a:lnTo>
                  <a:pt x="615" y="349"/>
                </a:lnTo>
                <a:lnTo>
                  <a:pt x="618" y="349"/>
                </a:lnTo>
                <a:lnTo>
                  <a:pt x="621" y="346"/>
                </a:lnTo>
                <a:lnTo>
                  <a:pt x="624" y="346"/>
                </a:lnTo>
                <a:lnTo>
                  <a:pt x="633" y="340"/>
                </a:lnTo>
                <a:lnTo>
                  <a:pt x="645" y="318"/>
                </a:lnTo>
                <a:lnTo>
                  <a:pt x="658" y="309"/>
                </a:lnTo>
                <a:lnTo>
                  <a:pt x="664" y="306"/>
                </a:lnTo>
                <a:lnTo>
                  <a:pt x="692" y="278"/>
                </a:lnTo>
                <a:lnTo>
                  <a:pt x="698" y="241"/>
                </a:lnTo>
                <a:lnTo>
                  <a:pt x="695" y="222"/>
                </a:lnTo>
                <a:lnTo>
                  <a:pt x="692" y="213"/>
                </a:lnTo>
                <a:lnTo>
                  <a:pt x="689" y="210"/>
                </a:lnTo>
                <a:lnTo>
                  <a:pt x="670" y="207"/>
                </a:lnTo>
                <a:lnTo>
                  <a:pt x="667" y="207"/>
                </a:lnTo>
                <a:lnTo>
                  <a:pt x="664" y="204"/>
                </a:lnTo>
                <a:lnTo>
                  <a:pt x="661" y="204"/>
                </a:lnTo>
                <a:lnTo>
                  <a:pt x="615" y="161"/>
                </a:lnTo>
                <a:lnTo>
                  <a:pt x="550" y="148"/>
                </a:lnTo>
                <a:lnTo>
                  <a:pt x="547" y="145"/>
                </a:lnTo>
                <a:lnTo>
                  <a:pt x="534" y="151"/>
                </a:lnTo>
                <a:lnTo>
                  <a:pt x="531" y="151"/>
                </a:lnTo>
                <a:lnTo>
                  <a:pt x="531" y="148"/>
                </a:lnTo>
                <a:lnTo>
                  <a:pt x="534" y="145"/>
                </a:lnTo>
                <a:lnTo>
                  <a:pt x="534" y="142"/>
                </a:lnTo>
                <a:lnTo>
                  <a:pt x="531" y="142"/>
                </a:lnTo>
                <a:lnTo>
                  <a:pt x="528" y="142"/>
                </a:lnTo>
                <a:lnTo>
                  <a:pt x="528" y="139"/>
                </a:lnTo>
                <a:lnTo>
                  <a:pt x="531" y="139"/>
                </a:lnTo>
                <a:lnTo>
                  <a:pt x="531" y="136"/>
                </a:lnTo>
                <a:lnTo>
                  <a:pt x="528" y="133"/>
                </a:lnTo>
                <a:lnTo>
                  <a:pt x="525" y="130"/>
                </a:lnTo>
                <a:lnTo>
                  <a:pt x="522" y="130"/>
                </a:lnTo>
                <a:lnTo>
                  <a:pt x="519" y="133"/>
                </a:lnTo>
                <a:lnTo>
                  <a:pt x="516" y="133"/>
                </a:lnTo>
                <a:lnTo>
                  <a:pt x="516" y="130"/>
                </a:lnTo>
                <a:lnTo>
                  <a:pt x="516" y="127"/>
                </a:lnTo>
                <a:lnTo>
                  <a:pt x="513" y="124"/>
                </a:lnTo>
                <a:lnTo>
                  <a:pt x="510" y="124"/>
                </a:lnTo>
                <a:lnTo>
                  <a:pt x="506" y="121"/>
                </a:lnTo>
                <a:lnTo>
                  <a:pt x="503" y="121"/>
                </a:lnTo>
                <a:lnTo>
                  <a:pt x="500" y="117"/>
                </a:lnTo>
                <a:lnTo>
                  <a:pt x="497" y="117"/>
                </a:lnTo>
                <a:lnTo>
                  <a:pt x="482" y="111"/>
                </a:lnTo>
                <a:lnTo>
                  <a:pt x="469" y="111"/>
                </a:lnTo>
                <a:lnTo>
                  <a:pt x="466" y="111"/>
                </a:lnTo>
                <a:lnTo>
                  <a:pt x="466" y="117"/>
                </a:lnTo>
                <a:lnTo>
                  <a:pt x="463" y="117"/>
                </a:lnTo>
                <a:lnTo>
                  <a:pt x="460" y="124"/>
                </a:lnTo>
                <a:lnTo>
                  <a:pt x="451" y="127"/>
                </a:lnTo>
                <a:lnTo>
                  <a:pt x="448" y="136"/>
                </a:lnTo>
                <a:lnTo>
                  <a:pt x="445" y="136"/>
                </a:lnTo>
                <a:lnTo>
                  <a:pt x="445" y="139"/>
                </a:lnTo>
                <a:lnTo>
                  <a:pt x="445" y="142"/>
                </a:lnTo>
                <a:lnTo>
                  <a:pt x="442" y="142"/>
                </a:lnTo>
                <a:lnTo>
                  <a:pt x="442" y="136"/>
                </a:lnTo>
                <a:lnTo>
                  <a:pt x="445" y="130"/>
                </a:lnTo>
                <a:lnTo>
                  <a:pt x="442" y="130"/>
                </a:lnTo>
                <a:lnTo>
                  <a:pt x="439" y="130"/>
                </a:lnTo>
                <a:lnTo>
                  <a:pt x="439" y="133"/>
                </a:lnTo>
                <a:lnTo>
                  <a:pt x="426" y="130"/>
                </a:lnTo>
                <a:lnTo>
                  <a:pt x="423" y="130"/>
                </a:lnTo>
                <a:lnTo>
                  <a:pt x="420" y="130"/>
                </a:lnTo>
                <a:lnTo>
                  <a:pt x="414" y="133"/>
                </a:lnTo>
                <a:lnTo>
                  <a:pt x="411" y="133"/>
                </a:lnTo>
                <a:lnTo>
                  <a:pt x="408" y="130"/>
                </a:lnTo>
                <a:lnTo>
                  <a:pt x="405" y="133"/>
                </a:lnTo>
                <a:lnTo>
                  <a:pt x="405" y="130"/>
                </a:lnTo>
                <a:lnTo>
                  <a:pt x="408" y="127"/>
                </a:lnTo>
                <a:lnTo>
                  <a:pt x="414" y="130"/>
                </a:lnTo>
                <a:lnTo>
                  <a:pt x="417" y="130"/>
                </a:lnTo>
                <a:lnTo>
                  <a:pt x="420" y="127"/>
                </a:lnTo>
                <a:lnTo>
                  <a:pt x="420" y="121"/>
                </a:lnTo>
                <a:lnTo>
                  <a:pt x="417" y="121"/>
                </a:lnTo>
                <a:lnTo>
                  <a:pt x="417" y="117"/>
                </a:lnTo>
                <a:lnTo>
                  <a:pt x="414" y="117"/>
                </a:lnTo>
                <a:lnTo>
                  <a:pt x="414" y="114"/>
                </a:lnTo>
                <a:lnTo>
                  <a:pt x="417" y="114"/>
                </a:lnTo>
                <a:lnTo>
                  <a:pt x="417" y="111"/>
                </a:lnTo>
                <a:lnTo>
                  <a:pt x="414" y="111"/>
                </a:lnTo>
                <a:lnTo>
                  <a:pt x="411" y="114"/>
                </a:lnTo>
                <a:lnTo>
                  <a:pt x="411" y="117"/>
                </a:lnTo>
                <a:lnTo>
                  <a:pt x="408" y="117"/>
                </a:lnTo>
                <a:lnTo>
                  <a:pt x="408" y="114"/>
                </a:lnTo>
                <a:lnTo>
                  <a:pt x="408" y="111"/>
                </a:lnTo>
                <a:lnTo>
                  <a:pt x="408" y="108"/>
                </a:lnTo>
                <a:lnTo>
                  <a:pt x="408" y="102"/>
                </a:lnTo>
                <a:lnTo>
                  <a:pt x="426" y="83"/>
                </a:lnTo>
                <a:lnTo>
                  <a:pt x="429" y="83"/>
                </a:lnTo>
                <a:lnTo>
                  <a:pt x="432" y="80"/>
                </a:lnTo>
                <a:lnTo>
                  <a:pt x="435" y="68"/>
                </a:lnTo>
                <a:lnTo>
                  <a:pt x="432" y="68"/>
                </a:lnTo>
                <a:lnTo>
                  <a:pt x="429" y="68"/>
                </a:lnTo>
                <a:lnTo>
                  <a:pt x="426" y="65"/>
                </a:lnTo>
                <a:lnTo>
                  <a:pt x="414" y="31"/>
                </a:lnTo>
                <a:lnTo>
                  <a:pt x="411" y="22"/>
                </a:lnTo>
                <a:lnTo>
                  <a:pt x="408" y="22"/>
                </a:lnTo>
                <a:lnTo>
                  <a:pt x="405" y="22"/>
                </a:lnTo>
                <a:lnTo>
                  <a:pt x="405" y="25"/>
                </a:lnTo>
                <a:lnTo>
                  <a:pt x="389" y="43"/>
                </a:lnTo>
                <a:lnTo>
                  <a:pt x="386" y="49"/>
                </a:lnTo>
                <a:lnTo>
                  <a:pt x="377" y="59"/>
                </a:lnTo>
                <a:lnTo>
                  <a:pt x="371" y="59"/>
                </a:lnTo>
                <a:lnTo>
                  <a:pt x="371" y="56"/>
                </a:lnTo>
                <a:lnTo>
                  <a:pt x="368" y="59"/>
                </a:lnTo>
                <a:lnTo>
                  <a:pt x="361" y="59"/>
                </a:lnTo>
                <a:lnTo>
                  <a:pt x="358" y="59"/>
                </a:lnTo>
                <a:lnTo>
                  <a:pt x="355" y="59"/>
                </a:lnTo>
                <a:lnTo>
                  <a:pt x="352" y="53"/>
                </a:lnTo>
                <a:lnTo>
                  <a:pt x="343" y="49"/>
                </a:lnTo>
                <a:lnTo>
                  <a:pt x="334" y="53"/>
                </a:lnTo>
                <a:lnTo>
                  <a:pt x="330" y="49"/>
                </a:lnTo>
                <a:lnTo>
                  <a:pt x="327" y="49"/>
                </a:lnTo>
                <a:lnTo>
                  <a:pt x="324" y="53"/>
                </a:lnTo>
                <a:lnTo>
                  <a:pt x="324" y="59"/>
                </a:lnTo>
                <a:lnTo>
                  <a:pt x="324" y="62"/>
                </a:lnTo>
                <a:lnTo>
                  <a:pt x="318" y="62"/>
                </a:lnTo>
                <a:lnTo>
                  <a:pt x="315" y="59"/>
                </a:lnTo>
                <a:lnTo>
                  <a:pt x="306" y="59"/>
                </a:lnTo>
                <a:lnTo>
                  <a:pt x="303" y="59"/>
                </a:lnTo>
                <a:lnTo>
                  <a:pt x="300" y="59"/>
                </a:lnTo>
                <a:lnTo>
                  <a:pt x="297" y="59"/>
                </a:lnTo>
                <a:lnTo>
                  <a:pt x="293" y="62"/>
                </a:lnTo>
                <a:lnTo>
                  <a:pt x="290" y="62"/>
                </a:lnTo>
                <a:lnTo>
                  <a:pt x="284" y="65"/>
                </a:lnTo>
                <a:lnTo>
                  <a:pt x="281" y="65"/>
                </a:lnTo>
                <a:lnTo>
                  <a:pt x="278" y="68"/>
                </a:lnTo>
                <a:lnTo>
                  <a:pt x="275" y="71"/>
                </a:lnTo>
                <a:lnTo>
                  <a:pt x="269" y="71"/>
                </a:lnTo>
                <a:lnTo>
                  <a:pt x="266" y="71"/>
                </a:lnTo>
                <a:lnTo>
                  <a:pt x="259" y="65"/>
                </a:lnTo>
                <a:lnTo>
                  <a:pt x="259" y="62"/>
                </a:lnTo>
                <a:lnTo>
                  <a:pt x="256" y="62"/>
                </a:lnTo>
                <a:lnTo>
                  <a:pt x="256" y="59"/>
                </a:lnTo>
                <a:lnTo>
                  <a:pt x="256" y="53"/>
                </a:lnTo>
                <a:lnTo>
                  <a:pt x="250" y="49"/>
                </a:lnTo>
                <a:lnTo>
                  <a:pt x="250" y="37"/>
                </a:lnTo>
                <a:lnTo>
                  <a:pt x="253" y="31"/>
                </a:lnTo>
                <a:lnTo>
                  <a:pt x="253" y="28"/>
                </a:lnTo>
                <a:lnTo>
                  <a:pt x="256" y="25"/>
                </a:lnTo>
                <a:lnTo>
                  <a:pt x="256" y="22"/>
                </a:lnTo>
                <a:lnTo>
                  <a:pt x="256" y="19"/>
                </a:lnTo>
                <a:lnTo>
                  <a:pt x="256" y="16"/>
                </a:lnTo>
                <a:lnTo>
                  <a:pt x="253" y="12"/>
                </a:lnTo>
                <a:lnTo>
                  <a:pt x="250" y="12"/>
                </a:lnTo>
                <a:lnTo>
                  <a:pt x="247" y="12"/>
                </a:lnTo>
                <a:lnTo>
                  <a:pt x="250" y="6"/>
                </a:lnTo>
                <a:lnTo>
                  <a:pt x="250" y="3"/>
                </a:lnTo>
                <a:lnTo>
                  <a:pt x="247" y="0"/>
                </a:lnTo>
                <a:lnTo>
                  <a:pt x="244" y="0"/>
                </a:lnTo>
                <a:lnTo>
                  <a:pt x="241" y="3"/>
                </a:lnTo>
                <a:lnTo>
                  <a:pt x="241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722587" y="5590055"/>
            <a:ext cx="228600" cy="165100"/>
          </a:xfrm>
          <a:custGeom>
            <a:avLst/>
            <a:gdLst>
              <a:gd name="T0" fmla="*/ 0 w 144"/>
              <a:gd name="T1" fmla="*/ 16 h 104"/>
              <a:gd name="T2" fmla="*/ 8 w 144"/>
              <a:gd name="T3" fmla="*/ 8 h 104"/>
              <a:gd name="T4" fmla="*/ 40 w 144"/>
              <a:gd name="T5" fmla="*/ 0 h 104"/>
              <a:gd name="T6" fmla="*/ 64 w 144"/>
              <a:gd name="T7" fmla="*/ 8 h 104"/>
              <a:gd name="T8" fmla="*/ 80 w 144"/>
              <a:gd name="T9" fmla="*/ 0 h 104"/>
              <a:gd name="T10" fmla="*/ 80 w 144"/>
              <a:gd name="T11" fmla="*/ 8 h 104"/>
              <a:gd name="T12" fmla="*/ 80 w 144"/>
              <a:gd name="T13" fmla="*/ 16 h 104"/>
              <a:gd name="T14" fmla="*/ 88 w 144"/>
              <a:gd name="T15" fmla="*/ 16 h 104"/>
              <a:gd name="T16" fmla="*/ 104 w 144"/>
              <a:gd name="T17" fmla="*/ 8 h 104"/>
              <a:gd name="T18" fmla="*/ 112 w 144"/>
              <a:gd name="T19" fmla="*/ 8 h 104"/>
              <a:gd name="T20" fmla="*/ 112 w 144"/>
              <a:gd name="T21" fmla="*/ 16 h 104"/>
              <a:gd name="T22" fmla="*/ 104 w 144"/>
              <a:gd name="T23" fmla="*/ 16 h 104"/>
              <a:gd name="T24" fmla="*/ 96 w 144"/>
              <a:gd name="T25" fmla="*/ 16 h 104"/>
              <a:gd name="T26" fmla="*/ 96 w 144"/>
              <a:gd name="T27" fmla="*/ 24 h 104"/>
              <a:gd name="T28" fmla="*/ 104 w 144"/>
              <a:gd name="T29" fmla="*/ 24 h 104"/>
              <a:gd name="T30" fmla="*/ 128 w 144"/>
              <a:gd name="T31" fmla="*/ 16 h 104"/>
              <a:gd name="T32" fmla="*/ 144 w 144"/>
              <a:gd name="T33" fmla="*/ 24 h 104"/>
              <a:gd name="T34" fmla="*/ 144 w 144"/>
              <a:gd name="T35" fmla="*/ 32 h 104"/>
              <a:gd name="T36" fmla="*/ 144 w 144"/>
              <a:gd name="T37" fmla="*/ 40 h 104"/>
              <a:gd name="T38" fmla="*/ 144 w 144"/>
              <a:gd name="T39" fmla="*/ 48 h 104"/>
              <a:gd name="T40" fmla="*/ 136 w 144"/>
              <a:gd name="T41" fmla="*/ 48 h 104"/>
              <a:gd name="T42" fmla="*/ 128 w 144"/>
              <a:gd name="T43" fmla="*/ 48 h 104"/>
              <a:gd name="T44" fmla="*/ 120 w 144"/>
              <a:gd name="T45" fmla="*/ 48 h 104"/>
              <a:gd name="T46" fmla="*/ 88 w 144"/>
              <a:gd name="T47" fmla="*/ 56 h 104"/>
              <a:gd name="T48" fmla="*/ 80 w 144"/>
              <a:gd name="T49" fmla="*/ 64 h 104"/>
              <a:gd name="T50" fmla="*/ 64 w 144"/>
              <a:gd name="T51" fmla="*/ 72 h 104"/>
              <a:gd name="T52" fmla="*/ 56 w 144"/>
              <a:gd name="T53" fmla="*/ 64 h 104"/>
              <a:gd name="T54" fmla="*/ 48 w 144"/>
              <a:gd name="T55" fmla="*/ 72 h 104"/>
              <a:gd name="T56" fmla="*/ 40 w 144"/>
              <a:gd name="T57" fmla="*/ 96 h 104"/>
              <a:gd name="T58" fmla="*/ 32 w 144"/>
              <a:gd name="T59" fmla="*/ 104 h 104"/>
              <a:gd name="T60" fmla="*/ 24 w 144"/>
              <a:gd name="T61" fmla="*/ 96 h 104"/>
              <a:gd name="T62" fmla="*/ 24 w 144"/>
              <a:gd name="T63" fmla="*/ 88 h 104"/>
              <a:gd name="T64" fmla="*/ 16 w 144"/>
              <a:gd name="T65" fmla="*/ 88 h 104"/>
              <a:gd name="T66" fmla="*/ 16 w 144"/>
              <a:gd name="T67" fmla="*/ 80 h 104"/>
              <a:gd name="T68" fmla="*/ 16 w 144"/>
              <a:gd name="T69" fmla="*/ 72 h 104"/>
              <a:gd name="T70" fmla="*/ 8 w 144"/>
              <a:gd name="T71" fmla="*/ 72 h 104"/>
              <a:gd name="T72" fmla="*/ 8 w 144"/>
              <a:gd name="T73" fmla="*/ 64 h 104"/>
              <a:gd name="T74" fmla="*/ 16 w 144"/>
              <a:gd name="T75" fmla="*/ 56 h 104"/>
              <a:gd name="T76" fmla="*/ 16 w 144"/>
              <a:gd name="T77" fmla="*/ 48 h 104"/>
              <a:gd name="T78" fmla="*/ 16 w 144"/>
              <a:gd name="T79" fmla="*/ 40 h 104"/>
              <a:gd name="T80" fmla="*/ 8 w 144"/>
              <a:gd name="T81" fmla="*/ 32 h 104"/>
              <a:gd name="T82" fmla="*/ 8 w 144"/>
              <a:gd name="T83" fmla="*/ 24 h 104"/>
              <a:gd name="T84" fmla="*/ 8 w 144"/>
              <a:gd name="T85" fmla="*/ 16 h 104"/>
              <a:gd name="T86" fmla="*/ 8 w 144"/>
              <a:gd name="T87" fmla="*/ 16 h 104"/>
              <a:gd name="T88" fmla="*/ 0 w 144"/>
              <a:gd name="T8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04">
                <a:moveTo>
                  <a:pt x="0" y="16"/>
                </a:moveTo>
                <a:lnTo>
                  <a:pt x="8" y="8"/>
                </a:lnTo>
                <a:lnTo>
                  <a:pt x="40" y="0"/>
                </a:lnTo>
                <a:lnTo>
                  <a:pt x="64" y="8"/>
                </a:lnTo>
                <a:lnTo>
                  <a:pt x="80" y="0"/>
                </a:lnTo>
                <a:lnTo>
                  <a:pt x="80" y="8"/>
                </a:lnTo>
                <a:lnTo>
                  <a:pt x="80" y="16"/>
                </a:lnTo>
                <a:lnTo>
                  <a:pt x="88" y="16"/>
                </a:lnTo>
                <a:lnTo>
                  <a:pt x="104" y="8"/>
                </a:lnTo>
                <a:lnTo>
                  <a:pt x="112" y="8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96" y="24"/>
                </a:lnTo>
                <a:lnTo>
                  <a:pt x="104" y="24"/>
                </a:lnTo>
                <a:lnTo>
                  <a:pt x="128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44" y="48"/>
                </a:lnTo>
                <a:lnTo>
                  <a:pt x="136" y="48"/>
                </a:lnTo>
                <a:lnTo>
                  <a:pt x="128" y="48"/>
                </a:lnTo>
                <a:lnTo>
                  <a:pt x="120" y="48"/>
                </a:lnTo>
                <a:lnTo>
                  <a:pt x="88" y="56"/>
                </a:lnTo>
                <a:lnTo>
                  <a:pt x="80" y="64"/>
                </a:lnTo>
                <a:lnTo>
                  <a:pt x="64" y="72"/>
                </a:lnTo>
                <a:lnTo>
                  <a:pt x="56" y="64"/>
                </a:lnTo>
                <a:lnTo>
                  <a:pt x="48" y="72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24" y="88"/>
                </a:lnTo>
                <a:lnTo>
                  <a:pt x="16" y="88"/>
                </a:lnTo>
                <a:lnTo>
                  <a:pt x="16" y="80"/>
                </a:lnTo>
                <a:lnTo>
                  <a:pt x="16" y="72"/>
                </a:lnTo>
                <a:lnTo>
                  <a:pt x="8" y="72"/>
                </a:lnTo>
                <a:lnTo>
                  <a:pt x="8" y="64"/>
                </a:lnTo>
                <a:lnTo>
                  <a:pt x="16" y="56"/>
                </a:lnTo>
                <a:lnTo>
                  <a:pt x="16" y="48"/>
                </a:lnTo>
                <a:lnTo>
                  <a:pt x="16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4184866" y="5502221"/>
            <a:ext cx="266700" cy="292100"/>
          </a:xfrm>
          <a:custGeom>
            <a:avLst/>
            <a:gdLst>
              <a:gd name="T0" fmla="*/ 128 w 168"/>
              <a:gd name="T1" fmla="*/ 0 h 184"/>
              <a:gd name="T2" fmla="*/ 56 w 168"/>
              <a:gd name="T3" fmla="*/ 8 h 184"/>
              <a:gd name="T4" fmla="*/ 56 w 168"/>
              <a:gd name="T5" fmla="*/ 24 h 184"/>
              <a:gd name="T6" fmla="*/ 32 w 168"/>
              <a:gd name="T7" fmla="*/ 24 h 184"/>
              <a:gd name="T8" fmla="*/ 64 w 168"/>
              <a:gd name="T9" fmla="*/ 48 h 184"/>
              <a:gd name="T10" fmla="*/ 64 w 168"/>
              <a:gd name="T11" fmla="*/ 56 h 184"/>
              <a:gd name="T12" fmla="*/ 72 w 168"/>
              <a:gd name="T13" fmla="*/ 64 h 184"/>
              <a:gd name="T14" fmla="*/ 72 w 168"/>
              <a:gd name="T15" fmla="*/ 80 h 184"/>
              <a:gd name="T16" fmla="*/ 32 w 168"/>
              <a:gd name="T17" fmla="*/ 80 h 184"/>
              <a:gd name="T18" fmla="*/ 16 w 168"/>
              <a:gd name="T19" fmla="*/ 112 h 184"/>
              <a:gd name="T20" fmla="*/ 8 w 168"/>
              <a:gd name="T21" fmla="*/ 128 h 184"/>
              <a:gd name="T22" fmla="*/ 8 w 168"/>
              <a:gd name="T23" fmla="*/ 136 h 184"/>
              <a:gd name="T24" fmla="*/ 8 w 168"/>
              <a:gd name="T25" fmla="*/ 144 h 184"/>
              <a:gd name="T26" fmla="*/ 0 w 168"/>
              <a:gd name="T27" fmla="*/ 144 h 184"/>
              <a:gd name="T28" fmla="*/ 8 w 168"/>
              <a:gd name="T29" fmla="*/ 152 h 184"/>
              <a:gd name="T30" fmla="*/ 16 w 168"/>
              <a:gd name="T31" fmla="*/ 160 h 184"/>
              <a:gd name="T32" fmla="*/ 40 w 168"/>
              <a:gd name="T33" fmla="*/ 176 h 184"/>
              <a:gd name="T34" fmla="*/ 88 w 168"/>
              <a:gd name="T35" fmla="*/ 176 h 184"/>
              <a:gd name="T36" fmla="*/ 96 w 168"/>
              <a:gd name="T37" fmla="*/ 184 h 184"/>
              <a:gd name="T38" fmla="*/ 96 w 168"/>
              <a:gd name="T39" fmla="*/ 176 h 184"/>
              <a:gd name="T40" fmla="*/ 104 w 168"/>
              <a:gd name="T41" fmla="*/ 168 h 184"/>
              <a:gd name="T42" fmla="*/ 112 w 168"/>
              <a:gd name="T43" fmla="*/ 160 h 184"/>
              <a:gd name="T44" fmla="*/ 120 w 168"/>
              <a:gd name="T45" fmla="*/ 160 h 184"/>
              <a:gd name="T46" fmla="*/ 120 w 168"/>
              <a:gd name="T47" fmla="*/ 152 h 184"/>
              <a:gd name="T48" fmla="*/ 120 w 168"/>
              <a:gd name="T49" fmla="*/ 144 h 184"/>
              <a:gd name="T50" fmla="*/ 128 w 168"/>
              <a:gd name="T51" fmla="*/ 136 h 184"/>
              <a:gd name="T52" fmla="*/ 128 w 168"/>
              <a:gd name="T53" fmla="*/ 128 h 184"/>
              <a:gd name="T54" fmla="*/ 136 w 168"/>
              <a:gd name="T55" fmla="*/ 120 h 184"/>
              <a:gd name="T56" fmla="*/ 160 w 168"/>
              <a:gd name="T57" fmla="*/ 96 h 184"/>
              <a:gd name="T58" fmla="*/ 168 w 168"/>
              <a:gd name="T59" fmla="*/ 88 h 184"/>
              <a:gd name="T60" fmla="*/ 160 w 168"/>
              <a:gd name="T61" fmla="*/ 88 h 184"/>
              <a:gd name="T62" fmla="*/ 152 w 168"/>
              <a:gd name="T63" fmla="*/ 88 h 184"/>
              <a:gd name="T64" fmla="*/ 144 w 168"/>
              <a:gd name="T65" fmla="*/ 88 h 184"/>
              <a:gd name="T66" fmla="*/ 144 w 168"/>
              <a:gd name="T67" fmla="*/ 80 h 184"/>
              <a:gd name="T68" fmla="*/ 136 w 168"/>
              <a:gd name="T69" fmla="*/ 80 h 184"/>
              <a:gd name="T70" fmla="*/ 128 w 168"/>
              <a:gd name="T71" fmla="*/ 80 h 184"/>
              <a:gd name="T72" fmla="*/ 128 w 168"/>
              <a:gd name="T73" fmla="*/ 8 h 184"/>
              <a:gd name="T74" fmla="*/ 128 w 168"/>
              <a:gd name="T7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8" h="184">
                <a:moveTo>
                  <a:pt x="128" y="0"/>
                </a:moveTo>
                <a:lnTo>
                  <a:pt x="56" y="8"/>
                </a:lnTo>
                <a:lnTo>
                  <a:pt x="56" y="24"/>
                </a:lnTo>
                <a:lnTo>
                  <a:pt x="32" y="24"/>
                </a:lnTo>
                <a:lnTo>
                  <a:pt x="64" y="48"/>
                </a:lnTo>
                <a:lnTo>
                  <a:pt x="64" y="56"/>
                </a:lnTo>
                <a:lnTo>
                  <a:pt x="72" y="64"/>
                </a:lnTo>
                <a:lnTo>
                  <a:pt x="72" y="80"/>
                </a:lnTo>
                <a:lnTo>
                  <a:pt x="32" y="80"/>
                </a:lnTo>
                <a:lnTo>
                  <a:pt x="16" y="112"/>
                </a:lnTo>
                <a:lnTo>
                  <a:pt x="8" y="128"/>
                </a:lnTo>
                <a:lnTo>
                  <a:pt x="8" y="136"/>
                </a:lnTo>
                <a:lnTo>
                  <a:pt x="8" y="144"/>
                </a:lnTo>
                <a:lnTo>
                  <a:pt x="0" y="144"/>
                </a:lnTo>
                <a:lnTo>
                  <a:pt x="8" y="152"/>
                </a:lnTo>
                <a:lnTo>
                  <a:pt x="16" y="160"/>
                </a:lnTo>
                <a:lnTo>
                  <a:pt x="40" y="176"/>
                </a:lnTo>
                <a:lnTo>
                  <a:pt x="88" y="176"/>
                </a:lnTo>
                <a:lnTo>
                  <a:pt x="96" y="184"/>
                </a:lnTo>
                <a:lnTo>
                  <a:pt x="96" y="176"/>
                </a:lnTo>
                <a:lnTo>
                  <a:pt x="104" y="168"/>
                </a:lnTo>
                <a:lnTo>
                  <a:pt x="112" y="160"/>
                </a:lnTo>
                <a:lnTo>
                  <a:pt x="120" y="160"/>
                </a:lnTo>
                <a:lnTo>
                  <a:pt x="120" y="152"/>
                </a:lnTo>
                <a:lnTo>
                  <a:pt x="120" y="144"/>
                </a:lnTo>
                <a:lnTo>
                  <a:pt x="128" y="136"/>
                </a:lnTo>
                <a:lnTo>
                  <a:pt x="128" y="128"/>
                </a:lnTo>
                <a:lnTo>
                  <a:pt x="136" y="120"/>
                </a:lnTo>
                <a:lnTo>
                  <a:pt x="160" y="96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44" y="80"/>
                </a:lnTo>
                <a:lnTo>
                  <a:pt x="136" y="80"/>
                </a:lnTo>
                <a:lnTo>
                  <a:pt x="128" y="80"/>
                </a:lnTo>
                <a:lnTo>
                  <a:pt x="128" y="8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5703702" y="5486836"/>
            <a:ext cx="406400" cy="215900"/>
          </a:xfrm>
          <a:custGeom>
            <a:avLst/>
            <a:gdLst>
              <a:gd name="T0" fmla="*/ 248 w 256"/>
              <a:gd name="T1" fmla="*/ 32 h 136"/>
              <a:gd name="T2" fmla="*/ 232 w 256"/>
              <a:gd name="T3" fmla="*/ 48 h 136"/>
              <a:gd name="T4" fmla="*/ 216 w 256"/>
              <a:gd name="T5" fmla="*/ 56 h 136"/>
              <a:gd name="T6" fmla="*/ 200 w 256"/>
              <a:gd name="T7" fmla="*/ 56 h 136"/>
              <a:gd name="T8" fmla="*/ 192 w 256"/>
              <a:gd name="T9" fmla="*/ 48 h 136"/>
              <a:gd name="T10" fmla="*/ 184 w 256"/>
              <a:gd name="T11" fmla="*/ 56 h 136"/>
              <a:gd name="T12" fmla="*/ 176 w 256"/>
              <a:gd name="T13" fmla="*/ 72 h 136"/>
              <a:gd name="T14" fmla="*/ 168 w 256"/>
              <a:gd name="T15" fmla="*/ 80 h 136"/>
              <a:gd name="T16" fmla="*/ 160 w 256"/>
              <a:gd name="T17" fmla="*/ 88 h 136"/>
              <a:gd name="T18" fmla="*/ 144 w 256"/>
              <a:gd name="T19" fmla="*/ 88 h 136"/>
              <a:gd name="T20" fmla="*/ 120 w 256"/>
              <a:gd name="T21" fmla="*/ 104 h 136"/>
              <a:gd name="T22" fmla="*/ 112 w 256"/>
              <a:gd name="T23" fmla="*/ 120 h 136"/>
              <a:gd name="T24" fmla="*/ 104 w 256"/>
              <a:gd name="T25" fmla="*/ 128 h 136"/>
              <a:gd name="T26" fmla="*/ 96 w 256"/>
              <a:gd name="T27" fmla="*/ 128 h 136"/>
              <a:gd name="T28" fmla="*/ 88 w 256"/>
              <a:gd name="T29" fmla="*/ 120 h 136"/>
              <a:gd name="T30" fmla="*/ 72 w 256"/>
              <a:gd name="T31" fmla="*/ 120 h 136"/>
              <a:gd name="T32" fmla="*/ 72 w 256"/>
              <a:gd name="T33" fmla="*/ 96 h 136"/>
              <a:gd name="T34" fmla="*/ 56 w 256"/>
              <a:gd name="T35" fmla="*/ 96 h 136"/>
              <a:gd name="T36" fmla="*/ 40 w 256"/>
              <a:gd name="T37" fmla="*/ 96 h 136"/>
              <a:gd name="T38" fmla="*/ 32 w 256"/>
              <a:gd name="T39" fmla="*/ 88 h 136"/>
              <a:gd name="T40" fmla="*/ 16 w 256"/>
              <a:gd name="T41" fmla="*/ 80 h 136"/>
              <a:gd name="T42" fmla="*/ 0 w 256"/>
              <a:gd name="T43" fmla="*/ 80 h 136"/>
              <a:gd name="T44" fmla="*/ 8 w 256"/>
              <a:gd name="T45" fmla="*/ 72 h 136"/>
              <a:gd name="T46" fmla="*/ 8 w 256"/>
              <a:gd name="T47" fmla="*/ 56 h 136"/>
              <a:gd name="T48" fmla="*/ 24 w 256"/>
              <a:gd name="T49" fmla="*/ 48 h 136"/>
              <a:gd name="T50" fmla="*/ 48 w 256"/>
              <a:gd name="T51" fmla="*/ 24 h 136"/>
              <a:gd name="T52" fmla="*/ 144 w 256"/>
              <a:gd name="T53" fmla="*/ 8 h 136"/>
              <a:gd name="T54" fmla="*/ 152 w 256"/>
              <a:gd name="T55" fmla="*/ 8 h 136"/>
              <a:gd name="T56" fmla="*/ 168 w 256"/>
              <a:gd name="T57" fmla="*/ 8 h 136"/>
              <a:gd name="T58" fmla="*/ 184 w 256"/>
              <a:gd name="T59" fmla="*/ 0 h 136"/>
              <a:gd name="T60" fmla="*/ 216 w 256"/>
              <a:gd name="T61" fmla="*/ 8 h 136"/>
              <a:gd name="T62" fmla="*/ 232 w 256"/>
              <a:gd name="T63" fmla="*/ 16 h 136"/>
              <a:gd name="T64" fmla="*/ 256 w 256"/>
              <a:gd name="T65" fmla="*/ 24 h 136"/>
              <a:gd name="T66" fmla="*/ 256 w 256"/>
              <a:gd name="T67" fmla="*/ 3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136">
                <a:moveTo>
                  <a:pt x="256" y="32"/>
                </a:moveTo>
                <a:lnTo>
                  <a:pt x="248" y="32"/>
                </a:lnTo>
                <a:lnTo>
                  <a:pt x="240" y="40"/>
                </a:lnTo>
                <a:lnTo>
                  <a:pt x="232" y="48"/>
                </a:lnTo>
                <a:lnTo>
                  <a:pt x="224" y="48"/>
                </a:lnTo>
                <a:lnTo>
                  <a:pt x="216" y="56"/>
                </a:lnTo>
                <a:lnTo>
                  <a:pt x="208" y="56"/>
                </a:lnTo>
                <a:lnTo>
                  <a:pt x="200" y="56"/>
                </a:lnTo>
                <a:lnTo>
                  <a:pt x="200" y="48"/>
                </a:lnTo>
                <a:lnTo>
                  <a:pt x="192" y="48"/>
                </a:lnTo>
                <a:lnTo>
                  <a:pt x="192" y="56"/>
                </a:lnTo>
                <a:lnTo>
                  <a:pt x="184" y="56"/>
                </a:lnTo>
                <a:lnTo>
                  <a:pt x="184" y="72"/>
                </a:lnTo>
                <a:lnTo>
                  <a:pt x="176" y="72"/>
                </a:lnTo>
                <a:lnTo>
                  <a:pt x="176" y="80"/>
                </a:lnTo>
                <a:lnTo>
                  <a:pt x="168" y="80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36" y="104"/>
                </a:lnTo>
                <a:lnTo>
                  <a:pt x="120" y="104"/>
                </a:lnTo>
                <a:lnTo>
                  <a:pt x="120" y="120"/>
                </a:lnTo>
                <a:lnTo>
                  <a:pt x="112" y="120"/>
                </a:lnTo>
                <a:lnTo>
                  <a:pt x="112" y="128"/>
                </a:lnTo>
                <a:lnTo>
                  <a:pt x="104" y="128"/>
                </a:lnTo>
                <a:lnTo>
                  <a:pt x="96" y="136"/>
                </a:lnTo>
                <a:lnTo>
                  <a:pt x="96" y="128"/>
                </a:lnTo>
                <a:lnTo>
                  <a:pt x="88" y="128"/>
                </a:lnTo>
                <a:lnTo>
                  <a:pt x="88" y="120"/>
                </a:lnTo>
                <a:lnTo>
                  <a:pt x="80" y="120"/>
                </a:lnTo>
                <a:lnTo>
                  <a:pt x="72" y="120"/>
                </a:lnTo>
                <a:lnTo>
                  <a:pt x="72" y="104"/>
                </a:lnTo>
                <a:lnTo>
                  <a:pt x="72" y="96"/>
                </a:lnTo>
                <a:lnTo>
                  <a:pt x="64" y="96"/>
                </a:lnTo>
                <a:lnTo>
                  <a:pt x="56" y="96"/>
                </a:lnTo>
                <a:lnTo>
                  <a:pt x="48" y="104"/>
                </a:lnTo>
                <a:lnTo>
                  <a:pt x="40" y="96"/>
                </a:lnTo>
                <a:lnTo>
                  <a:pt x="32" y="96"/>
                </a:lnTo>
                <a:lnTo>
                  <a:pt x="32" y="88"/>
                </a:lnTo>
                <a:lnTo>
                  <a:pt x="24" y="88"/>
                </a:lnTo>
                <a:lnTo>
                  <a:pt x="16" y="80"/>
                </a:lnTo>
                <a:lnTo>
                  <a:pt x="8" y="80"/>
                </a:lnTo>
                <a:lnTo>
                  <a:pt x="0" y="80"/>
                </a:lnTo>
                <a:lnTo>
                  <a:pt x="8" y="80"/>
                </a:lnTo>
                <a:lnTo>
                  <a:pt x="8" y="72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24" y="48"/>
                </a:lnTo>
                <a:lnTo>
                  <a:pt x="40" y="32"/>
                </a:lnTo>
                <a:lnTo>
                  <a:pt x="48" y="24"/>
                </a:lnTo>
                <a:lnTo>
                  <a:pt x="136" y="8"/>
                </a:lnTo>
                <a:lnTo>
                  <a:pt x="144" y="8"/>
                </a:lnTo>
                <a:lnTo>
                  <a:pt x="152" y="0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0"/>
                </a:lnTo>
                <a:lnTo>
                  <a:pt x="184" y="0"/>
                </a:lnTo>
                <a:lnTo>
                  <a:pt x="192" y="8"/>
                </a:lnTo>
                <a:lnTo>
                  <a:pt x="216" y="8"/>
                </a:lnTo>
                <a:lnTo>
                  <a:pt x="224" y="8"/>
                </a:lnTo>
                <a:lnTo>
                  <a:pt x="232" y="16"/>
                </a:lnTo>
                <a:lnTo>
                  <a:pt x="248" y="24"/>
                </a:lnTo>
                <a:lnTo>
                  <a:pt x="256" y="24"/>
                </a:lnTo>
                <a:lnTo>
                  <a:pt x="256" y="24"/>
                </a:lnTo>
                <a:lnTo>
                  <a:pt x="256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236256" y="5385683"/>
            <a:ext cx="279400" cy="292100"/>
          </a:xfrm>
          <a:custGeom>
            <a:avLst/>
            <a:gdLst>
              <a:gd name="T0" fmla="*/ 176 w 176"/>
              <a:gd name="T1" fmla="*/ 0 h 184"/>
              <a:gd name="T2" fmla="*/ 168 w 176"/>
              <a:gd name="T3" fmla="*/ 0 h 184"/>
              <a:gd name="T4" fmla="*/ 160 w 176"/>
              <a:gd name="T5" fmla="*/ 8 h 184"/>
              <a:gd name="T6" fmla="*/ 152 w 176"/>
              <a:gd name="T7" fmla="*/ 8 h 184"/>
              <a:gd name="T8" fmla="*/ 144 w 176"/>
              <a:gd name="T9" fmla="*/ 16 h 184"/>
              <a:gd name="T10" fmla="*/ 136 w 176"/>
              <a:gd name="T11" fmla="*/ 24 h 184"/>
              <a:gd name="T12" fmla="*/ 120 w 176"/>
              <a:gd name="T13" fmla="*/ 24 h 184"/>
              <a:gd name="T14" fmla="*/ 120 w 176"/>
              <a:gd name="T15" fmla="*/ 16 h 184"/>
              <a:gd name="T16" fmla="*/ 112 w 176"/>
              <a:gd name="T17" fmla="*/ 16 h 184"/>
              <a:gd name="T18" fmla="*/ 112 w 176"/>
              <a:gd name="T19" fmla="*/ 24 h 184"/>
              <a:gd name="T20" fmla="*/ 104 w 176"/>
              <a:gd name="T21" fmla="*/ 24 h 184"/>
              <a:gd name="T22" fmla="*/ 104 w 176"/>
              <a:gd name="T23" fmla="*/ 40 h 184"/>
              <a:gd name="T24" fmla="*/ 96 w 176"/>
              <a:gd name="T25" fmla="*/ 40 h 184"/>
              <a:gd name="T26" fmla="*/ 88 w 176"/>
              <a:gd name="T27" fmla="*/ 48 h 184"/>
              <a:gd name="T28" fmla="*/ 80 w 176"/>
              <a:gd name="T29" fmla="*/ 56 h 184"/>
              <a:gd name="T30" fmla="*/ 72 w 176"/>
              <a:gd name="T31" fmla="*/ 56 h 184"/>
              <a:gd name="T32" fmla="*/ 64 w 176"/>
              <a:gd name="T33" fmla="*/ 56 h 184"/>
              <a:gd name="T34" fmla="*/ 56 w 176"/>
              <a:gd name="T35" fmla="*/ 56 h 184"/>
              <a:gd name="T36" fmla="*/ 56 w 176"/>
              <a:gd name="T37" fmla="*/ 72 h 184"/>
              <a:gd name="T38" fmla="*/ 40 w 176"/>
              <a:gd name="T39" fmla="*/ 72 h 184"/>
              <a:gd name="T40" fmla="*/ 32 w 176"/>
              <a:gd name="T41" fmla="*/ 72 h 184"/>
              <a:gd name="T42" fmla="*/ 32 w 176"/>
              <a:gd name="T43" fmla="*/ 88 h 184"/>
              <a:gd name="T44" fmla="*/ 24 w 176"/>
              <a:gd name="T45" fmla="*/ 96 h 184"/>
              <a:gd name="T46" fmla="*/ 0 w 176"/>
              <a:gd name="T47" fmla="*/ 104 h 184"/>
              <a:gd name="T48" fmla="*/ 80 w 176"/>
              <a:gd name="T49" fmla="*/ 176 h 184"/>
              <a:gd name="T50" fmla="*/ 88 w 176"/>
              <a:gd name="T51" fmla="*/ 176 h 184"/>
              <a:gd name="T52" fmla="*/ 120 w 176"/>
              <a:gd name="T53" fmla="*/ 184 h 184"/>
              <a:gd name="T54" fmla="*/ 136 w 176"/>
              <a:gd name="T55" fmla="*/ 176 h 184"/>
              <a:gd name="T56" fmla="*/ 152 w 176"/>
              <a:gd name="T57" fmla="*/ 184 h 184"/>
              <a:gd name="T58" fmla="*/ 176 w 176"/>
              <a:gd name="T59" fmla="*/ 176 h 184"/>
              <a:gd name="T60" fmla="*/ 168 w 176"/>
              <a:gd name="T61" fmla="*/ 168 h 184"/>
              <a:gd name="T62" fmla="*/ 168 w 176"/>
              <a:gd name="T63" fmla="*/ 152 h 184"/>
              <a:gd name="T64" fmla="*/ 168 w 176"/>
              <a:gd name="T65" fmla="*/ 144 h 184"/>
              <a:gd name="T66" fmla="*/ 168 w 176"/>
              <a:gd name="T67" fmla="*/ 0 h 184"/>
              <a:gd name="T68" fmla="*/ 176 w 176"/>
              <a:gd name="T6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4">
                <a:moveTo>
                  <a:pt x="176" y="0"/>
                </a:moveTo>
                <a:lnTo>
                  <a:pt x="168" y="0"/>
                </a:lnTo>
                <a:lnTo>
                  <a:pt x="160" y="8"/>
                </a:lnTo>
                <a:lnTo>
                  <a:pt x="152" y="8"/>
                </a:lnTo>
                <a:lnTo>
                  <a:pt x="144" y="16"/>
                </a:lnTo>
                <a:lnTo>
                  <a:pt x="136" y="24"/>
                </a:lnTo>
                <a:lnTo>
                  <a:pt x="120" y="24"/>
                </a:lnTo>
                <a:lnTo>
                  <a:pt x="120" y="16"/>
                </a:lnTo>
                <a:lnTo>
                  <a:pt x="112" y="16"/>
                </a:lnTo>
                <a:lnTo>
                  <a:pt x="112" y="24"/>
                </a:lnTo>
                <a:lnTo>
                  <a:pt x="104" y="24"/>
                </a:lnTo>
                <a:lnTo>
                  <a:pt x="104" y="40"/>
                </a:lnTo>
                <a:lnTo>
                  <a:pt x="96" y="40"/>
                </a:lnTo>
                <a:lnTo>
                  <a:pt x="88" y="48"/>
                </a:lnTo>
                <a:lnTo>
                  <a:pt x="80" y="56"/>
                </a:lnTo>
                <a:lnTo>
                  <a:pt x="72" y="56"/>
                </a:lnTo>
                <a:lnTo>
                  <a:pt x="64" y="56"/>
                </a:lnTo>
                <a:lnTo>
                  <a:pt x="56" y="56"/>
                </a:lnTo>
                <a:lnTo>
                  <a:pt x="56" y="72"/>
                </a:lnTo>
                <a:lnTo>
                  <a:pt x="40" y="72"/>
                </a:lnTo>
                <a:lnTo>
                  <a:pt x="32" y="72"/>
                </a:lnTo>
                <a:lnTo>
                  <a:pt x="32" y="88"/>
                </a:lnTo>
                <a:lnTo>
                  <a:pt x="24" y="96"/>
                </a:lnTo>
                <a:lnTo>
                  <a:pt x="0" y="104"/>
                </a:lnTo>
                <a:lnTo>
                  <a:pt x="80" y="176"/>
                </a:lnTo>
                <a:lnTo>
                  <a:pt x="88" y="176"/>
                </a:lnTo>
                <a:lnTo>
                  <a:pt x="120" y="184"/>
                </a:lnTo>
                <a:lnTo>
                  <a:pt x="136" y="176"/>
                </a:lnTo>
                <a:lnTo>
                  <a:pt x="152" y="184"/>
                </a:lnTo>
                <a:lnTo>
                  <a:pt x="176" y="176"/>
                </a:lnTo>
                <a:lnTo>
                  <a:pt x="168" y="168"/>
                </a:lnTo>
                <a:lnTo>
                  <a:pt x="168" y="152"/>
                </a:lnTo>
                <a:lnTo>
                  <a:pt x="168" y="144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60375" y="459983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Brazil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2575" y="4865282"/>
            <a:ext cx="121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Dominican Republic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1445" y="4999373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Guatemala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0315" y="4983988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Honduras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185" y="495664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Nicaragua</a:t>
            </a:r>
          </a:p>
        </p:txBody>
      </p:sp>
    </p:spTree>
    <p:extLst>
      <p:ext uri="{BB962C8B-B14F-4D97-AF65-F5344CB8AC3E}">
        <p14:creationId xmlns:p14="http://schemas.microsoft.com/office/powerpoint/2010/main" val="21107632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mix through retail pharmacy differs by country (Year to June 2016)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08299"/>
              </p:ext>
            </p:extLst>
          </p:nvPr>
        </p:nvGraphicFramePr>
        <p:xfrm>
          <a:off x="1207363" y="1587965"/>
          <a:ext cx="6871316" cy="42867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02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Volume CYP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Injectable</a:t>
                      </a:r>
                      <a:r>
                        <a:rPr lang="en-GB" sz="1400" baseline="0" dirty="0"/>
                        <a:t> (monthly)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Injectable </a:t>
                      </a:r>
                    </a:p>
                    <a:p>
                      <a:pPr algn="ctr"/>
                      <a:r>
                        <a:rPr lang="en-GB" sz="1400" dirty="0"/>
                        <a:t>(3 monthly)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0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Brazil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30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Dominican</a:t>
                      </a:r>
                      <a:r>
                        <a:rPr lang="en-GB" baseline="0" dirty="0"/>
                        <a:t> Republic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0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Guatemala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30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Honduras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30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Nicaragua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503460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58" y="5288376"/>
            <a:ext cx="523875" cy="514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194" y="3998582"/>
            <a:ext cx="609600" cy="523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687" y="4613957"/>
            <a:ext cx="514350" cy="53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648" y="2633924"/>
            <a:ext cx="581025" cy="523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770" y="3304609"/>
            <a:ext cx="590550" cy="571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05409" y="2128506"/>
            <a:ext cx="292963" cy="291600"/>
          </a:xfrm>
          <a:prstGeom prst="ellipse">
            <a:avLst/>
          </a:prstGeom>
          <a:solidFill>
            <a:srgbClr val="009E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3" name="Oval 12"/>
          <p:cNvSpPr/>
          <p:nvPr/>
        </p:nvSpPr>
        <p:spPr>
          <a:xfrm>
            <a:off x="4827784" y="2133607"/>
            <a:ext cx="292963" cy="291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8" name="Oval 17"/>
          <p:cNvSpPr/>
          <p:nvPr/>
        </p:nvSpPr>
        <p:spPr>
          <a:xfrm>
            <a:off x="6243124" y="2133607"/>
            <a:ext cx="292963" cy="291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9" name="Oval 18"/>
          <p:cNvSpPr/>
          <p:nvPr/>
        </p:nvSpPr>
        <p:spPr>
          <a:xfrm>
            <a:off x="7471103" y="2133607"/>
            <a:ext cx="292963" cy="2916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9227240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37"/>
          <a:stretch/>
        </p:blipFill>
        <p:spPr>
          <a:xfrm>
            <a:off x="1960644" y="1920658"/>
            <a:ext cx="6721393" cy="2267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Wholesaler prices </a:t>
            </a:r>
            <a:r>
              <a:rPr lang="en-GB" dirty="0"/>
              <a:t>to retail pharmacy varies by country – as of Year to June 2016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52361"/>
              </p:ext>
            </p:extLst>
          </p:nvPr>
        </p:nvGraphicFramePr>
        <p:xfrm>
          <a:off x="455613" y="1920658"/>
          <a:ext cx="8226424" cy="2280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6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Trade prices ($USD per CYP)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Inj</a:t>
                      </a:r>
                      <a:r>
                        <a:rPr lang="en-GB" sz="1200" dirty="0"/>
                        <a:t>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Inj</a:t>
                      </a:r>
                      <a:r>
                        <a:rPr lang="en-GB" sz="1200" dirty="0"/>
                        <a:t> 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V.Ring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Brazil†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Guatemala†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Honduras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Nicaragua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492240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In Dominican Republic, EC wholesaler price lower than OC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613" y="4226883"/>
            <a:ext cx="382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† Includes sales tax of ~18%</a:t>
            </a:r>
          </a:p>
        </p:txBody>
      </p:sp>
    </p:spTree>
    <p:extLst>
      <p:ext uri="{BB962C8B-B14F-4D97-AF65-F5344CB8AC3E}">
        <p14:creationId xmlns:p14="http://schemas.microsoft.com/office/powerpoint/2010/main" val="31580149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Retail pharmacy supply is “mildly concentrated”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492240"/>
            <a:ext cx="6629400" cy="137160"/>
          </a:xfrm>
        </p:spPr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0617" y="979435"/>
            <a:ext cx="8226000" cy="444500"/>
          </a:xfrm>
        </p:spPr>
        <p:txBody>
          <a:bodyPr/>
          <a:lstStyle/>
          <a:p>
            <a:r>
              <a:rPr lang="en-GB" dirty="0"/>
              <a:t>And new entrants may be unlikely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84245"/>
              </p:ext>
            </p:extLst>
          </p:nvPr>
        </p:nvGraphicFramePr>
        <p:xfrm>
          <a:off x="455613" y="1873189"/>
          <a:ext cx="8297767" cy="25436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9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479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HHI‡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No.</a:t>
                      </a:r>
                      <a:r>
                        <a:rPr lang="en-GB" sz="1400" baseline="0" dirty="0"/>
                        <a:t> MNFs† &gt;10% CYP</a:t>
                      </a:r>
                      <a:r>
                        <a:rPr lang="en-GB" sz="1400" baseline="30000" dirty="0"/>
                        <a:t>¥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Total No. MNF</a:t>
                      </a:r>
                      <a:r>
                        <a:rPr lang="en-GB" sz="1400" baseline="30000" dirty="0"/>
                        <a:t>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50†/30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$682m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Dominican Republic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$8.4m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Guatemala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$6.6m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Honduras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$5.8m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Nicaragua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1,868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$4.9m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266" y="4691867"/>
            <a:ext cx="6787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Bayer ~45% of CA and 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Market size value not large, exc. Brazil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Even in Brazil only 30 manufacturers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Majority tend to be local and/or small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9560" y="4416868"/>
            <a:ext cx="48116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solidFill>
                  <a:schemeClr val="tx2"/>
                </a:solidFill>
              </a:rPr>
              <a:t>‡ </a:t>
            </a:r>
            <a:r>
              <a:rPr lang="en-GB" sz="1050" dirty="0" err="1">
                <a:solidFill>
                  <a:schemeClr val="tx2"/>
                </a:solidFill>
              </a:rPr>
              <a:t>Herfindahl</a:t>
            </a:r>
            <a:r>
              <a:rPr lang="en-GB" sz="1050" dirty="0">
                <a:solidFill>
                  <a:schemeClr val="tx2"/>
                </a:solidFill>
              </a:rPr>
              <a:t> Index – a measure of concentration</a:t>
            </a:r>
          </a:p>
          <a:p>
            <a:pPr algn="r"/>
            <a:r>
              <a:rPr lang="en-GB" sz="1050" dirty="0">
                <a:solidFill>
                  <a:schemeClr val="tx2"/>
                </a:solidFill>
              </a:rPr>
              <a:t>† With condoms/without condoms</a:t>
            </a:r>
          </a:p>
          <a:p>
            <a:pPr algn="r"/>
            <a:r>
              <a:rPr lang="en-GB" sz="1050" dirty="0"/>
              <a:t>¥ MNFs =</a:t>
            </a:r>
            <a:r>
              <a:rPr lang="en-GB" sz="1050"/>
              <a:t>Manufacturers = </a:t>
            </a:r>
            <a:r>
              <a:rPr lang="en-GB" sz="1050" dirty="0"/>
              <a:t>marketing authorisation holders</a:t>
            </a:r>
            <a:endParaRPr lang="en-GB" sz="1050" dirty="0">
              <a:solidFill>
                <a:schemeClr val="tx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3383436" y="1413903"/>
            <a:ext cx="721373" cy="68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963" y="1645088"/>
            <a:ext cx="374922" cy="3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0631" y="1642365"/>
            <a:ext cx="374922" cy="3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831" y="1630862"/>
            <a:ext cx="374922" cy="3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692" y="1630862"/>
            <a:ext cx="374922" cy="3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753" y="1452576"/>
            <a:ext cx="628986" cy="6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21911" y="4847755"/>
            <a:ext cx="323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87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Scope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737680"/>
              </p:ext>
            </p:extLst>
          </p:nvPr>
        </p:nvGraphicFramePr>
        <p:xfrm>
          <a:off x="481359" y="1644146"/>
          <a:ext cx="8226426" cy="23462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7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1">
                <a:tc>
                  <a:txBody>
                    <a:bodyPr/>
                    <a:lstStyle/>
                    <a:p>
                      <a:pPr algn="l"/>
                      <a:r>
                        <a:rPr lang="en-GB" sz="15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How</a:t>
                      </a:r>
                      <a:r>
                        <a:rPr lang="en-GB" sz="1500" b="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important is retail pharmacy as a source of modern contraceptive supply?</a:t>
                      </a:r>
                      <a:endParaRPr lang="en-GB" sz="15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What</a:t>
                      </a:r>
                      <a:r>
                        <a:rPr lang="en-GB" sz="15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methods are sourced through retail pharmacy, what manufacturers are present and how does price vary by country?</a:t>
                      </a:r>
                      <a:endParaRPr lang="en-GB" sz="15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accent2"/>
                          </a:solidFill>
                        </a:rPr>
                        <a:t>Do retail</a:t>
                      </a:r>
                      <a:r>
                        <a:rPr lang="en-GB" sz="1500" baseline="0" dirty="0">
                          <a:solidFill>
                            <a:schemeClr val="accent2"/>
                          </a:solidFill>
                        </a:rPr>
                        <a:t> pharmacy sales vary by region, with what is that variation associated, and how does retail pharmacy relate to public sector supply?</a:t>
                      </a:r>
                      <a:endParaRPr lang="en-GB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Doe</a:t>
                      </a:r>
                      <a:r>
                        <a:rPr lang="en-GB" sz="15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 it appear that retail pharmacy sales have been affected by reports of </a:t>
                      </a:r>
                      <a:r>
                        <a:rPr lang="en-GB" sz="1500" baseline="0" dirty="0" err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Zika</a:t>
                      </a:r>
                      <a:r>
                        <a:rPr lang="en-GB" sz="15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infection?</a:t>
                      </a:r>
                      <a:endParaRPr lang="en-GB" sz="15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Freeform 15"/>
          <p:cNvSpPr>
            <a:spLocks/>
          </p:cNvSpPr>
          <p:nvPr/>
        </p:nvSpPr>
        <p:spPr bwMode="auto">
          <a:xfrm>
            <a:off x="611558" y="5046663"/>
            <a:ext cx="1108075" cy="1108075"/>
          </a:xfrm>
          <a:custGeom>
            <a:avLst/>
            <a:gdLst>
              <a:gd name="T0" fmla="*/ 195 w 698"/>
              <a:gd name="T1" fmla="*/ 22 h 698"/>
              <a:gd name="T2" fmla="*/ 170 w 698"/>
              <a:gd name="T3" fmla="*/ 28 h 698"/>
              <a:gd name="T4" fmla="*/ 182 w 698"/>
              <a:gd name="T5" fmla="*/ 56 h 698"/>
              <a:gd name="T6" fmla="*/ 148 w 698"/>
              <a:gd name="T7" fmla="*/ 77 h 698"/>
              <a:gd name="T8" fmla="*/ 117 w 698"/>
              <a:gd name="T9" fmla="*/ 65 h 698"/>
              <a:gd name="T10" fmla="*/ 68 w 698"/>
              <a:gd name="T11" fmla="*/ 68 h 698"/>
              <a:gd name="T12" fmla="*/ 80 w 698"/>
              <a:gd name="T13" fmla="*/ 80 h 698"/>
              <a:gd name="T14" fmla="*/ 77 w 698"/>
              <a:gd name="T15" fmla="*/ 121 h 698"/>
              <a:gd name="T16" fmla="*/ 31 w 698"/>
              <a:gd name="T17" fmla="*/ 182 h 698"/>
              <a:gd name="T18" fmla="*/ 6 w 698"/>
              <a:gd name="T19" fmla="*/ 244 h 698"/>
              <a:gd name="T20" fmla="*/ 28 w 698"/>
              <a:gd name="T21" fmla="*/ 269 h 698"/>
              <a:gd name="T22" fmla="*/ 62 w 698"/>
              <a:gd name="T23" fmla="*/ 263 h 698"/>
              <a:gd name="T24" fmla="*/ 80 w 698"/>
              <a:gd name="T25" fmla="*/ 290 h 698"/>
              <a:gd name="T26" fmla="*/ 154 w 698"/>
              <a:gd name="T27" fmla="*/ 269 h 698"/>
              <a:gd name="T28" fmla="*/ 192 w 698"/>
              <a:gd name="T29" fmla="*/ 318 h 698"/>
              <a:gd name="T30" fmla="*/ 241 w 698"/>
              <a:gd name="T31" fmla="*/ 346 h 698"/>
              <a:gd name="T32" fmla="*/ 275 w 698"/>
              <a:gd name="T33" fmla="*/ 392 h 698"/>
              <a:gd name="T34" fmla="*/ 284 w 698"/>
              <a:gd name="T35" fmla="*/ 448 h 698"/>
              <a:gd name="T36" fmla="*/ 293 w 698"/>
              <a:gd name="T37" fmla="*/ 488 h 698"/>
              <a:gd name="T38" fmla="*/ 321 w 698"/>
              <a:gd name="T39" fmla="*/ 516 h 698"/>
              <a:gd name="T40" fmla="*/ 340 w 698"/>
              <a:gd name="T41" fmla="*/ 525 h 698"/>
              <a:gd name="T42" fmla="*/ 334 w 698"/>
              <a:gd name="T43" fmla="*/ 584 h 698"/>
              <a:gd name="T44" fmla="*/ 284 w 698"/>
              <a:gd name="T45" fmla="*/ 633 h 698"/>
              <a:gd name="T46" fmla="*/ 312 w 698"/>
              <a:gd name="T47" fmla="*/ 649 h 698"/>
              <a:gd name="T48" fmla="*/ 327 w 698"/>
              <a:gd name="T49" fmla="*/ 655 h 698"/>
              <a:gd name="T50" fmla="*/ 346 w 698"/>
              <a:gd name="T51" fmla="*/ 673 h 698"/>
              <a:gd name="T52" fmla="*/ 346 w 698"/>
              <a:gd name="T53" fmla="*/ 698 h 698"/>
              <a:gd name="T54" fmla="*/ 417 w 698"/>
              <a:gd name="T55" fmla="*/ 611 h 698"/>
              <a:gd name="T56" fmla="*/ 432 w 698"/>
              <a:gd name="T57" fmla="*/ 574 h 698"/>
              <a:gd name="T58" fmla="*/ 448 w 698"/>
              <a:gd name="T59" fmla="*/ 544 h 698"/>
              <a:gd name="T60" fmla="*/ 494 w 698"/>
              <a:gd name="T61" fmla="*/ 522 h 698"/>
              <a:gd name="T62" fmla="*/ 503 w 698"/>
              <a:gd name="T63" fmla="*/ 516 h 698"/>
              <a:gd name="T64" fmla="*/ 544 w 698"/>
              <a:gd name="T65" fmla="*/ 516 h 698"/>
              <a:gd name="T66" fmla="*/ 602 w 698"/>
              <a:gd name="T67" fmla="*/ 429 h 698"/>
              <a:gd name="T68" fmla="*/ 658 w 698"/>
              <a:gd name="T69" fmla="*/ 309 h 698"/>
              <a:gd name="T70" fmla="*/ 670 w 698"/>
              <a:gd name="T71" fmla="*/ 207 h 698"/>
              <a:gd name="T72" fmla="*/ 534 w 698"/>
              <a:gd name="T73" fmla="*/ 151 h 698"/>
              <a:gd name="T74" fmla="*/ 528 w 698"/>
              <a:gd name="T75" fmla="*/ 139 h 698"/>
              <a:gd name="T76" fmla="*/ 516 w 698"/>
              <a:gd name="T77" fmla="*/ 133 h 698"/>
              <a:gd name="T78" fmla="*/ 500 w 698"/>
              <a:gd name="T79" fmla="*/ 117 h 698"/>
              <a:gd name="T80" fmla="*/ 460 w 698"/>
              <a:gd name="T81" fmla="*/ 124 h 698"/>
              <a:gd name="T82" fmla="*/ 442 w 698"/>
              <a:gd name="T83" fmla="*/ 136 h 698"/>
              <a:gd name="T84" fmla="*/ 420 w 698"/>
              <a:gd name="T85" fmla="*/ 130 h 698"/>
              <a:gd name="T86" fmla="*/ 414 w 698"/>
              <a:gd name="T87" fmla="*/ 130 h 698"/>
              <a:gd name="T88" fmla="*/ 414 w 698"/>
              <a:gd name="T89" fmla="*/ 114 h 698"/>
              <a:gd name="T90" fmla="*/ 408 w 698"/>
              <a:gd name="T91" fmla="*/ 114 h 698"/>
              <a:gd name="T92" fmla="*/ 435 w 698"/>
              <a:gd name="T93" fmla="*/ 68 h 698"/>
              <a:gd name="T94" fmla="*/ 405 w 698"/>
              <a:gd name="T95" fmla="*/ 22 h 698"/>
              <a:gd name="T96" fmla="*/ 368 w 698"/>
              <a:gd name="T97" fmla="*/ 59 h 698"/>
              <a:gd name="T98" fmla="*/ 330 w 698"/>
              <a:gd name="T99" fmla="*/ 49 h 698"/>
              <a:gd name="T100" fmla="*/ 306 w 698"/>
              <a:gd name="T101" fmla="*/ 59 h 698"/>
              <a:gd name="T102" fmla="*/ 281 w 698"/>
              <a:gd name="T103" fmla="*/ 65 h 698"/>
              <a:gd name="T104" fmla="*/ 256 w 698"/>
              <a:gd name="T105" fmla="*/ 62 h 698"/>
              <a:gd name="T106" fmla="*/ 256 w 698"/>
              <a:gd name="T107" fmla="*/ 25 h 698"/>
              <a:gd name="T108" fmla="*/ 250 w 698"/>
              <a:gd name="T109" fmla="*/ 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8" h="698">
                <a:moveTo>
                  <a:pt x="238" y="0"/>
                </a:moveTo>
                <a:lnTo>
                  <a:pt x="238" y="6"/>
                </a:lnTo>
                <a:lnTo>
                  <a:pt x="232" y="12"/>
                </a:lnTo>
                <a:lnTo>
                  <a:pt x="225" y="12"/>
                </a:lnTo>
                <a:lnTo>
                  <a:pt x="219" y="16"/>
                </a:lnTo>
                <a:lnTo>
                  <a:pt x="216" y="19"/>
                </a:lnTo>
                <a:lnTo>
                  <a:pt x="195" y="22"/>
                </a:lnTo>
                <a:lnTo>
                  <a:pt x="195" y="25"/>
                </a:lnTo>
                <a:lnTo>
                  <a:pt x="185" y="25"/>
                </a:lnTo>
                <a:lnTo>
                  <a:pt x="164" y="19"/>
                </a:lnTo>
                <a:lnTo>
                  <a:pt x="161" y="19"/>
                </a:lnTo>
                <a:lnTo>
                  <a:pt x="161" y="22"/>
                </a:lnTo>
                <a:lnTo>
                  <a:pt x="164" y="25"/>
                </a:lnTo>
                <a:lnTo>
                  <a:pt x="170" y="28"/>
                </a:lnTo>
                <a:lnTo>
                  <a:pt x="170" y="40"/>
                </a:lnTo>
                <a:lnTo>
                  <a:pt x="173" y="49"/>
                </a:lnTo>
                <a:lnTo>
                  <a:pt x="176" y="53"/>
                </a:lnTo>
                <a:lnTo>
                  <a:pt x="179" y="53"/>
                </a:lnTo>
                <a:lnTo>
                  <a:pt x="185" y="53"/>
                </a:lnTo>
                <a:lnTo>
                  <a:pt x="185" y="56"/>
                </a:lnTo>
                <a:lnTo>
                  <a:pt x="182" y="56"/>
                </a:lnTo>
                <a:lnTo>
                  <a:pt x="179" y="59"/>
                </a:lnTo>
                <a:lnTo>
                  <a:pt x="176" y="59"/>
                </a:lnTo>
                <a:lnTo>
                  <a:pt x="173" y="62"/>
                </a:lnTo>
                <a:lnTo>
                  <a:pt x="170" y="68"/>
                </a:lnTo>
                <a:lnTo>
                  <a:pt x="167" y="68"/>
                </a:lnTo>
                <a:lnTo>
                  <a:pt x="164" y="71"/>
                </a:lnTo>
                <a:lnTo>
                  <a:pt x="148" y="77"/>
                </a:lnTo>
                <a:lnTo>
                  <a:pt x="145" y="80"/>
                </a:lnTo>
                <a:lnTo>
                  <a:pt x="133" y="80"/>
                </a:lnTo>
                <a:lnTo>
                  <a:pt x="127" y="77"/>
                </a:lnTo>
                <a:lnTo>
                  <a:pt x="124" y="71"/>
                </a:lnTo>
                <a:lnTo>
                  <a:pt x="121" y="74"/>
                </a:lnTo>
                <a:lnTo>
                  <a:pt x="117" y="74"/>
                </a:lnTo>
                <a:lnTo>
                  <a:pt x="117" y="65"/>
                </a:lnTo>
                <a:lnTo>
                  <a:pt x="111" y="59"/>
                </a:lnTo>
                <a:lnTo>
                  <a:pt x="108" y="59"/>
                </a:lnTo>
                <a:lnTo>
                  <a:pt x="102" y="62"/>
                </a:lnTo>
                <a:lnTo>
                  <a:pt x="99" y="62"/>
                </a:lnTo>
                <a:lnTo>
                  <a:pt x="96" y="62"/>
                </a:lnTo>
                <a:lnTo>
                  <a:pt x="96" y="65"/>
                </a:lnTo>
                <a:lnTo>
                  <a:pt x="68" y="68"/>
                </a:lnTo>
                <a:lnTo>
                  <a:pt x="68" y="65"/>
                </a:lnTo>
                <a:lnTo>
                  <a:pt x="68" y="77"/>
                </a:lnTo>
                <a:lnTo>
                  <a:pt x="71" y="80"/>
                </a:lnTo>
                <a:lnTo>
                  <a:pt x="74" y="80"/>
                </a:lnTo>
                <a:lnTo>
                  <a:pt x="74" y="77"/>
                </a:lnTo>
                <a:lnTo>
                  <a:pt x="77" y="77"/>
                </a:lnTo>
                <a:lnTo>
                  <a:pt x="80" y="80"/>
                </a:lnTo>
                <a:lnTo>
                  <a:pt x="80" y="87"/>
                </a:lnTo>
                <a:lnTo>
                  <a:pt x="77" y="87"/>
                </a:lnTo>
                <a:lnTo>
                  <a:pt x="74" y="87"/>
                </a:lnTo>
                <a:lnTo>
                  <a:pt x="65" y="90"/>
                </a:lnTo>
                <a:lnTo>
                  <a:pt x="65" y="99"/>
                </a:lnTo>
                <a:lnTo>
                  <a:pt x="74" y="111"/>
                </a:lnTo>
                <a:lnTo>
                  <a:pt x="77" y="121"/>
                </a:lnTo>
                <a:lnTo>
                  <a:pt x="74" y="145"/>
                </a:lnTo>
                <a:lnTo>
                  <a:pt x="71" y="158"/>
                </a:lnTo>
                <a:lnTo>
                  <a:pt x="71" y="161"/>
                </a:lnTo>
                <a:lnTo>
                  <a:pt x="68" y="173"/>
                </a:lnTo>
                <a:lnTo>
                  <a:pt x="65" y="173"/>
                </a:lnTo>
                <a:lnTo>
                  <a:pt x="59" y="173"/>
                </a:lnTo>
                <a:lnTo>
                  <a:pt x="31" y="182"/>
                </a:lnTo>
                <a:lnTo>
                  <a:pt x="28" y="188"/>
                </a:lnTo>
                <a:lnTo>
                  <a:pt x="22" y="192"/>
                </a:lnTo>
                <a:lnTo>
                  <a:pt x="12" y="207"/>
                </a:lnTo>
                <a:lnTo>
                  <a:pt x="12" y="216"/>
                </a:lnTo>
                <a:lnTo>
                  <a:pt x="6" y="219"/>
                </a:lnTo>
                <a:lnTo>
                  <a:pt x="0" y="235"/>
                </a:lnTo>
                <a:lnTo>
                  <a:pt x="6" y="244"/>
                </a:lnTo>
                <a:lnTo>
                  <a:pt x="6" y="247"/>
                </a:lnTo>
                <a:lnTo>
                  <a:pt x="16" y="259"/>
                </a:lnTo>
                <a:lnTo>
                  <a:pt x="19" y="259"/>
                </a:lnTo>
                <a:lnTo>
                  <a:pt x="19" y="263"/>
                </a:lnTo>
                <a:lnTo>
                  <a:pt x="19" y="266"/>
                </a:lnTo>
                <a:lnTo>
                  <a:pt x="19" y="269"/>
                </a:lnTo>
                <a:lnTo>
                  <a:pt x="28" y="269"/>
                </a:lnTo>
                <a:lnTo>
                  <a:pt x="31" y="269"/>
                </a:lnTo>
                <a:lnTo>
                  <a:pt x="31" y="272"/>
                </a:lnTo>
                <a:lnTo>
                  <a:pt x="31" y="275"/>
                </a:lnTo>
                <a:lnTo>
                  <a:pt x="34" y="275"/>
                </a:lnTo>
                <a:lnTo>
                  <a:pt x="37" y="278"/>
                </a:lnTo>
                <a:lnTo>
                  <a:pt x="46" y="275"/>
                </a:lnTo>
                <a:lnTo>
                  <a:pt x="62" y="263"/>
                </a:lnTo>
                <a:lnTo>
                  <a:pt x="62" y="266"/>
                </a:lnTo>
                <a:lnTo>
                  <a:pt x="62" y="293"/>
                </a:lnTo>
                <a:lnTo>
                  <a:pt x="65" y="293"/>
                </a:lnTo>
                <a:lnTo>
                  <a:pt x="68" y="293"/>
                </a:lnTo>
                <a:lnTo>
                  <a:pt x="71" y="293"/>
                </a:lnTo>
                <a:lnTo>
                  <a:pt x="77" y="290"/>
                </a:lnTo>
                <a:lnTo>
                  <a:pt x="80" y="290"/>
                </a:lnTo>
                <a:lnTo>
                  <a:pt x="87" y="293"/>
                </a:lnTo>
                <a:lnTo>
                  <a:pt x="99" y="293"/>
                </a:lnTo>
                <a:lnTo>
                  <a:pt x="114" y="284"/>
                </a:lnTo>
                <a:lnTo>
                  <a:pt x="130" y="269"/>
                </a:lnTo>
                <a:lnTo>
                  <a:pt x="151" y="266"/>
                </a:lnTo>
                <a:lnTo>
                  <a:pt x="151" y="269"/>
                </a:lnTo>
                <a:lnTo>
                  <a:pt x="154" y="269"/>
                </a:lnTo>
                <a:lnTo>
                  <a:pt x="154" y="290"/>
                </a:lnTo>
                <a:lnTo>
                  <a:pt x="151" y="293"/>
                </a:lnTo>
                <a:lnTo>
                  <a:pt x="154" y="303"/>
                </a:lnTo>
                <a:lnTo>
                  <a:pt x="161" y="309"/>
                </a:lnTo>
                <a:lnTo>
                  <a:pt x="170" y="315"/>
                </a:lnTo>
                <a:lnTo>
                  <a:pt x="188" y="318"/>
                </a:lnTo>
                <a:lnTo>
                  <a:pt x="192" y="318"/>
                </a:lnTo>
                <a:lnTo>
                  <a:pt x="192" y="321"/>
                </a:lnTo>
                <a:lnTo>
                  <a:pt x="195" y="324"/>
                </a:lnTo>
                <a:lnTo>
                  <a:pt x="210" y="327"/>
                </a:lnTo>
                <a:lnTo>
                  <a:pt x="216" y="334"/>
                </a:lnTo>
                <a:lnTo>
                  <a:pt x="229" y="334"/>
                </a:lnTo>
                <a:lnTo>
                  <a:pt x="238" y="337"/>
                </a:lnTo>
                <a:lnTo>
                  <a:pt x="241" y="346"/>
                </a:lnTo>
                <a:lnTo>
                  <a:pt x="241" y="349"/>
                </a:lnTo>
                <a:lnTo>
                  <a:pt x="244" y="355"/>
                </a:lnTo>
                <a:lnTo>
                  <a:pt x="241" y="364"/>
                </a:lnTo>
                <a:lnTo>
                  <a:pt x="247" y="383"/>
                </a:lnTo>
                <a:lnTo>
                  <a:pt x="275" y="383"/>
                </a:lnTo>
                <a:lnTo>
                  <a:pt x="275" y="386"/>
                </a:lnTo>
                <a:lnTo>
                  <a:pt x="275" y="392"/>
                </a:lnTo>
                <a:lnTo>
                  <a:pt x="275" y="401"/>
                </a:lnTo>
                <a:lnTo>
                  <a:pt x="281" y="401"/>
                </a:lnTo>
                <a:lnTo>
                  <a:pt x="287" y="414"/>
                </a:lnTo>
                <a:lnTo>
                  <a:pt x="287" y="435"/>
                </a:lnTo>
                <a:lnTo>
                  <a:pt x="284" y="442"/>
                </a:lnTo>
                <a:lnTo>
                  <a:pt x="284" y="445"/>
                </a:lnTo>
                <a:lnTo>
                  <a:pt x="284" y="448"/>
                </a:lnTo>
                <a:lnTo>
                  <a:pt x="284" y="451"/>
                </a:lnTo>
                <a:lnTo>
                  <a:pt x="281" y="451"/>
                </a:lnTo>
                <a:lnTo>
                  <a:pt x="281" y="454"/>
                </a:lnTo>
                <a:lnTo>
                  <a:pt x="284" y="457"/>
                </a:lnTo>
                <a:lnTo>
                  <a:pt x="281" y="485"/>
                </a:lnTo>
                <a:lnTo>
                  <a:pt x="284" y="485"/>
                </a:lnTo>
                <a:lnTo>
                  <a:pt x="293" y="488"/>
                </a:lnTo>
                <a:lnTo>
                  <a:pt x="306" y="491"/>
                </a:lnTo>
                <a:lnTo>
                  <a:pt x="306" y="488"/>
                </a:lnTo>
                <a:lnTo>
                  <a:pt x="309" y="488"/>
                </a:lnTo>
                <a:lnTo>
                  <a:pt x="312" y="491"/>
                </a:lnTo>
                <a:lnTo>
                  <a:pt x="318" y="491"/>
                </a:lnTo>
                <a:lnTo>
                  <a:pt x="318" y="494"/>
                </a:lnTo>
                <a:lnTo>
                  <a:pt x="321" y="516"/>
                </a:lnTo>
                <a:lnTo>
                  <a:pt x="324" y="519"/>
                </a:lnTo>
                <a:lnTo>
                  <a:pt x="327" y="522"/>
                </a:lnTo>
                <a:lnTo>
                  <a:pt x="330" y="522"/>
                </a:lnTo>
                <a:lnTo>
                  <a:pt x="330" y="519"/>
                </a:lnTo>
                <a:lnTo>
                  <a:pt x="340" y="519"/>
                </a:lnTo>
                <a:lnTo>
                  <a:pt x="340" y="522"/>
                </a:lnTo>
                <a:lnTo>
                  <a:pt x="340" y="525"/>
                </a:lnTo>
                <a:lnTo>
                  <a:pt x="337" y="550"/>
                </a:lnTo>
                <a:lnTo>
                  <a:pt x="346" y="550"/>
                </a:lnTo>
                <a:lnTo>
                  <a:pt x="346" y="553"/>
                </a:lnTo>
                <a:lnTo>
                  <a:pt x="349" y="565"/>
                </a:lnTo>
                <a:lnTo>
                  <a:pt x="349" y="577"/>
                </a:lnTo>
                <a:lnTo>
                  <a:pt x="340" y="584"/>
                </a:lnTo>
                <a:lnTo>
                  <a:pt x="334" y="584"/>
                </a:lnTo>
                <a:lnTo>
                  <a:pt x="315" y="602"/>
                </a:lnTo>
                <a:lnTo>
                  <a:pt x="312" y="602"/>
                </a:lnTo>
                <a:lnTo>
                  <a:pt x="306" y="611"/>
                </a:lnTo>
                <a:lnTo>
                  <a:pt x="306" y="615"/>
                </a:lnTo>
                <a:lnTo>
                  <a:pt x="290" y="627"/>
                </a:lnTo>
                <a:lnTo>
                  <a:pt x="290" y="630"/>
                </a:lnTo>
                <a:lnTo>
                  <a:pt x="284" y="633"/>
                </a:lnTo>
                <a:lnTo>
                  <a:pt x="290" y="633"/>
                </a:lnTo>
                <a:lnTo>
                  <a:pt x="293" y="633"/>
                </a:lnTo>
                <a:lnTo>
                  <a:pt x="293" y="630"/>
                </a:lnTo>
                <a:lnTo>
                  <a:pt x="297" y="630"/>
                </a:lnTo>
                <a:lnTo>
                  <a:pt x="309" y="639"/>
                </a:lnTo>
                <a:lnTo>
                  <a:pt x="309" y="645"/>
                </a:lnTo>
                <a:lnTo>
                  <a:pt x="312" y="649"/>
                </a:lnTo>
                <a:lnTo>
                  <a:pt x="312" y="645"/>
                </a:lnTo>
                <a:lnTo>
                  <a:pt x="318" y="642"/>
                </a:lnTo>
                <a:lnTo>
                  <a:pt x="318" y="645"/>
                </a:lnTo>
                <a:lnTo>
                  <a:pt x="321" y="652"/>
                </a:lnTo>
                <a:lnTo>
                  <a:pt x="324" y="652"/>
                </a:lnTo>
                <a:lnTo>
                  <a:pt x="327" y="652"/>
                </a:lnTo>
                <a:lnTo>
                  <a:pt x="327" y="655"/>
                </a:lnTo>
                <a:lnTo>
                  <a:pt x="330" y="655"/>
                </a:lnTo>
                <a:lnTo>
                  <a:pt x="334" y="658"/>
                </a:lnTo>
                <a:lnTo>
                  <a:pt x="334" y="661"/>
                </a:lnTo>
                <a:lnTo>
                  <a:pt x="337" y="661"/>
                </a:lnTo>
                <a:lnTo>
                  <a:pt x="343" y="664"/>
                </a:lnTo>
                <a:lnTo>
                  <a:pt x="343" y="667"/>
                </a:lnTo>
                <a:lnTo>
                  <a:pt x="346" y="673"/>
                </a:lnTo>
                <a:lnTo>
                  <a:pt x="352" y="676"/>
                </a:lnTo>
                <a:lnTo>
                  <a:pt x="352" y="679"/>
                </a:lnTo>
                <a:lnTo>
                  <a:pt x="352" y="682"/>
                </a:lnTo>
                <a:lnTo>
                  <a:pt x="349" y="682"/>
                </a:lnTo>
                <a:lnTo>
                  <a:pt x="346" y="686"/>
                </a:lnTo>
                <a:lnTo>
                  <a:pt x="346" y="695"/>
                </a:lnTo>
                <a:lnTo>
                  <a:pt x="346" y="698"/>
                </a:lnTo>
                <a:lnTo>
                  <a:pt x="346" y="695"/>
                </a:lnTo>
                <a:lnTo>
                  <a:pt x="355" y="692"/>
                </a:lnTo>
                <a:lnTo>
                  <a:pt x="361" y="682"/>
                </a:lnTo>
                <a:lnTo>
                  <a:pt x="364" y="676"/>
                </a:lnTo>
                <a:lnTo>
                  <a:pt x="371" y="667"/>
                </a:lnTo>
                <a:lnTo>
                  <a:pt x="386" y="658"/>
                </a:lnTo>
                <a:lnTo>
                  <a:pt x="417" y="611"/>
                </a:lnTo>
                <a:lnTo>
                  <a:pt x="423" y="611"/>
                </a:lnTo>
                <a:lnTo>
                  <a:pt x="426" y="605"/>
                </a:lnTo>
                <a:lnTo>
                  <a:pt x="429" y="587"/>
                </a:lnTo>
                <a:lnTo>
                  <a:pt x="432" y="587"/>
                </a:lnTo>
                <a:lnTo>
                  <a:pt x="432" y="584"/>
                </a:lnTo>
                <a:lnTo>
                  <a:pt x="429" y="581"/>
                </a:lnTo>
                <a:lnTo>
                  <a:pt x="432" y="574"/>
                </a:lnTo>
                <a:lnTo>
                  <a:pt x="429" y="574"/>
                </a:lnTo>
                <a:lnTo>
                  <a:pt x="429" y="571"/>
                </a:lnTo>
                <a:lnTo>
                  <a:pt x="429" y="568"/>
                </a:lnTo>
                <a:lnTo>
                  <a:pt x="429" y="565"/>
                </a:lnTo>
                <a:lnTo>
                  <a:pt x="432" y="565"/>
                </a:lnTo>
                <a:lnTo>
                  <a:pt x="432" y="559"/>
                </a:lnTo>
                <a:lnTo>
                  <a:pt x="448" y="544"/>
                </a:lnTo>
                <a:lnTo>
                  <a:pt x="469" y="528"/>
                </a:lnTo>
                <a:lnTo>
                  <a:pt x="473" y="528"/>
                </a:lnTo>
                <a:lnTo>
                  <a:pt x="476" y="528"/>
                </a:lnTo>
                <a:lnTo>
                  <a:pt x="485" y="525"/>
                </a:lnTo>
                <a:lnTo>
                  <a:pt x="488" y="525"/>
                </a:lnTo>
                <a:lnTo>
                  <a:pt x="491" y="525"/>
                </a:lnTo>
                <a:lnTo>
                  <a:pt x="494" y="522"/>
                </a:lnTo>
                <a:lnTo>
                  <a:pt x="497" y="519"/>
                </a:lnTo>
                <a:lnTo>
                  <a:pt x="500" y="519"/>
                </a:lnTo>
                <a:lnTo>
                  <a:pt x="500" y="516"/>
                </a:lnTo>
                <a:lnTo>
                  <a:pt x="503" y="513"/>
                </a:lnTo>
                <a:lnTo>
                  <a:pt x="503" y="516"/>
                </a:lnTo>
                <a:lnTo>
                  <a:pt x="503" y="513"/>
                </a:lnTo>
                <a:lnTo>
                  <a:pt x="503" y="516"/>
                </a:lnTo>
                <a:lnTo>
                  <a:pt x="506" y="516"/>
                </a:lnTo>
                <a:lnTo>
                  <a:pt x="513" y="516"/>
                </a:lnTo>
                <a:lnTo>
                  <a:pt x="516" y="516"/>
                </a:lnTo>
                <a:lnTo>
                  <a:pt x="519" y="516"/>
                </a:lnTo>
                <a:lnTo>
                  <a:pt x="525" y="516"/>
                </a:lnTo>
                <a:lnTo>
                  <a:pt x="528" y="516"/>
                </a:lnTo>
                <a:lnTo>
                  <a:pt x="544" y="516"/>
                </a:lnTo>
                <a:lnTo>
                  <a:pt x="547" y="510"/>
                </a:lnTo>
                <a:lnTo>
                  <a:pt x="556" y="506"/>
                </a:lnTo>
                <a:lnTo>
                  <a:pt x="559" y="503"/>
                </a:lnTo>
                <a:lnTo>
                  <a:pt x="565" y="491"/>
                </a:lnTo>
                <a:lnTo>
                  <a:pt x="590" y="460"/>
                </a:lnTo>
                <a:lnTo>
                  <a:pt x="593" y="439"/>
                </a:lnTo>
                <a:lnTo>
                  <a:pt x="602" y="429"/>
                </a:lnTo>
                <a:lnTo>
                  <a:pt x="615" y="349"/>
                </a:lnTo>
                <a:lnTo>
                  <a:pt x="618" y="349"/>
                </a:lnTo>
                <a:lnTo>
                  <a:pt x="621" y="346"/>
                </a:lnTo>
                <a:lnTo>
                  <a:pt x="624" y="346"/>
                </a:lnTo>
                <a:lnTo>
                  <a:pt x="633" y="340"/>
                </a:lnTo>
                <a:lnTo>
                  <a:pt x="645" y="318"/>
                </a:lnTo>
                <a:lnTo>
                  <a:pt x="658" y="309"/>
                </a:lnTo>
                <a:lnTo>
                  <a:pt x="664" y="306"/>
                </a:lnTo>
                <a:lnTo>
                  <a:pt x="692" y="278"/>
                </a:lnTo>
                <a:lnTo>
                  <a:pt x="698" y="241"/>
                </a:lnTo>
                <a:lnTo>
                  <a:pt x="695" y="222"/>
                </a:lnTo>
                <a:lnTo>
                  <a:pt x="692" y="213"/>
                </a:lnTo>
                <a:lnTo>
                  <a:pt x="689" y="210"/>
                </a:lnTo>
                <a:lnTo>
                  <a:pt x="670" y="207"/>
                </a:lnTo>
                <a:lnTo>
                  <a:pt x="667" y="207"/>
                </a:lnTo>
                <a:lnTo>
                  <a:pt x="664" y="204"/>
                </a:lnTo>
                <a:lnTo>
                  <a:pt x="661" y="204"/>
                </a:lnTo>
                <a:lnTo>
                  <a:pt x="615" y="161"/>
                </a:lnTo>
                <a:lnTo>
                  <a:pt x="550" y="148"/>
                </a:lnTo>
                <a:lnTo>
                  <a:pt x="547" y="145"/>
                </a:lnTo>
                <a:lnTo>
                  <a:pt x="534" y="151"/>
                </a:lnTo>
                <a:lnTo>
                  <a:pt x="531" y="151"/>
                </a:lnTo>
                <a:lnTo>
                  <a:pt x="531" y="148"/>
                </a:lnTo>
                <a:lnTo>
                  <a:pt x="534" y="145"/>
                </a:lnTo>
                <a:lnTo>
                  <a:pt x="534" y="142"/>
                </a:lnTo>
                <a:lnTo>
                  <a:pt x="531" y="142"/>
                </a:lnTo>
                <a:lnTo>
                  <a:pt x="528" y="142"/>
                </a:lnTo>
                <a:lnTo>
                  <a:pt x="528" y="139"/>
                </a:lnTo>
                <a:lnTo>
                  <a:pt x="531" y="139"/>
                </a:lnTo>
                <a:lnTo>
                  <a:pt x="531" y="136"/>
                </a:lnTo>
                <a:lnTo>
                  <a:pt x="528" y="133"/>
                </a:lnTo>
                <a:lnTo>
                  <a:pt x="525" y="130"/>
                </a:lnTo>
                <a:lnTo>
                  <a:pt x="522" y="130"/>
                </a:lnTo>
                <a:lnTo>
                  <a:pt x="519" y="133"/>
                </a:lnTo>
                <a:lnTo>
                  <a:pt x="516" y="133"/>
                </a:lnTo>
                <a:lnTo>
                  <a:pt x="516" y="130"/>
                </a:lnTo>
                <a:lnTo>
                  <a:pt x="516" y="127"/>
                </a:lnTo>
                <a:lnTo>
                  <a:pt x="513" y="124"/>
                </a:lnTo>
                <a:lnTo>
                  <a:pt x="510" y="124"/>
                </a:lnTo>
                <a:lnTo>
                  <a:pt x="506" y="121"/>
                </a:lnTo>
                <a:lnTo>
                  <a:pt x="503" y="121"/>
                </a:lnTo>
                <a:lnTo>
                  <a:pt x="500" y="117"/>
                </a:lnTo>
                <a:lnTo>
                  <a:pt x="497" y="117"/>
                </a:lnTo>
                <a:lnTo>
                  <a:pt x="482" y="111"/>
                </a:lnTo>
                <a:lnTo>
                  <a:pt x="469" y="111"/>
                </a:lnTo>
                <a:lnTo>
                  <a:pt x="466" y="111"/>
                </a:lnTo>
                <a:lnTo>
                  <a:pt x="466" y="117"/>
                </a:lnTo>
                <a:lnTo>
                  <a:pt x="463" y="117"/>
                </a:lnTo>
                <a:lnTo>
                  <a:pt x="460" y="124"/>
                </a:lnTo>
                <a:lnTo>
                  <a:pt x="451" y="127"/>
                </a:lnTo>
                <a:lnTo>
                  <a:pt x="448" y="136"/>
                </a:lnTo>
                <a:lnTo>
                  <a:pt x="445" y="136"/>
                </a:lnTo>
                <a:lnTo>
                  <a:pt x="445" y="139"/>
                </a:lnTo>
                <a:lnTo>
                  <a:pt x="445" y="142"/>
                </a:lnTo>
                <a:lnTo>
                  <a:pt x="442" y="142"/>
                </a:lnTo>
                <a:lnTo>
                  <a:pt x="442" y="136"/>
                </a:lnTo>
                <a:lnTo>
                  <a:pt x="445" y="130"/>
                </a:lnTo>
                <a:lnTo>
                  <a:pt x="442" y="130"/>
                </a:lnTo>
                <a:lnTo>
                  <a:pt x="439" y="130"/>
                </a:lnTo>
                <a:lnTo>
                  <a:pt x="439" y="133"/>
                </a:lnTo>
                <a:lnTo>
                  <a:pt x="426" y="130"/>
                </a:lnTo>
                <a:lnTo>
                  <a:pt x="423" y="130"/>
                </a:lnTo>
                <a:lnTo>
                  <a:pt x="420" y="130"/>
                </a:lnTo>
                <a:lnTo>
                  <a:pt x="414" y="133"/>
                </a:lnTo>
                <a:lnTo>
                  <a:pt x="411" y="133"/>
                </a:lnTo>
                <a:lnTo>
                  <a:pt x="408" y="130"/>
                </a:lnTo>
                <a:lnTo>
                  <a:pt x="405" y="133"/>
                </a:lnTo>
                <a:lnTo>
                  <a:pt x="405" y="130"/>
                </a:lnTo>
                <a:lnTo>
                  <a:pt x="408" y="127"/>
                </a:lnTo>
                <a:lnTo>
                  <a:pt x="414" y="130"/>
                </a:lnTo>
                <a:lnTo>
                  <a:pt x="417" y="130"/>
                </a:lnTo>
                <a:lnTo>
                  <a:pt x="420" y="127"/>
                </a:lnTo>
                <a:lnTo>
                  <a:pt x="420" y="121"/>
                </a:lnTo>
                <a:lnTo>
                  <a:pt x="417" y="121"/>
                </a:lnTo>
                <a:lnTo>
                  <a:pt x="417" y="117"/>
                </a:lnTo>
                <a:lnTo>
                  <a:pt x="414" y="117"/>
                </a:lnTo>
                <a:lnTo>
                  <a:pt x="414" y="114"/>
                </a:lnTo>
                <a:lnTo>
                  <a:pt x="417" y="114"/>
                </a:lnTo>
                <a:lnTo>
                  <a:pt x="417" y="111"/>
                </a:lnTo>
                <a:lnTo>
                  <a:pt x="414" y="111"/>
                </a:lnTo>
                <a:lnTo>
                  <a:pt x="411" y="114"/>
                </a:lnTo>
                <a:lnTo>
                  <a:pt x="411" y="117"/>
                </a:lnTo>
                <a:lnTo>
                  <a:pt x="408" y="117"/>
                </a:lnTo>
                <a:lnTo>
                  <a:pt x="408" y="114"/>
                </a:lnTo>
                <a:lnTo>
                  <a:pt x="408" y="111"/>
                </a:lnTo>
                <a:lnTo>
                  <a:pt x="408" y="108"/>
                </a:lnTo>
                <a:lnTo>
                  <a:pt x="408" y="102"/>
                </a:lnTo>
                <a:lnTo>
                  <a:pt x="426" y="83"/>
                </a:lnTo>
                <a:lnTo>
                  <a:pt x="429" y="83"/>
                </a:lnTo>
                <a:lnTo>
                  <a:pt x="432" y="80"/>
                </a:lnTo>
                <a:lnTo>
                  <a:pt x="435" y="68"/>
                </a:lnTo>
                <a:lnTo>
                  <a:pt x="432" y="68"/>
                </a:lnTo>
                <a:lnTo>
                  <a:pt x="429" y="68"/>
                </a:lnTo>
                <a:lnTo>
                  <a:pt x="426" y="65"/>
                </a:lnTo>
                <a:lnTo>
                  <a:pt x="414" y="31"/>
                </a:lnTo>
                <a:lnTo>
                  <a:pt x="411" y="22"/>
                </a:lnTo>
                <a:lnTo>
                  <a:pt x="408" y="22"/>
                </a:lnTo>
                <a:lnTo>
                  <a:pt x="405" y="22"/>
                </a:lnTo>
                <a:lnTo>
                  <a:pt x="405" y="25"/>
                </a:lnTo>
                <a:lnTo>
                  <a:pt x="389" y="43"/>
                </a:lnTo>
                <a:lnTo>
                  <a:pt x="386" y="49"/>
                </a:lnTo>
                <a:lnTo>
                  <a:pt x="377" y="59"/>
                </a:lnTo>
                <a:lnTo>
                  <a:pt x="371" y="59"/>
                </a:lnTo>
                <a:lnTo>
                  <a:pt x="371" y="56"/>
                </a:lnTo>
                <a:lnTo>
                  <a:pt x="368" y="59"/>
                </a:lnTo>
                <a:lnTo>
                  <a:pt x="361" y="59"/>
                </a:lnTo>
                <a:lnTo>
                  <a:pt x="358" y="59"/>
                </a:lnTo>
                <a:lnTo>
                  <a:pt x="355" y="59"/>
                </a:lnTo>
                <a:lnTo>
                  <a:pt x="352" y="53"/>
                </a:lnTo>
                <a:lnTo>
                  <a:pt x="343" y="49"/>
                </a:lnTo>
                <a:lnTo>
                  <a:pt x="334" y="53"/>
                </a:lnTo>
                <a:lnTo>
                  <a:pt x="330" y="49"/>
                </a:lnTo>
                <a:lnTo>
                  <a:pt x="327" y="49"/>
                </a:lnTo>
                <a:lnTo>
                  <a:pt x="324" y="53"/>
                </a:lnTo>
                <a:lnTo>
                  <a:pt x="324" y="59"/>
                </a:lnTo>
                <a:lnTo>
                  <a:pt x="324" y="62"/>
                </a:lnTo>
                <a:lnTo>
                  <a:pt x="318" y="62"/>
                </a:lnTo>
                <a:lnTo>
                  <a:pt x="315" y="59"/>
                </a:lnTo>
                <a:lnTo>
                  <a:pt x="306" y="59"/>
                </a:lnTo>
                <a:lnTo>
                  <a:pt x="303" y="59"/>
                </a:lnTo>
                <a:lnTo>
                  <a:pt x="300" y="59"/>
                </a:lnTo>
                <a:lnTo>
                  <a:pt x="297" y="59"/>
                </a:lnTo>
                <a:lnTo>
                  <a:pt x="293" y="62"/>
                </a:lnTo>
                <a:lnTo>
                  <a:pt x="290" y="62"/>
                </a:lnTo>
                <a:lnTo>
                  <a:pt x="284" y="65"/>
                </a:lnTo>
                <a:lnTo>
                  <a:pt x="281" y="65"/>
                </a:lnTo>
                <a:lnTo>
                  <a:pt x="278" y="68"/>
                </a:lnTo>
                <a:lnTo>
                  <a:pt x="275" y="71"/>
                </a:lnTo>
                <a:lnTo>
                  <a:pt x="269" y="71"/>
                </a:lnTo>
                <a:lnTo>
                  <a:pt x="266" y="71"/>
                </a:lnTo>
                <a:lnTo>
                  <a:pt x="259" y="65"/>
                </a:lnTo>
                <a:lnTo>
                  <a:pt x="259" y="62"/>
                </a:lnTo>
                <a:lnTo>
                  <a:pt x="256" y="62"/>
                </a:lnTo>
                <a:lnTo>
                  <a:pt x="256" y="59"/>
                </a:lnTo>
                <a:lnTo>
                  <a:pt x="256" y="53"/>
                </a:lnTo>
                <a:lnTo>
                  <a:pt x="250" y="49"/>
                </a:lnTo>
                <a:lnTo>
                  <a:pt x="250" y="37"/>
                </a:lnTo>
                <a:lnTo>
                  <a:pt x="253" y="31"/>
                </a:lnTo>
                <a:lnTo>
                  <a:pt x="253" y="28"/>
                </a:lnTo>
                <a:lnTo>
                  <a:pt x="256" y="25"/>
                </a:lnTo>
                <a:lnTo>
                  <a:pt x="256" y="22"/>
                </a:lnTo>
                <a:lnTo>
                  <a:pt x="256" y="19"/>
                </a:lnTo>
                <a:lnTo>
                  <a:pt x="256" y="16"/>
                </a:lnTo>
                <a:lnTo>
                  <a:pt x="253" y="12"/>
                </a:lnTo>
                <a:lnTo>
                  <a:pt x="250" y="12"/>
                </a:lnTo>
                <a:lnTo>
                  <a:pt x="247" y="12"/>
                </a:lnTo>
                <a:lnTo>
                  <a:pt x="250" y="6"/>
                </a:lnTo>
                <a:lnTo>
                  <a:pt x="250" y="3"/>
                </a:lnTo>
                <a:lnTo>
                  <a:pt x="247" y="0"/>
                </a:lnTo>
                <a:lnTo>
                  <a:pt x="244" y="0"/>
                </a:lnTo>
                <a:lnTo>
                  <a:pt x="241" y="3"/>
                </a:lnTo>
                <a:lnTo>
                  <a:pt x="241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722587" y="5590055"/>
            <a:ext cx="228600" cy="165100"/>
          </a:xfrm>
          <a:custGeom>
            <a:avLst/>
            <a:gdLst>
              <a:gd name="T0" fmla="*/ 0 w 144"/>
              <a:gd name="T1" fmla="*/ 16 h 104"/>
              <a:gd name="T2" fmla="*/ 8 w 144"/>
              <a:gd name="T3" fmla="*/ 8 h 104"/>
              <a:gd name="T4" fmla="*/ 40 w 144"/>
              <a:gd name="T5" fmla="*/ 0 h 104"/>
              <a:gd name="T6" fmla="*/ 64 w 144"/>
              <a:gd name="T7" fmla="*/ 8 h 104"/>
              <a:gd name="T8" fmla="*/ 80 w 144"/>
              <a:gd name="T9" fmla="*/ 0 h 104"/>
              <a:gd name="T10" fmla="*/ 80 w 144"/>
              <a:gd name="T11" fmla="*/ 8 h 104"/>
              <a:gd name="T12" fmla="*/ 80 w 144"/>
              <a:gd name="T13" fmla="*/ 16 h 104"/>
              <a:gd name="T14" fmla="*/ 88 w 144"/>
              <a:gd name="T15" fmla="*/ 16 h 104"/>
              <a:gd name="T16" fmla="*/ 104 w 144"/>
              <a:gd name="T17" fmla="*/ 8 h 104"/>
              <a:gd name="T18" fmla="*/ 112 w 144"/>
              <a:gd name="T19" fmla="*/ 8 h 104"/>
              <a:gd name="T20" fmla="*/ 112 w 144"/>
              <a:gd name="T21" fmla="*/ 16 h 104"/>
              <a:gd name="T22" fmla="*/ 104 w 144"/>
              <a:gd name="T23" fmla="*/ 16 h 104"/>
              <a:gd name="T24" fmla="*/ 96 w 144"/>
              <a:gd name="T25" fmla="*/ 16 h 104"/>
              <a:gd name="T26" fmla="*/ 96 w 144"/>
              <a:gd name="T27" fmla="*/ 24 h 104"/>
              <a:gd name="T28" fmla="*/ 104 w 144"/>
              <a:gd name="T29" fmla="*/ 24 h 104"/>
              <a:gd name="T30" fmla="*/ 128 w 144"/>
              <a:gd name="T31" fmla="*/ 16 h 104"/>
              <a:gd name="T32" fmla="*/ 144 w 144"/>
              <a:gd name="T33" fmla="*/ 24 h 104"/>
              <a:gd name="T34" fmla="*/ 144 w 144"/>
              <a:gd name="T35" fmla="*/ 32 h 104"/>
              <a:gd name="T36" fmla="*/ 144 w 144"/>
              <a:gd name="T37" fmla="*/ 40 h 104"/>
              <a:gd name="T38" fmla="*/ 144 w 144"/>
              <a:gd name="T39" fmla="*/ 48 h 104"/>
              <a:gd name="T40" fmla="*/ 136 w 144"/>
              <a:gd name="T41" fmla="*/ 48 h 104"/>
              <a:gd name="T42" fmla="*/ 128 w 144"/>
              <a:gd name="T43" fmla="*/ 48 h 104"/>
              <a:gd name="T44" fmla="*/ 120 w 144"/>
              <a:gd name="T45" fmla="*/ 48 h 104"/>
              <a:gd name="T46" fmla="*/ 88 w 144"/>
              <a:gd name="T47" fmla="*/ 56 h 104"/>
              <a:gd name="T48" fmla="*/ 80 w 144"/>
              <a:gd name="T49" fmla="*/ 64 h 104"/>
              <a:gd name="T50" fmla="*/ 64 w 144"/>
              <a:gd name="T51" fmla="*/ 72 h 104"/>
              <a:gd name="T52" fmla="*/ 56 w 144"/>
              <a:gd name="T53" fmla="*/ 64 h 104"/>
              <a:gd name="T54" fmla="*/ 48 w 144"/>
              <a:gd name="T55" fmla="*/ 72 h 104"/>
              <a:gd name="T56" fmla="*/ 40 w 144"/>
              <a:gd name="T57" fmla="*/ 96 h 104"/>
              <a:gd name="T58" fmla="*/ 32 w 144"/>
              <a:gd name="T59" fmla="*/ 104 h 104"/>
              <a:gd name="T60" fmla="*/ 24 w 144"/>
              <a:gd name="T61" fmla="*/ 96 h 104"/>
              <a:gd name="T62" fmla="*/ 24 w 144"/>
              <a:gd name="T63" fmla="*/ 88 h 104"/>
              <a:gd name="T64" fmla="*/ 16 w 144"/>
              <a:gd name="T65" fmla="*/ 88 h 104"/>
              <a:gd name="T66" fmla="*/ 16 w 144"/>
              <a:gd name="T67" fmla="*/ 80 h 104"/>
              <a:gd name="T68" fmla="*/ 16 w 144"/>
              <a:gd name="T69" fmla="*/ 72 h 104"/>
              <a:gd name="T70" fmla="*/ 8 w 144"/>
              <a:gd name="T71" fmla="*/ 72 h 104"/>
              <a:gd name="T72" fmla="*/ 8 w 144"/>
              <a:gd name="T73" fmla="*/ 64 h 104"/>
              <a:gd name="T74" fmla="*/ 16 w 144"/>
              <a:gd name="T75" fmla="*/ 56 h 104"/>
              <a:gd name="T76" fmla="*/ 16 w 144"/>
              <a:gd name="T77" fmla="*/ 48 h 104"/>
              <a:gd name="T78" fmla="*/ 16 w 144"/>
              <a:gd name="T79" fmla="*/ 40 h 104"/>
              <a:gd name="T80" fmla="*/ 8 w 144"/>
              <a:gd name="T81" fmla="*/ 32 h 104"/>
              <a:gd name="T82" fmla="*/ 8 w 144"/>
              <a:gd name="T83" fmla="*/ 24 h 104"/>
              <a:gd name="T84" fmla="*/ 8 w 144"/>
              <a:gd name="T85" fmla="*/ 16 h 104"/>
              <a:gd name="T86" fmla="*/ 8 w 144"/>
              <a:gd name="T87" fmla="*/ 16 h 104"/>
              <a:gd name="T88" fmla="*/ 0 w 144"/>
              <a:gd name="T8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04">
                <a:moveTo>
                  <a:pt x="0" y="16"/>
                </a:moveTo>
                <a:lnTo>
                  <a:pt x="8" y="8"/>
                </a:lnTo>
                <a:lnTo>
                  <a:pt x="40" y="0"/>
                </a:lnTo>
                <a:lnTo>
                  <a:pt x="64" y="8"/>
                </a:lnTo>
                <a:lnTo>
                  <a:pt x="80" y="0"/>
                </a:lnTo>
                <a:lnTo>
                  <a:pt x="80" y="8"/>
                </a:lnTo>
                <a:lnTo>
                  <a:pt x="80" y="16"/>
                </a:lnTo>
                <a:lnTo>
                  <a:pt x="88" y="16"/>
                </a:lnTo>
                <a:lnTo>
                  <a:pt x="104" y="8"/>
                </a:lnTo>
                <a:lnTo>
                  <a:pt x="112" y="8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96" y="24"/>
                </a:lnTo>
                <a:lnTo>
                  <a:pt x="104" y="24"/>
                </a:lnTo>
                <a:lnTo>
                  <a:pt x="128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44" y="48"/>
                </a:lnTo>
                <a:lnTo>
                  <a:pt x="136" y="48"/>
                </a:lnTo>
                <a:lnTo>
                  <a:pt x="128" y="48"/>
                </a:lnTo>
                <a:lnTo>
                  <a:pt x="120" y="48"/>
                </a:lnTo>
                <a:lnTo>
                  <a:pt x="88" y="56"/>
                </a:lnTo>
                <a:lnTo>
                  <a:pt x="80" y="64"/>
                </a:lnTo>
                <a:lnTo>
                  <a:pt x="64" y="72"/>
                </a:lnTo>
                <a:lnTo>
                  <a:pt x="56" y="64"/>
                </a:lnTo>
                <a:lnTo>
                  <a:pt x="48" y="72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24" y="88"/>
                </a:lnTo>
                <a:lnTo>
                  <a:pt x="16" y="88"/>
                </a:lnTo>
                <a:lnTo>
                  <a:pt x="16" y="80"/>
                </a:lnTo>
                <a:lnTo>
                  <a:pt x="16" y="72"/>
                </a:lnTo>
                <a:lnTo>
                  <a:pt x="8" y="72"/>
                </a:lnTo>
                <a:lnTo>
                  <a:pt x="8" y="64"/>
                </a:lnTo>
                <a:lnTo>
                  <a:pt x="16" y="56"/>
                </a:lnTo>
                <a:lnTo>
                  <a:pt x="16" y="48"/>
                </a:lnTo>
                <a:lnTo>
                  <a:pt x="16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4184866" y="5502221"/>
            <a:ext cx="266700" cy="292100"/>
          </a:xfrm>
          <a:custGeom>
            <a:avLst/>
            <a:gdLst>
              <a:gd name="T0" fmla="*/ 128 w 168"/>
              <a:gd name="T1" fmla="*/ 0 h 184"/>
              <a:gd name="T2" fmla="*/ 56 w 168"/>
              <a:gd name="T3" fmla="*/ 8 h 184"/>
              <a:gd name="T4" fmla="*/ 56 w 168"/>
              <a:gd name="T5" fmla="*/ 24 h 184"/>
              <a:gd name="T6" fmla="*/ 32 w 168"/>
              <a:gd name="T7" fmla="*/ 24 h 184"/>
              <a:gd name="T8" fmla="*/ 64 w 168"/>
              <a:gd name="T9" fmla="*/ 48 h 184"/>
              <a:gd name="T10" fmla="*/ 64 w 168"/>
              <a:gd name="T11" fmla="*/ 56 h 184"/>
              <a:gd name="T12" fmla="*/ 72 w 168"/>
              <a:gd name="T13" fmla="*/ 64 h 184"/>
              <a:gd name="T14" fmla="*/ 72 w 168"/>
              <a:gd name="T15" fmla="*/ 80 h 184"/>
              <a:gd name="T16" fmla="*/ 32 w 168"/>
              <a:gd name="T17" fmla="*/ 80 h 184"/>
              <a:gd name="T18" fmla="*/ 16 w 168"/>
              <a:gd name="T19" fmla="*/ 112 h 184"/>
              <a:gd name="T20" fmla="*/ 8 w 168"/>
              <a:gd name="T21" fmla="*/ 128 h 184"/>
              <a:gd name="T22" fmla="*/ 8 w 168"/>
              <a:gd name="T23" fmla="*/ 136 h 184"/>
              <a:gd name="T24" fmla="*/ 8 w 168"/>
              <a:gd name="T25" fmla="*/ 144 h 184"/>
              <a:gd name="T26" fmla="*/ 0 w 168"/>
              <a:gd name="T27" fmla="*/ 144 h 184"/>
              <a:gd name="T28" fmla="*/ 8 w 168"/>
              <a:gd name="T29" fmla="*/ 152 h 184"/>
              <a:gd name="T30" fmla="*/ 16 w 168"/>
              <a:gd name="T31" fmla="*/ 160 h 184"/>
              <a:gd name="T32" fmla="*/ 40 w 168"/>
              <a:gd name="T33" fmla="*/ 176 h 184"/>
              <a:gd name="T34" fmla="*/ 88 w 168"/>
              <a:gd name="T35" fmla="*/ 176 h 184"/>
              <a:gd name="T36" fmla="*/ 96 w 168"/>
              <a:gd name="T37" fmla="*/ 184 h 184"/>
              <a:gd name="T38" fmla="*/ 96 w 168"/>
              <a:gd name="T39" fmla="*/ 176 h 184"/>
              <a:gd name="T40" fmla="*/ 104 w 168"/>
              <a:gd name="T41" fmla="*/ 168 h 184"/>
              <a:gd name="T42" fmla="*/ 112 w 168"/>
              <a:gd name="T43" fmla="*/ 160 h 184"/>
              <a:gd name="T44" fmla="*/ 120 w 168"/>
              <a:gd name="T45" fmla="*/ 160 h 184"/>
              <a:gd name="T46" fmla="*/ 120 w 168"/>
              <a:gd name="T47" fmla="*/ 152 h 184"/>
              <a:gd name="T48" fmla="*/ 120 w 168"/>
              <a:gd name="T49" fmla="*/ 144 h 184"/>
              <a:gd name="T50" fmla="*/ 128 w 168"/>
              <a:gd name="T51" fmla="*/ 136 h 184"/>
              <a:gd name="T52" fmla="*/ 128 w 168"/>
              <a:gd name="T53" fmla="*/ 128 h 184"/>
              <a:gd name="T54" fmla="*/ 136 w 168"/>
              <a:gd name="T55" fmla="*/ 120 h 184"/>
              <a:gd name="T56" fmla="*/ 160 w 168"/>
              <a:gd name="T57" fmla="*/ 96 h 184"/>
              <a:gd name="T58" fmla="*/ 168 w 168"/>
              <a:gd name="T59" fmla="*/ 88 h 184"/>
              <a:gd name="T60" fmla="*/ 160 w 168"/>
              <a:gd name="T61" fmla="*/ 88 h 184"/>
              <a:gd name="T62" fmla="*/ 152 w 168"/>
              <a:gd name="T63" fmla="*/ 88 h 184"/>
              <a:gd name="T64" fmla="*/ 144 w 168"/>
              <a:gd name="T65" fmla="*/ 88 h 184"/>
              <a:gd name="T66" fmla="*/ 144 w 168"/>
              <a:gd name="T67" fmla="*/ 80 h 184"/>
              <a:gd name="T68" fmla="*/ 136 w 168"/>
              <a:gd name="T69" fmla="*/ 80 h 184"/>
              <a:gd name="T70" fmla="*/ 128 w 168"/>
              <a:gd name="T71" fmla="*/ 80 h 184"/>
              <a:gd name="T72" fmla="*/ 128 w 168"/>
              <a:gd name="T73" fmla="*/ 8 h 184"/>
              <a:gd name="T74" fmla="*/ 128 w 168"/>
              <a:gd name="T7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8" h="184">
                <a:moveTo>
                  <a:pt x="128" y="0"/>
                </a:moveTo>
                <a:lnTo>
                  <a:pt x="56" y="8"/>
                </a:lnTo>
                <a:lnTo>
                  <a:pt x="56" y="24"/>
                </a:lnTo>
                <a:lnTo>
                  <a:pt x="32" y="24"/>
                </a:lnTo>
                <a:lnTo>
                  <a:pt x="64" y="48"/>
                </a:lnTo>
                <a:lnTo>
                  <a:pt x="64" y="56"/>
                </a:lnTo>
                <a:lnTo>
                  <a:pt x="72" y="64"/>
                </a:lnTo>
                <a:lnTo>
                  <a:pt x="72" y="80"/>
                </a:lnTo>
                <a:lnTo>
                  <a:pt x="32" y="80"/>
                </a:lnTo>
                <a:lnTo>
                  <a:pt x="16" y="112"/>
                </a:lnTo>
                <a:lnTo>
                  <a:pt x="8" y="128"/>
                </a:lnTo>
                <a:lnTo>
                  <a:pt x="8" y="136"/>
                </a:lnTo>
                <a:lnTo>
                  <a:pt x="8" y="144"/>
                </a:lnTo>
                <a:lnTo>
                  <a:pt x="0" y="144"/>
                </a:lnTo>
                <a:lnTo>
                  <a:pt x="8" y="152"/>
                </a:lnTo>
                <a:lnTo>
                  <a:pt x="16" y="160"/>
                </a:lnTo>
                <a:lnTo>
                  <a:pt x="40" y="176"/>
                </a:lnTo>
                <a:lnTo>
                  <a:pt x="88" y="176"/>
                </a:lnTo>
                <a:lnTo>
                  <a:pt x="96" y="184"/>
                </a:lnTo>
                <a:lnTo>
                  <a:pt x="96" y="176"/>
                </a:lnTo>
                <a:lnTo>
                  <a:pt x="104" y="168"/>
                </a:lnTo>
                <a:lnTo>
                  <a:pt x="112" y="160"/>
                </a:lnTo>
                <a:lnTo>
                  <a:pt x="120" y="160"/>
                </a:lnTo>
                <a:lnTo>
                  <a:pt x="120" y="152"/>
                </a:lnTo>
                <a:lnTo>
                  <a:pt x="120" y="144"/>
                </a:lnTo>
                <a:lnTo>
                  <a:pt x="128" y="136"/>
                </a:lnTo>
                <a:lnTo>
                  <a:pt x="128" y="128"/>
                </a:lnTo>
                <a:lnTo>
                  <a:pt x="136" y="120"/>
                </a:lnTo>
                <a:lnTo>
                  <a:pt x="160" y="96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44" y="80"/>
                </a:lnTo>
                <a:lnTo>
                  <a:pt x="136" y="80"/>
                </a:lnTo>
                <a:lnTo>
                  <a:pt x="128" y="80"/>
                </a:lnTo>
                <a:lnTo>
                  <a:pt x="128" y="8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5703702" y="5486836"/>
            <a:ext cx="406400" cy="215900"/>
          </a:xfrm>
          <a:custGeom>
            <a:avLst/>
            <a:gdLst>
              <a:gd name="T0" fmla="*/ 248 w 256"/>
              <a:gd name="T1" fmla="*/ 32 h 136"/>
              <a:gd name="T2" fmla="*/ 232 w 256"/>
              <a:gd name="T3" fmla="*/ 48 h 136"/>
              <a:gd name="T4" fmla="*/ 216 w 256"/>
              <a:gd name="T5" fmla="*/ 56 h 136"/>
              <a:gd name="T6" fmla="*/ 200 w 256"/>
              <a:gd name="T7" fmla="*/ 56 h 136"/>
              <a:gd name="T8" fmla="*/ 192 w 256"/>
              <a:gd name="T9" fmla="*/ 48 h 136"/>
              <a:gd name="T10" fmla="*/ 184 w 256"/>
              <a:gd name="T11" fmla="*/ 56 h 136"/>
              <a:gd name="T12" fmla="*/ 176 w 256"/>
              <a:gd name="T13" fmla="*/ 72 h 136"/>
              <a:gd name="T14" fmla="*/ 168 w 256"/>
              <a:gd name="T15" fmla="*/ 80 h 136"/>
              <a:gd name="T16" fmla="*/ 160 w 256"/>
              <a:gd name="T17" fmla="*/ 88 h 136"/>
              <a:gd name="T18" fmla="*/ 144 w 256"/>
              <a:gd name="T19" fmla="*/ 88 h 136"/>
              <a:gd name="T20" fmla="*/ 120 w 256"/>
              <a:gd name="T21" fmla="*/ 104 h 136"/>
              <a:gd name="T22" fmla="*/ 112 w 256"/>
              <a:gd name="T23" fmla="*/ 120 h 136"/>
              <a:gd name="T24" fmla="*/ 104 w 256"/>
              <a:gd name="T25" fmla="*/ 128 h 136"/>
              <a:gd name="T26" fmla="*/ 96 w 256"/>
              <a:gd name="T27" fmla="*/ 128 h 136"/>
              <a:gd name="T28" fmla="*/ 88 w 256"/>
              <a:gd name="T29" fmla="*/ 120 h 136"/>
              <a:gd name="T30" fmla="*/ 72 w 256"/>
              <a:gd name="T31" fmla="*/ 120 h 136"/>
              <a:gd name="T32" fmla="*/ 72 w 256"/>
              <a:gd name="T33" fmla="*/ 96 h 136"/>
              <a:gd name="T34" fmla="*/ 56 w 256"/>
              <a:gd name="T35" fmla="*/ 96 h 136"/>
              <a:gd name="T36" fmla="*/ 40 w 256"/>
              <a:gd name="T37" fmla="*/ 96 h 136"/>
              <a:gd name="T38" fmla="*/ 32 w 256"/>
              <a:gd name="T39" fmla="*/ 88 h 136"/>
              <a:gd name="T40" fmla="*/ 16 w 256"/>
              <a:gd name="T41" fmla="*/ 80 h 136"/>
              <a:gd name="T42" fmla="*/ 0 w 256"/>
              <a:gd name="T43" fmla="*/ 80 h 136"/>
              <a:gd name="T44" fmla="*/ 8 w 256"/>
              <a:gd name="T45" fmla="*/ 72 h 136"/>
              <a:gd name="T46" fmla="*/ 8 w 256"/>
              <a:gd name="T47" fmla="*/ 56 h 136"/>
              <a:gd name="T48" fmla="*/ 24 w 256"/>
              <a:gd name="T49" fmla="*/ 48 h 136"/>
              <a:gd name="T50" fmla="*/ 48 w 256"/>
              <a:gd name="T51" fmla="*/ 24 h 136"/>
              <a:gd name="T52" fmla="*/ 144 w 256"/>
              <a:gd name="T53" fmla="*/ 8 h 136"/>
              <a:gd name="T54" fmla="*/ 152 w 256"/>
              <a:gd name="T55" fmla="*/ 8 h 136"/>
              <a:gd name="T56" fmla="*/ 168 w 256"/>
              <a:gd name="T57" fmla="*/ 8 h 136"/>
              <a:gd name="T58" fmla="*/ 184 w 256"/>
              <a:gd name="T59" fmla="*/ 0 h 136"/>
              <a:gd name="T60" fmla="*/ 216 w 256"/>
              <a:gd name="T61" fmla="*/ 8 h 136"/>
              <a:gd name="T62" fmla="*/ 232 w 256"/>
              <a:gd name="T63" fmla="*/ 16 h 136"/>
              <a:gd name="T64" fmla="*/ 256 w 256"/>
              <a:gd name="T65" fmla="*/ 24 h 136"/>
              <a:gd name="T66" fmla="*/ 256 w 256"/>
              <a:gd name="T67" fmla="*/ 3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136">
                <a:moveTo>
                  <a:pt x="256" y="32"/>
                </a:moveTo>
                <a:lnTo>
                  <a:pt x="248" y="32"/>
                </a:lnTo>
                <a:lnTo>
                  <a:pt x="240" y="40"/>
                </a:lnTo>
                <a:lnTo>
                  <a:pt x="232" y="48"/>
                </a:lnTo>
                <a:lnTo>
                  <a:pt x="224" y="48"/>
                </a:lnTo>
                <a:lnTo>
                  <a:pt x="216" y="56"/>
                </a:lnTo>
                <a:lnTo>
                  <a:pt x="208" y="56"/>
                </a:lnTo>
                <a:lnTo>
                  <a:pt x="200" y="56"/>
                </a:lnTo>
                <a:lnTo>
                  <a:pt x="200" y="48"/>
                </a:lnTo>
                <a:lnTo>
                  <a:pt x="192" y="48"/>
                </a:lnTo>
                <a:lnTo>
                  <a:pt x="192" y="56"/>
                </a:lnTo>
                <a:lnTo>
                  <a:pt x="184" y="56"/>
                </a:lnTo>
                <a:lnTo>
                  <a:pt x="184" y="72"/>
                </a:lnTo>
                <a:lnTo>
                  <a:pt x="176" y="72"/>
                </a:lnTo>
                <a:lnTo>
                  <a:pt x="176" y="80"/>
                </a:lnTo>
                <a:lnTo>
                  <a:pt x="168" y="80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36" y="104"/>
                </a:lnTo>
                <a:lnTo>
                  <a:pt x="120" y="104"/>
                </a:lnTo>
                <a:lnTo>
                  <a:pt x="120" y="120"/>
                </a:lnTo>
                <a:lnTo>
                  <a:pt x="112" y="120"/>
                </a:lnTo>
                <a:lnTo>
                  <a:pt x="112" y="128"/>
                </a:lnTo>
                <a:lnTo>
                  <a:pt x="104" y="128"/>
                </a:lnTo>
                <a:lnTo>
                  <a:pt x="96" y="136"/>
                </a:lnTo>
                <a:lnTo>
                  <a:pt x="96" y="128"/>
                </a:lnTo>
                <a:lnTo>
                  <a:pt x="88" y="128"/>
                </a:lnTo>
                <a:lnTo>
                  <a:pt x="88" y="120"/>
                </a:lnTo>
                <a:lnTo>
                  <a:pt x="80" y="120"/>
                </a:lnTo>
                <a:lnTo>
                  <a:pt x="72" y="120"/>
                </a:lnTo>
                <a:lnTo>
                  <a:pt x="72" y="104"/>
                </a:lnTo>
                <a:lnTo>
                  <a:pt x="72" y="96"/>
                </a:lnTo>
                <a:lnTo>
                  <a:pt x="64" y="96"/>
                </a:lnTo>
                <a:lnTo>
                  <a:pt x="56" y="96"/>
                </a:lnTo>
                <a:lnTo>
                  <a:pt x="48" y="104"/>
                </a:lnTo>
                <a:lnTo>
                  <a:pt x="40" y="96"/>
                </a:lnTo>
                <a:lnTo>
                  <a:pt x="32" y="96"/>
                </a:lnTo>
                <a:lnTo>
                  <a:pt x="32" y="88"/>
                </a:lnTo>
                <a:lnTo>
                  <a:pt x="24" y="88"/>
                </a:lnTo>
                <a:lnTo>
                  <a:pt x="16" y="80"/>
                </a:lnTo>
                <a:lnTo>
                  <a:pt x="8" y="80"/>
                </a:lnTo>
                <a:lnTo>
                  <a:pt x="0" y="80"/>
                </a:lnTo>
                <a:lnTo>
                  <a:pt x="8" y="80"/>
                </a:lnTo>
                <a:lnTo>
                  <a:pt x="8" y="72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24" y="48"/>
                </a:lnTo>
                <a:lnTo>
                  <a:pt x="40" y="32"/>
                </a:lnTo>
                <a:lnTo>
                  <a:pt x="48" y="24"/>
                </a:lnTo>
                <a:lnTo>
                  <a:pt x="136" y="8"/>
                </a:lnTo>
                <a:lnTo>
                  <a:pt x="144" y="8"/>
                </a:lnTo>
                <a:lnTo>
                  <a:pt x="152" y="0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0"/>
                </a:lnTo>
                <a:lnTo>
                  <a:pt x="184" y="0"/>
                </a:lnTo>
                <a:lnTo>
                  <a:pt x="192" y="8"/>
                </a:lnTo>
                <a:lnTo>
                  <a:pt x="216" y="8"/>
                </a:lnTo>
                <a:lnTo>
                  <a:pt x="224" y="8"/>
                </a:lnTo>
                <a:lnTo>
                  <a:pt x="232" y="16"/>
                </a:lnTo>
                <a:lnTo>
                  <a:pt x="248" y="24"/>
                </a:lnTo>
                <a:lnTo>
                  <a:pt x="256" y="24"/>
                </a:lnTo>
                <a:lnTo>
                  <a:pt x="256" y="24"/>
                </a:lnTo>
                <a:lnTo>
                  <a:pt x="256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236256" y="5385683"/>
            <a:ext cx="279400" cy="292100"/>
          </a:xfrm>
          <a:custGeom>
            <a:avLst/>
            <a:gdLst>
              <a:gd name="T0" fmla="*/ 176 w 176"/>
              <a:gd name="T1" fmla="*/ 0 h 184"/>
              <a:gd name="T2" fmla="*/ 168 w 176"/>
              <a:gd name="T3" fmla="*/ 0 h 184"/>
              <a:gd name="T4" fmla="*/ 160 w 176"/>
              <a:gd name="T5" fmla="*/ 8 h 184"/>
              <a:gd name="T6" fmla="*/ 152 w 176"/>
              <a:gd name="T7" fmla="*/ 8 h 184"/>
              <a:gd name="T8" fmla="*/ 144 w 176"/>
              <a:gd name="T9" fmla="*/ 16 h 184"/>
              <a:gd name="T10" fmla="*/ 136 w 176"/>
              <a:gd name="T11" fmla="*/ 24 h 184"/>
              <a:gd name="T12" fmla="*/ 120 w 176"/>
              <a:gd name="T13" fmla="*/ 24 h 184"/>
              <a:gd name="T14" fmla="*/ 120 w 176"/>
              <a:gd name="T15" fmla="*/ 16 h 184"/>
              <a:gd name="T16" fmla="*/ 112 w 176"/>
              <a:gd name="T17" fmla="*/ 16 h 184"/>
              <a:gd name="T18" fmla="*/ 112 w 176"/>
              <a:gd name="T19" fmla="*/ 24 h 184"/>
              <a:gd name="T20" fmla="*/ 104 w 176"/>
              <a:gd name="T21" fmla="*/ 24 h 184"/>
              <a:gd name="T22" fmla="*/ 104 w 176"/>
              <a:gd name="T23" fmla="*/ 40 h 184"/>
              <a:gd name="T24" fmla="*/ 96 w 176"/>
              <a:gd name="T25" fmla="*/ 40 h 184"/>
              <a:gd name="T26" fmla="*/ 88 w 176"/>
              <a:gd name="T27" fmla="*/ 48 h 184"/>
              <a:gd name="T28" fmla="*/ 80 w 176"/>
              <a:gd name="T29" fmla="*/ 56 h 184"/>
              <a:gd name="T30" fmla="*/ 72 w 176"/>
              <a:gd name="T31" fmla="*/ 56 h 184"/>
              <a:gd name="T32" fmla="*/ 64 w 176"/>
              <a:gd name="T33" fmla="*/ 56 h 184"/>
              <a:gd name="T34" fmla="*/ 56 w 176"/>
              <a:gd name="T35" fmla="*/ 56 h 184"/>
              <a:gd name="T36" fmla="*/ 56 w 176"/>
              <a:gd name="T37" fmla="*/ 72 h 184"/>
              <a:gd name="T38" fmla="*/ 40 w 176"/>
              <a:gd name="T39" fmla="*/ 72 h 184"/>
              <a:gd name="T40" fmla="*/ 32 w 176"/>
              <a:gd name="T41" fmla="*/ 72 h 184"/>
              <a:gd name="T42" fmla="*/ 32 w 176"/>
              <a:gd name="T43" fmla="*/ 88 h 184"/>
              <a:gd name="T44" fmla="*/ 24 w 176"/>
              <a:gd name="T45" fmla="*/ 96 h 184"/>
              <a:gd name="T46" fmla="*/ 0 w 176"/>
              <a:gd name="T47" fmla="*/ 104 h 184"/>
              <a:gd name="T48" fmla="*/ 80 w 176"/>
              <a:gd name="T49" fmla="*/ 176 h 184"/>
              <a:gd name="T50" fmla="*/ 88 w 176"/>
              <a:gd name="T51" fmla="*/ 176 h 184"/>
              <a:gd name="T52" fmla="*/ 120 w 176"/>
              <a:gd name="T53" fmla="*/ 184 h 184"/>
              <a:gd name="T54" fmla="*/ 136 w 176"/>
              <a:gd name="T55" fmla="*/ 176 h 184"/>
              <a:gd name="T56" fmla="*/ 152 w 176"/>
              <a:gd name="T57" fmla="*/ 184 h 184"/>
              <a:gd name="T58" fmla="*/ 176 w 176"/>
              <a:gd name="T59" fmla="*/ 176 h 184"/>
              <a:gd name="T60" fmla="*/ 168 w 176"/>
              <a:gd name="T61" fmla="*/ 168 h 184"/>
              <a:gd name="T62" fmla="*/ 168 w 176"/>
              <a:gd name="T63" fmla="*/ 152 h 184"/>
              <a:gd name="T64" fmla="*/ 168 w 176"/>
              <a:gd name="T65" fmla="*/ 144 h 184"/>
              <a:gd name="T66" fmla="*/ 168 w 176"/>
              <a:gd name="T67" fmla="*/ 0 h 184"/>
              <a:gd name="T68" fmla="*/ 176 w 176"/>
              <a:gd name="T6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4">
                <a:moveTo>
                  <a:pt x="176" y="0"/>
                </a:moveTo>
                <a:lnTo>
                  <a:pt x="168" y="0"/>
                </a:lnTo>
                <a:lnTo>
                  <a:pt x="160" y="8"/>
                </a:lnTo>
                <a:lnTo>
                  <a:pt x="152" y="8"/>
                </a:lnTo>
                <a:lnTo>
                  <a:pt x="144" y="16"/>
                </a:lnTo>
                <a:lnTo>
                  <a:pt x="136" y="24"/>
                </a:lnTo>
                <a:lnTo>
                  <a:pt x="120" y="24"/>
                </a:lnTo>
                <a:lnTo>
                  <a:pt x="120" y="16"/>
                </a:lnTo>
                <a:lnTo>
                  <a:pt x="112" y="16"/>
                </a:lnTo>
                <a:lnTo>
                  <a:pt x="112" y="24"/>
                </a:lnTo>
                <a:lnTo>
                  <a:pt x="104" y="24"/>
                </a:lnTo>
                <a:lnTo>
                  <a:pt x="104" y="40"/>
                </a:lnTo>
                <a:lnTo>
                  <a:pt x="96" y="40"/>
                </a:lnTo>
                <a:lnTo>
                  <a:pt x="88" y="48"/>
                </a:lnTo>
                <a:lnTo>
                  <a:pt x="80" y="56"/>
                </a:lnTo>
                <a:lnTo>
                  <a:pt x="72" y="56"/>
                </a:lnTo>
                <a:lnTo>
                  <a:pt x="64" y="56"/>
                </a:lnTo>
                <a:lnTo>
                  <a:pt x="56" y="56"/>
                </a:lnTo>
                <a:lnTo>
                  <a:pt x="56" y="72"/>
                </a:lnTo>
                <a:lnTo>
                  <a:pt x="40" y="72"/>
                </a:lnTo>
                <a:lnTo>
                  <a:pt x="32" y="72"/>
                </a:lnTo>
                <a:lnTo>
                  <a:pt x="32" y="88"/>
                </a:lnTo>
                <a:lnTo>
                  <a:pt x="24" y="96"/>
                </a:lnTo>
                <a:lnTo>
                  <a:pt x="0" y="104"/>
                </a:lnTo>
                <a:lnTo>
                  <a:pt x="80" y="176"/>
                </a:lnTo>
                <a:lnTo>
                  <a:pt x="88" y="176"/>
                </a:lnTo>
                <a:lnTo>
                  <a:pt x="120" y="184"/>
                </a:lnTo>
                <a:lnTo>
                  <a:pt x="136" y="176"/>
                </a:lnTo>
                <a:lnTo>
                  <a:pt x="152" y="184"/>
                </a:lnTo>
                <a:lnTo>
                  <a:pt x="176" y="176"/>
                </a:lnTo>
                <a:lnTo>
                  <a:pt x="168" y="168"/>
                </a:lnTo>
                <a:lnTo>
                  <a:pt x="168" y="152"/>
                </a:lnTo>
                <a:lnTo>
                  <a:pt x="168" y="144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60375" y="459983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Brazil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2575" y="4865282"/>
            <a:ext cx="121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Dominican Republic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1445" y="4999373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Guatemala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0315" y="4983988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Honduras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185" y="495664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Nicaragua</a:t>
            </a:r>
          </a:p>
        </p:txBody>
      </p:sp>
    </p:spTree>
    <p:extLst>
      <p:ext uri="{BB962C8B-B14F-4D97-AF65-F5344CB8AC3E}">
        <p14:creationId xmlns:p14="http://schemas.microsoft.com/office/powerpoint/2010/main" val="37713922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mix by retail pharmacy differs by geographic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509047"/>
            <a:ext cx="6629400" cy="137160"/>
          </a:xfrm>
        </p:spPr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Retail pharmacy supplies relatively more injectables and EC in poorer areas of Brazil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8" y="1707952"/>
            <a:ext cx="8219865" cy="2961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5275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Guatemala too, retail pharmacy focuses more on wealthy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1587965"/>
            <a:ext cx="6879807" cy="37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1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Brazil, retail pharmacy supply is complementary to public sector subsidies (</a:t>
            </a:r>
            <a:r>
              <a:rPr lang="en-GB" dirty="0" err="1"/>
              <a:t>Farmacia</a:t>
            </a:r>
            <a:r>
              <a:rPr lang="en-GB" dirty="0"/>
              <a:t> Popular)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CONFIDENTIAL TO IMS HEALTH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359" y="1113410"/>
            <a:ext cx="2189567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Total CYP by State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17" y="1113410"/>
            <a:ext cx="4322301" cy="43005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92830" y="6324234"/>
            <a:ext cx="3586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accent6">
                    <a:lumMod val="75000"/>
                  </a:schemeClr>
                </a:solidFill>
              </a:rPr>
              <a:t>† Measured on OC and Inj. Monthly. All 3 monthly forms theoretically reimbursable on FP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9" y="1421187"/>
            <a:ext cx="2189567" cy="17503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94739" y="5424079"/>
            <a:ext cx="4327200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The deeper the green the higher the share of products able to be dispensed under FP†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613" y="3171520"/>
            <a:ext cx="2215313" cy="6001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The deeper the yellow the more volume is going through retail pharmacy</a:t>
            </a:r>
          </a:p>
        </p:txBody>
      </p:sp>
    </p:spTree>
    <p:extLst>
      <p:ext uri="{BB962C8B-B14F-4D97-AF65-F5344CB8AC3E}">
        <p14:creationId xmlns:p14="http://schemas.microsoft.com/office/powerpoint/2010/main" val="19595983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Scope</a:t>
            </a:r>
          </a:p>
          <a:p>
            <a:pPr lvl="1"/>
            <a:r>
              <a:rPr lang="en-GB" dirty="0"/>
              <a:t>Retail pharmacy supply of modern contraceptives in 5 countries – Brazil, Dominican Republic, Honduras, Guatemala, Nicaragua</a:t>
            </a:r>
          </a:p>
          <a:p>
            <a:r>
              <a:rPr lang="en-GB" dirty="0"/>
              <a:t>Conclusions</a:t>
            </a:r>
          </a:p>
          <a:p>
            <a:pPr lvl="1"/>
            <a:r>
              <a:rPr lang="en-GB" dirty="0"/>
              <a:t>Retail pharmacy remains an important source of modern contraceptive supply, although its contribution varies markedly by geographic region in each country</a:t>
            </a:r>
          </a:p>
          <a:p>
            <a:pPr lvl="1"/>
            <a:r>
              <a:rPr lang="en-GB" dirty="0"/>
              <a:t>Retail pharmacy appears to complement public sector supply and subsidies, at least in Brazil and Nicaragua, but realistically only in wealthier areas.</a:t>
            </a:r>
          </a:p>
          <a:p>
            <a:pPr lvl="1"/>
            <a:r>
              <a:rPr lang="en-GB" dirty="0"/>
              <a:t>Method mix in retail pharmacy differs across countries with Emergency Contraception showing the greatest variation.</a:t>
            </a:r>
          </a:p>
          <a:p>
            <a:pPr lvl="1"/>
            <a:r>
              <a:rPr lang="en-GB" dirty="0"/>
              <a:t>No clear change in retail pharmacy supply can yet be associated with </a:t>
            </a:r>
            <a:r>
              <a:rPr lang="en-GB" dirty="0" err="1"/>
              <a:t>Zika</a:t>
            </a:r>
            <a:r>
              <a:rPr lang="en-GB" dirty="0"/>
              <a:t> infections at a National or State level:</a:t>
            </a:r>
          </a:p>
          <a:p>
            <a:pPr lvl="2"/>
            <a:r>
              <a:rPr lang="en-GB" dirty="0"/>
              <a:t>More detailed geographic and longitudinal data from </a:t>
            </a:r>
            <a:r>
              <a:rPr lang="en-GB" dirty="0" err="1"/>
              <a:t>MoHs</a:t>
            </a:r>
            <a:r>
              <a:rPr lang="en-GB" dirty="0"/>
              <a:t> or PAHO may aid analysis (Brazil, Nicaragua)</a:t>
            </a:r>
          </a:p>
          <a:p>
            <a:pPr lvl="2"/>
            <a:r>
              <a:rPr lang="en-GB" dirty="0"/>
              <a:t>Indications of change in EC, and possibly OC, in Guatemala – more time periods needed to confirm changes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455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/>
          <a:stretch/>
        </p:blipFill>
        <p:spPr>
          <a:xfrm>
            <a:off x="6241932" y="924628"/>
            <a:ext cx="1356055" cy="1499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625" y="1743498"/>
            <a:ext cx="4824916" cy="3567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In Nicaragua, retail pharmacy supply appears to complement public sector supply at a Departmental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7627" y="1499614"/>
            <a:ext cx="677108" cy="36933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GB" sz="1600" dirty="0">
                <a:solidFill>
                  <a:srgbClr val="0070C0"/>
                </a:solidFill>
              </a:rPr>
              <a:t>More </a:t>
            </a:r>
            <a:r>
              <a:rPr lang="en-GB" sz="1600" dirty="0" err="1">
                <a:solidFill>
                  <a:srgbClr val="0070C0"/>
                </a:solidFill>
              </a:rPr>
              <a:t>Stockouts</a:t>
            </a:r>
            <a:r>
              <a:rPr lang="en-GB" sz="1600" dirty="0">
                <a:solidFill>
                  <a:srgbClr val="0070C0"/>
                </a:solidFill>
              </a:rPr>
              <a:t>, </a:t>
            </a:r>
            <a:br>
              <a:rPr lang="en-GB" sz="1600" dirty="0">
                <a:solidFill>
                  <a:srgbClr val="0070C0"/>
                </a:solidFill>
              </a:rPr>
            </a:br>
            <a:r>
              <a:rPr lang="en-GB" sz="1600" dirty="0">
                <a:solidFill>
                  <a:srgbClr val="0070C0"/>
                </a:solidFill>
              </a:rPr>
              <a:t>2013 survey</a:t>
            </a:r>
          </a:p>
        </p:txBody>
      </p:sp>
      <p:sp>
        <p:nvSpPr>
          <p:cNvPr id="11" name="Down Arrow 10"/>
          <p:cNvSpPr/>
          <p:nvPr/>
        </p:nvSpPr>
        <p:spPr>
          <a:xfrm flipV="1">
            <a:off x="1340306" y="1295156"/>
            <a:ext cx="617318" cy="208010"/>
          </a:xfrm>
          <a:prstGeom prst="downArrow">
            <a:avLst/>
          </a:prstGeom>
          <a:solidFill>
            <a:srgbClr val="4F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3" name="TextBox 12"/>
          <p:cNvSpPr txBox="1"/>
          <p:nvPr/>
        </p:nvSpPr>
        <p:spPr>
          <a:xfrm rot="5400000">
            <a:off x="4700730" y="3518350"/>
            <a:ext cx="615553" cy="4339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0070C0"/>
                </a:solidFill>
              </a:rPr>
              <a:t>More retail pharmacy supply </a:t>
            </a:r>
            <a:br>
              <a:rPr lang="en-GB" sz="1400" dirty="0">
                <a:solidFill>
                  <a:srgbClr val="0070C0"/>
                </a:solidFill>
              </a:rPr>
            </a:br>
            <a:r>
              <a:rPr lang="en-GB" sz="1400" dirty="0">
                <a:solidFill>
                  <a:srgbClr val="0070C0"/>
                </a:solidFill>
              </a:rPr>
              <a:t>(CYP per 1000 women), </a:t>
            </a:r>
            <a:r>
              <a:rPr lang="en-GB" sz="1400" dirty="0" err="1">
                <a:solidFill>
                  <a:srgbClr val="0070C0"/>
                </a:solidFill>
              </a:rPr>
              <a:t>Yr</a:t>
            </a:r>
            <a:r>
              <a:rPr lang="en-GB" sz="1400" dirty="0">
                <a:solidFill>
                  <a:srgbClr val="0070C0"/>
                </a:solidFill>
              </a:rPr>
              <a:t> to June 2016</a:t>
            </a: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7006342" y="5582414"/>
            <a:ext cx="625318" cy="201695"/>
          </a:xfrm>
          <a:prstGeom prst="downArrow">
            <a:avLst/>
          </a:prstGeom>
          <a:solidFill>
            <a:srgbClr val="4F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" name="TextBox 2"/>
          <p:cNvSpPr txBox="1"/>
          <p:nvPr/>
        </p:nvSpPr>
        <p:spPr>
          <a:xfrm>
            <a:off x="2790181" y="1982103"/>
            <a:ext cx="1579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70C0"/>
                </a:solidFill>
              </a:rPr>
              <a:t>Each dot is a region in Nicaragua</a:t>
            </a:r>
          </a:p>
        </p:txBody>
      </p:sp>
    </p:spTree>
    <p:extLst>
      <p:ext uri="{BB962C8B-B14F-4D97-AF65-F5344CB8AC3E}">
        <p14:creationId xmlns:p14="http://schemas.microsoft.com/office/powerpoint/2010/main" val="12730136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Scope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53994"/>
              </p:ext>
            </p:extLst>
          </p:nvPr>
        </p:nvGraphicFramePr>
        <p:xfrm>
          <a:off x="481359" y="1644146"/>
          <a:ext cx="8226426" cy="23462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5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1">
                <a:tc>
                  <a:txBody>
                    <a:bodyPr/>
                    <a:lstStyle/>
                    <a:p>
                      <a:pPr algn="l"/>
                      <a:r>
                        <a:rPr lang="en-GB" sz="15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How</a:t>
                      </a:r>
                      <a:r>
                        <a:rPr lang="en-GB" sz="1500" b="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important is retail pharmacy as a source of modern contraceptive supply?</a:t>
                      </a:r>
                      <a:endParaRPr lang="en-GB" sz="15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What</a:t>
                      </a:r>
                      <a:r>
                        <a:rPr lang="en-GB" sz="15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methods are sourced through retail pharmacy, what manufacturers are present and how does price vary by country?</a:t>
                      </a:r>
                      <a:endParaRPr lang="en-GB" sz="15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kern="1200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 retail pharmacy sales vary by region, with what is that variation associated, and how does retail pharmacy relate to public sector supply?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Doe</a:t>
                      </a:r>
                      <a:r>
                        <a:rPr lang="en-GB" sz="15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it appear that retail pharmacy sales have been affected by reports of </a:t>
                      </a:r>
                      <a:r>
                        <a:rPr lang="en-GB" sz="15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Zika</a:t>
                      </a:r>
                      <a:r>
                        <a:rPr lang="en-GB" sz="15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infection?</a:t>
                      </a:r>
                      <a:endParaRPr lang="en-GB" sz="1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2"/>
          </p:nvPr>
        </p:nvSpPr>
        <p:spPr>
          <a:xfrm>
            <a:off x="481359" y="6492240"/>
            <a:ext cx="6629400" cy="137160"/>
          </a:xfrm>
        </p:spPr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  <a:endParaRPr lang="en-GB" dirty="0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611558" y="5046663"/>
            <a:ext cx="1108075" cy="1108075"/>
          </a:xfrm>
          <a:custGeom>
            <a:avLst/>
            <a:gdLst>
              <a:gd name="T0" fmla="*/ 195 w 698"/>
              <a:gd name="T1" fmla="*/ 22 h 698"/>
              <a:gd name="T2" fmla="*/ 170 w 698"/>
              <a:gd name="T3" fmla="*/ 28 h 698"/>
              <a:gd name="T4" fmla="*/ 182 w 698"/>
              <a:gd name="T5" fmla="*/ 56 h 698"/>
              <a:gd name="T6" fmla="*/ 148 w 698"/>
              <a:gd name="T7" fmla="*/ 77 h 698"/>
              <a:gd name="T8" fmla="*/ 117 w 698"/>
              <a:gd name="T9" fmla="*/ 65 h 698"/>
              <a:gd name="T10" fmla="*/ 68 w 698"/>
              <a:gd name="T11" fmla="*/ 68 h 698"/>
              <a:gd name="T12" fmla="*/ 80 w 698"/>
              <a:gd name="T13" fmla="*/ 80 h 698"/>
              <a:gd name="T14" fmla="*/ 77 w 698"/>
              <a:gd name="T15" fmla="*/ 121 h 698"/>
              <a:gd name="T16" fmla="*/ 31 w 698"/>
              <a:gd name="T17" fmla="*/ 182 h 698"/>
              <a:gd name="T18" fmla="*/ 6 w 698"/>
              <a:gd name="T19" fmla="*/ 244 h 698"/>
              <a:gd name="T20" fmla="*/ 28 w 698"/>
              <a:gd name="T21" fmla="*/ 269 h 698"/>
              <a:gd name="T22" fmla="*/ 62 w 698"/>
              <a:gd name="T23" fmla="*/ 263 h 698"/>
              <a:gd name="T24" fmla="*/ 80 w 698"/>
              <a:gd name="T25" fmla="*/ 290 h 698"/>
              <a:gd name="T26" fmla="*/ 154 w 698"/>
              <a:gd name="T27" fmla="*/ 269 h 698"/>
              <a:gd name="T28" fmla="*/ 192 w 698"/>
              <a:gd name="T29" fmla="*/ 318 h 698"/>
              <a:gd name="T30" fmla="*/ 241 w 698"/>
              <a:gd name="T31" fmla="*/ 346 h 698"/>
              <a:gd name="T32" fmla="*/ 275 w 698"/>
              <a:gd name="T33" fmla="*/ 392 h 698"/>
              <a:gd name="T34" fmla="*/ 284 w 698"/>
              <a:gd name="T35" fmla="*/ 448 h 698"/>
              <a:gd name="T36" fmla="*/ 293 w 698"/>
              <a:gd name="T37" fmla="*/ 488 h 698"/>
              <a:gd name="T38" fmla="*/ 321 w 698"/>
              <a:gd name="T39" fmla="*/ 516 h 698"/>
              <a:gd name="T40" fmla="*/ 340 w 698"/>
              <a:gd name="T41" fmla="*/ 525 h 698"/>
              <a:gd name="T42" fmla="*/ 334 w 698"/>
              <a:gd name="T43" fmla="*/ 584 h 698"/>
              <a:gd name="T44" fmla="*/ 284 w 698"/>
              <a:gd name="T45" fmla="*/ 633 h 698"/>
              <a:gd name="T46" fmla="*/ 312 w 698"/>
              <a:gd name="T47" fmla="*/ 649 h 698"/>
              <a:gd name="T48" fmla="*/ 327 w 698"/>
              <a:gd name="T49" fmla="*/ 655 h 698"/>
              <a:gd name="T50" fmla="*/ 346 w 698"/>
              <a:gd name="T51" fmla="*/ 673 h 698"/>
              <a:gd name="T52" fmla="*/ 346 w 698"/>
              <a:gd name="T53" fmla="*/ 698 h 698"/>
              <a:gd name="T54" fmla="*/ 417 w 698"/>
              <a:gd name="T55" fmla="*/ 611 h 698"/>
              <a:gd name="T56" fmla="*/ 432 w 698"/>
              <a:gd name="T57" fmla="*/ 574 h 698"/>
              <a:gd name="T58" fmla="*/ 448 w 698"/>
              <a:gd name="T59" fmla="*/ 544 h 698"/>
              <a:gd name="T60" fmla="*/ 494 w 698"/>
              <a:gd name="T61" fmla="*/ 522 h 698"/>
              <a:gd name="T62" fmla="*/ 503 w 698"/>
              <a:gd name="T63" fmla="*/ 516 h 698"/>
              <a:gd name="T64" fmla="*/ 544 w 698"/>
              <a:gd name="T65" fmla="*/ 516 h 698"/>
              <a:gd name="T66" fmla="*/ 602 w 698"/>
              <a:gd name="T67" fmla="*/ 429 h 698"/>
              <a:gd name="T68" fmla="*/ 658 w 698"/>
              <a:gd name="T69" fmla="*/ 309 h 698"/>
              <a:gd name="T70" fmla="*/ 670 w 698"/>
              <a:gd name="T71" fmla="*/ 207 h 698"/>
              <a:gd name="T72" fmla="*/ 534 w 698"/>
              <a:gd name="T73" fmla="*/ 151 h 698"/>
              <a:gd name="T74" fmla="*/ 528 w 698"/>
              <a:gd name="T75" fmla="*/ 139 h 698"/>
              <a:gd name="T76" fmla="*/ 516 w 698"/>
              <a:gd name="T77" fmla="*/ 133 h 698"/>
              <a:gd name="T78" fmla="*/ 500 w 698"/>
              <a:gd name="T79" fmla="*/ 117 h 698"/>
              <a:gd name="T80" fmla="*/ 460 w 698"/>
              <a:gd name="T81" fmla="*/ 124 h 698"/>
              <a:gd name="T82" fmla="*/ 442 w 698"/>
              <a:gd name="T83" fmla="*/ 136 h 698"/>
              <a:gd name="T84" fmla="*/ 420 w 698"/>
              <a:gd name="T85" fmla="*/ 130 h 698"/>
              <a:gd name="T86" fmla="*/ 414 w 698"/>
              <a:gd name="T87" fmla="*/ 130 h 698"/>
              <a:gd name="T88" fmla="*/ 414 w 698"/>
              <a:gd name="T89" fmla="*/ 114 h 698"/>
              <a:gd name="T90" fmla="*/ 408 w 698"/>
              <a:gd name="T91" fmla="*/ 114 h 698"/>
              <a:gd name="T92" fmla="*/ 435 w 698"/>
              <a:gd name="T93" fmla="*/ 68 h 698"/>
              <a:gd name="T94" fmla="*/ 405 w 698"/>
              <a:gd name="T95" fmla="*/ 22 h 698"/>
              <a:gd name="T96" fmla="*/ 368 w 698"/>
              <a:gd name="T97" fmla="*/ 59 h 698"/>
              <a:gd name="T98" fmla="*/ 330 w 698"/>
              <a:gd name="T99" fmla="*/ 49 h 698"/>
              <a:gd name="T100" fmla="*/ 306 w 698"/>
              <a:gd name="T101" fmla="*/ 59 h 698"/>
              <a:gd name="T102" fmla="*/ 281 w 698"/>
              <a:gd name="T103" fmla="*/ 65 h 698"/>
              <a:gd name="T104" fmla="*/ 256 w 698"/>
              <a:gd name="T105" fmla="*/ 62 h 698"/>
              <a:gd name="T106" fmla="*/ 256 w 698"/>
              <a:gd name="T107" fmla="*/ 25 h 698"/>
              <a:gd name="T108" fmla="*/ 250 w 698"/>
              <a:gd name="T109" fmla="*/ 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8" h="698">
                <a:moveTo>
                  <a:pt x="238" y="0"/>
                </a:moveTo>
                <a:lnTo>
                  <a:pt x="238" y="6"/>
                </a:lnTo>
                <a:lnTo>
                  <a:pt x="232" y="12"/>
                </a:lnTo>
                <a:lnTo>
                  <a:pt x="225" y="12"/>
                </a:lnTo>
                <a:lnTo>
                  <a:pt x="219" y="16"/>
                </a:lnTo>
                <a:lnTo>
                  <a:pt x="216" y="19"/>
                </a:lnTo>
                <a:lnTo>
                  <a:pt x="195" y="22"/>
                </a:lnTo>
                <a:lnTo>
                  <a:pt x="195" y="25"/>
                </a:lnTo>
                <a:lnTo>
                  <a:pt x="185" y="25"/>
                </a:lnTo>
                <a:lnTo>
                  <a:pt x="164" y="19"/>
                </a:lnTo>
                <a:lnTo>
                  <a:pt x="161" y="19"/>
                </a:lnTo>
                <a:lnTo>
                  <a:pt x="161" y="22"/>
                </a:lnTo>
                <a:lnTo>
                  <a:pt x="164" y="25"/>
                </a:lnTo>
                <a:lnTo>
                  <a:pt x="170" y="28"/>
                </a:lnTo>
                <a:lnTo>
                  <a:pt x="170" y="40"/>
                </a:lnTo>
                <a:lnTo>
                  <a:pt x="173" y="49"/>
                </a:lnTo>
                <a:lnTo>
                  <a:pt x="176" y="53"/>
                </a:lnTo>
                <a:lnTo>
                  <a:pt x="179" y="53"/>
                </a:lnTo>
                <a:lnTo>
                  <a:pt x="185" y="53"/>
                </a:lnTo>
                <a:lnTo>
                  <a:pt x="185" y="56"/>
                </a:lnTo>
                <a:lnTo>
                  <a:pt x="182" y="56"/>
                </a:lnTo>
                <a:lnTo>
                  <a:pt x="179" y="59"/>
                </a:lnTo>
                <a:lnTo>
                  <a:pt x="176" y="59"/>
                </a:lnTo>
                <a:lnTo>
                  <a:pt x="173" y="62"/>
                </a:lnTo>
                <a:lnTo>
                  <a:pt x="170" y="68"/>
                </a:lnTo>
                <a:lnTo>
                  <a:pt x="167" y="68"/>
                </a:lnTo>
                <a:lnTo>
                  <a:pt x="164" y="71"/>
                </a:lnTo>
                <a:lnTo>
                  <a:pt x="148" y="77"/>
                </a:lnTo>
                <a:lnTo>
                  <a:pt x="145" y="80"/>
                </a:lnTo>
                <a:lnTo>
                  <a:pt x="133" y="80"/>
                </a:lnTo>
                <a:lnTo>
                  <a:pt x="127" y="77"/>
                </a:lnTo>
                <a:lnTo>
                  <a:pt x="124" y="71"/>
                </a:lnTo>
                <a:lnTo>
                  <a:pt x="121" y="74"/>
                </a:lnTo>
                <a:lnTo>
                  <a:pt x="117" y="74"/>
                </a:lnTo>
                <a:lnTo>
                  <a:pt x="117" y="65"/>
                </a:lnTo>
                <a:lnTo>
                  <a:pt x="111" y="59"/>
                </a:lnTo>
                <a:lnTo>
                  <a:pt x="108" y="59"/>
                </a:lnTo>
                <a:lnTo>
                  <a:pt x="102" y="62"/>
                </a:lnTo>
                <a:lnTo>
                  <a:pt x="99" y="62"/>
                </a:lnTo>
                <a:lnTo>
                  <a:pt x="96" y="62"/>
                </a:lnTo>
                <a:lnTo>
                  <a:pt x="96" y="65"/>
                </a:lnTo>
                <a:lnTo>
                  <a:pt x="68" y="68"/>
                </a:lnTo>
                <a:lnTo>
                  <a:pt x="68" y="65"/>
                </a:lnTo>
                <a:lnTo>
                  <a:pt x="68" y="77"/>
                </a:lnTo>
                <a:lnTo>
                  <a:pt x="71" y="80"/>
                </a:lnTo>
                <a:lnTo>
                  <a:pt x="74" y="80"/>
                </a:lnTo>
                <a:lnTo>
                  <a:pt x="74" y="77"/>
                </a:lnTo>
                <a:lnTo>
                  <a:pt x="77" y="77"/>
                </a:lnTo>
                <a:lnTo>
                  <a:pt x="80" y="80"/>
                </a:lnTo>
                <a:lnTo>
                  <a:pt x="80" y="87"/>
                </a:lnTo>
                <a:lnTo>
                  <a:pt x="77" y="87"/>
                </a:lnTo>
                <a:lnTo>
                  <a:pt x="74" y="87"/>
                </a:lnTo>
                <a:lnTo>
                  <a:pt x="65" y="90"/>
                </a:lnTo>
                <a:lnTo>
                  <a:pt x="65" y="99"/>
                </a:lnTo>
                <a:lnTo>
                  <a:pt x="74" y="111"/>
                </a:lnTo>
                <a:lnTo>
                  <a:pt x="77" y="121"/>
                </a:lnTo>
                <a:lnTo>
                  <a:pt x="74" y="145"/>
                </a:lnTo>
                <a:lnTo>
                  <a:pt x="71" y="158"/>
                </a:lnTo>
                <a:lnTo>
                  <a:pt x="71" y="161"/>
                </a:lnTo>
                <a:lnTo>
                  <a:pt x="68" y="173"/>
                </a:lnTo>
                <a:lnTo>
                  <a:pt x="65" y="173"/>
                </a:lnTo>
                <a:lnTo>
                  <a:pt x="59" y="173"/>
                </a:lnTo>
                <a:lnTo>
                  <a:pt x="31" y="182"/>
                </a:lnTo>
                <a:lnTo>
                  <a:pt x="28" y="188"/>
                </a:lnTo>
                <a:lnTo>
                  <a:pt x="22" y="192"/>
                </a:lnTo>
                <a:lnTo>
                  <a:pt x="12" y="207"/>
                </a:lnTo>
                <a:lnTo>
                  <a:pt x="12" y="216"/>
                </a:lnTo>
                <a:lnTo>
                  <a:pt x="6" y="219"/>
                </a:lnTo>
                <a:lnTo>
                  <a:pt x="0" y="235"/>
                </a:lnTo>
                <a:lnTo>
                  <a:pt x="6" y="244"/>
                </a:lnTo>
                <a:lnTo>
                  <a:pt x="6" y="247"/>
                </a:lnTo>
                <a:lnTo>
                  <a:pt x="16" y="259"/>
                </a:lnTo>
                <a:lnTo>
                  <a:pt x="19" y="259"/>
                </a:lnTo>
                <a:lnTo>
                  <a:pt x="19" y="263"/>
                </a:lnTo>
                <a:lnTo>
                  <a:pt x="19" y="266"/>
                </a:lnTo>
                <a:lnTo>
                  <a:pt x="19" y="269"/>
                </a:lnTo>
                <a:lnTo>
                  <a:pt x="28" y="269"/>
                </a:lnTo>
                <a:lnTo>
                  <a:pt x="31" y="269"/>
                </a:lnTo>
                <a:lnTo>
                  <a:pt x="31" y="272"/>
                </a:lnTo>
                <a:lnTo>
                  <a:pt x="31" y="275"/>
                </a:lnTo>
                <a:lnTo>
                  <a:pt x="34" y="275"/>
                </a:lnTo>
                <a:lnTo>
                  <a:pt x="37" y="278"/>
                </a:lnTo>
                <a:lnTo>
                  <a:pt x="46" y="275"/>
                </a:lnTo>
                <a:lnTo>
                  <a:pt x="62" y="263"/>
                </a:lnTo>
                <a:lnTo>
                  <a:pt x="62" y="266"/>
                </a:lnTo>
                <a:lnTo>
                  <a:pt x="62" y="293"/>
                </a:lnTo>
                <a:lnTo>
                  <a:pt x="65" y="293"/>
                </a:lnTo>
                <a:lnTo>
                  <a:pt x="68" y="293"/>
                </a:lnTo>
                <a:lnTo>
                  <a:pt x="71" y="293"/>
                </a:lnTo>
                <a:lnTo>
                  <a:pt x="77" y="290"/>
                </a:lnTo>
                <a:lnTo>
                  <a:pt x="80" y="290"/>
                </a:lnTo>
                <a:lnTo>
                  <a:pt x="87" y="293"/>
                </a:lnTo>
                <a:lnTo>
                  <a:pt x="99" y="293"/>
                </a:lnTo>
                <a:lnTo>
                  <a:pt x="114" y="284"/>
                </a:lnTo>
                <a:lnTo>
                  <a:pt x="130" y="269"/>
                </a:lnTo>
                <a:lnTo>
                  <a:pt x="151" y="266"/>
                </a:lnTo>
                <a:lnTo>
                  <a:pt x="151" y="269"/>
                </a:lnTo>
                <a:lnTo>
                  <a:pt x="154" y="269"/>
                </a:lnTo>
                <a:lnTo>
                  <a:pt x="154" y="290"/>
                </a:lnTo>
                <a:lnTo>
                  <a:pt x="151" y="293"/>
                </a:lnTo>
                <a:lnTo>
                  <a:pt x="154" y="303"/>
                </a:lnTo>
                <a:lnTo>
                  <a:pt x="161" y="309"/>
                </a:lnTo>
                <a:lnTo>
                  <a:pt x="170" y="315"/>
                </a:lnTo>
                <a:lnTo>
                  <a:pt x="188" y="318"/>
                </a:lnTo>
                <a:lnTo>
                  <a:pt x="192" y="318"/>
                </a:lnTo>
                <a:lnTo>
                  <a:pt x="192" y="321"/>
                </a:lnTo>
                <a:lnTo>
                  <a:pt x="195" y="324"/>
                </a:lnTo>
                <a:lnTo>
                  <a:pt x="210" y="327"/>
                </a:lnTo>
                <a:lnTo>
                  <a:pt x="216" y="334"/>
                </a:lnTo>
                <a:lnTo>
                  <a:pt x="229" y="334"/>
                </a:lnTo>
                <a:lnTo>
                  <a:pt x="238" y="337"/>
                </a:lnTo>
                <a:lnTo>
                  <a:pt x="241" y="346"/>
                </a:lnTo>
                <a:lnTo>
                  <a:pt x="241" y="349"/>
                </a:lnTo>
                <a:lnTo>
                  <a:pt x="244" y="355"/>
                </a:lnTo>
                <a:lnTo>
                  <a:pt x="241" y="364"/>
                </a:lnTo>
                <a:lnTo>
                  <a:pt x="247" y="383"/>
                </a:lnTo>
                <a:lnTo>
                  <a:pt x="275" y="383"/>
                </a:lnTo>
                <a:lnTo>
                  <a:pt x="275" y="386"/>
                </a:lnTo>
                <a:lnTo>
                  <a:pt x="275" y="392"/>
                </a:lnTo>
                <a:lnTo>
                  <a:pt x="275" y="401"/>
                </a:lnTo>
                <a:lnTo>
                  <a:pt x="281" y="401"/>
                </a:lnTo>
                <a:lnTo>
                  <a:pt x="287" y="414"/>
                </a:lnTo>
                <a:lnTo>
                  <a:pt x="287" y="435"/>
                </a:lnTo>
                <a:lnTo>
                  <a:pt x="284" y="442"/>
                </a:lnTo>
                <a:lnTo>
                  <a:pt x="284" y="445"/>
                </a:lnTo>
                <a:lnTo>
                  <a:pt x="284" y="448"/>
                </a:lnTo>
                <a:lnTo>
                  <a:pt x="284" y="451"/>
                </a:lnTo>
                <a:lnTo>
                  <a:pt x="281" y="451"/>
                </a:lnTo>
                <a:lnTo>
                  <a:pt x="281" y="454"/>
                </a:lnTo>
                <a:lnTo>
                  <a:pt x="284" y="457"/>
                </a:lnTo>
                <a:lnTo>
                  <a:pt x="281" y="485"/>
                </a:lnTo>
                <a:lnTo>
                  <a:pt x="284" y="485"/>
                </a:lnTo>
                <a:lnTo>
                  <a:pt x="293" y="488"/>
                </a:lnTo>
                <a:lnTo>
                  <a:pt x="306" y="491"/>
                </a:lnTo>
                <a:lnTo>
                  <a:pt x="306" y="488"/>
                </a:lnTo>
                <a:lnTo>
                  <a:pt x="309" y="488"/>
                </a:lnTo>
                <a:lnTo>
                  <a:pt x="312" y="491"/>
                </a:lnTo>
                <a:lnTo>
                  <a:pt x="318" y="491"/>
                </a:lnTo>
                <a:lnTo>
                  <a:pt x="318" y="494"/>
                </a:lnTo>
                <a:lnTo>
                  <a:pt x="321" y="516"/>
                </a:lnTo>
                <a:lnTo>
                  <a:pt x="324" y="519"/>
                </a:lnTo>
                <a:lnTo>
                  <a:pt x="327" y="522"/>
                </a:lnTo>
                <a:lnTo>
                  <a:pt x="330" y="522"/>
                </a:lnTo>
                <a:lnTo>
                  <a:pt x="330" y="519"/>
                </a:lnTo>
                <a:lnTo>
                  <a:pt x="340" y="519"/>
                </a:lnTo>
                <a:lnTo>
                  <a:pt x="340" y="522"/>
                </a:lnTo>
                <a:lnTo>
                  <a:pt x="340" y="525"/>
                </a:lnTo>
                <a:lnTo>
                  <a:pt x="337" y="550"/>
                </a:lnTo>
                <a:lnTo>
                  <a:pt x="346" y="550"/>
                </a:lnTo>
                <a:lnTo>
                  <a:pt x="346" y="553"/>
                </a:lnTo>
                <a:lnTo>
                  <a:pt x="349" y="565"/>
                </a:lnTo>
                <a:lnTo>
                  <a:pt x="349" y="577"/>
                </a:lnTo>
                <a:lnTo>
                  <a:pt x="340" y="584"/>
                </a:lnTo>
                <a:lnTo>
                  <a:pt x="334" y="584"/>
                </a:lnTo>
                <a:lnTo>
                  <a:pt x="315" y="602"/>
                </a:lnTo>
                <a:lnTo>
                  <a:pt x="312" y="602"/>
                </a:lnTo>
                <a:lnTo>
                  <a:pt x="306" y="611"/>
                </a:lnTo>
                <a:lnTo>
                  <a:pt x="306" y="615"/>
                </a:lnTo>
                <a:lnTo>
                  <a:pt x="290" y="627"/>
                </a:lnTo>
                <a:lnTo>
                  <a:pt x="290" y="630"/>
                </a:lnTo>
                <a:lnTo>
                  <a:pt x="284" y="633"/>
                </a:lnTo>
                <a:lnTo>
                  <a:pt x="290" y="633"/>
                </a:lnTo>
                <a:lnTo>
                  <a:pt x="293" y="633"/>
                </a:lnTo>
                <a:lnTo>
                  <a:pt x="293" y="630"/>
                </a:lnTo>
                <a:lnTo>
                  <a:pt x="297" y="630"/>
                </a:lnTo>
                <a:lnTo>
                  <a:pt x="309" y="639"/>
                </a:lnTo>
                <a:lnTo>
                  <a:pt x="309" y="645"/>
                </a:lnTo>
                <a:lnTo>
                  <a:pt x="312" y="649"/>
                </a:lnTo>
                <a:lnTo>
                  <a:pt x="312" y="645"/>
                </a:lnTo>
                <a:lnTo>
                  <a:pt x="318" y="642"/>
                </a:lnTo>
                <a:lnTo>
                  <a:pt x="318" y="645"/>
                </a:lnTo>
                <a:lnTo>
                  <a:pt x="321" y="652"/>
                </a:lnTo>
                <a:lnTo>
                  <a:pt x="324" y="652"/>
                </a:lnTo>
                <a:lnTo>
                  <a:pt x="327" y="652"/>
                </a:lnTo>
                <a:lnTo>
                  <a:pt x="327" y="655"/>
                </a:lnTo>
                <a:lnTo>
                  <a:pt x="330" y="655"/>
                </a:lnTo>
                <a:lnTo>
                  <a:pt x="334" y="658"/>
                </a:lnTo>
                <a:lnTo>
                  <a:pt x="334" y="661"/>
                </a:lnTo>
                <a:lnTo>
                  <a:pt x="337" y="661"/>
                </a:lnTo>
                <a:lnTo>
                  <a:pt x="343" y="664"/>
                </a:lnTo>
                <a:lnTo>
                  <a:pt x="343" y="667"/>
                </a:lnTo>
                <a:lnTo>
                  <a:pt x="346" y="673"/>
                </a:lnTo>
                <a:lnTo>
                  <a:pt x="352" y="676"/>
                </a:lnTo>
                <a:lnTo>
                  <a:pt x="352" y="679"/>
                </a:lnTo>
                <a:lnTo>
                  <a:pt x="352" y="682"/>
                </a:lnTo>
                <a:lnTo>
                  <a:pt x="349" y="682"/>
                </a:lnTo>
                <a:lnTo>
                  <a:pt x="346" y="686"/>
                </a:lnTo>
                <a:lnTo>
                  <a:pt x="346" y="695"/>
                </a:lnTo>
                <a:lnTo>
                  <a:pt x="346" y="698"/>
                </a:lnTo>
                <a:lnTo>
                  <a:pt x="346" y="695"/>
                </a:lnTo>
                <a:lnTo>
                  <a:pt x="355" y="692"/>
                </a:lnTo>
                <a:lnTo>
                  <a:pt x="361" y="682"/>
                </a:lnTo>
                <a:lnTo>
                  <a:pt x="364" y="676"/>
                </a:lnTo>
                <a:lnTo>
                  <a:pt x="371" y="667"/>
                </a:lnTo>
                <a:lnTo>
                  <a:pt x="386" y="658"/>
                </a:lnTo>
                <a:lnTo>
                  <a:pt x="417" y="611"/>
                </a:lnTo>
                <a:lnTo>
                  <a:pt x="423" y="611"/>
                </a:lnTo>
                <a:lnTo>
                  <a:pt x="426" y="605"/>
                </a:lnTo>
                <a:lnTo>
                  <a:pt x="429" y="587"/>
                </a:lnTo>
                <a:lnTo>
                  <a:pt x="432" y="587"/>
                </a:lnTo>
                <a:lnTo>
                  <a:pt x="432" y="584"/>
                </a:lnTo>
                <a:lnTo>
                  <a:pt x="429" y="581"/>
                </a:lnTo>
                <a:lnTo>
                  <a:pt x="432" y="574"/>
                </a:lnTo>
                <a:lnTo>
                  <a:pt x="429" y="574"/>
                </a:lnTo>
                <a:lnTo>
                  <a:pt x="429" y="571"/>
                </a:lnTo>
                <a:lnTo>
                  <a:pt x="429" y="568"/>
                </a:lnTo>
                <a:lnTo>
                  <a:pt x="429" y="565"/>
                </a:lnTo>
                <a:lnTo>
                  <a:pt x="432" y="565"/>
                </a:lnTo>
                <a:lnTo>
                  <a:pt x="432" y="559"/>
                </a:lnTo>
                <a:lnTo>
                  <a:pt x="448" y="544"/>
                </a:lnTo>
                <a:lnTo>
                  <a:pt x="469" y="528"/>
                </a:lnTo>
                <a:lnTo>
                  <a:pt x="473" y="528"/>
                </a:lnTo>
                <a:lnTo>
                  <a:pt x="476" y="528"/>
                </a:lnTo>
                <a:lnTo>
                  <a:pt x="485" y="525"/>
                </a:lnTo>
                <a:lnTo>
                  <a:pt x="488" y="525"/>
                </a:lnTo>
                <a:lnTo>
                  <a:pt x="491" y="525"/>
                </a:lnTo>
                <a:lnTo>
                  <a:pt x="494" y="522"/>
                </a:lnTo>
                <a:lnTo>
                  <a:pt x="497" y="519"/>
                </a:lnTo>
                <a:lnTo>
                  <a:pt x="500" y="519"/>
                </a:lnTo>
                <a:lnTo>
                  <a:pt x="500" y="516"/>
                </a:lnTo>
                <a:lnTo>
                  <a:pt x="503" y="513"/>
                </a:lnTo>
                <a:lnTo>
                  <a:pt x="503" y="516"/>
                </a:lnTo>
                <a:lnTo>
                  <a:pt x="503" y="513"/>
                </a:lnTo>
                <a:lnTo>
                  <a:pt x="503" y="516"/>
                </a:lnTo>
                <a:lnTo>
                  <a:pt x="506" y="516"/>
                </a:lnTo>
                <a:lnTo>
                  <a:pt x="513" y="516"/>
                </a:lnTo>
                <a:lnTo>
                  <a:pt x="516" y="516"/>
                </a:lnTo>
                <a:lnTo>
                  <a:pt x="519" y="516"/>
                </a:lnTo>
                <a:lnTo>
                  <a:pt x="525" y="516"/>
                </a:lnTo>
                <a:lnTo>
                  <a:pt x="528" y="516"/>
                </a:lnTo>
                <a:lnTo>
                  <a:pt x="544" y="516"/>
                </a:lnTo>
                <a:lnTo>
                  <a:pt x="547" y="510"/>
                </a:lnTo>
                <a:lnTo>
                  <a:pt x="556" y="506"/>
                </a:lnTo>
                <a:lnTo>
                  <a:pt x="559" y="503"/>
                </a:lnTo>
                <a:lnTo>
                  <a:pt x="565" y="491"/>
                </a:lnTo>
                <a:lnTo>
                  <a:pt x="590" y="460"/>
                </a:lnTo>
                <a:lnTo>
                  <a:pt x="593" y="439"/>
                </a:lnTo>
                <a:lnTo>
                  <a:pt x="602" y="429"/>
                </a:lnTo>
                <a:lnTo>
                  <a:pt x="615" y="349"/>
                </a:lnTo>
                <a:lnTo>
                  <a:pt x="618" y="349"/>
                </a:lnTo>
                <a:lnTo>
                  <a:pt x="621" y="346"/>
                </a:lnTo>
                <a:lnTo>
                  <a:pt x="624" y="346"/>
                </a:lnTo>
                <a:lnTo>
                  <a:pt x="633" y="340"/>
                </a:lnTo>
                <a:lnTo>
                  <a:pt x="645" y="318"/>
                </a:lnTo>
                <a:lnTo>
                  <a:pt x="658" y="309"/>
                </a:lnTo>
                <a:lnTo>
                  <a:pt x="664" y="306"/>
                </a:lnTo>
                <a:lnTo>
                  <a:pt x="692" y="278"/>
                </a:lnTo>
                <a:lnTo>
                  <a:pt x="698" y="241"/>
                </a:lnTo>
                <a:lnTo>
                  <a:pt x="695" y="222"/>
                </a:lnTo>
                <a:lnTo>
                  <a:pt x="692" y="213"/>
                </a:lnTo>
                <a:lnTo>
                  <a:pt x="689" y="210"/>
                </a:lnTo>
                <a:lnTo>
                  <a:pt x="670" y="207"/>
                </a:lnTo>
                <a:lnTo>
                  <a:pt x="667" y="207"/>
                </a:lnTo>
                <a:lnTo>
                  <a:pt x="664" y="204"/>
                </a:lnTo>
                <a:lnTo>
                  <a:pt x="661" y="204"/>
                </a:lnTo>
                <a:lnTo>
                  <a:pt x="615" y="161"/>
                </a:lnTo>
                <a:lnTo>
                  <a:pt x="550" y="148"/>
                </a:lnTo>
                <a:lnTo>
                  <a:pt x="547" y="145"/>
                </a:lnTo>
                <a:lnTo>
                  <a:pt x="534" y="151"/>
                </a:lnTo>
                <a:lnTo>
                  <a:pt x="531" y="151"/>
                </a:lnTo>
                <a:lnTo>
                  <a:pt x="531" y="148"/>
                </a:lnTo>
                <a:lnTo>
                  <a:pt x="534" y="145"/>
                </a:lnTo>
                <a:lnTo>
                  <a:pt x="534" y="142"/>
                </a:lnTo>
                <a:lnTo>
                  <a:pt x="531" y="142"/>
                </a:lnTo>
                <a:lnTo>
                  <a:pt x="528" y="142"/>
                </a:lnTo>
                <a:lnTo>
                  <a:pt x="528" y="139"/>
                </a:lnTo>
                <a:lnTo>
                  <a:pt x="531" y="139"/>
                </a:lnTo>
                <a:lnTo>
                  <a:pt x="531" y="136"/>
                </a:lnTo>
                <a:lnTo>
                  <a:pt x="528" y="133"/>
                </a:lnTo>
                <a:lnTo>
                  <a:pt x="525" y="130"/>
                </a:lnTo>
                <a:lnTo>
                  <a:pt x="522" y="130"/>
                </a:lnTo>
                <a:lnTo>
                  <a:pt x="519" y="133"/>
                </a:lnTo>
                <a:lnTo>
                  <a:pt x="516" y="133"/>
                </a:lnTo>
                <a:lnTo>
                  <a:pt x="516" y="130"/>
                </a:lnTo>
                <a:lnTo>
                  <a:pt x="516" y="127"/>
                </a:lnTo>
                <a:lnTo>
                  <a:pt x="513" y="124"/>
                </a:lnTo>
                <a:lnTo>
                  <a:pt x="510" y="124"/>
                </a:lnTo>
                <a:lnTo>
                  <a:pt x="506" y="121"/>
                </a:lnTo>
                <a:lnTo>
                  <a:pt x="503" y="121"/>
                </a:lnTo>
                <a:lnTo>
                  <a:pt x="500" y="117"/>
                </a:lnTo>
                <a:lnTo>
                  <a:pt x="497" y="117"/>
                </a:lnTo>
                <a:lnTo>
                  <a:pt x="482" y="111"/>
                </a:lnTo>
                <a:lnTo>
                  <a:pt x="469" y="111"/>
                </a:lnTo>
                <a:lnTo>
                  <a:pt x="466" y="111"/>
                </a:lnTo>
                <a:lnTo>
                  <a:pt x="466" y="117"/>
                </a:lnTo>
                <a:lnTo>
                  <a:pt x="463" y="117"/>
                </a:lnTo>
                <a:lnTo>
                  <a:pt x="460" y="124"/>
                </a:lnTo>
                <a:lnTo>
                  <a:pt x="451" y="127"/>
                </a:lnTo>
                <a:lnTo>
                  <a:pt x="448" y="136"/>
                </a:lnTo>
                <a:lnTo>
                  <a:pt x="445" y="136"/>
                </a:lnTo>
                <a:lnTo>
                  <a:pt x="445" y="139"/>
                </a:lnTo>
                <a:lnTo>
                  <a:pt x="445" y="142"/>
                </a:lnTo>
                <a:lnTo>
                  <a:pt x="442" y="142"/>
                </a:lnTo>
                <a:lnTo>
                  <a:pt x="442" y="136"/>
                </a:lnTo>
                <a:lnTo>
                  <a:pt x="445" y="130"/>
                </a:lnTo>
                <a:lnTo>
                  <a:pt x="442" y="130"/>
                </a:lnTo>
                <a:lnTo>
                  <a:pt x="439" y="130"/>
                </a:lnTo>
                <a:lnTo>
                  <a:pt x="439" y="133"/>
                </a:lnTo>
                <a:lnTo>
                  <a:pt x="426" y="130"/>
                </a:lnTo>
                <a:lnTo>
                  <a:pt x="423" y="130"/>
                </a:lnTo>
                <a:lnTo>
                  <a:pt x="420" y="130"/>
                </a:lnTo>
                <a:lnTo>
                  <a:pt x="414" y="133"/>
                </a:lnTo>
                <a:lnTo>
                  <a:pt x="411" y="133"/>
                </a:lnTo>
                <a:lnTo>
                  <a:pt x="408" y="130"/>
                </a:lnTo>
                <a:lnTo>
                  <a:pt x="405" y="133"/>
                </a:lnTo>
                <a:lnTo>
                  <a:pt x="405" y="130"/>
                </a:lnTo>
                <a:lnTo>
                  <a:pt x="408" y="127"/>
                </a:lnTo>
                <a:lnTo>
                  <a:pt x="414" y="130"/>
                </a:lnTo>
                <a:lnTo>
                  <a:pt x="417" y="130"/>
                </a:lnTo>
                <a:lnTo>
                  <a:pt x="420" y="127"/>
                </a:lnTo>
                <a:lnTo>
                  <a:pt x="420" y="121"/>
                </a:lnTo>
                <a:lnTo>
                  <a:pt x="417" y="121"/>
                </a:lnTo>
                <a:lnTo>
                  <a:pt x="417" y="117"/>
                </a:lnTo>
                <a:lnTo>
                  <a:pt x="414" y="117"/>
                </a:lnTo>
                <a:lnTo>
                  <a:pt x="414" y="114"/>
                </a:lnTo>
                <a:lnTo>
                  <a:pt x="417" y="114"/>
                </a:lnTo>
                <a:lnTo>
                  <a:pt x="417" y="111"/>
                </a:lnTo>
                <a:lnTo>
                  <a:pt x="414" y="111"/>
                </a:lnTo>
                <a:lnTo>
                  <a:pt x="411" y="114"/>
                </a:lnTo>
                <a:lnTo>
                  <a:pt x="411" y="117"/>
                </a:lnTo>
                <a:lnTo>
                  <a:pt x="408" y="117"/>
                </a:lnTo>
                <a:lnTo>
                  <a:pt x="408" y="114"/>
                </a:lnTo>
                <a:lnTo>
                  <a:pt x="408" y="111"/>
                </a:lnTo>
                <a:lnTo>
                  <a:pt x="408" y="108"/>
                </a:lnTo>
                <a:lnTo>
                  <a:pt x="408" y="102"/>
                </a:lnTo>
                <a:lnTo>
                  <a:pt x="426" y="83"/>
                </a:lnTo>
                <a:lnTo>
                  <a:pt x="429" y="83"/>
                </a:lnTo>
                <a:lnTo>
                  <a:pt x="432" y="80"/>
                </a:lnTo>
                <a:lnTo>
                  <a:pt x="435" y="68"/>
                </a:lnTo>
                <a:lnTo>
                  <a:pt x="432" y="68"/>
                </a:lnTo>
                <a:lnTo>
                  <a:pt x="429" y="68"/>
                </a:lnTo>
                <a:lnTo>
                  <a:pt x="426" y="65"/>
                </a:lnTo>
                <a:lnTo>
                  <a:pt x="414" y="31"/>
                </a:lnTo>
                <a:lnTo>
                  <a:pt x="411" y="22"/>
                </a:lnTo>
                <a:lnTo>
                  <a:pt x="408" y="22"/>
                </a:lnTo>
                <a:lnTo>
                  <a:pt x="405" y="22"/>
                </a:lnTo>
                <a:lnTo>
                  <a:pt x="405" y="25"/>
                </a:lnTo>
                <a:lnTo>
                  <a:pt x="389" y="43"/>
                </a:lnTo>
                <a:lnTo>
                  <a:pt x="386" y="49"/>
                </a:lnTo>
                <a:lnTo>
                  <a:pt x="377" y="59"/>
                </a:lnTo>
                <a:lnTo>
                  <a:pt x="371" y="59"/>
                </a:lnTo>
                <a:lnTo>
                  <a:pt x="371" y="56"/>
                </a:lnTo>
                <a:lnTo>
                  <a:pt x="368" y="59"/>
                </a:lnTo>
                <a:lnTo>
                  <a:pt x="361" y="59"/>
                </a:lnTo>
                <a:lnTo>
                  <a:pt x="358" y="59"/>
                </a:lnTo>
                <a:lnTo>
                  <a:pt x="355" y="59"/>
                </a:lnTo>
                <a:lnTo>
                  <a:pt x="352" y="53"/>
                </a:lnTo>
                <a:lnTo>
                  <a:pt x="343" y="49"/>
                </a:lnTo>
                <a:lnTo>
                  <a:pt x="334" y="53"/>
                </a:lnTo>
                <a:lnTo>
                  <a:pt x="330" y="49"/>
                </a:lnTo>
                <a:lnTo>
                  <a:pt x="327" y="49"/>
                </a:lnTo>
                <a:lnTo>
                  <a:pt x="324" y="53"/>
                </a:lnTo>
                <a:lnTo>
                  <a:pt x="324" y="59"/>
                </a:lnTo>
                <a:lnTo>
                  <a:pt x="324" y="62"/>
                </a:lnTo>
                <a:lnTo>
                  <a:pt x="318" y="62"/>
                </a:lnTo>
                <a:lnTo>
                  <a:pt x="315" y="59"/>
                </a:lnTo>
                <a:lnTo>
                  <a:pt x="306" y="59"/>
                </a:lnTo>
                <a:lnTo>
                  <a:pt x="303" y="59"/>
                </a:lnTo>
                <a:lnTo>
                  <a:pt x="300" y="59"/>
                </a:lnTo>
                <a:lnTo>
                  <a:pt x="297" y="59"/>
                </a:lnTo>
                <a:lnTo>
                  <a:pt x="293" y="62"/>
                </a:lnTo>
                <a:lnTo>
                  <a:pt x="290" y="62"/>
                </a:lnTo>
                <a:lnTo>
                  <a:pt x="284" y="65"/>
                </a:lnTo>
                <a:lnTo>
                  <a:pt x="281" y="65"/>
                </a:lnTo>
                <a:lnTo>
                  <a:pt x="278" y="68"/>
                </a:lnTo>
                <a:lnTo>
                  <a:pt x="275" y="71"/>
                </a:lnTo>
                <a:lnTo>
                  <a:pt x="269" y="71"/>
                </a:lnTo>
                <a:lnTo>
                  <a:pt x="266" y="71"/>
                </a:lnTo>
                <a:lnTo>
                  <a:pt x="259" y="65"/>
                </a:lnTo>
                <a:lnTo>
                  <a:pt x="259" y="62"/>
                </a:lnTo>
                <a:lnTo>
                  <a:pt x="256" y="62"/>
                </a:lnTo>
                <a:lnTo>
                  <a:pt x="256" y="59"/>
                </a:lnTo>
                <a:lnTo>
                  <a:pt x="256" y="53"/>
                </a:lnTo>
                <a:lnTo>
                  <a:pt x="250" y="49"/>
                </a:lnTo>
                <a:lnTo>
                  <a:pt x="250" y="37"/>
                </a:lnTo>
                <a:lnTo>
                  <a:pt x="253" y="31"/>
                </a:lnTo>
                <a:lnTo>
                  <a:pt x="253" y="28"/>
                </a:lnTo>
                <a:lnTo>
                  <a:pt x="256" y="25"/>
                </a:lnTo>
                <a:lnTo>
                  <a:pt x="256" y="22"/>
                </a:lnTo>
                <a:lnTo>
                  <a:pt x="256" y="19"/>
                </a:lnTo>
                <a:lnTo>
                  <a:pt x="256" y="16"/>
                </a:lnTo>
                <a:lnTo>
                  <a:pt x="253" y="12"/>
                </a:lnTo>
                <a:lnTo>
                  <a:pt x="250" y="12"/>
                </a:lnTo>
                <a:lnTo>
                  <a:pt x="247" y="12"/>
                </a:lnTo>
                <a:lnTo>
                  <a:pt x="250" y="6"/>
                </a:lnTo>
                <a:lnTo>
                  <a:pt x="250" y="3"/>
                </a:lnTo>
                <a:lnTo>
                  <a:pt x="247" y="0"/>
                </a:lnTo>
                <a:lnTo>
                  <a:pt x="244" y="0"/>
                </a:lnTo>
                <a:lnTo>
                  <a:pt x="241" y="3"/>
                </a:lnTo>
                <a:lnTo>
                  <a:pt x="241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722587" y="5590055"/>
            <a:ext cx="228600" cy="165100"/>
          </a:xfrm>
          <a:custGeom>
            <a:avLst/>
            <a:gdLst>
              <a:gd name="T0" fmla="*/ 0 w 144"/>
              <a:gd name="T1" fmla="*/ 16 h 104"/>
              <a:gd name="T2" fmla="*/ 8 w 144"/>
              <a:gd name="T3" fmla="*/ 8 h 104"/>
              <a:gd name="T4" fmla="*/ 40 w 144"/>
              <a:gd name="T5" fmla="*/ 0 h 104"/>
              <a:gd name="T6" fmla="*/ 64 w 144"/>
              <a:gd name="T7" fmla="*/ 8 h 104"/>
              <a:gd name="T8" fmla="*/ 80 w 144"/>
              <a:gd name="T9" fmla="*/ 0 h 104"/>
              <a:gd name="T10" fmla="*/ 80 w 144"/>
              <a:gd name="T11" fmla="*/ 8 h 104"/>
              <a:gd name="T12" fmla="*/ 80 w 144"/>
              <a:gd name="T13" fmla="*/ 16 h 104"/>
              <a:gd name="T14" fmla="*/ 88 w 144"/>
              <a:gd name="T15" fmla="*/ 16 h 104"/>
              <a:gd name="T16" fmla="*/ 104 w 144"/>
              <a:gd name="T17" fmla="*/ 8 h 104"/>
              <a:gd name="T18" fmla="*/ 112 w 144"/>
              <a:gd name="T19" fmla="*/ 8 h 104"/>
              <a:gd name="T20" fmla="*/ 112 w 144"/>
              <a:gd name="T21" fmla="*/ 16 h 104"/>
              <a:gd name="T22" fmla="*/ 104 w 144"/>
              <a:gd name="T23" fmla="*/ 16 h 104"/>
              <a:gd name="T24" fmla="*/ 96 w 144"/>
              <a:gd name="T25" fmla="*/ 16 h 104"/>
              <a:gd name="T26" fmla="*/ 96 w 144"/>
              <a:gd name="T27" fmla="*/ 24 h 104"/>
              <a:gd name="T28" fmla="*/ 104 w 144"/>
              <a:gd name="T29" fmla="*/ 24 h 104"/>
              <a:gd name="T30" fmla="*/ 128 w 144"/>
              <a:gd name="T31" fmla="*/ 16 h 104"/>
              <a:gd name="T32" fmla="*/ 144 w 144"/>
              <a:gd name="T33" fmla="*/ 24 h 104"/>
              <a:gd name="T34" fmla="*/ 144 w 144"/>
              <a:gd name="T35" fmla="*/ 32 h 104"/>
              <a:gd name="T36" fmla="*/ 144 w 144"/>
              <a:gd name="T37" fmla="*/ 40 h 104"/>
              <a:gd name="T38" fmla="*/ 144 w 144"/>
              <a:gd name="T39" fmla="*/ 48 h 104"/>
              <a:gd name="T40" fmla="*/ 136 w 144"/>
              <a:gd name="T41" fmla="*/ 48 h 104"/>
              <a:gd name="T42" fmla="*/ 128 w 144"/>
              <a:gd name="T43" fmla="*/ 48 h 104"/>
              <a:gd name="T44" fmla="*/ 120 w 144"/>
              <a:gd name="T45" fmla="*/ 48 h 104"/>
              <a:gd name="T46" fmla="*/ 88 w 144"/>
              <a:gd name="T47" fmla="*/ 56 h 104"/>
              <a:gd name="T48" fmla="*/ 80 w 144"/>
              <a:gd name="T49" fmla="*/ 64 h 104"/>
              <a:gd name="T50" fmla="*/ 64 w 144"/>
              <a:gd name="T51" fmla="*/ 72 h 104"/>
              <a:gd name="T52" fmla="*/ 56 w 144"/>
              <a:gd name="T53" fmla="*/ 64 h 104"/>
              <a:gd name="T54" fmla="*/ 48 w 144"/>
              <a:gd name="T55" fmla="*/ 72 h 104"/>
              <a:gd name="T56" fmla="*/ 40 w 144"/>
              <a:gd name="T57" fmla="*/ 96 h 104"/>
              <a:gd name="T58" fmla="*/ 32 w 144"/>
              <a:gd name="T59" fmla="*/ 104 h 104"/>
              <a:gd name="T60" fmla="*/ 24 w 144"/>
              <a:gd name="T61" fmla="*/ 96 h 104"/>
              <a:gd name="T62" fmla="*/ 24 w 144"/>
              <a:gd name="T63" fmla="*/ 88 h 104"/>
              <a:gd name="T64" fmla="*/ 16 w 144"/>
              <a:gd name="T65" fmla="*/ 88 h 104"/>
              <a:gd name="T66" fmla="*/ 16 w 144"/>
              <a:gd name="T67" fmla="*/ 80 h 104"/>
              <a:gd name="T68" fmla="*/ 16 w 144"/>
              <a:gd name="T69" fmla="*/ 72 h 104"/>
              <a:gd name="T70" fmla="*/ 8 w 144"/>
              <a:gd name="T71" fmla="*/ 72 h 104"/>
              <a:gd name="T72" fmla="*/ 8 w 144"/>
              <a:gd name="T73" fmla="*/ 64 h 104"/>
              <a:gd name="T74" fmla="*/ 16 w 144"/>
              <a:gd name="T75" fmla="*/ 56 h 104"/>
              <a:gd name="T76" fmla="*/ 16 w 144"/>
              <a:gd name="T77" fmla="*/ 48 h 104"/>
              <a:gd name="T78" fmla="*/ 16 w 144"/>
              <a:gd name="T79" fmla="*/ 40 h 104"/>
              <a:gd name="T80" fmla="*/ 8 w 144"/>
              <a:gd name="T81" fmla="*/ 32 h 104"/>
              <a:gd name="T82" fmla="*/ 8 w 144"/>
              <a:gd name="T83" fmla="*/ 24 h 104"/>
              <a:gd name="T84" fmla="*/ 8 w 144"/>
              <a:gd name="T85" fmla="*/ 16 h 104"/>
              <a:gd name="T86" fmla="*/ 8 w 144"/>
              <a:gd name="T87" fmla="*/ 16 h 104"/>
              <a:gd name="T88" fmla="*/ 0 w 144"/>
              <a:gd name="T8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04">
                <a:moveTo>
                  <a:pt x="0" y="16"/>
                </a:moveTo>
                <a:lnTo>
                  <a:pt x="8" y="8"/>
                </a:lnTo>
                <a:lnTo>
                  <a:pt x="40" y="0"/>
                </a:lnTo>
                <a:lnTo>
                  <a:pt x="64" y="8"/>
                </a:lnTo>
                <a:lnTo>
                  <a:pt x="80" y="0"/>
                </a:lnTo>
                <a:lnTo>
                  <a:pt x="80" y="8"/>
                </a:lnTo>
                <a:lnTo>
                  <a:pt x="80" y="16"/>
                </a:lnTo>
                <a:lnTo>
                  <a:pt x="88" y="16"/>
                </a:lnTo>
                <a:lnTo>
                  <a:pt x="104" y="8"/>
                </a:lnTo>
                <a:lnTo>
                  <a:pt x="112" y="8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96" y="24"/>
                </a:lnTo>
                <a:lnTo>
                  <a:pt x="104" y="24"/>
                </a:lnTo>
                <a:lnTo>
                  <a:pt x="128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44" y="48"/>
                </a:lnTo>
                <a:lnTo>
                  <a:pt x="136" y="48"/>
                </a:lnTo>
                <a:lnTo>
                  <a:pt x="128" y="48"/>
                </a:lnTo>
                <a:lnTo>
                  <a:pt x="120" y="48"/>
                </a:lnTo>
                <a:lnTo>
                  <a:pt x="88" y="56"/>
                </a:lnTo>
                <a:lnTo>
                  <a:pt x="80" y="64"/>
                </a:lnTo>
                <a:lnTo>
                  <a:pt x="64" y="72"/>
                </a:lnTo>
                <a:lnTo>
                  <a:pt x="56" y="64"/>
                </a:lnTo>
                <a:lnTo>
                  <a:pt x="48" y="72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24" y="88"/>
                </a:lnTo>
                <a:lnTo>
                  <a:pt x="16" y="88"/>
                </a:lnTo>
                <a:lnTo>
                  <a:pt x="16" y="80"/>
                </a:lnTo>
                <a:lnTo>
                  <a:pt x="16" y="72"/>
                </a:lnTo>
                <a:lnTo>
                  <a:pt x="8" y="72"/>
                </a:lnTo>
                <a:lnTo>
                  <a:pt x="8" y="64"/>
                </a:lnTo>
                <a:lnTo>
                  <a:pt x="16" y="56"/>
                </a:lnTo>
                <a:lnTo>
                  <a:pt x="16" y="48"/>
                </a:lnTo>
                <a:lnTo>
                  <a:pt x="16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4184866" y="5502221"/>
            <a:ext cx="266700" cy="292100"/>
          </a:xfrm>
          <a:custGeom>
            <a:avLst/>
            <a:gdLst>
              <a:gd name="T0" fmla="*/ 128 w 168"/>
              <a:gd name="T1" fmla="*/ 0 h 184"/>
              <a:gd name="T2" fmla="*/ 56 w 168"/>
              <a:gd name="T3" fmla="*/ 8 h 184"/>
              <a:gd name="T4" fmla="*/ 56 w 168"/>
              <a:gd name="T5" fmla="*/ 24 h 184"/>
              <a:gd name="T6" fmla="*/ 32 w 168"/>
              <a:gd name="T7" fmla="*/ 24 h 184"/>
              <a:gd name="T8" fmla="*/ 64 w 168"/>
              <a:gd name="T9" fmla="*/ 48 h 184"/>
              <a:gd name="T10" fmla="*/ 64 w 168"/>
              <a:gd name="T11" fmla="*/ 56 h 184"/>
              <a:gd name="T12" fmla="*/ 72 w 168"/>
              <a:gd name="T13" fmla="*/ 64 h 184"/>
              <a:gd name="T14" fmla="*/ 72 w 168"/>
              <a:gd name="T15" fmla="*/ 80 h 184"/>
              <a:gd name="T16" fmla="*/ 32 w 168"/>
              <a:gd name="T17" fmla="*/ 80 h 184"/>
              <a:gd name="T18" fmla="*/ 16 w 168"/>
              <a:gd name="T19" fmla="*/ 112 h 184"/>
              <a:gd name="T20" fmla="*/ 8 w 168"/>
              <a:gd name="T21" fmla="*/ 128 h 184"/>
              <a:gd name="T22" fmla="*/ 8 w 168"/>
              <a:gd name="T23" fmla="*/ 136 h 184"/>
              <a:gd name="T24" fmla="*/ 8 w 168"/>
              <a:gd name="T25" fmla="*/ 144 h 184"/>
              <a:gd name="T26" fmla="*/ 0 w 168"/>
              <a:gd name="T27" fmla="*/ 144 h 184"/>
              <a:gd name="T28" fmla="*/ 8 w 168"/>
              <a:gd name="T29" fmla="*/ 152 h 184"/>
              <a:gd name="T30" fmla="*/ 16 w 168"/>
              <a:gd name="T31" fmla="*/ 160 h 184"/>
              <a:gd name="T32" fmla="*/ 40 w 168"/>
              <a:gd name="T33" fmla="*/ 176 h 184"/>
              <a:gd name="T34" fmla="*/ 88 w 168"/>
              <a:gd name="T35" fmla="*/ 176 h 184"/>
              <a:gd name="T36" fmla="*/ 96 w 168"/>
              <a:gd name="T37" fmla="*/ 184 h 184"/>
              <a:gd name="T38" fmla="*/ 96 w 168"/>
              <a:gd name="T39" fmla="*/ 176 h 184"/>
              <a:gd name="T40" fmla="*/ 104 w 168"/>
              <a:gd name="T41" fmla="*/ 168 h 184"/>
              <a:gd name="T42" fmla="*/ 112 w 168"/>
              <a:gd name="T43" fmla="*/ 160 h 184"/>
              <a:gd name="T44" fmla="*/ 120 w 168"/>
              <a:gd name="T45" fmla="*/ 160 h 184"/>
              <a:gd name="T46" fmla="*/ 120 w 168"/>
              <a:gd name="T47" fmla="*/ 152 h 184"/>
              <a:gd name="T48" fmla="*/ 120 w 168"/>
              <a:gd name="T49" fmla="*/ 144 h 184"/>
              <a:gd name="T50" fmla="*/ 128 w 168"/>
              <a:gd name="T51" fmla="*/ 136 h 184"/>
              <a:gd name="T52" fmla="*/ 128 w 168"/>
              <a:gd name="T53" fmla="*/ 128 h 184"/>
              <a:gd name="T54" fmla="*/ 136 w 168"/>
              <a:gd name="T55" fmla="*/ 120 h 184"/>
              <a:gd name="T56" fmla="*/ 160 w 168"/>
              <a:gd name="T57" fmla="*/ 96 h 184"/>
              <a:gd name="T58" fmla="*/ 168 w 168"/>
              <a:gd name="T59" fmla="*/ 88 h 184"/>
              <a:gd name="T60" fmla="*/ 160 w 168"/>
              <a:gd name="T61" fmla="*/ 88 h 184"/>
              <a:gd name="T62" fmla="*/ 152 w 168"/>
              <a:gd name="T63" fmla="*/ 88 h 184"/>
              <a:gd name="T64" fmla="*/ 144 w 168"/>
              <a:gd name="T65" fmla="*/ 88 h 184"/>
              <a:gd name="T66" fmla="*/ 144 w 168"/>
              <a:gd name="T67" fmla="*/ 80 h 184"/>
              <a:gd name="T68" fmla="*/ 136 w 168"/>
              <a:gd name="T69" fmla="*/ 80 h 184"/>
              <a:gd name="T70" fmla="*/ 128 w 168"/>
              <a:gd name="T71" fmla="*/ 80 h 184"/>
              <a:gd name="T72" fmla="*/ 128 w 168"/>
              <a:gd name="T73" fmla="*/ 8 h 184"/>
              <a:gd name="T74" fmla="*/ 128 w 168"/>
              <a:gd name="T7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8" h="184">
                <a:moveTo>
                  <a:pt x="128" y="0"/>
                </a:moveTo>
                <a:lnTo>
                  <a:pt x="56" y="8"/>
                </a:lnTo>
                <a:lnTo>
                  <a:pt x="56" y="24"/>
                </a:lnTo>
                <a:lnTo>
                  <a:pt x="32" y="24"/>
                </a:lnTo>
                <a:lnTo>
                  <a:pt x="64" y="48"/>
                </a:lnTo>
                <a:lnTo>
                  <a:pt x="64" y="56"/>
                </a:lnTo>
                <a:lnTo>
                  <a:pt x="72" y="64"/>
                </a:lnTo>
                <a:lnTo>
                  <a:pt x="72" y="80"/>
                </a:lnTo>
                <a:lnTo>
                  <a:pt x="32" y="80"/>
                </a:lnTo>
                <a:lnTo>
                  <a:pt x="16" y="112"/>
                </a:lnTo>
                <a:lnTo>
                  <a:pt x="8" y="128"/>
                </a:lnTo>
                <a:lnTo>
                  <a:pt x="8" y="136"/>
                </a:lnTo>
                <a:lnTo>
                  <a:pt x="8" y="144"/>
                </a:lnTo>
                <a:lnTo>
                  <a:pt x="0" y="144"/>
                </a:lnTo>
                <a:lnTo>
                  <a:pt x="8" y="152"/>
                </a:lnTo>
                <a:lnTo>
                  <a:pt x="16" y="160"/>
                </a:lnTo>
                <a:lnTo>
                  <a:pt x="40" y="176"/>
                </a:lnTo>
                <a:lnTo>
                  <a:pt x="88" y="176"/>
                </a:lnTo>
                <a:lnTo>
                  <a:pt x="96" y="184"/>
                </a:lnTo>
                <a:lnTo>
                  <a:pt x="96" y="176"/>
                </a:lnTo>
                <a:lnTo>
                  <a:pt x="104" y="168"/>
                </a:lnTo>
                <a:lnTo>
                  <a:pt x="112" y="160"/>
                </a:lnTo>
                <a:lnTo>
                  <a:pt x="120" y="160"/>
                </a:lnTo>
                <a:lnTo>
                  <a:pt x="120" y="152"/>
                </a:lnTo>
                <a:lnTo>
                  <a:pt x="120" y="144"/>
                </a:lnTo>
                <a:lnTo>
                  <a:pt x="128" y="136"/>
                </a:lnTo>
                <a:lnTo>
                  <a:pt x="128" y="128"/>
                </a:lnTo>
                <a:lnTo>
                  <a:pt x="136" y="120"/>
                </a:lnTo>
                <a:lnTo>
                  <a:pt x="160" y="96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44" y="80"/>
                </a:lnTo>
                <a:lnTo>
                  <a:pt x="136" y="80"/>
                </a:lnTo>
                <a:lnTo>
                  <a:pt x="128" y="80"/>
                </a:lnTo>
                <a:lnTo>
                  <a:pt x="128" y="8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5703702" y="5486836"/>
            <a:ext cx="406400" cy="215900"/>
          </a:xfrm>
          <a:custGeom>
            <a:avLst/>
            <a:gdLst>
              <a:gd name="T0" fmla="*/ 248 w 256"/>
              <a:gd name="T1" fmla="*/ 32 h 136"/>
              <a:gd name="T2" fmla="*/ 232 w 256"/>
              <a:gd name="T3" fmla="*/ 48 h 136"/>
              <a:gd name="T4" fmla="*/ 216 w 256"/>
              <a:gd name="T5" fmla="*/ 56 h 136"/>
              <a:gd name="T6" fmla="*/ 200 w 256"/>
              <a:gd name="T7" fmla="*/ 56 h 136"/>
              <a:gd name="T8" fmla="*/ 192 w 256"/>
              <a:gd name="T9" fmla="*/ 48 h 136"/>
              <a:gd name="T10" fmla="*/ 184 w 256"/>
              <a:gd name="T11" fmla="*/ 56 h 136"/>
              <a:gd name="T12" fmla="*/ 176 w 256"/>
              <a:gd name="T13" fmla="*/ 72 h 136"/>
              <a:gd name="T14" fmla="*/ 168 w 256"/>
              <a:gd name="T15" fmla="*/ 80 h 136"/>
              <a:gd name="T16" fmla="*/ 160 w 256"/>
              <a:gd name="T17" fmla="*/ 88 h 136"/>
              <a:gd name="T18" fmla="*/ 144 w 256"/>
              <a:gd name="T19" fmla="*/ 88 h 136"/>
              <a:gd name="T20" fmla="*/ 120 w 256"/>
              <a:gd name="T21" fmla="*/ 104 h 136"/>
              <a:gd name="T22" fmla="*/ 112 w 256"/>
              <a:gd name="T23" fmla="*/ 120 h 136"/>
              <a:gd name="T24" fmla="*/ 104 w 256"/>
              <a:gd name="T25" fmla="*/ 128 h 136"/>
              <a:gd name="T26" fmla="*/ 96 w 256"/>
              <a:gd name="T27" fmla="*/ 128 h 136"/>
              <a:gd name="T28" fmla="*/ 88 w 256"/>
              <a:gd name="T29" fmla="*/ 120 h 136"/>
              <a:gd name="T30" fmla="*/ 72 w 256"/>
              <a:gd name="T31" fmla="*/ 120 h 136"/>
              <a:gd name="T32" fmla="*/ 72 w 256"/>
              <a:gd name="T33" fmla="*/ 96 h 136"/>
              <a:gd name="T34" fmla="*/ 56 w 256"/>
              <a:gd name="T35" fmla="*/ 96 h 136"/>
              <a:gd name="T36" fmla="*/ 40 w 256"/>
              <a:gd name="T37" fmla="*/ 96 h 136"/>
              <a:gd name="T38" fmla="*/ 32 w 256"/>
              <a:gd name="T39" fmla="*/ 88 h 136"/>
              <a:gd name="T40" fmla="*/ 16 w 256"/>
              <a:gd name="T41" fmla="*/ 80 h 136"/>
              <a:gd name="T42" fmla="*/ 0 w 256"/>
              <a:gd name="T43" fmla="*/ 80 h 136"/>
              <a:gd name="T44" fmla="*/ 8 w 256"/>
              <a:gd name="T45" fmla="*/ 72 h 136"/>
              <a:gd name="T46" fmla="*/ 8 w 256"/>
              <a:gd name="T47" fmla="*/ 56 h 136"/>
              <a:gd name="T48" fmla="*/ 24 w 256"/>
              <a:gd name="T49" fmla="*/ 48 h 136"/>
              <a:gd name="T50" fmla="*/ 48 w 256"/>
              <a:gd name="T51" fmla="*/ 24 h 136"/>
              <a:gd name="T52" fmla="*/ 144 w 256"/>
              <a:gd name="T53" fmla="*/ 8 h 136"/>
              <a:gd name="T54" fmla="*/ 152 w 256"/>
              <a:gd name="T55" fmla="*/ 8 h 136"/>
              <a:gd name="T56" fmla="*/ 168 w 256"/>
              <a:gd name="T57" fmla="*/ 8 h 136"/>
              <a:gd name="T58" fmla="*/ 184 w 256"/>
              <a:gd name="T59" fmla="*/ 0 h 136"/>
              <a:gd name="T60" fmla="*/ 216 w 256"/>
              <a:gd name="T61" fmla="*/ 8 h 136"/>
              <a:gd name="T62" fmla="*/ 232 w 256"/>
              <a:gd name="T63" fmla="*/ 16 h 136"/>
              <a:gd name="T64" fmla="*/ 256 w 256"/>
              <a:gd name="T65" fmla="*/ 24 h 136"/>
              <a:gd name="T66" fmla="*/ 256 w 256"/>
              <a:gd name="T67" fmla="*/ 3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136">
                <a:moveTo>
                  <a:pt x="256" y="32"/>
                </a:moveTo>
                <a:lnTo>
                  <a:pt x="248" y="32"/>
                </a:lnTo>
                <a:lnTo>
                  <a:pt x="240" y="40"/>
                </a:lnTo>
                <a:lnTo>
                  <a:pt x="232" y="48"/>
                </a:lnTo>
                <a:lnTo>
                  <a:pt x="224" y="48"/>
                </a:lnTo>
                <a:lnTo>
                  <a:pt x="216" y="56"/>
                </a:lnTo>
                <a:lnTo>
                  <a:pt x="208" y="56"/>
                </a:lnTo>
                <a:lnTo>
                  <a:pt x="200" y="56"/>
                </a:lnTo>
                <a:lnTo>
                  <a:pt x="200" y="48"/>
                </a:lnTo>
                <a:lnTo>
                  <a:pt x="192" y="48"/>
                </a:lnTo>
                <a:lnTo>
                  <a:pt x="192" y="56"/>
                </a:lnTo>
                <a:lnTo>
                  <a:pt x="184" y="56"/>
                </a:lnTo>
                <a:lnTo>
                  <a:pt x="184" y="72"/>
                </a:lnTo>
                <a:lnTo>
                  <a:pt x="176" y="72"/>
                </a:lnTo>
                <a:lnTo>
                  <a:pt x="176" y="80"/>
                </a:lnTo>
                <a:lnTo>
                  <a:pt x="168" y="80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36" y="104"/>
                </a:lnTo>
                <a:lnTo>
                  <a:pt x="120" y="104"/>
                </a:lnTo>
                <a:lnTo>
                  <a:pt x="120" y="120"/>
                </a:lnTo>
                <a:lnTo>
                  <a:pt x="112" y="120"/>
                </a:lnTo>
                <a:lnTo>
                  <a:pt x="112" y="128"/>
                </a:lnTo>
                <a:lnTo>
                  <a:pt x="104" y="128"/>
                </a:lnTo>
                <a:lnTo>
                  <a:pt x="96" y="136"/>
                </a:lnTo>
                <a:lnTo>
                  <a:pt x="96" y="128"/>
                </a:lnTo>
                <a:lnTo>
                  <a:pt x="88" y="128"/>
                </a:lnTo>
                <a:lnTo>
                  <a:pt x="88" y="120"/>
                </a:lnTo>
                <a:lnTo>
                  <a:pt x="80" y="120"/>
                </a:lnTo>
                <a:lnTo>
                  <a:pt x="72" y="120"/>
                </a:lnTo>
                <a:lnTo>
                  <a:pt x="72" y="104"/>
                </a:lnTo>
                <a:lnTo>
                  <a:pt x="72" y="96"/>
                </a:lnTo>
                <a:lnTo>
                  <a:pt x="64" y="96"/>
                </a:lnTo>
                <a:lnTo>
                  <a:pt x="56" y="96"/>
                </a:lnTo>
                <a:lnTo>
                  <a:pt x="48" y="104"/>
                </a:lnTo>
                <a:lnTo>
                  <a:pt x="40" y="96"/>
                </a:lnTo>
                <a:lnTo>
                  <a:pt x="32" y="96"/>
                </a:lnTo>
                <a:lnTo>
                  <a:pt x="32" y="88"/>
                </a:lnTo>
                <a:lnTo>
                  <a:pt x="24" y="88"/>
                </a:lnTo>
                <a:lnTo>
                  <a:pt x="16" y="80"/>
                </a:lnTo>
                <a:lnTo>
                  <a:pt x="8" y="80"/>
                </a:lnTo>
                <a:lnTo>
                  <a:pt x="0" y="80"/>
                </a:lnTo>
                <a:lnTo>
                  <a:pt x="8" y="80"/>
                </a:lnTo>
                <a:lnTo>
                  <a:pt x="8" y="72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24" y="48"/>
                </a:lnTo>
                <a:lnTo>
                  <a:pt x="40" y="32"/>
                </a:lnTo>
                <a:lnTo>
                  <a:pt x="48" y="24"/>
                </a:lnTo>
                <a:lnTo>
                  <a:pt x="136" y="8"/>
                </a:lnTo>
                <a:lnTo>
                  <a:pt x="144" y="8"/>
                </a:lnTo>
                <a:lnTo>
                  <a:pt x="152" y="0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0"/>
                </a:lnTo>
                <a:lnTo>
                  <a:pt x="184" y="0"/>
                </a:lnTo>
                <a:lnTo>
                  <a:pt x="192" y="8"/>
                </a:lnTo>
                <a:lnTo>
                  <a:pt x="216" y="8"/>
                </a:lnTo>
                <a:lnTo>
                  <a:pt x="224" y="8"/>
                </a:lnTo>
                <a:lnTo>
                  <a:pt x="232" y="16"/>
                </a:lnTo>
                <a:lnTo>
                  <a:pt x="248" y="24"/>
                </a:lnTo>
                <a:lnTo>
                  <a:pt x="256" y="24"/>
                </a:lnTo>
                <a:lnTo>
                  <a:pt x="256" y="24"/>
                </a:lnTo>
                <a:lnTo>
                  <a:pt x="256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236256" y="5385683"/>
            <a:ext cx="279400" cy="292100"/>
          </a:xfrm>
          <a:custGeom>
            <a:avLst/>
            <a:gdLst>
              <a:gd name="T0" fmla="*/ 176 w 176"/>
              <a:gd name="T1" fmla="*/ 0 h 184"/>
              <a:gd name="T2" fmla="*/ 168 w 176"/>
              <a:gd name="T3" fmla="*/ 0 h 184"/>
              <a:gd name="T4" fmla="*/ 160 w 176"/>
              <a:gd name="T5" fmla="*/ 8 h 184"/>
              <a:gd name="T6" fmla="*/ 152 w 176"/>
              <a:gd name="T7" fmla="*/ 8 h 184"/>
              <a:gd name="T8" fmla="*/ 144 w 176"/>
              <a:gd name="T9" fmla="*/ 16 h 184"/>
              <a:gd name="T10" fmla="*/ 136 w 176"/>
              <a:gd name="T11" fmla="*/ 24 h 184"/>
              <a:gd name="T12" fmla="*/ 120 w 176"/>
              <a:gd name="T13" fmla="*/ 24 h 184"/>
              <a:gd name="T14" fmla="*/ 120 w 176"/>
              <a:gd name="T15" fmla="*/ 16 h 184"/>
              <a:gd name="T16" fmla="*/ 112 w 176"/>
              <a:gd name="T17" fmla="*/ 16 h 184"/>
              <a:gd name="T18" fmla="*/ 112 w 176"/>
              <a:gd name="T19" fmla="*/ 24 h 184"/>
              <a:gd name="T20" fmla="*/ 104 w 176"/>
              <a:gd name="T21" fmla="*/ 24 h 184"/>
              <a:gd name="T22" fmla="*/ 104 w 176"/>
              <a:gd name="T23" fmla="*/ 40 h 184"/>
              <a:gd name="T24" fmla="*/ 96 w 176"/>
              <a:gd name="T25" fmla="*/ 40 h 184"/>
              <a:gd name="T26" fmla="*/ 88 w 176"/>
              <a:gd name="T27" fmla="*/ 48 h 184"/>
              <a:gd name="T28" fmla="*/ 80 w 176"/>
              <a:gd name="T29" fmla="*/ 56 h 184"/>
              <a:gd name="T30" fmla="*/ 72 w 176"/>
              <a:gd name="T31" fmla="*/ 56 h 184"/>
              <a:gd name="T32" fmla="*/ 64 w 176"/>
              <a:gd name="T33" fmla="*/ 56 h 184"/>
              <a:gd name="T34" fmla="*/ 56 w 176"/>
              <a:gd name="T35" fmla="*/ 56 h 184"/>
              <a:gd name="T36" fmla="*/ 56 w 176"/>
              <a:gd name="T37" fmla="*/ 72 h 184"/>
              <a:gd name="T38" fmla="*/ 40 w 176"/>
              <a:gd name="T39" fmla="*/ 72 h 184"/>
              <a:gd name="T40" fmla="*/ 32 w 176"/>
              <a:gd name="T41" fmla="*/ 72 h 184"/>
              <a:gd name="T42" fmla="*/ 32 w 176"/>
              <a:gd name="T43" fmla="*/ 88 h 184"/>
              <a:gd name="T44" fmla="*/ 24 w 176"/>
              <a:gd name="T45" fmla="*/ 96 h 184"/>
              <a:gd name="T46" fmla="*/ 0 w 176"/>
              <a:gd name="T47" fmla="*/ 104 h 184"/>
              <a:gd name="T48" fmla="*/ 80 w 176"/>
              <a:gd name="T49" fmla="*/ 176 h 184"/>
              <a:gd name="T50" fmla="*/ 88 w 176"/>
              <a:gd name="T51" fmla="*/ 176 h 184"/>
              <a:gd name="T52" fmla="*/ 120 w 176"/>
              <a:gd name="T53" fmla="*/ 184 h 184"/>
              <a:gd name="T54" fmla="*/ 136 w 176"/>
              <a:gd name="T55" fmla="*/ 176 h 184"/>
              <a:gd name="T56" fmla="*/ 152 w 176"/>
              <a:gd name="T57" fmla="*/ 184 h 184"/>
              <a:gd name="T58" fmla="*/ 176 w 176"/>
              <a:gd name="T59" fmla="*/ 176 h 184"/>
              <a:gd name="T60" fmla="*/ 168 w 176"/>
              <a:gd name="T61" fmla="*/ 168 h 184"/>
              <a:gd name="T62" fmla="*/ 168 w 176"/>
              <a:gd name="T63" fmla="*/ 152 h 184"/>
              <a:gd name="T64" fmla="*/ 168 w 176"/>
              <a:gd name="T65" fmla="*/ 144 h 184"/>
              <a:gd name="T66" fmla="*/ 168 w 176"/>
              <a:gd name="T67" fmla="*/ 0 h 184"/>
              <a:gd name="T68" fmla="*/ 176 w 176"/>
              <a:gd name="T6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4">
                <a:moveTo>
                  <a:pt x="176" y="0"/>
                </a:moveTo>
                <a:lnTo>
                  <a:pt x="168" y="0"/>
                </a:lnTo>
                <a:lnTo>
                  <a:pt x="160" y="8"/>
                </a:lnTo>
                <a:lnTo>
                  <a:pt x="152" y="8"/>
                </a:lnTo>
                <a:lnTo>
                  <a:pt x="144" y="16"/>
                </a:lnTo>
                <a:lnTo>
                  <a:pt x="136" y="24"/>
                </a:lnTo>
                <a:lnTo>
                  <a:pt x="120" y="24"/>
                </a:lnTo>
                <a:lnTo>
                  <a:pt x="120" y="16"/>
                </a:lnTo>
                <a:lnTo>
                  <a:pt x="112" y="16"/>
                </a:lnTo>
                <a:lnTo>
                  <a:pt x="112" y="24"/>
                </a:lnTo>
                <a:lnTo>
                  <a:pt x="104" y="24"/>
                </a:lnTo>
                <a:lnTo>
                  <a:pt x="104" y="40"/>
                </a:lnTo>
                <a:lnTo>
                  <a:pt x="96" y="40"/>
                </a:lnTo>
                <a:lnTo>
                  <a:pt x="88" y="48"/>
                </a:lnTo>
                <a:lnTo>
                  <a:pt x="80" y="56"/>
                </a:lnTo>
                <a:lnTo>
                  <a:pt x="72" y="56"/>
                </a:lnTo>
                <a:lnTo>
                  <a:pt x="64" y="56"/>
                </a:lnTo>
                <a:lnTo>
                  <a:pt x="56" y="56"/>
                </a:lnTo>
                <a:lnTo>
                  <a:pt x="56" y="72"/>
                </a:lnTo>
                <a:lnTo>
                  <a:pt x="40" y="72"/>
                </a:lnTo>
                <a:lnTo>
                  <a:pt x="32" y="72"/>
                </a:lnTo>
                <a:lnTo>
                  <a:pt x="32" y="88"/>
                </a:lnTo>
                <a:lnTo>
                  <a:pt x="24" y="96"/>
                </a:lnTo>
                <a:lnTo>
                  <a:pt x="0" y="104"/>
                </a:lnTo>
                <a:lnTo>
                  <a:pt x="80" y="176"/>
                </a:lnTo>
                <a:lnTo>
                  <a:pt x="88" y="176"/>
                </a:lnTo>
                <a:lnTo>
                  <a:pt x="120" y="184"/>
                </a:lnTo>
                <a:lnTo>
                  <a:pt x="136" y="176"/>
                </a:lnTo>
                <a:lnTo>
                  <a:pt x="152" y="184"/>
                </a:lnTo>
                <a:lnTo>
                  <a:pt x="176" y="176"/>
                </a:lnTo>
                <a:lnTo>
                  <a:pt x="168" y="168"/>
                </a:lnTo>
                <a:lnTo>
                  <a:pt x="168" y="152"/>
                </a:lnTo>
                <a:lnTo>
                  <a:pt x="168" y="144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60375" y="459983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Brazil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2575" y="4865282"/>
            <a:ext cx="121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Dominican Republic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1445" y="4999373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Guatemala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0315" y="4983988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Honduras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185" y="495664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Nicaragua</a:t>
            </a:r>
          </a:p>
        </p:txBody>
      </p:sp>
    </p:spTree>
    <p:extLst>
      <p:ext uri="{BB962C8B-B14F-4D97-AF65-F5344CB8AC3E}">
        <p14:creationId xmlns:p14="http://schemas.microsoft.com/office/powerpoint/2010/main" val="29047309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clear uplift in national pharmacy sales post </a:t>
            </a:r>
            <a:r>
              <a:rPr lang="en-GB" dirty="0" err="1"/>
              <a:t>Zika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11" y="1743374"/>
            <a:ext cx="6622428" cy="415928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246703" y="1713390"/>
            <a:ext cx="0" cy="3204484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5050" y="1434076"/>
            <a:ext cx="287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First report of </a:t>
            </a:r>
            <a:r>
              <a:rPr lang="en-GB" sz="1400" dirty="0" err="1">
                <a:solidFill>
                  <a:schemeClr val="tx2"/>
                </a:solidFill>
              </a:rPr>
              <a:t>Zika</a:t>
            </a:r>
            <a:r>
              <a:rPr lang="en-GB" sz="1400" dirty="0">
                <a:solidFill>
                  <a:schemeClr val="tx2"/>
                </a:solidFill>
              </a:rPr>
              <a:t> infection</a:t>
            </a:r>
          </a:p>
        </p:txBody>
      </p:sp>
    </p:spTree>
    <p:extLst>
      <p:ext uri="{BB962C8B-B14F-4D97-AF65-F5344CB8AC3E}">
        <p14:creationId xmlns:p14="http://schemas.microsoft.com/office/powerpoint/2010/main" val="3831345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level analysis do not reveal an effect either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 Brazil Pernambuco reported as having one third of cases of microcephaly, </a:t>
            </a:r>
            <a:br>
              <a:rPr lang="en-GB" dirty="0"/>
            </a:br>
            <a:r>
              <a:rPr lang="en-GB" dirty="0"/>
              <a:t>Bahia the most </a:t>
            </a:r>
            <a:r>
              <a:rPr lang="en-GB" dirty="0" err="1"/>
              <a:t>Zika</a:t>
            </a:r>
            <a:r>
              <a:rPr lang="en-GB" dirty="0"/>
              <a:t> cases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2"/>
          <a:stretch/>
        </p:blipFill>
        <p:spPr bwMode="auto">
          <a:xfrm>
            <a:off x="460375" y="1659579"/>
            <a:ext cx="3987338" cy="422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7089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level analysis do not reveal an effect either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 Brazil Pernambuco reported as having one third of cases of microcephaly, </a:t>
            </a:r>
            <a:br>
              <a:rPr lang="en-GB" dirty="0"/>
            </a:br>
            <a:r>
              <a:rPr lang="en-GB" dirty="0"/>
              <a:t>Bahia the most </a:t>
            </a:r>
            <a:r>
              <a:rPr lang="en-GB" dirty="0" err="1"/>
              <a:t>Zika</a:t>
            </a:r>
            <a:r>
              <a:rPr lang="en-GB" dirty="0"/>
              <a:t> cases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" y="1659579"/>
            <a:ext cx="8068214" cy="422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599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32" y="0"/>
            <a:ext cx="8226425" cy="818685"/>
          </a:xfrm>
        </p:spPr>
        <p:txBody>
          <a:bodyPr/>
          <a:lstStyle/>
          <a:p>
            <a:r>
              <a:rPr lang="en-GB" dirty="0"/>
              <a:t>Possible effect at method level in Guatemala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Possible reversal of decline in EC?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87964"/>
            <a:ext cx="6628768" cy="4297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04184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Questions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809725"/>
              </p:ext>
            </p:extLst>
          </p:nvPr>
        </p:nvGraphicFramePr>
        <p:xfrm>
          <a:off x="481359" y="1644146"/>
          <a:ext cx="8226426" cy="23462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2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1">
                <a:tc>
                  <a:txBody>
                    <a:bodyPr/>
                    <a:lstStyle/>
                    <a:p>
                      <a:pPr algn="l"/>
                      <a:r>
                        <a:rPr lang="en-GB" sz="15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sz="15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important is retail pharmacy as a source of modern contraceptive supply?</a:t>
                      </a:r>
                      <a:endParaRPr lang="en-GB" sz="15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What</a:t>
                      </a:r>
                      <a:r>
                        <a:rPr lang="en-GB" sz="15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methods are sourced through retail pharmacy, which manufacturers are present and how does price vary by country?</a:t>
                      </a:r>
                      <a:endParaRPr lang="en-GB" sz="15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accent2"/>
                          </a:solidFill>
                        </a:rPr>
                        <a:t>Do retail</a:t>
                      </a:r>
                      <a:r>
                        <a:rPr lang="en-GB" sz="1500" baseline="0" dirty="0">
                          <a:solidFill>
                            <a:schemeClr val="accent2"/>
                          </a:solidFill>
                        </a:rPr>
                        <a:t> pharmacy sales vary by region, with what is that variation associated, and how does retail pharmacy relate to public sector supply?</a:t>
                      </a:r>
                      <a:endParaRPr lang="en-GB" sz="15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8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Doe</a:t>
                      </a:r>
                      <a:r>
                        <a:rPr lang="en-GB" sz="15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it appear that retail pharmacy sales have been affected by reports of </a:t>
                      </a:r>
                      <a:r>
                        <a:rPr lang="en-GB" sz="15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Zika</a:t>
                      </a:r>
                      <a:r>
                        <a:rPr lang="en-GB" sz="15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infection?</a:t>
                      </a:r>
                      <a:endParaRPr lang="en-GB" sz="15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reeform 15"/>
          <p:cNvSpPr>
            <a:spLocks/>
          </p:cNvSpPr>
          <p:nvPr/>
        </p:nvSpPr>
        <p:spPr bwMode="auto">
          <a:xfrm>
            <a:off x="611558" y="5046663"/>
            <a:ext cx="1108075" cy="1108075"/>
          </a:xfrm>
          <a:custGeom>
            <a:avLst/>
            <a:gdLst>
              <a:gd name="T0" fmla="*/ 195 w 698"/>
              <a:gd name="T1" fmla="*/ 22 h 698"/>
              <a:gd name="T2" fmla="*/ 170 w 698"/>
              <a:gd name="T3" fmla="*/ 28 h 698"/>
              <a:gd name="T4" fmla="*/ 182 w 698"/>
              <a:gd name="T5" fmla="*/ 56 h 698"/>
              <a:gd name="T6" fmla="*/ 148 w 698"/>
              <a:gd name="T7" fmla="*/ 77 h 698"/>
              <a:gd name="T8" fmla="*/ 117 w 698"/>
              <a:gd name="T9" fmla="*/ 65 h 698"/>
              <a:gd name="T10" fmla="*/ 68 w 698"/>
              <a:gd name="T11" fmla="*/ 68 h 698"/>
              <a:gd name="T12" fmla="*/ 80 w 698"/>
              <a:gd name="T13" fmla="*/ 80 h 698"/>
              <a:gd name="T14" fmla="*/ 77 w 698"/>
              <a:gd name="T15" fmla="*/ 121 h 698"/>
              <a:gd name="T16" fmla="*/ 31 w 698"/>
              <a:gd name="T17" fmla="*/ 182 h 698"/>
              <a:gd name="T18" fmla="*/ 6 w 698"/>
              <a:gd name="T19" fmla="*/ 244 h 698"/>
              <a:gd name="T20" fmla="*/ 28 w 698"/>
              <a:gd name="T21" fmla="*/ 269 h 698"/>
              <a:gd name="T22" fmla="*/ 62 w 698"/>
              <a:gd name="T23" fmla="*/ 263 h 698"/>
              <a:gd name="T24" fmla="*/ 80 w 698"/>
              <a:gd name="T25" fmla="*/ 290 h 698"/>
              <a:gd name="T26" fmla="*/ 154 w 698"/>
              <a:gd name="T27" fmla="*/ 269 h 698"/>
              <a:gd name="T28" fmla="*/ 192 w 698"/>
              <a:gd name="T29" fmla="*/ 318 h 698"/>
              <a:gd name="T30" fmla="*/ 241 w 698"/>
              <a:gd name="T31" fmla="*/ 346 h 698"/>
              <a:gd name="T32" fmla="*/ 275 w 698"/>
              <a:gd name="T33" fmla="*/ 392 h 698"/>
              <a:gd name="T34" fmla="*/ 284 w 698"/>
              <a:gd name="T35" fmla="*/ 448 h 698"/>
              <a:gd name="T36" fmla="*/ 293 w 698"/>
              <a:gd name="T37" fmla="*/ 488 h 698"/>
              <a:gd name="T38" fmla="*/ 321 w 698"/>
              <a:gd name="T39" fmla="*/ 516 h 698"/>
              <a:gd name="T40" fmla="*/ 340 w 698"/>
              <a:gd name="T41" fmla="*/ 525 h 698"/>
              <a:gd name="T42" fmla="*/ 334 w 698"/>
              <a:gd name="T43" fmla="*/ 584 h 698"/>
              <a:gd name="T44" fmla="*/ 284 w 698"/>
              <a:gd name="T45" fmla="*/ 633 h 698"/>
              <a:gd name="T46" fmla="*/ 312 w 698"/>
              <a:gd name="T47" fmla="*/ 649 h 698"/>
              <a:gd name="T48" fmla="*/ 327 w 698"/>
              <a:gd name="T49" fmla="*/ 655 h 698"/>
              <a:gd name="T50" fmla="*/ 346 w 698"/>
              <a:gd name="T51" fmla="*/ 673 h 698"/>
              <a:gd name="T52" fmla="*/ 346 w 698"/>
              <a:gd name="T53" fmla="*/ 698 h 698"/>
              <a:gd name="T54" fmla="*/ 417 w 698"/>
              <a:gd name="T55" fmla="*/ 611 h 698"/>
              <a:gd name="T56" fmla="*/ 432 w 698"/>
              <a:gd name="T57" fmla="*/ 574 h 698"/>
              <a:gd name="T58" fmla="*/ 448 w 698"/>
              <a:gd name="T59" fmla="*/ 544 h 698"/>
              <a:gd name="T60" fmla="*/ 494 w 698"/>
              <a:gd name="T61" fmla="*/ 522 h 698"/>
              <a:gd name="T62" fmla="*/ 503 w 698"/>
              <a:gd name="T63" fmla="*/ 516 h 698"/>
              <a:gd name="T64" fmla="*/ 544 w 698"/>
              <a:gd name="T65" fmla="*/ 516 h 698"/>
              <a:gd name="T66" fmla="*/ 602 w 698"/>
              <a:gd name="T67" fmla="*/ 429 h 698"/>
              <a:gd name="T68" fmla="*/ 658 w 698"/>
              <a:gd name="T69" fmla="*/ 309 h 698"/>
              <a:gd name="T70" fmla="*/ 670 w 698"/>
              <a:gd name="T71" fmla="*/ 207 h 698"/>
              <a:gd name="T72" fmla="*/ 534 w 698"/>
              <a:gd name="T73" fmla="*/ 151 h 698"/>
              <a:gd name="T74" fmla="*/ 528 w 698"/>
              <a:gd name="T75" fmla="*/ 139 h 698"/>
              <a:gd name="T76" fmla="*/ 516 w 698"/>
              <a:gd name="T77" fmla="*/ 133 h 698"/>
              <a:gd name="T78" fmla="*/ 500 w 698"/>
              <a:gd name="T79" fmla="*/ 117 h 698"/>
              <a:gd name="T80" fmla="*/ 460 w 698"/>
              <a:gd name="T81" fmla="*/ 124 h 698"/>
              <a:gd name="T82" fmla="*/ 442 w 698"/>
              <a:gd name="T83" fmla="*/ 136 h 698"/>
              <a:gd name="T84" fmla="*/ 420 w 698"/>
              <a:gd name="T85" fmla="*/ 130 h 698"/>
              <a:gd name="T86" fmla="*/ 414 w 698"/>
              <a:gd name="T87" fmla="*/ 130 h 698"/>
              <a:gd name="T88" fmla="*/ 414 w 698"/>
              <a:gd name="T89" fmla="*/ 114 h 698"/>
              <a:gd name="T90" fmla="*/ 408 w 698"/>
              <a:gd name="T91" fmla="*/ 114 h 698"/>
              <a:gd name="T92" fmla="*/ 435 w 698"/>
              <a:gd name="T93" fmla="*/ 68 h 698"/>
              <a:gd name="T94" fmla="*/ 405 w 698"/>
              <a:gd name="T95" fmla="*/ 22 h 698"/>
              <a:gd name="T96" fmla="*/ 368 w 698"/>
              <a:gd name="T97" fmla="*/ 59 h 698"/>
              <a:gd name="T98" fmla="*/ 330 w 698"/>
              <a:gd name="T99" fmla="*/ 49 h 698"/>
              <a:gd name="T100" fmla="*/ 306 w 698"/>
              <a:gd name="T101" fmla="*/ 59 h 698"/>
              <a:gd name="T102" fmla="*/ 281 w 698"/>
              <a:gd name="T103" fmla="*/ 65 h 698"/>
              <a:gd name="T104" fmla="*/ 256 w 698"/>
              <a:gd name="T105" fmla="*/ 62 h 698"/>
              <a:gd name="T106" fmla="*/ 256 w 698"/>
              <a:gd name="T107" fmla="*/ 25 h 698"/>
              <a:gd name="T108" fmla="*/ 250 w 698"/>
              <a:gd name="T109" fmla="*/ 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8" h="698">
                <a:moveTo>
                  <a:pt x="238" y="0"/>
                </a:moveTo>
                <a:lnTo>
                  <a:pt x="238" y="6"/>
                </a:lnTo>
                <a:lnTo>
                  <a:pt x="232" y="12"/>
                </a:lnTo>
                <a:lnTo>
                  <a:pt x="225" y="12"/>
                </a:lnTo>
                <a:lnTo>
                  <a:pt x="219" y="16"/>
                </a:lnTo>
                <a:lnTo>
                  <a:pt x="216" y="19"/>
                </a:lnTo>
                <a:lnTo>
                  <a:pt x="195" y="22"/>
                </a:lnTo>
                <a:lnTo>
                  <a:pt x="195" y="25"/>
                </a:lnTo>
                <a:lnTo>
                  <a:pt x="185" y="25"/>
                </a:lnTo>
                <a:lnTo>
                  <a:pt x="164" y="19"/>
                </a:lnTo>
                <a:lnTo>
                  <a:pt x="161" y="19"/>
                </a:lnTo>
                <a:lnTo>
                  <a:pt x="161" y="22"/>
                </a:lnTo>
                <a:lnTo>
                  <a:pt x="164" y="25"/>
                </a:lnTo>
                <a:lnTo>
                  <a:pt x="170" y="28"/>
                </a:lnTo>
                <a:lnTo>
                  <a:pt x="170" y="40"/>
                </a:lnTo>
                <a:lnTo>
                  <a:pt x="173" y="49"/>
                </a:lnTo>
                <a:lnTo>
                  <a:pt x="176" y="53"/>
                </a:lnTo>
                <a:lnTo>
                  <a:pt x="179" y="53"/>
                </a:lnTo>
                <a:lnTo>
                  <a:pt x="185" y="53"/>
                </a:lnTo>
                <a:lnTo>
                  <a:pt x="185" y="56"/>
                </a:lnTo>
                <a:lnTo>
                  <a:pt x="182" y="56"/>
                </a:lnTo>
                <a:lnTo>
                  <a:pt x="179" y="59"/>
                </a:lnTo>
                <a:lnTo>
                  <a:pt x="176" y="59"/>
                </a:lnTo>
                <a:lnTo>
                  <a:pt x="173" y="62"/>
                </a:lnTo>
                <a:lnTo>
                  <a:pt x="170" y="68"/>
                </a:lnTo>
                <a:lnTo>
                  <a:pt x="167" y="68"/>
                </a:lnTo>
                <a:lnTo>
                  <a:pt x="164" y="71"/>
                </a:lnTo>
                <a:lnTo>
                  <a:pt x="148" y="77"/>
                </a:lnTo>
                <a:lnTo>
                  <a:pt x="145" y="80"/>
                </a:lnTo>
                <a:lnTo>
                  <a:pt x="133" y="80"/>
                </a:lnTo>
                <a:lnTo>
                  <a:pt x="127" y="77"/>
                </a:lnTo>
                <a:lnTo>
                  <a:pt x="124" y="71"/>
                </a:lnTo>
                <a:lnTo>
                  <a:pt x="121" y="74"/>
                </a:lnTo>
                <a:lnTo>
                  <a:pt x="117" y="74"/>
                </a:lnTo>
                <a:lnTo>
                  <a:pt x="117" y="65"/>
                </a:lnTo>
                <a:lnTo>
                  <a:pt x="111" y="59"/>
                </a:lnTo>
                <a:lnTo>
                  <a:pt x="108" y="59"/>
                </a:lnTo>
                <a:lnTo>
                  <a:pt x="102" y="62"/>
                </a:lnTo>
                <a:lnTo>
                  <a:pt x="99" y="62"/>
                </a:lnTo>
                <a:lnTo>
                  <a:pt x="96" y="62"/>
                </a:lnTo>
                <a:lnTo>
                  <a:pt x="96" y="65"/>
                </a:lnTo>
                <a:lnTo>
                  <a:pt x="68" y="68"/>
                </a:lnTo>
                <a:lnTo>
                  <a:pt x="68" y="65"/>
                </a:lnTo>
                <a:lnTo>
                  <a:pt x="68" y="77"/>
                </a:lnTo>
                <a:lnTo>
                  <a:pt x="71" y="80"/>
                </a:lnTo>
                <a:lnTo>
                  <a:pt x="74" y="80"/>
                </a:lnTo>
                <a:lnTo>
                  <a:pt x="74" y="77"/>
                </a:lnTo>
                <a:lnTo>
                  <a:pt x="77" y="77"/>
                </a:lnTo>
                <a:lnTo>
                  <a:pt x="80" y="80"/>
                </a:lnTo>
                <a:lnTo>
                  <a:pt x="80" y="87"/>
                </a:lnTo>
                <a:lnTo>
                  <a:pt x="77" y="87"/>
                </a:lnTo>
                <a:lnTo>
                  <a:pt x="74" y="87"/>
                </a:lnTo>
                <a:lnTo>
                  <a:pt x="65" y="90"/>
                </a:lnTo>
                <a:lnTo>
                  <a:pt x="65" y="99"/>
                </a:lnTo>
                <a:lnTo>
                  <a:pt x="74" y="111"/>
                </a:lnTo>
                <a:lnTo>
                  <a:pt x="77" y="121"/>
                </a:lnTo>
                <a:lnTo>
                  <a:pt x="74" y="145"/>
                </a:lnTo>
                <a:lnTo>
                  <a:pt x="71" y="158"/>
                </a:lnTo>
                <a:lnTo>
                  <a:pt x="71" y="161"/>
                </a:lnTo>
                <a:lnTo>
                  <a:pt x="68" y="173"/>
                </a:lnTo>
                <a:lnTo>
                  <a:pt x="65" y="173"/>
                </a:lnTo>
                <a:lnTo>
                  <a:pt x="59" y="173"/>
                </a:lnTo>
                <a:lnTo>
                  <a:pt x="31" y="182"/>
                </a:lnTo>
                <a:lnTo>
                  <a:pt x="28" y="188"/>
                </a:lnTo>
                <a:lnTo>
                  <a:pt x="22" y="192"/>
                </a:lnTo>
                <a:lnTo>
                  <a:pt x="12" y="207"/>
                </a:lnTo>
                <a:lnTo>
                  <a:pt x="12" y="216"/>
                </a:lnTo>
                <a:lnTo>
                  <a:pt x="6" y="219"/>
                </a:lnTo>
                <a:lnTo>
                  <a:pt x="0" y="235"/>
                </a:lnTo>
                <a:lnTo>
                  <a:pt x="6" y="244"/>
                </a:lnTo>
                <a:lnTo>
                  <a:pt x="6" y="247"/>
                </a:lnTo>
                <a:lnTo>
                  <a:pt x="16" y="259"/>
                </a:lnTo>
                <a:lnTo>
                  <a:pt x="19" y="259"/>
                </a:lnTo>
                <a:lnTo>
                  <a:pt x="19" y="263"/>
                </a:lnTo>
                <a:lnTo>
                  <a:pt x="19" y="266"/>
                </a:lnTo>
                <a:lnTo>
                  <a:pt x="19" y="269"/>
                </a:lnTo>
                <a:lnTo>
                  <a:pt x="28" y="269"/>
                </a:lnTo>
                <a:lnTo>
                  <a:pt x="31" y="269"/>
                </a:lnTo>
                <a:lnTo>
                  <a:pt x="31" y="272"/>
                </a:lnTo>
                <a:lnTo>
                  <a:pt x="31" y="275"/>
                </a:lnTo>
                <a:lnTo>
                  <a:pt x="34" y="275"/>
                </a:lnTo>
                <a:lnTo>
                  <a:pt x="37" y="278"/>
                </a:lnTo>
                <a:lnTo>
                  <a:pt x="46" y="275"/>
                </a:lnTo>
                <a:lnTo>
                  <a:pt x="62" y="263"/>
                </a:lnTo>
                <a:lnTo>
                  <a:pt x="62" y="266"/>
                </a:lnTo>
                <a:lnTo>
                  <a:pt x="62" y="293"/>
                </a:lnTo>
                <a:lnTo>
                  <a:pt x="65" y="293"/>
                </a:lnTo>
                <a:lnTo>
                  <a:pt x="68" y="293"/>
                </a:lnTo>
                <a:lnTo>
                  <a:pt x="71" y="293"/>
                </a:lnTo>
                <a:lnTo>
                  <a:pt x="77" y="290"/>
                </a:lnTo>
                <a:lnTo>
                  <a:pt x="80" y="290"/>
                </a:lnTo>
                <a:lnTo>
                  <a:pt x="87" y="293"/>
                </a:lnTo>
                <a:lnTo>
                  <a:pt x="99" y="293"/>
                </a:lnTo>
                <a:lnTo>
                  <a:pt x="114" y="284"/>
                </a:lnTo>
                <a:lnTo>
                  <a:pt x="130" y="269"/>
                </a:lnTo>
                <a:lnTo>
                  <a:pt x="151" y="266"/>
                </a:lnTo>
                <a:lnTo>
                  <a:pt x="151" y="269"/>
                </a:lnTo>
                <a:lnTo>
                  <a:pt x="154" y="269"/>
                </a:lnTo>
                <a:lnTo>
                  <a:pt x="154" y="290"/>
                </a:lnTo>
                <a:lnTo>
                  <a:pt x="151" y="293"/>
                </a:lnTo>
                <a:lnTo>
                  <a:pt x="154" y="303"/>
                </a:lnTo>
                <a:lnTo>
                  <a:pt x="161" y="309"/>
                </a:lnTo>
                <a:lnTo>
                  <a:pt x="170" y="315"/>
                </a:lnTo>
                <a:lnTo>
                  <a:pt x="188" y="318"/>
                </a:lnTo>
                <a:lnTo>
                  <a:pt x="192" y="318"/>
                </a:lnTo>
                <a:lnTo>
                  <a:pt x="192" y="321"/>
                </a:lnTo>
                <a:lnTo>
                  <a:pt x="195" y="324"/>
                </a:lnTo>
                <a:lnTo>
                  <a:pt x="210" y="327"/>
                </a:lnTo>
                <a:lnTo>
                  <a:pt x="216" y="334"/>
                </a:lnTo>
                <a:lnTo>
                  <a:pt x="229" y="334"/>
                </a:lnTo>
                <a:lnTo>
                  <a:pt x="238" y="337"/>
                </a:lnTo>
                <a:lnTo>
                  <a:pt x="241" y="346"/>
                </a:lnTo>
                <a:lnTo>
                  <a:pt x="241" y="349"/>
                </a:lnTo>
                <a:lnTo>
                  <a:pt x="244" y="355"/>
                </a:lnTo>
                <a:lnTo>
                  <a:pt x="241" y="364"/>
                </a:lnTo>
                <a:lnTo>
                  <a:pt x="247" y="383"/>
                </a:lnTo>
                <a:lnTo>
                  <a:pt x="275" y="383"/>
                </a:lnTo>
                <a:lnTo>
                  <a:pt x="275" y="386"/>
                </a:lnTo>
                <a:lnTo>
                  <a:pt x="275" y="392"/>
                </a:lnTo>
                <a:lnTo>
                  <a:pt x="275" y="401"/>
                </a:lnTo>
                <a:lnTo>
                  <a:pt x="281" y="401"/>
                </a:lnTo>
                <a:lnTo>
                  <a:pt x="287" y="414"/>
                </a:lnTo>
                <a:lnTo>
                  <a:pt x="287" y="435"/>
                </a:lnTo>
                <a:lnTo>
                  <a:pt x="284" y="442"/>
                </a:lnTo>
                <a:lnTo>
                  <a:pt x="284" y="445"/>
                </a:lnTo>
                <a:lnTo>
                  <a:pt x="284" y="448"/>
                </a:lnTo>
                <a:lnTo>
                  <a:pt x="284" y="451"/>
                </a:lnTo>
                <a:lnTo>
                  <a:pt x="281" y="451"/>
                </a:lnTo>
                <a:lnTo>
                  <a:pt x="281" y="454"/>
                </a:lnTo>
                <a:lnTo>
                  <a:pt x="284" y="457"/>
                </a:lnTo>
                <a:lnTo>
                  <a:pt x="281" y="485"/>
                </a:lnTo>
                <a:lnTo>
                  <a:pt x="284" y="485"/>
                </a:lnTo>
                <a:lnTo>
                  <a:pt x="293" y="488"/>
                </a:lnTo>
                <a:lnTo>
                  <a:pt x="306" y="491"/>
                </a:lnTo>
                <a:lnTo>
                  <a:pt x="306" y="488"/>
                </a:lnTo>
                <a:lnTo>
                  <a:pt x="309" y="488"/>
                </a:lnTo>
                <a:lnTo>
                  <a:pt x="312" y="491"/>
                </a:lnTo>
                <a:lnTo>
                  <a:pt x="318" y="491"/>
                </a:lnTo>
                <a:lnTo>
                  <a:pt x="318" y="494"/>
                </a:lnTo>
                <a:lnTo>
                  <a:pt x="321" y="516"/>
                </a:lnTo>
                <a:lnTo>
                  <a:pt x="324" y="519"/>
                </a:lnTo>
                <a:lnTo>
                  <a:pt x="327" y="522"/>
                </a:lnTo>
                <a:lnTo>
                  <a:pt x="330" y="522"/>
                </a:lnTo>
                <a:lnTo>
                  <a:pt x="330" y="519"/>
                </a:lnTo>
                <a:lnTo>
                  <a:pt x="340" y="519"/>
                </a:lnTo>
                <a:lnTo>
                  <a:pt x="340" y="522"/>
                </a:lnTo>
                <a:lnTo>
                  <a:pt x="340" y="525"/>
                </a:lnTo>
                <a:lnTo>
                  <a:pt x="337" y="550"/>
                </a:lnTo>
                <a:lnTo>
                  <a:pt x="346" y="550"/>
                </a:lnTo>
                <a:lnTo>
                  <a:pt x="346" y="553"/>
                </a:lnTo>
                <a:lnTo>
                  <a:pt x="349" y="565"/>
                </a:lnTo>
                <a:lnTo>
                  <a:pt x="349" y="577"/>
                </a:lnTo>
                <a:lnTo>
                  <a:pt x="340" y="584"/>
                </a:lnTo>
                <a:lnTo>
                  <a:pt x="334" y="584"/>
                </a:lnTo>
                <a:lnTo>
                  <a:pt x="315" y="602"/>
                </a:lnTo>
                <a:lnTo>
                  <a:pt x="312" y="602"/>
                </a:lnTo>
                <a:lnTo>
                  <a:pt x="306" y="611"/>
                </a:lnTo>
                <a:lnTo>
                  <a:pt x="306" y="615"/>
                </a:lnTo>
                <a:lnTo>
                  <a:pt x="290" y="627"/>
                </a:lnTo>
                <a:lnTo>
                  <a:pt x="290" y="630"/>
                </a:lnTo>
                <a:lnTo>
                  <a:pt x="284" y="633"/>
                </a:lnTo>
                <a:lnTo>
                  <a:pt x="290" y="633"/>
                </a:lnTo>
                <a:lnTo>
                  <a:pt x="293" y="633"/>
                </a:lnTo>
                <a:lnTo>
                  <a:pt x="293" y="630"/>
                </a:lnTo>
                <a:lnTo>
                  <a:pt x="297" y="630"/>
                </a:lnTo>
                <a:lnTo>
                  <a:pt x="309" y="639"/>
                </a:lnTo>
                <a:lnTo>
                  <a:pt x="309" y="645"/>
                </a:lnTo>
                <a:lnTo>
                  <a:pt x="312" y="649"/>
                </a:lnTo>
                <a:lnTo>
                  <a:pt x="312" y="645"/>
                </a:lnTo>
                <a:lnTo>
                  <a:pt x="318" y="642"/>
                </a:lnTo>
                <a:lnTo>
                  <a:pt x="318" y="645"/>
                </a:lnTo>
                <a:lnTo>
                  <a:pt x="321" y="652"/>
                </a:lnTo>
                <a:lnTo>
                  <a:pt x="324" y="652"/>
                </a:lnTo>
                <a:lnTo>
                  <a:pt x="327" y="652"/>
                </a:lnTo>
                <a:lnTo>
                  <a:pt x="327" y="655"/>
                </a:lnTo>
                <a:lnTo>
                  <a:pt x="330" y="655"/>
                </a:lnTo>
                <a:lnTo>
                  <a:pt x="334" y="658"/>
                </a:lnTo>
                <a:lnTo>
                  <a:pt x="334" y="661"/>
                </a:lnTo>
                <a:lnTo>
                  <a:pt x="337" y="661"/>
                </a:lnTo>
                <a:lnTo>
                  <a:pt x="343" y="664"/>
                </a:lnTo>
                <a:lnTo>
                  <a:pt x="343" y="667"/>
                </a:lnTo>
                <a:lnTo>
                  <a:pt x="346" y="673"/>
                </a:lnTo>
                <a:lnTo>
                  <a:pt x="352" y="676"/>
                </a:lnTo>
                <a:lnTo>
                  <a:pt x="352" y="679"/>
                </a:lnTo>
                <a:lnTo>
                  <a:pt x="352" y="682"/>
                </a:lnTo>
                <a:lnTo>
                  <a:pt x="349" y="682"/>
                </a:lnTo>
                <a:lnTo>
                  <a:pt x="346" y="686"/>
                </a:lnTo>
                <a:lnTo>
                  <a:pt x="346" y="695"/>
                </a:lnTo>
                <a:lnTo>
                  <a:pt x="346" y="698"/>
                </a:lnTo>
                <a:lnTo>
                  <a:pt x="346" y="695"/>
                </a:lnTo>
                <a:lnTo>
                  <a:pt x="355" y="692"/>
                </a:lnTo>
                <a:lnTo>
                  <a:pt x="361" y="682"/>
                </a:lnTo>
                <a:lnTo>
                  <a:pt x="364" y="676"/>
                </a:lnTo>
                <a:lnTo>
                  <a:pt x="371" y="667"/>
                </a:lnTo>
                <a:lnTo>
                  <a:pt x="386" y="658"/>
                </a:lnTo>
                <a:lnTo>
                  <a:pt x="417" y="611"/>
                </a:lnTo>
                <a:lnTo>
                  <a:pt x="423" y="611"/>
                </a:lnTo>
                <a:lnTo>
                  <a:pt x="426" y="605"/>
                </a:lnTo>
                <a:lnTo>
                  <a:pt x="429" y="587"/>
                </a:lnTo>
                <a:lnTo>
                  <a:pt x="432" y="587"/>
                </a:lnTo>
                <a:lnTo>
                  <a:pt x="432" y="584"/>
                </a:lnTo>
                <a:lnTo>
                  <a:pt x="429" y="581"/>
                </a:lnTo>
                <a:lnTo>
                  <a:pt x="432" y="574"/>
                </a:lnTo>
                <a:lnTo>
                  <a:pt x="429" y="574"/>
                </a:lnTo>
                <a:lnTo>
                  <a:pt x="429" y="571"/>
                </a:lnTo>
                <a:lnTo>
                  <a:pt x="429" y="568"/>
                </a:lnTo>
                <a:lnTo>
                  <a:pt x="429" y="565"/>
                </a:lnTo>
                <a:lnTo>
                  <a:pt x="432" y="565"/>
                </a:lnTo>
                <a:lnTo>
                  <a:pt x="432" y="559"/>
                </a:lnTo>
                <a:lnTo>
                  <a:pt x="448" y="544"/>
                </a:lnTo>
                <a:lnTo>
                  <a:pt x="469" y="528"/>
                </a:lnTo>
                <a:lnTo>
                  <a:pt x="473" y="528"/>
                </a:lnTo>
                <a:lnTo>
                  <a:pt x="476" y="528"/>
                </a:lnTo>
                <a:lnTo>
                  <a:pt x="485" y="525"/>
                </a:lnTo>
                <a:lnTo>
                  <a:pt x="488" y="525"/>
                </a:lnTo>
                <a:lnTo>
                  <a:pt x="491" y="525"/>
                </a:lnTo>
                <a:lnTo>
                  <a:pt x="494" y="522"/>
                </a:lnTo>
                <a:lnTo>
                  <a:pt x="497" y="519"/>
                </a:lnTo>
                <a:lnTo>
                  <a:pt x="500" y="519"/>
                </a:lnTo>
                <a:lnTo>
                  <a:pt x="500" y="516"/>
                </a:lnTo>
                <a:lnTo>
                  <a:pt x="503" y="513"/>
                </a:lnTo>
                <a:lnTo>
                  <a:pt x="503" y="516"/>
                </a:lnTo>
                <a:lnTo>
                  <a:pt x="503" y="513"/>
                </a:lnTo>
                <a:lnTo>
                  <a:pt x="503" y="516"/>
                </a:lnTo>
                <a:lnTo>
                  <a:pt x="506" y="516"/>
                </a:lnTo>
                <a:lnTo>
                  <a:pt x="513" y="516"/>
                </a:lnTo>
                <a:lnTo>
                  <a:pt x="516" y="516"/>
                </a:lnTo>
                <a:lnTo>
                  <a:pt x="519" y="516"/>
                </a:lnTo>
                <a:lnTo>
                  <a:pt x="525" y="516"/>
                </a:lnTo>
                <a:lnTo>
                  <a:pt x="528" y="516"/>
                </a:lnTo>
                <a:lnTo>
                  <a:pt x="544" y="516"/>
                </a:lnTo>
                <a:lnTo>
                  <a:pt x="547" y="510"/>
                </a:lnTo>
                <a:lnTo>
                  <a:pt x="556" y="506"/>
                </a:lnTo>
                <a:lnTo>
                  <a:pt x="559" y="503"/>
                </a:lnTo>
                <a:lnTo>
                  <a:pt x="565" y="491"/>
                </a:lnTo>
                <a:lnTo>
                  <a:pt x="590" y="460"/>
                </a:lnTo>
                <a:lnTo>
                  <a:pt x="593" y="439"/>
                </a:lnTo>
                <a:lnTo>
                  <a:pt x="602" y="429"/>
                </a:lnTo>
                <a:lnTo>
                  <a:pt x="615" y="349"/>
                </a:lnTo>
                <a:lnTo>
                  <a:pt x="618" y="349"/>
                </a:lnTo>
                <a:lnTo>
                  <a:pt x="621" y="346"/>
                </a:lnTo>
                <a:lnTo>
                  <a:pt x="624" y="346"/>
                </a:lnTo>
                <a:lnTo>
                  <a:pt x="633" y="340"/>
                </a:lnTo>
                <a:lnTo>
                  <a:pt x="645" y="318"/>
                </a:lnTo>
                <a:lnTo>
                  <a:pt x="658" y="309"/>
                </a:lnTo>
                <a:lnTo>
                  <a:pt x="664" y="306"/>
                </a:lnTo>
                <a:lnTo>
                  <a:pt x="692" y="278"/>
                </a:lnTo>
                <a:lnTo>
                  <a:pt x="698" y="241"/>
                </a:lnTo>
                <a:lnTo>
                  <a:pt x="695" y="222"/>
                </a:lnTo>
                <a:lnTo>
                  <a:pt x="692" y="213"/>
                </a:lnTo>
                <a:lnTo>
                  <a:pt x="689" y="210"/>
                </a:lnTo>
                <a:lnTo>
                  <a:pt x="670" y="207"/>
                </a:lnTo>
                <a:lnTo>
                  <a:pt x="667" y="207"/>
                </a:lnTo>
                <a:lnTo>
                  <a:pt x="664" y="204"/>
                </a:lnTo>
                <a:lnTo>
                  <a:pt x="661" y="204"/>
                </a:lnTo>
                <a:lnTo>
                  <a:pt x="615" y="161"/>
                </a:lnTo>
                <a:lnTo>
                  <a:pt x="550" y="148"/>
                </a:lnTo>
                <a:lnTo>
                  <a:pt x="547" y="145"/>
                </a:lnTo>
                <a:lnTo>
                  <a:pt x="534" y="151"/>
                </a:lnTo>
                <a:lnTo>
                  <a:pt x="531" y="151"/>
                </a:lnTo>
                <a:lnTo>
                  <a:pt x="531" y="148"/>
                </a:lnTo>
                <a:lnTo>
                  <a:pt x="534" y="145"/>
                </a:lnTo>
                <a:lnTo>
                  <a:pt x="534" y="142"/>
                </a:lnTo>
                <a:lnTo>
                  <a:pt x="531" y="142"/>
                </a:lnTo>
                <a:lnTo>
                  <a:pt x="528" y="142"/>
                </a:lnTo>
                <a:lnTo>
                  <a:pt x="528" y="139"/>
                </a:lnTo>
                <a:lnTo>
                  <a:pt x="531" y="139"/>
                </a:lnTo>
                <a:lnTo>
                  <a:pt x="531" y="136"/>
                </a:lnTo>
                <a:lnTo>
                  <a:pt x="528" y="133"/>
                </a:lnTo>
                <a:lnTo>
                  <a:pt x="525" y="130"/>
                </a:lnTo>
                <a:lnTo>
                  <a:pt x="522" y="130"/>
                </a:lnTo>
                <a:lnTo>
                  <a:pt x="519" y="133"/>
                </a:lnTo>
                <a:lnTo>
                  <a:pt x="516" y="133"/>
                </a:lnTo>
                <a:lnTo>
                  <a:pt x="516" y="130"/>
                </a:lnTo>
                <a:lnTo>
                  <a:pt x="516" y="127"/>
                </a:lnTo>
                <a:lnTo>
                  <a:pt x="513" y="124"/>
                </a:lnTo>
                <a:lnTo>
                  <a:pt x="510" y="124"/>
                </a:lnTo>
                <a:lnTo>
                  <a:pt x="506" y="121"/>
                </a:lnTo>
                <a:lnTo>
                  <a:pt x="503" y="121"/>
                </a:lnTo>
                <a:lnTo>
                  <a:pt x="500" y="117"/>
                </a:lnTo>
                <a:lnTo>
                  <a:pt x="497" y="117"/>
                </a:lnTo>
                <a:lnTo>
                  <a:pt x="482" y="111"/>
                </a:lnTo>
                <a:lnTo>
                  <a:pt x="469" y="111"/>
                </a:lnTo>
                <a:lnTo>
                  <a:pt x="466" y="111"/>
                </a:lnTo>
                <a:lnTo>
                  <a:pt x="466" y="117"/>
                </a:lnTo>
                <a:lnTo>
                  <a:pt x="463" y="117"/>
                </a:lnTo>
                <a:lnTo>
                  <a:pt x="460" y="124"/>
                </a:lnTo>
                <a:lnTo>
                  <a:pt x="451" y="127"/>
                </a:lnTo>
                <a:lnTo>
                  <a:pt x="448" y="136"/>
                </a:lnTo>
                <a:lnTo>
                  <a:pt x="445" y="136"/>
                </a:lnTo>
                <a:lnTo>
                  <a:pt x="445" y="139"/>
                </a:lnTo>
                <a:lnTo>
                  <a:pt x="445" y="142"/>
                </a:lnTo>
                <a:lnTo>
                  <a:pt x="442" y="142"/>
                </a:lnTo>
                <a:lnTo>
                  <a:pt x="442" y="136"/>
                </a:lnTo>
                <a:lnTo>
                  <a:pt x="445" y="130"/>
                </a:lnTo>
                <a:lnTo>
                  <a:pt x="442" y="130"/>
                </a:lnTo>
                <a:lnTo>
                  <a:pt x="439" y="130"/>
                </a:lnTo>
                <a:lnTo>
                  <a:pt x="439" y="133"/>
                </a:lnTo>
                <a:lnTo>
                  <a:pt x="426" y="130"/>
                </a:lnTo>
                <a:lnTo>
                  <a:pt x="423" y="130"/>
                </a:lnTo>
                <a:lnTo>
                  <a:pt x="420" y="130"/>
                </a:lnTo>
                <a:lnTo>
                  <a:pt x="414" y="133"/>
                </a:lnTo>
                <a:lnTo>
                  <a:pt x="411" y="133"/>
                </a:lnTo>
                <a:lnTo>
                  <a:pt x="408" y="130"/>
                </a:lnTo>
                <a:lnTo>
                  <a:pt x="405" y="133"/>
                </a:lnTo>
                <a:lnTo>
                  <a:pt x="405" y="130"/>
                </a:lnTo>
                <a:lnTo>
                  <a:pt x="408" y="127"/>
                </a:lnTo>
                <a:lnTo>
                  <a:pt x="414" y="130"/>
                </a:lnTo>
                <a:lnTo>
                  <a:pt x="417" y="130"/>
                </a:lnTo>
                <a:lnTo>
                  <a:pt x="420" y="127"/>
                </a:lnTo>
                <a:lnTo>
                  <a:pt x="420" y="121"/>
                </a:lnTo>
                <a:lnTo>
                  <a:pt x="417" y="121"/>
                </a:lnTo>
                <a:lnTo>
                  <a:pt x="417" y="117"/>
                </a:lnTo>
                <a:lnTo>
                  <a:pt x="414" y="117"/>
                </a:lnTo>
                <a:lnTo>
                  <a:pt x="414" y="114"/>
                </a:lnTo>
                <a:lnTo>
                  <a:pt x="417" y="114"/>
                </a:lnTo>
                <a:lnTo>
                  <a:pt x="417" y="111"/>
                </a:lnTo>
                <a:lnTo>
                  <a:pt x="414" y="111"/>
                </a:lnTo>
                <a:lnTo>
                  <a:pt x="411" y="114"/>
                </a:lnTo>
                <a:lnTo>
                  <a:pt x="411" y="117"/>
                </a:lnTo>
                <a:lnTo>
                  <a:pt x="408" y="117"/>
                </a:lnTo>
                <a:lnTo>
                  <a:pt x="408" y="114"/>
                </a:lnTo>
                <a:lnTo>
                  <a:pt x="408" y="111"/>
                </a:lnTo>
                <a:lnTo>
                  <a:pt x="408" y="108"/>
                </a:lnTo>
                <a:lnTo>
                  <a:pt x="408" y="102"/>
                </a:lnTo>
                <a:lnTo>
                  <a:pt x="426" y="83"/>
                </a:lnTo>
                <a:lnTo>
                  <a:pt x="429" y="83"/>
                </a:lnTo>
                <a:lnTo>
                  <a:pt x="432" y="80"/>
                </a:lnTo>
                <a:lnTo>
                  <a:pt x="435" y="68"/>
                </a:lnTo>
                <a:lnTo>
                  <a:pt x="432" y="68"/>
                </a:lnTo>
                <a:lnTo>
                  <a:pt x="429" y="68"/>
                </a:lnTo>
                <a:lnTo>
                  <a:pt x="426" y="65"/>
                </a:lnTo>
                <a:lnTo>
                  <a:pt x="414" y="31"/>
                </a:lnTo>
                <a:lnTo>
                  <a:pt x="411" y="22"/>
                </a:lnTo>
                <a:lnTo>
                  <a:pt x="408" y="22"/>
                </a:lnTo>
                <a:lnTo>
                  <a:pt x="405" y="22"/>
                </a:lnTo>
                <a:lnTo>
                  <a:pt x="405" y="25"/>
                </a:lnTo>
                <a:lnTo>
                  <a:pt x="389" y="43"/>
                </a:lnTo>
                <a:lnTo>
                  <a:pt x="386" y="49"/>
                </a:lnTo>
                <a:lnTo>
                  <a:pt x="377" y="59"/>
                </a:lnTo>
                <a:lnTo>
                  <a:pt x="371" y="59"/>
                </a:lnTo>
                <a:lnTo>
                  <a:pt x="371" y="56"/>
                </a:lnTo>
                <a:lnTo>
                  <a:pt x="368" y="59"/>
                </a:lnTo>
                <a:lnTo>
                  <a:pt x="361" y="59"/>
                </a:lnTo>
                <a:lnTo>
                  <a:pt x="358" y="59"/>
                </a:lnTo>
                <a:lnTo>
                  <a:pt x="355" y="59"/>
                </a:lnTo>
                <a:lnTo>
                  <a:pt x="352" y="53"/>
                </a:lnTo>
                <a:lnTo>
                  <a:pt x="343" y="49"/>
                </a:lnTo>
                <a:lnTo>
                  <a:pt x="334" y="53"/>
                </a:lnTo>
                <a:lnTo>
                  <a:pt x="330" y="49"/>
                </a:lnTo>
                <a:lnTo>
                  <a:pt x="327" y="49"/>
                </a:lnTo>
                <a:lnTo>
                  <a:pt x="324" y="53"/>
                </a:lnTo>
                <a:lnTo>
                  <a:pt x="324" y="59"/>
                </a:lnTo>
                <a:lnTo>
                  <a:pt x="324" y="62"/>
                </a:lnTo>
                <a:lnTo>
                  <a:pt x="318" y="62"/>
                </a:lnTo>
                <a:lnTo>
                  <a:pt x="315" y="59"/>
                </a:lnTo>
                <a:lnTo>
                  <a:pt x="306" y="59"/>
                </a:lnTo>
                <a:lnTo>
                  <a:pt x="303" y="59"/>
                </a:lnTo>
                <a:lnTo>
                  <a:pt x="300" y="59"/>
                </a:lnTo>
                <a:lnTo>
                  <a:pt x="297" y="59"/>
                </a:lnTo>
                <a:lnTo>
                  <a:pt x="293" y="62"/>
                </a:lnTo>
                <a:lnTo>
                  <a:pt x="290" y="62"/>
                </a:lnTo>
                <a:lnTo>
                  <a:pt x="284" y="65"/>
                </a:lnTo>
                <a:lnTo>
                  <a:pt x="281" y="65"/>
                </a:lnTo>
                <a:lnTo>
                  <a:pt x="278" y="68"/>
                </a:lnTo>
                <a:lnTo>
                  <a:pt x="275" y="71"/>
                </a:lnTo>
                <a:lnTo>
                  <a:pt x="269" y="71"/>
                </a:lnTo>
                <a:lnTo>
                  <a:pt x="266" y="71"/>
                </a:lnTo>
                <a:lnTo>
                  <a:pt x="259" y="65"/>
                </a:lnTo>
                <a:lnTo>
                  <a:pt x="259" y="62"/>
                </a:lnTo>
                <a:lnTo>
                  <a:pt x="256" y="62"/>
                </a:lnTo>
                <a:lnTo>
                  <a:pt x="256" y="59"/>
                </a:lnTo>
                <a:lnTo>
                  <a:pt x="256" y="53"/>
                </a:lnTo>
                <a:lnTo>
                  <a:pt x="250" y="49"/>
                </a:lnTo>
                <a:lnTo>
                  <a:pt x="250" y="37"/>
                </a:lnTo>
                <a:lnTo>
                  <a:pt x="253" y="31"/>
                </a:lnTo>
                <a:lnTo>
                  <a:pt x="253" y="28"/>
                </a:lnTo>
                <a:lnTo>
                  <a:pt x="256" y="25"/>
                </a:lnTo>
                <a:lnTo>
                  <a:pt x="256" y="22"/>
                </a:lnTo>
                <a:lnTo>
                  <a:pt x="256" y="19"/>
                </a:lnTo>
                <a:lnTo>
                  <a:pt x="256" y="16"/>
                </a:lnTo>
                <a:lnTo>
                  <a:pt x="253" y="12"/>
                </a:lnTo>
                <a:lnTo>
                  <a:pt x="250" y="12"/>
                </a:lnTo>
                <a:lnTo>
                  <a:pt x="247" y="12"/>
                </a:lnTo>
                <a:lnTo>
                  <a:pt x="250" y="6"/>
                </a:lnTo>
                <a:lnTo>
                  <a:pt x="250" y="3"/>
                </a:lnTo>
                <a:lnTo>
                  <a:pt x="247" y="0"/>
                </a:lnTo>
                <a:lnTo>
                  <a:pt x="244" y="0"/>
                </a:lnTo>
                <a:lnTo>
                  <a:pt x="241" y="3"/>
                </a:lnTo>
                <a:lnTo>
                  <a:pt x="241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722587" y="5590055"/>
            <a:ext cx="228600" cy="165100"/>
          </a:xfrm>
          <a:custGeom>
            <a:avLst/>
            <a:gdLst>
              <a:gd name="T0" fmla="*/ 0 w 144"/>
              <a:gd name="T1" fmla="*/ 16 h 104"/>
              <a:gd name="T2" fmla="*/ 8 w 144"/>
              <a:gd name="T3" fmla="*/ 8 h 104"/>
              <a:gd name="T4" fmla="*/ 40 w 144"/>
              <a:gd name="T5" fmla="*/ 0 h 104"/>
              <a:gd name="T6" fmla="*/ 64 w 144"/>
              <a:gd name="T7" fmla="*/ 8 h 104"/>
              <a:gd name="T8" fmla="*/ 80 w 144"/>
              <a:gd name="T9" fmla="*/ 0 h 104"/>
              <a:gd name="T10" fmla="*/ 80 w 144"/>
              <a:gd name="T11" fmla="*/ 8 h 104"/>
              <a:gd name="T12" fmla="*/ 80 w 144"/>
              <a:gd name="T13" fmla="*/ 16 h 104"/>
              <a:gd name="T14" fmla="*/ 88 w 144"/>
              <a:gd name="T15" fmla="*/ 16 h 104"/>
              <a:gd name="T16" fmla="*/ 104 w 144"/>
              <a:gd name="T17" fmla="*/ 8 h 104"/>
              <a:gd name="T18" fmla="*/ 112 w 144"/>
              <a:gd name="T19" fmla="*/ 8 h 104"/>
              <a:gd name="T20" fmla="*/ 112 w 144"/>
              <a:gd name="T21" fmla="*/ 16 h 104"/>
              <a:gd name="T22" fmla="*/ 104 w 144"/>
              <a:gd name="T23" fmla="*/ 16 h 104"/>
              <a:gd name="T24" fmla="*/ 96 w 144"/>
              <a:gd name="T25" fmla="*/ 16 h 104"/>
              <a:gd name="T26" fmla="*/ 96 w 144"/>
              <a:gd name="T27" fmla="*/ 24 h 104"/>
              <a:gd name="T28" fmla="*/ 104 w 144"/>
              <a:gd name="T29" fmla="*/ 24 h 104"/>
              <a:gd name="T30" fmla="*/ 128 w 144"/>
              <a:gd name="T31" fmla="*/ 16 h 104"/>
              <a:gd name="T32" fmla="*/ 144 w 144"/>
              <a:gd name="T33" fmla="*/ 24 h 104"/>
              <a:gd name="T34" fmla="*/ 144 w 144"/>
              <a:gd name="T35" fmla="*/ 32 h 104"/>
              <a:gd name="T36" fmla="*/ 144 w 144"/>
              <a:gd name="T37" fmla="*/ 40 h 104"/>
              <a:gd name="T38" fmla="*/ 144 w 144"/>
              <a:gd name="T39" fmla="*/ 48 h 104"/>
              <a:gd name="T40" fmla="*/ 136 w 144"/>
              <a:gd name="T41" fmla="*/ 48 h 104"/>
              <a:gd name="T42" fmla="*/ 128 w 144"/>
              <a:gd name="T43" fmla="*/ 48 h 104"/>
              <a:gd name="T44" fmla="*/ 120 w 144"/>
              <a:gd name="T45" fmla="*/ 48 h 104"/>
              <a:gd name="T46" fmla="*/ 88 w 144"/>
              <a:gd name="T47" fmla="*/ 56 h 104"/>
              <a:gd name="T48" fmla="*/ 80 w 144"/>
              <a:gd name="T49" fmla="*/ 64 h 104"/>
              <a:gd name="T50" fmla="*/ 64 w 144"/>
              <a:gd name="T51" fmla="*/ 72 h 104"/>
              <a:gd name="T52" fmla="*/ 56 w 144"/>
              <a:gd name="T53" fmla="*/ 64 h 104"/>
              <a:gd name="T54" fmla="*/ 48 w 144"/>
              <a:gd name="T55" fmla="*/ 72 h 104"/>
              <a:gd name="T56" fmla="*/ 40 w 144"/>
              <a:gd name="T57" fmla="*/ 96 h 104"/>
              <a:gd name="T58" fmla="*/ 32 w 144"/>
              <a:gd name="T59" fmla="*/ 104 h 104"/>
              <a:gd name="T60" fmla="*/ 24 w 144"/>
              <a:gd name="T61" fmla="*/ 96 h 104"/>
              <a:gd name="T62" fmla="*/ 24 w 144"/>
              <a:gd name="T63" fmla="*/ 88 h 104"/>
              <a:gd name="T64" fmla="*/ 16 w 144"/>
              <a:gd name="T65" fmla="*/ 88 h 104"/>
              <a:gd name="T66" fmla="*/ 16 w 144"/>
              <a:gd name="T67" fmla="*/ 80 h 104"/>
              <a:gd name="T68" fmla="*/ 16 w 144"/>
              <a:gd name="T69" fmla="*/ 72 h 104"/>
              <a:gd name="T70" fmla="*/ 8 w 144"/>
              <a:gd name="T71" fmla="*/ 72 h 104"/>
              <a:gd name="T72" fmla="*/ 8 w 144"/>
              <a:gd name="T73" fmla="*/ 64 h 104"/>
              <a:gd name="T74" fmla="*/ 16 w 144"/>
              <a:gd name="T75" fmla="*/ 56 h 104"/>
              <a:gd name="T76" fmla="*/ 16 w 144"/>
              <a:gd name="T77" fmla="*/ 48 h 104"/>
              <a:gd name="T78" fmla="*/ 16 w 144"/>
              <a:gd name="T79" fmla="*/ 40 h 104"/>
              <a:gd name="T80" fmla="*/ 8 w 144"/>
              <a:gd name="T81" fmla="*/ 32 h 104"/>
              <a:gd name="T82" fmla="*/ 8 w 144"/>
              <a:gd name="T83" fmla="*/ 24 h 104"/>
              <a:gd name="T84" fmla="*/ 8 w 144"/>
              <a:gd name="T85" fmla="*/ 16 h 104"/>
              <a:gd name="T86" fmla="*/ 8 w 144"/>
              <a:gd name="T87" fmla="*/ 16 h 104"/>
              <a:gd name="T88" fmla="*/ 0 w 144"/>
              <a:gd name="T8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04">
                <a:moveTo>
                  <a:pt x="0" y="16"/>
                </a:moveTo>
                <a:lnTo>
                  <a:pt x="8" y="8"/>
                </a:lnTo>
                <a:lnTo>
                  <a:pt x="40" y="0"/>
                </a:lnTo>
                <a:lnTo>
                  <a:pt x="64" y="8"/>
                </a:lnTo>
                <a:lnTo>
                  <a:pt x="80" y="0"/>
                </a:lnTo>
                <a:lnTo>
                  <a:pt x="80" y="8"/>
                </a:lnTo>
                <a:lnTo>
                  <a:pt x="80" y="16"/>
                </a:lnTo>
                <a:lnTo>
                  <a:pt x="88" y="16"/>
                </a:lnTo>
                <a:lnTo>
                  <a:pt x="104" y="8"/>
                </a:lnTo>
                <a:lnTo>
                  <a:pt x="112" y="8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96" y="24"/>
                </a:lnTo>
                <a:lnTo>
                  <a:pt x="104" y="24"/>
                </a:lnTo>
                <a:lnTo>
                  <a:pt x="128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44" y="48"/>
                </a:lnTo>
                <a:lnTo>
                  <a:pt x="136" y="48"/>
                </a:lnTo>
                <a:lnTo>
                  <a:pt x="128" y="48"/>
                </a:lnTo>
                <a:lnTo>
                  <a:pt x="120" y="48"/>
                </a:lnTo>
                <a:lnTo>
                  <a:pt x="88" y="56"/>
                </a:lnTo>
                <a:lnTo>
                  <a:pt x="80" y="64"/>
                </a:lnTo>
                <a:lnTo>
                  <a:pt x="64" y="72"/>
                </a:lnTo>
                <a:lnTo>
                  <a:pt x="56" y="64"/>
                </a:lnTo>
                <a:lnTo>
                  <a:pt x="48" y="72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24" y="88"/>
                </a:lnTo>
                <a:lnTo>
                  <a:pt x="16" y="88"/>
                </a:lnTo>
                <a:lnTo>
                  <a:pt x="16" y="80"/>
                </a:lnTo>
                <a:lnTo>
                  <a:pt x="16" y="72"/>
                </a:lnTo>
                <a:lnTo>
                  <a:pt x="8" y="72"/>
                </a:lnTo>
                <a:lnTo>
                  <a:pt x="8" y="64"/>
                </a:lnTo>
                <a:lnTo>
                  <a:pt x="16" y="56"/>
                </a:lnTo>
                <a:lnTo>
                  <a:pt x="16" y="48"/>
                </a:lnTo>
                <a:lnTo>
                  <a:pt x="16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184866" y="5502221"/>
            <a:ext cx="266700" cy="292100"/>
          </a:xfrm>
          <a:custGeom>
            <a:avLst/>
            <a:gdLst>
              <a:gd name="T0" fmla="*/ 128 w 168"/>
              <a:gd name="T1" fmla="*/ 0 h 184"/>
              <a:gd name="T2" fmla="*/ 56 w 168"/>
              <a:gd name="T3" fmla="*/ 8 h 184"/>
              <a:gd name="T4" fmla="*/ 56 w 168"/>
              <a:gd name="T5" fmla="*/ 24 h 184"/>
              <a:gd name="T6" fmla="*/ 32 w 168"/>
              <a:gd name="T7" fmla="*/ 24 h 184"/>
              <a:gd name="T8" fmla="*/ 64 w 168"/>
              <a:gd name="T9" fmla="*/ 48 h 184"/>
              <a:gd name="T10" fmla="*/ 64 w 168"/>
              <a:gd name="T11" fmla="*/ 56 h 184"/>
              <a:gd name="T12" fmla="*/ 72 w 168"/>
              <a:gd name="T13" fmla="*/ 64 h 184"/>
              <a:gd name="T14" fmla="*/ 72 w 168"/>
              <a:gd name="T15" fmla="*/ 80 h 184"/>
              <a:gd name="T16" fmla="*/ 32 w 168"/>
              <a:gd name="T17" fmla="*/ 80 h 184"/>
              <a:gd name="T18" fmla="*/ 16 w 168"/>
              <a:gd name="T19" fmla="*/ 112 h 184"/>
              <a:gd name="T20" fmla="*/ 8 w 168"/>
              <a:gd name="T21" fmla="*/ 128 h 184"/>
              <a:gd name="T22" fmla="*/ 8 w 168"/>
              <a:gd name="T23" fmla="*/ 136 h 184"/>
              <a:gd name="T24" fmla="*/ 8 w 168"/>
              <a:gd name="T25" fmla="*/ 144 h 184"/>
              <a:gd name="T26" fmla="*/ 0 w 168"/>
              <a:gd name="T27" fmla="*/ 144 h 184"/>
              <a:gd name="T28" fmla="*/ 8 w 168"/>
              <a:gd name="T29" fmla="*/ 152 h 184"/>
              <a:gd name="T30" fmla="*/ 16 w 168"/>
              <a:gd name="T31" fmla="*/ 160 h 184"/>
              <a:gd name="T32" fmla="*/ 40 w 168"/>
              <a:gd name="T33" fmla="*/ 176 h 184"/>
              <a:gd name="T34" fmla="*/ 88 w 168"/>
              <a:gd name="T35" fmla="*/ 176 h 184"/>
              <a:gd name="T36" fmla="*/ 96 w 168"/>
              <a:gd name="T37" fmla="*/ 184 h 184"/>
              <a:gd name="T38" fmla="*/ 96 w 168"/>
              <a:gd name="T39" fmla="*/ 176 h 184"/>
              <a:gd name="T40" fmla="*/ 104 w 168"/>
              <a:gd name="T41" fmla="*/ 168 h 184"/>
              <a:gd name="T42" fmla="*/ 112 w 168"/>
              <a:gd name="T43" fmla="*/ 160 h 184"/>
              <a:gd name="T44" fmla="*/ 120 w 168"/>
              <a:gd name="T45" fmla="*/ 160 h 184"/>
              <a:gd name="T46" fmla="*/ 120 w 168"/>
              <a:gd name="T47" fmla="*/ 152 h 184"/>
              <a:gd name="T48" fmla="*/ 120 w 168"/>
              <a:gd name="T49" fmla="*/ 144 h 184"/>
              <a:gd name="T50" fmla="*/ 128 w 168"/>
              <a:gd name="T51" fmla="*/ 136 h 184"/>
              <a:gd name="T52" fmla="*/ 128 w 168"/>
              <a:gd name="T53" fmla="*/ 128 h 184"/>
              <a:gd name="T54" fmla="*/ 136 w 168"/>
              <a:gd name="T55" fmla="*/ 120 h 184"/>
              <a:gd name="T56" fmla="*/ 160 w 168"/>
              <a:gd name="T57" fmla="*/ 96 h 184"/>
              <a:gd name="T58" fmla="*/ 168 w 168"/>
              <a:gd name="T59" fmla="*/ 88 h 184"/>
              <a:gd name="T60" fmla="*/ 160 w 168"/>
              <a:gd name="T61" fmla="*/ 88 h 184"/>
              <a:gd name="T62" fmla="*/ 152 w 168"/>
              <a:gd name="T63" fmla="*/ 88 h 184"/>
              <a:gd name="T64" fmla="*/ 144 w 168"/>
              <a:gd name="T65" fmla="*/ 88 h 184"/>
              <a:gd name="T66" fmla="*/ 144 w 168"/>
              <a:gd name="T67" fmla="*/ 80 h 184"/>
              <a:gd name="T68" fmla="*/ 136 w 168"/>
              <a:gd name="T69" fmla="*/ 80 h 184"/>
              <a:gd name="T70" fmla="*/ 128 w 168"/>
              <a:gd name="T71" fmla="*/ 80 h 184"/>
              <a:gd name="T72" fmla="*/ 128 w 168"/>
              <a:gd name="T73" fmla="*/ 8 h 184"/>
              <a:gd name="T74" fmla="*/ 128 w 168"/>
              <a:gd name="T7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8" h="184">
                <a:moveTo>
                  <a:pt x="128" y="0"/>
                </a:moveTo>
                <a:lnTo>
                  <a:pt x="56" y="8"/>
                </a:lnTo>
                <a:lnTo>
                  <a:pt x="56" y="24"/>
                </a:lnTo>
                <a:lnTo>
                  <a:pt x="32" y="24"/>
                </a:lnTo>
                <a:lnTo>
                  <a:pt x="64" y="48"/>
                </a:lnTo>
                <a:lnTo>
                  <a:pt x="64" y="56"/>
                </a:lnTo>
                <a:lnTo>
                  <a:pt x="72" y="64"/>
                </a:lnTo>
                <a:lnTo>
                  <a:pt x="72" y="80"/>
                </a:lnTo>
                <a:lnTo>
                  <a:pt x="32" y="80"/>
                </a:lnTo>
                <a:lnTo>
                  <a:pt x="16" y="112"/>
                </a:lnTo>
                <a:lnTo>
                  <a:pt x="8" y="128"/>
                </a:lnTo>
                <a:lnTo>
                  <a:pt x="8" y="136"/>
                </a:lnTo>
                <a:lnTo>
                  <a:pt x="8" y="144"/>
                </a:lnTo>
                <a:lnTo>
                  <a:pt x="0" y="144"/>
                </a:lnTo>
                <a:lnTo>
                  <a:pt x="8" y="152"/>
                </a:lnTo>
                <a:lnTo>
                  <a:pt x="16" y="160"/>
                </a:lnTo>
                <a:lnTo>
                  <a:pt x="40" y="176"/>
                </a:lnTo>
                <a:lnTo>
                  <a:pt x="88" y="176"/>
                </a:lnTo>
                <a:lnTo>
                  <a:pt x="96" y="184"/>
                </a:lnTo>
                <a:lnTo>
                  <a:pt x="96" y="176"/>
                </a:lnTo>
                <a:lnTo>
                  <a:pt x="104" y="168"/>
                </a:lnTo>
                <a:lnTo>
                  <a:pt x="112" y="160"/>
                </a:lnTo>
                <a:lnTo>
                  <a:pt x="120" y="160"/>
                </a:lnTo>
                <a:lnTo>
                  <a:pt x="120" y="152"/>
                </a:lnTo>
                <a:lnTo>
                  <a:pt x="120" y="144"/>
                </a:lnTo>
                <a:lnTo>
                  <a:pt x="128" y="136"/>
                </a:lnTo>
                <a:lnTo>
                  <a:pt x="128" y="128"/>
                </a:lnTo>
                <a:lnTo>
                  <a:pt x="136" y="120"/>
                </a:lnTo>
                <a:lnTo>
                  <a:pt x="160" y="96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44" y="80"/>
                </a:lnTo>
                <a:lnTo>
                  <a:pt x="136" y="80"/>
                </a:lnTo>
                <a:lnTo>
                  <a:pt x="128" y="80"/>
                </a:lnTo>
                <a:lnTo>
                  <a:pt x="128" y="8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5703702" y="5486836"/>
            <a:ext cx="406400" cy="215900"/>
          </a:xfrm>
          <a:custGeom>
            <a:avLst/>
            <a:gdLst>
              <a:gd name="T0" fmla="*/ 248 w 256"/>
              <a:gd name="T1" fmla="*/ 32 h 136"/>
              <a:gd name="T2" fmla="*/ 232 w 256"/>
              <a:gd name="T3" fmla="*/ 48 h 136"/>
              <a:gd name="T4" fmla="*/ 216 w 256"/>
              <a:gd name="T5" fmla="*/ 56 h 136"/>
              <a:gd name="T6" fmla="*/ 200 w 256"/>
              <a:gd name="T7" fmla="*/ 56 h 136"/>
              <a:gd name="T8" fmla="*/ 192 w 256"/>
              <a:gd name="T9" fmla="*/ 48 h 136"/>
              <a:gd name="T10" fmla="*/ 184 w 256"/>
              <a:gd name="T11" fmla="*/ 56 h 136"/>
              <a:gd name="T12" fmla="*/ 176 w 256"/>
              <a:gd name="T13" fmla="*/ 72 h 136"/>
              <a:gd name="T14" fmla="*/ 168 w 256"/>
              <a:gd name="T15" fmla="*/ 80 h 136"/>
              <a:gd name="T16" fmla="*/ 160 w 256"/>
              <a:gd name="T17" fmla="*/ 88 h 136"/>
              <a:gd name="T18" fmla="*/ 144 w 256"/>
              <a:gd name="T19" fmla="*/ 88 h 136"/>
              <a:gd name="T20" fmla="*/ 120 w 256"/>
              <a:gd name="T21" fmla="*/ 104 h 136"/>
              <a:gd name="T22" fmla="*/ 112 w 256"/>
              <a:gd name="T23" fmla="*/ 120 h 136"/>
              <a:gd name="T24" fmla="*/ 104 w 256"/>
              <a:gd name="T25" fmla="*/ 128 h 136"/>
              <a:gd name="T26" fmla="*/ 96 w 256"/>
              <a:gd name="T27" fmla="*/ 128 h 136"/>
              <a:gd name="T28" fmla="*/ 88 w 256"/>
              <a:gd name="T29" fmla="*/ 120 h 136"/>
              <a:gd name="T30" fmla="*/ 72 w 256"/>
              <a:gd name="T31" fmla="*/ 120 h 136"/>
              <a:gd name="T32" fmla="*/ 72 w 256"/>
              <a:gd name="T33" fmla="*/ 96 h 136"/>
              <a:gd name="T34" fmla="*/ 56 w 256"/>
              <a:gd name="T35" fmla="*/ 96 h 136"/>
              <a:gd name="T36" fmla="*/ 40 w 256"/>
              <a:gd name="T37" fmla="*/ 96 h 136"/>
              <a:gd name="T38" fmla="*/ 32 w 256"/>
              <a:gd name="T39" fmla="*/ 88 h 136"/>
              <a:gd name="T40" fmla="*/ 16 w 256"/>
              <a:gd name="T41" fmla="*/ 80 h 136"/>
              <a:gd name="T42" fmla="*/ 0 w 256"/>
              <a:gd name="T43" fmla="*/ 80 h 136"/>
              <a:gd name="T44" fmla="*/ 8 w 256"/>
              <a:gd name="T45" fmla="*/ 72 h 136"/>
              <a:gd name="T46" fmla="*/ 8 w 256"/>
              <a:gd name="T47" fmla="*/ 56 h 136"/>
              <a:gd name="T48" fmla="*/ 24 w 256"/>
              <a:gd name="T49" fmla="*/ 48 h 136"/>
              <a:gd name="T50" fmla="*/ 48 w 256"/>
              <a:gd name="T51" fmla="*/ 24 h 136"/>
              <a:gd name="T52" fmla="*/ 144 w 256"/>
              <a:gd name="T53" fmla="*/ 8 h 136"/>
              <a:gd name="T54" fmla="*/ 152 w 256"/>
              <a:gd name="T55" fmla="*/ 8 h 136"/>
              <a:gd name="T56" fmla="*/ 168 w 256"/>
              <a:gd name="T57" fmla="*/ 8 h 136"/>
              <a:gd name="T58" fmla="*/ 184 w 256"/>
              <a:gd name="T59" fmla="*/ 0 h 136"/>
              <a:gd name="T60" fmla="*/ 216 w 256"/>
              <a:gd name="T61" fmla="*/ 8 h 136"/>
              <a:gd name="T62" fmla="*/ 232 w 256"/>
              <a:gd name="T63" fmla="*/ 16 h 136"/>
              <a:gd name="T64" fmla="*/ 256 w 256"/>
              <a:gd name="T65" fmla="*/ 24 h 136"/>
              <a:gd name="T66" fmla="*/ 256 w 256"/>
              <a:gd name="T67" fmla="*/ 3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136">
                <a:moveTo>
                  <a:pt x="256" y="32"/>
                </a:moveTo>
                <a:lnTo>
                  <a:pt x="248" y="32"/>
                </a:lnTo>
                <a:lnTo>
                  <a:pt x="240" y="40"/>
                </a:lnTo>
                <a:lnTo>
                  <a:pt x="232" y="48"/>
                </a:lnTo>
                <a:lnTo>
                  <a:pt x="224" y="48"/>
                </a:lnTo>
                <a:lnTo>
                  <a:pt x="216" y="56"/>
                </a:lnTo>
                <a:lnTo>
                  <a:pt x="208" y="56"/>
                </a:lnTo>
                <a:lnTo>
                  <a:pt x="200" y="56"/>
                </a:lnTo>
                <a:lnTo>
                  <a:pt x="200" y="48"/>
                </a:lnTo>
                <a:lnTo>
                  <a:pt x="192" y="48"/>
                </a:lnTo>
                <a:lnTo>
                  <a:pt x="192" y="56"/>
                </a:lnTo>
                <a:lnTo>
                  <a:pt x="184" y="56"/>
                </a:lnTo>
                <a:lnTo>
                  <a:pt x="184" y="72"/>
                </a:lnTo>
                <a:lnTo>
                  <a:pt x="176" y="72"/>
                </a:lnTo>
                <a:lnTo>
                  <a:pt x="176" y="80"/>
                </a:lnTo>
                <a:lnTo>
                  <a:pt x="168" y="80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36" y="104"/>
                </a:lnTo>
                <a:lnTo>
                  <a:pt x="120" y="104"/>
                </a:lnTo>
                <a:lnTo>
                  <a:pt x="120" y="120"/>
                </a:lnTo>
                <a:lnTo>
                  <a:pt x="112" y="120"/>
                </a:lnTo>
                <a:lnTo>
                  <a:pt x="112" y="128"/>
                </a:lnTo>
                <a:lnTo>
                  <a:pt x="104" y="128"/>
                </a:lnTo>
                <a:lnTo>
                  <a:pt x="96" y="136"/>
                </a:lnTo>
                <a:lnTo>
                  <a:pt x="96" y="128"/>
                </a:lnTo>
                <a:lnTo>
                  <a:pt x="88" y="128"/>
                </a:lnTo>
                <a:lnTo>
                  <a:pt x="88" y="120"/>
                </a:lnTo>
                <a:lnTo>
                  <a:pt x="80" y="120"/>
                </a:lnTo>
                <a:lnTo>
                  <a:pt x="72" y="120"/>
                </a:lnTo>
                <a:lnTo>
                  <a:pt x="72" y="104"/>
                </a:lnTo>
                <a:lnTo>
                  <a:pt x="72" y="96"/>
                </a:lnTo>
                <a:lnTo>
                  <a:pt x="64" y="96"/>
                </a:lnTo>
                <a:lnTo>
                  <a:pt x="56" y="96"/>
                </a:lnTo>
                <a:lnTo>
                  <a:pt x="48" y="104"/>
                </a:lnTo>
                <a:lnTo>
                  <a:pt x="40" y="96"/>
                </a:lnTo>
                <a:lnTo>
                  <a:pt x="32" y="96"/>
                </a:lnTo>
                <a:lnTo>
                  <a:pt x="32" y="88"/>
                </a:lnTo>
                <a:lnTo>
                  <a:pt x="24" y="88"/>
                </a:lnTo>
                <a:lnTo>
                  <a:pt x="16" y="80"/>
                </a:lnTo>
                <a:lnTo>
                  <a:pt x="8" y="80"/>
                </a:lnTo>
                <a:lnTo>
                  <a:pt x="0" y="80"/>
                </a:lnTo>
                <a:lnTo>
                  <a:pt x="8" y="80"/>
                </a:lnTo>
                <a:lnTo>
                  <a:pt x="8" y="72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24" y="48"/>
                </a:lnTo>
                <a:lnTo>
                  <a:pt x="40" y="32"/>
                </a:lnTo>
                <a:lnTo>
                  <a:pt x="48" y="24"/>
                </a:lnTo>
                <a:lnTo>
                  <a:pt x="136" y="8"/>
                </a:lnTo>
                <a:lnTo>
                  <a:pt x="144" y="8"/>
                </a:lnTo>
                <a:lnTo>
                  <a:pt x="152" y="0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0"/>
                </a:lnTo>
                <a:lnTo>
                  <a:pt x="184" y="0"/>
                </a:lnTo>
                <a:lnTo>
                  <a:pt x="192" y="8"/>
                </a:lnTo>
                <a:lnTo>
                  <a:pt x="216" y="8"/>
                </a:lnTo>
                <a:lnTo>
                  <a:pt x="224" y="8"/>
                </a:lnTo>
                <a:lnTo>
                  <a:pt x="232" y="16"/>
                </a:lnTo>
                <a:lnTo>
                  <a:pt x="248" y="24"/>
                </a:lnTo>
                <a:lnTo>
                  <a:pt x="256" y="24"/>
                </a:lnTo>
                <a:lnTo>
                  <a:pt x="256" y="24"/>
                </a:lnTo>
                <a:lnTo>
                  <a:pt x="256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36256" y="5385683"/>
            <a:ext cx="279400" cy="292100"/>
          </a:xfrm>
          <a:custGeom>
            <a:avLst/>
            <a:gdLst>
              <a:gd name="T0" fmla="*/ 176 w 176"/>
              <a:gd name="T1" fmla="*/ 0 h 184"/>
              <a:gd name="T2" fmla="*/ 168 w 176"/>
              <a:gd name="T3" fmla="*/ 0 h 184"/>
              <a:gd name="T4" fmla="*/ 160 w 176"/>
              <a:gd name="T5" fmla="*/ 8 h 184"/>
              <a:gd name="T6" fmla="*/ 152 w 176"/>
              <a:gd name="T7" fmla="*/ 8 h 184"/>
              <a:gd name="T8" fmla="*/ 144 w 176"/>
              <a:gd name="T9" fmla="*/ 16 h 184"/>
              <a:gd name="T10" fmla="*/ 136 w 176"/>
              <a:gd name="T11" fmla="*/ 24 h 184"/>
              <a:gd name="T12" fmla="*/ 120 w 176"/>
              <a:gd name="T13" fmla="*/ 24 h 184"/>
              <a:gd name="T14" fmla="*/ 120 w 176"/>
              <a:gd name="T15" fmla="*/ 16 h 184"/>
              <a:gd name="T16" fmla="*/ 112 w 176"/>
              <a:gd name="T17" fmla="*/ 16 h 184"/>
              <a:gd name="T18" fmla="*/ 112 w 176"/>
              <a:gd name="T19" fmla="*/ 24 h 184"/>
              <a:gd name="T20" fmla="*/ 104 w 176"/>
              <a:gd name="T21" fmla="*/ 24 h 184"/>
              <a:gd name="T22" fmla="*/ 104 w 176"/>
              <a:gd name="T23" fmla="*/ 40 h 184"/>
              <a:gd name="T24" fmla="*/ 96 w 176"/>
              <a:gd name="T25" fmla="*/ 40 h 184"/>
              <a:gd name="T26" fmla="*/ 88 w 176"/>
              <a:gd name="T27" fmla="*/ 48 h 184"/>
              <a:gd name="T28" fmla="*/ 80 w 176"/>
              <a:gd name="T29" fmla="*/ 56 h 184"/>
              <a:gd name="T30" fmla="*/ 72 w 176"/>
              <a:gd name="T31" fmla="*/ 56 h 184"/>
              <a:gd name="T32" fmla="*/ 64 w 176"/>
              <a:gd name="T33" fmla="*/ 56 h 184"/>
              <a:gd name="T34" fmla="*/ 56 w 176"/>
              <a:gd name="T35" fmla="*/ 56 h 184"/>
              <a:gd name="T36" fmla="*/ 56 w 176"/>
              <a:gd name="T37" fmla="*/ 72 h 184"/>
              <a:gd name="T38" fmla="*/ 40 w 176"/>
              <a:gd name="T39" fmla="*/ 72 h 184"/>
              <a:gd name="T40" fmla="*/ 32 w 176"/>
              <a:gd name="T41" fmla="*/ 72 h 184"/>
              <a:gd name="T42" fmla="*/ 32 w 176"/>
              <a:gd name="T43" fmla="*/ 88 h 184"/>
              <a:gd name="T44" fmla="*/ 24 w 176"/>
              <a:gd name="T45" fmla="*/ 96 h 184"/>
              <a:gd name="T46" fmla="*/ 0 w 176"/>
              <a:gd name="T47" fmla="*/ 104 h 184"/>
              <a:gd name="T48" fmla="*/ 80 w 176"/>
              <a:gd name="T49" fmla="*/ 176 h 184"/>
              <a:gd name="T50" fmla="*/ 88 w 176"/>
              <a:gd name="T51" fmla="*/ 176 h 184"/>
              <a:gd name="T52" fmla="*/ 120 w 176"/>
              <a:gd name="T53" fmla="*/ 184 h 184"/>
              <a:gd name="T54" fmla="*/ 136 w 176"/>
              <a:gd name="T55" fmla="*/ 176 h 184"/>
              <a:gd name="T56" fmla="*/ 152 w 176"/>
              <a:gd name="T57" fmla="*/ 184 h 184"/>
              <a:gd name="T58" fmla="*/ 176 w 176"/>
              <a:gd name="T59" fmla="*/ 176 h 184"/>
              <a:gd name="T60" fmla="*/ 168 w 176"/>
              <a:gd name="T61" fmla="*/ 168 h 184"/>
              <a:gd name="T62" fmla="*/ 168 w 176"/>
              <a:gd name="T63" fmla="*/ 152 h 184"/>
              <a:gd name="T64" fmla="*/ 168 w 176"/>
              <a:gd name="T65" fmla="*/ 144 h 184"/>
              <a:gd name="T66" fmla="*/ 168 w 176"/>
              <a:gd name="T67" fmla="*/ 0 h 184"/>
              <a:gd name="T68" fmla="*/ 176 w 176"/>
              <a:gd name="T6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4">
                <a:moveTo>
                  <a:pt x="176" y="0"/>
                </a:moveTo>
                <a:lnTo>
                  <a:pt x="168" y="0"/>
                </a:lnTo>
                <a:lnTo>
                  <a:pt x="160" y="8"/>
                </a:lnTo>
                <a:lnTo>
                  <a:pt x="152" y="8"/>
                </a:lnTo>
                <a:lnTo>
                  <a:pt x="144" y="16"/>
                </a:lnTo>
                <a:lnTo>
                  <a:pt x="136" y="24"/>
                </a:lnTo>
                <a:lnTo>
                  <a:pt x="120" y="24"/>
                </a:lnTo>
                <a:lnTo>
                  <a:pt x="120" y="16"/>
                </a:lnTo>
                <a:lnTo>
                  <a:pt x="112" y="16"/>
                </a:lnTo>
                <a:lnTo>
                  <a:pt x="112" y="24"/>
                </a:lnTo>
                <a:lnTo>
                  <a:pt x="104" y="24"/>
                </a:lnTo>
                <a:lnTo>
                  <a:pt x="104" y="40"/>
                </a:lnTo>
                <a:lnTo>
                  <a:pt x="96" y="40"/>
                </a:lnTo>
                <a:lnTo>
                  <a:pt x="88" y="48"/>
                </a:lnTo>
                <a:lnTo>
                  <a:pt x="80" y="56"/>
                </a:lnTo>
                <a:lnTo>
                  <a:pt x="72" y="56"/>
                </a:lnTo>
                <a:lnTo>
                  <a:pt x="64" y="56"/>
                </a:lnTo>
                <a:lnTo>
                  <a:pt x="56" y="56"/>
                </a:lnTo>
                <a:lnTo>
                  <a:pt x="56" y="72"/>
                </a:lnTo>
                <a:lnTo>
                  <a:pt x="40" y="72"/>
                </a:lnTo>
                <a:lnTo>
                  <a:pt x="32" y="72"/>
                </a:lnTo>
                <a:lnTo>
                  <a:pt x="32" y="88"/>
                </a:lnTo>
                <a:lnTo>
                  <a:pt x="24" y="96"/>
                </a:lnTo>
                <a:lnTo>
                  <a:pt x="0" y="104"/>
                </a:lnTo>
                <a:lnTo>
                  <a:pt x="80" y="176"/>
                </a:lnTo>
                <a:lnTo>
                  <a:pt x="88" y="176"/>
                </a:lnTo>
                <a:lnTo>
                  <a:pt x="120" y="184"/>
                </a:lnTo>
                <a:lnTo>
                  <a:pt x="136" y="176"/>
                </a:lnTo>
                <a:lnTo>
                  <a:pt x="152" y="184"/>
                </a:lnTo>
                <a:lnTo>
                  <a:pt x="176" y="176"/>
                </a:lnTo>
                <a:lnTo>
                  <a:pt x="168" y="168"/>
                </a:lnTo>
                <a:lnTo>
                  <a:pt x="168" y="152"/>
                </a:lnTo>
                <a:lnTo>
                  <a:pt x="168" y="144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459983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Brazil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2575" y="4865282"/>
            <a:ext cx="121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Dominican Republic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1445" y="4999373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Guatemala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70315" y="4983988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Honduras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9185" y="495664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Nicaragua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</p:nvPr>
        </p:nvSpPr>
        <p:spPr>
          <a:xfrm>
            <a:off x="481359" y="6492240"/>
            <a:ext cx="6629400" cy="137160"/>
          </a:xfrm>
        </p:spPr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9218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1" y="2133221"/>
            <a:ext cx="6729274" cy="3785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2133221"/>
            <a:ext cx="3719744" cy="45912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IMS Methodology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27TH SEPTEMBER 2016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1307" y="2672179"/>
            <a:ext cx="634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Retail pharmacy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Wholesaler based + pharmacy panel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Pharmaceuticals (+ condoms in Brazil only)</a:t>
            </a:r>
          </a:p>
        </p:txBody>
      </p:sp>
    </p:spTree>
    <p:extLst>
      <p:ext uri="{BB962C8B-B14F-4D97-AF65-F5344CB8AC3E}">
        <p14:creationId xmlns:p14="http://schemas.microsoft.com/office/powerpoint/2010/main" val="38491678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IMS data sourced from wholesalers supplemented by panel of pharmacies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30316" y="1536160"/>
          <a:ext cx="7196937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9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2014 validation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Under/Over†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Precision‡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Brazil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-1.2%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99.1%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Dominican Republic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+1.9%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73.5%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Guatemala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83.5%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Honduras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-8%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82.6%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Nicaragua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-7.2%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75.1%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Ethical volumes validated against manufacturer’s estimates on an annual basis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0316" y="3873935"/>
            <a:ext cx="588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† Difference from manufacturer estimates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‡ Measure of distribution around difference from manufacturer estimates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60375" y="6521536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531" y="2351047"/>
            <a:ext cx="991657" cy="9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3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4199" y="4619654"/>
            <a:ext cx="7892247" cy="129499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IMS data sourced from wholesalers supplemented by panel of pharmacies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130316" y="1536160"/>
          <a:ext cx="7196937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9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2014 validation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Under/Over†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Precision‡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Brazil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-1.2%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99.1%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Dominican Republic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+1.9%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73.5%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Guatemala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83.5%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Honduras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-8%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82.6%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Nicaragua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-7.2%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75.1%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Ethical volumes validated against manufacturer’s estimates on an annual basis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0316" y="3873935"/>
            <a:ext cx="588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† Difference from manufacturer estimates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‡ Measure of distribution around difference from manufacturer estimates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998" y="4600727"/>
            <a:ext cx="7759083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Prices: </a:t>
            </a:r>
          </a:p>
          <a:p>
            <a:pPr marL="88900" marR="0" lvl="0" indent="-88900" defTabSz="355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Brazil: Ethical – Regulated prices at wholesaler level</a:t>
            </a:r>
          </a:p>
          <a:p>
            <a:pPr marL="285750" marR="0" lvl="0" indent="-107950" defTabSz="355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Brazil: Condoms – Chain &amp; Internet pharmacy sample</a:t>
            </a:r>
          </a:p>
          <a:p>
            <a:pPr marL="88900" marR="0" lvl="0" indent="-88900" defTabSz="355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All other: Weighted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verage wholesaler transaction price; Guatemala &amp; Brazil</a:t>
            </a:r>
            <a:r>
              <a:rPr kumimoji="0" lang="en-GB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include VAT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60375" y="6521536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  <a:endParaRPr lang="en-GB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057" y="4705122"/>
            <a:ext cx="941613" cy="96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531" y="2351047"/>
            <a:ext cx="991657" cy="9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99877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Scope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059805"/>
              </p:ext>
            </p:extLst>
          </p:nvPr>
        </p:nvGraphicFramePr>
        <p:xfrm>
          <a:off x="455612" y="1900454"/>
          <a:ext cx="8226426" cy="23462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205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171">
                <a:tc>
                  <a:txBody>
                    <a:bodyPr/>
                    <a:lstStyle/>
                    <a:p>
                      <a:pPr algn="l"/>
                      <a:r>
                        <a:rPr lang="en-GB" sz="1500" b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How</a:t>
                      </a:r>
                      <a:r>
                        <a:rPr lang="en-GB" sz="1500" b="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important is retail pharmacy as a source of modern contraceptive supply?</a:t>
                      </a:r>
                      <a:endParaRPr lang="en-GB" sz="15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</a:t>
                      </a:r>
                      <a:r>
                        <a:rPr lang="en-GB" sz="15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methods are sourced through retail pharmacy, what manufacturers are present and how does price vary by country?</a:t>
                      </a:r>
                      <a:endParaRPr lang="en-GB" sz="15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kern="12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 retail pharmacy sales vary by region, with what is that variation associated, and how does retail pharmacy relate to public sector supply?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l"/>
                      <a:r>
                        <a:rPr lang="en-GB" sz="15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Doe</a:t>
                      </a:r>
                      <a:r>
                        <a:rPr lang="en-GB" sz="15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 it appear that retail pharmacy sales have been affected by reports of </a:t>
                      </a:r>
                      <a:r>
                        <a:rPr lang="en-GB" sz="1500" baseline="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Zika</a:t>
                      </a:r>
                      <a:r>
                        <a:rPr lang="en-GB" sz="1500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infection?</a:t>
                      </a:r>
                      <a:endParaRPr lang="en-GB" sz="15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Freeform 15"/>
          <p:cNvSpPr>
            <a:spLocks/>
          </p:cNvSpPr>
          <p:nvPr/>
        </p:nvSpPr>
        <p:spPr bwMode="auto">
          <a:xfrm>
            <a:off x="611558" y="5046663"/>
            <a:ext cx="1108075" cy="1108075"/>
          </a:xfrm>
          <a:custGeom>
            <a:avLst/>
            <a:gdLst>
              <a:gd name="T0" fmla="*/ 195 w 698"/>
              <a:gd name="T1" fmla="*/ 22 h 698"/>
              <a:gd name="T2" fmla="*/ 170 w 698"/>
              <a:gd name="T3" fmla="*/ 28 h 698"/>
              <a:gd name="T4" fmla="*/ 182 w 698"/>
              <a:gd name="T5" fmla="*/ 56 h 698"/>
              <a:gd name="T6" fmla="*/ 148 w 698"/>
              <a:gd name="T7" fmla="*/ 77 h 698"/>
              <a:gd name="T8" fmla="*/ 117 w 698"/>
              <a:gd name="T9" fmla="*/ 65 h 698"/>
              <a:gd name="T10" fmla="*/ 68 w 698"/>
              <a:gd name="T11" fmla="*/ 68 h 698"/>
              <a:gd name="T12" fmla="*/ 80 w 698"/>
              <a:gd name="T13" fmla="*/ 80 h 698"/>
              <a:gd name="T14" fmla="*/ 77 w 698"/>
              <a:gd name="T15" fmla="*/ 121 h 698"/>
              <a:gd name="T16" fmla="*/ 31 w 698"/>
              <a:gd name="T17" fmla="*/ 182 h 698"/>
              <a:gd name="T18" fmla="*/ 6 w 698"/>
              <a:gd name="T19" fmla="*/ 244 h 698"/>
              <a:gd name="T20" fmla="*/ 28 w 698"/>
              <a:gd name="T21" fmla="*/ 269 h 698"/>
              <a:gd name="T22" fmla="*/ 62 w 698"/>
              <a:gd name="T23" fmla="*/ 263 h 698"/>
              <a:gd name="T24" fmla="*/ 80 w 698"/>
              <a:gd name="T25" fmla="*/ 290 h 698"/>
              <a:gd name="T26" fmla="*/ 154 w 698"/>
              <a:gd name="T27" fmla="*/ 269 h 698"/>
              <a:gd name="T28" fmla="*/ 192 w 698"/>
              <a:gd name="T29" fmla="*/ 318 h 698"/>
              <a:gd name="T30" fmla="*/ 241 w 698"/>
              <a:gd name="T31" fmla="*/ 346 h 698"/>
              <a:gd name="T32" fmla="*/ 275 w 698"/>
              <a:gd name="T33" fmla="*/ 392 h 698"/>
              <a:gd name="T34" fmla="*/ 284 w 698"/>
              <a:gd name="T35" fmla="*/ 448 h 698"/>
              <a:gd name="T36" fmla="*/ 293 w 698"/>
              <a:gd name="T37" fmla="*/ 488 h 698"/>
              <a:gd name="T38" fmla="*/ 321 w 698"/>
              <a:gd name="T39" fmla="*/ 516 h 698"/>
              <a:gd name="T40" fmla="*/ 340 w 698"/>
              <a:gd name="T41" fmla="*/ 525 h 698"/>
              <a:gd name="T42" fmla="*/ 334 w 698"/>
              <a:gd name="T43" fmla="*/ 584 h 698"/>
              <a:gd name="T44" fmla="*/ 284 w 698"/>
              <a:gd name="T45" fmla="*/ 633 h 698"/>
              <a:gd name="T46" fmla="*/ 312 w 698"/>
              <a:gd name="T47" fmla="*/ 649 h 698"/>
              <a:gd name="T48" fmla="*/ 327 w 698"/>
              <a:gd name="T49" fmla="*/ 655 h 698"/>
              <a:gd name="T50" fmla="*/ 346 w 698"/>
              <a:gd name="T51" fmla="*/ 673 h 698"/>
              <a:gd name="T52" fmla="*/ 346 w 698"/>
              <a:gd name="T53" fmla="*/ 698 h 698"/>
              <a:gd name="T54" fmla="*/ 417 w 698"/>
              <a:gd name="T55" fmla="*/ 611 h 698"/>
              <a:gd name="T56" fmla="*/ 432 w 698"/>
              <a:gd name="T57" fmla="*/ 574 h 698"/>
              <a:gd name="T58" fmla="*/ 448 w 698"/>
              <a:gd name="T59" fmla="*/ 544 h 698"/>
              <a:gd name="T60" fmla="*/ 494 w 698"/>
              <a:gd name="T61" fmla="*/ 522 h 698"/>
              <a:gd name="T62" fmla="*/ 503 w 698"/>
              <a:gd name="T63" fmla="*/ 516 h 698"/>
              <a:gd name="T64" fmla="*/ 544 w 698"/>
              <a:gd name="T65" fmla="*/ 516 h 698"/>
              <a:gd name="T66" fmla="*/ 602 w 698"/>
              <a:gd name="T67" fmla="*/ 429 h 698"/>
              <a:gd name="T68" fmla="*/ 658 w 698"/>
              <a:gd name="T69" fmla="*/ 309 h 698"/>
              <a:gd name="T70" fmla="*/ 670 w 698"/>
              <a:gd name="T71" fmla="*/ 207 h 698"/>
              <a:gd name="T72" fmla="*/ 534 w 698"/>
              <a:gd name="T73" fmla="*/ 151 h 698"/>
              <a:gd name="T74" fmla="*/ 528 w 698"/>
              <a:gd name="T75" fmla="*/ 139 h 698"/>
              <a:gd name="T76" fmla="*/ 516 w 698"/>
              <a:gd name="T77" fmla="*/ 133 h 698"/>
              <a:gd name="T78" fmla="*/ 500 w 698"/>
              <a:gd name="T79" fmla="*/ 117 h 698"/>
              <a:gd name="T80" fmla="*/ 460 w 698"/>
              <a:gd name="T81" fmla="*/ 124 h 698"/>
              <a:gd name="T82" fmla="*/ 442 w 698"/>
              <a:gd name="T83" fmla="*/ 136 h 698"/>
              <a:gd name="T84" fmla="*/ 420 w 698"/>
              <a:gd name="T85" fmla="*/ 130 h 698"/>
              <a:gd name="T86" fmla="*/ 414 w 698"/>
              <a:gd name="T87" fmla="*/ 130 h 698"/>
              <a:gd name="T88" fmla="*/ 414 w 698"/>
              <a:gd name="T89" fmla="*/ 114 h 698"/>
              <a:gd name="T90" fmla="*/ 408 w 698"/>
              <a:gd name="T91" fmla="*/ 114 h 698"/>
              <a:gd name="T92" fmla="*/ 435 w 698"/>
              <a:gd name="T93" fmla="*/ 68 h 698"/>
              <a:gd name="T94" fmla="*/ 405 w 698"/>
              <a:gd name="T95" fmla="*/ 22 h 698"/>
              <a:gd name="T96" fmla="*/ 368 w 698"/>
              <a:gd name="T97" fmla="*/ 59 h 698"/>
              <a:gd name="T98" fmla="*/ 330 w 698"/>
              <a:gd name="T99" fmla="*/ 49 h 698"/>
              <a:gd name="T100" fmla="*/ 306 w 698"/>
              <a:gd name="T101" fmla="*/ 59 h 698"/>
              <a:gd name="T102" fmla="*/ 281 w 698"/>
              <a:gd name="T103" fmla="*/ 65 h 698"/>
              <a:gd name="T104" fmla="*/ 256 w 698"/>
              <a:gd name="T105" fmla="*/ 62 h 698"/>
              <a:gd name="T106" fmla="*/ 256 w 698"/>
              <a:gd name="T107" fmla="*/ 25 h 698"/>
              <a:gd name="T108" fmla="*/ 250 w 698"/>
              <a:gd name="T109" fmla="*/ 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8" h="698">
                <a:moveTo>
                  <a:pt x="238" y="0"/>
                </a:moveTo>
                <a:lnTo>
                  <a:pt x="238" y="6"/>
                </a:lnTo>
                <a:lnTo>
                  <a:pt x="232" y="12"/>
                </a:lnTo>
                <a:lnTo>
                  <a:pt x="225" y="12"/>
                </a:lnTo>
                <a:lnTo>
                  <a:pt x="219" y="16"/>
                </a:lnTo>
                <a:lnTo>
                  <a:pt x="216" y="19"/>
                </a:lnTo>
                <a:lnTo>
                  <a:pt x="195" y="22"/>
                </a:lnTo>
                <a:lnTo>
                  <a:pt x="195" y="25"/>
                </a:lnTo>
                <a:lnTo>
                  <a:pt x="185" y="25"/>
                </a:lnTo>
                <a:lnTo>
                  <a:pt x="164" y="19"/>
                </a:lnTo>
                <a:lnTo>
                  <a:pt x="161" y="19"/>
                </a:lnTo>
                <a:lnTo>
                  <a:pt x="161" y="22"/>
                </a:lnTo>
                <a:lnTo>
                  <a:pt x="164" y="25"/>
                </a:lnTo>
                <a:lnTo>
                  <a:pt x="170" y="28"/>
                </a:lnTo>
                <a:lnTo>
                  <a:pt x="170" y="40"/>
                </a:lnTo>
                <a:lnTo>
                  <a:pt x="173" y="49"/>
                </a:lnTo>
                <a:lnTo>
                  <a:pt x="176" y="53"/>
                </a:lnTo>
                <a:lnTo>
                  <a:pt x="179" y="53"/>
                </a:lnTo>
                <a:lnTo>
                  <a:pt x="185" y="53"/>
                </a:lnTo>
                <a:lnTo>
                  <a:pt x="185" y="56"/>
                </a:lnTo>
                <a:lnTo>
                  <a:pt x="182" y="56"/>
                </a:lnTo>
                <a:lnTo>
                  <a:pt x="179" y="59"/>
                </a:lnTo>
                <a:lnTo>
                  <a:pt x="176" y="59"/>
                </a:lnTo>
                <a:lnTo>
                  <a:pt x="173" y="62"/>
                </a:lnTo>
                <a:lnTo>
                  <a:pt x="170" y="68"/>
                </a:lnTo>
                <a:lnTo>
                  <a:pt x="167" y="68"/>
                </a:lnTo>
                <a:lnTo>
                  <a:pt x="164" y="71"/>
                </a:lnTo>
                <a:lnTo>
                  <a:pt x="148" y="77"/>
                </a:lnTo>
                <a:lnTo>
                  <a:pt x="145" y="80"/>
                </a:lnTo>
                <a:lnTo>
                  <a:pt x="133" y="80"/>
                </a:lnTo>
                <a:lnTo>
                  <a:pt x="127" y="77"/>
                </a:lnTo>
                <a:lnTo>
                  <a:pt x="124" y="71"/>
                </a:lnTo>
                <a:lnTo>
                  <a:pt x="121" y="74"/>
                </a:lnTo>
                <a:lnTo>
                  <a:pt x="117" y="74"/>
                </a:lnTo>
                <a:lnTo>
                  <a:pt x="117" y="65"/>
                </a:lnTo>
                <a:lnTo>
                  <a:pt x="111" y="59"/>
                </a:lnTo>
                <a:lnTo>
                  <a:pt x="108" y="59"/>
                </a:lnTo>
                <a:lnTo>
                  <a:pt x="102" y="62"/>
                </a:lnTo>
                <a:lnTo>
                  <a:pt x="99" y="62"/>
                </a:lnTo>
                <a:lnTo>
                  <a:pt x="96" y="62"/>
                </a:lnTo>
                <a:lnTo>
                  <a:pt x="96" y="65"/>
                </a:lnTo>
                <a:lnTo>
                  <a:pt x="68" y="68"/>
                </a:lnTo>
                <a:lnTo>
                  <a:pt x="68" y="65"/>
                </a:lnTo>
                <a:lnTo>
                  <a:pt x="68" y="77"/>
                </a:lnTo>
                <a:lnTo>
                  <a:pt x="71" y="80"/>
                </a:lnTo>
                <a:lnTo>
                  <a:pt x="74" y="80"/>
                </a:lnTo>
                <a:lnTo>
                  <a:pt x="74" y="77"/>
                </a:lnTo>
                <a:lnTo>
                  <a:pt x="77" y="77"/>
                </a:lnTo>
                <a:lnTo>
                  <a:pt x="80" y="80"/>
                </a:lnTo>
                <a:lnTo>
                  <a:pt x="80" y="87"/>
                </a:lnTo>
                <a:lnTo>
                  <a:pt x="77" y="87"/>
                </a:lnTo>
                <a:lnTo>
                  <a:pt x="74" y="87"/>
                </a:lnTo>
                <a:lnTo>
                  <a:pt x="65" y="90"/>
                </a:lnTo>
                <a:lnTo>
                  <a:pt x="65" y="99"/>
                </a:lnTo>
                <a:lnTo>
                  <a:pt x="74" y="111"/>
                </a:lnTo>
                <a:lnTo>
                  <a:pt x="77" y="121"/>
                </a:lnTo>
                <a:lnTo>
                  <a:pt x="74" y="145"/>
                </a:lnTo>
                <a:lnTo>
                  <a:pt x="71" y="158"/>
                </a:lnTo>
                <a:lnTo>
                  <a:pt x="71" y="161"/>
                </a:lnTo>
                <a:lnTo>
                  <a:pt x="68" y="173"/>
                </a:lnTo>
                <a:lnTo>
                  <a:pt x="65" y="173"/>
                </a:lnTo>
                <a:lnTo>
                  <a:pt x="59" y="173"/>
                </a:lnTo>
                <a:lnTo>
                  <a:pt x="31" y="182"/>
                </a:lnTo>
                <a:lnTo>
                  <a:pt x="28" y="188"/>
                </a:lnTo>
                <a:lnTo>
                  <a:pt x="22" y="192"/>
                </a:lnTo>
                <a:lnTo>
                  <a:pt x="12" y="207"/>
                </a:lnTo>
                <a:lnTo>
                  <a:pt x="12" y="216"/>
                </a:lnTo>
                <a:lnTo>
                  <a:pt x="6" y="219"/>
                </a:lnTo>
                <a:lnTo>
                  <a:pt x="0" y="235"/>
                </a:lnTo>
                <a:lnTo>
                  <a:pt x="6" y="244"/>
                </a:lnTo>
                <a:lnTo>
                  <a:pt x="6" y="247"/>
                </a:lnTo>
                <a:lnTo>
                  <a:pt x="16" y="259"/>
                </a:lnTo>
                <a:lnTo>
                  <a:pt x="19" y="259"/>
                </a:lnTo>
                <a:lnTo>
                  <a:pt x="19" y="263"/>
                </a:lnTo>
                <a:lnTo>
                  <a:pt x="19" y="266"/>
                </a:lnTo>
                <a:lnTo>
                  <a:pt x="19" y="269"/>
                </a:lnTo>
                <a:lnTo>
                  <a:pt x="28" y="269"/>
                </a:lnTo>
                <a:lnTo>
                  <a:pt x="31" y="269"/>
                </a:lnTo>
                <a:lnTo>
                  <a:pt x="31" y="272"/>
                </a:lnTo>
                <a:lnTo>
                  <a:pt x="31" y="275"/>
                </a:lnTo>
                <a:lnTo>
                  <a:pt x="34" y="275"/>
                </a:lnTo>
                <a:lnTo>
                  <a:pt x="37" y="278"/>
                </a:lnTo>
                <a:lnTo>
                  <a:pt x="46" y="275"/>
                </a:lnTo>
                <a:lnTo>
                  <a:pt x="62" y="263"/>
                </a:lnTo>
                <a:lnTo>
                  <a:pt x="62" y="266"/>
                </a:lnTo>
                <a:lnTo>
                  <a:pt x="62" y="293"/>
                </a:lnTo>
                <a:lnTo>
                  <a:pt x="65" y="293"/>
                </a:lnTo>
                <a:lnTo>
                  <a:pt x="68" y="293"/>
                </a:lnTo>
                <a:lnTo>
                  <a:pt x="71" y="293"/>
                </a:lnTo>
                <a:lnTo>
                  <a:pt x="77" y="290"/>
                </a:lnTo>
                <a:lnTo>
                  <a:pt x="80" y="290"/>
                </a:lnTo>
                <a:lnTo>
                  <a:pt x="87" y="293"/>
                </a:lnTo>
                <a:lnTo>
                  <a:pt x="99" y="293"/>
                </a:lnTo>
                <a:lnTo>
                  <a:pt x="114" y="284"/>
                </a:lnTo>
                <a:lnTo>
                  <a:pt x="130" y="269"/>
                </a:lnTo>
                <a:lnTo>
                  <a:pt x="151" y="266"/>
                </a:lnTo>
                <a:lnTo>
                  <a:pt x="151" y="269"/>
                </a:lnTo>
                <a:lnTo>
                  <a:pt x="154" y="269"/>
                </a:lnTo>
                <a:lnTo>
                  <a:pt x="154" y="290"/>
                </a:lnTo>
                <a:lnTo>
                  <a:pt x="151" y="293"/>
                </a:lnTo>
                <a:lnTo>
                  <a:pt x="154" y="303"/>
                </a:lnTo>
                <a:lnTo>
                  <a:pt x="161" y="309"/>
                </a:lnTo>
                <a:lnTo>
                  <a:pt x="170" y="315"/>
                </a:lnTo>
                <a:lnTo>
                  <a:pt x="188" y="318"/>
                </a:lnTo>
                <a:lnTo>
                  <a:pt x="192" y="318"/>
                </a:lnTo>
                <a:lnTo>
                  <a:pt x="192" y="321"/>
                </a:lnTo>
                <a:lnTo>
                  <a:pt x="195" y="324"/>
                </a:lnTo>
                <a:lnTo>
                  <a:pt x="210" y="327"/>
                </a:lnTo>
                <a:lnTo>
                  <a:pt x="216" y="334"/>
                </a:lnTo>
                <a:lnTo>
                  <a:pt x="229" y="334"/>
                </a:lnTo>
                <a:lnTo>
                  <a:pt x="238" y="337"/>
                </a:lnTo>
                <a:lnTo>
                  <a:pt x="241" y="346"/>
                </a:lnTo>
                <a:lnTo>
                  <a:pt x="241" y="349"/>
                </a:lnTo>
                <a:lnTo>
                  <a:pt x="244" y="355"/>
                </a:lnTo>
                <a:lnTo>
                  <a:pt x="241" y="364"/>
                </a:lnTo>
                <a:lnTo>
                  <a:pt x="247" y="383"/>
                </a:lnTo>
                <a:lnTo>
                  <a:pt x="275" y="383"/>
                </a:lnTo>
                <a:lnTo>
                  <a:pt x="275" y="386"/>
                </a:lnTo>
                <a:lnTo>
                  <a:pt x="275" y="392"/>
                </a:lnTo>
                <a:lnTo>
                  <a:pt x="275" y="401"/>
                </a:lnTo>
                <a:lnTo>
                  <a:pt x="281" y="401"/>
                </a:lnTo>
                <a:lnTo>
                  <a:pt x="287" y="414"/>
                </a:lnTo>
                <a:lnTo>
                  <a:pt x="287" y="435"/>
                </a:lnTo>
                <a:lnTo>
                  <a:pt x="284" y="442"/>
                </a:lnTo>
                <a:lnTo>
                  <a:pt x="284" y="445"/>
                </a:lnTo>
                <a:lnTo>
                  <a:pt x="284" y="448"/>
                </a:lnTo>
                <a:lnTo>
                  <a:pt x="284" y="451"/>
                </a:lnTo>
                <a:lnTo>
                  <a:pt x="281" y="451"/>
                </a:lnTo>
                <a:lnTo>
                  <a:pt x="281" y="454"/>
                </a:lnTo>
                <a:lnTo>
                  <a:pt x="284" y="457"/>
                </a:lnTo>
                <a:lnTo>
                  <a:pt x="281" y="485"/>
                </a:lnTo>
                <a:lnTo>
                  <a:pt x="284" y="485"/>
                </a:lnTo>
                <a:lnTo>
                  <a:pt x="293" y="488"/>
                </a:lnTo>
                <a:lnTo>
                  <a:pt x="306" y="491"/>
                </a:lnTo>
                <a:lnTo>
                  <a:pt x="306" y="488"/>
                </a:lnTo>
                <a:lnTo>
                  <a:pt x="309" y="488"/>
                </a:lnTo>
                <a:lnTo>
                  <a:pt x="312" y="491"/>
                </a:lnTo>
                <a:lnTo>
                  <a:pt x="318" y="491"/>
                </a:lnTo>
                <a:lnTo>
                  <a:pt x="318" y="494"/>
                </a:lnTo>
                <a:lnTo>
                  <a:pt x="321" y="516"/>
                </a:lnTo>
                <a:lnTo>
                  <a:pt x="324" y="519"/>
                </a:lnTo>
                <a:lnTo>
                  <a:pt x="327" y="522"/>
                </a:lnTo>
                <a:lnTo>
                  <a:pt x="330" y="522"/>
                </a:lnTo>
                <a:lnTo>
                  <a:pt x="330" y="519"/>
                </a:lnTo>
                <a:lnTo>
                  <a:pt x="340" y="519"/>
                </a:lnTo>
                <a:lnTo>
                  <a:pt x="340" y="522"/>
                </a:lnTo>
                <a:lnTo>
                  <a:pt x="340" y="525"/>
                </a:lnTo>
                <a:lnTo>
                  <a:pt x="337" y="550"/>
                </a:lnTo>
                <a:lnTo>
                  <a:pt x="346" y="550"/>
                </a:lnTo>
                <a:lnTo>
                  <a:pt x="346" y="553"/>
                </a:lnTo>
                <a:lnTo>
                  <a:pt x="349" y="565"/>
                </a:lnTo>
                <a:lnTo>
                  <a:pt x="349" y="577"/>
                </a:lnTo>
                <a:lnTo>
                  <a:pt x="340" y="584"/>
                </a:lnTo>
                <a:lnTo>
                  <a:pt x="334" y="584"/>
                </a:lnTo>
                <a:lnTo>
                  <a:pt x="315" y="602"/>
                </a:lnTo>
                <a:lnTo>
                  <a:pt x="312" y="602"/>
                </a:lnTo>
                <a:lnTo>
                  <a:pt x="306" y="611"/>
                </a:lnTo>
                <a:lnTo>
                  <a:pt x="306" y="615"/>
                </a:lnTo>
                <a:lnTo>
                  <a:pt x="290" y="627"/>
                </a:lnTo>
                <a:lnTo>
                  <a:pt x="290" y="630"/>
                </a:lnTo>
                <a:lnTo>
                  <a:pt x="284" y="633"/>
                </a:lnTo>
                <a:lnTo>
                  <a:pt x="290" y="633"/>
                </a:lnTo>
                <a:lnTo>
                  <a:pt x="293" y="633"/>
                </a:lnTo>
                <a:lnTo>
                  <a:pt x="293" y="630"/>
                </a:lnTo>
                <a:lnTo>
                  <a:pt x="297" y="630"/>
                </a:lnTo>
                <a:lnTo>
                  <a:pt x="309" y="639"/>
                </a:lnTo>
                <a:lnTo>
                  <a:pt x="309" y="645"/>
                </a:lnTo>
                <a:lnTo>
                  <a:pt x="312" y="649"/>
                </a:lnTo>
                <a:lnTo>
                  <a:pt x="312" y="645"/>
                </a:lnTo>
                <a:lnTo>
                  <a:pt x="318" y="642"/>
                </a:lnTo>
                <a:lnTo>
                  <a:pt x="318" y="645"/>
                </a:lnTo>
                <a:lnTo>
                  <a:pt x="321" y="652"/>
                </a:lnTo>
                <a:lnTo>
                  <a:pt x="324" y="652"/>
                </a:lnTo>
                <a:lnTo>
                  <a:pt x="327" y="652"/>
                </a:lnTo>
                <a:lnTo>
                  <a:pt x="327" y="655"/>
                </a:lnTo>
                <a:lnTo>
                  <a:pt x="330" y="655"/>
                </a:lnTo>
                <a:lnTo>
                  <a:pt x="334" y="658"/>
                </a:lnTo>
                <a:lnTo>
                  <a:pt x="334" y="661"/>
                </a:lnTo>
                <a:lnTo>
                  <a:pt x="337" y="661"/>
                </a:lnTo>
                <a:lnTo>
                  <a:pt x="343" y="664"/>
                </a:lnTo>
                <a:lnTo>
                  <a:pt x="343" y="667"/>
                </a:lnTo>
                <a:lnTo>
                  <a:pt x="346" y="673"/>
                </a:lnTo>
                <a:lnTo>
                  <a:pt x="352" y="676"/>
                </a:lnTo>
                <a:lnTo>
                  <a:pt x="352" y="679"/>
                </a:lnTo>
                <a:lnTo>
                  <a:pt x="352" y="682"/>
                </a:lnTo>
                <a:lnTo>
                  <a:pt x="349" y="682"/>
                </a:lnTo>
                <a:lnTo>
                  <a:pt x="346" y="686"/>
                </a:lnTo>
                <a:lnTo>
                  <a:pt x="346" y="695"/>
                </a:lnTo>
                <a:lnTo>
                  <a:pt x="346" y="698"/>
                </a:lnTo>
                <a:lnTo>
                  <a:pt x="346" y="695"/>
                </a:lnTo>
                <a:lnTo>
                  <a:pt x="355" y="692"/>
                </a:lnTo>
                <a:lnTo>
                  <a:pt x="361" y="682"/>
                </a:lnTo>
                <a:lnTo>
                  <a:pt x="364" y="676"/>
                </a:lnTo>
                <a:lnTo>
                  <a:pt x="371" y="667"/>
                </a:lnTo>
                <a:lnTo>
                  <a:pt x="386" y="658"/>
                </a:lnTo>
                <a:lnTo>
                  <a:pt x="417" y="611"/>
                </a:lnTo>
                <a:lnTo>
                  <a:pt x="423" y="611"/>
                </a:lnTo>
                <a:lnTo>
                  <a:pt x="426" y="605"/>
                </a:lnTo>
                <a:lnTo>
                  <a:pt x="429" y="587"/>
                </a:lnTo>
                <a:lnTo>
                  <a:pt x="432" y="587"/>
                </a:lnTo>
                <a:lnTo>
                  <a:pt x="432" y="584"/>
                </a:lnTo>
                <a:lnTo>
                  <a:pt x="429" y="581"/>
                </a:lnTo>
                <a:lnTo>
                  <a:pt x="432" y="574"/>
                </a:lnTo>
                <a:lnTo>
                  <a:pt x="429" y="574"/>
                </a:lnTo>
                <a:lnTo>
                  <a:pt x="429" y="571"/>
                </a:lnTo>
                <a:lnTo>
                  <a:pt x="429" y="568"/>
                </a:lnTo>
                <a:lnTo>
                  <a:pt x="429" y="565"/>
                </a:lnTo>
                <a:lnTo>
                  <a:pt x="432" y="565"/>
                </a:lnTo>
                <a:lnTo>
                  <a:pt x="432" y="559"/>
                </a:lnTo>
                <a:lnTo>
                  <a:pt x="448" y="544"/>
                </a:lnTo>
                <a:lnTo>
                  <a:pt x="469" y="528"/>
                </a:lnTo>
                <a:lnTo>
                  <a:pt x="473" y="528"/>
                </a:lnTo>
                <a:lnTo>
                  <a:pt x="476" y="528"/>
                </a:lnTo>
                <a:lnTo>
                  <a:pt x="485" y="525"/>
                </a:lnTo>
                <a:lnTo>
                  <a:pt x="488" y="525"/>
                </a:lnTo>
                <a:lnTo>
                  <a:pt x="491" y="525"/>
                </a:lnTo>
                <a:lnTo>
                  <a:pt x="494" y="522"/>
                </a:lnTo>
                <a:lnTo>
                  <a:pt x="497" y="519"/>
                </a:lnTo>
                <a:lnTo>
                  <a:pt x="500" y="519"/>
                </a:lnTo>
                <a:lnTo>
                  <a:pt x="500" y="516"/>
                </a:lnTo>
                <a:lnTo>
                  <a:pt x="503" y="513"/>
                </a:lnTo>
                <a:lnTo>
                  <a:pt x="503" y="516"/>
                </a:lnTo>
                <a:lnTo>
                  <a:pt x="503" y="513"/>
                </a:lnTo>
                <a:lnTo>
                  <a:pt x="503" y="516"/>
                </a:lnTo>
                <a:lnTo>
                  <a:pt x="506" y="516"/>
                </a:lnTo>
                <a:lnTo>
                  <a:pt x="513" y="516"/>
                </a:lnTo>
                <a:lnTo>
                  <a:pt x="516" y="516"/>
                </a:lnTo>
                <a:lnTo>
                  <a:pt x="519" y="516"/>
                </a:lnTo>
                <a:lnTo>
                  <a:pt x="525" y="516"/>
                </a:lnTo>
                <a:lnTo>
                  <a:pt x="528" y="516"/>
                </a:lnTo>
                <a:lnTo>
                  <a:pt x="544" y="516"/>
                </a:lnTo>
                <a:lnTo>
                  <a:pt x="547" y="510"/>
                </a:lnTo>
                <a:lnTo>
                  <a:pt x="556" y="506"/>
                </a:lnTo>
                <a:lnTo>
                  <a:pt x="559" y="503"/>
                </a:lnTo>
                <a:lnTo>
                  <a:pt x="565" y="491"/>
                </a:lnTo>
                <a:lnTo>
                  <a:pt x="590" y="460"/>
                </a:lnTo>
                <a:lnTo>
                  <a:pt x="593" y="439"/>
                </a:lnTo>
                <a:lnTo>
                  <a:pt x="602" y="429"/>
                </a:lnTo>
                <a:lnTo>
                  <a:pt x="615" y="349"/>
                </a:lnTo>
                <a:lnTo>
                  <a:pt x="618" y="349"/>
                </a:lnTo>
                <a:lnTo>
                  <a:pt x="621" y="346"/>
                </a:lnTo>
                <a:lnTo>
                  <a:pt x="624" y="346"/>
                </a:lnTo>
                <a:lnTo>
                  <a:pt x="633" y="340"/>
                </a:lnTo>
                <a:lnTo>
                  <a:pt x="645" y="318"/>
                </a:lnTo>
                <a:lnTo>
                  <a:pt x="658" y="309"/>
                </a:lnTo>
                <a:lnTo>
                  <a:pt x="664" y="306"/>
                </a:lnTo>
                <a:lnTo>
                  <a:pt x="692" y="278"/>
                </a:lnTo>
                <a:lnTo>
                  <a:pt x="698" y="241"/>
                </a:lnTo>
                <a:lnTo>
                  <a:pt x="695" y="222"/>
                </a:lnTo>
                <a:lnTo>
                  <a:pt x="692" y="213"/>
                </a:lnTo>
                <a:lnTo>
                  <a:pt x="689" y="210"/>
                </a:lnTo>
                <a:lnTo>
                  <a:pt x="670" y="207"/>
                </a:lnTo>
                <a:lnTo>
                  <a:pt x="667" y="207"/>
                </a:lnTo>
                <a:lnTo>
                  <a:pt x="664" y="204"/>
                </a:lnTo>
                <a:lnTo>
                  <a:pt x="661" y="204"/>
                </a:lnTo>
                <a:lnTo>
                  <a:pt x="615" y="161"/>
                </a:lnTo>
                <a:lnTo>
                  <a:pt x="550" y="148"/>
                </a:lnTo>
                <a:lnTo>
                  <a:pt x="547" y="145"/>
                </a:lnTo>
                <a:lnTo>
                  <a:pt x="534" y="151"/>
                </a:lnTo>
                <a:lnTo>
                  <a:pt x="531" y="151"/>
                </a:lnTo>
                <a:lnTo>
                  <a:pt x="531" y="148"/>
                </a:lnTo>
                <a:lnTo>
                  <a:pt x="534" y="145"/>
                </a:lnTo>
                <a:lnTo>
                  <a:pt x="534" y="142"/>
                </a:lnTo>
                <a:lnTo>
                  <a:pt x="531" y="142"/>
                </a:lnTo>
                <a:lnTo>
                  <a:pt x="528" y="142"/>
                </a:lnTo>
                <a:lnTo>
                  <a:pt x="528" y="139"/>
                </a:lnTo>
                <a:lnTo>
                  <a:pt x="531" y="139"/>
                </a:lnTo>
                <a:lnTo>
                  <a:pt x="531" y="136"/>
                </a:lnTo>
                <a:lnTo>
                  <a:pt x="528" y="133"/>
                </a:lnTo>
                <a:lnTo>
                  <a:pt x="525" y="130"/>
                </a:lnTo>
                <a:lnTo>
                  <a:pt x="522" y="130"/>
                </a:lnTo>
                <a:lnTo>
                  <a:pt x="519" y="133"/>
                </a:lnTo>
                <a:lnTo>
                  <a:pt x="516" y="133"/>
                </a:lnTo>
                <a:lnTo>
                  <a:pt x="516" y="130"/>
                </a:lnTo>
                <a:lnTo>
                  <a:pt x="516" y="127"/>
                </a:lnTo>
                <a:lnTo>
                  <a:pt x="513" y="124"/>
                </a:lnTo>
                <a:lnTo>
                  <a:pt x="510" y="124"/>
                </a:lnTo>
                <a:lnTo>
                  <a:pt x="506" y="121"/>
                </a:lnTo>
                <a:lnTo>
                  <a:pt x="503" y="121"/>
                </a:lnTo>
                <a:lnTo>
                  <a:pt x="500" y="117"/>
                </a:lnTo>
                <a:lnTo>
                  <a:pt x="497" y="117"/>
                </a:lnTo>
                <a:lnTo>
                  <a:pt x="482" y="111"/>
                </a:lnTo>
                <a:lnTo>
                  <a:pt x="469" y="111"/>
                </a:lnTo>
                <a:lnTo>
                  <a:pt x="466" y="111"/>
                </a:lnTo>
                <a:lnTo>
                  <a:pt x="466" y="117"/>
                </a:lnTo>
                <a:lnTo>
                  <a:pt x="463" y="117"/>
                </a:lnTo>
                <a:lnTo>
                  <a:pt x="460" y="124"/>
                </a:lnTo>
                <a:lnTo>
                  <a:pt x="451" y="127"/>
                </a:lnTo>
                <a:lnTo>
                  <a:pt x="448" y="136"/>
                </a:lnTo>
                <a:lnTo>
                  <a:pt x="445" y="136"/>
                </a:lnTo>
                <a:lnTo>
                  <a:pt x="445" y="139"/>
                </a:lnTo>
                <a:lnTo>
                  <a:pt x="445" y="142"/>
                </a:lnTo>
                <a:lnTo>
                  <a:pt x="442" y="142"/>
                </a:lnTo>
                <a:lnTo>
                  <a:pt x="442" y="136"/>
                </a:lnTo>
                <a:lnTo>
                  <a:pt x="445" y="130"/>
                </a:lnTo>
                <a:lnTo>
                  <a:pt x="442" y="130"/>
                </a:lnTo>
                <a:lnTo>
                  <a:pt x="439" y="130"/>
                </a:lnTo>
                <a:lnTo>
                  <a:pt x="439" y="133"/>
                </a:lnTo>
                <a:lnTo>
                  <a:pt x="426" y="130"/>
                </a:lnTo>
                <a:lnTo>
                  <a:pt x="423" y="130"/>
                </a:lnTo>
                <a:lnTo>
                  <a:pt x="420" y="130"/>
                </a:lnTo>
                <a:lnTo>
                  <a:pt x="414" y="133"/>
                </a:lnTo>
                <a:lnTo>
                  <a:pt x="411" y="133"/>
                </a:lnTo>
                <a:lnTo>
                  <a:pt x="408" y="130"/>
                </a:lnTo>
                <a:lnTo>
                  <a:pt x="405" y="133"/>
                </a:lnTo>
                <a:lnTo>
                  <a:pt x="405" y="130"/>
                </a:lnTo>
                <a:lnTo>
                  <a:pt x="408" y="127"/>
                </a:lnTo>
                <a:lnTo>
                  <a:pt x="414" y="130"/>
                </a:lnTo>
                <a:lnTo>
                  <a:pt x="417" y="130"/>
                </a:lnTo>
                <a:lnTo>
                  <a:pt x="420" y="127"/>
                </a:lnTo>
                <a:lnTo>
                  <a:pt x="420" y="121"/>
                </a:lnTo>
                <a:lnTo>
                  <a:pt x="417" y="121"/>
                </a:lnTo>
                <a:lnTo>
                  <a:pt x="417" y="117"/>
                </a:lnTo>
                <a:lnTo>
                  <a:pt x="414" y="117"/>
                </a:lnTo>
                <a:lnTo>
                  <a:pt x="414" y="114"/>
                </a:lnTo>
                <a:lnTo>
                  <a:pt x="417" y="114"/>
                </a:lnTo>
                <a:lnTo>
                  <a:pt x="417" y="111"/>
                </a:lnTo>
                <a:lnTo>
                  <a:pt x="414" y="111"/>
                </a:lnTo>
                <a:lnTo>
                  <a:pt x="411" y="114"/>
                </a:lnTo>
                <a:lnTo>
                  <a:pt x="411" y="117"/>
                </a:lnTo>
                <a:lnTo>
                  <a:pt x="408" y="117"/>
                </a:lnTo>
                <a:lnTo>
                  <a:pt x="408" y="114"/>
                </a:lnTo>
                <a:lnTo>
                  <a:pt x="408" y="111"/>
                </a:lnTo>
                <a:lnTo>
                  <a:pt x="408" y="108"/>
                </a:lnTo>
                <a:lnTo>
                  <a:pt x="408" y="102"/>
                </a:lnTo>
                <a:lnTo>
                  <a:pt x="426" y="83"/>
                </a:lnTo>
                <a:lnTo>
                  <a:pt x="429" y="83"/>
                </a:lnTo>
                <a:lnTo>
                  <a:pt x="432" y="80"/>
                </a:lnTo>
                <a:lnTo>
                  <a:pt x="435" y="68"/>
                </a:lnTo>
                <a:lnTo>
                  <a:pt x="432" y="68"/>
                </a:lnTo>
                <a:lnTo>
                  <a:pt x="429" y="68"/>
                </a:lnTo>
                <a:lnTo>
                  <a:pt x="426" y="65"/>
                </a:lnTo>
                <a:lnTo>
                  <a:pt x="414" y="31"/>
                </a:lnTo>
                <a:lnTo>
                  <a:pt x="411" y="22"/>
                </a:lnTo>
                <a:lnTo>
                  <a:pt x="408" y="22"/>
                </a:lnTo>
                <a:lnTo>
                  <a:pt x="405" y="22"/>
                </a:lnTo>
                <a:lnTo>
                  <a:pt x="405" y="25"/>
                </a:lnTo>
                <a:lnTo>
                  <a:pt x="389" y="43"/>
                </a:lnTo>
                <a:lnTo>
                  <a:pt x="386" y="49"/>
                </a:lnTo>
                <a:lnTo>
                  <a:pt x="377" y="59"/>
                </a:lnTo>
                <a:lnTo>
                  <a:pt x="371" y="59"/>
                </a:lnTo>
                <a:lnTo>
                  <a:pt x="371" y="56"/>
                </a:lnTo>
                <a:lnTo>
                  <a:pt x="368" y="59"/>
                </a:lnTo>
                <a:lnTo>
                  <a:pt x="361" y="59"/>
                </a:lnTo>
                <a:lnTo>
                  <a:pt x="358" y="59"/>
                </a:lnTo>
                <a:lnTo>
                  <a:pt x="355" y="59"/>
                </a:lnTo>
                <a:lnTo>
                  <a:pt x="352" y="53"/>
                </a:lnTo>
                <a:lnTo>
                  <a:pt x="343" y="49"/>
                </a:lnTo>
                <a:lnTo>
                  <a:pt x="334" y="53"/>
                </a:lnTo>
                <a:lnTo>
                  <a:pt x="330" y="49"/>
                </a:lnTo>
                <a:lnTo>
                  <a:pt x="327" y="49"/>
                </a:lnTo>
                <a:lnTo>
                  <a:pt x="324" y="53"/>
                </a:lnTo>
                <a:lnTo>
                  <a:pt x="324" y="59"/>
                </a:lnTo>
                <a:lnTo>
                  <a:pt x="324" y="62"/>
                </a:lnTo>
                <a:lnTo>
                  <a:pt x="318" y="62"/>
                </a:lnTo>
                <a:lnTo>
                  <a:pt x="315" y="59"/>
                </a:lnTo>
                <a:lnTo>
                  <a:pt x="306" y="59"/>
                </a:lnTo>
                <a:lnTo>
                  <a:pt x="303" y="59"/>
                </a:lnTo>
                <a:lnTo>
                  <a:pt x="300" y="59"/>
                </a:lnTo>
                <a:lnTo>
                  <a:pt x="297" y="59"/>
                </a:lnTo>
                <a:lnTo>
                  <a:pt x="293" y="62"/>
                </a:lnTo>
                <a:lnTo>
                  <a:pt x="290" y="62"/>
                </a:lnTo>
                <a:lnTo>
                  <a:pt x="284" y="65"/>
                </a:lnTo>
                <a:lnTo>
                  <a:pt x="281" y="65"/>
                </a:lnTo>
                <a:lnTo>
                  <a:pt x="278" y="68"/>
                </a:lnTo>
                <a:lnTo>
                  <a:pt x="275" y="71"/>
                </a:lnTo>
                <a:lnTo>
                  <a:pt x="269" y="71"/>
                </a:lnTo>
                <a:lnTo>
                  <a:pt x="266" y="71"/>
                </a:lnTo>
                <a:lnTo>
                  <a:pt x="259" y="65"/>
                </a:lnTo>
                <a:lnTo>
                  <a:pt x="259" y="62"/>
                </a:lnTo>
                <a:lnTo>
                  <a:pt x="256" y="62"/>
                </a:lnTo>
                <a:lnTo>
                  <a:pt x="256" y="59"/>
                </a:lnTo>
                <a:lnTo>
                  <a:pt x="256" y="53"/>
                </a:lnTo>
                <a:lnTo>
                  <a:pt x="250" y="49"/>
                </a:lnTo>
                <a:lnTo>
                  <a:pt x="250" y="37"/>
                </a:lnTo>
                <a:lnTo>
                  <a:pt x="253" y="31"/>
                </a:lnTo>
                <a:lnTo>
                  <a:pt x="253" y="28"/>
                </a:lnTo>
                <a:lnTo>
                  <a:pt x="256" y="25"/>
                </a:lnTo>
                <a:lnTo>
                  <a:pt x="256" y="22"/>
                </a:lnTo>
                <a:lnTo>
                  <a:pt x="256" y="19"/>
                </a:lnTo>
                <a:lnTo>
                  <a:pt x="256" y="16"/>
                </a:lnTo>
                <a:lnTo>
                  <a:pt x="253" y="12"/>
                </a:lnTo>
                <a:lnTo>
                  <a:pt x="250" y="12"/>
                </a:lnTo>
                <a:lnTo>
                  <a:pt x="247" y="12"/>
                </a:lnTo>
                <a:lnTo>
                  <a:pt x="250" y="6"/>
                </a:lnTo>
                <a:lnTo>
                  <a:pt x="250" y="3"/>
                </a:lnTo>
                <a:lnTo>
                  <a:pt x="247" y="0"/>
                </a:lnTo>
                <a:lnTo>
                  <a:pt x="244" y="0"/>
                </a:lnTo>
                <a:lnTo>
                  <a:pt x="241" y="3"/>
                </a:lnTo>
                <a:lnTo>
                  <a:pt x="241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2"/>
          </p:nvPr>
        </p:nvSpPr>
        <p:spPr>
          <a:xfrm>
            <a:off x="481359" y="6492240"/>
            <a:ext cx="6629400" cy="137160"/>
          </a:xfrm>
        </p:spPr>
        <p:txBody>
          <a:bodyPr/>
          <a:lstStyle/>
          <a:p>
            <a:r>
              <a:rPr lang="en-US"/>
              <a:t>27TH SEPTEMBER 2016</a:t>
            </a: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 TO IMS HEALTH</a:t>
            </a:r>
            <a:endParaRPr lang="en-GB" dirty="0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611558" y="5046663"/>
            <a:ext cx="1108075" cy="1108075"/>
          </a:xfrm>
          <a:custGeom>
            <a:avLst/>
            <a:gdLst>
              <a:gd name="T0" fmla="*/ 195 w 698"/>
              <a:gd name="T1" fmla="*/ 22 h 698"/>
              <a:gd name="T2" fmla="*/ 170 w 698"/>
              <a:gd name="T3" fmla="*/ 28 h 698"/>
              <a:gd name="T4" fmla="*/ 182 w 698"/>
              <a:gd name="T5" fmla="*/ 56 h 698"/>
              <a:gd name="T6" fmla="*/ 148 w 698"/>
              <a:gd name="T7" fmla="*/ 77 h 698"/>
              <a:gd name="T8" fmla="*/ 117 w 698"/>
              <a:gd name="T9" fmla="*/ 65 h 698"/>
              <a:gd name="T10" fmla="*/ 68 w 698"/>
              <a:gd name="T11" fmla="*/ 68 h 698"/>
              <a:gd name="T12" fmla="*/ 80 w 698"/>
              <a:gd name="T13" fmla="*/ 80 h 698"/>
              <a:gd name="T14" fmla="*/ 77 w 698"/>
              <a:gd name="T15" fmla="*/ 121 h 698"/>
              <a:gd name="T16" fmla="*/ 31 w 698"/>
              <a:gd name="T17" fmla="*/ 182 h 698"/>
              <a:gd name="T18" fmla="*/ 6 w 698"/>
              <a:gd name="T19" fmla="*/ 244 h 698"/>
              <a:gd name="T20" fmla="*/ 28 w 698"/>
              <a:gd name="T21" fmla="*/ 269 h 698"/>
              <a:gd name="T22" fmla="*/ 62 w 698"/>
              <a:gd name="T23" fmla="*/ 263 h 698"/>
              <a:gd name="T24" fmla="*/ 80 w 698"/>
              <a:gd name="T25" fmla="*/ 290 h 698"/>
              <a:gd name="T26" fmla="*/ 154 w 698"/>
              <a:gd name="T27" fmla="*/ 269 h 698"/>
              <a:gd name="T28" fmla="*/ 192 w 698"/>
              <a:gd name="T29" fmla="*/ 318 h 698"/>
              <a:gd name="T30" fmla="*/ 241 w 698"/>
              <a:gd name="T31" fmla="*/ 346 h 698"/>
              <a:gd name="T32" fmla="*/ 275 w 698"/>
              <a:gd name="T33" fmla="*/ 392 h 698"/>
              <a:gd name="T34" fmla="*/ 284 w 698"/>
              <a:gd name="T35" fmla="*/ 448 h 698"/>
              <a:gd name="T36" fmla="*/ 293 w 698"/>
              <a:gd name="T37" fmla="*/ 488 h 698"/>
              <a:gd name="T38" fmla="*/ 321 w 698"/>
              <a:gd name="T39" fmla="*/ 516 h 698"/>
              <a:gd name="T40" fmla="*/ 340 w 698"/>
              <a:gd name="T41" fmla="*/ 525 h 698"/>
              <a:gd name="T42" fmla="*/ 334 w 698"/>
              <a:gd name="T43" fmla="*/ 584 h 698"/>
              <a:gd name="T44" fmla="*/ 284 w 698"/>
              <a:gd name="T45" fmla="*/ 633 h 698"/>
              <a:gd name="T46" fmla="*/ 312 w 698"/>
              <a:gd name="T47" fmla="*/ 649 h 698"/>
              <a:gd name="T48" fmla="*/ 327 w 698"/>
              <a:gd name="T49" fmla="*/ 655 h 698"/>
              <a:gd name="T50" fmla="*/ 346 w 698"/>
              <a:gd name="T51" fmla="*/ 673 h 698"/>
              <a:gd name="T52" fmla="*/ 346 w 698"/>
              <a:gd name="T53" fmla="*/ 698 h 698"/>
              <a:gd name="T54" fmla="*/ 417 w 698"/>
              <a:gd name="T55" fmla="*/ 611 h 698"/>
              <a:gd name="T56" fmla="*/ 432 w 698"/>
              <a:gd name="T57" fmla="*/ 574 h 698"/>
              <a:gd name="T58" fmla="*/ 448 w 698"/>
              <a:gd name="T59" fmla="*/ 544 h 698"/>
              <a:gd name="T60" fmla="*/ 494 w 698"/>
              <a:gd name="T61" fmla="*/ 522 h 698"/>
              <a:gd name="T62" fmla="*/ 503 w 698"/>
              <a:gd name="T63" fmla="*/ 516 h 698"/>
              <a:gd name="T64" fmla="*/ 544 w 698"/>
              <a:gd name="T65" fmla="*/ 516 h 698"/>
              <a:gd name="T66" fmla="*/ 602 w 698"/>
              <a:gd name="T67" fmla="*/ 429 h 698"/>
              <a:gd name="T68" fmla="*/ 658 w 698"/>
              <a:gd name="T69" fmla="*/ 309 h 698"/>
              <a:gd name="T70" fmla="*/ 670 w 698"/>
              <a:gd name="T71" fmla="*/ 207 h 698"/>
              <a:gd name="T72" fmla="*/ 534 w 698"/>
              <a:gd name="T73" fmla="*/ 151 h 698"/>
              <a:gd name="T74" fmla="*/ 528 w 698"/>
              <a:gd name="T75" fmla="*/ 139 h 698"/>
              <a:gd name="T76" fmla="*/ 516 w 698"/>
              <a:gd name="T77" fmla="*/ 133 h 698"/>
              <a:gd name="T78" fmla="*/ 500 w 698"/>
              <a:gd name="T79" fmla="*/ 117 h 698"/>
              <a:gd name="T80" fmla="*/ 460 w 698"/>
              <a:gd name="T81" fmla="*/ 124 h 698"/>
              <a:gd name="T82" fmla="*/ 442 w 698"/>
              <a:gd name="T83" fmla="*/ 136 h 698"/>
              <a:gd name="T84" fmla="*/ 420 w 698"/>
              <a:gd name="T85" fmla="*/ 130 h 698"/>
              <a:gd name="T86" fmla="*/ 414 w 698"/>
              <a:gd name="T87" fmla="*/ 130 h 698"/>
              <a:gd name="T88" fmla="*/ 414 w 698"/>
              <a:gd name="T89" fmla="*/ 114 h 698"/>
              <a:gd name="T90" fmla="*/ 408 w 698"/>
              <a:gd name="T91" fmla="*/ 114 h 698"/>
              <a:gd name="T92" fmla="*/ 435 w 698"/>
              <a:gd name="T93" fmla="*/ 68 h 698"/>
              <a:gd name="T94" fmla="*/ 405 w 698"/>
              <a:gd name="T95" fmla="*/ 22 h 698"/>
              <a:gd name="T96" fmla="*/ 368 w 698"/>
              <a:gd name="T97" fmla="*/ 59 h 698"/>
              <a:gd name="T98" fmla="*/ 330 w 698"/>
              <a:gd name="T99" fmla="*/ 49 h 698"/>
              <a:gd name="T100" fmla="*/ 306 w 698"/>
              <a:gd name="T101" fmla="*/ 59 h 698"/>
              <a:gd name="T102" fmla="*/ 281 w 698"/>
              <a:gd name="T103" fmla="*/ 65 h 698"/>
              <a:gd name="T104" fmla="*/ 256 w 698"/>
              <a:gd name="T105" fmla="*/ 62 h 698"/>
              <a:gd name="T106" fmla="*/ 256 w 698"/>
              <a:gd name="T107" fmla="*/ 25 h 698"/>
              <a:gd name="T108" fmla="*/ 250 w 698"/>
              <a:gd name="T109" fmla="*/ 6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8" h="698">
                <a:moveTo>
                  <a:pt x="238" y="0"/>
                </a:moveTo>
                <a:lnTo>
                  <a:pt x="238" y="6"/>
                </a:lnTo>
                <a:lnTo>
                  <a:pt x="232" y="12"/>
                </a:lnTo>
                <a:lnTo>
                  <a:pt x="225" y="12"/>
                </a:lnTo>
                <a:lnTo>
                  <a:pt x="219" y="16"/>
                </a:lnTo>
                <a:lnTo>
                  <a:pt x="216" y="19"/>
                </a:lnTo>
                <a:lnTo>
                  <a:pt x="195" y="22"/>
                </a:lnTo>
                <a:lnTo>
                  <a:pt x="195" y="25"/>
                </a:lnTo>
                <a:lnTo>
                  <a:pt x="185" y="25"/>
                </a:lnTo>
                <a:lnTo>
                  <a:pt x="164" y="19"/>
                </a:lnTo>
                <a:lnTo>
                  <a:pt x="161" y="19"/>
                </a:lnTo>
                <a:lnTo>
                  <a:pt x="161" y="22"/>
                </a:lnTo>
                <a:lnTo>
                  <a:pt x="164" y="25"/>
                </a:lnTo>
                <a:lnTo>
                  <a:pt x="170" y="28"/>
                </a:lnTo>
                <a:lnTo>
                  <a:pt x="170" y="40"/>
                </a:lnTo>
                <a:lnTo>
                  <a:pt x="173" y="49"/>
                </a:lnTo>
                <a:lnTo>
                  <a:pt x="176" y="53"/>
                </a:lnTo>
                <a:lnTo>
                  <a:pt x="179" y="53"/>
                </a:lnTo>
                <a:lnTo>
                  <a:pt x="185" y="53"/>
                </a:lnTo>
                <a:lnTo>
                  <a:pt x="185" y="56"/>
                </a:lnTo>
                <a:lnTo>
                  <a:pt x="182" y="56"/>
                </a:lnTo>
                <a:lnTo>
                  <a:pt x="179" y="59"/>
                </a:lnTo>
                <a:lnTo>
                  <a:pt x="176" y="59"/>
                </a:lnTo>
                <a:lnTo>
                  <a:pt x="173" y="62"/>
                </a:lnTo>
                <a:lnTo>
                  <a:pt x="170" y="68"/>
                </a:lnTo>
                <a:lnTo>
                  <a:pt x="167" y="68"/>
                </a:lnTo>
                <a:lnTo>
                  <a:pt x="164" y="71"/>
                </a:lnTo>
                <a:lnTo>
                  <a:pt x="148" y="77"/>
                </a:lnTo>
                <a:lnTo>
                  <a:pt x="145" y="80"/>
                </a:lnTo>
                <a:lnTo>
                  <a:pt x="133" y="80"/>
                </a:lnTo>
                <a:lnTo>
                  <a:pt x="127" y="77"/>
                </a:lnTo>
                <a:lnTo>
                  <a:pt x="124" y="71"/>
                </a:lnTo>
                <a:lnTo>
                  <a:pt x="121" y="74"/>
                </a:lnTo>
                <a:lnTo>
                  <a:pt x="117" y="74"/>
                </a:lnTo>
                <a:lnTo>
                  <a:pt x="117" y="65"/>
                </a:lnTo>
                <a:lnTo>
                  <a:pt x="111" y="59"/>
                </a:lnTo>
                <a:lnTo>
                  <a:pt x="108" y="59"/>
                </a:lnTo>
                <a:lnTo>
                  <a:pt x="102" y="62"/>
                </a:lnTo>
                <a:lnTo>
                  <a:pt x="99" y="62"/>
                </a:lnTo>
                <a:lnTo>
                  <a:pt x="96" y="62"/>
                </a:lnTo>
                <a:lnTo>
                  <a:pt x="96" y="65"/>
                </a:lnTo>
                <a:lnTo>
                  <a:pt x="68" y="68"/>
                </a:lnTo>
                <a:lnTo>
                  <a:pt x="68" y="65"/>
                </a:lnTo>
                <a:lnTo>
                  <a:pt x="68" y="77"/>
                </a:lnTo>
                <a:lnTo>
                  <a:pt x="71" y="80"/>
                </a:lnTo>
                <a:lnTo>
                  <a:pt x="74" y="80"/>
                </a:lnTo>
                <a:lnTo>
                  <a:pt x="74" y="77"/>
                </a:lnTo>
                <a:lnTo>
                  <a:pt x="77" y="77"/>
                </a:lnTo>
                <a:lnTo>
                  <a:pt x="80" y="80"/>
                </a:lnTo>
                <a:lnTo>
                  <a:pt x="80" y="87"/>
                </a:lnTo>
                <a:lnTo>
                  <a:pt x="77" y="87"/>
                </a:lnTo>
                <a:lnTo>
                  <a:pt x="74" y="87"/>
                </a:lnTo>
                <a:lnTo>
                  <a:pt x="65" y="90"/>
                </a:lnTo>
                <a:lnTo>
                  <a:pt x="65" y="99"/>
                </a:lnTo>
                <a:lnTo>
                  <a:pt x="74" y="111"/>
                </a:lnTo>
                <a:lnTo>
                  <a:pt x="77" y="121"/>
                </a:lnTo>
                <a:lnTo>
                  <a:pt x="74" y="145"/>
                </a:lnTo>
                <a:lnTo>
                  <a:pt x="71" y="158"/>
                </a:lnTo>
                <a:lnTo>
                  <a:pt x="71" y="161"/>
                </a:lnTo>
                <a:lnTo>
                  <a:pt x="68" y="173"/>
                </a:lnTo>
                <a:lnTo>
                  <a:pt x="65" y="173"/>
                </a:lnTo>
                <a:lnTo>
                  <a:pt x="59" y="173"/>
                </a:lnTo>
                <a:lnTo>
                  <a:pt x="31" y="182"/>
                </a:lnTo>
                <a:lnTo>
                  <a:pt x="28" y="188"/>
                </a:lnTo>
                <a:lnTo>
                  <a:pt x="22" y="192"/>
                </a:lnTo>
                <a:lnTo>
                  <a:pt x="12" y="207"/>
                </a:lnTo>
                <a:lnTo>
                  <a:pt x="12" y="216"/>
                </a:lnTo>
                <a:lnTo>
                  <a:pt x="6" y="219"/>
                </a:lnTo>
                <a:lnTo>
                  <a:pt x="0" y="235"/>
                </a:lnTo>
                <a:lnTo>
                  <a:pt x="6" y="244"/>
                </a:lnTo>
                <a:lnTo>
                  <a:pt x="6" y="247"/>
                </a:lnTo>
                <a:lnTo>
                  <a:pt x="16" y="259"/>
                </a:lnTo>
                <a:lnTo>
                  <a:pt x="19" y="259"/>
                </a:lnTo>
                <a:lnTo>
                  <a:pt x="19" y="263"/>
                </a:lnTo>
                <a:lnTo>
                  <a:pt x="19" y="266"/>
                </a:lnTo>
                <a:lnTo>
                  <a:pt x="19" y="269"/>
                </a:lnTo>
                <a:lnTo>
                  <a:pt x="28" y="269"/>
                </a:lnTo>
                <a:lnTo>
                  <a:pt x="31" y="269"/>
                </a:lnTo>
                <a:lnTo>
                  <a:pt x="31" y="272"/>
                </a:lnTo>
                <a:lnTo>
                  <a:pt x="31" y="275"/>
                </a:lnTo>
                <a:lnTo>
                  <a:pt x="34" y="275"/>
                </a:lnTo>
                <a:lnTo>
                  <a:pt x="37" y="278"/>
                </a:lnTo>
                <a:lnTo>
                  <a:pt x="46" y="275"/>
                </a:lnTo>
                <a:lnTo>
                  <a:pt x="62" y="263"/>
                </a:lnTo>
                <a:lnTo>
                  <a:pt x="62" y="266"/>
                </a:lnTo>
                <a:lnTo>
                  <a:pt x="62" y="293"/>
                </a:lnTo>
                <a:lnTo>
                  <a:pt x="65" y="293"/>
                </a:lnTo>
                <a:lnTo>
                  <a:pt x="68" y="293"/>
                </a:lnTo>
                <a:lnTo>
                  <a:pt x="71" y="293"/>
                </a:lnTo>
                <a:lnTo>
                  <a:pt x="77" y="290"/>
                </a:lnTo>
                <a:lnTo>
                  <a:pt x="80" y="290"/>
                </a:lnTo>
                <a:lnTo>
                  <a:pt x="87" y="293"/>
                </a:lnTo>
                <a:lnTo>
                  <a:pt x="99" y="293"/>
                </a:lnTo>
                <a:lnTo>
                  <a:pt x="114" y="284"/>
                </a:lnTo>
                <a:lnTo>
                  <a:pt x="130" y="269"/>
                </a:lnTo>
                <a:lnTo>
                  <a:pt x="151" y="266"/>
                </a:lnTo>
                <a:lnTo>
                  <a:pt x="151" y="269"/>
                </a:lnTo>
                <a:lnTo>
                  <a:pt x="154" y="269"/>
                </a:lnTo>
                <a:lnTo>
                  <a:pt x="154" y="290"/>
                </a:lnTo>
                <a:lnTo>
                  <a:pt x="151" y="293"/>
                </a:lnTo>
                <a:lnTo>
                  <a:pt x="154" y="303"/>
                </a:lnTo>
                <a:lnTo>
                  <a:pt x="161" y="309"/>
                </a:lnTo>
                <a:lnTo>
                  <a:pt x="170" y="315"/>
                </a:lnTo>
                <a:lnTo>
                  <a:pt x="188" y="318"/>
                </a:lnTo>
                <a:lnTo>
                  <a:pt x="192" y="318"/>
                </a:lnTo>
                <a:lnTo>
                  <a:pt x="192" y="321"/>
                </a:lnTo>
                <a:lnTo>
                  <a:pt x="195" y="324"/>
                </a:lnTo>
                <a:lnTo>
                  <a:pt x="210" y="327"/>
                </a:lnTo>
                <a:lnTo>
                  <a:pt x="216" y="334"/>
                </a:lnTo>
                <a:lnTo>
                  <a:pt x="229" y="334"/>
                </a:lnTo>
                <a:lnTo>
                  <a:pt x="238" y="337"/>
                </a:lnTo>
                <a:lnTo>
                  <a:pt x="241" y="346"/>
                </a:lnTo>
                <a:lnTo>
                  <a:pt x="241" y="349"/>
                </a:lnTo>
                <a:lnTo>
                  <a:pt x="244" y="355"/>
                </a:lnTo>
                <a:lnTo>
                  <a:pt x="241" y="364"/>
                </a:lnTo>
                <a:lnTo>
                  <a:pt x="247" y="383"/>
                </a:lnTo>
                <a:lnTo>
                  <a:pt x="275" y="383"/>
                </a:lnTo>
                <a:lnTo>
                  <a:pt x="275" y="386"/>
                </a:lnTo>
                <a:lnTo>
                  <a:pt x="275" y="392"/>
                </a:lnTo>
                <a:lnTo>
                  <a:pt x="275" y="401"/>
                </a:lnTo>
                <a:lnTo>
                  <a:pt x="281" y="401"/>
                </a:lnTo>
                <a:lnTo>
                  <a:pt x="287" y="414"/>
                </a:lnTo>
                <a:lnTo>
                  <a:pt x="287" y="435"/>
                </a:lnTo>
                <a:lnTo>
                  <a:pt x="284" y="442"/>
                </a:lnTo>
                <a:lnTo>
                  <a:pt x="284" y="445"/>
                </a:lnTo>
                <a:lnTo>
                  <a:pt x="284" y="448"/>
                </a:lnTo>
                <a:lnTo>
                  <a:pt x="284" y="451"/>
                </a:lnTo>
                <a:lnTo>
                  <a:pt x="281" y="451"/>
                </a:lnTo>
                <a:lnTo>
                  <a:pt x="281" y="454"/>
                </a:lnTo>
                <a:lnTo>
                  <a:pt x="284" y="457"/>
                </a:lnTo>
                <a:lnTo>
                  <a:pt x="281" y="485"/>
                </a:lnTo>
                <a:lnTo>
                  <a:pt x="284" y="485"/>
                </a:lnTo>
                <a:lnTo>
                  <a:pt x="293" y="488"/>
                </a:lnTo>
                <a:lnTo>
                  <a:pt x="306" y="491"/>
                </a:lnTo>
                <a:lnTo>
                  <a:pt x="306" y="488"/>
                </a:lnTo>
                <a:lnTo>
                  <a:pt x="309" y="488"/>
                </a:lnTo>
                <a:lnTo>
                  <a:pt x="312" y="491"/>
                </a:lnTo>
                <a:lnTo>
                  <a:pt x="318" y="491"/>
                </a:lnTo>
                <a:lnTo>
                  <a:pt x="318" y="494"/>
                </a:lnTo>
                <a:lnTo>
                  <a:pt x="321" y="516"/>
                </a:lnTo>
                <a:lnTo>
                  <a:pt x="324" y="519"/>
                </a:lnTo>
                <a:lnTo>
                  <a:pt x="327" y="522"/>
                </a:lnTo>
                <a:lnTo>
                  <a:pt x="330" y="522"/>
                </a:lnTo>
                <a:lnTo>
                  <a:pt x="330" y="519"/>
                </a:lnTo>
                <a:lnTo>
                  <a:pt x="340" y="519"/>
                </a:lnTo>
                <a:lnTo>
                  <a:pt x="340" y="522"/>
                </a:lnTo>
                <a:lnTo>
                  <a:pt x="340" y="525"/>
                </a:lnTo>
                <a:lnTo>
                  <a:pt x="337" y="550"/>
                </a:lnTo>
                <a:lnTo>
                  <a:pt x="346" y="550"/>
                </a:lnTo>
                <a:lnTo>
                  <a:pt x="346" y="553"/>
                </a:lnTo>
                <a:lnTo>
                  <a:pt x="349" y="565"/>
                </a:lnTo>
                <a:lnTo>
                  <a:pt x="349" y="577"/>
                </a:lnTo>
                <a:lnTo>
                  <a:pt x="340" y="584"/>
                </a:lnTo>
                <a:lnTo>
                  <a:pt x="334" y="584"/>
                </a:lnTo>
                <a:lnTo>
                  <a:pt x="315" y="602"/>
                </a:lnTo>
                <a:lnTo>
                  <a:pt x="312" y="602"/>
                </a:lnTo>
                <a:lnTo>
                  <a:pt x="306" y="611"/>
                </a:lnTo>
                <a:lnTo>
                  <a:pt x="306" y="615"/>
                </a:lnTo>
                <a:lnTo>
                  <a:pt x="290" y="627"/>
                </a:lnTo>
                <a:lnTo>
                  <a:pt x="290" y="630"/>
                </a:lnTo>
                <a:lnTo>
                  <a:pt x="284" y="633"/>
                </a:lnTo>
                <a:lnTo>
                  <a:pt x="290" y="633"/>
                </a:lnTo>
                <a:lnTo>
                  <a:pt x="293" y="633"/>
                </a:lnTo>
                <a:lnTo>
                  <a:pt x="293" y="630"/>
                </a:lnTo>
                <a:lnTo>
                  <a:pt x="297" y="630"/>
                </a:lnTo>
                <a:lnTo>
                  <a:pt x="309" y="639"/>
                </a:lnTo>
                <a:lnTo>
                  <a:pt x="309" y="645"/>
                </a:lnTo>
                <a:lnTo>
                  <a:pt x="312" y="649"/>
                </a:lnTo>
                <a:lnTo>
                  <a:pt x="312" y="645"/>
                </a:lnTo>
                <a:lnTo>
                  <a:pt x="318" y="642"/>
                </a:lnTo>
                <a:lnTo>
                  <a:pt x="318" y="645"/>
                </a:lnTo>
                <a:lnTo>
                  <a:pt x="321" y="652"/>
                </a:lnTo>
                <a:lnTo>
                  <a:pt x="324" y="652"/>
                </a:lnTo>
                <a:lnTo>
                  <a:pt x="327" y="652"/>
                </a:lnTo>
                <a:lnTo>
                  <a:pt x="327" y="655"/>
                </a:lnTo>
                <a:lnTo>
                  <a:pt x="330" y="655"/>
                </a:lnTo>
                <a:lnTo>
                  <a:pt x="334" y="658"/>
                </a:lnTo>
                <a:lnTo>
                  <a:pt x="334" y="661"/>
                </a:lnTo>
                <a:lnTo>
                  <a:pt x="337" y="661"/>
                </a:lnTo>
                <a:lnTo>
                  <a:pt x="343" y="664"/>
                </a:lnTo>
                <a:lnTo>
                  <a:pt x="343" y="667"/>
                </a:lnTo>
                <a:lnTo>
                  <a:pt x="346" y="673"/>
                </a:lnTo>
                <a:lnTo>
                  <a:pt x="352" y="676"/>
                </a:lnTo>
                <a:lnTo>
                  <a:pt x="352" y="679"/>
                </a:lnTo>
                <a:lnTo>
                  <a:pt x="352" y="682"/>
                </a:lnTo>
                <a:lnTo>
                  <a:pt x="349" y="682"/>
                </a:lnTo>
                <a:lnTo>
                  <a:pt x="346" y="686"/>
                </a:lnTo>
                <a:lnTo>
                  <a:pt x="346" y="695"/>
                </a:lnTo>
                <a:lnTo>
                  <a:pt x="346" y="698"/>
                </a:lnTo>
                <a:lnTo>
                  <a:pt x="346" y="695"/>
                </a:lnTo>
                <a:lnTo>
                  <a:pt x="355" y="692"/>
                </a:lnTo>
                <a:lnTo>
                  <a:pt x="361" y="682"/>
                </a:lnTo>
                <a:lnTo>
                  <a:pt x="364" y="676"/>
                </a:lnTo>
                <a:lnTo>
                  <a:pt x="371" y="667"/>
                </a:lnTo>
                <a:lnTo>
                  <a:pt x="386" y="658"/>
                </a:lnTo>
                <a:lnTo>
                  <a:pt x="417" y="611"/>
                </a:lnTo>
                <a:lnTo>
                  <a:pt x="423" y="611"/>
                </a:lnTo>
                <a:lnTo>
                  <a:pt x="426" y="605"/>
                </a:lnTo>
                <a:lnTo>
                  <a:pt x="429" y="587"/>
                </a:lnTo>
                <a:lnTo>
                  <a:pt x="432" y="587"/>
                </a:lnTo>
                <a:lnTo>
                  <a:pt x="432" y="584"/>
                </a:lnTo>
                <a:lnTo>
                  <a:pt x="429" y="581"/>
                </a:lnTo>
                <a:lnTo>
                  <a:pt x="432" y="574"/>
                </a:lnTo>
                <a:lnTo>
                  <a:pt x="429" y="574"/>
                </a:lnTo>
                <a:lnTo>
                  <a:pt x="429" y="571"/>
                </a:lnTo>
                <a:lnTo>
                  <a:pt x="429" y="568"/>
                </a:lnTo>
                <a:lnTo>
                  <a:pt x="429" y="565"/>
                </a:lnTo>
                <a:lnTo>
                  <a:pt x="432" y="565"/>
                </a:lnTo>
                <a:lnTo>
                  <a:pt x="432" y="559"/>
                </a:lnTo>
                <a:lnTo>
                  <a:pt x="448" y="544"/>
                </a:lnTo>
                <a:lnTo>
                  <a:pt x="469" y="528"/>
                </a:lnTo>
                <a:lnTo>
                  <a:pt x="473" y="528"/>
                </a:lnTo>
                <a:lnTo>
                  <a:pt x="476" y="528"/>
                </a:lnTo>
                <a:lnTo>
                  <a:pt x="485" y="525"/>
                </a:lnTo>
                <a:lnTo>
                  <a:pt x="488" y="525"/>
                </a:lnTo>
                <a:lnTo>
                  <a:pt x="491" y="525"/>
                </a:lnTo>
                <a:lnTo>
                  <a:pt x="494" y="522"/>
                </a:lnTo>
                <a:lnTo>
                  <a:pt x="497" y="519"/>
                </a:lnTo>
                <a:lnTo>
                  <a:pt x="500" y="519"/>
                </a:lnTo>
                <a:lnTo>
                  <a:pt x="500" y="516"/>
                </a:lnTo>
                <a:lnTo>
                  <a:pt x="503" y="513"/>
                </a:lnTo>
                <a:lnTo>
                  <a:pt x="503" y="516"/>
                </a:lnTo>
                <a:lnTo>
                  <a:pt x="503" y="513"/>
                </a:lnTo>
                <a:lnTo>
                  <a:pt x="503" y="516"/>
                </a:lnTo>
                <a:lnTo>
                  <a:pt x="506" y="516"/>
                </a:lnTo>
                <a:lnTo>
                  <a:pt x="513" y="516"/>
                </a:lnTo>
                <a:lnTo>
                  <a:pt x="516" y="516"/>
                </a:lnTo>
                <a:lnTo>
                  <a:pt x="519" y="516"/>
                </a:lnTo>
                <a:lnTo>
                  <a:pt x="525" y="516"/>
                </a:lnTo>
                <a:lnTo>
                  <a:pt x="528" y="516"/>
                </a:lnTo>
                <a:lnTo>
                  <a:pt x="544" y="516"/>
                </a:lnTo>
                <a:lnTo>
                  <a:pt x="547" y="510"/>
                </a:lnTo>
                <a:lnTo>
                  <a:pt x="556" y="506"/>
                </a:lnTo>
                <a:lnTo>
                  <a:pt x="559" y="503"/>
                </a:lnTo>
                <a:lnTo>
                  <a:pt x="565" y="491"/>
                </a:lnTo>
                <a:lnTo>
                  <a:pt x="590" y="460"/>
                </a:lnTo>
                <a:lnTo>
                  <a:pt x="593" y="439"/>
                </a:lnTo>
                <a:lnTo>
                  <a:pt x="602" y="429"/>
                </a:lnTo>
                <a:lnTo>
                  <a:pt x="615" y="349"/>
                </a:lnTo>
                <a:lnTo>
                  <a:pt x="618" y="349"/>
                </a:lnTo>
                <a:lnTo>
                  <a:pt x="621" y="346"/>
                </a:lnTo>
                <a:lnTo>
                  <a:pt x="624" y="346"/>
                </a:lnTo>
                <a:lnTo>
                  <a:pt x="633" y="340"/>
                </a:lnTo>
                <a:lnTo>
                  <a:pt x="645" y="318"/>
                </a:lnTo>
                <a:lnTo>
                  <a:pt x="658" y="309"/>
                </a:lnTo>
                <a:lnTo>
                  <a:pt x="664" y="306"/>
                </a:lnTo>
                <a:lnTo>
                  <a:pt x="692" y="278"/>
                </a:lnTo>
                <a:lnTo>
                  <a:pt x="698" y="241"/>
                </a:lnTo>
                <a:lnTo>
                  <a:pt x="695" y="222"/>
                </a:lnTo>
                <a:lnTo>
                  <a:pt x="692" y="213"/>
                </a:lnTo>
                <a:lnTo>
                  <a:pt x="689" y="210"/>
                </a:lnTo>
                <a:lnTo>
                  <a:pt x="670" y="207"/>
                </a:lnTo>
                <a:lnTo>
                  <a:pt x="667" y="207"/>
                </a:lnTo>
                <a:lnTo>
                  <a:pt x="664" y="204"/>
                </a:lnTo>
                <a:lnTo>
                  <a:pt x="661" y="204"/>
                </a:lnTo>
                <a:lnTo>
                  <a:pt x="615" y="161"/>
                </a:lnTo>
                <a:lnTo>
                  <a:pt x="550" y="148"/>
                </a:lnTo>
                <a:lnTo>
                  <a:pt x="547" y="145"/>
                </a:lnTo>
                <a:lnTo>
                  <a:pt x="534" y="151"/>
                </a:lnTo>
                <a:lnTo>
                  <a:pt x="531" y="151"/>
                </a:lnTo>
                <a:lnTo>
                  <a:pt x="531" y="148"/>
                </a:lnTo>
                <a:lnTo>
                  <a:pt x="534" y="145"/>
                </a:lnTo>
                <a:lnTo>
                  <a:pt x="534" y="142"/>
                </a:lnTo>
                <a:lnTo>
                  <a:pt x="531" y="142"/>
                </a:lnTo>
                <a:lnTo>
                  <a:pt x="528" y="142"/>
                </a:lnTo>
                <a:lnTo>
                  <a:pt x="528" y="139"/>
                </a:lnTo>
                <a:lnTo>
                  <a:pt x="531" y="139"/>
                </a:lnTo>
                <a:lnTo>
                  <a:pt x="531" y="136"/>
                </a:lnTo>
                <a:lnTo>
                  <a:pt x="528" y="133"/>
                </a:lnTo>
                <a:lnTo>
                  <a:pt x="525" y="130"/>
                </a:lnTo>
                <a:lnTo>
                  <a:pt x="522" y="130"/>
                </a:lnTo>
                <a:lnTo>
                  <a:pt x="519" y="133"/>
                </a:lnTo>
                <a:lnTo>
                  <a:pt x="516" y="133"/>
                </a:lnTo>
                <a:lnTo>
                  <a:pt x="516" y="130"/>
                </a:lnTo>
                <a:lnTo>
                  <a:pt x="516" y="127"/>
                </a:lnTo>
                <a:lnTo>
                  <a:pt x="513" y="124"/>
                </a:lnTo>
                <a:lnTo>
                  <a:pt x="510" y="124"/>
                </a:lnTo>
                <a:lnTo>
                  <a:pt x="506" y="121"/>
                </a:lnTo>
                <a:lnTo>
                  <a:pt x="503" y="121"/>
                </a:lnTo>
                <a:lnTo>
                  <a:pt x="500" y="117"/>
                </a:lnTo>
                <a:lnTo>
                  <a:pt x="497" y="117"/>
                </a:lnTo>
                <a:lnTo>
                  <a:pt x="482" y="111"/>
                </a:lnTo>
                <a:lnTo>
                  <a:pt x="469" y="111"/>
                </a:lnTo>
                <a:lnTo>
                  <a:pt x="466" y="111"/>
                </a:lnTo>
                <a:lnTo>
                  <a:pt x="466" y="117"/>
                </a:lnTo>
                <a:lnTo>
                  <a:pt x="463" y="117"/>
                </a:lnTo>
                <a:lnTo>
                  <a:pt x="460" y="124"/>
                </a:lnTo>
                <a:lnTo>
                  <a:pt x="451" y="127"/>
                </a:lnTo>
                <a:lnTo>
                  <a:pt x="448" y="136"/>
                </a:lnTo>
                <a:lnTo>
                  <a:pt x="445" y="136"/>
                </a:lnTo>
                <a:lnTo>
                  <a:pt x="445" y="139"/>
                </a:lnTo>
                <a:lnTo>
                  <a:pt x="445" y="142"/>
                </a:lnTo>
                <a:lnTo>
                  <a:pt x="442" y="142"/>
                </a:lnTo>
                <a:lnTo>
                  <a:pt x="442" y="136"/>
                </a:lnTo>
                <a:lnTo>
                  <a:pt x="445" y="130"/>
                </a:lnTo>
                <a:lnTo>
                  <a:pt x="442" y="130"/>
                </a:lnTo>
                <a:lnTo>
                  <a:pt x="439" y="130"/>
                </a:lnTo>
                <a:lnTo>
                  <a:pt x="439" y="133"/>
                </a:lnTo>
                <a:lnTo>
                  <a:pt x="426" y="130"/>
                </a:lnTo>
                <a:lnTo>
                  <a:pt x="423" y="130"/>
                </a:lnTo>
                <a:lnTo>
                  <a:pt x="420" y="130"/>
                </a:lnTo>
                <a:lnTo>
                  <a:pt x="414" y="133"/>
                </a:lnTo>
                <a:lnTo>
                  <a:pt x="411" y="133"/>
                </a:lnTo>
                <a:lnTo>
                  <a:pt x="408" y="130"/>
                </a:lnTo>
                <a:lnTo>
                  <a:pt x="405" y="133"/>
                </a:lnTo>
                <a:lnTo>
                  <a:pt x="405" y="130"/>
                </a:lnTo>
                <a:lnTo>
                  <a:pt x="408" y="127"/>
                </a:lnTo>
                <a:lnTo>
                  <a:pt x="414" y="130"/>
                </a:lnTo>
                <a:lnTo>
                  <a:pt x="417" y="130"/>
                </a:lnTo>
                <a:lnTo>
                  <a:pt x="420" y="127"/>
                </a:lnTo>
                <a:lnTo>
                  <a:pt x="420" y="121"/>
                </a:lnTo>
                <a:lnTo>
                  <a:pt x="417" y="121"/>
                </a:lnTo>
                <a:lnTo>
                  <a:pt x="417" y="117"/>
                </a:lnTo>
                <a:lnTo>
                  <a:pt x="414" y="117"/>
                </a:lnTo>
                <a:lnTo>
                  <a:pt x="414" y="114"/>
                </a:lnTo>
                <a:lnTo>
                  <a:pt x="417" y="114"/>
                </a:lnTo>
                <a:lnTo>
                  <a:pt x="417" y="111"/>
                </a:lnTo>
                <a:lnTo>
                  <a:pt x="414" y="111"/>
                </a:lnTo>
                <a:lnTo>
                  <a:pt x="411" y="114"/>
                </a:lnTo>
                <a:lnTo>
                  <a:pt x="411" y="117"/>
                </a:lnTo>
                <a:lnTo>
                  <a:pt x="408" y="117"/>
                </a:lnTo>
                <a:lnTo>
                  <a:pt x="408" y="114"/>
                </a:lnTo>
                <a:lnTo>
                  <a:pt x="408" y="111"/>
                </a:lnTo>
                <a:lnTo>
                  <a:pt x="408" y="108"/>
                </a:lnTo>
                <a:lnTo>
                  <a:pt x="408" y="102"/>
                </a:lnTo>
                <a:lnTo>
                  <a:pt x="426" y="83"/>
                </a:lnTo>
                <a:lnTo>
                  <a:pt x="429" y="83"/>
                </a:lnTo>
                <a:lnTo>
                  <a:pt x="432" y="80"/>
                </a:lnTo>
                <a:lnTo>
                  <a:pt x="435" y="68"/>
                </a:lnTo>
                <a:lnTo>
                  <a:pt x="432" y="68"/>
                </a:lnTo>
                <a:lnTo>
                  <a:pt x="429" y="68"/>
                </a:lnTo>
                <a:lnTo>
                  <a:pt x="426" y="65"/>
                </a:lnTo>
                <a:lnTo>
                  <a:pt x="414" y="31"/>
                </a:lnTo>
                <a:lnTo>
                  <a:pt x="411" y="22"/>
                </a:lnTo>
                <a:lnTo>
                  <a:pt x="408" y="22"/>
                </a:lnTo>
                <a:lnTo>
                  <a:pt x="405" y="22"/>
                </a:lnTo>
                <a:lnTo>
                  <a:pt x="405" y="25"/>
                </a:lnTo>
                <a:lnTo>
                  <a:pt x="389" y="43"/>
                </a:lnTo>
                <a:lnTo>
                  <a:pt x="386" y="49"/>
                </a:lnTo>
                <a:lnTo>
                  <a:pt x="377" y="59"/>
                </a:lnTo>
                <a:lnTo>
                  <a:pt x="371" y="59"/>
                </a:lnTo>
                <a:lnTo>
                  <a:pt x="371" y="56"/>
                </a:lnTo>
                <a:lnTo>
                  <a:pt x="368" y="59"/>
                </a:lnTo>
                <a:lnTo>
                  <a:pt x="361" y="59"/>
                </a:lnTo>
                <a:lnTo>
                  <a:pt x="358" y="59"/>
                </a:lnTo>
                <a:lnTo>
                  <a:pt x="355" y="59"/>
                </a:lnTo>
                <a:lnTo>
                  <a:pt x="352" y="53"/>
                </a:lnTo>
                <a:lnTo>
                  <a:pt x="343" y="49"/>
                </a:lnTo>
                <a:lnTo>
                  <a:pt x="334" y="53"/>
                </a:lnTo>
                <a:lnTo>
                  <a:pt x="330" y="49"/>
                </a:lnTo>
                <a:lnTo>
                  <a:pt x="327" y="49"/>
                </a:lnTo>
                <a:lnTo>
                  <a:pt x="324" y="53"/>
                </a:lnTo>
                <a:lnTo>
                  <a:pt x="324" y="59"/>
                </a:lnTo>
                <a:lnTo>
                  <a:pt x="324" y="62"/>
                </a:lnTo>
                <a:lnTo>
                  <a:pt x="318" y="62"/>
                </a:lnTo>
                <a:lnTo>
                  <a:pt x="315" y="59"/>
                </a:lnTo>
                <a:lnTo>
                  <a:pt x="306" y="59"/>
                </a:lnTo>
                <a:lnTo>
                  <a:pt x="303" y="59"/>
                </a:lnTo>
                <a:lnTo>
                  <a:pt x="300" y="59"/>
                </a:lnTo>
                <a:lnTo>
                  <a:pt x="297" y="59"/>
                </a:lnTo>
                <a:lnTo>
                  <a:pt x="293" y="62"/>
                </a:lnTo>
                <a:lnTo>
                  <a:pt x="290" y="62"/>
                </a:lnTo>
                <a:lnTo>
                  <a:pt x="284" y="65"/>
                </a:lnTo>
                <a:lnTo>
                  <a:pt x="281" y="65"/>
                </a:lnTo>
                <a:lnTo>
                  <a:pt x="278" y="68"/>
                </a:lnTo>
                <a:lnTo>
                  <a:pt x="275" y="71"/>
                </a:lnTo>
                <a:lnTo>
                  <a:pt x="269" y="71"/>
                </a:lnTo>
                <a:lnTo>
                  <a:pt x="266" y="71"/>
                </a:lnTo>
                <a:lnTo>
                  <a:pt x="259" y="65"/>
                </a:lnTo>
                <a:lnTo>
                  <a:pt x="259" y="62"/>
                </a:lnTo>
                <a:lnTo>
                  <a:pt x="256" y="62"/>
                </a:lnTo>
                <a:lnTo>
                  <a:pt x="256" y="59"/>
                </a:lnTo>
                <a:lnTo>
                  <a:pt x="256" y="53"/>
                </a:lnTo>
                <a:lnTo>
                  <a:pt x="250" y="49"/>
                </a:lnTo>
                <a:lnTo>
                  <a:pt x="250" y="37"/>
                </a:lnTo>
                <a:lnTo>
                  <a:pt x="253" y="31"/>
                </a:lnTo>
                <a:lnTo>
                  <a:pt x="253" y="28"/>
                </a:lnTo>
                <a:lnTo>
                  <a:pt x="256" y="25"/>
                </a:lnTo>
                <a:lnTo>
                  <a:pt x="256" y="22"/>
                </a:lnTo>
                <a:lnTo>
                  <a:pt x="256" y="19"/>
                </a:lnTo>
                <a:lnTo>
                  <a:pt x="256" y="16"/>
                </a:lnTo>
                <a:lnTo>
                  <a:pt x="253" y="12"/>
                </a:lnTo>
                <a:lnTo>
                  <a:pt x="250" y="12"/>
                </a:lnTo>
                <a:lnTo>
                  <a:pt x="247" y="12"/>
                </a:lnTo>
                <a:lnTo>
                  <a:pt x="250" y="6"/>
                </a:lnTo>
                <a:lnTo>
                  <a:pt x="250" y="3"/>
                </a:lnTo>
                <a:lnTo>
                  <a:pt x="247" y="0"/>
                </a:lnTo>
                <a:lnTo>
                  <a:pt x="244" y="0"/>
                </a:lnTo>
                <a:lnTo>
                  <a:pt x="241" y="3"/>
                </a:lnTo>
                <a:lnTo>
                  <a:pt x="241" y="0"/>
                </a:lnTo>
                <a:lnTo>
                  <a:pt x="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722587" y="5590055"/>
            <a:ext cx="228600" cy="165100"/>
          </a:xfrm>
          <a:custGeom>
            <a:avLst/>
            <a:gdLst>
              <a:gd name="T0" fmla="*/ 0 w 144"/>
              <a:gd name="T1" fmla="*/ 16 h 104"/>
              <a:gd name="T2" fmla="*/ 8 w 144"/>
              <a:gd name="T3" fmla="*/ 8 h 104"/>
              <a:gd name="T4" fmla="*/ 40 w 144"/>
              <a:gd name="T5" fmla="*/ 0 h 104"/>
              <a:gd name="T6" fmla="*/ 64 w 144"/>
              <a:gd name="T7" fmla="*/ 8 h 104"/>
              <a:gd name="T8" fmla="*/ 80 w 144"/>
              <a:gd name="T9" fmla="*/ 0 h 104"/>
              <a:gd name="T10" fmla="*/ 80 w 144"/>
              <a:gd name="T11" fmla="*/ 8 h 104"/>
              <a:gd name="T12" fmla="*/ 80 w 144"/>
              <a:gd name="T13" fmla="*/ 16 h 104"/>
              <a:gd name="T14" fmla="*/ 88 w 144"/>
              <a:gd name="T15" fmla="*/ 16 h 104"/>
              <a:gd name="T16" fmla="*/ 104 w 144"/>
              <a:gd name="T17" fmla="*/ 8 h 104"/>
              <a:gd name="T18" fmla="*/ 112 w 144"/>
              <a:gd name="T19" fmla="*/ 8 h 104"/>
              <a:gd name="T20" fmla="*/ 112 w 144"/>
              <a:gd name="T21" fmla="*/ 16 h 104"/>
              <a:gd name="T22" fmla="*/ 104 w 144"/>
              <a:gd name="T23" fmla="*/ 16 h 104"/>
              <a:gd name="T24" fmla="*/ 96 w 144"/>
              <a:gd name="T25" fmla="*/ 16 h 104"/>
              <a:gd name="T26" fmla="*/ 96 w 144"/>
              <a:gd name="T27" fmla="*/ 24 h 104"/>
              <a:gd name="T28" fmla="*/ 104 w 144"/>
              <a:gd name="T29" fmla="*/ 24 h 104"/>
              <a:gd name="T30" fmla="*/ 128 w 144"/>
              <a:gd name="T31" fmla="*/ 16 h 104"/>
              <a:gd name="T32" fmla="*/ 144 w 144"/>
              <a:gd name="T33" fmla="*/ 24 h 104"/>
              <a:gd name="T34" fmla="*/ 144 w 144"/>
              <a:gd name="T35" fmla="*/ 32 h 104"/>
              <a:gd name="T36" fmla="*/ 144 w 144"/>
              <a:gd name="T37" fmla="*/ 40 h 104"/>
              <a:gd name="T38" fmla="*/ 144 w 144"/>
              <a:gd name="T39" fmla="*/ 48 h 104"/>
              <a:gd name="T40" fmla="*/ 136 w 144"/>
              <a:gd name="T41" fmla="*/ 48 h 104"/>
              <a:gd name="T42" fmla="*/ 128 w 144"/>
              <a:gd name="T43" fmla="*/ 48 h 104"/>
              <a:gd name="T44" fmla="*/ 120 w 144"/>
              <a:gd name="T45" fmla="*/ 48 h 104"/>
              <a:gd name="T46" fmla="*/ 88 w 144"/>
              <a:gd name="T47" fmla="*/ 56 h 104"/>
              <a:gd name="T48" fmla="*/ 80 w 144"/>
              <a:gd name="T49" fmla="*/ 64 h 104"/>
              <a:gd name="T50" fmla="*/ 64 w 144"/>
              <a:gd name="T51" fmla="*/ 72 h 104"/>
              <a:gd name="T52" fmla="*/ 56 w 144"/>
              <a:gd name="T53" fmla="*/ 64 h 104"/>
              <a:gd name="T54" fmla="*/ 48 w 144"/>
              <a:gd name="T55" fmla="*/ 72 h 104"/>
              <a:gd name="T56" fmla="*/ 40 w 144"/>
              <a:gd name="T57" fmla="*/ 96 h 104"/>
              <a:gd name="T58" fmla="*/ 32 w 144"/>
              <a:gd name="T59" fmla="*/ 104 h 104"/>
              <a:gd name="T60" fmla="*/ 24 w 144"/>
              <a:gd name="T61" fmla="*/ 96 h 104"/>
              <a:gd name="T62" fmla="*/ 24 w 144"/>
              <a:gd name="T63" fmla="*/ 88 h 104"/>
              <a:gd name="T64" fmla="*/ 16 w 144"/>
              <a:gd name="T65" fmla="*/ 88 h 104"/>
              <a:gd name="T66" fmla="*/ 16 w 144"/>
              <a:gd name="T67" fmla="*/ 80 h 104"/>
              <a:gd name="T68" fmla="*/ 16 w 144"/>
              <a:gd name="T69" fmla="*/ 72 h 104"/>
              <a:gd name="T70" fmla="*/ 8 w 144"/>
              <a:gd name="T71" fmla="*/ 72 h 104"/>
              <a:gd name="T72" fmla="*/ 8 w 144"/>
              <a:gd name="T73" fmla="*/ 64 h 104"/>
              <a:gd name="T74" fmla="*/ 16 w 144"/>
              <a:gd name="T75" fmla="*/ 56 h 104"/>
              <a:gd name="T76" fmla="*/ 16 w 144"/>
              <a:gd name="T77" fmla="*/ 48 h 104"/>
              <a:gd name="T78" fmla="*/ 16 w 144"/>
              <a:gd name="T79" fmla="*/ 40 h 104"/>
              <a:gd name="T80" fmla="*/ 8 w 144"/>
              <a:gd name="T81" fmla="*/ 32 h 104"/>
              <a:gd name="T82" fmla="*/ 8 w 144"/>
              <a:gd name="T83" fmla="*/ 24 h 104"/>
              <a:gd name="T84" fmla="*/ 8 w 144"/>
              <a:gd name="T85" fmla="*/ 16 h 104"/>
              <a:gd name="T86" fmla="*/ 8 w 144"/>
              <a:gd name="T87" fmla="*/ 16 h 104"/>
              <a:gd name="T88" fmla="*/ 0 w 144"/>
              <a:gd name="T89" fmla="*/ 1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04">
                <a:moveTo>
                  <a:pt x="0" y="16"/>
                </a:moveTo>
                <a:lnTo>
                  <a:pt x="8" y="8"/>
                </a:lnTo>
                <a:lnTo>
                  <a:pt x="40" y="0"/>
                </a:lnTo>
                <a:lnTo>
                  <a:pt x="64" y="8"/>
                </a:lnTo>
                <a:lnTo>
                  <a:pt x="80" y="0"/>
                </a:lnTo>
                <a:lnTo>
                  <a:pt x="80" y="8"/>
                </a:lnTo>
                <a:lnTo>
                  <a:pt x="80" y="16"/>
                </a:lnTo>
                <a:lnTo>
                  <a:pt x="88" y="16"/>
                </a:lnTo>
                <a:lnTo>
                  <a:pt x="104" y="8"/>
                </a:lnTo>
                <a:lnTo>
                  <a:pt x="112" y="8"/>
                </a:lnTo>
                <a:lnTo>
                  <a:pt x="112" y="16"/>
                </a:lnTo>
                <a:lnTo>
                  <a:pt x="104" y="16"/>
                </a:lnTo>
                <a:lnTo>
                  <a:pt x="96" y="16"/>
                </a:lnTo>
                <a:lnTo>
                  <a:pt x="96" y="24"/>
                </a:lnTo>
                <a:lnTo>
                  <a:pt x="104" y="24"/>
                </a:lnTo>
                <a:lnTo>
                  <a:pt x="128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44" y="48"/>
                </a:lnTo>
                <a:lnTo>
                  <a:pt x="136" y="48"/>
                </a:lnTo>
                <a:lnTo>
                  <a:pt x="128" y="48"/>
                </a:lnTo>
                <a:lnTo>
                  <a:pt x="120" y="48"/>
                </a:lnTo>
                <a:lnTo>
                  <a:pt x="88" y="56"/>
                </a:lnTo>
                <a:lnTo>
                  <a:pt x="80" y="64"/>
                </a:lnTo>
                <a:lnTo>
                  <a:pt x="64" y="72"/>
                </a:lnTo>
                <a:lnTo>
                  <a:pt x="56" y="64"/>
                </a:lnTo>
                <a:lnTo>
                  <a:pt x="48" y="72"/>
                </a:lnTo>
                <a:lnTo>
                  <a:pt x="40" y="96"/>
                </a:lnTo>
                <a:lnTo>
                  <a:pt x="32" y="104"/>
                </a:lnTo>
                <a:lnTo>
                  <a:pt x="24" y="96"/>
                </a:lnTo>
                <a:lnTo>
                  <a:pt x="24" y="88"/>
                </a:lnTo>
                <a:lnTo>
                  <a:pt x="16" y="88"/>
                </a:lnTo>
                <a:lnTo>
                  <a:pt x="16" y="80"/>
                </a:lnTo>
                <a:lnTo>
                  <a:pt x="16" y="72"/>
                </a:lnTo>
                <a:lnTo>
                  <a:pt x="8" y="72"/>
                </a:lnTo>
                <a:lnTo>
                  <a:pt x="8" y="64"/>
                </a:lnTo>
                <a:lnTo>
                  <a:pt x="16" y="56"/>
                </a:lnTo>
                <a:lnTo>
                  <a:pt x="16" y="48"/>
                </a:lnTo>
                <a:lnTo>
                  <a:pt x="16" y="40"/>
                </a:lnTo>
                <a:lnTo>
                  <a:pt x="8" y="32"/>
                </a:lnTo>
                <a:lnTo>
                  <a:pt x="8" y="24"/>
                </a:lnTo>
                <a:lnTo>
                  <a:pt x="8" y="16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8"/>
          <p:cNvSpPr>
            <a:spLocks/>
          </p:cNvSpPr>
          <p:nvPr/>
        </p:nvSpPr>
        <p:spPr bwMode="auto">
          <a:xfrm>
            <a:off x="4184866" y="5502221"/>
            <a:ext cx="266700" cy="292100"/>
          </a:xfrm>
          <a:custGeom>
            <a:avLst/>
            <a:gdLst>
              <a:gd name="T0" fmla="*/ 128 w 168"/>
              <a:gd name="T1" fmla="*/ 0 h 184"/>
              <a:gd name="T2" fmla="*/ 56 w 168"/>
              <a:gd name="T3" fmla="*/ 8 h 184"/>
              <a:gd name="T4" fmla="*/ 56 w 168"/>
              <a:gd name="T5" fmla="*/ 24 h 184"/>
              <a:gd name="T6" fmla="*/ 32 w 168"/>
              <a:gd name="T7" fmla="*/ 24 h 184"/>
              <a:gd name="T8" fmla="*/ 64 w 168"/>
              <a:gd name="T9" fmla="*/ 48 h 184"/>
              <a:gd name="T10" fmla="*/ 64 w 168"/>
              <a:gd name="T11" fmla="*/ 56 h 184"/>
              <a:gd name="T12" fmla="*/ 72 w 168"/>
              <a:gd name="T13" fmla="*/ 64 h 184"/>
              <a:gd name="T14" fmla="*/ 72 w 168"/>
              <a:gd name="T15" fmla="*/ 80 h 184"/>
              <a:gd name="T16" fmla="*/ 32 w 168"/>
              <a:gd name="T17" fmla="*/ 80 h 184"/>
              <a:gd name="T18" fmla="*/ 16 w 168"/>
              <a:gd name="T19" fmla="*/ 112 h 184"/>
              <a:gd name="T20" fmla="*/ 8 w 168"/>
              <a:gd name="T21" fmla="*/ 128 h 184"/>
              <a:gd name="T22" fmla="*/ 8 w 168"/>
              <a:gd name="T23" fmla="*/ 136 h 184"/>
              <a:gd name="T24" fmla="*/ 8 w 168"/>
              <a:gd name="T25" fmla="*/ 144 h 184"/>
              <a:gd name="T26" fmla="*/ 0 w 168"/>
              <a:gd name="T27" fmla="*/ 144 h 184"/>
              <a:gd name="T28" fmla="*/ 8 w 168"/>
              <a:gd name="T29" fmla="*/ 152 h 184"/>
              <a:gd name="T30" fmla="*/ 16 w 168"/>
              <a:gd name="T31" fmla="*/ 160 h 184"/>
              <a:gd name="T32" fmla="*/ 40 w 168"/>
              <a:gd name="T33" fmla="*/ 176 h 184"/>
              <a:gd name="T34" fmla="*/ 88 w 168"/>
              <a:gd name="T35" fmla="*/ 176 h 184"/>
              <a:gd name="T36" fmla="*/ 96 w 168"/>
              <a:gd name="T37" fmla="*/ 184 h 184"/>
              <a:gd name="T38" fmla="*/ 96 w 168"/>
              <a:gd name="T39" fmla="*/ 176 h 184"/>
              <a:gd name="T40" fmla="*/ 104 w 168"/>
              <a:gd name="T41" fmla="*/ 168 h 184"/>
              <a:gd name="T42" fmla="*/ 112 w 168"/>
              <a:gd name="T43" fmla="*/ 160 h 184"/>
              <a:gd name="T44" fmla="*/ 120 w 168"/>
              <a:gd name="T45" fmla="*/ 160 h 184"/>
              <a:gd name="T46" fmla="*/ 120 w 168"/>
              <a:gd name="T47" fmla="*/ 152 h 184"/>
              <a:gd name="T48" fmla="*/ 120 w 168"/>
              <a:gd name="T49" fmla="*/ 144 h 184"/>
              <a:gd name="T50" fmla="*/ 128 w 168"/>
              <a:gd name="T51" fmla="*/ 136 h 184"/>
              <a:gd name="T52" fmla="*/ 128 w 168"/>
              <a:gd name="T53" fmla="*/ 128 h 184"/>
              <a:gd name="T54" fmla="*/ 136 w 168"/>
              <a:gd name="T55" fmla="*/ 120 h 184"/>
              <a:gd name="T56" fmla="*/ 160 w 168"/>
              <a:gd name="T57" fmla="*/ 96 h 184"/>
              <a:gd name="T58" fmla="*/ 168 w 168"/>
              <a:gd name="T59" fmla="*/ 88 h 184"/>
              <a:gd name="T60" fmla="*/ 160 w 168"/>
              <a:gd name="T61" fmla="*/ 88 h 184"/>
              <a:gd name="T62" fmla="*/ 152 w 168"/>
              <a:gd name="T63" fmla="*/ 88 h 184"/>
              <a:gd name="T64" fmla="*/ 144 w 168"/>
              <a:gd name="T65" fmla="*/ 88 h 184"/>
              <a:gd name="T66" fmla="*/ 144 w 168"/>
              <a:gd name="T67" fmla="*/ 80 h 184"/>
              <a:gd name="T68" fmla="*/ 136 w 168"/>
              <a:gd name="T69" fmla="*/ 80 h 184"/>
              <a:gd name="T70" fmla="*/ 128 w 168"/>
              <a:gd name="T71" fmla="*/ 80 h 184"/>
              <a:gd name="T72" fmla="*/ 128 w 168"/>
              <a:gd name="T73" fmla="*/ 8 h 184"/>
              <a:gd name="T74" fmla="*/ 128 w 168"/>
              <a:gd name="T7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8" h="184">
                <a:moveTo>
                  <a:pt x="128" y="0"/>
                </a:moveTo>
                <a:lnTo>
                  <a:pt x="56" y="8"/>
                </a:lnTo>
                <a:lnTo>
                  <a:pt x="56" y="24"/>
                </a:lnTo>
                <a:lnTo>
                  <a:pt x="32" y="24"/>
                </a:lnTo>
                <a:lnTo>
                  <a:pt x="64" y="48"/>
                </a:lnTo>
                <a:lnTo>
                  <a:pt x="64" y="56"/>
                </a:lnTo>
                <a:lnTo>
                  <a:pt x="72" y="64"/>
                </a:lnTo>
                <a:lnTo>
                  <a:pt x="72" y="80"/>
                </a:lnTo>
                <a:lnTo>
                  <a:pt x="32" y="80"/>
                </a:lnTo>
                <a:lnTo>
                  <a:pt x="16" y="112"/>
                </a:lnTo>
                <a:lnTo>
                  <a:pt x="8" y="128"/>
                </a:lnTo>
                <a:lnTo>
                  <a:pt x="8" y="136"/>
                </a:lnTo>
                <a:lnTo>
                  <a:pt x="8" y="144"/>
                </a:lnTo>
                <a:lnTo>
                  <a:pt x="0" y="144"/>
                </a:lnTo>
                <a:lnTo>
                  <a:pt x="8" y="152"/>
                </a:lnTo>
                <a:lnTo>
                  <a:pt x="16" y="160"/>
                </a:lnTo>
                <a:lnTo>
                  <a:pt x="40" y="176"/>
                </a:lnTo>
                <a:lnTo>
                  <a:pt x="88" y="176"/>
                </a:lnTo>
                <a:lnTo>
                  <a:pt x="96" y="184"/>
                </a:lnTo>
                <a:lnTo>
                  <a:pt x="96" y="176"/>
                </a:lnTo>
                <a:lnTo>
                  <a:pt x="104" y="168"/>
                </a:lnTo>
                <a:lnTo>
                  <a:pt x="112" y="160"/>
                </a:lnTo>
                <a:lnTo>
                  <a:pt x="120" y="160"/>
                </a:lnTo>
                <a:lnTo>
                  <a:pt x="120" y="152"/>
                </a:lnTo>
                <a:lnTo>
                  <a:pt x="120" y="144"/>
                </a:lnTo>
                <a:lnTo>
                  <a:pt x="128" y="136"/>
                </a:lnTo>
                <a:lnTo>
                  <a:pt x="128" y="128"/>
                </a:lnTo>
                <a:lnTo>
                  <a:pt x="136" y="120"/>
                </a:lnTo>
                <a:lnTo>
                  <a:pt x="160" y="96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44" y="80"/>
                </a:lnTo>
                <a:lnTo>
                  <a:pt x="136" y="80"/>
                </a:lnTo>
                <a:lnTo>
                  <a:pt x="128" y="80"/>
                </a:lnTo>
                <a:lnTo>
                  <a:pt x="128" y="8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5703702" y="5486836"/>
            <a:ext cx="406400" cy="215900"/>
          </a:xfrm>
          <a:custGeom>
            <a:avLst/>
            <a:gdLst>
              <a:gd name="T0" fmla="*/ 248 w 256"/>
              <a:gd name="T1" fmla="*/ 32 h 136"/>
              <a:gd name="T2" fmla="*/ 232 w 256"/>
              <a:gd name="T3" fmla="*/ 48 h 136"/>
              <a:gd name="T4" fmla="*/ 216 w 256"/>
              <a:gd name="T5" fmla="*/ 56 h 136"/>
              <a:gd name="T6" fmla="*/ 200 w 256"/>
              <a:gd name="T7" fmla="*/ 56 h 136"/>
              <a:gd name="T8" fmla="*/ 192 w 256"/>
              <a:gd name="T9" fmla="*/ 48 h 136"/>
              <a:gd name="T10" fmla="*/ 184 w 256"/>
              <a:gd name="T11" fmla="*/ 56 h 136"/>
              <a:gd name="T12" fmla="*/ 176 w 256"/>
              <a:gd name="T13" fmla="*/ 72 h 136"/>
              <a:gd name="T14" fmla="*/ 168 w 256"/>
              <a:gd name="T15" fmla="*/ 80 h 136"/>
              <a:gd name="T16" fmla="*/ 160 w 256"/>
              <a:gd name="T17" fmla="*/ 88 h 136"/>
              <a:gd name="T18" fmla="*/ 144 w 256"/>
              <a:gd name="T19" fmla="*/ 88 h 136"/>
              <a:gd name="T20" fmla="*/ 120 w 256"/>
              <a:gd name="T21" fmla="*/ 104 h 136"/>
              <a:gd name="T22" fmla="*/ 112 w 256"/>
              <a:gd name="T23" fmla="*/ 120 h 136"/>
              <a:gd name="T24" fmla="*/ 104 w 256"/>
              <a:gd name="T25" fmla="*/ 128 h 136"/>
              <a:gd name="T26" fmla="*/ 96 w 256"/>
              <a:gd name="T27" fmla="*/ 128 h 136"/>
              <a:gd name="T28" fmla="*/ 88 w 256"/>
              <a:gd name="T29" fmla="*/ 120 h 136"/>
              <a:gd name="T30" fmla="*/ 72 w 256"/>
              <a:gd name="T31" fmla="*/ 120 h 136"/>
              <a:gd name="T32" fmla="*/ 72 w 256"/>
              <a:gd name="T33" fmla="*/ 96 h 136"/>
              <a:gd name="T34" fmla="*/ 56 w 256"/>
              <a:gd name="T35" fmla="*/ 96 h 136"/>
              <a:gd name="T36" fmla="*/ 40 w 256"/>
              <a:gd name="T37" fmla="*/ 96 h 136"/>
              <a:gd name="T38" fmla="*/ 32 w 256"/>
              <a:gd name="T39" fmla="*/ 88 h 136"/>
              <a:gd name="T40" fmla="*/ 16 w 256"/>
              <a:gd name="T41" fmla="*/ 80 h 136"/>
              <a:gd name="T42" fmla="*/ 0 w 256"/>
              <a:gd name="T43" fmla="*/ 80 h 136"/>
              <a:gd name="T44" fmla="*/ 8 w 256"/>
              <a:gd name="T45" fmla="*/ 72 h 136"/>
              <a:gd name="T46" fmla="*/ 8 w 256"/>
              <a:gd name="T47" fmla="*/ 56 h 136"/>
              <a:gd name="T48" fmla="*/ 24 w 256"/>
              <a:gd name="T49" fmla="*/ 48 h 136"/>
              <a:gd name="T50" fmla="*/ 48 w 256"/>
              <a:gd name="T51" fmla="*/ 24 h 136"/>
              <a:gd name="T52" fmla="*/ 144 w 256"/>
              <a:gd name="T53" fmla="*/ 8 h 136"/>
              <a:gd name="T54" fmla="*/ 152 w 256"/>
              <a:gd name="T55" fmla="*/ 8 h 136"/>
              <a:gd name="T56" fmla="*/ 168 w 256"/>
              <a:gd name="T57" fmla="*/ 8 h 136"/>
              <a:gd name="T58" fmla="*/ 184 w 256"/>
              <a:gd name="T59" fmla="*/ 0 h 136"/>
              <a:gd name="T60" fmla="*/ 216 w 256"/>
              <a:gd name="T61" fmla="*/ 8 h 136"/>
              <a:gd name="T62" fmla="*/ 232 w 256"/>
              <a:gd name="T63" fmla="*/ 16 h 136"/>
              <a:gd name="T64" fmla="*/ 256 w 256"/>
              <a:gd name="T65" fmla="*/ 24 h 136"/>
              <a:gd name="T66" fmla="*/ 256 w 256"/>
              <a:gd name="T67" fmla="*/ 3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6" h="136">
                <a:moveTo>
                  <a:pt x="256" y="32"/>
                </a:moveTo>
                <a:lnTo>
                  <a:pt x="248" y="32"/>
                </a:lnTo>
                <a:lnTo>
                  <a:pt x="240" y="40"/>
                </a:lnTo>
                <a:lnTo>
                  <a:pt x="232" y="48"/>
                </a:lnTo>
                <a:lnTo>
                  <a:pt x="224" y="48"/>
                </a:lnTo>
                <a:lnTo>
                  <a:pt x="216" y="56"/>
                </a:lnTo>
                <a:lnTo>
                  <a:pt x="208" y="56"/>
                </a:lnTo>
                <a:lnTo>
                  <a:pt x="200" y="56"/>
                </a:lnTo>
                <a:lnTo>
                  <a:pt x="200" y="48"/>
                </a:lnTo>
                <a:lnTo>
                  <a:pt x="192" y="48"/>
                </a:lnTo>
                <a:lnTo>
                  <a:pt x="192" y="56"/>
                </a:lnTo>
                <a:lnTo>
                  <a:pt x="184" y="56"/>
                </a:lnTo>
                <a:lnTo>
                  <a:pt x="184" y="72"/>
                </a:lnTo>
                <a:lnTo>
                  <a:pt x="176" y="72"/>
                </a:lnTo>
                <a:lnTo>
                  <a:pt x="176" y="80"/>
                </a:lnTo>
                <a:lnTo>
                  <a:pt x="168" y="80"/>
                </a:lnTo>
                <a:lnTo>
                  <a:pt x="168" y="88"/>
                </a:lnTo>
                <a:lnTo>
                  <a:pt x="160" y="88"/>
                </a:lnTo>
                <a:lnTo>
                  <a:pt x="152" y="88"/>
                </a:lnTo>
                <a:lnTo>
                  <a:pt x="144" y="88"/>
                </a:lnTo>
                <a:lnTo>
                  <a:pt x="136" y="104"/>
                </a:lnTo>
                <a:lnTo>
                  <a:pt x="120" y="104"/>
                </a:lnTo>
                <a:lnTo>
                  <a:pt x="120" y="120"/>
                </a:lnTo>
                <a:lnTo>
                  <a:pt x="112" y="120"/>
                </a:lnTo>
                <a:lnTo>
                  <a:pt x="112" y="128"/>
                </a:lnTo>
                <a:lnTo>
                  <a:pt x="104" y="128"/>
                </a:lnTo>
                <a:lnTo>
                  <a:pt x="96" y="136"/>
                </a:lnTo>
                <a:lnTo>
                  <a:pt x="96" y="128"/>
                </a:lnTo>
                <a:lnTo>
                  <a:pt x="88" y="128"/>
                </a:lnTo>
                <a:lnTo>
                  <a:pt x="88" y="120"/>
                </a:lnTo>
                <a:lnTo>
                  <a:pt x="80" y="120"/>
                </a:lnTo>
                <a:lnTo>
                  <a:pt x="72" y="120"/>
                </a:lnTo>
                <a:lnTo>
                  <a:pt x="72" y="104"/>
                </a:lnTo>
                <a:lnTo>
                  <a:pt x="72" y="96"/>
                </a:lnTo>
                <a:lnTo>
                  <a:pt x="64" y="96"/>
                </a:lnTo>
                <a:lnTo>
                  <a:pt x="56" y="96"/>
                </a:lnTo>
                <a:lnTo>
                  <a:pt x="48" y="104"/>
                </a:lnTo>
                <a:lnTo>
                  <a:pt x="40" y="96"/>
                </a:lnTo>
                <a:lnTo>
                  <a:pt x="32" y="96"/>
                </a:lnTo>
                <a:lnTo>
                  <a:pt x="32" y="88"/>
                </a:lnTo>
                <a:lnTo>
                  <a:pt x="24" y="88"/>
                </a:lnTo>
                <a:lnTo>
                  <a:pt x="16" y="80"/>
                </a:lnTo>
                <a:lnTo>
                  <a:pt x="8" y="80"/>
                </a:lnTo>
                <a:lnTo>
                  <a:pt x="0" y="80"/>
                </a:lnTo>
                <a:lnTo>
                  <a:pt x="8" y="80"/>
                </a:lnTo>
                <a:lnTo>
                  <a:pt x="8" y="72"/>
                </a:lnTo>
                <a:lnTo>
                  <a:pt x="8" y="64"/>
                </a:lnTo>
                <a:lnTo>
                  <a:pt x="8" y="56"/>
                </a:lnTo>
                <a:lnTo>
                  <a:pt x="16" y="48"/>
                </a:lnTo>
                <a:lnTo>
                  <a:pt x="24" y="48"/>
                </a:lnTo>
                <a:lnTo>
                  <a:pt x="40" y="32"/>
                </a:lnTo>
                <a:lnTo>
                  <a:pt x="48" y="24"/>
                </a:lnTo>
                <a:lnTo>
                  <a:pt x="136" y="8"/>
                </a:lnTo>
                <a:lnTo>
                  <a:pt x="144" y="8"/>
                </a:lnTo>
                <a:lnTo>
                  <a:pt x="152" y="0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0"/>
                </a:lnTo>
                <a:lnTo>
                  <a:pt x="184" y="0"/>
                </a:lnTo>
                <a:lnTo>
                  <a:pt x="192" y="8"/>
                </a:lnTo>
                <a:lnTo>
                  <a:pt x="216" y="8"/>
                </a:lnTo>
                <a:lnTo>
                  <a:pt x="224" y="8"/>
                </a:lnTo>
                <a:lnTo>
                  <a:pt x="232" y="16"/>
                </a:lnTo>
                <a:lnTo>
                  <a:pt x="248" y="24"/>
                </a:lnTo>
                <a:lnTo>
                  <a:pt x="256" y="24"/>
                </a:lnTo>
                <a:lnTo>
                  <a:pt x="256" y="24"/>
                </a:lnTo>
                <a:lnTo>
                  <a:pt x="256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7236256" y="5385683"/>
            <a:ext cx="279400" cy="292100"/>
          </a:xfrm>
          <a:custGeom>
            <a:avLst/>
            <a:gdLst>
              <a:gd name="T0" fmla="*/ 176 w 176"/>
              <a:gd name="T1" fmla="*/ 0 h 184"/>
              <a:gd name="T2" fmla="*/ 168 w 176"/>
              <a:gd name="T3" fmla="*/ 0 h 184"/>
              <a:gd name="T4" fmla="*/ 160 w 176"/>
              <a:gd name="T5" fmla="*/ 8 h 184"/>
              <a:gd name="T6" fmla="*/ 152 w 176"/>
              <a:gd name="T7" fmla="*/ 8 h 184"/>
              <a:gd name="T8" fmla="*/ 144 w 176"/>
              <a:gd name="T9" fmla="*/ 16 h 184"/>
              <a:gd name="T10" fmla="*/ 136 w 176"/>
              <a:gd name="T11" fmla="*/ 24 h 184"/>
              <a:gd name="T12" fmla="*/ 120 w 176"/>
              <a:gd name="T13" fmla="*/ 24 h 184"/>
              <a:gd name="T14" fmla="*/ 120 w 176"/>
              <a:gd name="T15" fmla="*/ 16 h 184"/>
              <a:gd name="T16" fmla="*/ 112 w 176"/>
              <a:gd name="T17" fmla="*/ 16 h 184"/>
              <a:gd name="T18" fmla="*/ 112 w 176"/>
              <a:gd name="T19" fmla="*/ 24 h 184"/>
              <a:gd name="T20" fmla="*/ 104 w 176"/>
              <a:gd name="T21" fmla="*/ 24 h 184"/>
              <a:gd name="T22" fmla="*/ 104 w 176"/>
              <a:gd name="T23" fmla="*/ 40 h 184"/>
              <a:gd name="T24" fmla="*/ 96 w 176"/>
              <a:gd name="T25" fmla="*/ 40 h 184"/>
              <a:gd name="T26" fmla="*/ 88 w 176"/>
              <a:gd name="T27" fmla="*/ 48 h 184"/>
              <a:gd name="T28" fmla="*/ 80 w 176"/>
              <a:gd name="T29" fmla="*/ 56 h 184"/>
              <a:gd name="T30" fmla="*/ 72 w 176"/>
              <a:gd name="T31" fmla="*/ 56 h 184"/>
              <a:gd name="T32" fmla="*/ 64 w 176"/>
              <a:gd name="T33" fmla="*/ 56 h 184"/>
              <a:gd name="T34" fmla="*/ 56 w 176"/>
              <a:gd name="T35" fmla="*/ 56 h 184"/>
              <a:gd name="T36" fmla="*/ 56 w 176"/>
              <a:gd name="T37" fmla="*/ 72 h 184"/>
              <a:gd name="T38" fmla="*/ 40 w 176"/>
              <a:gd name="T39" fmla="*/ 72 h 184"/>
              <a:gd name="T40" fmla="*/ 32 w 176"/>
              <a:gd name="T41" fmla="*/ 72 h 184"/>
              <a:gd name="T42" fmla="*/ 32 w 176"/>
              <a:gd name="T43" fmla="*/ 88 h 184"/>
              <a:gd name="T44" fmla="*/ 24 w 176"/>
              <a:gd name="T45" fmla="*/ 96 h 184"/>
              <a:gd name="T46" fmla="*/ 0 w 176"/>
              <a:gd name="T47" fmla="*/ 104 h 184"/>
              <a:gd name="T48" fmla="*/ 80 w 176"/>
              <a:gd name="T49" fmla="*/ 176 h 184"/>
              <a:gd name="T50" fmla="*/ 88 w 176"/>
              <a:gd name="T51" fmla="*/ 176 h 184"/>
              <a:gd name="T52" fmla="*/ 120 w 176"/>
              <a:gd name="T53" fmla="*/ 184 h 184"/>
              <a:gd name="T54" fmla="*/ 136 w 176"/>
              <a:gd name="T55" fmla="*/ 176 h 184"/>
              <a:gd name="T56" fmla="*/ 152 w 176"/>
              <a:gd name="T57" fmla="*/ 184 h 184"/>
              <a:gd name="T58" fmla="*/ 176 w 176"/>
              <a:gd name="T59" fmla="*/ 176 h 184"/>
              <a:gd name="T60" fmla="*/ 168 w 176"/>
              <a:gd name="T61" fmla="*/ 168 h 184"/>
              <a:gd name="T62" fmla="*/ 168 w 176"/>
              <a:gd name="T63" fmla="*/ 152 h 184"/>
              <a:gd name="T64" fmla="*/ 168 w 176"/>
              <a:gd name="T65" fmla="*/ 144 h 184"/>
              <a:gd name="T66" fmla="*/ 168 w 176"/>
              <a:gd name="T67" fmla="*/ 0 h 184"/>
              <a:gd name="T68" fmla="*/ 176 w 176"/>
              <a:gd name="T69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84">
                <a:moveTo>
                  <a:pt x="176" y="0"/>
                </a:moveTo>
                <a:lnTo>
                  <a:pt x="168" y="0"/>
                </a:lnTo>
                <a:lnTo>
                  <a:pt x="160" y="8"/>
                </a:lnTo>
                <a:lnTo>
                  <a:pt x="152" y="8"/>
                </a:lnTo>
                <a:lnTo>
                  <a:pt x="144" y="16"/>
                </a:lnTo>
                <a:lnTo>
                  <a:pt x="136" y="24"/>
                </a:lnTo>
                <a:lnTo>
                  <a:pt x="120" y="24"/>
                </a:lnTo>
                <a:lnTo>
                  <a:pt x="120" y="16"/>
                </a:lnTo>
                <a:lnTo>
                  <a:pt x="112" y="16"/>
                </a:lnTo>
                <a:lnTo>
                  <a:pt x="112" y="24"/>
                </a:lnTo>
                <a:lnTo>
                  <a:pt x="104" y="24"/>
                </a:lnTo>
                <a:lnTo>
                  <a:pt x="104" y="40"/>
                </a:lnTo>
                <a:lnTo>
                  <a:pt x="96" y="40"/>
                </a:lnTo>
                <a:lnTo>
                  <a:pt x="88" y="48"/>
                </a:lnTo>
                <a:lnTo>
                  <a:pt x="80" y="56"/>
                </a:lnTo>
                <a:lnTo>
                  <a:pt x="72" y="56"/>
                </a:lnTo>
                <a:lnTo>
                  <a:pt x="64" y="56"/>
                </a:lnTo>
                <a:lnTo>
                  <a:pt x="56" y="56"/>
                </a:lnTo>
                <a:lnTo>
                  <a:pt x="56" y="72"/>
                </a:lnTo>
                <a:lnTo>
                  <a:pt x="40" y="72"/>
                </a:lnTo>
                <a:lnTo>
                  <a:pt x="32" y="72"/>
                </a:lnTo>
                <a:lnTo>
                  <a:pt x="32" y="88"/>
                </a:lnTo>
                <a:lnTo>
                  <a:pt x="24" y="96"/>
                </a:lnTo>
                <a:lnTo>
                  <a:pt x="0" y="104"/>
                </a:lnTo>
                <a:lnTo>
                  <a:pt x="80" y="176"/>
                </a:lnTo>
                <a:lnTo>
                  <a:pt x="88" y="176"/>
                </a:lnTo>
                <a:lnTo>
                  <a:pt x="120" y="184"/>
                </a:lnTo>
                <a:lnTo>
                  <a:pt x="136" y="176"/>
                </a:lnTo>
                <a:lnTo>
                  <a:pt x="152" y="184"/>
                </a:lnTo>
                <a:lnTo>
                  <a:pt x="176" y="176"/>
                </a:lnTo>
                <a:lnTo>
                  <a:pt x="168" y="168"/>
                </a:lnTo>
                <a:lnTo>
                  <a:pt x="168" y="152"/>
                </a:lnTo>
                <a:lnTo>
                  <a:pt x="168" y="144"/>
                </a:lnTo>
                <a:lnTo>
                  <a:pt x="168" y="0"/>
                </a:lnTo>
                <a:lnTo>
                  <a:pt x="1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460375" y="459983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Brazil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2575" y="4865282"/>
            <a:ext cx="1217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Dominican Republic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1445" y="4999373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Guatemala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0315" y="4983988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Honduras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185" y="4956640"/>
            <a:ext cx="12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5C19D"/>
                </a:solidFill>
              </a:rPr>
              <a:t>Nicaragua</a:t>
            </a:r>
          </a:p>
        </p:txBody>
      </p:sp>
    </p:spTree>
    <p:extLst>
      <p:ext uri="{BB962C8B-B14F-4D97-AF65-F5344CB8AC3E}">
        <p14:creationId xmlns:p14="http://schemas.microsoft.com/office/powerpoint/2010/main" val="28090704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068539"/>
              </p:ext>
            </p:extLst>
          </p:nvPr>
        </p:nvGraphicFramePr>
        <p:xfrm>
          <a:off x="481359" y="1794159"/>
          <a:ext cx="7899160" cy="27317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290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Pills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Injectables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Condoms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IUD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8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Brazil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Dominican Republic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30.6%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3.2%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23.0%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Guatemala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34.3%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7.8%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72.3%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Honduras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49.3%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19.8%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53.9%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Nicaragua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36.4%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13.5%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68.4%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F8F8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1%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DHS† suggest up to a half of women source oral contraceptives from retail pharmacy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359" y="6493511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Up to one fifth of women source injectables there too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3738" y="4663048"/>
            <a:ext cx="5884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chemeClr val="tx2"/>
                </a:solidFill>
              </a:rPr>
              <a:t>Plus</a:t>
            </a:r>
            <a:r>
              <a:rPr lang="en-GB" sz="1600" dirty="0">
                <a:solidFill>
                  <a:schemeClr val="tx2"/>
                </a:solidFill>
              </a:rPr>
              <a:t>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Emergency Contraception (EC) can be sourced from retail pharmacy in Brazil, Dominican Republic, Guatemala and Nicaragua (and public sector). In Honduras EC is prohibited. In Dominican Republic </a:t>
            </a:r>
            <a:r>
              <a:rPr lang="en-GB" sz="1600" b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EC is legally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available without prescription.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170" y="5894773"/>
            <a:ext cx="8353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† DHS in Dominican Republic, Guatemala, Honduras. Nicaragua uses similar methodology, but carried out by </a:t>
            </a:r>
            <a:r>
              <a:rPr lang="en-GB" sz="1100" dirty="0" err="1">
                <a:solidFill>
                  <a:schemeClr val="tx2"/>
                </a:solidFill>
              </a:rPr>
              <a:t>MoH</a:t>
            </a:r>
            <a:r>
              <a:rPr lang="en-GB" sz="11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volume of modern contraceptives through retail pharmacy is growing in all countries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330" y="6492240"/>
            <a:ext cx="6629400" cy="137160"/>
          </a:xfrm>
        </p:spPr>
        <p:txBody>
          <a:bodyPr/>
          <a:lstStyle/>
          <a:p>
            <a:r>
              <a:rPr lang="en-US" dirty="0"/>
              <a:t>27TH SEPTEMBER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330" y="6356351"/>
            <a:ext cx="6858000" cy="137160"/>
          </a:xfrm>
        </p:spPr>
        <p:txBody>
          <a:bodyPr/>
          <a:lstStyle/>
          <a:p>
            <a:r>
              <a:rPr lang="en-GB"/>
              <a:t>CONFIDENTIAL TO IMS HEALTH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02492"/>
              </p:ext>
            </p:extLst>
          </p:nvPr>
        </p:nvGraphicFramePr>
        <p:xfrm>
          <a:off x="455613" y="1598613"/>
          <a:ext cx="8226424" cy="267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CYP per 1000 women aged 15-49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CYP growth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200" baseline="0" dirty="0"/>
                        <a:t>(</a:t>
                      </a:r>
                      <a:r>
                        <a:rPr lang="en-GB" sz="1200" baseline="0" dirty="0" err="1"/>
                        <a:t>Yr</a:t>
                      </a:r>
                      <a:r>
                        <a:rPr lang="en-GB" sz="1200" baseline="0" dirty="0"/>
                        <a:t> 2014-Yr to June 2016)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USD change</a:t>
                      </a:r>
                      <a:br>
                        <a:rPr lang="en-GB" sz="1600" dirty="0"/>
                      </a:br>
                      <a:r>
                        <a:rPr lang="en-GB" sz="1200" baseline="0" dirty="0"/>
                        <a:t>(</a:t>
                      </a:r>
                      <a:r>
                        <a:rPr lang="en-GB" sz="1200" baseline="0" dirty="0" err="1"/>
                        <a:t>Yr</a:t>
                      </a:r>
                      <a:r>
                        <a:rPr lang="en-GB" sz="1200" baseline="0" dirty="0"/>
                        <a:t> 2014-Yr to </a:t>
                      </a:r>
                      <a:br>
                        <a:rPr lang="en-GB" sz="1200" baseline="0" dirty="0"/>
                      </a:br>
                      <a:r>
                        <a:rPr lang="en-GB" sz="1200" baseline="0" dirty="0"/>
                        <a:t>June 2016)†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(-26%)/+9%</a:t>
                      </a:r>
                      <a:r>
                        <a:rPr lang="en-GB" sz="1800" baseline="30000" dirty="0"/>
                        <a:t>†</a:t>
                      </a:r>
                      <a:endParaRPr lang="en-GB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Dominican</a:t>
                      </a:r>
                      <a:r>
                        <a:rPr lang="en-GB" baseline="0" dirty="0"/>
                        <a:t> Republic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Guatemala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Honduras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Nicaragua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5613" y="4438835"/>
            <a:ext cx="8324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† Brazil USD calculation based on MAT June 2015 vs MAT April 2016. Negative figure due to exchange rate fluctuations; At constant exchange rate as of June 2016, growth is +9%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0" y="1587282"/>
            <a:ext cx="1480606" cy="8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4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MS_Template_All Users_D13">
  <a:themeElements>
    <a:clrScheme name="Custom 6">
      <a:dk1>
        <a:srgbClr val="002868"/>
      </a:dk1>
      <a:lt1>
        <a:sysClr val="window" lastClr="FFFFFF"/>
      </a:lt1>
      <a:dk2>
        <a:srgbClr val="002868"/>
      </a:dk2>
      <a:lt2>
        <a:srgbClr val="C5C19D"/>
      </a:lt2>
      <a:accent1>
        <a:srgbClr val="2E8D9E"/>
      </a:accent1>
      <a:accent2>
        <a:srgbClr val="FAA53A"/>
      </a:accent2>
      <a:accent3>
        <a:srgbClr val="B7CC37"/>
      </a:accent3>
      <a:accent4>
        <a:srgbClr val="A2255F"/>
      </a:accent4>
      <a:accent5>
        <a:srgbClr val="A6A8AC"/>
      </a:accent5>
      <a:accent6>
        <a:srgbClr val="1B8F9E"/>
      </a:accent6>
      <a:hlink>
        <a:srgbClr val="002868"/>
      </a:hlink>
      <a:folHlink>
        <a:srgbClr val="C5C19D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2.xml><?xml version="1.0" encoding="utf-8"?>
<a:theme xmlns:a="http://schemas.openxmlformats.org/drawingml/2006/main" name="IMS CG_Template_All Users">
  <a:themeElements>
    <a:clrScheme name="IMS PPT">
      <a:dk1>
        <a:sysClr val="windowText" lastClr="000000"/>
      </a:dk1>
      <a:lt1>
        <a:sysClr val="window" lastClr="FFFFFF"/>
      </a:lt1>
      <a:dk2>
        <a:srgbClr val="002868"/>
      </a:dk2>
      <a:lt2>
        <a:srgbClr val="C5C19D"/>
      </a:lt2>
      <a:accent1>
        <a:srgbClr val="2E8D9E"/>
      </a:accent1>
      <a:accent2>
        <a:srgbClr val="FAA53A"/>
      </a:accent2>
      <a:accent3>
        <a:srgbClr val="B7CC37"/>
      </a:accent3>
      <a:accent4>
        <a:srgbClr val="A2255F"/>
      </a:accent4>
      <a:accent5>
        <a:srgbClr val="A6A8AC"/>
      </a:accent5>
      <a:accent6>
        <a:srgbClr val="1B8F9E"/>
      </a:accent6>
      <a:hlink>
        <a:srgbClr val="002868"/>
      </a:hlink>
      <a:folHlink>
        <a:srgbClr val="C5C19D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3.xml><?xml version="1.0" encoding="utf-8"?>
<a:theme xmlns:a="http://schemas.openxmlformats.org/drawingml/2006/main" name="IMS INSTITUTE_Template_All Users">
  <a:themeElements>
    <a:clrScheme name="IMS PPT">
      <a:dk1>
        <a:sysClr val="windowText" lastClr="000000"/>
      </a:dk1>
      <a:lt1>
        <a:sysClr val="window" lastClr="FFFFFF"/>
      </a:lt1>
      <a:dk2>
        <a:srgbClr val="002868"/>
      </a:dk2>
      <a:lt2>
        <a:srgbClr val="C5C19D"/>
      </a:lt2>
      <a:accent1>
        <a:srgbClr val="2E8D9E"/>
      </a:accent1>
      <a:accent2>
        <a:srgbClr val="FAA53A"/>
      </a:accent2>
      <a:accent3>
        <a:srgbClr val="B7CC37"/>
      </a:accent3>
      <a:accent4>
        <a:srgbClr val="A2255F"/>
      </a:accent4>
      <a:accent5>
        <a:srgbClr val="A6A8AC"/>
      </a:accent5>
      <a:accent6>
        <a:srgbClr val="1B8F9E"/>
      </a:accent6>
      <a:hlink>
        <a:srgbClr val="002868"/>
      </a:hlink>
      <a:folHlink>
        <a:srgbClr val="C5C19D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4.xml><?xml version="1.0" encoding="utf-8"?>
<a:theme xmlns:a="http://schemas.openxmlformats.org/drawingml/2006/main" name="IMS HEALTH_Template_EXEC Users">
  <a:themeElements>
    <a:clrScheme name="IMS PPT">
      <a:dk1>
        <a:sysClr val="windowText" lastClr="000000"/>
      </a:dk1>
      <a:lt1>
        <a:sysClr val="window" lastClr="FFFFFF"/>
      </a:lt1>
      <a:dk2>
        <a:srgbClr val="002868"/>
      </a:dk2>
      <a:lt2>
        <a:srgbClr val="C5C19D"/>
      </a:lt2>
      <a:accent1>
        <a:srgbClr val="2E8D9E"/>
      </a:accent1>
      <a:accent2>
        <a:srgbClr val="FAA53A"/>
      </a:accent2>
      <a:accent3>
        <a:srgbClr val="B7CC37"/>
      </a:accent3>
      <a:accent4>
        <a:srgbClr val="A2255F"/>
      </a:accent4>
      <a:accent5>
        <a:srgbClr val="A6A8AC"/>
      </a:accent5>
      <a:accent6>
        <a:srgbClr val="1B8F9E"/>
      </a:accent6>
      <a:hlink>
        <a:srgbClr val="002868"/>
      </a:hlink>
      <a:folHlink>
        <a:srgbClr val="C5C19D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932</TotalTime>
  <Words>1925</Words>
  <Application>Microsoft Macintosh PowerPoint</Application>
  <PresentationFormat>On-screen Show (4:3)</PresentationFormat>
  <Paragraphs>431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Verdana</vt:lpstr>
      <vt:lpstr>IMS_Template_All Users_D13</vt:lpstr>
      <vt:lpstr>IMS CG_Template_All Users</vt:lpstr>
      <vt:lpstr>IMS INSTITUTE_Template_All Users</vt:lpstr>
      <vt:lpstr>IMS HEALTH_Template_EXEC Users</vt:lpstr>
      <vt:lpstr>Measures of contraceptive availability in the retail sectors of Brazil, Dominican Republic, Guatemala, Honduras and Nicaragua </vt:lpstr>
      <vt:lpstr>Executive Summary</vt:lpstr>
      <vt:lpstr>Study Questions</vt:lpstr>
      <vt:lpstr>IMS Methodology</vt:lpstr>
      <vt:lpstr>IMS data sourced from wholesalers supplemented by panel of pharmacies</vt:lpstr>
      <vt:lpstr>IMS data sourced from wholesalers supplemented by panel of pharmacies</vt:lpstr>
      <vt:lpstr>Study Scope</vt:lpstr>
      <vt:lpstr>DHS† suggest up to a half of women source oral contraceptives from retail pharmacy</vt:lpstr>
      <vt:lpstr>Sales volume of modern contraceptives through retail pharmacy is growing in all countries</vt:lpstr>
      <vt:lpstr>Comparisons with available Gov’t/social security supply confirms the role of retail pharmacy</vt:lpstr>
      <vt:lpstr>The importance of retail pharmacy supply varies by geographic region</vt:lpstr>
      <vt:lpstr>Study Scope</vt:lpstr>
      <vt:lpstr>Method mix through retail pharmacy differs by country (Year to June 2016)</vt:lpstr>
      <vt:lpstr>Wholesaler prices to retail pharmacy varies by country – as of Year to June 2016</vt:lpstr>
      <vt:lpstr>Retail pharmacy supply is “mildly concentrated”</vt:lpstr>
      <vt:lpstr>Study Scope</vt:lpstr>
      <vt:lpstr>Method mix by retail pharmacy differs by geographic region</vt:lpstr>
      <vt:lpstr>In Guatemala too, retail pharmacy focuses more on wealthy areas</vt:lpstr>
      <vt:lpstr>In Brazil, retail pharmacy supply is complementary to public sector subsidies (Farmacia Popular)</vt:lpstr>
      <vt:lpstr>In Nicaragua, retail pharmacy supply appears to complement public sector supply at a Departmental Level</vt:lpstr>
      <vt:lpstr>Study Scope</vt:lpstr>
      <vt:lpstr>No clear uplift in national pharmacy sales post Zika</vt:lpstr>
      <vt:lpstr>State level analysis do not reveal an effect either</vt:lpstr>
      <vt:lpstr>State level analysis do not reveal an effect either</vt:lpstr>
      <vt:lpstr>Possible effect at method level in Guatemala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Stephens</dc:creator>
  <cp:keywords>PowerPoint Template, POTX</cp:keywords>
  <dc:description>Prepared July 31 2013. Covers IMS Health, IMS Consulting Group &amp; IMS Institute use. Further guidance at http://imsnow/brand.</dc:description>
  <cp:lastModifiedBy>Morgan Simon</cp:lastModifiedBy>
  <cp:revision>114</cp:revision>
  <dcterms:created xsi:type="dcterms:W3CDTF">2016-09-21T08:35:53Z</dcterms:created>
  <dcterms:modified xsi:type="dcterms:W3CDTF">2020-06-02T22:28:39Z</dcterms:modified>
</cp:coreProperties>
</file>