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sldIdLst>
    <p:sldId id="256" r:id="rId6"/>
    <p:sldId id="1920" r:id="rId7"/>
    <p:sldId id="1918" r:id="rId8"/>
    <p:sldId id="1919" r:id="rId9"/>
    <p:sldId id="1913" r:id="rId10"/>
    <p:sldId id="762" r:id="rId11"/>
    <p:sldId id="271" r:id="rId12"/>
    <p:sldId id="1921" r:id="rId13"/>
    <p:sldId id="270" r:id="rId14"/>
    <p:sldId id="1914" r:id="rId15"/>
    <p:sldId id="1917" r:id="rId16"/>
    <p:sldId id="269" r:id="rId17"/>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463"/>
    <a:srgbClr val="0F8B70"/>
    <a:srgbClr val="00B0F0"/>
    <a:srgbClr val="F15523"/>
    <a:srgbClr val="F6861F"/>
    <a:srgbClr val="EDBA44"/>
    <a:srgbClr val="4BA4A2"/>
    <a:srgbClr val="BA0C2F"/>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3CB4C-38BE-42E5-AB9C-CDF277A4F089}" v="47" dt="2020-09-23T15:52:21.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90753" autoAdjust="0"/>
  </p:normalViewPr>
  <p:slideViewPr>
    <p:cSldViewPr snapToGrid="0">
      <p:cViewPr>
        <p:scale>
          <a:sx n="74" d="100"/>
          <a:sy n="74" d="100"/>
        </p:scale>
        <p:origin x="470"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Sheet1!$J$3</c:f>
              <c:strCache>
                <c:ptCount val="1"/>
                <c:pt idx="0">
                  <c:v>USAID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Sheet1!$I$4:$I$14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Sheet1!$J$4:$J$14</c:f>
              <c:numCache>
                <c:formatCode>0</c:formatCode>
                <c:ptCount val="11"/>
                <c:pt idx="0">
                  <c:v>10</c:v>
                </c:pt>
                <c:pt idx="1">
                  <c:v>20</c:v>
                </c:pt>
                <c:pt idx="2">
                  <c:v>20</c:v>
                </c:pt>
                <c:pt idx="3">
                  <c:v>20</c:v>
                </c:pt>
                <c:pt idx="4">
                  <c:v>38</c:v>
                </c:pt>
                <c:pt idx="5">
                  <c:v>0</c:v>
                </c:pt>
                <c:pt idx="6">
                  <c:v>0</c:v>
                </c:pt>
                <c:pt idx="7">
                  <c:v>0</c:v>
                </c:pt>
                <c:pt idx="8">
                  <c:v>0</c:v>
                </c:pt>
                <c:pt idx="9">
                  <c:v>0</c:v>
                </c:pt>
                <c:pt idx="10">
                  <c:v>0</c:v>
                </c:pt>
              </c:numCache>
            </c:numRef>
          </c:val>
          <c:smooth val="1"/>
          <c:extLst>
            <c:ext xmlns:c16="http://schemas.microsoft.com/office/drawing/2014/chart" uri="{C3380CC4-5D6E-409C-BE32-E72D297353CC}">
              <c16:uniqueId val="{00000000-D064-48DB-807E-FF68C7D712E1}"/>
            </c:ext>
          </c:extLst>
        </c:ser>
        <c:ser>
          <c:idx val="1"/>
          <c:order val="1"/>
          <c:tx>
            <c:strRef>
              <c:f>Sheet1!$K$3</c:f>
              <c:strCache>
                <c:ptCount val="1"/>
                <c:pt idx="0">
                  <c:v>GoP</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Sheet1!$I$4:$I$14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Sheet1!$K$4:$K$14</c:f>
              <c:numCache>
                <c:formatCode>0</c:formatCode>
                <c:ptCount val="11"/>
                <c:pt idx="0">
                  <c:v>0</c:v>
                </c:pt>
                <c:pt idx="1">
                  <c:v>0</c:v>
                </c:pt>
                <c:pt idx="2">
                  <c:v>0</c:v>
                </c:pt>
                <c:pt idx="3">
                  <c:v>0</c:v>
                </c:pt>
                <c:pt idx="4">
                  <c:v>0</c:v>
                </c:pt>
                <c:pt idx="5" formatCode="0.00">
                  <c:v>16.09</c:v>
                </c:pt>
                <c:pt idx="6" formatCode="0.00">
                  <c:v>18.25</c:v>
                </c:pt>
                <c:pt idx="7" formatCode="0.00">
                  <c:v>21.81</c:v>
                </c:pt>
                <c:pt idx="8" formatCode="0.00">
                  <c:v>25.89</c:v>
                </c:pt>
                <c:pt idx="9" formatCode="0.00">
                  <c:v>25.19</c:v>
                </c:pt>
                <c:pt idx="10" formatCode="0.00">
                  <c:v>22.37</c:v>
                </c:pt>
              </c:numCache>
            </c:numRef>
          </c:val>
          <c:smooth val="1"/>
          <c:extLst>
            <c:ext xmlns:c16="http://schemas.microsoft.com/office/drawing/2014/chart" uri="{C3380CC4-5D6E-409C-BE32-E72D297353CC}">
              <c16:uniqueId val="{00000001-D064-48DB-807E-FF68C7D712E1}"/>
            </c:ext>
          </c:extLst>
        </c:ser>
        <c:dLbls>
          <c:dLblPos val="t"/>
          <c:showLegendKey val="0"/>
          <c:showVal val="1"/>
          <c:showCatName val="0"/>
          <c:showSerName val="0"/>
          <c:showPercent val="0"/>
          <c:showBubbleSize val="0"/>
        </c:dLbls>
        <c:upDownBars>
          <c:gapWidth val="150"/>
          <c:upBars>
            <c:spPr>
              <a:solidFill>
                <a:srgbClr val="2B816D"/>
              </a:solidFill>
              <a:ln w="9525">
                <a:noFill/>
              </a:ln>
              <a:effectLst/>
            </c:spPr>
          </c:upBars>
          <c:downBars>
            <c:spPr>
              <a:solidFill>
                <a:schemeClr val="accent3"/>
              </a:solidFill>
              <a:ln w="9525">
                <a:noFill/>
              </a:ln>
              <a:effectLst/>
            </c:spPr>
          </c:downBars>
        </c:upDownBars>
        <c:smooth val="0"/>
        <c:axId val="221343520"/>
        <c:axId val="221335320"/>
      </c:lineChart>
      <c:catAx>
        <c:axId val="221343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B6AA5"/>
                </a:solidFill>
                <a:latin typeface="+mn-lt"/>
                <a:ea typeface="+mn-ea"/>
                <a:cs typeface="+mn-cs"/>
              </a:defRPr>
            </a:pPr>
            <a:endParaRPr lang="en-US"/>
          </a:p>
        </c:txPr>
        <c:crossAx val="221335320"/>
        <c:crosses val="autoZero"/>
        <c:auto val="1"/>
        <c:lblAlgn val="ctr"/>
        <c:lblOffset val="100"/>
        <c:noMultiLvlLbl val="0"/>
      </c:catAx>
      <c:valAx>
        <c:axId val="221335320"/>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Million dollars</a:t>
                </a:r>
              </a:p>
            </c:rich>
          </c:tx>
          <c:layout>
            <c:manualLayout>
              <c:xMode val="edge"/>
              <c:yMode val="edge"/>
              <c:x val="1.7876849620504044E-2"/>
              <c:y val="0.2491130906748893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1B6AA5"/>
                </a:solidFill>
                <a:latin typeface="+mn-lt"/>
                <a:ea typeface="+mn-ea"/>
                <a:cs typeface="+mn-cs"/>
              </a:defRPr>
            </a:pPr>
            <a:endParaRPr lang="en-US"/>
          </a:p>
        </c:txPr>
        <c:crossAx val="22134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lumMod val="95000"/>
      </a:schemeClr>
    </a:solidFill>
    <a:ln>
      <a:solidFill>
        <a:schemeClr val="bg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E1074-35A0-4E80-8B95-5D1E5106C7D6}" type="datetimeFigureOut">
              <a:rPr lang="en-US" smtClean="0"/>
              <a:t>9/23/2020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14B62-1256-4800-840F-60309C2A4560}" type="slidenum">
              <a:rPr lang="en-US" smtClean="0"/>
              <a:t>‹#›</a:t>
            </a:fld>
            <a:endParaRPr lang="en-US"/>
          </a:p>
        </p:txBody>
      </p:sp>
    </p:spTree>
    <p:extLst>
      <p:ext uri="{BB962C8B-B14F-4D97-AF65-F5344CB8AC3E}">
        <p14:creationId xmlns:p14="http://schemas.microsoft.com/office/powerpoint/2010/main" val="230667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Pakistan’s health supply chain Logistics and Management Information System is a mature open source technology which evolved over a decade through the incorporation of feedback from key users and stakeholders. Managed by the USAID Global Health Supply Chain – Procurement and Supply Management Project, the LMIS is 100% government owned, and was chosen to serve as the integrated platform for Pakistan’s Ministry of National Health Services, Regulation and Coordination body, and all other funders supporting procurement and delivery of COVID-19 PPE across the country.</a:t>
            </a:r>
          </a:p>
          <a:p>
            <a:r>
              <a:rPr lang="en-US" sz="1200" kern="1200" dirty="0">
                <a:solidFill>
                  <a:schemeClr val="tx1"/>
                </a:solidFill>
                <a:effectLst/>
                <a:latin typeface="+mn-lt"/>
                <a:ea typeface="+mn-ea"/>
                <a:cs typeface="+mn-cs"/>
              </a:rPr>
              <a:t>Before the system implementation in Pakistan, public health commodities were funded by partners or donors, and the government had little-to-no data visibility which limited its ability to allocate funds. After supporting consistent data reporting and high data quality, the GHSC-PSM project has now instituted advanced analytics tools: These tools now provide insights to support evidence-based decisions and have become the basis for planning, procurement, and funds allocation.</a:t>
            </a:r>
          </a:p>
          <a:p>
            <a:r>
              <a:rPr lang="en-US" sz="1200" kern="1200" dirty="0">
                <a:solidFill>
                  <a:schemeClr val="tx1"/>
                </a:solidFill>
                <a:effectLst/>
                <a:latin typeface="+mn-lt"/>
                <a:ea typeface="+mn-ea"/>
                <a:cs typeface="+mn-cs"/>
              </a:rPr>
              <a:t>The four major tools provided in Pakistan LMIS include: Demand and Planning Intelligence, Control Tower supported by Machine Learning Algorithms, Pivot BI Tool and an Executive Dashboard with unified information on historic trends, and vertical supply chain programs.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application has evolved to capture real-time inventory data and product pipeline information to enable it to act as a critical supply management tool; whereby forecasting, quantification, pipeline monitoring and stock management functions are being performed by various Pakistani government departments based on LMIS data. In addition, the system’s flexible architecture is able to support all supply chain management of family planning, medicines, and vaccines, supply chains, including emergency supplies.</a:t>
            </a:r>
          </a:p>
          <a:p>
            <a:r>
              <a:rPr lang="en-US" sz="1200" kern="1200" dirty="0">
                <a:solidFill>
                  <a:schemeClr val="tx1"/>
                </a:solidFill>
                <a:effectLst/>
                <a:latin typeface="+mn-lt"/>
                <a:ea typeface="+mn-ea"/>
                <a:cs typeface="+mn-cs"/>
              </a:rPr>
              <a:t>The incorporation of BI and ML tools into Pakistan’s LMIS maximizes the utility of the reliable data collected by the system, enabling decision makers to take action on the following:  </a:t>
            </a:r>
          </a:p>
          <a:p>
            <a:pPr lvl="0"/>
            <a:r>
              <a:rPr lang="en-US" sz="1200" kern="1200" dirty="0">
                <a:solidFill>
                  <a:schemeClr val="tx1"/>
                </a:solidFill>
                <a:effectLst/>
                <a:latin typeface="+mn-lt"/>
                <a:ea typeface="+mn-ea"/>
                <a:cs typeface="+mn-cs"/>
              </a:rPr>
              <a:t>Allocate funds based on detailed needs assessment </a:t>
            </a:r>
          </a:p>
          <a:p>
            <a:pPr lvl="0"/>
            <a:r>
              <a:rPr lang="en-US" sz="1200" kern="1200" dirty="0">
                <a:solidFill>
                  <a:schemeClr val="tx1"/>
                </a:solidFill>
                <a:effectLst/>
                <a:latin typeface="+mn-lt"/>
                <a:ea typeface="+mn-ea"/>
                <a:cs typeface="+mn-cs"/>
              </a:rPr>
              <a:t>Optimize stock levels, reduced loss on expired stock, and flexible use of inventories for better health services.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Pakistan is only one of two middle-income countries to have achieved integrated status in Supply Chains’ maturity due to this implementation of Pakistan LMIS. The system has matured from serving as a source of quality and timely data, and is now capable of translating this gathered data into useful and actionable information for decision makers.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214B62-1256-4800-840F-60309C2A4560}" type="slidenum">
              <a:rPr lang="en-US" smtClean="0"/>
              <a:t>3</a:t>
            </a:fld>
            <a:endParaRPr lang="en-US"/>
          </a:p>
        </p:txBody>
      </p:sp>
    </p:spTree>
    <p:extLst>
      <p:ext uri="{BB962C8B-B14F-4D97-AF65-F5344CB8AC3E}">
        <p14:creationId xmlns:p14="http://schemas.microsoft.com/office/powerpoint/2010/main" val="150309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TSMIS = Implemented at 8 Entry Points Recorded Data on 1700 Flights Screened Nearly 14500 Travelers</a:t>
            </a:r>
          </a:p>
          <a:p>
            <a:pPr algn="l"/>
            <a:r>
              <a:rPr lang="en-US" dirty="0"/>
              <a:t>Trained 75 Government Staff</a:t>
            </a:r>
          </a:p>
          <a:p>
            <a:pPr algn="l"/>
            <a:r>
              <a:rPr lang="en-US" dirty="0"/>
              <a:t>NDMA LMIS = 265 Purchase Orders (7.3Billion),  Stock Received 417 (200 Ventilators GIS tracking)</a:t>
            </a:r>
          </a:p>
          <a:p>
            <a:pPr algn="l"/>
            <a:r>
              <a:rPr lang="en-US" dirty="0"/>
              <a:t>MoNHSR&amp;C &amp; LMIS = 110+ Supplies, 10 Major Hospitals </a:t>
            </a:r>
          </a:p>
          <a:p>
            <a:pPr algn="l"/>
            <a:r>
              <a:rPr lang="en-US" dirty="0"/>
              <a:t>FASP Calculator = 71 Countries , 4 Languages , 5,33I trained  I+ Solutions</a:t>
            </a:r>
          </a:p>
          <a:p>
            <a:pPr algn="l"/>
            <a:r>
              <a:rPr lang="en-US" dirty="0"/>
              <a:t>Sindh COVID-19 Training Dashboard = 1100+ records</a:t>
            </a:r>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C4214B62-1256-4800-840F-60309C2A4560}" type="slidenum">
              <a:rPr lang="en-US" smtClean="0"/>
              <a:t>4</a:t>
            </a:fld>
            <a:endParaRPr lang="en-US"/>
          </a:p>
        </p:txBody>
      </p:sp>
    </p:spTree>
    <p:extLst>
      <p:ext uri="{BB962C8B-B14F-4D97-AF65-F5344CB8AC3E}">
        <p14:creationId xmlns:p14="http://schemas.microsoft.com/office/powerpoint/2010/main" val="138322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214B62-1256-4800-840F-60309C2A4560}" type="slidenum">
              <a:rPr lang="en-US" smtClean="0"/>
              <a:t>7</a:t>
            </a:fld>
            <a:endParaRPr lang="en-US"/>
          </a:p>
        </p:txBody>
      </p:sp>
    </p:spTree>
    <p:extLst>
      <p:ext uri="{BB962C8B-B14F-4D97-AF65-F5344CB8AC3E}">
        <p14:creationId xmlns:p14="http://schemas.microsoft.com/office/powerpoint/2010/main" val="245198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14B62-1256-4800-840F-60309C2A4560}" type="slidenum">
              <a:rPr lang="en-US" smtClean="0"/>
              <a:t>8</a:t>
            </a:fld>
            <a:endParaRPr lang="en-US"/>
          </a:p>
        </p:txBody>
      </p:sp>
    </p:spTree>
    <p:extLst>
      <p:ext uri="{BB962C8B-B14F-4D97-AF65-F5344CB8AC3E}">
        <p14:creationId xmlns:p14="http://schemas.microsoft.com/office/powerpoint/2010/main" val="388453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14B62-1256-4800-840F-60309C2A4560}" type="slidenum">
              <a:rPr lang="en-US" smtClean="0"/>
              <a:t>9</a:t>
            </a:fld>
            <a:endParaRPr lang="en-US"/>
          </a:p>
        </p:txBody>
      </p:sp>
    </p:spTree>
    <p:extLst>
      <p:ext uri="{BB962C8B-B14F-4D97-AF65-F5344CB8AC3E}">
        <p14:creationId xmlns:p14="http://schemas.microsoft.com/office/powerpoint/2010/main" val="57510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owned Contraceptive LMIS, hosted at the Ministry of IT/National Telecommunication, containing multi-tier inventories and consumption data is enriched with executive dashboards enabling the policy makers to take informed decisions. The system can be interfaced with the industry to forecast the production lines. The project has worked on &gt; $330m Family Planning Business forecast from 2020-30, with the potential business of $209m alone for internationally procured commodities (based on LMIS data). </a:t>
            </a:r>
          </a:p>
        </p:txBody>
      </p:sp>
      <p:sp>
        <p:nvSpPr>
          <p:cNvPr id="4" name="Slide Number Placeholder 3"/>
          <p:cNvSpPr>
            <a:spLocks noGrp="1"/>
          </p:cNvSpPr>
          <p:nvPr>
            <p:ph type="sldNum" sz="quarter" idx="5"/>
          </p:nvPr>
        </p:nvSpPr>
        <p:spPr/>
        <p:txBody>
          <a:bodyPr/>
          <a:lstStyle/>
          <a:p>
            <a:fld id="{C4214B62-1256-4800-840F-60309C2A4560}" type="slidenum">
              <a:rPr lang="en-US" smtClean="0"/>
              <a:t>10</a:t>
            </a:fld>
            <a:endParaRPr lang="en-US"/>
          </a:p>
        </p:txBody>
      </p:sp>
    </p:spTree>
    <p:extLst>
      <p:ext uri="{BB962C8B-B14F-4D97-AF65-F5344CB8AC3E}">
        <p14:creationId xmlns:p14="http://schemas.microsoft.com/office/powerpoint/2010/main" val="10295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14B62-1256-4800-840F-60309C2A4560}" type="slidenum">
              <a:rPr lang="en-US" smtClean="0"/>
              <a:t>11</a:t>
            </a:fld>
            <a:endParaRPr lang="en-US"/>
          </a:p>
        </p:txBody>
      </p:sp>
    </p:spTree>
    <p:extLst>
      <p:ext uri="{BB962C8B-B14F-4D97-AF65-F5344CB8AC3E}">
        <p14:creationId xmlns:p14="http://schemas.microsoft.com/office/powerpoint/2010/main" val="313082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200"/>
              </a:spcBef>
              <a:buClr>
                <a:srgbClr val="6C6463"/>
              </a:buClr>
              <a:defRPr>
                <a:solidFill>
                  <a:srgbClr val="6C6463"/>
                </a:solidFill>
              </a:defRPr>
            </a:lvl1pPr>
            <a:lvl2pPr marL="685800" indent="-228600">
              <a:lnSpc>
                <a:spcPct val="100000"/>
              </a:lnSpc>
              <a:spcBef>
                <a:spcPts val="300"/>
              </a:spcBef>
              <a:buClr>
                <a:srgbClr val="6C6463"/>
              </a:buClr>
              <a:buFont typeface="Courier New" panose="02070309020205020404" pitchFamily="49" charset="0"/>
              <a:buChar char="o"/>
              <a:defRPr>
                <a:solidFill>
                  <a:srgbClr val="6C6463"/>
                </a:solidFill>
              </a:defRPr>
            </a:lvl2pPr>
            <a:lvl3pPr marL="1143000" indent="-228600">
              <a:lnSpc>
                <a:spcPct val="100000"/>
              </a:lnSpc>
              <a:spcBef>
                <a:spcPts val="300"/>
              </a:spcBef>
              <a:buClr>
                <a:srgbClr val="6C6463"/>
              </a:buClr>
              <a:buFont typeface="Gill Sans MT" panose="020B0502020104020203" pitchFamily="34" charset="0"/>
              <a:buChar char="–"/>
              <a:defRPr>
                <a:solidFill>
                  <a:srgbClr val="6C6463"/>
                </a:solidFill>
              </a:defRPr>
            </a:lvl3pPr>
            <a:lvl4pPr>
              <a:lnSpc>
                <a:spcPct val="100000"/>
              </a:lnSpc>
              <a:spcBef>
                <a:spcPts val="300"/>
              </a:spcBef>
              <a:defRPr>
                <a:solidFill>
                  <a:srgbClr val="6C6463"/>
                </a:solidFill>
              </a:defRPr>
            </a:lvl4pPr>
            <a:lvl5pPr>
              <a:lnSpc>
                <a:spcPct val="100000"/>
              </a:lnSpc>
              <a:spcBef>
                <a:spcPts val="300"/>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45895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p:cNvSpPr>
            <a:spLocks noGrp="1"/>
          </p:cNvSpPr>
          <p:nvPr>
            <p:ph sz="half" idx="1" hasCustomPrompt="1"/>
          </p:nvPr>
        </p:nvSpPr>
        <p:spPr>
          <a:xfrm>
            <a:off x="628650" y="1825625"/>
            <a:ext cx="3749040" cy="4351338"/>
          </a:xfrm>
        </p:spPr>
        <p:txBody>
          <a:bodyPr/>
          <a:lstStyle>
            <a:lvl1pPr>
              <a:defRPr/>
            </a:lvl1pPr>
          </a:lstStyle>
          <a:p>
            <a:pPr lvl="0"/>
            <a:r>
              <a:rPr lang="en-US" dirty="0"/>
              <a:t>Bullet Points</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9834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28650" y="1825624"/>
            <a:ext cx="3749675" cy="3971671"/>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28650" y="5888735"/>
            <a:ext cx="3760787" cy="288228"/>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Photo: credit/photographer</a:t>
            </a:r>
          </a:p>
        </p:txBody>
      </p:sp>
    </p:spTree>
    <p:custDataLst>
      <p:tags r:id="rId1"/>
    </p:custDataLst>
    <p:extLst>
      <p:ext uri="{BB962C8B-B14F-4D97-AF65-F5344CB8AC3E}">
        <p14:creationId xmlns:p14="http://schemas.microsoft.com/office/powerpoint/2010/main" val="213386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29842" y="1755647"/>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hasCustomPrompt="1"/>
          </p:nvPr>
        </p:nvSpPr>
        <p:spPr>
          <a:xfrm>
            <a:off x="629842" y="2505075"/>
            <a:ext cx="3749040" cy="3684588"/>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766310" y="1755647"/>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hasCustomPrompt="1"/>
          </p:nvPr>
        </p:nvSpPr>
        <p:spPr>
          <a:xfrm>
            <a:off x="4766310" y="2505075"/>
            <a:ext cx="3749040" cy="3684588"/>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a:p>
        </p:txBody>
      </p:sp>
      <p:cxnSp>
        <p:nvCxnSpPr>
          <p:cNvPr id="12" name="Straight Connector 11">
            <a:extLst>
              <a:ext uri="{FF2B5EF4-FFF2-40B4-BE49-F238E27FC236}">
                <a16:creationId xmlns:a16="http://schemas.microsoft.com/office/drawing/2014/main" id="{A5FA42BD-C050-4A47-A483-5EDEFD0A7FE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334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a:p>
        </p:txBody>
      </p:sp>
    </p:spTree>
    <p:custDataLst>
      <p:tags r:id="rId1"/>
    </p:custDataLst>
    <p:extLst>
      <p:ext uri="{BB962C8B-B14F-4D97-AF65-F5344CB8AC3E}">
        <p14:creationId xmlns:p14="http://schemas.microsoft.com/office/powerpoint/2010/main" val="282809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B4637D-E648-4D47-95AC-4BFF987C325D}" type="slidenum">
              <a:rPr lang="en-US" smtClean="0"/>
              <a:t>‹#›</a:t>
            </a:fld>
            <a:endParaRPr lang="en-US"/>
          </a:p>
        </p:txBody>
      </p:sp>
      <p:cxnSp>
        <p:nvCxnSpPr>
          <p:cNvPr id="6" name="Straight Connector 5">
            <a:extLst>
              <a:ext uri="{FF2B5EF4-FFF2-40B4-BE49-F238E27FC236}">
                <a16:creationId xmlns:a16="http://schemas.microsoft.com/office/drawing/2014/main" id="{BD6A86A9-1181-4FB3-B2FE-4A179A9D30B0}"/>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5C7A17-2D89-40D0-B2F2-AD52AFD0D71F}"/>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94245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D2DA29-1421-495F-9226-70524D62700D}"/>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
        <p:nvSpPr>
          <p:cNvPr id="8" name="Rectangle 7">
            <a:extLst>
              <a:ext uri="{FF2B5EF4-FFF2-40B4-BE49-F238E27FC236}">
                <a16:creationId xmlns:a16="http://schemas.microsoft.com/office/drawing/2014/main" id="{E2F73F4C-1500-458D-BE89-6E535BEB3B23}"/>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5A0F47-39AB-4744-9A17-EE20D1C68ACC}"/>
              </a:ext>
            </a:extLst>
          </p:cNvPr>
          <p:cNvSpPr txBox="1"/>
          <p:nvPr userDrawn="1"/>
        </p:nvSpPr>
        <p:spPr>
          <a:xfrm>
            <a:off x="628650" y="3935025"/>
            <a:ext cx="7898130" cy="2462213"/>
          </a:xfrm>
          <a:prstGeom prst="rect">
            <a:avLst/>
          </a:prstGeom>
          <a:noFill/>
        </p:spPr>
        <p:txBody>
          <a:bodyPr wrap="square" rtlCol="0">
            <a:spAutoFit/>
          </a:bodyPr>
          <a:lstStyle/>
          <a:p>
            <a:r>
              <a:rPr lang="en-US" sz="1400"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400" dirty="0">
                <a:solidFill>
                  <a:srgbClr val="6C6463"/>
                </a:solidFill>
                <a:latin typeface="Gill Sans MT" panose="020B0502020104020203" pitchFamily="34" charset="0"/>
                <a:hlinkClick r:id="rId3"/>
              </a:rPr>
              <a:t>ghsupplychain.org</a:t>
            </a:r>
            <a:r>
              <a:rPr lang="en-US" sz="1400" dirty="0">
                <a:solidFill>
                  <a:srgbClr val="6C6463"/>
                </a:solidFill>
                <a:latin typeface="Gill Sans MT" panose="020B0502020104020203" pitchFamily="34" charset="0"/>
              </a:rPr>
              <a:t>.</a:t>
            </a:r>
          </a:p>
          <a:p>
            <a:endParaRPr lang="en-US" sz="1400" dirty="0">
              <a:solidFill>
                <a:srgbClr val="6C6463"/>
              </a:solidFill>
              <a:latin typeface="Gill Sans MT" panose="020B0502020104020203" pitchFamily="34" charset="0"/>
            </a:endParaRPr>
          </a:p>
          <a:p>
            <a:r>
              <a:rPr lang="en-US" sz="1400" dirty="0">
                <a:solidFill>
                  <a:srgbClr val="6C6463"/>
                </a:solidFill>
                <a:latin typeface="Gill Sans MT" panose="020B0502020104020203" pitchFamily="34" charset="0"/>
              </a:rPr>
              <a:t>The views expressed in this presentation do not necessarily reflect the views of USAID or the U.S. government.</a:t>
            </a:r>
          </a:p>
          <a:p>
            <a:r>
              <a:rPr lang="en-US" sz="1400" dirty="0">
                <a:solidFill>
                  <a:srgbClr val="6C6463"/>
                </a:solidFill>
                <a:latin typeface="Gill Sans MT" panose="020B0502020104020203" pitchFamily="34" charset="0"/>
              </a:rPr>
              <a:t> </a:t>
            </a:r>
          </a:p>
        </p:txBody>
      </p:sp>
    </p:spTree>
    <p:custDataLst>
      <p:tags r:id="rId1"/>
    </p:custDataLst>
    <p:extLst>
      <p:ext uri="{BB962C8B-B14F-4D97-AF65-F5344CB8AC3E}">
        <p14:creationId xmlns:p14="http://schemas.microsoft.com/office/powerpoint/2010/main" val="193851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7995285" y="6395720"/>
            <a:ext cx="691515"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462915" y="1584324"/>
            <a:ext cx="8223885"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275028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80D4CE-2F80-423F-ABB6-6A1315D71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8794"/>
            <a:ext cx="8247888" cy="4889466"/>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578"/>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712461" y="1979817"/>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3712461" y="3707680"/>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0" name="Rectangle 9">
            <a:extLst>
              <a:ext uri="{FF2B5EF4-FFF2-40B4-BE49-F238E27FC236}">
                <a16:creationId xmlns:a16="http://schemas.microsoft.com/office/drawing/2014/main" id="{99EBD0C9-06A3-4940-BD06-2335E8702E32}"/>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C3964D-A2DB-4719-91DE-E000BDEA4A50}"/>
              </a:ext>
            </a:extLst>
          </p:cNvPr>
          <p:cNvSpPr/>
          <p:nvPr userDrawn="1"/>
        </p:nvSpPr>
        <p:spPr>
          <a:xfrm>
            <a:off x="2389760"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633"/>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DBFB556-7B57-4C6E-BA6B-44B1EB94FC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0"/>
            <a:ext cx="2204724" cy="661417"/>
          </a:xfrm>
          <a:prstGeom prst="rect">
            <a:avLst/>
          </a:prstGeom>
        </p:spPr>
      </p:pic>
    </p:spTree>
    <p:custDataLst>
      <p:tags r:id="rId1"/>
    </p:custDataLst>
    <p:extLst>
      <p:ext uri="{BB962C8B-B14F-4D97-AF65-F5344CB8AC3E}">
        <p14:creationId xmlns:p14="http://schemas.microsoft.com/office/powerpoint/2010/main" val="402611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4208"/>
            <a:ext cx="8266176"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005"/>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12461" y="1979244"/>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3712461" y="3707107"/>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060"/>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E875C3F-FC0B-48BA-99DB-DB09291CB09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E8FD79-BF32-4D13-8CDC-C22B69BEB54A}"/>
              </a:ext>
            </a:extLst>
          </p:cNvPr>
          <p:cNvSpPr/>
          <p:nvPr userDrawn="1"/>
        </p:nvSpPr>
        <p:spPr>
          <a:xfrm>
            <a:off x="2389760"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419C6CA8-B38F-4152-A02B-77C71E8B56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0"/>
            <a:ext cx="2204724" cy="661417"/>
          </a:xfrm>
          <a:prstGeom prst="rect">
            <a:avLst/>
          </a:prstGeom>
        </p:spPr>
      </p:pic>
    </p:spTree>
    <p:custDataLst>
      <p:tags r:id="rId1"/>
    </p:custDataLst>
    <p:extLst>
      <p:ext uri="{BB962C8B-B14F-4D97-AF65-F5344CB8AC3E}">
        <p14:creationId xmlns:p14="http://schemas.microsoft.com/office/powerpoint/2010/main" val="310298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065" y="1669695"/>
            <a:ext cx="8264478"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731520" y="3989792"/>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41245" y="4124031"/>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841245" y="5851894"/>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841248" y="5734847"/>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57A228B-0553-4A64-B59E-0B06694A44A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11FEEA-D2A3-445F-9587-DA8FBE0DC854}"/>
              </a:ext>
            </a:extLst>
          </p:cNvPr>
          <p:cNvSpPr/>
          <p:nvPr userDrawn="1"/>
        </p:nvSpPr>
        <p:spPr>
          <a:xfrm>
            <a:off x="2389760"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AF80C86D-DD7A-4F28-AD63-F9D145C722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0"/>
            <a:ext cx="2204724" cy="661417"/>
          </a:xfrm>
          <a:prstGeom prst="rect">
            <a:avLst/>
          </a:prstGeom>
        </p:spPr>
      </p:pic>
    </p:spTree>
    <p:custDataLst>
      <p:tags r:id="rId1"/>
    </p:custDataLst>
    <p:extLst>
      <p:ext uri="{BB962C8B-B14F-4D97-AF65-F5344CB8AC3E}">
        <p14:creationId xmlns:p14="http://schemas.microsoft.com/office/powerpoint/2010/main" val="41988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8648" y="3429001"/>
            <a:ext cx="8084456"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748648" y="4989604"/>
            <a:ext cx="8084456"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412687" y="3429000"/>
            <a:ext cx="22392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2584704" y="396471"/>
            <a:ext cx="62484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23" y="358149"/>
            <a:ext cx="2204724" cy="661417"/>
          </a:xfrm>
          <a:prstGeom prst="rect">
            <a:avLst/>
          </a:prstGeom>
        </p:spPr>
      </p:pic>
    </p:spTree>
    <p:custDataLst>
      <p:tags r:id="rId1"/>
    </p:custDataLst>
    <p:extLst>
      <p:ext uri="{BB962C8B-B14F-4D97-AF65-F5344CB8AC3E}">
        <p14:creationId xmlns:p14="http://schemas.microsoft.com/office/powerpoint/2010/main" val="108557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userDrawn="1"/>
        </p:nvSpPr>
        <p:spPr>
          <a:xfrm>
            <a:off x="205620" y="1256519"/>
            <a:ext cx="8702160" cy="5243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25498" y="3429001"/>
            <a:ext cx="7978663" cy="1304571"/>
          </a:xfrm>
        </p:spPr>
        <p:txBody>
          <a:bodyPr anchor="b">
            <a:normAutofit/>
          </a:bodyPr>
          <a:lstStyle>
            <a:lvl1pPr algn="l">
              <a:defRPr sz="4000">
                <a:solidFill>
                  <a:schemeClr val="bg1"/>
                </a:solidFill>
              </a:defRPr>
            </a:lvl1pPr>
          </a:lstStyle>
          <a:p>
            <a:r>
              <a:rPr lang="en-US" dirty="0"/>
              <a:t>Click to insert title</a:t>
            </a:r>
          </a:p>
        </p:txBody>
      </p:sp>
      <p:sp>
        <p:nvSpPr>
          <p:cNvPr id="3" name="Subtitle 2"/>
          <p:cNvSpPr>
            <a:spLocks noGrp="1"/>
          </p:cNvSpPr>
          <p:nvPr>
            <p:ph type="subTitle" idx="1" hasCustomPrompt="1"/>
          </p:nvPr>
        </p:nvSpPr>
        <p:spPr>
          <a:xfrm>
            <a:off x="725498" y="4989604"/>
            <a:ext cx="7978663" cy="4160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389537" y="3429000"/>
            <a:ext cx="223921" cy="1985411"/>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1E04F11F-834A-4A13-9721-5243704F8BAF}"/>
              </a:ext>
            </a:extLst>
          </p:cNvPr>
          <p:cNvSpPr/>
          <p:nvPr userDrawn="1"/>
        </p:nvSpPr>
        <p:spPr>
          <a:xfrm>
            <a:off x="2584704" y="396471"/>
            <a:ext cx="62484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1" name="Picture 10">
            <a:extLst>
              <a:ext uri="{FF2B5EF4-FFF2-40B4-BE49-F238E27FC236}">
                <a16:creationId xmlns:a16="http://schemas.microsoft.com/office/drawing/2014/main" id="{695647BE-EBEA-46BA-8312-D2EB88BC67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23" y="358149"/>
            <a:ext cx="2204724" cy="661417"/>
          </a:xfrm>
          <a:prstGeom prst="rect">
            <a:avLst/>
          </a:prstGeom>
        </p:spPr>
      </p:pic>
    </p:spTree>
    <p:custDataLst>
      <p:tags r:id="rId1"/>
    </p:custDataLst>
    <p:extLst>
      <p:ext uri="{BB962C8B-B14F-4D97-AF65-F5344CB8AC3E}">
        <p14:creationId xmlns:p14="http://schemas.microsoft.com/office/powerpoint/2010/main" val="313998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6C64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FB4637D-E648-4D47-95AC-4BFF987C325D}" type="slidenum">
              <a:rPr lang="en-US" smtClean="0"/>
              <a:t>‹#›</a:t>
            </a:fld>
            <a:endParaRPr lang="en-US"/>
          </a:p>
        </p:txBody>
      </p:sp>
      <p:cxnSp>
        <p:nvCxnSpPr>
          <p:cNvPr id="7" name="Straight Connector 6">
            <a:extLst>
              <a:ext uri="{FF2B5EF4-FFF2-40B4-BE49-F238E27FC236}">
                <a16:creationId xmlns:a16="http://schemas.microsoft.com/office/drawing/2014/main" id="{449FC17B-BB55-494B-AF1A-3FC4604A9DD9}"/>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FDD924-C75F-430C-A673-252BAD63BE61}"/>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0083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28650" y="1817688"/>
            <a:ext cx="7886700" cy="4362450"/>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5091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28650" y="1817688"/>
            <a:ext cx="7886700" cy="4362450"/>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244475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580376" y="6356351"/>
            <a:ext cx="934974" cy="365125"/>
          </a:xfrm>
          <a:prstGeom prst="rect">
            <a:avLst/>
          </a:prstGeom>
        </p:spPr>
        <p:txBody>
          <a:bodyPr vert="horz" lIns="91440" tIns="45720" rIns="91440" bIns="45720" rtlCol="0" anchor="ctr"/>
          <a:lstStyle>
            <a:lvl1pPr algn="r">
              <a:defRPr sz="1200"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Rectangle 6">
            <a:extLst>
              <a:ext uri="{FF2B5EF4-FFF2-40B4-BE49-F238E27FC236}">
                <a16:creationId xmlns:a16="http://schemas.microsoft.com/office/drawing/2014/main" id="{59AB84BA-1B8C-4076-9D76-7C9F8CE91E8F}"/>
              </a:ext>
            </a:extLst>
          </p:cNvPr>
          <p:cNvSpPr/>
          <p:nvPr userDrawn="1"/>
        </p:nvSpPr>
        <p:spPr>
          <a:xfrm>
            <a:off x="325120" y="365126"/>
            <a:ext cx="162560" cy="132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0C2F"/>
              </a:solidFill>
            </a:endParaRPr>
          </a:p>
        </p:txBody>
      </p:sp>
      <p:cxnSp>
        <p:nvCxnSpPr>
          <p:cNvPr id="9" name="Straight Connector 8">
            <a:extLst>
              <a:ext uri="{FF2B5EF4-FFF2-40B4-BE49-F238E27FC236}">
                <a16:creationId xmlns:a16="http://schemas.microsoft.com/office/drawing/2014/main" id="{1C8BB2CA-6EC2-4C49-91C9-B55FF1A1AC65}"/>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576F07-FB61-4B66-906D-29336A30A84C}"/>
              </a:ext>
            </a:extLst>
          </p:cNvPr>
          <p:cNvSpPr txBox="1"/>
          <p:nvPr userDrawn="1"/>
        </p:nvSpPr>
        <p:spPr>
          <a:xfrm>
            <a:off x="628650" y="6397238"/>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8"/>
    </p:custDataLst>
    <p:extLst>
      <p:ext uri="{BB962C8B-B14F-4D97-AF65-F5344CB8AC3E}">
        <p14:creationId xmlns:p14="http://schemas.microsoft.com/office/powerpoint/2010/main" val="135942435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73" r:id="rId4"/>
    <p:sldLayoutId id="2147483674" r:id="rId5"/>
    <p:sldLayoutId id="2147483675" r:id="rId6"/>
    <p:sldLayoutId id="2147483663" r:id="rId7"/>
    <p:sldLayoutId id="2147483677" r:id="rId8"/>
    <p:sldLayoutId id="2147483676" r:id="rId9"/>
    <p:sldLayoutId id="2147483664" r:id="rId10"/>
    <p:sldLayoutId id="2147483678" r:id="rId11"/>
    <p:sldLayoutId id="2147483665" r:id="rId12"/>
    <p:sldLayoutId id="2147483666" r:id="rId13"/>
    <p:sldLayoutId id="2147483667" r:id="rId14"/>
    <p:sldLayoutId id="2147483679" r:id="rId15"/>
    <p:sldLayoutId id="2147483680" r:id="rId16"/>
  </p:sldLayoutIdLst>
  <p:hf hdr="0" ftr="0" dt="0"/>
  <p:txStyles>
    <p:title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chemeClr val="accent6"/>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chemeClr val="accent6"/>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chemeClr val="accent6"/>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5.png"/><Relationship Id="rId12"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40.png"/><Relationship Id="rId10"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hyperlink" Target="http://lmis.gov.pk/track20.php"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sv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9A4CA-696B-42D7-A948-750E76DB241E}"/>
              </a:ext>
            </a:extLst>
          </p:cNvPr>
          <p:cNvSpPr>
            <a:spLocks noGrp="1"/>
          </p:cNvSpPr>
          <p:nvPr>
            <p:ph type="ctrTitle"/>
          </p:nvPr>
        </p:nvSpPr>
        <p:spPr>
          <a:xfrm>
            <a:off x="3712461" y="2020457"/>
            <a:ext cx="4810493" cy="1500327"/>
          </a:xfrm>
        </p:spPr>
        <p:txBody>
          <a:bodyPr>
            <a:normAutofit fontScale="90000"/>
          </a:bodyPr>
          <a:lstStyle/>
          <a:p>
            <a:r>
              <a:rPr lang="en-US" dirty="0"/>
              <a:t>Using real-time data and technology to track and supply critical health commodities in Pakistan during COVID-19</a:t>
            </a:r>
          </a:p>
        </p:txBody>
      </p:sp>
      <p:sp>
        <p:nvSpPr>
          <p:cNvPr id="5" name="Subtitle 4">
            <a:extLst>
              <a:ext uri="{FF2B5EF4-FFF2-40B4-BE49-F238E27FC236}">
                <a16:creationId xmlns:a16="http://schemas.microsoft.com/office/drawing/2014/main" id="{A3EA03F2-C602-40A3-8A38-4B29255D8BF5}"/>
              </a:ext>
            </a:extLst>
          </p:cNvPr>
          <p:cNvSpPr>
            <a:spLocks noGrp="1"/>
          </p:cNvSpPr>
          <p:nvPr>
            <p:ph type="subTitle" idx="1"/>
          </p:nvPr>
        </p:nvSpPr>
        <p:spPr>
          <a:xfrm>
            <a:off x="3712461" y="3707679"/>
            <a:ext cx="5202939" cy="666893"/>
          </a:xfrm>
        </p:spPr>
        <p:txBody>
          <a:bodyPr>
            <a:normAutofit fontScale="85000" lnSpcReduction="10000"/>
          </a:bodyPr>
          <a:lstStyle/>
          <a:p>
            <a:r>
              <a:rPr lang="en-US" dirty="0"/>
              <a:t>Dr. Muhammad Tariq, GHSC-PSM Country Director </a:t>
            </a:r>
            <a:br>
              <a:rPr lang="en-US" dirty="0"/>
            </a:br>
            <a:r>
              <a:rPr lang="en-US" i="1" dirty="0"/>
              <a:t>September 2020</a:t>
            </a:r>
          </a:p>
        </p:txBody>
      </p:sp>
      <p:sp>
        <p:nvSpPr>
          <p:cNvPr id="6" name="Rectangle 5">
            <a:extLst>
              <a:ext uri="{FF2B5EF4-FFF2-40B4-BE49-F238E27FC236}">
                <a16:creationId xmlns:a16="http://schemas.microsoft.com/office/drawing/2014/main" id="{FF65949B-87A3-4815-8D0F-E9173678CA70}"/>
              </a:ext>
            </a:extLst>
          </p:cNvPr>
          <p:cNvSpPr/>
          <p:nvPr/>
        </p:nvSpPr>
        <p:spPr>
          <a:xfrm rot="16200000">
            <a:off x="8178698" y="5949317"/>
            <a:ext cx="1057250" cy="215444"/>
          </a:xfrm>
          <a:prstGeom prst="rect">
            <a:avLst/>
          </a:prstGeom>
        </p:spPr>
        <p:txBody>
          <a:bodyPr wrap="square">
            <a:spAutoFit/>
          </a:bodyPr>
          <a:lstStyle/>
          <a:p>
            <a:r>
              <a:rPr lang="en-US" sz="800" b="0" i="0" dirty="0">
                <a:solidFill>
                  <a:schemeClr val="bg1"/>
                </a:solidFill>
                <a:effectLst/>
                <a:latin typeface="Gill Sans MT" panose="020B0502020104020203" pitchFamily="34" charset="0"/>
              </a:rPr>
              <a:t>Photo: Lan Andrian</a:t>
            </a:r>
            <a:endParaRPr lang="en-US" sz="800" dirty="0">
              <a:solidFill>
                <a:schemeClr val="bg1"/>
              </a:solidFill>
              <a:latin typeface="Gill Sans MT" panose="020B0502020104020203" pitchFamily="34" charset="0"/>
            </a:endParaRPr>
          </a:p>
        </p:txBody>
      </p:sp>
    </p:spTree>
    <p:custDataLst>
      <p:tags r:id="rId1"/>
    </p:custDataLst>
    <p:extLst>
      <p:ext uri="{BB962C8B-B14F-4D97-AF65-F5344CB8AC3E}">
        <p14:creationId xmlns:p14="http://schemas.microsoft.com/office/powerpoint/2010/main" val="45751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Elbow Connector 7172">
            <a:extLst>
              <a:ext uri="{FF2B5EF4-FFF2-40B4-BE49-F238E27FC236}">
                <a16:creationId xmlns:a16="http://schemas.microsoft.com/office/drawing/2014/main" id="{9AE73813-FDD1-4E3E-8FBE-D93E6D55FAC9}"/>
              </a:ext>
            </a:extLst>
          </p:cNvPr>
          <p:cNvCxnSpPr>
            <a:cxnSpLocks/>
          </p:cNvCxnSpPr>
          <p:nvPr/>
        </p:nvCxnSpPr>
        <p:spPr bwMode="auto">
          <a:xfrm rot="16200000" flipH="1">
            <a:off x="499381" y="2911278"/>
            <a:ext cx="542837" cy="392223"/>
          </a:xfrm>
          <a:prstGeom prst="bentConnector3">
            <a:avLst/>
          </a:prstGeom>
          <a:noFill/>
          <a:ln w="9525" cap="flat" cmpd="sng" algn="ctr">
            <a:solidFill>
              <a:sysClr val="window" lastClr="FFFFFF">
                <a:lumMod val="65000"/>
              </a:sysClr>
            </a:solidFill>
            <a:prstDash val="solid"/>
          </a:ln>
          <a:effectLst/>
        </p:spPr>
      </p:cxnSp>
      <p:sp>
        <p:nvSpPr>
          <p:cNvPr id="2" name="Title 1">
            <a:extLst>
              <a:ext uri="{FF2B5EF4-FFF2-40B4-BE49-F238E27FC236}">
                <a16:creationId xmlns:a16="http://schemas.microsoft.com/office/drawing/2014/main" id="{1C08E665-50C2-46CE-9427-F1DE6316454A}"/>
              </a:ext>
            </a:extLst>
          </p:cNvPr>
          <p:cNvSpPr>
            <a:spLocks noGrp="1"/>
          </p:cNvSpPr>
          <p:nvPr>
            <p:ph type="title"/>
          </p:nvPr>
        </p:nvSpPr>
        <p:spPr>
          <a:xfrm>
            <a:off x="628650" y="427380"/>
            <a:ext cx="7886700" cy="1325563"/>
          </a:xfrm>
        </p:spPr>
        <p:txBody>
          <a:bodyPr>
            <a:noAutofit/>
          </a:bodyPr>
          <a:lstStyle/>
          <a:p>
            <a:r>
              <a:rPr lang="en-US" sz="3000" dirty="0"/>
              <a:t>Advanced analytics provide more power to the pharma industry</a:t>
            </a:r>
            <a:br>
              <a:rPr lang="en-US" sz="3000" b="1" dirty="0"/>
            </a:br>
            <a:endParaRPr lang="en-US" sz="3000" dirty="0"/>
          </a:p>
        </p:txBody>
      </p:sp>
      <p:sp>
        <p:nvSpPr>
          <p:cNvPr id="3" name="Slide Number Placeholder 2">
            <a:extLst>
              <a:ext uri="{FF2B5EF4-FFF2-40B4-BE49-F238E27FC236}">
                <a16:creationId xmlns:a16="http://schemas.microsoft.com/office/drawing/2014/main" id="{FB1ED8B6-1584-483E-9C31-206CEE880376}"/>
              </a:ext>
            </a:extLst>
          </p:cNvPr>
          <p:cNvSpPr>
            <a:spLocks noGrp="1"/>
          </p:cNvSpPr>
          <p:nvPr>
            <p:ph type="sldNum" sz="quarter" idx="12"/>
          </p:nvPr>
        </p:nvSpPr>
        <p:spPr/>
        <p:txBody>
          <a:bodyPr/>
          <a:lstStyle/>
          <a:p>
            <a:fld id="{35B6E5A0-E4B5-4D69-B89F-7DC6A31D35A3}" type="slidenum">
              <a:rPr lang="en-US" smtClean="0"/>
              <a:pPr/>
              <a:t>10</a:t>
            </a:fld>
            <a:endParaRPr lang="en-US" dirty="0"/>
          </a:p>
        </p:txBody>
      </p:sp>
      <p:grpSp>
        <p:nvGrpSpPr>
          <p:cNvPr id="69" name="Group 68">
            <a:extLst>
              <a:ext uri="{FF2B5EF4-FFF2-40B4-BE49-F238E27FC236}">
                <a16:creationId xmlns:a16="http://schemas.microsoft.com/office/drawing/2014/main" id="{CD14375A-DC8A-48AB-ABC8-70D22AB9DDB2}"/>
              </a:ext>
            </a:extLst>
          </p:cNvPr>
          <p:cNvGrpSpPr/>
          <p:nvPr/>
        </p:nvGrpSpPr>
        <p:grpSpPr>
          <a:xfrm>
            <a:off x="5610707" y="1479761"/>
            <a:ext cx="3205824" cy="1640892"/>
            <a:chOff x="7835010" y="0"/>
            <a:chExt cx="4356990" cy="2260902"/>
          </a:xfrm>
        </p:grpSpPr>
        <p:pic>
          <p:nvPicPr>
            <p:cNvPr id="46" name="Picture 45">
              <a:extLst>
                <a:ext uri="{FF2B5EF4-FFF2-40B4-BE49-F238E27FC236}">
                  <a16:creationId xmlns:a16="http://schemas.microsoft.com/office/drawing/2014/main" id="{BAA4122B-D9A1-4698-8017-91717123067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35010" y="310446"/>
              <a:ext cx="4356990" cy="1950456"/>
            </a:xfrm>
            <a:prstGeom prst="rect">
              <a:avLst/>
            </a:prstGeom>
            <a:ln>
              <a:solidFill>
                <a:schemeClr val="accent3"/>
              </a:solidFill>
            </a:ln>
          </p:spPr>
        </p:pic>
        <p:sp>
          <p:nvSpPr>
            <p:cNvPr id="51" name="Rectangle 50">
              <a:extLst>
                <a:ext uri="{FF2B5EF4-FFF2-40B4-BE49-F238E27FC236}">
                  <a16:creationId xmlns:a16="http://schemas.microsoft.com/office/drawing/2014/main" id="{0829334C-1588-4F9C-BDD1-DAF74DD7BAE0}"/>
                </a:ext>
              </a:extLst>
            </p:cNvPr>
            <p:cNvSpPr/>
            <p:nvPr/>
          </p:nvSpPr>
          <p:spPr>
            <a:xfrm>
              <a:off x="7835010" y="0"/>
              <a:ext cx="4356990" cy="294968"/>
            </a:xfrm>
            <a:prstGeom prst="rect">
              <a:avLst/>
            </a:prstGeom>
            <a:solidFill>
              <a:srgbClr val="5D9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FASP MODULE</a:t>
              </a:r>
            </a:p>
          </p:txBody>
        </p:sp>
      </p:grpSp>
      <p:grpSp>
        <p:nvGrpSpPr>
          <p:cNvPr id="4" name="Group 3">
            <a:extLst>
              <a:ext uri="{FF2B5EF4-FFF2-40B4-BE49-F238E27FC236}">
                <a16:creationId xmlns:a16="http://schemas.microsoft.com/office/drawing/2014/main" id="{807D058B-E837-4270-84A5-5748C320401D}"/>
              </a:ext>
            </a:extLst>
          </p:cNvPr>
          <p:cNvGrpSpPr/>
          <p:nvPr/>
        </p:nvGrpSpPr>
        <p:grpSpPr>
          <a:xfrm>
            <a:off x="243906" y="1985062"/>
            <a:ext cx="3231781" cy="3775479"/>
            <a:chOff x="2552065" y="1188601"/>
            <a:chExt cx="4309041" cy="5033972"/>
          </a:xfrm>
        </p:grpSpPr>
        <p:cxnSp>
          <p:nvCxnSpPr>
            <p:cNvPr id="14" name="Elbow Connector 7172">
              <a:extLst>
                <a:ext uri="{FF2B5EF4-FFF2-40B4-BE49-F238E27FC236}">
                  <a16:creationId xmlns:a16="http://schemas.microsoft.com/office/drawing/2014/main" id="{E45222FF-664A-4CC5-A0ED-922B4AA898C0}"/>
                </a:ext>
              </a:extLst>
            </p:cNvPr>
            <p:cNvCxnSpPr>
              <a:cxnSpLocks/>
            </p:cNvCxnSpPr>
            <p:nvPr/>
          </p:nvCxnSpPr>
          <p:spPr bwMode="auto">
            <a:xfrm>
              <a:off x="4808322" y="3707151"/>
              <a:ext cx="914400" cy="455614"/>
            </a:xfrm>
            <a:prstGeom prst="bentConnector3">
              <a:avLst/>
            </a:prstGeom>
            <a:noFill/>
            <a:ln w="9525" cap="flat" cmpd="sng" algn="ctr">
              <a:solidFill>
                <a:sysClr val="window" lastClr="FFFFFF">
                  <a:lumMod val="65000"/>
                </a:sysClr>
              </a:solidFill>
              <a:prstDash val="solid"/>
            </a:ln>
            <a:effectLst/>
          </p:spPr>
        </p:cxnSp>
        <p:cxnSp>
          <p:nvCxnSpPr>
            <p:cNvPr id="11" name="Elbow Connector 7172">
              <a:extLst>
                <a:ext uri="{FF2B5EF4-FFF2-40B4-BE49-F238E27FC236}">
                  <a16:creationId xmlns:a16="http://schemas.microsoft.com/office/drawing/2014/main" id="{F97536F8-9ACD-45FE-85A4-62109AF15851}"/>
                </a:ext>
              </a:extLst>
            </p:cNvPr>
            <p:cNvCxnSpPr>
              <a:cxnSpLocks/>
            </p:cNvCxnSpPr>
            <p:nvPr/>
          </p:nvCxnSpPr>
          <p:spPr bwMode="auto">
            <a:xfrm rot="5400000">
              <a:off x="2902029" y="4358080"/>
              <a:ext cx="914400" cy="455614"/>
            </a:xfrm>
            <a:prstGeom prst="bentConnector3">
              <a:avLst/>
            </a:prstGeom>
            <a:noFill/>
            <a:ln w="9525" cap="flat" cmpd="sng" algn="ctr">
              <a:solidFill>
                <a:sysClr val="window" lastClr="FFFFFF">
                  <a:lumMod val="65000"/>
                </a:sysClr>
              </a:solidFill>
              <a:prstDash val="solid"/>
            </a:ln>
            <a:effectLst/>
          </p:spPr>
        </p:cxnSp>
        <p:cxnSp>
          <p:nvCxnSpPr>
            <p:cNvPr id="10" name="Elbow Connector 7172">
              <a:extLst>
                <a:ext uri="{FF2B5EF4-FFF2-40B4-BE49-F238E27FC236}">
                  <a16:creationId xmlns:a16="http://schemas.microsoft.com/office/drawing/2014/main" id="{89BECA79-47B5-487F-94A9-066066D6FC66}"/>
                </a:ext>
              </a:extLst>
            </p:cNvPr>
            <p:cNvCxnSpPr>
              <a:cxnSpLocks/>
            </p:cNvCxnSpPr>
            <p:nvPr/>
          </p:nvCxnSpPr>
          <p:spPr bwMode="auto">
            <a:xfrm rot="16200000" flipH="1">
              <a:off x="4128979" y="4376161"/>
              <a:ext cx="914400" cy="455614"/>
            </a:xfrm>
            <a:prstGeom prst="bentConnector3">
              <a:avLst/>
            </a:prstGeom>
            <a:noFill/>
            <a:ln w="9525" cap="flat" cmpd="sng" algn="ctr">
              <a:solidFill>
                <a:sysClr val="window" lastClr="FFFFFF">
                  <a:lumMod val="65000"/>
                </a:sysClr>
              </a:solidFill>
              <a:prstDash val="solid"/>
            </a:ln>
            <a:effectLst/>
          </p:spPr>
        </p:cxnSp>
        <p:grpSp>
          <p:nvGrpSpPr>
            <p:cNvPr id="5" name="Group 4">
              <a:extLst>
                <a:ext uri="{FF2B5EF4-FFF2-40B4-BE49-F238E27FC236}">
                  <a16:creationId xmlns:a16="http://schemas.microsoft.com/office/drawing/2014/main" id="{C7719DAA-5DD8-4CCC-BFFB-F893BEFDFA1F}"/>
                </a:ext>
              </a:extLst>
            </p:cNvPr>
            <p:cNvGrpSpPr/>
            <p:nvPr/>
          </p:nvGrpSpPr>
          <p:grpSpPr>
            <a:xfrm>
              <a:off x="3160595" y="3055210"/>
              <a:ext cx="1659018" cy="1257785"/>
              <a:chOff x="2804221" y="3423790"/>
              <a:chExt cx="1222775" cy="924670"/>
            </a:xfrm>
          </p:grpSpPr>
          <p:grpSp>
            <p:nvGrpSpPr>
              <p:cNvPr id="41" name="Group 40">
                <a:extLst>
                  <a:ext uri="{FF2B5EF4-FFF2-40B4-BE49-F238E27FC236}">
                    <a16:creationId xmlns:a16="http://schemas.microsoft.com/office/drawing/2014/main" id="{0A3A73A1-9C8D-4D42-ADE0-46282B209D7B}"/>
                  </a:ext>
                </a:extLst>
              </p:cNvPr>
              <p:cNvGrpSpPr/>
              <p:nvPr/>
            </p:nvGrpSpPr>
            <p:grpSpPr>
              <a:xfrm>
                <a:off x="2804221" y="3423790"/>
                <a:ext cx="1222775" cy="924670"/>
                <a:chOff x="2057339" y="3721771"/>
                <a:chExt cx="273050" cy="206482"/>
              </a:xfrm>
              <a:solidFill>
                <a:srgbClr val="1B6AA5"/>
              </a:solidFill>
            </p:grpSpPr>
            <p:sp>
              <p:nvSpPr>
                <p:cNvPr id="43" name="Freeform 66">
                  <a:extLst>
                    <a:ext uri="{FF2B5EF4-FFF2-40B4-BE49-F238E27FC236}">
                      <a16:creationId xmlns:a16="http://schemas.microsoft.com/office/drawing/2014/main" id="{3A595661-CC2A-47AA-B572-1E4283C64635}"/>
                    </a:ext>
                  </a:extLst>
                </p:cNvPr>
                <p:cNvSpPr>
                  <a:spLocks noEditPoints="1"/>
                </p:cNvSpPr>
                <p:nvPr/>
              </p:nvSpPr>
              <p:spPr bwMode="auto">
                <a:xfrm>
                  <a:off x="2063555" y="3721771"/>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dirty="0">
                    <a:solidFill>
                      <a:prstClr val="black"/>
                    </a:solidFill>
                    <a:latin typeface="Calibri"/>
                  </a:endParaRPr>
                </a:p>
              </p:txBody>
            </p:sp>
            <p:sp>
              <p:nvSpPr>
                <p:cNvPr id="44" name="Freeform 67">
                  <a:extLst>
                    <a:ext uri="{FF2B5EF4-FFF2-40B4-BE49-F238E27FC236}">
                      <a16:creationId xmlns:a16="http://schemas.microsoft.com/office/drawing/2014/main" id="{C3029DEA-A915-4E6D-B7A6-50B9DB2F96D1}"/>
                    </a:ext>
                  </a:extLst>
                </p:cNvPr>
                <p:cNvSpPr>
                  <a:spLocks/>
                </p:cNvSpPr>
                <p:nvPr/>
              </p:nvSpPr>
              <p:spPr bwMode="auto">
                <a:xfrm>
                  <a:off x="2057339" y="3893328"/>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latin typeface="Calibri"/>
                  </a:endParaRPr>
                </a:p>
              </p:txBody>
            </p:sp>
          </p:grpSp>
          <p:sp>
            <p:nvSpPr>
              <p:cNvPr id="42" name="TextBox 41">
                <a:extLst>
                  <a:ext uri="{FF2B5EF4-FFF2-40B4-BE49-F238E27FC236}">
                    <a16:creationId xmlns:a16="http://schemas.microsoft.com/office/drawing/2014/main" id="{94C575B3-E02B-4A84-805B-270FD192318D}"/>
                  </a:ext>
                </a:extLst>
              </p:cNvPr>
              <p:cNvSpPr txBox="1"/>
              <p:nvPr/>
            </p:nvSpPr>
            <p:spPr>
              <a:xfrm>
                <a:off x="3034874" y="3663308"/>
                <a:ext cx="764498" cy="316769"/>
              </a:xfrm>
              <a:prstGeom prst="rect">
                <a:avLst/>
              </a:prstGeom>
              <a:noFill/>
            </p:spPr>
            <p:txBody>
              <a:bodyPr wrap="square" lIns="0" tIns="0" rIns="0" bIns="0" rtlCol="0">
                <a:spAutoFit/>
              </a:bodyPr>
              <a:lstStyle/>
              <a:p>
                <a:pPr algn="ctr" defTabSz="685800">
                  <a:defRPr/>
                </a:pPr>
                <a:r>
                  <a:rPr lang="en-US" sz="2100" b="1" kern="0" dirty="0">
                    <a:solidFill>
                      <a:srgbClr val="667181"/>
                    </a:solidFill>
                    <a:latin typeface="Segoe UI Light"/>
                  </a:rPr>
                  <a:t>LMIS</a:t>
                </a:r>
              </a:p>
            </p:txBody>
          </p:sp>
        </p:grpSp>
        <p:sp>
          <p:nvSpPr>
            <p:cNvPr id="35" name="Oval 34">
              <a:extLst>
                <a:ext uri="{FF2B5EF4-FFF2-40B4-BE49-F238E27FC236}">
                  <a16:creationId xmlns:a16="http://schemas.microsoft.com/office/drawing/2014/main" id="{8A28D980-F4B1-408E-92CB-BFCCF34B8FF3}"/>
                </a:ext>
                <a:ext uri="{C183D7F6-B498-43B3-948B-1728B52AA6E4}">
                  <adec:decorative xmlns:adec="http://schemas.microsoft.com/office/drawing/2017/decorative" val="1"/>
                </a:ext>
              </a:extLst>
            </p:cNvPr>
            <p:cNvSpPr/>
            <p:nvPr/>
          </p:nvSpPr>
          <p:spPr>
            <a:xfrm>
              <a:off x="5542202" y="3722504"/>
              <a:ext cx="1318904" cy="1224365"/>
            </a:xfrm>
            <a:prstGeom prst="ellipse">
              <a:avLst/>
            </a:prstGeom>
            <a:solidFill>
              <a:srgbClr val="7030A0"/>
            </a:solidFill>
            <a:ln w="12700" cap="flat" cmpd="sng" algn="ctr">
              <a:solidFill>
                <a:sysClr val="window" lastClr="FFFFFF"/>
              </a:solidFill>
              <a:prstDash val="dashDot"/>
              <a:miter lim="800000"/>
            </a:ln>
            <a:effectLst>
              <a:outerShdw blurRad="50800" dist="38100" dir="2700000" algn="tl" rotWithShape="0">
                <a:prstClr val="black">
                  <a:alpha val="20000"/>
                </a:prstClr>
              </a:outerShdw>
            </a:effectLst>
          </p:spPr>
          <p:txBody>
            <a:bodyPr rtlCol="0" anchor="ctr"/>
            <a:lstStyle/>
            <a:p>
              <a:pPr algn="ctr" defTabSz="685800">
                <a:defRPr/>
              </a:pPr>
              <a:endParaRPr lang="en-US" sz="1350" kern="0" dirty="0">
                <a:solidFill>
                  <a:srgbClr val="FFFFFF"/>
                </a:solidFill>
                <a:latin typeface="Segoe UI Light"/>
              </a:endParaRPr>
            </a:p>
          </p:txBody>
        </p:sp>
        <p:grpSp>
          <p:nvGrpSpPr>
            <p:cNvPr id="9" name="Group 8">
              <a:extLst>
                <a:ext uri="{FF2B5EF4-FFF2-40B4-BE49-F238E27FC236}">
                  <a16:creationId xmlns:a16="http://schemas.microsoft.com/office/drawing/2014/main" id="{258079C5-9844-4810-8C9D-86944F6E427E}"/>
                </a:ext>
              </a:extLst>
            </p:cNvPr>
            <p:cNvGrpSpPr/>
            <p:nvPr/>
          </p:nvGrpSpPr>
          <p:grpSpPr>
            <a:xfrm>
              <a:off x="2629507" y="1188601"/>
              <a:ext cx="1318904" cy="1224365"/>
              <a:chOff x="2185210" y="3270533"/>
              <a:chExt cx="1318904" cy="1224365"/>
            </a:xfrm>
          </p:grpSpPr>
          <p:sp>
            <p:nvSpPr>
              <p:cNvPr id="29" name="Oval 28">
                <a:extLst>
                  <a:ext uri="{FF2B5EF4-FFF2-40B4-BE49-F238E27FC236}">
                    <a16:creationId xmlns:a16="http://schemas.microsoft.com/office/drawing/2014/main" id="{C9B38CD0-57F6-46BA-BFC4-5295DA3017A3}"/>
                  </a:ext>
                  <a:ext uri="{C183D7F6-B498-43B3-948B-1728B52AA6E4}">
                    <adec:decorative xmlns:adec="http://schemas.microsoft.com/office/drawing/2017/decorative" val="1"/>
                  </a:ext>
                </a:extLst>
              </p:cNvPr>
              <p:cNvSpPr/>
              <p:nvPr/>
            </p:nvSpPr>
            <p:spPr>
              <a:xfrm>
                <a:off x="2185210" y="3270533"/>
                <a:ext cx="1318904" cy="1224365"/>
              </a:xfrm>
              <a:prstGeom prst="ellipse">
                <a:avLst/>
              </a:prstGeom>
              <a:solidFill>
                <a:srgbClr val="339966"/>
              </a:solidFill>
              <a:ln w="12700" cap="flat" cmpd="sng" algn="ctr">
                <a:noFill/>
                <a:prstDash val="solid"/>
                <a:miter lim="800000"/>
              </a:ln>
              <a:effectLst>
                <a:outerShdw blurRad="50800" dist="38100" dir="2700000" algn="tl" rotWithShape="0">
                  <a:prstClr val="black">
                    <a:alpha val="20000"/>
                  </a:prstClr>
                </a:outerShdw>
              </a:effectLst>
            </p:spPr>
            <p:txBody>
              <a:bodyPr rtlCol="0" anchor="ctr"/>
              <a:lstStyle/>
              <a:p>
                <a:pPr algn="ctr" defTabSz="685800">
                  <a:defRPr/>
                </a:pPr>
                <a:endParaRPr lang="en-US" sz="1350" kern="0" dirty="0">
                  <a:solidFill>
                    <a:srgbClr val="FFFFFF"/>
                  </a:solidFill>
                  <a:latin typeface="Segoe UI Light"/>
                </a:endParaRPr>
              </a:p>
            </p:txBody>
          </p:sp>
          <p:sp>
            <p:nvSpPr>
              <p:cNvPr id="31" name="Rectangle 30">
                <a:extLst>
                  <a:ext uri="{FF2B5EF4-FFF2-40B4-BE49-F238E27FC236}">
                    <a16:creationId xmlns:a16="http://schemas.microsoft.com/office/drawing/2014/main" id="{A800A693-05D9-4B9A-8D0E-9D570D37BF48}"/>
                  </a:ext>
                </a:extLst>
              </p:cNvPr>
              <p:cNvSpPr/>
              <p:nvPr/>
            </p:nvSpPr>
            <p:spPr>
              <a:xfrm>
                <a:off x="2522567" y="4014345"/>
                <a:ext cx="729309" cy="378753"/>
              </a:xfrm>
              <a:prstGeom prst="rect">
                <a:avLst/>
              </a:prstGeom>
              <a:noFill/>
            </p:spPr>
            <p:txBody>
              <a:bodyPr wrap="none">
                <a:noAutofit/>
              </a:bodyPr>
              <a:lstStyle/>
              <a:p>
                <a:pPr>
                  <a:spcBef>
                    <a:spcPts val="450"/>
                  </a:spcBef>
                  <a:defRPr/>
                </a:pPr>
                <a:r>
                  <a:rPr lang="en-US" sz="1050" dirty="0">
                    <a:solidFill>
                      <a:schemeClr val="bg1"/>
                    </a:solidFill>
                  </a:rPr>
                  <a:t>FASP</a:t>
                </a:r>
              </a:p>
            </p:txBody>
          </p:sp>
        </p:grpSp>
        <p:cxnSp>
          <p:nvCxnSpPr>
            <p:cNvPr id="15" name="Elbow Connector 7172">
              <a:extLst>
                <a:ext uri="{FF2B5EF4-FFF2-40B4-BE49-F238E27FC236}">
                  <a16:creationId xmlns:a16="http://schemas.microsoft.com/office/drawing/2014/main" id="{D4FF8E86-2F12-44E4-8E86-A55BAC46C9E1}"/>
                </a:ext>
              </a:extLst>
            </p:cNvPr>
            <p:cNvCxnSpPr>
              <a:cxnSpLocks/>
            </p:cNvCxnSpPr>
            <p:nvPr/>
          </p:nvCxnSpPr>
          <p:spPr bwMode="auto">
            <a:xfrm flipV="1">
              <a:off x="4790240" y="2759171"/>
              <a:ext cx="914400" cy="455614"/>
            </a:xfrm>
            <a:prstGeom prst="bentConnector3">
              <a:avLst/>
            </a:prstGeom>
            <a:noFill/>
            <a:ln w="9525" cap="flat" cmpd="sng" algn="ctr">
              <a:solidFill>
                <a:sysClr val="window" lastClr="FFFFFF">
                  <a:lumMod val="65000"/>
                </a:sysClr>
              </a:solidFill>
              <a:prstDash val="solid"/>
            </a:ln>
            <a:effectLst/>
          </p:spPr>
        </p:cxnSp>
        <p:sp>
          <p:nvSpPr>
            <p:cNvPr id="26" name="Oval 25">
              <a:extLst>
                <a:ext uri="{FF2B5EF4-FFF2-40B4-BE49-F238E27FC236}">
                  <a16:creationId xmlns:a16="http://schemas.microsoft.com/office/drawing/2014/main" id="{5C37B512-AB00-4CD3-82BA-2456F60CF391}"/>
                </a:ext>
                <a:ext uri="{C183D7F6-B498-43B3-948B-1728B52AA6E4}">
                  <adec:decorative xmlns:adec="http://schemas.microsoft.com/office/drawing/2017/decorative" val="1"/>
                </a:ext>
              </a:extLst>
            </p:cNvPr>
            <p:cNvSpPr/>
            <p:nvPr/>
          </p:nvSpPr>
          <p:spPr>
            <a:xfrm>
              <a:off x="2552065" y="4969792"/>
              <a:ext cx="1306844" cy="1252781"/>
            </a:xfrm>
            <a:prstGeom prst="ellipse">
              <a:avLst/>
            </a:prstGeom>
            <a:solidFill>
              <a:srgbClr val="CE295E"/>
            </a:solidFill>
            <a:ln w="12700" cap="flat" cmpd="sng" algn="ctr">
              <a:solidFill>
                <a:sysClr val="window" lastClr="FFFFFF"/>
              </a:solidFill>
              <a:prstDash val="dash"/>
              <a:miter lim="800000"/>
            </a:ln>
            <a:effectLst>
              <a:outerShdw blurRad="50800" dist="38100" dir="2700000" algn="tl" rotWithShape="0">
                <a:prstClr val="black">
                  <a:alpha val="20000"/>
                </a:prstClr>
              </a:outerShdw>
            </a:effectLst>
          </p:spPr>
          <p:txBody>
            <a:bodyPr rtlCol="0" anchor="ctr"/>
            <a:lstStyle/>
            <a:p>
              <a:pPr algn="ctr" defTabSz="685800">
                <a:defRPr/>
              </a:pPr>
              <a:endParaRPr lang="en-US" sz="1350" kern="0" dirty="0">
                <a:solidFill>
                  <a:srgbClr val="FFFFFF"/>
                </a:solidFill>
                <a:latin typeface="Segoe UI Light"/>
              </a:endParaRPr>
            </a:p>
          </p:txBody>
        </p:sp>
        <p:sp>
          <p:nvSpPr>
            <p:cNvPr id="23" name="Oval 22">
              <a:extLst>
                <a:ext uri="{FF2B5EF4-FFF2-40B4-BE49-F238E27FC236}">
                  <a16:creationId xmlns:a16="http://schemas.microsoft.com/office/drawing/2014/main" id="{E54B370C-B7EB-4ADE-9EBA-2F891AAA476E}"/>
                </a:ext>
                <a:ext uri="{C183D7F6-B498-43B3-948B-1728B52AA6E4}">
                  <adec:decorative xmlns:adec="http://schemas.microsoft.com/office/drawing/2017/decorative" val="1"/>
                </a:ext>
              </a:extLst>
            </p:cNvPr>
            <p:cNvSpPr/>
            <p:nvPr/>
          </p:nvSpPr>
          <p:spPr>
            <a:xfrm>
              <a:off x="4223298" y="4998208"/>
              <a:ext cx="1318904" cy="1224365"/>
            </a:xfrm>
            <a:prstGeom prst="ellipse">
              <a:avLst/>
            </a:prstGeom>
            <a:solidFill>
              <a:schemeClr val="accent3"/>
            </a:solidFill>
            <a:ln w="12700" cap="flat" cmpd="sng" algn="ctr">
              <a:noFill/>
              <a:prstDash val="solid"/>
              <a:miter lim="800000"/>
            </a:ln>
            <a:effectLst>
              <a:outerShdw blurRad="50800" dist="38100" dir="2700000" algn="tl" rotWithShape="0">
                <a:prstClr val="black">
                  <a:alpha val="20000"/>
                </a:prstClr>
              </a:outerShdw>
            </a:effectLst>
          </p:spPr>
          <p:txBody>
            <a:bodyPr rtlCol="0" anchor="ctr"/>
            <a:lstStyle/>
            <a:p>
              <a:pPr algn="ctr" defTabSz="685800">
                <a:defRPr/>
              </a:pPr>
              <a:endParaRPr lang="en-US" sz="1350" kern="0" dirty="0">
                <a:solidFill>
                  <a:srgbClr val="FFFFFF"/>
                </a:solidFill>
                <a:latin typeface="Segoe UI Light"/>
              </a:endParaRPr>
            </a:p>
          </p:txBody>
        </p:sp>
        <p:sp>
          <p:nvSpPr>
            <p:cNvPr id="20" name="Oval 19">
              <a:extLst>
                <a:ext uri="{FF2B5EF4-FFF2-40B4-BE49-F238E27FC236}">
                  <a16:creationId xmlns:a16="http://schemas.microsoft.com/office/drawing/2014/main" id="{3E9C65D6-CD60-4DC5-8244-5F90D08DA424}"/>
                </a:ext>
                <a:ext uri="{C183D7F6-B498-43B3-948B-1728B52AA6E4}">
                  <adec:decorative xmlns:adec="http://schemas.microsoft.com/office/drawing/2017/decorative" val="1"/>
                </a:ext>
              </a:extLst>
            </p:cNvPr>
            <p:cNvSpPr/>
            <p:nvPr/>
          </p:nvSpPr>
          <p:spPr>
            <a:xfrm>
              <a:off x="5488712" y="1899783"/>
              <a:ext cx="1318904" cy="1224365"/>
            </a:xfrm>
            <a:prstGeom prst="ellipse">
              <a:avLst/>
            </a:prstGeom>
            <a:solidFill>
              <a:schemeClr val="accent5"/>
            </a:solidFill>
            <a:ln w="12700" cap="flat" cmpd="sng" algn="ctr">
              <a:noFill/>
              <a:prstDash val="solid"/>
              <a:miter lim="800000"/>
            </a:ln>
            <a:effectLst>
              <a:outerShdw blurRad="50800" dist="38100" dir="2700000" algn="tl" rotWithShape="0">
                <a:prstClr val="black">
                  <a:alpha val="20000"/>
                </a:prstClr>
              </a:outerShdw>
            </a:effectLst>
          </p:spPr>
          <p:txBody>
            <a:bodyPr rtlCol="0" anchor="ctr"/>
            <a:lstStyle/>
            <a:p>
              <a:pPr algn="ctr" defTabSz="685800">
                <a:defRPr/>
              </a:pPr>
              <a:endParaRPr lang="en-US" sz="1350" kern="0" dirty="0">
                <a:solidFill>
                  <a:srgbClr val="FFFFFF"/>
                </a:solidFill>
                <a:latin typeface="Segoe UI Light"/>
              </a:endParaRPr>
            </a:p>
          </p:txBody>
        </p:sp>
      </p:grpSp>
      <p:sp>
        <p:nvSpPr>
          <p:cNvPr id="55" name="TextBox 54">
            <a:extLst>
              <a:ext uri="{FF2B5EF4-FFF2-40B4-BE49-F238E27FC236}">
                <a16:creationId xmlns:a16="http://schemas.microsoft.com/office/drawing/2014/main" id="{49694CF4-8364-4F47-9B51-E7E58A6023E3}"/>
              </a:ext>
            </a:extLst>
          </p:cNvPr>
          <p:cNvSpPr txBox="1"/>
          <p:nvPr/>
        </p:nvSpPr>
        <p:spPr>
          <a:xfrm>
            <a:off x="2480989" y="3073210"/>
            <a:ext cx="942350" cy="253916"/>
          </a:xfrm>
          <a:prstGeom prst="rect">
            <a:avLst/>
          </a:prstGeom>
          <a:noFill/>
        </p:spPr>
        <p:txBody>
          <a:bodyPr wrap="square" rtlCol="0">
            <a:spAutoFit/>
          </a:bodyPr>
          <a:lstStyle/>
          <a:p>
            <a:r>
              <a:rPr lang="en-US" sz="1050" dirty="0">
                <a:solidFill>
                  <a:schemeClr val="bg1"/>
                </a:solidFill>
              </a:rPr>
              <a:t>Procurement</a:t>
            </a:r>
          </a:p>
        </p:txBody>
      </p:sp>
      <p:sp>
        <p:nvSpPr>
          <p:cNvPr id="56" name="TextBox 55">
            <a:extLst>
              <a:ext uri="{FF2B5EF4-FFF2-40B4-BE49-F238E27FC236}">
                <a16:creationId xmlns:a16="http://schemas.microsoft.com/office/drawing/2014/main" id="{95AC0441-0134-49F8-A701-5A51819857F7}"/>
              </a:ext>
            </a:extLst>
          </p:cNvPr>
          <p:cNvSpPr txBox="1"/>
          <p:nvPr/>
        </p:nvSpPr>
        <p:spPr>
          <a:xfrm>
            <a:off x="2486509" y="4328358"/>
            <a:ext cx="989178" cy="415498"/>
          </a:xfrm>
          <a:prstGeom prst="rect">
            <a:avLst/>
          </a:prstGeom>
          <a:noFill/>
        </p:spPr>
        <p:txBody>
          <a:bodyPr wrap="square" rtlCol="0">
            <a:spAutoFit/>
          </a:bodyPr>
          <a:lstStyle/>
          <a:p>
            <a:pPr algn="ctr"/>
            <a:r>
              <a:rPr lang="en-US" sz="1050" dirty="0">
                <a:solidFill>
                  <a:schemeClr val="bg1"/>
                </a:solidFill>
              </a:rPr>
              <a:t>Inventories visibility</a:t>
            </a:r>
          </a:p>
        </p:txBody>
      </p:sp>
      <p:sp>
        <p:nvSpPr>
          <p:cNvPr id="57" name="TextBox 56">
            <a:extLst>
              <a:ext uri="{FF2B5EF4-FFF2-40B4-BE49-F238E27FC236}">
                <a16:creationId xmlns:a16="http://schemas.microsoft.com/office/drawing/2014/main" id="{498C9D44-FB18-4E7E-BF91-3A6FAD661718}"/>
              </a:ext>
            </a:extLst>
          </p:cNvPr>
          <p:cNvSpPr txBox="1"/>
          <p:nvPr/>
        </p:nvSpPr>
        <p:spPr>
          <a:xfrm>
            <a:off x="1527829" y="5249304"/>
            <a:ext cx="989178" cy="415498"/>
          </a:xfrm>
          <a:prstGeom prst="rect">
            <a:avLst/>
          </a:prstGeom>
          <a:noFill/>
        </p:spPr>
        <p:txBody>
          <a:bodyPr wrap="square" rtlCol="0">
            <a:spAutoFit/>
          </a:bodyPr>
          <a:lstStyle/>
          <a:p>
            <a:pPr algn="ctr"/>
            <a:r>
              <a:rPr lang="en-US" sz="1050" dirty="0">
                <a:solidFill>
                  <a:schemeClr val="bg1"/>
                </a:solidFill>
              </a:rPr>
              <a:t>Consumption visibility</a:t>
            </a:r>
          </a:p>
        </p:txBody>
      </p:sp>
      <p:sp>
        <p:nvSpPr>
          <p:cNvPr id="58" name="TextBox 57">
            <a:extLst>
              <a:ext uri="{FF2B5EF4-FFF2-40B4-BE49-F238E27FC236}">
                <a16:creationId xmlns:a16="http://schemas.microsoft.com/office/drawing/2014/main" id="{AF6470FE-F92A-4E1A-8447-16E1EA6D6E04}"/>
              </a:ext>
            </a:extLst>
          </p:cNvPr>
          <p:cNvSpPr txBox="1"/>
          <p:nvPr/>
        </p:nvSpPr>
        <p:spPr>
          <a:xfrm>
            <a:off x="243533" y="5147618"/>
            <a:ext cx="1000389" cy="530915"/>
          </a:xfrm>
          <a:prstGeom prst="rect">
            <a:avLst/>
          </a:prstGeom>
          <a:noFill/>
        </p:spPr>
        <p:txBody>
          <a:bodyPr wrap="square" rtlCol="0">
            <a:spAutoFit/>
          </a:bodyPr>
          <a:lstStyle/>
          <a:p>
            <a:pPr algn="ctr"/>
            <a:r>
              <a:rPr lang="en-US" sz="950" dirty="0">
                <a:solidFill>
                  <a:schemeClr val="bg1"/>
                </a:solidFill>
              </a:rPr>
              <a:t>GS1 tracking – secondary &amp; tertiary levels</a:t>
            </a:r>
          </a:p>
        </p:txBody>
      </p:sp>
      <p:grpSp>
        <p:nvGrpSpPr>
          <p:cNvPr id="67" name="Group 66">
            <a:extLst>
              <a:ext uri="{FF2B5EF4-FFF2-40B4-BE49-F238E27FC236}">
                <a16:creationId xmlns:a16="http://schemas.microsoft.com/office/drawing/2014/main" id="{75A21C84-9D1C-4B4C-B91A-A7F6736FC4D7}"/>
              </a:ext>
            </a:extLst>
          </p:cNvPr>
          <p:cNvGrpSpPr/>
          <p:nvPr/>
        </p:nvGrpSpPr>
        <p:grpSpPr>
          <a:xfrm>
            <a:off x="5618428" y="4451471"/>
            <a:ext cx="3236783" cy="1868887"/>
            <a:chOff x="6405935" y="3767373"/>
            <a:chExt cx="5813800" cy="2836055"/>
          </a:xfrm>
        </p:grpSpPr>
        <p:sp>
          <p:nvSpPr>
            <p:cNvPr id="64" name="Rectangle 63">
              <a:extLst>
                <a:ext uri="{FF2B5EF4-FFF2-40B4-BE49-F238E27FC236}">
                  <a16:creationId xmlns:a16="http://schemas.microsoft.com/office/drawing/2014/main" id="{71D09759-1EF6-4892-8C41-CFD6813F06DD}"/>
                </a:ext>
              </a:extLst>
            </p:cNvPr>
            <p:cNvSpPr/>
            <p:nvPr/>
          </p:nvSpPr>
          <p:spPr>
            <a:xfrm>
              <a:off x="6405935" y="3767373"/>
              <a:ext cx="5813800" cy="238565"/>
            </a:xfrm>
            <a:prstGeom prst="rect">
              <a:avLst/>
            </a:prstGeom>
            <a:solidFill>
              <a:srgbClr val="5D9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EXECUTIVE DASHBORD</a:t>
              </a:r>
            </a:p>
          </p:txBody>
        </p:sp>
        <p:pic>
          <p:nvPicPr>
            <p:cNvPr id="66" name="Picture 65">
              <a:extLst>
                <a:ext uri="{FF2B5EF4-FFF2-40B4-BE49-F238E27FC236}">
                  <a16:creationId xmlns:a16="http://schemas.microsoft.com/office/drawing/2014/main" id="{DA7A86FE-0D75-400E-A9C0-2D5A5EFDD50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05935" y="4038982"/>
              <a:ext cx="5786065" cy="2564446"/>
            </a:xfrm>
            <a:prstGeom prst="rect">
              <a:avLst/>
            </a:prstGeom>
            <a:ln>
              <a:solidFill>
                <a:schemeClr val="accent3"/>
              </a:solidFill>
            </a:ln>
          </p:spPr>
        </p:pic>
      </p:grpSp>
      <p:grpSp>
        <p:nvGrpSpPr>
          <p:cNvPr id="68" name="Group 67">
            <a:extLst>
              <a:ext uri="{FF2B5EF4-FFF2-40B4-BE49-F238E27FC236}">
                <a16:creationId xmlns:a16="http://schemas.microsoft.com/office/drawing/2014/main" id="{B414DD77-E538-4C39-B315-04EABBD2CBDA}"/>
              </a:ext>
            </a:extLst>
          </p:cNvPr>
          <p:cNvGrpSpPr/>
          <p:nvPr/>
        </p:nvGrpSpPr>
        <p:grpSpPr>
          <a:xfrm>
            <a:off x="5610707" y="3147074"/>
            <a:ext cx="3236783" cy="1271405"/>
            <a:chOff x="7917569" y="4571546"/>
            <a:chExt cx="4315710" cy="1695207"/>
          </a:xfrm>
        </p:grpSpPr>
        <p:pic>
          <p:nvPicPr>
            <p:cNvPr id="50" name="Picture 49">
              <a:extLst>
                <a:ext uri="{FF2B5EF4-FFF2-40B4-BE49-F238E27FC236}">
                  <a16:creationId xmlns:a16="http://schemas.microsoft.com/office/drawing/2014/main" id="{756E70DD-8E1A-40F3-AF6B-F04535BC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7569" y="4811616"/>
              <a:ext cx="4274431" cy="1455137"/>
            </a:xfrm>
            <a:prstGeom prst="rect">
              <a:avLst/>
            </a:prstGeom>
            <a:ln>
              <a:solidFill>
                <a:schemeClr val="accent3"/>
              </a:solidFill>
            </a:ln>
          </p:spPr>
        </p:pic>
        <p:sp>
          <p:nvSpPr>
            <p:cNvPr id="52" name="Rectangle 51">
              <a:extLst>
                <a:ext uri="{FF2B5EF4-FFF2-40B4-BE49-F238E27FC236}">
                  <a16:creationId xmlns:a16="http://schemas.microsoft.com/office/drawing/2014/main" id="{5F31468D-2D1E-4892-8AD5-C9D9089E37DD}"/>
                </a:ext>
              </a:extLst>
            </p:cNvPr>
            <p:cNvSpPr/>
            <p:nvPr/>
          </p:nvSpPr>
          <p:spPr>
            <a:xfrm>
              <a:off x="7917569" y="4571546"/>
              <a:ext cx="4315710" cy="269482"/>
            </a:xfrm>
            <a:prstGeom prst="rect">
              <a:avLst/>
            </a:prstGeom>
            <a:solidFill>
              <a:srgbClr val="5D9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PROCUREMENT MODULE</a:t>
              </a:r>
            </a:p>
          </p:txBody>
        </p:sp>
      </p:grpSp>
      <p:pic>
        <p:nvPicPr>
          <p:cNvPr id="71" name="Picture 70">
            <a:extLst>
              <a:ext uri="{FF2B5EF4-FFF2-40B4-BE49-F238E27FC236}">
                <a16:creationId xmlns:a16="http://schemas.microsoft.com/office/drawing/2014/main" id="{4A714AF8-683F-47CF-84E1-783A361B6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6627" y="2011838"/>
            <a:ext cx="1686826" cy="1686826"/>
          </a:xfrm>
          <a:prstGeom prst="rect">
            <a:avLst/>
          </a:prstGeom>
        </p:spPr>
      </p:pic>
      <p:pic>
        <p:nvPicPr>
          <p:cNvPr id="73" name="Picture 72">
            <a:extLst>
              <a:ext uri="{FF2B5EF4-FFF2-40B4-BE49-F238E27FC236}">
                <a16:creationId xmlns:a16="http://schemas.microsoft.com/office/drawing/2014/main" id="{C6E32271-8D1D-4D68-A77A-AC08A5B1D8F9}"/>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backgroundRemoval t="0" b="100000" l="0" r="100000">
                        <a14:foregroundMark x1="15625" y1="66923" x2="15625" y2="66923"/>
                        <a14:foregroundMark x1="27500" y1="50000" x2="27500" y2="50000"/>
                        <a14:foregroundMark x1="37500" y1="43846" x2="37500" y2="43846"/>
                        <a14:foregroundMark x1="53750" y1="59231" x2="53750" y2="59231"/>
                        <a14:foregroundMark x1="65000" y1="70000" x2="65000" y2="70000"/>
                        <a14:foregroundMark x1="73750" y1="63846" x2="73750" y2="63846"/>
                      </a14:backgroundRemoval>
                    </a14:imgEffect>
                  </a14:imgLayer>
                </a14:imgProps>
              </a:ext>
              <a:ext uri="{28A0092B-C50C-407E-A947-70E740481C1C}">
                <a14:useLocalDpi xmlns:a14="http://schemas.microsoft.com/office/drawing/2010/main" val="0"/>
              </a:ext>
            </a:extLst>
          </a:blip>
          <a:srcRect/>
          <a:stretch/>
        </p:blipFill>
        <p:spPr>
          <a:xfrm>
            <a:off x="520656" y="2129102"/>
            <a:ext cx="551841" cy="448807"/>
          </a:xfrm>
          <a:prstGeom prst="rect">
            <a:avLst/>
          </a:prstGeom>
        </p:spPr>
      </p:pic>
      <p:pic>
        <p:nvPicPr>
          <p:cNvPr id="75" name="Picture 74">
            <a:extLst>
              <a:ext uri="{FF2B5EF4-FFF2-40B4-BE49-F238E27FC236}">
                <a16:creationId xmlns:a16="http://schemas.microsoft.com/office/drawing/2014/main" id="{5382F1B3-FBF4-4083-A09B-E5391E5BB033}"/>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2667" b="93333" l="9778" r="89778">
                        <a14:foregroundMark x1="47556" y1="16889" x2="47556" y2="16889"/>
                        <a14:foregroundMark x1="48444" y1="3111" x2="48444" y2="3111"/>
                        <a14:foregroundMark x1="63556" y1="65778" x2="63556" y2="65778"/>
                        <a14:foregroundMark x1="58667" y1="93333" x2="58667" y2="93333"/>
                      </a14:backgroundRemoval>
                    </a14:imgEffect>
                  </a14:imgLayer>
                </a14:imgProps>
              </a:ext>
              <a:ext uri="{28A0092B-C50C-407E-A947-70E740481C1C}">
                <a14:useLocalDpi xmlns:a14="http://schemas.microsoft.com/office/drawing/2010/main" val="0"/>
              </a:ext>
            </a:extLst>
          </a:blip>
          <a:stretch>
            <a:fillRect/>
          </a:stretch>
        </p:blipFill>
        <p:spPr>
          <a:xfrm>
            <a:off x="2672165" y="2553848"/>
            <a:ext cx="559998" cy="559998"/>
          </a:xfrm>
          <a:prstGeom prst="rect">
            <a:avLst/>
          </a:prstGeom>
        </p:spPr>
      </p:pic>
      <p:pic>
        <p:nvPicPr>
          <p:cNvPr id="77" name="Picture 76">
            <a:extLst>
              <a:ext uri="{FF2B5EF4-FFF2-40B4-BE49-F238E27FC236}">
                <a16:creationId xmlns:a16="http://schemas.microsoft.com/office/drawing/2014/main" id="{76DF6322-D05D-473C-8668-D99BA2222FD3}"/>
              </a:ext>
            </a:extLst>
          </p:cNvPr>
          <p:cNvPicPr>
            <a:picLocks noChangeAspect="1"/>
          </p:cNvPicPr>
          <p:nvPr/>
        </p:nvPicPr>
        <p:blipFill>
          <a:blip r:embed="rId11">
            <a:clrChange>
              <a:clrFrom>
                <a:srgbClr val="ECECEC"/>
              </a:clrFrom>
              <a:clrTo>
                <a:srgbClr val="ECECEC">
                  <a:alpha val="0"/>
                </a:srgbClr>
              </a:clrTo>
            </a:clrChange>
            <a:lum bright="70000" contrast="-70000"/>
            <a:extLst>
              <a:ext uri="{BEBA8EAE-BF5A-486C-A8C5-ECC9F3942E4B}">
                <a14:imgProps xmlns:a14="http://schemas.microsoft.com/office/drawing/2010/main">
                  <a14:imgLayer r:embed="rId12">
                    <a14:imgEffect>
                      <a14:backgroundRemoval t="5652" b="90000" l="6364" r="90000">
                        <a14:foregroundMark x1="6364" y1="22174" x2="6364" y2="22174"/>
                        <a14:foregroundMark x1="42273" y1="5652" x2="42273" y2="5652"/>
                        <a14:foregroundMark x1="35909" y1="35217" x2="35909" y2="35217"/>
                        <a14:foregroundMark x1="30909" y1="45217" x2="30909" y2="45217"/>
                        <a14:foregroundMark x1="30455" y1="57391" x2="30455" y2="57391"/>
                        <a14:foregroundMark x1="28636" y1="68696" x2="28636" y2="68696"/>
                        <a14:foregroundMark x1="58636" y1="70000" x2="58636" y2="70000"/>
                      </a14:backgroundRemoval>
                    </a14:imgEffect>
                  </a14:imgLayer>
                </a14:imgProps>
              </a:ext>
              <a:ext uri="{28A0092B-C50C-407E-A947-70E740481C1C}">
                <a14:useLocalDpi xmlns:a14="http://schemas.microsoft.com/office/drawing/2010/main" val="0"/>
              </a:ext>
            </a:extLst>
          </a:blip>
          <a:stretch>
            <a:fillRect/>
          </a:stretch>
        </p:blipFill>
        <p:spPr>
          <a:xfrm>
            <a:off x="2809119" y="3941071"/>
            <a:ext cx="435653" cy="455456"/>
          </a:xfrm>
          <a:prstGeom prst="rect">
            <a:avLst/>
          </a:prstGeom>
        </p:spPr>
      </p:pic>
      <p:pic>
        <p:nvPicPr>
          <p:cNvPr id="79" name="Picture 78">
            <a:extLst>
              <a:ext uri="{FF2B5EF4-FFF2-40B4-BE49-F238E27FC236}">
                <a16:creationId xmlns:a16="http://schemas.microsoft.com/office/drawing/2014/main" id="{07EF0C2B-4C06-4DC8-93FC-524799240452}"/>
              </a:ext>
            </a:extLst>
          </p:cNvPr>
          <p:cNvPicPr>
            <a:picLocks noChangeAspect="1"/>
          </p:cNvPicPr>
          <p:nvPr/>
        </p:nvPicPr>
        <p:blipFill>
          <a:blip r:embed="rId1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827231" y="4954071"/>
            <a:ext cx="286991" cy="286991"/>
          </a:xfrm>
          <a:prstGeom prst="rect">
            <a:avLst/>
          </a:prstGeom>
        </p:spPr>
      </p:pic>
      <p:pic>
        <p:nvPicPr>
          <p:cNvPr id="83" name="Picture 82">
            <a:extLst>
              <a:ext uri="{FF2B5EF4-FFF2-40B4-BE49-F238E27FC236}">
                <a16:creationId xmlns:a16="http://schemas.microsoft.com/office/drawing/2014/main" id="{9968B0F9-DDC6-4B2C-B9F1-58353EF75F19}"/>
              </a:ext>
            </a:extLst>
          </p:cNvPr>
          <p:cNvPicPr>
            <a:picLocks noChangeAspect="1"/>
          </p:cNvPicPr>
          <p:nvPr/>
        </p:nvPicPr>
        <p:blipFill>
          <a:blip r:embed="rId1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541507" y="4849887"/>
            <a:ext cx="431376" cy="359480"/>
          </a:xfrm>
          <a:prstGeom prst="rect">
            <a:avLst/>
          </a:prstGeom>
        </p:spPr>
      </p:pic>
      <p:sp>
        <p:nvSpPr>
          <p:cNvPr id="84" name="Rectangle 83">
            <a:extLst>
              <a:ext uri="{FF2B5EF4-FFF2-40B4-BE49-F238E27FC236}">
                <a16:creationId xmlns:a16="http://schemas.microsoft.com/office/drawing/2014/main" id="{D4F46429-35F9-4241-B6AF-19DAC19E95BA}"/>
              </a:ext>
            </a:extLst>
          </p:cNvPr>
          <p:cNvSpPr/>
          <p:nvPr/>
        </p:nvSpPr>
        <p:spPr>
          <a:xfrm>
            <a:off x="3765479" y="3895180"/>
            <a:ext cx="242424" cy="15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84">
            <a:extLst>
              <a:ext uri="{FF2B5EF4-FFF2-40B4-BE49-F238E27FC236}">
                <a16:creationId xmlns:a16="http://schemas.microsoft.com/office/drawing/2014/main" id="{97098707-97C8-4231-A2D3-E37B4B4B9CF0}"/>
              </a:ext>
            </a:extLst>
          </p:cNvPr>
          <p:cNvSpPr/>
          <p:nvPr/>
        </p:nvSpPr>
        <p:spPr>
          <a:xfrm>
            <a:off x="3756347" y="4252876"/>
            <a:ext cx="242424" cy="15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85">
            <a:extLst>
              <a:ext uri="{FF2B5EF4-FFF2-40B4-BE49-F238E27FC236}">
                <a16:creationId xmlns:a16="http://schemas.microsoft.com/office/drawing/2014/main" id="{52E1B05B-C2A5-4232-8B4B-E5ABE4C40ADA}"/>
              </a:ext>
            </a:extLst>
          </p:cNvPr>
          <p:cNvSpPr/>
          <p:nvPr/>
        </p:nvSpPr>
        <p:spPr>
          <a:xfrm>
            <a:off x="3765479" y="4638046"/>
            <a:ext cx="242424" cy="15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TextBox 86">
            <a:extLst>
              <a:ext uri="{FF2B5EF4-FFF2-40B4-BE49-F238E27FC236}">
                <a16:creationId xmlns:a16="http://schemas.microsoft.com/office/drawing/2014/main" id="{A0650357-EF54-456A-B0BF-4855D09B405F}"/>
              </a:ext>
            </a:extLst>
          </p:cNvPr>
          <p:cNvSpPr txBox="1"/>
          <p:nvPr/>
        </p:nvSpPr>
        <p:spPr>
          <a:xfrm>
            <a:off x="4095452" y="3828633"/>
            <a:ext cx="1543759" cy="300082"/>
          </a:xfrm>
          <a:prstGeom prst="rect">
            <a:avLst/>
          </a:prstGeom>
          <a:noFill/>
        </p:spPr>
        <p:txBody>
          <a:bodyPr wrap="square" rtlCol="0">
            <a:spAutoFit/>
          </a:bodyPr>
          <a:lstStyle/>
          <a:p>
            <a:r>
              <a:rPr lang="en-US" sz="1350" dirty="0"/>
              <a:t>Demand </a:t>
            </a:r>
          </a:p>
        </p:txBody>
      </p:sp>
      <p:sp>
        <p:nvSpPr>
          <p:cNvPr id="88" name="TextBox 87">
            <a:extLst>
              <a:ext uri="{FF2B5EF4-FFF2-40B4-BE49-F238E27FC236}">
                <a16:creationId xmlns:a16="http://schemas.microsoft.com/office/drawing/2014/main" id="{4CA5A148-925B-4D50-88B4-9E09996399C6}"/>
              </a:ext>
            </a:extLst>
          </p:cNvPr>
          <p:cNvSpPr txBox="1"/>
          <p:nvPr/>
        </p:nvSpPr>
        <p:spPr>
          <a:xfrm>
            <a:off x="4095452" y="4191339"/>
            <a:ext cx="1543759" cy="300082"/>
          </a:xfrm>
          <a:prstGeom prst="rect">
            <a:avLst/>
          </a:prstGeom>
          <a:noFill/>
        </p:spPr>
        <p:txBody>
          <a:bodyPr wrap="square" rtlCol="0">
            <a:spAutoFit/>
          </a:bodyPr>
          <a:lstStyle/>
          <a:p>
            <a:r>
              <a:rPr lang="en-US" sz="1350" dirty="0"/>
              <a:t>Financial planning</a:t>
            </a:r>
          </a:p>
        </p:txBody>
      </p:sp>
      <p:sp>
        <p:nvSpPr>
          <p:cNvPr id="89" name="TextBox 88">
            <a:extLst>
              <a:ext uri="{FF2B5EF4-FFF2-40B4-BE49-F238E27FC236}">
                <a16:creationId xmlns:a16="http://schemas.microsoft.com/office/drawing/2014/main" id="{69A5F6FA-A01E-4A98-B789-703368124C72}"/>
              </a:ext>
            </a:extLst>
          </p:cNvPr>
          <p:cNvSpPr txBox="1"/>
          <p:nvPr/>
        </p:nvSpPr>
        <p:spPr>
          <a:xfrm>
            <a:off x="4104272" y="4515656"/>
            <a:ext cx="1543759" cy="507831"/>
          </a:xfrm>
          <a:prstGeom prst="rect">
            <a:avLst/>
          </a:prstGeom>
          <a:noFill/>
        </p:spPr>
        <p:txBody>
          <a:bodyPr wrap="square" rtlCol="0">
            <a:spAutoFit/>
          </a:bodyPr>
          <a:lstStyle/>
          <a:p>
            <a:r>
              <a:rPr lang="en-US" sz="1350" dirty="0"/>
              <a:t>Production planning </a:t>
            </a:r>
          </a:p>
        </p:txBody>
      </p:sp>
      <p:sp>
        <p:nvSpPr>
          <p:cNvPr id="90" name="Rectangle 89">
            <a:extLst>
              <a:ext uri="{FF2B5EF4-FFF2-40B4-BE49-F238E27FC236}">
                <a16:creationId xmlns:a16="http://schemas.microsoft.com/office/drawing/2014/main" id="{971D56F9-4759-4CD2-9B5D-8869347AAD83}"/>
              </a:ext>
            </a:extLst>
          </p:cNvPr>
          <p:cNvSpPr/>
          <p:nvPr/>
        </p:nvSpPr>
        <p:spPr>
          <a:xfrm>
            <a:off x="3784034" y="5092096"/>
            <a:ext cx="242424" cy="15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954AE2E3-D0B3-4554-B5BA-03F8003F2437}"/>
              </a:ext>
            </a:extLst>
          </p:cNvPr>
          <p:cNvSpPr txBox="1"/>
          <p:nvPr/>
        </p:nvSpPr>
        <p:spPr>
          <a:xfrm>
            <a:off x="4074669" y="5023487"/>
            <a:ext cx="1543759" cy="300082"/>
          </a:xfrm>
          <a:prstGeom prst="rect">
            <a:avLst/>
          </a:prstGeom>
          <a:noFill/>
        </p:spPr>
        <p:txBody>
          <a:bodyPr wrap="square" rtlCol="0">
            <a:spAutoFit/>
          </a:bodyPr>
          <a:lstStyle/>
          <a:p>
            <a:r>
              <a:rPr lang="en-US" sz="1350" dirty="0"/>
              <a:t>Supply planning </a:t>
            </a:r>
          </a:p>
        </p:txBody>
      </p:sp>
      <p:pic>
        <p:nvPicPr>
          <p:cNvPr id="93" name="Picture 92">
            <a:extLst>
              <a:ext uri="{FF2B5EF4-FFF2-40B4-BE49-F238E27FC236}">
                <a16:creationId xmlns:a16="http://schemas.microsoft.com/office/drawing/2014/main" id="{0DDF6DEC-4580-4564-ADC0-7714400D4DA6}"/>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075" y="3651832"/>
            <a:ext cx="474755" cy="464297"/>
          </a:xfrm>
          <a:prstGeom prst="rect">
            <a:avLst/>
          </a:prstGeom>
        </p:spPr>
      </p:pic>
      <p:pic>
        <p:nvPicPr>
          <p:cNvPr id="94" name="Picture 93">
            <a:extLst>
              <a:ext uri="{FF2B5EF4-FFF2-40B4-BE49-F238E27FC236}">
                <a16:creationId xmlns:a16="http://schemas.microsoft.com/office/drawing/2014/main" id="{7BCFF514-A6B6-468C-8842-090A1C464CA1}"/>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9286" y="4032295"/>
            <a:ext cx="474755" cy="464297"/>
          </a:xfrm>
          <a:prstGeom prst="rect">
            <a:avLst/>
          </a:prstGeom>
        </p:spPr>
      </p:pic>
      <p:pic>
        <p:nvPicPr>
          <p:cNvPr id="95" name="Picture 94">
            <a:extLst>
              <a:ext uri="{FF2B5EF4-FFF2-40B4-BE49-F238E27FC236}">
                <a16:creationId xmlns:a16="http://schemas.microsoft.com/office/drawing/2014/main" id="{302BBAFE-8978-44C2-9563-1B5A5352C22A}"/>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40497" y="4412758"/>
            <a:ext cx="474755" cy="464297"/>
          </a:xfrm>
          <a:prstGeom prst="rect">
            <a:avLst/>
          </a:prstGeom>
        </p:spPr>
      </p:pic>
      <p:pic>
        <p:nvPicPr>
          <p:cNvPr id="96" name="Picture 95">
            <a:extLst>
              <a:ext uri="{FF2B5EF4-FFF2-40B4-BE49-F238E27FC236}">
                <a16:creationId xmlns:a16="http://schemas.microsoft.com/office/drawing/2014/main" id="{5B7B15CB-1CF7-44B6-9ED9-C6AA7CAC810C}"/>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3184" y="4940815"/>
            <a:ext cx="474755" cy="413607"/>
          </a:xfrm>
          <a:prstGeom prst="rect">
            <a:avLst/>
          </a:prstGeom>
        </p:spPr>
      </p:pic>
      <p:sp>
        <p:nvSpPr>
          <p:cNvPr id="53" name="Title 1">
            <a:extLst>
              <a:ext uri="{FF2B5EF4-FFF2-40B4-BE49-F238E27FC236}">
                <a16:creationId xmlns:a16="http://schemas.microsoft.com/office/drawing/2014/main" id="{6C2EF14B-1B26-480D-B314-97164C304D64}"/>
              </a:ext>
            </a:extLst>
          </p:cNvPr>
          <p:cNvSpPr txBox="1">
            <a:spLocks/>
          </p:cNvSpPr>
          <p:nvPr/>
        </p:nvSpPr>
        <p:spPr>
          <a:xfrm>
            <a:off x="228603" y="166061"/>
            <a:ext cx="8745963" cy="538288"/>
          </a:xfrm>
          <a:prstGeom prst="rect">
            <a:avLst/>
          </a:prstGeom>
        </p:spPr>
        <p:txBody>
          <a:bodyPr>
            <a:norm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endParaRPr lang="en-US" b="1" dirty="0"/>
          </a:p>
        </p:txBody>
      </p:sp>
    </p:spTree>
    <p:extLst>
      <p:ext uri="{BB962C8B-B14F-4D97-AF65-F5344CB8AC3E}">
        <p14:creationId xmlns:p14="http://schemas.microsoft.com/office/powerpoint/2010/main" val="90667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C868CE-FE68-4135-BFAD-6084C093A47E}"/>
              </a:ext>
            </a:extLst>
          </p:cNvPr>
          <p:cNvSpPr txBox="1"/>
          <p:nvPr/>
        </p:nvSpPr>
        <p:spPr>
          <a:xfrm>
            <a:off x="628650" y="1804951"/>
            <a:ext cx="73914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rPr>
              <a:t>Pakistan’s open source LMIS business model was an ideal technology to meet the needs of COVID-19 visibility</a:t>
            </a:r>
          </a:p>
        </p:txBody>
      </p:sp>
      <p:sp>
        <p:nvSpPr>
          <p:cNvPr id="60" name="TextBox 59">
            <a:extLst>
              <a:ext uri="{FF2B5EF4-FFF2-40B4-BE49-F238E27FC236}">
                <a16:creationId xmlns:a16="http://schemas.microsoft.com/office/drawing/2014/main" id="{33DA65CA-1DDE-463A-AF23-5F4EF273CD75}"/>
              </a:ext>
            </a:extLst>
          </p:cNvPr>
          <p:cNvSpPr txBox="1"/>
          <p:nvPr/>
        </p:nvSpPr>
        <p:spPr>
          <a:xfrm>
            <a:off x="628650" y="2608314"/>
            <a:ext cx="73914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rPr>
              <a:t>Use existing IT, human resources, and implementation partners to deploy new non-digitized information needs and systems</a:t>
            </a:r>
          </a:p>
        </p:txBody>
      </p:sp>
      <p:sp>
        <p:nvSpPr>
          <p:cNvPr id="63" name="TextBox 62">
            <a:extLst>
              <a:ext uri="{FF2B5EF4-FFF2-40B4-BE49-F238E27FC236}">
                <a16:creationId xmlns:a16="http://schemas.microsoft.com/office/drawing/2014/main" id="{AF07E865-7DC6-4C3D-8435-1D25B1BE315A}"/>
              </a:ext>
            </a:extLst>
          </p:cNvPr>
          <p:cNvSpPr txBox="1"/>
          <p:nvPr/>
        </p:nvSpPr>
        <p:spPr>
          <a:xfrm>
            <a:off x="628650" y="3471238"/>
            <a:ext cx="7280564"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rPr>
              <a:t>Equip your decision-makers with advanced analytical tools; translating data into useful information is pivotal for evidence-based decision-making</a:t>
            </a:r>
          </a:p>
        </p:txBody>
      </p:sp>
      <p:sp>
        <p:nvSpPr>
          <p:cNvPr id="70" name="TextBox 69">
            <a:extLst>
              <a:ext uri="{FF2B5EF4-FFF2-40B4-BE49-F238E27FC236}">
                <a16:creationId xmlns:a16="http://schemas.microsoft.com/office/drawing/2014/main" id="{37B3230F-7B24-4B71-A464-C9A42F881780}"/>
              </a:ext>
            </a:extLst>
          </p:cNvPr>
          <p:cNvSpPr txBox="1"/>
          <p:nvPr/>
        </p:nvSpPr>
        <p:spPr>
          <a:xfrm>
            <a:off x="628650" y="4559546"/>
            <a:ext cx="73914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rPr>
              <a:t>Encourage open source technology; use financial gains to procure commodities and HR capacity building</a:t>
            </a:r>
          </a:p>
        </p:txBody>
      </p:sp>
      <p:sp>
        <p:nvSpPr>
          <p:cNvPr id="74" name="TextBox 73">
            <a:extLst>
              <a:ext uri="{FF2B5EF4-FFF2-40B4-BE49-F238E27FC236}">
                <a16:creationId xmlns:a16="http://schemas.microsoft.com/office/drawing/2014/main" id="{2F30619E-1C1A-4249-8C06-7D06256572A5}"/>
              </a:ext>
            </a:extLst>
          </p:cNvPr>
          <p:cNvSpPr txBox="1"/>
          <p:nvPr/>
        </p:nvSpPr>
        <p:spPr>
          <a:xfrm>
            <a:off x="628650" y="5371250"/>
            <a:ext cx="76962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solidFill>
              </a:rPr>
              <a:t>Systems for Health Logistics, Health Services, Disease Surveillance and Industry should be on a singular technology platform to allow collaboration and ultimately help communities across the country</a:t>
            </a:r>
          </a:p>
        </p:txBody>
      </p:sp>
      <p:sp>
        <p:nvSpPr>
          <p:cNvPr id="3" name="Title 2">
            <a:extLst>
              <a:ext uri="{FF2B5EF4-FFF2-40B4-BE49-F238E27FC236}">
                <a16:creationId xmlns:a16="http://schemas.microsoft.com/office/drawing/2014/main" id="{4658DC12-4528-4EA9-9012-59A7F16A419D}"/>
              </a:ext>
            </a:extLst>
          </p:cNvPr>
          <p:cNvSpPr>
            <a:spLocks noGrp="1"/>
          </p:cNvSpPr>
          <p:nvPr>
            <p:ph type="title"/>
          </p:nvPr>
        </p:nvSpPr>
        <p:spPr/>
        <p:txBody>
          <a:bodyPr/>
          <a:lstStyle/>
          <a:p>
            <a:r>
              <a:rPr lang="en-US" b="1" dirty="0"/>
              <a:t>Lessons learned</a:t>
            </a:r>
            <a:endParaRPr lang="en-US" dirty="0"/>
          </a:p>
        </p:txBody>
      </p:sp>
    </p:spTree>
    <p:extLst>
      <p:ext uri="{BB962C8B-B14F-4D97-AF65-F5344CB8AC3E}">
        <p14:creationId xmlns:p14="http://schemas.microsoft.com/office/powerpoint/2010/main" val="10603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1">
            <a:extLst>
              <a:ext uri="{FF2B5EF4-FFF2-40B4-BE49-F238E27FC236}">
                <a16:creationId xmlns:a16="http://schemas.microsoft.com/office/drawing/2014/main" id="{C112BC15-FEC0-4D05-8EE1-646BB9D2AA72}"/>
              </a:ext>
            </a:extLst>
          </p:cNvPr>
          <p:cNvSpPr txBox="1">
            <a:spLocks/>
          </p:cNvSpPr>
          <p:nvPr/>
        </p:nvSpPr>
        <p:spPr>
          <a:xfrm>
            <a:off x="527027" y="1600434"/>
            <a:ext cx="6077219" cy="2148979"/>
          </a:xfrm>
          <a:prstGeom prst="rect">
            <a:avLst/>
          </a:prstGeom>
          <a:effectLst/>
        </p:spPr>
        <p:txBody>
          <a:bodyPr anchor="b"/>
          <a:lst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endParaRPr lang="en-US" sz="1600" b="1" dirty="0"/>
          </a:p>
          <a:p>
            <a:pPr marL="0" indent="0">
              <a:spcBef>
                <a:spcPts val="600"/>
              </a:spcBef>
              <a:buNone/>
              <a:defRPr/>
            </a:pPr>
            <a:endParaRPr lang="en-US" sz="1600" b="1" dirty="0"/>
          </a:p>
          <a:p>
            <a:pPr marL="0" indent="0">
              <a:spcBef>
                <a:spcPts val="600"/>
              </a:spcBef>
              <a:buNone/>
              <a:defRPr/>
            </a:pPr>
            <a:endParaRPr lang="en-US" sz="1600" b="1" dirty="0"/>
          </a:p>
          <a:p>
            <a:pPr marL="0" indent="0">
              <a:spcBef>
                <a:spcPts val="600"/>
              </a:spcBef>
              <a:buNone/>
              <a:defRPr/>
            </a:pPr>
            <a:r>
              <a:rPr lang="en-US" sz="1600" b="1" dirty="0"/>
              <a:t>MTariq@chemonics.com</a:t>
            </a:r>
          </a:p>
          <a:p>
            <a:pPr marL="0" indent="0">
              <a:spcBef>
                <a:spcPts val="600"/>
              </a:spcBef>
              <a:buNone/>
              <a:defRPr/>
            </a:pPr>
            <a:r>
              <a:rPr lang="en-US" sz="1600" dirty="0"/>
              <a:t>Abstract: </a:t>
            </a:r>
            <a:r>
              <a:rPr lang="en-US" sz="1600" b="1" dirty="0"/>
              <a:t>Using Real-Time Data and Technology to Track and Supply Critical Health Commodities in Pakistan During COVID-19</a:t>
            </a:r>
            <a:endParaRPr lang="en-US" sz="16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C6463"/>
                </a:solidFill>
                <a:effectLst/>
                <a:uLnTx/>
                <a:uFillTx/>
                <a:latin typeface="Gill Sans MT" panose="020B0502020104020203" pitchFamily="34" charset="0"/>
                <a:ea typeface="+mn-ea"/>
                <a:cs typeface="+mn-cs"/>
              </a:rPr>
              <a:t>National Science and Technology Park (NSTP)</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6C6463"/>
                </a:solidFill>
                <a:effectLst/>
                <a:uLnTx/>
                <a:uFillTx/>
                <a:latin typeface="Gill Sans MT" panose="020B0502020104020203" pitchFamily="34" charset="0"/>
                <a:ea typeface="+mn-ea"/>
                <a:cs typeface="+mn-cs"/>
              </a:rPr>
              <a:t>NUST, H12, Islamabad, 44000, Pakistan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C6463"/>
                </a:solidFill>
                <a:effectLst/>
                <a:uLnTx/>
                <a:uFillTx/>
                <a:latin typeface="Gill Sans MT" panose="020B0502020104020203" pitchFamily="34" charset="0"/>
                <a:ea typeface="+mn-ea"/>
                <a:cs typeface="+mn-cs"/>
              </a:rPr>
              <a:t>+92 333 5555 291</a:t>
            </a:r>
            <a:endParaRPr kumimoji="0" lang="en-US" sz="1800" b="0" i="0" u="none" strike="noStrike" kern="1200" cap="none" spc="0" normalizeH="0" baseline="0" noProof="0" dirty="0">
              <a:ln>
                <a:noFill/>
              </a:ln>
              <a:solidFill>
                <a:srgbClr val="6C6463"/>
              </a:solidFill>
              <a:effectLst/>
              <a:uLnTx/>
              <a:uFillTx/>
              <a:latin typeface="Calibri"/>
              <a:ea typeface="+mn-ea"/>
              <a:cs typeface="+mn-cs"/>
            </a:endParaRPr>
          </a:p>
        </p:txBody>
      </p:sp>
      <p:sp>
        <p:nvSpPr>
          <p:cNvPr id="4" name="Rectangle 6">
            <a:extLst>
              <a:ext uri="{FF2B5EF4-FFF2-40B4-BE49-F238E27FC236}">
                <a16:creationId xmlns:a16="http://schemas.microsoft.com/office/drawing/2014/main" id="{9C5B642C-96A2-4875-9594-8DCA46EF974A}"/>
              </a:ext>
            </a:extLst>
          </p:cNvPr>
          <p:cNvSpPr>
            <a:spLocks noChangeArrowheads="1"/>
          </p:cNvSpPr>
          <p:nvPr/>
        </p:nvSpPr>
        <p:spPr bwMode="auto">
          <a:xfrm>
            <a:off x="527027" y="584771"/>
            <a:ext cx="59827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BA0C2F"/>
                </a:solidFill>
                <a:effectLst/>
                <a:uLnTx/>
                <a:uFillTx/>
                <a:latin typeface="Gill Sans MT" panose="020B0502020104020203" pitchFamily="34" charset="0"/>
                <a:ea typeface="Times New Roman" panose="02020603050405020304" pitchFamily="18" charset="0"/>
                <a:cs typeface="GillSansMT-Bold" charset="0"/>
              </a:rPr>
              <a:t>USAID GLOBAL HEALTH SUPPLY CHAIN PROGRAM</a:t>
            </a: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6C6463"/>
                </a:solidFill>
                <a:effectLst/>
                <a:uLnTx/>
                <a:uFillTx/>
                <a:latin typeface="Gill Sans MT" panose="020B0502020104020203" pitchFamily="34" charset="0"/>
                <a:ea typeface="Calibri" panose="020F0502020204030204" pitchFamily="34" charset="0"/>
                <a:cs typeface="Arial" panose="020B0604020202020204" pitchFamily="34" charset="0"/>
              </a:rPr>
              <a:t>Procurement and Supply Management</a:t>
            </a:r>
            <a:endParaRPr kumimoji="0" lang="en-US" altLang="en-US" sz="2000" b="0" i="0" u="none" strike="noStrike" kern="1200" cap="none" spc="0" normalizeH="0" baseline="0" noProof="0" dirty="0">
              <a:ln>
                <a:noFill/>
              </a:ln>
              <a:solidFill>
                <a:srgbClr val="6C6463"/>
              </a:solidFill>
              <a:effectLst/>
              <a:uLnTx/>
              <a:uFillTx/>
              <a:latin typeface="Gill Sans MT" panose="020B0502020104020203"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93506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AF8D37-28F2-48DF-B2C5-F6F24772633C}"/>
              </a:ext>
            </a:extLst>
          </p:cNvPr>
          <p:cNvSpPr>
            <a:spLocks noGrp="1"/>
          </p:cNvSpPr>
          <p:nvPr>
            <p:ph type="title"/>
          </p:nvPr>
        </p:nvSpPr>
        <p:spPr/>
        <p:txBody>
          <a:bodyPr/>
          <a:lstStyle/>
          <a:p>
            <a:r>
              <a:rPr lang="en-US" dirty="0"/>
              <a:t>Health and humanitarian challenges necessitate reliable data for decision-making</a:t>
            </a:r>
          </a:p>
        </p:txBody>
      </p:sp>
      <p:sp>
        <p:nvSpPr>
          <p:cNvPr id="6" name="Content Placeholder 5">
            <a:extLst>
              <a:ext uri="{FF2B5EF4-FFF2-40B4-BE49-F238E27FC236}">
                <a16:creationId xmlns:a16="http://schemas.microsoft.com/office/drawing/2014/main" id="{11350D6F-10EC-48FA-A819-D0AFFC5A77DC}"/>
              </a:ext>
            </a:extLst>
          </p:cNvPr>
          <p:cNvSpPr>
            <a:spLocks noGrp="1"/>
          </p:cNvSpPr>
          <p:nvPr>
            <p:ph idx="1"/>
          </p:nvPr>
        </p:nvSpPr>
        <p:spPr/>
        <p:txBody>
          <a:bodyPr>
            <a:normAutofit/>
          </a:bodyPr>
          <a:lstStyle/>
          <a:p>
            <a:pPr marL="0" indent="0">
              <a:buNone/>
            </a:pPr>
            <a:endParaRPr lang="en-US" sz="2000" dirty="0"/>
          </a:p>
          <a:p>
            <a:pPr marL="0" indent="0">
              <a:buNone/>
            </a:pPr>
            <a:r>
              <a:rPr lang="en-US" sz="2000" dirty="0"/>
              <a:t>With the support of the USAID Global Health Supply Chain Program-Procurement and Supply Management (GHSC-PSM) project, the Government of Pakistan has used its mature logistics management information system (LMIS) to plan for and deliver critical COVID-19 supplies.  </a:t>
            </a:r>
          </a:p>
          <a:p>
            <a:pPr marL="0" indent="0">
              <a:buNone/>
            </a:pPr>
            <a:endParaRPr lang="en-US" sz="2000" dirty="0"/>
          </a:p>
          <a:p>
            <a:pPr marL="0" indent="0">
              <a:buNone/>
            </a:pPr>
            <a:r>
              <a:rPr lang="en-US" sz="2000" dirty="0"/>
              <a:t>Much of the is work has been coordinated through the Ministry of National Health Services, Regulations and Coordination (</a:t>
            </a:r>
            <a:r>
              <a:rPr lang="en-US" sz="2000" dirty="0" err="1"/>
              <a:t>MoNHSR&amp;C</a:t>
            </a:r>
            <a:r>
              <a:rPr lang="en-US" sz="2000" dirty="0"/>
              <a:t>) and National Disaster Management Authority (NDMA).</a:t>
            </a:r>
          </a:p>
          <a:p>
            <a:endParaRPr lang="en-US" sz="2800" dirty="0"/>
          </a:p>
          <a:p>
            <a:endParaRPr lang="en-US" dirty="0"/>
          </a:p>
        </p:txBody>
      </p:sp>
      <p:sp>
        <p:nvSpPr>
          <p:cNvPr id="4" name="Slide Number Placeholder 3">
            <a:extLst>
              <a:ext uri="{FF2B5EF4-FFF2-40B4-BE49-F238E27FC236}">
                <a16:creationId xmlns:a16="http://schemas.microsoft.com/office/drawing/2014/main" id="{9E38CF88-7D6B-4686-8E41-2069EE9709F3}"/>
              </a:ext>
            </a:extLst>
          </p:cNvPr>
          <p:cNvSpPr>
            <a:spLocks noGrp="1"/>
          </p:cNvSpPr>
          <p:nvPr>
            <p:ph type="sldNum" sz="quarter" idx="12"/>
          </p:nvPr>
        </p:nvSpPr>
        <p:spPr/>
        <p:txBody>
          <a:bodyPr/>
          <a:lstStyle/>
          <a:p>
            <a:fld id="{AFB4637D-E648-4D47-95AC-4BFF987C325D}" type="slidenum">
              <a:rPr lang="en-US" smtClean="0"/>
              <a:t>2</a:t>
            </a:fld>
            <a:endParaRPr lang="en-US"/>
          </a:p>
        </p:txBody>
      </p:sp>
    </p:spTree>
    <p:extLst>
      <p:ext uri="{BB962C8B-B14F-4D97-AF65-F5344CB8AC3E}">
        <p14:creationId xmlns:p14="http://schemas.microsoft.com/office/powerpoint/2010/main" val="83748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19896-1DEB-47E4-87DE-DBA74E00383F}"/>
              </a:ext>
            </a:extLst>
          </p:cNvPr>
          <p:cNvSpPr>
            <a:spLocks noGrp="1"/>
          </p:cNvSpPr>
          <p:nvPr>
            <p:ph type="title"/>
          </p:nvPr>
        </p:nvSpPr>
        <p:spPr>
          <a:xfrm>
            <a:off x="823872" y="-2059097"/>
            <a:ext cx="7886700" cy="2852737"/>
          </a:xfrm>
        </p:spPr>
        <p:txBody>
          <a:bodyPr>
            <a:noAutofit/>
          </a:bodyPr>
          <a:lstStyle/>
          <a:p>
            <a:r>
              <a:rPr lang="en-US" sz="2800" dirty="0"/>
              <a:t>The evolution of LMIS in Pakistan</a:t>
            </a:r>
          </a:p>
        </p:txBody>
      </p:sp>
      <p:sp>
        <p:nvSpPr>
          <p:cNvPr id="415" name="Slide Number Placeholder 1">
            <a:extLst>
              <a:ext uri="{FF2B5EF4-FFF2-40B4-BE49-F238E27FC236}">
                <a16:creationId xmlns:a16="http://schemas.microsoft.com/office/drawing/2014/main" id="{5202D017-4BBB-4C78-8D8F-BEA593775DE8}"/>
              </a:ext>
            </a:extLst>
          </p:cNvPr>
          <p:cNvSpPr txBox="1">
            <a:spLocks/>
          </p:cNvSpPr>
          <p:nvPr/>
        </p:nvSpPr>
        <p:spPr>
          <a:xfrm>
            <a:off x="11055856" y="5918673"/>
            <a:ext cx="262994" cy="37698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B6E5A0-E4B5-4D69-B89F-7DC6A31D35A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17" name="L-Shape 416">
            <a:extLst>
              <a:ext uri="{FF2B5EF4-FFF2-40B4-BE49-F238E27FC236}">
                <a16:creationId xmlns:a16="http://schemas.microsoft.com/office/drawing/2014/main" id="{94C79279-0673-4DD7-A7E5-4F97BC5BFEBC}"/>
              </a:ext>
            </a:extLst>
          </p:cNvPr>
          <p:cNvSpPr/>
          <p:nvPr/>
        </p:nvSpPr>
        <p:spPr>
          <a:xfrm rot="5400000">
            <a:off x="297998" y="4595584"/>
            <a:ext cx="1416165" cy="1665414"/>
          </a:xfrm>
          <a:prstGeom prst="corner">
            <a:avLst>
              <a:gd name="adj1" fmla="val 14508"/>
              <a:gd name="adj2" fmla="val 15347"/>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8" name="L-Shape 417">
            <a:extLst>
              <a:ext uri="{FF2B5EF4-FFF2-40B4-BE49-F238E27FC236}">
                <a16:creationId xmlns:a16="http://schemas.microsoft.com/office/drawing/2014/main" id="{B567DFBB-9DB9-4818-81B7-5914E8C3A191}"/>
              </a:ext>
            </a:extLst>
          </p:cNvPr>
          <p:cNvSpPr/>
          <p:nvPr/>
        </p:nvSpPr>
        <p:spPr>
          <a:xfrm rot="5400000">
            <a:off x="2026504" y="4132187"/>
            <a:ext cx="1416165" cy="1665414"/>
          </a:xfrm>
          <a:prstGeom prst="corner">
            <a:avLst>
              <a:gd name="adj1" fmla="val 14508"/>
              <a:gd name="adj2" fmla="val 15347"/>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9" name="L-Shape 418">
            <a:extLst>
              <a:ext uri="{FF2B5EF4-FFF2-40B4-BE49-F238E27FC236}">
                <a16:creationId xmlns:a16="http://schemas.microsoft.com/office/drawing/2014/main" id="{1422FE5A-638D-42CC-86C8-AE71B4EEB620}"/>
              </a:ext>
            </a:extLst>
          </p:cNvPr>
          <p:cNvSpPr/>
          <p:nvPr/>
        </p:nvSpPr>
        <p:spPr>
          <a:xfrm rot="5400000">
            <a:off x="3776373" y="3797109"/>
            <a:ext cx="1416165" cy="1665414"/>
          </a:xfrm>
          <a:prstGeom prst="corner">
            <a:avLst>
              <a:gd name="adj1" fmla="val 14508"/>
              <a:gd name="adj2" fmla="val 15347"/>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0" name="L-Shape 419">
            <a:extLst>
              <a:ext uri="{FF2B5EF4-FFF2-40B4-BE49-F238E27FC236}">
                <a16:creationId xmlns:a16="http://schemas.microsoft.com/office/drawing/2014/main" id="{52E688C8-ACF4-411B-B6AE-62CD95910DEB}"/>
              </a:ext>
            </a:extLst>
          </p:cNvPr>
          <p:cNvSpPr/>
          <p:nvPr/>
        </p:nvSpPr>
        <p:spPr>
          <a:xfrm rot="5400000">
            <a:off x="5571368" y="3506887"/>
            <a:ext cx="1416165" cy="1665414"/>
          </a:xfrm>
          <a:prstGeom prst="corner">
            <a:avLst>
              <a:gd name="adj1" fmla="val 14508"/>
              <a:gd name="adj2" fmla="val 15347"/>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1" name="L-Shape 420">
            <a:extLst>
              <a:ext uri="{FF2B5EF4-FFF2-40B4-BE49-F238E27FC236}">
                <a16:creationId xmlns:a16="http://schemas.microsoft.com/office/drawing/2014/main" id="{A814F724-C152-417F-B961-4BE288381E0B}"/>
              </a:ext>
            </a:extLst>
          </p:cNvPr>
          <p:cNvSpPr/>
          <p:nvPr/>
        </p:nvSpPr>
        <p:spPr>
          <a:xfrm rot="5400000">
            <a:off x="7323475" y="3182306"/>
            <a:ext cx="1416166" cy="1665414"/>
          </a:xfrm>
          <a:prstGeom prst="corner">
            <a:avLst>
              <a:gd name="adj1" fmla="val 14508"/>
              <a:gd name="adj2" fmla="val 15347"/>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3" name="TextBox 422">
            <a:extLst>
              <a:ext uri="{FF2B5EF4-FFF2-40B4-BE49-F238E27FC236}">
                <a16:creationId xmlns:a16="http://schemas.microsoft.com/office/drawing/2014/main" id="{07158A0A-6DAB-44B5-ACC0-E55ABCC7368C}"/>
              </a:ext>
            </a:extLst>
          </p:cNvPr>
          <p:cNvSpPr txBox="1"/>
          <p:nvPr/>
        </p:nvSpPr>
        <p:spPr>
          <a:xfrm>
            <a:off x="373010" y="4377791"/>
            <a:ext cx="126613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2011-14</a:t>
            </a:r>
          </a:p>
        </p:txBody>
      </p:sp>
      <p:sp>
        <p:nvSpPr>
          <p:cNvPr id="424" name="TextBox 423">
            <a:extLst>
              <a:ext uri="{FF2B5EF4-FFF2-40B4-BE49-F238E27FC236}">
                <a16:creationId xmlns:a16="http://schemas.microsoft.com/office/drawing/2014/main" id="{99C0EB79-17F5-48EA-B517-F89A6D843427}"/>
              </a:ext>
            </a:extLst>
          </p:cNvPr>
          <p:cNvSpPr txBox="1"/>
          <p:nvPr/>
        </p:nvSpPr>
        <p:spPr>
          <a:xfrm>
            <a:off x="2081011" y="3942417"/>
            <a:ext cx="119989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2015-17</a:t>
            </a:r>
          </a:p>
        </p:txBody>
      </p:sp>
      <p:sp>
        <p:nvSpPr>
          <p:cNvPr id="425" name="TextBox 424">
            <a:extLst>
              <a:ext uri="{FF2B5EF4-FFF2-40B4-BE49-F238E27FC236}">
                <a16:creationId xmlns:a16="http://schemas.microsoft.com/office/drawing/2014/main" id="{20D77736-5BE5-4DBA-981D-DB4C5B23E237}"/>
              </a:ext>
            </a:extLst>
          </p:cNvPr>
          <p:cNvSpPr txBox="1"/>
          <p:nvPr/>
        </p:nvSpPr>
        <p:spPr>
          <a:xfrm>
            <a:off x="3903184" y="3601649"/>
            <a:ext cx="1011108" cy="3813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2018</a:t>
            </a:r>
          </a:p>
        </p:txBody>
      </p:sp>
      <p:sp>
        <p:nvSpPr>
          <p:cNvPr id="426" name="TextBox 425">
            <a:extLst>
              <a:ext uri="{FF2B5EF4-FFF2-40B4-BE49-F238E27FC236}">
                <a16:creationId xmlns:a16="http://schemas.microsoft.com/office/drawing/2014/main" id="{B719EBE1-3868-414B-AFC4-87EB6DC56278}"/>
              </a:ext>
            </a:extLst>
          </p:cNvPr>
          <p:cNvSpPr txBox="1"/>
          <p:nvPr/>
        </p:nvSpPr>
        <p:spPr>
          <a:xfrm>
            <a:off x="5661229" y="3310465"/>
            <a:ext cx="1011108" cy="3813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2019</a:t>
            </a:r>
          </a:p>
        </p:txBody>
      </p:sp>
      <p:sp>
        <p:nvSpPr>
          <p:cNvPr id="427" name="TextBox 426">
            <a:extLst>
              <a:ext uri="{FF2B5EF4-FFF2-40B4-BE49-F238E27FC236}">
                <a16:creationId xmlns:a16="http://schemas.microsoft.com/office/drawing/2014/main" id="{DC06B26F-BC4A-4C28-AB2D-65BFFE15649E}"/>
              </a:ext>
            </a:extLst>
          </p:cNvPr>
          <p:cNvSpPr txBox="1"/>
          <p:nvPr/>
        </p:nvSpPr>
        <p:spPr>
          <a:xfrm>
            <a:off x="7543690" y="2992395"/>
            <a:ext cx="1011108" cy="3813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2020</a:t>
            </a:r>
          </a:p>
        </p:txBody>
      </p:sp>
      <p:sp>
        <p:nvSpPr>
          <p:cNvPr id="429" name="TextBox 428">
            <a:extLst>
              <a:ext uri="{FF2B5EF4-FFF2-40B4-BE49-F238E27FC236}">
                <a16:creationId xmlns:a16="http://schemas.microsoft.com/office/drawing/2014/main" id="{D7FE1A1C-BD9D-4EB9-B2F0-AAC8CC9A56A3}"/>
              </a:ext>
            </a:extLst>
          </p:cNvPr>
          <p:cNvSpPr txBox="1"/>
          <p:nvPr/>
        </p:nvSpPr>
        <p:spPr>
          <a:xfrm>
            <a:off x="380841" y="5030626"/>
            <a:ext cx="1665415" cy="1092607"/>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Consumption Module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Warehouse Mgmt.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Analytics &amp; Dashboards</a:t>
            </a:r>
          </a:p>
        </p:txBody>
      </p:sp>
      <p:sp>
        <p:nvSpPr>
          <p:cNvPr id="430" name="TextBox 429">
            <a:extLst>
              <a:ext uri="{FF2B5EF4-FFF2-40B4-BE49-F238E27FC236}">
                <a16:creationId xmlns:a16="http://schemas.microsoft.com/office/drawing/2014/main" id="{69E1ADB2-D623-407A-8D41-201AB69FF2A9}"/>
              </a:ext>
            </a:extLst>
          </p:cNvPr>
          <p:cNvSpPr txBox="1"/>
          <p:nvPr/>
        </p:nvSpPr>
        <p:spPr>
          <a:xfrm>
            <a:off x="2083047" y="4534006"/>
            <a:ext cx="1601038" cy="492443"/>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Demand Planning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Supply Planning</a:t>
            </a:r>
          </a:p>
        </p:txBody>
      </p:sp>
      <p:sp>
        <p:nvSpPr>
          <p:cNvPr id="431" name="TextBox 430">
            <a:extLst>
              <a:ext uri="{FF2B5EF4-FFF2-40B4-BE49-F238E27FC236}">
                <a16:creationId xmlns:a16="http://schemas.microsoft.com/office/drawing/2014/main" id="{AFE12D8F-75A0-4545-A455-4624F0B929B4}"/>
              </a:ext>
            </a:extLst>
          </p:cNvPr>
          <p:cNvSpPr txBox="1"/>
          <p:nvPr/>
        </p:nvSpPr>
        <p:spPr>
          <a:xfrm>
            <a:off x="3800875" y="4170514"/>
            <a:ext cx="1757165" cy="1492716"/>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Interfacing with vertical systems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Business Intelligence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Forecasting Module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Action based Executive Dashboard</a:t>
            </a:r>
          </a:p>
        </p:txBody>
      </p:sp>
      <p:sp>
        <p:nvSpPr>
          <p:cNvPr id="432" name="TextBox 431">
            <a:extLst>
              <a:ext uri="{FF2B5EF4-FFF2-40B4-BE49-F238E27FC236}">
                <a16:creationId xmlns:a16="http://schemas.microsoft.com/office/drawing/2014/main" id="{D1ADDD2D-2D68-4E17-9C7F-B727BD2FAE17}"/>
              </a:ext>
            </a:extLst>
          </p:cNvPr>
          <p:cNvSpPr txBox="1"/>
          <p:nvPr/>
        </p:nvSpPr>
        <p:spPr>
          <a:xfrm>
            <a:off x="5585619" y="3903065"/>
            <a:ext cx="1757165" cy="2077492"/>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SMS / </a:t>
            </a:r>
            <a:r>
              <a:rPr lang="en-US" sz="1300" kern="0" dirty="0">
                <a:solidFill>
                  <a:schemeClr val="accent6"/>
                </a:solidFill>
              </a:rPr>
              <a:t>e</a:t>
            </a:r>
            <a:r>
              <a:rPr kumimoji="0" lang="en-US" sz="1300" i="0" u="none" strike="noStrike" kern="0" cap="none" spc="0" normalizeH="0" baseline="0" noProof="0" dirty="0">
                <a:ln>
                  <a:noFill/>
                </a:ln>
                <a:solidFill>
                  <a:schemeClr val="accent6"/>
                </a:solidFill>
                <a:effectLst/>
                <a:uLnTx/>
                <a:uFillTx/>
              </a:rPr>
              <a:t>mail </a:t>
            </a:r>
            <a:r>
              <a:rPr lang="en-US" sz="1300" kern="0" dirty="0">
                <a:solidFill>
                  <a:schemeClr val="accent6"/>
                </a:solidFill>
              </a:rPr>
              <a:t>a</a:t>
            </a:r>
            <a:r>
              <a:rPr kumimoji="0" lang="en-US" sz="1300" i="0" u="none" strike="noStrike" kern="0" cap="none" spc="0" normalizeH="0" baseline="0" noProof="0" dirty="0" err="1">
                <a:ln>
                  <a:noFill/>
                </a:ln>
                <a:solidFill>
                  <a:schemeClr val="accent6"/>
                </a:solidFill>
                <a:effectLst/>
                <a:uLnTx/>
                <a:uFillTx/>
              </a:rPr>
              <a:t>lerts</a:t>
            </a:r>
            <a:r>
              <a:rPr kumimoji="0" lang="en-US" sz="1300" i="0" u="none" strike="noStrike" kern="0" cap="none" spc="0" normalizeH="0" baseline="0" noProof="0" dirty="0">
                <a:ln>
                  <a:noFill/>
                </a:ln>
                <a:solidFill>
                  <a:schemeClr val="accent6"/>
                </a:solidFill>
                <a:effectLst/>
                <a:uLnTx/>
                <a:uFillTx/>
              </a:rPr>
              <a:t> and notifications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Stock Optimization Intelligence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Medicine LMIS for KP</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Medicine LMIS for Punjab provincial </a:t>
            </a:r>
            <a:r>
              <a:rPr lang="en-US" sz="1300" kern="0" dirty="0">
                <a:solidFill>
                  <a:schemeClr val="accent6"/>
                </a:solidFill>
              </a:rPr>
              <a:t>s</a:t>
            </a:r>
            <a:r>
              <a:rPr kumimoji="0" lang="en-US" sz="1300" i="0" u="none" strike="noStrike" kern="0" cap="none" spc="0" normalizeH="0" baseline="0" noProof="0" dirty="0" err="1">
                <a:ln>
                  <a:noFill/>
                </a:ln>
                <a:solidFill>
                  <a:schemeClr val="accent6"/>
                </a:solidFill>
                <a:effectLst/>
                <a:uLnTx/>
                <a:uFillTx/>
              </a:rPr>
              <a:t>tores</a:t>
            </a:r>
            <a:endParaRPr kumimoji="0" lang="en-US" sz="1300" i="0" u="none" strike="noStrike" kern="0" cap="none" spc="0" normalizeH="0" baseline="0" noProof="0" dirty="0">
              <a:ln>
                <a:noFill/>
              </a:ln>
              <a:solidFill>
                <a:schemeClr val="accent6"/>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0" cap="none" spc="0" normalizeH="0" baseline="0" noProof="0" dirty="0">
              <a:ln>
                <a:noFill/>
              </a:ln>
              <a:solidFill>
                <a:prstClr val="black"/>
              </a:solidFill>
              <a:effectLst/>
              <a:uLnTx/>
              <a:uFillTx/>
            </a:endParaRPr>
          </a:p>
        </p:txBody>
      </p:sp>
      <p:sp>
        <p:nvSpPr>
          <p:cNvPr id="433" name="TextBox 432">
            <a:extLst>
              <a:ext uri="{FF2B5EF4-FFF2-40B4-BE49-F238E27FC236}">
                <a16:creationId xmlns:a16="http://schemas.microsoft.com/office/drawing/2014/main" id="{D0FA0734-62FD-4F88-83F1-6C2A8F26B73C}"/>
              </a:ext>
            </a:extLst>
          </p:cNvPr>
          <p:cNvSpPr txBox="1"/>
          <p:nvPr/>
        </p:nvSpPr>
        <p:spPr>
          <a:xfrm>
            <a:off x="7384192" y="3587806"/>
            <a:ext cx="1699135" cy="2492990"/>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UNICEF funded HLMIS for </a:t>
            </a:r>
            <a:r>
              <a:rPr lang="en-US" sz="1300" kern="0" dirty="0">
                <a:solidFill>
                  <a:schemeClr val="accent6"/>
                </a:solidFill>
              </a:rPr>
              <a:t>MNCH in</a:t>
            </a:r>
            <a:r>
              <a:rPr kumimoji="0" lang="en-US" sz="1300" i="0" u="none" strike="noStrike" kern="0" cap="none" spc="0" normalizeH="0" baseline="0" noProof="0" dirty="0">
                <a:ln>
                  <a:noFill/>
                </a:ln>
                <a:solidFill>
                  <a:schemeClr val="accent6"/>
                </a:solidFill>
                <a:effectLst/>
                <a:uLnTx/>
                <a:uFillTx/>
              </a:rPr>
              <a:t> Sindh and Punjab</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COVID-19 TSMIS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COVID-19 LMIS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COVID-19 Procurement Module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0" cap="none" spc="0" normalizeH="0" baseline="0" noProof="0" dirty="0">
                <a:ln>
                  <a:noFill/>
                </a:ln>
                <a:solidFill>
                  <a:schemeClr val="accent6"/>
                </a:solidFill>
                <a:effectLst/>
                <a:uLnTx/>
                <a:uFillTx/>
              </a:rPr>
              <a:t>Sindh COVID-19 training </a:t>
            </a:r>
            <a:r>
              <a:rPr lang="en-US" sz="1300" kern="0" dirty="0">
                <a:solidFill>
                  <a:schemeClr val="accent6"/>
                </a:solidFill>
              </a:rPr>
              <a:t>d</a:t>
            </a:r>
            <a:r>
              <a:rPr kumimoji="0" lang="en-US" sz="1300" i="0" u="none" strike="noStrike" kern="0" cap="none" spc="0" normalizeH="0" baseline="0" noProof="0" dirty="0" err="1">
                <a:ln>
                  <a:noFill/>
                </a:ln>
                <a:solidFill>
                  <a:schemeClr val="accent6"/>
                </a:solidFill>
                <a:effectLst/>
                <a:uLnTx/>
                <a:uFillTx/>
              </a:rPr>
              <a:t>ashboard</a:t>
            </a:r>
            <a:endParaRPr kumimoji="0" lang="en-US" sz="1300" i="0" u="none" strike="noStrike" kern="0" cap="none" spc="0" normalizeH="0" baseline="0" noProof="0" dirty="0">
              <a:ln>
                <a:noFill/>
              </a:ln>
              <a:solidFill>
                <a:schemeClr val="accent6"/>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0" dirty="0" err="1">
                <a:solidFill>
                  <a:schemeClr val="accent6"/>
                </a:solidFill>
              </a:rPr>
              <a:t>LifeLine</a:t>
            </a:r>
            <a:r>
              <a:rPr lang="en-US" sz="1300" kern="0" dirty="0">
                <a:solidFill>
                  <a:schemeClr val="accent6"/>
                </a:solidFill>
              </a:rPr>
              <a:t> ICT Inventory System</a:t>
            </a:r>
            <a:endParaRPr kumimoji="0" lang="en-US" sz="1300" i="0" u="none" strike="noStrike" kern="0" cap="none" spc="0" normalizeH="0" baseline="0" noProof="0" dirty="0">
              <a:ln>
                <a:noFill/>
              </a:ln>
              <a:solidFill>
                <a:schemeClr val="accent6"/>
              </a:solidFill>
              <a:effectLst/>
              <a:uLnTx/>
              <a:uFillTx/>
            </a:endParaRPr>
          </a:p>
        </p:txBody>
      </p:sp>
      <p:sp>
        <p:nvSpPr>
          <p:cNvPr id="434" name="TextBox 433">
            <a:extLst>
              <a:ext uri="{FF2B5EF4-FFF2-40B4-BE49-F238E27FC236}">
                <a16:creationId xmlns:a16="http://schemas.microsoft.com/office/drawing/2014/main" id="{2DD582BD-0525-47D0-90D7-C172AA919993}"/>
              </a:ext>
            </a:extLst>
          </p:cNvPr>
          <p:cNvSpPr txBox="1"/>
          <p:nvPr/>
        </p:nvSpPr>
        <p:spPr>
          <a:xfrm>
            <a:off x="1901879" y="3356223"/>
            <a:ext cx="146955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rPr>
              <a:t>$100 M govt. financing</a:t>
            </a:r>
          </a:p>
        </p:txBody>
      </p:sp>
      <p:sp>
        <p:nvSpPr>
          <p:cNvPr id="435" name="TextBox 434">
            <a:extLst>
              <a:ext uri="{FF2B5EF4-FFF2-40B4-BE49-F238E27FC236}">
                <a16:creationId xmlns:a16="http://schemas.microsoft.com/office/drawing/2014/main" id="{C9819EB9-2A60-4E6E-BF3C-A812005916D4}"/>
              </a:ext>
            </a:extLst>
          </p:cNvPr>
          <p:cNvSpPr txBox="1"/>
          <p:nvPr/>
        </p:nvSpPr>
        <p:spPr>
          <a:xfrm>
            <a:off x="3384324" y="2872811"/>
            <a:ext cx="202938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C00000"/>
                </a:solidFill>
                <a:effectLst/>
                <a:uLnTx/>
                <a:uFillTx/>
              </a:rPr>
              <a:t>Govt. </a:t>
            </a:r>
            <a:r>
              <a:rPr lang="en-US" sz="1500" b="1" kern="0" dirty="0">
                <a:solidFill>
                  <a:srgbClr val="C00000"/>
                </a:solidFill>
              </a:rPr>
              <a:t>self-r</a:t>
            </a:r>
            <a:r>
              <a:rPr kumimoji="0" lang="en-US" sz="1500" b="1" i="0" u="none" strike="noStrike" kern="0" cap="none" spc="0" normalizeH="0" baseline="0" noProof="0" dirty="0" err="1">
                <a:ln>
                  <a:noFill/>
                </a:ln>
                <a:solidFill>
                  <a:srgbClr val="C00000"/>
                </a:solidFill>
                <a:effectLst/>
                <a:uLnTx/>
                <a:uFillTx/>
              </a:rPr>
              <a:t>eliance</a:t>
            </a:r>
            <a:r>
              <a:rPr kumimoji="0" lang="en-US" sz="1500" b="1" i="0" u="none" strike="noStrike" kern="0" cap="none" spc="0" normalizeH="0" baseline="0" noProof="0" dirty="0">
                <a:ln>
                  <a:noFill/>
                </a:ln>
                <a:solidFill>
                  <a:srgbClr val="C00000"/>
                </a:solidFill>
                <a:effectLst/>
                <a:uLnTx/>
                <a:uFillTx/>
              </a:rPr>
              <a:t> for </a:t>
            </a:r>
            <a:r>
              <a:rPr lang="en-US" sz="1500" b="1" kern="0" dirty="0">
                <a:solidFill>
                  <a:srgbClr val="C00000"/>
                </a:solidFill>
              </a:rPr>
              <a:t>c</a:t>
            </a:r>
            <a:r>
              <a:rPr kumimoji="0" lang="en-US" sz="1500" b="1" i="0" u="none" strike="noStrike" kern="0" cap="none" spc="0" normalizeH="0" baseline="0" noProof="0" dirty="0" err="1">
                <a:ln>
                  <a:noFill/>
                </a:ln>
                <a:solidFill>
                  <a:srgbClr val="C00000"/>
                </a:solidFill>
                <a:effectLst/>
                <a:uLnTx/>
                <a:uFillTx/>
              </a:rPr>
              <a:t>ommodity</a:t>
            </a:r>
            <a:r>
              <a:rPr kumimoji="0" lang="en-US" sz="1500" b="1" i="0" u="none" strike="noStrike" kern="0" cap="none" spc="0" normalizeH="0" baseline="0" noProof="0" dirty="0">
                <a:ln>
                  <a:noFill/>
                </a:ln>
                <a:solidFill>
                  <a:srgbClr val="C00000"/>
                </a:solidFill>
                <a:effectLst/>
                <a:uLnTx/>
                <a:uFillTx/>
              </a:rPr>
              <a:t> </a:t>
            </a:r>
            <a:r>
              <a:rPr lang="en-US" sz="1500" b="1" kern="0" dirty="0">
                <a:solidFill>
                  <a:srgbClr val="C00000"/>
                </a:solidFill>
              </a:rPr>
              <a:t>p</a:t>
            </a:r>
            <a:r>
              <a:rPr kumimoji="0" lang="en-US" sz="1500" b="1" i="0" u="none" strike="noStrike" kern="0" cap="none" spc="0" normalizeH="0" baseline="0" noProof="0" dirty="0" err="1">
                <a:ln>
                  <a:noFill/>
                </a:ln>
                <a:solidFill>
                  <a:srgbClr val="C00000"/>
                </a:solidFill>
                <a:effectLst/>
                <a:uLnTx/>
                <a:uFillTx/>
              </a:rPr>
              <a:t>rocurement</a:t>
            </a:r>
            <a:endParaRPr kumimoji="0" lang="en-US" sz="1500" b="1" i="0" u="none" strike="noStrike" kern="0" cap="none" spc="0" normalizeH="0" baseline="0" noProof="0" dirty="0">
              <a:ln>
                <a:noFill/>
              </a:ln>
              <a:solidFill>
                <a:srgbClr val="C00000"/>
              </a:solidFill>
              <a:effectLst/>
              <a:uLnTx/>
              <a:uFillTx/>
            </a:endParaRPr>
          </a:p>
        </p:txBody>
      </p:sp>
      <p:graphicFrame>
        <p:nvGraphicFramePr>
          <p:cNvPr id="2" name="Table 2">
            <a:extLst>
              <a:ext uri="{FF2B5EF4-FFF2-40B4-BE49-F238E27FC236}">
                <a16:creationId xmlns:a16="http://schemas.microsoft.com/office/drawing/2014/main" id="{0FD088F6-DA98-4E0B-A370-EFE342AA0B38}"/>
              </a:ext>
            </a:extLst>
          </p:cNvPr>
          <p:cNvGraphicFramePr>
            <a:graphicFrameLocks noGrp="1"/>
          </p:cNvGraphicFramePr>
          <p:nvPr>
            <p:extLst>
              <p:ext uri="{D42A27DB-BD31-4B8C-83A1-F6EECF244321}">
                <p14:modId xmlns:p14="http://schemas.microsoft.com/office/powerpoint/2010/main" val="538894724"/>
              </p:ext>
            </p:extLst>
          </p:nvPr>
        </p:nvGraphicFramePr>
        <p:xfrm>
          <a:off x="466736" y="1188665"/>
          <a:ext cx="8415904" cy="640080"/>
        </p:xfrm>
        <a:graphic>
          <a:graphicData uri="http://schemas.openxmlformats.org/drawingml/2006/table">
            <a:tbl>
              <a:tblPr firstRow="1" bandRow="1">
                <a:tableStyleId>{5940675A-B579-460E-94D1-54222C63F5DA}</a:tableStyleId>
              </a:tblPr>
              <a:tblGrid>
                <a:gridCol w="1202272">
                  <a:extLst>
                    <a:ext uri="{9D8B030D-6E8A-4147-A177-3AD203B41FA5}">
                      <a16:colId xmlns:a16="http://schemas.microsoft.com/office/drawing/2014/main" val="738221077"/>
                    </a:ext>
                  </a:extLst>
                </a:gridCol>
                <a:gridCol w="1105120">
                  <a:extLst>
                    <a:ext uri="{9D8B030D-6E8A-4147-A177-3AD203B41FA5}">
                      <a16:colId xmlns:a16="http://schemas.microsoft.com/office/drawing/2014/main" val="2218348232"/>
                    </a:ext>
                  </a:extLst>
                </a:gridCol>
                <a:gridCol w="1299424">
                  <a:extLst>
                    <a:ext uri="{9D8B030D-6E8A-4147-A177-3AD203B41FA5}">
                      <a16:colId xmlns:a16="http://schemas.microsoft.com/office/drawing/2014/main" val="3263685630"/>
                    </a:ext>
                  </a:extLst>
                </a:gridCol>
                <a:gridCol w="1202272">
                  <a:extLst>
                    <a:ext uri="{9D8B030D-6E8A-4147-A177-3AD203B41FA5}">
                      <a16:colId xmlns:a16="http://schemas.microsoft.com/office/drawing/2014/main" val="2376075052"/>
                    </a:ext>
                  </a:extLst>
                </a:gridCol>
                <a:gridCol w="1202272">
                  <a:extLst>
                    <a:ext uri="{9D8B030D-6E8A-4147-A177-3AD203B41FA5}">
                      <a16:colId xmlns:a16="http://schemas.microsoft.com/office/drawing/2014/main" val="613968732"/>
                    </a:ext>
                  </a:extLst>
                </a:gridCol>
                <a:gridCol w="1202272">
                  <a:extLst>
                    <a:ext uri="{9D8B030D-6E8A-4147-A177-3AD203B41FA5}">
                      <a16:colId xmlns:a16="http://schemas.microsoft.com/office/drawing/2014/main" val="3146988627"/>
                    </a:ext>
                  </a:extLst>
                </a:gridCol>
                <a:gridCol w="1202272">
                  <a:extLst>
                    <a:ext uri="{9D8B030D-6E8A-4147-A177-3AD203B41FA5}">
                      <a16:colId xmlns:a16="http://schemas.microsoft.com/office/drawing/2014/main" val="1906982623"/>
                    </a:ext>
                  </a:extLst>
                </a:gridCol>
              </a:tblGrid>
              <a:tr h="370840">
                <a:tc>
                  <a:txBody>
                    <a:bodyPr/>
                    <a:lstStyle/>
                    <a:p>
                      <a:pPr algn="ctr"/>
                      <a:r>
                        <a:rPr lang="en-US" sz="1300" dirty="0"/>
                        <a:t>Contraceptive LMIS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300" dirty="0"/>
                        <a:t>Vaccine </a:t>
                      </a:r>
                    </a:p>
                    <a:p>
                      <a:pPr algn="ctr"/>
                      <a:r>
                        <a:rPr lang="en-US" sz="1300" dirty="0"/>
                        <a:t>LMIS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t>Khyber Pakhtunkhwa Medicine LMIS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300" dirty="0"/>
                        <a:t>Sindh &amp; Punjab HLMIS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300" dirty="0"/>
                        <a:t>MoNHSR&amp;C LMIS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300" dirty="0"/>
                        <a:t>NDMA Proc </a:t>
                      </a:r>
                    </a:p>
                    <a:p>
                      <a:pPr algn="ctr"/>
                      <a:r>
                        <a:rPr lang="en-US" sz="1300" dirty="0"/>
                        <a:t>&amp; LMIS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300" dirty="0"/>
                        <a:t>Balochistan LMIS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133233642"/>
                  </a:ext>
                </a:extLst>
              </a:tr>
            </a:tbl>
          </a:graphicData>
        </a:graphic>
      </p:graphicFrame>
      <p:sp>
        <p:nvSpPr>
          <p:cNvPr id="42" name="TextBox 41">
            <a:extLst>
              <a:ext uri="{FF2B5EF4-FFF2-40B4-BE49-F238E27FC236}">
                <a16:creationId xmlns:a16="http://schemas.microsoft.com/office/drawing/2014/main" id="{52596CCF-7286-4B69-871C-0418A8C16C31}"/>
              </a:ext>
            </a:extLst>
          </p:cNvPr>
          <p:cNvSpPr txBox="1"/>
          <p:nvPr/>
        </p:nvSpPr>
        <p:spPr>
          <a:xfrm>
            <a:off x="620994" y="768316"/>
            <a:ext cx="5526659" cy="3231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C00000"/>
                </a:solidFill>
                <a:effectLst/>
                <a:uLnTx/>
                <a:uFillTx/>
              </a:rPr>
              <a:t>One system, one database – multiple interface variants</a:t>
            </a:r>
          </a:p>
        </p:txBody>
      </p:sp>
      <p:pic>
        <p:nvPicPr>
          <p:cNvPr id="3" name="Graphic 2" descr="Laptop">
            <a:extLst>
              <a:ext uri="{FF2B5EF4-FFF2-40B4-BE49-F238E27FC236}">
                <a16:creationId xmlns:a16="http://schemas.microsoft.com/office/drawing/2014/main" id="{8AAD87F3-3776-4C28-B544-42F476CD65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380" y="3020806"/>
            <a:ext cx="1671903" cy="1671903"/>
          </a:xfrm>
          <a:prstGeom prst="rect">
            <a:avLst/>
          </a:prstGeom>
        </p:spPr>
      </p:pic>
      <p:sp>
        <p:nvSpPr>
          <p:cNvPr id="5" name="TextBox 4">
            <a:extLst>
              <a:ext uri="{FF2B5EF4-FFF2-40B4-BE49-F238E27FC236}">
                <a16:creationId xmlns:a16="http://schemas.microsoft.com/office/drawing/2014/main" id="{7405B439-CFB3-4F5A-B617-0A4C9A4C9C9A}"/>
              </a:ext>
            </a:extLst>
          </p:cNvPr>
          <p:cNvSpPr txBox="1"/>
          <p:nvPr/>
        </p:nvSpPr>
        <p:spPr>
          <a:xfrm>
            <a:off x="329886" y="3467903"/>
            <a:ext cx="1331305"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Contraceptive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&amp; Vaccine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LMIS</a:t>
            </a:r>
          </a:p>
          <a:p>
            <a:endParaRPr lang="en-US" dirty="0"/>
          </a:p>
        </p:txBody>
      </p:sp>
      <p:pic>
        <p:nvPicPr>
          <p:cNvPr id="6" name="Graphic 5" descr="Laptop">
            <a:extLst>
              <a:ext uri="{FF2B5EF4-FFF2-40B4-BE49-F238E27FC236}">
                <a16:creationId xmlns:a16="http://schemas.microsoft.com/office/drawing/2014/main" id="{C586454C-266A-4B4E-8041-5A175305F1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2003" y="1986651"/>
            <a:ext cx="1671903" cy="1671903"/>
          </a:xfrm>
          <a:prstGeom prst="rect">
            <a:avLst/>
          </a:prstGeom>
        </p:spPr>
      </p:pic>
      <p:sp>
        <p:nvSpPr>
          <p:cNvPr id="7" name="TextBox 6">
            <a:extLst>
              <a:ext uri="{FF2B5EF4-FFF2-40B4-BE49-F238E27FC236}">
                <a16:creationId xmlns:a16="http://schemas.microsoft.com/office/drawing/2014/main" id="{19D259A8-78BB-4702-BB7C-0D3A063DA76A}"/>
              </a:ext>
            </a:extLst>
          </p:cNvPr>
          <p:cNvSpPr txBox="1"/>
          <p:nvPr/>
        </p:nvSpPr>
        <p:spPr>
          <a:xfrm>
            <a:off x="5579181" y="2408293"/>
            <a:ext cx="131925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LMIS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For Medicines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(Punjab, KP)</a:t>
            </a:r>
          </a:p>
          <a:p>
            <a:endParaRPr lang="en-US" dirty="0"/>
          </a:p>
        </p:txBody>
      </p:sp>
      <p:pic>
        <p:nvPicPr>
          <p:cNvPr id="8" name="Graphic 7" descr="Laptop">
            <a:extLst>
              <a:ext uri="{FF2B5EF4-FFF2-40B4-BE49-F238E27FC236}">
                <a16:creationId xmlns:a16="http://schemas.microsoft.com/office/drawing/2014/main" id="{F0162532-979F-4D85-A01B-EC8BBA53F2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8691" y="1726520"/>
            <a:ext cx="1622604" cy="1622604"/>
          </a:xfrm>
          <a:prstGeom prst="rect">
            <a:avLst/>
          </a:prstGeom>
        </p:spPr>
      </p:pic>
      <p:sp>
        <p:nvSpPr>
          <p:cNvPr id="9" name="TextBox 8">
            <a:extLst>
              <a:ext uri="{FF2B5EF4-FFF2-40B4-BE49-F238E27FC236}">
                <a16:creationId xmlns:a16="http://schemas.microsoft.com/office/drawing/2014/main" id="{E183269E-3846-4C78-8212-676082FCB292}"/>
              </a:ext>
            </a:extLst>
          </p:cNvPr>
          <p:cNvSpPr txBox="1"/>
          <p:nvPr/>
        </p:nvSpPr>
        <p:spPr>
          <a:xfrm>
            <a:off x="7383094" y="2261536"/>
            <a:ext cx="1233797" cy="738664"/>
          </a:xfrm>
          <a:prstGeom prst="rect">
            <a:avLst/>
          </a:prstGeom>
          <a:noFill/>
        </p:spPr>
        <p:txBody>
          <a:bodyPr wrap="square" rtlCol="0">
            <a:spAutoFit/>
          </a:bodyPr>
          <a:lstStyle/>
          <a:p>
            <a:pPr algn="ct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UNICEF HLMIS for MNCH</a:t>
            </a:r>
          </a:p>
          <a:p>
            <a:endParaRPr lang="en-US" dirty="0"/>
          </a:p>
        </p:txBody>
      </p:sp>
      <p:pic>
        <p:nvPicPr>
          <p:cNvPr id="12" name="Picture 11">
            <a:extLst>
              <a:ext uri="{FF2B5EF4-FFF2-40B4-BE49-F238E27FC236}">
                <a16:creationId xmlns:a16="http://schemas.microsoft.com/office/drawing/2014/main" id="{574DEEE5-9A64-4A53-8C04-9184857C1E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63" y="154452"/>
            <a:ext cx="415064" cy="902132"/>
          </a:xfrm>
          <a:prstGeom prst="rect">
            <a:avLst/>
          </a:prstGeom>
        </p:spPr>
      </p:pic>
      <p:sp>
        <p:nvSpPr>
          <p:cNvPr id="13" name="Arrow: Down 12">
            <a:extLst>
              <a:ext uri="{FF2B5EF4-FFF2-40B4-BE49-F238E27FC236}">
                <a16:creationId xmlns:a16="http://schemas.microsoft.com/office/drawing/2014/main" id="{19C4C73B-04CD-4465-98D0-AA3CDBECB463}"/>
              </a:ext>
            </a:extLst>
          </p:cNvPr>
          <p:cNvSpPr/>
          <p:nvPr/>
        </p:nvSpPr>
        <p:spPr>
          <a:xfrm rot="10800000">
            <a:off x="638894" y="1885950"/>
            <a:ext cx="266939" cy="631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B39CBB-6CCD-4D37-BAAB-21B9607178DB}"/>
              </a:ext>
            </a:extLst>
          </p:cNvPr>
          <p:cNvSpPr txBox="1"/>
          <p:nvPr/>
        </p:nvSpPr>
        <p:spPr>
          <a:xfrm>
            <a:off x="1006079" y="1835726"/>
            <a:ext cx="4103677" cy="923330"/>
          </a:xfrm>
          <a:prstGeom prst="rect">
            <a:avLst/>
          </a:prstGeom>
          <a:noFill/>
        </p:spPr>
        <p:txBody>
          <a:bodyPr wrap="square" rtlCol="0">
            <a:spAutoFit/>
          </a:bodyPr>
          <a:lstStyle/>
          <a:p>
            <a:r>
              <a:rPr lang="en-US" dirty="0">
                <a:solidFill>
                  <a:schemeClr val="accent6"/>
                </a:solidFill>
              </a:rPr>
              <a:t>All of these systems feed data from across the country into a single database for analysis and decision-making</a:t>
            </a:r>
          </a:p>
        </p:txBody>
      </p:sp>
    </p:spTree>
    <p:custDataLst>
      <p:tags r:id="rId1"/>
    </p:custDataLst>
    <p:extLst>
      <p:ext uri="{BB962C8B-B14F-4D97-AF65-F5344CB8AC3E}">
        <p14:creationId xmlns:p14="http://schemas.microsoft.com/office/powerpoint/2010/main" val="412768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7900-90B9-4D9E-9344-B76FC7EAB5AB}"/>
              </a:ext>
            </a:extLst>
          </p:cNvPr>
          <p:cNvSpPr>
            <a:spLocks noGrp="1"/>
          </p:cNvSpPr>
          <p:nvPr>
            <p:ph type="title"/>
          </p:nvPr>
        </p:nvSpPr>
        <p:spPr>
          <a:xfrm>
            <a:off x="566502" y="247388"/>
            <a:ext cx="2259140" cy="3109819"/>
          </a:xfrm>
        </p:spPr>
        <p:txBody>
          <a:bodyPr>
            <a:normAutofit/>
          </a:bodyPr>
          <a:lstStyle/>
          <a:p>
            <a:r>
              <a:rPr lang="en-US" dirty="0"/>
              <a:t>Rapid response to COVID-19 data visibility needs</a:t>
            </a:r>
            <a:endParaRPr lang="en-US" dirty="0">
              <a:solidFill>
                <a:schemeClr val="accent3"/>
              </a:solidFill>
            </a:endParaRPr>
          </a:p>
        </p:txBody>
      </p:sp>
      <p:sp>
        <p:nvSpPr>
          <p:cNvPr id="3" name="Slide Number Placeholder 2">
            <a:extLst>
              <a:ext uri="{FF2B5EF4-FFF2-40B4-BE49-F238E27FC236}">
                <a16:creationId xmlns:a16="http://schemas.microsoft.com/office/drawing/2014/main" id="{2EF60F83-C866-4733-AA1F-EB336BC12984}"/>
              </a:ext>
            </a:extLst>
          </p:cNvPr>
          <p:cNvSpPr>
            <a:spLocks noGrp="1"/>
          </p:cNvSpPr>
          <p:nvPr>
            <p:ph type="sldNum" sz="quarter" idx="4294967295"/>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35B6E5A0-E4B5-4D69-B89F-7DC6A31D35A3}" type="slidenum">
              <a:rPr lang="en-US" smtClean="0"/>
              <a:pPr algn="r" defTabSz="685800">
                <a:defRPr/>
              </a:pPr>
              <a:t>4</a:t>
            </a:fld>
            <a:endParaRPr lang="en-US" sz="900" b="1" dirty="0">
              <a:solidFill>
                <a:srgbClr val="BA0C2F"/>
              </a:solidFill>
              <a:latin typeface="Gill Sans MT"/>
            </a:endParaRPr>
          </a:p>
        </p:txBody>
      </p:sp>
      <p:grpSp>
        <p:nvGrpSpPr>
          <p:cNvPr id="8" name="Group 7">
            <a:extLst>
              <a:ext uri="{FF2B5EF4-FFF2-40B4-BE49-F238E27FC236}">
                <a16:creationId xmlns:a16="http://schemas.microsoft.com/office/drawing/2014/main" id="{5E7DC81C-52CE-4E8A-A06E-B3C685B60E73}"/>
              </a:ext>
            </a:extLst>
          </p:cNvPr>
          <p:cNvGrpSpPr/>
          <p:nvPr/>
        </p:nvGrpSpPr>
        <p:grpSpPr>
          <a:xfrm>
            <a:off x="2340236" y="45037"/>
            <a:ext cx="6800921" cy="6270921"/>
            <a:chOff x="2429306" y="71724"/>
            <a:chExt cx="6800921" cy="6270921"/>
          </a:xfrm>
        </p:grpSpPr>
        <p:sp>
          <p:nvSpPr>
            <p:cNvPr id="9" name="Block Arc 8">
              <a:extLst>
                <a:ext uri="{FF2B5EF4-FFF2-40B4-BE49-F238E27FC236}">
                  <a16:creationId xmlns:a16="http://schemas.microsoft.com/office/drawing/2014/main" id="{387FD54D-9286-443E-B596-015F046E47E0}"/>
                </a:ext>
              </a:extLst>
            </p:cNvPr>
            <p:cNvSpPr/>
            <p:nvPr/>
          </p:nvSpPr>
          <p:spPr>
            <a:xfrm rot="332683">
              <a:off x="3961858" y="1630742"/>
              <a:ext cx="3808836" cy="3662993"/>
            </a:xfrm>
            <a:prstGeom prst="blockArc">
              <a:avLst>
                <a:gd name="adj1" fmla="val 18075863"/>
                <a:gd name="adj2" fmla="val 790486"/>
                <a:gd name="adj3" fmla="val 15722"/>
              </a:avLst>
            </a:prstGeom>
            <a:solidFill>
              <a:srgbClr val="0067B9">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12" name="Block Arc 11">
              <a:extLst>
                <a:ext uri="{FF2B5EF4-FFF2-40B4-BE49-F238E27FC236}">
                  <a16:creationId xmlns:a16="http://schemas.microsoft.com/office/drawing/2014/main" id="{E8274EBA-0949-4464-8D6F-EB0F7ABE5989}"/>
                </a:ext>
              </a:extLst>
            </p:cNvPr>
            <p:cNvSpPr/>
            <p:nvPr/>
          </p:nvSpPr>
          <p:spPr>
            <a:xfrm rot="332683">
              <a:off x="3977992" y="1645753"/>
              <a:ext cx="3808836" cy="3662993"/>
            </a:xfrm>
            <a:prstGeom prst="blockArc">
              <a:avLst>
                <a:gd name="adj1" fmla="val 13715671"/>
                <a:gd name="adj2" fmla="val 18075647"/>
                <a:gd name="adj3" fmla="val 15753"/>
              </a:avLst>
            </a:prstGeom>
            <a:solidFill>
              <a:srgbClr val="A7C6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13" name="Block Arc 12">
              <a:extLst>
                <a:ext uri="{FF2B5EF4-FFF2-40B4-BE49-F238E27FC236}">
                  <a16:creationId xmlns:a16="http://schemas.microsoft.com/office/drawing/2014/main" id="{DC72779C-68ED-477F-A146-34CC489FDEAB}"/>
                </a:ext>
              </a:extLst>
            </p:cNvPr>
            <p:cNvSpPr/>
            <p:nvPr/>
          </p:nvSpPr>
          <p:spPr>
            <a:xfrm rot="332683">
              <a:off x="3990022" y="1645754"/>
              <a:ext cx="3808836" cy="3662993"/>
            </a:xfrm>
            <a:prstGeom prst="blockArc">
              <a:avLst>
                <a:gd name="adj1" fmla="val 9564243"/>
                <a:gd name="adj2" fmla="val 13798321"/>
                <a:gd name="adj3" fmla="val 15928"/>
              </a:avLst>
            </a:prstGeom>
            <a:solidFill>
              <a:srgbClr val="0067B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14" name="Block Arc 13">
              <a:extLst>
                <a:ext uri="{FF2B5EF4-FFF2-40B4-BE49-F238E27FC236}">
                  <a16:creationId xmlns:a16="http://schemas.microsoft.com/office/drawing/2014/main" id="{3026A0D1-4DD3-400D-815B-A64F5B2DDDFA}"/>
                </a:ext>
              </a:extLst>
            </p:cNvPr>
            <p:cNvSpPr/>
            <p:nvPr/>
          </p:nvSpPr>
          <p:spPr>
            <a:xfrm rot="332683">
              <a:off x="3977993" y="1645754"/>
              <a:ext cx="3808836" cy="3662993"/>
            </a:xfrm>
            <a:prstGeom prst="blockArc">
              <a:avLst>
                <a:gd name="adj1" fmla="val 5058412"/>
                <a:gd name="adj2" fmla="val 9560927"/>
                <a:gd name="adj3" fmla="val 16255"/>
              </a:avLst>
            </a:prstGeom>
            <a:solidFill>
              <a:srgbClr val="006E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15" name="Block Arc 14">
              <a:extLst>
                <a:ext uri="{FF2B5EF4-FFF2-40B4-BE49-F238E27FC236}">
                  <a16:creationId xmlns:a16="http://schemas.microsoft.com/office/drawing/2014/main" id="{A07D2B33-97BE-4966-A5E0-1B8CAC45C83E}"/>
                </a:ext>
              </a:extLst>
            </p:cNvPr>
            <p:cNvSpPr/>
            <p:nvPr/>
          </p:nvSpPr>
          <p:spPr>
            <a:xfrm rot="332683">
              <a:off x="3977993" y="1645754"/>
              <a:ext cx="3808836" cy="3662993"/>
            </a:xfrm>
            <a:prstGeom prst="blockArc">
              <a:avLst>
                <a:gd name="adj1" fmla="val 756805"/>
                <a:gd name="adj2" fmla="val 5084269"/>
                <a:gd name="adj3" fmla="val 16193"/>
              </a:avLst>
            </a:prstGeom>
            <a:solidFill>
              <a:srgbClr val="0067B9">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Gill Sans MT"/>
                <a:ea typeface="+mn-ea"/>
                <a:cs typeface="+mn-cs"/>
              </a:endParaRPr>
            </a:p>
          </p:txBody>
        </p:sp>
        <p:sp>
          <p:nvSpPr>
            <p:cNvPr id="16" name="Oval 15">
              <a:extLst>
                <a:ext uri="{FF2B5EF4-FFF2-40B4-BE49-F238E27FC236}">
                  <a16:creationId xmlns:a16="http://schemas.microsoft.com/office/drawing/2014/main" id="{D37B6DD3-DC64-46C6-8065-85AEAA9207C8}"/>
                </a:ext>
              </a:extLst>
            </p:cNvPr>
            <p:cNvSpPr/>
            <p:nvPr/>
          </p:nvSpPr>
          <p:spPr>
            <a:xfrm rot="332683">
              <a:off x="4856255" y="71724"/>
              <a:ext cx="2179706" cy="2096242"/>
            </a:xfrm>
            <a:prstGeom prst="ellipse">
              <a:avLst/>
            </a:prstGeom>
            <a:solidFill>
              <a:srgbClr val="A7C6E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a:extLst>
                <a:ext uri="{FF2B5EF4-FFF2-40B4-BE49-F238E27FC236}">
                  <a16:creationId xmlns:a16="http://schemas.microsoft.com/office/drawing/2014/main" id="{54AA4CC3-94C7-47F0-BDFD-FEEB1B26998F}"/>
                </a:ext>
              </a:extLst>
            </p:cNvPr>
            <p:cNvSpPr/>
            <p:nvPr/>
          </p:nvSpPr>
          <p:spPr>
            <a:xfrm rot="332683">
              <a:off x="2429306" y="1661883"/>
              <a:ext cx="2179706" cy="2096242"/>
            </a:xfrm>
            <a:prstGeom prst="ellipse">
              <a:avLst/>
            </a:prstGeom>
            <a:solidFill>
              <a:srgbClr val="0067B9">
                <a:lumMod val="7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a:extLst>
                <a:ext uri="{FF2B5EF4-FFF2-40B4-BE49-F238E27FC236}">
                  <a16:creationId xmlns:a16="http://schemas.microsoft.com/office/drawing/2014/main" id="{924CBFF2-C9C6-4239-9758-1978F156653D}"/>
                </a:ext>
              </a:extLst>
            </p:cNvPr>
            <p:cNvSpPr/>
            <p:nvPr/>
          </p:nvSpPr>
          <p:spPr>
            <a:xfrm rot="332683">
              <a:off x="3371213" y="4246403"/>
              <a:ext cx="2179706" cy="2096242"/>
            </a:xfrm>
            <a:prstGeom prst="ellipse">
              <a:avLst/>
            </a:prstGeom>
            <a:solidFill>
              <a:srgbClr val="006EC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5617ACC2-D446-458E-A879-CC5C70DD8A17}"/>
                </a:ext>
              </a:extLst>
            </p:cNvPr>
            <p:cNvSpPr/>
            <p:nvPr/>
          </p:nvSpPr>
          <p:spPr>
            <a:xfrm rot="332683">
              <a:off x="6194023" y="4236463"/>
              <a:ext cx="2179706" cy="2096242"/>
            </a:xfrm>
            <a:prstGeom prst="ellipse">
              <a:avLst/>
            </a:prstGeom>
            <a:solidFill>
              <a:srgbClr val="0067B9">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a:extLst>
                <a:ext uri="{FF2B5EF4-FFF2-40B4-BE49-F238E27FC236}">
                  <a16:creationId xmlns:a16="http://schemas.microsoft.com/office/drawing/2014/main" id="{99E119E6-8FBD-4840-AB56-338FC08CDE48}"/>
                </a:ext>
              </a:extLst>
            </p:cNvPr>
            <p:cNvSpPr/>
            <p:nvPr/>
          </p:nvSpPr>
          <p:spPr>
            <a:xfrm rot="332683">
              <a:off x="7050521" y="1771883"/>
              <a:ext cx="2179706" cy="2096242"/>
            </a:xfrm>
            <a:prstGeom prst="ellipse">
              <a:avLst/>
            </a:prstGeom>
            <a:solidFill>
              <a:srgbClr val="0067B9">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a:extLst>
                <a:ext uri="{FF2B5EF4-FFF2-40B4-BE49-F238E27FC236}">
                  <a16:creationId xmlns:a16="http://schemas.microsoft.com/office/drawing/2014/main" id="{EF00D95C-35DE-4540-A00A-1984BA90978F}"/>
                </a:ext>
              </a:extLst>
            </p:cNvPr>
            <p:cNvSpPr/>
            <p:nvPr/>
          </p:nvSpPr>
          <p:spPr>
            <a:xfrm rot="332683">
              <a:off x="6771129" y="2840509"/>
              <a:ext cx="503008" cy="483748"/>
            </a:xfrm>
            <a:prstGeom prst="ellipse">
              <a:avLst/>
            </a:prstGeom>
            <a:solidFill>
              <a:srgbClr val="FFFFFF"/>
            </a:solidFill>
            <a:ln w="12700" cap="flat" cmpd="sng" algn="ctr">
              <a:solidFill>
                <a:srgbClr val="0067B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3D0B7AA5-BE7F-4F1F-8C11-E8F0FD432534}"/>
                </a:ext>
              </a:extLst>
            </p:cNvPr>
            <p:cNvSpPr/>
            <p:nvPr/>
          </p:nvSpPr>
          <p:spPr>
            <a:xfrm rot="332683">
              <a:off x="6461261" y="4241054"/>
              <a:ext cx="503008" cy="483748"/>
            </a:xfrm>
            <a:prstGeom prst="ellipse">
              <a:avLst/>
            </a:prstGeom>
            <a:solidFill>
              <a:srgbClr val="FFFFFF"/>
            </a:solidFill>
            <a:ln w="12700" cap="flat" cmpd="sng" algn="ctr">
              <a:solidFill>
                <a:srgbClr val="0067B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3" name="Oval 22">
              <a:extLst>
                <a:ext uri="{FF2B5EF4-FFF2-40B4-BE49-F238E27FC236}">
                  <a16:creationId xmlns:a16="http://schemas.microsoft.com/office/drawing/2014/main" id="{99D5A3D7-A894-49C4-9FF7-9EEB2C12099F}"/>
                </a:ext>
              </a:extLst>
            </p:cNvPr>
            <p:cNvSpPr/>
            <p:nvPr/>
          </p:nvSpPr>
          <p:spPr>
            <a:xfrm rot="332683">
              <a:off x="4851375" y="4237090"/>
              <a:ext cx="503008" cy="48374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4" name="Oval 23">
              <a:extLst>
                <a:ext uri="{FF2B5EF4-FFF2-40B4-BE49-F238E27FC236}">
                  <a16:creationId xmlns:a16="http://schemas.microsoft.com/office/drawing/2014/main" id="{A5BA3743-B8C8-4041-9569-3B11E58CF934}"/>
                </a:ext>
              </a:extLst>
            </p:cNvPr>
            <p:cNvSpPr/>
            <p:nvPr/>
          </p:nvSpPr>
          <p:spPr>
            <a:xfrm rot="332683">
              <a:off x="4384375" y="2834821"/>
              <a:ext cx="503008" cy="44493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5" name="Oval 24">
              <a:extLst>
                <a:ext uri="{FF2B5EF4-FFF2-40B4-BE49-F238E27FC236}">
                  <a16:creationId xmlns:a16="http://schemas.microsoft.com/office/drawing/2014/main" id="{764B10B2-462C-4407-B1D5-F54163E32930}"/>
                </a:ext>
              </a:extLst>
            </p:cNvPr>
            <p:cNvSpPr/>
            <p:nvPr/>
          </p:nvSpPr>
          <p:spPr>
            <a:xfrm rot="332683">
              <a:off x="5686427" y="1938639"/>
              <a:ext cx="503008" cy="48374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6" name="Oval 25">
              <a:extLst>
                <a:ext uri="{FF2B5EF4-FFF2-40B4-BE49-F238E27FC236}">
                  <a16:creationId xmlns:a16="http://schemas.microsoft.com/office/drawing/2014/main" id="{CFA72228-ADFF-467E-9B23-D4DE4CADAAA9}"/>
                </a:ext>
              </a:extLst>
            </p:cNvPr>
            <p:cNvSpPr/>
            <p:nvPr/>
          </p:nvSpPr>
          <p:spPr>
            <a:xfrm>
              <a:off x="5670164" y="1917161"/>
              <a:ext cx="516917" cy="526704"/>
            </a:xfrm>
            <a:prstGeom prst="ellipse">
              <a:avLst/>
            </a:prstGeom>
            <a:noFill/>
            <a:ln w="12700" cap="flat" cmpd="sng" algn="ctr">
              <a:solidFill>
                <a:srgbClr val="A7C6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1</a:t>
              </a:r>
            </a:p>
          </p:txBody>
        </p:sp>
        <p:sp>
          <p:nvSpPr>
            <p:cNvPr id="27" name="Oval 26">
              <a:extLst>
                <a:ext uri="{FF2B5EF4-FFF2-40B4-BE49-F238E27FC236}">
                  <a16:creationId xmlns:a16="http://schemas.microsoft.com/office/drawing/2014/main" id="{D36E3F53-8ADD-4387-8075-5308FCF0E2CE}"/>
                </a:ext>
              </a:extLst>
            </p:cNvPr>
            <p:cNvSpPr/>
            <p:nvPr/>
          </p:nvSpPr>
          <p:spPr>
            <a:xfrm>
              <a:off x="6754294" y="2804643"/>
              <a:ext cx="516917" cy="526704"/>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2</a:t>
              </a:r>
            </a:p>
          </p:txBody>
        </p:sp>
        <p:sp>
          <p:nvSpPr>
            <p:cNvPr id="28" name="Oval 27">
              <a:extLst>
                <a:ext uri="{FF2B5EF4-FFF2-40B4-BE49-F238E27FC236}">
                  <a16:creationId xmlns:a16="http://schemas.microsoft.com/office/drawing/2014/main" id="{0280B340-AAF7-4227-AB6D-0DF32EA65CAC}"/>
                </a:ext>
              </a:extLst>
            </p:cNvPr>
            <p:cNvSpPr/>
            <p:nvPr/>
          </p:nvSpPr>
          <p:spPr>
            <a:xfrm>
              <a:off x="6429856" y="4211088"/>
              <a:ext cx="516917" cy="526704"/>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3</a:t>
              </a:r>
            </a:p>
          </p:txBody>
        </p:sp>
        <p:sp>
          <p:nvSpPr>
            <p:cNvPr id="29" name="Oval 28">
              <a:extLst>
                <a:ext uri="{FF2B5EF4-FFF2-40B4-BE49-F238E27FC236}">
                  <a16:creationId xmlns:a16="http://schemas.microsoft.com/office/drawing/2014/main" id="{97891E66-0B6B-48FA-ADB2-F0DC3B830CCB}"/>
                </a:ext>
              </a:extLst>
            </p:cNvPr>
            <p:cNvSpPr/>
            <p:nvPr/>
          </p:nvSpPr>
          <p:spPr>
            <a:xfrm>
              <a:off x="4811298" y="4232126"/>
              <a:ext cx="516917" cy="526704"/>
            </a:xfrm>
            <a:prstGeom prst="ellipse">
              <a:avLst/>
            </a:prstGeom>
            <a:noFill/>
            <a:ln w="12700" cap="flat" cmpd="sng" algn="ctr">
              <a:solidFill>
                <a:srgbClr val="0067B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4</a:t>
              </a:r>
            </a:p>
          </p:txBody>
        </p:sp>
        <p:sp>
          <p:nvSpPr>
            <p:cNvPr id="30" name="Oval 29">
              <a:extLst>
                <a:ext uri="{FF2B5EF4-FFF2-40B4-BE49-F238E27FC236}">
                  <a16:creationId xmlns:a16="http://schemas.microsoft.com/office/drawing/2014/main" id="{C3E51A5C-8363-4895-8AF1-28AA4F3600B2}"/>
                </a:ext>
              </a:extLst>
            </p:cNvPr>
            <p:cNvSpPr/>
            <p:nvPr/>
          </p:nvSpPr>
          <p:spPr>
            <a:xfrm>
              <a:off x="4381163" y="2783229"/>
              <a:ext cx="516917" cy="526704"/>
            </a:xfrm>
            <a:prstGeom prst="ellipse">
              <a:avLst/>
            </a:prstGeom>
            <a:noFill/>
            <a:ln w="12700" cap="flat" cmpd="sng" algn="ctr">
              <a:solidFill>
                <a:srgbClr val="0067B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5</a:t>
              </a:r>
            </a:p>
          </p:txBody>
        </p:sp>
      </p:grpSp>
      <p:sp>
        <p:nvSpPr>
          <p:cNvPr id="31" name="Slide Number Placeholder 2">
            <a:extLst>
              <a:ext uri="{FF2B5EF4-FFF2-40B4-BE49-F238E27FC236}">
                <a16:creationId xmlns:a16="http://schemas.microsoft.com/office/drawing/2014/main" id="{6747A517-0892-45CA-89B0-1464DE37CE90}"/>
              </a:ext>
            </a:extLst>
          </p:cNvPr>
          <p:cNvSpPr txBox="1">
            <a:spLocks/>
          </p:cNvSpPr>
          <p:nvPr/>
        </p:nvSpPr>
        <p:spPr>
          <a:xfrm>
            <a:off x="7457440" y="6487730"/>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B6E5A0-E4B5-4D69-B89F-7DC6A31D35A3}" type="slidenum">
              <a:rPr kumimoji="0" lang="en-US" sz="1200" b="1" i="0" u="none" strike="noStrike" kern="1200" cap="none" spc="0" normalizeH="0" baseline="0" noProof="0" smtClean="0">
                <a:ln>
                  <a:noFill/>
                </a:ln>
                <a:solidFill>
                  <a:srgbClr val="BA0C2F"/>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BA0C2F"/>
              </a:solidFill>
              <a:effectLst/>
              <a:uLnTx/>
              <a:uFillTx/>
              <a:latin typeface="Gill Sans MT"/>
              <a:ea typeface="+mn-ea"/>
              <a:cs typeface="+mn-cs"/>
            </a:endParaRPr>
          </a:p>
        </p:txBody>
      </p:sp>
      <p:sp>
        <p:nvSpPr>
          <p:cNvPr id="32" name="TextBox 31">
            <a:extLst>
              <a:ext uri="{FF2B5EF4-FFF2-40B4-BE49-F238E27FC236}">
                <a16:creationId xmlns:a16="http://schemas.microsoft.com/office/drawing/2014/main" id="{606FFCD3-A44F-4CBB-BB1E-30A48A1EC425}"/>
              </a:ext>
            </a:extLst>
          </p:cNvPr>
          <p:cNvSpPr txBox="1"/>
          <p:nvPr/>
        </p:nvSpPr>
        <p:spPr>
          <a:xfrm>
            <a:off x="5042799" y="750598"/>
            <a:ext cx="1707502" cy="738664"/>
          </a:xfrm>
          <a:prstGeom prst="rect">
            <a:avLst/>
          </a:prstGeom>
          <a:noFill/>
        </p:spPr>
        <p:txBody>
          <a:bodyPr wrap="square" rtlCol="0">
            <a:spAutoFit/>
          </a:bodyPr>
          <a:lstStyle/>
          <a:p>
            <a:pPr algn="ctr" defTabSz="914400"/>
            <a:r>
              <a:rPr lang="en-US" sz="1400" b="1" dirty="0">
                <a:solidFill>
                  <a:schemeClr val="bg1"/>
                </a:solidFill>
                <a:cs typeface="Arial" panose="020B0604020202020204" pitchFamily="34" charset="0"/>
              </a:rPr>
              <a:t>Travelers Surveillance MIS</a:t>
            </a:r>
          </a:p>
          <a:p>
            <a:pPr algn="ctr" defTabSz="914400"/>
            <a:r>
              <a:rPr lang="en-US" sz="1400" b="1" dirty="0">
                <a:solidFill>
                  <a:schemeClr val="bg1"/>
                </a:solidFill>
                <a:cs typeface="Arial" panose="020B0604020202020204" pitchFamily="34" charset="0"/>
              </a:rPr>
              <a:t>(TSMIS)</a:t>
            </a:r>
          </a:p>
        </p:txBody>
      </p:sp>
      <p:sp>
        <p:nvSpPr>
          <p:cNvPr id="33" name="TextBox 32">
            <a:extLst>
              <a:ext uri="{FF2B5EF4-FFF2-40B4-BE49-F238E27FC236}">
                <a16:creationId xmlns:a16="http://schemas.microsoft.com/office/drawing/2014/main" id="{A7A0E20B-5B1D-4925-B983-AB105BE7D1B9}"/>
              </a:ext>
            </a:extLst>
          </p:cNvPr>
          <p:cNvSpPr txBox="1"/>
          <p:nvPr/>
        </p:nvSpPr>
        <p:spPr>
          <a:xfrm>
            <a:off x="7218250" y="2380505"/>
            <a:ext cx="1549138" cy="738664"/>
          </a:xfrm>
          <a:prstGeom prst="rect">
            <a:avLst/>
          </a:prstGeom>
          <a:noFill/>
        </p:spPr>
        <p:txBody>
          <a:bodyPr wrap="square" rtlCol="0">
            <a:spAutoFit/>
          </a:bodyPr>
          <a:lstStyle/>
          <a:p>
            <a:pPr algn="ctr" defTabSz="914400"/>
            <a:r>
              <a:rPr lang="en-US" sz="1400" b="1" dirty="0">
                <a:solidFill>
                  <a:schemeClr val="bg1"/>
                </a:solidFill>
                <a:cs typeface="Arial" panose="020B0604020202020204" pitchFamily="34" charset="0"/>
              </a:rPr>
              <a:t>NDMA Procurement &amp; LMIS</a:t>
            </a:r>
          </a:p>
        </p:txBody>
      </p:sp>
      <p:sp>
        <p:nvSpPr>
          <p:cNvPr id="34" name="TextBox 33">
            <a:extLst>
              <a:ext uri="{FF2B5EF4-FFF2-40B4-BE49-F238E27FC236}">
                <a16:creationId xmlns:a16="http://schemas.microsoft.com/office/drawing/2014/main" id="{86108ACF-B25E-4C82-9FDD-C4F67365D806}"/>
              </a:ext>
            </a:extLst>
          </p:cNvPr>
          <p:cNvSpPr txBox="1"/>
          <p:nvPr/>
        </p:nvSpPr>
        <p:spPr>
          <a:xfrm>
            <a:off x="6327159" y="4809361"/>
            <a:ext cx="1665660" cy="738664"/>
          </a:xfrm>
          <a:prstGeom prst="rect">
            <a:avLst/>
          </a:prstGeom>
          <a:noFill/>
        </p:spPr>
        <p:txBody>
          <a:bodyPr wrap="square" rtlCol="0">
            <a:spAutoFit/>
          </a:bodyPr>
          <a:lstStyle/>
          <a:p>
            <a:pPr algn="ctr" defTabSz="914400"/>
            <a:r>
              <a:rPr lang="en-US" sz="1400" b="1" dirty="0">
                <a:solidFill>
                  <a:srgbClr val="FFFFFF"/>
                </a:solidFill>
                <a:cs typeface="Arial" panose="020B0604020202020204" pitchFamily="34" charset="0"/>
              </a:rPr>
              <a:t>COVID-19 Forecasting Calculator</a:t>
            </a:r>
          </a:p>
        </p:txBody>
      </p:sp>
      <p:sp>
        <p:nvSpPr>
          <p:cNvPr id="35" name="TextBox 34">
            <a:extLst>
              <a:ext uri="{FF2B5EF4-FFF2-40B4-BE49-F238E27FC236}">
                <a16:creationId xmlns:a16="http://schemas.microsoft.com/office/drawing/2014/main" id="{FCA1732B-3A51-4046-9758-D30838C59481}"/>
              </a:ext>
            </a:extLst>
          </p:cNvPr>
          <p:cNvSpPr txBox="1"/>
          <p:nvPr/>
        </p:nvSpPr>
        <p:spPr>
          <a:xfrm>
            <a:off x="3557883" y="4775423"/>
            <a:ext cx="1371752" cy="738664"/>
          </a:xfrm>
          <a:prstGeom prst="rect">
            <a:avLst/>
          </a:prstGeom>
          <a:noFill/>
        </p:spPr>
        <p:txBody>
          <a:bodyPr wrap="square" rtlCol="0">
            <a:spAutoFit/>
          </a:bodyPr>
          <a:lstStyle/>
          <a:p>
            <a:pPr algn="ctr" defTabSz="914400"/>
            <a:r>
              <a:rPr lang="en-US" sz="1400" b="1" dirty="0">
                <a:solidFill>
                  <a:srgbClr val="FFFFFF"/>
                </a:solidFill>
                <a:cs typeface="Arial" panose="020B0604020202020204" pitchFamily="34" charset="0"/>
              </a:rPr>
              <a:t>Sindh COVID Training Dashboard</a:t>
            </a:r>
          </a:p>
        </p:txBody>
      </p:sp>
      <p:sp>
        <p:nvSpPr>
          <p:cNvPr id="36" name="TextBox 35">
            <a:extLst>
              <a:ext uri="{FF2B5EF4-FFF2-40B4-BE49-F238E27FC236}">
                <a16:creationId xmlns:a16="http://schemas.microsoft.com/office/drawing/2014/main" id="{F1E64F3E-B4A3-4B0E-A391-B963C16FEA0C}"/>
              </a:ext>
            </a:extLst>
          </p:cNvPr>
          <p:cNvSpPr txBox="1"/>
          <p:nvPr/>
        </p:nvSpPr>
        <p:spPr>
          <a:xfrm>
            <a:off x="2524787" y="2612515"/>
            <a:ext cx="1468254" cy="523220"/>
          </a:xfrm>
          <a:prstGeom prst="rect">
            <a:avLst/>
          </a:prstGeom>
          <a:noFill/>
        </p:spPr>
        <p:txBody>
          <a:bodyPr wrap="square" rtlCol="0">
            <a:spAutoFit/>
          </a:bodyPr>
          <a:lstStyle/>
          <a:p>
            <a:pPr algn="ctr" defTabSz="914400"/>
            <a:r>
              <a:rPr lang="en-US" sz="1400" b="1" dirty="0">
                <a:solidFill>
                  <a:srgbClr val="FFFFFF"/>
                </a:solidFill>
                <a:cs typeface="Arial" panose="020B0604020202020204" pitchFamily="34" charset="0"/>
              </a:rPr>
              <a:t>MoNHSR&amp;C </a:t>
            </a:r>
          </a:p>
          <a:p>
            <a:pPr algn="ctr" defTabSz="914400"/>
            <a:r>
              <a:rPr lang="en-US" sz="1400" b="1" dirty="0">
                <a:solidFill>
                  <a:srgbClr val="FFFFFF"/>
                </a:solidFill>
                <a:cs typeface="Arial" panose="020B0604020202020204" pitchFamily="34" charset="0"/>
              </a:rPr>
              <a:t>LMIS</a:t>
            </a:r>
          </a:p>
        </p:txBody>
      </p:sp>
      <p:sp>
        <p:nvSpPr>
          <p:cNvPr id="37" name="Oval 36">
            <a:extLst>
              <a:ext uri="{FF2B5EF4-FFF2-40B4-BE49-F238E27FC236}">
                <a16:creationId xmlns:a16="http://schemas.microsoft.com/office/drawing/2014/main" id="{315B86F0-4463-4FFB-BC48-78AB7640EE0F}"/>
              </a:ext>
            </a:extLst>
          </p:cNvPr>
          <p:cNvSpPr/>
          <p:nvPr/>
        </p:nvSpPr>
        <p:spPr>
          <a:xfrm>
            <a:off x="5510877" y="198768"/>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 name="Oval 37">
            <a:extLst>
              <a:ext uri="{FF2B5EF4-FFF2-40B4-BE49-F238E27FC236}">
                <a16:creationId xmlns:a16="http://schemas.microsoft.com/office/drawing/2014/main" id="{F8BBC5A9-321B-4EDF-A585-27E0C15BE9C7}"/>
              </a:ext>
            </a:extLst>
          </p:cNvPr>
          <p:cNvSpPr/>
          <p:nvPr/>
        </p:nvSpPr>
        <p:spPr>
          <a:xfrm>
            <a:off x="8228712" y="3109642"/>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 name="Oval 38">
            <a:extLst>
              <a:ext uri="{FF2B5EF4-FFF2-40B4-BE49-F238E27FC236}">
                <a16:creationId xmlns:a16="http://schemas.microsoft.com/office/drawing/2014/main" id="{920F5B2D-A0CE-4FFD-8919-DC4902E2398A}"/>
              </a:ext>
            </a:extLst>
          </p:cNvPr>
          <p:cNvSpPr/>
          <p:nvPr/>
        </p:nvSpPr>
        <p:spPr>
          <a:xfrm>
            <a:off x="2664159" y="1875991"/>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 name="Oval 39">
            <a:extLst>
              <a:ext uri="{FF2B5EF4-FFF2-40B4-BE49-F238E27FC236}">
                <a16:creationId xmlns:a16="http://schemas.microsoft.com/office/drawing/2014/main" id="{612DD053-710A-4C48-9465-8975DD2F2123}"/>
              </a:ext>
            </a:extLst>
          </p:cNvPr>
          <p:cNvSpPr/>
          <p:nvPr/>
        </p:nvSpPr>
        <p:spPr>
          <a:xfrm>
            <a:off x="7155418" y="5659565"/>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 name="Oval 40">
            <a:extLst>
              <a:ext uri="{FF2B5EF4-FFF2-40B4-BE49-F238E27FC236}">
                <a16:creationId xmlns:a16="http://schemas.microsoft.com/office/drawing/2014/main" id="{5879BC08-694F-49E1-B5F1-9BE604741BD1}"/>
              </a:ext>
            </a:extLst>
          </p:cNvPr>
          <p:cNvSpPr/>
          <p:nvPr/>
        </p:nvSpPr>
        <p:spPr>
          <a:xfrm>
            <a:off x="3911412" y="5695830"/>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47" name="Group 46">
            <a:extLst>
              <a:ext uri="{FF2B5EF4-FFF2-40B4-BE49-F238E27FC236}">
                <a16:creationId xmlns:a16="http://schemas.microsoft.com/office/drawing/2014/main" id="{9F4C38E2-2AA1-4C14-BA3D-B449248D3FA7}"/>
              </a:ext>
            </a:extLst>
          </p:cNvPr>
          <p:cNvGrpSpPr/>
          <p:nvPr/>
        </p:nvGrpSpPr>
        <p:grpSpPr>
          <a:xfrm>
            <a:off x="5249750" y="2712054"/>
            <a:ext cx="876965" cy="751446"/>
            <a:chOff x="2745022" y="2041913"/>
            <a:chExt cx="3417652" cy="2755290"/>
          </a:xfrm>
          <a:solidFill>
            <a:srgbClr val="00B050"/>
          </a:solidFill>
        </p:grpSpPr>
        <p:sp>
          <p:nvSpPr>
            <p:cNvPr id="48" name="Freeform 3">
              <a:extLst>
                <a:ext uri="{FF2B5EF4-FFF2-40B4-BE49-F238E27FC236}">
                  <a16:creationId xmlns:a16="http://schemas.microsoft.com/office/drawing/2014/main" id="{9148CAE8-0F4B-4F3A-9E9A-2E62C4883974}"/>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9" name="Rounded Rectangle 4">
              <a:extLst>
                <a:ext uri="{FF2B5EF4-FFF2-40B4-BE49-F238E27FC236}">
                  <a16:creationId xmlns:a16="http://schemas.microsoft.com/office/drawing/2014/main" id="{40B6B10F-D579-42FB-84A3-23BAFBA3EF2C}"/>
                </a:ext>
              </a:extLst>
            </p:cNvPr>
            <p:cNvSpPr/>
            <p:nvPr/>
          </p:nvSpPr>
          <p:spPr>
            <a:xfrm rot="2002203">
              <a:off x="2745022" y="3807001"/>
              <a:ext cx="339508" cy="61214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sp>
          <p:nvSpPr>
            <p:cNvPr id="50" name="Rounded Rectangle 11">
              <a:extLst>
                <a:ext uri="{FF2B5EF4-FFF2-40B4-BE49-F238E27FC236}">
                  <a16:creationId xmlns:a16="http://schemas.microsoft.com/office/drawing/2014/main" id="{8287E6A1-740B-4732-A8F5-5FC6A08A0528}"/>
                </a:ext>
              </a:extLst>
            </p:cNvPr>
            <p:cNvSpPr/>
            <p:nvPr/>
          </p:nvSpPr>
          <p:spPr>
            <a:xfrm rot="2002203">
              <a:off x="3276558" y="3627997"/>
              <a:ext cx="339508" cy="93469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sp>
          <p:nvSpPr>
            <p:cNvPr id="51" name="Rounded Rectangle 12">
              <a:extLst>
                <a:ext uri="{FF2B5EF4-FFF2-40B4-BE49-F238E27FC236}">
                  <a16:creationId xmlns:a16="http://schemas.microsoft.com/office/drawing/2014/main" id="{11B61F0D-A9EB-40FA-8713-EAF29EBD9BCC}"/>
                </a:ext>
              </a:extLst>
            </p:cNvPr>
            <p:cNvSpPr/>
            <p:nvPr/>
          </p:nvSpPr>
          <p:spPr>
            <a:xfrm rot="2002203">
              <a:off x="3656813" y="3935485"/>
              <a:ext cx="339508" cy="72431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sp>
          <p:nvSpPr>
            <p:cNvPr id="52" name="Rounded Rectangle 13">
              <a:extLst>
                <a:ext uri="{FF2B5EF4-FFF2-40B4-BE49-F238E27FC236}">
                  <a16:creationId xmlns:a16="http://schemas.microsoft.com/office/drawing/2014/main" id="{111F7A8F-F6A6-4933-B6CF-23A05DADA860}"/>
                </a:ext>
              </a:extLst>
            </p:cNvPr>
            <p:cNvSpPr/>
            <p:nvPr/>
          </p:nvSpPr>
          <p:spPr>
            <a:xfrm rot="2002203">
              <a:off x="4082895" y="4229792"/>
              <a:ext cx="339508" cy="567411"/>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grpSp>
      <p:sp>
        <p:nvSpPr>
          <p:cNvPr id="53" name="Freeform 14">
            <a:extLst>
              <a:ext uri="{FF2B5EF4-FFF2-40B4-BE49-F238E27FC236}">
                <a16:creationId xmlns:a16="http://schemas.microsoft.com/office/drawing/2014/main" id="{0EE13A20-22C2-4E42-BE43-EAE43322AE51}"/>
              </a:ext>
            </a:extLst>
          </p:cNvPr>
          <p:cNvSpPr/>
          <p:nvPr/>
        </p:nvSpPr>
        <p:spPr>
          <a:xfrm>
            <a:off x="5239145" y="2866696"/>
            <a:ext cx="808855" cy="623095"/>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rgbClr val="A20A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4" name="TextBox 53">
            <a:extLst>
              <a:ext uri="{FF2B5EF4-FFF2-40B4-BE49-F238E27FC236}">
                <a16:creationId xmlns:a16="http://schemas.microsoft.com/office/drawing/2014/main" id="{8C61CC59-7C46-4391-A944-EEC33BEBFD35}"/>
              </a:ext>
            </a:extLst>
          </p:cNvPr>
          <p:cNvSpPr txBox="1"/>
          <p:nvPr/>
        </p:nvSpPr>
        <p:spPr>
          <a:xfrm>
            <a:off x="6028120" y="3357207"/>
            <a:ext cx="140962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rPr>
              <a:t>Govt. of Pakistan</a:t>
            </a:r>
          </a:p>
        </p:txBody>
      </p:sp>
      <p:sp>
        <p:nvSpPr>
          <p:cNvPr id="55" name="TextBox 54">
            <a:extLst>
              <a:ext uri="{FF2B5EF4-FFF2-40B4-BE49-F238E27FC236}">
                <a16:creationId xmlns:a16="http://schemas.microsoft.com/office/drawing/2014/main" id="{7001027D-D3DD-4197-AC09-7F03AE177B49}"/>
              </a:ext>
            </a:extLst>
          </p:cNvPr>
          <p:cNvSpPr txBox="1"/>
          <p:nvPr/>
        </p:nvSpPr>
        <p:spPr>
          <a:xfrm>
            <a:off x="4668121" y="3449723"/>
            <a:ext cx="91945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BA0C2F"/>
                </a:solidFill>
                <a:effectLst/>
                <a:uLnTx/>
                <a:uFillTx/>
              </a:rPr>
              <a:t>GHSC-PSM</a:t>
            </a:r>
          </a:p>
        </p:txBody>
      </p:sp>
      <p:pic>
        <p:nvPicPr>
          <p:cNvPr id="5" name="Graphic 4" descr="Pilot">
            <a:extLst>
              <a:ext uri="{FF2B5EF4-FFF2-40B4-BE49-F238E27FC236}">
                <a16:creationId xmlns:a16="http://schemas.microsoft.com/office/drawing/2014/main" id="{E7470004-D605-44BA-A0B5-759AFEA2CD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606" y="242083"/>
            <a:ext cx="457200" cy="457200"/>
          </a:xfrm>
          <a:prstGeom prst="rect">
            <a:avLst/>
          </a:prstGeom>
        </p:spPr>
      </p:pic>
      <p:pic>
        <p:nvPicPr>
          <p:cNvPr id="62" name="Graphic 61" descr="Teacher">
            <a:extLst>
              <a:ext uri="{FF2B5EF4-FFF2-40B4-BE49-F238E27FC236}">
                <a16:creationId xmlns:a16="http://schemas.microsoft.com/office/drawing/2014/main" id="{305708FD-5B72-4500-9D73-651AEF96E2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9182" y="5792608"/>
            <a:ext cx="457200" cy="457200"/>
          </a:xfrm>
          <a:prstGeom prst="rect">
            <a:avLst/>
          </a:prstGeom>
        </p:spPr>
      </p:pic>
      <p:pic>
        <p:nvPicPr>
          <p:cNvPr id="64" name="Graphic 63" descr="Shopping cart">
            <a:extLst>
              <a:ext uri="{FF2B5EF4-FFF2-40B4-BE49-F238E27FC236}">
                <a16:creationId xmlns:a16="http://schemas.microsoft.com/office/drawing/2014/main" id="{AB2D48AE-B724-4A5A-826B-BAD5C1FD0F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8684" y="3174661"/>
            <a:ext cx="457200" cy="457200"/>
          </a:xfrm>
          <a:prstGeom prst="rect">
            <a:avLst/>
          </a:prstGeom>
        </p:spPr>
      </p:pic>
      <p:pic>
        <p:nvPicPr>
          <p:cNvPr id="66" name="Graphic 65" descr="Calculator">
            <a:extLst>
              <a:ext uri="{FF2B5EF4-FFF2-40B4-BE49-F238E27FC236}">
                <a16:creationId xmlns:a16="http://schemas.microsoft.com/office/drawing/2014/main" id="{6D556CFE-6A20-44F0-8846-568088B25A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1138" y="5690347"/>
            <a:ext cx="457200" cy="457200"/>
          </a:xfrm>
          <a:prstGeom prst="rect">
            <a:avLst/>
          </a:prstGeom>
        </p:spPr>
      </p:pic>
      <p:pic>
        <p:nvPicPr>
          <p:cNvPr id="68" name="Graphic 67" descr="Truck">
            <a:extLst>
              <a:ext uri="{FF2B5EF4-FFF2-40B4-BE49-F238E27FC236}">
                <a16:creationId xmlns:a16="http://schemas.microsoft.com/office/drawing/2014/main" id="{9B270CE0-92B8-4464-8962-FA924BA1BB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13024" y="1897641"/>
            <a:ext cx="457200" cy="457200"/>
          </a:xfrm>
          <a:prstGeom prst="rect">
            <a:avLst/>
          </a:prstGeom>
        </p:spPr>
      </p:pic>
    </p:spTree>
    <p:extLst>
      <p:ext uri="{BB962C8B-B14F-4D97-AF65-F5344CB8AC3E}">
        <p14:creationId xmlns:p14="http://schemas.microsoft.com/office/powerpoint/2010/main" val="1333446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7900-90B9-4D9E-9344-B76FC7EAB5AB}"/>
              </a:ext>
            </a:extLst>
          </p:cNvPr>
          <p:cNvSpPr>
            <a:spLocks noGrp="1"/>
          </p:cNvSpPr>
          <p:nvPr>
            <p:ph type="title"/>
          </p:nvPr>
        </p:nvSpPr>
        <p:spPr>
          <a:xfrm>
            <a:off x="527049" y="598924"/>
            <a:ext cx="8616951" cy="1325563"/>
          </a:xfrm>
        </p:spPr>
        <p:txBody>
          <a:bodyPr>
            <a:normAutofit fontScale="90000"/>
          </a:bodyPr>
          <a:lstStyle/>
          <a:p>
            <a:r>
              <a:rPr lang="en-US" dirty="0"/>
              <a:t>Systems allow Pakistan to easily report on international standard health supply chain indicators</a:t>
            </a:r>
            <a:br>
              <a:rPr lang="en-US" b="1" dirty="0"/>
            </a:br>
            <a:r>
              <a:rPr lang="en-US" sz="2400" dirty="0"/>
              <a:t>(Track FP20 analytics, PPMR, and Contraceptive Security Index)</a:t>
            </a:r>
            <a:br>
              <a:rPr lang="en-US" sz="2200" dirty="0"/>
            </a:br>
            <a:br>
              <a:rPr lang="en-US" sz="2200" dirty="0"/>
            </a:br>
            <a:r>
              <a:rPr lang="en-US" sz="2200" dirty="0"/>
              <a:t>	</a:t>
            </a:r>
            <a:endParaRPr lang="en-US" b="1" dirty="0">
              <a:solidFill>
                <a:schemeClr val="accent3"/>
              </a:solidFill>
              <a:latin typeface="+mn-lt"/>
            </a:endParaRPr>
          </a:p>
        </p:txBody>
      </p:sp>
      <p:sp>
        <p:nvSpPr>
          <p:cNvPr id="3" name="Slide Number Placeholder 2">
            <a:extLst>
              <a:ext uri="{FF2B5EF4-FFF2-40B4-BE49-F238E27FC236}">
                <a16:creationId xmlns:a16="http://schemas.microsoft.com/office/drawing/2014/main" id="{2EF60F83-C866-4733-AA1F-EB336BC12984}"/>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35B6E5A0-E4B5-4D69-B89F-7DC6A31D35A3}" type="slidenum">
              <a:rPr lang="en-US" smtClean="0"/>
              <a:pPr algn="r" defTabSz="685800">
                <a:defRPr/>
              </a:pPr>
              <a:t>5</a:t>
            </a:fld>
            <a:endParaRPr lang="en-US" sz="900" b="1" dirty="0">
              <a:solidFill>
                <a:srgbClr val="BA0C2F"/>
              </a:solidFill>
              <a:latin typeface="Gill Sans MT"/>
            </a:endParaRPr>
          </a:p>
        </p:txBody>
      </p:sp>
      <p:pic>
        <p:nvPicPr>
          <p:cNvPr id="7" name="Picture 6">
            <a:extLst>
              <a:ext uri="{FF2B5EF4-FFF2-40B4-BE49-F238E27FC236}">
                <a16:creationId xmlns:a16="http://schemas.microsoft.com/office/drawing/2014/main" id="{41A40A69-84C5-4640-B7EF-ED03CB1EC03B}"/>
              </a:ext>
            </a:extLst>
          </p:cNvPr>
          <p:cNvPicPr>
            <a:picLocks noChangeAspect="1"/>
          </p:cNvPicPr>
          <p:nvPr/>
        </p:nvPicPr>
        <p:blipFill>
          <a:blip r:embed="rId2"/>
          <a:stretch>
            <a:fillRect/>
          </a:stretch>
        </p:blipFill>
        <p:spPr>
          <a:xfrm>
            <a:off x="99249" y="3617407"/>
            <a:ext cx="8231689" cy="2500165"/>
          </a:xfrm>
          <a:prstGeom prst="rect">
            <a:avLst/>
          </a:prstGeom>
        </p:spPr>
      </p:pic>
      <p:pic>
        <p:nvPicPr>
          <p:cNvPr id="10" name="Picture 9">
            <a:extLst>
              <a:ext uri="{FF2B5EF4-FFF2-40B4-BE49-F238E27FC236}">
                <a16:creationId xmlns:a16="http://schemas.microsoft.com/office/drawing/2014/main" id="{8EC31C3F-8A6D-4FC8-A313-F506AD449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 y="2912150"/>
            <a:ext cx="9141619" cy="732882"/>
          </a:xfrm>
          <a:prstGeom prst="rect">
            <a:avLst/>
          </a:prstGeom>
        </p:spPr>
      </p:pic>
      <p:sp>
        <p:nvSpPr>
          <p:cNvPr id="4" name="TextBox 3">
            <a:extLst>
              <a:ext uri="{FF2B5EF4-FFF2-40B4-BE49-F238E27FC236}">
                <a16:creationId xmlns:a16="http://schemas.microsoft.com/office/drawing/2014/main" id="{23726A4D-9406-4D60-B95F-F84CCE8FA8FC}"/>
              </a:ext>
            </a:extLst>
          </p:cNvPr>
          <p:cNvSpPr txBox="1"/>
          <p:nvPr/>
        </p:nvSpPr>
        <p:spPr>
          <a:xfrm>
            <a:off x="5608821" y="2006364"/>
            <a:ext cx="3424647" cy="830997"/>
          </a:xfrm>
          <a:prstGeom prst="accentBorderCallout1">
            <a:avLst>
              <a:gd name="adj1" fmla="val 18750"/>
              <a:gd name="adj2" fmla="val -8333"/>
              <a:gd name="adj3" fmla="val 264587"/>
              <a:gd name="adj4" fmla="val -68927"/>
            </a:avLst>
          </a:prstGeom>
          <a:noFill/>
          <a:ln>
            <a:solidFill>
              <a:schemeClr val="tx1"/>
            </a:solidFill>
          </a:ln>
        </p:spPr>
        <p:txBody>
          <a:bodyPr wrap="square" rtlCol="0">
            <a:spAutoFit/>
          </a:bodyPr>
          <a:lstStyle/>
          <a:p>
            <a:pPr defTabSz="685800">
              <a:defRPr/>
            </a:pPr>
            <a:r>
              <a:rPr lang="en-US" sz="1600" dirty="0">
                <a:solidFill>
                  <a:srgbClr val="0067B9"/>
                </a:solidFill>
                <a:latin typeface="Gill Sans MT"/>
              </a:rPr>
              <a:t>Pakistan LMIS automatically  generates Track FP2020 analytics based on the government and NGO reported data</a:t>
            </a:r>
          </a:p>
        </p:txBody>
      </p:sp>
      <p:sp>
        <p:nvSpPr>
          <p:cNvPr id="5" name="TextBox 4">
            <a:extLst>
              <a:ext uri="{FF2B5EF4-FFF2-40B4-BE49-F238E27FC236}">
                <a16:creationId xmlns:a16="http://schemas.microsoft.com/office/drawing/2014/main" id="{8AC3A5D4-864A-4654-8A1C-380603ECEF1A}"/>
              </a:ext>
            </a:extLst>
          </p:cNvPr>
          <p:cNvSpPr txBox="1"/>
          <p:nvPr/>
        </p:nvSpPr>
        <p:spPr>
          <a:xfrm>
            <a:off x="291402" y="2006364"/>
            <a:ext cx="4079630" cy="707886"/>
          </a:xfrm>
          <a:prstGeom prst="rect">
            <a:avLst/>
          </a:prstGeom>
          <a:noFill/>
        </p:spPr>
        <p:txBody>
          <a:bodyPr wrap="square" rtlCol="0">
            <a:spAutoFit/>
          </a:bodyPr>
          <a:lstStyle/>
          <a:p>
            <a:r>
              <a:rPr lang="en-US" sz="2200" dirty="0">
                <a:solidFill>
                  <a:srgbClr val="C00000"/>
                </a:solidFill>
                <a:latin typeface="Gill Sans MT"/>
                <a:ea typeface="+mn-ea"/>
                <a:cs typeface="+mn-cs"/>
              </a:rPr>
              <a:t>This data is open access: </a:t>
            </a:r>
            <a:r>
              <a:rPr lang="en-US" sz="1800" b="1" dirty="0">
                <a:solidFill>
                  <a:srgbClr val="BA0C2F">
                    <a:lumMod val="75000"/>
                  </a:srgbClr>
                </a:solidFill>
                <a:latin typeface="+mn-lt"/>
                <a:cs typeface="Arial"/>
                <a:hlinkClick r:id="rId4"/>
              </a:rPr>
              <a:t>http://lmis.gov.pk/track20.php</a:t>
            </a:r>
            <a:endParaRPr lang="en-US" dirty="0"/>
          </a:p>
        </p:txBody>
      </p:sp>
    </p:spTree>
    <p:extLst>
      <p:ext uri="{BB962C8B-B14F-4D97-AF65-F5344CB8AC3E}">
        <p14:creationId xmlns:p14="http://schemas.microsoft.com/office/powerpoint/2010/main" val="228270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CD8C678-BCFB-4648-AE63-633EF02B2F93}"/>
              </a:ext>
            </a:extLst>
          </p:cNvPr>
          <p:cNvSpPr txBox="1"/>
          <p:nvPr/>
        </p:nvSpPr>
        <p:spPr>
          <a:xfrm>
            <a:off x="2381037" y="1760754"/>
            <a:ext cx="6400800" cy="338554"/>
          </a:xfrm>
          <a:prstGeom prst="rect">
            <a:avLst/>
          </a:prstGeom>
          <a:noFill/>
        </p:spPr>
        <p:txBody>
          <a:bodyPr wrap="square" rtlCol="0">
            <a:spAutoFit/>
          </a:bodyPr>
          <a:lstStyle/>
          <a:p>
            <a:pPr algn="ctr" defTabSz="342900">
              <a:spcBef>
                <a:spcPct val="0"/>
              </a:spcBef>
              <a:defRPr/>
            </a:pPr>
            <a:r>
              <a:rPr lang="en-US" sz="1600" b="1" dirty="0">
                <a:solidFill>
                  <a:schemeClr val="tx2"/>
                </a:solidFill>
                <a:latin typeface="Gill Sans MT"/>
              </a:rPr>
              <a:t>Family Planning Commodity Financing &amp; Procurement </a:t>
            </a:r>
          </a:p>
        </p:txBody>
      </p:sp>
      <p:grpSp>
        <p:nvGrpSpPr>
          <p:cNvPr id="4" name="Group 3">
            <a:extLst>
              <a:ext uri="{FF2B5EF4-FFF2-40B4-BE49-F238E27FC236}">
                <a16:creationId xmlns:a16="http://schemas.microsoft.com/office/drawing/2014/main" id="{99C4C494-74BE-4C08-B8BB-9813770CD0AC}"/>
              </a:ext>
            </a:extLst>
          </p:cNvPr>
          <p:cNvGrpSpPr/>
          <p:nvPr/>
        </p:nvGrpSpPr>
        <p:grpSpPr>
          <a:xfrm>
            <a:off x="2258943" y="2248812"/>
            <a:ext cx="6995893" cy="1254625"/>
            <a:chOff x="758048" y="1315289"/>
            <a:chExt cx="8335093" cy="1672832"/>
          </a:xfrm>
        </p:grpSpPr>
        <p:sp>
          <p:nvSpPr>
            <p:cNvPr id="21" name="TextBox 20">
              <a:extLst>
                <a:ext uri="{FF2B5EF4-FFF2-40B4-BE49-F238E27FC236}">
                  <a16:creationId xmlns:a16="http://schemas.microsoft.com/office/drawing/2014/main" id="{F2496C93-8A79-4EEB-994F-9AF2DBFA5A84}"/>
                </a:ext>
              </a:extLst>
            </p:cNvPr>
            <p:cNvSpPr txBox="1"/>
            <p:nvPr/>
          </p:nvSpPr>
          <p:spPr>
            <a:xfrm>
              <a:off x="1217587" y="2557235"/>
              <a:ext cx="1358868" cy="430886"/>
            </a:xfrm>
            <a:prstGeom prst="rect">
              <a:avLst/>
            </a:prstGeom>
            <a:noFill/>
          </p:spPr>
          <p:txBody>
            <a:bodyPr wrap="square" rtlCol="0">
              <a:spAutoFit/>
            </a:bodyPr>
            <a:lstStyle/>
            <a:p>
              <a:pPr algn="ctr" defTabSz="514350">
                <a:defRPr/>
              </a:pPr>
              <a:r>
                <a:rPr lang="en-US" sz="1500" b="1" dirty="0">
                  <a:solidFill>
                    <a:srgbClr val="0067B9">
                      <a:lumMod val="75000"/>
                    </a:srgbClr>
                  </a:solidFill>
                  <a:latin typeface="Arial" panose="020B0604020202020204" pitchFamily="34" charset="0"/>
                  <a:cs typeface="Arial" panose="020B0604020202020204" pitchFamily="34" charset="0"/>
                </a:rPr>
                <a:t>2001 - 09</a:t>
              </a:r>
            </a:p>
          </p:txBody>
        </p:sp>
        <p:sp>
          <p:nvSpPr>
            <p:cNvPr id="16" name="Rectangle: Diagonal Corners Rounded 15">
              <a:extLst>
                <a:ext uri="{FF2B5EF4-FFF2-40B4-BE49-F238E27FC236}">
                  <a16:creationId xmlns:a16="http://schemas.microsoft.com/office/drawing/2014/main" id="{B75F08C7-64D0-45C5-9081-06A28447E384}"/>
                </a:ext>
              </a:extLst>
            </p:cNvPr>
            <p:cNvSpPr/>
            <p:nvPr/>
          </p:nvSpPr>
          <p:spPr bwMode="auto">
            <a:xfrm>
              <a:off x="758048" y="1686812"/>
              <a:ext cx="2316845" cy="839622"/>
            </a:xfrm>
            <a:prstGeom prst="roundRect">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r>
                <a:rPr lang="en-US" sz="1350" b="1" kern="0" dirty="0">
                  <a:solidFill>
                    <a:srgbClr val="FFFFFF"/>
                  </a:solidFill>
                  <a:latin typeface="Arial"/>
                  <a:cs typeface="Arial" charset="0"/>
                </a:rPr>
                <a:t>$ 5 M on average per annum</a:t>
              </a:r>
              <a:endParaRPr lang="en-US" sz="1200" b="1" kern="0" dirty="0">
                <a:solidFill>
                  <a:srgbClr val="FFFFFF"/>
                </a:solidFill>
                <a:latin typeface="Arial"/>
                <a:cs typeface="Arial" charset="0"/>
              </a:endParaRPr>
            </a:p>
          </p:txBody>
        </p:sp>
        <p:sp>
          <p:nvSpPr>
            <p:cNvPr id="23" name="TextBox 22">
              <a:extLst>
                <a:ext uri="{FF2B5EF4-FFF2-40B4-BE49-F238E27FC236}">
                  <a16:creationId xmlns:a16="http://schemas.microsoft.com/office/drawing/2014/main" id="{BA0BFC29-0008-4603-9D9E-C9E5ED258B60}"/>
                </a:ext>
              </a:extLst>
            </p:cNvPr>
            <p:cNvSpPr txBox="1"/>
            <p:nvPr/>
          </p:nvSpPr>
          <p:spPr>
            <a:xfrm>
              <a:off x="4052499" y="2557235"/>
              <a:ext cx="1292904" cy="430886"/>
            </a:xfrm>
            <a:prstGeom prst="rect">
              <a:avLst/>
            </a:prstGeom>
            <a:noFill/>
          </p:spPr>
          <p:txBody>
            <a:bodyPr wrap="square" rtlCol="0">
              <a:spAutoFit/>
            </a:bodyPr>
            <a:lstStyle/>
            <a:p>
              <a:pPr algn="ctr" defTabSz="514350">
                <a:defRPr/>
              </a:pPr>
              <a:r>
                <a:rPr lang="en-US" sz="1500" b="1" dirty="0">
                  <a:solidFill>
                    <a:srgbClr val="0067B9">
                      <a:lumMod val="75000"/>
                    </a:srgbClr>
                  </a:solidFill>
                  <a:latin typeface="Arial" panose="020B0604020202020204" pitchFamily="34" charset="0"/>
                  <a:cs typeface="Arial" panose="020B0604020202020204" pitchFamily="34" charset="0"/>
                </a:rPr>
                <a:t>2010 - 14</a:t>
              </a:r>
            </a:p>
          </p:txBody>
        </p:sp>
        <p:sp>
          <p:nvSpPr>
            <p:cNvPr id="29" name="TextBox 28">
              <a:extLst>
                <a:ext uri="{FF2B5EF4-FFF2-40B4-BE49-F238E27FC236}">
                  <a16:creationId xmlns:a16="http://schemas.microsoft.com/office/drawing/2014/main" id="{C0A19B85-F1DE-4419-9761-2B896492536F}"/>
                </a:ext>
              </a:extLst>
            </p:cNvPr>
            <p:cNvSpPr txBox="1"/>
            <p:nvPr/>
          </p:nvSpPr>
          <p:spPr>
            <a:xfrm>
              <a:off x="6760294" y="2557235"/>
              <a:ext cx="1541111" cy="430886"/>
            </a:xfrm>
            <a:prstGeom prst="rect">
              <a:avLst/>
            </a:prstGeom>
            <a:noFill/>
          </p:spPr>
          <p:txBody>
            <a:bodyPr wrap="square" rtlCol="0">
              <a:spAutoFit/>
            </a:bodyPr>
            <a:lstStyle/>
            <a:p>
              <a:pPr algn="ctr" defTabSz="514350">
                <a:defRPr/>
              </a:pPr>
              <a:r>
                <a:rPr lang="en-US" sz="1500" b="1" dirty="0">
                  <a:solidFill>
                    <a:srgbClr val="0067B9">
                      <a:lumMod val="75000"/>
                    </a:srgbClr>
                  </a:solidFill>
                  <a:latin typeface="Arial" panose="020B0604020202020204" pitchFamily="34" charset="0"/>
                  <a:cs typeface="Arial" panose="020B0604020202020204" pitchFamily="34" charset="0"/>
                </a:rPr>
                <a:t>2015 – 20</a:t>
              </a:r>
            </a:p>
          </p:txBody>
        </p:sp>
        <p:sp>
          <p:nvSpPr>
            <p:cNvPr id="13" name="Text Box 7"/>
            <p:cNvSpPr txBox="1">
              <a:spLocks noChangeArrowheads="1"/>
            </p:cNvSpPr>
            <p:nvPr/>
          </p:nvSpPr>
          <p:spPr bwMode="auto">
            <a:xfrm>
              <a:off x="903514" y="1315289"/>
              <a:ext cx="1932453" cy="333424"/>
            </a:xfrm>
            <a:prstGeom prst="rect">
              <a:avLst/>
            </a:prstGeom>
            <a:noFill/>
            <a:ln w="9525">
              <a:noFill/>
              <a:miter lim="800000"/>
              <a:headEnd/>
              <a:tailEnd/>
            </a:ln>
          </p:spPr>
          <p:txBody>
            <a:bodyPr wrap="square" lIns="34290" tIns="17145" rIns="34290" bIns="17145">
              <a:spAutoFit/>
            </a:bodyPr>
            <a:lstStyle/>
            <a:p>
              <a:pPr algn="ctr" defTabSz="685800" eaLnBrk="0" fontAlgn="base" hangingPunct="0">
                <a:spcBef>
                  <a:spcPct val="0"/>
                </a:spcBef>
                <a:spcAft>
                  <a:spcPct val="0"/>
                </a:spcAft>
                <a:defRPr/>
              </a:pPr>
              <a:r>
                <a:rPr lang="en-US" sz="1400" kern="0" dirty="0">
                  <a:solidFill>
                    <a:schemeClr val="accent1"/>
                  </a:solidFill>
                  <a:cs typeface="Arial" charset="0"/>
                </a:rPr>
                <a:t>National financing </a:t>
              </a:r>
            </a:p>
          </p:txBody>
        </p:sp>
        <p:sp>
          <p:nvSpPr>
            <p:cNvPr id="15" name="Text Box 7"/>
            <p:cNvSpPr txBox="1">
              <a:spLocks noChangeArrowheads="1"/>
            </p:cNvSpPr>
            <p:nvPr/>
          </p:nvSpPr>
          <p:spPr bwMode="auto">
            <a:xfrm>
              <a:off x="3576826" y="1357204"/>
              <a:ext cx="2072514" cy="333424"/>
            </a:xfrm>
            <a:prstGeom prst="rect">
              <a:avLst/>
            </a:prstGeom>
            <a:noFill/>
            <a:ln w="9525">
              <a:noFill/>
              <a:miter lim="800000"/>
              <a:headEnd/>
              <a:tailEnd/>
            </a:ln>
          </p:spPr>
          <p:txBody>
            <a:bodyPr wrap="square" lIns="34290" tIns="17145" rIns="34290" bIns="17145">
              <a:spAutoFit/>
            </a:bodyPr>
            <a:lstStyle/>
            <a:p>
              <a:pPr algn="ctr" defTabSz="685800" eaLnBrk="0" fontAlgn="base" hangingPunct="0">
                <a:spcBef>
                  <a:spcPct val="0"/>
                </a:spcBef>
                <a:spcAft>
                  <a:spcPct val="0"/>
                </a:spcAft>
                <a:defRPr/>
              </a:pPr>
              <a:r>
                <a:rPr lang="en-US" sz="1400" kern="0" dirty="0">
                  <a:solidFill>
                    <a:schemeClr val="accent1"/>
                  </a:solidFill>
                  <a:cs typeface="Arial" charset="0"/>
                </a:rPr>
                <a:t>USAID financing </a:t>
              </a:r>
            </a:p>
          </p:txBody>
        </p:sp>
        <p:sp>
          <p:nvSpPr>
            <p:cNvPr id="22" name="Text Box 7"/>
            <p:cNvSpPr txBox="1">
              <a:spLocks noChangeArrowheads="1"/>
            </p:cNvSpPr>
            <p:nvPr/>
          </p:nvSpPr>
          <p:spPr bwMode="auto">
            <a:xfrm>
              <a:off x="5756298" y="1345597"/>
              <a:ext cx="3336843" cy="333424"/>
            </a:xfrm>
            <a:prstGeom prst="rect">
              <a:avLst/>
            </a:prstGeom>
            <a:noFill/>
            <a:ln w="9525">
              <a:noFill/>
              <a:miter lim="800000"/>
              <a:headEnd/>
              <a:tailEnd/>
            </a:ln>
          </p:spPr>
          <p:txBody>
            <a:bodyPr wrap="square" lIns="34290" tIns="17145" rIns="34290" bIns="17145">
              <a:spAutoFit/>
            </a:bodyPr>
            <a:lstStyle/>
            <a:p>
              <a:pPr algn="ctr" defTabSz="685800" eaLnBrk="0" fontAlgn="base" hangingPunct="0">
                <a:spcBef>
                  <a:spcPct val="0"/>
                </a:spcBef>
                <a:spcAft>
                  <a:spcPct val="0"/>
                </a:spcAft>
                <a:defRPr/>
              </a:pPr>
              <a:r>
                <a:rPr lang="en-US" sz="1400" kern="0" dirty="0">
                  <a:solidFill>
                    <a:schemeClr val="accent1"/>
                  </a:solidFill>
                  <a:cs typeface="Arial" charset="0"/>
                </a:rPr>
                <a:t>Provincial government financing</a:t>
              </a:r>
            </a:p>
          </p:txBody>
        </p:sp>
        <p:sp>
          <p:nvSpPr>
            <p:cNvPr id="27" name="Rectangle: Diagonal Corners Rounded 15">
              <a:extLst>
                <a:ext uri="{FF2B5EF4-FFF2-40B4-BE49-F238E27FC236}">
                  <a16:creationId xmlns:a16="http://schemas.microsoft.com/office/drawing/2014/main" id="{DAC386A0-9A48-4535-A5D1-7AA2A1843ECF}"/>
                </a:ext>
              </a:extLst>
            </p:cNvPr>
            <p:cNvSpPr/>
            <p:nvPr/>
          </p:nvSpPr>
          <p:spPr bwMode="auto">
            <a:xfrm>
              <a:off x="3540530" y="1686810"/>
              <a:ext cx="2316845" cy="839622"/>
            </a:xfrm>
            <a:prstGeom prst="roundRect">
              <a:avLst/>
            </a:prstGeom>
            <a:solidFill>
              <a:schemeClr val="accent3"/>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r>
                <a:rPr lang="en-US" sz="1350" b="1" kern="0" dirty="0">
                  <a:solidFill>
                    <a:srgbClr val="FFFFFF"/>
                  </a:solidFill>
                  <a:latin typeface="Arial"/>
                  <a:cs typeface="Arial" charset="0"/>
                </a:rPr>
                <a:t>$ 108 M</a:t>
              </a:r>
            </a:p>
          </p:txBody>
        </p:sp>
        <p:sp>
          <p:nvSpPr>
            <p:cNvPr id="28" name="Rectangle: Diagonal Corners Rounded 15">
              <a:extLst>
                <a:ext uri="{FF2B5EF4-FFF2-40B4-BE49-F238E27FC236}">
                  <a16:creationId xmlns:a16="http://schemas.microsoft.com/office/drawing/2014/main" id="{5F292C69-46E9-4A9E-B21F-E279CB2917A5}"/>
                </a:ext>
              </a:extLst>
            </p:cNvPr>
            <p:cNvSpPr/>
            <p:nvPr/>
          </p:nvSpPr>
          <p:spPr bwMode="auto">
            <a:xfrm>
              <a:off x="6251743" y="1686810"/>
              <a:ext cx="2316845" cy="839622"/>
            </a:xfrm>
            <a:prstGeom prst="roundRect">
              <a:avLst/>
            </a:prstGeom>
            <a:solidFill>
              <a:srgbClr val="2B816D"/>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r>
                <a:rPr lang="en-US" sz="1350" b="1" kern="0" dirty="0">
                  <a:solidFill>
                    <a:srgbClr val="FFFFFF"/>
                  </a:solidFill>
                  <a:latin typeface="Arial"/>
                  <a:cs typeface="Arial" charset="0"/>
                </a:rPr>
                <a:t>$ 130 M</a:t>
              </a:r>
            </a:p>
          </p:txBody>
        </p:sp>
      </p:grpSp>
      <p:graphicFrame>
        <p:nvGraphicFramePr>
          <p:cNvPr id="39" name="Chart 38">
            <a:extLst>
              <a:ext uri="{FF2B5EF4-FFF2-40B4-BE49-F238E27FC236}">
                <a16:creationId xmlns:a16="http://schemas.microsoft.com/office/drawing/2014/main" id="{149C13B5-2D2B-43D3-8F2E-EE3CE82416E4}"/>
              </a:ext>
            </a:extLst>
          </p:cNvPr>
          <p:cNvGraphicFramePr>
            <a:graphicFrameLocks/>
          </p:cNvGraphicFramePr>
          <p:nvPr>
            <p:extLst>
              <p:ext uri="{D42A27DB-BD31-4B8C-83A1-F6EECF244321}">
                <p14:modId xmlns:p14="http://schemas.microsoft.com/office/powerpoint/2010/main" val="1368093683"/>
              </p:ext>
            </p:extLst>
          </p:nvPr>
        </p:nvGraphicFramePr>
        <p:xfrm>
          <a:off x="2108076" y="3570458"/>
          <a:ext cx="6886281" cy="2471286"/>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97BC2FC5-F87E-4578-AD9A-5737CE9E0929}"/>
              </a:ext>
            </a:extLst>
          </p:cNvPr>
          <p:cNvSpPr txBox="1"/>
          <p:nvPr/>
        </p:nvSpPr>
        <p:spPr>
          <a:xfrm>
            <a:off x="2997436" y="3739180"/>
            <a:ext cx="1485480" cy="292388"/>
          </a:xfrm>
          <a:prstGeom prst="rect">
            <a:avLst/>
          </a:prstGeom>
          <a:noFill/>
        </p:spPr>
        <p:txBody>
          <a:bodyPr wrap="square" rtlCol="0">
            <a:spAutoFit/>
          </a:bodyPr>
          <a:lstStyle/>
          <a:p>
            <a:pPr defTabSz="342900">
              <a:defRPr/>
            </a:pPr>
            <a:r>
              <a:rPr lang="en-AU" sz="1300" b="1" dirty="0">
                <a:solidFill>
                  <a:schemeClr val="accent3"/>
                </a:solidFill>
                <a:latin typeface="Gill Sans MT"/>
              </a:rPr>
              <a:t>USAID support</a:t>
            </a:r>
            <a:endParaRPr lang="en-PK" sz="1300" b="1" dirty="0">
              <a:solidFill>
                <a:schemeClr val="accent3"/>
              </a:solidFill>
              <a:latin typeface="Gill Sans MT"/>
            </a:endParaRPr>
          </a:p>
        </p:txBody>
      </p:sp>
      <p:sp>
        <p:nvSpPr>
          <p:cNvPr id="32" name="TextBox 31">
            <a:extLst>
              <a:ext uri="{FF2B5EF4-FFF2-40B4-BE49-F238E27FC236}">
                <a16:creationId xmlns:a16="http://schemas.microsoft.com/office/drawing/2014/main" id="{62114C3B-D01A-401F-97A4-B71307643D50}"/>
              </a:ext>
            </a:extLst>
          </p:cNvPr>
          <p:cNvSpPr txBox="1"/>
          <p:nvPr/>
        </p:nvSpPr>
        <p:spPr>
          <a:xfrm>
            <a:off x="6578311" y="3662181"/>
            <a:ext cx="2386622" cy="292388"/>
          </a:xfrm>
          <a:prstGeom prst="rect">
            <a:avLst/>
          </a:prstGeom>
          <a:noFill/>
        </p:spPr>
        <p:txBody>
          <a:bodyPr wrap="square" rtlCol="0">
            <a:spAutoFit/>
          </a:bodyPr>
          <a:lstStyle/>
          <a:p>
            <a:pPr defTabSz="342900">
              <a:defRPr/>
            </a:pPr>
            <a:r>
              <a:rPr lang="en-AU" sz="1300" b="1" dirty="0">
                <a:solidFill>
                  <a:srgbClr val="339966"/>
                </a:solidFill>
                <a:latin typeface="Gill Sans MT"/>
              </a:rPr>
              <a:t>Pakistan self-reliance</a:t>
            </a:r>
            <a:endParaRPr lang="en-PK" sz="1300" b="1" dirty="0">
              <a:solidFill>
                <a:srgbClr val="339966"/>
              </a:solidFill>
              <a:latin typeface="Gill Sans MT"/>
            </a:endParaRPr>
          </a:p>
        </p:txBody>
      </p:sp>
      <p:sp>
        <p:nvSpPr>
          <p:cNvPr id="5" name="Title 4">
            <a:extLst>
              <a:ext uri="{FF2B5EF4-FFF2-40B4-BE49-F238E27FC236}">
                <a16:creationId xmlns:a16="http://schemas.microsoft.com/office/drawing/2014/main" id="{2C7E7EDF-13EE-401F-9808-F5D1248714A2}"/>
              </a:ext>
            </a:extLst>
          </p:cNvPr>
          <p:cNvSpPr>
            <a:spLocks noGrp="1"/>
          </p:cNvSpPr>
          <p:nvPr>
            <p:ph type="title"/>
          </p:nvPr>
        </p:nvSpPr>
        <p:spPr>
          <a:xfrm>
            <a:off x="542921" y="307974"/>
            <a:ext cx="8711915" cy="1432268"/>
          </a:xfrm>
        </p:spPr>
        <p:txBody>
          <a:bodyPr>
            <a:normAutofit/>
          </a:bodyPr>
          <a:lstStyle/>
          <a:p>
            <a:r>
              <a:rPr lang="en-US" sz="3000" dirty="0"/>
              <a:t>Pakistan’s financing of health commodities ranks 2</a:t>
            </a:r>
            <a:r>
              <a:rPr lang="en-US" sz="3000" baseline="30000" dirty="0"/>
              <a:t>nd</a:t>
            </a:r>
            <a:r>
              <a:rPr lang="en-US" sz="3000" dirty="0"/>
              <a:t> highest among countries in the region</a:t>
            </a:r>
          </a:p>
        </p:txBody>
      </p:sp>
      <p:sp>
        <p:nvSpPr>
          <p:cNvPr id="2" name="Rectangle: Rounded Corners 1">
            <a:extLst>
              <a:ext uri="{FF2B5EF4-FFF2-40B4-BE49-F238E27FC236}">
                <a16:creationId xmlns:a16="http://schemas.microsoft.com/office/drawing/2014/main" id="{4EEF0A40-E93F-49F7-8DE7-9B03F63FB104}"/>
              </a:ext>
            </a:extLst>
          </p:cNvPr>
          <p:cNvSpPr/>
          <p:nvPr/>
        </p:nvSpPr>
        <p:spPr>
          <a:xfrm>
            <a:off x="74299" y="2381188"/>
            <a:ext cx="1939461" cy="3022609"/>
          </a:xfrm>
          <a:prstGeom prst="round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934C79-9BB3-450D-9848-D6BF21EB430A}"/>
              </a:ext>
            </a:extLst>
          </p:cNvPr>
          <p:cNvSpPr txBox="1"/>
          <p:nvPr/>
        </p:nvSpPr>
        <p:spPr>
          <a:xfrm>
            <a:off x="163548" y="2490834"/>
            <a:ext cx="1834513" cy="3173136"/>
          </a:xfrm>
          <a:prstGeom prst="rect">
            <a:avLst/>
          </a:prstGeom>
          <a:noFill/>
        </p:spPr>
        <p:txBody>
          <a:bodyPr wrap="square" rtlCol="0">
            <a:spAutoFit/>
          </a:bodyPr>
          <a:lstStyle/>
          <a:p>
            <a:r>
              <a:rPr lang="en-US" dirty="0">
                <a:solidFill>
                  <a:srgbClr val="C00000"/>
                </a:solidFill>
              </a:rPr>
              <a:t>Use of the right technology for data collection and analytics has allowed the Government of Pakistan to allocate funds for better public health</a:t>
            </a:r>
          </a:p>
          <a:p>
            <a:endParaRPr lang="en-US" dirty="0"/>
          </a:p>
        </p:txBody>
      </p:sp>
    </p:spTree>
    <p:extLst>
      <p:ext uri="{BB962C8B-B14F-4D97-AF65-F5344CB8AC3E}">
        <p14:creationId xmlns:p14="http://schemas.microsoft.com/office/powerpoint/2010/main" val="101883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19896-1DEB-47E4-87DE-DBA74E00383F}"/>
              </a:ext>
            </a:extLst>
          </p:cNvPr>
          <p:cNvSpPr>
            <a:spLocks noGrp="1"/>
          </p:cNvSpPr>
          <p:nvPr>
            <p:ph type="title"/>
          </p:nvPr>
        </p:nvSpPr>
        <p:spPr>
          <a:xfrm>
            <a:off x="587269" y="375893"/>
            <a:ext cx="7925579" cy="473216"/>
          </a:xfrm>
        </p:spPr>
        <p:txBody>
          <a:bodyPr>
            <a:noAutofit/>
          </a:bodyPr>
          <a:lstStyle/>
          <a:p>
            <a:r>
              <a:rPr lang="en-US" sz="2900" b="1" dirty="0"/>
              <a:t>Improving the capabilities of Pakistan’s LMIS</a:t>
            </a:r>
          </a:p>
        </p:txBody>
      </p:sp>
      <p:grpSp>
        <p:nvGrpSpPr>
          <p:cNvPr id="380" name="Group 379">
            <a:extLst>
              <a:ext uri="{FF2B5EF4-FFF2-40B4-BE49-F238E27FC236}">
                <a16:creationId xmlns:a16="http://schemas.microsoft.com/office/drawing/2014/main" id="{E6F329FC-2710-49E8-B969-357CD38D6987}"/>
              </a:ext>
            </a:extLst>
          </p:cNvPr>
          <p:cNvGrpSpPr/>
          <p:nvPr/>
        </p:nvGrpSpPr>
        <p:grpSpPr>
          <a:xfrm>
            <a:off x="786148" y="1131390"/>
            <a:ext cx="5366622" cy="5115299"/>
            <a:chOff x="2027120" y="1131390"/>
            <a:chExt cx="5366622" cy="5115299"/>
          </a:xfrm>
        </p:grpSpPr>
        <p:sp>
          <p:nvSpPr>
            <p:cNvPr id="374" name="Circle: Hollow 373">
              <a:extLst>
                <a:ext uri="{FF2B5EF4-FFF2-40B4-BE49-F238E27FC236}">
                  <a16:creationId xmlns:a16="http://schemas.microsoft.com/office/drawing/2014/main" id="{B8352F3B-DDE2-4128-BDD7-B2E149730508}"/>
                </a:ext>
              </a:extLst>
            </p:cNvPr>
            <p:cNvSpPr/>
            <p:nvPr/>
          </p:nvSpPr>
          <p:spPr>
            <a:xfrm rot="19887940">
              <a:off x="2498850" y="2381573"/>
              <a:ext cx="3404762" cy="3518455"/>
            </a:xfrm>
            <a:prstGeom prst="donut">
              <a:avLst>
                <a:gd name="adj" fmla="val 9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Block Arc 342">
              <a:extLst>
                <a:ext uri="{FF2B5EF4-FFF2-40B4-BE49-F238E27FC236}">
                  <a16:creationId xmlns:a16="http://schemas.microsoft.com/office/drawing/2014/main" id="{488CE963-018E-4A2A-83B7-FC5F3E5EAF51}"/>
                </a:ext>
              </a:extLst>
            </p:cNvPr>
            <p:cNvSpPr/>
            <p:nvPr/>
          </p:nvSpPr>
          <p:spPr>
            <a:xfrm rot="20220623">
              <a:off x="2261347" y="2412494"/>
              <a:ext cx="3808836" cy="3662993"/>
            </a:xfrm>
            <a:prstGeom prst="blockArc">
              <a:avLst>
                <a:gd name="adj1" fmla="val 18075863"/>
                <a:gd name="adj2" fmla="val 790486"/>
                <a:gd name="adj3" fmla="val 157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44" name="Block Arc 343">
              <a:extLst>
                <a:ext uri="{FF2B5EF4-FFF2-40B4-BE49-F238E27FC236}">
                  <a16:creationId xmlns:a16="http://schemas.microsoft.com/office/drawing/2014/main" id="{5A2970E1-C8EB-4228-BAEB-9FF850A82E7C}"/>
                </a:ext>
              </a:extLst>
            </p:cNvPr>
            <p:cNvSpPr/>
            <p:nvPr/>
          </p:nvSpPr>
          <p:spPr>
            <a:xfrm rot="20220623">
              <a:off x="2282692" y="2400218"/>
              <a:ext cx="3808836" cy="3662993"/>
            </a:xfrm>
            <a:prstGeom prst="blockArc">
              <a:avLst>
                <a:gd name="adj1" fmla="val 13715671"/>
                <a:gd name="adj2" fmla="val 18075647"/>
                <a:gd name="adj3" fmla="val 157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47" name="Block Arc 346">
              <a:extLst>
                <a:ext uri="{FF2B5EF4-FFF2-40B4-BE49-F238E27FC236}">
                  <a16:creationId xmlns:a16="http://schemas.microsoft.com/office/drawing/2014/main" id="{153CB7F2-2527-451D-A6C6-F24B4557103E}"/>
                </a:ext>
              </a:extLst>
            </p:cNvPr>
            <p:cNvSpPr/>
            <p:nvPr/>
          </p:nvSpPr>
          <p:spPr>
            <a:xfrm rot="20220623">
              <a:off x="2282694" y="2417974"/>
              <a:ext cx="3808836" cy="3662993"/>
            </a:xfrm>
            <a:prstGeom prst="blockArc">
              <a:avLst>
                <a:gd name="adj1" fmla="val 756805"/>
                <a:gd name="adj2" fmla="val 5084269"/>
                <a:gd name="adj3" fmla="val 1619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8" name="Oval 347">
              <a:extLst>
                <a:ext uri="{FF2B5EF4-FFF2-40B4-BE49-F238E27FC236}">
                  <a16:creationId xmlns:a16="http://schemas.microsoft.com/office/drawing/2014/main" id="{4B5514B6-6988-445B-92F2-1451DCB09E6D}"/>
                </a:ext>
              </a:extLst>
            </p:cNvPr>
            <p:cNvSpPr/>
            <p:nvPr/>
          </p:nvSpPr>
          <p:spPr>
            <a:xfrm rot="20220623">
              <a:off x="2027120" y="1131390"/>
              <a:ext cx="2179706" cy="20962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51" name="Oval 350">
              <a:extLst>
                <a:ext uri="{FF2B5EF4-FFF2-40B4-BE49-F238E27FC236}">
                  <a16:creationId xmlns:a16="http://schemas.microsoft.com/office/drawing/2014/main" id="{7B08CB0F-E559-4530-AA2F-0B2044E36ACA}"/>
                </a:ext>
              </a:extLst>
            </p:cNvPr>
            <p:cNvSpPr/>
            <p:nvPr/>
          </p:nvSpPr>
          <p:spPr>
            <a:xfrm rot="20220623">
              <a:off x="5214036" y="4150447"/>
              <a:ext cx="2179706" cy="209624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52" name="Oval 351">
              <a:extLst>
                <a:ext uri="{FF2B5EF4-FFF2-40B4-BE49-F238E27FC236}">
                  <a16:creationId xmlns:a16="http://schemas.microsoft.com/office/drawing/2014/main" id="{DF51F815-69F1-42E2-8AD9-47B60D23D6FE}"/>
                </a:ext>
              </a:extLst>
            </p:cNvPr>
            <p:cNvSpPr/>
            <p:nvPr/>
          </p:nvSpPr>
          <p:spPr>
            <a:xfrm rot="20220623">
              <a:off x="4766991" y="1576864"/>
              <a:ext cx="2179706" cy="209624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53" name="Oval 352">
              <a:extLst>
                <a:ext uri="{FF2B5EF4-FFF2-40B4-BE49-F238E27FC236}">
                  <a16:creationId xmlns:a16="http://schemas.microsoft.com/office/drawing/2014/main" id="{E473FE4D-F36E-4068-B36A-783375C6C8A3}"/>
                </a:ext>
              </a:extLst>
            </p:cNvPr>
            <p:cNvSpPr/>
            <p:nvPr/>
          </p:nvSpPr>
          <p:spPr>
            <a:xfrm rot="20220623">
              <a:off x="4840466" y="3225220"/>
              <a:ext cx="503008" cy="483748"/>
            </a:xfrm>
            <a:prstGeom prst="ellipse">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ysClr val="windowText" lastClr="000000"/>
                </a:solidFill>
                <a:latin typeface="Gill Sans MT" panose="020B0502020104020203" pitchFamily="34" charset="0"/>
              </a:endParaRPr>
            </a:p>
          </p:txBody>
        </p:sp>
        <p:sp>
          <p:nvSpPr>
            <p:cNvPr id="354" name="Oval 353">
              <a:extLst>
                <a:ext uri="{FF2B5EF4-FFF2-40B4-BE49-F238E27FC236}">
                  <a16:creationId xmlns:a16="http://schemas.microsoft.com/office/drawing/2014/main" id="{C19A4E54-2950-401A-AD50-353379E2A8FC}"/>
                </a:ext>
              </a:extLst>
            </p:cNvPr>
            <p:cNvSpPr/>
            <p:nvPr/>
          </p:nvSpPr>
          <p:spPr>
            <a:xfrm rot="20220623">
              <a:off x="5145496" y="4525989"/>
              <a:ext cx="503008" cy="483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ysClr val="windowText" lastClr="000000"/>
                </a:solidFill>
                <a:latin typeface="Gill Sans MT" panose="020B0502020104020203" pitchFamily="34" charset="0"/>
              </a:endParaRPr>
            </a:p>
          </p:txBody>
        </p:sp>
        <p:sp>
          <p:nvSpPr>
            <p:cNvPr id="357" name="Oval 356">
              <a:extLst>
                <a:ext uri="{FF2B5EF4-FFF2-40B4-BE49-F238E27FC236}">
                  <a16:creationId xmlns:a16="http://schemas.microsoft.com/office/drawing/2014/main" id="{C97A2B3B-9DD1-4C36-BB14-382673EACF77}"/>
                </a:ext>
              </a:extLst>
            </p:cNvPr>
            <p:cNvSpPr/>
            <p:nvPr/>
          </p:nvSpPr>
          <p:spPr>
            <a:xfrm rot="20220623">
              <a:off x="3356072" y="2873373"/>
              <a:ext cx="503008" cy="483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ysClr val="windowText" lastClr="000000"/>
                </a:solidFill>
                <a:latin typeface="Gill Sans MT" panose="020B0502020104020203" pitchFamily="34" charset="0"/>
              </a:endParaRPr>
            </a:p>
          </p:txBody>
        </p:sp>
        <p:sp>
          <p:nvSpPr>
            <p:cNvPr id="358" name="Oval 357">
              <a:extLst>
                <a:ext uri="{FF2B5EF4-FFF2-40B4-BE49-F238E27FC236}">
                  <a16:creationId xmlns:a16="http://schemas.microsoft.com/office/drawing/2014/main" id="{FDED30C0-6C0A-4653-97E7-1D8FA3524765}"/>
                </a:ext>
              </a:extLst>
            </p:cNvPr>
            <p:cNvSpPr/>
            <p:nvPr/>
          </p:nvSpPr>
          <p:spPr>
            <a:xfrm>
              <a:off x="3349818" y="2856341"/>
              <a:ext cx="516917" cy="52670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1</a:t>
              </a:r>
            </a:p>
          </p:txBody>
        </p:sp>
        <p:sp>
          <p:nvSpPr>
            <p:cNvPr id="359" name="Oval 358">
              <a:extLst>
                <a:ext uri="{FF2B5EF4-FFF2-40B4-BE49-F238E27FC236}">
                  <a16:creationId xmlns:a16="http://schemas.microsoft.com/office/drawing/2014/main" id="{816F8694-8744-477A-9162-677BE2193B54}"/>
                </a:ext>
              </a:extLst>
            </p:cNvPr>
            <p:cNvSpPr/>
            <p:nvPr/>
          </p:nvSpPr>
          <p:spPr>
            <a:xfrm rot="21420746">
              <a:off x="4826405" y="3218357"/>
              <a:ext cx="516917" cy="5267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2</a:t>
              </a:r>
            </a:p>
          </p:txBody>
        </p:sp>
        <p:sp>
          <p:nvSpPr>
            <p:cNvPr id="360" name="Oval 359">
              <a:extLst>
                <a:ext uri="{FF2B5EF4-FFF2-40B4-BE49-F238E27FC236}">
                  <a16:creationId xmlns:a16="http://schemas.microsoft.com/office/drawing/2014/main" id="{E27D3669-CB40-450B-AAB8-775BA8BB5CA9}"/>
                </a:ext>
              </a:extLst>
            </p:cNvPr>
            <p:cNvSpPr/>
            <p:nvPr/>
          </p:nvSpPr>
          <p:spPr>
            <a:xfrm rot="21445860">
              <a:off x="5150584" y="4508734"/>
              <a:ext cx="516917" cy="526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3</a:t>
              </a:r>
            </a:p>
          </p:txBody>
        </p:sp>
      </p:grpSp>
      <p:sp>
        <p:nvSpPr>
          <p:cNvPr id="366" name="TextBox 365">
            <a:extLst>
              <a:ext uri="{FF2B5EF4-FFF2-40B4-BE49-F238E27FC236}">
                <a16:creationId xmlns:a16="http://schemas.microsoft.com/office/drawing/2014/main" id="{61B44872-BA17-4179-87C3-85135DF1E65D}"/>
              </a:ext>
            </a:extLst>
          </p:cNvPr>
          <p:cNvSpPr txBox="1"/>
          <p:nvPr/>
        </p:nvSpPr>
        <p:spPr>
          <a:xfrm>
            <a:off x="635146" y="1037640"/>
            <a:ext cx="2470496" cy="2179547"/>
          </a:xfrm>
          <a:prstGeom prst="rect">
            <a:avLst/>
          </a:prstGeom>
          <a:noFill/>
        </p:spPr>
        <p:txBody>
          <a:bodyPr wrap="square" rtlCol="0">
            <a:prstTxWarp prst="textArchUp">
              <a:avLst/>
            </a:prstTxWarp>
            <a:spAutoFit/>
          </a:bodyPr>
          <a:lstStyle/>
          <a:p>
            <a:pPr algn="ctr"/>
            <a:r>
              <a:rPr lang="en-US" b="1" dirty="0">
                <a:solidFill>
                  <a:schemeClr val="accent1">
                    <a:lumMod val="75000"/>
                  </a:schemeClr>
                </a:solidFill>
              </a:rPr>
              <a:t>Context /  Motivation</a:t>
            </a:r>
          </a:p>
        </p:txBody>
      </p:sp>
      <p:sp>
        <p:nvSpPr>
          <p:cNvPr id="370" name="TextBox 369">
            <a:extLst>
              <a:ext uri="{FF2B5EF4-FFF2-40B4-BE49-F238E27FC236}">
                <a16:creationId xmlns:a16="http://schemas.microsoft.com/office/drawing/2014/main" id="{8F0BC418-8629-4DF4-A765-A4669C19228E}"/>
              </a:ext>
            </a:extLst>
          </p:cNvPr>
          <p:cNvSpPr txBox="1"/>
          <p:nvPr/>
        </p:nvSpPr>
        <p:spPr>
          <a:xfrm rot="1377353">
            <a:off x="3569530" y="3974382"/>
            <a:ext cx="2682208" cy="3498866"/>
          </a:xfrm>
          <a:prstGeom prst="rect">
            <a:avLst/>
          </a:prstGeom>
          <a:noFill/>
        </p:spPr>
        <p:txBody>
          <a:bodyPr wrap="square" rtlCol="0">
            <a:prstTxWarp prst="textArchUp">
              <a:avLst/>
            </a:prstTxWarp>
            <a:spAutoFit/>
          </a:bodyPr>
          <a:lstStyle/>
          <a:p>
            <a:pPr algn="ctr"/>
            <a:r>
              <a:rPr lang="en-US" b="1" dirty="0">
                <a:solidFill>
                  <a:schemeClr val="accent1">
                    <a:lumMod val="75000"/>
                  </a:schemeClr>
                </a:solidFill>
              </a:rPr>
              <a:t>Results</a:t>
            </a:r>
          </a:p>
        </p:txBody>
      </p:sp>
      <p:sp>
        <p:nvSpPr>
          <p:cNvPr id="371" name="TextBox 370">
            <a:extLst>
              <a:ext uri="{FF2B5EF4-FFF2-40B4-BE49-F238E27FC236}">
                <a16:creationId xmlns:a16="http://schemas.microsoft.com/office/drawing/2014/main" id="{12164B84-7333-4D90-8D88-809E594194C7}"/>
              </a:ext>
            </a:extLst>
          </p:cNvPr>
          <p:cNvSpPr txBox="1"/>
          <p:nvPr/>
        </p:nvSpPr>
        <p:spPr>
          <a:xfrm rot="20661920">
            <a:off x="3277791" y="1424515"/>
            <a:ext cx="2744939" cy="2513712"/>
          </a:xfrm>
          <a:prstGeom prst="rect">
            <a:avLst/>
          </a:prstGeom>
          <a:noFill/>
          <a:ln>
            <a:noFill/>
          </a:ln>
        </p:spPr>
        <p:txBody>
          <a:bodyPr wrap="square" rtlCol="0">
            <a:prstTxWarp prst="textArchUp">
              <a:avLst/>
            </a:prstTxWarp>
            <a:spAutoFit/>
          </a:bodyPr>
          <a:lstStyle/>
          <a:p>
            <a:pPr algn="ctr"/>
            <a:r>
              <a:rPr lang="en-US" b="1" dirty="0">
                <a:solidFill>
                  <a:schemeClr val="accent1">
                    <a:lumMod val="75000"/>
                  </a:schemeClr>
                </a:solidFill>
              </a:rPr>
              <a:t>Methodology</a:t>
            </a:r>
          </a:p>
        </p:txBody>
      </p:sp>
      <p:pic>
        <p:nvPicPr>
          <p:cNvPr id="382" name="Graphic 381" descr="Disconnected">
            <a:extLst>
              <a:ext uri="{FF2B5EF4-FFF2-40B4-BE49-F238E27FC236}">
                <a16:creationId xmlns:a16="http://schemas.microsoft.com/office/drawing/2014/main" id="{D7B63BD9-7ACA-49F1-9A3A-0D0CCEF7C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6408" y="1305639"/>
            <a:ext cx="1374501" cy="1374501"/>
          </a:xfrm>
          <a:prstGeom prst="rect">
            <a:avLst/>
          </a:prstGeom>
        </p:spPr>
      </p:pic>
      <p:pic>
        <p:nvPicPr>
          <p:cNvPr id="384" name="Graphic 383" descr="Circles with arrows">
            <a:extLst>
              <a:ext uri="{FF2B5EF4-FFF2-40B4-BE49-F238E27FC236}">
                <a16:creationId xmlns:a16="http://schemas.microsoft.com/office/drawing/2014/main" id="{FC23A8D0-C507-45BB-8550-86F8F8D596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8548" y="1938482"/>
            <a:ext cx="1271883" cy="1271883"/>
          </a:xfrm>
          <a:prstGeom prst="rect">
            <a:avLst/>
          </a:prstGeom>
        </p:spPr>
      </p:pic>
      <p:pic>
        <p:nvPicPr>
          <p:cNvPr id="386" name="Graphic 385" descr="Research">
            <a:extLst>
              <a:ext uri="{FF2B5EF4-FFF2-40B4-BE49-F238E27FC236}">
                <a16:creationId xmlns:a16="http://schemas.microsoft.com/office/drawing/2014/main" id="{2B5BA99A-26D0-4153-AAD8-CBDE1ABEB3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550059" y="4590725"/>
            <a:ext cx="1112308" cy="1154168"/>
          </a:xfrm>
          <a:prstGeom prst="rect">
            <a:avLst/>
          </a:prstGeom>
        </p:spPr>
      </p:pic>
      <p:sp>
        <p:nvSpPr>
          <p:cNvPr id="387" name="Arrow: Pentagon 386">
            <a:extLst>
              <a:ext uri="{FF2B5EF4-FFF2-40B4-BE49-F238E27FC236}">
                <a16:creationId xmlns:a16="http://schemas.microsoft.com/office/drawing/2014/main" id="{26F46972-9F74-42C5-9C35-13CBACD8D033}"/>
              </a:ext>
            </a:extLst>
          </p:cNvPr>
          <p:cNvSpPr/>
          <p:nvPr/>
        </p:nvSpPr>
        <p:spPr>
          <a:xfrm rot="18776981">
            <a:off x="786292" y="4558407"/>
            <a:ext cx="3282750" cy="662895"/>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xtBox 387">
            <a:extLst>
              <a:ext uri="{FF2B5EF4-FFF2-40B4-BE49-F238E27FC236}">
                <a16:creationId xmlns:a16="http://schemas.microsoft.com/office/drawing/2014/main" id="{85D131BF-DF83-475B-BE06-2D343D6EF605}"/>
              </a:ext>
            </a:extLst>
          </p:cNvPr>
          <p:cNvSpPr txBox="1"/>
          <p:nvPr/>
        </p:nvSpPr>
        <p:spPr>
          <a:xfrm rot="18754064">
            <a:off x="1005249" y="4799038"/>
            <a:ext cx="2521648" cy="461665"/>
          </a:xfrm>
          <a:prstGeom prst="rect">
            <a:avLst/>
          </a:prstGeom>
          <a:noFill/>
        </p:spPr>
        <p:txBody>
          <a:bodyPr wrap="square" rtlCol="0">
            <a:spAutoFit/>
          </a:bodyPr>
          <a:lstStyle/>
          <a:p>
            <a:r>
              <a:rPr lang="en-US" sz="2400" dirty="0">
                <a:solidFill>
                  <a:schemeClr val="bg1"/>
                </a:solidFill>
              </a:rPr>
              <a:t>Use of  Technology</a:t>
            </a:r>
          </a:p>
        </p:txBody>
      </p:sp>
      <p:sp>
        <p:nvSpPr>
          <p:cNvPr id="394" name="TextBox 393">
            <a:extLst>
              <a:ext uri="{FF2B5EF4-FFF2-40B4-BE49-F238E27FC236}">
                <a16:creationId xmlns:a16="http://schemas.microsoft.com/office/drawing/2014/main" id="{7D6B431F-7AF8-4E9E-8CBC-5D8F73EB6B2F}"/>
              </a:ext>
            </a:extLst>
          </p:cNvPr>
          <p:cNvSpPr txBox="1"/>
          <p:nvPr/>
        </p:nvSpPr>
        <p:spPr>
          <a:xfrm>
            <a:off x="5776921" y="1648443"/>
            <a:ext cx="949109" cy="338554"/>
          </a:xfrm>
          <a:prstGeom prst="rect">
            <a:avLst/>
          </a:prstGeom>
          <a:noFill/>
        </p:spPr>
        <p:txBody>
          <a:bodyPr wrap="square" rtlCol="0">
            <a:spAutoFit/>
          </a:bodyPr>
          <a:lstStyle/>
          <a:p>
            <a:r>
              <a:rPr lang="en-US" sz="1600" dirty="0">
                <a:solidFill>
                  <a:schemeClr val="accent3"/>
                </a:solidFill>
              </a:rPr>
              <a:t>Pivot BI</a:t>
            </a:r>
          </a:p>
        </p:txBody>
      </p:sp>
      <p:sp>
        <p:nvSpPr>
          <p:cNvPr id="395" name="TextBox 394">
            <a:extLst>
              <a:ext uri="{FF2B5EF4-FFF2-40B4-BE49-F238E27FC236}">
                <a16:creationId xmlns:a16="http://schemas.microsoft.com/office/drawing/2014/main" id="{40353DE3-5642-44F6-A258-D0242F160C89}"/>
              </a:ext>
            </a:extLst>
          </p:cNvPr>
          <p:cNvSpPr txBox="1"/>
          <p:nvPr/>
        </p:nvSpPr>
        <p:spPr>
          <a:xfrm>
            <a:off x="5973816" y="2761200"/>
            <a:ext cx="1982269" cy="338554"/>
          </a:xfrm>
          <a:prstGeom prst="rect">
            <a:avLst/>
          </a:prstGeom>
          <a:noFill/>
        </p:spPr>
        <p:txBody>
          <a:bodyPr wrap="square" rtlCol="0">
            <a:spAutoFit/>
          </a:bodyPr>
          <a:lstStyle/>
          <a:p>
            <a:r>
              <a:rPr lang="en-US" sz="1600" dirty="0">
                <a:solidFill>
                  <a:schemeClr val="accent3"/>
                </a:solidFill>
              </a:rPr>
              <a:t>Executive Dashboard</a:t>
            </a:r>
          </a:p>
        </p:txBody>
      </p:sp>
      <p:sp>
        <p:nvSpPr>
          <p:cNvPr id="397" name="TextBox 396">
            <a:extLst>
              <a:ext uri="{FF2B5EF4-FFF2-40B4-BE49-F238E27FC236}">
                <a16:creationId xmlns:a16="http://schemas.microsoft.com/office/drawing/2014/main" id="{1633EC8D-AF28-4069-8EE7-4DE6E3AC9813}"/>
              </a:ext>
            </a:extLst>
          </p:cNvPr>
          <p:cNvSpPr txBox="1"/>
          <p:nvPr/>
        </p:nvSpPr>
        <p:spPr>
          <a:xfrm>
            <a:off x="5995426" y="2177140"/>
            <a:ext cx="1844376" cy="338554"/>
          </a:xfrm>
          <a:prstGeom prst="rect">
            <a:avLst/>
          </a:prstGeom>
          <a:noFill/>
        </p:spPr>
        <p:txBody>
          <a:bodyPr wrap="square" rtlCol="0">
            <a:spAutoFit/>
          </a:bodyPr>
          <a:lstStyle/>
          <a:p>
            <a:r>
              <a:rPr lang="en-US" sz="1600" dirty="0">
                <a:solidFill>
                  <a:schemeClr val="accent3"/>
                </a:solidFill>
              </a:rPr>
              <a:t>SC Control Tower</a:t>
            </a:r>
          </a:p>
        </p:txBody>
      </p:sp>
      <p:sp>
        <p:nvSpPr>
          <p:cNvPr id="399" name="TextBox 398">
            <a:extLst>
              <a:ext uri="{FF2B5EF4-FFF2-40B4-BE49-F238E27FC236}">
                <a16:creationId xmlns:a16="http://schemas.microsoft.com/office/drawing/2014/main" id="{30C10913-3711-44FD-998A-9ABBC7B1D02B}"/>
              </a:ext>
            </a:extLst>
          </p:cNvPr>
          <p:cNvSpPr txBox="1"/>
          <p:nvPr/>
        </p:nvSpPr>
        <p:spPr>
          <a:xfrm>
            <a:off x="5684674" y="3268472"/>
            <a:ext cx="2633907" cy="338554"/>
          </a:xfrm>
          <a:prstGeom prst="rect">
            <a:avLst/>
          </a:prstGeom>
          <a:noFill/>
        </p:spPr>
        <p:txBody>
          <a:bodyPr wrap="square" rtlCol="0">
            <a:spAutoFit/>
          </a:bodyPr>
          <a:lstStyle/>
          <a:p>
            <a:r>
              <a:rPr lang="en-US" sz="1600" dirty="0">
                <a:solidFill>
                  <a:schemeClr val="accent3"/>
                </a:solidFill>
              </a:rPr>
              <a:t>Demand Planning Predictor</a:t>
            </a:r>
          </a:p>
        </p:txBody>
      </p:sp>
      <p:sp>
        <p:nvSpPr>
          <p:cNvPr id="401" name="Oval 400">
            <a:extLst>
              <a:ext uri="{FF2B5EF4-FFF2-40B4-BE49-F238E27FC236}">
                <a16:creationId xmlns:a16="http://schemas.microsoft.com/office/drawing/2014/main" id="{DF40430B-9EB0-4CC5-A66A-E6424361E566}"/>
              </a:ext>
            </a:extLst>
          </p:cNvPr>
          <p:cNvSpPr/>
          <p:nvPr/>
        </p:nvSpPr>
        <p:spPr>
          <a:xfrm>
            <a:off x="5989384" y="4416347"/>
            <a:ext cx="394898" cy="41547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704DEA09-AB5D-459F-8E87-CFFD7D1E0109}"/>
              </a:ext>
            </a:extLst>
          </p:cNvPr>
          <p:cNvSpPr/>
          <p:nvPr/>
        </p:nvSpPr>
        <p:spPr>
          <a:xfrm>
            <a:off x="6097864" y="5155691"/>
            <a:ext cx="394898" cy="41547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CAC05BEB-08DE-48C0-87EF-D059680192AC}"/>
              </a:ext>
            </a:extLst>
          </p:cNvPr>
          <p:cNvSpPr/>
          <p:nvPr/>
        </p:nvSpPr>
        <p:spPr>
          <a:xfrm>
            <a:off x="5435675" y="1649579"/>
            <a:ext cx="394898" cy="41547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5C42D2D3-63ED-4CA3-966A-C8D20D925833}"/>
              </a:ext>
            </a:extLst>
          </p:cNvPr>
          <p:cNvSpPr/>
          <p:nvPr/>
        </p:nvSpPr>
        <p:spPr>
          <a:xfrm>
            <a:off x="5665429" y="2137444"/>
            <a:ext cx="394898" cy="41547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F3A515C1-01BC-4A10-8513-F89CD8785D3D}"/>
              </a:ext>
            </a:extLst>
          </p:cNvPr>
          <p:cNvSpPr/>
          <p:nvPr/>
        </p:nvSpPr>
        <p:spPr>
          <a:xfrm>
            <a:off x="5633625" y="2745756"/>
            <a:ext cx="394898" cy="41547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B4E3541E-E3D8-419E-BAA6-B4C40A1DC567}"/>
              </a:ext>
            </a:extLst>
          </p:cNvPr>
          <p:cNvSpPr/>
          <p:nvPr/>
        </p:nvSpPr>
        <p:spPr>
          <a:xfrm>
            <a:off x="5367803" y="3208792"/>
            <a:ext cx="394898" cy="41547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extBox 411">
            <a:extLst>
              <a:ext uri="{FF2B5EF4-FFF2-40B4-BE49-F238E27FC236}">
                <a16:creationId xmlns:a16="http://schemas.microsoft.com/office/drawing/2014/main" id="{388D7DCE-46DA-49B6-A9E9-3399BF7EF1B9}"/>
              </a:ext>
            </a:extLst>
          </p:cNvPr>
          <p:cNvSpPr txBox="1"/>
          <p:nvPr/>
        </p:nvSpPr>
        <p:spPr>
          <a:xfrm>
            <a:off x="6436740" y="5194152"/>
            <a:ext cx="1667192" cy="584775"/>
          </a:xfrm>
          <a:prstGeom prst="rect">
            <a:avLst/>
          </a:prstGeom>
          <a:noFill/>
        </p:spPr>
        <p:txBody>
          <a:bodyPr wrap="square" rtlCol="0">
            <a:spAutoFit/>
          </a:bodyPr>
          <a:lstStyle/>
          <a:p>
            <a:r>
              <a:rPr lang="en-US" sz="1600" dirty="0">
                <a:solidFill>
                  <a:schemeClr val="accent3"/>
                </a:solidFill>
              </a:rPr>
              <a:t>Achieved SC </a:t>
            </a:r>
          </a:p>
          <a:p>
            <a:r>
              <a:rPr lang="en-US" sz="1600" dirty="0">
                <a:solidFill>
                  <a:schemeClr val="accent3"/>
                </a:solidFill>
              </a:rPr>
              <a:t>Integrated Status</a:t>
            </a:r>
          </a:p>
        </p:txBody>
      </p:sp>
      <p:sp>
        <p:nvSpPr>
          <p:cNvPr id="413" name="TextBox 412">
            <a:extLst>
              <a:ext uri="{FF2B5EF4-FFF2-40B4-BE49-F238E27FC236}">
                <a16:creationId xmlns:a16="http://schemas.microsoft.com/office/drawing/2014/main" id="{795082A5-6A46-4BBE-8FD5-FE3928A57CBC}"/>
              </a:ext>
            </a:extLst>
          </p:cNvPr>
          <p:cNvSpPr txBox="1"/>
          <p:nvPr/>
        </p:nvSpPr>
        <p:spPr>
          <a:xfrm>
            <a:off x="6329723" y="4273049"/>
            <a:ext cx="2069783" cy="584775"/>
          </a:xfrm>
          <a:prstGeom prst="rect">
            <a:avLst/>
          </a:prstGeom>
          <a:noFill/>
        </p:spPr>
        <p:txBody>
          <a:bodyPr wrap="square" rtlCol="0">
            <a:spAutoFit/>
          </a:bodyPr>
          <a:lstStyle/>
          <a:p>
            <a:r>
              <a:rPr lang="en-US" sz="1600" dirty="0">
                <a:solidFill>
                  <a:schemeClr val="accent3"/>
                </a:solidFill>
              </a:rPr>
              <a:t>Evidence-based decision making</a:t>
            </a:r>
          </a:p>
        </p:txBody>
      </p:sp>
    </p:spTree>
    <p:custDataLst>
      <p:tags r:id="rId1"/>
    </p:custDataLst>
    <p:extLst>
      <p:ext uri="{BB962C8B-B14F-4D97-AF65-F5344CB8AC3E}">
        <p14:creationId xmlns:p14="http://schemas.microsoft.com/office/powerpoint/2010/main" val="4489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ED87B-2DD9-47ED-A430-3B04C5BCA034}"/>
              </a:ext>
            </a:extLst>
          </p:cNvPr>
          <p:cNvSpPr>
            <a:spLocks noGrp="1"/>
          </p:cNvSpPr>
          <p:nvPr>
            <p:ph type="title"/>
          </p:nvPr>
        </p:nvSpPr>
        <p:spPr>
          <a:xfrm>
            <a:off x="628650" y="365126"/>
            <a:ext cx="7886700" cy="1325563"/>
          </a:xfrm>
        </p:spPr>
        <p:txBody>
          <a:bodyPr vert="horz" lIns="91440" tIns="45720" rIns="91440" bIns="45720" rtlCol="0" anchor="ctr">
            <a:normAutofit/>
          </a:bodyPr>
          <a:lstStyle/>
          <a:p>
            <a:r>
              <a:rPr lang="en-US" kern="1200" dirty="0">
                <a:latin typeface="Gill Sans MT" panose="020B0502020104020203" pitchFamily="34" charset="0"/>
                <a:ea typeface="+mj-ea"/>
                <a:cs typeface="+mj-cs"/>
              </a:rPr>
              <a:t>Advanced analytics tools track critical health commodities and supplies</a:t>
            </a:r>
          </a:p>
        </p:txBody>
      </p:sp>
      <p:sp>
        <p:nvSpPr>
          <p:cNvPr id="76" name="Slide Number Placeholder 2">
            <a:extLst>
              <a:ext uri="{FF2B5EF4-FFF2-40B4-BE49-F238E27FC236}">
                <a16:creationId xmlns:a16="http://schemas.microsoft.com/office/drawing/2014/main" id="{1D9FC93C-0882-4C06-8D27-5F7B9A2BA971}"/>
              </a:ext>
            </a:extLst>
          </p:cNvPr>
          <p:cNvSpPr>
            <a:spLocks noGrp="1"/>
          </p:cNvSpPr>
          <p:nvPr>
            <p:ph type="sldNum" sz="quarter" idx="12"/>
          </p:nvPr>
        </p:nvSpPr>
        <p:spPr>
          <a:xfrm>
            <a:off x="7580376" y="6356351"/>
            <a:ext cx="934974" cy="365125"/>
          </a:xfrm>
        </p:spPr>
        <p:txBody>
          <a:bodyPr/>
          <a:lstStyle/>
          <a:p>
            <a:pPr>
              <a:spcAft>
                <a:spcPts val="600"/>
              </a:spcAft>
            </a:pPr>
            <a:fld id="{AFB4637D-E648-4D47-95AC-4BFF987C325D}" type="slidenum">
              <a:rPr lang="en-US" smtClean="0"/>
              <a:pPr>
                <a:spcAft>
                  <a:spcPts val="600"/>
                </a:spcAft>
              </a:pPr>
              <a:t>8</a:t>
            </a:fld>
            <a:endParaRPr lang="en-US"/>
          </a:p>
        </p:txBody>
      </p:sp>
      <p:graphicFrame>
        <p:nvGraphicFramePr>
          <p:cNvPr id="2" name="Table 5">
            <a:extLst>
              <a:ext uri="{FF2B5EF4-FFF2-40B4-BE49-F238E27FC236}">
                <a16:creationId xmlns:a16="http://schemas.microsoft.com/office/drawing/2014/main" id="{326B981C-E7D7-45A1-9D27-BED5CA2CE5F5}"/>
              </a:ext>
            </a:extLst>
          </p:cNvPr>
          <p:cNvGraphicFramePr>
            <a:graphicFrameLocks noGrp="1"/>
          </p:cNvGraphicFramePr>
          <p:nvPr>
            <p:extLst>
              <p:ext uri="{D42A27DB-BD31-4B8C-83A1-F6EECF244321}">
                <p14:modId xmlns:p14="http://schemas.microsoft.com/office/powerpoint/2010/main" val="440216066"/>
              </p:ext>
            </p:extLst>
          </p:nvPr>
        </p:nvGraphicFramePr>
        <p:xfrm>
          <a:off x="831273" y="1817688"/>
          <a:ext cx="7367155" cy="4675186"/>
        </p:xfrm>
        <a:graphic>
          <a:graphicData uri="http://schemas.openxmlformats.org/drawingml/2006/table">
            <a:tbl>
              <a:tblPr firstRow="1" bandRow="1">
                <a:tableStyleId>{5940675A-B579-460E-94D1-54222C63F5DA}</a:tableStyleId>
              </a:tblPr>
              <a:tblGrid>
                <a:gridCol w="3356082">
                  <a:extLst>
                    <a:ext uri="{9D8B030D-6E8A-4147-A177-3AD203B41FA5}">
                      <a16:colId xmlns:a16="http://schemas.microsoft.com/office/drawing/2014/main" val="4056635359"/>
                    </a:ext>
                  </a:extLst>
                </a:gridCol>
                <a:gridCol w="717971">
                  <a:extLst>
                    <a:ext uri="{9D8B030D-6E8A-4147-A177-3AD203B41FA5}">
                      <a16:colId xmlns:a16="http://schemas.microsoft.com/office/drawing/2014/main" val="2378594638"/>
                    </a:ext>
                  </a:extLst>
                </a:gridCol>
                <a:gridCol w="3293102">
                  <a:extLst>
                    <a:ext uri="{9D8B030D-6E8A-4147-A177-3AD203B41FA5}">
                      <a16:colId xmlns:a16="http://schemas.microsoft.com/office/drawing/2014/main" val="1928572694"/>
                    </a:ext>
                  </a:extLst>
                </a:gridCol>
              </a:tblGrid>
              <a:tr h="328608">
                <a:tc>
                  <a:txBody>
                    <a:bodyPr/>
                    <a:lstStyle/>
                    <a:p>
                      <a:pPr algn="ctr"/>
                      <a:r>
                        <a:rPr lang="en-US" sz="1400" b="1" dirty="0">
                          <a:solidFill>
                            <a:schemeClr val="bg1"/>
                          </a:solidFill>
                        </a:rPr>
                        <a:t>Control Tower</a:t>
                      </a:r>
                    </a:p>
                  </a:txBody>
                  <a:tcPr marL="69688" marR="69688" marT="34844" marB="348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8B70"/>
                    </a:solidFill>
                  </a:tcPr>
                </a:tc>
                <a:tc>
                  <a:txBody>
                    <a:bodyPr/>
                    <a:lstStyle/>
                    <a:p>
                      <a:pPr algn="ctr"/>
                      <a:endParaRPr lang="en-US" sz="1400" b="1"/>
                    </a:p>
                  </a:txBody>
                  <a:tcPr marL="69688" marR="69688" marT="34844" marB="3484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bg1"/>
                          </a:solidFill>
                        </a:rPr>
                        <a:t>PIVOT BI Tool</a:t>
                      </a:r>
                    </a:p>
                  </a:txBody>
                  <a:tcPr marL="69688" marR="69688" marT="34844" marB="348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8B70"/>
                    </a:solidFill>
                  </a:tcPr>
                </a:tc>
                <a:extLst>
                  <a:ext uri="{0D108BD9-81ED-4DB2-BD59-A6C34878D82A}">
                    <a16:rowId xmlns:a16="http://schemas.microsoft.com/office/drawing/2014/main" val="3701484381"/>
                  </a:ext>
                </a:extLst>
              </a:tr>
              <a:tr h="1448860">
                <a:tc>
                  <a:txBody>
                    <a:bodyPr/>
                    <a:lstStyle/>
                    <a:p>
                      <a:pPr marL="342900" indent="-342900">
                        <a:buAutoNum type="arabicPeriod"/>
                      </a:pPr>
                      <a:r>
                        <a:rPr lang="en-US" sz="1400" dirty="0"/>
                        <a:t>Past six months and current month’s data visibility</a:t>
                      </a:r>
                    </a:p>
                    <a:p>
                      <a:pPr marL="342900" indent="-342900">
                        <a:buAutoNum type="arabicPeriod"/>
                      </a:pPr>
                      <a:r>
                        <a:rPr lang="en-US" sz="1400" dirty="0"/>
                        <a:t>Predicts and projects next six months’ demand and supply; using algorithms. </a:t>
                      </a:r>
                    </a:p>
                    <a:p>
                      <a:pPr marL="0" indent="0">
                        <a:buNone/>
                      </a:pPr>
                      <a:endParaRPr lang="en-US" sz="1400" dirty="0"/>
                    </a:p>
                  </a:txBody>
                  <a:tcPr marL="69688" marR="69688" marT="34844" marB="3484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a:p>
                  </a:txBody>
                  <a:tcPr marL="69688" marR="69688" marT="34844" marB="3484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AutoNum type="arabicPeriod"/>
                      </a:pPr>
                      <a:r>
                        <a:rPr lang="en-US" sz="1400" dirty="0"/>
                        <a:t>Free hand tool for business intelligence</a:t>
                      </a:r>
                    </a:p>
                    <a:p>
                      <a:pPr marL="342900" indent="-342900">
                        <a:buAutoNum type="arabicPeriod"/>
                      </a:pPr>
                      <a:r>
                        <a:rPr lang="en-US" sz="1400" dirty="0"/>
                        <a:t>Decision makers can design data views as per their requirements.</a:t>
                      </a:r>
                    </a:p>
                    <a:p>
                      <a:pPr marL="342900" indent="-342900">
                        <a:buAutoNum type="arabicPeriod"/>
                      </a:pPr>
                      <a:r>
                        <a:rPr lang="en-US" sz="1400" dirty="0"/>
                        <a:t>Data can be exported to Excel</a:t>
                      </a:r>
                    </a:p>
                  </a:txBody>
                  <a:tcPr marL="69688" marR="69688" marT="34844" marB="3484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8805918"/>
                  </a:ext>
                </a:extLst>
              </a:tr>
              <a:tr h="328608">
                <a:tc>
                  <a:txBody>
                    <a:bodyPr/>
                    <a:lstStyle/>
                    <a:p>
                      <a:pPr algn="ctr"/>
                      <a:r>
                        <a:rPr lang="en-US" sz="1400" b="1" dirty="0">
                          <a:solidFill>
                            <a:schemeClr val="bg1"/>
                          </a:solidFill>
                        </a:rPr>
                        <a:t>Executive Dashboard</a:t>
                      </a:r>
                    </a:p>
                  </a:txBody>
                  <a:tcPr marL="69688" marR="69688" marT="34844" marB="348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8B70"/>
                    </a:solidFill>
                  </a:tcPr>
                </a:tc>
                <a:tc>
                  <a:txBody>
                    <a:bodyPr/>
                    <a:lstStyle/>
                    <a:p>
                      <a:pPr algn="ctr"/>
                      <a:endParaRPr lang="en-US" sz="1400" b="1"/>
                    </a:p>
                  </a:txBody>
                  <a:tcPr marL="69688" marR="69688" marT="34844" marB="3484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bg1"/>
                          </a:solidFill>
                        </a:rPr>
                        <a:t>Demand Intelligence</a:t>
                      </a:r>
                    </a:p>
                  </a:txBody>
                  <a:tcPr marL="69688" marR="69688" marT="34844" marB="348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8B70"/>
                    </a:solidFill>
                  </a:tcPr>
                </a:tc>
                <a:extLst>
                  <a:ext uri="{0D108BD9-81ED-4DB2-BD59-A6C34878D82A}">
                    <a16:rowId xmlns:a16="http://schemas.microsoft.com/office/drawing/2014/main" val="1033827008"/>
                  </a:ext>
                </a:extLst>
              </a:tr>
              <a:tr h="2569110">
                <a:tc>
                  <a:txBody>
                    <a:bodyPr/>
                    <a:lstStyle/>
                    <a:p>
                      <a:pPr marL="342900" indent="-342900">
                        <a:buAutoNum type="arabicPeriod"/>
                      </a:pPr>
                      <a:r>
                        <a:rPr lang="en-US" sz="1400"/>
                        <a:t>360 degrees analytics for executive to view stock at central warehouse, district stores and health facilities. </a:t>
                      </a:r>
                    </a:p>
                    <a:p>
                      <a:pPr marL="342900" indent="-342900">
                        <a:buAutoNum type="arabicPeriod"/>
                      </a:pPr>
                      <a:r>
                        <a:rPr lang="en-US" sz="1400"/>
                        <a:t>System algorithms suggest the quantity need to be procured, based on the consumption data</a:t>
                      </a:r>
                    </a:p>
                    <a:p>
                      <a:pPr marL="342900" indent="-342900">
                        <a:buAutoNum type="arabicPeriod"/>
                      </a:pPr>
                      <a:r>
                        <a:rPr lang="en-US" sz="1400"/>
                        <a:t>Drill down option to view granular information</a:t>
                      </a:r>
                    </a:p>
                    <a:p>
                      <a:pPr marL="342900" indent="-342900">
                        <a:buAutoNum type="arabicPeriod"/>
                      </a:pPr>
                      <a:r>
                        <a:rPr lang="en-US" sz="1400"/>
                        <a:t>Allows to communicate decision via SMS and emails</a:t>
                      </a:r>
                    </a:p>
                  </a:txBody>
                  <a:tcPr marL="69688" marR="69688" marT="34844" marB="3484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a:p>
                  </a:txBody>
                  <a:tcPr marL="69688" marR="69688" marT="34844" marB="3484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400" dirty="0"/>
                        <a:t>Demand planner can view and make demand plan:</a:t>
                      </a:r>
                    </a:p>
                    <a:p>
                      <a:pPr marL="800100" lvl="1" indent="-342900">
                        <a:buAutoNum type="alphaLcPeriod"/>
                      </a:pPr>
                      <a:r>
                        <a:rPr lang="en-US" sz="1400" dirty="0"/>
                        <a:t>historic data</a:t>
                      </a:r>
                    </a:p>
                    <a:p>
                      <a:pPr marL="800100" lvl="1" indent="-342900">
                        <a:buAutoNum type="alphaLcPeriod"/>
                      </a:pPr>
                      <a:r>
                        <a:rPr lang="en-US" sz="1400" dirty="0"/>
                        <a:t>Current stock on hand</a:t>
                      </a:r>
                    </a:p>
                    <a:p>
                      <a:pPr marL="800100" lvl="1" indent="-342900">
                        <a:buAutoNum type="alphaLcPeriod"/>
                      </a:pPr>
                      <a:r>
                        <a:rPr lang="en-US" sz="1400" dirty="0"/>
                        <a:t>Requisition quantity and justification provided by the initiator</a:t>
                      </a:r>
                    </a:p>
                    <a:p>
                      <a:pPr marL="800100" lvl="1" indent="-342900">
                        <a:buAutoNum type="alphaLcPeriod"/>
                      </a:pPr>
                      <a:r>
                        <a:rPr lang="en-US" sz="1400" dirty="0"/>
                        <a:t>Stock available at supplier warehouse</a:t>
                      </a:r>
                    </a:p>
                    <a:p>
                      <a:pPr marL="800100" lvl="1" indent="-342900">
                        <a:buAutoNum type="alphaLcPeriod"/>
                      </a:pPr>
                      <a:r>
                        <a:rPr lang="en-US" sz="1400" dirty="0"/>
                        <a:t>Adjust requisition quantity </a:t>
                      </a:r>
                    </a:p>
                  </a:txBody>
                  <a:tcPr marL="69688" marR="69688" marT="34844" marB="3484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3912445"/>
                  </a:ext>
                </a:extLst>
              </a:tr>
            </a:tbl>
          </a:graphicData>
        </a:graphic>
      </p:graphicFrame>
    </p:spTree>
    <p:extLst>
      <p:ext uri="{BB962C8B-B14F-4D97-AF65-F5344CB8AC3E}">
        <p14:creationId xmlns:p14="http://schemas.microsoft.com/office/powerpoint/2010/main" val="63475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19896-1DEB-47E4-87DE-DBA74E00383F}"/>
              </a:ext>
            </a:extLst>
          </p:cNvPr>
          <p:cNvSpPr>
            <a:spLocks noGrp="1"/>
          </p:cNvSpPr>
          <p:nvPr>
            <p:ph type="title"/>
          </p:nvPr>
        </p:nvSpPr>
        <p:spPr>
          <a:xfrm>
            <a:off x="649432" y="313171"/>
            <a:ext cx="7886700" cy="1325563"/>
          </a:xfrm>
        </p:spPr>
        <p:txBody>
          <a:bodyPr/>
          <a:lstStyle/>
          <a:p>
            <a:r>
              <a:rPr lang="en-US" dirty="0"/>
              <a:t>Analytics provide more power to the health services industry </a:t>
            </a:r>
          </a:p>
        </p:txBody>
      </p:sp>
      <p:pic>
        <p:nvPicPr>
          <p:cNvPr id="45" name="Picture 44" descr="A screenshot of a computer&#10;&#10;Description automatically generated">
            <a:extLst>
              <a:ext uri="{FF2B5EF4-FFF2-40B4-BE49-F238E27FC236}">
                <a16:creationId xmlns:a16="http://schemas.microsoft.com/office/drawing/2014/main" id="{FCED6326-E8D1-4857-B696-F19201424B1E}"/>
              </a:ext>
            </a:extLst>
          </p:cNvPr>
          <p:cNvPicPr/>
          <p:nvPr/>
        </p:nvPicPr>
        <p:blipFill>
          <a:blip r:embed="rId4"/>
          <a:stretch>
            <a:fillRect/>
          </a:stretch>
        </p:blipFill>
        <p:spPr>
          <a:xfrm>
            <a:off x="574659" y="1579250"/>
            <a:ext cx="3717013" cy="1756251"/>
          </a:xfrm>
          <a:prstGeom prst="rect">
            <a:avLst/>
          </a:prstGeom>
        </p:spPr>
      </p:pic>
      <p:pic>
        <p:nvPicPr>
          <p:cNvPr id="46" name="Picture 45" descr="A screenshot of a computer&#10;&#10;Description automatically generated">
            <a:extLst>
              <a:ext uri="{FF2B5EF4-FFF2-40B4-BE49-F238E27FC236}">
                <a16:creationId xmlns:a16="http://schemas.microsoft.com/office/drawing/2014/main" id="{2C793BF3-DAC7-42F9-92FF-8304167B8001}"/>
              </a:ext>
            </a:extLst>
          </p:cNvPr>
          <p:cNvPicPr/>
          <p:nvPr/>
        </p:nvPicPr>
        <p:blipFill>
          <a:blip r:embed="rId5"/>
          <a:stretch>
            <a:fillRect/>
          </a:stretch>
        </p:blipFill>
        <p:spPr>
          <a:xfrm>
            <a:off x="208349" y="4368747"/>
            <a:ext cx="2530148" cy="1725504"/>
          </a:xfrm>
          <a:prstGeom prst="rect">
            <a:avLst/>
          </a:prstGeom>
        </p:spPr>
      </p:pic>
      <p:pic>
        <p:nvPicPr>
          <p:cNvPr id="47" name="Picture 46" descr="A screenshot of a cell phone&#10;&#10;Description automatically generated">
            <a:extLst>
              <a:ext uri="{FF2B5EF4-FFF2-40B4-BE49-F238E27FC236}">
                <a16:creationId xmlns:a16="http://schemas.microsoft.com/office/drawing/2014/main" id="{0BEAE09C-033C-4D2D-930E-79D4FA7DCA4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500198" y="4272543"/>
            <a:ext cx="2530146" cy="1835077"/>
          </a:xfrm>
          <a:prstGeom prst="rect">
            <a:avLst/>
          </a:prstGeom>
          <a:noFill/>
          <a:ln>
            <a:noFill/>
          </a:ln>
        </p:spPr>
      </p:pic>
      <p:sp>
        <p:nvSpPr>
          <p:cNvPr id="48" name="TextBox 47">
            <a:extLst>
              <a:ext uri="{FF2B5EF4-FFF2-40B4-BE49-F238E27FC236}">
                <a16:creationId xmlns:a16="http://schemas.microsoft.com/office/drawing/2014/main" id="{9EA5934C-1BE5-4846-A072-0AAC84D9AC8E}"/>
              </a:ext>
            </a:extLst>
          </p:cNvPr>
          <p:cNvSpPr txBox="1"/>
          <p:nvPr/>
        </p:nvSpPr>
        <p:spPr>
          <a:xfrm>
            <a:off x="-228499" y="3308612"/>
            <a:ext cx="3395922" cy="523220"/>
          </a:xfrm>
          <a:prstGeom prst="rect">
            <a:avLst/>
          </a:prstGeom>
          <a:noFill/>
        </p:spPr>
        <p:txBody>
          <a:bodyPr wrap="square" rtlCol="0">
            <a:spAutoFit/>
          </a:bodyPr>
          <a:lstStyle/>
          <a:p>
            <a:pPr algn="ctr" defTabSz="685800"/>
            <a:r>
              <a:rPr lang="en-US" sz="2700" b="1" dirty="0">
                <a:solidFill>
                  <a:srgbClr val="0F8B70"/>
                </a:solidFill>
              </a:rPr>
              <a:t>Control Tower</a:t>
            </a:r>
          </a:p>
        </p:txBody>
      </p:sp>
      <p:sp>
        <p:nvSpPr>
          <p:cNvPr id="49" name="TextBox 48">
            <a:extLst>
              <a:ext uri="{FF2B5EF4-FFF2-40B4-BE49-F238E27FC236}">
                <a16:creationId xmlns:a16="http://schemas.microsoft.com/office/drawing/2014/main" id="{07AC7595-F8C3-4E3D-8770-829DDA59F7BE}"/>
              </a:ext>
            </a:extLst>
          </p:cNvPr>
          <p:cNvSpPr txBox="1"/>
          <p:nvPr/>
        </p:nvSpPr>
        <p:spPr>
          <a:xfrm>
            <a:off x="41223" y="3841655"/>
            <a:ext cx="2864400" cy="369332"/>
          </a:xfrm>
          <a:prstGeom prst="rect">
            <a:avLst/>
          </a:prstGeom>
          <a:noFill/>
        </p:spPr>
        <p:txBody>
          <a:bodyPr wrap="square" rtlCol="0">
            <a:spAutoFit/>
          </a:bodyPr>
          <a:lstStyle/>
          <a:p>
            <a:pPr algn="ctr" defTabSz="685800"/>
            <a:r>
              <a:rPr lang="en-US" b="1" dirty="0">
                <a:solidFill>
                  <a:srgbClr val="0F8B70"/>
                </a:solidFill>
              </a:rPr>
              <a:t>Executive Dashboard</a:t>
            </a:r>
          </a:p>
        </p:txBody>
      </p:sp>
      <p:sp>
        <p:nvSpPr>
          <p:cNvPr id="50" name="TextBox 49">
            <a:extLst>
              <a:ext uri="{FF2B5EF4-FFF2-40B4-BE49-F238E27FC236}">
                <a16:creationId xmlns:a16="http://schemas.microsoft.com/office/drawing/2014/main" id="{F8362DCF-B70D-46B6-9BB5-E2A53EC8EC7A}"/>
              </a:ext>
            </a:extLst>
          </p:cNvPr>
          <p:cNvSpPr txBox="1"/>
          <p:nvPr/>
        </p:nvSpPr>
        <p:spPr>
          <a:xfrm>
            <a:off x="6582416" y="3744324"/>
            <a:ext cx="2447928" cy="369332"/>
          </a:xfrm>
          <a:prstGeom prst="rect">
            <a:avLst/>
          </a:prstGeom>
          <a:noFill/>
        </p:spPr>
        <p:txBody>
          <a:bodyPr wrap="square" rtlCol="0">
            <a:spAutoFit/>
          </a:bodyPr>
          <a:lstStyle/>
          <a:p>
            <a:pPr defTabSz="685800"/>
            <a:r>
              <a:rPr lang="en-US" b="1" dirty="0">
                <a:solidFill>
                  <a:srgbClr val="0F8B70"/>
                </a:solidFill>
              </a:rPr>
              <a:t>Demand Intelligence</a:t>
            </a:r>
          </a:p>
        </p:txBody>
      </p:sp>
      <p:pic>
        <p:nvPicPr>
          <p:cNvPr id="52" name="Picture 51">
            <a:extLst>
              <a:ext uri="{FF2B5EF4-FFF2-40B4-BE49-F238E27FC236}">
                <a16:creationId xmlns:a16="http://schemas.microsoft.com/office/drawing/2014/main" id="{452ADF8F-D527-4582-9865-DCBEE62265D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8099" y="1303996"/>
            <a:ext cx="3978792" cy="1909675"/>
          </a:xfrm>
          <a:prstGeom prst="rect">
            <a:avLst/>
          </a:prstGeom>
          <a:noFill/>
          <a:ln>
            <a:noFill/>
          </a:ln>
        </p:spPr>
      </p:pic>
      <p:sp>
        <p:nvSpPr>
          <p:cNvPr id="53" name="TextBox 52">
            <a:extLst>
              <a:ext uri="{FF2B5EF4-FFF2-40B4-BE49-F238E27FC236}">
                <a16:creationId xmlns:a16="http://schemas.microsoft.com/office/drawing/2014/main" id="{3FFFA922-BEB6-4B14-9DB7-FEBF2D68E21B}"/>
              </a:ext>
            </a:extLst>
          </p:cNvPr>
          <p:cNvSpPr txBox="1"/>
          <p:nvPr/>
        </p:nvSpPr>
        <p:spPr>
          <a:xfrm>
            <a:off x="5947763" y="3242677"/>
            <a:ext cx="3395922" cy="523220"/>
          </a:xfrm>
          <a:prstGeom prst="rect">
            <a:avLst/>
          </a:prstGeom>
          <a:noFill/>
        </p:spPr>
        <p:txBody>
          <a:bodyPr wrap="square" rtlCol="0">
            <a:spAutoFit/>
          </a:bodyPr>
          <a:lstStyle/>
          <a:p>
            <a:pPr algn="ctr" defTabSz="685800"/>
            <a:r>
              <a:rPr lang="en-US" sz="2700" b="1" dirty="0">
                <a:solidFill>
                  <a:srgbClr val="0F8B70"/>
                </a:solidFill>
              </a:rPr>
              <a:t>PIVOT BI</a:t>
            </a:r>
          </a:p>
        </p:txBody>
      </p:sp>
      <p:pic>
        <p:nvPicPr>
          <p:cNvPr id="3" name="Picture 2">
            <a:extLst>
              <a:ext uri="{FF2B5EF4-FFF2-40B4-BE49-F238E27FC236}">
                <a16:creationId xmlns:a16="http://schemas.microsoft.com/office/drawing/2014/main" id="{63A7B9ED-A035-4867-A858-E42DA1E65DF5}"/>
              </a:ext>
            </a:extLst>
          </p:cNvPr>
          <p:cNvPicPr>
            <a:picLocks noChangeAspect="1"/>
          </p:cNvPicPr>
          <p:nvPr/>
        </p:nvPicPr>
        <p:blipFill rotWithShape="1">
          <a:blip r:embed="rId8"/>
          <a:srcRect l="3555"/>
          <a:stretch/>
        </p:blipFill>
        <p:spPr>
          <a:xfrm>
            <a:off x="2874839" y="3367186"/>
            <a:ext cx="3505638" cy="2977305"/>
          </a:xfrm>
          <a:prstGeom prst="rect">
            <a:avLst/>
          </a:prstGeom>
        </p:spPr>
      </p:pic>
      <p:sp>
        <p:nvSpPr>
          <p:cNvPr id="6" name="Right Bracket 5">
            <a:extLst>
              <a:ext uri="{FF2B5EF4-FFF2-40B4-BE49-F238E27FC236}">
                <a16:creationId xmlns:a16="http://schemas.microsoft.com/office/drawing/2014/main" id="{D7610679-FC67-4141-8367-00163F67866B}"/>
              </a:ext>
            </a:extLst>
          </p:cNvPr>
          <p:cNvSpPr/>
          <p:nvPr/>
        </p:nvSpPr>
        <p:spPr>
          <a:xfrm>
            <a:off x="6294868" y="3421159"/>
            <a:ext cx="98377" cy="2811845"/>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709A5EBB-E798-44DD-A05B-8DFAA0FDE8B7}"/>
              </a:ext>
            </a:extLst>
          </p:cNvPr>
          <p:cNvSpPr/>
          <p:nvPr/>
        </p:nvSpPr>
        <p:spPr>
          <a:xfrm>
            <a:off x="2866179" y="3536603"/>
            <a:ext cx="98376" cy="26355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09758B2-6624-4FAE-A0B7-5EB624E96DDE}"/>
              </a:ext>
            </a:extLst>
          </p:cNvPr>
          <p:cNvCxnSpPr/>
          <p:nvPr/>
        </p:nvCxnSpPr>
        <p:spPr>
          <a:xfrm>
            <a:off x="0" y="3817826"/>
            <a:ext cx="286617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B1335A-60D4-42F2-A695-593D7C67B060}"/>
              </a:ext>
            </a:extLst>
          </p:cNvPr>
          <p:cNvCxnSpPr>
            <a:cxnSpLocks/>
          </p:cNvCxnSpPr>
          <p:nvPr/>
        </p:nvCxnSpPr>
        <p:spPr>
          <a:xfrm flipH="1">
            <a:off x="6393246" y="3724333"/>
            <a:ext cx="27507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5D9C912-1BBF-455B-9398-00F7CBE22FF0}"/>
              </a:ext>
            </a:extLst>
          </p:cNvPr>
          <p:cNvCxnSpPr/>
          <p:nvPr/>
        </p:nvCxnSpPr>
        <p:spPr>
          <a:xfrm>
            <a:off x="4728660" y="1516254"/>
            <a:ext cx="0" cy="18290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6122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GHSC-PSM-STANDARD" val="jrs4V4uE"/>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Standard-USAIDonly-3-27-19-newlogo.pptx" id="{F74F957E-F42D-432D-9FD7-FF35AFEDAB13}" vid="{49341528-CC30-414C-9DF4-D82CDC5D9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Communications" ma:contentTypeID="0x0101008DA58B5CA681664FAB24816C56F410850900DB152401091AAC4ABF8B0977161DF5BF" ma:contentTypeVersion="19" ma:contentTypeDescription="Project Communications" ma:contentTypeScope="" ma:versionID="0a1e4015ef9e8337a86b2997ea149f9d">
  <xsd:schema xmlns:xsd="http://www.w3.org/2001/XMLSchema" xmlns:xs="http://www.w3.org/2001/XMLSchema" xmlns:p="http://schemas.microsoft.com/office/2006/metadata/properties" xmlns:ns2="8d7096d6-fc66-4344-9e3f-2445529a09f6" xmlns:ns3="692b1d3d-0f4c-48ce-837c-97bc48865b33" targetNamespace="http://schemas.microsoft.com/office/2006/metadata/properties" ma:root="true" ma:fieldsID="788f73bc8be96df6e521f07e51180c19" ns2:_="" ns3:_="">
    <xsd:import namespace="8d7096d6-fc66-4344-9e3f-2445529a09f6"/>
    <xsd:import namespace="692b1d3d-0f4c-48ce-837c-97bc48865b33"/>
    <xsd:element name="properties">
      <xsd:complexType>
        <xsd:sequence>
          <xsd:element name="documentManagement">
            <xsd:complexType>
              <xsd:all>
                <xsd:element ref="ns2:hbf0c10381aa4bd59932b5b7da857fe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2" nillable="true" ma:taxonomy="true" ma:internalName="hbf0c10381aa4bd59932b5b7da857fed" ma:taxonomyFieldName="Project_x0020_Document_x0020_Type" ma:displayName="Project Document Type" ma:readOnly="fals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3" nillable="true" ma:displayName="Taxonomy Catch All Column" ma:descriptio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description=""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2b1d3d-0f4c-48ce-837c-97bc48865b3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22e118f-d533-465d-b5ca-7beed2256e09" ContentTypeId="0x0101008DA58B5CA681664FAB24816C56F4108509" PreviousValue="false"/>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F60183-028E-416D-8AED-9DEE32F7B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692b1d3d-0f4c-48ce-837c-97bc48865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6355E-5169-42A8-BEB9-DA39816D5FCA}">
  <ds:schemaRefs>
    <ds:schemaRef ds:uri="Microsoft.SharePoint.Taxonomy.ContentTypeSync"/>
  </ds:schemaRefs>
</ds:datastoreItem>
</file>

<file path=customXml/itemProps3.xml><?xml version="1.0" encoding="utf-8"?>
<ds:datastoreItem xmlns:ds="http://schemas.openxmlformats.org/officeDocument/2006/customXml" ds:itemID="{99B0C662-DF10-4FC8-8E43-E78B2B00E5D9}">
  <ds:schemaRefs>
    <ds:schemaRef ds:uri="692b1d3d-0f4c-48ce-837c-97bc48865b33"/>
    <ds:schemaRef ds:uri="http://schemas.openxmlformats.org/package/2006/metadata/core-properties"/>
    <ds:schemaRef ds:uri="8d7096d6-fc66-4344-9e3f-2445529a09f6"/>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customXml/itemProps4.xml><?xml version="1.0" encoding="utf-8"?>
<ds:datastoreItem xmlns:ds="http://schemas.openxmlformats.org/officeDocument/2006/customXml" ds:itemID="{CDD78640-CA65-475F-978D-4B91125CD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1411</Words>
  <Application>Microsoft Office PowerPoint</Application>
  <PresentationFormat>On-screen Show (4:3)</PresentationFormat>
  <Paragraphs>191</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Gill Sans MT</vt:lpstr>
      <vt:lpstr>Segoe UI Light</vt:lpstr>
      <vt:lpstr>Tahoma</vt:lpstr>
      <vt:lpstr>GHSC-PSM-Standard</vt:lpstr>
      <vt:lpstr>Using real-time data and technology to track and supply critical health commodities in Pakistan during COVID-19</vt:lpstr>
      <vt:lpstr>Health and humanitarian challenges necessitate reliable data for decision-making</vt:lpstr>
      <vt:lpstr>The evolution of LMIS in Pakistan</vt:lpstr>
      <vt:lpstr>Rapid response to COVID-19 data visibility needs</vt:lpstr>
      <vt:lpstr>Systems allow Pakistan to easily report on international standard health supply chain indicators (Track FP20 analytics, PPMR, and Contraceptive Security Index)   </vt:lpstr>
      <vt:lpstr>Pakistan’s financing of health commodities ranks 2nd highest among countries in the region</vt:lpstr>
      <vt:lpstr>Improving the capabilities of Pakistan’s LMIS</vt:lpstr>
      <vt:lpstr>Advanced analytics tools track critical health commodities and supplies</vt:lpstr>
      <vt:lpstr>Analytics provide more power to the health services industry </vt:lpstr>
      <vt:lpstr>Advanced analytics provide more power to the pharma industry </vt:lpstr>
      <vt:lpstr>Lessons learned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real-time data and technology to track and supply critical health commodities in Pakistan during COVID-19</dc:title>
  <dc:creator>Charlotte Stein</dc:creator>
  <cp:lastModifiedBy>Charlotte Stein</cp:lastModifiedBy>
  <cp:revision>1</cp:revision>
  <dcterms:created xsi:type="dcterms:W3CDTF">2020-09-23T14:33:01Z</dcterms:created>
  <dcterms:modified xsi:type="dcterms:W3CDTF">2020-09-23T15:55:19Z</dcterms:modified>
</cp:coreProperties>
</file>