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62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D5A8FEE2-88F2-4582-863F-6040AC88EF3D}"/>
    <pc:docChg chg="delSld">
      <pc:chgData name="Simon Conesa" userId="85e637a4-6b19-43c5-8a8d-4fa11b74262f" providerId="ADAL" clId="{D5A8FEE2-88F2-4582-863F-6040AC88EF3D}" dt="2021-06-25T15:39:32.389" v="0" actId="2696"/>
      <pc:docMkLst>
        <pc:docMk/>
      </pc:docMkLst>
      <pc:sldChg chg="del">
        <pc:chgData name="Simon Conesa" userId="85e637a4-6b19-43c5-8a8d-4fa11b74262f" providerId="ADAL" clId="{D5A8FEE2-88F2-4582-863F-6040AC88EF3D}" dt="2021-06-25T15:39:32.389" v="0" actId="2696"/>
        <pc:sldMkLst>
          <pc:docMk/>
          <pc:sldMk cId="2019604824" sldId="593"/>
        </pc:sldMkLst>
      </pc:sldChg>
    </pc:docChg>
  </pc:docChgLst>
  <pc:docChgLst>
    <pc:chgData name="Simon Conesa" userId="85e637a4-6b19-43c5-8a8d-4fa11b74262f" providerId="ADAL" clId="{0609F558-68FE-4C53-AA59-B3CCB7D12755}"/>
    <pc:docChg chg="undo custSel modSld">
      <pc:chgData name="Simon Conesa" userId="85e637a4-6b19-43c5-8a8d-4fa11b74262f" providerId="ADAL" clId="{0609F558-68FE-4C53-AA59-B3CCB7D12755}" dt="2021-02-05T14:40:18.365" v="25" actId="20577"/>
      <pc:docMkLst>
        <pc:docMk/>
      </pc:docMkLst>
      <pc:sldChg chg="addSp delSp modSp mod">
        <pc:chgData name="Simon Conesa" userId="85e637a4-6b19-43c5-8a8d-4fa11b74262f" providerId="ADAL" clId="{0609F558-68FE-4C53-AA59-B3CCB7D12755}" dt="2021-02-05T14:40:18.365" v="25" actId="20577"/>
        <pc:sldMkLst>
          <pc:docMk/>
          <pc:sldMk cId="2019604824" sldId="593"/>
        </pc:sldMkLst>
        <pc:graphicFrameChg chg="add del modGraphic">
          <ac:chgData name="Simon Conesa" userId="85e637a4-6b19-43c5-8a8d-4fa11b74262f" providerId="ADAL" clId="{0609F558-68FE-4C53-AA59-B3CCB7D12755}" dt="2021-02-05T14:40:18.365" v="25" actId="20577"/>
          <ac:graphicFrameMkLst>
            <pc:docMk/>
            <pc:sldMk cId="2019604824" sldId="593"/>
            <ac:graphicFrameMk id="3" creationId="{94CE5152-4B03-49E2-B187-07B0D57478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a:extLst>
              <a:ext uri="{FF2B5EF4-FFF2-40B4-BE49-F238E27FC236}">
                <a16:creationId xmlns:a16="http://schemas.microsoft.com/office/drawing/2014/main" id="{B1D9072D-A988-4064-9921-962DF9CA302B}"/>
              </a:ext>
            </a:extLst>
          </p:cNvPr>
          <p:cNvCxnSpPr>
            <a:cxnSpLocks/>
            <a:stCxn id="57" idx="0"/>
          </p:cNvCxnSpPr>
          <p:nvPr/>
        </p:nvCxnSpPr>
        <p:spPr>
          <a:xfrm flipV="1">
            <a:off x="11427934" y="1510590"/>
            <a:ext cx="0" cy="3008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93FEA07-F764-4B08-A385-CF896B93F9DB}"/>
              </a:ext>
            </a:extLst>
          </p:cNvPr>
          <p:cNvCxnSpPr>
            <a:cxnSpLocks/>
            <a:stCxn id="28" idx="1"/>
          </p:cNvCxnSpPr>
          <p:nvPr/>
        </p:nvCxnSpPr>
        <p:spPr>
          <a:xfrm flipV="1">
            <a:off x="10683648" y="1509063"/>
            <a:ext cx="310490" cy="905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927509673"/>
              </p:ext>
            </p:extLst>
          </p:nvPr>
        </p:nvGraphicFramePr>
        <p:xfrm>
          <a:off x="6084176" y="337187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9083925" y="1509063"/>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4258789374"/>
              </p:ext>
            </p:extLst>
          </p:nvPr>
        </p:nvGraphicFramePr>
        <p:xfrm>
          <a:off x="6084176" y="1722922"/>
          <a:ext cx="6096002" cy="164723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47230">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3128205196"/>
              </p:ext>
            </p:extLst>
          </p:nvPr>
        </p:nvGraphicFramePr>
        <p:xfrm>
          <a:off x="6107825" y="5183229"/>
          <a:ext cx="4163993" cy="451370"/>
        </p:xfrm>
        <a:graphic>
          <a:graphicData uri="http://schemas.openxmlformats.org/drawingml/2006/table">
            <a:tbl>
              <a:tblPr firstRow="1" bandRow="1">
                <a:tableStyleId>{5940675A-B579-460E-94D1-54222C63F5DA}</a:tableStyleId>
              </a:tblPr>
              <a:tblGrid>
                <a:gridCol w="4163993">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3703401686"/>
              </p:ext>
            </p:extLst>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691718323"/>
              </p:ext>
            </p:extLst>
          </p:nvPr>
        </p:nvGraphicFramePr>
        <p:xfrm>
          <a:off x="11284" y="368949"/>
          <a:ext cx="6072892" cy="5758815"/>
        </p:xfrm>
        <a:graphic>
          <a:graphicData uri="http://schemas.openxmlformats.org/drawingml/2006/table">
            <a:tbl>
              <a:tblPr firstRow="1" bandRow="1">
                <a:tableStyleId>{5C22544A-7EE6-4342-B048-85BDC9FD1C3A}</a:tableStyleId>
              </a:tblPr>
              <a:tblGrid>
                <a:gridCol w="1114872">
                  <a:extLst>
                    <a:ext uri="{9D8B030D-6E8A-4147-A177-3AD203B41FA5}">
                      <a16:colId xmlns:a16="http://schemas.microsoft.com/office/drawing/2014/main" val="1617393262"/>
                    </a:ext>
                  </a:extLst>
                </a:gridCol>
                <a:gridCol w="760396">
                  <a:extLst>
                    <a:ext uri="{9D8B030D-6E8A-4147-A177-3AD203B41FA5}">
                      <a16:colId xmlns:a16="http://schemas.microsoft.com/office/drawing/2014/main" val="3497483624"/>
                    </a:ext>
                  </a:extLst>
                </a:gridCol>
                <a:gridCol w="827772">
                  <a:extLst>
                    <a:ext uri="{9D8B030D-6E8A-4147-A177-3AD203B41FA5}">
                      <a16:colId xmlns:a16="http://schemas.microsoft.com/office/drawing/2014/main" val="3955669414"/>
                    </a:ext>
                  </a:extLst>
                </a:gridCol>
                <a:gridCol w="3369852">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DHIS2</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txBody>
                  <a:tcPr marL="9525" marR="9525" marT="9525" marB="0"/>
                </a:tc>
                <a:extLst>
                  <a:ext uri="{0D108BD9-81ED-4DB2-BD59-A6C34878D82A}">
                    <a16:rowId xmlns:a16="http://schemas.microsoft.com/office/drawing/2014/main" val="3333935869"/>
                  </a:ext>
                </a:extLst>
              </a:tr>
              <a:tr h="103763">
                <a:tc>
                  <a:txBody>
                    <a:bodyPr/>
                    <a:lstStyle/>
                    <a:p>
                      <a:pPr algn="l" fontAlgn="t"/>
                      <a:r>
                        <a:rPr lang="en-US" sz="1100" b="0" i="0" u="none" strike="noStrike" dirty="0">
                          <a:solidFill>
                            <a:srgbClr val="000000"/>
                          </a:solidFill>
                          <a:effectLst/>
                          <a:latin typeface="+mn-lt"/>
                        </a:rPr>
                        <a:t>Channel</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UNFPA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system for managing inventory at some district warehouses</a:t>
                      </a:r>
                    </a:p>
                  </a:txBody>
                  <a:tcPr marL="9525" marR="9525" marT="9525" marB="0"/>
                </a:tc>
                <a:extLst>
                  <a:ext uri="{0D108BD9-81ED-4DB2-BD59-A6C34878D82A}">
                    <a16:rowId xmlns:a16="http://schemas.microsoft.com/office/drawing/2014/main" val="1667629263"/>
                  </a:ext>
                </a:extLst>
              </a:tr>
              <a:tr h="103763">
                <a:tc>
                  <a:txBody>
                    <a:bodyPr/>
                    <a:lstStyle/>
                    <a:p>
                      <a:pPr algn="l" fontAlgn="t"/>
                      <a:r>
                        <a:rPr lang="en-US" sz="1100" b="0" i="0" u="none" strike="noStrike" dirty="0" err="1">
                          <a:solidFill>
                            <a:srgbClr val="000000"/>
                          </a:solidFill>
                          <a:effectLst/>
                          <a:latin typeface="+mn-lt"/>
                        </a:rPr>
                        <a:t>ePulse</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Government of Botswana, 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Web-based extension of Pulse WMS to be used for managing inventory, including online requisitioning to the central medical stores</a:t>
                      </a:r>
                    </a:p>
                    <a:p>
                      <a:pPr marL="0" indent="0" algn="l" fontAlgn="b">
                        <a:buFont typeface="Arial" panose="020B0604020202020204" pitchFamily="34" charset="0"/>
                        <a:buChar char="•"/>
                      </a:pPr>
                      <a:r>
                        <a:rPr lang="en-US" sz="1100" b="0" i="0" u="none" strike="noStrike" dirty="0">
                          <a:solidFill>
                            <a:srgbClr val="000000"/>
                          </a:solidFill>
                          <a:effectLst/>
                          <a:latin typeface="+mn-lt"/>
                        </a:rPr>
                        <a:t>Currently still in development, but when deployed it will be deployed at the district and facility level and be connected directly with the Pulse WMS via a web portal</a:t>
                      </a:r>
                    </a:p>
                  </a:txBody>
                  <a:tcPr marL="9525" marR="9525" marT="9525" marB="0"/>
                </a:tc>
                <a:extLst>
                  <a:ext uri="{0D108BD9-81ED-4DB2-BD59-A6C34878D82A}">
                    <a16:rowId xmlns:a16="http://schemas.microsoft.com/office/drawing/2014/main" val="2217560647"/>
                  </a:ext>
                </a:extLst>
              </a:tr>
              <a:tr h="103763">
                <a:tc>
                  <a:txBody>
                    <a:bodyPr/>
                    <a:lstStyle/>
                    <a:p>
                      <a:pPr algn="l" fontAlgn="t"/>
                      <a:r>
                        <a:rPr lang="en-US" sz="1100" b="0" i="0" u="none" strike="noStrike" dirty="0">
                          <a:solidFill>
                            <a:srgbClr val="000000"/>
                          </a:solidFill>
                          <a:effectLst/>
                          <a:latin typeface="+mn-lt"/>
                        </a:rPr>
                        <a:t>Pulse</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Government of Botswana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Warehouse management system used to manage inventory management processes </a:t>
                      </a:r>
                    </a:p>
                  </a:txBody>
                  <a:tcPr marL="9525" marR="9525" marT="9525" marB="0"/>
                </a:tc>
                <a:extLst>
                  <a:ext uri="{0D108BD9-81ED-4DB2-BD59-A6C34878D82A}">
                    <a16:rowId xmlns:a16="http://schemas.microsoft.com/office/drawing/2014/main" val="1245874035"/>
                  </a:ext>
                </a:extLst>
              </a:tr>
              <a:tr h="103763">
                <a:tc>
                  <a:txBody>
                    <a:bodyPr/>
                    <a:lstStyle/>
                    <a:p>
                      <a:pPr algn="l" fontAlgn="t"/>
                      <a:r>
                        <a:rPr lang="en-US" sz="1100" b="0" i="0" u="none" strike="noStrike" dirty="0">
                          <a:solidFill>
                            <a:srgbClr val="000000"/>
                          </a:solidFill>
                          <a:effectLst/>
                          <a:latin typeface="+mn-lt"/>
                        </a:rPr>
                        <a:t>Supply Chain Manager</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tool for aggregating and analyzing LMIS data from excel</a:t>
                      </a:r>
                    </a:p>
                  </a:txBody>
                  <a:tcPr marL="9525" marR="9525" marT="9525" marB="0"/>
                </a:tc>
                <a:extLst>
                  <a:ext uri="{0D108BD9-81ED-4DB2-BD59-A6C34878D82A}">
                    <a16:rowId xmlns:a16="http://schemas.microsoft.com/office/drawing/2014/main" val="501950357"/>
                  </a:ext>
                </a:extLst>
              </a:tr>
              <a:tr h="103763">
                <a:tc>
                  <a:txBody>
                    <a:bodyPr/>
                    <a:lstStyle/>
                    <a:p>
                      <a:pPr algn="l" fontAlgn="t"/>
                      <a:r>
                        <a:rPr lang="en-US" sz="1100" b="0" i="0" u="none" strike="noStrike" dirty="0" err="1">
                          <a:solidFill>
                            <a:srgbClr val="000000"/>
                          </a:solidFill>
                          <a:effectLst/>
                          <a:latin typeface="+mn-lt"/>
                        </a:rPr>
                        <a:t>PipeLine</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1886726816"/>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 for ARV medicines </a:t>
                      </a:r>
                    </a:p>
                  </a:txBody>
                  <a:tcPr marL="9525" marR="9525" marT="9525" marB="0"/>
                </a:tc>
                <a:extLst>
                  <a:ext uri="{0D108BD9-81ED-4DB2-BD59-A6C34878D82A}">
                    <a16:rowId xmlns:a16="http://schemas.microsoft.com/office/drawing/2014/main" val="12163855"/>
                  </a:ext>
                </a:extLst>
              </a:tr>
              <a:tr h="103763">
                <a:tc>
                  <a:txBody>
                    <a:bodyPr/>
                    <a:lstStyle/>
                    <a:p>
                      <a:pPr algn="l" fontAlgn="t"/>
                      <a:r>
                        <a:rPr lang="en-US" sz="1100" b="0" i="0" u="none" strike="noStrike" dirty="0" err="1">
                          <a:solidFill>
                            <a:srgbClr val="000000"/>
                          </a:solidFill>
                          <a:effectLst/>
                          <a:latin typeface="+mn-lt"/>
                        </a:rPr>
                        <a:t>QuanTB</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FASP</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r>
                        <a:rPr lang="en-US" sz="1100" dirty="0"/>
                        <a:t>Standalone forecasting and supply planning tool for TB medicines</a:t>
                      </a:r>
                      <a:endParaRPr lang="en-BW" sz="1100" dirty="0"/>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ForLab</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r>
                        <a:rPr lang="en-US" sz="1100" dirty="0"/>
                        <a:t>Standalone forecasting tool for laboratory health commodities</a:t>
                      </a:r>
                      <a:endParaRPr lang="en-BW" sz="1100" dirty="0"/>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a:solidFill>
                            <a:srgbClr val="000000"/>
                          </a:solidFill>
                          <a:effectLst/>
                          <a:latin typeface="+mn-lt"/>
                        </a:rPr>
                        <a:t>IPMS</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Government of Botswana</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Web-based integrated patient information management system for big volume health facilities</a:t>
                      </a:r>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a:solidFill>
                            <a:srgbClr val="000000"/>
                          </a:solidFill>
                          <a:effectLst/>
                          <a:latin typeface="+mn-lt"/>
                        </a:rPr>
                        <a:t>PIMS</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patient information management for ART clinics</a:t>
                      </a:r>
                    </a:p>
                  </a:txBody>
                  <a:tcPr marL="9525" marR="9525" marT="9525" marB="0"/>
                </a:tc>
                <a:extLst>
                  <a:ext uri="{0D108BD9-81ED-4DB2-BD59-A6C34878D82A}">
                    <a16:rowId xmlns:a16="http://schemas.microsoft.com/office/drawing/2014/main" val="666960549"/>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197989" y="-118150"/>
            <a:ext cx="3819673"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Botswana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558964" y="2163904"/>
            <a:ext cx="823141" cy="332786"/>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564322" y="179363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8446530" y="946419"/>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35" name="Rectangle 34">
            <a:extLst>
              <a:ext uri="{FF2B5EF4-FFF2-40B4-BE49-F238E27FC236}">
                <a16:creationId xmlns:a16="http://schemas.microsoft.com/office/drawing/2014/main" id="{40C56A1A-CD7D-472E-8283-C9058BA5FC8A}"/>
              </a:ext>
            </a:extLst>
          </p:cNvPr>
          <p:cNvSpPr/>
          <p:nvPr/>
        </p:nvSpPr>
        <p:spPr>
          <a:xfrm>
            <a:off x="8480101" y="239102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8932463" y="1592003"/>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8631563" y="360575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8" name="Rectangle 37">
            <a:extLst>
              <a:ext uri="{FF2B5EF4-FFF2-40B4-BE49-F238E27FC236}">
                <a16:creationId xmlns:a16="http://schemas.microsoft.com/office/drawing/2014/main" id="{8756B422-B2B2-4BC6-87F4-47339238D754}"/>
              </a:ext>
            </a:extLst>
          </p:cNvPr>
          <p:cNvSpPr/>
          <p:nvPr/>
        </p:nvSpPr>
        <p:spPr>
          <a:xfrm>
            <a:off x="8631563" y="451517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37" idx="2"/>
          </p:cNvCxnSpPr>
          <p:nvPr/>
        </p:nvCxnSpPr>
        <p:spPr>
          <a:xfrm flipV="1">
            <a:off x="9083925" y="4004863"/>
            <a:ext cx="0" cy="51031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Flowchart: Magnetic Disk 26">
            <a:extLst>
              <a:ext uri="{FF2B5EF4-FFF2-40B4-BE49-F238E27FC236}">
                <a16:creationId xmlns:a16="http://schemas.microsoft.com/office/drawing/2014/main" id="{9D6E59D1-D4FF-46C8-A233-3F72D607942E}"/>
              </a:ext>
            </a:extLst>
          </p:cNvPr>
          <p:cNvSpPr/>
          <p:nvPr/>
        </p:nvSpPr>
        <p:spPr>
          <a:xfrm>
            <a:off x="7507320" y="2245822"/>
            <a:ext cx="861469" cy="561385"/>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t" anchorCtr="0"/>
          <a:lstStyle/>
          <a:p>
            <a:pPr algn="ctr"/>
            <a:r>
              <a:rPr lang="en-US" sz="1100" dirty="0"/>
              <a:t>Supply Chain</a:t>
            </a:r>
          </a:p>
          <a:p>
            <a:pPr algn="ctr"/>
            <a:r>
              <a:rPr lang="en-US" sz="1100" dirty="0"/>
              <a:t>Manager</a:t>
            </a:r>
          </a:p>
        </p:txBody>
      </p:sp>
      <p:sp>
        <p:nvSpPr>
          <p:cNvPr id="28" name="Flowchart: Magnetic Disk 27">
            <a:extLst>
              <a:ext uri="{FF2B5EF4-FFF2-40B4-BE49-F238E27FC236}">
                <a16:creationId xmlns:a16="http://schemas.microsoft.com/office/drawing/2014/main" id="{D3F39C3E-AE2D-4B68-8177-2AA475428540}"/>
              </a:ext>
            </a:extLst>
          </p:cNvPr>
          <p:cNvSpPr/>
          <p:nvPr/>
        </p:nvSpPr>
        <p:spPr>
          <a:xfrm>
            <a:off x="10271818" y="2414858"/>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Pulse</a:t>
            </a:r>
          </a:p>
        </p:txBody>
      </p:sp>
      <p:sp>
        <p:nvSpPr>
          <p:cNvPr id="30" name="Flowchart: Magnetic Disk 29">
            <a:extLst>
              <a:ext uri="{FF2B5EF4-FFF2-40B4-BE49-F238E27FC236}">
                <a16:creationId xmlns:a16="http://schemas.microsoft.com/office/drawing/2014/main" id="{86D173A7-B963-4C13-96F4-D4C859C54D68}"/>
              </a:ext>
            </a:extLst>
          </p:cNvPr>
          <p:cNvSpPr/>
          <p:nvPr/>
        </p:nvSpPr>
        <p:spPr>
          <a:xfrm>
            <a:off x="6557948" y="3691314"/>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Channel</a:t>
            </a:r>
          </a:p>
        </p:txBody>
      </p:sp>
      <p:sp>
        <p:nvSpPr>
          <p:cNvPr id="50" name="Flowchart: Magnetic Disk 49">
            <a:extLst>
              <a:ext uri="{FF2B5EF4-FFF2-40B4-BE49-F238E27FC236}">
                <a16:creationId xmlns:a16="http://schemas.microsoft.com/office/drawing/2014/main" id="{BBAA0B57-A76A-4315-8BE5-669C0FFE243A}"/>
              </a:ext>
            </a:extLst>
          </p:cNvPr>
          <p:cNvSpPr/>
          <p:nvPr/>
        </p:nvSpPr>
        <p:spPr>
          <a:xfrm>
            <a:off x="6564322" y="2540313"/>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QuanTB</a:t>
            </a:r>
            <a:endParaRPr lang="en-US" sz="1100" dirty="0"/>
          </a:p>
        </p:txBody>
      </p:sp>
      <p:sp>
        <p:nvSpPr>
          <p:cNvPr id="51" name="Flowchart: Magnetic Disk 50">
            <a:extLst>
              <a:ext uri="{FF2B5EF4-FFF2-40B4-BE49-F238E27FC236}">
                <a16:creationId xmlns:a16="http://schemas.microsoft.com/office/drawing/2014/main" id="{16A8D46D-F792-469A-86D2-53C843E50134}"/>
              </a:ext>
            </a:extLst>
          </p:cNvPr>
          <p:cNvSpPr/>
          <p:nvPr/>
        </p:nvSpPr>
        <p:spPr>
          <a:xfrm>
            <a:off x="6564322" y="293806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ForLab</a:t>
            </a:r>
            <a:endParaRPr lang="en-US" sz="1100" dirty="0"/>
          </a:p>
        </p:txBody>
      </p:sp>
      <p:sp>
        <p:nvSpPr>
          <p:cNvPr id="54" name="Flowchart: Magnetic Disk 53">
            <a:extLst>
              <a:ext uri="{FF2B5EF4-FFF2-40B4-BE49-F238E27FC236}">
                <a16:creationId xmlns:a16="http://schemas.microsoft.com/office/drawing/2014/main" id="{D03E8EEA-D198-4CBC-96E9-28DB689E1C0B}"/>
              </a:ext>
            </a:extLst>
          </p:cNvPr>
          <p:cNvSpPr/>
          <p:nvPr/>
        </p:nvSpPr>
        <p:spPr>
          <a:xfrm>
            <a:off x="6557947" y="453372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PIMS</a:t>
            </a:r>
          </a:p>
        </p:txBody>
      </p:sp>
      <p:sp>
        <p:nvSpPr>
          <p:cNvPr id="55" name="Cloud 54">
            <a:extLst>
              <a:ext uri="{FF2B5EF4-FFF2-40B4-BE49-F238E27FC236}">
                <a16:creationId xmlns:a16="http://schemas.microsoft.com/office/drawing/2014/main" id="{1000AF0B-0703-48D8-BD3E-5E40B28A6941}"/>
              </a:ext>
            </a:extLst>
          </p:cNvPr>
          <p:cNvSpPr/>
          <p:nvPr/>
        </p:nvSpPr>
        <p:spPr>
          <a:xfrm>
            <a:off x="9614028" y="946419"/>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IPMS</a:t>
            </a:r>
          </a:p>
        </p:txBody>
      </p:sp>
      <p:cxnSp>
        <p:nvCxnSpPr>
          <p:cNvPr id="56" name="Straight Arrow Connector 55">
            <a:extLst>
              <a:ext uri="{FF2B5EF4-FFF2-40B4-BE49-F238E27FC236}">
                <a16:creationId xmlns:a16="http://schemas.microsoft.com/office/drawing/2014/main" id="{29878F27-EDED-4FB4-A7B3-4B44269296DE}"/>
              </a:ext>
            </a:extLst>
          </p:cNvPr>
          <p:cNvCxnSpPr>
            <a:cxnSpLocks/>
            <a:stCxn id="48" idx="0"/>
            <a:endCxn id="55" idx="1"/>
          </p:cNvCxnSpPr>
          <p:nvPr/>
        </p:nvCxnSpPr>
        <p:spPr>
          <a:xfrm flipV="1">
            <a:off x="10096841" y="1592003"/>
            <a:ext cx="3120" cy="2926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BBCDDFF-9F0C-4C09-892E-377AECD5EAAD}"/>
              </a:ext>
            </a:extLst>
          </p:cNvPr>
          <p:cNvSpPr/>
          <p:nvPr/>
        </p:nvSpPr>
        <p:spPr>
          <a:xfrm>
            <a:off x="9614028" y="4518758"/>
            <a:ext cx="965625"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IPMS</a:t>
            </a:r>
          </a:p>
          <a:p>
            <a:pPr algn="ctr"/>
            <a:r>
              <a:rPr lang="en-US" sz="800" dirty="0">
                <a:solidFill>
                  <a:schemeClr val="tx1"/>
                </a:solidFill>
              </a:rPr>
              <a:t>Data Entry</a:t>
            </a:r>
          </a:p>
        </p:txBody>
      </p:sp>
      <p:sp>
        <p:nvSpPr>
          <p:cNvPr id="8" name="Rectangle 7">
            <a:extLst>
              <a:ext uri="{FF2B5EF4-FFF2-40B4-BE49-F238E27FC236}">
                <a16:creationId xmlns:a16="http://schemas.microsoft.com/office/drawing/2014/main" id="{EC0045DA-41AA-4BB7-A1D8-D57B644AE441}"/>
              </a:ext>
            </a:extLst>
          </p:cNvPr>
          <p:cNvSpPr/>
          <p:nvPr/>
        </p:nvSpPr>
        <p:spPr>
          <a:xfrm>
            <a:off x="8977257" y="5283641"/>
            <a:ext cx="464739" cy="14024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a:extLst>
              <a:ext uri="{FF2B5EF4-FFF2-40B4-BE49-F238E27FC236}">
                <a16:creationId xmlns:a16="http://schemas.microsoft.com/office/drawing/2014/main" id="{5A602D59-9B36-4AE9-B8C1-6D6734D9AB2E}"/>
              </a:ext>
            </a:extLst>
          </p:cNvPr>
          <p:cNvSpPr/>
          <p:nvPr/>
        </p:nvSpPr>
        <p:spPr>
          <a:xfrm>
            <a:off x="9536287" y="5263971"/>
            <a:ext cx="464739" cy="21099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p:txBody>
      </p:sp>
      <p:sp>
        <p:nvSpPr>
          <p:cNvPr id="42" name="TextBox 41">
            <a:extLst>
              <a:ext uri="{FF2B5EF4-FFF2-40B4-BE49-F238E27FC236}">
                <a16:creationId xmlns:a16="http://schemas.microsoft.com/office/drawing/2014/main" id="{7ACA9449-2CA9-4437-A443-24AAA936E911}"/>
              </a:ext>
            </a:extLst>
          </p:cNvPr>
          <p:cNvSpPr txBox="1"/>
          <p:nvPr/>
        </p:nvSpPr>
        <p:spPr>
          <a:xfrm>
            <a:off x="8917099" y="5437046"/>
            <a:ext cx="1136604" cy="215444"/>
          </a:xfrm>
          <a:prstGeom prst="rect">
            <a:avLst/>
          </a:prstGeom>
          <a:noFill/>
        </p:spPr>
        <p:txBody>
          <a:bodyPr wrap="square" rtlCol="0">
            <a:spAutoFit/>
          </a:bodyPr>
          <a:lstStyle/>
          <a:p>
            <a:pPr algn="ctr"/>
            <a:r>
              <a:rPr lang="en-US" sz="800" dirty="0"/>
              <a:t>Under development</a:t>
            </a:r>
          </a:p>
        </p:txBody>
      </p:sp>
      <p:sp>
        <p:nvSpPr>
          <p:cNvPr id="43" name="Cloud 42">
            <a:extLst>
              <a:ext uri="{FF2B5EF4-FFF2-40B4-BE49-F238E27FC236}">
                <a16:creationId xmlns:a16="http://schemas.microsoft.com/office/drawing/2014/main" id="{0BEB7BEA-35D7-46CB-8BFC-BA8540626F77}"/>
              </a:ext>
            </a:extLst>
          </p:cNvPr>
          <p:cNvSpPr/>
          <p:nvPr/>
        </p:nvSpPr>
        <p:spPr>
          <a:xfrm>
            <a:off x="10778406" y="946971"/>
            <a:ext cx="971866" cy="64627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ePulse</a:t>
            </a:r>
            <a:endParaRPr lang="en-US" sz="1000" dirty="0">
              <a:solidFill>
                <a:schemeClr val="tx1"/>
              </a:solidFill>
            </a:endParaRPr>
          </a:p>
        </p:txBody>
      </p:sp>
      <p:sp>
        <p:nvSpPr>
          <p:cNvPr id="44" name="Rectangle 43">
            <a:extLst>
              <a:ext uri="{FF2B5EF4-FFF2-40B4-BE49-F238E27FC236}">
                <a16:creationId xmlns:a16="http://schemas.microsoft.com/office/drawing/2014/main" id="{359407CE-BC97-41AA-B0BF-8563607B73DF}"/>
              </a:ext>
            </a:extLst>
          </p:cNvPr>
          <p:cNvSpPr/>
          <p:nvPr/>
        </p:nvSpPr>
        <p:spPr>
          <a:xfrm>
            <a:off x="10811977" y="3594852"/>
            <a:ext cx="904724"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ePulse</a:t>
            </a:r>
            <a:endParaRPr lang="en-US" sz="1100" dirty="0">
              <a:solidFill>
                <a:schemeClr val="tx1"/>
              </a:solidFill>
            </a:endParaRPr>
          </a:p>
          <a:p>
            <a:pPr algn="ctr"/>
            <a:r>
              <a:rPr lang="en-US" sz="800" dirty="0">
                <a:solidFill>
                  <a:schemeClr val="tx1"/>
                </a:solidFill>
              </a:rPr>
              <a:t>Data Entry</a:t>
            </a:r>
          </a:p>
        </p:txBody>
      </p:sp>
      <p:cxnSp>
        <p:nvCxnSpPr>
          <p:cNvPr id="45" name="Straight Arrow Connector 44">
            <a:extLst>
              <a:ext uri="{FF2B5EF4-FFF2-40B4-BE49-F238E27FC236}">
                <a16:creationId xmlns:a16="http://schemas.microsoft.com/office/drawing/2014/main" id="{9BBB6990-CB0A-4880-A286-F3B6D43FEF31}"/>
              </a:ext>
            </a:extLst>
          </p:cNvPr>
          <p:cNvCxnSpPr>
            <a:cxnSpLocks/>
            <a:stCxn id="44" idx="0"/>
            <a:endCxn id="43" idx="1"/>
          </p:cNvCxnSpPr>
          <p:nvPr/>
        </p:nvCxnSpPr>
        <p:spPr>
          <a:xfrm flipV="1">
            <a:off x="11264339" y="1592555"/>
            <a:ext cx="0" cy="2002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8F1510A0-3A84-4957-9263-BF39DF265123}"/>
              </a:ext>
            </a:extLst>
          </p:cNvPr>
          <p:cNvSpPr/>
          <p:nvPr/>
        </p:nvSpPr>
        <p:spPr>
          <a:xfrm>
            <a:off x="10975572" y="4518758"/>
            <a:ext cx="904724" cy="399112"/>
          </a:xfrm>
          <a:prstGeom prst="rect">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ePulse</a:t>
            </a:r>
            <a:endParaRPr lang="en-US" sz="1100" dirty="0">
              <a:solidFill>
                <a:schemeClr val="tx1"/>
              </a:solidFill>
            </a:endParaRPr>
          </a:p>
          <a:p>
            <a:pPr algn="ctr"/>
            <a:r>
              <a:rPr lang="en-US" sz="800" dirty="0">
                <a:solidFill>
                  <a:schemeClr val="tx1"/>
                </a:solidFill>
              </a:rPr>
              <a:t>Data Entry</a:t>
            </a:r>
          </a:p>
        </p:txBody>
      </p:sp>
      <p:sp>
        <p:nvSpPr>
          <p:cNvPr id="60" name="Rectangle 59">
            <a:extLst>
              <a:ext uri="{FF2B5EF4-FFF2-40B4-BE49-F238E27FC236}">
                <a16:creationId xmlns:a16="http://schemas.microsoft.com/office/drawing/2014/main" id="{F0319AB7-2CDE-425E-92B0-24443FDCC2DE}"/>
              </a:ext>
            </a:extLst>
          </p:cNvPr>
          <p:cNvSpPr/>
          <p:nvPr/>
        </p:nvSpPr>
        <p:spPr>
          <a:xfrm>
            <a:off x="7448382" y="4508896"/>
            <a:ext cx="984068"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emailed to</a:t>
            </a:r>
          </a:p>
          <a:p>
            <a:pPr algn="ctr"/>
            <a:r>
              <a:rPr lang="en-US" sz="800" dirty="0">
                <a:solidFill>
                  <a:schemeClr val="tx1"/>
                </a:solidFill>
              </a:rPr>
              <a:t>District for aggregation</a:t>
            </a:r>
          </a:p>
        </p:txBody>
      </p:sp>
      <p:cxnSp>
        <p:nvCxnSpPr>
          <p:cNvPr id="61" name="Straight Arrow Connector 60">
            <a:extLst>
              <a:ext uri="{FF2B5EF4-FFF2-40B4-BE49-F238E27FC236}">
                <a16:creationId xmlns:a16="http://schemas.microsoft.com/office/drawing/2014/main" id="{03A2F3D2-AD73-4E63-AB50-223DAEF6AF6E}"/>
              </a:ext>
            </a:extLst>
          </p:cNvPr>
          <p:cNvCxnSpPr>
            <a:cxnSpLocks/>
            <a:stCxn id="60" idx="0"/>
            <a:endCxn id="62" idx="2"/>
          </p:cNvCxnSpPr>
          <p:nvPr/>
        </p:nvCxnSpPr>
        <p:spPr>
          <a:xfrm flipH="1" flipV="1">
            <a:off x="7938055" y="4004650"/>
            <a:ext cx="2361" cy="50424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173FF56D-1AF5-4405-A2DB-EB76D340CB37}"/>
              </a:ext>
            </a:extLst>
          </p:cNvPr>
          <p:cNvSpPr/>
          <p:nvPr/>
        </p:nvSpPr>
        <p:spPr>
          <a:xfrm>
            <a:off x="7448382" y="3605538"/>
            <a:ext cx="979345"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emailed to</a:t>
            </a:r>
          </a:p>
          <a:p>
            <a:pPr algn="ctr"/>
            <a:r>
              <a:rPr lang="en-US" sz="800" dirty="0">
                <a:solidFill>
                  <a:schemeClr val="tx1"/>
                </a:solidFill>
              </a:rPr>
              <a:t>Central level for entry</a:t>
            </a:r>
          </a:p>
        </p:txBody>
      </p:sp>
      <p:cxnSp>
        <p:nvCxnSpPr>
          <p:cNvPr id="63" name="Straight Arrow Connector 62">
            <a:extLst>
              <a:ext uri="{FF2B5EF4-FFF2-40B4-BE49-F238E27FC236}">
                <a16:creationId xmlns:a16="http://schemas.microsoft.com/office/drawing/2014/main" id="{BD9B81C1-0599-4F06-98AB-C21687CE63D4}"/>
              </a:ext>
            </a:extLst>
          </p:cNvPr>
          <p:cNvCxnSpPr>
            <a:cxnSpLocks/>
            <a:stCxn id="62" idx="0"/>
            <a:endCxn id="27" idx="3"/>
          </p:cNvCxnSpPr>
          <p:nvPr/>
        </p:nvCxnSpPr>
        <p:spPr>
          <a:xfrm flipV="1">
            <a:off x="7938055" y="2807207"/>
            <a:ext cx="0" cy="79833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6110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9E428-01FA-4AFF-986A-9820B4C13B67}">
  <ds:schemaRefs>
    <ds:schemaRef ds:uri="Microsoft.SharePoint.Taxonomy.ContentTypeSync"/>
  </ds:schemaRefs>
</ds:datastoreItem>
</file>

<file path=customXml/itemProps2.xml><?xml version="1.0" encoding="utf-8"?>
<ds:datastoreItem xmlns:ds="http://schemas.openxmlformats.org/officeDocument/2006/customXml" ds:itemID="{15EEF27F-C30E-4697-A427-64ED8648D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8431-F759-4283-8BEF-A17B8C6726B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3cd82f4-3f37-4b3e-a578-547f27c42b2d"/>
    <ds:schemaRef ds:uri="http://www.w3.org/XML/1998/namespace"/>
    <ds:schemaRef ds:uri="http://purl.org/dc/dcmitype/"/>
    <ds:schemaRef ds:uri="8d7096d6-fc66-4344-9e3f-2445529a09f6"/>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43300</TotalTime>
  <Words>293</Words>
  <Application>Microsoft Office PowerPoint</Application>
  <PresentationFormat>Widescreen</PresentationFormat>
  <Paragraphs>89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447</cp:revision>
  <dcterms:created xsi:type="dcterms:W3CDTF">2020-02-25T15:16:25Z</dcterms:created>
  <dcterms:modified xsi:type="dcterms:W3CDTF">2021-06-25T15:39:36Z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