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7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FC6F844D-D0C6-4E49-A77F-28E856D11D0D}"/>
    <pc:docChg chg="delSld">
      <pc:chgData name="Simon Conesa" userId="85e637a4-6b19-43c5-8a8d-4fa11b74262f" providerId="ADAL" clId="{FC6F844D-D0C6-4E49-A77F-28E856D11D0D}" dt="2021-06-25T15:48:20.359" v="0" actId="2696"/>
      <pc:docMkLst>
        <pc:docMk/>
      </pc:docMkLst>
      <pc:sldChg chg="del">
        <pc:chgData name="Simon Conesa" userId="85e637a4-6b19-43c5-8a8d-4fa11b74262f" providerId="ADAL" clId="{FC6F844D-D0C6-4E49-A77F-28E856D11D0D}" dt="2021-06-25T15:48:20.359" v="0" actId="2696"/>
        <pc:sldMkLst>
          <pc:docMk/>
          <pc:sldMk cId="4073620301" sldId="560"/>
        </pc:sldMkLst>
      </pc:sldChg>
    </pc:docChg>
  </pc:docChgLst>
  <pc:docChgLst>
    <pc:chgData name="Simon Conesa" userId="85e637a4-6b19-43c5-8a8d-4fa11b74262f" providerId="ADAL" clId="{8F5002CD-8118-4AC1-A2E4-80070F6A0747}"/>
    <pc:docChg chg="modSld">
      <pc:chgData name="Simon Conesa" userId="85e637a4-6b19-43c5-8a8d-4fa11b74262f" providerId="ADAL" clId="{8F5002CD-8118-4AC1-A2E4-80070F6A0747}" dt="2021-02-09T14:47:27.849" v="161" actId="20577"/>
      <pc:docMkLst>
        <pc:docMk/>
      </pc:docMkLst>
      <pc:sldChg chg="modSp mod">
        <pc:chgData name="Simon Conesa" userId="85e637a4-6b19-43c5-8a8d-4fa11b74262f" providerId="ADAL" clId="{8F5002CD-8118-4AC1-A2E4-80070F6A0747}" dt="2021-02-09T14:47:27.849" v="161" actId="20577"/>
        <pc:sldMkLst>
          <pc:docMk/>
          <pc:sldMk cId="4073620301" sldId="560"/>
        </pc:sldMkLst>
        <pc:spChg chg="mod">
          <ac:chgData name="Simon Conesa" userId="85e637a4-6b19-43c5-8a8d-4fa11b74262f" providerId="ADAL" clId="{8F5002CD-8118-4AC1-A2E4-80070F6A0747}" dt="2021-01-26T14:41:08.054" v="1" actId="20577"/>
          <ac:spMkLst>
            <pc:docMk/>
            <pc:sldMk cId="4073620301" sldId="560"/>
            <ac:spMk id="9" creationId="{F858BFB3-743F-44D3-96D6-B91E20CFB2A5}"/>
          </ac:spMkLst>
        </pc:spChg>
        <pc:graphicFrameChg chg="modGraphic">
          <ac:chgData name="Simon Conesa" userId="85e637a4-6b19-43c5-8a8d-4fa11b74262f" providerId="ADAL" clId="{8F5002CD-8118-4AC1-A2E4-80070F6A0747}" dt="2021-02-09T14:47:27.849" v="161" actId="20577"/>
          <ac:graphicFrameMkLst>
            <pc:docMk/>
            <pc:sldMk cId="4073620301" sldId="560"/>
            <ac:graphicFrameMk id="3" creationId="{94CE5152-4B03-49E2-B187-07B0D574788B}"/>
          </ac:graphicFrameMkLst>
        </pc:graphicFrameChg>
        <pc:graphicFrameChg chg="modGraphic">
          <ac:chgData name="Simon Conesa" userId="85e637a4-6b19-43c5-8a8d-4fa11b74262f" providerId="ADAL" clId="{8F5002CD-8118-4AC1-A2E4-80070F6A0747}" dt="2021-01-26T14:44:07.705" v="117" actId="20577"/>
          <ac:graphicFrameMkLst>
            <pc:docMk/>
            <pc:sldMk cId="4073620301" sldId="560"/>
            <ac:graphicFrameMk id="6" creationId="{69A7C511-DEA6-46C7-BF8A-6BAC853B052A}"/>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2433062474"/>
              </p:ext>
            </p:extLst>
          </p:nvPr>
        </p:nvGraphicFramePr>
        <p:xfrm>
          <a:off x="6084714" y="1638568"/>
          <a:ext cx="6096002" cy="1459865"/>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459865">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1135164010"/>
              </p:ext>
            </p:extLst>
          </p:nvPr>
        </p:nvGraphicFramePr>
        <p:xfrm>
          <a:off x="6084714" y="3098433"/>
          <a:ext cx="6096002" cy="139160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391606">
                <a:tc>
                  <a:txBody>
                    <a:bodyPr/>
                    <a:lstStyle/>
                    <a:p>
                      <a:r>
                        <a:rPr lang="en-SG" dirty="0">
                          <a:solidFill>
                            <a:schemeClr val="tx1"/>
                          </a:solidFill>
                        </a:rPr>
                        <a:t>Regional</a:t>
                      </a:r>
                      <a:endParaRPr lang="en-US" dirty="0">
                        <a:solidFill>
                          <a:schemeClr val="tx1"/>
                        </a:solidFill>
                      </a:endParaRP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705723116"/>
              </p:ext>
            </p:extLst>
          </p:nvPr>
        </p:nvGraphicFramePr>
        <p:xfrm>
          <a:off x="6074889" y="5400067"/>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2252765208"/>
              </p:ext>
            </p:extLst>
          </p:nvPr>
        </p:nvGraphicFramePr>
        <p:xfrm>
          <a:off x="6084714" y="4491521"/>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sz="1800"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41733327"/>
              </p:ext>
            </p:extLst>
          </p:nvPr>
        </p:nvGraphicFramePr>
        <p:xfrm>
          <a:off x="11285" y="368949"/>
          <a:ext cx="6049968" cy="4025265"/>
        </p:xfrm>
        <a:graphic>
          <a:graphicData uri="http://schemas.openxmlformats.org/drawingml/2006/table">
            <a:tbl>
              <a:tblPr firstRow="1" bandRow="1">
                <a:tableStyleId>{5C22544A-7EE6-4342-B048-85BDC9FD1C3A}</a:tableStyleId>
              </a:tblPr>
              <a:tblGrid>
                <a:gridCol w="1293176">
                  <a:extLst>
                    <a:ext uri="{9D8B030D-6E8A-4147-A177-3AD203B41FA5}">
                      <a16:colId xmlns:a16="http://schemas.microsoft.com/office/drawing/2014/main" val="1617393262"/>
                    </a:ext>
                  </a:extLst>
                </a:gridCol>
                <a:gridCol w="905222">
                  <a:extLst>
                    <a:ext uri="{9D8B030D-6E8A-4147-A177-3AD203B41FA5}">
                      <a16:colId xmlns:a16="http://schemas.microsoft.com/office/drawing/2014/main" val="3497483624"/>
                    </a:ext>
                  </a:extLst>
                </a:gridCol>
                <a:gridCol w="1148259">
                  <a:extLst>
                    <a:ext uri="{9D8B030D-6E8A-4147-A177-3AD203B41FA5}">
                      <a16:colId xmlns:a16="http://schemas.microsoft.com/office/drawing/2014/main" val="3955669414"/>
                    </a:ext>
                  </a:extLst>
                </a:gridCol>
                <a:gridCol w="2703311">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SG" sz="1100" b="0" i="0" u="none" strike="noStrike" dirty="0">
                          <a:solidFill>
                            <a:srgbClr val="000000"/>
                          </a:solidFill>
                          <a:effectLst/>
                          <a:latin typeface="+mn-lt"/>
                        </a:rPr>
                        <a:t>Global Fund, UNICEF</a:t>
                      </a:r>
                      <a:endParaRPr lang="en-US" sz="1100" b="0" i="0" u="none" strike="noStrike" dirty="0">
                        <a:solidFill>
                          <a:srgbClr val="000000"/>
                        </a:solidFill>
                        <a:effectLst/>
                        <a:latin typeface="+mn-lt"/>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Gill Sans MT" panose="020B0502020104020203" pitchFamily="34" charset="0"/>
                        </a:rPr>
                        <a:t>Web-based application for routine reporting and epidemiological surveillance</a:t>
                      </a:r>
                    </a:p>
                    <a:p>
                      <a:pPr marL="0" indent="0" algn="l" fontAlgn="b">
                        <a:buFont typeface="Arial" panose="020B0604020202020204" pitchFamily="34" charset="0"/>
                        <a:buChar char="•"/>
                      </a:pPr>
                      <a:r>
                        <a:rPr lang="en-SG" sz="1100" b="0" i="0" u="none" strike="noStrike" dirty="0">
                          <a:solidFill>
                            <a:srgbClr val="000000"/>
                          </a:solidFill>
                          <a:effectLst/>
                          <a:latin typeface="+mn-lt"/>
                        </a:rPr>
                        <a:t>Operational at all ATM treatment centres and all central, regional and township level hospitals </a:t>
                      </a:r>
                      <a:endParaRPr lang="en-US" sz="11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ELMIS/WMS</a:t>
                      </a:r>
                    </a:p>
                  </a:txBody>
                  <a:tcPr marL="9525" marR="9525" marT="9525" marB="0"/>
                </a:tc>
                <a:tc>
                  <a:txBody>
                    <a:bodyPr/>
                    <a:lstStyle/>
                    <a:p>
                      <a:pPr algn="l" fontAlgn="t"/>
                      <a:r>
                        <a:rPr lang="en-US" sz="1100" b="0" i="0" u="none" strike="noStrike" dirty="0">
                          <a:solidFill>
                            <a:srgbClr val="000000"/>
                          </a:solidFill>
                          <a:effectLst/>
                          <a:latin typeface="+mn-lt"/>
                        </a:rPr>
                        <a:t>Global Fund, USAID</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eLMIS is </a:t>
                      </a:r>
                      <a:r>
                        <a:rPr lang="en-US" sz="1100" b="0" i="0" u="none" strike="noStrike" dirty="0" err="1">
                          <a:solidFill>
                            <a:srgbClr val="000000"/>
                          </a:solidFill>
                          <a:effectLst/>
                          <a:latin typeface="+mn-lt"/>
                        </a:rPr>
                        <a:t>mSupply</a:t>
                      </a:r>
                      <a:r>
                        <a:rPr lang="en-US" sz="1100" b="0" i="0" u="none" strike="noStrike" dirty="0">
                          <a:solidFill>
                            <a:srgbClr val="000000"/>
                          </a:solidFill>
                          <a:effectLst/>
                          <a:latin typeface="+mn-lt"/>
                        </a:rPr>
                        <a:t> software that has ELMIS and WMS modules</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Partially implemented for HIV, TB, Malaria, Essential Medicines </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Roll out to entire country is under discussion</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a:solidFill>
                            <a:srgbClr val="000000"/>
                          </a:solidFill>
                          <a:effectLst/>
                          <a:latin typeface="+mn-lt"/>
                        </a:rPr>
                        <a:t>FASP Advance Excel Tool</a:t>
                      </a:r>
                    </a:p>
                  </a:txBody>
                  <a:tcPr marL="9525" marR="9525" marT="9525" marB="0"/>
                </a:tc>
                <a:tc>
                  <a:txBody>
                    <a:bodyPr/>
                    <a:lstStyle/>
                    <a:p>
                      <a:pPr algn="l" fontAlgn="t"/>
                      <a:r>
                        <a:rPr lang="en-SG" sz="1100" b="0" i="0" u="none" strike="noStrike" dirty="0">
                          <a:solidFill>
                            <a:srgbClr val="000000"/>
                          </a:solidFill>
                          <a:effectLst/>
                          <a:latin typeface="+mn-lt"/>
                        </a:rPr>
                        <a:t>Excel</a:t>
                      </a:r>
                      <a:endParaRPr lang="en-US" sz="1100" b="0" i="0" u="none" strike="noStrike" dirty="0">
                        <a:solidFill>
                          <a:srgbClr val="000000"/>
                        </a:solidFill>
                        <a:effectLst/>
                        <a:latin typeface="+mn-lt"/>
                      </a:endParaRPr>
                    </a:p>
                  </a:txBody>
                  <a:tcPr marL="9525" marR="9525" marT="9525" marB="0"/>
                </a:tc>
                <a:tc>
                  <a:txBody>
                    <a:bodyPr/>
                    <a:lstStyle/>
                    <a:p>
                      <a:pPr algn="l" fontAlgn="t"/>
                      <a:endParaRPr lang="en-US" sz="1100" b="0" i="0" u="none" strike="noStrike" dirty="0">
                        <a:solidFill>
                          <a:srgbClr val="000000"/>
                        </a:solidFill>
                        <a:effectLst/>
                        <a:latin typeface="+mn-lt"/>
                      </a:endParaRP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Standalone tool with forecasting, monitoring and Early Warning System for stock management</a:t>
                      </a:r>
                      <a:endParaRPr lang="en-SG" sz="1100" b="0" i="0" u="none" strike="noStrike" dirty="0">
                        <a:solidFill>
                          <a:srgbClr val="000000"/>
                        </a:solidFill>
                        <a:effectLst/>
                        <a:latin typeface="+mn-lt"/>
                      </a:endParaRPr>
                    </a:p>
                    <a:p>
                      <a:pPr marL="57150" indent="-57150" algn="l" fontAlgn="b">
                        <a:buFont typeface="Arial" panose="020B0604020202020204" pitchFamily="34" charset="0"/>
                        <a:buChar char="•"/>
                      </a:pPr>
                      <a:r>
                        <a:rPr lang="en-SG" sz="1100" b="0" i="0" u="none" strike="noStrike" dirty="0">
                          <a:solidFill>
                            <a:srgbClr val="000000"/>
                          </a:solidFill>
                          <a:effectLst/>
                          <a:latin typeface="+mn-lt"/>
                        </a:rPr>
                        <a:t>Locally Develop tool with the support of NAP and HIV working group </a:t>
                      </a:r>
                      <a:endParaRPr lang="en-US" sz="11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44272116"/>
                  </a:ext>
                </a:extLst>
              </a:tr>
              <a:tr h="103763">
                <a:tc>
                  <a:txBody>
                    <a:bodyPr/>
                    <a:lstStyle/>
                    <a:p>
                      <a:r>
                        <a:rPr lang="en-SG" sz="1100" dirty="0" err="1"/>
                        <a:t>MoHS</a:t>
                      </a:r>
                      <a:r>
                        <a:rPr lang="en-SG" sz="1100" dirty="0"/>
                        <a:t> eLMIS</a:t>
                      </a:r>
                      <a:endParaRPr lang="en-US" sz="1100" dirty="0"/>
                    </a:p>
                  </a:txBody>
                  <a:tcPr marL="9525" marR="9525" marT="9525" marB="0"/>
                </a:tc>
                <a:tc>
                  <a:txBody>
                    <a:bodyPr/>
                    <a:lstStyle/>
                    <a:p>
                      <a:r>
                        <a:rPr lang="en-SG" sz="1100" dirty="0" err="1"/>
                        <a:t>eLMIS</a:t>
                      </a:r>
                      <a:endParaRPr lang="en-US" sz="1100" dirty="0"/>
                    </a:p>
                  </a:txBody>
                  <a:tcPr marL="9525" marR="9525" marT="9525" marB="0"/>
                </a:tc>
                <a:tc>
                  <a:txBody>
                    <a:bodyPr/>
                    <a:lstStyle/>
                    <a:p>
                      <a:r>
                        <a:rPr lang="en-SG" sz="1100" dirty="0" err="1"/>
                        <a:t>MoHS</a:t>
                      </a:r>
                      <a:endParaRPr lang="en-US" sz="1100" dirty="0"/>
                    </a:p>
                  </a:txBody>
                  <a:tcPr marL="9525" marR="9525" marT="9525" marB="0"/>
                </a:tc>
                <a:tc>
                  <a:txBody>
                    <a:bodyPr/>
                    <a:lstStyle/>
                    <a:p>
                      <a:pPr marL="57150" indent="-57150">
                        <a:buFont typeface="Arial" panose="020B0604020202020204" pitchFamily="34" charset="0"/>
                        <a:buChar char="•"/>
                      </a:pPr>
                      <a:r>
                        <a:rPr lang="en-US" sz="1100" b="0" i="0" u="none" strike="noStrike" dirty="0">
                          <a:solidFill>
                            <a:srgbClr val="000000"/>
                          </a:solidFill>
                          <a:effectLst/>
                          <a:latin typeface="+mn-lt"/>
                        </a:rPr>
                        <a:t>Web-based LMIS with data entry at townships and facilities where it is currently piloted</a:t>
                      </a:r>
                      <a:endParaRPr lang="en-SG" sz="1100" b="0" i="0" u="none" strike="noStrike" dirty="0">
                        <a:solidFill>
                          <a:srgbClr val="000000"/>
                        </a:solidFill>
                        <a:effectLst/>
                        <a:latin typeface="+mn-lt"/>
                      </a:endParaRPr>
                    </a:p>
                    <a:p>
                      <a:pPr marL="57150" indent="-57150">
                        <a:buFont typeface="Arial" panose="020B0604020202020204" pitchFamily="34" charset="0"/>
                        <a:buChar char="•"/>
                      </a:pPr>
                      <a:r>
                        <a:rPr lang="en-SG" sz="1100" b="0" i="0" u="none" strike="noStrike" dirty="0">
                          <a:solidFill>
                            <a:srgbClr val="000000"/>
                          </a:solidFill>
                          <a:effectLst/>
                          <a:latin typeface="+mn-lt"/>
                        </a:rPr>
                        <a:t>Piloted in 8 townships of </a:t>
                      </a:r>
                      <a:r>
                        <a:rPr lang="en-SG" sz="1100" b="0" i="0" u="none" strike="noStrike" dirty="0" err="1">
                          <a:solidFill>
                            <a:srgbClr val="000000"/>
                          </a:solidFill>
                          <a:effectLst/>
                          <a:latin typeface="+mn-lt"/>
                        </a:rPr>
                        <a:t>NayPyi</a:t>
                      </a:r>
                      <a:r>
                        <a:rPr lang="en-SG" sz="1100" b="0" i="0" u="none" strike="noStrike" dirty="0">
                          <a:solidFill>
                            <a:srgbClr val="000000"/>
                          </a:solidFill>
                          <a:effectLst/>
                          <a:latin typeface="+mn-lt"/>
                        </a:rPr>
                        <a:t> Taw region</a:t>
                      </a:r>
                    </a:p>
                    <a:p>
                      <a:pPr marL="57150" indent="-57150">
                        <a:buFont typeface="Arial" panose="020B0604020202020204" pitchFamily="34" charset="0"/>
                        <a:buChar char="•"/>
                      </a:pPr>
                      <a:r>
                        <a:rPr lang="en-SG" sz="1100" b="0" i="0" u="none" strike="noStrike" dirty="0">
                          <a:solidFill>
                            <a:srgbClr val="000000"/>
                          </a:solidFill>
                          <a:effectLst/>
                          <a:latin typeface="+mn-lt"/>
                        </a:rPr>
                        <a:t>Roll out to entire country is under discussion</a:t>
                      </a:r>
                    </a:p>
                  </a:txBody>
                  <a:tcPr marL="9525" marR="9525" marT="9525" marB="0"/>
                </a:tc>
                <a:extLst>
                  <a:ext uri="{0D108BD9-81ED-4DB2-BD59-A6C34878D82A}">
                    <a16:rowId xmlns:a16="http://schemas.microsoft.com/office/drawing/2014/main" val="2211391743"/>
                  </a:ext>
                </a:extLst>
              </a:tr>
              <a:tr h="103763">
                <a:tc>
                  <a:txBody>
                    <a:bodyPr/>
                    <a:lstStyle/>
                    <a:p>
                      <a:pPr algn="l" fontAlgn="t"/>
                      <a:r>
                        <a:rPr lang="en-US" sz="1100" b="0" i="0" u="none" strike="noStrike" dirty="0" err="1">
                          <a:solidFill>
                            <a:srgbClr val="000000"/>
                          </a:solidFill>
                          <a:effectLst/>
                          <a:latin typeface="+mn-lt"/>
                        </a:rPr>
                        <a:t>QuanTB</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3207460621"/>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10284" y="-95805"/>
            <a:ext cx="3591267"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Myanmar – MIS Landscape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10967739" y="1916041"/>
            <a:ext cx="895203" cy="495362"/>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SG" sz="900" dirty="0"/>
              <a:t>FASP Advance</a:t>
            </a:r>
          </a:p>
          <a:p>
            <a:pPr algn="ctr"/>
            <a:r>
              <a:rPr lang="en-SG" sz="900" dirty="0"/>
              <a:t>Excel Tool </a:t>
            </a:r>
            <a:endParaRPr lang="en-US" sz="900" dirty="0"/>
          </a:p>
        </p:txBody>
      </p:sp>
      <p:sp>
        <p:nvSpPr>
          <p:cNvPr id="32" name="Cloud 31">
            <a:extLst>
              <a:ext uri="{FF2B5EF4-FFF2-40B4-BE49-F238E27FC236}">
                <a16:creationId xmlns:a16="http://schemas.microsoft.com/office/drawing/2014/main" id="{58F948F5-07A4-4479-8DC8-D18FF8CF83E9}"/>
              </a:ext>
            </a:extLst>
          </p:cNvPr>
          <p:cNvSpPr/>
          <p:nvPr/>
        </p:nvSpPr>
        <p:spPr>
          <a:xfrm>
            <a:off x="6589248" y="5454687"/>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30874" y="5478731"/>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17428" y="5462567"/>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25011" y="5674941"/>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295824" y="5674941"/>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31259" y="5649743"/>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6836102" y="823456"/>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6868340" y="219015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sz="1100" dirty="0">
                <a:solidFill>
                  <a:schemeClr val="tx1"/>
                </a:solidFill>
              </a:rPr>
              <a:t>DHIS2</a:t>
            </a:r>
          </a:p>
          <a:p>
            <a:pPr algn="ctr"/>
            <a:r>
              <a:rPr lang="en-SG" sz="800" dirty="0">
                <a:solidFill>
                  <a:schemeClr val="tx1"/>
                </a:solidFill>
              </a:rPr>
              <a:t>Data Entry</a:t>
            </a:r>
            <a:endParaRPr lang="en-US" sz="800" dirty="0">
              <a:solidFill>
                <a:schemeClr val="tx1"/>
              </a:solidFill>
            </a:endParaRP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7320702" y="1469040"/>
            <a:ext cx="1333" cy="721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6868340" y="3591388"/>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6868340" y="470035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Township</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7320702" y="3990500"/>
            <a:ext cx="0" cy="70985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7DACB26-8196-4EDE-873D-EE9535466DD7}"/>
              </a:ext>
            </a:extLst>
          </p:cNvPr>
          <p:cNvCxnSpPr>
            <a:cxnSpLocks/>
            <a:stCxn id="37" idx="0"/>
            <a:endCxn id="35" idx="2"/>
          </p:cNvCxnSpPr>
          <p:nvPr/>
        </p:nvCxnSpPr>
        <p:spPr>
          <a:xfrm flipV="1">
            <a:off x="7320702" y="2589266"/>
            <a:ext cx="0" cy="1002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2E05D7ED-3ADC-445C-806D-8DEFFF9C4683}"/>
              </a:ext>
            </a:extLst>
          </p:cNvPr>
          <p:cNvSpPr/>
          <p:nvPr/>
        </p:nvSpPr>
        <p:spPr>
          <a:xfrm>
            <a:off x="8280335" y="823456"/>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p:txBody>
      </p:sp>
      <p:sp>
        <p:nvSpPr>
          <p:cNvPr id="44" name="Rectangle 43">
            <a:extLst>
              <a:ext uri="{FF2B5EF4-FFF2-40B4-BE49-F238E27FC236}">
                <a16:creationId xmlns:a16="http://schemas.microsoft.com/office/drawing/2014/main" id="{950BB62C-3676-46B7-87B4-724220C749A4}"/>
              </a:ext>
            </a:extLst>
          </p:cNvPr>
          <p:cNvSpPr/>
          <p:nvPr/>
        </p:nvSpPr>
        <p:spPr>
          <a:xfrm>
            <a:off x="8286323" y="2191013"/>
            <a:ext cx="961305"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sz="1100" dirty="0">
                <a:solidFill>
                  <a:schemeClr val="tx1"/>
                </a:solidFill>
              </a:rPr>
              <a:t>eLMIS</a:t>
            </a:r>
          </a:p>
          <a:p>
            <a:pPr algn="ctr"/>
            <a:r>
              <a:rPr lang="en-SG" sz="800" dirty="0">
                <a:solidFill>
                  <a:schemeClr val="tx1"/>
                </a:solidFill>
              </a:rPr>
              <a:t>Data Entry</a:t>
            </a:r>
            <a:endParaRPr lang="en-US" sz="800" dirty="0">
              <a:solidFill>
                <a:schemeClr val="tx1"/>
              </a:solidFill>
            </a:endParaRPr>
          </a:p>
        </p:txBody>
      </p:sp>
      <p:sp>
        <p:nvSpPr>
          <p:cNvPr id="46" name="Rectangle 45">
            <a:extLst>
              <a:ext uri="{FF2B5EF4-FFF2-40B4-BE49-F238E27FC236}">
                <a16:creationId xmlns:a16="http://schemas.microsoft.com/office/drawing/2014/main" id="{9A787429-3C91-42A8-AEAC-A52D2457709F}"/>
              </a:ext>
            </a:extLst>
          </p:cNvPr>
          <p:cNvSpPr/>
          <p:nvPr/>
        </p:nvSpPr>
        <p:spPr>
          <a:xfrm>
            <a:off x="8259038" y="4715877"/>
            <a:ext cx="1014460"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Township</a:t>
            </a:r>
          </a:p>
        </p:txBody>
      </p:sp>
      <p:cxnSp>
        <p:nvCxnSpPr>
          <p:cNvPr id="47" name="Straight Arrow Connector 46">
            <a:extLst>
              <a:ext uri="{FF2B5EF4-FFF2-40B4-BE49-F238E27FC236}">
                <a16:creationId xmlns:a16="http://schemas.microsoft.com/office/drawing/2014/main" id="{82341883-BBE0-4753-90D1-ED300B4A2504}"/>
              </a:ext>
            </a:extLst>
          </p:cNvPr>
          <p:cNvCxnSpPr>
            <a:cxnSpLocks/>
            <a:stCxn id="46" idx="0"/>
            <a:endCxn id="103" idx="2"/>
          </p:cNvCxnSpPr>
          <p:nvPr/>
        </p:nvCxnSpPr>
        <p:spPr>
          <a:xfrm flipV="1">
            <a:off x="8766268" y="3994881"/>
            <a:ext cx="0" cy="72099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D67B648-B7ED-4CF0-B250-E83F32B39392}"/>
              </a:ext>
            </a:extLst>
          </p:cNvPr>
          <p:cNvCxnSpPr>
            <a:cxnSpLocks/>
            <a:stCxn id="44" idx="0"/>
            <a:endCxn id="43" idx="1"/>
          </p:cNvCxnSpPr>
          <p:nvPr/>
        </p:nvCxnSpPr>
        <p:spPr>
          <a:xfrm flipH="1" flipV="1">
            <a:off x="8766268" y="1469040"/>
            <a:ext cx="708" cy="721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lowchart: Magnetic Disk 47">
            <a:extLst>
              <a:ext uri="{FF2B5EF4-FFF2-40B4-BE49-F238E27FC236}">
                <a16:creationId xmlns:a16="http://schemas.microsoft.com/office/drawing/2014/main" id="{21299478-62DA-495B-9CBA-5ABCB4A72617}"/>
              </a:ext>
            </a:extLst>
          </p:cNvPr>
          <p:cNvSpPr/>
          <p:nvPr/>
        </p:nvSpPr>
        <p:spPr>
          <a:xfrm>
            <a:off x="10967739" y="2529714"/>
            <a:ext cx="895203"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SG" sz="1100" dirty="0" err="1"/>
              <a:t>QuanTB</a:t>
            </a:r>
            <a:endParaRPr lang="en-US" sz="1100" dirty="0"/>
          </a:p>
        </p:txBody>
      </p:sp>
      <p:cxnSp>
        <p:nvCxnSpPr>
          <p:cNvPr id="68" name="Straight Arrow Connector 67">
            <a:extLst>
              <a:ext uri="{FF2B5EF4-FFF2-40B4-BE49-F238E27FC236}">
                <a16:creationId xmlns:a16="http://schemas.microsoft.com/office/drawing/2014/main" id="{486B003C-1A52-4D39-8E89-D950F57F8C14}"/>
              </a:ext>
            </a:extLst>
          </p:cNvPr>
          <p:cNvCxnSpPr>
            <a:cxnSpLocks/>
            <a:stCxn id="103" idx="0"/>
            <a:endCxn id="44" idx="2"/>
          </p:cNvCxnSpPr>
          <p:nvPr/>
        </p:nvCxnSpPr>
        <p:spPr>
          <a:xfrm flipV="1">
            <a:off x="8766268" y="2590125"/>
            <a:ext cx="708" cy="1005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D92D5C6-1FFD-4055-BDBB-754DEFBAAF42}"/>
              </a:ext>
            </a:extLst>
          </p:cNvPr>
          <p:cNvCxnSpPr>
            <a:cxnSpLocks/>
            <a:endCxn id="84" idx="2"/>
          </p:cNvCxnSpPr>
          <p:nvPr/>
        </p:nvCxnSpPr>
        <p:spPr>
          <a:xfrm flipV="1">
            <a:off x="10211792" y="2593683"/>
            <a:ext cx="0" cy="1112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Cloud 82">
            <a:extLst>
              <a:ext uri="{FF2B5EF4-FFF2-40B4-BE49-F238E27FC236}">
                <a16:creationId xmlns:a16="http://schemas.microsoft.com/office/drawing/2014/main" id="{31AE0DAB-10E8-45E8-97E1-2A1CC81FF3B7}"/>
              </a:ext>
            </a:extLst>
          </p:cNvPr>
          <p:cNvSpPr/>
          <p:nvPr/>
        </p:nvSpPr>
        <p:spPr>
          <a:xfrm>
            <a:off x="9725859" y="81836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sz="1000" dirty="0">
                <a:solidFill>
                  <a:schemeClr val="tx1"/>
                </a:solidFill>
              </a:rPr>
              <a:t>M</a:t>
            </a:r>
            <a:r>
              <a:rPr lang="en-US" sz="1000" dirty="0" err="1">
                <a:solidFill>
                  <a:schemeClr val="tx1"/>
                </a:solidFill>
              </a:rPr>
              <a:t>oHS</a:t>
            </a:r>
            <a:endParaRPr lang="en-US" sz="1000" dirty="0">
              <a:solidFill>
                <a:schemeClr val="tx1"/>
              </a:solidFill>
            </a:endParaRPr>
          </a:p>
          <a:p>
            <a:pPr algn="ctr"/>
            <a:r>
              <a:rPr lang="en-US" sz="1000" dirty="0">
                <a:solidFill>
                  <a:schemeClr val="tx1"/>
                </a:solidFill>
              </a:rPr>
              <a:t>eLMIS</a:t>
            </a:r>
          </a:p>
        </p:txBody>
      </p:sp>
      <p:sp>
        <p:nvSpPr>
          <p:cNvPr id="84" name="Rectangle 83">
            <a:extLst>
              <a:ext uri="{FF2B5EF4-FFF2-40B4-BE49-F238E27FC236}">
                <a16:creationId xmlns:a16="http://schemas.microsoft.com/office/drawing/2014/main" id="{07012EDE-5989-4722-AE8E-A8D5A5CC825E}"/>
              </a:ext>
            </a:extLst>
          </p:cNvPr>
          <p:cNvSpPr/>
          <p:nvPr/>
        </p:nvSpPr>
        <p:spPr>
          <a:xfrm>
            <a:off x="9697718" y="2194571"/>
            <a:ext cx="102814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dirty="0" err="1">
                <a:solidFill>
                  <a:schemeClr val="tx1"/>
                </a:solidFill>
              </a:rPr>
              <a:t>MoHS</a:t>
            </a:r>
            <a:r>
              <a:rPr lang="en-SG" dirty="0">
                <a:solidFill>
                  <a:schemeClr val="tx1"/>
                </a:solidFill>
              </a:rPr>
              <a:t> eLMIS</a:t>
            </a:r>
          </a:p>
          <a:p>
            <a:pPr algn="ctr"/>
            <a:r>
              <a:rPr lang="en-SG" sz="800" dirty="0">
                <a:solidFill>
                  <a:schemeClr val="tx1"/>
                </a:solidFill>
              </a:rPr>
              <a:t>Data Entry</a:t>
            </a:r>
            <a:endParaRPr lang="en-US" sz="800" dirty="0">
              <a:solidFill>
                <a:schemeClr val="tx1"/>
              </a:solidFill>
            </a:endParaRPr>
          </a:p>
        </p:txBody>
      </p:sp>
      <p:cxnSp>
        <p:nvCxnSpPr>
          <p:cNvPr id="85" name="Straight Arrow Connector 84">
            <a:extLst>
              <a:ext uri="{FF2B5EF4-FFF2-40B4-BE49-F238E27FC236}">
                <a16:creationId xmlns:a16="http://schemas.microsoft.com/office/drawing/2014/main" id="{1EA13621-D8DA-4074-8B15-14BE49CA7C47}"/>
              </a:ext>
            </a:extLst>
          </p:cNvPr>
          <p:cNvCxnSpPr>
            <a:cxnSpLocks/>
            <a:stCxn id="84" idx="0"/>
            <a:endCxn id="83" idx="1"/>
          </p:cNvCxnSpPr>
          <p:nvPr/>
        </p:nvCxnSpPr>
        <p:spPr>
          <a:xfrm flipV="1">
            <a:off x="10211792" y="1463951"/>
            <a:ext cx="0" cy="73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0F3940A2-7F81-430E-93A0-5944B5FF6782}"/>
              </a:ext>
            </a:extLst>
          </p:cNvPr>
          <p:cNvSpPr/>
          <p:nvPr/>
        </p:nvSpPr>
        <p:spPr>
          <a:xfrm>
            <a:off x="8285615" y="3595769"/>
            <a:ext cx="961305"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sz="1100" dirty="0">
                <a:solidFill>
                  <a:schemeClr val="tx1"/>
                </a:solidFill>
              </a:rPr>
              <a:t>eLMIS</a:t>
            </a:r>
          </a:p>
          <a:p>
            <a:pPr algn="ctr"/>
            <a:r>
              <a:rPr lang="en-SG" sz="800" dirty="0">
                <a:solidFill>
                  <a:schemeClr val="tx1"/>
                </a:solidFill>
              </a:rPr>
              <a:t>Data Entry</a:t>
            </a:r>
            <a:endParaRPr lang="en-US" sz="800" dirty="0">
              <a:solidFill>
                <a:schemeClr val="tx1"/>
              </a:solidFill>
            </a:endParaRPr>
          </a:p>
        </p:txBody>
      </p:sp>
      <p:sp>
        <p:nvSpPr>
          <p:cNvPr id="111" name="Rectangle 110">
            <a:extLst>
              <a:ext uri="{FF2B5EF4-FFF2-40B4-BE49-F238E27FC236}">
                <a16:creationId xmlns:a16="http://schemas.microsoft.com/office/drawing/2014/main" id="{E524FCE5-3A03-46AC-9B2C-0255844B1C42}"/>
              </a:ext>
            </a:extLst>
          </p:cNvPr>
          <p:cNvSpPr/>
          <p:nvPr/>
        </p:nvSpPr>
        <p:spPr>
          <a:xfrm>
            <a:off x="9697718" y="3591388"/>
            <a:ext cx="102814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dirty="0" err="1">
                <a:solidFill>
                  <a:schemeClr val="tx1"/>
                </a:solidFill>
              </a:rPr>
              <a:t>MoHS</a:t>
            </a:r>
            <a:r>
              <a:rPr lang="en-SG" dirty="0">
                <a:solidFill>
                  <a:schemeClr val="tx1"/>
                </a:solidFill>
              </a:rPr>
              <a:t> eLMIS</a:t>
            </a:r>
          </a:p>
          <a:p>
            <a:pPr algn="ctr"/>
            <a:r>
              <a:rPr lang="en-SG" sz="800" dirty="0">
                <a:solidFill>
                  <a:schemeClr val="tx1"/>
                </a:solidFill>
              </a:rPr>
              <a:t>Data Entry</a:t>
            </a:r>
            <a:endParaRPr lang="en-US" sz="800" dirty="0">
              <a:solidFill>
                <a:schemeClr val="tx1"/>
              </a:solidFill>
            </a:endParaRPr>
          </a:p>
        </p:txBody>
      </p:sp>
      <p:sp>
        <p:nvSpPr>
          <p:cNvPr id="129" name="Rectangle 128">
            <a:extLst>
              <a:ext uri="{FF2B5EF4-FFF2-40B4-BE49-F238E27FC236}">
                <a16:creationId xmlns:a16="http://schemas.microsoft.com/office/drawing/2014/main" id="{E97AA60D-28C1-4790-B8F2-F4F7D2F3BAA4}"/>
              </a:ext>
            </a:extLst>
          </p:cNvPr>
          <p:cNvSpPr/>
          <p:nvPr/>
        </p:nvSpPr>
        <p:spPr>
          <a:xfrm>
            <a:off x="9697718" y="4700353"/>
            <a:ext cx="102814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dirty="0" err="1">
                <a:solidFill>
                  <a:schemeClr val="tx1"/>
                </a:solidFill>
              </a:rPr>
              <a:t>MoHS</a:t>
            </a:r>
            <a:r>
              <a:rPr lang="en-SG" dirty="0">
                <a:solidFill>
                  <a:schemeClr val="tx1"/>
                </a:solidFill>
              </a:rPr>
              <a:t> eLMIS</a:t>
            </a:r>
          </a:p>
          <a:p>
            <a:pPr algn="ctr"/>
            <a:r>
              <a:rPr lang="en-SG" sz="800" dirty="0">
                <a:solidFill>
                  <a:schemeClr val="tx1"/>
                </a:solidFill>
              </a:rPr>
              <a:t>Data Entry</a:t>
            </a:r>
            <a:endParaRPr lang="en-US" sz="800" dirty="0">
              <a:solidFill>
                <a:schemeClr val="tx1"/>
              </a:solidFill>
            </a:endParaRPr>
          </a:p>
        </p:txBody>
      </p:sp>
      <p:cxnSp>
        <p:nvCxnSpPr>
          <p:cNvPr id="130" name="Straight Arrow Connector 129">
            <a:extLst>
              <a:ext uri="{FF2B5EF4-FFF2-40B4-BE49-F238E27FC236}">
                <a16:creationId xmlns:a16="http://schemas.microsoft.com/office/drawing/2014/main" id="{9291D135-2735-4039-9B91-E35A2FEFA74E}"/>
              </a:ext>
            </a:extLst>
          </p:cNvPr>
          <p:cNvCxnSpPr>
            <a:cxnSpLocks/>
            <a:stCxn id="129" idx="0"/>
            <a:endCxn id="111" idx="2"/>
          </p:cNvCxnSpPr>
          <p:nvPr/>
        </p:nvCxnSpPr>
        <p:spPr>
          <a:xfrm flipV="1">
            <a:off x="10211792" y="3990500"/>
            <a:ext cx="0" cy="709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33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2.xml><?xml version="1.0" encoding="utf-8"?>
<?mso-contentType ?>
<SharedContentType xmlns="Microsoft.SharePoint.Taxonomy.ContentTypeSync" SourceId="822e118f-d533-465d-b5ca-7beed2256e09" ContentTypeId="0x0101008DA58B5CA681664FAB24816C56F410850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E8431-F759-4283-8BEF-A17B8C6726B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cd82f4-3f37-4b3e-a578-547f27c42b2d"/>
    <ds:schemaRef ds:uri="http://schemas.microsoft.com/office/2006/metadata/properties"/>
    <ds:schemaRef ds:uri="http://www.w3.org/XML/1998/namespace"/>
    <ds:schemaRef ds:uri="http://purl.org/dc/dcmitype/"/>
    <ds:schemaRef ds:uri="8d7096d6-fc66-4344-9e3f-2445529a09f6"/>
  </ds:schemaRefs>
</ds:datastoreItem>
</file>

<file path=customXml/itemProps2.xml><?xml version="1.0" encoding="utf-8"?>
<ds:datastoreItem xmlns:ds="http://schemas.openxmlformats.org/officeDocument/2006/customXml" ds:itemID="{084B4FA4-4452-4903-A1E6-2E6FDF74DCFD}">
  <ds:schemaRefs>
    <ds:schemaRef ds:uri="Microsoft.SharePoint.Taxonomy.ContentTypeSync"/>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93AD1F1C-7DC0-4467-9832-5361C3A88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29953</TotalTime>
  <Words>211</Words>
  <Application>Microsoft Office PowerPoint</Application>
  <PresentationFormat>Widescreen</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271</cp:revision>
  <dcterms:created xsi:type="dcterms:W3CDTF">2020-02-25T15:16:25Z</dcterms:created>
  <dcterms:modified xsi:type="dcterms:W3CDTF">2021-06-25T15:48:23Z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