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594"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13C9A0F9-B600-4EEB-8E7E-7DF5D48AE2B1}"/>
    <pc:docChg chg="modSld">
      <pc:chgData name="Simon Conesa" userId="85e637a4-6b19-43c5-8a8d-4fa11b74262f" providerId="ADAL" clId="{13C9A0F9-B600-4EEB-8E7E-7DF5D48AE2B1}" dt="2021-02-05T15:10:19.236" v="41" actId="12"/>
      <pc:docMkLst>
        <pc:docMk/>
      </pc:docMkLst>
      <pc:sldChg chg="modSp mod">
        <pc:chgData name="Simon Conesa" userId="85e637a4-6b19-43c5-8a8d-4fa11b74262f" providerId="ADAL" clId="{13C9A0F9-B600-4EEB-8E7E-7DF5D48AE2B1}" dt="2021-02-05T15:10:19.236" v="41" actId="12"/>
        <pc:sldMkLst>
          <pc:docMk/>
          <pc:sldMk cId="2343890048" sldId="595"/>
        </pc:sldMkLst>
        <pc:graphicFrameChg chg="mod">
          <ac:chgData name="Simon Conesa" userId="85e637a4-6b19-43c5-8a8d-4fa11b74262f" providerId="ADAL" clId="{13C9A0F9-B600-4EEB-8E7E-7DF5D48AE2B1}" dt="2021-02-05T15:09:32.533" v="37"/>
          <ac:graphicFrameMkLst>
            <pc:docMk/>
            <pc:sldMk cId="2343890048" sldId="595"/>
            <ac:graphicFrameMk id="3" creationId="{94CE5152-4B03-49E2-B187-07B0D574788B}"/>
          </ac:graphicFrameMkLst>
        </pc:graphicFrameChg>
        <pc:graphicFrameChg chg="mod modGraphic">
          <ac:chgData name="Simon Conesa" userId="85e637a4-6b19-43c5-8a8d-4fa11b74262f" providerId="ADAL" clId="{13C9A0F9-B600-4EEB-8E7E-7DF5D48AE2B1}" dt="2021-02-05T15:10:19.236" v="41" actId="12"/>
          <ac:graphicFrameMkLst>
            <pc:docMk/>
            <pc:sldMk cId="2343890048" sldId="595"/>
            <ac:graphicFrameMk id="6" creationId="{69A7C511-DEA6-46C7-BF8A-6BAC853B052A}"/>
          </ac:graphicFrameMkLst>
        </pc:graphicFrameChg>
      </pc:sldChg>
    </pc:docChg>
  </pc:docChgLst>
  <pc:docChgLst>
    <pc:chgData name="Simon Conesa" userId="85e637a4-6b19-43c5-8a8d-4fa11b74262f" providerId="ADAL" clId="{78EC2B78-BCA9-4989-9B34-B548BF8D79F5}"/>
    <pc:docChg chg="delSld">
      <pc:chgData name="Simon Conesa" userId="85e637a4-6b19-43c5-8a8d-4fa11b74262f" providerId="ADAL" clId="{78EC2B78-BCA9-4989-9B34-B548BF8D79F5}" dt="2021-06-25T15:41:39.614" v="0" actId="2696"/>
      <pc:docMkLst>
        <pc:docMk/>
      </pc:docMkLst>
      <pc:sldChg chg="del">
        <pc:chgData name="Simon Conesa" userId="85e637a4-6b19-43c5-8a8d-4fa11b74262f" providerId="ADAL" clId="{78EC2B78-BCA9-4989-9B34-B548BF8D79F5}" dt="2021-06-25T15:41:39.614" v="0" actId="2696"/>
        <pc:sldMkLst>
          <pc:docMk/>
          <pc:sldMk cId="2343890048" sldId="5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extLst>
              <p:ext uri="{D42A27DB-BD31-4B8C-83A1-F6EECF244321}">
                <p14:modId xmlns:p14="http://schemas.microsoft.com/office/powerpoint/2010/main" val="1773660661"/>
              </p:ext>
            </p:extLst>
          </p:nvPr>
        </p:nvGraphicFramePr>
        <p:xfrm>
          <a:off x="6084176" y="3380286"/>
          <a:ext cx="6096002" cy="91611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6112">
                <a:tc>
                  <a:txBody>
                    <a:bodyPr/>
                    <a:lstStyle/>
                    <a:p>
                      <a:r>
                        <a:rPr lang="en-US" dirty="0">
                          <a:solidFill>
                            <a:schemeClr val="tx1"/>
                          </a:solidFill>
                        </a:rPr>
                        <a:t>Regional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39" name="Straight Arrow Connector 38">
            <a:extLst>
              <a:ext uri="{FF2B5EF4-FFF2-40B4-BE49-F238E27FC236}">
                <a16:creationId xmlns:a16="http://schemas.microsoft.com/office/drawing/2014/main" id="{0FC8FB4E-C25D-4104-BB53-F0197722404C}"/>
              </a:ext>
            </a:extLst>
          </p:cNvPr>
          <p:cNvCxnSpPr>
            <a:cxnSpLocks/>
            <a:stCxn id="37" idx="0"/>
          </p:cNvCxnSpPr>
          <p:nvPr/>
        </p:nvCxnSpPr>
        <p:spPr>
          <a:xfrm flipV="1">
            <a:off x="8148535" y="1509751"/>
            <a:ext cx="0" cy="2096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2633402311"/>
              </p:ext>
            </p:extLst>
          </p:nvPr>
        </p:nvGraphicFramePr>
        <p:xfrm>
          <a:off x="6084176" y="1722922"/>
          <a:ext cx="6096002" cy="165289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52893">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6107826" y="5183229"/>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2114875237"/>
              </p:ext>
            </p:extLst>
          </p:nvPr>
        </p:nvGraphicFramePr>
        <p:xfrm>
          <a:off x="11284" y="368949"/>
          <a:ext cx="6072892" cy="4379595"/>
        </p:xfrm>
        <a:graphic>
          <a:graphicData uri="http://schemas.openxmlformats.org/drawingml/2006/table">
            <a:tbl>
              <a:tblPr firstRow="1" bandRow="1">
                <a:tableStyleId>{5C22544A-7EE6-4342-B048-85BDC9FD1C3A}</a:tableStyleId>
              </a:tblPr>
              <a:tblGrid>
                <a:gridCol w="1298076">
                  <a:extLst>
                    <a:ext uri="{9D8B030D-6E8A-4147-A177-3AD203B41FA5}">
                      <a16:colId xmlns:a16="http://schemas.microsoft.com/office/drawing/2014/main" val="1617393262"/>
                    </a:ext>
                  </a:extLst>
                </a:gridCol>
                <a:gridCol w="908653">
                  <a:extLst>
                    <a:ext uri="{9D8B030D-6E8A-4147-A177-3AD203B41FA5}">
                      <a16:colId xmlns:a16="http://schemas.microsoft.com/office/drawing/2014/main" val="3497483624"/>
                    </a:ext>
                  </a:extLst>
                </a:gridCol>
                <a:gridCol w="1152610">
                  <a:extLst>
                    <a:ext uri="{9D8B030D-6E8A-4147-A177-3AD203B41FA5}">
                      <a16:colId xmlns:a16="http://schemas.microsoft.com/office/drawing/2014/main" val="3955669414"/>
                    </a:ext>
                  </a:extLst>
                </a:gridCol>
                <a:gridCol w="2713553">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t"/>
                      <a:r>
                        <a:rPr lang="en-US" sz="1100" b="0" i="0" u="none" strike="noStrike" dirty="0">
                          <a:solidFill>
                            <a:srgbClr val="000000"/>
                          </a:solidFill>
                          <a:effectLst/>
                          <a:latin typeface="+mn-lt"/>
                        </a:rPr>
                        <a:t>DHIS2</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Web-based system that captures data on disease morbidity and mortality, maternal and child health services, service delivery, surveillance and financial services</a:t>
                      </a:r>
                    </a:p>
                    <a:p>
                      <a:pPr marL="0" indent="61913" algn="l" fontAlgn="b">
                        <a:buFont typeface="Arial" panose="020B0604020202020204" pitchFamily="34" charset="0"/>
                        <a:buChar char="•"/>
                      </a:pPr>
                      <a:r>
                        <a:rPr lang="en-US" sz="1100" b="0" i="0" u="none" strike="noStrike" dirty="0">
                          <a:solidFill>
                            <a:srgbClr val="000000"/>
                          </a:solidFill>
                          <a:effectLst/>
                          <a:latin typeface="+mn-lt"/>
                        </a:rPr>
                        <a:t>Data collection is conducted at the health facility level using a paper based system and is aggregated and computerized from district to national level</a:t>
                      </a:r>
                    </a:p>
                  </a:txBody>
                  <a:tcPr marL="9525" marR="9525" marT="9525" marB="0"/>
                </a:tc>
                <a:extLst>
                  <a:ext uri="{0D108BD9-81ED-4DB2-BD59-A6C34878D82A}">
                    <a16:rowId xmlns:a16="http://schemas.microsoft.com/office/drawing/2014/main" val="3333935869"/>
                  </a:ext>
                </a:extLst>
              </a:tr>
              <a:tr h="103763">
                <a:tc>
                  <a:txBody>
                    <a:bodyPr/>
                    <a:lstStyle/>
                    <a:p>
                      <a:pPr algn="l" fontAlgn="t"/>
                      <a:r>
                        <a:rPr lang="en-US" sz="1100" b="0" i="0" u="none" strike="noStrike" dirty="0">
                          <a:solidFill>
                            <a:srgbClr val="000000"/>
                          </a:solidFill>
                          <a:effectLst/>
                          <a:latin typeface="+mn-lt"/>
                        </a:rPr>
                        <a:t>Pipeline</a:t>
                      </a: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3115774657"/>
                  </a:ext>
                </a:extLst>
              </a:tr>
              <a:tr h="103763">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44272116"/>
                  </a:ext>
                </a:extLst>
              </a:tr>
              <a:tr h="0">
                <a:tc>
                  <a:txBody>
                    <a:bodyPr/>
                    <a:lstStyle/>
                    <a:p>
                      <a:pPr algn="l" fontAlgn="t"/>
                      <a:r>
                        <a:rPr lang="en-US" sz="1100" b="0" i="0" u="none" strike="noStrike" dirty="0">
                          <a:solidFill>
                            <a:srgbClr val="000000"/>
                          </a:solidFill>
                          <a:effectLst/>
                          <a:latin typeface="+mn-lt"/>
                        </a:rPr>
                        <a:t>Channel</a:t>
                      </a: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UNFPA</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Channel is used at district level for inventory and distribution management of health commodities</a:t>
                      </a:r>
                    </a:p>
                  </a:txBody>
                  <a:tcPr marL="9525" marR="9525" marT="9525" marB="0"/>
                </a:tc>
                <a:extLst>
                  <a:ext uri="{0D108BD9-81ED-4DB2-BD59-A6C34878D82A}">
                    <a16:rowId xmlns:a16="http://schemas.microsoft.com/office/drawing/2014/main" val="2211391743"/>
                  </a:ext>
                </a:extLst>
              </a:tr>
              <a:tr h="13350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Sage i7</a:t>
                      </a: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Sage Enterprise</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Warehouse management system used at the central medical store and in some district hospitals</a:t>
                      </a:r>
                    </a:p>
                  </a:txBody>
                  <a:tcPr marL="9525" marR="9525" marT="9525" marB="0"/>
                </a:tc>
                <a:extLst>
                  <a:ext uri="{0D108BD9-81ED-4DB2-BD59-A6C34878D82A}">
                    <a16:rowId xmlns:a16="http://schemas.microsoft.com/office/drawing/2014/main" val="666960549"/>
                  </a:ext>
                </a:extLst>
              </a:tr>
              <a:tr h="133503">
                <a:tc>
                  <a:txBody>
                    <a:bodyPr/>
                    <a:lstStyle/>
                    <a:p>
                      <a:pPr algn="l" fontAlgn="t"/>
                      <a:r>
                        <a:rPr lang="en-US" sz="1100" b="0" i="0" u="none" strike="noStrike" dirty="0" err="1">
                          <a:solidFill>
                            <a:schemeClr val="tx1"/>
                          </a:solidFill>
                          <a:effectLst/>
                          <a:latin typeface="+mn-lt"/>
                        </a:rPr>
                        <a:t>OpenClinic</a:t>
                      </a:r>
                      <a:endParaRPr lang="en-US" sz="1100" b="0" i="0" u="none" strike="noStrike" dirty="0">
                        <a:solidFill>
                          <a:schemeClr val="tx1"/>
                        </a:solidFill>
                        <a:effectLst/>
                        <a:latin typeface="+mn-lt"/>
                      </a:endParaRPr>
                    </a:p>
                  </a:txBody>
                  <a:tcPr marL="6350" marR="6350" marT="6350" marB="0"/>
                </a:tc>
                <a:tc>
                  <a:txBody>
                    <a:bodyPr/>
                    <a:lstStyle/>
                    <a:p>
                      <a:pPr algn="l" fontAlgn="t"/>
                      <a:r>
                        <a:rPr lang="en-US" sz="1100" b="0" i="0" u="none" strike="noStrike" dirty="0">
                          <a:solidFill>
                            <a:schemeClr val="tx1"/>
                          </a:solidFill>
                          <a:effectLst/>
                          <a:latin typeface="+mn-lt"/>
                        </a:rPr>
                        <a:t>HMIS</a:t>
                      </a:r>
                    </a:p>
                  </a:txBody>
                  <a:tcPr marL="9525" marR="9525" marT="9525" marB="0"/>
                </a:tc>
                <a:tc>
                  <a:txBody>
                    <a:bodyPr/>
                    <a:lstStyle/>
                    <a:p>
                      <a:pPr algn="l" fontAlgn="t"/>
                      <a:r>
                        <a:rPr lang="en-US" sz="1100" b="0" i="0" u="none" strike="noStrike" dirty="0" err="1">
                          <a:solidFill>
                            <a:schemeClr val="tx1"/>
                          </a:solidFill>
                          <a:effectLst/>
                          <a:latin typeface="+mn-lt"/>
                        </a:rPr>
                        <a:t>Enabel</a:t>
                      </a:r>
                      <a:r>
                        <a:rPr lang="en-US" sz="1100" b="0" i="0" u="none" strike="noStrike" dirty="0">
                          <a:solidFill>
                            <a:schemeClr val="tx1"/>
                          </a:solidFill>
                          <a:effectLst/>
                          <a:latin typeface="+mn-lt"/>
                        </a:rPr>
                        <a:t> Belgian Technical Cooperation</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chemeClr val="tx1"/>
                          </a:solidFill>
                          <a:effectLst/>
                          <a:latin typeface="+mn-lt"/>
                        </a:rPr>
                        <a:t>Used in some hospitals as a hospital management tool</a:t>
                      </a:r>
                    </a:p>
                    <a:p>
                      <a:pPr marL="0" indent="0" algn="l" fontAlgn="b">
                        <a:buFont typeface="Arial" panose="020B0604020202020204" pitchFamily="34" charset="0"/>
                        <a:buChar char="•"/>
                      </a:pPr>
                      <a:r>
                        <a:rPr lang="en-US" sz="1100" b="0" i="0" u="none" strike="noStrike" dirty="0">
                          <a:solidFill>
                            <a:schemeClr val="tx1"/>
                          </a:solidFill>
                          <a:effectLst/>
                          <a:latin typeface="+mn-lt"/>
                        </a:rPr>
                        <a:t>Interoperable with DHIS2</a:t>
                      </a:r>
                    </a:p>
                  </a:txBody>
                  <a:tcPr marL="9525" marR="9525" marT="9525" marB="0"/>
                </a:tc>
                <a:extLst>
                  <a:ext uri="{0D108BD9-81ED-4DB2-BD59-A6C34878D82A}">
                    <a16:rowId xmlns:a16="http://schemas.microsoft.com/office/drawing/2014/main" val="3356471760"/>
                  </a:ext>
                </a:extLst>
              </a:tr>
              <a:tr h="133503">
                <a:tc>
                  <a:txBody>
                    <a:bodyPr/>
                    <a:lstStyle/>
                    <a:p>
                      <a:pPr algn="l" fontAlgn="t"/>
                      <a:r>
                        <a:rPr lang="en-US" sz="1100" b="0" i="0" u="none" strike="noStrike" dirty="0">
                          <a:solidFill>
                            <a:schemeClr val="tx1"/>
                          </a:solidFill>
                          <a:effectLst/>
                          <a:latin typeface="+mn-lt"/>
                        </a:rPr>
                        <a:t>SIDA Info </a:t>
                      </a:r>
                    </a:p>
                  </a:txBody>
                  <a:tcPr marL="6350" marR="6350" marT="6350" marB="0"/>
                </a:tc>
                <a:tc>
                  <a:txBody>
                    <a:bodyPr/>
                    <a:lstStyle/>
                    <a:p>
                      <a:pPr algn="l" fontAlgn="t"/>
                      <a:r>
                        <a:rPr lang="en-US" sz="1100" b="0" i="0" u="none" strike="noStrike" dirty="0">
                          <a:solidFill>
                            <a:schemeClr val="tx1"/>
                          </a:solidFill>
                          <a:effectLst/>
                          <a:latin typeface="+mn-lt"/>
                        </a:rPr>
                        <a:t>ELMIS</a:t>
                      </a:r>
                    </a:p>
                  </a:txBody>
                  <a:tcPr marL="9525" marR="9525" marT="9525" marB="0"/>
                </a:tc>
                <a:tc>
                  <a:txBody>
                    <a:bodyPr/>
                    <a:lstStyle/>
                    <a:p>
                      <a:pPr algn="l" fontAlgn="t"/>
                      <a:r>
                        <a:rPr lang="en-US" sz="1100" b="0" i="0" u="none" strike="noStrike" dirty="0">
                          <a:solidFill>
                            <a:schemeClr val="tx1"/>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chemeClr val="tx1"/>
                          </a:solidFill>
                          <a:effectLst/>
                          <a:latin typeface="+mn-lt"/>
                        </a:rPr>
                        <a:t>Used in some health centers to manage HIV information with inventory management and dispensing functionality</a:t>
                      </a:r>
                    </a:p>
                  </a:txBody>
                  <a:tcPr marL="9525" marR="9525" marT="9525" marB="0"/>
                </a:tc>
                <a:extLst>
                  <a:ext uri="{0D108BD9-81ED-4DB2-BD59-A6C34878D82A}">
                    <a16:rowId xmlns:a16="http://schemas.microsoft.com/office/drawing/2014/main" val="3128761188"/>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329549" y="-95805"/>
            <a:ext cx="3509253"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Burundi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6622185" y="2556622"/>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628795" y="2180459"/>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53" name="Cloud 52">
            <a:extLst>
              <a:ext uri="{FF2B5EF4-FFF2-40B4-BE49-F238E27FC236}">
                <a16:creationId xmlns:a16="http://schemas.microsoft.com/office/drawing/2014/main" id="{562E70E1-EB16-4A2B-B119-4AE8A6435374}"/>
              </a:ext>
            </a:extLst>
          </p:cNvPr>
          <p:cNvSpPr/>
          <p:nvPr/>
        </p:nvSpPr>
        <p:spPr>
          <a:xfrm>
            <a:off x="7511140" y="947107"/>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sp>
        <p:nvSpPr>
          <p:cNvPr id="35" name="Rectangle 34">
            <a:extLst>
              <a:ext uri="{FF2B5EF4-FFF2-40B4-BE49-F238E27FC236}">
                <a16:creationId xmlns:a16="http://schemas.microsoft.com/office/drawing/2014/main" id="{40C56A1A-CD7D-472E-8283-C9058BA5FC8A}"/>
              </a:ext>
            </a:extLst>
          </p:cNvPr>
          <p:cNvSpPr/>
          <p:nvPr/>
        </p:nvSpPr>
        <p:spPr>
          <a:xfrm>
            <a:off x="7544711" y="239171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cxnSp>
        <p:nvCxnSpPr>
          <p:cNvPr id="36" name="Straight Arrow Connector 35">
            <a:extLst>
              <a:ext uri="{FF2B5EF4-FFF2-40B4-BE49-F238E27FC236}">
                <a16:creationId xmlns:a16="http://schemas.microsoft.com/office/drawing/2014/main" id="{E791890F-90D7-4774-A6FC-E5C8677A98DF}"/>
              </a:ext>
            </a:extLst>
          </p:cNvPr>
          <p:cNvCxnSpPr>
            <a:cxnSpLocks/>
            <a:stCxn id="35" idx="0"/>
            <a:endCxn id="53" idx="1"/>
          </p:cNvCxnSpPr>
          <p:nvPr/>
        </p:nvCxnSpPr>
        <p:spPr>
          <a:xfrm flipV="1">
            <a:off x="7997073" y="1592691"/>
            <a:ext cx="0" cy="799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B469930-2D84-4C5C-ABA6-E693476A6907}"/>
              </a:ext>
            </a:extLst>
          </p:cNvPr>
          <p:cNvSpPr/>
          <p:nvPr/>
        </p:nvSpPr>
        <p:spPr>
          <a:xfrm>
            <a:off x="7696173" y="3606439"/>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sp>
        <p:nvSpPr>
          <p:cNvPr id="38" name="Rectangle 37">
            <a:extLst>
              <a:ext uri="{FF2B5EF4-FFF2-40B4-BE49-F238E27FC236}">
                <a16:creationId xmlns:a16="http://schemas.microsoft.com/office/drawing/2014/main" id="{8756B422-B2B2-4BC6-87F4-47339238D754}"/>
              </a:ext>
            </a:extLst>
          </p:cNvPr>
          <p:cNvSpPr/>
          <p:nvPr/>
        </p:nvSpPr>
        <p:spPr>
          <a:xfrm>
            <a:off x="7696173" y="451586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40" name="Straight Arrow Connector 39">
            <a:extLst>
              <a:ext uri="{FF2B5EF4-FFF2-40B4-BE49-F238E27FC236}">
                <a16:creationId xmlns:a16="http://schemas.microsoft.com/office/drawing/2014/main" id="{0ABBA29D-7308-4064-A74E-59E96ECC0B42}"/>
              </a:ext>
            </a:extLst>
          </p:cNvPr>
          <p:cNvCxnSpPr>
            <a:cxnSpLocks/>
            <a:stCxn id="38" idx="0"/>
            <a:endCxn id="37" idx="2"/>
          </p:cNvCxnSpPr>
          <p:nvPr/>
        </p:nvCxnSpPr>
        <p:spPr>
          <a:xfrm flipV="1">
            <a:off x="8148535" y="4005551"/>
            <a:ext cx="0" cy="51031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Flowchart: Magnetic Disk 26">
            <a:extLst>
              <a:ext uri="{FF2B5EF4-FFF2-40B4-BE49-F238E27FC236}">
                <a16:creationId xmlns:a16="http://schemas.microsoft.com/office/drawing/2014/main" id="{8DEB45A1-7D0A-4C30-8E51-FD7C561FE3D8}"/>
              </a:ext>
            </a:extLst>
          </p:cNvPr>
          <p:cNvSpPr/>
          <p:nvPr/>
        </p:nvSpPr>
        <p:spPr>
          <a:xfrm>
            <a:off x="10817203" y="3595464"/>
            <a:ext cx="823659" cy="485756"/>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Channel</a:t>
            </a:r>
          </a:p>
        </p:txBody>
      </p:sp>
      <p:sp>
        <p:nvSpPr>
          <p:cNvPr id="28" name="Flowchart: Magnetic Disk 27">
            <a:extLst>
              <a:ext uri="{FF2B5EF4-FFF2-40B4-BE49-F238E27FC236}">
                <a16:creationId xmlns:a16="http://schemas.microsoft.com/office/drawing/2014/main" id="{C31B1043-5554-4043-A38E-FF1F1FFEC760}"/>
              </a:ext>
            </a:extLst>
          </p:cNvPr>
          <p:cNvSpPr/>
          <p:nvPr/>
        </p:nvSpPr>
        <p:spPr>
          <a:xfrm>
            <a:off x="9824971" y="2344063"/>
            <a:ext cx="823659" cy="485756"/>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Sage i7</a:t>
            </a:r>
          </a:p>
        </p:txBody>
      </p:sp>
      <p:sp>
        <p:nvSpPr>
          <p:cNvPr id="30" name="Flowchart: Magnetic Disk 29">
            <a:extLst>
              <a:ext uri="{FF2B5EF4-FFF2-40B4-BE49-F238E27FC236}">
                <a16:creationId xmlns:a16="http://schemas.microsoft.com/office/drawing/2014/main" id="{843F6F12-DA7A-4CC3-93CF-3EABCC80C053}"/>
              </a:ext>
            </a:extLst>
          </p:cNvPr>
          <p:cNvSpPr/>
          <p:nvPr/>
        </p:nvSpPr>
        <p:spPr>
          <a:xfrm>
            <a:off x="8826465" y="3525695"/>
            <a:ext cx="823653" cy="555525"/>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t" anchorCtr="0"/>
          <a:lstStyle/>
          <a:p>
            <a:pPr algn="ctr"/>
            <a:r>
              <a:rPr lang="en-US" sz="1100" dirty="0" err="1"/>
              <a:t>OpenClinic</a:t>
            </a:r>
            <a:endParaRPr lang="en-US" sz="1100" dirty="0"/>
          </a:p>
        </p:txBody>
      </p:sp>
      <p:sp>
        <p:nvSpPr>
          <p:cNvPr id="31" name="Flowchart: Magnetic Disk 30">
            <a:extLst>
              <a:ext uri="{FF2B5EF4-FFF2-40B4-BE49-F238E27FC236}">
                <a16:creationId xmlns:a16="http://schemas.microsoft.com/office/drawing/2014/main" id="{C35B7B41-6951-427A-B7F4-B8BA3D08D2BD}"/>
              </a:ext>
            </a:extLst>
          </p:cNvPr>
          <p:cNvSpPr/>
          <p:nvPr/>
        </p:nvSpPr>
        <p:spPr>
          <a:xfrm>
            <a:off x="9821831" y="4437658"/>
            <a:ext cx="823653" cy="555526"/>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t" anchorCtr="0"/>
          <a:lstStyle/>
          <a:p>
            <a:pPr algn="ctr"/>
            <a:r>
              <a:rPr lang="en-US" sz="1100" dirty="0"/>
              <a:t>SIDA Info</a:t>
            </a:r>
          </a:p>
        </p:txBody>
      </p:sp>
      <p:sp>
        <p:nvSpPr>
          <p:cNvPr id="41" name="Flowchart: Magnetic Disk 40">
            <a:extLst>
              <a:ext uri="{FF2B5EF4-FFF2-40B4-BE49-F238E27FC236}">
                <a16:creationId xmlns:a16="http://schemas.microsoft.com/office/drawing/2014/main" id="{996F08E8-2B54-48B9-844F-0A08113B26BE}"/>
              </a:ext>
            </a:extLst>
          </p:cNvPr>
          <p:cNvSpPr/>
          <p:nvPr/>
        </p:nvSpPr>
        <p:spPr>
          <a:xfrm>
            <a:off x="9821831" y="3595464"/>
            <a:ext cx="823659" cy="485756"/>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Sage i7</a:t>
            </a:r>
          </a:p>
        </p:txBody>
      </p:sp>
      <p:sp>
        <p:nvSpPr>
          <p:cNvPr id="42" name="Flowchart: Magnetic Disk 41">
            <a:extLst>
              <a:ext uri="{FF2B5EF4-FFF2-40B4-BE49-F238E27FC236}">
                <a16:creationId xmlns:a16="http://schemas.microsoft.com/office/drawing/2014/main" id="{267DB5FA-35AB-4B9A-B975-637CA5539B2E}"/>
              </a:ext>
            </a:extLst>
          </p:cNvPr>
          <p:cNvSpPr/>
          <p:nvPr/>
        </p:nvSpPr>
        <p:spPr>
          <a:xfrm>
            <a:off x="8826464" y="2315057"/>
            <a:ext cx="823653" cy="555525"/>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t" anchorCtr="0"/>
          <a:lstStyle/>
          <a:p>
            <a:pPr algn="ctr"/>
            <a:r>
              <a:rPr lang="en-US" sz="1100" dirty="0" err="1"/>
              <a:t>OpenClinic</a:t>
            </a:r>
            <a:endParaRPr lang="en-US" sz="1100" dirty="0"/>
          </a:p>
        </p:txBody>
      </p:sp>
      <p:cxnSp>
        <p:nvCxnSpPr>
          <p:cNvPr id="6" name="Straight Arrow Connector 5">
            <a:extLst>
              <a:ext uri="{FF2B5EF4-FFF2-40B4-BE49-F238E27FC236}">
                <a16:creationId xmlns:a16="http://schemas.microsoft.com/office/drawing/2014/main" id="{A72A0579-58B9-49B0-9924-5FE4BB610F3A}"/>
              </a:ext>
            </a:extLst>
          </p:cNvPr>
          <p:cNvCxnSpPr>
            <a:cxnSpLocks/>
            <a:stCxn id="42" idx="2"/>
            <a:endCxn id="35" idx="3"/>
          </p:cNvCxnSpPr>
          <p:nvPr/>
        </p:nvCxnSpPr>
        <p:spPr>
          <a:xfrm flipH="1" flipV="1">
            <a:off x="8449435" y="2591270"/>
            <a:ext cx="377029" cy="1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9F87AE7-7E07-46D5-BC02-281124561EDD}"/>
              </a:ext>
            </a:extLst>
          </p:cNvPr>
          <p:cNvCxnSpPr>
            <a:cxnSpLocks/>
            <a:stCxn id="30" idx="2"/>
            <a:endCxn id="37" idx="3"/>
          </p:cNvCxnSpPr>
          <p:nvPr/>
        </p:nvCxnSpPr>
        <p:spPr>
          <a:xfrm flipH="1">
            <a:off x="8600897" y="3803458"/>
            <a:ext cx="225568" cy="2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8844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3.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822e118f-d533-465d-b5ca-7beed2256e09" ContentTypeId="0x0101008DA58B5CA681664FAB24816C56F4108502" PreviousValue="false"/>
</file>

<file path=customXml/itemProps1.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2.xml><?xml version="1.0" encoding="utf-8"?>
<ds:datastoreItem xmlns:ds="http://schemas.openxmlformats.org/officeDocument/2006/customXml" ds:itemID="{BEAE8431-F759-4283-8BEF-A17B8C6726B1}">
  <ds:schemaRefs>
    <ds:schemaRef ds:uri="http://purl.org/dc/elements/1.1/"/>
    <ds:schemaRef ds:uri="http://schemas.microsoft.com/office/2006/metadata/properties"/>
    <ds:schemaRef ds:uri="http://purl.org/dc/terms/"/>
    <ds:schemaRef ds:uri="http://schemas.openxmlformats.org/package/2006/metadata/core-properties"/>
    <ds:schemaRef ds:uri="33cd82f4-3f37-4b3e-a578-547f27c42b2d"/>
    <ds:schemaRef ds:uri="http://schemas.microsoft.com/office/2006/documentManagement/types"/>
    <ds:schemaRef ds:uri="http://schemas.microsoft.com/office/infopath/2007/PartnerControls"/>
    <ds:schemaRef ds:uri="http://www.w3.org/XML/1998/namespace"/>
    <ds:schemaRef ds:uri="http://purl.org/dc/dcmitype/"/>
    <ds:schemaRef ds:uri="8d7096d6-fc66-4344-9e3f-2445529a09f6"/>
  </ds:schemaRefs>
</ds:datastoreItem>
</file>

<file path=customXml/itemProps3.xml><?xml version="1.0" encoding="utf-8"?>
<ds:datastoreItem xmlns:ds="http://schemas.openxmlformats.org/officeDocument/2006/customXml" ds:itemID="{9661DBA3-57A2-43D3-A15A-266C5099D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4CB8DA-F5B9-457A-9D78-E73CC747131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41116</TotalTime>
  <Words>191</Words>
  <Application>Microsoft Office PowerPoint</Application>
  <PresentationFormat>Widescreen</PresentationFormat>
  <Paragraphs>59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393</cp:revision>
  <dcterms:created xsi:type="dcterms:W3CDTF">2020-02-25T15:16:25Z</dcterms:created>
  <dcterms:modified xsi:type="dcterms:W3CDTF">2021-06-25T15:41:40Z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