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58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54B6F651-61FE-45EF-A5C0-C4D5C22D8338}"/>
    <pc:docChg chg="modSld">
      <pc:chgData name="Simon Conesa" userId="85e637a4-6b19-43c5-8a8d-4fa11b74262f" providerId="ADAL" clId="{54B6F651-61FE-45EF-A5C0-C4D5C22D8338}" dt="2021-02-05T15:28:05.700" v="82" actId="20577"/>
      <pc:docMkLst>
        <pc:docMk/>
      </pc:docMkLst>
      <pc:sldChg chg="modSp mod">
        <pc:chgData name="Simon Conesa" userId="85e637a4-6b19-43c5-8a8d-4fa11b74262f" providerId="ADAL" clId="{54B6F651-61FE-45EF-A5C0-C4D5C22D8338}" dt="2021-02-05T15:28:05.700" v="82" actId="20577"/>
        <pc:sldMkLst>
          <pc:docMk/>
          <pc:sldMk cId="3615028135" sldId="599"/>
        </pc:sldMkLst>
        <pc:spChg chg="mod">
          <ac:chgData name="Simon Conesa" userId="85e637a4-6b19-43c5-8a8d-4fa11b74262f" providerId="ADAL" clId="{54B6F651-61FE-45EF-A5C0-C4D5C22D8338}" dt="2021-02-05T15:23:41.948" v="3" actId="20577"/>
          <ac:spMkLst>
            <pc:docMk/>
            <pc:sldMk cId="3615028135" sldId="599"/>
            <ac:spMk id="9" creationId="{F858BFB3-743F-44D3-96D6-B91E20CFB2A5}"/>
          </ac:spMkLst>
        </pc:spChg>
        <pc:graphicFrameChg chg="modGraphic">
          <ac:chgData name="Simon Conesa" userId="85e637a4-6b19-43c5-8a8d-4fa11b74262f" providerId="ADAL" clId="{54B6F651-61FE-45EF-A5C0-C4D5C22D8338}" dt="2021-02-05T15:23:36.398" v="1" actId="20577"/>
          <ac:graphicFrameMkLst>
            <pc:docMk/>
            <pc:sldMk cId="3615028135" sldId="599"/>
            <ac:graphicFrameMk id="3" creationId="{94CE5152-4B03-49E2-B187-07B0D574788B}"/>
          </ac:graphicFrameMkLst>
        </pc:graphicFrameChg>
        <pc:graphicFrameChg chg="mod modGraphic">
          <ac:chgData name="Simon Conesa" userId="85e637a4-6b19-43c5-8a8d-4fa11b74262f" providerId="ADAL" clId="{54B6F651-61FE-45EF-A5C0-C4D5C22D8338}" dt="2021-02-05T15:28:05.700" v="82" actId="20577"/>
          <ac:graphicFrameMkLst>
            <pc:docMk/>
            <pc:sldMk cId="3615028135" sldId="599"/>
            <ac:graphicFrameMk id="6" creationId="{69A7C511-DEA6-46C7-BF8A-6BAC853B052A}"/>
          </ac:graphicFrameMkLst>
        </pc:graphicFrameChg>
      </pc:sldChg>
    </pc:docChg>
  </pc:docChgLst>
  <pc:docChgLst>
    <pc:chgData name="Simon Conesa" userId="85e637a4-6b19-43c5-8a8d-4fa11b74262f" providerId="ADAL" clId="{1B0A24F4-8794-4BA9-A1EC-DAF6578E1AD7}"/>
    <pc:docChg chg="delSld">
      <pc:chgData name="Simon Conesa" userId="85e637a4-6b19-43c5-8a8d-4fa11b74262f" providerId="ADAL" clId="{1B0A24F4-8794-4BA9-A1EC-DAF6578E1AD7}" dt="2021-06-25T15:42:30.495" v="0" actId="2696"/>
      <pc:docMkLst>
        <pc:docMk/>
      </pc:docMkLst>
      <pc:sldChg chg="del">
        <pc:chgData name="Simon Conesa" userId="85e637a4-6b19-43c5-8a8d-4fa11b74262f" providerId="ADAL" clId="{1B0A24F4-8794-4BA9-A1EC-DAF6578E1AD7}" dt="2021-06-25T15:42:30.495" v="0" actId="2696"/>
        <pc:sldMkLst>
          <pc:docMk/>
          <pc:sldMk cId="3615028135" sldId="5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A8881B22-633B-49B3-A560-6417D7FF191E}"/>
              </a:ext>
            </a:extLst>
          </p:cNvPr>
          <p:cNvCxnSpPr>
            <a:cxnSpLocks/>
            <a:stCxn id="50" idx="0"/>
          </p:cNvCxnSpPr>
          <p:nvPr/>
        </p:nvCxnSpPr>
        <p:spPr>
          <a:xfrm flipV="1">
            <a:off x="10486839" y="1322133"/>
            <a:ext cx="0" cy="2301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B6829FC-B881-422F-AD55-A36EF95FF68B}"/>
              </a:ext>
            </a:extLst>
          </p:cNvPr>
          <p:cNvCxnSpPr>
            <a:cxnSpLocks/>
            <a:stCxn id="31" idx="0"/>
          </p:cNvCxnSpPr>
          <p:nvPr/>
        </p:nvCxnSpPr>
        <p:spPr>
          <a:xfrm flipV="1">
            <a:off x="8237294" y="1490512"/>
            <a:ext cx="0" cy="2096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nvGraphicFramePr>
        <p:xfrm>
          <a:off x="6084176" y="338028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39" name="Straight Arrow Connector 38">
            <a:extLst>
              <a:ext uri="{FF2B5EF4-FFF2-40B4-BE49-F238E27FC236}">
                <a16:creationId xmlns:a16="http://schemas.microsoft.com/office/drawing/2014/main" id="{0FC8FB4E-C25D-4104-BB53-F0197722404C}"/>
              </a:ext>
            </a:extLst>
          </p:cNvPr>
          <p:cNvCxnSpPr>
            <a:cxnSpLocks/>
            <a:stCxn id="37" idx="0"/>
          </p:cNvCxnSpPr>
          <p:nvPr/>
        </p:nvCxnSpPr>
        <p:spPr>
          <a:xfrm flipV="1">
            <a:off x="7141132" y="1489824"/>
            <a:ext cx="0" cy="2096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07826" y="5183229"/>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3914797224"/>
              </p:ext>
            </p:extLst>
          </p:nvPr>
        </p:nvGraphicFramePr>
        <p:xfrm>
          <a:off x="11284" y="368949"/>
          <a:ext cx="6072892" cy="4714875"/>
        </p:xfrm>
        <a:graphic>
          <a:graphicData uri="http://schemas.openxmlformats.org/drawingml/2006/table">
            <a:tbl>
              <a:tblPr firstRow="1" bandRow="1">
                <a:tableStyleId>{5C22544A-7EE6-4342-B048-85BDC9FD1C3A}</a:tableStyleId>
              </a:tblPr>
              <a:tblGrid>
                <a:gridCol w="1298076">
                  <a:extLst>
                    <a:ext uri="{9D8B030D-6E8A-4147-A177-3AD203B41FA5}">
                      <a16:colId xmlns:a16="http://schemas.microsoft.com/office/drawing/2014/main" val="1617393262"/>
                    </a:ext>
                  </a:extLst>
                </a:gridCol>
                <a:gridCol w="908653">
                  <a:extLst>
                    <a:ext uri="{9D8B030D-6E8A-4147-A177-3AD203B41FA5}">
                      <a16:colId xmlns:a16="http://schemas.microsoft.com/office/drawing/2014/main" val="3497483624"/>
                    </a:ext>
                  </a:extLst>
                </a:gridCol>
                <a:gridCol w="1152610">
                  <a:extLst>
                    <a:ext uri="{9D8B030D-6E8A-4147-A177-3AD203B41FA5}">
                      <a16:colId xmlns:a16="http://schemas.microsoft.com/office/drawing/2014/main" val="3955669414"/>
                    </a:ext>
                  </a:extLst>
                </a:gridCol>
                <a:gridCol w="2713553">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DHIS2</a:t>
                      </a:r>
                    </a:p>
                  </a:txBody>
                  <a:tcPr marL="9525" marR="9525" marT="9525" marB="0"/>
                </a:tc>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HMIS</a:t>
                      </a:r>
                    </a:p>
                  </a:txBody>
                  <a:tcPr marL="9525" marR="9525" marT="9525" marB="0"/>
                </a:tc>
                <a:tc>
                  <a:txBody>
                    <a:bodyPr/>
                    <a:lstStyle/>
                    <a:p>
                      <a:pPr marL="0" algn="l" defTabSz="914400" rtl="0" eaLnBrk="1" fontAlgn="t" latinLnBrk="0" hangingPunct="1"/>
                      <a:endParaRPr lang="en-US" sz="1100" b="0" i="0" u="none" strike="noStrike" kern="1200" dirty="0">
                        <a:solidFill>
                          <a:srgbClr val="000000"/>
                        </a:solidFill>
                        <a:effectLst/>
                        <a:latin typeface="+mn-lt"/>
                        <a:ea typeface="+mn-ea"/>
                        <a:cs typeface="+mn-cs"/>
                      </a:endParaRPr>
                    </a:p>
                  </a:txBody>
                  <a:tcPr marL="9525" marR="9525" marT="9525" marB="0"/>
                </a:tc>
                <a:tc>
                  <a:txBody>
                    <a:bodyPr/>
                    <a:lstStyle/>
                    <a:p>
                      <a:pPr marL="0" indent="61913" algn="l" defTabSz="914400" rtl="0" eaLnBrk="1" fontAlgn="t" latinLnBrk="0" hangingPunct="1">
                        <a:buFont typeface="Arial" panose="020B0604020202020204" pitchFamily="34" charset="0"/>
                        <a:buChar char="•"/>
                      </a:pPr>
                      <a:r>
                        <a:rPr lang="en-US" sz="1100" b="0" i="0" u="none" strike="noStrike" kern="1200" dirty="0">
                          <a:solidFill>
                            <a:srgbClr val="000000"/>
                          </a:solidFill>
                          <a:effectLst/>
                          <a:latin typeface="+mn-lt"/>
                          <a:ea typeface="+mn-ea"/>
                          <a:cs typeface="+mn-cs"/>
                        </a:rPr>
                        <a:t>Web-based system that captures data on disease morbidity and mortality, maternal and child health services, service delivery, surveillance and financial services</a:t>
                      </a:r>
                    </a:p>
                    <a:p>
                      <a:pPr marL="0" indent="61913" algn="l" defTabSz="914400" rtl="0" eaLnBrk="1" fontAlgn="t" latinLnBrk="0" hangingPunct="1">
                        <a:buFont typeface="Arial" panose="020B0604020202020204" pitchFamily="34" charset="0"/>
                        <a:buChar char="•"/>
                      </a:pPr>
                      <a:r>
                        <a:rPr lang="en-US" sz="1100" b="0" i="0" u="none" strike="noStrike" kern="1200" dirty="0">
                          <a:solidFill>
                            <a:srgbClr val="000000"/>
                          </a:solidFill>
                          <a:effectLst/>
                          <a:latin typeface="+mn-lt"/>
                          <a:ea typeface="+mn-ea"/>
                          <a:cs typeface="+mn-cs"/>
                        </a:rPr>
                        <a:t>Data collection is conducted at the health facility level using a paper based system and is aggregated and computerized from district to national level</a:t>
                      </a:r>
                    </a:p>
                  </a:txBody>
                  <a:tcPr marL="9525" marR="9525" marT="9525" marB="0"/>
                </a:tc>
                <a:extLst>
                  <a:ext uri="{0D108BD9-81ED-4DB2-BD59-A6C34878D82A}">
                    <a16:rowId xmlns:a16="http://schemas.microsoft.com/office/drawing/2014/main" val="3333935869"/>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3115774657"/>
                  </a:ext>
                </a:extLst>
              </a:tr>
              <a:tr h="103763">
                <a:tc>
                  <a:txBody>
                    <a:bodyPr/>
                    <a:lstStyle/>
                    <a:p>
                      <a:pPr marL="0" algn="l" defTabSz="914400" rtl="0" eaLnBrk="1" fontAlgn="t" latinLnBrk="0" hangingPunct="1"/>
                      <a:r>
                        <a:rPr lang="en-US" sz="1100" b="0" i="0" u="none" strike="noStrike" kern="1200" dirty="0" err="1">
                          <a:solidFill>
                            <a:srgbClr val="000000"/>
                          </a:solidFill>
                          <a:effectLst/>
                          <a:latin typeface="+mn-lt"/>
                          <a:ea typeface="+mn-ea"/>
                          <a:cs typeface="+mn-cs"/>
                        </a:rPr>
                        <a:t>Quantimed</a:t>
                      </a:r>
                      <a:endParaRPr lang="en-US" sz="1100" b="0" i="0" u="none" strike="noStrike" kern="1200" dirty="0">
                        <a:solidFill>
                          <a:srgbClr val="000000"/>
                        </a:solidFill>
                        <a:effectLst/>
                        <a:latin typeface="+mn-lt"/>
                        <a:ea typeface="+mn-ea"/>
                        <a:cs typeface="+mn-cs"/>
                      </a:endParaRPr>
                    </a:p>
                  </a:txBody>
                  <a:tcPr marL="9525" marR="9525" marT="9525" marB="0"/>
                </a:tc>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Forecasting</a:t>
                      </a:r>
                    </a:p>
                  </a:txBody>
                  <a:tcPr marL="9525" marR="9525" marT="9525" marB="0"/>
                </a:tc>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USAID</a:t>
                      </a:r>
                    </a:p>
                  </a:txBody>
                  <a:tcPr marL="9525" marR="9525" marT="9525" marB="0"/>
                </a:tc>
                <a:tc>
                  <a:txBody>
                    <a:bodyPr/>
                    <a:lstStyle/>
                    <a:p>
                      <a:pPr marL="0" indent="0" algn="l" defTabSz="914400" rtl="0" eaLnBrk="1" fontAlgn="t" latinLnBrk="0" hangingPunct="1">
                        <a:buFont typeface="Arial" panose="020B0604020202020204" pitchFamily="34" charset="0"/>
                        <a:buNone/>
                      </a:pPr>
                      <a:r>
                        <a:rPr lang="en-US" sz="1100" b="0" i="0" u="none" strike="noStrike" kern="1200" dirty="0">
                          <a:solidFill>
                            <a:srgbClr val="000000"/>
                          </a:solidFill>
                          <a:effectLst/>
                          <a:latin typeface="+mn-lt"/>
                          <a:ea typeface="+mn-ea"/>
                          <a:cs typeface="+mn-cs"/>
                        </a:rPr>
                        <a:t>Standalone forecasting tool</a:t>
                      </a:r>
                    </a:p>
                  </a:txBody>
                  <a:tcPr marL="9525" marR="9525" marT="9525" marB="0"/>
                </a:tc>
                <a:extLst>
                  <a:ext uri="{0D108BD9-81ED-4DB2-BD59-A6C34878D82A}">
                    <a16:rowId xmlns:a16="http://schemas.microsoft.com/office/drawing/2014/main" val="1887972325"/>
                  </a:ext>
                </a:extLst>
              </a:tr>
              <a:tr h="103763">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Sage i7</a:t>
                      </a:r>
                    </a:p>
                  </a:txBody>
                  <a:tcPr marL="9525" marR="9525" marT="9525" marB="0"/>
                </a:tc>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WMS</a:t>
                      </a:r>
                    </a:p>
                  </a:txBody>
                  <a:tcPr marL="9525" marR="9525" marT="9525" marB="0"/>
                </a:tc>
                <a:tc>
                  <a:txBody>
                    <a:bodyPr/>
                    <a:lstStyle/>
                    <a:p>
                      <a:pPr marL="0" algn="l" defTabSz="914400" rtl="0" eaLnBrk="1" fontAlgn="t" latinLnBrk="0" hangingPunct="1"/>
                      <a:endParaRPr lang="en-US" sz="1100" b="0" i="0" u="none" strike="noStrike" kern="1200" dirty="0">
                        <a:solidFill>
                          <a:srgbClr val="000000"/>
                        </a:solidFill>
                        <a:effectLst/>
                        <a:latin typeface="+mn-lt"/>
                        <a:ea typeface="+mn-ea"/>
                        <a:cs typeface="+mn-cs"/>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kern="1200" dirty="0">
                          <a:solidFill>
                            <a:srgbClr val="000000"/>
                          </a:solidFill>
                          <a:effectLst/>
                          <a:latin typeface="+mn-lt"/>
                          <a:ea typeface="+mn-ea"/>
                          <a:cs typeface="+mn-cs"/>
                        </a:rPr>
                        <a:t>Warehouse management software installed at the central medical store and regional warehouses</a:t>
                      </a:r>
                    </a:p>
                  </a:txBody>
                  <a:tcPr marL="9525" marR="9525" marT="9525" marB="0"/>
                </a:tc>
                <a:extLst>
                  <a:ext uri="{0D108BD9-81ED-4DB2-BD59-A6C34878D82A}">
                    <a16:rowId xmlns:a16="http://schemas.microsoft.com/office/drawing/2014/main" val="3631628055"/>
                  </a:ext>
                </a:extLst>
              </a:tr>
              <a:tr h="103763">
                <a:tc>
                  <a:txBody>
                    <a:bodyPr/>
                    <a:lstStyle/>
                    <a:p>
                      <a:pPr marL="0" algn="l" defTabSz="914400" rtl="0" eaLnBrk="1" fontAlgn="t" latinLnBrk="0" hangingPunct="1"/>
                      <a:r>
                        <a:rPr lang="en-US" sz="1100" b="0" i="0" u="none" strike="noStrike" kern="1200" dirty="0" err="1">
                          <a:solidFill>
                            <a:srgbClr val="000000"/>
                          </a:solidFill>
                          <a:effectLst/>
                          <a:latin typeface="+mn-lt"/>
                          <a:ea typeface="+mn-ea"/>
                          <a:cs typeface="+mn-cs"/>
                        </a:rPr>
                        <a:t>eSIGL</a:t>
                      </a:r>
                      <a:r>
                        <a:rPr lang="en-US" sz="1100" b="0" i="0" u="none" strike="noStrike" kern="1200" dirty="0">
                          <a:solidFill>
                            <a:srgbClr val="000000"/>
                          </a:solidFill>
                          <a:effectLst/>
                          <a:latin typeface="+mn-lt"/>
                          <a:ea typeface="+mn-ea"/>
                          <a:cs typeface="+mn-cs"/>
                        </a:rPr>
                        <a:t> Data Warehouse</a:t>
                      </a:r>
                    </a:p>
                  </a:txBody>
                  <a:tcPr marL="9525" marR="9525" marT="9525" marB="0"/>
                </a:tc>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Data Visibility</a:t>
                      </a:r>
                    </a:p>
                  </a:txBody>
                  <a:tcPr marL="9525" marR="9525" marT="9525" marB="0"/>
                </a:tc>
                <a:tc>
                  <a:txBody>
                    <a:bodyPr/>
                    <a:lstStyle/>
                    <a:p>
                      <a:pPr marL="0" algn="l" defTabSz="914400" rtl="0" eaLnBrk="1" fontAlgn="t" latinLnBrk="0" hangingPunct="1"/>
                      <a:endParaRPr lang="en-US" sz="1100" b="0" i="0" u="none" strike="noStrike" kern="1200" dirty="0">
                        <a:solidFill>
                          <a:srgbClr val="000000"/>
                        </a:solidFill>
                        <a:effectLst/>
                        <a:latin typeface="+mn-lt"/>
                        <a:ea typeface="+mn-ea"/>
                        <a:cs typeface="+mn-cs"/>
                      </a:endParaRPr>
                    </a:p>
                  </a:txBody>
                  <a:tcPr marL="9525" marR="9525" marT="9525" marB="0"/>
                </a:tc>
                <a:tc>
                  <a:txBody>
                    <a:bodyPr/>
                    <a:lstStyle/>
                    <a:p>
                      <a:pPr marL="0" indent="0" algn="l" defTabSz="914400" rtl="0" eaLnBrk="1" fontAlgn="t" latinLnBrk="0" hangingPunct="1">
                        <a:buFont typeface="Arial" panose="020B0604020202020204" pitchFamily="34" charset="0"/>
                        <a:buChar char="•"/>
                      </a:pPr>
                      <a:r>
                        <a:rPr lang="en-US" sz="1100" b="0" i="0" u="none" strike="noStrike" kern="1200" dirty="0">
                          <a:solidFill>
                            <a:srgbClr val="000000"/>
                          </a:solidFill>
                          <a:effectLst/>
                          <a:latin typeface="+mn-lt"/>
                          <a:ea typeface="+mn-ea"/>
                          <a:cs typeface="+mn-cs"/>
                        </a:rPr>
                        <a:t>Business intelligence tool used to visualize data for analysis and decision-making</a:t>
                      </a:r>
                    </a:p>
                    <a:p>
                      <a:pPr marL="0" indent="0" algn="l" defTabSz="914400" rtl="0" eaLnBrk="1" fontAlgn="t" latinLnBrk="0" hangingPunct="1">
                        <a:buFont typeface="Arial" panose="020B0604020202020204" pitchFamily="34" charset="0"/>
                        <a:buChar char="•"/>
                      </a:pPr>
                      <a:r>
                        <a:rPr lang="en-US" sz="1100" b="0" i="0" u="none" strike="noStrike" kern="1200" dirty="0">
                          <a:solidFill>
                            <a:srgbClr val="000000"/>
                          </a:solidFill>
                          <a:effectLst/>
                          <a:latin typeface="+mn-lt"/>
                          <a:ea typeface="+mn-ea"/>
                          <a:cs typeface="+mn-cs"/>
                        </a:rPr>
                        <a:t>Integrates data from Sage i7</a:t>
                      </a:r>
                    </a:p>
                  </a:txBody>
                  <a:tcPr marL="9525" marR="9525" marT="9525" marB="0"/>
                </a:tc>
                <a:extLst>
                  <a:ext uri="{0D108BD9-81ED-4DB2-BD59-A6C34878D82A}">
                    <a16:rowId xmlns:a16="http://schemas.microsoft.com/office/drawing/2014/main" val="966205605"/>
                  </a:ext>
                </a:extLst>
              </a:tr>
              <a:tr h="103763">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OSPSIDA</a:t>
                      </a:r>
                    </a:p>
                  </a:txBody>
                  <a:tcPr marL="9525" marR="9525" marT="9525" marB="0"/>
                </a:tc>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HMIS</a:t>
                      </a:r>
                    </a:p>
                  </a:txBody>
                  <a:tcPr marL="9525" marR="9525" marT="9525" marB="0"/>
                </a:tc>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USAID</a:t>
                      </a:r>
                    </a:p>
                  </a:txBody>
                  <a:tcPr marL="9525" marR="9525" marT="9525" marB="0"/>
                </a:tc>
                <a:tc>
                  <a:txBody>
                    <a:bodyPr/>
                    <a:lstStyle/>
                    <a:p>
                      <a:pPr marL="0" indent="0" algn="l" defTabSz="914400" rtl="0" eaLnBrk="1" fontAlgn="t" latinLnBrk="0" hangingPunct="1">
                        <a:buFont typeface="Arial" panose="020B0604020202020204" pitchFamily="34" charset="0"/>
                        <a:buNone/>
                      </a:pPr>
                      <a:r>
                        <a:rPr lang="en-US" sz="1100" b="0" i="0" u="none" strike="noStrike" kern="1200" dirty="0">
                          <a:solidFill>
                            <a:srgbClr val="000000"/>
                          </a:solidFill>
                          <a:effectLst/>
                          <a:latin typeface="+mn-lt"/>
                          <a:ea typeface="+mn-ea"/>
                          <a:cs typeface="+mn-cs"/>
                        </a:rPr>
                        <a:t>Web-based tool and dashboard that captures, tracks, aggregates, and disseminates information on ARVs, rapid test kits, and other HIV and AIDS commodities to support evidence-based decision-making</a:t>
                      </a:r>
                    </a:p>
                  </a:txBody>
                  <a:tcPr marL="9525" marR="9525" marT="9525" marB="0"/>
                </a:tc>
                <a:extLst>
                  <a:ext uri="{0D108BD9-81ED-4DB2-BD59-A6C34878D82A}">
                    <a16:rowId xmlns:a16="http://schemas.microsoft.com/office/drawing/2014/main" val="97900975"/>
                  </a:ext>
                </a:extLst>
              </a:tr>
              <a:tr h="103763">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SMS for Life</a:t>
                      </a:r>
                    </a:p>
                  </a:txBody>
                  <a:tcPr marL="9525" marR="9525" marT="9525" marB="0"/>
                </a:tc>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Data Collection</a:t>
                      </a:r>
                    </a:p>
                  </a:txBody>
                  <a:tcPr marL="9525" marR="9525" marT="9525" marB="0"/>
                </a:tc>
                <a:tc>
                  <a:txBody>
                    <a:bodyPr/>
                    <a:lstStyle/>
                    <a:p>
                      <a:pPr marL="0" algn="l" defTabSz="914400" rtl="0" eaLnBrk="1" fontAlgn="t" latinLnBrk="0" hangingPunct="1"/>
                      <a:r>
                        <a:rPr lang="en-US" sz="1100" b="0" i="0" u="none" strike="noStrike" kern="1200" dirty="0">
                          <a:solidFill>
                            <a:srgbClr val="000000"/>
                          </a:solidFill>
                          <a:effectLst/>
                          <a:latin typeface="+mn-lt"/>
                          <a:ea typeface="+mn-ea"/>
                          <a:cs typeface="+mn-cs"/>
                        </a:rPr>
                        <a:t>Novartis</a:t>
                      </a:r>
                    </a:p>
                  </a:txBody>
                  <a:tcPr marL="9525" marR="9525" marT="9525" marB="0"/>
                </a:tc>
                <a:tc>
                  <a:txBody>
                    <a:bodyPr/>
                    <a:lstStyle/>
                    <a:p>
                      <a:pPr marL="0" indent="0" algn="l" defTabSz="914400" rtl="0" eaLnBrk="1" fontAlgn="t" latinLnBrk="0" hangingPunct="1">
                        <a:buFont typeface="Arial" panose="020B0604020202020204" pitchFamily="34" charset="0"/>
                        <a:buNone/>
                      </a:pPr>
                      <a:r>
                        <a:rPr lang="en-US" sz="1100" b="0" i="0" u="none" strike="noStrike" kern="1200" dirty="0">
                          <a:solidFill>
                            <a:srgbClr val="000000"/>
                          </a:solidFill>
                          <a:effectLst/>
                          <a:latin typeface="+mn-lt"/>
                          <a:ea typeface="+mn-ea"/>
                          <a:cs typeface="+mn-cs"/>
                        </a:rPr>
                        <a:t>Mobile phone application with web interface that allows health facilities to report stock levels</a:t>
                      </a:r>
                    </a:p>
                  </a:txBody>
                  <a:tcPr marL="9525" marR="9525" marT="9525" marB="0"/>
                </a:tc>
                <a:extLst>
                  <a:ext uri="{0D108BD9-81ED-4DB2-BD59-A6C34878D82A}">
                    <a16:rowId xmlns:a16="http://schemas.microsoft.com/office/drawing/2014/main" val="3230962663"/>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135360" y="-95805"/>
            <a:ext cx="3944932"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Cameroon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8757149" y="2529634"/>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8763759" y="2153471"/>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53" name="Cloud 52">
            <a:extLst>
              <a:ext uri="{FF2B5EF4-FFF2-40B4-BE49-F238E27FC236}">
                <a16:creationId xmlns:a16="http://schemas.microsoft.com/office/drawing/2014/main" id="{562E70E1-EB16-4A2B-B119-4AE8A6435374}"/>
              </a:ext>
            </a:extLst>
          </p:cNvPr>
          <p:cNvSpPr/>
          <p:nvPr/>
        </p:nvSpPr>
        <p:spPr>
          <a:xfrm>
            <a:off x="6503737" y="861317"/>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35" name="Rectangle 34">
            <a:extLst>
              <a:ext uri="{FF2B5EF4-FFF2-40B4-BE49-F238E27FC236}">
                <a16:creationId xmlns:a16="http://schemas.microsoft.com/office/drawing/2014/main" id="{40C56A1A-CD7D-472E-8283-C9058BA5FC8A}"/>
              </a:ext>
            </a:extLst>
          </p:cNvPr>
          <p:cNvSpPr/>
          <p:nvPr/>
        </p:nvSpPr>
        <p:spPr>
          <a:xfrm>
            <a:off x="6537308" y="230592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cxnSp>
        <p:nvCxnSpPr>
          <p:cNvPr id="36" name="Straight Arrow Connector 35">
            <a:extLst>
              <a:ext uri="{FF2B5EF4-FFF2-40B4-BE49-F238E27FC236}">
                <a16:creationId xmlns:a16="http://schemas.microsoft.com/office/drawing/2014/main" id="{E791890F-90D7-4774-A6FC-E5C8677A98DF}"/>
              </a:ext>
            </a:extLst>
          </p:cNvPr>
          <p:cNvCxnSpPr>
            <a:cxnSpLocks/>
            <a:stCxn id="35" idx="0"/>
            <a:endCxn id="53" idx="1"/>
          </p:cNvCxnSpPr>
          <p:nvPr/>
        </p:nvCxnSpPr>
        <p:spPr>
          <a:xfrm flipV="1">
            <a:off x="6989670" y="1506901"/>
            <a:ext cx="0" cy="799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B469930-2D84-4C5C-ABA6-E693476A6907}"/>
              </a:ext>
            </a:extLst>
          </p:cNvPr>
          <p:cNvSpPr/>
          <p:nvPr/>
        </p:nvSpPr>
        <p:spPr>
          <a:xfrm>
            <a:off x="6688770" y="3586512"/>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sp>
        <p:nvSpPr>
          <p:cNvPr id="38" name="Rectangle 37">
            <a:extLst>
              <a:ext uri="{FF2B5EF4-FFF2-40B4-BE49-F238E27FC236}">
                <a16:creationId xmlns:a16="http://schemas.microsoft.com/office/drawing/2014/main" id="{8756B422-B2B2-4BC6-87F4-47339238D754}"/>
              </a:ext>
            </a:extLst>
          </p:cNvPr>
          <p:cNvSpPr/>
          <p:nvPr/>
        </p:nvSpPr>
        <p:spPr>
          <a:xfrm>
            <a:off x="6688770" y="443007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40" name="Straight Arrow Connector 39">
            <a:extLst>
              <a:ext uri="{FF2B5EF4-FFF2-40B4-BE49-F238E27FC236}">
                <a16:creationId xmlns:a16="http://schemas.microsoft.com/office/drawing/2014/main" id="{0ABBA29D-7308-4064-A74E-59E96ECC0B42}"/>
              </a:ext>
            </a:extLst>
          </p:cNvPr>
          <p:cNvCxnSpPr>
            <a:cxnSpLocks/>
            <a:stCxn id="38" idx="0"/>
            <a:endCxn id="37" idx="2"/>
          </p:cNvCxnSpPr>
          <p:nvPr/>
        </p:nvCxnSpPr>
        <p:spPr>
          <a:xfrm flipV="1">
            <a:off x="7141132" y="3985624"/>
            <a:ext cx="0" cy="44445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686D6AAF-6B24-40CE-B2EC-7153F4BCF5F0}"/>
              </a:ext>
            </a:extLst>
          </p:cNvPr>
          <p:cNvSpPr/>
          <p:nvPr/>
        </p:nvSpPr>
        <p:spPr>
          <a:xfrm>
            <a:off x="7577103" y="861317"/>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Sage i7</a:t>
            </a:r>
          </a:p>
        </p:txBody>
      </p:sp>
      <p:sp>
        <p:nvSpPr>
          <p:cNvPr id="28" name="Rectangle 27">
            <a:extLst>
              <a:ext uri="{FF2B5EF4-FFF2-40B4-BE49-F238E27FC236}">
                <a16:creationId xmlns:a16="http://schemas.microsoft.com/office/drawing/2014/main" id="{E6448F2F-ED9E-4683-BB9A-C0A2A5198BE7}"/>
              </a:ext>
            </a:extLst>
          </p:cNvPr>
          <p:cNvSpPr/>
          <p:nvPr/>
        </p:nvSpPr>
        <p:spPr>
          <a:xfrm>
            <a:off x="7610674" y="2306612"/>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Sage i7</a:t>
            </a:r>
          </a:p>
          <a:p>
            <a:pPr algn="ctr"/>
            <a:r>
              <a:rPr lang="en-US" sz="800" dirty="0">
                <a:solidFill>
                  <a:schemeClr val="tx1"/>
                </a:solidFill>
              </a:rPr>
              <a:t>Data Entry</a:t>
            </a:r>
          </a:p>
        </p:txBody>
      </p:sp>
      <p:sp>
        <p:nvSpPr>
          <p:cNvPr id="31" name="Rectangle 30">
            <a:extLst>
              <a:ext uri="{FF2B5EF4-FFF2-40B4-BE49-F238E27FC236}">
                <a16:creationId xmlns:a16="http://schemas.microsoft.com/office/drawing/2014/main" id="{BACEBD42-2535-4A22-A3F9-ABFF984AC8D7}"/>
              </a:ext>
            </a:extLst>
          </p:cNvPr>
          <p:cNvSpPr/>
          <p:nvPr/>
        </p:nvSpPr>
        <p:spPr>
          <a:xfrm>
            <a:off x="7784932" y="3587200"/>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Sage i7</a:t>
            </a:r>
          </a:p>
          <a:p>
            <a:pPr algn="ctr"/>
            <a:r>
              <a:rPr lang="en-US" sz="800" dirty="0">
                <a:solidFill>
                  <a:schemeClr val="tx1"/>
                </a:solidFill>
              </a:rPr>
              <a:t>Data Entry</a:t>
            </a:r>
          </a:p>
        </p:txBody>
      </p:sp>
      <p:cxnSp>
        <p:nvCxnSpPr>
          <p:cNvPr id="41" name="Straight Arrow Connector 40">
            <a:extLst>
              <a:ext uri="{FF2B5EF4-FFF2-40B4-BE49-F238E27FC236}">
                <a16:creationId xmlns:a16="http://schemas.microsoft.com/office/drawing/2014/main" id="{91A11846-5802-4678-B970-176EDCF9C8D0}"/>
              </a:ext>
            </a:extLst>
          </p:cNvPr>
          <p:cNvCxnSpPr>
            <a:cxnSpLocks/>
            <a:stCxn id="28" idx="0"/>
            <a:endCxn id="27" idx="1"/>
          </p:cNvCxnSpPr>
          <p:nvPr/>
        </p:nvCxnSpPr>
        <p:spPr>
          <a:xfrm flipV="1">
            <a:off x="8063036" y="1506901"/>
            <a:ext cx="0" cy="7997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4DF2B8B0-6630-4A62-9C4B-D109B8489657}"/>
              </a:ext>
            </a:extLst>
          </p:cNvPr>
          <p:cNvSpPr/>
          <p:nvPr/>
        </p:nvSpPr>
        <p:spPr>
          <a:xfrm>
            <a:off x="9838342" y="2268081"/>
            <a:ext cx="933494" cy="396694"/>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OSPSIDA</a:t>
            </a:r>
          </a:p>
          <a:p>
            <a:pPr algn="ctr"/>
            <a:r>
              <a:rPr lang="en-US" sz="800" dirty="0">
                <a:solidFill>
                  <a:schemeClr val="tx1"/>
                </a:solidFill>
              </a:rPr>
              <a:t>Data Entry</a:t>
            </a:r>
          </a:p>
        </p:txBody>
      </p:sp>
      <p:sp>
        <p:nvSpPr>
          <p:cNvPr id="48" name="Cloud 47">
            <a:extLst>
              <a:ext uri="{FF2B5EF4-FFF2-40B4-BE49-F238E27FC236}">
                <a16:creationId xmlns:a16="http://schemas.microsoft.com/office/drawing/2014/main" id="{EF57F7AE-F935-46D9-8E9E-F96C2A6165BB}"/>
              </a:ext>
            </a:extLst>
          </p:cNvPr>
          <p:cNvSpPr/>
          <p:nvPr/>
        </p:nvSpPr>
        <p:spPr>
          <a:xfrm>
            <a:off x="9849066" y="872881"/>
            <a:ext cx="912047" cy="54569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OSPSIDA</a:t>
            </a:r>
          </a:p>
        </p:txBody>
      </p:sp>
      <p:cxnSp>
        <p:nvCxnSpPr>
          <p:cNvPr id="49" name="Straight Arrow Connector 48">
            <a:extLst>
              <a:ext uri="{FF2B5EF4-FFF2-40B4-BE49-F238E27FC236}">
                <a16:creationId xmlns:a16="http://schemas.microsoft.com/office/drawing/2014/main" id="{72B6894E-7F5A-494B-847A-5E2049BFCD5E}"/>
              </a:ext>
            </a:extLst>
          </p:cNvPr>
          <p:cNvCxnSpPr>
            <a:cxnSpLocks/>
            <a:stCxn id="47" idx="0"/>
            <a:endCxn id="48" idx="1"/>
          </p:cNvCxnSpPr>
          <p:nvPr/>
        </p:nvCxnSpPr>
        <p:spPr>
          <a:xfrm flipV="1">
            <a:off x="10305089" y="1417994"/>
            <a:ext cx="1" cy="8500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7A77A677-54F2-4B90-9201-26B66656E5B8}"/>
              </a:ext>
            </a:extLst>
          </p:cNvPr>
          <p:cNvSpPr/>
          <p:nvPr/>
        </p:nvSpPr>
        <p:spPr>
          <a:xfrm>
            <a:off x="10020092" y="3623458"/>
            <a:ext cx="933494" cy="396694"/>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OSPSIDA</a:t>
            </a:r>
            <a:r>
              <a:rPr lang="en-US" sz="800" dirty="0">
                <a:solidFill>
                  <a:schemeClr val="tx1"/>
                </a:solidFill>
              </a:rPr>
              <a:t> </a:t>
            </a:r>
          </a:p>
          <a:p>
            <a:pPr algn="ctr"/>
            <a:r>
              <a:rPr lang="en-US" sz="800" dirty="0">
                <a:solidFill>
                  <a:schemeClr val="tx1"/>
                </a:solidFill>
              </a:rPr>
              <a:t>Data Entry</a:t>
            </a:r>
          </a:p>
        </p:txBody>
      </p:sp>
      <p:sp>
        <p:nvSpPr>
          <p:cNvPr id="52" name="Cloud 51">
            <a:extLst>
              <a:ext uri="{FF2B5EF4-FFF2-40B4-BE49-F238E27FC236}">
                <a16:creationId xmlns:a16="http://schemas.microsoft.com/office/drawing/2014/main" id="{614C77CD-612A-447B-920C-7B2A0D846951}"/>
              </a:ext>
            </a:extLst>
          </p:cNvPr>
          <p:cNvSpPr/>
          <p:nvPr/>
        </p:nvSpPr>
        <p:spPr>
          <a:xfrm>
            <a:off x="8777213" y="865265"/>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eSIGL</a:t>
            </a:r>
            <a:r>
              <a:rPr lang="en-US" sz="1000" dirty="0">
                <a:solidFill>
                  <a:schemeClr val="tx1"/>
                </a:solidFill>
              </a:rPr>
              <a:t> Data</a:t>
            </a:r>
          </a:p>
          <a:p>
            <a:pPr algn="ctr"/>
            <a:r>
              <a:rPr lang="en-US" sz="1000" dirty="0">
                <a:solidFill>
                  <a:schemeClr val="tx1"/>
                </a:solidFill>
              </a:rPr>
              <a:t>Warehouse</a:t>
            </a:r>
          </a:p>
        </p:txBody>
      </p:sp>
      <p:cxnSp>
        <p:nvCxnSpPr>
          <p:cNvPr id="12" name="Straight Arrow Connector 11">
            <a:extLst>
              <a:ext uri="{FF2B5EF4-FFF2-40B4-BE49-F238E27FC236}">
                <a16:creationId xmlns:a16="http://schemas.microsoft.com/office/drawing/2014/main" id="{0180D28C-D954-4EA2-A2E9-C8DD67997219}"/>
              </a:ext>
            </a:extLst>
          </p:cNvPr>
          <p:cNvCxnSpPr>
            <a:stCxn id="27" idx="0"/>
            <a:endCxn id="52" idx="2"/>
          </p:cNvCxnSpPr>
          <p:nvPr/>
        </p:nvCxnSpPr>
        <p:spPr>
          <a:xfrm>
            <a:off x="8548159" y="1184453"/>
            <a:ext cx="232069" cy="39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246F8258-55A9-4850-BA6F-B5FD02EB3530}"/>
              </a:ext>
            </a:extLst>
          </p:cNvPr>
          <p:cNvSpPr/>
          <p:nvPr/>
        </p:nvSpPr>
        <p:spPr>
          <a:xfrm>
            <a:off x="10034477" y="4493957"/>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55" name="Straight Arrow Connector 54">
            <a:extLst>
              <a:ext uri="{FF2B5EF4-FFF2-40B4-BE49-F238E27FC236}">
                <a16:creationId xmlns:a16="http://schemas.microsoft.com/office/drawing/2014/main" id="{FA3B20B4-0B94-4068-9DB1-779F60A00885}"/>
              </a:ext>
            </a:extLst>
          </p:cNvPr>
          <p:cNvCxnSpPr>
            <a:cxnSpLocks/>
            <a:stCxn id="54" idx="0"/>
            <a:endCxn id="50" idx="2"/>
          </p:cNvCxnSpPr>
          <p:nvPr/>
        </p:nvCxnSpPr>
        <p:spPr>
          <a:xfrm flipV="1">
            <a:off x="10486839" y="4020152"/>
            <a:ext cx="0" cy="47380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8" name="Cloud 67">
            <a:extLst>
              <a:ext uri="{FF2B5EF4-FFF2-40B4-BE49-F238E27FC236}">
                <a16:creationId xmlns:a16="http://schemas.microsoft.com/office/drawing/2014/main" id="{F11A93D5-2A49-4F7B-906D-74B70CD5DE7A}"/>
              </a:ext>
            </a:extLst>
          </p:cNvPr>
          <p:cNvSpPr/>
          <p:nvPr/>
        </p:nvSpPr>
        <p:spPr>
          <a:xfrm>
            <a:off x="11086576" y="872881"/>
            <a:ext cx="912047" cy="54569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SMS for Life</a:t>
            </a:r>
          </a:p>
        </p:txBody>
      </p:sp>
      <p:cxnSp>
        <p:nvCxnSpPr>
          <p:cNvPr id="69" name="Straight Arrow Connector 68">
            <a:extLst>
              <a:ext uri="{FF2B5EF4-FFF2-40B4-BE49-F238E27FC236}">
                <a16:creationId xmlns:a16="http://schemas.microsoft.com/office/drawing/2014/main" id="{CEBCE3A3-316E-4DFC-9E38-870FC7FE7293}"/>
              </a:ext>
            </a:extLst>
          </p:cNvPr>
          <p:cNvCxnSpPr>
            <a:cxnSpLocks/>
            <a:stCxn id="70" idx="0"/>
            <a:endCxn id="68" idx="1"/>
          </p:cNvCxnSpPr>
          <p:nvPr/>
        </p:nvCxnSpPr>
        <p:spPr>
          <a:xfrm flipH="1" flipV="1">
            <a:off x="11542600" y="1417994"/>
            <a:ext cx="657" cy="3069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F44D48CA-9CAC-4066-9F01-291C9A91BD2F}"/>
              </a:ext>
            </a:extLst>
          </p:cNvPr>
          <p:cNvSpPr/>
          <p:nvPr/>
        </p:nvSpPr>
        <p:spPr>
          <a:xfrm>
            <a:off x="11076510" y="4487849"/>
            <a:ext cx="933494" cy="396694"/>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SMS for Life</a:t>
            </a:r>
            <a:r>
              <a:rPr lang="en-US" sz="800" dirty="0">
                <a:solidFill>
                  <a:schemeClr val="tx1"/>
                </a:solidFill>
              </a:rPr>
              <a:t> </a:t>
            </a:r>
          </a:p>
          <a:p>
            <a:pPr algn="ctr"/>
            <a:r>
              <a:rPr lang="en-US" sz="800" dirty="0">
                <a:solidFill>
                  <a:schemeClr val="tx1"/>
                </a:solidFill>
              </a:rPr>
              <a:t>Data Entry</a:t>
            </a:r>
          </a:p>
        </p:txBody>
      </p:sp>
    </p:spTree>
    <p:extLst>
      <p:ext uri="{BB962C8B-B14F-4D97-AF65-F5344CB8AC3E}">
        <p14:creationId xmlns:p14="http://schemas.microsoft.com/office/powerpoint/2010/main" val="3113902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3.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822e118f-d533-465d-b5ca-7beed2256e09" ContentTypeId="0x0101008DA58B5CA681664FAB24816C56F4108502" PreviousValue="false"/>
</file>

<file path=customXml/itemProps1.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2.xml><?xml version="1.0" encoding="utf-8"?>
<ds:datastoreItem xmlns:ds="http://schemas.openxmlformats.org/officeDocument/2006/customXml" ds:itemID="{BEAE8431-F759-4283-8BEF-A17B8C6726B1}">
  <ds:schemaRefs>
    <ds:schemaRef ds:uri="http://purl.org/dc/elements/1.1/"/>
    <ds:schemaRef ds:uri="http://schemas.microsoft.com/office/2006/metadata/properties"/>
    <ds:schemaRef ds:uri="http://schemas.openxmlformats.org/package/2006/metadata/core-properties"/>
    <ds:schemaRef ds:uri="33cd82f4-3f37-4b3e-a578-547f27c42b2d"/>
    <ds:schemaRef ds:uri="http://schemas.microsoft.com/office/infopath/2007/PartnerControls"/>
    <ds:schemaRef ds:uri="http://purl.org/dc/terms/"/>
    <ds:schemaRef ds:uri="http://schemas.microsoft.com/office/2006/documentManagement/types"/>
    <ds:schemaRef ds:uri="http://www.w3.org/XML/1998/namespace"/>
    <ds:schemaRef ds:uri="http://purl.org/dc/dcmitype/"/>
    <ds:schemaRef ds:uri="8d7096d6-fc66-4344-9e3f-2445529a09f6"/>
  </ds:schemaRefs>
</ds:datastoreItem>
</file>

<file path=customXml/itemProps3.xml><?xml version="1.0" encoding="utf-8"?>
<ds:datastoreItem xmlns:ds="http://schemas.openxmlformats.org/officeDocument/2006/customXml" ds:itemID="{35F57791-160B-4299-A929-3D97D29A5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A70F3C-48D6-495D-9AEF-1EB04163851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41118</TotalTime>
  <Words>236</Words>
  <Application>Microsoft Office PowerPoint</Application>
  <PresentationFormat>Widescreen</PresentationFormat>
  <Paragraphs>66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393</cp:revision>
  <dcterms:created xsi:type="dcterms:W3CDTF">2020-02-25T15:16:25Z</dcterms:created>
  <dcterms:modified xsi:type="dcterms:W3CDTF">2021-06-25T15:42:34Z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