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7"/>
  </p:notesMasterIdLst>
  <p:sldIdLst>
    <p:sldId id="584"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F5BDC1B3-0F63-42C4-B3D6-AB731252E753}"/>
    <pc:docChg chg="undo custSel modSld">
      <pc:chgData name="Simon Conesa" userId="85e637a4-6b19-43c5-8a8d-4fa11b74262f" providerId="ADAL" clId="{F5BDC1B3-0F63-42C4-B3D6-AB731252E753}" dt="2021-02-05T15:38:21.456" v="102" actId="27636"/>
      <pc:docMkLst>
        <pc:docMk/>
      </pc:docMkLst>
      <pc:sldChg chg="modSp mod">
        <pc:chgData name="Simon Conesa" userId="85e637a4-6b19-43c5-8a8d-4fa11b74262f" providerId="ADAL" clId="{F5BDC1B3-0F63-42C4-B3D6-AB731252E753}" dt="2021-02-05T15:38:21.456" v="102" actId="27636"/>
        <pc:sldMkLst>
          <pc:docMk/>
          <pc:sldMk cId="3245165118" sldId="601"/>
        </pc:sldMkLst>
        <pc:spChg chg="mod">
          <ac:chgData name="Simon Conesa" userId="85e637a4-6b19-43c5-8a8d-4fa11b74262f" providerId="ADAL" clId="{F5BDC1B3-0F63-42C4-B3D6-AB731252E753}" dt="2021-02-05T15:38:21.456" v="102" actId="27636"/>
          <ac:spMkLst>
            <pc:docMk/>
            <pc:sldMk cId="3245165118" sldId="601"/>
            <ac:spMk id="9" creationId="{F858BFB3-743F-44D3-96D6-B91E20CFB2A5}"/>
          </ac:spMkLst>
        </pc:spChg>
        <pc:graphicFrameChg chg="modGraphic">
          <ac:chgData name="Simon Conesa" userId="85e637a4-6b19-43c5-8a8d-4fa11b74262f" providerId="ADAL" clId="{F5BDC1B3-0F63-42C4-B3D6-AB731252E753}" dt="2021-02-05T15:36:11.513" v="33" actId="20577"/>
          <ac:graphicFrameMkLst>
            <pc:docMk/>
            <pc:sldMk cId="3245165118" sldId="601"/>
            <ac:graphicFrameMk id="3" creationId="{94CE5152-4B03-49E2-B187-07B0D574788B}"/>
          </ac:graphicFrameMkLst>
        </pc:graphicFrameChg>
        <pc:graphicFrameChg chg="mod modGraphic">
          <ac:chgData name="Simon Conesa" userId="85e637a4-6b19-43c5-8a8d-4fa11b74262f" providerId="ADAL" clId="{F5BDC1B3-0F63-42C4-B3D6-AB731252E753}" dt="2021-02-05T15:38:08.711" v="98" actId="12"/>
          <ac:graphicFrameMkLst>
            <pc:docMk/>
            <pc:sldMk cId="3245165118" sldId="601"/>
            <ac:graphicFrameMk id="6" creationId="{69A7C511-DEA6-46C7-BF8A-6BAC853B052A}"/>
          </ac:graphicFrameMkLst>
        </pc:graphicFrameChg>
      </pc:sldChg>
    </pc:docChg>
  </pc:docChgLst>
  <pc:docChgLst>
    <pc:chgData name="Simon Conesa" userId="85e637a4-6b19-43c5-8a8d-4fa11b74262f" providerId="ADAL" clId="{64FFBE20-0731-4E16-96E0-7A7C34B510B8}"/>
    <pc:docChg chg="delSld">
      <pc:chgData name="Simon Conesa" userId="85e637a4-6b19-43c5-8a8d-4fa11b74262f" providerId="ADAL" clId="{64FFBE20-0731-4E16-96E0-7A7C34B510B8}" dt="2021-06-25T15:43:11.338" v="0" actId="2696"/>
      <pc:docMkLst>
        <pc:docMk/>
      </pc:docMkLst>
      <pc:sldChg chg="del">
        <pc:chgData name="Simon Conesa" userId="85e637a4-6b19-43c5-8a8d-4fa11b74262f" providerId="ADAL" clId="{64FFBE20-0731-4E16-96E0-7A7C34B510B8}" dt="2021-06-25T15:43:11.338" v="0" actId="2696"/>
        <pc:sldMkLst>
          <pc:docMk/>
          <pc:sldMk cId="3245165118" sldId="6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6CE3A-8A54-4DBA-ABAA-0C9B1CA8097A}" type="datetimeFigureOut">
              <a:rPr lang="en-US" smtClean="0"/>
              <a:t>25-Jun-21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3B2C6-7521-4450-9490-7F04F3AFD40A}" type="slidenum">
              <a:rPr lang="en-US" smtClean="0"/>
              <a:t>‹#›</a:t>
            </a:fld>
            <a:endParaRPr lang="en-US"/>
          </a:p>
        </p:txBody>
      </p:sp>
    </p:spTree>
    <p:extLst>
      <p:ext uri="{BB962C8B-B14F-4D97-AF65-F5344CB8AC3E}">
        <p14:creationId xmlns:p14="http://schemas.microsoft.com/office/powerpoint/2010/main" val="3228954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4A6A3493-8AB1-49F9-8BA2-2CC0DA55EE03}"/>
              </a:ext>
            </a:extLst>
          </p:cNvPr>
          <p:cNvCxnSpPr>
            <a:cxnSpLocks/>
            <a:endCxn id="44" idx="2"/>
          </p:cNvCxnSpPr>
          <p:nvPr/>
        </p:nvCxnSpPr>
        <p:spPr>
          <a:xfrm flipV="1">
            <a:off x="10621862" y="2345958"/>
            <a:ext cx="0" cy="278484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E4887A5-3C65-4168-BDCA-1838C63F45C5}"/>
              </a:ext>
            </a:extLst>
          </p:cNvPr>
          <p:cNvCxnSpPr>
            <a:cxnSpLocks/>
          </p:cNvCxnSpPr>
          <p:nvPr/>
        </p:nvCxnSpPr>
        <p:spPr>
          <a:xfrm flipV="1">
            <a:off x="10972800" y="4565924"/>
            <a:ext cx="0" cy="56488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06DE622-C2ED-4450-A840-CD50B1F149F9}"/>
              </a:ext>
            </a:extLst>
          </p:cNvPr>
          <p:cNvCxnSpPr>
            <a:cxnSpLocks/>
            <a:stCxn id="31" idx="0"/>
          </p:cNvCxnSpPr>
          <p:nvPr/>
        </p:nvCxnSpPr>
        <p:spPr>
          <a:xfrm flipV="1">
            <a:off x="10813990" y="1276350"/>
            <a:ext cx="0" cy="28904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extLst>
              <p:ext uri="{D42A27DB-BD31-4B8C-83A1-F6EECF244321}">
                <p14:modId xmlns:p14="http://schemas.microsoft.com/office/powerpoint/2010/main" val="3138684341"/>
              </p:ext>
            </p:extLst>
          </p:nvPr>
        </p:nvGraphicFramePr>
        <p:xfrm>
          <a:off x="6077878" y="2804562"/>
          <a:ext cx="6096002" cy="1022464"/>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022464">
                <a:tc>
                  <a:txBody>
                    <a:bodyPr/>
                    <a:lstStyle/>
                    <a:p>
                      <a:r>
                        <a:rPr lang="en-US" dirty="0">
                          <a:solidFill>
                            <a:schemeClr val="tx1"/>
                          </a:solidFill>
                        </a:rPr>
                        <a:t>Regional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4009788982"/>
              </p:ext>
            </p:extLst>
          </p:nvPr>
        </p:nvGraphicFramePr>
        <p:xfrm>
          <a:off x="6077878" y="1435388"/>
          <a:ext cx="6096002" cy="1367356"/>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367356">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extLst>
              <p:ext uri="{D42A27DB-BD31-4B8C-83A1-F6EECF244321}">
                <p14:modId xmlns:p14="http://schemas.microsoft.com/office/powerpoint/2010/main" val="155307379"/>
              </p:ext>
            </p:extLst>
          </p:nvPr>
        </p:nvGraphicFramePr>
        <p:xfrm>
          <a:off x="6077878" y="4848700"/>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pPr algn="ctr"/>
                      <a:r>
                        <a:rPr lang="en-US" dirty="0">
                          <a:solidFill>
                            <a:schemeClr val="tx1"/>
                          </a:solidFill>
                        </a:rPr>
                        <a:t>Health Unit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42" name="Table 22">
            <a:extLst>
              <a:ext uri="{FF2B5EF4-FFF2-40B4-BE49-F238E27FC236}">
                <a16:creationId xmlns:a16="http://schemas.microsoft.com/office/drawing/2014/main" id="{25F97AA2-7D3D-474C-985D-3D6C6A7C3576}"/>
              </a:ext>
            </a:extLst>
          </p:cNvPr>
          <p:cNvGraphicFramePr>
            <a:graphicFrameLocks noGrp="1"/>
          </p:cNvGraphicFramePr>
          <p:nvPr>
            <p:extLst>
              <p:ext uri="{D42A27DB-BD31-4B8C-83A1-F6EECF244321}">
                <p14:modId xmlns:p14="http://schemas.microsoft.com/office/powerpoint/2010/main" val="1735118514"/>
              </p:ext>
            </p:extLst>
          </p:nvPr>
        </p:nvGraphicFramePr>
        <p:xfrm>
          <a:off x="6077878" y="3831523"/>
          <a:ext cx="6096002" cy="102108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021083">
                <a:tc>
                  <a:txBody>
                    <a:bodyPr/>
                    <a:lstStyle/>
                    <a:p>
                      <a:r>
                        <a:rPr lang="en-US" dirty="0">
                          <a:solidFill>
                            <a:schemeClr val="tx1"/>
                          </a:solidFill>
                        </a:rPr>
                        <a:t>Hospital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extLst>
              <p:ext uri="{D42A27DB-BD31-4B8C-83A1-F6EECF244321}">
                <p14:modId xmlns:p14="http://schemas.microsoft.com/office/powerpoint/2010/main" val="1294228573"/>
              </p:ext>
            </p:extLst>
          </p:nvPr>
        </p:nvGraphicFramePr>
        <p:xfrm>
          <a:off x="6107826" y="5742945"/>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3441593928"/>
              </p:ext>
            </p:extLst>
          </p:nvPr>
        </p:nvGraphicFramePr>
        <p:xfrm>
          <a:off x="11284" y="368949"/>
          <a:ext cx="6072892" cy="3187065"/>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44272116"/>
                  </a:ext>
                </a:extLst>
              </a:tr>
              <a:tr h="0">
                <a:tc>
                  <a:txBody>
                    <a:bodyPr/>
                    <a:lstStyle/>
                    <a:p>
                      <a:pPr algn="l" fontAlgn="t"/>
                      <a:r>
                        <a:rPr lang="en-US" sz="1100" b="0" i="0" u="none" strike="noStrike" dirty="0">
                          <a:solidFill>
                            <a:srgbClr val="000000"/>
                          </a:solidFill>
                          <a:effectLst/>
                          <a:latin typeface="+mn-lt"/>
                        </a:rPr>
                        <a:t>SINAB</a:t>
                      </a: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Char char="•"/>
                      </a:pPr>
                      <a:r>
                        <a:rPr lang="en-US" sz="1100" b="0" i="0" u="none" strike="noStrike" dirty="0">
                          <a:solidFill>
                            <a:srgbClr val="000000"/>
                          </a:solidFill>
                          <a:effectLst/>
                          <a:latin typeface="+mn-lt"/>
                        </a:rPr>
                        <a:t>Standalone, intranet based system, central server, with data synced and accessible at all levels</a:t>
                      </a:r>
                    </a:p>
                    <a:p>
                      <a:pPr marL="0" indent="0" algn="l" fontAlgn="b">
                        <a:buFont typeface="Arial" panose="020B0604020202020204" pitchFamily="34" charset="0"/>
                        <a:buChar char="•"/>
                      </a:pPr>
                      <a:r>
                        <a:rPr lang="en-US" sz="1100" b="0" i="0" u="none" strike="noStrike" dirty="0">
                          <a:solidFill>
                            <a:srgbClr val="000000"/>
                          </a:solidFill>
                          <a:effectLst/>
                          <a:latin typeface="+mn-lt"/>
                        </a:rPr>
                        <a:t>Used to track all commodity purchases, receipts, dispatches, inventory, transfers, write-offs, and consumption data</a:t>
                      </a:r>
                    </a:p>
                  </a:txBody>
                  <a:tcPr marL="9525" marR="9525" marT="9525" marB="0"/>
                </a:tc>
                <a:extLst>
                  <a:ext uri="{0D108BD9-81ED-4DB2-BD59-A6C34878D82A}">
                    <a16:rowId xmlns:a16="http://schemas.microsoft.com/office/drawing/2014/main" val="2211391743"/>
                  </a:ext>
                </a:extLst>
              </a:tr>
              <a:tr h="133503">
                <a:tc>
                  <a:txBody>
                    <a:bodyPr/>
                    <a:lstStyle/>
                    <a:p>
                      <a:pPr algn="l" fontAlgn="t"/>
                      <a:r>
                        <a:rPr lang="en-US" sz="1100" b="0" i="0" u="none" strike="noStrike" dirty="0">
                          <a:solidFill>
                            <a:srgbClr val="000000"/>
                          </a:solidFill>
                          <a:effectLst/>
                          <a:latin typeface="+mn-lt"/>
                        </a:rPr>
                        <a:t>SUMEVE</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USAID, Global Fund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Used to monitor epidemiologic surveillance of HIV including, diagnosis, treatment and HIV lab test with a database for each patient</a:t>
                      </a:r>
                    </a:p>
                  </a:txBody>
                  <a:tcPr marL="9525" marR="9525" marT="9525" marB="0"/>
                </a:tc>
                <a:extLst>
                  <a:ext uri="{0D108BD9-81ED-4DB2-BD59-A6C34878D82A}">
                    <a16:rowId xmlns:a16="http://schemas.microsoft.com/office/drawing/2014/main" val="666960549"/>
                  </a:ext>
                </a:extLst>
              </a:tr>
              <a:tr h="133503">
                <a:tc>
                  <a:txBody>
                    <a:bodyPr/>
                    <a:lstStyle/>
                    <a:p>
                      <a:pPr algn="l" fontAlgn="t"/>
                      <a:r>
                        <a:rPr lang="en-US" sz="1100" b="0" i="0" u="none" strike="noStrike" dirty="0">
                          <a:solidFill>
                            <a:srgbClr val="000000"/>
                          </a:solidFill>
                          <a:effectLst/>
                          <a:latin typeface="+mn-lt"/>
                        </a:rPr>
                        <a:t>SIAP</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system used to track patient attention, external consultation or emergency, including services of pharmacies, labs and surgery</a:t>
                      </a:r>
                    </a:p>
                  </a:txBody>
                  <a:tcPr marL="9525" marR="9525" marT="9525" marB="0"/>
                </a:tc>
                <a:extLst>
                  <a:ext uri="{0D108BD9-81ED-4DB2-BD59-A6C34878D82A}">
                    <a16:rowId xmlns:a16="http://schemas.microsoft.com/office/drawing/2014/main" val="3356471760"/>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184926" y="-89210"/>
            <a:ext cx="3845799"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El Salvador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615575" y="2179910"/>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22185" y="1803747"/>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797565"/>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821609"/>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805445"/>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6017819"/>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6017819"/>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992621"/>
            <a:ext cx="829254" cy="215444"/>
          </a:xfrm>
          <a:prstGeom prst="rect">
            <a:avLst/>
          </a:prstGeom>
          <a:noFill/>
        </p:spPr>
        <p:txBody>
          <a:bodyPr wrap="square" rtlCol="0">
            <a:spAutoFit/>
          </a:bodyPr>
          <a:lstStyle/>
          <a:p>
            <a:pPr algn="ctr"/>
            <a:r>
              <a:rPr lang="en-US" sz="800" dirty="0"/>
              <a:t>Process action</a:t>
            </a:r>
          </a:p>
        </p:txBody>
      </p:sp>
      <p:sp>
        <p:nvSpPr>
          <p:cNvPr id="27" name="Flowchart: Magnetic Disk 26">
            <a:extLst>
              <a:ext uri="{FF2B5EF4-FFF2-40B4-BE49-F238E27FC236}">
                <a16:creationId xmlns:a16="http://schemas.microsoft.com/office/drawing/2014/main" id="{36E29834-8C31-4881-8BCF-2552DDB23469}"/>
              </a:ext>
            </a:extLst>
          </p:cNvPr>
          <p:cNvSpPr/>
          <p:nvPr/>
        </p:nvSpPr>
        <p:spPr>
          <a:xfrm>
            <a:off x="7808008" y="1916310"/>
            <a:ext cx="903583"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SINAB</a:t>
            </a:r>
          </a:p>
        </p:txBody>
      </p:sp>
      <p:sp>
        <p:nvSpPr>
          <p:cNvPr id="20" name="Flowchart: Magnetic Disk 26">
            <a:extLst>
              <a:ext uri="{FF2B5EF4-FFF2-40B4-BE49-F238E27FC236}">
                <a16:creationId xmlns:a16="http://schemas.microsoft.com/office/drawing/2014/main" id="{320C46B6-6223-4F31-80BB-5C02FBCDC707}"/>
              </a:ext>
            </a:extLst>
          </p:cNvPr>
          <p:cNvSpPr/>
          <p:nvPr/>
        </p:nvSpPr>
        <p:spPr>
          <a:xfrm>
            <a:off x="7809244" y="4425706"/>
            <a:ext cx="904716"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SINAB</a:t>
            </a:r>
          </a:p>
        </p:txBody>
      </p:sp>
      <p:sp>
        <p:nvSpPr>
          <p:cNvPr id="23" name="Flowchart: Magnetic Disk 26">
            <a:extLst>
              <a:ext uri="{FF2B5EF4-FFF2-40B4-BE49-F238E27FC236}">
                <a16:creationId xmlns:a16="http://schemas.microsoft.com/office/drawing/2014/main" id="{0BAB19C6-4B7C-420C-B62F-B5FD506DC0BB}"/>
              </a:ext>
            </a:extLst>
          </p:cNvPr>
          <p:cNvSpPr/>
          <p:nvPr/>
        </p:nvSpPr>
        <p:spPr>
          <a:xfrm>
            <a:off x="7818295" y="3183188"/>
            <a:ext cx="90469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SINAB</a:t>
            </a:r>
          </a:p>
        </p:txBody>
      </p:sp>
      <p:sp>
        <p:nvSpPr>
          <p:cNvPr id="24" name="Flowchart: Magnetic Disk 26">
            <a:extLst>
              <a:ext uri="{FF2B5EF4-FFF2-40B4-BE49-F238E27FC236}">
                <a16:creationId xmlns:a16="http://schemas.microsoft.com/office/drawing/2014/main" id="{88BE388E-D38C-4ABB-8858-FC3D403C3A8E}"/>
              </a:ext>
            </a:extLst>
          </p:cNvPr>
          <p:cNvSpPr/>
          <p:nvPr/>
        </p:nvSpPr>
        <p:spPr>
          <a:xfrm>
            <a:off x="8954464" y="5014481"/>
            <a:ext cx="904720" cy="51226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SIAP</a:t>
            </a:r>
          </a:p>
        </p:txBody>
      </p:sp>
      <p:sp>
        <p:nvSpPr>
          <p:cNvPr id="28" name="Cloud 31">
            <a:extLst>
              <a:ext uri="{FF2B5EF4-FFF2-40B4-BE49-F238E27FC236}">
                <a16:creationId xmlns:a16="http://schemas.microsoft.com/office/drawing/2014/main" id="{2AA02261-8B87-4D95-A08B-C6D92D1C950B}"/>
              </a:ext>
            </a:extLst>
          </p:cNvPr>
          <p:cNvSpPr/>
          <p:nvPr/>
        </p:nvSpPr>
        <p:spPr>
          <a:xfrm>
            <a:off x="10133522" y="749878"/>
            <a:ext cx="976680" cy="618148"/>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SUMEVE</a:t>
            </a:r>
          </a:p>
        </p:txBody>
      </p:sp>
      <p:sp>
        <p:nvSpPr>
          <p:cNvPr id="31" name="Rectangle 30">
            <a:extLst>
              <a:ext uri="{FF2B5EF4-FFF2-40B4-BE49-F238E27FC236}">
                <a16:creationId xmlns:a16="http://schemas.microsoft.com/office/drawing/2014/main" id="{2EF7BED3-D57E-4352-A4A7-D272427A8439}"/>
              </a:ext>
            </a:extLst>
          </p:cNvPr>
          <p:cNvSpPr/>
          <p:nvPr/>
        </p:nvSpPr>
        <p:spPr>
          <a:xfrm>
            <a:off x="10361628" y="4166812"/>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SUMEVE</a:t>
            </a:r>
          </a:p>
          <a:p>
            <a:pPr algn="ctr"/>
            <a:r>
              <a:rPr lang="en-US" sz="800" dirty="0">
                <a:solidFill>
                  <a:schemeClr val="tx1"/>
                </a:solidFill>
              </a:rPr>
              <a:t>Data Entry</a:t>
            </a:r>
          </a:p>
        </p:txBody>
      </p:sp>
      <p:cxnSp>
        <p:nvCxnSpPr>
          <p:cNvPr id="35" name="Straight Arrow Connector 34">
            <a:extLst>
              <a:ext uri="{FF2B5EF4-FFF2-40B4-BE49-F238E27FC236}">
                <a16:creationId xmlns:a16="http://schemas.microsoft.com/office/drawing/2014/main" id="{4B535498-B0B7-4203-A8EB-B3E4A2F12C0C}"/>
              </a:ext>
            </a:extLst>
          </p:cNvPr>
          <p:cNvCxnSpPr>
            <a:cxnSpLocks/>
            <a:stCxn id="44" idx="0"/>
            <a:endCxn id="28" idx="1"/>
          </p:cNvCxnSpPr>
          <p:nvPr/>
        </p:nvCxnSpPr>
        <p:spPr>
          <a:xfrm flipV="1">
            <a:off x="10621862" y="1367368"/>
            <a:ext cx="0" cy="579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Flowchart: Magnetic Disk 26">
            <a:extLst>
              <a:ext uri="{FF2B5EF4-FFF2-40B4-BE49-F238E27FC236}">
                <a16:creationId xmlns:a16="http://schemas.microsoft.com/office/drawing/2014/main" id="{3A277A27-97DA-4E60-BD54-F86A1FB0A209}"/>
              </a:ext>
            </a:extLst>
          </p:cNvPr>
          <p:cNvSpPr/>
          <p:nvPr/>
        </p:nvSpPr>
        <p:spPr>
          <a:xfrm>
            <a:off x="8954464" y="4088581"/>
            <a:ext cx="904720" cy="51226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SIAP</a:t>
            </a:r>
          </a:p>
        </p:txBody>
      </p:sp>
      <p:sp>
        <p:nvSpPr>
          <p:cNvPr id="44" name="Rectangle 43">
            <a:extLst>
              <a:ext uri="{FF2B5EF4-FFF2-40B4-BE49-F238E27FC236}">
                <a16:creationId xmlns:a16="http://schemas.microsoft.com/office/drawing/2014/main" id="{06DC495D-A714-4A72-9491-01CDC317449E}"/>
              </a:ext>
            </a:extLst>
          </p:cNvPr>
          <p:cNvSpPr/>
          <p:nvPr/>
        </p:nvSpPr>
        <p:spPr>
          <a:xfrm>
            <a:off x="10169500" y="1946846"/>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a:solidFill>
                  <a:schemeClr val="tx1"/>
                </a:solidFill>
              </a:rPr>
              <a:t>SUMEVE</a:t>
            </a:r>
          </a:p>
          <a:p>
            <a:pPr algn="ctr"/>
            <a:r>
              <a:rPr lang="en-US" sz="800" dirty="0">
                <a:solidFill>
                  <a:schemeClr val="tx1"/>
                </a:solidFill>
              </a:rPr>
              <a:t>Data Entry</a:t>
            </a:r>
          </a:p>
        </p:txBody>
      </p:sp>
      <p:sp>
        <p:nvSpPr>
          <p:cNvPr id="48" name="Rectangle 47">
            <a:extLst>
              <a:ext uri="{FF2B5EF4-FFF2-40B4-BE49-F238E27FC236}">
                <a16:creationId xmlns:a16="http://schemas.microsoft.com/office/drawing/2014/main" id="{4AC76BCA-C892-433F-9227-17D9A3BC8A64}"/>
              </a:ext>
            </a:extLst>
          </p:cNvPr>
          <p:cNvSpPr/>
          <p:nvPr/>
        </p:nvSpPr>
        <p:spPr>
          <a:xfrm>
            <a:off x="10225836" y="5130804"/>
            <a:ext cx="1096852"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non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dirty="0">
                <a:solidFill>
                  <a:schemeClr val="tx1"/>
                </a:solidFill>
              </a:rPr>
              <a:t>Data entered on form </a:t>
            </a:r>
          </a:p>
          <a:p>
            <a:pPr algn="ctr"/>
            <a:r>
              <a:rPr lang="en-US" sz="800" dirty="0">
                <a:solidFill>
                  <a:schemeClr val="tx1"/>
                </a:solidFill>
              </a:rPr>
              <a:t>and sent to Hospital or</a:t>
            </a:r>
          </a:p>
          <a:p>
            <a:pPr algn="ctr"/>
            <a:r>
              <a:rPr lang="en-US" sz="800" dirty="0">
                <a:solidFill>
                  <a:schemeClr val="tx1"/>
                </a:solidFill>
              </a:rPr>
              <a:t>Central for entry</a:t>
            </a:r>
          </a:p>
        </p:txBody>
      </p:sp>
      <p:cxnSp>
        <p:nvCxnSpPr>
          <p:cNvPr id="60" name="Straight Arrow Connector 59">
            <a:extLst>
              <a:ext uri="{FF2B5EF4-FFF2-40B4-BE49-F238E27FC236}">
                <a16:creationId xmlns:a16="http://schemas.microsoft.com/office/drawing/2014/main" id="{A3A05EB2-13C2-42F9-98C5-C0354A1EFCE9}"/>
              </a:ext>
            </a:extLst>
          </p:cNvPr>
          <p:cNvCxnSpPr>
            <a:cxnSpLocks/>
            <a:stCxn id="27" idx="3"/>
            <a:endCxn id="23" idx="1"/>
          </p:cNvCxnSpPr>
          <p:nvPr/>
        </p:nvCxnSpPr>
        <p:spPr>
          <a:xfrm>
            <a:off x="8259800" y="2248407"/>
            <a:ext cx="10845" cy="934781"/>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61" name="TextBox 60">
            <a:extLst>
              <a:ext uri="{FF2B5EF4-FFF2-40B4-BE49-F238E27FC236}">
                <a16:creationId xmlns:a16="http://schemas.microsoft.com/office/drawing/2014/main" id="{5244CA88-3249-48ED-9514-843DDB6BF76A}"/>
              </a:ext>
            </a:extLst>
          </p:cNvPr>
          <p:cNvSpPr txBox="1"/>
          <p:nvPr/>
        </p:nvSpPr>
        <p:spPr>
          <a:xfrm>
            <a:off x="8082829" y="2359722"/>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pic>
        <p:nvPicPr>
          <p:cNvPr id="62" name="Graphic 61" descr="Repeat">
            <a:extLst>
              <a:ext uri="{FF2B5EF4-FFF2-40B4-BE49-F238E27FC236}">
                <a16:creationId xmlns:a16="http://schemas.microsoft.com/office/drawing/2014/main" id="{4C3BBED8-41C2-4E11-AEA1-D8E6AA970C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0725" y="2540860"/>
            <a:ext cx="466946" cy="375024"/>
          </a:xfrm>
          <a:prstGeom prst="rect">
            <a:avLst/>
          </a:prstGeom>
        </p:spPr>
      </p:pic>
      <p:cxnSp>
        <p:nvCxnSpPr>
          <p:cNvPr id="63" name="Straight Arrow Connector 62">
            <a:extLst>
              <a:ext uri="{FF2B5EF4-FFF2-40B4-BE49-F238E27FC236}">
                <a16:creationId xmlns:a16="http://schemas.microsoft.com/office/drawing/2014/main" id="{6E30B99D-13CC-4ED8-8186-FE5EFA7942C2}"/>
              </a:ext>
            </a:extLst>
          </p:cNvPr>
          <p:cNvCxnSpPr>
            <a:cxnSpLocks/>
            <a:stCxn id="23" idx="3"/>
            <a:endCxn id="20" idx="1"/>
          </p:cNvCxnSpPr>
          <p:nvPr/>
        </p:nvCxnSpPr>
        <p:spPr>
          <a:xfrm flipH="1">
            <a:off x="8261602" y="3515285"/>
            <a:ext cx="9043" cy="910421"/>
          </a:xfrm>
          <a:prstGeom prst="straightConnector1">
            <a:avLst/>
          </a:prstGeom>
          <a:ln>
            <a:headEnd type="triangle"/>
            <a:tailEnd type="triangle"/>
          </a:ln>
        </p:spPr>
        <p:style>
          <a:lnRef idx="2">
            <a:schemeClr val="dk1"/>
          </a:lnRef>
          <a:fillRef idx="1">
            <a:schemeClr val="lt1"/>
          </a:fillRef>
          <a:effectRef idx="0">
            <a:schemeClr val="dk1"/>
          </a:effectRef>
          <a:fontRef idx="minor">
            <a:schemeClr val="dk1"/>
          </a:fontRef>
        </p:style>
      </p:cxnSp>
      <p:sp>
        <p:nvSpPr>
          <p:cNvPr id="64" name="TextBox 63">
            <a:extLst>
              <a:ext uri="{FF2B5EF4-FFF2-40B4-BE49-F238E27FC236}">
                <a16:creationId xmlns:a16="http://schemas.microsoft.com/office/drawing/2014/main" id="{E517A5A8-599A-4192-A43D-CA4E6E7D0C6B}"/>
              </a:ext>
            </a:extLst>
          </p:cNvPr>
          <p:cNvSpPr txBox="1"/>
          <p:nvPr/>
        </p:nvSpPr>
        <p:spPr>
          <a:xfrm>
            <a:off x="8071522" y="3627435"/>
            <a:ext cx="398247" cy="707886"/>
          </a:xfrm>
          <a:prstGeom prst="rect">
            <a:avLst/>
          </a:prstGeom>
          <a:solidFill>
            <a:schemeClr val="bg1"/>
          </a:solidFill>
        </p:spPr>
        <p:txBody>
          <a:bodyPr wrap="square" rtlCol="0">
            <a:spAutoFit/>
          </a:bodyPr>
          <a:lstStyle/>
          <a:p>
            <a:r>
              <a:rPr lang="en-US" sz="800" dirty="0"/>
              <a:t>Data </a:t>
            </a:r>
          </a:p>
          <a:p>
            <a:endParaRPr lang="en-US" sz="800" dirty="0"/>
          </a:p>
          <a:p>
            <a:endParaRPr lang="en-US" sz="800" dirty="0"/>
          </a:p>
          <a:p>
            <a:endParaRPr lang="en-US" sz="800" dirty="0"/>
          </a:p>
          <a:p>
            <a:r>
              <a:rPr lang="en-US" sz="800" dirty="0"/>
              <a:t>Sync</a:t>
            </a:r>
          </a:p>
        </p:txBody>
      </p:sp>
      <p:pic>
        <p:nvPicPr>
          <p:cNvPr id="65" name="Graphic 64" descr="Repeat">
            <a:extLst>
              <a:ext uri="{FF2B5EF4-FFF2-40B4-BE49-F238E27FC236}">
                <a16:creationId xmlns:a16="http://schemas.microsoft.com/office/drawing/2014/main" id="{271E2B68-F738-426C-8A38-05AC8B06A1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9418" y="3808573"/>
            <a:ext cx="466946" cy="375024"/>
          </a:xfrm>
          <a:prstGeom prst="rect">
            <a:avLst/>
          </a:prstGeom>
        </p:spPr>
      </p:pic>
      <p:sp>
        <p:nvSpPr>
          <p:cNvPr id="75" name="Flowchart: Magnetic Disk 26">
            <a:extLst>
              <a:ext uri="{FF2B5EF4-FFF2-40B4-BE49-F238E27FC236}">
                <a16:creationId xmlns:a16="http://schemas.microsoft.com/office/drawing/2014/main" id="{BE20DE4C-981A-477A-8598-ECE08B2DD170}"/>
              </a:ext>
            </a:extLst>
          </p:cNvPr>
          <p:cNvSpPr/>
          <p:nvPr/>
        </p:nvSpPr>
        <p:spPr>
          <a:xfrm>
            <a:off x="8954464" y="1826226"/>
            <a:ext cx="904720" cy="51226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SIAP</a:t>
            </a:r>
          </a:p>
        </p:txBody>
      </p:sp>
    </p:spTree>
    <p:extLst>
      <p:ext uri="{BB962C8B-B14F-4D97-AF65-F5344CB8AC3E}">
        <p14:creationId xmlns:p14="http://schemas.microsoft.com/office/powerpoint/2010/main" val="20857552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3.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2.xml><?xml version="1.0" encoding="utf-8"?>
<ds:datastoreItem xmlns:ds="http://schemas.openxmlformats.org/officeDocument/2006/customXml" ds:itemID="{BEAE8431-F759-4283-8BEF-A17B8C6726B1}">
  <ds:schemaRefs>
    <ds:schemaRef ds:uri="http://purl.org/dc/elements/1.1/"/>
    <ds:schemaRef ds:uri="http://schemas.microsoft.com/office/2006/metadata/properties"/>
    <ds:schemaRef ds:uri="http://schemas.openxmlformats.org/package/2006/metadata/core-properties"/>
    <ds:schemaRef ds:uri="33cd82f4-3f37-4b3e-a578-547f27c42b2d"/>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 ds:uri="8d7096d6-fc66-4344-9e3f-2445529a09f6"/>
  </ds:schemaRefs>
</ds:datastoreItem>
</file>

<file path=customXml/itemProps3.xml><?xml version="1.0" encoding="utf-8"?>
<ds:datastoreItem xmlns:ds="http://schemas.openxmlformats.org/officeDocument/2006/customXml" ds:itemID="{7792251F-09B1-4474-BF17-3BB99AB07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FB2C952-BED3-4260-B08C-7B2304B5EE9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41118</TotalTime>
  <Words>166</Words>
  <Application>Microsoft Office PowerPoint</Application>
  <PresentationFormat>Widescreen</PresentationFormat>
  <Paragraphs>63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393</cp:revision>
  <dcterms:created xsi:type="dcterms:W3CDTF">2020-02-25T15:16:25Z</dcterms:created>
  <dcterms:modified xsi:type="dcterms:W3CDTF">2021-06-25T15:43:15Z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