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2BD22-B8BB-4E15-B8C7-EB2B5489AF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216700-284D-4B69-A3A1-61C5007903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854C4-F19A-4B38-8A31-FFE20B51B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4833-99A3-4F21-8F6B-36C28890596A}" type="datetimeFigureOut">
              <a:rPr lang="en-US" smtClean="0"/>
              <a:t>28-Jun-21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20257-5581-4762-A6C5-AD09597E7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2931AE-BF87-4C48-BD29-E5CD9235A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3F29-5AA6-471F-8617-8FE92CA7F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40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716EE-4F51-425F-A3E8-B2B288400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0B6F36-FCD5-40D4-81F6-33C5DB7B0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092EC-F6A7-40A2-BA90-CD419C9F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4833-99A3-4F21-8F6B-36C28890596A}" type="datetimeFigureOut">
              <a:rPr lang="en-US" smtClean="0"/>
              <a:t>28-Jun-21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5BC149-A9A9-44DF-8205-97713D3B1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82157-FADD-4D93-9B3D-3084BBE1F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3F29-5AA6-471F-8617-8FE92CA7F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48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E084BD-169A-47FC-AB2E-DBE22DF890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3121E4-2CA4-4C6C-A122-098FE00A4E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5CAF79-2FD9-4E02-9F39-3D9EF8D57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4833-99A3-4F21-8F6B-36C28890596A}" type="datetimeFigureOut">
              <a:rPr lang="en-US" smtClean="0"/>
              <a:t>28-Jun-21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70659-D4FA-493C-981C-A2A6BFF6B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0A395-EC5A-40EA-ADC6-FA846F248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3F29-5AA6-471F-8617-8FE92CA7F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14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794A3-FCF8-407E-BE8F-88FA32FFF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3C265-0C10-4A37-9ED2-584A1B649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95A4CA-F0D5-4215-ADC5-6613C230F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4833-99A3-4F21-8F6B-36C28890596A}" type="datetimeFigureOut">
              <a:rPr lang="en-US" smtClean="0"/>
              <a:t>28-Jun-21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6523C-22E4-422D-98E3-D406C9E2A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AE80A-B536-4696-8AA8-AF7B8F15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3F29-5AA6-471F-8617-8FE92CA7F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430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B71AA-6402-45E3-8F3A-6FFD9354B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53CE78-30C0-4A25-8516-2F48F7E03B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2FCA6-0F00-4FAE-9364-086505BCF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4833-99A3-4F21-8F6B-36C28890596A}" type="datetimeFigureOut">
              <a:rPr lang="en-US" smtClean="0"/>
              <a:t>28-Jun-21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B70525-1AAE-459D-A66A-CC83AD47F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A872B-8490-4979-8FC4-11A377F06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3F29-5AA6-471F-8617-8FE92CA7F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406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325EC-4F0A-4AFE-9C80-A6BB6B2B7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B3385-484D-48D9-B3C7-EF5FF43C89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A6AB68-53AA-4252-AA57-8E025684A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69C29E-52BA-422D-93DA-E98819886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4833-99A3-4F21-8F6B-36C28890596A}" type="datetimeFigureOut">
              <a:rPr lang="en-US" smtClean="0"/>
              <a:t>28-Jun-21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F95FDC-8C21-49CD-9152-F9CC7BAED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A5907D-61B7-4259-9B58-04A77C797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3F29-5AA6-471F-8617-8FE92CA7F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34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70DE6-BCE9-4269-A0AB-CBA415723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59FA4F-EA5C-4890-9CDE-8B79B446FC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A79180-A7AF-4B81-8135-E7C5D0A03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73EB50-5F2E-42F0-A6B8-BA40FEB283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22A4BE-CC02-4394-9104-2E56876380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3CE9D1-5D5E-45D2-BC9F-A71DE29B2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4833-99A3-4F21-8F6B-36C28890596A}" type="datetimeFigureOut">
              <a:rPr lang="en-US" smtClean="0"/>
              <a:t>28-Jun-21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A172F6-85DA-4ED2-91B5-CB02F21B6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5E1237-17BB-4B8B-98A6-41AB95D36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3F29-5AA6-471F-8617-8FE92CA7F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38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B6410-AABD-4E38-AFA9-F028DC59F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5E5B0F-9169-48DD-A398-434E96AD0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4833-99A3-4F21-8F6B-36C28890596A}" type="datetimeFigureOut">
              <a:rPr lang="en-US" smtClean="0"/>
              <a:t>28-Jun-21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7A92D6-4547-4A11-8B54-BFED605B6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79C01E-A263-430F-941D-51C789A38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3F29-5AA6-471F-8617-8FE92CA7F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371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CDC5F4-F636-4C24-BE1D-DF59B57C0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4833-99A3-4F21-8F6B-36C28890596A}" type="datetimeFigureOut">
              <a:rPr lang="en-US" smtClean="0"/>
              <a:t>28-Jun-21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FD6E6E-36BD-4259-975C-6BBA0C948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26FCA1-AF59-4DC6-83D5-D870C43E1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3F29-5AA6-471F-8617-8FE92CA7F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774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081AD-9C6E-402F-8409-D2941598A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836D4-8635-43AE-9CDE-0C2148166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999A2B-5253-4392-88AD-F66E602AED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D3AE0-62CB-47DC-86B4-85344B6B0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4833-99A3-4F21-8F6B-36C28890596A}" type="datetimeFigureOut">
              <a:rPr lang="en-US" smtClean="0"/>
              <a:t>28-Jun-21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A81965-EB66-47E1-B3CD-9FF94E2A8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7BB334-4AC4-4AFD-B359-AFE0222D2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3F29-5AA6-471F-8617-8FE92CA7F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31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E14A9-42D0-4538-AAC7-79AD711BC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141AFF-C8B1-4EFB-AB77-33E4B7BDBA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E26B0E-7ED3-4FEE-AAA8-6A454BDC45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45A711-FCE9-4BC0-B8E5-1F6C0ED11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4833-99A3-4F21-8F6B-36C28890596A}" type="datetimeFigureOut">
              <a:rPr lang="en-US" smtClean="0"/>
              <a:t>28-Jun-21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94FA2F-6D48-4564-9715-44940F22F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8AAFA2-8059-48C7-AEE6-4E0529AD5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3F29-5AA6-471F-8617-8FE92CA7F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345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0CA8F2-DDF0-4877-8502-BAD2E9286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EB8945-C3A4-47D2-BD7F-07B35C80EB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FA9254-E8E7-4EAB-A84A-E3CF75ADB7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54833-99A3-4F21-8F6B-36C28890596A}" type="datetimeFigureOut">
              <a:rPr lang="en-US" smtClean="0"/>
              <a:t>28-Jun-21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67540-0218-4713-8729-4FBB38573B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6E798-97C3-462F-BBA9-D1CF8BB7EF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33F29-5AA6-471F-8617-8FE92CA7F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412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le 22">
            <a:extLst>
              <a:ext uri="{FF2B5EF4-FFF2-40B4-BE49-F238E27FC236}">
                <a16:creationId xmlns:a16="http://schemas.microsoft.com/office/drawing/2014/main" id="{597E97BC-80ED-4089-A4C9-82929FCCBB1C}"/>
              </a:ext>
            </a:extLst>
          </p:cNvPr>
          <p:cNvGraphicFramePr>
            <a:graphicFrameLocks noGrp="1"/>
          </p:cNvGraphicFramePr>
          <p:nvPr/>
        </p:nvGraphicFramePr>
        <p:xfrm>
          <a:off x="6084176" y="1722922"/>
          <a:ext cx="6096002" cy="1652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2">
                  <a:extLst>
                    <a:ext uri="{9D8B030D-6E8A-4147-A177-3AD203B41FA5}">
                      <a16:colId xmlns:a16="http://schemas.microsoft.com/office/drawing/2014/main" val="723489864"/>
                    </a:ext>
                  </a:extLst>
                </a:gridCol>
              </a:tblGrid>
              <a:tr h="1652893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Central</a:t>
                      </a:r>
                    </a:p>
                  </a:txBody>
                  <a:tcPr vert="vert270" anchorCtr="1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1435807"/>
                  </a:ext>
                </a:extLst>
              </a:tr>
            </a:tbl>
          </a:graphicData>
        </a:graphic>
      </p:graphicFrame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CD7128D-CA2F-4A34-B614-CD28A15F10C8}"/>
              </a:ext>
            </a:extLst>
          </p:cNvPr>
          <p:cNvCxnSpPr>
            <a:cxnSpLocks/>
            <a:stCxn id="123" idx="3"/>
            <a:endCxn id="45" idx="1"/>
          </p:cNvCxnSpPr>
          <p:nvPr/>
        </p:nvCxnSpPr>
        <p:spPr>
          <a:xfrm>
            <a:off x="8077207" y="2712327"/>
            <a:ext cx="0" cy="93136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370EC33-C28E-4B60-ACF0-DA8B5E2F2A04}"/>
              </a:ext>
            </a:extLst>
          </p:cNvPr>
          <p:cNvCxnSpPr>
            <a:cxnSpLocks/>
            <a:stCxn id="23" idx="0"/>
          </p:cNvCxnSpPr>
          <p:nvPr/>
        </p:nvCxnSpPr>
        <p:spPr>
          <a:xfrm flipV="1">
            <a:off x="10011991" y="1511166"/>
            <a:ext cx="0" cy="20713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le 22">
            <a:extLst>
              <a:ext uri="{FF2B5EF4-FFF2-40B4-BE49-F238E27FC236}">
                <a16:creationId xmlns:a16="http://schemas.microsoft.com/office/drawing/2014/main" id="{4DB0040A-83CD-45C9-8037-4F5BE8083E94}"/>
              </a:ext>
            </a:extLst>
          </p:cNvPr>
          <p:cNvGraphicFramePr>
            <a:graphicFrameLocks noGrp="1"/>
          </p:cNvGraphicFramePr>
          <p:nvPr/>
        </p:nvGraphicFramePr>
        <p:xfrm>
          <a:off x="6084176" y="3380286"/>
          <a:ext cx="6096002" cy="916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2">
                  <a:extLst>
                    <a:ext uri="{9D8B030D-6E8A-4147-A177-3AD203B41FA5}">
                      <a16:colId xmlns:a16="http://schemas.microsoft.com/office/drawing/2014/main" val="723489864"/>
                    </a:ext>
                  </a:extLst>
                </a:gridCol>
              </a:tblGrid>
              <a:tr h="91611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Hub</a:t>
                      </a:r>
                    </a:p>
                  </a:txBody>
                  <a:tcPr vert="vert270" anchorCtr="1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1435807"/>
                  </a:ext>
                </a:extLst>
              </a:tr>
            </a:tbl>
          </a:graphicData>
        </a:graphic>
      </p:graphicFrame>
      <p:graphicFrame>
        <p:nvGraphicFramePr>
          <p:cNvPr id="29" name="Table 10">
            <a:extLst>
              <a:ext uri="{FF2B5EF4-FFF2-40B4-BE49-F238E27FC236}">
                <a16:creationId xmlns:a16="http://schemas.microsoft.com/office/drawing/2014/main" id="{701015D6-9139-4EF4-A63C-704EDB7CE82C}"/>
              </a:ext>
            </a:extLst>
          </p:cNvPr>
          <p:cNvGraphicFramePr>
            <a:graphicFrameLocks noGrp="1"/>
          </p:cNvGraphicFramePr>
          <p:nvPr/>
        </p:nvGraphicFramePr>
        <p:xfrm>
          <a:off x="6067581" y="5183896"/>
          <a:ext cx="2846638" cy="4513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6638">
                  <a:extLst>
                    <a:ext uri="{9D8B030D-6E8A-4147-A177-3AD203B41FA5}">
                      <a16:colId xmlns:a16="http://schemas.microsoft.com/office/drawing/2014/main" val="2664732612"/>
                    </a:ext>
                  </a:extLst>
                </a:gridCol>
              </a:tblGrid>
              <a:tr h="4513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Key: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5182832"/>
                  </a:ext>
                </a:extLst>
              </a:tr>
            </a:tbl>
          </a:graphicData>
        </a:graphic>
      </p:graphicFrame>
      <p:graphicFrame>
        <p:nvGraphicFramePr>
          <p:cNvPr id="26" name="Table 22">
            <a:extLst>
              <a:ext uri="{FF2B5EF4-FFF2-40B4-BE49-F238E27FC236}">
                <a16:creationId xmlns:a16="http://schemas.microsoft.com/office/drawing/2014/main" id="{00A93EAA-05C1-42AF-9A12-46269FE309E1}"/>
              </a:ext>
            </a:extLst>
          </p:cNvPr>
          <p:cNvGraphicFramePr>
            <a:graphicFrameLocks noGrp="1"/>
          </p:cNvGraphicFramePr>
          <p:nvPr/>
        </p:nvGraphicFramePr>
        <p:xfrm>
          <a:off x="6084714" y="4289712"/>
          <a:ext cx="6096002" cy="871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2">
                  <a:extLst>
                    <a:ext uri="{9D8B030D-6E8A-4147-A177-3AD203B41FA5}">
                      <a16:colId xmlns:a16="http://schemas.microsoft.com/office/drawing/2014/main" val="723489864"/>
                    </a:ext>
                  </a:extLst>
                </a:gridCol>
              </a:tblGrid>
              <a:tr h="871228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Facility</a:t>
                      </a:r>
                    </a:p>
                  </a:txBody>
                  <a:tcPr vert="vert270" anchorCtr="1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1435807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6FCE4F-5221-4D4A-B9AF-850CAE0AF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6E5A0-E4B5-4D69-B89F-7DC6A31D35A3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94CE5152-4B03-49E2-B187-07B0D574788B}"/>
              </a:ext>
            </a:extLst>
          </p:cNvPr>
          <p:cNvGraphicFramePr>
            <a:graphicFrameLocks noGrp="1"/>
          </p:cNvGraphicFramePr>
          <p:nvPr/>
        </p:nvGraphicFramePr>
        <p:xfrm>
          <a:off x="11284" y="368949"/>
          <a:ext cx="6056297" cy="3876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4529">
                  <a:extLst>
                    <a:ext uri="{9D8B030D-6E8A-4147-A177-3AD203B41FA5}">
                      <a16:colId xmlns:a16="http://schemas.microsoft.com/office/drawing/2014/main" val="1617393262"/>
                    </a:ext>
                  </a:extLst>
                </a:gridCol>
                <a:gridCol w="906170">
                  <a:extLst>
                    <a:ext uri="{9D8B030D-6E8A-4147-A177-3AD203B41FA5}">
                      <a16:colId xmlns:a16="http://schemas.microsoft.com/office/drawing/2014/main" val="3497483624"/>
                    </a:ext>
                  </a:extLst>
                </a:gridCol>
                <a:gridCol w="1149460">
                  <a:extLst>
                    <a:ext uri="{9D8B030D-6E8A-4147-A177-3AD203B41FA5}">
                      <a16:colId xmlns:a16="http://schemas.microsoft.com/office/drawing/2014/main" val="3955669414"/>
                    </a:ext>
                  </a:extLst>
                </a:gridCol>
                <a:gridCol w="2706138">
                  <a:extLst>
                    <a:ext uri="{9D8B030D-6E8A-4147-A177-3AD203B41FA5}">
                      <a16:colId xmlns:a16="http://schemas.microsoft.com/office/drawing/2014/main" val="3031568504"/>
                    </a:ext>
                  </a:extLst>
                </a:gridCol>
              </a:tblGrid>
              <a:tr h="214221">
                <a:tc gridSpan="4">
                  <a:txBody>
                    <a:bodyPr/>
                    <a:lstStyle/>
                    <a:p>
                      <a:r>
                        <a:rPr lang="en-US" dirty="0"/>
                        <a:t>MIS Summary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416697"/>
                  </a:ext>
                </a:extLst>
              </a:tr>
              <a:tr h="151740">
                <a:tc>
                  <a:txBody>
                    <a:bodyPr/>
                    <a:lstStyle/>
                    <a:p>
                      <a:pPr defTabSz="1085850"/>
                      <a:r>
                        <a:rPr lang="en-US" sz="1100" b="1" dirty="0"/>
                        <a:t>System Name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/>
                        <a:t>Type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/>
                        <a:t>Funded By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/>
                        <a:t>Notes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502982"/>
                  </a:ext>
                </a:extLst>
              </a:tr>
              <a:tr h="103763">
                <a:tc>
                  <a:txBody>
                    <a:bodyPr/>
                    <a:lstStyle/>
                    <a:p>
                      <a:pPr marL="61913" indent="0"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eHMIS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61913" indent="0"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HMIS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61913" indent="0"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USAID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indent="61913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eHMIS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 is the local system name for DHIS2</a:t>
                      </a:r>
                    </a:p>
                    <a:p>
                      <a:pPr marL="0" indent="61913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Web based application for routine reporting</a:t>
                      </a:r>
                    </a:p>
                    <a:p>
                      <a:pPr marL="0" indent="61913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Data entered at more than 3800 facilities</a:t>
                      </a:r>
                    </a:p>
                    <a:p>
                      <a:pPr marL="0" indent="61913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No GHSC-PSM support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33935869"/>
                  </a:ext>
                </a:extLst>
              </a:tr>
              <a:tr h="66284">
                <a:tc>
                  <a:txBody>
                    <a:bodyPr/>
                    <a:lstStyle/>
                    <a:p>
                      <a:pPr marL="61913" indent="0" algn="l" defTabSz="971550" fontAlgn="b">
                        <a:tabLst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HCMIS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61913" indent="0"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ELMIS, WMS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61913" indent="0"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USAID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Web based application (ELMIS)</a:t>
                      </a:r>
                    </a:p>
                    <a:p>
                      <a:pPr marL="0" indent="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Data entered at central medical store and 19 hubs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WMS and ELMIS are not integrated (Web based facility WMS (Dagu-2 implemented in 285 piloted health facilities but not synchronized to EPSA HCMIS)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No GHSC-PSM support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15774657"/>
                  </a:ext>
                </a:extLst>
              </a:tr>
              <a:tr h="103763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Pipeline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Supply Planning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61913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USAID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Standalone supply planning tool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66960549"/>
                  </a:ext>
                </a:extLst>
              </a:tr>
              <a:tr h="103763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Quantimed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Forecasting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61913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USAID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Standalone forecasting tool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15804452"/>
                  </a:ext>
                </a:extLst>
              </a:tr>
              <a:tr h="103763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QuantTB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Forecasting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61913" indent="0"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USAID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Standalone forecasting tool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131243575"/>
                  </a:ext>
                </a:extLst>
              </a:tr>
              <a:tr h="103763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RealityCheck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for FP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Forecasting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61913" indent="0"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USAID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Standalone forecasting tool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323331611"/>
                  </a:ext>
                </a:extLst>
              </a:tr>
              <a:tr h="103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Note: GHSC-PSM does not support any of the electronic information systems. The PSM Ethiopia scope is limited to supporting the paper based LMIS system.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63804549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6829C79-0156-4419-83DA-C8E5880586C0}"/>
              </a:ext>
            </a:extLst>
          </p:cNvPr>
          <p:cNvGraphicFramePr>
            <a:graphicFrameLocks noGrp="1"/>
          </p:cNvGraphicFramePr>
          <p:nvPr/>
        </p:nvGraphicFramePr>
        <p:xfrm>
          <a:off x="6095998" y="368946"/>
          <a:ext cx="609600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2">
                  <a:extLst>
                    <a:ext uri="{9D8B030D-6E8A-4147-A177-3AD203B41FA5}">
                      <a16:colId xmlns:a16="http://schemas.microsoft.com/office/drawing/2014/main" val="65505136"/>
                    </a:ext>
                  </a:extLst>
                </a:gridCol>
              </a:tblGrid>
              <a:tr h="2580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MIS Systems Diagram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823890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0717803B-A810-4AE3-AA23-2362C87E5F1D}"/>
              </a:ext>
            </a:extLst>
          </p:cNvPr>
          <p:cNvSpPr txBox="1">
            <a:spLocks/>
          </p:cNvSpPr>
          <p:nvPr/>
        </p:nvSpPr>
        <p:spPr>
          <a:xfrm>
            <a:off x="4572544" y="-105399"/>
            <a:ext cx="3457031" cy="65722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tx1"/>
                </a:solidFill>
              </a:rPr>
              <a:t>Ethiopia – MIS Landscape</a:t>
            </a:r>
          </a:p>
        </p:txBody>
      </p:sp>
      <p:sp>
        <p:nvSpPr>
          <p:cNvPr id="79" name="Flowchart: Magnetic Disk 78">
            <a:extLst>
              <a:ext uri="{FF2B5EF4-FFF2-40B4-BE49-F238E27FC236}">
                <a16:creationId xmlns:a16="http://schemas.microsoft.com/office/drawing/2014/main" id="{8E49DDDA-FFB0-4ACC-A06A-ACE029422502}"/>
              </a:ext>
            </a:extLst>
          </p:cNvPr>
          <p:cNvSpPr/>
          <p:nvPr/>
        </p:nvSpPr>
        <p:spPr>
          <a:xfrm>
            <a:off x="6622185" y="2556622"/>
            <a:ext cx="823659" cy="332097"/>
          </a:xfrm>
          <a:prstGeom prst="flowChartMagneticDisk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Pipeline</a:t>
            </a:r>
          </a:p>
        </p:txBody>
      </p:sp>
      <p:sp>
        <p:nvSpPr>
          <p:cNvPr id="80" name="Flowchart: Magnetic Disk 79">
            <a:extLst>
              <a:ext uri="{FF2B5EF4-FFF2-40B4-BE49-F238E27FC236}">
                <a16:creationId xmlns:a16="http://schemas.microsoft.com/office/drawing/2014/main" id="{320789B0-A830-4052-8E8F-69C2FA927F41}"/>
              </a:ext>
            </a:extLst>
          </p:cNvPr>
          <p:cNvSpPr/>
          <p:nvPr/>
        </p:nvSpPr>
        <p:spPr>
          <a:xfrm>
            <a:off x="6628795" y="2180459"/>
            <a:ext cx="823659" cy="332097"/>
          </a:xfrm>
          <a:prstGeom prst="flowChartMagneticDisk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err="1"/>
              <a:t>Quantimed</a:t>
            </a:r>
            <a:endParaRPr lang="en-US" sz="1100" dirty="0"/>
          </a:p>
        </p:txBody>
      </p:sp>
      <p:sp>
        <p:nvSpPr>
          <p:cNvPr id="32" name="Cloud 31">
            <a:extLst>
              <a:ext uri="{FF2B5EF4-FFF2-40B4-BE49-F238E27FC236}">
                <a16:creationId xmlns:a16="http://schemas.microsoft.com/office/drawing/2014/main" id="{58F948F5-07A4-4479-8DC8-D18FF8CF83E9}"/>
              </a:ext>
            </a:extLst>
          </p:cNvPr>
          <p:cNvSpPr/>
          <p:nvPr/>
        </p:nvSpPr>
        <p:spPr>
          <a:xfrm>
            <a:off x="6581940" y="5238516"/>
            <a:ext cx="544759" cy="260612"/>
          </a:xfrm>
          <a:prstGeom prst="cloud">
            <a:avLst/>
          </a:prstGeom>
          <a:solidFill>
            <a:srgbClr val="CC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000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47378AE-2134-4DAF-8BCA-0D36BC1CDC6F}"/>
              </a:ext>
            </a:extLst>
          </p:cNvPr>
          <p:cNvSpPr/>
          <p:nvPr/>
        </p:nvSpPr>
        <p:spPr>
          <a:xfrm>
            <a:off x="8123566" y="5262560"/>
            <a:ext cx="630025" cy="175153"/>
          </a:xfrm>
          <a:prstGeom prst="rect">
            <a:avLst/>
          </a:prstGeom>
          <a:solidFill>
            <a:srgbClr val="FFCC6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 dirty="0"/>
          </a:p>
        </p:txBody>
      </p:sp>
      <p:sp>
        <p:nvSpPr>
          <p:cNvPr id="34" name="Flowchart: Magnetic Disk 33">
            <a:extLst>
              <a:ext uri="{FF2B5EF4-FFF2-40B4-BE49-F238E27FC236}">
                <a16:creationId xmlns:a16="http://schemas.microsoft.com/office/drawing/2014/main" id="{8FE3A74A-0595-43DB-A654-7B7CEC6476A2}"/>
              </a:ext>
            </a:extLst>
          </p:cNvPr>
          <p:cNvSpPr/>
          <p:nvPr/>
        </p:nvSpPr>
        <p:spPr>
          <a:xfrm>
            <a:off x="7310120" y="5246396"/>
            <a:ext cx="630025" cy="212374"/>
          </a:xfrm>
          <a:prstGeom prst="flowChartMagneticDisk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BAA5A1C-32D2-4655-855E-22A731401D4C}"/>
              </a:ext>
            </a:extLst>
          </p:cNvPr>
          <p:cNvSpPr txBox="1"/>
          <p:nvPr/>
        </p:nvSpPr>
        <p:spPr>
          <a:xfrm>
            <a:off x="6517703" y="5458770"/>
            <a:ext cx="6732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Web-based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CD559D4-C30B-445A-9EA4-F214A2511A2B}"/>
              </a:ext>
            </a:extLst>
          </p:cNvPr>
          <p:cNvSpPr txBox="1"/>
          <p:nvPr/>
        </p:nvSpPr>
        <p:spPr>
          <a:xfrm>
            <a:off x="7288516" y="5458770"/>
            <a:ext cx="6732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Standalone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5A42092-532B-42D8-8B00-52B184715FF4}"/>
              </a:ext>
            </a:extLst>
          </p:cNvPr>
          <p:cNvSpPr txBox="1"/>
          <p:nvPr/>
        </p:nvSpPr>
        <p:spPr>
          <a:xfrm>
            <a:off x="8023951" y="5433572"/>
            <a:ext cx="82925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Process action</a:t>
            </a:r>
          </a:p>
        </p:txBody>
      </p:sp>
      <p:sp>
        <p:nvSpPr>
          <p:cNvPr id="123" name="Flowchart: Magnetic Disk 122">
            <a:extLst>
              <a:ext uri="{FF2B5EF4-FFF2-40B4-BE49-F238E27FC236}">
                <a16:creationId xmlns:a16="http://schemas.microsoft.com/office/drawing/2014/main" id="{E8560E1B-B10A-4C35-9667-E6FFE580CC37}"/>
              </a:ext>
            </a:extLst>
          </p:cNvPr>
          <p:cNvSpPr/>
          <p:nvPr/>
        </p:nvSpPr>
        <p:spPr>
          <a:xfrm>
            <a:off x="7665377" y="2174658"/>
            <a:ext cx="823659" cy="537669"/>
          </a:xfrm>
          <a:prstGeom prst="flowChartMagneticDisk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 anchorCtr="0">
            <a:noAutofit/>
          </a:bodyPr>
          <a:lstStyle/>
          <a:p>
            <a:pPr algn="ctr"/>
            <a:r>
              <a:rPr lang="en-US" sz="1000" dirty="0"/>
              <a:t>HCMIS</a:t>
            </a:r>
          </a:p>
          <a:p>
            <a:pPr algn="ctr"/>
            <a:r>
              <a:rPr lang="en-US" sz="1000" dirty="0"/>
              <a:t>(WMS)</a:t>
            </a:r>
          </a:p>
        </p:txBody>
      </p:sp>
      <p:sp>
        <p:nvSpPr>
          <p:cNvPr id="50" name="Cloud 49">
            <a:extLst>
              <a:ext uri="{FF2B5EF4-FFF2-40B4-BE49-F238E27FC236}">
                <a16:creationId xmlns:a16="http://schemas.microsoft.com/office/drawing/2014/main" id="{F1867BF4-AAE2-4E8A-A2BA-E2111F789109}"/>
              </a:ext>
            </a:extLst>
          </p:cNvPr>
          <p:cNvSpPr/>
          <p:nvPr/>
        </p:nvSpPr>
        <p:spPr>
          <a:xfrm>
            <a:off x="9332656" y="940613"/>
            <a:ext cx="971866" cy="646272"/>
          </a:xfrm>
          <a:prstGeom prst="cloud">
            <a:avLst/>
          </a:prstGeom>
          <a:solidFill>
            <a:srgbClr val="CC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HCMIS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814E19C-2224-4480-A72D-200DE0B0B69D}"/>
              </a:ext>
            </a:extLst>
          </p:cNvPr>
          <p:cNvSpPr/>
          <p:nvPr/>
        </p:nvSpPr>
        <p:spPr>
          <a:xfrm>
            <a:off x="9293144" y="2321598"/>
            <a:ext cx="1050889" cy="470048"/>
          </a:xfrm>
          <a:prstGeom prst="rect">
            <a:avLst/>
          </a:prstGeom>
          <a:solidFill>
            <a:srgbClr val="FFCC6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dirty="0">
                <a:solidFill>
                  <a:schemeClr val="tx1"/>
                </a:solidFill>
              </a:rPr>
              <a:t>HCMIS (ELMIS)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Data Entry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7405DFCE-F8B5-4C09-BBDE-F80CA165DDD0}"/>
              </a:ext>
            </a:extLst>
          </p:cNvPr>
          <p:cNvCxnSpPr>
            <a:cxnSpLocks/>
            <a:stCxn id="51" idx="0"/>
            <a:endCxn id="50" idx="1"/>
          </p:cNvCxnSpPr>
          <p:nvPr/>
        </p:nvCxnSpPr>
        <p:spPr>
          <a:xfrm flipV="1">
            <a:off x="9818589" y="1586197"/>
            <a:ext cx="0" cy="73540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loud 52">
            <a:extLst>
              <a:ext uri="{FF2B5EF4-FFF2-40B4-BE49-F238E27FC236}">
                <a16:creationId xmlns:a16="http://schemas.microsoft.com/office/drawing/2014/main" id="{562E70E1-EB16-4A2B-B119-4AE8A6435374}"/>
              </a:ext>
            </a:extLst>
          </p:cNvPr>
          <p:cNvSpPr/>
          <p:nvPr/>
        </p:nvSpPr>
        <p:spPr>
          <a:xfrm>
            <a:off x="11008920" y="940613"/>
            <a:ext cx="971866" cy="646272"/>
          </a:xfrm>
          <a:prstGeom prst="cloud">
            <a:avLst/>
          </a:prstGeom>
          <a:solidFill>
            <a:srgbClr val="CC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 err="1">
                <a:solidFill>
                  <a:schemeClr val="tx1"/>
                </a:solidFill>
              </a:rPr>
              <a:t>eHMIS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F5358C1-9A59-410F-9A9A-7F30F2FDBC8D}"/>
              </a:ext>
            </a:extLst>
          </p:cNvPr>
          <p:cNvSpPr/>
          <p:nvPr/>
        </p:nvSpPr>
        <p:spPr>
          <a:xfrm>
            <a:off x="9486544" y="3582532"/>
            <a:ext cx="1050893" cy="470048"/>
          </a:xfrm>
          <a:prstGeom prst="rect">
            <a:avLst/>
          </a:prstGeom>
          <a:solidFill>
            <a:srgbClr val="FFCC6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dirty="0">
                <a:solidFill>
                  <a:schemeClr val="tx1"/>
                </a:solidFill>
              </a:rPr>
              <a:t>HCMIS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(ELMIS)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Data Entry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3F18B23-FF18-4F2D-9DBE-9FAEB15EBD3B}"/>
              </a:ext>
            </a:extLst>
          </p:cNvPr>
          <p:cNvSpPr/>
          <p:nvPr/>
        </p:nvSpPr>
        <p:spPr>
          <a:xfrm>
            <a:off x="9559629" y="4498644"/>
            <a:ext cx="904724" cy="399112"/>
          </a:xfrm>
          <a:prstGeom prst="rect">
            <a:avLst/>
          </a:prstGeom>
          <a:solidFill>
            <a:srgbClr val="FFCC6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</a:rPr>
              <a:t>Data entered on form and sent to Hub for entry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3F59CD1-7B5A-4CC2-AD6C-477E1D093F86}"/>
              </a:ext>
            </a:extLst>
          </p:cNvPr>
          <p:cNvCxnSpPr>
            <a:cxnSpLocks/>
            <a:stCxn id="24" idx="0"/>
            <a:endCxn id="23" idx="2"/>
          </p:cNvCxnSpPr>
          <p:nvPr/>
        </p:nvCxnSpPr>
        <p:spPr>
          <a:xfrm flipV="1">
            <a:off x="10011991" y="4052580"/>
            <a:ext cx="0" cy="44606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791890F-90D7-4774-A6FC-E5C8677A98DF}"/>
              </a:ext>
            </a:extLst>
          </p:cNvPr>
          <p:cNvCxnSpPr>
            <a:cxnSpLocks/>
            <a:stCxn id="61" idx="0"/>
            <a:endCxn id="53" idx="1"/>
          </p:cNvCxnSpPr>
          <p:nvPr/>
        </p:nvCxnSpPr>
        <p:spPr>
          <a:xfrm flipV="1">
            <a:off x="11494853" y="1586197"/>
            <a:ext cx="0" cy="29252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Flowchart: Magnetic Disk 40">
            <a:extLst>
              <a:ext uri="{FF2B5EF4-FFF2-40B4-BE49-F238E27FC236}">
                <a16:creationId xmlns:a16="http://schemas.microsoft.com/office/drawing/2014/main" id="{20CF8379-940B-428A-9764-C725DC82DDC5}"/>
              </a:ext>
            </a:extLst>
          </p:cNvPr>
          <p:cNvSpPr/>
          <p:nvPr/>
        </p:nvSpPr>
        <p:spPr>
          <a:xfrm>
            <a:off x="6619556" y="2942002"/>
            <a:ext cx="832898" cy="332097"/>
          </a:xfrm>
          <a:prstGeom prst="flowChartMagneticDisk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err="1"/>
              <a:t>QuantTB</a:t>
            </a:r>
            <a:endParaRPr lang="en-US" sz="1100" dirty="0"/>
          </a:p>
        </p:txBody>
      </p:sp>
      <p:sp>
        <p:nvSpPr>
          <p:cNvPr id="42" name="Flowchart: Magnetic Disk 41">
            <a:extLst>
              <a:ext uri="{FF2B5EF4-FFF2-40B4-BE49-F238E27FC236}">
                <a16:creationId xmlns:a16="http://schemas.microsoft.com/office/drawing/2014/main" id="{77C41BEB-C71A-434E-BB9D-6645DE794AE9}"/>
              </a:ext>
            </a:extLst>
          </p:cNvPr>
          <p:cNvSpPr/>
          <p:nvPr/>
        </p:nvSpPr>
        <p:spPr>
          <a:xfrm>
            <a:off x="6629672" y="1787111"/>
            <a:ext cx="823660" cy="332097"/>
          </a:xfrm>
          <a:prstGeom prst="flowChartMagneticDisk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1100" dirty="0" err="1"/>
              <a:t>RealityCheck</a:t>
            </a:r>
            <a:endParaRPr lang="en-US" sz="11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2EE860C-13C2-4CDE-AAC2-0CE52A82DAD4}"/>
              </a:ext>
            </a:extLst>
          </p:cNvPr>
          <p:cNvSpPr txBox="1"/>
          <p:nvPr/>
        </p:nvSpPr>
        <p:spPr>
          <a:xfrm>
            <a:off x="7895837" y="2827459"/>
            <a:ext cx="398247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/>
              <a:t>Data </a:t>
            </a:r>
          </a:p>
          <a:p>
            <a:endParaRPr lang="en-US" sz="800" dirty="0"/>
          </a:p>
          <a:p>
            <a:endParaRPr lang="en-US" sz="800" dirty="0"/>
          </a:p>
          <a:p>
            <a:endParaRPr lang="en-US" sz="800" dirty="0"/>
          </a:p>
          <a:p>
            <a:r>
              <a:rPr lang="en-US" sz="800" dirty="0"/>
              <a:t>Sync</a:t>
            </a:r>
          </a:p>
        </p:txBody>
      </p:sp>
      <p:pic>
        <p:nvPicPr>
          <p:cNvPr id="44" name="Graphic 43" descr="Repeat">
            <a:extLst>
              <a:ext uri="{FF2B5EF4-FFF2-40B4-BE49-F238E27FC236}">
                <a16:creationId xmlns:a16="http://schemas.microsoft.com/office/drawing/2014/main" id="{C44A99DB-F27B-4A98-BA7A-B52BBE3916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43733" y="3008597"/>
            <a:ext cx="466946" cy="375024"/>
          </a:xfrm>
          <a:prstGeom prst="rect">
            <a:avLst/>
          </a:prstGeom>
        </p:spPr>
      </p:pic>
      <p:sp>
        <p:nvSpPr>
          <p:cNvPr id="45" name="Flowchart: Magnetic Disk 44">
            <a:extLst>
              <a:ext uri="{FF2B5EF4-FFF2-40B4-BE49-F238E27FC236}">
                <a16:creationId xmlns:a16="http://schemas.microsoft.com/office/drawing/2014/main" id="{3EAE4F80-9EA0-4EC4-83AF-17A0AA7BF896}"/>
              </a:ext>
            </a:extLst>
          </p:cNvPr>
          <p:cNvSpPr/>
          <p:nvPr/>
        </p:nvSpPr>
        <p:spPr>
          <a:xfrm>
            <a:off x="7665377" y="3643694"/>
            <a:ext cx="823659" cy="537669"/>
          </a:xfrm>
          <a:prstGeom prst="flowChartMagneticDisk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 anchorCtr="0">
            <a:noAutofit/>
          </a:bodyPr>
          <a:lstStyle/>
          <a:p>
            <a:pPr algn="ctr"/>
            <a:r>
              <a:rPr lang="en-US" sz="1000" dirty="0"/>
              <a:t>HCMIS</a:t>
            </a:r>
          </a:p>
          <a:p>
            <a:pPr algn="ctr"/>
            <a:r>
              <a:rPr lang="en-US" sz="1000" dirty="0"/>
              <a:t>(WMS)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1B559DA4-DC36-4F9C-A8FA-C4CBC47941F8}"/>
              </a:ext>
            </a:extLst>
          </p:cNvPr>
          <p:cNvSpPr/>
          <p:nvPr/>
        </p:nvSpPr>
        <p:spPr>
          <a:xfrm>
            <a:off x="11042491" y="4511440"/>
            <a:ext cx="904724" cy="399112"/>
          </a:xfrm>
          <a:prstGeom prst="rect">
            <a:avLst/>
          </a:prstGeom>
          <a:solidFill>
            <a:srgbClr val="FFCC6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err="1">
                <a:solidFill>
                  <a:schemeClr val="tx1"/>
                </a:solidFill>
              </a:rPr>
              <a:t>eHMIS</a:t>
            </a:r>
            <a:endParaRPr lang="en-US" sz="1100" dirty="0">
              <a:solidFill>
                <a:schemeClr val="tx1"/>
              </a:solidFill>
            </a:endParaRP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Data Entry</a:t>
            </a:r>
          </a:p>
        </p:txBody>
      </p:sp>
    </p:spTree>
    <p:extLst>
      <p:ext uri="{BB962C8B-B14F-4D97-AF65-F5344CB8AC3E}">
        <p14:creationId xmlns:p14="http://schemas.microsoft.com/office/powerpoint/2010/main" val="34996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197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Conesa</dc:creator>
  <cp:lastModifiedBy>Simon Conesa</cp:lastModifiedBy>
  <cp:revision>1</cp:revision>
  <dcterms:created xsi:type="dcterms:W3CDTF">2021-06-28T11:30:55Z</dcterms:created>
  <dcterms:modified xsi:type="dcterms:W3CDTF">2021-06-28T11:32:38Z</dcterms:modified>
</cp:coreProperties>
</file>