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3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66388B83-D25E-47DB-BB28-79FB964F6312}"/>
    <pc:docChg chg="delSld">
      <pc:chgData name="Simon Conesa" userId="85e637a4-6b19-43c5-8a8d-4fa11b74262f" providerId="ADAL" clId="{66388B83-D25E-47DB-BB28-79FB964F6312}" dt="2021-06-25T15:44:51.534" v="0" actId="2696"/>
      <pc:docMkLst>
        <pc:docMk/>
      </pc:docMkLst>
      <pc:sldChg chg="del">
        <pc:chgData name="Simon Conesa" userId="85e637a4-6b19-43c5-8a8d-4fa11b74262f" providerId="ADAL" clId="{66388B83-D25E-47DB-BB28-79FB964F6312}" dt="2021-06-25T15:44:51.534" v="0" actId="2696"/>
        <pc:sldMkLst>
          <pc:docMk/>
          <pc:sldMk cId="1776936677" sldId="5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311570021"/>
              </p:ext>
            </p:extLst>
          </p:nvPr>
        </p:nvGraphicFramePr>
        <p:xfrm>
          <a:off x="6095997" y="1722953"/>
          <a:ext cx="6096002" cy="1335934"/>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335934">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41" name="Straight Arrow Connector 40">
            <a:extLst>
              <a:ext uri="{FF2B5EF4-FFF2-40B4-BE49-F238E27FC236}">
                <a16:creationId xmlns:a16="http://schemas.microsoft.com/office/drawing/2014/main" id="{EEFF163C-C9A3-4F65-9153-5646EF3411D7}"/>
              </a:ext>
            </a:extLst>
          </p:cNvPr>
          <p:cNvCxnSpPr>
            <a:cxnSpLocks/>
            <a:stCxn id="61" idx="0"/>
            <a:endCxn id="14" idx="1"/>
          </p:cNvCxnSpPr>
          <p:nvPr/>
        </p:nvCxnSpPr>
        <p:spPr>
          <a:xfrm flipV="1">
            <a:off x="9409885" y="1559075"/>
            <a:ext cx="2277" cy="1818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FBE52C6-2E76-4252-B9FB-DB4CD1543F79}"/>
              </a:ext>
            </a:extLst>
          </p:cNvPr>
          <p:cNvCxnSpPr>
            <a:cxnSpLocks/>
            <a:stCxn id="60" idx="3"/>
            <a:endCxn id="70" idx="1"/>
          </p:cNvCxnSpPr>
          <p:nvPr/>
        </p:nvCxnSpPr>
        <p:spPr>
          <a:xfrm flipH="1">
            <a:off x="8150264" y="2417696"/>
            <a:ext cx="28429" cy="927702"/>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3957830204"/>
              </p:ext>
            </p:extLst>
          </p:nvPr>
        </p:nvGraphicFramePr>
        <p:xfrm>
          <a:off x="6095998" y="3057957"/>
          <a:ext cx="6096002" cy="1081259"/>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081259">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85" name="TextBox 84">
            <a:extLst>
              <a:ext uri="{FF2B5EF4-FFF2-40B4-BE49-F238E27FC236}">
                <a16:creationId xmlns:a16="http://schemas.microsoft.com/office/drawing/2014/main" id="{41F36C18-B768-4BB8-8865-990260479060}"/>
              </a:ext>
            </a:extLst>
          </p:cNvPr>
          <p:cNvSpPr txBox="1"/>
          <p:nvPr/>
        </p:nvSpPr>
        <p:spPr>
          <a:xfrm>
            <a:off x="7971357" y="2559479"/>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cxnSp>
        <p:nvCxnSpPr>
          <p:cNvPr id="82" name="Straight Arrow Connector 81">
            <a:extLst>
              <a:ext uri="{FF2B5EF4-FFF2-40B4-BE49-F238E27FC236}">
                <a16:creationId xmlns:a16="http://schemas.microsoft.com/office/drawing/2014/main" id="{9825DF52-9CB7-4D57-AD0B-6E194B57DC5E}"/>
              </a:ext>
            </a:extLst>
          </p:cNvPr>
          <p:cNvCxnSpPr>
            <a:cxnSpLocks/>
            <a:stCxn id="71" idx="0"/>
            <a:endCxn id="76" idx="2"/>
          </p:cNvCxnSpPr>
          <p:nvPr/>
        </p:nvCxnSpPr>
        <p:spPr>
          <a:xfrm flipV="1">
            <a:off x="7068955" y="3777765"/>
            <a:ext cx="0" cy="6236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85C590F-F92F-4452-B2C0-7FD30EB75B70}"/>
              </a:ext>
            </a:extLst>
          </p:cNvPr>
          <p:cNvCxnSpPr>
            <a:cxnSpLocks/>
            <a:stCxn id="76" idx="0"/>
          </p:cNvCxnSpPr>
          <p:nvPr/>
        </p:nvCxnSpPr>
        <p:spPr>
          <a:xfrm flipV="1">
            <a:off x="7068955" y="1484977"/>
            <a:ext cx="0" cy="1893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48FDDC1-C787-4A1A-A528-F92261C5D782}"/>
              </a:ext>
            </a:extLst>
          </p:cNvPr>
          <p:cNvCxnSpPr>
            <a:cxnSpLocks/>
            <a:stCxn id="72" idx="0"/>
            <a:endCxn id="61" idx="2"/>
          </p:cNvCxnSpPr>
          <p:nvPr/>
        </p:nvCxnSpPr>
        <p:spPr>
          <a:xfrm flipH="1" flipV="1">
            <a:off x="9409885" y="3776285"/>
            <a:ext cx="2277" cy="61760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D0DFD1F-468A-4CC8-AF85-2733E971E4C7}"/>
              </a:ext>
            </a:extLst>
          </p:cNvPr>
          <p:cNvCxnSpPr>
            <a:cxnSpLocks/>
            <a:stCxn id="20" idx="0"/>
          </p:cNvCxnSpPr>
          <p:nvPr/>
        </p:nvCxnSpPr>
        <p:spPr>
          <a:xfrm flipV="1">
            <a:off x="9218847" y="1484977"/>
            <a:ext cx="0" cy="827228"/>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1712672139"/>
              </p:ext>
            </p:extLst>
          </p:nvPr>
        </p:nvGraphicFramePr>
        <p:xfrm>
          <a:off x="6084714" y="4131425"/>
          <a:ext cx="6096002" cy="87600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6003">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263815658"/>
              </p:ext>
            </p:extLst>
          </p:nvPr>
        </p:nvGraphicFramePr>
        <p:xfrm>
          <a:off x="11284" y="368948"/>
          <a:ext cx="6072892" cy="5050155"/>
        </p:xfrm>
        <a:graphic>
          <a:graphicData uri="http://schemas.openxmlformats.org/drawingml/2006/table">
            <a:tbl>
              <a:tblPr firstRow="1" bandRow="1">
                <a:tableStyleId>{5C22544A-7EE6-4342-B048-85BDC9FD1C3A}</a:tableStyleId>
              </a:tblPr>
              <a:tblGrid>
                <a:gridCol w="1114872">
                  <a:extLst>
                    <a:ext uri="{9D8B030D-6E8A-4147-A177-3AD203B41FA5}">
                      <a16:colId xmlns:a16="http://schemas.microsoft.com/office/drawing/2014/main" val="1617393262"/>
                    </a:ext>
                  </a:extLst>
                </a:gridCol>
                <a:gridCol w="1091857">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159672">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443255">
                <a:tc>
                  <a:txBody>
                    <a:bodyPr/>
                    <a:lstStyle/>
                    <a:p>
                      <a:pPr marL="0" indent="0" algn="l" fontAlgn="b"/>
                      <a:r>
                        <a:rPr lang="en-US" sz="1100" b="0" i="0" u="none" strike="noStrike" dirty="0">
                          <a:solidFill>
                            <a:srgbClr val="000000"/>
                          </a:solidFill>
                          <a:effectLst/>
                          <a:latin typeface="Gill Sans MT" panose="020B0502020104020203" pitchFamily="34" charset="0"/>
                        </a:rPr>
                        <a:t>DHIS2</a:t>
                      </a:r>
                    </a:p>
                  </a:txBody>
                  <a:tcPr marL="9525" marR="9525" marT="9525" marB="0"/>
                </a:tc>
                <a:tc>
                  <a:txBody>
                    <a:bodyPr/>
                    <a:lstStyle/>
                    <a:p>
                      <a:pPr marL="0" indent="0" algn="l" fontAlgn="b"/>
                      <a:r>
                        <a:rPr lang="en-US" sz="1100" b="0" i="0" u="none" strike="noStrike" dirty="0">
                          <a:solidFill>
                            <a:srgbClr val="000000"/>
                          </a:solidFill>
                          <a:effectLst/>
                          <a:latin typeface="Gill Sans MT" panose="020B0502020104020203" pitchFamily="34" charset="0"/>
                        </a:rPr>
                        <a:t>HMIS</a:t>
                      </a:r>
                    </a:p>
                  </a:txBody>
                  <a:tcPr marL="9525" marR="9525" marT="9525" marB="0"/>
                </a:tc>
                <a:tc>
                  <a:txBody>
                    <a:bodyPr/>
                    <a:lstStyle/>
                    <a:p>
                      <a:pPr marL="0" indent="0" algn="l" fontAlgn="b"/>
                      <a:r>
                        <a:rPr lang="en-US" sz="1100" b="0" i="0" u="none" strike="noStrike" dirty="0">
                          <a:solidFill>
                            <a:srgbClr val="000000"/>
                          </a:solidFill>
                          <a:effectLst/>
                          <a:latin typeface="Gill Sans MT" panose="020B0502020104020203" pitchFamily="34" charset="0"/>
                        </a:rPr>
                        <a:t>Global Fund/USAID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Web-based application for routine reporting and epidemiological surveillance</a:t>
                      </a:r>
                    </a:p>
                    <a:p>
                      <a:pPr marL="0" indent="61913"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Data entries 38 Districts, and 50 hospitals, storing data from about 600 facilities</a:t>
                      </a:r>
                    </a:p>
                    <a:p>
                      <a:pPr marL="0" indent="61913"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USAID/GHSC-PSM support the hosting fees for </a:t>
                      </a:r>
                      <a:r>
                        <a:rPr lang="en-US" sz="1100" b="0" i="0" u="none" strike="noStrike" dirty="0" err="1">
                          <a:solidFill>
                            <a:srgbClr val="000000"/>
                          </a:solidFill>
                          <a:effectLst/>
                          <a:latin typeface="Gill Sans MT" panose="020B0502020104020203" pitchFamily="34" charset="0"/>
                        </a:rPr>
                        <a:t>MoH</a:t>
                      </a:r>
                      <a:r>
                        <a:rPr lang="en-US" sz="1100" b="0" i="0" u="none" strike="noStrike" dirty="0">
                          <a:solidFill>
                            <a:srgbClr val="000000"/>
                          </a:solidFill>
                          <a:effectLst/>
                          <a:latin typeface="Gill Sans MT" panose="020B0502020104020203" pitchFamily="34" charset="0"/>
                        </a:rPr>
                        <a:t> data center</a:t>
                      </a:r>
                    </a:p>
                  </a:txBody>
                  <a:tcPr marL="9525" marR="9525" marT="9525" marB="0"/>
                </a:tc>
                <a:extLst>
                  <a:ext uri="{0D108BD9-81ED-4DB2-BD59-A6C34878D82A}">
                    <a16:rowId xmlns:a16="http://schemas.microsoft.com/office/drawing/2014/main" val="3333935869"/>
                  </a:ext>
                </a:extLst>
              </a:tr>
              <a:tr h="296890">
                <a:tc>
                  <a:txBody>
                    <a:bodyPr/>
                    <a:lstStyle/>
                    <a:p>
                      <a:pPr marL="0" indent="0" algn="l" defTabSz="971550" fontAlgn="b">
                        <a:tabLst/>
                      </a:pPr>
                      <a:r>
                        <a:rPr lang="en-US" sz="1100" b="0" i="0" u="none" strike="noStrike" dirty="0">
                          <a:solidFill>
                            <a:srgbClr val="000000"/>
                          </a:solidFill>
                          <a:effectLst/>
                          <a:latin typeface="Gill Sans MT" panose="020B0502020104020203" pitchFamily="34" charset="0"/>
                        </a:rPr>
                        <a:t>e-SIGL</a:t>
                      </a:r>
                    </a:p>
                  </a:txBody>
                  <a:tcPr marL="9525" marR="9525" marT="9525" marB="0"/>
                </a:tc>
                <a:tc>
                  <a:txBody>
                    <a:bodyPr/>
                    <a:lstStyle/>
                    <a:p>
                      <a:pPr marL="0" indent="0" algn="l" fontAlgn="b"/>
                      <a:r>
                        <a:rPr lang="en-US" sz="1100" b="0" i="0" u="none" strike="noStrike" dirty="0" err="1">
                          <a:solidFill>
                            <a:srgbClr val="000000"/>
                          </a:solidFill>
                          <a:effectLst/>
                          <a:latin typeface="Gill Sans MT" panose="020B0502020104020203" pitchFamily="34" charset="0"/>
                        </a:rPr>
                        <a:t>eLMIS</a:t>
                      </a:r>
                      <a:endParaRPr lang="en-US" sz="1100" b="0" i="0" u="none" strike="noStrike" dirty="0">
                        <a:solidFill>
                          <a:srgbClr val="000000"/>
                        </a:solidFill>
                        <a:effectLst/>
                        <a:latin typeface="Gill Sans MT" panose="020B0502020104020203" pitchFamily="34" charset="0"/>
                      </a:endParaRPr>
                    </a:p>
                  </a:txBody>
                  <a:tcPr marL="9525" marR="9525" marT="9525" marB="0"/>
                </a:tc>
                <a:tc>
                  <a:txBody>
                    <a:bodyPr/>
                    <a:lstStyle/>
                    <a:p>
                      <a:pPr marL="0" indent="0" algn="l" fontAlgn="b"/>
                      <a:r>
                        <a:rPr lang="en-US" sz="1100" b="0" i="0" u="none" strike="noStrike" dirty="0">
                          <a:solidFill>
                            <a:srgbClr val="000000"/>
                          </a:solidFill>
                          <a:effectLst/>
                          <a:latin typeface="Gill Sans MT" panose="020B0502020104020203" pitchFamily="34" charset="0"/>
                        </a:rPr>
                        <a:t>USAID/GHSC-PSM</a:t>
                      </a: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Web based application (eLMIS)</a:t>
                      </a:r>
                    </a:p>
                    <a:p>
                      <a:pPr marL="0" indent="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Data entries 38 Districts, and 50 hospitals, storing data from about 600 facilities</a:t>
                      </a:r>
                    </a:p>
                    <a:p>
                      <a:pPr marL="0" indent="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GF/CRS support training of users</a:t>
                      </a:r>
                    </a:p>
                  </a:txBody>
                  <a:tcPr marL="9525" marR="9525" marT="9525" marB="0"/>
                </a:tc>
                <a:extLst>
                  <a:ext uri="{0D108BD9-81ED-4DB2-BD59-A6C34878D82A}">
                    <a16:rowId xmlns:a16="http://schemas.microsoft.com/office/drawing/2014/main" val="2211391743"/>
                  </a:ext>
                </a:extLst>
              </a:tr>
              <a:tr h="370073">
                <a:tc>
                  <a:txBody>
                    <a:bodyPr/>
                    <a:lstStyle/>
                    <a:p>
                      <a:pPr marL="0" indent="0" algn="l" fontAlgn="b"/>
                      <a:r>
                        <a:rPr lang="en-US" sz="1100" b="0" i="0" u="none" strike="noStrike" dirty="0">
                          <a:solidFill>
                            <a:srgbClr val="000000"/>
                          </a:solidFill>
                          <a:effectLst/>
                          <a:latin typeface="Gill Sans MT" panose="020B0502020104020203" pitchFamily="34" charset="0"/>
                        </a:rPr>
                        <a:t>SAGE L100</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Gill Sans MT" panose="020B0502020104020203" pitchFamily="34" charset="0"/>
                          <a:ea typeface="+mn-ea"/>
                          <a:cs typeface="+mn-cs"/>
                        </a:rPr>
                        <a:t>WMS</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Gill Sans MT" panose="020B0502020104020203" pitchFamily="34" charset="0"/>
                        </a:rPr>
                        <a:t>USAID/GHSC-PSM</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Deployed in PCG central warehouse + 6 regional depot to operate inventory management, distribution, finance and payroll</a:t>
                      </a:r>
                    </a:p>
                    <a:p>
                      <a:pPr marL="0" indent="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Each facility has a stand-alone setup which is synchronized with central on a weekly basis</a:t>
                      </a:r>
                    </a:p>
                  </a:txBody>
                  <a:tcPr marL="9525" marR="9525" marT="9525" marB="0"/>
                </a:tc>
                <a:extLst>
                  <a:ext uri="{0D108BD9-81ED-4DB2-BD59-A6C34878D82A}">
                    <a16:rowId xmlns:a16="http://schemas.microsoft.com/office/drawing/2014/main" val="666960549"/>
                  </a:ext>
                </a:extLst>
              </a:tr>
              <a:tr h="296890">
                <a:tc>
                  <a:txBody>
                    <a:bodyPr/>
                    <a:lstStyle/>
                    <a:p>
                      <a:pPr marL="0" indent="0" algn="l" fontAlgn="b"/>
                      <a:r>
                        <a:rPr lang="en-US" sz="1100" b="0" i="0" u="none" strike="noStrike" dirty="0" err="1">
                          <a:solidFill>
                            <a:srgbClr val="000000"/>
                          </a:solidFill>
                          <a:effectLst/>
                          <a:latin typeface="Gill Sans MT" panose="020B0502020104020203" pitchFamily="34" charset="0"/>
                        </a:rPr>
                        <a:t>OpenHIM</a:t>
                      </a:r>
                      <a:endParaRPr lang="en-US" sz="1100" b="0" i="0" u="none" strike="noStrike" dirty="0">
                        <a:solidFill>
                          <a:srgbClr val="000000"/>
                        </a:solidFill>
                        <a:effectLst/>
                        <a:latin typeface="Gill Sans MT" panose="020B05020201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Gill Sans MT" panose="020B0502020104020203" pitchFamily="34" charset="0"/>
                          <a:ea typeface="+mn-ea"/>
                          <a:cs typeface="+mn-cs"/>
                        </a:rPr>
                        <a:t>Interoperability</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Gill Sans MT" panose="020B0502020104020203" pitchFamily="34" charset="0"/>
                        </a:rPr>
                        <a:t>USAID/GHSC-PSM</a:t>
                      </a: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Web based application</a:t>
                      </a:r>
                    </a:p>
                    <a:p>
                      <a:pPr marL="57150" indent="-5715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Hosted in the </a:t>
                      </a:r>
                      <a:r>
                        <a:rPr lang="en-US" sz="1100" b="0" i="0" u="none" strike="noStrike" dirty="0" err="1">
                          <a:solidFill>
                            <a:srgbClr val="000000"/>
                          </a:solidFill>
                          <a:effectLst/>
                          <a:latin typeface="Gill Sans MT" panose="020B0502020104020203" pitchFamily="34" charset="0"/>
                        </a:rPr>
                        <a:t>MoH</a:t>
                      </a:r>
                      <a:r>
                        <a:rPr lang="en-US" sz="1100" b="0" i="0" u="none" strike="noStrike" dirty="0">
                          <a:solidFill>
                            <a:srgbClr val="000000"/>
                          </a:solidFill>
                          <a:effectLst/>
                          <a:latin typeface="Gill Sans MT" panose="020B0502020104020203" pitchFamily="34" charset="0"/>
                        </a:rPr>
                        <a:t> data center</a:t>
                      </a:r>
                    </a:p>
                    <a:p>
                      <a:pPr marL="0" indent="0"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Used by system administrators to process the data transfer from eLMIS to DHIS2</a:t>
                      </a:r>
                    </a:p>
                  </a:txBody>
                  <a:tcPr marL="9525" marR="9525" marT="9525" marB="0"/>
                </a:tc>
                <a:extLst>
                  <a:ext uri="{0D108BD9-81ED-4DB2-BD59-A6C34878D82A}">
                    <a16:rowId xmlns:a16="http://schemas.microsoft.com/office/drawing/2014/main" val="738512929"/>
                  </a:ext>
                </a:extLst>
              </a:tr>
              <a:tr h="150524">
                <a:tc>
                  <a:txBody>
                    <a:bodyPr/>
                    <a:lstStyle/>
                    <a:p>
                      <a:pPr marL="0" indent="0" algn="l" fontAlgn="b"/>
                      <a:r>
                        <a:rPr lang="en-US" sz="1100" b="0" i="0" u="none" strike="noStrike" dirty="0" err="1">
                          <a:solidFill>
                            <a:srgbClr val="000000"/>
                          </a:solidFill>
                          <a:effectLst/>
                          <a:latin typeface="Gill Sans MT" panose="020B0502020104020203" pitchFamily="34" charset="0"/>
                        </a:rPr>
                        <a:t>PowerBI</a:t>
                      </a:r>
                      <a:endParaRPr lang="en-US" sz="1100" b="0" i="0" u="none" strike="noStrike" dirty="0">
                        <a:solidFill>
                          <a:srgbClr val="000000"/>
                        </a:solidFill>
                        <a:effectLst/>
                        <a:latin typeface="Gill Sans MT" panose="020B0502020104020203" pitchFamily="34"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Gill Sans MT" panose="020B0502020104020203" pitchFamily="34" charset="0"/>
                        </a:rPr>
                        <a:t>BI</a:t>
                      </a:r>
                    </a:p>
                  </a:txBody>
                  <a:tcPr marL="9525" marR="9525" marT="9525" marB="0"/>
                </a:tc>
                <a:tc>
                  <a:txBody>
                    <a:bodyPr/>
                    <a:lstStyle/>
                    <a:p>
                      <a:pPr marL="0" indent="0" algn="l" fontAlgn="b"/>
                      <a:r>
                        <a:rPr lang="en-US" sz="1100" b="0" i="0" u="none" strike="noStrike" dirty="0">
                          <a:solidFill>
                            <a:srgbClr val="000000"/>
                          </a:solidFill>
                          <a:effectLst/>
                          <a:latin typeface="Gill Sans MT" panose="020B0502020104020203" pitchFamily="34" charset="0"/>
                        </a:rPr>
                        <a:t>USAID</a:t>
                      </a:r>
                    </a:p>
                  </a:txBody>
                  <a:tcPr marL="9525" marR="9525" marT="9525" marB="0"/>
                </a:tc>
                <a:tc>
                  <a:txBody>
                    <a:bodyPr/>
                    <a:lstStyle/>
                    <a:p>
                      <a:pPr marL="60325" indent="-60325"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Data visibility tool</a:t>
                      </a:r>
                    </a:p>
                    <a:p>
                      <a:pPr marL="60325" indent="-60325"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Dashboards are currently hosted on PSM </a:t>
                      </a:r>
                      <a:r>
                        <a:rPr lang="en-US" sz="1100" b="0" i="0" u="none" strike="noStrike" dirty="0" err="1">
                          <a:solidFill>
                            <a:srgbClr val="000000"/>
                          </a:solidFill>
                          <a:effectLst/>
                          <a:latin typeface="Gill Sans MT" panose="020B0502020104020203" pitchFamily="34" charset="0"/>
                        </a:rPr>
                        <a:t>PowerBI</a:t>
                      </a:r>
                      <a:r>
                        <a:rPr lang="en-US" sz="1100" b="0" i="0" u="none" strike="noStrike" dirty="0">
                          <a:solidFill>
                            <a:srgbClr val="000000"/>
                          </a:solidFill>
                          <a:effectLst/>
                          <a:latin typeface="Gill Sans MT" panose="020B0502020104020203" pitchFamily="34" charset="0"/>
                        </a:rPr>
                        <a:t> server, but not yet in use in country, this is to be piloted in FY20</a:t>
                      </a:r>
                    </a:p>
                    <a:p>
                      <a:pPr marL="60325" indent="-60325" algn="l" fontAlgn="b">
                        <a:buFont typeface="Arial" panose="020B0604020202020204" pitchFamily="34" charset="0"/>
                        <a:buChar char="•"/>
                      </a:pPr>
                      <a:r>
                        <a:rPr lang="en-US" sz="1100" b="0" i="0" u="none" strike="noStrike" dirty="0">
                          <a:solidFill>
                            <a:srgbClr val="000000"/>
                          </a:solidFill>
                          <a:effectLst/>
                          <a:latin typeface="Gill Sans MT" panose="020B0502020104020203" pitchFamily="34" charset="0"/>
                        </a:rPr>
                        <a:t>Provides dashboard for e-SIGL data only</a:t>
                      </a:r>
                    </a:p>
                  </a:txBody>
                  <a:tcPr marL="9525" marR="9525" marT="9525" marB="0"/>
                </a:tc>
                <a:extLst>
                  <a:ext uri="{0D108BD9-81ED-4DB2-BD59-A6C34878D82A}">
                    <a16:rowId xmlns:a16="http://schemas.microsoft.com/office/drawing/2014/main" val="1439642443"/>
                  </a:ext>
                </a:extLst>
              </a:tr>
              <a:tr h="150524">
                <a:tc>
                  <a:txBody>
                    <a:bodyPr/>
                    <a:lstStyle/>
                    <a:p>
                      <a:pPr marL="0" indent="0" algn="l" fontAlgn="b"/>
                      <a:r>
                        <a:rPr lang="en-US" sz="1100" b="0" i="0" u="none" strike="noStrike" dirty="0">
                          <a:solidFill>
                            <a:srgbClr val="000000"/>
                          </a:solidFill>
                          <a:effectLst/>
                          <a:latin typeface="Gill Sans MT" panose="020B0502020104020203" pitchFamily="34" charset="0"/>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marL="0" indent="0" algn="l" fontAlgn="b"/>
                      <a:r>
                        <a:rPr lang="en-US" sz="1100" b="0" i="0" u="none" strike="noStrike" dirty="0">
                          <a:solidFill>
                            <a:srgbClr val="000000"/>
                          </a:solidFill>
                          <a:effectLst/>
                          <a:latin typeface="Gill Sans MT" panose="020B0502020104020203" pitchFamily="34" charset="0"/>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993916163"/>
                  </a:ext>
                </a:extLst>
              </a:tr>
              <a:tr h="150524">
                <a:tc>
                  <a:txBody>
                    <a:bodyPr/>
                    <a:lstStyle/>
                    <a:p>
                      <a:pPr marL="0" indent="0" algn="l" fontAlgn="b"/>
                      <a:r>
                        <a:rPr lang="en-US" sz="1100" b="0" i="0" u="none" strike="noStrike" dirty="0" err="1">
                          <a:solidFill>
                            <a:srgbClr val="000000"/>
                          </a:solidFill>
                          <a:effectLst/>
                          <a:latin typeface="Gill Sans MT" panose="020B0502020104020203" pitchFamily="34" charset="0"/>
                        </a:rPr>
                        <a:t>Quantimed</a:t>
                      </a:r>
                      <a:endParaRPr lang="en-US" sz="1100" b="0" i="0" u="none" strike="noStrike" dirty="0">
                        <a:solidFill>
                          <a:srgbClr val="000000"/>
                        </a:solidFill>
                        <a:effectLst/>
                        <a:latin typeface="Gill Sans MT" panose="020B0502020104020203" pitchFamily="34" charset="0"/>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marL="0" indent="0" algn="l" fontAlgn="b"/>
                      <a:r>
                        <a:rPr lang="en-US" sz="1100" b="0" i="0" u="none" strike="noStrike" dirty="0">
                          <a:solidFill>
                            <a:srgbClr val="000000"/>
                          </a:solidFill>
                          <a:effectLst/>
                          <a:latin typeface="Gill Sans MT" panose="020B0502020104020203" pitchFamily="34" charset="0"/>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3589171263"/>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extLst>
              <p:ext uri="{D42A27DB-BD31-4B8C-83A1-F6EECF244321}">
                <p14:modId xmlns:p14="http://schemas.microsoft.com/office/powerpoint/2010/main" val="3674716368"/>
              </p:ext>
            </p:extLst>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Guinea – MIS Landscape</a:t>
            </a:r>
          </a:p>
        </p:txBody>
      </p:sp>
      <p:sp>
        <p:nvSpPr>
          <p:cNvPr id="13" name="Cloud 12">
            <a:extLst>
              <a:ext uri="{FF2B5EF4-FFF2-40B4-BE49-F238E27FC236}">
                <a16:creationId xmlns:a16="http://schemas.microsoft.com/office/drawing/2014/main" id="{0E1284DF-FF43-4673-882F-99A50F192317}"/>
              </a:ext>
            </a:extLst>
          </p:cNvPr>
          <p:cNvSpPr/>
          <p:nvPr/>
        </p:nvSpPr>
        <p:spPr>
          <a:xfrm>
            <a:off x="6477206" y="890862"/>
            <a:ext cx="984769" cy="668925"/>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sp>
        <p:nvSpPr>
          <p:cNvPr id="14" name="Cloud 13">
            <a:extLst>
              <a:ext uri="{FF2B5EF4-FFF2-40B4-BE49-F238E27FC236}">
                <a16:creationId xmlns:a16="http://schemas.microsoft.com/office/drawing/2014/main" id="{ACA68DE3-5014-48BF-8ED3-584ADC801066}"/>
              </a:ext>
            </a:extLst>
          </p:cNvPr>
          <p:cNvSpPr/>
          <p:nvPr/>
        </p:nvSpPr>
        <p:spPr>
          <a:xfrm>
            <a:off x="8919777" y="890862"/>
            <a:ext cx="984770" cy="668925"/>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e-SIGL</a:t>
            </a:r>
          </a:p>
        </p:txBody>
      </p:sp>
      <p:sp>
        <p:nvSpPr>
          <p:cNvPr id="19" name="Cloud 18">
            <a:extLst>
              <a:ext uri="{FF2B5EF4-FFF2-40B4-BE49-F238E27FC236}">
                <a16:creationId xmlns:a16="http://schemas.microsoft.com/office/drawing/2014/main" id="{84FC5506-B463-4023-924F-F7F2CD7DC146}"/>
              </a:ext>
            </a:extLst>
          </p:cNvPr>
          <p:cNvSpPr/>
          <p:nvPr/>
        </p:nvSpPr>
        <p:spPr>
          <a:xfrm>
            <a:off x="7760139" y="983851"/>
            <a:ext cx="788542" cy="482297"/>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Open HIM</a:t>
            </a:r>
          </a:p>
        </p:txBody>
      </p:sp>
      <p:sp>
        <p:nvSpPr>
          <p:cNvPr id="20" name="Rectangle 19">
            <a:extLst>
              <a:ext uri="{FF2B5EF4-FFF2-40B4-BE49-F238E27FC236}">
                <a16:creationId xmlns:a16="http://schemas.microsoft.com/office/drawing/2014/main" id="{AC0D4E68-B8B4-4BE1-ACF0-1317D37AD284}"/>
              </a:ext>
            </a:extLst>
          </p:cNvPr>
          <p:cNvSpPr/>
          <p:nvPr/>
        </p:nvSpPr>
        <p:spPr>
          <a:xfrm>
            <a:off x="8766485" y="231220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a:t>
            </a:r>
            <a:r>
              <a:rPr lang="en-US" sz="1100" dirty="0">
                <a:solidFill>
                  <a:schemeClr val="tx1"/>
                </a:solidFill>
              </a:rPr>
              <a:t>-SIGL</a:t>
            </a:r>
          </a:p>
          <a:p>
            <a:pPr algn="ctr"/>
            <a:r>
              <a:rPr lang="en-US" sz="800" dirty="0">
                <a:solidFill>
                  <a:schemeClr val="tx1"/>
                </a:solidFill>
              </a:rPr>
              <a:t>Data Entry</a:t>
            </a:r>
          </a:p>
        </p:txBody>
      </p:sp>
      <p:cxnSp>
        <p:nvCxnSpPr>
          <p:cNvPr id="28" name="Straight Arrow Connector 27">
            <a:extLst>
              <a:ext uri="{FF2B5EF4-FFF2-40B4-BE49-F238E27FC236}">
                <a16:creationId xmlns:a16="http://schemas.microsoft.com/office/drawing/2014/main" id="{1AB20A29-2F72-4BAF-98B7-7DB65C65CE93}"/>
              </a:ext>
            </a:extLst>
          </p:cNvPr>
          <p:cNvCxnSpPr>
            <a:cxnSpLocks/>
            <a:stCxn id="13" idx="0"/>
            <a:endCxn id="19" idx="2"/>
          </p:cNvCxnSpPr>
          <p:nvPr/>
        </p:nvCxnSpPr>
        <p:spPr>
          <a:xfrm flipV="1">
            <a:off x="7461154" y="1225000"/>
            <a:ext cx="301431" cy="325"/>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cxnSp>
        <p:nvCxnSpPr>
          <p:cNvPr id="30" name="Straight Arrow Connector 29">
            <a:extLst>
              <a:ext uri="{FF2B5EF4-FFF2-40B4-BE49-F238E27FC236}">
                <a16:creationId xmlns:a16="http://schemas.microsoft.com/office/drawing/2014/main" id="{BEE4EF82-68C1-4550-9CCF-CBBFC5CA731B}"/>
              </a:ext>
            </a:extLst>
          </p:cNvPr>
          <p:cNvCxnSpPr>
            <a:cxnSpLocks/>
            <a:stCxn id="14" idx="2"/>
            <a:endCxn id="19" idx="0"/>
          </p:cNvCxnSpPr>
          <p:nvPr/>
        </p:nvCxnSpPr>
        <p:spPr>
          <a:xfrm flipH="1" flipV="1">
            <a:off x="8548024" y="1225000"/>
            <a:ext cx="374808" cy="325"/>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61" name="Rectangle 60">
            <a:extLst>
              <a:ext uri="{FF2B5EF4-FFF2-40B4-BE49-F238E27FC236}">
                <a16:creationId xmlns:a16="http://schemas.microsoft.com/office/drawing/2014/main" id="{971C3AF1-3D54-4A2A-9634-80CB9D285A63}"/>
              </a:ext>
            </a:extLst>
          </p:cNvPr>
          <p:cNvSpPr/>
          <p:nvPr/>
        </p:nvSpPr>
        <p:spPr>
          <a:xfrm>
            <a:off x="8957523" y="337717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a:t>
            </a:r>
            <a:r>
              <a:rPr lang="en-US" sz="1100" dirty="0">
                <a:solidFill>
                  <a:schemeClr val="tx1"/>
                </a:solidFill>
              </a:rPr>
              <a:t>-SIGL</a:t>
            </a:r>
          </a:p>
          <a:p>
            <a:pPr algn="ctr"/>
            <a:r>
              <a:rPr lang="en-US" sz="800" dirty="0">
                <a:solidFill>
                  <a:schemeClr val="tx1"/>
                </a:solidFill>
              </a:rPr>
              <a:t>Data Entry</a:t>
            </a:r>
          </a:p>
        </p:txBody>
      </p:sp>
      <p:sp>
        <p:nvSpPr>
          <p:cNvPr id="60" name="Flowchart: Magnetic Disk 59">
            <a:extLst>
              <a:ext uri="{FF2B5EF4-FFF2-40B4-BE49-F238E27FC236}">
                <a16:creationId xmlns:a16="http://schemas.microsoft.com/office/drawing/2014/main" id="{9699C296-92C2-4F9D-972D-2520E77605BF}"/>
              </a:ext>
            </a:extLst>
          </p:cNvPr>
          <p:cNvSpPr/>
          <p:nvPr/>
        </p:nvSpPr>
        <p:spPr>
          <a:xfrm>
            <a:off x="7726331" y="1781454"/>
            <a:ext cx="904724" cy="636242"/>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Sage L100</a:t>
            </a:r>
          </a:p>
        </p:txBody>
      </p:sp>
      <p:sp>
        <p:nvSpPr>
          <p:cNvPr id="70" name="Flowchart: Magnetic Disk 69">
            <a:extLst>
              <a:ext uri="{FF2B5EF4-FFF2-40B4-BE49-F238E27FC236}">
                <a16:creationId xmlns:a16="http://schemas.microsoft.com/office/drawing/2014/main" id="{4F4627C1-1F7D-41E5-8D48-F7DA931414D9}"/>
              </a:ext>
            </a:extLst>
          </p:cNvPr>
          <p:cNvSpPr/>
          <p:nvPr/>
        </p:nvSpPr>
        <p:spPr>
          <a:xfrm>
            <a:off x="7697902" y="3345398"/>
            <a:ext cx="904724" cy="636242"/>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Sage L100</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10024829" y="2419818"/>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10031439" y="2043655"/>
            <a:ext cx="823660"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pic>
        <p:nvPicPr>
          <p:cNvPr id="21" name="Graphic 20" descr="Repeat">
            <a:extLst>
              <a:ext uri="{FF2B5EF4-FFF2-40B4-BE49-F238E27FC236}">
                <a16:creationId xmlns:a16="http://schemas.microsoft.com/office/drawing/2014/main" id="{28F1CBC1-01A0-4E69-ACCB-E267C7D44C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7007" y="2677985"/>
            <a:ext cx="466946" cy="466946"/>
          </a:xfrm>
          <a:prstGeom prst="rect">
            <a:avLst/>
          </a:prstGeom>
        </p:spPr>
      </p:pic>
      <p:sp>
        <p:nvSpPr>
          <p:cNvPr id="74" name="Rectangle 73">
            <a:extLst>
              <a:ext uri="{FF2B5EF4-FFF2-40B4-BE49-F238E27FC236}">
                <a16:creationId xmlns:a16="http://schemas.microsoft.com/office/drawing/2014/main" id="{DAD019DA-EFC7-453F-B7BA-2BBA1E970E15}"/>
              </a:ext>
            </a:extLst>
          </p:cNvPr>
          <p:cNvSpPr/>
          <p:nvPr/>
        </p:nvSpPr>
        <p:spPr>
          <a:xfrm>
            <a:off x="6517229" y="215719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sp>
        <p:nvSpPr>
          <p:cNvPr id="76" name="Rectangle 75">
            <a:extLst>
              <a:ext uri="{FF2B5EF4-FFF2-40B4-BE49-F238E27FC236}">
                <a16:creationId xmlns:a16="http://schemas.microsoft.com/office/drawing/2014/main" id="{C36835FA-1C51-40DE-8792-A27C1B77AEF0}"/>
              </a:ext>
            </a:extLst>
          </p:cNvPr>
          <p:cNvSpPr/>
          <p:nvPr/>
        </p:nvSpPr>
        <p:spPr>
          <a:xfrm>
            <a:off x="6616593" y="3378653"/>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DHIS2</a:t>
            </a:r>
            <a:endParaRPr lang="en-US" sz="1100" dirty="0">
              <a:solidFill>
                <a:schemeClr val="tx1"/>
              </a:solidFill>
            </a:endParaRPr>
          </a:p>
          <a:p>
            <a:pPr algn="ctr"/>
            <a:r>
              <a:rPr lang="en-US" sz="800" dirty="0">
                <a:solidFill>
                  <a:schemeClr val="tx1"/>
                </a:solidFill>
              </a:rPr>
              <a:t>Data Entry</a:t>
            </a:r>
          </a:p>
        </p:txBody>
      </p:sp>
      <p:cxnSp>
        <p:nvCxnSpPr>
          <p:cNvPr id="73" name="Straight Arrow Connector 72">
            <a:extLst>
              <a:ext uri="{FF2B5EF4-FFF2-40B4-BE49-F238E27FC236}">
                <a16:creationId xmlns:a16="http://schemas.microsoft.com/office/drawing/2014/main" id="{D85AEE5E-3798-46F5-8184-EBB41A9FB5B8}"/>
              </a:ext>
            </a:extLst>
          </p:cNvPr>
          <p:cNvCxnSpPr>
            <a:cxnSpLocks/>
            <a:stCxn id="74" idx="0"/>
            <a:endCxn id="13" idx="1"/>
          </p:cNvCxnSpPr>
          <p:nvPr/>
        </p:nvCxnSpPr>
        <p:spPr>
          <a:xfrm flipV="1">
            <a:off x="6969591" y="1559075"/>
            <a:ext cx="0" cy="598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7ABA7024-6A95-48B0-9AAA-256CB6DA4038}"/>
              </a:ext>
            </a:extLst>
          </p:cNvPr>
          <p:cNvSpPr/>
          <p:nvPr/>
        </p:nvSpPr>
        <p:spPr>
          <a:xfrm>
            <a:off x="6616593" y="440144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72" name="Rectangle 71">
            <a:extLst>
              <a:ext uri="{FF2B5EF4-FFF2-40B4-BE49-F238E27FC236}">
                <a16:creationId xmlns:a16="http://schemas.microsoft.com/office/drawing/2014/main" id="{82C4E2AA-8AB1-4941-A561-AACA3D6DBF44}"/>
              </a:ext>
            </a:extLst>
          </p:cNvPr>
          <p:cNvSpPr/>
          <p:nvPr/>
        </p:nvSpPr>
        <p:spPr>
          <a:xfrm>
            <a:off x="8959800" y="439389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sp>
        <p:nvSpPr>
          <p:cNvPr id="42" name="Cloud 41">
            <a:extLst>
              <a:ext uri="{FF2B5EF4-FFF2-40B4-BE49-F238E27FC236}">
                <a16:creationId xmlns:a16="http://schemas.microsoft.com/office/drawing/2014/main" id="{96B9C53F-A4DC-466B-B58C-86CD3061C38D}"/>
              </a:ext>
            </a:extLst>
          </p:cNvPr>
          <p:cNvSpPr/>
          <p:nvPr/>
        </p:nvSpPr>
        <p:spPr>
          <a:xfrm>
            <a:off x="10267234" y="884735"/>
            <a:ext cx="980216" cy="668925"/>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PowerBI</a:t>
            </a:r>
            <a:endParaRPr lang="en-US" sz="1000" dirty="0">
              <a:solidFill>
                <a:schemeClr val="tx1"/>
              </a:solidFill>
            </a:endParaRPr>
          </a:p>
        </p:txBody>
      </p:sp>
      <p:cxnSp>
        <p:nvCxnSpPr>
          <p:cNvPr id="37" name="Straight Arrow Connector 36">
            <a:extLst>
              <a:ext uri="{FF2B5EF4-FFF2-40B4-BE49-F238E27FC236}">
                <a16:creationId xmlns:a16="http://schemas.microsoft.com/office/drawing/2014/main" id="{574F7DED-3906-44C9-8276-9564599F3E04}"/>
              </a:ext>
            </a:extLst>
          </p:cNvPr>
          <p:cNvCxnSpPr>
            <a:cxnSpLocks/>
            <a:stCxn id="14" idx="0"/>
            <a:endCxn id="42" idx="2"/>
          </p:cNvCxnSpPr>
          <p:nvPr/>
        </p:nvCxnSpPr>
        <p:spPr>
          <a:xfrm flipV="1">
            <a:off x="9903726" y="1219198"/>
            <a:ext cx="366548" cy="6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Table 10">
            <a:extLst>
              <a:ext uri="{FF2B5EF4-FFF2-40B4-BE49-F238E27FC236}">
                <a16:creationId xmlns:a16="http://schemas.microsoft.com/office/drawing/2014/main" id="{914CA7A4-D2B9-4BE1-97DD-9FE12026B55D}"/>
              </a:ext>
            </a:extLst>
          </p:cNvPr>
          <p:cNvGraphicFramePr>
            <a:graphicFrameLocks noGrp="1"/>
          </p:cNvGraphicFramePr>
          <p:nvPr>
            <p:extLst>
              <p:ext uri="{D42A27DB-BD31-4B8C-83A1-F6EECF244321}">
                <p14:modId xmlns:p14="http://schemas.microsoft.com/office/powerpoint/2010/main" val="2309257830"/>
              </p:ext>
            </p:extLst>
          </p:nvPr>
        </p:nvGraphicFramePr>
        <p:xfrm>
          <a:off x="6107826" y="5022614"/>
          <a:ext cx="4163993" cy="451370"/>
        </p:xfrm>
        <a:graphic>
          <a:graphicData uri="http://schemas.openxmlformats.org/drawingml/2006/table">
            <a:tbl>
              <a:tblPr firstRow="1" bandRow="1">
                <a:tableStyleId>{5940675A-B579-460E-94D1-54222C63F5DA}</a:tableStyleId>
              </a:tblPr>
              <a:tblGrid>
                <a:gridCol w="4163993">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44" name="Cloud 43">
            <a:extLst>
              <a:ext uri="{FF2B5EF4-FFF2-40B4-BE49-F238E27FC236}">
                <a16:creationId xmlns:a16="http://schemas.microsoft.com/office/drawing/2014/main" id="{464CF2F3-B3B2-4FE3-9EEB-51EAD315A6FA}"/>
              </a:ext>
            </a:extLst>
          </p:cNvPr>
          <p:cNvSpPr/>
          <p:nvPr/>
        </p:nvSpPr>
        <p:spPr>
          <a:xfrm>
            <a:off x="6622186" y="5077234"/>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45" name="Rectangle 44">
            <a:extLst>
              <a:ext uri="{FF2B5EF4-FFF2-40B4-BE49-F238E27FC236}">
                <a16:creationId xmlns:a16="http://schemas.microsoft.com/office/drawing/2014/main" id="{EDEA31A6-5957-4861-9111-79D4974F5A30}"/>
              </a:ext>
            </a:extLst>
          </p:cNvPr>
          <p:cNvSpPr/>
          <p:nvPr/>
        </p:nvSpPr>
        <p:spPr>
          <a:xfrm>
            <a:off x="8163812" y="5101278"/>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46" name="Flowchart: Magnetic Disk 45">
            <a:extLst>
              <a:ext uri="{FF2B5EF4-FFF2-40B4-BE49-F238E27FC236}">
                <a16:creationId xmlns:a16="http://schemas.microsoft.com/office/drawing/2014/main" id="{009D09F6-F475-495A-BF42-87CD0A108AD2}"/>
              </a:ext>
            </a:extLst>
          </p:cNvPr>
          <p:cNvSpPr/>
          <p:nvPr/>
        </p:nvSpPr>
        <p:spPr>
          <a:xfrm>
            <a:off x="7350366" y="5085114"/>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47" name="TextBox 46">
            <a:extLst>
              <a:ext uri="{FF2B5EF4-FFF2-40B4-BE49-F238E27FC236}">
                <a16:creationId xmlns:a16="http://schemas.microsoft.com/office/drawing/2014/main" id="{30A30F12-0BD6-4EB4-9F4B-15A5EDB52C00}"/>
              </a:ext>
            </a:extLst>
          </p:cNvPr>
          <p:cNvSpPr txBox="1"/>
          <p:nvPr/>
        </p:nvSpPr>
        <p:spPr>
          <a:xfrm>
            <a:off x="6557949" y="5297488"/>
            <a:ext cx="673232" cy="215444"/>
          </a:xfrm>
          <a:prstGeom prst="rect">
            <a:avLst/>
          </a:prstGeom>
          <a:noFill/>
        </p:spPr>
        <p:txBody>
          <a:bodyPr wrap="square" rtlCol="0">
            <a:spAutoFit/>
          </a:bodyPr>
          <a:lstStyle/>
          <a:p>
            <a:pPr algn="ctr"/>
            <a:r>
              <a:rPr lang="en-US" sz="800" dirty="0"/>
              <a:t>Web-based</a:t>
            </a:r>
          </a:p>
        </p:txBody>
      </p:sp>
      <p:sp>
        <p:nvSpPr>
          <p:cNvPr id="48" name="TextBox 47">
            <a:extLst>
              <a:ext uri="{FF2B5EF4-FFF2-40B4-BE49-F238E27FC236}">
                <a16:creationId xmlns:a16="http://schemas.microsoft.com/office/drawing/2014/main" id="{BBC26E08-1B5B-4EE1-A3EB-BF3894DC89E7}"/>
              </a:ext>
            </a:extLst>
          </p:cNvPr>
          <p:cNvSpPr txBox="1"/>
          <p:nvPr/>
        </p:nvSpPr>
        <p:spPr>
          <a:xfrm>
            <a:off x="7328762" y="5297488"/>
            <a:ext cx="673232" cy="215444"/>
          </a:xfrm>
          <a:prstGeom prst="rect">
            <a:avLst/>
          </a:prstGeom>
          <a:noFill/>
        </p:spPr>
        <p:txBody>
          <a:bodyPr wrap="square" rtlCol="0">
            <a:spAutoFit/>
          </a:bodyPr>
          <a:lstStyle/>
          <a:p>
            <a:pPr algn="ctr"/>
            <a:r>
              <a:rPr lang="en-US" sz="800" dirty="0"/>
              <a:t>Standalone</a:t>
            </a:r>
          </a:p>
        </p:txBody>
      </p:sp>
      <p:sp>
        <p:nvSpPr>
          <p:cNvPr id="49" name="TextBox 48">
            <a:extLst>
              <a:ext uri="{FF2B5EF4-FFF2-40B4-BE49-F238E27FC236}">
                <a16:creationId xmlns:a16="http://schemas.microsoft.com/office/drawing/2014/main" id="{5E1A98E0-76CC-42FE-9D1F-C5C7097677B0}"/>
              </a:ext>
            </a:extLst>
          </p:cNvPr>
          <p:cNvSpPr txBox="1"/>
          <p:nvPr/>
        </p:nvSpPr>
        <p:spPr>
          <a:xfrm>
            <a:off x="8064197" y="5272290"/>
            <a:ext cx="829254" cy="215444"/>
          </a:xfrm>
          <a:prstGeom prst="rect">
            <a:avLst/>
          </a:prstGeom>
          <a:noFill/>
        </p:spPr>
        <p:txBody>
          <a:bodyPr wrap="square" rtlCol="0">
            <a:spAutoFit/>
          </a:bodyPr>
          <a:lstStyle/>
          <a:p>
            <a:pPr algn="ctr"/>
            <a:r>
              <a:rPr lang="en-US" sz="800" dirty="0"/>
              <a:t>Process action</a:t>
            </a:r>
          </a:p>
        </p:txBody>
      </p:sp>
      <p:sp>
        <p:nvSpPr>
          <p:cNvPr id="50" name="Rectangle 49">
            <a:extLst>
              <a:ext uri="{FF2B5EF4-FFF2-40B4-BE49-F238E27FC236}">
                <a16:creationId xmlns:a16="http://schemas.microsoft.com/office/drawing/2014/main" id="{EC32D0B3-D595-4EB4-9E81-1470415316B1}"/>
              </a:ext>
            </a:extLst>
          </p:cNvPr>
          <p:cNvSpPr/>
          <p:nvPr/>
        </p:nvSpPr>
        <p:spPr>
          <a:xfrm>
            <a:off x="8977258" y="5123026"/>
            <a:ext cx="464739" cy="14024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a:extLst>
              <a:ext uri="{FF2B5EF4-FFF2-40B4-BE49-F238E27FC236}">
                <a16:creationId xmlns:a16="http://schemas.microsoft.com/office/drawing/2014/main" id="{414B3076-52DE-4B46-BB84-5AC622812553}"/>
              </a:ext>
            </a:extLst>
          </p:cNvPr>
          <p:cNvSpPr/>
          <p:nvPr/>
        </p:nvSpPr>
        <p:spPr>
          <a:xfrm>
            <a:off x="9536288" y="5103356"/>
            <a:ext cx="464739" cy="210992"/>
          </a:xfrm>
          <a:prstGeom prst="cloud">
            <a:avLst/>
          </a:prstGeom>
          <a:solidFill>
            <a:schemeClr val="bg1"/>
          </a:solidFill>
          <a:ln>
            <a:prstDash val="dash"/>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p:txBody>
      </p:sp>
      <p:sp>
        <p:nvSpPr>
          <p:cNvPr id="52" name="TextBox 51">
            <a:extLst>
              <a:ext uri="{FF2B5EF4-FFF2-40B4-BE49-F238E27FC236}">
                <a16:creationId xmlns:a16="http://schemas.microsoft.com/office/drawing/2014/main" id="{2EC8639C-D2E1-4F45-AFAF-0C3B380F94D4}"/>
              </a:ext>
            </a:extLst>
          </p:cNvPr>
          <p:cNvSpPr txBox="1"/>
          <p:nvPr/>
        </p:nvSpPr>
        <p:spPr>
          <a:xfrm>
            <a:off x="8917100" y="5276431"/>
            <a:ext cx="1136604" cy="215444"/>
          </a:xfrm>
          <a:prstGeom prst="rect">
            <a:avLst/>
          </a:prstGeom>
          <a:noFill/>
        </p:spPr>
        <p:txBody>
          <a:bodyPr wrap="square" rtlCol="0">
            <a:spAutoFit/>
          </a:bodyPr>
          <a:lstStyle/>
          <a:p>
            <a:pPr algn="ctr"/>
            <a:r>
              <a:rPr lang="en-US" sz="800" dirty="0"/>
              <a:t>Under development</a:t>
            </a:r>
          </a:p>
        </p:txBody>
      </p:sp>
    </p:spTree>
    <p:extLst>
      <p:ext uri="{BB962C8B-B14F-4D97-AF65-F5344CB8AC3E}">
        <p14:creationId xmlns:p14="http://schemas.microsoft.com/office/powerpoint/2010/main" val="2464279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22e118f-d533-465d-b5ca-7beed2256e09" ContentTypeId="0x0101008DA58B5CA681664FAB24816C56F410850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5AADDAF9-51C9-4C35-9954-27D0FD5D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E6E60D-5528-4743-A26A-16318E4C22DE}">
  <ds:schemaRefs>
    <ds:schemaRef ds:uri="Microsoft.SharePoint.Taxonomy.ContentTypeSync"/>
  </ds:schemaRefs>
</ds:datastoreItem>
</file>

<file path=customXml/itemProps3.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4.xml><?xml version="1.0" encoding="utf-8"?>
<ds:datastoreItem xmlns:ds="http://schemas.openxmlformats.org/officeDocument/2006/customXml" ds:itemID="{BEAE8431-F759-4283-8BEF-A17B8C6726B1}">
  <ds:schemaRefs>
    <ds:schemaRef ds:uri="http://purl.org/dc/terms/"/>
    <ds:schemaRef ds:uri="http://schemas.openxmlformats.org/package/2006/metadata/core-properties"/>
    <ds:schemaRef ds:uri="33cd82f4-3f37-4b3e-a578-547f27c42b2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42984</TotalTime>
  <Words>262</Words>
  <Application>Microsoft Office PowerPoint</Application>
  <PresentationFormat>Widescreen</PresentationFormat>
  <Paragraphs>76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416</cp:revision>
  <dcterms:created xsi:type="dcterms:W3CDTF">2020-02-25T15:16:25Z</dcterms:created>
  <dcterms:modified xsi:type="dcterms:W3CDTF">2021-06-25T15:44:57Z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y fmtid="{D5CDD505-2E9C-101B-9397-08002B2CF9AE}" pid="3" name="Project Document Type">
    <vt:lpwstr/>
  </property>
</Properties>
</file>