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7"/>
  </p:notesMasterIdLst>
  <p:sldIdLst>
    <p:sldId id="5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3905DD7C-54F1-4BB9-9F64-72298082203A}"/>
    <pc:docChg chg="modSld">
      <pc:chgData name="Simon Conesa" userId="85e637a4-6b19-43c5-8a8d-4fa11b74262f" providerId="ADAL" clId="{3905DD7C-54F1-4BB9-9F64-72298082203A}" dt="2021-01-26T14:45:29.437" v="0" actId="1076"/>
      <pc:docMkLst>
        <pc:docMk/>
      </pc:docMkLst>
      <pc:sldChg chg="modSp mod">
        <pc:chgData name="Simon Conesa" userId="85e637a4-6b19-43c5-8a8d-4fa11b74262f" providerId="ADAL" clId="{3905DD7C-54F1-4BB9-9F64-72298082203A}" dt="2021-01-26T14:45:29.437" v="0" actId="1076"/>
        <pc:sldMkLst>
          <pc:docMk/>
          <pc:sldMk cId="4035137547" sldId="561"/>
        </pc:sldMkLst>
        <pc:spChg chg="mod">
          <ac:chgData name="Simon Conesa" userId="85e637a4-6b19-43c5-8a8d-4fa11b74262f" providerId="ADAL" clId="{3905DD7C-54F1-4BB9-9F64-72298082203A}" dt="2021-01-26T14:45:29.437" v="0" actId="1076"/>
          <ac:spMkLst>
            <pc:docMk/>
            <pc:sldMk cId="4035137547" sldId="561"/>
            <ac:spMk id="68" creationId="{47DAEFF3-474F-4CAC-A9A0-014FCF47BDDF}"/>
          </ac:spMkLst>
        </pc:spChg>
        <pc:cxnChg chg="mod">
          <ac:chgData name="Simon Conesa" userId="85e637a4-6b19-43c5-8a8d-4fa11b74262f" providerId="ADAL" clId="{3905DD7C-54F1-4BB9-9F64-72298082203A}" dt="2021-01-26T14:45:29.437" v="0" actId="1076"/>
          <ac:cxnSpMkLst>
            <pc:docMk/>
            <pc:sldMk cId="4035137547" sldId="561"/>
            <ac:cxnSpMk id="71" creationId="{F228C3FD-1241-4498-B3B1-8383C1298289}"/>
          </ac:cxnSpMkLst>
        </pc:cxnChg>
      </pc:sldChg>
    </pc:docChg>
  </pc:docChgLst>
  <pc:docChgLst>
    <pc:chgData name="Simon Conesa" userId="85e637a4-6b19-43c5-8a8d-4fa11b74262f" providerId="ADAL" clId="{D5463D2D-80BF-4716-9F8C-F1AB56D03EF2}"/>
    <pc:docChg chg="delSld">
      <pc:chgData name="Simon Conesa" userId="85e637a4-6b19-43c5-8a8d-4fa11b74262f" providerId="ADAL" clId="{D5463D2D-80BF-4716-9F8C-F1AB56D03EF2}" dt="2021-06-25T15:45:48.958" v="0" actId="2696"/>
      <pc:docMkLst>
        <pc:docMk/>
      </pc:docMkLst>
      <pc:sldChg chg="del">
        <pc:chgData name="Simon Conesa" userId="85e637a4-6b19-43c5-8a8d-4fa11b74262f" providerId="ADAL" clId="{D5463D2D-80BF-4716-9F8C-F1AB56D03EF2}" dt="2021-06-25T15:45:48.958" v="0" actId="2696"/>
        <pc:sldMkLst>
          <pc:docMk/>
          <pc:sldMk cId="2047394189" sldId="5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6CE3A-8A54-4DBA-ABAA-0C9B1CA8097A}" type="datetimeFigureOut">
              <a:rPr lang="en-US" smtClean="0"/>
              <a:t>25-Jun-21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B2C6-7521-4450-9490-7F04F3AFD40A}" type="slidenum">
              <a:rPr lang="en-US" smtClean="0"/>
              <a:t>‹#›</a:t>
            </a:fld>
            <a:endParaRPr lang="en-US"/>
          </a:p>
        </p:txBody>
      </p:sp>
    </p:spTree>
    <p:extLst>
      <p:ext uri="{BB962C8B-B14F-4D97-AF65-F5344CB8AC3E}">
        <p14:creationId xmlns:p14="http://schemas.microsoft.com/office/powerpoint/2010/main" val="32289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extLst>
              <p:ext uri="{D42A27DB-BD31-4B8C-83A1-F6EECF244321}">
                <p14:modId xmlns:p14="http://schemas.microsoft.com/office/powerpoint/2010/main" val="3550800813"/>
              </p:ext>
            </p:extLst>
          </p:nvPr>
        </p:nvGraphicFramePr>
        <p:xfrm>
          <a:off x="6090400" y="2982718"/>
          <a:ext cx="6090316" cy="1060738"/>
        </p:xfrm>
        <a:graphic>
          <a:graphicData uri="http://schemas.openxmlformats.org/drawingml/2006/table">
            <a:tbl>
              <a:tblPr firstRow="1" bandRow="1">
                <a:tableStyleId>{5C22544A-7EE6-4342-B048-85BDC9FD1C3A}</a:tableStyleId>
              </a:tblPr>
              <a:tblGrid>
                <a:gridCol w="6090316">
                  <a:extLst>
                    <a:ext uri="{9D8B030D-6E8A-4147-A177-3AD203B41FA5}">
                      <a16:colId xmlns:a16="http://schemas.microsoft.com/office/drawing/2014/main" val="723489864"/>
                    </a:ext>
                  </a:extLst>
                </a:gridCol>
              </a:tblGrid>
              <a:tr h="1060738">
                <a:tc>
                  <a:txBody>
                    <a:bodyPr/>
                    <a:lstStyle/>
                    <a:p>
                      <a:r>
                        <a:rPr lang="en-US" dirty="0">
                          <a:solidFill>
                            <a:schemeClr val="tx1"/>
                          </a:solidFill>
                        </a:rPr>
                        <a:t>Province</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extLst>
              <p:ext uri="{D42A27DB-BD31-4B8C-83A1-F6EECF244321}">
                <p14:modId xmlns:p14="http://schemas.microsoft.com/office/powerpoint/2010/main" val="1380314622"/>
              </p:ext>
            </p:extLst>
          </p:nvPr>
        </p:nvGraphicFramePr>
        <p:xfrm>
          <a:off x="6090400" y="2044450"/>
          <a:ext cx="6090316" cy="937500"/>
        </p:xfrm>
        <a:graphic>
          <a:graphicData uri="http://schemas.openxmlformats.org/drawingml/2006/table">
            <a:tbl>
              <a:tblPr firstRow="1" bandRow="1">
                <a:tableStyleId>{5C22544A-7EE6-4342-B048-85BDC9FD1C3A}</a:tableStyleId>
              </a:tblPr>
              <a:tblGrid>
                <a:gridCol w="6090316">
                  <a:extLst>
                    <a:ext uri="{9D8B030D-6E8A-4147-A177-3AD203B41FA5}">
                      <a16:colId xmlns:a16="http://schemas.microsoft.com/office/drawing/2014/main" val="723489864"/>
                    </a:ext>
                  </a:extLst>
                </a:gridCol>
              </a:tblGrid>
              <a:tr h="937500">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extLst>
              <p:ext uri="{D42A27DB-BD31-4B8C-83A1-F6EECF244321}">
                <p14:modId xmlns:p14="http://schemas.microsoft.com/office/powerpoint/2010/main" val="1390231059"/>
              </p:ext>
            </p:extLst>
          </p:nvPr>
        </p:nvGraphicFramePr>
        <p:xfrm>
          <a:off x="6090400" y="4047547"/>
          <a:ext cx="6096002" cy="909472"/>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909472">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51" name="Table 22">
            <a:extLst>
              <a:ext uri="{FF2B5EF4-FFF2-40B4-BE49-F238E27FC236}">
                <a16:creationId xmlns:a16="http://schemas.microsoft.com/office/drawing/2014/main" id="{D833EAF1-0044-4655-A6D5-FCE057B3F148}"/>
              </a:ext>
            </a:extLst>
          </p:cNvPr>
          <p:cNvGraphicFramePr>
            <a:graphicFrameLocks noGrp="1"/>
          </p:cNvGraphicFramePr>
          <p:nvPr>
            <p:extLst>
              <p:ext uri="{D42A27DB-BD31-4B8C-83A1-F6EECF244321}">
                <p14:modId xmlns:p14="http://schemas.microsoft.com/office/powerpoint/2010/main" val="3044578805"/>
              </p:ext>
            </p:extLst>
          </p:nvPr>
        </p:nvGraphicFramePr>
        <p:xfrm>
          <a:off x="6090400" y="4956885"/>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138" name="Straight Arrow Connector 137">
            <a:extLst>
              <a:ext uri="{FF2B5EF4-FFF2-40B4-BE49-F238E27FC236}">
                <a16:creationId xmlns:a16="http://schemas.microsoft.com/office/drawing/2014/main" id="{4D90675E-5FD8-4A53-AB44-5D83974FC332}"/>
              </a:ext>
            </a:extLst>
          </p:cNvPr>
          <p:cNvCxnSpPr>
            <a:cxnSpLocks/>
            <a:stCxn id="139" idx="0"/>
          </p:cNvCxnSpPr>
          <p:nvPr/>
        </p:nvCxnSpPr>
        <p:spPr>
          <a:xfrm flipV="1">
            <a:off x="9870188" y="1662667"/>
            <a:ext cx="0" cy="34373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5D4317C6-A796-4BE7-B9DB-534DC65619EB}"/>
              </a:ext>
            </a:extLst>
          </p:cNvPr>
          <p:cNvSpPr/>
          <p:nvPr/>
        </p:nvSpPr>
        <p:spPr>
          <a:xfrm>
            <a:off x="9417965" y="5100027"/>
            <a:ext cx="904446" cy="399112"/>
          </a:xfrm>
          <a:prstGeom prst="rect">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E-Smart</a:t>
            </a:r>
            <a:endParaRPr lang="en-US" sz="1100" dirty="0">
              <a:solidFill>
                <a:schemeClr val="tx1"/>
              </a:solidFill>
            </a:endParaRPr>
          </a:p>
          <a:p>
            <a:pPr algn="ctr"/>
            <a:r>
              <a:rPr lang="en-US" sz="800" dirty="0">
                <a:solidFill>
                  <a:schemeClr val="tx1"/>
                </a:solidFill>
              </a:rPr>
              <a:t>Data Entry</a:t>
            </a:r>
          </a:p>
        </p:txBody>
      </p:sp>
      <p:cxnSp>
        <p:nvCxnSpPr>
          <p:cNvPr id="130" name="Straight Arrow Connector 129">
            <a:extLst>
              <a:ext uri="{FF2B5EF4-FFF2-40B4-BE49-F238E27FC236}">
                <a16:creationId xmlns:a16="http://schemas.microsoft.com/office/drawing/2014/main" id="{2EC90773-94D2-44DC-930D-E18B8EE792EA}"/>
              </a:ext>
            </a:extLst>
          </p:cNvPr>
          <p:cNvCxnSpPr>
            <a:cxnSpLocks/>
            <a:stCxn id="131" idx="0"/>
          </p:cNvCxnSpPr>
          <p:nvPr/>
        </p:nvCxnSpPr>
        <p:spPr>
          <a:xfrm flipV="1">
            <a:off x="8595359" y="1643221"/>
            <a:ext cx="0" cy="35342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8FFC9DC-A3A5-4D31-90F5-529A40608705}"/>
              </a:ext>
            </a:extLst>
          </p:cNvPr>
          <p:cNvCxnSpPr>
            <a:cxnSpLocks/>
            <a:stCxn id="56" idx="0"/>
          </p:cNvCxnSpPr>
          <p:nvPr/>
        </p:nvCxnSpPr>
        <p:spPr>
          <a:xfrm flipV="1">
            <a:off x="6907159" y="1726453"/>
            <a:ext cx="0" cy="15991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922E4E3-8BFD-4C81-9ECF-C8958B314FFD}"/>
              </a:ext>
            </a:extLst>
          </p:cNvPr>
          <p:cNvCxnSpPr>
            <a:cxnSpLocks/>
            <a:stCxn id="41" idx="0"/>
          </p:cNvCxnSpPr>
          <p:nvPr/>
        </p:nvCxnSpPr>
        <p:spPr>
          <a:xfrm flipV="1">
            <a:off x="7036276" y="1643221"/>
            <a:ext cx="0" cy="26228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1032609511"/>
              </p:ext>
            </p:extLst>
          </p:nvPr>
        </p:nvGraphicFramePr>
        <p:xfrm>
          <a:off x="11284" y="368949"/>
          <a:ext cx="6061069" cy="5720715"/>
        </p:xfrm>
        <a:graphic>
          <a:graphicData uri="http://schemas.openxmlformats.org/drawingml/2006/table">
            <a:tbl>
              <a:tblPr firstRow="1" bandRow="1">
                <a:tableStyleId>{5C22544A-7EE6-4342-B048-85BDC9FD1C3A}</a:tableStyleId>
              </a:tblPr>
              <a:tblGrid>
                <a:gridCol w="1230375">
                  <a:extLst>
                    <a:ext uri="{9D8B030D-6E8A-4147-A177-3AD203B41FA5}">
                      <a16:colId xmlns:a16="http://schemas.microsoft.com/office/drawing/2014/main" val="1617393262"/>
                    </a:ext>
                  </a:extLst>
                </a:gridCol>
                <a:gridCol w="827773">
                  <a:extLst>
                    <a:ext uri="{9D8B030D-6E8A-4147-A177-3AD203B41FA5}">
                      <a16:colId xmlns:a16="http://schemas.microsoft.com/office/drawing/2014/main" val="3497483624"/>
                    </a:ext>
                  </a:extLst>
                </a:gridCol>
                <a:gridCol w="1020277">
                  <a:extLst>
                    <a:ext uri="{9D8B030D-6E8A-4147-A177-3AD203B41FA5}">
                      <a16:colId xmlns:a16="http://schemas.microsoft.com/office/drawing/2014/main" val="3955669414"/>
                    </a:ext>
                  </a:extLst>
                </a:gridCol>
                <a:gridCol w="2982644">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03763">
                <a:tc>
                  <a:txBody>
                    <a:bodyPr/>
                    <a:lstStyle/>
                    <a:p>
                      <a:pPr algn="l" fontAlgn="t"/>
                      <a:r>
                        <a:rPr lang="en-US" sz="1100" b="0" i="0" u="none" strike="noStrike" dirty="0">
                          <a:solidFill>
                            <a:srgbClr val="000000"/>
                          </a:solidFill>
                          <a:effectLst/>
                          <a:latin typeface="+mn-lt"/>
                        </a:rPr>
                        <a:t>ASDK</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ASDK is the local name for DHIS2</a:t>
                      </a:r>
                    </a:p>
                    <a:p>
                      <a:pPr marL="0" indent="61913" algn="l" fontAlgn="b">
                        <a:buFont typeface="Arial" panose="020B0604020202020204" pitchFamily="34" charset="0"/>
                        <a:buChar char="•"/>
                      </a:pPr>
                      <a:r>
                        <a:rPr lang="en-US" sz="1100" b="0" i="0" u="none" strike="noStrike" dirty="0">
                          <a:solidFill>
                            <a:srgbClr val="000000"/>
                          </a:solidFill>
                          <a:effectLst/>
                          <a:latin typeface="+mn-lt"/>
                        </a:rPr>
                        <a:t>Web-based system that captures data on disease morbidity and mortality, maternal and child health services, service delivery, surveillance and financial services</a:t>
                      </a:r>
                    </a:p>
                    <a:p>
                      <a:pPr marL="0" indent="61913" algn="l" fontAlgn="b">
                        <a:buFont typeface="Arial" panose="020B0604020202020204" pitchFamily="34" charset="0"/>
                        <a:buChar char="•"/>
                      </a:pPr>
                      <a:r>
                        <a:rPr lang="en-US" sz="1100" b="0" i="0" u="none" strike="noStrike" dirty="0">
                          <a:solidFill>
                            <a:srgbClr val="000000"/>
                          </a:solidFill>
                          <a:effectLst/>
                          <a:latin typeface="+mn-lt"/>
                        </a:rPr>
                        <a:t>Data collection is conducted at the health facility level using a paper based system and is aggregated and computerized from district to national level</a:t>
                      </a:r>
                    </a:p>
                    <a:p>
                      <a:pPr marL="0" indent="61913" algn="l" fontAlgn="b">
                        <a:buFont typeface="Arial" panose="020B0604020202020204" pitchFamily="34" charset="0"/>
                        <a:buChar char="•"/>
                      </a:pPr>
                      <a:r>
                        <a:rPr lang="en-US" sz="1100" b="0" i="0" u="none" strike="noStrike" dirty="0">
                          <a:solidFill>
                            <a:srgbClr val="000000"/>
                          </a:solidFill>
                          <a:effectLst/>
                          <a:latin typeface="+mn-lt"/>
                        </a:rPr>
                        <a:t>System is still being rolled out to the country with several integrations </a:t>
                      </a:r>
                    </a:p>
                  </a:txBody>
                  <a:tcPr marL="9525" marR="9525" marT="9525" marB="0"/>
                </a:tc>
                <a:extLst>
                  <a:ext uri="{0D108BD9-81ED-4DB2-BD59-A6C34878D82A}">
                    <a16:rowId xmlns:a16="http://schemas.microsoft.com/office/drawing/2014/main" val="3333935869"/>
                  </a:ext>
                </a:extLst>
              </a:tr>
              <a:tr h="0">
                <a:tc>
                  <a:txBody>
                    <a:bodyPr/>
                    <a:lstStyle/>
                    <a:p>
                      <a:pPr algn="l" fontAlgn="t"/>
                      <a:r>
                        <a:rPr lang="en-US" sz="1100" b="0" i="0" u="none" strike="noStrike" dirty="0">
                          <a:solidFill>
                            <a:srgbClr val="000000"/>
                          </a:solidFill>
                          <a:effectLst/>
                          <a:latin typeface="+mn-lt"/>
                        </a:rPr>
                        <a:t>E-TB Manager</a:t>
                      </a: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Web-based system to track drug-resistant TB commodities from central, province, district to hospitals treating drug-resistant TB</a:t>
                      </a:r>
                    </a:p>
                    <a:p>
                      <a:pPr marL="0" indent="0" algn="l" fontAlgn="b">
                        <a:buFont typeface="Arial" panose="020B0604020202020204" pitchFamily="34" charset="0"/>
                        <a:buChar char="•"/>
                      </a:pPr>
                      <a:r>
                        <a:rPr lang="en-US" sz="1100" b="0" i="0" u="none" strike="noStrike" dirty="0">
                          <a:solidFill>
                            <a:srgbClr val="000000"/>
                          </a:solidFill>
                          <a:effectLst/>
                          <a:latin typeface="+mn-lt"/>
                        </a:rPr>
                        <a:t>Main system features are commodity stock information at each level</a:t>
                      </a:r>
                    </a:p>
                  </a:txBody>
                  <a:tcPr marL="9525" marR="9525" marT="9525" marB="0"/>
                </a:tc>
                <a:extLst>
                  <a:ext uri="{0D108BD9-81ED-4DB2-BD59-A6C34878D82A}">
                    <a16:rowId xmlns:a16="http://schemas.microsoft.com/office/drawing/2014/main" val="2211391743"/>
                  </a:ext>
                </a:extLst>
              </a:tr>
              <a:tr h="133503">
                <a:tc>
                  <a:txBody>
                    <a:bodyPr/>
                    <a:lstStyle/>
                    <a:p>
                      <a:pPr algn="l" fontAlgn="t"/>
                      <a:r>
                        <a:rPr lang="en-US" sz="1100" b="0" i="0" u="none" strike="noStrike" dirty="0" err="1">
                          <a:solidFill>
                            <a:srgbClr val="000000"/>
                          </a:solidFill>
                          <a:effectLst/>
                          <a:latin typeface="+mn-lt"/>
                        </a:rPr>
                        <a:t>Wifi</a:t>
                      </a:r>
                      <a:r>
                        <a:rPr lang="en-US" sz="1100" b="0" i="0" u="none" strike="noStrike" dirty="0">
                          <a:solidFill>
                            <a:srgbClr val="000000"/>
                          </a:solidFill>
                          <a:effectLst/>
                          <a:latin typeface="+mn-lt"/>
                        </a:rPr>
                        <a:t> TB</a:t>
                      </a:r>
                    </a:p>
                  </a:txBody>
                  <a:tcPr marL="9525" marR="9525" marT="9525" marB="0"/>
                </a:tc>
                <a:tc>
                  <a:txBody>
                    <a:bodyPr/>
                    <a:lstStyle/>
                    <a:p>
                      <a:pPr algn="l" fontAlgn="t"/>
                      <a:r>
                        <a:rPr lang="en-US" sz="1100" b="0" i="0" u="none" strike="noStrike" dirty="0">
                          <a:solidFill>
                            <a:srgbClr val="000000"/>
                          </a:solidFill>
                          <a:effectLst/>
                          <a:latin typeface="+mn-lt"/>
                        </a:rPr>
                        <a:t>Data Collection</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Mobile app that allows private practice doctors and primary care clinics to notify TB patients</a:t>
                      </a:r>
                    </a:p>
                    <a:p>
                      <a:pPr marL="0" indent="0" algn="l" fontAlgn="b">
                        <a:buFont typeface="Arial" panose="020B0604020202020204" pitchFamily="34" charset="0"/>
                        <a:buChar char="•"/>
                      </a:pPr>
                      <a:r>
                        <a:rPr lang="en-US" sz="1100" b="0" i="0" u="none" strike="noStrike" dirty="0">
                          <a:solidFill>
                            <a:srgbClr val="000000"/>
                          </a:solidFill>
                          <a:effectLst/>
                          <a:latin typeface="+mn-lt"/>
                        </a:rPr>
                        <a:t>System is integrated with SITT</a:t>
                      </a:r>
                    </a:p>
                  </a:txBody>
                  <a:tcPr marL="9525" marR="9525" marT="9525" marB="0"/>
                </a:tc>
                <a:extLst>
                  <a:ext uri="{0D108BD9-81ED-4DB2-BD59-A6C34878D82A}">
                    <a16:rowId xmlns:a16="http://schemas.microsoft.com/office/drawing/2014/main" val="2880560639"/>
                  </a:ext>
                </a:extLst>
              </a:tr>
              <a:tr h="133503">
                <a:tc>
                  <a:txBody>
                    <a:bodyPr/>
                    <a:lstStyle/>
                    <a:p>
                      <a:pPr algn="l" fontAlgn="t"/>
                      <a:r>
                        <a:rPr lang="en-US" sz="1100" b="0" i="0" u="none" strike="noStrike" dirty="0">
                          <a:solidFill>
                            <a:srgbClr val="000000"/>
                          </a:solidFill>
                          <a:effectLst/>
                          <a:latin typeface="+mn-lt"/>
                        </a:rPr>
                        <a:t>SIHA 1.7</a:t>
                      </a: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Global Fund, USAID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Provides ARV stock data on a monthly basis.</a:t>
                      </a:r>
                    </a:p>
                    <a:p>
                      <a:pPr marL="0" indent="0" algn="l" fontAlgn="b">
                        <a:buFont typeface="Arial" panose="020B0604020202020204" pitchFamily="34" charset="0"/>
                        <a:buChar char="•"/>
                      </a:pPr>
                      <a:r>
                        <a:rPr lang="en-US" sz="1100" b="0" i="0" u="none" strike="noStrike" dirty="0">
                          <a:solidFill>
                            <a:srgbClr val="000000"/>
                          </a:solidFill>
                          <a:effectLst/>
                          <a:latin typeface="+mn-lt"/>
                        </a:rPr>
                        <a:t>This system can be used as a basis of verification and approval of ARV commodities order</a:t>
                      </a:r>
                    </a:p>
                  </a:txBody>
                  <a:tcPr marL="9525" marR="9525" marT="9525" marB="0"/>
                </a:tc>
                <a:extLst>
                  <a:ext uri="{0D108BD9-81ED-4DB2-BD59-A6C34878D82A}">
                    <a16:rowId xmlns:a16="http://schemas.microsoft.com/office/drawing/2014/main" val="666960549"/>
                  </a:ext>
                </a:extLst>
              </a:tr>
              <a:tr h="133503">
                <a:tc>
                  <a:txBody>
                    <a:bodyPr/>
                    <a:lstStyle/>
                    <a:p>
                      <a:pPr algn="l" fontAlgn="t"/>
                      <a:r>
                        <a:rPr lang="en-US" sz="1100" b="0" i="0" u="none" strike="noStrike" dirty="0">
                          <a:solidFill>
                            <a:srgbClr val="000000"/>
                          </a:solidFill>
                          <a:effectLst/>
                          <a:latin typeface="+mn-lt"/>
                        </a:rPr>
                        <a:t>SIHA 2.0</a:t>
                      </a: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Global Fund, USAID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Web-based and android online application for recording logistic management and commodity stock information at each level</a:t>
                      </a:r>
                    </a:p>
                    <a:p>
                      <a:pPr marL="0" indent="0" algn="l" fontAlgn="b">
                        <a:buFont typeface="Arial" panose="020B0604020202020204" pitchFamily="34" charset="0"/>
                        <a:buChar char="•"/>
                      </a:pPr>
                      <a:r>
                        <a:rPr lang="en-US" sz="1100" b="0" i="0" u="none" strike="noStrike" dirty="0">
                          <a:solidFill>
                            <a:srgbClr val="000000"/>
                          </a:solidFill>
                          <a:effectLst/>
                          <a:latin typeface="+mn-lt"/>
                        </a:rPr>
                        <a:t>System is under development</a:t>
                      </a:r>
                    </a:p>
                  </a:txBody>
                  <a:tcPr marL="9525" marR="9525" marT="9525" marB="0"/>
                </a:tc>
                <a:extLst>
                  <a:ext uri="{0D108BD9-81ED-4DB2-BD59-A6C34878D82A}">
                    <a16:rowId xmlns:a16="http://schemas.microsoft.com/office/drawing/2014/main" val="96848875"/>
                  </a:ext>
                </a:extLst>
              </a:tr>
              <a:tr h="133503">
                <a:tc>
                  <a:txBody>
                    <a:bodyPr/>
                    <a:lstStyle/>
                    <a:p>
                      <a:pPr algn="l" fontAlgn="t"/>
                      <a:r>
                        <a:rPr lang="en-US" sz="1100" b="0" i="0" u="none" strike="noStrike" dirty="0">
                          <a:solidFill>
                            <a:srgbClr val="000000"/>
                          </a:solidFill>
                          <a:effectLst/>
                          <a:latin typeface="+mn-lt"/>
                        </a:rPr>
                        <a:t>SITT</a:t>
                      </a: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Global Fund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Tracks TB and non-TB commodity logistics data</a:t>
                      </a:r>
                    </a:p>
                  </a:txBody>
                  <a:tcPr marL="9525" marR="9525" marT="9525" marB="0"/>
                </a:tc>
                <a:extLst>
                  <a:ext uri="{0D108BD9-81ED-4DB2-BD59-A6C34878D82A}">
                    <a16:rowId xmlns:a16="http://schemas.microsoft.com/office/drawing/2014/main" val="1206884576"/>
                  </a:ext>
                </a:extLst>
              </a:tr>
              <a:tr h="133503">
                <a:tc>
                  <a:txBody>
                    <a:bodyPr/>
                    <a:lstStyle/>
                    <a:p>
                      <a:pPr algn="l" fontAlgn="t"/>
                      <a:r>
                        <a:rPr lang="en-US" sz="1100" b="0" i="0" u="none" strike="noStrike" dirty="0">
                          <a:solidFill>
                            <a:srgbClr val="000000"/>
                          </a:solidFill>
                          <a:effectLst/>
                          <a:latin typeface="+mn-lt"/>
                        </a:rPr>
                        <a:t>E-Smart</a:t>
                      </a:r>
                    </a:p>
                  </a:txBody>
                  <a:tcPr marL="9525" marR="9525" marT="9525" marB="0"/>
                </a:tc>
                <a:tc>
                  <a:txBody>
                    <a:bodyPr/>
                    <a:lstStyle/>
                    <a:p>
                      <a:pPr algn="l" fontAlgn="t"/>
                      <a:r>
                        <a:rPr lang="en-US" sz="1100" b="0" i="0" u="none" strike="noStrike" dirty="0">
                          <a:solidFill>
                            <a:srgbClr val="000000"/>
                          </a:solidFill>
                          <a:effectLst/>
                          <a:latin typeface="+mn-lt"/>
                        </a:rPr>
                        <a:t>WMS</a:t>
                      </a:r>
                    </a:p>
                  </a:txBody>
                  <a:tcPr marL="9525" marR="9525" marT="9525" marB="0"/>
                </a:tc>
                <a:tc>
                  <a:txBody>
                    <a:bodyPr/>
                    <a:lstStyle/>
                    <a:p>
                      <a:pPr algn="l" fontAlgn="t"/>
                      <a:r>
                        <a:rPr lang="en-US" sz="1100" b="0" i="0" u="none" strike="noStrike" dirty="0">
                          <a:solidFill>
                            <a:srgbClr val="000000"/>
                          </a:solidFill>
                          <a:effectLst/>
                          <a:latin typeface="+mn-lt"/>
                        </a:rPr>
                        <a:t>Government of Indonesia</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Web-based system to track all commodities in Jakarta Province from province, district, to sub-district health facility</a:t>
                      </a:r>
                    </a:p>
                    <a:p>
                      <a:pPr marL="0" indent="0" algn="l" fontAlgn="b">
                        <a:buFont typeface="Arial" panose="020B0604020202020204" pitchFamily="34" charset="0"/>
                        <a:buChar char="•"/>
                      </a:pPr>
                      <a:r>
                        <a:rPr lang="en-US" sz="1100" b="0" i="0" u="none" strike="noStrike" dirty="0">
                          <a:solidFill>
                            <a:srgbClr val="000000"/>
                          </a:solidFill>
                          <a:effectLst/>
                          <a:latin typeface="+mn-lt"/>
                        </a:rPr>
                        <a:t>System is under development</a:t>
                      </a:r>
                    </a:p>
                  </a:txBody>
                  <a:tcPr marL="9525" marR="9525" marT="9525" marB="0"/>
                </a:tc>
                <a:extLst>
                  <a:ext uri="{0D108BD9-81ED-4DB2-BD59-A6C34878D82A}">
                    <a16:rowId xmlns:a16="http://schemas.microsoft.com/office/drawing/2014/main" val="3026907427"/>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280947" y="-109051"/>
            <a:ext cx="3630102"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Indonesia – MIS Landscape</a:t>
            </a:r>
          </a:p>
        </p:txBody>
      </p:sp>
      <p:sp>
        <p:nvSpPr>
          <p:cNvPr id="53" name="Cloud 52">
            <a:extLst>
              <a:ext uri="{FF2B5EF4-FFF2-40B4-BE49-F238E27FC236}">
                <a16:creationId xmlns:a16="http://schemas.microsoft.com/office/drawing/2014/main" id="{562E70E1-EB16-4A2B-B119-4AE8A6435374}"/>
              </a:ext>
            </a:extLst>
          </p:cNvPr>
          <p:cNvSpPr/>
          <p:nvPr/>
        </p:nvSpPr>
        <p:spPr>
          <a:xfrm>
            <a:off x="8779365" y="763125"/>
            <a:ext cx="771637" cy="50643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ASDK</a:t>
            </a:r>
          </a:p>
        </p:txBody>
      </p:sp>
      <p:sp>
        <p:nvSpPr>
          <p:cNvPr id="38" name="Rectangle 37">
            <a:extLst>
              <a:ext uri="{FF2B5EF4-FFF2-40B4-BE49-F238E27FC236}">
                <a16:creationId xmlns:a16="http://schemas.microsoft.com/office/drawing/2014/main" id="{8756B422-B2B2-4BC6-87F4-47339238D754}"/>
              </a:ext>
            </a:extLst>
          </p:cNvPr>
          <p:cNvSpPr/>
          <p:nvPr/>
        </p:nvSpPr>
        <p:spPr>
          <a:xfrm>
            <a:off x="6723723" y="5024788"/>
            <a:ext cx="627010" cy="75709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cxnSp>
        <p:nvCxnSpPr>
          <p:cNvPr id="40" name="Straight Arrow Connector 39">
            <a:extLst>
              <a:ext uri="{FF2B5EF4-FFF2-40B4-BE49-F238E27FC236}">
                <a16:creationId xmlns:a16="http://schemas.microsoft.com/office/drawing/2014/main" id="{0ABBA29D-7308-4064-A74E-59E96ECC0B42}"/>
              </a:ext>
            </a:extLst>
          </p:cNvPr>
          <p:cNvCxnSpPr>
            <a:cxnSpLocks/>
            <a:stCxn id="38" idx="0"/>
            <a:endCxn id="41" idx="2"/>
          </p:cNvCxnSpPr>
          <p:nvPr/>
        </p:nvCxnSpPr>
        <p:spPr>
          <a:xfrm flipH="1" flipV="1">
            <a:off x="7036276" y="4610658"/>
            <a:ext cx="952" cy="41413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Cloud 29">
            <a:extLst>
              <a:ext uri="{FF2B5EF4-FFF2-40B4-BE49-F238E27FC236}">
                <a16:creationId xmlns:a16="http://schemas.microsoft.com/office/drawing/2014/main" id="{4E192C06-D351-4FBA-8BEB-F4EB673B0902}"/>
              </a:ext>
            </a:extLst>
          </p:cNvPr>
          <p:cNvSpPr/>
          <p:nvPr/>
        </p:nvSpPr>
        <p:spPr>
          <a:xfrm>
            <a:off x="6418249" y="1250176"/>
            <a:ext cx="691791" cy="557970"/>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SITT</a:t>
            </a:r>
          </a:p>
        </p:txBody>
      </p:sp>
      <p:sp>
        <p:nvSpPr>
          <p:cNvPr id="31" name="Rectangle 30">
            <a:extLst>
              <a:ext uri="{FF2B5EF4-FFF2-40B4-BE49-F238E27FC236}">
                <a16:creationId xmlns:a16="http://schemas.microsoft.com/office/drawing/2014/main" id="{402131E2-25E9-40C0-9F72-389CA18BF465}"/>
              </a:ext>
            </a:extLst>
          </p:cNvPr>
          <p:cNvSpPr/>
          <p:nvPr/>
        </p:nvSpPr>
        <p:spPr>
          <a:xfrm>
            <a:off x="6442146" y="2308985"/>
            <a:ext cx="643998" cy="34458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SITT</a:t>
            </a:r>
            <a:endParaRPr lang="en-US" sz="1100" dirty="0">
              <a:solidFill>
                <a:schemeClr val="tx1"/>
              </a:solidFill>
            </a:endParaRPr>
          </a:p>
          <a:p>
            <a:pPr algn="ctr"/>
            <a:r>
              <a:rPr lang="en-US" sz="800" dirty="0">
                <a:solidFill>
                  <a:schemeClr val="tx1"/>
                </a:solidFill>
              </a:rPr>
              <a:t>Data Entry</a:t>
            </a:r>
          </a:p>
        </p:txBody>
      </p:sp>
      <p:sp>
        <p:nvSpPr>
          <p:cNvPr id="41" name="Rectangle 40">
            <a:extLst>
              <a:ext uri="{FF2B5EF4-FFF2-40B4-BE49-F238E27FC236}">
                <a16:creationId xmlns:a16="http://schemas.microsoft.com/office/drawing/2014/main" id="{3150AA7B-13DF-47A8-AAE7-6FB7D272E06A}"/>
              </a:ext>
            </a:extLst>
          </p:cNvPr>
          <p:cNvSpPr/>
          <p:nvPr/>
        </p:nvSpPr>
        <p:spPr>
          <a:xfrm>
            <a:off x="6714277" y="4266078"/>
            <a:ext cx="643998" cy="34458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SITT</a:t>
            </a:r>
            <a:endParaRPr lang="en-US" sz="1100" dirty="0">
              <a:solidFill>
                <a:schemeClr val="tx1"/>
              </a:solidFill>
            </a:endParaRPr>
          </a:p>
          <a:p>
            <a:pPr algn="ctr"/>
            <a:r>
              <a:rPr lang="en-US" sz="800" dirty="0">
                <a:solidFill>
                  <a:schemeClr val="tx1"/>
                </a:solidFill>
              </a:rPr>
              <a:t>Data Entry</a:t>
            </a:r>
          </a:p>
        </p:txBody>
      </p:sp>
      <p:cxnSp>
        <p:nvCxnSpPr>
          <p:cNvPr id="46" name="Straight Arrow Connector 45">
            <a:extLst>
              <a:ext uri="{FF2B5EF4-FFF2-40B4-BE49-F238E27FC236}">
                <a16:creationId xmlns:a16="http://schemas.microsoft.com/office/drawing/2014/main" id="{4C5A09C4-F272-4AAD-95A2-76034BF9A917}"/>
              </a:ext>
            </a:extLst>
          </p:cNvPr>
          <p:cNvCxnSpPr>
            <a:cxnSpLocks/>
            <a:stCxn id="31" idx="0"/>
            <a:endCxn id="30" idx="1"/>
          </p:cNvCxnSpPr>
          <p:nvPr/>
        </p:nvCxnSpPr>
        <p:spPr>
          <a:xfrm flipV="1">
            <a:off x="6764145" y="1807552"/>
            <a:ext cx="0" cy="5014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68DBB8E-7BAC-4E9E-850D-E1082779BD4E}"/>
              </a:ext>
            </a:extLst>
          </p:cNvPr>
          <p:cNvSpPr/>
          <p:nvPr/>
        </p:nvSpPr>
        <p:spPr>
          <a:xfrm>
            <a:off x="6585160" y="3325604"/>
            <a:ext cx="643998" cy="34458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SITT</a:t>
            </a:r>
            <a:endParaRPr lang="en-US" sz="1100" dirty="0">
              <a:solidFill>
                <a:schemeClr val="tx1"/>
              </a:solidFill>
            </a:endParaRPr>
          </a:p>
          <a:p>
            <a:pPr algn="ctr"/>
            <a:r>
              <a:rPr lang="en-US" sz="800" dirty="0">
                <a:solidFill>
                  <a:schemeClr val="tx1"/>
                </a:solidFill>
              </a:rPr>
              <a:t>Data Entry</a:t>
            </a:r>
          </a:p>
        </p:txBody>
      </p:sp>
      <p:cxnSp>
        <p:nvCxnSpPr>
          <p:cNvPr id="72" name="Straight Arrow Connector 71">
            <a:extLst>
              <a:ext uri="{FF2B5EF4-FFF2-40B4-BE49-F238E27FC236}">
                <a16:creationId xmlns:a16="http://schemas.microsoft.com/office/drawing/2014/main" id="{6F63443B-CA4E-4204-A559-2DCF35E02CED}"/>
              </a:ext>
            </a:extLst>
          </p:cNvPr>
          <p:cNvCxnSpPr>
            <a:cxnSpLocks/>
            <a:stCxn id="81" idx="0"/>
          </p:cNvCxnSpPr>
          <p:nvPr/>
        </p:nvCxnSpPr>
        <p:spPr>
          <a:xfrm flipV="1">
            <a:off x="7664531" y="1726453"/>
            <a:ext cx="0" cy="1618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A68D40E-62A0-4C93-BFD4-376C3C9413B1}"/>
              </a:ext>
            </a:extLst>
          </p:cNvPr>
          <p:cNvCxnSpPr>
            <a:cxnSpLocks/>
            <a:stCxn id="77" idx="0"/>
          </p:cNvCxnSpPr>
          <p:nvPr/>
        </p:nvCxnSpPr>
        <p:spPr>
          <a:xfrm flipV="1">
            <a:off x="7793648" y="1644044"/>
            <a:ext cx="0" cy="26414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9EDF1BA2-4CB5-4FC1-829D-34938184E5EC}"/>
              </a:ext>
            </a:extLst>
          </p:cNvPr>
          <p:cNvSpPr/>
          <p:nvPr/>
        </p:nvSpPr>
        <p:spPr>
          <a:xfrm>
            <a:off x="7480619" y="5024043"/>
            <a:ext cx="626058" cy="75709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cxnSp>
        <p:nvCxnSpPr>
          <p:cNvPr id="75" name="Straight Arrow Connector 74">
            <a:extLst>
              <a:ext uri="{FF2B5EF4-FFF2-40B4-BE49-F238E27FC236}">
                <a16:creationId xmlns:a16="http://schemas.microsoft.com/office/drawing/2014/main" id="{2040DA5E-2883-465A-8155-D5ACBFDC865D}"/>
              </a:ext>
            </a:extLst>
          </p:cNvPr>
          <p:cNvCxnSpPr>
            <a:cxnSpLocks/>
            <a:stCxn id="74" idx="0"/>
            <a:endCxn id="77" idx="2"/>
          </p:cNvCxnSpPr>
          <p:nvPr/>
        </p:nvCxnSpPr>
        <p:spPr>
          <a:xfrm flipV="1">
            <a:off x="7793648" y="4630039"/>
            <a:ext cx="0" cy="39400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6" name="Cloud 75">
            <a:extLst>
              <a:ext uri="{FF2B5EF4-FFF2-40B4-BE49-F238E27FC236}">
                <a16:creationId xmlns:a16="http://schemas.microsoft.com/office/drawing/2014/main" id="{EE8F9429-C350-4919-B401-1030D04E20FC}"/>
              </a:ext>
            </a:extLst>
          </p:cNvPr>
          <p:cNvSpPr/>
          <p:nvPr/>
        </p:nvSpPr>
        <p:spPr>
          <a:xfrm>
            <a:off x="7175621" y="1269557"/>
            <a:ext cx="691791" cy="557970"/>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SIHA 1.7</a:t>
            </a:r>
          </a:p>
        </p:txBody>
      </p:sp>
      <p:sp>
        <p:nvSpPr>
          <p:cNvPr id="77" name="Rectangle 76">
            <a:extLst>
              <a:ext uri="{FF2B5EF4-FFF2-40B4-BE49-F238E27FC236}">
                <a16:creationId xmlns:a16="http://schemas.microsoft.com/office/drawing/2014/main" id="{710E76E5-44DA-4511-9364-7BFC692D85F8}"/>
              </a:ext>
            </a:extLst>
          </p:cNvPr>
          <p:cNvSpPr/>
          <p:nvPr/>
        </p:nvSpPr>
        <p:spPr>
          <a:xfrm>
            <a:off x="7471649" y="4285459"/>
            <a:ext cx="643998" cy="34458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SIHA 1.7</a:t>
            </a:r>
            <a:endParaRPr lang="en-US" sz="1100" dirty="0">
              <a:solidFill>
                <a:schemeClr val="tx1"/>
              </a:solidFill>
            </a:endParaRPr>
          </a:p>
          <a:p>
            <a:pPr algn="ctr"/>
            <a:r>
              <a:rPr lang="en-US" sz="800" dirty="0">
                <a:solidFill>
                  <a:schemeClr val="tx1"/>
                </a:solidFill>
              </a:rPr>
              <a:t>Data Entry</a:t>
            </a:r>
          </a:p>
        </p:txBody>
      </p:sp>
      <p:cxnSp>
        <p:nvCxnSpPr>
          <p:cNvPr id="78" name="Straight Arrow Connector 77">
            <a:extLst>
              <a:ext uri="{FF2B5EF4-FFF2-40B4-BE49-F238E27FC236}">
                <a16:creationId xmlns:a16="http://schemas.microsoft.com/office/drawing/2014/main" id="{E32ACFE1-A750-44B8-A576-14802C41F5F9}"/>
              </a:ext>
            </a:extLst>
          </p:cNvPr>
          <p:cNvCxnSpPr>
            <a:cxnSpLocks/>
            <a:stCxn id="102" idx="0"/>
            <a:endCxn id="76" idx="1"/>
          </p:cNvCxnSpPr>
          <p:nvPr/>
        </p:nvCxnSpPr>
        <p:spPr>
          <a:xfrm flipV="1">
            <a:off x="7521517" y="1826933"/>
            <a:ext cx="0" cy="487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7650E0B2-6584-448B-A9C0-4F4396292ED9}"/>
              </a:ext>
            </a:extLst>
          </p:cNvPr>
          <p:cNvSpPr/>
          <p:nvPr/>
        </p:nvSpPr>
        <p:spPr>
          <a:xfrm>
            <a:off x="7342532" y="3344985"/>
            <a:ext cx="643998" cy="34458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SIHA 1.7</a:t>
            </a:r>
            <a:endParaRPr lang="en-US" sz="1100" dirty="0">
              <a:solidFill>
                <a:schemeClr val="tx1"/>
              </a:solidFill>
            </a:endParaRPr>
          </a:p>
          <a:p>
            <a:pPr algn="ctr"/>
            <a:r>
              <a:rPr lang="en-US" sz="800" dirty="0">
                <a:solidFill>
                  <a:schemeClr val="tx1"/>
                </a:solidFill>
              </a:rPr>
              <a:t>Data Entry</a:t>
            </a:r>
          </a:p>
        </p:txBody>
      </p:sp>
      <p:sp>
        <p:nvSpPr>
          <p:cNvPr id="102" name="Rectangle 101">
            <a:extLst>
              <a:ext uri="{FF2B5EF4-FFF2-40B4-BE49-F238E27FC236}">
                <a16:creationId xmlns:a16="http://schemas.microsoft.com/office/drawing/2014/main" id="{6D42C9B2-D460-43F8-8423-738A23C9667B}"/>
              </a:ext>
            </a:extLst>
          </p:cNvPr>
          <p:cNvSpPr/>
          <p:nvPr/>
        </p:nvSpPr>
        <p:spPr>
          <a:xfrm>
            <a:off x="7199518" y="2314683"/>
            <a:ext cx="643998" cy="34458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SIHA 1.7</a:t>
            </a:r>
            <a:endParaRPr lang="en-US" sz="1100" dirty="0">
              <a:solidFill>
                <a:schemeClr val="tx1"/>
              </a:solidFill>
            </a:endParaRPr>
          </a:p>
          <a:p>
            <a:pPr algn="ctr"/>
            <a:r>
              <a:rPr lang="en-US" sz="800" dirty="0">
                <a:solidFill>
                  <a:schemeClr val="tx1"/>
                </a:solidFill>
              </a:rPr>
              <a:t>Data Entry</a:t>
            </a:r>
          </a:p>
        </p:txBody>
      </p:sp>
      <p:sp>
        <p:nvSpPr>
          <p:cNvPr id="112" name="Cloud 111">
            <a:extLst>
              <a:ext uri="{FF2B5EF4-FFF2-40B4-BE49-F238E27FC236}">
                <a16:creationId xmlns:a16="http://schemas.microsoft.com/office/drawing/2014/main" id="{D1DEFC49-EFB1-40B1-B499-1628393B86F3}"/>
              </a:ext>
            </a:extLst>
          </p:cNvPr>
          <p:cNvSpPr/>
          <p:nvPr/>
        </p:nvSpPr>
        <p:spPr>
          <a:xfrm>
            <a:off x="9995245" y="1240616"/>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E-TB Manager</a:t>
            </a:r>
          </a:p>
        </p:txBody>
      </p:sp>
      <p:sp>
        <p:nvSpPr>
          <p:cNvPr id="113" name="Cloud 112">
            <a:extLst>
              <a:ext uri="{FF2B5EF4-FFF2-40B4-BE49-F238E27FC236}">
                <a16:creationId xmlns:a16="http://schemas.microsoft.com/office/drawing/2014/main" id="{4DF2E098-D404-42BA-8136-FC26B750C12D}"/>
              </a:ext>
            </a:extLst>
          </p:cNvPr>
          <p:cNvSpPr/>
          <p:nvPr/>
        </p:nvSpPr>
        <p:spPr>
          <a:xfrm>
            <a:off x="11193376" y="1234755"/>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err="1">
                <a:solidFill>
                  <a:schemeClr val="tx1"/>
                </a:solidFill>
              </a:rPr>
              <a:t>Wifi</a:t>
            </a:r>
            <a:r>
              <a:rPr lang="en-US" sz="1000" dirty="0">
                <a:solidFill>
                  <a:schemeClr val="tx1"/>
                </a:solidFill>
              </a:rPr>
              <a:t> TB</a:t>
            </a:r>
          </a:p>
        </p:txBody>
      </p:sp>
      <p:cxnSp>
        <p:nvCxnSpPr>
          <p:cNvPr id="117" name="Straight Arrow Connector 116">
            <a:extLst>
              <a:ext uri="{FF2B5EF4-FFF2-40B4-BE49-F238E27FC236}">
                <a16:creationId xmlns:a16="http://schemas.microsoft.com/office/drawing/2014/main" id="{9ADB20A5-BCE5-45CE-A435-C3C3461A5C14}"/>
              </a:ext>
            </a:extLst>
          </p:cNvPr>
          <p:cNvCxnSpPr>
            <a:cxnSpLocks/>
            <a:stCxn id="128" idx="0"/>
          </p:cNvCxnSpPr>
          <p:nvPr/>
        </p:nvCxnSpPr>
        <p:spPr>
          <a:xfrm flipV="1">
            <a:off x="10652568" y="1795610"/>
            <a:ext cx="0" cy="15415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AE743072-97C0-499C-9BBB-F6E35B7EA380}"/>
              </a:ext>
            </a:extLst>
          </p:cNvPr>
          <p:cNvCxnSpPr>
            <a:cxnSpLocks/>
            <a:stCxn id="129" idx="0"/>
          </p:cNvCxnSpPr>
          <p:nvPr/>
        </p:nvCxnSpPr>
        <p:spPr>
          <a:xfrm flipV="1">
            <a:off x="10774634" y="1788293"/>
            <a:ext cx="230" cy="2548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955875E5-5E32-4D82-AFE5-BD5FCD1A6936}"/>
              </a:ext>
            </a:extLst>
          </p:cNvPr>
          <p:cNvCxnSpPr>
            <a:cxnSpLocks/>
            <a:stCxn id="122" idx="0"/>
            <a:endCxn id="112" idx="1"/>
          </p:cNvCxnSpPr>
          <p:nvPr/>
        </p:nvCxnSpPr>
        <p:spPr>
          <a:xfrm flipV="1">
            <a:off x="10481178" y="1886200"/>
            <a:ext cx="0" cy="462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6CA32484-F87B-4DF4-9976-E03C1623B0DE}"/>
              </a:ext>
            </a:extLst>
          </p:cNvPr>
          <p:cNvSpPr/>
          <p:nvPr/>
        </p:nvSpPr>
        <p:spPr>
          <a:xfrm>
            <a:off x="10028955" y="2349192"/>
            <a:ext cx="904446"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E-TB Manager</a:t>
            </a:r>
            <a:endParaRPr lang="en-US" sz="1100" dirty="0">
              <a:solidFill>
                <a:schemeClr val="tx1"/>
              </a:solidFill>
            </a:endParaRPr>
          </a:p>
          <a:p>
            <a:pPr algn="ctr"/>
            <a:r>
              <a:rPr lang="en-US" sz="800" dirty="0">
                <a:solidFill>
                  <a:schemeClr val="tx1"/>
                </a:solidFill>
              </a:rPr>
              <a:t>Data Entry</a:t>
            </a:r>
          </a:p>
        </p:txBody>
      </p:sp>
      <p:sp>
        <p:nvSpPr>
          <p:cNvPr id="128" name="Rectangle 127">
            <a:extLst>
              <a:ext uri="{FF2B5EF4-FFF2-40B4-BE49-F238E27FC236}">
                <a16:creationId xmlns:a16="http://schemas.microsoft.com/office/drawing/2014/main" id="{1FFD4228-C922-4049-9053-7576C5B5EA7D}"/>
              </a:ext>
            </a:extLst>
          </p:cNvPr>
          <p:cNvSpPr/>
          <p:nvPr/>
        </p:nvSpPr>
        <p:spPr>
          <a:xfrm>
            <a:off x="10200345" y="3337174"/>
            <a:ext cx="904446"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E-TB Manager</a:t>
            </a:r>
            <a:endParaRPr lang="en-US" sz="1100" dirty="0">
              <a:solidFill>
                <a:schemeClr val="tx1"/>
              </a:solidFill>
            </a:endParaRPr>
          </a:p>
          <a:p>
            <a:pPr algn="ctr"/>
            <a:r>
              <a:rPr lang="en-US" sz="800" dirty="0">
                <a:solidFill>
                  <a:schemeClr val="tx1"/>
                </a:solidFill>
              </a:rPr>
              <a:t>Data Entry</a:t>
            </a:r>
          </a:p>
        </p:txBody>
      </p:sp>
      <p:sp>
        <p:nvSpPr>
          <p:cNvPr id="129" name="Rectangle 128">
            <a:extLst>
              <a:ext uri="{FF2B5EF4-FFF2-40B4-BE49-F238E27FC236}">
                <a16:creationId xmlns:a16="http://schemas.microsoft.com/office/drawing/2014/main" id="{3103809D-2F19-450B-B08E-963E05B03143}"/>
              </a:ext>
            </a:extLst>
          </p:cNvPr>
          <p:cNvSpPr/>
          <p:nvPr/>
        </p:nvSpPr>
        <p:spPr>
          <a:xfrm>
            <a:off x="10322411" y="4336499"/>
            <a:ext cx="904446"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E-TB Manager</a:t>
            </a:r>
            <a:endParaRPr lang="en-US" sz="1100" dirty="0">
              <a:solidFill>
                <a:schemeClr val="tx1"/>
              </a:solidFill>
            </a:endParaRPr>
          </a:p>
          <a:p>
            <a:pPr algn="ctr"/>
            <a:r>
              <a:rPr lang="en-US" sz="800" dirty="0">
                <a:solidFill>
                  <a:schemeClr val="tx1"/>
                </a:solidFill>
              </a:rPr>
              <a:t>Data Entry</a:t>
            </a:r>
          </a:p>
        </p:txBody>
      </p:sp>
      <p:sp>
        <p:nvSpPr>
          <p:cNvPr id="132" name="Rectangle 131">
            <a:extLst>
              <a:ext uri="{FF2B5EF4-FFF2-40B4-BE49-F238E27FC236}">
                <a16:creationId xmlns:a16="http://schemas.microsoft.com/office/drawing/2014/main" id="{50F44351-40F1-4DD2-8E92-B5C6C3142767}"/>
              </a:ext>
            </a:extLst>
          </p:cNvPr>
          <p:cNvSpPr/>
          <p:nvPr/>
        </p:nvSpPr>
        <p:spPr>
          <a:xfrm>
            <a:off x="11341781" y="5150244"/>
            <a:ext cx="675056"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err="1">
                <a:solidFill>
                  <a:schemeClr val="tx1"/>
                </a:solidFill>
              </a:rPr>
              <a:t>Wifi</a:t>
            </a:r>
            <a:r>
              <a:rPr lang="en-US" dirty="0">
                <a:solidFill>
                  <a:schemeClr val="tx1"/>
                </a:solidFill>
              </a:rPr>
              <a:t> TB</a:t>
            </a:r>
            <a:endParaRPr lang="en-US" sz="1100" dirty="0">
              <a:solidFill>
                <a:schemeClr val="tx1"/>
              </a:solidFill>
            </a:endParaRPr>
          </a:p>
          <a:p>
            <a:pPr algn="ctr"/>
            <a:r>
              <a:rPr lang="en-US" sz="800" dirty="0">
                <a:solidFill>
                  <a:schemeClr val="tx1"/>
                </a:solidFill>
              </a:rPr>
              <a:t>Data Entry</a:t>
            </a:r>
          </a:p>
        </p:txBody>
      </p:sp>
      <p:cxnSp>
        <p:nvCxnSpPr>
          <p:cNvPr id="133" name="Straight Arrow Connector 132">
            <a:extLst>
              <a:ext uri="{FF2B5EF4-FFF2-40B4-BE49-F238E27FC236}">
                <a16:creationId xmlns:a16="http://schemas.microsoft.com/office/drawing/2014/main" id="{64336713-3724-4D43-8670-0D8C8A201263}"/>
              </a:ext>
            </a:extLst>
          </p:cNvPr>
          <p:cNvCxnSpPr>
            <a:cxnSpLocks/>
            <a:stCxn id="132" idx="0"/>
            <a:endCxn id="113" idx="1"/>
          </p:cNvCxnSpPr>
          <p:nvPr/>
        </p:nvCxnSpPr>
        <p:spPr>
          <a:xfrm flipV="1">
            <a:off x="11679309" y="1880339"/>
            <a:ext cx="0" cy="3269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9B58CC8A-382C-47F0-9893-E038EF9992C4}"/>
              </a:ext>
            </a:extLst>
          </p:cNvPr>
          <p:cNvCxnSpPr>
            <a:cxnSpLocks/>
            <a:stCxn id="112" idx="0"/>
            <a:endCxn id="113" idx="2"/>
          </p:cNvCxnSpPr>
          <p:nvPr/>
        </p:nvCxnSpPr>
        <p:spPr>
          <a:xfrm flipV="1">
            <a:off x="10966301" y="1557891"/>
            <a:ext cx="230090" cy="586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3D8DD474-9A44-474F-A5E1-A437083F8EF2}"/>
              </a:ext>
            </a:extLst>
          </p:cNvPr>
          <p:cNvCxnSpPr>
            <a:cxnSpLocks/>
            <a:stCxn id="30" idx="3"/>
            <a:endCxn id="53" idx="2"/>
          </p:cNvCxnSpPr>
          <p:nvPr/>
        </p:nvCxnSpPr>
        <p:spPr>
          <a:xfrm rot="5400000" flipH="1" flipV="1">
            <a:off x="7640084" y="140403"/>
            <a:ext cx="265737" cy="201761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8021F258-0CC3-4EDD-8A07-C5C9B9F37C8A}"/>
              </a:ext>
            </a:extLst>
          </p:cNvPr>
          <p:cNvCxnSpPr>
            <a:cxnSpLocks/>
            <a:stCxn id="76" idx="3"/>
            <a:endCxn id="53" idx="2"/>
          </p:cNvCxnSpPr>
          <p:nvPr/>
        </p:nvCxnSpPr>
        <p:spPr>
          <a:xfrm rot="5400000" flipH="1" flipV="1">
            <a:off x="8009079" y="528779"/>
            <a:ext cx="285118" cy="126024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9" name="Table 10">
            <a:extLst>
              <a:ext uri="{FF2B5EF4-FFF2-40B4-BE49-F238E27FC236}">
                <a16:creationId xmlns:a16="http://schemas.microsoft.com/office/drawing/2014/main" id="{3B0FE578-E5E2-4807-8A06-22D814A3E9CC}"/>
              </a:ext>
            </a:extLst>
          </p:cNvPr>
          <p:cNvGraphicFramePr>
            <a:graphicFrameLocks noGrp="1"/>
          </p:cNvGraphicFramePr>
          <p:nvPr>
            <p:extLst>
              <p:ext uri="{D42A27DB-BD31-4B8C-83A1-F6EECF244321}">
                <p14:modId xmlns:p14="http://schemas.microsoft.com/office/powerpoint/2010/main" val="698066595"/>
              </p:ext>
            </p:extLst>
          </p:nvPr>
        </p:nvGraphicFramePr>
        <p:xfrm>
          <a:off x="6090400" y="5856822"/>
          <a:ext cx="4163993" cy="451370"/>
        </p:xfrm>
        <a:graphic>
          <a:graphicData uri="http://schemas.openxmlformats.org/drawingml/2006/table">
            <a:tbl>
              <a:tblPr firstRow="1" bandRow="1">
                <a:tableStyleId>{5940675A-B579-460E-94D1-54222C63F5DA}</a:tableStyleId>
              </a:tblPr>
              <a:tblGrid>
                <a:gridCol w="4163993">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sp>
        <p:nvSpPr>
          <p:cNvPr id="50" name="Cloud 49">
            <a:extLst>
              <a:ext uri="{FF2B5EF4-FFF2-40B4-BE49-F238E27FC236}">
                <a16:creationId xmlns:a16="http://schemas.microsoft.com/office/drawing/2014/main" id="{43D3B4DE-B295-47FA-8386-1A93465E8302}"/>
              </a:ext>
            </a:extLst>
          </p:cNvPr>
          <p:cNvSpPr/>
          <p:nvPr/>
        </p:nvSpPr>
        <p:spPr>
          <a:xfrm>
            <a:off x="6604760" y="5911442"/>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52" name="Rectangle 51">
            <a:extLst>
              <a:ext uri="{FF2B5EF4-FFF2-40B4-BE49-F238E27FC236}">
                <a16:creationId xmlns:a16="http://schemas.microsoft.com/office/drawing/2014/main" id="{CE454746-D21B-4A26-9F6D-DA88C81233B0}"/>
              </a:ext>
            </a:extLst>
          </p:cNvPr>
          <p:cNvSpPr/>
          <p:nvPr/>
        </p:nvSpPr>
        <p:spPr>
          <a:xfrm>
            <a:off x="8146386" y="5935486"/>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54" name="Flowchart: Magnetic Disk 53">
            <a:extLst>
              <a:ext uri="{FF2B5EF4-FFF2-40B4-BE49-F238E27FC236}">
                <a16:creationId xmlns:a16="http://schemas.microsoft.com/office/drawing/2014/main" id="{739238B6-4EB0-4431-8569-954E22E3C137}"/>
              </a:ext>
            </a:extLst>
          </p:cNvPr>
          <p:cNvSpPr/>
          <p:nvPr/>
        </p:nvSpPr>
        <p:spPr>
          <a:xfrm>
            <a:off x="7332940" y="5919322"/>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5" name="TextBox 54">
            <a:extLst>
              <a:ext uri="{FF2B5EF4-FFF2-40B4-BE49-F238E27FC236}">
                <a16:creationId xmlns:a16="http://schemas.microsoft.com/office/drawing/2014/main" id="{CD888813-9777-4C53-BDCC-49ADE8C5E225}"/>
              </a:ext>
            </a:extLst>
          </p:cNvPr>
          <p:cNvSpPr txBox="1"/>
          <p:nvPr/>
        </p:nvSpPr>
        <p:spPr>
          <a:xfrm>
            <a:off x="6540523" y="6131696"/>
            <a:ext cx="673232" cy="215444"/>
          </a:xfrm>
          <a:prstGeom prst="rect">
            <a:avLst/>
          </a:prstGeom>
          <a:noFill/>
        </p:spPr>
        <p:txBody>
          <a:bodyPr wrap="square" rtlCol="0">
            <a:spAutoFit/>
          </a:bodyPr>
          <a:lstStyle/>
          <a:p>
            <a:pPr algn="ctr"/>
            <a:r>
              <a:rPr lang="en-US" sz="800" dirty="0"/>
              <a:t>Web-based</a:t>
            </a:r>
          </a:p>
        </p:txBody>
      </p:sp>
      <p:sp>
        <p:nvSpPr>
          <p:cNvPr id="59" name="TextBox 58">
            <a:extLst>
              <a:ext uri="{FF2B5EF4-FFF2-40B4-BE49-F238E27FC236}">
                <a16:creationId xmlns:a16="http://schemas.microsoft.com/office/drawing/2014/main" id="{F31B4A3F-77C5-4596-A843-91D0F8D4269B}"/>
              </a:ext>
            </a:extLst>
          </p:cNvPr>
          <p:cNvSpPr txBox="1"/>
          <p:nvPr/>
        </p:nvSpPr>
        <p:spPr>
          <a:xfrm>
            <a:off x="7311336" y="6131696"/>
            <a:ext cx="673232" cy="215444"/>
          </a:xfrm>
          <a:prstGeom prst="rect">
            <a:avLst/>
          </a:prstGeom>
          <a:noFill/>
        </p:spPr>
        <p:txBody>
          <a:bodyPr wrap="square" rtlCol="0">
            <a:spAutoFit/>
          </a:bodyPr>
          <a:lstStyle/>
          <a:p>
            <a:pPr algn="ctr"/>
            <a:r>
              <a:rPr lang="en-US" sz="800" dirty="0"/>
              <a:t>Standalone</a:t>
            </a:r>
          </a:p>
        </p:txBody>
      </p:sp>
      <p:sp>
        <p:nvSpPr>
          <p:cNvPr id="60" name="TextBox 59">
            <a:extLst>
              <a:ext uri="{FF2B5EF4-FFF2-40B4-BE49-F238E27FC236}">
                <a16:creationId xmlns:a16="http://schemas.microsoft.com/office/drawing/2014/main" id="{AF059D54-2245-463A-A930-D062B00718E2}"/>
              </a:ext>
            </a:extLst>
          </p:cNvPr>
          <p:cNvSpPr txBox="1"/>
          <p:nvPr/>
        </p:nvSpPr>
        <p:spPr>
          <a:xfrm>
            <a:off x="8046771" y="6106498"/>
            <a:ext cx="829254" cy="215444"/>
          </a:xfrm>
          <a:prstGeom prst="rect">
            <a:avLst/>
          </a:prstGeom>
          <a:noFill/>
        </p:spPr>
        <p:txBody>
          <a:bodyPr wrap="square" rtlCol="0">
            <a:spAutoFit/>
          </a:bodyPr>
          <a:lstStyle/>
          <a:p>
            <a:pPr algn="ctr"/>
            <a:r>
              <a:rPr lang="en-US" sz="800" dirty="0"/>
              <a:t>Process action</a:t>
            </a:r>
          </a:p>
        </p:txBody>
      </p:sp>
      <p:sp>
        <p:nvSpPr>
          <p:cNvPr id="61" name="Rectangle 60">
            <a:extLst>
              <a:ext uri="{FF2B5EF4-FFF2-40B4-BE49-F238E27FC236}">
                <a16:creationId xmlns:a16="http://schemas.microsoft.com/office/drawing/2014/main" id="{33A616B5-6F71-467B-BF08-A95C06C1C29A}"/>
              </a:ext>
            </a:extLst>
          </p:cNvPr>
          <p:cNvSpPr/>
          <p:nvPr/>
        </p:nvSpPr>
        <p:spPr>
          <a:xfrm>
            <a:off x="8959832" y="5957234"/>
            <a:ext cx="464739" cy="14024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a:extLst>
              <a:ext uri="{FF2B5EF4-FFF2-40B4-BE49-F238E27FC236}">
                <a16:creationId xmlns:a16="http://schemas.microsoft.com/office/drawing/2014/main" id="{FFFBA282-AD0E-4762-9B22-16400D04447D}"/>
              </a:ext>
            </a:extLst>
          </p:cNvPr>
          <p:cNvSpPr/>
          <p:nvPr/>
        </p:nvSpPr>
        <p:spPr>
          <a:xfrm>
            <a:off x="9518862" y="5937564"/>
            <a:ext cx="464739" cy="210992"/>
          </a:xfrm>
          <a:prstGeom prst="cloud">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solidFill>
                <a:schemeClr val="tx1"/>
              </a:solidFill>
            </a:endParaRPr>
          </a:p>
        </p:txBody>
      </p:sp>
      <p:sp>
        <p:nvSpPr>
          <p:cNvPr id="63" name="TextBox 62">
            <a:extLst>
              <a:ext uri="{FF2B5EF4-FFF2-40B4-BE49-F238E27FC236}">
                <a16:creationId xmlns:a16="http://schemas.microsoft.com/office/drawing/2014/main" id="{072D50AF-DF7D-4B09-9A35-362D044E74DA}"/>
              </a:ext>
            </a:extLst>
          </p:cNvPr>
          <p:cNvSpPr txBox="1"/>
          <p:nvPr/>
        </p:nvSpPr>
        <p:spPr>
          <a:xfrm>
            <a:off x="8899674" y="6110639"/>
            <a:ext cx="1136604" cy="215444"/>
          </a:xfrm>
          <a:prstGeom prst="rect">
            <a:avLst/>
          </a:prstGeom>
          <a:noFill/>
        </p:spPr>
        <p:txBody>
          <a:bodyPr wrap="square" rtlCol="0">
            <a:spAutoFit/>
          </a:bodyPr>
          <a:lstStyle/>
          <a:p>
            <a:pPr algn="ctr"/>
            <a:r>
              <a:rPr lang="en-US" sz="800" dirty="0"/>
              <a:t>Under development</a:t>
            </a:r>
          </a:p>
        </p:txBody>
      </p:sp>
      <p:sp>
        <p:nvSpPr>
          <p:cNvPr id="68" name="Cloud 67">
            <a:extLst>
              <a:ext uri="{FF2B5EF4-FFF2-40B4-BE49-F238E27FC236}">
                <a16:creationId xmlns:a16="http://schemas.microsoft.com/office/drawing/2014/main" id="{47DAEFF3-474F-4CAC-A9A0-014FCF47BDDF}"/>
              </a:ext>
            </a:extLst>
          </p:cNvPr>
          <p:cNvSpPr/>
          <p:nvPr/>
        </p:nvSpPr>
        <p:spPr>
          <a:xfrm>
            <a:off x="9063562" y="1144799"/>
            <a:ext cx="971866" cy="646272"/>
          </a:xfrm>
          <a:prstGeom prst="cloud">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E-Smart</a:t>
            </a:r>
          </a:p>
        </p:txBody>
      </p:sp>
      <p:cxnSp>
        <p:nvCxnSpPr>
          <p:cNvPr id="69" name="Straight Arrow Connector 68">
            <a:extLst>
              <a:ext uri="{FF2B5EF4-FFF2-40B4-BE49-F238E27FC236}">
                <a16:creationId xmlns:a16="http://schemas.microsoft.com/office/drawing/2014/main" id="{11B4AFB2-A73D-4309-AA90-3F918BF4F0C2}"/>
              </a:ext>
            </a:extLst>
          </p:cNvPr>
          <p:cNvCxnSpPr>
            <a:cxnSpLocks/>
            <a:stCxn id="80" idx="0"/>
          </p:cNvCxnSpPr>
          <p:nvPr/>
        </p:nvCxnSpPr>
        <p:spPr>
          <a:xfrm flipV="1">
            <a:off x="9631610" y="1800908"/>
            <a:ext cx="0" cy="15415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CF726FD-7F93-4AEE-A3D5-DAF1E9C28BD6}"/>
              </a:ext>
            </a:extLst>
          </p:cNvPr>
          <p:cNvCxnSpPr>
            <a:cxnSpLocks/>
            <a:stCxn id="82" idx="0"/>
          </p:cNvCxnSpPr>
          <p:nvPr/>
        </p:nvCxnSpPr>
        <p:spPr>
          <a:xfrm flipV="1">
            <a:off x="9753676" y="1793591"/>
            <a:ext cx="230" cy="2548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F228C3FD-1241-4498-B3B1-8383C1298289}"/>
              </a:ext>
            </a:extLst>
          </p:cNvPr>
          <p:cNvCxnSpPr>
            <a:cxnSpLocks/>
            <a:stCxn id="79" idx="0"/>
            <a:endCxn id="68" idx="1"/>
          </p:cNvCxnSpPr>
          <p:nvPr/>
        </p:nvCxnSpPr>
        <p:spPr>
          <a:xfrm flipV="1">
            <a:off x="9460220" y="1790383"/>
            <a:ext cx="89275" cy="564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3E8CE0B3-064E-478A-8970-EA0F6CC3422B}"/>
              </a:ext>
            </a:extLst>
          </p:cNvPr>
          <p:cNvSpPr/>
          <p:nvPr/>
        </p:nvSpPr>
        <p:spPr>
          <a:xfrm>
            <a:off x="9007997" y="2354490"/>
            <a:ext cx="904446" cy="399112"/>
          </a:xfrm>
          <a:prstGeom prst="rect">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E-Smart</a:t>
            </a:r>
            <a:endParaRPr lang="en-US" sz="1100" dirty="0">
              <a:solidFill>
                <a:schemeClr val="tx1"/>
              </a:solidFill>
            </a:endParaRPr>
          </a:p>
          <a:p>
            <a:pPr algn="ctr"/>
            <a:r>
              <a:rPr lang="en-US" sz="800" dirty="0">
                <a:solidFill>
                  <a:schemeClr val="tx1"/>
                </a:solidFill>
              </a:rPr>
              <a:t>Data Entry</a:t>
            </a:r>
          </a:p>
        </p:txBody>
      </p:sp>
      <p:sp>
        <p:nvSpPr>
          <p:cNvPr id="80" name="Rectangle 79">
            <a:extLst>
              <a:ext uri="{FF2B5EF4-FFF2-40B4-BE49-F238E27FC236}">
                <a16:creationId xmlns:a16="http://schemas.microsoft.com/office/drawing/2014/main" id="{2FB1B3F5-B011-4508-824F-DEB0F15DAE62}"/>
              </a:ext>
            </a:extLst>
          </p:cNvPr>
          <p:cNvSpPr/>
          <p:nvPr/>
        </p:nvSpPr>
        <p:spPr>
          <a:xfrm>
            <a:off x="9179387" y="3342472"/>
            <a:ext cx="904446" cy="399112"/>
          </a:xfrm>
          <a:prstGeom prst="rect">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E-Smart</a:t>
            </a:r>
            <a:endParaRPr lang="en-US" sz="1100" dirty="0">
              <a:solidFill>
                <a:schemeClr val="tx1"/>
              </a:solidFill>
            </a:endParaRPr>
          </a:p>
          <a:p>
            <a:pPr algn="ctr"/>
            <a:r>
              <a:rPr lang="en-US" sz="800" dirty="0">
                <a:solidFill>
                  <a:schemeClr val="tx1"/>
                </a:solidFill>
              </a:rPr>
              <a:t>Data Entry</a:t>
            </a:r>
          </a:p>
        </p:txBody>
      </p:sp>
      <p:sp>
        <p:nvSpPr>
          <p:cNvPr id="82" name="Rectangle 81">
            <a:extLst>
              <a:ext uri="{FF2B5EF4-FFF2-40B4-BE49-F238E27FC236}">
                <a16:creationId xmlns:a16="http://schemas.microsoft.com/office/drawing/2014/main" id="{5821D12E-2C2C-4757-BC25-747B3ADD02B7}"/>
              </a:ext>
            </a:extLst>
          </p:cNvPr>
          <p:cNvSpPr/>
          <p:nvPr/>
        </p:nvSpPr>
        <p:spPr>
          <a:xfrm>
            <a:off x="9301453" y="4341797"/>
            <a:ext cx="904446" cy="399112"/>
          </a:xfrm>
          <a:prstGeom prst="rect">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E-Smart</a:t>
            </a:r>
            <a:endParaRPr lang="en-US" sz="1100" dirty="0">
              <a:solidFill>
                <a:schemeClr val="tx1"/>
              </a:solidFill>
            </a:endParaRPr>
          </a:p>
          <a:p>
            <a:pPr algn="ctr"/>
            <a:r>
              <a:rPr lang="en-US" sz="800" dirty="0">
                <a:solidFill>
                  <a:schemeClr val="tx1"/>
                </a:solidFill>
              </a:rPr>
              <a:t>Data Entry</a:t>
            </a:r>
          </a:p>
        </p:txBody>
      </p:sp>
      <p:cxnSp>
        <p:nvCxnSpPr>
          <p:cNvPr id="114" name="Straight Arrow Connector 113">
            <a:extLst>
              <a:ext uri="{FF2B5EF4-FFF2-40B4-BE49-F238E27FC236}">
                <a16:creationId xmlns:a16="http://schemas.microsoft.com/office/drawing/2014/main" id="{1F5C602C-9CE2-4BAF-A260-01B126368DC0}"/>
              </a:ext>
            </a:extLst>
          </p:cNvPr>
          <p:cNvCxnSpPr>
            <a:cxnSpLocks/>
            <a:stCxn id="125" idx="0"/>
          </p:cNvCxnSpPr>
          <p:nvPr/>
        </p:nvCxnSpPr>
        <p:spPr>
          <a:xfrm flipV="1">
            <a:off x="8363081" y="1783377"/>
            <a:ext cx="0" cy="15590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42FAF58C-F9C0-4382-8605-2FEE0B85E960}"/>
              </a:ext>
            </a:extLst>
          </p:cNvPr>
          <p:cNvCxnSpPr>
            <a:cxnSpLocks/>
            <a:stCxn id="123" idx="0"/>
          </p:cNvCxnSpPr>
          <p:nvPr/>
        </p:nvCxnSpPr>
        <p:spPr>
          <a:xfrm flipV="1">
            <a:off x="8483112" y="1727709"/>
            <a:ext cx="0" cy="2557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Cloud 120">
            <a:extLst>
              <a:ext uri="{FF2B5EF4-FFF2-40B4-BE49-F238E27FC236}">
                <a16:creationId xmlns:a16="http://schemas.microsoft.com/office/drawing/2014/main" id="{F2C7650C-9CA0-4DC8-8F9B-11E21CF983E8}"/>
              </a:ext>
            </a:extLst>
          </p:cNvPr>
          <p:cNvSpPr/>
          <p:nvPr/>
        </p:nvSpPr>
        <p:spPr>
          <a:xfrm>
            <a:off x="7925022" y="1268301"/>
            <a:ext cx="691791" cy="557970"/>
          </a:xfrm>
          <a:prstGeom prst="cloud">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SIHA 2.0</a:t>
            </a:r>
          </a:p>
        </p:txBody>
      </p:sp>
      <p:sp>
        <p:nvSpPr>
          <p:cNvPr id="123" name="Rectangle 122">
            <a:extLst>
              <a:ext uri="{FF2B5EF4-FFF2-40B4-BE49-F238E27FC236}">
                <a16:creationId xmlns:a16="http://schemas.microsoft.com/office/drawing/2014/main" id="{D9F8FF44-D62F-457B-BB98-EC44CBD1EE4C}"/>
              </a:ext>
            </a:extLst>
          </p:cNvPr>
          <p:cNvSpPr/>
          <p:nvPr/>
        </p:nvSpPr>
        <p:spPr>
          <a:xfrm>
            <a:off x="8161113" y="4285459"/>
            <a:ext cx="643998" cy="344580"/>
          </a:xfrm>
          <a:prstGeom prst="rect">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SIHA 2.0</a:t>
            </a:r>
            <a:endParaRPr lang="en-US" sz="1100" dirty="0">
              <a:solidFill>
                <a:schemeClr val="tx1"/>
              </a:solidFill>
            </a:endParaRPr>
          </a:p>
          <a:p>
            <a:pPr algn="ctr"/>
            <a:r>
              <a:rPr lang="en-US" sz="800" dirty="0">
                <a:solidFill>
                  <a:schemeClr val="tx1"/>
                </a:solidFill>
              </a:rPr>
              <a:t>Data Entry</a:t>
            </a:r>
          </a:p>
        </p:txBody>
      </p:sp>
      <p:cxnSp>
        <p:nvCxnSpPr>
          <p:cNvPr id="124" name="Straight Arrow Connector 123">
            <a:extLst>
              <a:ext uri="{FF2B5EF4-FFF2-40B4-BE49-F238E27FC236}">
                <a16:creationId xmlns:a16="http://schemas.microsoft.com/office/drawing/2014/main" id="{79D5CFCF-27B1-40C3-ABB5-9DA8A0A41404}"/>
              </a:ext>
            </a:extLst>
          </p:cNvPr>
          <p:cNvCxnSpPr>
            <a:cxnSpLocks/>
            <a:stCxn id="126" idx="0"/>
          </p:cNvCxnSpPr>
          <p:nvPr/>
        </p:nvCxnSpPr>
        <p:spPr>
          <a:xfrm flipV="1">
            <a:off x="8198400" y="1765852"/>
            <a:ext cx="0" cy="575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51BBE2D4-0DDE-4B4B-9347-0B41355A1ED3}"/>
              </a:ext>
            </a:extLst>
          </p:cNvPr>
          <p:cNvSpPr/>
          <p:nvPr/>
        </p:nvSpPr>
        <p:spPr>
          <a:xfrm>
            <a:off x="8041082" y="3342459"/>
            <a:ext cx="643998" cy="344580"/>
          </a:xfrm>
          <a:prstGeom prst="rect">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SIHA 2.0</a:t>
            </a:r>
            <a:endParaRPr lang="en-US" sz="1100" dirty="0">
              <a:solidFill>
                <a:schemeClr val="tx1"/>
              </a:solidFill>
            </a:endParaRPr>
          </a:p>
          <a:p>
            <a:pPr algn="ctr"/>
            <a:r>
              <a:rPr lang="en-US" sz="800" dirty="0">
                <a:solidFill>
                  <a:schemeClr val="tx1"/>
                </a:solidFill>
              </a:rPr>
              <a:t>Data Entry</a:t>
            </a:r>
          </a:p>
        </p:txBody>
      </p:sp>
      <p:sp>
        <p:nvSpPr>
          <p:cNvPr id="126" name="Rectangle 125">
            <a:extLst>
              <a:ext uri="{FF2B5EF4-FFF2-40B4-BE49-F238E27FC236}">
                <a16:creationId xmlns:a16="http://schemas.microsoft.com/office/drawing/2014/main" id="{CC22FFBA-A5DF-425F-8179-128ADD73592C}"/>
              </a:ext>
            </a:extLst>
          </p:cNvPr>
          <p:cNvSpPr/>
          <p:nvPr/>
        </p:nvSpPr>
        <p:spPr>
          <a:xfrm>
            <a:off x="7876401" y="2341010"/>
            <a:ext cx="643998" cy="344580"/>
          </a:xfrm>
          <a:prstGeom prst="rect">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SIHA 2.0</a:t>
            </a:r>
            <a:endParaRPr lang="en-US" sz="1100" dirty="0">
              <a:solidFill>
                <a:schemeClr val="tx1"/>
              </a:solidFill>
            </a:endParaRPr>
          </a:p>
          <a:p>
            <a:pPr algn="ctr"/>
            <a:r>
              <a:rPr lang="en-US" sz="800" dirty="0">
                <a:solidFill>
                  <a:schemeClr val="tx1"/>
                </a:solidFill>
              </a:rPr>
              <a:t>Data Entry</a:t>
            </a:r>
          </a:p>
        </p:txBody>
      </p:sp>
      <p:cxnSp>
        <p:nvCxnSpPr>
          <p:cNvPr id="127" name="Straight Arrow Connector 140">
            <a:extLst>
              <a:ext uri="{FF2B5EF4-FFF2-40B4-BE49-F238E27FC236}">
                <a16:creationId xmlns:a16="http://schemas.microsoft.com/office/drawing/2014/main" id="{CA13EAE9-EFB8-4022-BA46-C2AE190C8FAC}"/>
              </a:ext>
            </a:extLst>
          </p:cNvPr>
          <p:cNvCxnSpPr>
            <a:cxnSpLocks/>
            <a:stCxn id="121" idx="3"/>
            <a:endCxn id="53" idx="2"/>
          </p:cNvCxnSpPr>
          <p:nvPr/>
        </p:nvCxnSpPr>
        <p:spPr>
          <a:xfrm rot="5400000" flipH="1" flipV="1">
            <a:off x="8384407" y="902852"/>
            <a:ext cx="283862" cy="51084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Rectangle 130">
            <a:extLst>
              <a:ext uri="{FF2B5EF4-FFF2-40B4-BE49-F238E27FC236}">
                <a16:creationId xmlns:a16="http://schemas.microsoft.com/office/drawing/2014/main" id="{69517587-CC6C-4F7C-BD41-DE7A05A44162}"/>
              </a:ext>
            </a:extLst>
          </p:cNvPr>
          <p:cNvSpPr/>
          <p:nvPr/>
        </p:nvSpPr>
        <p:spPr>
          <a:xfrm>
            <a:off x="8273360" y="5177510"/>
            <a:ext cx="643998" cy="344580"/>
          </a:xfrm>
          <a:prstGeom prst="rect">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SIHA 2.0</a:t>
            </a:r>
            <a:endParaRPr lang="en-US" sz="1100" dirty="0">
              <a:solidFill>
                <a:schemeClr val="tx1"/>
              </a:solidFill>
            </a:endParaRPr>
          </a:p>
          <a:p>
            <a:pPr algn="ctr"/>
            <a:r>
              <a:rPr lang="en-US" sz="800" dirty="0">
                <a:solidFill>
                  <a:schemeClr val="tx1"/>
                </a:solidFill>
              </a:rPr>
              <a:t>Data Entry</a:t>
            </a:r>
          </a:p>
        </p:txBody>
      </p:sp>
    </p:spTree>
    <p:extLst>
      <p:ext uri="{BB962C8B-B14F-4D97-AF65-F5344CB8AC3E}">
        <p14:creationId xmlns:p14="http://schemas.microsoft.com/office/powerpoint/2010/main" val="4035137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3.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822e118f-d533-465d-b5ca-7beed2256e09" ContentTypeId="0x0101008DA58B5CA681664FAB24816C56F4108502" PreviousValue="false"/>
</file>

<file path=customXml/itemProps1.xml><?xml version="1.0" encoding="utf-8"?>
<ds:datastoreItem xmlns:ds="http://schemas.openxmlformats.org/officeDocument/2006/customXml" ds:itemID="{CD39EBDE-6D94-45AE-B699-D5F9D683A9D9}">
  <ds:schemaRefs>
    <ds:schemaRef ds:uri="http://schemas.microsoft.com/sharepoint/v3/contenttype/forms"/>
  </ds:schemaRefs>
</ds:datastoreItem>
</file>

<file path=customXml/itemProps2.xml><?xml version="1.0" encoding="utf-8"?>
<ds:datastoreItem xmlns:ds="http://schemas.openxmlformats.org/officeDocument/2006/customXml" ds:itemID="{BEAE8431-F759-4283-8BEF-A17B8C6726B1}">
  <ds:schemaRefs>
    <ds:schemaRef ds:uri="http://purl.org/dc/terms/"/>
    <ds:schemaRef ds:uri="http://schemas.openxmlformats.org/package/2006/metadata/core-properties"/>
    <ds:schemaRef ds:uri="33cd82f4-3f37-4b3e-a578-547f27c42b2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 ds:uri="8d7096d6-fc66-4344-9e3f-2445529a09f6"/>
  </ds:schemaRefs>
</ds:datastoreItem>
</file>

<file path=customXml/itemProps3.xml><?xml version="1.0" encoding="utf-8"?>
<ds:datastoreItem xmlns:ds="http://schemas.openxmlformats.org/officeDocument/2006/customXml" ds:itemID="{59449DF0-00A0-408F-86D8-95F55C227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D034E7D-7971-494A-9191-2ACAFF54037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42985</TotalTime>
  <Words>348</Words>
  <Application>Microsoft Office PowerPoint</Application>
  <PresentationFormat>Widescreen</PresentationFormat>
  <Paragraphs>98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415</cp:revision>
  <dcterms:created xsi:type="dcterms:W3CDTF">2020-02-25T15:16:25Z</dcterms:created>
  <dcterms:modified xsi:type="dcterms:W3CDTF">2021-06-25T15:45:50Z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ies>
</file>