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6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5FD65B28-CB50-4A3A-A062-EC3CE90117F8}"/>
    <pc:docChg chg="delSld">
      <pc:chgData name="Simon Conesa" userId="85e637a4-6b19-43c5-8a8d-4fa11b74262f" providerId="ADAL" clId="{5FD65B28-CB50-4A3A-A062-EC3CE90117F8}" dt="2021-06-25T15:46:43.514" v="0" actId="2696"/>
      <pc:docMkLst>
        <pc:docMk/>
      </pc:docMkLst>
      <pc:sldChg chg="del">
        <pc:chgData name="Simon Conesa" userId="85e637a4-6b19-43c5-8a8d-4fa11b74262f" providerId="ADAL" clId="{5FD65B28-CB50-4A3A-A062-EC3CE90117F8}" dt="2021-06-25T15:46:43.514" v="0" actId="2696"/>
        <pc:sldMkLst>
          <pc:docMk/>
          <pc:sldMk cId="3466413341" sldId="554"/>
        </pc:sldMkLst>
      </pc:sldChg>
    </pc:docChg>
  </pc:docChgLst>
  <pc:docChgLst>
    <pc:chgData name="Simon Conesa" userId="85e637a4-6b19-43c5-8a8d-4fa11b74262f" providerId="ADAL" clId="{07B47BA3-C8DE-48F5-AA5D-0A4852A2DA33}"/>
    <pc:docChg chg="modSld">
      <pc:chgData name="Simon Conesa" userId="85e637a4-6b19-43c5-8a8d-4fa11b74262f" providerId="ADAL" clId="{07B47BA3-C8DE-48F5-AA5D-0A4852A2DA33}" dt="2021-02-08T22:07:47.269" v="1" actId="20577"/>
      <pc:docMkLst>
        <pc:docMk/>
      </pc:docMkLst>
      <pc:sldChg chg="modSp mod">
        <pc:chgData name="Simon Conesa" userId="85e637a4-6b19-43c5-8a8d-4fa11b74262f" providerId="ADAL" clId="{07B47BA3-C8DE-48F5-AA5D-0A4852A2DA33}" dt="2021-02-08T22:07:47.269" v="1" actId="20577"/>
        <pc:sldMkLst>
          <pc:docMk/>
          <pc:sldMk cId="3466413341" sldId="554"/>
        </pc:sldMkLst>
        <pc:spChg chg="mod">
          <ac:chgData name="Simon Conesa" userId="85e637a4-6b19-43c5-8a8d-4fa11b74262f" providerId="ADAL" clId="{07B47BA3-C8DE-48F5-AA5D-0A4852A2DA33}" dt="2021-02-08T22:07:47.269" v="1" actId="20577"/>
          <ac:spMkLst>
            <pc:docMk/>
            <pc:sldMk cId="3466413341" sldId="554"/>
            <ac:spMk id="9" creationId="{F858BFB3-743F-44D3-96D6-B91E20CFB2A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2563721208"/>
              </p:ext>
            </p:extLst>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68" name="Straight Arrow Connector 67">
            <a:extLst>
              <a:ext uri="{FF2B5EF4-FFF2-40B4-BE49-F238E27FC236}">
                <a16:creationId xmlns:a16="http://schemas.microsoft.com/office/drawing/2014/main" id="{B9111AB2-9746-46AA-B550-2D9CFA029F58}"/>
              </a:ext>
            </a:extLst>
          </p:cNvPr>
          <p:cNvCxnSpPr>
            <a:cxnSpLocks/>
            <a:stCxn id="27" idx="3"/>
            <a:endCxn id="69" idx="1"/>
          </p:cNvCxnSpPr>
          <p:nvPr/>
        </p:nvCxnSpPr>
        <p:spPr>
          <a:xfrm>
            <a:off x="8439351" y="2735962"/>
            <a:ext cx="1" cy="9806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37" name="Straight Arrow Connector 36">
            <a:extLst>
              <a:ext uri="{FF2B5EF4-FFF2-40B4-BE49-F238E27FC236}">
                <a16:creationId xmlns:a16="http://schemas.microsoft.com/office/drawing/2014/main" id="{BC9BE14F-0BCA-4FD5-B86A-3B630FCD3DC4}"/>
              </a:ext>
            </a:extLst>
          </p:cNvPr>
          <p:cNvCxnSpPr>
            <a:cxnSpLocks/>
            <a:stCxn id="49" idx="0"/>
            <a:endCxn id="28" idx="1"/>
          </p:cNvCxnSpPr>
          <p:nvPr/>
        </p:nvCxnSpPr>
        <p:spPr>
          <a:xfrm flipV="1">
            <a:off x="11392584" y="1509228"/>
            <a:ext cx="1274" cy="2091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extLst>
              <p:ext uri="{D42A27DB-BD31-4B8C-83A1-F6EECF244321}">
                <p14:modId xmlns:p14="http://schemas.microsoft.com/office/powerpoint/2010/main" val="1138972623"/>
              </p:ext>
            </p:extLst>
          </p:nvPr>
        </p:nvGraphicFramePr>
        <p:xfrm>
          <a:off x="6107826" y="5183229"/>
          <a:ext cx="6084174" cy="451370"/>
        </p:xfrm>
        <a:graphic>
          <a:graphicData uri="http://schemas.openxmlformats.org/drawingml/2006/table">
            <a:tbl>
              <a:tblPr firstRow="1" bandRow="1">
                <a:tableStyleId>{5940675A-B579-460E-94D1-54222C63F5DA}</a:tableStyleId>
              </a:tblPr>
              <a:tblGrid>
                <a:gridCol w="6084174">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1347107872"/>
              </p:ext>
            </p:extLst>
          </p:nvPr>
        </p:nvGraphicFramePr>
        <p:xfrm>
          <a:off x="11284" y="368949"/>
          <a:ext cx="6049881" cy="4566285"/>
        </p:xfrm>
        <a:graphic>
          <a:graphicData uri="http://schemas.openxmlformats.org/drawingml/2006/table">
            <a:tbl>
              <a:tblPr firstRow="1" bandRow="1">
                <a:tableStyleId>{5C22544A-7EE6-4342-B048-85BDC9FD1C3A}</a:tableStyleId>
              </a:tblPr>
              <a:tblGrid>
                <a:gridCol w="1293158">
                  <a:extLst>
                    <a:ext uri="{9D8B030D-6E8A-4147-A177-3AD203B41FA5}">
                      <a16:colId xmlns:a16="http://schemas.microsoft.com/office/drawing/2014/main" val="1617393262"/>
                    </a:ext>
                  </a:extLst>
                </a:gridCol>
                <a:gridCol w="1263571">
                  <a:extLst>
                    <a:ext uri="{9D8B030D-6E8A-4147-A177-3AD203B41FA5}">
                      <a16:colId xmlns:a16="http://schemas.microsoft.com/office/drawing/2014/main" val="3497483624"/>
                    </a:ext>
                  </a:extLst>
                </a:gridCol>
                <a:gridCol w="889290">
                  <a:extLst>
                    <a:ext uri="{9D8B030D-6E8A-4147-A177-3AD203B41FA5}">
                      <a16:colId xmlns:a16="http://schemas.microsoft.com/office/drawing/2014/main" val="3955669414"/>
                    </a:ext>
                  </a:extLst>
                </a:gridCol>
                <a:gridCol w="2603862">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nchor="ctr">
                    <a:solidFill>
                      <a:schemeClr val="bg1">
                        <a:lumMod val="65000"/>
                      </a:schemeClr>
                    </a:solidFill>
                  </a:tcPr>
                </a:tc>
                <a:tc>
                  <a:txBody>
                    <a:bodyPr/>
                    <a:lstStyle/>
                    <a:p>
                      <a:r>
                        <a:rPr lang="en-US" sz="1100" b="1" dirty="0"/>
                        <a:t>Type</a:t>
                      </a:r>
                    </a:p>
                  </a:txBody>
                  <a:tcPr anchor="ctr">
                    <a:solidFill>
                      <a:schemeClr val="bg1">
                        <a:lumMod val="65000"/>
                      </a:schemeClr>
                    </a:solidFill>
                  </a:tcPr>
                </a:tc>
                <a:tc>
                  <a:txBody>
                    <a:bodyPr/>
                    <a:lstStyle/>
                    <a:p>
                      <a:r>
                        <a:rPr lang="en-US" sz="1100" b="1" dirty="0"/>
                        <a:t>Funded By</a:t>
                      </a:r>
                    </a:p>
                  </a:txBody>
                  <a:tcPr anchor="ctr">
                    <a:solidFill>
                      <a:schemeClr val="bg1">
                        <a:lumMod val="65000"/>
                      </a:schemeClr>
                    </a:solidFill>
                  </a:tcPr>
                </a:tc>
                <a:tc>
                  <a:txBody>
                    <a:bodyPr/>
                    <a:lstStyle/>
                    <a:p>
                      <a:r>
                        <a:rPr lang="en-US" sz="1100" b="1" dirty="0"/>
                        <a:t>Notes</a:t>
                      </a:r>
                    </a:p>
                  </a:txBody>
                  <a:tcPr anchor="ct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b"/>
                      <a:r>
                        <a:rPr lang="en-US" sz="1100" b="0" i="0" u="none" strike="noStrike" dirty="0">
                          <a:solidFill>
                            <a:srgbClr val="000000"/>
                          </a:solidFill>
                          <a:effectLst/>
                          <a:latin typeface="+mn-lt"/>
                        </a:rPr>
                        <a:t>DHIS2</a:t>
                      </a:r>
                    </a:p>
                  </a:txBody>
                  <a:tcPr marL="9525" marR="9525" marT="9525" marB="0" anchor="ctr"/>
                </a:tc>
                <a:tc>
                  <a:txBody>
                    <a:bodyPr/>
                    <a:lstStyle/>
                    <a:p>
                      <a:pPr algn="l" fontAlgn="t"/>
                      <a:r>
                        <a:rPr lang="en-US" sz="1100" b="0" i="0" u="none" strike="noStrike" dirty="0">
                          <a:solidFill>
                            <a:srgbClr val="000000"/>
                          </a:solidFill>
                          <a:effectLst/>
                          <a:latin typeface="+mn-lt"/>
                        </a:rPr>
                        <a:t>HMIS</a:t>
                      </a:r>
                    </a:p>
                  </a:txBody>
                  <a:tcPr marL="9525" marR="9525" marT="9525" marB="0" anchor="ctr"/>
                </a:tc>
                <a:tc>
                  <a:txBody>
                    <a:bodyPr/>
                    <a:lstStyle/>
                    <a:p>
                      <a:pPr algn="l" fontAlgn="t"/>
                      <a:r>
                        <a:rPr lang="en-US" sz="1100" b="0" i="0" u="none" strike="noStrike" dirty="0">
                          <a:solidFill>
                            <a:srgbClr val="000000"/>
                          </a:solidFill>
                          <a:effectLst/>
                          <a:latin typeface="+mn-lt"/>
                        </a:rPr>
                        <a:t>Global Fund, NORAD</a:t>
                      </a:r>
                    </a:p>
                  </a:txBody>
                  <a:tcPr marL="9525" marR="9525" marT="9525" marB="0" anchor="ctr"/>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Tool for collection, validation, analysis, and presentation of aggregate and patient based statistical data</a:t>
                      </a:r>
                    </a:p>
                    <a:p>
                      <a:pPr marL="0" indent="61913" algn="l" fontAlgn="b">
                        <a:buFont typeface="Arial" panose="020B0604020202020204" pitchFamily="34" charset="0"/>
                        <a:buChar char="•"/>
                      </a:pPr>
                      <a:r>
                        <a:rPr lang="en-US" sz="1100" b="0" i="0" u="none" strike="noStrike" dirty="0">
                          <a:solidFill>
                            <a:srgbClr val="000000"/>
                          </a:solidFill>
                          <a:effectLst/>
                          <a:latin typeface="+mn-lt"/>
                        </a:rPr>
                        <a:t>Sometimes gets funding from other funders through program activities</a:t>
                      </a:r>
                    </a:p>
                  </a:txBody>
                  <a:tcPr marL="9525" marR="9525" marT="9525" marB="0" anchor="ctr"/>
                </a:tc>
                <a:extLst>
                  <a:ext uri="{0D108BD9-81ED-4DB2-BD59-A6C34878D82A}">
                    <a16:rowId xmlns:a16="http://schemas.microsoft.com/office/drawing/2014/main" val="2378232576"/>
                  </a:ext>
                </a:extLst>
              </a:tr>
              <a:tr h="103763">
                <a:tc>
                  <a:txBody>
                    <a:bodyPr/>
                    <a:lstStyle/>
                    <a:p>
                      <a:pPr algn="l" fontAlgn="b"/>
                      <a:r>
                        <a:rPr lang="en-US" sz="1100" b="0" i="0" u="none" strike="noStrike" dirty="0">
                          <a:solidFill>
                            <a:srgbClr val="000000"/>
                          </a:solidFill>
                          <a:effectLst/>
                          <a:latin typeface="+mn-lt"/>
                        </a:rPr>
                        <a:t>Navision</a:t>
                      </a:r>
                    </a:p>
                  </a:txBody>
                  <a:tcPr marL="9525" marR="9525" marT="9525" marB="0" anchor="ctr"/>
                </a:tc>
                <a:tc>
                  <a:txBody>
                    <a:bodyPr/>
                    <a:lstStyle/>
                    <a:p>
                      <a:pPr algn="l" fontAlgn="t"/>
                      <a:r>
                        <a:rPr lang="en-US" sz="1100" b="0" i="0" u="none" strike="noStrike" dirty="0">
                          <a:solidFill>
                            <a:srgbClr val="000000"/>
                          </a:solidFill>
                          <a:effectLst/>
                          <a:latin typeface="+mn-lt"/>
                        </a:rPr>
                        <a:t>ERP</a:t>
                      </a:r>
                    </a:p>
                  </a:txBody>
                  <a:tcPr marL="9525" marR="9525" marT="9525" marB="0" anchor="ctr"/>
                </a:tc>
                <a:tc>
                  <a:txBody>
                    <a:bodyPr/>
                    <a:lstStyle/>
                    <a:p>
                      <a:pPr algn="l" fontAlgn="t"/>
                      <a:r>
                        <a:rPr lang="en-US" sz="1100" b="0" i="0" u="none" strike="noStrike" dirty="0">
                          <a:solidFill>
                            <a:srgbClr val="000000"/>
                          </a:solidFill>
                          <a:effectLst/>
                          <a:latin typeface="+mn-lt"/>
                        </a:rPr>
                        <a:t>CMST</a:t>
                      </a:r>
                    </a:p>
                  </a:txBody>
                  <a:tcPr marL="9525" marR="9525" marT="9525" marB="0" anchor="ctr"/>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ERP System used at Central Medical Stores Trust to process district orders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Deployed and integrated at CMS central and branch locations</a:t>
                      </a:r>
                    </a:p>
                  </a:txBody>
                  <a:tcPr marL="9525" marR="9525" marT="9525" marB="0" anchor="ctr"/>
                </a:tc>
                <a:extLst>
                  <a:ext uri="{0D108BD9-81ED-4DB2-BD59-A6C34878D82A}">
                    <a16:rowId xmlns:a16="http://schemas.microsoft.com/office/drawing/2014/main" val="3333935869"/>
                  </a:ext>
                </a:extLst>
              </a:tr>
              <a:tr h="315839">
                <a:tc>
                  <a:txBody>
                    <a:bodyPr/>
                    <a:lstStyle/>
                    <a:p>
                      <a:pPr algn="l" fontAlgn="t"/>
                      <a:r>
                        <a:rPr lang="en-US" sz="1100" b="0" i="0" u="none" strike="noStrike" dirty="0">
                          <a:solidFill>
                            <a:srgbClr val="000000"/>
                          </a:solidFill>
                          <a:effectLst/>
                          <a:latin typeface="+mn-lt"/>
                        </a:rPr>
                        <a:t>OpenLMIS</a:t>
                      </a:r>
                    </a:p>
                  </a:txBody>
                  <a:tcPr marL="9525" marR="9525" marT="9525" marB="0" anchor="ctr"/>
                </a:tc>
                <a:tc>
                  <a:txBody>
                    <a:bodyPr/>
                    <a:lstStyle/>
                    <a:p>
                      <a:pPr algn="l" fontAlgn="t"/>
                      <a:r>
                        <a:rPr lang="en-US" sz="1100" b="0" i="0" u="none" strike="noStrike" dirty="0">
                          <a:solidFill>
                            <a:srgbClr val="000000"/>
                          </a:solidFill>
                          <a:effectLst/>
                          <a:latin typeface="+mn-lt"/>
                        </a:rPr>
                        <a:t>ELMIS</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Open source, web-enabled enterprise class electronic LMIS</a:t>
                      </a:r>
                    </a:p>
                    <a:p>
                      <a:pPr marL="0" indent="0" algn="l" fontAlgn="b">
                        <a:buFont typeface="Arial" panose="020B0604020202020204" pitchFamily="34" charset="0"/>
                        <a:buChar char="•"/>
                      </a:pPr>
                      <a:r>
                        <a:rPr lang="en-US" sz="1100" b="0" i="0" u="none" strike="noStrike" dirty="0">
                          <a:solidFill>
                            <a:srgbClr val="000000"/>
                          </a:solidFill>
                          <a:effectLst/>
                          <a:latin typeface="+mn-lt"/>
                        </a:rPr>
                        <a:t>Operational at 152 of 685 PSM-tracked health facilities</a:t>
                      </a:r>
                    </a:p>
                  </a:txBody>
                  <a:tcPr marL="9525" marR="9525" marT="9525" marB="0" anchor="ctr"/>
                </a:tc>
                <a:extLst>
                  <a:ext uri="{0D108BD9-81ED-4DB2-BD59-A6C34878D82A}">
                    <a16:rowId xmlns:a16="http://schemas.microsoft.com/office/drawing/2014/main" val="2211391743"/>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nchor="ctr"/>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666960549"/>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nchor="ctr"/>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2323331611"/>
                  </a:ext>
                </a:extLst>
              </a:tr>
              <a:tr h="103763">
                <a:tc>
                  <a:txBody>
                    <a:bodyPr/>
                    <a:lstStyle/>
                    <a:p>
                      <a:pPr algn="l" fontAlgn="t"/>
                      <a:r>
                        <a:rPr lang="en-US" sz="1100" b="0" i="0" u="none" strike="noStrike" dirty="0">
                          <a:solidFill>
                            <a:srgbClr val="000000"/>
                          </a:solidFill>
                          <a:effectLst/>
                          <a:latin typeface="+mn-lt"/>
                        </a:rPr>
                        <a:t>SurveyCTO</a:t>
                      </a:r>
                    </a:p>
                  </a:txBody>
                  <a:tcPr marL="9525" marR="9525" marT="9525" marB="0" anchor="ctr"/>
                </a:tc>
                <a:tc>
                  <a:txBody>
                    <a:bodyPr/>
                    <a:lstStyle/>
                    <a:p>
                      <a:pPr algn="l" fontAlgn="t"/>
                      <a:r>
                        <a:rPr lang="en-US" sz="1100" b="0" i="0" u="none" strike="noStrike" dirty="0">
                          <a:solidFill>
                            <a:srgbClr val="000000"/>
                          </a:solidFill>
                          <a:effectLst/>
                          <a:latin typeface="+mn-lt"/>
                        </a:rPr>
                        <a:t>Data Collection</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Mobile data collection platform</a:t>
                      </a:r>
                    </a:p>
                  </a:txBody>
                  <a:tcPr marL="9525" marR="9525" marT="9525" marB="0" anchor="ctr"/>
                </a:tc>
                <a:extLst>
                  <a:ext uri="{0D108BD9-81ED-4DB2-BD59-A6C34878D82A}">
                    <a16:rowId xmlns:a16="http://schemas.microsoft.com/office/drawing/2014/main" val="738512929"/>
                  </a:ext>
                </a:extLst>
              </a:tr>
              <a:tr h="103763">
                <a:tc>
                  <a:txBody>
                    <a:bodyPr/>
                    <a:lstStyle/>
                    <a:p>
                      <a:pPr algn="l" fontAlgn="t"/>
                      <a:r>
                        <a:rPr lang="en-US" sz="1100" b="0" i="0" u="none" strike="noStrike" dirty="0">
                          <a:solidFill>
                            <a:srgbClr val="000000"/>
                          </a:solidFill>
                          <a:effectLst/>
                          <a:latin typeface="+mn-lt"/>
                        </a:rPr>
                        <a:t>ForLab</a:t>
                      </a:r>
                    </a:p>
                  </a:txBody>
                  <a:tcPr marL="9525" marR="9525" marT="9525" marB="0" anchor="ctr"/>
                </a:tc>
                <a:tc>
                  <a:txBody>
                    <a:bodyPr/>
                    <a:lstStyle/>
                    <a:p>
                      <a:pPr algn="l" fontAlgn="t"/>
                      <a:r>
                        <a:rPr lang="en-US" sz="1100" b="0" i="0" u="none" strike="noStrike" dirty="0">
                          <a:solidFill>
                            <a:srgbClr val="000000"/>
                          </a:solidFill>
                          <a:effectLst/>
                          <a:latin typeface="+mn-lt"/>
                        </a:rPr>
                        <a:t>Forecasting</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a:solidFill>
                            <a:srgbClr val="000000"/>
                          </a:solidFill>
                          <a:effectLst/>
                          <a:latin typeface="+mn-lt"/>
                        </a:rPr>
                        <a:t>Standalone forecasting and quantification tool for Lab items</a:t>
                      </a:r>
                    </a:p>
                  </a:txBody>
                  <a:tcPr marL="9525" marR="9525" marT="9525" marB="0" anchor="ctr"/>
                </a:tc>
                <a:extLst>
                  <a:ext uri="{0D108BD9-81ED-4DB2-BD59-A6C34878D82A}">
                    <a16:rowId xmlns:a16="http://schemas.microsoft.com/office/drawing/2014/main" val="2463804549"/>
                  </a:ext>
                </a:extLst>
              </a:tr>
              <a:tr h="103763">
                <a:tc>
                  <a:txBody>
                    <a:bodyPr/>
                    <a:lstStyle/>
                    <a:p>
                      <a:pPr algn="l" fontAlgn="t"/>
                      <a:r>
                        <a:rPr lang="en-US" sz="1100" b="0" i="0" u="none" strike="noStrike" dirty="0" err="1">
                          <a:solidFill>
                            <a:srgbClr val="000000"/>
                          </a:solidFill>
                          <a:effectLst/>
                          <a:latin typeface="+mn-lt"/>
                        </a:rPr>
                        <a:t>CAPeT</a:t>
                      </a:r>
                      <a:endParaRPr lang="en-US" sz="1100" b="0" i="0" u="none" strike="noStrike" dirty="0">
                        <a:solidFill>
                          <a:srgbClr val="000000"/>
                        </a:solidFill>
                        <a:effectLst/>
                        <a:latin typeface="+mn-lt"/>
                      </a:endParaRPr>
                    </a:p>
                  </a:txBody>
                  <a:tcPr marL="9525" marR="9525" marT="9525"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Data Collection</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Used primarily for data entry, editing, tabulation, and dissemination</a:t>
                      </a:r>
                    </a:p>
                  </a:txBody>
                  <a:tcPr marL="9525" marR="9525" marT="9525" marB="0" anchor="ctr"/>
                </a:tc>
                <a:extLst>
                  <a:ext uri="{0D108BD9-81ED-4DB2-BD59-A6C34878D82A}">
                    <a16:rowId xmlns:a16="http://schemas.microsoft.com/office/drawing/2014/main" val="3993916163"/>
                  </a:ext>
                </a:extLst>
              </a:tr>
              <a:tr h="103763">
                <a:tc>
                  <a:txBody>
                    <a:bodyPr/>
                    <a:lstStyle/>
                    <a:p>
                      <a:pPr algn="l" fontAlgn="t"/>
                      <a:r>
                        <a:rPr lang="en-US" sz="1100" b="0" i="0" u="none" strike="noStrike" dirty="0">
                          <a:solidFill>
                            <a:srgbClr val="000000"/>
                          </a:solidFill>
                          <a:effectLst/>
                          <a:latin typeface="+mn-lt"/>
                        </a:rPr>
                        <a:t>Interoperability Layer</a:t>
                      </a:r>
                    </a:p>
                  </a:txBody>
                  <a:tcPr marL="9525" marR="9525" marT="9525"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Interface platform</a:t>
                      </a:r>
                    </a:p>
                  </a:txBody>
                  <a:tcPr marL="9525" marR="9525" marT="9525" marB="0" anchor="ctr"/>
                </a:tc>
                <a:tc>
                  <a:txBody>
                    <a:bodyPr/>
                    <a:lstStyle/>
                    <a:p>
                      <a:pPr algn="l" fontAlgn="t"/>
                      <a:r>
                        <a:rPr lang="en-US" sz="1100" b="0" i="0" u="none" strike="noStrike" dirty="0">
                          <a:solidFill>
                            <a:srgbClr val="000000"/>
                          </a:solidFill>
                          <a:effectLst/>
                          <a:latin typeface="+mn-lt"/>
                        </a:rPr>
                        <a:t>MOH IP</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Used primarily for data exchange with other HIS and LMIS system, in this case DHIS 2 and OpenLMIS</a:t>
                      </a:r>
                    </a:p>
                  </a:txBody>
                  <a:tcPr marL="9525" marR="9525" marT="9525" marB="0" anchor="ctr"/>
                </a:tc>
                <a:extLst>
                  <a:ext uri="{0D108BD9-81ED-4DB2-BD59-A6C34878D82A}">
                    <a16:rowId xmlns:a16="http://schemas.microsoft.com/office/drawing/2014/main" val="630088331"/>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extLst>
              <p:ext uri="{D42A27DB-BD31-4B8C-83A1-F6EECF244321}">
                <p14:modId xmlns:p14="http://schemas.microsoft.com/office/powerpoint/2010/main" val="3601345825"/>
              </p:ext>
            </p:extLst>
          </p:nvPr>
        </p:nvGraphicFramePr>
        <p:xfrm>
          <a:off x="6087291" y="368946"/>
          <a:ext cx="6104709" cy="365760"/>
        </p:xfrm>
        <a:graphic>
          <a:graphicData uri="http://schemas.openxmlformats.org/drawingml/2006/table">
            <a:tbl>
              <a:tblPr firstRow="1" bandRow="1">
                <a:tableStyleId>{5C22544A-7EE6-4342-B048-85BDC9FD1C3A}</a:tableStyleId>
              </a:tblPr>
              <a:tblGrid>
                <a:gridCol w="6104709">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72544" y="-105399"/>
            <a:ext cx="3457031"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Malawi – MIS Landscape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639853" y="2096495"/>
            <a:ext cx="823658" cy="335285"/>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ForLab</a:t>
            </a:r>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19" name="Cloud 18">
            <a:extLst>
              <a:ext uri="{FF2B5EF4-FFF2-40B4-BE49-F238E27FC236}">
                <a16:creationId xmlns:a16="http://schemas.microsoft.com/office/drawing/2014/main" id="{D61C6633-E87B-4874-BB92-15D1ADE5C0AF}"/>
              </a:ext>
            </a:extLst>
          </p:cNvPr>
          <p:cNvSpPr/>
          <p:nvPr/>
        </p:nvSpPr>
        <p:spPr>
          <a:xfrm>
            <a:off x="9334052" y="864332"/>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OpenLMIS</a:t>
            </a:r>
          </a:p>
        </p:txBody>
      </p:sp>
      <p:cxnSp>
        <p:nvCxnSpPr>
          <p:cNvPr id="20" name="Straight Arrow Connector 19">
            <a:extLst>
              <a:ext uri="{FF2B5EF4-FFF2-40B4-BE49-F238E27FC236}">
                <a16:creationId xmlns:a16="http://schemas.microsoft.com/office/drawing/2014/main" id="{2AFB5BE6-CCC1-4E51-A7DB-67ACB300A15A}"/>
              </a:ext>
            </a:extLst>
          </p:cNvPr>
          <p:cNvCxnSpPr>
            <a:cxnSpLocks/>
            <a:stCxn id="59" idx="0"/>
          </p:cNvCxnSpPr>
          <p:nvPr/>
        </p:nvCxnSpPr>
        <p:spPr>
          <a:xfrm flipV="1">
            <a:off x="9971997" y="1401385"/>
            <a:ext cx="0" cy="2224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1F84CF-B612-4D6F-83F2-8CA774AC5578}"/>
              </a:ext>
            </a:extLst>
          </p:cNvPr>
          <p:cNvCxnSpPr>
            <a:cxnSpLocks/>
            <a:endCxn id="19" idx="1"/>
          </p:cNvCxnSpPr>
          <p:nvPr/>
        </p:nvCxnSpPr>
        <p:spPr>
          <a:xfrm flipV="1">
            <a:off x="9819985" y="1509916"/>
            <a:ext cx="0" cy="802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Magnetic Disk 26">
            <a:extLst>
              <a:ext uri="{FF2B5EF4-FFF2-40B4-BE49-F238E27FC236}">
                <a16:creationId xmlns:a16="http://schemas.microsoft.com/office/drawing/2014/main" id="{1281C586-B649-4D9E-8966-E4B60D1DF9D4}"/>
              </a:ext>
            </a:extLst>
          </p:cNvPr>
          <p:cNvSpPr/>
          <p:nvPr/>
        </p:nvSpPr>
        <p:spPr>
          <a:xfrm>
            <a:off x="7937464" y="2248375"/>
            <a:ext cx="1003773" cy="4875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Navision</a:t>
            </a:r>
          </a:p>
        </p:txBody>
      </p:sp>
      <p:sp>
        <p:nvSpPr>
          <p:cNvPr id="28" name="Cloud 27">
            <a:extLst>
              <a:ext uri="{FF2B5EF4-FFF2-40B4-BE49-F238E27FC236}">
                <a16:creationId xmlns:a16="http://schemas.microsoft.com/office/drawing/2014/main" id="{5960BC4C-4ABB-4F90-A19F-741AF48900AB}"/>
              </a:ext>
            </a:extLst>
          </p:cNvPr>
          <p:cNvSpPr/>
          <p:nvPr/>
        </p:nvSpPr>
        <p:spPr>
          <a:xfrm>
            <a:off x="10907925" y="863644"/>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0" name="Rectangle 29">
            <a:extLst>
              <a:ext uri="{FF2B5EF4-FFF2-40B4-BE49-F238E27FC236}">
                <a16:creationId xmlns:a16="http://schemas.microsoft.com/office/drawing/2014/main" id="{5DD4C0E8-439A-432D-B810-F259F161BD71}"/>
              </a:ext>
            </a:extLst>
          </p:cNvPr>
          <p:cNvSpPr/>
          <p:nvPr/>
        </p:nvSpPr>
        <p:spPr>
          <a:xfrm>
            <a:off x="10788210" y="228350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a:p>
            <a:pPr algn="ctr"/>
            <a:r>
              <a:rPr lang="en-US" sz="800" dirty="0">
                <a:solidFill>
                  <a:schemeClr val="tx1"/>
                </a:solidFill>
              </a:rPr>
              <a:t>Data Entry</a:t>
            </a:r>
          </a:p>
        </p:txBody>
      </p:sp>
      <p:cxnSp>
        <p:nvCxnSpPr>
          <p:cNvPr id="31" name="Straight Arrow Connector 30">
            <a:extLst>
              <a:ext uri="{FF2B5EF4-FFF2-40B4-BE49-F238E27FC236}">
                <a16:creationId xmlns:a16="http://schemas.microsoft.com/office/drawing/2014/main" id="{6EE2C175-5CF7-40F8-86FF-61F30213E20A}"/>
              </a:ext>
            </a:extLst>
          </p:cNvPr>
          <p:cNvCxnSpPr>
            <a:cxnSpLocks/>
            <a:stCxn id="30" idx="0"/>
          </p:cNvCxnSpPr>
          <p:nvPr/>
        </p:nvCxnSpPr>
        <p:spPr>
          <a:xfrm flipV="1">
            <a:off x="11240572" y="1484996"/>
            <a:ext cx="0" cy="798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2AD9EF1-D8BC-44F5-8E61-3FBECF768606}"/>
              </a:ext>
            </a:extLst>
          </p:cNvPr>
          <p:cNvCxnSpPr>
            <a:cxnSpLocks/>
            <a:stCxn id="60" idx="0"/>
            <a:endCxn id="59" idx="2"/>
          </p:cNvCxnSpPr>
          <p:nvPr/>
        </p:nvCxnSpPr>
        <p:spPr>
          <a:xfrm flipV="1">
            <a:off x="9969630" y="4025016"/>
            <a:ext cx="2367" cy="5040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Flowchart: Magnetic Disk 40">
            <a:extLst>
              <a:ext uri="{FF2B5EF4-FFF2-40B4-BE49-F238E27FC236}">
                <a16:creationId xmlns:a16="http://schemas.microsoft.com/office/drawing/2014/main" id="{FA721E96-030A-458A-9399-AA843FFBE0C6}"/>
              </a:ext>
            </a:extLst>
          </p:cNvPr>
          <p:cNvSpPr/>
          <p:nvPr/>
        </p:nvSpPr>
        <p:spPr>
          <a:xfrm>
            <a:off x="6639853" y="2458936"/>
            <a:ext cx="823658" cy="335283"/>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Pipeline</a:t>
            </a:r>
          </a:p>
        </p:txBody>
      </p:sp>
      <p:sp>
        <p:nvSpPr>
          <p:cNvPr id="42" name="Flowchart: Magnetic Disk 41">
            <a:extLst>
              <a:ext uri="{FF2B5EF4-FFF2-40B4-BE49-F238E27FC236}">
                <a16:creationId xmlns:a16="http://schemas.microsoft.com/office/drawing/2014/main" id="{BAA1980B-39EF-4E83-89FB-15C40D5B2A44}"/>
              </a:ext>
            </a:extLst>
          </p:cNvPr>
          <p:cNvSpPr/>
          <p:nvPr/>
        </p:nvSpPr>
        <p:spPr>
          <a:xfrm>
            <a:off x="6640309" y="1745600"/>
            <a:ext cx="823658" cy="335283"/>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Quantimed</a:t>
            </a:r>
          </a:p>
        </p:txBody>
      </p:sp>
      <p:sp>
        <p:nvSpPr>
          <p:cNvPr id="43" name="Flowchart: Magnetic Disk 42">
            <a:extLst>
              <a:ext uri="{FF2B5EF4-FFF2-40B4-BE49-F238E27FC236}">
                <a16:creationId xmlns:a16="http://schemas.microsoft.com/office/drawing/2014/main" id="{72D9863A-530B-4F3E-8D2E-86C3E366061E}"/>
              </a:ext>
            </a:extLst>
          </p:cNvPr>
          <p:cNvSpPr/>
          <p:nvPr/>
        </p:nvSpPr>
        <p:spPr>
          <a:xfrm>
            <a:off x="7937465" y="1738520"/>
            <a:ext cx="1003773" cy="4875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err="1"/>
              <a:t>CAPeT</a:t>
            </a:r>
            <a:endParaRPr lang="en-US" sz="1100" dirty="0"/>
          </a:p>
        </p:txBody>
      </p:sp>
      <p:sp>
        <p:nvSpPr>
          <p:cNvPr id="49" name="Rectangle 48">
            <a:extLst>
              <a:ext uri="{FF2B5EF4-FFF2-40B4-BE49-F238E27FC236}">
                <a16:creationId xmlns:a16="http://schemas.microsoft.com/office/drawing/2014/main" id="{695B068E-D9CF-4E6E-AF81-AAFA373571E2}"/>
              </a:ext>
            </a:extLst>
          </p:cNvPr>
          <p:cNvSpPr/>
          <p:nvPr/>
        </p:nvSpPr>
        <p:spPr>
          <a:xfrm>
            <a:off x="10940222" y="360098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a:p>
            <a:pPr algn="ctr"/>
            <a:r>
              <a:rPr lang="en-US" sz="800" dirty="0">
                <a:solidFill>
                  <a:schemeClr val="tx1"/>
                </a:solidFill>
              </a:rPr>
              <a:t>Data Entry</a:t>
            </a:r>
          </a:p>
        </p:txBody>
      </p:sp>
      <p:cxnSp>
        <p:nvCxnSpPr>
          <p:cNvPr id="53" name="Straight Arrow Connector 52">
            <a:extLst>
              <a:ext uri="{FF2B5EF4-FFF2-40B4-BE49-F238E27FC236}">
                <a16:creationId xmlns:a16="http://schemas.microsoft.com/office/drawing/2014/main" id="{DA1FD61D-86AD-4733-B2EC-8EE99B95DCDD}"/>
              </a:ext>
            </a:extLst>
          </p:cNvPr>
          <p:cNvCxnSpPr>
            <a:cxnSpLocks/>
            <a:endCxn id="49" idx="2"/>
          </p:cNvCxnSpPr>
          <p:nvPr/>
        </p:nvCxnSpPr>
        <p:spPr>
          <a:xfrm flipV="1">
            <a:off x="11392584" y="4000096"/>
            <a:ext cx="0" cy="48387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4A0F2D7-6B8F-4563-92C3-CABF8321BCCF}"/>
              </a:ext>
            </a:extLst>
          </p:cNvPr>
          <p:cNvSpPr/>
          <p:nvPr/>
        </p:nvSpPr>
        <p:spPr>
          <a:xfrm>
            <a:off x="10906651" y="450419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57" name="Rectangle 56">
            <a:extLst>
              <a:ext uri="{FF2B5EF4-FFF2-40B4-BE49-F238E27FC236}">
                <a16:creationId xmlns:a16="http://schemas.microsoft.com/office/drawing/2014/main" id="{4EC2C463-696B-4CE5-95C2-135502AEA6F3}"/>
              </a:ext>
            </a:extLst>
          </p:cNvPr>
          <p:cNvSpPr/>
          <p:nvPr/>
        </p:nvSpPr>
        <p:spPr>
          <a:xfrm>
            <a:off x="9334052" y="229408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OpenLMIS</a:t>
            </a:r>
          </a:p>
          <a:p>
            <a:pPr algn="ctr"/>
            <a:r>
              <a:rPr lang="en-US" sz="800" dirty="0">
                <a:solidFill>
                  <a:schemeClr val="tx1"/>
                </a:solidFill>
              </a:rPr>
              <a:t>Data Entry</a:t>
            </a:r>
          </a:p>
        </p:txBody>
      </p:sp>
      <p:sp>
        <p:nvSpPr>
          <p:cNvPr id="59" name="Rectangle 58">
            <a:extLst>
              <a:ext uri="{FF2B5EF4-FFF2-40B4-BE49-F238E27FC236}">
                <a16:creationId xmlns:a16="http://schemas.microsoft.com/office/drawing/2014/main" id="{8112ADAF-7819-4C46-8789-91A06A5A502B}"/>
              </a:ext>
            </a:extLst>
          </p:cNvPr>
          <p:cNvSpPr/>
          <p:nvPr/>
        </p:nvSpPr>
        <p:spPr>
          <a:xfrm>
            <a:off x="9519635" y="362590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OpenLMIS</a:t>
            </a:r>
          </a:p>
          <a:p>
            <a:pPr algn="ctr"/>
            <a:r>
              <a:rPr lang="en-US" sz="800" dirty="0">
                <a:solidFill>
                  <a:schemeClr val="tx1"/>
                </a:solidFill>
              </a:rPr>
              <a:t>Data Entry</a:t>
            </a:r>
          </a:p>
        </p:txBody>
      </p:sp>
      <p:sp>
        <p:nvSpPr>
          <p:cNvPr id="60" name="Rectangle 59">
            <a:extLst>
              <a:ext uri="{FF2B5EF4-FFF2-40B4-BE49-F238E27FC236}">
                <a16:creationId xmlns:a16="http://schemas.microsoft.com/office/drawing/2014/main" id="{2B5C2D07-8ED7-4991-8882-B98AB1BD4A67}"/>
              </a:ext>
            </a:extLst>
          </p:cNvPr>
          <p:cNvSpPr/>
          <p:nvPr/>
        </p:nvSpPr>
        <p:spPr>
          <a:xfrm>
            <a:off x="9517268" y="452911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69" name="Flowchart: Magnetic Disk 68">
            <a:extLst>
              <a:ext uri="{FF2B5EF4-FFF2-40B4-BE49-F238E27FC236}">
                <a16:creationId xmlns:a16="http://schemas.microsoft.com/office/drawing/2014/main" id="{3EC124B2-420F-476C-981E-5C91C3BE47D6}"/>
              </a:ext>
            </a:extLst>
          </p:cNvPr>
          <p:cNvSpPr/>
          <p:nvPr/>
        </p:nvSpPr>
        <p:spPr>
          <a:xfrm>
            <a:off x="7937465" y="3716619"/>
            <a:ext cx="1003773" cy="4875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nchorCtr="0"/>
          <a:lstStyle/>
          <a:p>
            <a:pPr algn="ctr"/>
            <a:r>
              <a:rPr lang="en-US" sz="1100" dirty="0"/>
              <a:t>Navision</a:t>
            </a:r>
          </a:p>
          <a:p>
            <a:pPr algn="ctr"/>
            <a:r>
              <a:rPr lang="en-US" sz="1100" dirty="0"/>
              <a:t>(CMS branches)</a:t>
            </a:r>
          </a:p>
        </p:txBody>
      </p:sp>
      <p:sp>
        <p:nvSpPr>
          <p:cNvPr id="73" name="TextBox 72">
            <a:extLst>
              <a:ext uri="{FF2B5EF4-FFF2-40B4-BE49-F238E27FC236}">
                <a16:creationId xmlns:a16="http://schemas.microsoft.com/office/drawing/2014/main" id="{F5F5FAD1-8BFF-420A-822A-526625A3D74F}"/>
              </a:ext>
            </a:extLst>
          </p:cNvPr>
          <p:cNvSpPr txBox="1"/>
          <p:nvPr/>
        </p:nvSpPr>
        <p:spPr>
          <a:xfrm>
            <a:off x="8255767" y="2860800"/>
            <a:ext cx="398247" cy="707886"/>
          </a:xfrm>
          <a:prstGeom prst="rect">
            <a:avLst/>
          </a:prstGeom>
          <a:solidFill>
            <a:schemeClr val="bg1"/>
          </a:solidFill>
        </p:spPr>
        <p:txBody>
          <a:bodyPr wrap="square" rtlCol="0">
            <a:spAutoFit/>
          </a:bodyPr>
          <a:lstStyle/>
          <a:p>
            <a:r>
              <a:rPr lang="en-US" sz="800" dirty="0"/>
              <a:t>Data </a:t>
            </a:r>
          </a:p>
          <a:p>
            <a:endParaRPr lang="en-US" sz="800" dirty="0"/>
          </a:p>
          <a:p>
            <a:endParaRPr lang="en-US" sz="800" dirty="0"/>
          </a:p>
          <a:p>
            <a:endParaRPr lang="en-US" sz="800" dirty="0"/>
          </a:p>
          <a:p>
            <a:r>
              <a:rPr lang="en-US" sz="800" dirty="0"/>
              <a:t>Sync</a:t>
            </a:r>
          </a:p>
        </p:txBody>
      </p:sp>
      <p:pic>
        <p:nvPicPr>
          <p:cNvPr id="74" name="Graphic 73" descr="Repeat">
            <a:extLst>
              <a:ext uri="{FF2B5EF4-FFF2-40B4-BE49-F238E27FC236}">
                <a16:creationId xmlns:a16="http://schemas.microsoft.com/office/drawing/2014/main" id="{80779A0C-180B-4DB1-9702-26A7703A3E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1417" y="2979306"/>
            <a:ext cx="466946" cy="466946"/>
          </a:xfrm>
          <a:prstGeom prst="rect">
            <a:avLst/>
          </a:prstGeom>
        </p:spPr>
      </p:pic>
      <p:sp>
        <p:nvSpPr>
          <p:cNvPr id="45" name="Cloud 44">
            <a:extLst>
              <a:ext uri="{FF2B5EF4-FFF2-40B4-BE49-F238E27FC236}">
                <a16:creationId xmlns:a16="http://schemas.microsoft.com/office/drawing/2014/main" id="{0701E1BB-9C6E-4EBA-A5C5-014145B64BA1}"/>
              </a:ext>
            </a:extLst>
          </p:cNvPr>
          <p:cNvSpPr/>
          <p:nvPr/>
        </p:nvSpPr>
        <p:spPr>
          <a:xfrm>
            <a:off x="6632243" y="2807969"/>
            <a:ext cx="826310" cy="533237"/>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SurveyCTO</a:t>
            </a:r>
            <a:endParaRPr lang="en-US" sz="1000" dirty="0">
              <a:solidFill>
                <a:schemeClr val="tx1"/>
              </a:solidFill>
            </a:endParaRPr>
          </a:p>
        </p:txBody>
      </p:sp>
      <p:cxnSp>
        <p:nvCxnSpPr>
          <p:cNvPr id="6" name="Straight Arrow Connector 5">
            <a:extLst>
              <a:ext uri="{FF2B5EF4-FFF2-40B4-BE49-F238E27FC236}">
                <a16:creationId xmlns:a16="http://schemas.microsoft.com/office/drawing/2014/main" id="{E0975277-E67C-4582-B0E5-B50897A10C8D}"/>
              </a:ext>
            </a:extLst>
          </p:cNvPr>
          <p:cNvCxnSpPr>
            <a:cxnSpLocks/>
            <a:stCxn id="57" idx="3"/>
          </p:cNvCxnSpPr>
          <p:nvPr/>
        </p:nvCxnSpPr>
        <p:spPr>
          <a:xfrm flipV="1">
            <a:off x="10238776" y="2492169"/>
            <a:ext cx="235106" cy="147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051E63-FFBA-4E99-B23F-5CDA6EE65330}"/>
              </a:ext>
            </a:extLst>
          </p:cNvPr>
          <p:cNvCxnSpPr>
            <a:stCxn id="57" idx="1"/>
            <a:endCxn id="27" idx="4"/>
          </p:cNvCxnSpPr>
          <p:nvPr/>
        </p:nvCxnSpPr>
        <p:spPr>
          <a:xfrm flipH="1" flipV="1">
            <a:off x="8941237" y="2492169"/>
            <a:ext cx="392815" cy="1472"/>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590325C-8973-4F27-99BE-A8FF2CACC7DE}"/>
              </a:ext>
            </a:extLst>
          </p:cNvPr>
          <p:cNvCxnSpPr/>
          <p:nvPr/>
        </p:nvCxnSpPr>
        <p:spPr>
          <a:xfrm flipH="1" flipV="1">
            <a:off x="10113382" y="5366683"/>
            <a:ext cx="392815" cy="1472"/>
          </a:xfrm>
          <a:prstGeom prst="straightConnector1">
            <a:avLst/>
          </a:prstGeom>
          <a:ln w="1905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DEBC329-DD86-4F25-84D5-44BEFAA91CE1}"/>
              </a:ext>
            </a:extLst>
          </p:cNvPr>
          <p:cNvCxnSpPr/>
          <p:nvPr/>
        </p:nvCxnSpPr>
        <p:spPr>
          <a:xfrm flipV="1">
            <a:off x="11170408" y="5356102"/>
            <a:ext cx="549434" cy="105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126EC1B-2C4B-415D-A5AD-2FC2F2ED82B3}"/>
              </a:ext>
            </a:extLst>
          </p:cNvPr>
          <p:cNvSpPr txBox="1"/>
          <p:nvPr/>
        </p:nvSpPr>
        <p:spPr>
          <a:xfrm>
            <a:off x="9916582" y="5412267"/>
            <a:ext cx="926535" cy="215444"/>
          </a:xfrm>
          <a:prstGeom prst="rect">
            <a:avLst/>
          </a:prstGeom>
          <a:noFill/>
        </p:spPr>
        <p:txBody>
          <a:bodyPr wrap="square" rtlCol="0">
            <a:spAutoFit/>
          </a:bodyPr>
          <a:lstStyle/>
          <a:p>
            <a:pPr algn="ctr"/>
            <a:r>
              <a:rPr lang="en-US" sz="800" dirty="0"/>
              <a:t>Manual exchange</a:t>
            </a:r>
          </a:p>
        </p:txBody>
      </p:sp>
      <p:sp>
        <p:nvSpPr>
          <p:cNvPr id="48" name="TextBox 47">
            <a:extLst>
              <a:ext uri="{FF2B5EF4-FFF2-40B4-BE49-F238E27FC236}">
                <a16:creationId xmlns:a16="http://schemas.microsoft.com/office/drawing/2014/main" id="{4E21A8DD-2891-4E7F-97B0-C9111E34B216}"/>
              </a:ext>
            </a:extLst>
          </p:cNvPr>
          <p:cNvSpPr txBox="1"/>
          <p:nvPr/>
        </p:nvSpPr>
        <p:spPr>
          <a:xfrm>
            <a:off x="11009340" y="5425622"/>
            <a:ext cx="1114183" cy="215444"/>
          </a:xfrm>
          <a:prstGeom prst="rect">
            <a:avLst/>
          </a:prstGeom>
          <a:noFill/>
        </p:spPr>
        <p:txBody>
          <a:bodyPr wrap="square" rtlCol="0">
            <a:spAutoFit/>
          </a:bodyPr>
          <a:lstStyle/>
          <a:p>
            <a:pPr algn="ctr"/>
            <a:r>
              <a:rPr lang="en-US" sz="800" dirty="0"/>
              <a:t>Electronic exchange</a:t>
            </a:r>
          </a:p>
        </p:txBody>
      </p:sp>
      <p:sp>
        <p:nvSpPr>
          <p:cNvPr id="9" name="Rectangle 8">
            <a:extLst>
              <a:ext uri="{FF2B5EF4-FFF2-40B4-BE49-F238E27FC236}">
                <a16:creationId xmlns:a16="http://schemas.microsoft.com/office/drawing/2014/main" id="{DB3C2A6E-4CB8-40D7-A07D-4BAAE86783EA}"/>
              </a:ext>
            </a:extLst>
          </p:cNvPr>
          <p:cNvSpPr/>
          <p:nvPr/>
        </p:nvSpPr>
        <p:spPr>
          <a:xfrm>
            <a:off x="10487860" y="1967023"/>
            <a:ext cx="117300" cy="110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IL</a:t>
            </a:r>
          </a:p>
        </p:txBody>
      </p:sp>
      <p:cxnSp>
        <p:nvCxnSpPr>
          <p:cNvPr id="50" name="Straight Arrow Connector 49">
            <a:extLst>
              <a:ext uri="{FF2B5EF4-FFF2-40B4-BE49-F238E27FC236}">
                <a16:creationId xmlns:a16="http://schemas.microsoft.com/office/drawing/2014/main" id="{58630097-E494-489D-9141-05D29875E66F}"/>
              </a:ext>
            </a:extLst>
          </p:cNvPr>
          <p:cNvCxnSpPr>
            <a:cxnSpLocks/>
          </p:cNvCxnSpPr>
          <p:nvPr/>
        </p:nvCxnSpPr>
        <p:spPr>
          <a:xfrm flipV="1">
            <a:off x="10613835" y="2574894"/>
            <a:ext cx="176973"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BF915B1-73B5-401F-98CF-3D631FB04A98}"/>
              </a:ext>
            </a:extLst>
          </p:cNvPr>
          <p:cNvSpPr/>
          <p:nvPr/>
        </p:nvSpPr>
        <p:spPr>
          <a:xfrm>
            <a:off x="9103136" y="5265514"/>
            <a:ext cx="630025" cy="17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t>IL</a:t>
            </a:r>
          </a:p>
        </p:txBody>
      </p:sp>
      <p:sp>
        <p:nvSpPr>
          <p:cNvPr id="61" name="TextBox 60">
            <a:extLst>
              <a:ext uri="{FF2B5EF4-FFF2-40B4-BE49-F238E27FC236}">
                <a16:creationId xmlns:a16="http://schemas.microsoft.com/office/drawing/2014/main" id="{8D8FCB67-9073-43B0-A2C2-799399C2EF6B}"/>
              </a:ext>
            </a:extLst>
          </p:cNvPr>
          <p:cNvSpPr txBox="1"/>
          <p:nvPr/>
        </p:nvSpPr>
        <p:spPr>
          <a:xfrm>
            <a:off x="8893450" y="5419155"/>
            <a:ext cx="1114183" cy="215444"/>
          </a:xfrm>
          <a:prstGeom prst="rect">
            <a:avLst/>
          </a:prstGeom>
          <a:noFill/>
        </p:spPr>
        <p:txBody>
          <a:bodyPr wrap="square" rtlCol="0">
            <a:spAutoFit/>
          </a:bodyPr>
          <a:lstStyle/>
          <a:p>
            <a:pPr algn="ctr"/>
            <a:r>
              <a:rPr lang="en-US" sz="800" dirty="0"/>
              <a:t>Interoperability Layer</a:t>
            </a:r>
          </a:p>
        </p:txBody>
      </p:sp>
    </p:spTree>
    <p:extLst>
      <p:ext uri="{BB962C8B-B14F-4D97-AF65-F5344CB8AC3E}">
        <p14:creationId xmlns:p14="http://schemas.microsoft.com/office/powerpoint/2010/main" val="394114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22e118f-d533-465d-b5ca-7beed2256e09" ContentTypeId="0x0101008DA58B5CA681664FAB24816C56F4108502" PreviousValue="false"/>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Props1.xml><?xml version="1.0" encoding="utf-8"?>
<ds:datastoreItem xmlns:ds="http://schemas.openxmlformats.org/officeDocument/2006/customXml" ds:itemID="{FF8663EF-BA71-4CB8-A2FE-A8786DB42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3.xml><?xml version="1.0" encoding="utf-8"?>
<ds:datastoreItem xmlns:ds="http://schemas.openxmlformats.org/officeDocument/2006/customXml" ds:itemID="{B1B50192-BA2E-42F9-A9B8-1050B45B2731}">
  <ds:schemaRefs>
    <ds:schemaRef ds:uri="Microsoft.SharePoint.Taxonomy.ContentTypeSync"/>
  </ds:schemaRefs>
</ds:datastoreItem>
</file>

<file path=customXml/itemProps4.xml><?xml version="1.0" encoding="utf-8"?>
<ds:datastoreItem xmlns:ds="http://schemas.openxmlformats.org/officeDocument/2006/customXml" ds:itemID="{BEAE8431-F759-4283-8BEF-A17B8C6726B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3cd82f4-3f37-4b3e-a578-547f27c42b2d"/>
    <ds:schemaRef ds:uri="http://schemas.microsoft.com/office/2006/metadata/properties"/>
    <ds:schemaRef ds:uri="http://www.w3.org/XML/1998/namespace"/>
    <ds:schemaRef ds:uri="http://purl.org/dc/dcmitype/"/>
    <ds:schemaRef ds:uri="8d7096d6-fc66-4344-9e3f-2445529a09f6"/>
  </ds:schemaRefs>
</ds:datastoreItem>
</file>

<file path=docProps/app.xml><?xml version="1.0" encoding="utf-8"?>
<Properties xmlns="http://schemas.openxmlformats.org/officeDocument/2006/extended-properties" xmlns:vt="http://schemas.openxmlformats.org/officeDocument/2006/docPropsVTypes">
  <Template>Office Theme</Template>
  <TotalTime>30737</TotalTime>
  <Words>229</Words>
  <Application>Microsoft Office PowerPoint</Application>
  <PresentationFormat>Widescreen</PresentationFormat>
  <Paragraphs>84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281</cp:revision>
  <dcterms:created xsi:type="dcterms:W3CDTF">2020-02-25T15:16:25Z</dcterms:created>
  <dcterms:modified xsi:type="dcterms:W3CDTF">2021-06-25T15:46:48Z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