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61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78" autoAdjust="0"/>
  </p:normalViewPr>
  <p:slideViewPr>
    <p:cSldViewPr snapToGrid="0">
      <p:cViewPr varScale="1">
        <p:scale>
          <a:sx n="91" d="100"/>
          <a:sy n="91" d="100"/>
        </p:scale>
        <p:origin x="14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FEBF5D7D-681D-4A46-AEDF-C27DD28F4247}"/>
    <pc:docChg chg="delSld">
      <pc:chgData name="Simon Conesa" userId="85e637a4-6b19-43c5-8a8d-4fa11b74262f" providerId="ADAL" clId="{FEBF5D7D-681D-4A46-AEDF-C27DD28F4247}" dt="2021-06-25T15:47:13.923" v="1" actId="2696"/>
      <pc:docMkLst>
        <pc:docMk/>
      </pc:docMkLst>
      <pc:sldChg chg="del">
        <pc:chgData name="Simon Conesa" userId="85e637a4-6b19-43c5-8a8d-4fa11b74262f" providerId="ADAL" clId="{FEBF5D7D-681D-4A46-AEDF-C27DD28F4247}" dt="2021-06-25T15:47:13.923" v="1" actId="2696"/>
        <pc:sldMkLst>
          <pc:docMk/>
          <pc:sldMk cId="907524083" sldId="583"/>
        </pc:sldMkLst>
      </pc:sldChg>
      <pc:sldChg chg="del">
        <pc:chgData name="Simon Conesa" userId="85e637a4-6b19-43c5-8a8d-4fa11b74262f" providerId="ADAL" clId="{FEBF5D7D-681D-4A46-AEDF-C27DD28F4247}" dt="2021-06-25T15:47:11.799" v="0" actId="2696"/>
        <pc:sldMkLst>
          <pc:docMk/>
          <pc:sldMk cId="4142471823" sldId="6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FB3D2B3B-72B1-4111-8AD1-CB7D0F44896C}"/>
              </a:ext>
            </a:extLst>
          </p:cNvPr>
          <p:cNvCxnSpPr>
            <a:cxnSpLocks/>
          </p:cNvCxnSpPr>
          <p:nvPr/>
        </p:nvCxnSpPr>
        <p:spPr>
          <a:xfrm flipV="1">
            <a:off x="10529418" y="1569299"/>
            <a:ext cx="12970" cy="2911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2500508782"/>
              </p:ext>
            </p:extLst>
          </p:nvPr>
        </p:nvGraphicFramePr>
        <p:xfrm>
          <a:off x="6107692" y="3188707"/>
          <a:ext cx="6059501" cy="1107691"/>
        </p:xfrm>
        <a:graphic>
          <a:graphicData uri="http://schemas.openxmlformats.org/drawingml/2006/table">
            <a:tbl>
              <a:tblPr firstRow="1" bandRow="1">
                <a:tableStyleId>{5C22544A-7EE6-4342-B048-85BDC9FD1C3A}</a:tableStyleId>
              </a:tblPr>
              <a:tblGrid>
                <a:gridCol w="6059501">
                  <a:extLst>
                    <a:ext uri="{9D8B030D-6E8A-4147-A177-3AD203B41FA5}">
                      <a16:colId xmlns:a16="http://schemas.microsoft.com/office/drawing/2014/main" val="723489864"/>
                    </a:ext>
                  </a:extLst>
                </a:gridCol>
              </a:tblGrid>
              <a:tr h="1107691">
                <a:tc>
                  <a:txBody>
                    <a:bodyPr/>
                    <a:lstStyle/>
                    <a:p>
                      <a:r>
                        <a:rPr lang="en-US" dirty="0">
                          <a:solidFill>
                            <a:schemeClr val="tx1"/>
                          </a:solidFill>
                        </a:rPr>
                        <a:t>Regional/</a:t>
                      </a:r>
                    </a:p>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2810678340"/>
              </p:ext>
            </p:extLst>
          </p:nvPr>
        </p:nvGraphicFramePr>
        <p:xfrm>
          <a:off x="6093809" y="1702580"/>
          <a:ext cx="6059500" cy="1480868"/>
        </p:xfrm>
        <a:graphic>
          <a:graphicData uri="http://schemas.openxmlformats.org/drawingml/2006/table">
            <a:tbl>
              <a:tblPr firstRow="1" bandRow="1">
                <a:tableStyleId>{5C22544A-7EE6-4342-B048-85BDC9FD1C3A}</a:tableStyleId>
              </a:tblPr>
              <a:tblGrid>
                <a:gridCol w="6059500">
                  <a:extLst>
                    <a:ext uri="{9D8B030D-6E8A-4147-A177-3AD203B41FA5}">
                      <a16:colId xmlns:a16="http://schemas.microsoft.com/office/drawing/2014/main" val="723489864"/>
                    </a:ext>
                  </a:extLst>
                </a:gridCol>
              </a:tblGrid>
              <a:tr h="1480868">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extLst>
              <p:ext uri="{D42A27DB-BD31-4B8C-83A1-F6EECF244321}">
                <p14:modId xmlns:p14="http://schemas.microsoft.com/office/powerpoint/2010/main" val="2333159458"/>
              </p:ext>
            </p:extLst>
          </p:nvPr>
        </p:nvGraphicFramePr>
        <p:xfrm>
          <a:off x="6107692" y="4292141"/>
          <a:ext cx="6059500" cy="871228"/>
        </p:xfrm>
        <a:graphic>
          <a:graphicData uri="http://schemas.openxmlformats.org/drawingml/2006/table">
            <a:tbl>
              <a:tblPr firstRow="1" bandRow="1">
                <a:tableStyleId>{5C22544A-7EE6-4342-B048-85BDC9FD1C3A}</a:tableStyleId>
              </a:tblPr>
              <a:tblGrid>
                <a:gridCol w="6059500">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50" name="Straight Arrow Connector 49">
            <a:extLst>
              <a:ext uri="{FF2B5EF4-FFF2-40B4-BE49-F238E27FC236}">
                <a16:creationId xmlns:a16="http://schemas.microsoft.com/office/drawing/2014/main" id="{F3FA52E6-9315-4A07-AB20-5E5624E4EB27}"/>
              </a:ext>
            </a:extLst>
          </p:cNvPr>
          <p:cNvCxnSpPr>
            <a:cxnSpLocks/>
            <a:stCxn id="47" idx="0"/>
          </p:cNvCxnSpPr>
          <p:nvPr/>
        </p:nvCxnSpPr>
        <p:spPr>
          <a:xfrm flipV="1">
            <a:off x="8936129" y="1542326"/>
            <a:ext cx="0" cy="2085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748655044"/>
              </p:ext>
            </p:extLst>
          </p:nvPr>
        </p:nvGraphicFramePr>
        <p:xfrm>
          <a:off x="23136" y="368946"/>
          <a:ext cx="6070927" cy="5822967"/>
        </p:xfrm>
        <a:graphic>
          <a:graphicData uri="http://schemas.openxmlformats.org/drawingml/2006/table">
            <a:tbl>
              <a:tblPr firstRow="1" bandRow="1">
                <a:tableStyleId>{5C22544A-7EE6-4342-B048-85BDC9FD1C3A}</a:tableStyleId>
              </a:tblPr>
              <a:tblGrid>
                <a:gridCol w="1112959">
                  <a:extLst>
                    <a:ext uri="{9D8B030D-6E8A-4147-A177-3AD203B41FA5}">
                      <a16:colId xmlns:a16="http://schemas.microsoft.com/office/drawing/2014/main" val="1617393262"/>
                    </a:ext>
                  </a:extLst>
                </a:gridCol>
                <a:gridCol w="740330">
                  <a:extLst>
                    <a:ext uri="{9D8B030D-6E8A-4147-A177-3AD203B41FA5}">
                      <a16:colId xmlns:a16="http://schemas.microsoft.com/office/drawing/2014/main" val="3497483624"/>
                    </a:ext>
                  </a:extLst>
                </a:gridCol>
                <a:gridCol w="818962">
                  <a:extLst>
                    <a:ext uri="{9D8B030D-6E8A-4147-A177-3AD203B41FA5}">
                      <a16:colId xmlns:a16="http://schemas.microsoft.com/office/drawing/2014/main" val="3955669414"/>
                    </a:ext>
                  </a:extLst>
                </a:gridCol>
                <a:gridCol w="3398676">
                  <a:extLst>
                    <a:ext uri="{9D8B030D-6E8A-4147-A177-3AD203B41FA5}">
                      <a16:colId xmlns:a16="http://schemas.microsoft.com/office/drawing/2014/main" val="3031568504"/>
                    </a:ext>
                  </a:extLst>
                </a:gridCol>
              </a:tblGrid>
              <a:tr h="349520">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323886">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65483">
                <a:tc>
                  <a:txBody>
                    <a:bodyPr/>
                    <a:lstStyle/>
                    <a:p>
                      <a:pPr algn="l" fontAlgn="t"/>
                      <a:r>
                        <a:rPr lang="en-US" sz="1100" b="0" i="0" u="none" strike="noStrike" dirty="0">
                          <a:solidFill>
                            <a:srgbClr val="000000"/>
                          </a:solidFill>
                          <a:effectLst/>
                          <a:latin typeface="+mn-lt"/>
                        </a:rPr>
                        <a:t>DHIS2</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 Global Fund, UNICEF, GAVI</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 and financial services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LMIS entry form was developed into DHIS2</a:t>
                      </a:r>
                    </a:p>
                    <a:p>
                      <a:pPr marL="0" indent="61913" algn="l" fontAlgn="b">
                        <a:buFont typeface="Arial" panose="020B0604020202020204" pitchFamily="34" charset="0"/>
                        <a:buChar char="•"/>
                      </a:pPr>
                      <a:r>
                        <a:rPr lang="en-US" sz="1100" b="0" i="0" u="none" strike="noStrike" dirty="0">
                          <a:solidFill>
                            <a:srgbClr val="000000"/>
                          </a:solidFill>
                          <a:effectLst/>
                          <a:latin typeface="+mn-lt"/>
                        </a:rPr>
                        <a:t>LMIS and HMIS data entry is done at health facility and LMIS data are transferred through integration to OSPSANTE for data aggregation, and data visualization</a:t>
                      </a:r>
                    </a:p>
                  </a:txBody>
                  <a:tcPr marL="9525" marR="9525" marT="9525" marB="0"/>
                </a:tc>
                <a:extLst>
                  <a:ext uri="{0D108BD9-81ED-4DB2-BD59-A6C34878D82A}">
                    <a16:rowId xmlns:a16="http://schemas.microsoft.com/office/drawing/2014/main" val="3333935869"/>
                  </a:ext>
                </a:extLst>
              </a:tr>
              <a:tr h="684519">
                <a:tc>
                  <a:txBody>
                    <a:bodyPr/>
                    <a:lstStyle/>
                    <a:p>
                      <a:pPr algn="l" fontAlgn="t"/>
                      <a:r>
                        <a:rPr lang="en-US" sz="1100" b="0" i="0" u="none" strike="noStrike" dirty="0">
                          <a:solidFill>
                            <a:srgbClr val="000000"/>
                          </a:solidFill>
                          <a:effectLst/>
                          <a:latin typeface="+mn-lt"/>
                        </a:rPr>
                        <a:t>OSPSANTE</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defTabSz="914400" rtl="0" eaLnBrk="1" fontAlgn="b" latinLnBrk="0" hangingPunct="1">
                        <a:buFont typeface="Arial" panose="020B0604020202020204" pitchFamily="34" charset="0"/>
                        <a:buChar char="•"/>
                      </a:pPr>
                      <a:r>
                        <a:rPr lang="en-US" sz="1100" b="0" i="0" u="none" strike="noStrike" dirty="0">
                          <a:solidFill>
                            <a:srgbClr val="000000"/>
                          </a:solidFill>
                          <a:effectLst/>
                          <a:latin typeface="+mn-lt"/>
                        </a:rPr>
                        <a:t>W</a:t>
                      </a:r>
                      <a:r>
                        <a:rPr lang="en-US" sz="1100" b="0" i="0" u="none" strike="noStrike" kern="1200" dirty="0">
                          <a:solidFill>
                            <a:srgbClr val="000000"/>
                          </a:solidFill>
                          <a:effectLst/>
                          <a:latin typeface="+mn-lt"/>
                          <a:ea typeface="+mn-ea"/>
                          <a:cs typeface="+mn-cs"/>
                        </a:rPr>
                        <a:t>eb-based dashboard that provides an early warning system for key public health priority programs to support evidence-based decision making in real-time</a:t>
                      </a:r>
                    </a:p>
                    <a:p>
                      <a:pPr marL="0" indent="61913" algn="l" defTabSz="914400" rtl="0" eaLnBrk="1" fontAlgn="b" latinLnBrk="0" hangingPunct="1">
                        <a:buFont typeface="Arial" panose="020B0604020202020204" pitchFamily="34" charset="0"/>
                        <a:buChar char="•"/>
                      </a:pPr>
                      <a:r>
                        <a:rPr lang="en-US" sz="1100" b="0" i="0" u="none" strike="noStrike" kern="1200" dirty="0">
                          <a:solidFill>
                            <a:srgbClr val="000000"/>
                          </a:solidFill>
                          <a:effectLst/>
                          <a:latin typeface="+mn-lt"/>
                          <a:ea typeface="+mn-ea"/>
                          <a:cs typeface="+mn-cs"/>
                        </a:rPr>
                        <a:t>Receives data from DHIS2 through integration</a:t>
                      </a:r>
                    </a:p>
                  </a:txBody>
                  <a:tcPr marL="9525" marR="9525" marT="9525" marB="0"/>
                </a:tc>
                <a:extLst>
                  <a:ext uri="{0D108BD9-81ED-4DB2-BD59-A6C34878D82A}">
                    <a16:rowId xmlns:a16="http://schemas.microsoft.com/office/drawing/2014/main" val="1784218438"/>
                  </a:ext>
                </a:extLst>
              </a:tr>
              <a:tr h="300369">
                <a:tc>
                  <a:txBody>
                    <a:bodyPr/>
                    <a:lstStyle/>
                    <a:p>
                      <a:pPr algn="l" fontAlgn="t"/>
                      <a:r>
                        <a:rPr lang="en-US" sz="1100" b="0" i="0" u="none" strike="noStrike" dirty="0">
                          <a:solidFill>
                            <a:srgbClr val="000000"/>
                          </a:solidFill>
                          <a:effectLst/>
                          <a:latin typeface="+mn-lt"/>
                        </a:rPr>
                        <a:t>Reality Check</a:t>
                      </a: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Web based forecasting tool for FP products</a:t>
                      </a:r>
                    </a:p>
                  </a:txBody>
                  <a:tcPr marL="9525" marR="9525" marT="9525" marB="0"/>
                </a:tc>
                <a:extLst>
                  <a:ext uri="{0D108BD9-81ED-4DB2-BD59-A6C34878D82A}">
                    <a16:rowId xmlns:a16="http://schemas.microsoft.com/office/drawing/2014/main" val="4173154483"/>
                  </a:ext>
                </a:extLst>
              </a:tr>
              <a:tr h="300369">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115774657"/>
                  </a:ext>
                </a:extLst>
              </a:tr>
              <a:tr h="300369">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44272116"/>
                  </a:ext>
                </a:extLst>
              </a:tr>
              <a:tr h="300369">
                <a:tc>
                  <a:txBody>
                    <a:bodyPr/>
                    <a:lstStyle/>
                    <a:p>
                      <a:pPr algn="l" fontAlgn="t"/>
                      <a:r>
                        <a:rPr lang="en-US" sz="1100" b="0" i="0" u="none" strike="noStrike" dirty="0" err="1">
                          <a:solidFill>
                            <a:srgbClr val="000000"/>
                          </a:solidFill>
                          <a:effectLst/>
                          <a:latin typeface="+mn-lt"/>
                        </a:rPr>
                        <a:t>LogiPPM</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Government of Mali</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warehouse management system installed at PPM central and regional warehouses</a:t>
                      </a:r>
                    </a:p>
                  </a:txBody>
                  <a:tcPr marL="9525" marR="9525" marT="9525" marB="0"/>
                </a:tc>
                <a:extLst>
                  <a:ext uri="{0D108BD9-81ED-4DB2-BD59-A6C34878D82A}">
                    <a16:rowId xmlns:a16="http://schemas.microsoft.com/office/drawing/2014/main" val="2211391743"/>
                  </a:ext>
                </a:extLst>
              </a:tr>
              <a:tr h="487798">
                <a:tc>
                  <a:txBody>
                    <a:bodyPr/>
                    <a:lstStyle/>
                    <a:p>
                      <a:pPr algn="l" fontAlgn="t"/>
                      <a:r>
                        <a:rPr lang="en-US" sz="1100" b="0" i="0" u="none" strike="noStrike" dirty="0">
                          <a:solidFill>
                            <a:srgbClr val="000000"/>
                          </a:solidFill>
                          <a:effectLst/>
                          <a:latin typeface="+mn-lt"/>
                        </a:rPr>
                        <a:t>Sage X3</a:t>
                      </a:r>
                    </a:p>
                  </a:txBody>
                  <a:tcPr marL="9525" marR="9525" marT="9525" marB="0"/>
                </a:tc>
                <a:tc>
                  <a:txBody>
                    <a:bodyPr/>
                    <a:lstStyle/>
                    <a:p>
                      <a:pPr algn="l" fontAlgn="t"/>
                      <a:r>
                        <a:rPr lang="en-US" sz="1100" b="0" i="0" u="none" strike="noStrike" dirty="0">
                          <a:solidFill>
                            <a:srgbClr val="000000"/>
                          </a:solidFill>
                          <a:effectLst/>
                          <a:latin typeface="+mn-lt"/>
                        </a:rPr>
                        <a:t>ERP/WMS</a:t>
                      </a:r>
                    </a:p>
                  </a:txBody>
                  <a:tcPr marL="9525" marR="9525" marT="9525" marB="0"/>
                </a:tc>
                <a:tc>
                  <a:txBody>
                    <a:bodyPr/>
                    <a:lstStyle/>
                    <a:p>
                      <a:pPr algn="l" fontAlgn="t"/>
                      <a:r>
                        <a:rPr lang="en-US" sz="1100" b="0" i="0" u="none" strike="noStrike" dirty="0">
                          <a:solidFill>
                            <a:srgbClr val="000000"/>
                          </a:solidFill>
                          <a:effectLst/>
                          <a:latin typeface="+mn-lt"/>
                        </a:rPr>
                        <a:t>Government of Mali, USAID, Dutch Cooperation</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warehouse management system installed at PPM central and regional warehouses</a:t>
                      </a:r>
                    </a:p>
                    <a:p>
                      <a:pPr marL="0" indent="0" algn="l" fontAlgn="b">
                        <a:buFont typeface="Arial" panose="020B0604020202020204" pitchFamily="34" charset="0"/>
                        <a:buChar char="•"/>
                      </a:pPr>
                      <a:r>
                        <a:rPr lang="en-US" sz="1100" b="0" i="0" u="none" strike="noStrike" dirty="0">
                          <a:solidFill>
                            <a:srgbClr val="000000"/>
                          </a:solidFill>
                          <a:effectLst/>
                          <a:latin typeface="+mn-lt"/>
                        </a:rPr>
                        <a:t>WMS module not yet operational</a:t>
                      </a:r>
                    </a:p>
                    <a:p>
                      <a:pPr marL="0" indent="0" algn="l" fontAlgn="b">
                        <a:buFont typeface="Arial" panose="020B0604020202020204" pitchFamily="34" charset="0"/>
                        <a:buChar char="•"/>
                      </a:pPr>
                      <a:r>
                        <a:rPr lang="en-US" sz="1100" b="0" i="0" u="none" strike="noStrike" dirty="0">
                          <a:solidFill>
                            <a:srgbClr val="000000"/>
                          </a:solidFill>
                          <a:effectLst/>
                          <a:latin typeface="+mn-lt"/>
                        </a:rPr>
                        <a:t>Sage X3 planned to progressively replace </a:t>
                      </a:r>
                      <a:r>
                        <a:rPr lang="en-US" sz="1100" b="0" i="0" u="none" strike="noStrike" dirty="0" err="1">
                          <a:solidFill>
                            <a:srgbClr val="000000"/>
                          </a:solidFill>
                          <a:effectLst/>
                          <a:latin typeface="+mn-lt"/>
                        </a:rPr>
                        <a:t>LogiPPM</a:t>
                      </a:r>
                      <a:r>
                        <a:rPr lang="en-US" sz="1100" b="0" i="0" u="none" strike="noStrike" dirty="0">
                          <a:solidFill>
                            <a:srgbClr val="000000"/>
                          </a:solidFill>
                          <a:effectLst/>
                          <a:latin typeface="+mn-lt"/>
                        </a:rPr>
                        <a:t> as WMS</a:t>
                      </a:r>
                    </a:p>
                  </a:txBody>
                  <a:tcPr marL="9525" marR="9525" marT="9525" marB="0"/>
                </a:tc>
                <a:extLst>
                  <a:ext uri="{0D108BD9-81ED-4DB2-BD59-A6C34878D82A}">
                    <a16:rowId xmlns:a16="http://schemas.microsoft.com/office/drawing/2014/main" val="666960549"/>
                  </a:ext>
                </a:extLst>
              </a:tr>
              <a:tr h="300369">
                <a:tc>
                  <a:txBody>
                    <a:bodyPr/>
                    <a:lstStyle/>
                    <a:p>
                      <a:pPr algn="l" fontAlgn="t"/>
                      <a:r>
                        <a:rPr lang="en-US" sz="1100" b="0" i="0" u="none" strike="noStrike" dirty="0">
                          <a:solidFill>
                            <a:srgbClr val="000000"/>
                          </a:solidFill>
                          <a:effectLst/>
                          <a:latin typeface="+mn-lt"/>
                        </a:rPr>
                        <a:t>DISPENS ARV</a:t>
                      </a:r>
                    </a:p>
                  </a:txBody>
                  <a:tcPr marL="9525" marR="9525" marT="9525" marB="0"/>
                </a:tc>
                <a:tc>
                  <a:txBody>
                    <a:bodyPr/>
                    <a:lstStyle/>
                    <a:p>
                      <a:pPr algn="l" fontAlgn="t"/>
                      <a:r>
                        <a:rPr lang="en-US" sz="1100" b="0" i="0" u="none" strike="noStrike" dirty="0">
                          <a:solidFill>
                            <a:srgbClr val="000000"/>
                          </a:solidFill>
                          <a:effectLst/>
                          <a:latin typeface="+mn-lt"/>
                        </a:rPr>
                        <a:t>Dispensing Tool</a:t>
                      </a:r>
                    </a:p>
                  </a:txBody>
                  <a:tcPr marL="9525" marR="9525" marT="9525" marB="0"/>
                </a:tc>
                <a:tc>
                  <a:txBody>
                    <a:bodyPr/>
                    <a:lstStyle/>
                    <a:p>
                      <a:pPr algn="l" fontAlgn="t"/>
                      <a:r>
                        <a:rPr lang="en-US" sz="1100" b="0" i="0" u="none" strike="noStrike" dirty="0">
                          <a:solidFill>
                            <a:srgbClr val="000000"/>
                          </a:solidFill>
                          <a:effectLst/>
                          <a:latin typeface="+mn-lt"/>
                        </a:rPr>
                        <a:t>Global Fund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dispensing and inventory management tool installed at ART sites. </a:t>
                      </a:r>
                      <a:r>
                        <a:rPr lang="en-US" sz="1100" u="none" strike="noStrike" kern="1200" dirty="0">
                          <a:solidFill>
                            <a:schemeClr val="dk1"/>
                          </a:solidFill>
                          <a:effectLst/>
                          <a:latin typeface="+mn-lt"/>
                          <a:ea typeface="+mn-ea"/>
                          <a:cs typeface="+mn-cs"/>
                        </a:rPr>
                        <a:t>Several ART sites have abandoned its use</a:t>
                      </a:r>
                      <a:r>
                        <a:rPr lang="en-US" sz="1100" b="0" i="0" u="none" strike="noStrike" dirty="0">
                          <a:solidFill>
                            <a:srgbClr val="000000"/>
                          </a:solidFill>
                          <a:effectLst/>
                          <a:latin typeface="+mn-lt"/>
                        </a:rPr>
                        <a:t> </a:t>
                      </a:r>
                    </a:p>
                  </a:txBody>
                  <a:tcPr marL="9525" marR="9525" marT="9525" marB="0"/>
                </a:tc>
                <a:extLst>
                  <a:ext uri="{0D108BD9-81ED-4DB2-BD59-A6C34878D82A}">
                    <a16:rowId xmlns:a16="http://schemas.microsoft.com/office/drawing/2014/main" val="3356471760"/>
                  </a:ext>
                </a:extLst>
              </a:tr>
              <a:tr h="247314">
                <a:tc>
                  <a:txBody>
                    <a:bodyPr/>
                    <a:lstStyle/>
                    <a:p>
                      <a:pPr algn="l" fontAlgn="t"/>
                      <a:r>
                        <a:rPr lang="en-US" sz="1100" b="0" i="0" u="none" strike="noStrike" dirty="0">
                          <a:solidFill>
                            <a:srgbClr val="000000"/>
                          </a:solidFill>
                          <a:effectLst/>
                          <a:latin typeface="+mn-lt"/>
                        </a:rPr>
                        <a:t>CHANNEL 2</a:t>
                      </a:r>
                    </a:p>
                  </a:txBody>
                  <a:tcPr marL="9525" marR="9525" marT="9525" marB="0"/>
                </a:tc>
                <a:tc>
                  <a:txBody>
                    <a:bodyPr/>
                    <a:lstStyle/>
                    <a:p>
                      <a:pPr algn="l" fontAlgn="t"/>
                      <a:r>
                        <a:rPr lang="en-US" sz="1100" b="0" i="0" u="none" strike="noStrike" dirty="0">
                          <a:solidFill>
                            <a:srgbClr val="000000"/>
                          </a:solidFill>
                          <a:effectLst/>
                          <a:latin typeface="+mn-lt"/>
                        </a:rPr>
                        <a:t>IMS</a:t>
                      </a:r>
                    </a:p>
                  </a:txBody>
                  <a:tcPr marL="9525" marR="9525" marT="9525" marB="0"/>
                </a:tc>
                <a:tc>
                  <a:txBody>
                    <a:bodyPr/>
                    <a:lstStyle/>
                    <a:p>
                      <a:pPr algn="l" fontAlgn="t"/>
                      <a:r>
                        <a:rPr lang="en-US" sz="1100" b="0" i="0" u="none" strike="noStrike" dirty="0">
                          <a:solidFill>
                            <a:srgbClr val="000000"/>
                          </a:solidFill>
                          <a:effectLst/>
                          <a:latin typeface="+mn-lt"/>
                        </a:rPr>
                        <a:t>UNFPA</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Inventory management system being used at the district warehouses only.                                                          </a:t>
                      </a:r>
                      <a:r>
                        <a:rPr lang="en-US" sz="1100" u="none" strike="noStrike" kern="1200" dirty="0">
                          <a:solidFill>
                            <a:schemeClr val="dk1"/>
                          </a:solidFill>
                          <a:effectLst/>
                          <a:latin typeface="+mn-lt"/>
                          <a:ea typeface="+mn-ea"/>
                          <a:cs typeface="+mn-cs"/>
                        </a:rPr>
                        <a:t>Several District Warehouses sites have abandoned its use</a:t>
                      </a:r>
                      <a:endParaRPr lang="en-US" sz="11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128761188"/>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50942" y="-82057"/>
            <a:ext cx="3088178" cy="609546"/>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Mali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491028" y="2669424"/>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490095" y="2293030"/>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53" name="Cloud 52">
            <a:extLst>
              <a:ext uri="{FF2B5EF4-FFF2-40B4-BE49-F238E27FC236}">
                <a16:creationId xmlns:a16="http://schemas.microsoft.com/office/drawing/2014/main" id="{562E70E1-EB16-4A2B-B119-4AE8A6435374}"/>
              </a:ext>
            </a:extLst>
          </p:cNvPr>
          <p:cNvSpPr/>
          <p:nvPr/>
        </p:nvSpPr>
        <p:spPr>
          <a:xfrm>
            <a:off x="11067311" y="958752"/>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35" name="Rectangle 34">
            <a:extLst>
              <a:ext uri="{FF2B5EF4-FFF2-40B4-BE49-F238E27FC236}">
                <a16:creationId xmlns:a16="http://schemas.microsoft.com/office/drawing/2014/main" id="{40C56A1A-CD7D-472E-8283-C9058BA5FC8A}"/>
              </a:ext>
            </a:extLst>
          </p:cNvPr>
          <p:cNvSpPr/>
          <p:nvPr/>
        </p:nvSpPr>
        <p:spPr>
          <a:xfrm>
            <a:off x="11227002" y="4430852"/>
            <a:ext cx="904724" cy="49645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cxnSp>
        <p:nvCxnSpPr>
          <p:cNvPr id="36" name="Straight Arrow Connector 35">
            <a:extLst>
              <a:ext uri="{FF2B5EF4-FFF2-40B4-BE49-F238E27FC236}">
                <a16:creationId xmlns:a16="http://schemas.microsoft.com/office/drawing/2014/main" id="{E791890F-90D7-4774-A6FC-E5C8677A98DF}"/>
              </a:ext>
            </a:extLst>
          </p:cNvPr>
          <p:cNvCxnSpPr>
            <a:cxnSpLocks/>
          </p:cNvCxnSpPr>
          <p:nvPr/>
        </p:nvCxnSpPr>
        <p:spPr>
          <a:xfrm flipV="1">
            <a:off x="11507812" y="1604337"/>
            <a:ext cx="16056" cy="2826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0ACA0F4A-ED9E-48DD-888B-76FAD8B90AE3}"/>
              </a:ext>
            </a:extLst>
          </p:cNvPr>
          <p:cNvSpPr/>
          <p:nvPr/>
        </p:nvSpPr>
        <p:spPr>
          <a:xfrm>
            <a:off x="8262324" y="979682"/>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Sage X3</a:t>
            </a:r>
          </a:p>
        </p:txBody>
      </p:sp>
      <p:sp>
        <p:nvSpPr>
          <p:cNvPr id="28" name="Cloud 27">
            <a:extLst>
              <a:ext uri="{FF2B5EF4-FFF2-40B4-BE49-F238E27FC236}">
                <a16:creationId xmlns:a16="http://schemas.microsoft.com/office/drawing/2014/main" id="{2A0F4736-6C10-441F-932E-8E9859FA4188}"/>
              </a:ext>
            </a:extLst>
          </p:cNvPr>
          <p:cNvSpPr/>
          <p:nvPr/>
        </p:nvSpPr>
        <p:spPr>
          <a:xfrm>
            <a:off x="9735043" y="958752"/>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OSPSANTE</a:t>
            </a:r>
          </a:p>
        </p:txBody>
      </p:sp>
      <p:sp>
        <p:nvSpPr>
          <p:cNvPr id="42" name="Flowchart: Magnetic Disk 41">
            <a:extLst>
              <a:ext uri="{FF2B5EF4-FFF2-40B4-BE49-F238E27FC236}">
                <a16:creationId xmlns:a16="http://schemas.microsoft.com/office/drawing/2014/main" id="{809C2D8F-C4EB-4D14-8D0E-BB487777AE62}"/>
              </a:ext>
            </a:extLst>
          </p:cNvPr>
          <p:cNvSpPr/>
          <p:nvPr/>
        </p:nvSpPr>
        <p:spPr>
          <a:xfrm>
            <a:off x="7400167" y="2505996"/>
            <a:ext cx="789717" cy="34385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LogiPPM</a:t>
            </a:r>
            <a:endParaRPr lang="en-US" sz="1100" dirty="0"/>
          </a:p>
        </p:txBody>
      </p:sp>
      <p:sp>
        <p:nvSpPr>
          <p:cNvPr id="43" name="Rectangle 42">
            <a:extLst>
              <a:ext uri="{FF2B5EF4-FFF2-40B4-BE49-F238E27FC236}">
                <a16:creationId xmlns:a16="http://schemas.microsoft.com/office/drawing/2014/main" id="{18DA2CEC-DC66-47BE-BE9A-05306E397168}"/>
              </a:ext>
            </a:extLst>
          </p:cNvPr>
          <p:cNvSpPr/>
          <p:nvPr/>
        </p:nvSpPr>
        <p:spPr>
          <a:xfrm>
            <a:off x="8295895" y="2394286"/>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Sage X3</a:t>
            </a:r>
          </a:p>
          <a:p>
            <a:pPr algn="ctr"/>
            <a:r>
              <a:rPr lang="en-US" sz="800" dirty="0">
                <a:solidFill>
                  <a:schemeClr val="tx1"/>
                </a:solidFill>
              </a:rPr>
              <a:t>Data Entry</a:t>
            </a:r>
          </a:p>
        </p:txBody>
      </p:sp>
      <p:cxnSp>
        <p:nvCxnSpPr>
          <p:cNvPr id="45" name="Straight Arrow Connector 44">
            <a:extLst>
              <a:ext uri="{FF2B5EF4-FFF2-40B4-BE49-F238E27FC236}">
                <a16:creationId xmlns:a16="http://schemas.microsoft.com/office/drawing/2014/main" id="{49061925-9F21-4207-B983-9C39E122899E}"/>
              </a:ext>
            </a:extLst>
          </p:cNvPr>
          <p:cNvCxnSpPr>
            <a:cxnSpLocks/>
            <a:stCxn id="43" idx="0"/>
            <a:endCxn id="27" idx="1"/>
          </p:cNvCxnSpPr>
          <p:nvPr/>
        </p:nvCxnSpPr>
        <p:spPr>
          <a:xfrm flipV="1">
            <a:off x="8748257" y="1625266"/>
            <a:ext cx="0" cy="7690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0DC5E108-6663-4753-8B09-2B5BD570278C}"/>
              </a:ext>
            </a:extLst>
          </p:cNvPr>
          <p:cNvSpPr/>
          <p:nvPr/>
        </p:nvSpPr>
        <p:spPr>
          <a:xfrm>
            <a:off x="8483767" y="3627412"/>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Sage X3</a:t>
            </a:r>
          </a:p>
          <a:p>
            <a:pPr algn="ctr"/>
            <a:r>
              <a:rPr lang="en-US" sz="800" dirty="0">
                <a:solidFill>
                  <a:schemeClr val="tx1"/>
                </a:solidFill>
              </a:rPr>
              <a:t>Data Entry</a:t>
            </a:r>
          </a:p>
        </p:txBody>
      </p:sp>
      <p:sp>
        <p:nvSpPr>
          <p:cNvPr id="56" name="Flowchart: Magnetic Disk 55">
            <a:extLst>
              <a:ext uri="{FF2B5EF4-FFF2-40B4-BE49-F238E27FC236}">
                <a16:creationId xmlns:a16="http://schemas.microsoft.com/office/drawing/2014/main" id="{50DDE697-7031-446E-9261-369285AD1C64}"/>
              </a:ext>
            </a:extLst>
          </p:cNvPr>
          <p:cNvSpPr/>
          <p:nvPr/>
        </p:nvSpPr>
        <p:spPr>
          <a:xfrm>
            <a:off x="7402513" y="3507703"/>
            <a:ext cx="789717" cy="34385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LogiPPM</a:t>
            </a:r>
            <a:endParaRPr lang="en-US" sz="1100" dirty="0"/>
          </a:p>
        </p:txBody>
      </p:sp>
      <p:cxnSp>
        <p:nvCxnSpPr>
          <p:cNvPr id="55" name="Straight Arrow Connector 54">
            <a:extLst>
              <a:ext uri="{FF2B5EF4-FFF2-40B4-BE49-F238E27FC236}">
                <a16:creationId xmlns:a16="http://schemas.microsoft.com/office/drawing/2014/main" id="{BF3C281B-EA1F-4567-9524-03A06F21DF70}"/>
              </a:ext>
            </a:extLst>
          </p:cNvPr>
          <p:cNvCxnSpPr>
            <a:cxnSpLocks/>
            <a:stCxn id="53" idx="2"/>
            <a:endCxn id="28" idx="0"/>
          </p:cNvCxnSpPr>
          <p:nvPr/>
        </p:nvCxnSpPr>
        <p:spPr>
          <a:xfrm flipH="1">
            <a:off x="10706099" y="1281888"/>
            <a:ext cx="36422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Flowchart: Magnetic Disk 63">
            <a:extLst>
              <a:ext uri="{FF2B5EF4-FFF2-40B4-BE49-F238E27FC236}">
                <a16:creationId xmlns:a16="http://schemas.microsoft.com/office/drawing/2014/main" id="{F5EE4081-583C-4620-AE63-45AC7943243E}"/>
              </a:ext>
            </a:extLst>
          </p:cNvPr>
          <p:cNvSpPr/>
          <p:nvPr/>
        </p:nvSpPr>
        <p:spPr>
          <a:xfrm>
            <a:off x="9370290" y="2174740"/>
            <a:ext cx="873627" cy="496459"/>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DISPENS ARV</a:t>
            </a:r>
          </a:p>
        </p:txBody>
      </p:sp>
      <p:sp>
        <p:nvSpPr>
          <p:cNvPr id="69" name="Flowchart: Magnetic Disk 68">
            <a:extLst>
              <a:ext uri="{FF2B5EF4-FFF2-40B4-BE49-F238E27FC236}">
                <a16:creationId xmlns:a16="http://schemas.microsoft.com/office/drawing/2014/main" id="{3080B820-B518-4E4F-9CB9-55B7F4D06D40}"/>
              </a:ext>
            </a:extLst>
          </p:cNvPr>
          <p:cNvSpPr/>
          <p:nvPr/>
        </p:nvSpPr>
        <p:spPr>
          <a:xfrm>
            <a:off x="6772358" y="3764432"/>
            <a:ext cx="873627" cy="496459"/>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CHANNEL 2</a:t>
            </a:r>
          </a:p>
        </p:txBody>
      </p:sp>
      <p:sp>
        <p:nvSpPr>
          <p:cNvPr id="70" name="Flowchart: Magnetic Disk 69">
            <a:extLst>
              <a:ext uri="{FF2B5EF4-FFF2-40B4-BE49-F238E27FC236}">
                <a16:creationId xmlns:a16="http://schemas.microsoft.com/office/drawing/2014/main" id="{E8B86FE1-13B6-4BE2-A67E-7036F21324B8}"/>
              </a:ext>
            </a:extLst>
          </p:cNvPr>
          <p:cNvSpPr/>
          <p:nvPr/>
        </p:nvSpPr>
        <p:spPr>
          <a:xfrm>
            <a:off x="9488560" y="3425170"/>
            <a:ext cx="873627" cy="496459"/>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DISPENS ARV</a:t>
            </a:r>
          </a:p>
        </p:txBody>
      </p:sp>
      <p:sp>
        <p:nvSpPr>
          <p:cNvPr id="71" name="Flowchart: Magnetic Disk 70">
            <a:extLst>
              <a:ext uri="{FF2B5EF4-FFF2-40B4-BE49-F238E27FC236}">
                <a16:creationId xmlns:a16="http://schemas.microsoft.com/office/drawing/2014/main" id="{D55351ED-A17D-4BEB-BCCC-B41CD073EBEE}"/>
              </a:ext>
            </a:extLst>
          </p:cNvPr>
          <p:cNvSpPr/>
          <p:nvPr/>
        </p:nvSpPr>
        <p:spPr>
          <a:xfrm>
            <a:off x="8374463" y="4488750"/>
            <a:ext cx="873627" cy="496459"/>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DISPENS ARV</a:t>
            </a:r>
          </a:p>
        </p:txBody>
      </p:sp>
      <p:sp>
        <p:nvSpPr>
          <p:cNvPr id="72" name="Flowchart: Magnetic Disk 71">
            <a:extLst>
              <a:ext uri="{FF2B5EF4-FFF2-40B4-BE49-F238E27FC236}">
                <a16:creationId xmlns:a16="http://schemas.microsoft.com/office/drawing/2014/main" id="{EFBC36AC-6F10-4C75-ADCF-CF34B58D1B78}"/>
              </a:ext>
            </a:extLst>
          </p:cNvPr>
          <p:cNvSpPr/>
          <p:nvPr/>
        </p:nvSpPr>
        <p:spPr>
          <a:xfrm>
            <a:off x="6721734" y="1875042"/>
            <a:ext cx="1214053"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err="1"/>
              <a:t>RealityCheck</a:t>
            </a:r>
            <a:r>
              <a:rPr lang="en-US" sz="1100" dirty="0"/>
              <a:t> for FP</a:t>
            </a:r>
          </a:p>
        </p:txBody>
      </p:sp>
      <p:sp>
        <p:nvSpPr>
          <p:cNvPr id="40" name="Rectangle 39">
            <a:extLst>
              <a:ext uri="{FF2B5EF4-FFF2-40B4-BE49-F238E27FC236}">
                <a16:creationId xmlns:a16="http://schemas.microsoft.com/office/drawing/2014/main" id="{DF051BD4-1E92-41C3-AF69-67A36400A84D}"/>
              </a:ext>
            </a:extLst>
          </p:cNvPr>
          <p:cNvSpPr/>
          <p:nvPr/>
        </p:nvSpPr>
        <p:spPr>
          <a:xfrm>
            <a:off x="11246069" y="1919442"/>
            <a:ext cx="876668" cy="41348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sp>
        <p:nvSpPr>
          <p:cNvPr id="41" name="Rectangle 40">
            <a:extLst>
              <a:ext uri="{FF2B5EF4-FFF2-40B4-BE49-F238E27FC236}">
                <a16:creationId xmlns:a16="http://schemas.microsoft.com/office/drawing/2014/main" id="{83C71118-DAF9-4861-8845-C3D84AA25B60}"/>
              </a:ext>
            </a:extLst>
          </p:cNvPr>
          <p:cNvSpPr/>
          <p:nvPr/>
        </p:nvSpPr>
        <p:spPr>
          <a:xfrm>
            <a:off x="10477475" y="1975536"/>
            <a:ext cx="904724" cy="48354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OSPSANTE</a:t>
            </a:r>
          </a:p>
          <a:p>
            <a:pPr algn="ctr"/>
            <a:r>
              <a:rPr lang="en-US" sz="1100" dirty="0">
                <a:solidFill>
                  <a:schemeClr val="tx1"/>
                </a:solidFill>
              </a:rPr>
              <a:t>Transferred</a:t>
            </a:r>
          </a:p>
          <a:p>
            <a:pPr algn="ctr"/>
            <a:r>
              <a:rPr lang="en-US" sz="1100" dirty="0">
                <a:solidFill>
                  <a:schemeClr val="tx1"/>
                </a:solidFill>
              </a:rPr>
              <a:t> Data</a:t>
            </a:r>
            <a:endParaRPr lang="en-US" sz="800" dirty="0">
              <a:solidFill>
                <a:schemeClr val="tx1"/>
              </a:solidFill>
            </a:endParaRPr>
          </a:p>
        </p:txBody>
      </p:sp>
      <p:sp>
        <p:nvSpPr>
          <p:cNvPr id="44" name="Rectangle 43">
            <a:extLst>
              <a:ext uri="{FF2B5EF4-FFF2-40B4-BE49-F238E27FC236}">
                <a16:creationId xmlns:a16="http://schemas.microsoft.com/office/drawing/2014/main" id="{DD7CEB94-F052-4AEA-AD9F-6E6D406E8EED}"/>
              </a:ext>
            </a:extLst>
          </p:cNvPr>
          <p:cNvSpPr/>
          <p:nvPr/>
        </p:nvSpPr>
        <p:spPr>
          <a:xfrm>
            <a:off x="11240819" y="3489415"/>
            <a:ext cx="876668" cy="54366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sp>
        <p:nvSpPr>
          <p:cNvPr id="57" name="Rectangle 56">
            <a:extLst>
              <a:ext uri="{FF2B5EF4-FFF2-40B4-BE49-F238E27FC236}">
                <a16:creationId xmlns:a16="http://schemas.microsoft.com/office/drawing/2014/main" id="{B4D0BB22-6555-4679-B4C1-D2F734D2FB03}"/>
              </a:ext>
            </a:extLst>
          </p:cNvPr>
          <p:cNvSpPr/>
          <p:nvPr/>
        </p:nvSpPr>
        <p:spPr>
          <a:xfrm>
            <a:off x="10477225" y="3555581"/>
            <a:ext cx="904724" cy="527825"/>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OSPSANTE </a:t>
            </a:r>
            <a:r>
              <a:rPr lang="en-US" dirty="0">
                <a:solidFill>
                  <a:schemeClr val="tx1"/>
                </a:solidFill>
              </a:rPr>
              <a:t>Transferred Data</a:t>
            </a:r>
            <a:endParaRPr lang="en-US" sz="1100" dirty="0">
              <a:solidFill>
                <a:schemeClr val="tx1"/>
              </a:solidFill>
            </a:endParaRPr>
          </a:p>
          <a:p>
            <a:pPr algn="ctr"/>
            <a:endParaRPr lang="en-US" sz="800" dirty="0">
              <a:solidFill>
                <a:schemeClr val="tx1"/>
              </a:solidFill>
            </a:endParaRPr>
          </a:p>
        </p:txBody>
      </p:sp>
      <p:sp>
        <p:nvSpPr>
          <p:cNvPr id="59" name="Rectangle 58">
            <a:extLst>
              <a:ext uri="{FF2B5EF4-FFF2-40B4-BE49-F238E27FC236}">
                <a16:creationId xmlns:a16="http://schemas.microsoft.com/office/drawing/2014/main" id="{F740DE22-54BC-4C7C-914F-1332311BEC61}"/>
              </a:ext>
            </a:extLst>
          </p:cNvPr>
          <p:cNvSpPr/>
          <p:nvPr/>
        </p:nvSpPr>
        <p:spPr>
          <a:xfrm>
            <a:off x="10430596" y="4496015"/>
            <a:ext cx="904724" cy="49645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OSPSANTE</a:t>
            </a:r>
          </a:p>
          <a:p>
            <a:pPr algn="ctr"/>
            <a:r>
              <a:rPr lang="en-US" dirty="0">
                <a:solidFill>
                  <a:schemeClr val="tx1"/>
                </a:solidFill>
              </a:rPr>
              <a:t>Transferred</a:t>
            </a:r>
            <a:endParaRPr lang="en-US" sz="800" dirty="0">
              <a:solidFill>
                <a:schemeClr val="tx1"/>
              </a:solidFill>
            </a:endParaRPr>
          </a:p>
          <a:p>
            <a:pPr algn="ctr"/>
            <a:r>
              <a:rPr lang="en-US" dirty="0">
                <a:solidFill>
                  <a:schemeClr val="tx1"/>
                </a:solidFill>
              </a:rPr>
              <a:t>Data</a:t>
            </a:r>
            <a:endParaRPr lang="en-US" sz="800" dirty="0">
              <a:solidFill>
                <a:schemeClr val="tx1"/>
              </a:solidFill>
            </a:endParaRPr>
          </a:p>
        </p:txBody>
      </p:sp>
    </p:spTree>
    <p:extLst>
      <p:ext uri="{BB962C8B-B14F-4D97-AF65-F5344CB8AC3E}">
        <p14:creationId xmlns:p14="http://schemas.microsoft.com/office/powerpoint/2010/main" val="3063381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822e118f-d533-465d-b5ca-7beed2256e09" ContentTypeId="0x0101008DA58B5CA681664FAB24816C56F4108502" PreviousValue="false"/>
</file>

<file path=customXml/itemProps1.xml><?xml version="1.0" encoding="utf-8"?>
<ds:datastoreItem xmlns:ds="http://schemas.openxmlformats.org/officeDocument/2006/customXml" ds:itemID="{E0CC5624-3896-441F-B6B1-64F0D5AAC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E8431-F759-4283-8BEF-A17B8C6726B1}">
  <ds:schemaRefs>
    <ds:schemaRef ds:uri="http://purl.org/dc/elements/1.1/"/>
    <ds:schemaRef ds:uri="http://schemas.microsoft.com/office/2006/metadata/properties"/>
    <ds:schemaRef ds:uri="http://purl.org/dc/terms/"/>
    <ds:schemaRef ds:uri="http://schemas.openxmlformats.org/package/2006/metadata/core-properties"/>
    <ds:schemaRef ds:uri="33cd82f4-3f37-4b3e-a578-547f27c42b2d"/>
    <ds:schemaRef ds:uri="http://schemas.microsoft.com/office/2006/documentManagement/types"/>
    <ds:schemaRef ds:uri="http://schemas.microsoft.com/office/infopath/2007/PartnerControls"/>
    <ds:schemaRef ds:uri="http://www.w3.org/XML/1998/namespace"/>
    <ds:schemaRef ds:uri="http://purl.org/dc/dcmitype/"/>
    <ds:schemaRef ds:uri="8d7096d6-fc66-4344-9e3f-2445529a09f6"/>
  </ds:schemaRefs>
</ds:datastoreItem>
</file>

<file path=customXml/itemProps3.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4.xml><?xml version="1.0" encoding="utf-8"?>
<ds:datastoreItem xmlns:ds="http://schemas.openxmlformats.org/officeDocument/2006/customXml" ds:itemID="{C5C88F7C-FBA4-48B8-96AB-A40B82139C3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42991</TotalTime>
  <Words>296</Words>
  <Application>Microsoft Office PowerPoint</Application>
  <PresentationFormat>Widescreen</PresentationFormat>
  <Paragraphs>86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413</cp:revision>
  <dcterms:created xsi:type="dcterms:W3CDTF">2020-02-25T15:16:25Z</dcterms:created>
  <dcterms:modified xsi:type="dcterms:W3CDTF">2021-06-25T15:47:16Z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