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4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A6F81CA2-6AAC-4487-8891-5F77EE9D46AC}"/>
    <pc:docChg chg="delSld">
      <pc:chgData name="Simon Conesa" userId="85e637a4-6b19-43c5-8a8d-4fa11b74262f" providerId="ADAL" clId="{A6F81CA2-6AAC-4487-8891-5F77EE9D46AC}" dt="2021-06-25T15:47:44.639" v="0" actId="2696"/>
      <pc:docMkLst>
        <pc:docMk/>
      </pc:docMkLst>
      <pc:sldChg chg="del">
        <pc:chgData name="Simon Conesa" userId="85e637a4-6b19-43c5-8a8d-4fa11b74262f" providerId="ADAL" clId="{A6F81CA2-6AAC-4487-8891-5F77EE9D46AC}" dt="2021-06-25T15:47:44.639" v="0" actId="2696"/>
        <pc:sldMkLst>
          <pc:docMk/>
          <pc:sldMk cId="2053033387" sldId="548"/>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a:extLst>
              <a:ext uri="{FF2B5EF4-FFF2-40B4-BE49-F238E27FC236}">
                <a16:creationId xmlns:a16="http://schemas.microsoft.com/office/drawing/2014/main" id="{3E30C738-C077-4106-945E-70689DE96827}"/>
              </a:ext>
            </a:extLst>
          </p:cNvPr>
          <p:cNvCxnSpPr>
            <a:cxnSpLocks/>
            <a:stCxn id="81" idx="0"/>
          </p:cNvCxnSpPr>
          <p:nvPr/>
        </p:nvCxnSpPr>
        <p:spPr>
          <a:xfrm rot="16200000" flipV="1">
            <a:off x="9250836" y="2268559"/>
            <a:ext cx="2220450" cy="331030"/>
          </a:xfrm>
          <a:prstGeom prst="bentConnector3">
            <a:avLst>
              <a:gd name="adj1" fmla="val 9980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3198836488"/>
              </p:ext>
            </p:extLst>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sz="1400" dirty="0">
                          <a:solidFill>
                            <a:schemeClr val="tx1"/>
                          </a:solidFill>
                        </a:rPr>
                        <a:t>District/ Provincial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62" name="Straight Arrow Connector 61">
            <a:extLst>
              <a:ext uri="{FF2B5EF4-FFF2-40B4-BE49-F238E27FC236}">
                <a16:creationId xmlns:a16="http://schemas.microsoft.com/office/drawing/2014/main" id="{84261500-2E35-4FB5-89E9-943288FDA4D8}"/>
              </a:ext>
            </a:extLst>
          </p:cNvPr>
          <p:cNvCxnSpPr>
            <a:cxnSpLocks/>
            <a:stCxn id="49" idx="0"/>
            <a:endCxn id="81" idx="2"/>
          </p:cNvCxnSpPr>
          <p:nvPr/>
        </p:nvCxnSpPr>
        <p:spPr>
          <a:xfrm flipH="1" flipV="1">
            <a:off x="10526576" y="4035911"/>
            <a:ext cx="2947" cy="4721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A361F4-5B27-4A7B-B69F-07261E8FC5CD}"/>
              </a:ext>
            </a:extLst>
          </p:cNvPr>
          <p:cNvCxnSpPr>
            <a:cxnSpLocks/>
            <a:endCxn id="39" idx="0"/>
          </p:cNvCxnSpPr>
          <p:nvPr/>
        </p:nvCxnSpPr>
        <p:spPr>
          <a:xfrm>
            <a:off x="9526578" y="1512403"/>
            <a:ext cx="0" cy="201299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8E72E23-6150-4219-96B1-441B13DB82D8}"/>
              </a:ext>
            </a:extLst>
          </p:cNvPr>
          <p:cNvCxnSpPr>
            <a:cxnSpLocks/>
            <a:stCxn id="46" idx="1"/>
            <a:endCxn id="45" idx="0"/>
          </p:cNvCxnSpPr>
          <p:nvPr/>
        </p:nvCxnSpPr>
        <p:spPr>
          <a:xfrm flipH="1" flipV="1">
            <a:off x="8001183" y="1201510"/>
            <a:ext cx="406761" cy="1199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087307672"/>
              </p:ext>
            </p:extLst>
          </p:nvPr>
        </p:nvGraphicFramePr>
        <p:xfrm>
          <a:off x="11284" y="368949"/>
          <a:ext cx="6072892" cy="5888355"/>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943198">
                  <a:extLst>
                    <a:ext uri="{9D8B030D-6E8A-4147-A177-3AD203B41FA5}">
                      <a16:colId xmlns:a16="http://schemas.microsoft.com/office/drawing/2014/main" val="3955669414"/>
                    </a:ext>
                  </a:extLst>
                </a:gridCol>
                <a:gridCol w="2922965">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SISMA</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SISMA is the local system name for DHIS2</a:t>
                      </a:r>
                    </a:p>
                    <a:p>
                      <a:pPr marL="0" indent="61913" algn="l" fontAlgn="b">
                        <a:buFont typeface="Arial" panose="020B0604020202020204" pitchFamily="34" charset="0"/>
                        <a:buChar char="•"/>
                      </a:pPr>
                      <a:r>
                        <a:rPr lang="en-US" sz="1100" b="0" i="0" u="none" strike="noStrike" dirty="0">
                          <a:solidFill>
                            <a:srgbClr val="000000"/>
                          </a:solidFill>
                          <a:effectLst/>
                          <a:latin typeface="+mn-lt"/>
                        </a:rPr>
                        <a:t>Web-based health management information system for health facilities, used to track / report health information and patients (for TB)</a:t>
                      </a:r>
                    </a:p>
                  </a:txBody>
                  <a:tcPr marL="9525" marR="9525" marT="9525" marB="0"/>
                </a:tc>
                <a:extLst>
                  <a:ext uri="{0D108BD9-81ED-4DB2-BD59-A6C34878D82A}">
                    <a16:rowId xmlns:a16="http://schemas.microsoft.com/office/drawing/2014/main" val="2173081430"/>
                  </a:ext>
                </a:extLst>
              </a:tr>
              <a:tr h="103763">
                <a:tc>
                  <a:txBody>
                    <a:bodyPr/>
                    <a:lstStyle/>
                    <a:p>
                      <a:pPr algn="l" fontAlgn="t"/>
                      <a:r>
                        <a:rPr lang="en-US" sz="1100" b="0" i="0" u="none" strike="noStrike" dirty="0">
                          <a:solidFill>
                            <a:srgbClr val="000000"/>
                          </a:solidFill>
                          <a:effectLst/>
                          <a:latin typeface="+mn-lt"/>
                        </a:rPr>
                        <a:t>Central Tool</a:t>
                      </a:r>
                    </a:p>
                  </a:txBody>
                  <a:tcPr marL="9525" marR="9525" marT="9525" marB="0"/>
                </a:tc>
                <a:tc>
                  <a:txBody>
                    <a:bodyPr/>
                    <a:lstStyle/>
                    <a:p>
                      <a:pPr algn="l" fontAlgn="t"/>
                      <a:r>
                        <a:rPr lang="en-US" sz="1100" b="0" i="0" u="none" strike="noStrike" dirty="0">
                          <a:solidFill>
                            <a:srgbClr val="000000"/>
                          </a:solidFill>
                          <a:effectLst/>
                          <a:latin typeface="+mn-lt"/>
                        </a:rPr>
                        <a:t>DW and BI Tool</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centralized data base used by CMAM for creating distribution plans, conducting internal audits, and running M&amp;E and ad hoc reports</a:t>
                      </a:r>
                    </a:p>
                    <a:p>
                      <a:pPr marL="0" indent="61913" algn="l" fontAlgn="b">
                        <a:buFont typeface="Arial" panose="020B0604020202020204" pitchFamily="34" charset="0"/>
                        <a:buChar char="•"/>
                      </a:pPr>
                      <a:r>
                        <a:rPr lang="en-US" sz="1100" b="0" i="0" u="none" strike="noStrike" dirty="0">
                          <a:solidFill>
                            <a:srgbClr val="000000"/>
                          </a:solidFill>
                          <a:effectLst/>
                          <a:latin typeface="+mn-lt"/>
                        </a:rPr>
                        <a:t>Application is not client server architecture</a:t>
                      </a:r>
                    </a:p>
                    <a:p>
                      <a:pPr marL="0" indent="61913" algn="l" fontAlgn="b">
                        <a:buFont typeface="Arial" panose="020B0604020202020204" pitchFamily="34" charset="0"/>
                        <a:buChar char="•"/>
                      </a:pPr>
                      <a:r>
                        <a:rPr lang="en-US" sz="1100" b="0" i="0" u="none" strike="noStrike" dirty="0">
                          <a:solidFill>
                            <a:srgbClr val="000000"/>
                          </a:solidFill>
                          <a:effectLst/>
                          <a:latin typeface="+mn-lt"/>
                        </a:rPr>
                        <a:t>Uses Telerik Reporting tool for reporting</a:t>
                      </a:r>
                    </a:p>
                  </a:txBody>
                  <a:tcPr marL="9525" marR="9525" marT="9525" marB="0"/>
                </a:tc>
                <a:extLst>
                  <a:ext uri="{0D108BD9-81ED-4DB2-BD59-A6C34878D82A}">
                    <a16:rowId xmlns:a16="http://schemas.microsoft.com/office/drawing/2014/main" val="3124950280"/>
                  </a:ext>
                </a:extLst>
              </a:tr>
              <a:tr h="103763">
                <a:tc>
                  <a:txBody>
                    <a:bodyPr/>
                    <a:lstStyle/>
                    <a:p>
                      <a:pPr algn="l" fontAlgn="t"/>
                      <a:r>
                        <a:rPr lang="en-US" sz="1100" b="0" i="0" u="none" strike="noStrike" dirty="0">
                          <a:solidFill>
                            <a:srgbClr val="000000"/>
                          </a:solidFill>
                          <a:effectLst/>
                          <a:latin typeface="+mn-lt"/>
                        </a:rPr>
                        <a:t>MACS</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Warehouse management system used in the five CMAM central warehouses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Captures stock on hand, stock movements (entries, issues, losses), and supply orders.</a:t>
                      </a:r>
                    </a:p>
                    <a:p>
                      <a:pPr marL="0" indent="61913" algn="l" fontAlgn="b">
                        <a:buFont typeface="Arial" panose="020B0604020202020204" pitchFamily="34" charset="0"/>
                        <a:buChar char="•"/>
                      </a:pPr>
                      <a:r>
                        <a:rPr lang="en-US" sz="1100" b="0" i="0" u="none" strike="noStrike" dirty="0">
                          <a:solidFill>
                            <a:srgbClr val="000000"/>
                          </a:solidFill>
                          <a:effectLst/>
                          <a:latin typeface="+mn-lt"/>
                        </a:rPr>
                        <a:t>LAN/WAN, application is client server architecture.</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SIGLUS</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Cloud-based LMIS capturing stock on hand, quantity issued, quantity received, adjustments, and quantities requested. </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Data collection happens via the Mobile</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Application is client server architecture</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Can input data offline and will synchronize data when data connection is established</a:t>
                      </a:r>
                    </a:p>
                  </a:txBody>
                  <a:tcPr marL="9525" marR="9525" marT="9525" marB="0"/>
                </a:tc>
                <a:extLst>
                  <a:ext uri="{0D108BD9-81ED-4DB2-BD59-A6C34878D82A}">
                    <a16:rowId xmlns:a16="http://schemas.microsoft.com/office/drawing/2014/main" val="2211391743"/>
                  </a:ext>
                </a:extLst>
              </a:tr>
              <a:tr h="171059">
                <a:tc>
                  <a:txBody>
                    <a:bodyPr/>
                    <a:lstStyle/>
                    <a:p>
                      <a:pPr algn="l" fontAlgn="t"/>
                      <a:r>
                        <a:rPr lang="en-US" sz="1100" b="0" i="0" u="none" strike="noStrike" dirty="0">
                          <a:solidFill>
                            <a:srgbClr val="000000"/>
                          </a:solidFill>
                          <a:effectLst/>
                          <a:latin typeface="+mn-lt"/>
                        </a:rPr>
                        <a:t>SIMAM</a:t>
                      </a:r>
                    </a:p>
                  </a:txBody>
                  <a:tcPr marL="9525" marR="9525" marT="9525" marB="0"/>
                </a:tc>
                <a:tc>
                  <a:txBody>
                    <a:bodyPr/>
                    <a:lstStyle/>
                    <a:p>
                      <a:pPr algn="l" fontAlgn="t"/>
                      <a:r>
                        <a:rPr lang="en-US" sz="1100" b="0" i="0" u="none" strike="noStrike" dirty="0">
                          <a:solidFill>
                            <a:srgbClr val="000000"/>
                          </a:solidFill>
                          <a:effectLst/>
                          <a:latin typeface="+mn-lt"/>
                        </a:rPr>
                        <a:t>IMS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Access database installed at Provincial and District Medical Stores (DPM and DDM) capturing data on: stock on hand, quantity issued, quantity received, adjustments, quantities requested and patients by regimen for ARVs (at SDPs)</a:t>
                      </a:r>
                    </a:p>
                    <a:p>
                      <a:pPr marL="0" indent="0" algn="l" fontAlgn="b">
                        <a:buFont typeface="Arial" panose="020B0604020202020204" pitchFamily="34" charset="0"/>
                        <a:buChar char="•"/>
                      </a:pPr>
                      <a:r>
                        <a:rPr lang="en-US" sz="1100" b="0" i="0" u="none" strike="noStrike" dirty="0">
                          <a:solidFill>
                            <a:srgbClr val="000000"/>
                          </a:solidFill>
                          <a:effectLst/>
                          <a:latin typeface="+mn-lt"/>
                        </a:rPr>
                        <a:t>Application is client server architecture</a:t>
                      </a:r>
                    </a:p>
                    <a:p>
                      <a:pPr marL="0" indent="0" algn="l" fontAlgn="b">
                        <a:buFont typeface="Arial" panose="020B0604020202020204" pitchFamily="34" charset="0"/>
                        <a:buChar char="•"/>
                      </a:pPr>
                      <a:r>
                        <a:rPr lang="en-US" sz="1100" b="0" i="0" u="none" strike="noStrike" dirty="0">
                          <a:solidFill>
                            <a:srgbClr val="000000"/>
                          </a:solidFill>
                          <a:effectLst/>
                          <a:latin typeface="+mn-lt"/>
                        </a:rPr>
                        <a:t>Allows for offline data input</a:t>
                      </a:r>
                    </a:p>
                  </a:txBody>
                  <a:tcPr marL="9525" marR="9525" marT="9525" marB="0"/>
                </a:tc>
                <a:extLst>
                  <a:ext uri="{0D108BD9-81ED-4DB2-BD59-A6C34878D82A}">
                    <a16:rowId xmlns:a16="http://schemas.microsoft.com/office/drawing/2014/main" val="666960549"/>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2463804549"/>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3993916163"/>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3947373" y="-84504"/>
            <a:ext cx="4320906"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Mozambique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542870" y="2559810"/>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549480" y="2183647"/>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19" name="Cloud 18">
            <a:extLst>
              <a:ext uri="{FF2B5EF4-FFF2-40B4-BE49-F238E27FC236}">
                <a16:creationId xmlns:a16="http://schemas.microsoft.com/office/drawing/2014/main" id="{06E3C16F-BE3E-4E58-B9ED-96504F43A08A}"/>
              </a:ext>
            </a:extLst>
          </p:cNvPr>
          <p:cNvSpPr/>
          <p:nvPr/>
        </p:nvSpPr>
        <p:spPr>
          <a:xfrm>
            <a:off x="8947336" y="784694"/>
            <a:ext cx="1392191" cy="784377"/>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SIGLUS</a:t>
            </a:r>
          </a:p>
        </p:txBody>
      </p:sp>
      <p:sp>
        <p:nvSpPr>
          <p:cNvPr id="23" name="Flowchart: Magnetic Disk 22">
            <a:extLst>
              <a:ext uri="{FF2B5EF4-FFF2-40B4-BE49-F238E27FC236}">
                <a16:creationId xmlns:a16="http://schemas.microsoft.com/office/drawing/2014/main" id="{CA6E657C-3BBA-4D4C-B497-33EB068BCE19}"/>
              </a:ext>
            </a:extLst>
          </p:cNvPr>
          <p:cNvSpPr/>
          <p:nvPr/>
        </p:nvSpPr>
        <p:spPr>
          <a:xfrm>
            <a:off x="7996114" y="3624761"/>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SIMAM</a:t>
            </a:r>
          </a:p>
        </p:txBody>
      </p:sp>
      <p:sp>
        <p:nvSpPr>
          <p:cNvPr id="24" name="Flowchart: Magnetic Disk 23">
            <a:extLst>
              <a:ext uri="{FF2B5EF4-FFF2-40B4-BE49-F238E27FC236}">
                <a16:creationId xmlns:a16="http://schemas.microsoft.com/office/drawing/2014/main" id="{6D4848FF-D9CF-4FCA-8075-63FB6080E567}"/>
              </a:ext>
            </a:extLst>
          </p:cNvPr>
          <p:cNvSpPr/>
          <p:nvPr/>
        </p:nvSpPr>
        <p:spPr>
          <a:xfrm>
            <a:off x="7104230" y="3618143"/>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MACS</a:t>
            </a:r>
          </a:p>
        </p:txBody>
      </p:sp>
      <p:cxnSp>
        <p:nvCxnSpPr>
          <p:cNvPr id="28" name="Straight Arrow Connector 27">
            <a:extLst>
              <a:ext uri="{FF2B5EF4-FFF2-40B4-BE49-F238E27FC236}">
                <a16:creationId xmlns:a16="http://schemas.microsoft.com/office/drawing/2014/main" id="{41F6EC04-0E3F-4F45-88AB-3E9E1CB78546}"/>
              </a:ext>
            </a:extLst>
          </p:cNvPr>
          <p:cNvCxnSpPr>
            <a:cxnSpLocks/>
          </p:cNvCxnSpPr>
          <p:nvPr/>
        </p:nvCxnSpPr>
        <p:spPr>
          <a:xfrm flipV="1">
            <a:off x="9805550" y="1512403"/>
            <a:ext cx="99" cy="2995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FC6BDE7-E330-49A1-A9E8-B8803547E61D}"/>
              </a:ext>
            </a:extLst>
          </p:cNvPr>
          <p:cNvCxnSpPr>
            <a:cxnSpLocks/>
            <a:stCxn id="19" idx="1"/>
          </p:cNvCxnSpPr>
          <p:nvPr/>
        </p:nvCxnSpPr>
        <p:spPr>
          <a:xfrm>
            <a:off x="9643432" y="1568236"/>
            <a:ext cx="0" cy="72977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Cloud 35">
            <a:extLst>
              <a:ext uri="{FF2B5EF4-FFF2-40B4-BE49-F238E27FC236}">
                <a16:creationId xmlns:a16="http://schemas.microsoft.com/office/drawing/2014/main" id="{E2D43DAD-52C0-434A-BC97-C0369C856D6C}"/>
              </a:ext>
            </a:extLst>
          </p:cNvPr>
          <p:cNvSpPr/>
          <p:nvPr/>
        </p:nvSpPr>
        <p:spPr>
          <a:xfrm>
            <a:off x="10980738" y="870280"/>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SISMA</a:t>
            </a:r>
          </a:p>
        </p:txBody>
      </p:sp>
      <p:cxnSp>
        <p:nvCxnSpPr>
          <p:cNvPr id="37" name="Straight Arrow Connector 36">
            <a:extLst>
              <a:ext uri="{FF2B5EF4-FFF2-40B4-BE49-F238E27FC236}">
                <a16:creationId xmlns:a16="http://schemas.microsoft.com/office/drawing/2014/main" id="{0A956524-12D3-4721-B643-E0DB0FB5B3B9}"/>
              </a:ext>
            </a:extLst>
          </p:cNvPr>
          <p:cNvCxnSpPr>
            <a:cxnSpLocks/>
            <a:stCxn id="40" idx="0"/>
            <a:endCxn id="36" idx="1"/>
          </p:cNvCxnSpPr>
          <p:nvPr/>
        </p:nvCxnSpPr>
        <p:spPr>
          <a:xfrm flipH="1" flipV="1">
            <a:off x="11466671" y="1515864"/>
            <a:ext cx="25177" cy="2032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715B76B-16CF-4993-8DC8-0F2C73284A2E}"/>
              </a:ext>
            </a:extLst>
          </p:cNvPr>
          <p:cNvSpPr/>
          <p:nvPr/>
        </p:nvSpPr>
        <p:spPr>
          <a:xfrm>
            <a:off x="11031092" y="3548547"/>
            <a:ext cx="921512" cy="487364"/>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SISMA</a:t>
            </a:r>
          </a:p>
          <a:p>
            <a:pPr algn="ctr"/>
            <a:r>
              <a:rPr lang="en-US" sz="800" dirty="0">
                <a:solidFill>
                  <a:schemeClr val="tx1"/>
                </a:solidFill>
              </a:rPr>
              <a:t>Data Entry</a:t>
            </a:r>
          </a:p>
        </p:txBody>
      </p:sp>
      <p:sp>
        <p:nvSpPr>
          <p:cNvPr id="41" name="Rectangle 40">
            <a:extLst>
              <a:ext uri="{FF2B5EF4-FFF2-40B4-BE49-F238E27FC236}">
                <a16:creationId xmlns:a16="http://schemas.microsoft.com/office/drawing/2014/main" id="{6DAA1F28-5448-4E20-B2C9-D2ABA1B60770}"/>
              </a:ext>
            </a:extLst>
          </p:cNvPr>
          <p:cNvSpPr/>
          <p:nvPr/>
        </p:nvSpPr>
        <p:spPr>
          <a:xfrm>
            <a:off x="11031092" y="4508027"/>
            <a:ext cx="923443"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2" name="Straight Arrow Connector 41">
            <a:extLst>
              <a:ext uri="{FF2B5EF4-FFF2-40B4-BE49-F238E27FC236}">
                <a16:creationId xmlns:a16="http://schemas.microsoft.com/office/drawing/2014/main" id="{A5ADCDA6-ED25-4505-99E0-9BDF213EFD45}"/>
              </a:ext>
            </a:extLst>
          </p:cNvPr>
          <p:cNvCxnSpPr>
            <a:cxnSpLocks/>
            <a:stCxn id="41" idx="0"/>
            <a:endCxn id="40" idx="2"/>
          </p:cNvCxnSpPr>
          <p:nvPr/>
        </p:nvCxnSpPr>
        <p:spPr>
          <a:xfrm flipH="1" flipV="1">
            <a:off x="11491848" y="4035911"/>
            <a:ext cx="966" cy="4721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id="{A8CD8E3C-3936-49E2-8746-C80A0439827A}"/>
              </a:ext>
            </a:extLst>
          </p:cNvPr>
          <p:cNvSpPr/>
          <p:nvPr/>
        </p:nvSpPr>
        <p:spPr>
          <a:xfrm>
            <a:off x="7030127" y="878374"/>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Central Tool</a:t>
            </a:r>
          </a:p>
        </p:txBody>
      </p:sp>
      <p:sp>
        <p:nvSpPr>
          <p:cNvPr id="46" name="Flowchart: Magnetic Disk 45">
            <a:extLst>
              <a:ext uri="{FF2B5EF4-FFF2-40B4-BE49-F238E27FC236}">
                <a16:creationId xmlns:a16="http://schemas.microsoft.com/office/drawing/2014/main" id="{534E5642-39AB-44C4-A017-F8E6B26ACC86}"/>
              </a:ext>
            </a:extLst>
          </p:cNvPr>
          <p:cNvSpPr/>
          <p:nvPr/>
        </p:nvSpPr>
        <p:spPr>
          <a:xfrm>
            <a:off x="7996114" y="240072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SIMAM</a:t>
            </a:r>
          </a:p>
        </p:txBody>
      </p:sp>
      <p:sp>
        <p:nvSpPr>
          <p:cNvPr id="74" name="Rectangle 73">
            <a:extLst>
              <a:ext uri="{FF2B5EF4-FFF2-40B4-BE49-F238E27FC236}">
                <a16:creationId xmlns:a16="http://schemas.microsoft.com/office/drawing/2014/main" id="{82A86121-279E-4E3C-9415-D6335BD9DECC}"/>
              </a:ext>
            </a:extLst>
          </p:cNvPr>
          <p:cNvSpPr/>
          <p:nvPr/>
        </p:nvSpPr>
        <p:spPr>
          <a:xfrm>
            <a:off x="7955582" y="4508027"/>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75" name="Straight Arrow Connector 74">
            <a:extLst>
              <a:ext uri="{FF2B5EF4-FFF2-40B4-BE49-F238E27FC236}">
                <a16:creationId xmlns:a16="http://schemas.microsoft.com/office/drawing/2014/main" id="{A39F8137-2AD9-451B-AA30-113F4D8B0EA1}"/>
              </a:ext>
            </a:extLst>
          </p:cNvPr>
          <p:cNvCxnSpPr>
            <a:cxnSpLocks/>
            <a:stCxn id="74" idx="0"/>
            <a:endCxn id="23" idx="3"/>
          </p:cNvCxnSpPr>
          <p:nvPr/>
        </p:nvCxnSpPr>
        <p:spPr>
          <a:xfrm flipV="1">
            <a:off x="8407944" y="3956858"/>
            <a:ext cx="0" cy="55116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79DACDC-524B-4EB0-B33E-08688E22824E}"/>
              </a:ext>
            </a:extLst>
          </p:cNvPr>
          <p:cNvSpPr/>
          <p:nvPr/>
        </p:nvSpPr>
        <p:spPr>
          <a:xfrm>
            <a:off x="9188371" y="4508027"/>
            <a:ext cx="678249" cy="38594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SIGLUS</a:t>
            </a:r>
            <a:endParaRPr lang="en-US" sz="1100" dirty="0">
              <a:solidFill>
                <a:schemeClr val="tx1"/>
              </a:solidFill>
            </a:endParaRPr>
          </a:p>
          <a:p>
            <a:pPr algn="ctr"/>
            <a:r>
              <a:rPr lang="en-US" sz="800" dirty="0">
                <a:solidFill>
                  <a:schemeClr val="tx1"/>
                </a:solidFill>
              </a:rPr>
              <a:t>Tablet</a:t>
            </a:r>
          </a:p>
        </p:txBody>
      </p:sp>
      <p:cxnSp>
        <p:nvCxnSpPr>
          <p:cNvPr id="88" name="Straight Arrow Connector 87">
            <a:extLst>
              <a:ext uri="{FF2B5EF4-FFF2-40B4-BE49-F238E27FC236}">
                <a16:creationId xmlns:a16="http://schemas.microsoft.com/office/drawing/2014/main" id="{315B3CE4-0545-4A48-A95F-BF166266FA2E}"/>
              </a:ext>
            </a:extLst>
          </p:cNvPr>
          <p:cNvCxnSpPr>
            <a:cxnSpLocks/>
            <a:stCxn id="23" idx="1"/>
            <a:endCxn id="46" idx="3"/>
          </p:cNvCxnSpPr>
          <p:nvPr/>
        </p:nvCxnSpPr>
        <p:spPr>
          <a:xfrm flipV="1">
            <a:off x="8407944" y="2732819"/>
            <a:ext cx="0" cy="891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7EEF69A-6CF6-4576-AC98-BF1CB9C0469D}"/>
              </a:ext>
            </a:extLst>
          </p:cNvPr>
          <p:cNvSpPr/>
          <p:nvPr/>
        </p:nvSpPr>
        <p:spPr>
          <a:xfrm>
            <a:off x="9032244" y="2298012"/>
            <a:ext cx="993429" cy="53751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SIGLUS data exported </a:t>
            </a:r>
          </a:p>
          <a:p>
            <a:pPr algn="ctr"/>
            <a:r>
              <a:rPr lang="en-US" sz="800" dirty="0">
                <a:solidFill>
                  <a:schemeClr val="tx1"/>
                </a:solidFill>
              </a:rPr>
              <a:t>and manually </a:t>
            </a:r>
          </a:p>
          <a:p>
            <a:pPr algn="ctr"/>
            <a:r>
              <a:rPr lang="en-US" sz="800" dirty="0">
                <a:solidFill>
                  <a:schemeClr val="tx1"/>
                </a:solidFill>
              </a:rPr>
              <a:t>entered into SIMAM</a:t>
            </a:r>
          </a:p>
        </p:txBody>
      </p:sp>
      <p:cxnSp>
        <p:nvCxnSpPr>
          <p:cNvPr id="60" name="Straight Arrow Connector 59">
            <a:extLst>
              <a:ext uri="{FF2B5EF4-FFF2-40B4-BE49-F238E27FC236}">
                <a16:creationId xmlns:a16="http://schemas.microsoft.com/office/drawing/2014/main" id="{76EDDD4F-3197-4C92-A901-D430FA846B39}"/>
              </a:ext>
            </a:extLst>
          </p:cNvPr>
          <p:cNvCxnSpPr>
            <a:cxnSpLocks/>
            <a:stCxn id="52" idx="1"/>
            <a:endCxn id="46" idx="4"/>
          </p:cNvCxnSpPr>
          <p:nvPr/>
        </p:nvCxnSpPr>
        <p:spPr>
          <a:xfrm flipH="1">
            <a:off x="8819773" y="2566771"/>
            <a:ext cx="21247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1EF24CD-E01F-4DBA-91E9-DC555EC2914C}"/>
              </a:ext>
            </a:extLst>
          </p:cNvPr>
          <p:cNvCxnSpPr>
            <a:cxnSpLocks/>
            <a:stCxn id="39" idx="1"/>
            <a:endCxn id="23" idx="4"/>
          </p:cNvCxnSpPr>
          <p:nvPr/>
        </p:nvCxnSpPr>
        <p:spPr>
          <a:xfrm flipH="1" flipV="1">
            <a:off x="8819773" y="3790810"/>
            <a:ext cx="210090" cy="334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413F284-F27F-4A86-9605-E440300717B4}"/>
              </a:ext>
            </a:extLst>
          </p:cNvPr>
          <p:cNvCxnSpPr>
            <a:cxnSpLocks/>
            <a:stCxn id="45" idx="1"/>
          </p:cNvCxnSpPr>
          <p:nvPr/>
        </p:nvCxnSpPr>
        <p:spPr>
          <a:xfrm>
            <a:off x="7516060" y="1523958"/>
            <a:ext cx="0" cy="20941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D54D08E-0963-4EEB-B2F3-16CC8047FC4F}"/>
              </a:ext>
            </a:extLst>
          </p:cNvPr>
          <p:cNvSpPr/>
          <p:nvPr/>
        </p:nvSpPr>
        <p:spPr>
          <a:xfrm>
            <a:off x="9029863" y="3525397"/>
            <a:ext cx="993429" cy="53751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SIGLUS data exported </a:t>
            </a:r>
          </a:p>
          <a:p>
            <a:pPr algn="ctr"/>
            <a:r>
              <a:rPr lang="en-US" sz="800" dirty="0">
                <a:solidFill>
                  <a:schemeClr val="tx1"/>
                </a:solidFill>
              </a:rPr>
              <a:t>and manually </a:t>
            </a:r>
          </a:p>
          <a:p>
            <a:pPr algn="ctr"/>
            <a:r>
              <a:rPr lang="en-US" sz="800" dirty="0">
                <a:solidFill>
                  <a:schemeClr val="tx1"/>
                </a:solidFill>
              </a:rPr>
              <a:t>entered into SIMAM</a:t>
            </a:r>
          </a:p>
        </p:txBody>
      </p:sp>
      <p:sp>
        <p:nvSpPr>
          <p:cNvPr id="49" name="Rectangle 48">
            <a:extLst>
              <a:ext uri="{FF2B5EF4-FFF2-40B4-BE49-F238E27FC236}">
                <a16:creationId xmlns:a16="http://schemas.microsoft.com/office/drawing/2014/main" id="{9CDF0A46-1AEC-4ECE-84E6-1F035B907604}"/>
              </a:ext>
            </a:extLst>
          </p:cNvPr>
          <p:cNvSpPr/>
          <p:nvPr/>
        </p:nvSpPr>
        <p:spPr>
          <a:xfrm>
            <a:off x="10077161" y="4508027"/>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81" name="Rectangle 80">
            <a:extLst>
              <a:ext uri="{FF2B5EF4-FFF2-40B4-BE49-F238E27FC236}">
                <a16:creationId xmlns:a16="http://schemas.microsoft.com/office/drawing/2014/main" id="{A02DA1C8-76BE-4156-BB07-7358CC821780}"/>
              </a:ext>
            </a:extLst>
          </p:cNvPr>
          <p:cNvSpPr/>
          <p:nvPr/>
        </p:nvSpPr>
        <p:spPr>
          <a:xfrm>
            <a:off x="10084620" y="3544299"/>
            <a:ext cx="883912" cy="4916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SIGLUS</a:t>
            </a:r>
            <a:endParaRPr lang="en-US" sz="1100" dirty="0">
              <a:solidFill>
                <a:schemeClr val="tx1"/>
              </a:solidFill>
            </a:endParaRPr>
          </a:p>
          <a:p>
            <a:pPr algn="ctr"/>
            <a:r>
              <a:rPr lang="en-US" sz="800" dirty="0">
                <a:solidFill>
                  <a:schemeClr val="tx1"/>
                </a:solidFill>
              </a:rPr>
              <a:t>Data Entry</a:t>
            </a:r>
          </a:p>
        </p:txBody>
      </p:sp>
    </p:spTree>
    <p:extLst>
      <p:ext uri="{BB962C8B-B14F-4D97-AF65-F5344CB8AC3E}">
        <p14:creationId xmlns:p14="http://schemas.microsoft.com/office/powerpoint/2010/main" val="1448673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2" PreviousValue="false"/>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3.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B62ED-976D-48BE-87C9-AB50AF3DDEE3}">
  <ds:schemaRefs>
    <ds:schemaRef ds:uri="Microsoft.SharePoint.Taxonomy.ContentTypeSync"/>
  </ds:schemaRefs>
</ds:datastoreItem>
</file>

<file path=customXml/itemProps2.xml><?xml version="1.0" encoding="utf-8"?>
<ds:datastoreItem xmlns:ds="http://schemas.openxmlformats.org/officeDocument/2006/customXml" ds:itemID="{BEAE8431-F759-4283-8BEF-A17B8C6726B1}">
  <ds:schemaRefs>
    <ds:schemaRef ds:uri="http://schemas.microsoft.com/office/2006/documentManagement/types"/>
    <ds:schemaRef ds:uri="33cd82f4-3f37-4b3e-a578-547f27c42b2d"/>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8d7096d6-fc66-4344-9e3f-2445529a09f6"/>
  </ds:schemaRefs>
</ds:datastoreItem>
</file>

<file path=customXml/itemProps3.xml><?xml version="1.0" encoding="utf-8"?>
<ds:datastoreItem xmlns:ds="http://schemas.openxmlformats.org/officeDocument/2006/customXml" ds:itemID="{741CF328-383D-43F2-BF05-F01FD8B0D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D39EBDE-6D94-45AE-B699-D5F9D683A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29944</TotalTime>
  <Words>324</Words>
  <Application>Microsoft Office PowerPoint</Application>
  <PresentationFormat>Widescreen</PresentationFormat>
  <Paragraphs>76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274</cp:revision>
  <dcterms:created xsi:type="dcterms:W3CDTF">2020-02-25T15:16:25Z</dcterms:created>
  <dcterms:modified xsi:type="dcterms:W3CDTF">2021-06-25T15:47:50Z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y fmtid="{D5CDD505-2E9C-101B-9397-08002B2CF9AE}" pid="3" name="Project Document Type">
    <vt:lpwstr/>
  </property>
</Properties>
</file>