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sldIdLst>
    <p:sldId id="563"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al Sayess" initials="JS" lastIdx="4" clrIdx="0">
    <p:extLst>
      <p:ext uri="{19B8F6BF-5375-455C-9EA6-DF929625EA0E}">
        <p15:presenceInfo xmlns:p15="http://schemas.microsoft.com/office/powerpoint/2012/main" userId="S::jsayess@ghsc-psm.org::6daf84cf-c5a4-4eb9-b008-3eb863934f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CCFF33"/>
    <a:srgbClr val="99FF66"/>
    <a:srgbClr val="CCFF66"/>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90" d="100"/>
          <a:sy n="90" d="100"/>
        </p:scale>
        <p:origin x="51" y="2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Conesa" userId="85e637a4-6b19-43c5-8a8d-4fa11b74262f" providerId="ADAL" clId="{3FEFEC1B-645C-4AC0-916A-C96B5276F06B}"/>
    <pc:docChg chg="delSld">
      <pc:chgData name="Simon Conesa" userId="85e637a4-6b19-43c5-8a8d-4fa11b74262f" providerId="ADAL" clId="{3FEFEC1B-645C-4AC0-916A-C96B5276F06B}" dt="2021-06-25T15:48:42.720" v="0" actId="2696"/>
      <pc:docMkLst>
        <pc:docMk/>
      </pc:docMkLst>
      <pc:sldChg chg="del">
        <pc:chgData name="Simon Conesa" userId="85e637a4-6b19-43c5-8a8d-4fa11b74262f" providerId="ADAL" clId="{3FEFEC1B-645C-4AC0-916A-C96B5276F06B}" dt="2021-06-25T15:48:42.720" v="0" actId="2696"/>
        <pc:sldMkLst>
          <pc:docMk/>
          <pc:sldMk cId="2092621758" sldId="564"/>
        </pc:sldMkLst>
      </pc:sldChg>
    </pc:docChg>
  </pc:docChgLst>
  <pc:docChgLst>
    <pc:chgData name="Simon Conesa" userId="85e637a4-6b19-43c5-8a8d-4fa11b74262f" providerId="ADAL" clId="{05CF4CC2-CB3C-4ACC-B869-84C6A9ABBE08}"/>
    <pc:docChg chg="modSld">
      <pc:chgData name="Simon Conesa" userId="85e637a4-6b19-43c5-8a8d-4fa11b74262f" providerId="ADAL" clId="{05CF4CC2-CB3C-4ACC-B869-84C6A9ABBE08}" dt="2021-02-09T16:17:45.681" v="24" actId="20577"/>
      <pc:docMkLst>
        <pc:docMk/>
      </pc:docMkLst>
      <pc:sldChg chg="modSp mod">
        <pc:chgData name="Simon Conesa" userId="85e637a4-6b19-43c5-8a8d-4fa11b74262f" providerId="ADAL" clId="{05CF4CC2-CB3C-4ACC-B869-84C6A9ABBE08}" dt="2021-02-09T16:17:45.681" v="24" actId="20577"/>
        <pc:sldMkLst>
          <pc:docMk/>
          <pc:sldMk cId="2092621758" sldId="564"/>
        </pc:sldMkLst>
        <pc:graphicFrameChg chg="modGraphic">
          <ac:chgData name="Simon Conesa" userId="85e637a4-6b19-43c5-8a8d-4fa11b74262f" providerId="ADAL" clId="{05CF4CC2-CB3C-4ACC-B869-84C6A9ABBE08}" dt="2021-02-09T16:17:45.681" v="24" actId="20577"/>
          <ac:graphicFrameMkLst>
            <pc:docMk/>
            <pc:sldMk cId="2092621758" sldId="564"/>
            <ac:graphicFrameMk id="3" creationId="{94CE5152-4B03-49E2-B187-07B0D574788B}"/>
          </ac:graphicFrameMkLst>
        </pc:graphicFrame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www.ghsupplychain.org/" TargetMode="External"/><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Basic PPT Slide</a:t>
            </a:r>
          </a:p>
        </p:txBody>
      </p:sp>
      <p:sp>
        <p:nvSpPr>
          <p:cNvPr id="3" name="Content Placeholder 2">
            <a:extLst>
              <a:ext uri="{FF2B5EF4-FFF2-40B4-BE49-F238E27FC236}">
                <a16:creationId xmlns:a16="http://schemas.microsoft.com/office/drawing/2014/main" id="{095BA24A-14E0-42AD-BC00-7F638941B69E}"/>
              </a:ext>
            </a:extLst>
          </p:cNvPr>
          <p:cNvSpPr>
            <a:spLocks noGrp="1"/>
          </p:cNvSpPr>
          <p:nvPr>
            <p:ph idx="1" hasCustomPrompt="1"/>
          </p:nvPr>
        </p:nvSpPr>
        <p:spPr/>
        <p:txBody>
          <a:bodyPr/>
          <a:lstStyle>
            <a:lvl1pPr>
              <a:buClr>
                <a:srgbClr val="6C6463"/>
              </a:buClr>
              <a:defRPr>
                <a:solidFill>
                  <a:srgbClr val="6C6463"/>
                </a:solidFill>
              </a:defRPr>
            </a:lvl1pPr>
            <a:lvl2pPr marL="457200" indent="0">
              <a:buClr>
                <a:srgbClr val="6C6463"/>
              </a:buClr>
              <a:buSzPct val="80000"/>
              <a:buFont typeface="Courier New" panose="02070309020205020404" pitchFamily="49" charset="0"/>
              <a:buNone/>
              <a:defRPr>
                <a:solidFill>
                  <a:srgbClr val="6C6463"/>
                </a:solidFill>
              </a:defRPr>
            </a:lvl2pPr>
            <a:lvl3pPr marL="1143000" indent="-228600">
              <a:buClr>
                <a:srgbClr val="6C6463"/>
              </a:buClr>
              <a:buFont typeface="Gill Sans MT" panose="020B0502020104020203" pitchFamily="34" charset="0"/>
              <a:buChar char="–"/>
              <a:defRPr/>
            </a:lvl3pPr>
            <a:lvl4pPr>
              <a:defRPr/>
            </a:lvl4pPr>
            <a:lvl5pPr>
              <a:defRPr/>
            </a:lvl5pPr>
            <a:lvl6pPr>
              <a:defRPr/>
            </a:lvl6pPr>
            <a:lvl7pPr>
              <a:defRPr/>
            </a:lvl7pPr>
          </a:lstStyle>
          <a:p>
            <a:r>
              <a:rPr lang="en-US" dirty="0"/>
              <a:t>Bullet Points</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214971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Bulleted Lis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Two Columns of Bullets</a:t>
            </a:r>
          </a:p>
        </p:txBody>
      </p:sp>
      <p:sp>
        <p:nvSpPr>
          <p:cNvPr id="3" name="Content Placeholder 2">
            <a:extLst>
              <a:ext uri="{FF2B5EF4-FFF2-40B4-BE49-F238E27FC236}">
                <a16:creationId xmlns:a16="http://schemas.microsoft.com/office/drawing/2014/main" id="{C7A4E8A1-011F-4FE3-8121-DEAD1821D427}"/>
              </a:ext>
            </a:extLst>
          </p:cNvPr>
          <p:cNvSpPr>
            <a:spLocks noGrp="1"/>
          </p:cNvSpPr>
          <p:nvPr>
            <p:ph sz="half" idx="1" hasCustomPrompt="1"/>
          </p:nvPr>
        </p:nvSpPr>
        <p:spPr>
          <a:xfrm>
            <a:off x="617220" y="1825625"/>
            <a:ext cx="5181600" cy="4351338"/>
          </a:xfrm>
        </p:spPr>
        <p:txBody>
          <a:bodyPr/>
          <a:lstStyle>
            <a:lvl1pPr>
              <a:defRPr>
                <a:solidFill>
                  <a:srgbClr val="6C6463"/>
                </a:solidFill>
              </a:defRPr>
            </a:lvl1pPr>
            <a:lvl3pPr marL="914400" indent="0">
              <a:buNone/>
              <a:defRPr/>
            </a:lvl3pPr>
          </a:lstStyle>
          <a:p>
            <a:pPr lvl="0"/>
            <a:r>
              <a:rPr lang="en-US" dirty="0"/>
              <a:t>Bullet Points</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stStyle>
          <a:p>
            <a:pPr lvl="0"/>
            <a:r>
              <a:rPr lang="en-US" dirty="0"/>
              <a:t>Bullet Points</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460EF80-52D5-420F-92E2-0D91E3578903}"/>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5326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hoto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a Photo and Bulleted List	</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6C6463"/>
                </a:solidFill>
              </a:defRPr>
            </a:lvl5pPr>
          </a:lstStyle>
          <a:p>
            <a:pPr lvl="0"/>
            <a:r>
              <a:rPr lang="en-US" dirty="0"/>
              <a:t>Bullet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3C422152-F665-4B53-84EC-C189BD2F5F7D}"/>
              </a:ext>
            </a:extLst>
          </p:cNvPr>
          <p:cNvSpPr>
            <a:spLocks noGrp="1"/>
          </p:cNvSpPr>
          <p:nvPr>
            <p:ph type="body" sz="quarter" idx="13" hasCustomPrompt="1"/>
          </p:nvPr>
        </p:nvSpPr>
        <p:spPr>
          <a:xfrm>
            <a:off x="617538" y="5888735"/>
            <a:ext cx="5181600" cy="288227"/>
          </a:xfrm>
        </p:spPr>
        <p:txBody>
          <a:bodyPr>
            <a:noAutofit/>
          </a:bodyPr>
          <a:lstStyle>
            <a:lvl1pPr marL="0" indent="0">
              <a:buFontTx/>
              <a:buNone/>
              <a:defRPr sz="1000">
                <a:solidFill>
                  <a:srgbClr val="6C6463"/>
                </a:solidFill>
                <a:latin typeface="+mj-lt"/>
              </a:defRPr>
            </a:lvl1pPr>
            <a:lvl2pPr>
              <a:defRPr sz="1000">
                <a:latin typeface="+mj-lt"/>
              </a:defRPr>
            </a:lvl2pPr>
            <a:lvl3pPr>
              <a:defRPr sz="1000">
                <a:latin typeface="+mj-lt"/>
              </a:defRPr>
            </a:lvl3pPr>
            <a:lvl4pPr>
              <a:defRPr sz="1000">
                <a:latin typeface="+mj-lt"/>
              </a:defRPr>
            </a:lvl4pPr>
            <a:lvl5pPr>
              <a:defRPr sz="1000">
                <a:latin typeface="+mj-lt"/>
              </a:defRPr>
            </a:lvl5pPr>
          </a:lstStyle>
          <a:p>
            <a:pPr lvl="0"/>
            <a:r>
              <a:rPr lang="en-US" dirty="0"/>
              <a:t>Photo: credit/photographer</a:t>
            </a:r>
          </a:p>
        </p:txBody>
      </p:sp>
      <p:sp>
        <p:nvSpPr>
          <p:cNvPr id="11" name="Picture Placeholder 10">
            <a:extLst>
              <a:ext uri="{FF2B5EF4-FFF2-40B4-BE49-F238E27FC236}">
                <a16:creationId xmlns:a16="http://schemas.microsoft.com/office/drawing/2014/main" id="{532966C7-098E-40BA-96BB-336E05ACDC0C}"/>
              </a:ext>
            </a:extLst>
          </p:cNvPr>
          <p:cNvSpPr>
            <a:spLocks noGrp="1"/>
          </p:cNvSpPr>
          <p:nvPr>
            <p:ph type="pic" sz="quarter" idx="14"/>
          </p:nvPr>
        </p:nvSpPr>
        <p:spPr>
          <a:xfrm>
            <a:off x="617538" y="1825625"/>
            <a:ext cx="5181600" cy="3981450"/>
          </a:xfrm>
        </p:spPr>
        <p:txBody>
          <a:bodyPr/>
          <a:lstStyle>
            <a:lvl1pPr marL="0" indent="0">
              <a:buFontTx/>
              <a:buNone/>
              <a:defRPr>
                <a:solidFill>
                  <a:srgbClr val="6C6463"/>
                </a:solidFill>
              </a:defRPr>
            </a:lvl1pPr>
          </a:lstStyle>
          <a:p>
            <a:r>
              <a:rPr lang="en-US"/>
              <a:t>Click icon to add picture</a:t>
            </a:r>
            <a:endParaRPr lang="en-US" dirty="0"/>
          </a:p>
        </p:txBody>
      </p:sp>
      <p:cxnSp>
        <p:nvCxnSpPr>
          <p:cNvPr id="9" name="Straight Connector 8">
            <a:extLst>
              <a:ext uri="{FF2B5EF4-FFF2-40B4-BE49-F238E27FC236}">
                <a16:creationId xmlns:a16="http://schemas.microsoft.com/office/drawing/2014/main" id="{9D05BF4A-6EC1-4ECC-B651-6B1D3830B6BC}"/>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70665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31DA-74C7-4B83-91A0-72DCB36002BB}"/>
              </a:ext>
            </a:extLst>
          </p:cNvPr>
          <p:cNvSpPr>
            <a:spLocks noGrp="1"/>
          </p:cNvSpPr>
          <p:nvPr>
            <p:ph type="title" hasCustomPrompt="1"/>
          </p:nvPr>
        </p:nvSpPr>
        <p:spPr>
          <a:xfrm>
            <a:off x="617221" y="365125"/>
            <a:ext cx="10738168" cy="1036955"/>
          </a:xfrm>
        </p:spPr>
        <p:txBody>
          <a:bodyPr/>
          <a:lstStyle>
            <a:lvl1pPr>
              <a:defRPr/>
            </a:lvl1pPr>
          </a:lstStyle>
          <a:p>
            <a:r>
              <a:rPr lang="en-US" dirty="0"/>
              <a:t>PPT Slide to Compare and Contrast</a:t>
            </a:r>
          </a:p>
        </p:txBody>
      </p:sp>
      <p:sp>
        <p:nvSpPr>
          <p:cNvPr id="3" name="Text Placeholder 2">
            <a:extLst>
              <a:ext uri="{FF2B5EF4-FFF2-40B4-BE49-F238E27FC236}">
                <a16:creationId xmlns:a16="http://schemas.microsoft.com/office/drawing/2014/main" id="{5982E986-ACF1-4B0B-A1EA-233866D59A94}"/>
              </a:ext>
            </a:extLst>
          </p:cNvPr>
          <p:cNvSpPr>
            <a:spLocks noGrp="1"/>
          </p:cNvSpPr>
          <p:nvPr>
            <p:ph type="body" idx="1" hasCustomPrompt="1"/>
          </p:nvPr>
        </p:nvSpPr>
        <p:spPr>
          <a:xfrm>
            <a:off x="617222" y="1681163"/>
            <a:ext cx="515746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Pro’s</a:t>
            </a:r>
          </a:p>
        </p:txBody>
      </p:sp>
      <p:sp>
        <p:nvSpPr>
          <p:cNvPr id="4" name="Content Placeholder 3">
            <a:extLst>
              <a:ext uri="{FF2B5EF4-FFF2-40B4-BE49-F238E27FC236}">
                <a16:creationId xmlns:a16="http://schemas.microsoft.com/office/drawing/2014/main" id="{88F7B49C-BDA6-4ED5-B18E-54930FFC4DFE}"/>
              </a:ext>
            </a:extLst>
          </p:cNvPr>
          <p:cNvSpPr>
            <a:spLocks noGrp="1"/>
          </p:cNvSpPr>
          <p:nvPr>
            <p:ph sz="half" idx="2" hasCustomPrompt="1"/>
          </p:nvPr>
        </p:nvSpPr>
        <p:spPr>
          <a:xfrm>
            <a:off x="617222" y="2505075"/>
            <a:ext cx="5157468" cy="3684588"/>
          </a:xfrm>
        </p:spPr>
        <p:txBody>
          <a:bodyPr/>
          <a:lstStyle>
            <a:lvl1pPr>
              <a:defRPr/>
            </a:lvl1pPr>
          </a:lstStyle>
          <a:p>
            <a:pPr lvl="0"/>
            <a:r>
              <a:rPr lang="en-US" dirty="0"/>
              <a:t>Bullet Points</a:t>
            </a:r>
          </a:p>
        </p:txBody>
      </p:sp>
      <p:cxnSp>
        <p:nvCxnSpPr>
          <p:cNvPr id="11" name="Straight Connector 10">
            <a:extLst>
              <a:ext uri="{FF2B5EF4-FFF2-40B4-BE49-F238E27FC236}">
                <a16:creationId xmlns:a16="http://schemas.microsoft.com/office/drawing/2014/main" id="{A64AD09B-1D24-41F8-932C-416806BBBEE4}"/>
              </a:ext>
            </a:extLst>
          </p:cNvPr>
          <p:cNvCxnSpPr>
            <a:cxnSpLocks/>
          </p:cNvCxnSpPr>
          <p:nvPr/>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5EFCDC59-C2A4-496A-ABF6-18D49B8BB88B}"/>
              </a:ext>
            </a:extLst>
          </p:cNvPr>
          <p:cNvSpPr>
            <a:spLocks noGrp="1"/>
          </p:cNvSpPr>
          <p:nvPr>
            <p:ph type="body" idx="13" hasCustomPrompt="1"/>
          </p:nvPr>
        </p:nvSpPr>
        <p:spPr>
          <a:xfrm>
            <a:off x="6197600" y="1681163"/>
            <a:ext cx="51577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Con’s</a:t>
            </a:r>
          </a:p>
        </p:txBody>
      </p:sp>
      <p:sp>
        <p:nvSpPr>
          <p:cNvPr id="17" name="Content Placeholder 3">
            <a:extLst>
              <a:ext uri="{FF2B5EF4-FFF2-40B4-BE49-F238E27FC236}">
                <a16:creationId xmlns:a16="http://schemas.microsoft.com/office/drawing/2014/main" id="{0FBA8F4E-A538-42F5-A851-2B24A15E0644}"/>
              </a:ext>
            </a:extLst>
          </p:cNvPr>
          <p:cNvSpPr>
            <a:spLocks noGrp="1"/>
          </p:cNvSpPr>
          <p:nvPr>
            <p:ph sz="half" idx="14" hasCustomPrompt="1"/>
          </p:nvPr>
        </p:nvSpPr>
        <p:spPr>
          <a:xfrm>
            <a:off x="6197600" y="2505075"/>
            <a:ext cx="5157789" cy="3684588"/>
          </a:xfrm>
        </p:spPr>
        <p:txBody>
          <a:bodyPr/>
          <a:lstStyle>
            <a:lvl1pPr>
              <a:defRPr/>
            </a:lvl1pPr>
          </a:lstStyle>
          <a:p>
            <a:pPr lvl="0"/>
            <a:r>
              <a:rPr lang="en-US" dirty="0"/>
              <a:t>Bullet Points</a:t>
            </a:r>
          </a:p>
        </p:txBody>
      </p:sp>
      <p:sp>
        <p:nvSpPr>
          <p:cNvPr id="8" name="Slide Number Placeholder 5">
            <a:extLst>
              <a:ext uri="{FF2B5EF4-FFF2-40B4-BE49-F238E27FC236}">
                <a16:creationId xmlns:a16="http://schemas.microsoft.com/office/drawing/2014/main" id="{6570D6B1-17FE-4360-8853-AAF2274EFA32}"/>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CC2381E2-CE97-4145-B5A5-ED8B1A4CD18C}"/>
              </a:ext>
            </a:extLst>
          </p:cNvPr>
          <p:cNvCxnSpPr>
            <a:cxnSpLocks/>
          </p:cNvCxnSpPr>
          <p:nvPr userDrawn="1"/>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03872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3659613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4" name="Oval 3">
            <a:extLst>
              <a:ext uri="{FF2B5EF4-FFF2-40B4-BE49-F238E27FC236}">
                <a16:creationId xmlns:a16="http://schemas.microsoft.com/office/drawing/2014/main" id="{2177F7D6-901D-4A70-B87B-8362CA0889CC}"/>
              </a:ext>
            </a:extLst>
          </p:cNvPr>
          <p:cNvSpPr/>
          <p:nvPr userDrawn="1"/>
        </p:nvSpPr>
        <p:spPr>
          <a:xfrm>
            <a:off x="3046337"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id="{746A09AB-9405-4F4D-96C2-6D673C866EA5}"/>
              </a:ext>
            </a:extLst>
          </p:cNvPr>
          <p:cNvSpPr/>
          <p:nvPr userDrawn="1"/>
        </p:nvSpPr>
        <p:spPr>
          <a:xfrm>
            <a:off x="1076959"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a:extLst>
              <a:ext uri="{FF2B5EF4-FFF2-40B4-BE49-F238E27FC236}">
                <a16:creationId xmlns:a16="http://schemas.microsoft.com/office/drawing/2014/main" id="{6C43A364-27C0-487B-8326-23EA4E3EBBD9}"/>
              </a:ext>
            </a:extLst>
          </p:cNvPr>
          <p:cNvSpPr/>
          <p:nvPr userDrawn="1"/>
        </p:nvSpPr>
        <p:spPr>
          <a:xfrm>
            <a:off x="5015715"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4705C710-811D-46EE-9490-94778BF5C9A8}"/>
              </a:ext>
            </a:extLst>
          </p:cNvPr>
          <p:cNvSpPr/>
          <p:nvPr userDrawn="1"/>
        </p:nvSpPr>
        <p:spPr>
          <a:xfrm>
            <a:off x="6985093"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a:extLst>
              <a:ext uri="{FF2B5EF4-FFF2-40B4-BE49-F238E27FC236}">
                <a16:creationId xmlns:a16="http://schemas.microsoft.com/office/drawing/2014/main" id="{AF66C456-BD61-4E54-BCFF-D2BCA3AE3B8D}"/>
              </a:ext>
            </a:extLst>
          </p:cNvPr>
          <p:cNvSpPr/>
          <p:nvPr userDrawn="1"/>
        </p:nvSpPr>
        <p:spPr>
          <a:xfrm>
            <a:off x="8954471"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110623F-A46E-4FB3-BBC6-E62D012DAF2D}"/>
              </a:ext>
            </a:extLst>
          </p:cNvPr>
          <p:cNvSpPr/>
          <p:nvPr userDrawn="1"/>
        </p:nvSpPr>
        <p:spPr>
          <a:xfrm>
            <a:off x="10923847" y="4017366"/>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A35BF85-CBD0-43E6-B5A7-7C011D2AD9D6}"/>
              </a:ext>
            </a:extLst>
          </p:cNvPr>
          <p:cNvSpPr/>
          <p:nvPr userDrawn="1"/>
        </p:nvSpPr>
        <p:spPr>
          <a:xfrm>
            <a:off x="1017337" y="3952019"/>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C8CCAB00-8AF4-422C-8B11-AB92CC827903}"/>
              </a:ext>
            </a:extLst>
          </p:cNvPr>
          <p:cNvSpPr/>
          <p:nvPr userDrawn="1"/>
        </p:nvSpPr>
        <p:spPr>
          <a:xfrm>
            <a:off x="2980307"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E4464AEA-A704-4030-ACA2-636C2BE48770}"/>
              </a:ext>
            </a:extLst>
          </p:cNvPr>
          <p:cNvSpPr/>
          <p:nvPr userDrawn="1"/>
        </p:nvSpPr>
        <p:spPr>
          <a:xfrm>
            <a:off x="4950368"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F03D15D0-4379-4FDE-85EA-1E04779E9D08}"/>
              </a:ext>
            </a:extLst>
          </p:cNvPr>
          <p:cNvSpPr/>
          <p:nvPr userDrawn="1"/>
        </p:nvSpPr>
        <p:spPr>
          <a:xfrm>
            <a:off x="6919747"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0E15765E-5DC4-4F13-AC28-4DB0159437C8}"/>
              </a:ext>
            </a:extLst>
          </p:cNvPr>
          <p:cNvSpPr/>
          <p:nvPr userDrawn="1"/>
        </p:nvSpPr>
        <p:spPr>
          <a:xfrm>
            <a:off x="8889122"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BA8A5BDF-DC7E-47F2-9928-3AB2E5438DA7}"/>
              </a:ext>
            </a:extLst>
          </p:cNvPr>
          <p:cNvSpPr/>
          <p:nvPr userDrawn="1"/>
        </p:nvSpPr>
        <p:spPr>
          <a:xfrm>
            <a:off x="10858499"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a:extLst>
              <a:ext uri="{FF2B5EF4-FFF2-40B4-BE49-F238E27FC236}">
                <a16:creationId xmlns:a16="http://schemas.microsoft.com/office/drawing/2014/main" id="{DBB25288-D7CF-4682-ACF3-8326A351CDB1}"/>
              </a:ext>
            </a:extLst>
          </p:cNvPr>
          <p:cNvCxnSpPr>
            <a:endCxn id="17" idx="2"/>
          </p:cNvCxnSpPr>
          <p:nvPr userDrawn="1"/>
        </p:nvCxnSpPr>
        <p:spPr>
          <a:xfrm flipV="1">
            <a:off x="0" y="4110075"/>
            <a:ext cx="945581" cy="10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D2D87CF-4CBA-42BE-8948-FC223F4996F1}"/>
              </a:ext>
            </a:extLst>
          </p:cNvPr>
          <p:cNvSpPr/>
          <p:nvPr userDrawn="1"/>
        </p:nvSpPr>
        <p:spPr>
          <a:xfrm>
            <a:off x="945581"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 name="Straight Connector 17">
            <a:extLst>
              <a:ext uri="{FF2B5EF4-FFF2-40B4-BE49-F238E27FC236}">
                <a16:creationId xmlns:a16="http://schemas.microsoft.com/office/drawing/2014/main" id="{20AAD897-0514-43B7-BC6D-3D4E117CBA60}"/>
              </a:ext>
            </a:extLst>
          </p:cNvPr>
          <p:cNvCxnSpPr>
            <a:endCxn id="19" idx="2"/>
          </p:cNvCxnSpPr>
          <p:nvPr userDrawn="1"/>
        </p:nvCxnSpPr>
        <p:spPr>
          <a:xfrm flipV="1">
            <a:off x="1398846"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CF18502-FEC7-4954-9BED-ACAC63FADDB7}"/>
              </a:ext>
            </a:extLst>
          </p:cNvPr>
          <p:cNvSpPr/>
          <p:nvPr userDrawn="1"/>
        </p:nvSpPr>
        <p:spPr>
          <a:xfrm>
            <a:off x="2914276"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Oval 19">
            <a:extLst>
              <a:ext uri="{FF2B5EF4-FFF2-40B4-BE49-F238E27FC236}">
                <a16:creationId xmlns:a16="http://schemas.microsoft.com/office/drawing/2014/main" id="{26EE48B0-5E0B-44B5-A5D4-3F584CC5D222}"/>
              </a:ext>
            </a:extLst>
          </p:cNvPr>
          <p:cNvSpPr/>
          <p:nvPr userDrawn="1"/>
        </p:nvSpPr>
        <p:spPr>
          <a:xfrm>
            <a:off x="4882971"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a:extLst>
              <a:ext uri="{FF2B5EF4-FFF2-40B4-BE49-F238E27FC236}">
                <a16:creationId xmlns:a16="http://schemas.microsoft.com/office/drawing/2014/main" id="{CA833719-282D-446B-B87C-AF4103D6B550}"/>
              </a:ext>
            </a:extLst>
          </p:cNvPr>
          <p:cNvCxnSpPr/>
          <p:nvPr userDrawn="1"/>
        </p:nvCxnSpPr>
        <p:spPr>
          <a:xfrm flipV="1">
            <a:off x="3367884"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7E37EEA4-5862-4D92-B24C-A73857E18215}"/>
              </a:ext>
            </a:extLst>
          </p:cNvPr>
          <p:cNvSpPr/>
          <p:nvPr userDrawn="1"/>
        </p:nvSpPr>
        <p:spPr>
          <a:xfrm>
            <a:off x="6851666"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id="{378AD43D-ABB1-40CD-B28B-B99E901A6339}"/>
              </a:ext>
            </a:extLst>
          </p:cNvPr>
          <p:cNvCxnSpPr/>
          <p:nvPr userDrawn="1"/>
        </p:nvCxnSpPr>
        <p:spPr>
          <a:xfrm flipV="1">
            <a:off x="5336236"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A36A4B07-3467-431E-B00A-C92A969D4401}"/>
              </a:ext>
            </a:extLst>
          </p:cNvPr>
          <p:cNvSpPr/>
          <p:nvPr userDrawn="1"/>
        </p:nvSpPr>
        <p:spPr>
          <a:xfrm>
            <a:off x="8822408"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 name="Straight Connector 24">
            <a:extLst>
              <a:ext uri="{FF2B5EF4-FFF2-40B4-BE49-F238E27FC236}">
                <a16:creationId xmlns:a16="http://schemas.microsoft.com/office/drawing/2014/main" id="{056D359C-5A9A-43DC-859B-F4AED43A5677}"/>
              </a:ext>
            </a:extLst>
          </p:cNvPr>
          <p:cNvCxnSpPr/>
          <p:nvPr userDrawn="1"/>
        </p:nvCxnSpPr>
        <p:spPr>
          <a:xfrm flipV="1">
            <a:off x="7306978"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8C152C9B-AE28-4574-975F-E0F21ED48B45}"/>
              </a:ext>
            </a:extLst>
          </p:cNvPr>
          <p:cNvSpPr/>
          <p:nvPr userDrawn="1"/>
        </p:nvSpPr>
        <p:spPr>
          <a:xfrm>
            <a:off x="10793153"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Connector 26">
            <a:extLst>
              <a:ext uri="{FF2B5EF4-FFF2-40B4-BE49-F238E27FC236}">
                <a16:creationId xmlns:a16="http://schemas.microsoft.com/office/drawing/2014/main" id="{5F07C987-94F6-42B9-BB89-5D3DC2D89863}"/>
              </a:ext>
            </a:extLst>
          </p:cNvPr>
          <p:cNvCxnSpPr/>
          <p:nvPr userDrawn="1"/>
        </p:nvCxnSpPr>
        <p:spPr>
          <a:xfrm flipV="1">
            <a:off x="9276353"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4B983E1-B99C-4F52-9925-E8BEE6DA678B}"/>
              </a:ext>
            </a:extLst>
          </p:cNvPr>
          <p:cNvCxnSpPr>
            <a:stCxn id="26" idx="6"/>
          </p:cNvCxnSpPr>
          <p:nvPr userDrawn="1"/>
        </p:nvCxnSpPr>
        <p:spPr>
          <a:xfrm>
            <a:off x="11247103" y="4110075"/>
            <a:ext cx="9448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75FA648-2BA2-40AE-9F6D-79A1B8B16284}"/>
              </a:ext>
            </a:extLst>
          </p:cNvPr>
          <p:cNvSpPr txBox="1"/>
          <p:nvPr userDrawn="1"/>
        </p:nvSpPr>
        <p:spPr>
          <a:xfrm>
            <a:off x="879428" y="4368439"/>
            <a:ext cx="578414" cy="261610"/>
          </a:xfrm>
          <a:prstGeom prst="rect">
            <a:avLst/>
          </a:prstGeom>
          <a:noFill/>
        </p:spPr>
        <p:txBody>
          <a:bodyPr wrap="square" rtlCol="0">
            <a:spAutoFit/>
          </a:bodyPr>
          <a:lstStyle/>
          <a:p>
            <a:pPr algn="ctr"/>
            <a:r>
              <a:rPr lang="en-US" sz="1050" dirty="0"/>
              <a:t>April</a:t>
            </a:r>
          </a:p>
        </p:txBody>
      </p:sp>
      <p:sp>
        <p:nvSpPr>
          <p:cNvPr id="30" name="TextBox 29">
            <a:extLst>
              <a:ext uri="{FF2B5EF4-FFF2-40B4-BE49-F238E27FC236}">
                <a16:creationId xmlns:a16="http://schemas.microsoft.com/office/drawing/2014/main" id="{1372EC73-297A-426A-9BCE-228CCC6431B0}"/>
              </a:ext>
            </a:extLst>
          </p:cNvPr>
          <p:cNvSpPr txBox="1"/>
          <p:nvPr userDrawn="1"/>
        </p:nvSpPr>
        <p:spPr>
          <a:xfrm>
            <a:off x="2852727" y="3639381"/>
            <a:ext cx="578414" cy="261610"/>
          </a:xfrm>
          <a:prstGeom prst="rect">
            <a:avLst/>
          </a:prstGeom>
          <a:noFill/>
        </p:spPr>
        <p:txBody>
          <a:bodyPr wrap="square" rtlCol="0">
            <a:spAutoFit/>
          </a:bodyPr>
          <a:lstStyle/>
          <a:p>
            <a:pPr algn="ctr"/>
            <a:r>
              <a:rPr lang="en-US" sz="1050" dirty="0"/>
              <a:t>May</a:t>
            </a:r>
          </a:p>
        </p:txBody>
      </p:sp>
      <p:sp>
        <p:nvSpPr>
          <p:cNvPr id="31" name="TextBox 30">
            <a:extLst>
              <a:ext uri="{FF2B5EF4-FFF2-40B4-BE49-F238E27FC236}">
                <a16:creationId xmlns:a16="http://schemas.microsoft.com/office/drawing/2014/main" id="{CE015804-EEF9-45DE-87AA-0823452A872D}"/>
              </a:ext>
            </a:extLst>
          </p:cNvPr>
          <p:cNvSpPr txBox="1"/>
          <p:nvPr userDrawn="1"/>
        </p:nvSpPr>
        <p:spPr>
          <a:xfrm>
            <a:off x="4826028" y="4335697"/>
            <a:ext cx="578414" cy="261610"/>
          </a:xfrm>
          <a:prstGeom prst="rect">
            <a:avLst/>
          </a:prstGeom>
          <a:noFill/>
        </p:spPr>
        <p:txBody>
          <a:bodyPr wrap="square" rtlCol="0">
            <a:spAutoFit/>
          </a:bodyPr>
          <a:lstStyle/>
          <a:p>
            <a:pPr algn="ctr"/>
            <a:r>
              <a:rPr lang="en-US" sz="1050" dirty="0"/>
              <a:t>June</a:t>
            </a:r>
          </a:p>
        </p:txBody>
      </p:sp>
      <p:sp>
        <p:nvSpPr>
          <p:cNvPr id="32" name="TextBox 31">
            <a:extLst>
              <a:ext uri="{FF2B5EF4-FFF2-40B4-BE49-F238E27FC236}">
                <a16:creationId xmlns:a16="http://schemas.microsoft.com/office/drawing/2014/main" id="{186FCA4E-A938-4494-8064-F1A3ABD784E0}"/>
              </a:ext>
            </a:extLst>
          </p:cNvPr>
          <p:cNvSpPr txBox="1"/>
          <p:nvPr userDrawn="1"/>
        </p:nvSpPr>
        <p:spPr>
          <a:xfrm>
            <a:off x="6781688" y="3631411"/>
            <a:ext cx="578414" cy="261610"/>
          </a:xfrm>
          <a:prstGeom prst="rect">
            <a:avLst/>
          </a:prstGeom>
          <a:noFill/>
        </p:spPr>
        <p:txBody>
          <a:bodyPr wrap="square" rtlCol="0">
            <a:spAutoFit/>
          </a:bodyPr>
          <a:lstStyle/>
          <a:p>
            <a:pPr algn="ctr"/>
            <a:r>
              <a:rPr lang="en-US" sz="1050" dirty="0"/>
              <a:t>July</a:t>
            </a:r>
          </a:p>
        </p:txBody>
      </p:sp>
      <p:sp>
        <p:nvSpPr>
          <p:cNvPr id="33" name="TextBox 32">
            <a:extLst>
              <a:ext uri="{FF2B5EF4-FFF2-40B4-BE49-F238E27FC236}">
                <a16:creationId xmlns:a16="http://schemas.microsoft.com/office/drawing/2014/main" id="{144DBC7F-38B4-4C9E-9A9C-7E33B4F6A415}"/>
              </a:ext>
            </a:extLst>
          </p:cNvPr>
          <p:cNvSpPr txBox="1"/>
          <p:nvPr userDrawn="1"/>
        </p:nvSpPr>
        <p:spPr>
          <a:xfrm>
            <a:off x="8719106" y="4341220"/>
            <a:ext cx="664239" cy="253916"/>
          </a:xfrm>
          <a:prstGeom prst="rect">
            <a:avLst/>
          </a:prstGeom>
          <a:noFill/>
        </p:spPr>
        <p:txBody>
          <a:bodyPr wrap="square" rtlCol="0">
            <a:spAutoFit/>
          </a:bodyPr>
          <a:lstStyle/>
          <a:p>
            <a:pPr algn="ctr"/>
            <a:r>
              <a:rPr lang="en-US" sz="1050" dirty="0"/>
              <a:t>August</a:t>
            </a:r>
          </a:p>
        </p:txBody>
      </p:sp>
      <p:sp>
        <p:nvSpPr>
          <p:cNvPr id="34" name="TextBox 33">
            <a:extLst>
              <a:ext uri="{FF2B5EF4-FFF2-40B4-BE49-F238E27FC236}">
                <a16:creationId xmlns:a16="http://schemas.microsoft.com/office/drawing/2014/main" id="{62868E5E-80FB-40EA-A5FF-66211CE65885}"/>
              </a:ext>
            </a:extLst>
          </p:cNvPr>
          <p:cNvSpPr txBox="1"/>
          <p:nvPr userDrawn="1"/>
        </p:nvSpPr>
        <p:spPr>
          <a:xfrm>
            <a:off x="10550916" y="3632756"/>
            <a:ext cx="944897" cy="253916"/>
          </a:xfrm>
          <a:prstGeom prst="rect">
            <a:avLst/>
          </a:prstGeom>
          <a:noFill/>
        </p:spPr>
        <p:txBody>
          <a:bodyPr wrap="square" rtlCol="0">
            <a:spAutoFit/>
          </a:bodyPr>
          <a:lstStyle/>
          <a:p>
            <a:pPr algn="ctr"/>
            <a:r>
              <a:rPr lang="en-US" sz="1050" dirty="0"/>
              <a:t>September</a:t>
            </a:r>
          </a:p>
        </p:txBody>
      </p:sp>
    </p:spTree>
    <p:custDataLst>
      <p:tags r:id="rId1"/>
    </p:custDataLst>
    <p:extLst>
      <p:ext uri="{BB962C8B-B14F-4D97-AF65-F5344CB8AC3E}">
        <p14:creationId xmlns:p14="http://schemas.microsoft.com/office/powerpoint/2010/main" val="1402426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0B95B7-FCD4-4342-9FD7-F2E21F4AC6D8}"/>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4" name="Slide Number Placeholder 3">
            <a:extLst>
              <a:ext uri="{FF2B5EF4-FFF2-40B4-BE49-F238E27FC236}">
                <a16:creationId xmlns:a16="http://schemas.microsoft.com/office/drawing/2014/main" id="{D142A6FF-FBF7-4650-917C-00D77FA8837D}"/>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7372642-9A4E-41CE-85BD-6B63E645331E}"/>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8592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1B5847-F4CA-4D59-974F-31D4E3E9CFF0}"/>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1ECDBD8-6C5C-401E-BFF8-0E3250F432CD}"/>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41D2A84-1962-43D7-B743-3087E609C033}"/>
              </a:ext>
            </a:extLst>
          </p:cNvPr>
          <p:cNvSpPr txBox="1"/>
          <p:nvPr userDrawn="1"/>
        </p:nvSpPr>
        <p:spPr>
          <a:xfrm>
            <a:off x="617220" y="4956999"/>
            <a:ext cx="10768051" cy="1200329"/>
          </a:xfrm>
          <a:prstGeom prst="rect">
            <a:avLst/>
          </a:prstGeom>
          <a:noFill/>
        </p:spPr>
        <p:txBody>
          <a:bodyPr wrap="square" rtlCol="0">
            <a:spAutoFit/>
          </a:bodyPr>
          <a:lstStyle/>
          <a:p>
            <a:r>
              <a:rPr lang="en-US" sz="1200" dirty="0">
                <a:solidFill>
                  <a:srgbClr val="6C6463"/>
                </a:solidFill>
              </a:rPr>
              <a:t>The USAID Global Health Supply Chain Program-Procurement and Supply Management (GHSC-PSM) project is funded under USAID Contract No. AID-OAA-I-15-0004.  GHSC-PSM connects technical solutions and proven commercial processes to promote efficient and cost-effective health supply chains worldwide. Our goal is to ensure uninterrupted supplies of health commodities to save lives and create a healthier future for all. The project purchases and delivers health commodities, offers comprehensive technical assistance to strengthen national supply chain systems, and provides global supply chain leadership. For more information, visit </a:t>
            </a:r>
            <a:r>
              <a:rPr lang="en-US" sz="1200" dirty="0">
                <a:solidFill>
                  <a:srgbClr val="6C6463"/>
                </a:solidFill>
                <a:hlinkClick r:id="rId3"/>
              </a:rPr>
              <a:t>ghsupplychain.org</a:t>
            </a:r>
            <a:r>
              <a:rPr lang="en-US" sz="1200" dirty="0">
                <a:solidFill>
                  <a:srgbClr val="6C6463"/>
                </a:solidFill>
              </a:rPr>
              <a:t>.</a:t>
            </a:r>
          </a:p>
          <a:p>
            <a:endParaRPr lang="en-US" sz="1200" dirty="0">
              <a:solidFill>
                <a:srgbClr val="6C6463"/>
              </a:solidFill>
            </a:endParaRPr>
          </a:p>
          <a:p>
            <a:r>
              <a:rPr lang="en-US" sz="1200" dirty="0">
                <a:solidFill>
                  <a:srgbClr val="6C6463"/>
                </a:solidFill>
              </a:rPr>
              <a:t>The views expressed in this presentation do not necessarily reflect the views of USAID or the U.S. government.</a:t>
            </a:r>
          </a:p>
        </p:txBody>
      </p:sp>
      <p:sp>
        <p:nvSpPr>
          <p:cNvPr id="10" name="Rectangle 9">
            <a:extLst>
              <a:ext uri="{FF2B5EF4-FFF2-40B4-BE49-F238E27FC236}">
                <a16:creationId xmlns:a16="http://schemas.microsoft.com/office/drawing/2014/main" id="{F947E620-676E-4587-A670-32B829D2BB16}"/>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Tree>
    <p:custDataLst>
      <p:tags r:id="rId1"/>
    </p:custDataLst>
    <p:extLst>
      <p:ext uri="{BB962C8B-B14F-4D97-AF65-F5344CB8AC3E}">
        <p14:creationId xmlns:p14="http://schemas.microsoft.com/office/powerpoint/2010/main" val="1615698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60965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Title Placeholder 1">
            <a:extLst>
              <a:ext uri="{FF2B5EF4-FFF2-40B4-BE49-F238E27FC236}">
                <a16:creationId xmlns:a16="http://schemas.microsoft.com/office/drawing/2014/main" id="{9A3E4ED7-4C25-E94E-8C88-A20DFFBCB9A0}"/>
              </a:ext>
            </a:extLst>
          </p:cNvPr>
          <p:cNvSpPr>
            <a:spLocks noGrp="1"/>
          </p:cNvSpPr>
          <p:nvPr>
            <p:ph type="title"/>
          </p:nvPr>
        </p:nvSpPr>
        <p:spPr>
          <a:xfrm>
            <a:off x="548640" y="457200"/>
            <a:ext cx="11094720" cy="6096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E331D174-DF46-5046-8242-7573120E49A7}"/>
              </a:ext>
            </a:extLst>
          </p:cNvPr>
          <p:cNvSpPr>
            <a:spLocks noGrp="1"/>
          </p:cNvSpPr>
          <p:nvPr>
            <p:ph idx="1"/>
          </p:nvPr>
        </p:nvSpPr>
        <p:spPr>
          <a:xfrm>
            <a:off x="548640" y="1397001"/>
            <a:ext cx="11094720" cy="4699561"/>
          </a:xfrm>
          <a:prstGeom prst="rect">
            <a:avLst/>
          </a:prstGeom>
        </p:spPr>
        <p:txBody>
          <a:bodyPr vert="horz" lIns="91440" tIns="45720" rIns="91440" bIns="45720" rtlCol="0">
            <a:normAutofit/>
          </a:bodyPr>
          <a:lstStyle/>
          <a:p>
            <a:pPr lvl="0"/>
            <a:r>
              <a:rPr lang="en-US"/>
              <a:t>Edit Master text styles</a:t>
            </a:r>
          </a:p>
          <a:p>
            <a:pPr lvl="1"/>
            <a:r>
              <a:rPr lang="en-US"/>
              <a:t>Second level</a:t>
            </a:r>
          </a:p>
        </p:txBody>
      </p:sp>
    </p:spTree>
    <p:extLst>
      <p:ext uri="{BB962C8B-B14F-4D97-AF65-F5344CB8AC3E}">
        <p14:creationId xmlns:p14="http://schemas.microsoft.com/office/powerpoint/2010/main" val="2745013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Light Colo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8197" y="3429002"/>
            <a:ext cx="10779275" cy="1304571"/>
          </a:xfrm>
        </p:spPr>
        <p:txBody>
          <a:bodyPr anchor="b">
            <a:normAutofit/>
          </a:bodyPr>
          <a:lstStyle>
            <a:lvl1pPr algn="l">
              <a:defRPr sz="4000"/>
            </a:lvl1pPr>
          </a:lstStyle>
          <a:p>
            <a:r>
              <a:rPr lang="en-US" dirty="0"/>
              <a:t>Click to insert title</a:t>
            </a:r>
          </a:p>
        </p:txBody>
      </p:sp>
      <p:sp>
        <p:nvSpPr>
          <p:cNvPr id="3" name="Subtitle 2"/>
          <p:cNvSpPr>
            <a:spLocks noGrp="1"/>
          </p:cNvSpPr>
          <p:nvPr>
            <p:ph type="subTitle" idx="1" hasCustomPrompt="1"/>
          </p:nvPr>
        </p:nvSpPr>
        <p:spPr>
          <a:xfrm>
            <a:off x="998197" y="4989604"/>
            <a:ext cx="10779275" cy="41604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7" name="Rectangle 16">
            <a:extLst>
              <a:ext uri="{FF2B5EF4-FFF2-40B4-BE49-F238E27FC236}">
                <a16:creationId xmlns:a16="http://schemas.microsoft.com/office/drawing/2014/main" id="{446A14D2-2DDC-41F7-9969-14C8D0D388D6}"/>
              </a:ext>
            </a:extLst>
          </p:cNvPr>
          <p:cNvSpPr/>
          <p:nvPr userDrawn="1"/>
        </p:nvSpPr>
        <p:spPr>
          <a:xfrm>
            <a:off x="550250" y="3429001"/>
            <a:ext cx="298561" cy="1985411"/>
          </a:xfrm>
          <a:prstGeom prst="rect">
            <a:avLst/>
          </a:prstGeom>
          <a:solidFill>
            <a:srgbClr val="BA0C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0" name="Rectangle 19">
            <a:extLst>
              <a:ext uri="{FF2B5EF4-FFF2-40B4-BE49-F238E27FC236}">
                <a16:creationId xmlns:a16="http://schemas.microsoft.com/office/drawing/2014/main" id="{94F42D9D-DFEC-4FFE-AC7A-048F8050EF14}"/>
              </a:ext>
            </a:extLst>
          </p:cNvPr>
          <p:cNvSpPr/>
          <p:nvPr userDrawn="1"/>
        </p:nvSpPr>
        <p:spPr>
          <a:xfrm>
            <a:off x="3446272" y="396472"/>
            <a:ext cx="8331200" cy="584775"/>
          </a:xfrm>
          <a:prstGeom prst="rect">
            <a:avLst/>
          </a:prstGeom>
        </p:spPr>
        <p:txBody>
          <a:bodyPr wrap="square">
            <a:spAutoFit/>
          </a:bodyPr>
          <a:lstStyle/>
          <a:p>
            <a:pPr algn="r" defTabSz="914400"/>
            <a:r>
              <a:rPr lang="en-US" sz="1600" b="0" dirty="0">
                <a:solidFill>
                  <a:srgbClr val="BA0C2F"/>
                </a:solidFill>
                <a:latin typeface="Gill Sans MT"/>
              </a:rPr>
              <a:t>USAID GLOBAL HEALTH SUPPLY CHAIN PROGRAM</a:t>
            </a:r>
          </a:p>
          <a:p>
            <a:pPr algn="r" defTabSz="914400">
              <a:defRPr/>
            </a:pPr>
            <a:r>
              <a:rPr lang="en-US" sz="1600" dirty="0">
                <a:solidFill>
                  <a:srgbClr val="6C6463"/>
                </a:solidFill>
                <a:latin typeface="Gill Sans MT"/>
              </a:rPr>
              <a:t>Procurement and Supply Management</a:t>
            </a:r>
          </a:p>
        </p:txBody>
      </p:sp>
      <p:pic>
        <p:nvPicPr>
          <p:cNvPr id="10" name="Picture 9">
            <a:extLst>
              <a:ext uri="{FF2B5EF4-FFF2-40B4-BE49-F238E27FC236}">
                <a16:creationId xmlns:a16="http://schemas.microsoft.com/office/drawing/2014/main" id="{3F02AB22-7C8F-4B17-A1D4-1B0113944F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764" y="358150"/>
            <a:ext cx="2939632" cy="661417"/>
          </a:xfrm>
          <a:prstGeom prst="rect">
            <a:avLst/>
          </a:prstGeom>
        </p:spPr>
      </p:pic>
    </p:spTree>
    <p:custDataLst>
      <p:tags r:id="rId1"/>
    </p:custDataLst>
    <p:extLst>
      <p:ext uri="{BB962C8B-B14F-4D97-AF65-F5344CB8AC3E}">
        <p14:creationId xmlns:p14="http://schemas.microsoft.com/office/powerpoint/2010/main" val="2177551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Shipping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125" t="14989" b="27834"/>
          <a:stretch/>
        </p:blipFill>
        <p:spPr>
          <a:xfrm>
            <a:off x="558800" y="1559158"/>
            <a:ext cx="11392677"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0247B52-DF4C-49A9-95FF-5733D1F40A1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sp>
        <p:nvSpPr>
          <p:cNvPr id="2" name="Rectangle 1">
            <a:extLst>
              <a:ext uri="{FF2B5EF4-FFF2-40B4-BE49-F238E27FC236}">
                <a16:creationId xmlns:a16="http://schemas.microsoft.com/office/drawing/2014/main" id="{E90F973D-A4C0-4C6F-8050-89D42C10FF14}"/>
              </a:ext>
            </a:extLst>
          </p:cNvPr>
          <p:cNvSpPr/>
          <p:nvPr userDrawn="1"/>
        </p:nvSpPr>
        <p:spPr>
          <a:xfrm rot="16200000">
            <a:off x="11159833" y="5740754"/>
            <a:ext cx="1192955" cy="246221"/>
          </a:xfrm>
          <a:prstGeom prst="rect">
            <a:avLst/>
          </a:prstGeom>
        </p:spPr>
        <p:txBody>
          <a:bodyPr wrap="none">
            <a:spAutoFit/>
          </a:bodyPr>
          <a:lstStyle/>
          <a:p>
            <a:r>
              <a:rPr lang="en-US" sz="1000" b="0" i="0" dirty="0">
                <a:solidFill>
                  <a:schemeClr val="bg1"/>
                </a:solidFill>
                <a:effectLst/>
                <a:latin typeface="+mj-lt"/>
              </a:rPr>
              <a:t>Photo: Lan Andrian</a:t>
            </a:r>
            <a:endParaRPr lang="en-US" sz="1000" dirty="0">
              <a:solidFill>
                <a:schemeClr val="bg1"/>
              </a:solidFill>
              <a:latin typeface="+mj-lt"/>
            </a:endParaRPr>
          </a:p>
        </p:txBody>
      </p:sp>
      <p:pic>
        <p:nvPicPr>
          <p:cNvPr id="16" name="Picture 15">
            <a:extLst>
              <a:ext uri="{FF2B5EF4-FFF2-40B4-BE49-F238E27FC236}">
                <a16:creationId xmlns:a16="http://schemas.microsoft.com/office/drawing/2014/main" id="{F44368E5-F168-45B9-9CCE-76951E832C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2705118208"/>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eneficiary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B2AF8DB-E986-44CF-A5B6-BC322A64F16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tx1"/>
                </a:solidFill>
                <a:effectLst/>
                <a:latin typeface="+mj-lt"/>
              </a:rPr>
              <a:t>Photo: GHSC-PSM</a:t>
            </a:r>
            <a:endParaRPr lang="en-US" sz="1000" dirty="0">
              <a:solidFill>
                <a:schemeClr val="tx1"/>
              </a:solidFill>
              <a:latin typeface="+mj-lt"/>
            </a:endParaRPr>
          </a:p>
        </p:txBody>
      </p:sp>
      <p:sp>
        <p:nvSpPr>
          <p:cNvPr id="16" name="Rectangle 15">
            <a:extLst>
              <a:ext uri="{FF2B5EF4-FFF2-40B4-BE49-F238E27FC236}">
                <a16:creationId xmlns:a16="http://schemas.microsoft.com/office/drawing/2014/main" id="{095FF717-9E0F-4604-B734-AFC69C34E8FD}"/>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1" name="Picture 20">
            <a:extLst>
              <a:ext uri="{FF2B5EF4-FFF2-40B4-BE49-F238E27FC236}">
                <a16:creationId xmlns:a16="http://schemas.microsoft.com/office/drawing/2014/main" id="{0F016A10-3EC2-4725-BE94-8082671B09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431871891"/>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harmacist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738632" y="3864262"/>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862892" y="5719806"/>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862892" y="3998501"/>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862892" y="5609317"/>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DB2A530-7302-49D2-ACBA-18568E6C5CB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bg1"/>
                </a:solidFill>
                <a:effectLst/>
                <a:latin typeface="+mj-lt"/>
              </a:rPr>
              <a:t>Photo: GHSC-PSM</a:t>
            </a:r>
            <a:endParaRPr lang="en-US" sz="1000" dirty="0">
              <a:solidFill>
                <a:schemeClr val="bg1"/>
              </a:solidFill>
              <a:latin typeface="+mj-lt"/>
            </a:endParaRPr>
          </a:p>
        </p:txBody>
      </p:sp>
      <p:sp>
        <p:nvSpPr>
          <p:cNvPr id="21" name="Rectangle 20">
            <a:extLst>
              <a:ext uri="{FF2B5EF4-FFF2-40B4-BE49-F238E27FC236}">
                <a16:creationId xmlns:a16="http://schemas.microsoft.com/office/drawing/2014/main" id="{A865CAF1-33BF-4A12-AC86-C6E5D3B87D01}"/>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2" name="Picture 21">
            <a:extLst>
              <a:ext uri="{FF2B5EF4-FFF2-40B4-BE49-F238E27FC236}">
                <a16:creationId xmlns:a16="http://schemas.microsoft.com/office/drawing/2014/main" id="{1AC4105F-8BBD-4DCF-A957-1EFD02E206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3858042295"/>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Solid Color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BD452-637F-4874-92F0-5FF6D66BF022}"/>
              </a:ext>
            </a:extLst>
          </p:cNvPr>
          <p:cNvSpPr/>
          <p:nvPr userDrawn="1"/>
        </p:nvSpPr>
        <p:spPr>
          <a:xfrm>
            <a:off x="205620" y="1225296"/>
            <a:ext cx="11772898" cy="5413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1"/>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908597"/>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509E64D-6BCC-4312-8347-9CA395C0339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7" name="Picture 16">
            <a:extLst>
              <a:ext uri="{FF2B5EF4-FFF2-40B4-BE49-F238E27FC236}">
                <a16:creationId xmlns:a16="http://schemas.microsoft.com/office/drawing/2014/main" id="{85D79828-BF5B-4D17-A07A-4A70DB1C63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396" y="328560"/>
            <a:ext cx="2204724" cy="661417"/>
          </a:xfrm>
          <a:prstGeom prst="rect">
            <a:avLst/>
          </a:prstGeom>
        </p:spPr>
      </p:pic>
    </p:spTree>
    <p:custDataLst>
      <p:tags r:id="rId1"/>
    </p:custDataLst>
    <p:extLst>
      <p:ext uri="{BB962C8B-B14F-4D97-AF65-F5344CB8AC3E}">
        <p14:creationId xmlns:p14="http://schemas.microsoft.com/office/powerpoint/2010/main" val="145661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Light Color ">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2"/>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8EFC18F-DC13-4311-9609-110E3A9F0982}"/>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6" name="Picture 15">
            <a:extLst>
              <a:ext uri="{FF2B5EF4-FFF2-40B4-BE49-F238E27FC236}">
                <a16:creationId xmlns:a16="http://schemas.microsoft.com/office/drawing/2014/main" id="{CFD7AA5A-557C-45AF-8C2F-BB675E01B5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396" y="328560"/>
            <a:ext cx="2204724" cy="661417"/>
          </a:xfrm>
          <a:prstGeom prst="rect">
            <a:avLst/>
          </a:prstGeom>
        </p:spPr>
      </p:pic>
    </p:spTree>
    <p:custDataLst>
      <p:tags r:id="rId1"/>
    </p:custDataLst>
    <p:extLst>
      <p:ext uri="{BB962C8B-B14F-4D97-AF65-F5344CB8AC3E}">
        <p14:creationId xmlns:p14="http://schemas.microsoft.com/office/powerpoint/2010/main" val="111198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DCF0441-6D4C-4D63-8A3E-63E161B20CD9}"/>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chemeClr val="accent6"/>
                </a:solidFill>
              </a:rPr>
              <a:t>-</a:t>
            </a:r>
            <a:r>
              <a:rPr lang="en-US" sz="1200" b="0" kern="1200" dirty="0">
                <a:solidFill>
                  <a:schemeClr val="accent6"/>
                </a:solidFill>
                <a:latin typeface="+mn-lt"/>
                <a:ea typeface="+mn-ea"/>
                <a:cs typeface="+mn-cs"/>
              </a:rPr>
              <a:t>Procurement </a:t>
            </a:r>
            <a:r>
              <a:rPr lang="en-US" sz="1200" b="0" dirty="0">
                <a:solidFill>
                  <a:schemeClr val="accent6"/>
                </a:solidFill>
              </a:rPr>
              <a:t>and Supply Management</a:t>
            </a:r>
          </a:p>
          <a:p>
            <a:pPr algn="l"/>
            <a:endParaRPr lang="en-US" sz="1200" b="1" dirty="0">
              <a:solidFill>
                <a:srgbClr val="BA0C2F"/>
              </a:solidFill>
            </a:endParaRPr>
          </a:p>
        </p:txBody>
      </p:sp>
      <p:sp>
        <p:nvSpPr>
          <p:cNvPr id="2" name="Title 1">
            <a:extLst>
              <a:ext uri="{FF2B5EF4-FFF2-40B4-BE49-F238E27FC236}">
                <a16:creationId xmlns:a16="http://schemas.microsoft.com/office/drawing/2014/main" id="{CDC3A360-A830-4F27-8A96-2878F742E38E}"/>
              </a:ext>
            </a:extLst>
          </p:cNvPr>
          <p:cNvSpPr>
            <a:spLocks noGrp="1"/>
          </p:cNvSpPr>
          <p:nvPr>
            <p:ph type="title" hasCustomPrompt="1"/>
          </p:nvPr>
        </p:nvSpPr>
        <p:spPr>
          <a:xfrm>
            <a:off x="634423" y="1709738"/>
            <a:ext cx="10515600" cy="2852737"/>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BB4F078C-F316-42DE-A9D6-DB044D7D051A}"/>
              </a:ext>
            </a:extLst>
          </p:cNvPr>
          <p:cNvSpPr>
            <a:spLocks noGrp="1"/>
          </p:cNvSpPr>
          <p:nvPr>
            <p:ph type="body" idx="1"/>
          </p:nvPr>
        </p:nvSpPr>
        <p:spPr>
          <a:xfrm>
            <a:off x="634423" y="4589463"/>
            <a:ext cx="10515600" cy="150018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5">
            <a:extLst>
              <a:ext uri="{FF2B5EF4-FFF2-40B4-BE49-F238E27FC236}">
                <a16:creationId xmlns:a16="http://schemas.microsoft.com/office/drawing/2014/main" id="{5A827A26-65BB-4F52-B4EC-0B36A6380ADF}"/>
              </a:ext>
            </a:extLst>
          </p:cNvPr>
          <p:cNvSpPr txBox="1">
            <a:spLocks/>
          </p:cNvSpPr>
          <p:nvPr/>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B1F17D3D-3D31-47AF-B8B7-0291CC42CAE5}"/>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D5D00C47-B59D-4162-8329-D44E740A8C8F}"/>
              </a:ext>
            </a:extLst>
          </p:cNvPr>
          <p:cNvSpPr txBox="1">
            <a:spLocks/>
          </p:cNvSpPr>
          <p:nvPr userDrawn="1"/>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11" name="Straight Connector 10">
            <a:extLst>
              <a:ext uri="{FF2B5EF4-FFF2-40B4-BE49-F238E27FC236}">
                <a16:creationId xmlns:a16="http://schemas.microsoft.com/office/drawing/2014/main" id="{702CF6DD-6CC5-45AA-9E37-356EDAFE307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303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Table</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5" name="Table Placeholder 4">
            <a:extLst>
              <a:ext uri="{FF2B5EF4-FFF2-40B4-BE49-F238E27FC236}">
                <a16:creationId xmlns:a16="http://schemas.microsoft.com/office/drawing/2014/main" id="{320472E5-8AB9-4EBF-A57A-A746AE908C5D}"/>
              </a:ext>
            </a:extLst>
          </p:cNvPr>
          <p:cNvSpPr>
            <a:spLocks noGrp="1"/>
          </p:cNvSpPr>
          <p:nvPr>
            <p:ph type="tbl" sz="quarter" idx="13"/>
          </p:nvPr>
        </p:nvSpPr>
        <p:spPr>
          <a:xfrm>
            <a:off x="617220" y="1584960"/>
            <a:ext cx="10964862" cy="4606290"/>
          </a:xfrm>
        </p:spPr>
        <p:txBody>
          <a:bodyPr/>
          <a:lstStyle>
            <a:lvl1pPr marL="0" indent="0">
              <a:buFontTx/>
              <a:buNone/>
              <a:defRPr>
                <a:solidFill>
                  <a:srgbClr val="6C6463"/>
                </a:solidFill>
              </a:defRPr>
            </a:lvl1pPr>
          </a:lstStyle>
          <a:p>
            <a:r>
              <a:rPr lang="en-US"/>
              <a:t>Click icon to add table</a:t>
            </a:r>
            <a:endParaRPr lang="en-US" dirty="0"/>
          </a:p>
        </p:txBody>
      </p:sp>
    </p:spTree>
    <p:custDataLst>
      <p:tags r:id="rId1"/>
    </p:custDataLst>
    <p:extLst>
      <p:ext uri="{BB962C8B-B14F-4D97-AF65-F5344CB8AC3E}">
        <p14:creationId xmlns:p14="http://schemas.microsoft.com/office/powerpoint/2010/main" val="361082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Chart</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4" name="Chart Placeholder 3">
            <a:extLst>
              <a:ext uri="{FF2B5EF4-FFF2-40B4-BE49-F238E27FC236}">
                <a16:creationId xmlns:a16="http://schemas.microsoft.com/office/drawing/2014/main" id="{F3062DE5-C702-47C6-B11C-E6C2909D0C72}"/>
              </a:ext>
            </a:extLst>
          </p:cNvPr>
          <p:cNvSpPr>
            <a:spLocks noGrp="1"/>
          </p:cNvSpPr>
          <p:nvPr>
            <p:ph type="chart" sz="quarter" idx="14"/>
          </p:nvPr>
        </p:nvSpPr>
        <p:spPr>
          <a:xfrm>
            <a:off x="617220" y="1584324"/>
            <a:ext cx="10965180" cy="4606926"/>
          </a:xfrm>
        </p:spPr>
        <p:txBody>
          <a:bodyPr/>
          <a:lstStyle>
            <a:lvl1pPr marL="0" indent="0">
              <a:buFontTx/>
              <a:buNone/>
              <a:defRPr>
                <a:solidFill>
                  <a:srgbClr val="6C6463"/>
                </a:solidFill>
              </a:defRPr>
            </a:lvl1pPr>
          </a:lstStyle>
          <a:p>
            <a:r>
              <a:rPr lang="en-US"/>
              <a:t>Click icon to add chart</a:t>
            </a:r>
            <a:endParaRPr lang="en-US" dirty="0"/>
          </a:p>
        </p:txBody>
      </p:sp>
    </p:spTree>
    <p:custDataLst>
      <p:tags r:id="rId1"/>
    </p:custDataLst>
    <p:extLst>
      <p:ext uri="{BB962C8B-B14F-4D97-AF65-F5344CB8AC3E}">
        <p14:creationId xmlns:p14="http://schemas.microsoft.com/office/powerpoint/2010/main" val="67700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0A66C-853C-4822-8A0A-F1D568643D0A}"/>
              </a:ext>
            </a:extLst>
          </p:cNvPr>
          <p:cNvSpPr>
            <a:spLocks noGrp="1"/>
          </p:cNvSpPr>
          <p:nvPr>
            <p:ph type="title"/>
          </p:nvPr>
        </p:nvSpPr>
        <p:spPr>
          <a:xfrm>
            <a:off x="617220" y="365126"/>
            <a:ext cx="10965180" cy="1036954"/>
          </a:xfrm>
          <a:prstGeom prst="rect">
            <a:avLst/>
          </a:prstGeom>
        </p:spPr>
        <p:txBody>
          <a:bodyPr vert="horz" lIns="91440" tIns="45720" rIns="91440" bIns="45720" rtlCol="0" anchor="ctr" anchorCtr="0">
            <a:normAutofit/>
          </a:bodyPr>
          <a:lstStyle/>
          <a:p>
            <a:r>
              <a:rPr lang="en-US" dirty="0"/>
              <a:t>Click to add title</a:t>
            </a:r>
          </a:p>
        </p:txBody>
      </p:sp>
      <p:sp>
        <p:nvSpPr>
          <p:cNvPr id="3" name="Text Placeholder 2">
            <a:extLst>
              <a:ext uri="{FF2B5EF4-FFF2-40B4-BE49-F238E27FC236}">
                <a16:creationId xmlns:a16="http://schemas.microsoft.com/office/drawing/2014/main" id="{77619B0A-7872-4828-A72E-9EEB9810D72B}"/>
              </a:ext>
            </a:extLst>
          </p:cNvPr>
          <p:cNvSpPr>
            <a:spLocks noGrp="1"/>
          </p:cNvSpPr>
          <p:nvPr>
            <p:ph type="body" idx="1"/>
          </p:nvPr>
        </p:nvSpPr>
        <p:spPr>
          <a:xfrm>
            <a:off x="617220" y="1584960"/>
            <a:ext cx="10965180" cy="459200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FEA70D6A-A7BA-4C57-A4EF-B72B2D5E7E09}"/>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9" name="Rectangle 8">
            <a:extLst>
              <a:ext uri="{FF2B5EF4-FFF2-40B4-BE49-F238E27FC236}">
                <a16:creationId xmlns:a16="http://schemas.microsoft.com/office/drawing/2014/main" id="{E9461E1A-2ADB-4FA2-9EFA-174C8FDC4FA7}"/>
              </a:ext>
            </a:extLst>
          </p:cNvPr>
          <p:cNvSpPr/>
          <p:nvPr/>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58C0940-D222-4B3A-8CDD-7FA9B846E116}"/>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2BCD5C3-0373-4E44-8FFB-1D3EA6BC5F1C}"/>
              </a:ext>
            </a:extLst>
          </p:cNvPr>
          <p:cNvSpPr/>
          <p:nvPr/>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8" name="Rectangle 7">
            <a:extLst>
              <a:ext uri="{FF2B5EF4-FFF2-40B4-BE49-F238E27FC236}">
                <a16:creationId xmlns:a16="http://schemas.microsoft.com/office/drawing/2014/main" id="{42D84445-BB77-4AD4-BCC5-126962FC0551}"/>
              </a:ext>
            </a:extLst>
          </p:cNvPr>
          <p:cNvSpPr/>
          <p:nvPr userDrawn="1"/>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C78BB1CB-7DE4-4234-9E00-4E33573FABF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20"/>
    </p:custDataLst>
    <p:extLst>
      <p:ext uri="{BB962C8B-B14F-4D97-AF65-F5344CB8AC3E}">
        <p14:creationId xmlns:p14="http://schemas.microsoft.com/office/powerpoint/2010/main" val="11741100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ftr="0" dt="0"/>
  <p:txStyles>
    <p:title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1200"/>
        </a:spcBef>
        <a:buFont typeface="Arial" panose="020B0604020202020204" pitchFamily="34" charset="0"/>
        <a:buChar char="•"/>
        <a:defRPr sz="2800" kern="1200">
          <a:solidFill>
            <a:srgbClr val="6C6463"/>
          </a:solidFill>
          <a:latin typeface="+mn-lt"/>
          <a:ea typeface="+mn-ea"/>
          <a:cs typeface="+mn-cs"/>
        </a:defRPr>
      </a:lvl1pPr>
      <a:lvl2pPr marL="685800" indent="-228600" algn="l" defTabSz="914400" rtl="0" eaLnBrk="1" latinLnBrk="0" hangingPunct="1">
        <a:lnSpc>
          <a:spcPct val="100000"/>
        </a:lnSpc>
        <a:spcBef>
          <a:spcPts val="300"/>
        </a:spcBef>
        <a:buSzPct val="80000"/>
        <a:buFont typeface="Courier New" panose="02070309020205020404" pitchFamily="49" charset="0"/>
        <a:buChar char="o"/>
        <a:defRPr sz="2400" kern="1200">
          <a:solidFill>
            <a:srgbClr val="6C6463"/>
          </a:solidFill>
          <a:latin typeface="+mn-lt"/>
          <a:ea typeface="+mn-ea"/>
          <a:cs typeface="+mn-cs"/>
        </a:defRPr>
      </a:lvl2pPr>
      <a:lvl3pPr marL="1143000" indent="-228600" algn="l" defTabSz="914400" rtl="0" eaLnBrk="1" latinLnBrk="0" hangingPunct="1">
        <a:lnSpc>
          <a:spcPct val="100000"/>
        </a:lnSpc>
        <a:spcBef>
          <a:spcPts val="300"/>
        </a:spcBef>
        <a:buClr>
          <a:srgbClr val="6C6463"/>
        </a:buClr>
        <a:buFont typeface="Gill Sans MT" panose="020B0502020104020203" pitchFamily="34" charset="0"/>
        <a:buChar char="–"/>
        <a:defRPr sz="2000" kern="1200">
          <a:solidFill>
            <a:srgbClr val="6C6463"/>
          </a:solidFill>
          <a:latin typeface="+mn-lt"/>
          <a:ea typeface="+mn-ea"/>
          <a:cs typeface="+mn-cs"/>
        </a:defRPr>
      </a:lvl3pPr>
      <a:lvl4pPr marL="16002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4pPr>
      <a:lvl5pPr marL="20574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5pPr>
      <a:lvl6pPr marL="25146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6pPr>
      <a:lvl7pPr marL="29718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7pPr>
      <a:lvl8pPr marL="34290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Arrow Connector 41">
            <a:extLst>
              <a:ext uri="{FF2B5EF4-FFF2-40B4-BE49-F238E27FC236}">
                <a16:creationId xmlns:a16="http://schemas.microsoft.com/office/drawing/2014/main" id="{2CA4FB6D-7390-4D14-B767-3EB258962160}"/>
              </a:ext>
            </a:extLst>
          </p:cNvPr>
          <p:cNvCxnSpPr>
            <a:cxnSpLocks/>
            <a:stCxn id="38" idx="0"/>
          </p:cNvCxnSpPr>
          <p:nvPr/>
        </p:nvCxnSpPr>
        <p:spPr>
          <a:xfrm flipV="1">
            <a:off x="9854806" y="1559770"/>
            <a:ext cx="0" cy="21240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2" name="Table 22">
            <a:extLst>
              <a:ext uri="{FF2B5EF4-FFF2-40B4-BE49-F238E27FC236}">
                <a16:creationId xmlns:a16="http://schemas.microsoft.com/office/drawing/2014/main" id="{597E97BC-80ED-4089-A4C9-82929FCCBB1C}"/>
              </a:ext>
            </a:extLst>
          </p:cNvPr>
          <p:cNvGraphicFramePr>
            <a:graphicFrameLocks noGrp="1"/>
          </p:cNvGraphicFramePr>
          <p:nvPr>
            <p:extLst>
              <p:ext uri="{D42A27DB-BD31-4B8C-83A1-F6EECF244321}">
                <p14:modId xmlns:p14="http://schemas.microsoft.com/office/powerpoint/2010/main" val="1095862934"/>
              </p:ext>
            </p:extLst>
          </p:nvPr>
        </p:nvGraphicFramePr>
        <p:xfrm>
          <a:off x="6084176" y="1722922"/>
          <a:ext cx="6096002" cy="1652893"/>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1652893">
                <a:tc>
                  <a:txBody>
                    <a:bodyPr/>
                    <a:lstStyle/>
                    <a:p>
                      <a:r>
                        <a:rPr lang="en-US" dirty="0">
                          <a:solidFill>
                            <a:sysClr val="windowText" lastClr="000000"/>
                          </a:solidFill>
                        </a:rPr>
                        <a:t>Central</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25" name="Table 22">
            <a:extLst>
              <a:ext uri="{FF2B5EF4-FFF2-40B4-BE49-F238E27FC236}">
                <a16:creationId xmlns:a16="http://schemas.microsoft.com/office/drawing/2014/main" id="{4DB0040A-83CD-45C9-8037-4F5BE8083E94}"/>
              </a:ext>
            </a:extLst>
          </p:cNvPr>
          <p:cNvGraphicFramePr>
            <a:graphicFrameLocks noGrp="1"/>
          </p:cNvGraphicFramePr>
          <p:nvPr>
            <p:extLst>
              <p:ext uri="{D42A27DB-BD31-4B8C-83A1-F6EECF244321}">
                <p14:modId xmlns:p14="http://schemas.microsoft.com/office/powerpoint/2010/main" val="1847059277"/>
              </p:ext>
            </p:extLst>
          </p:nvPr>
        </p:nvGraphicFramePr>
        <p:xfrm>
          <a:off x="6084176" y="3378467"/>
          <a:ext cx="6096002" cy="917931"/>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917931">
                <a:tc>
                  <a:txBody>
                    <a:bodyPr/>
                    <a:lstStyle/>
                    <a:p>
                      <a:r>
                        <a:rPr lang="en-US" dirty="0">
                          <a:solidFill>
                            <a:schemeClr val="tx1"/>
                          </a:solidFill>
                        </a:rPr>
                        <a:t>District</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29" name="Table 10">
            <a:extLst>
              <a:ext uri="{FF2B5EF4-FFF2-40B4-BE49-F238E27FC236}">
                <a16:creationId xmlns:a16="http://schemas.microsoft.com/office/drawing/2014/main" id="{701015D6-9139-4EF4-A63C-704EDB7CE82C}"/>
              </a:ext>
            </a:extLst>
          </p:cNvPr>
          <p:cNvGraphicFramePr>
            <a:graphicFrameLocks noGrp="1"/>
          </p:cNvGraphicFramePr>
          <p:nvPr/>
        </p:nvGraphicFramePr>
        <p:xfrm>
          <a:off x="6102968" y="5483326"/>
          <a:ext cx="2846638" cy="451370"/>
        </p:xfrm>
        <a:graphic>
          <a:graphicData uri="http://schemas.openxmlformats.org/drawingml/2006/table">
            <a:tbl>
              <a:tblPr firstRow="1" bandRow="1">
                <a:tableStyleId>{5940675A-B579-460E-94D1-54222C63F5DA}</a:tableStyleId>
              </a:tblPr>
              <a:tblGrid>
                <a:gridCol w="2846638">
                  <a:extLst>
                    <a:ext uri="{9D8B030D-6E8A-4147-A177-3AD203B41FA5}">
                      <a16:colId xmlns:a16="http://schemas.microsoft.com/office/drawing/2014/main" val="2664732612"/>
                    </a:ext>
                  </a:extLst>
                </a:gridCol>
              </a:tblGrid>
              <a:tr h="451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Key: </a:t>
                      </a:r>
                    </a:p>
                  </a:txBody>
                  <a:tcPr anchor="ctr"/>
                </a:tc>
                <a:extLst>
                  <a:ext uri="{0D108BD9-81ED-4DB2-BD59-A6C34878D82A}">
                    <a16:rowId xmlns:a16="http://schemas.microsoft.com/office/drawing/2014/main" val="3755182832"/>
                  </a:ext>
                </a:extLst>
              </a:tr>
            </a:tbl>
          </a:graphicData>
        </a:graphic>
      </p:graphicFrame>
      <p:graphicFrame>
        <p:nvGraphicFramePr>
          <p:cNvPr id="26" name="Table 22">
            <a:extLst>
              <a:ext uri="{FF2B5EF4-FFF2-40B4-BE49-F238E27FC236}">
                <a16:creationId xmlns:a16="http://schemas.microsoft.com/office/drawing/2014/main" id="{00A93EAA-05C1-42AF-9A12-46269FE309E1}"/>
              </a:ext>
            </a:extLst>
          </p:cNvPr>
          <p:cNvGraphicFramePr>
            <a:graphicFrameLocks noGrp="1"/>
          </p:cNvGraphicFramePr>
          <p:nvPr>
            <p:extLst>
              <p:ext uri="{D42A27DB-BD31-4B8C-83A1-F6EECF244321}">
                <p14:modId xmlns:p14="http://schemas.microsoft.com/office/powerpoint/2010/main" val="2778202224"/>
              </p:ext>
            </p:extLst>
          </p:nvPr>
        </p:nvGraphicFramePr>
        <p:xfrm>
          <a:off x="6084714" y="4289712"/>
          <a:ext cx="6096002" cy="1122652"/>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1122652">
                <a:tc>
                  <a:txBody>
                    <a:bodyPr/>
                    <a:lstStyle/>
                    <a:p>
                      <a:r>
                        <a:rPr lang="en-US" dirty="0">
                          <a:solidFill>
                            <a:schemeClr val="tx1"/>
                          </a:solidFill>
                        </a:rPr>
                        <a:t>Facility</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sp>
        <p:nvSpPr>
          <p:cNvPr id="2" name="Slide Number Placeholder 1">
            <a:extLst>
              <a:ext uri="{FF2B5EF4-FFF2-40B4-BE49-F238E27FC236}">
                <a16:creationId xmlns:a16="http://schemas.microsoft.com/office/drawing/2014/main" id="{7F6FCE4F-5221-4D4A-B9AF-850CAE0AF751}"/>
              </a:ext>
            </a:extLst>
          </p:cNvPr>
          <p:cNvSpPr>
            <a:spLocks noGrp="1"/>
          </p:cNvSpPr>
          <p:nvPr>
            <p:ph type="sldNum" sz="quarter" idx="12"/>
          </p:nvPr>
        </p:nvSpPr>
        <p:spPr/>
        <p:txBody>
          <a:bodyPr/>
          <a:lstStyle/>
          <a:p>
            <a:fld id="{35B6E5A0-E4B5-4D69-B89F-7DC6A31D35A3}" type="slidenum">
              <a:rPr lang="en-US" smtClean="0"/>
              <a:t>1</a:t>
            </a:fld>
            <a:endParaRPr lang="en-US" dirty="0"/>
          </a:p>
        </p:txBody>
      </p:sp>
      <p:graphicFrame>
        <p:nvGraphicFramePr>
          <p:cNvPr id="3" name="Table 3">
            <a:extLst>
              <a:ext uri="{FF2B5EF4-FFF2-40B4-BE49-F238E27FC236}">
                <a16:creationId xmlns:a16="http://schemas.microsoft.com/office/drawing/2014/main" id="{94CE5152-4B03-49E2-B187-07B0D574788B}"/>
              </a:ext>
            </a:extLst>
          </p:cNvPr>
          <p:cNvGraphicFramePr>
            <a:graphicFrameLocks noGrp="1"/>
          </p:cNvGraphicFramePr>
          <p:nvPr>
            <p:extLst>
              <p:ext uri="{D42A27DB-BD31-4B8C-83A1-F6EECF244321}">
                <p14:modId xmlns:p14="http://schemas.microsoft.com/office/powerpoint/2010/main" val="3589712648"/>
              </p:ext>
            </p:extLst>
          </p:nvPr>
        </p:nvGraphicFramePr>
        <p:xfrm>
          <a:off x="11283" y="368949"/>
          <a:ext cx="6061249" cy="6075045"/>
        </p:xfrm>
        <a:graphic>
          <a:graphicData uri="http://schemas.openxmlformats.org/drawingml/2006/table">
            <a:tbl>
              <a:tblPr firstRow="1" bandRow="1">
                <a:tableStyleId>{5C22544A-7EE6-4342-B048-85BDC9FD1C3A}</a:tableStyleId>
              </a:tblPr>
              <a:tblGrid>
                <a:gridCol w="1155666">
                  <a:extLst>
                    <a:ext uri="{9D8B030D-6E8A-4147-A177-3AD203B41FA5}">
                      <a16:colId xmlns:a16="http://schemas.microsoft.com/office/drawing/2014/main" val="1617393262"/>
                    </a:ext>
                  </a:extLst>
                </a:gridCol>
                <a:gridCol w="705394">
                  <a:extLst>
                    <a:ext uri="{9D8B030D-6E8A-4147-A177-3AD203B41FA5}">
                      <a16:colId xmlns:a16="http://schemas.microsoft.com/office/drawing/2014/main" val="3497483624"/>
                    </a:ext>
                  </a:extLst>
                </a:gridCol>
                <a:gridCol w="923108">
                  <a:extLst>
                    <a:ext uri="{9D8B030D-6E8A-4147-A177-3AD203B41FA5}">
                      <a16:colId xmlns:a16="http://schemas.microsoft.com/office/drawing/2014/main" val="3955669414"/>
                    </a:ext>
                  </a:extLst>
                </a:gridCol>
                <a:gridCol w="3277081">
                  <a:extLst>
                    <a:ext uri="{9D8B030D-6E8A-4147-A177-3AD203B41FA5}">
                      <a16:colId xmlns:a16="http://schemas.microsoft.com/office/drawing/2014/main" val="3031568504"/>
                    </a:ext>
                  </a:extLst>
                </a:gridCol>
              </a:tblGrid>
              <a:tr h="214221">
                <a:tc gridSpan="4">
                  <a:txBody>
                    <a:bodyPr/>
                    <a:lstStyle/>
                    <a:p>
                      <a:r>
                        <a:rPr lang="en-US" dirty="0"/>
                        <a:t>MIS Summary</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56416697"/>
                  </a:ext>
                </a:extLst>
              </a:tr>
              <a:tr h="151740">
                <a:tc>
                  <a:txBody>
                    <a:bodyPr/>
                    <a:lstStyle/>
                    <a:p>
                      <a:pPr defTabSz="1085850"/>
                      <a:r>
                        <a:rPr lang="en-US" sz="1100" b="1" dirty="0"/>
                        <a:t>System Name</a:t>
                      </a:r>
                    </a:p>
                  </a:txBody>
                  <a:tcPr>
                    <a:solidFill>
                      <a:schemeClr val="bg1">
                        <a:lumMod val="65000"/>
                      </a:schemeClr>
                    </a:solidFill>
                  </a:tcPr>
                </a:tc>
                <a:tc>
                  <a:txBody>
                    <a:bodyPr/>
                    <a:lstStyle/>
                    <a:p>
                      <a:r>
                        <a:rPr lang="en-US" sz="1100" b="1" dirty="0"/>
                        <a:t>Type</a:t>
                      </a:r>
                    </a:p>
                  </a:txBody>
                  <a:tcPr>
                    <a:solidFill>
                      <a:schemeClr val="bg1">
                        <a:lumMod val="65000"/>
                      </a:schemeClr>
                    </a:solidFill>
                  </a:tcPr>
                </a:tc>
                <a:tc>
                  <a:txBody>
                    <a:bodyPr/>
                    <a:lstStyle/>
                    <a:p>
                      <a:r>
                        <a:rPr lang="en-US" sz="1100" b="1" dirty="0"/>
                        <a:t>Funded By</a:t>
                      </a:r>
                    </a:p>
                  </a:txBody>
                  <a:tcPr>
                    <a:solidFill>
                      <a:schemeClr val="bg1">
                        <a:lumMod val="65000"/>
                      </a:schemeClr>
                    </a:solidFill>
                  </a:tcPr>
                </a:tc>
                <a:tc>
                  <a:txBody>
                    <a:bodyPr/>
                    <a:lstStyle/>
                    <a:p>
                      <a:r>
                        <a:rPr lang="en-US" sz="1100" b="1" dirty="0"/>
                        <a:t>Notes</a:t>
                      </a:r>
                    </a:p>
                  </a:txBody>
                  <a:tcPr>
                    <a:solidFill>
                      <a:schemeClr val="bg1">
                        <a:lumMod val="65000"/>
                      </a:schemeClr>
                    </a:solidFill>
                  </a:tcPr>
                </a:tc>
                <a:extLst>
                  <a:ext uri="{0D108BD9-81ED-4DB2-BD59-A6C34878D82A}">
                    <a16:rowId xmlns:a16="http://schemas.microsoft.com/office/drawing/2014/main" val="1846502982"/>
                  </a:ext>
                </a:extLst>
              </a:tr>
              <a:tr h="103763">
                <a:tc>
                  <a:txBody>
                    <a:bodyPr/>
                    <a:lstStyle/>
                    <a:p>
                      <a:pPr algn="l" fontAlgn="b"/>
                      <a:r>
                        <a:rPr lang="en-US" sz="1100" b="0" i="0" u="none" strike="noStrike" dirty="0">
                          <a:solidFill>
                            <a:srgbClr val="000000"/>
                          </a:solidFill>
                          <a:effectLst/>
                          <a:latin typeface="+mn-lt"/>
                        </a:rPr>
                        <a:t>DHIS2</a:t>
                      </a:r>
                    </a:p>
                  </a:txBody>
                  <a:tcPr marL="9525" marR="9525" marT="9525" marB="0"/>
                </a:tc>
                <a:tc>
                  <a:txBody>
                    <a:bodyPr/>
                    <a:lstStyle/>
                    <a:p>
                      <a:pPr algn="l" fontAlgn="t"/>
                      <a:r>
                        <a:rPr lang="en-US" sz="1100" b="0" i="0" u="none" strike="noStrike" dirty="0">
                          <a:solidFill>
                            <a:srgbClr val="000000"/>
                          </a:solidFill>
                          <a:effectLst/>
                          <a:latin typeface="+mn-lt"/>
                        </a:rPr>
                        <a:t>HMIS</a:t>
                      </a:r>
                    </a:p>
                  </a:txBody>
                  <a:tcPr marL="9525" marR="9525" marT="9525" marB="0"/>
                </a:tc>
                <a:tc>
                  <a:txBody>
                    <a:bodyPr/>
                    <a:lstStyle/>
                    <a:p>
                      <a:pPr algn="l" fontAlgn="t"/>
                      <a:r>
                        <a:rPr lang="en-US" sz="1100" b="0" i="0" u="none" strike="noStrike" dirty="0">
                          <a:solidFill>
                            <a:srgbClr val="000000"/>
                          </a:solidFill>
                          <a:effectLst/>
                          <a:latin typeface="+mn-lt"/>
                        </a:rPr>
                        <a:t>Global Fund</a:t>
                      </a:r>
                    </a:p>
                  </a:txBody>
                  <a:tcPr marL="9525" marR="9525" marT="9525" marB="0"/>
                </a:tc>
                <a:tc>
                  <a:txBody>
                    <a:bodyPr/>
                    <a:lstStyle/>
                    <a:p>
                      <a:pPr marL="0" indent="0" algn="l" fontAlgn="b">
                        <a:buFont typeface="Arial" panose="020B0604020202020204" pitchFamily="34" charset="0"/>
                        <a:buChar char="•"/>
                      </a:pPr>
                      <a:r>
                        <a:rPr lang="en-US" sz="1100" b="0" i="0" u="none" strike="noStrike" dirty="0">
                          <a:solidFill>
                            <a:srgbClr val="000000"/>
                          </a:solidFill>
                          <a:effectLst/>
                          <a:latin typeface="+mn-lt"/>
                        </a:rPr>
                        <a:t>Web-based health management information system used by the Directorate of Special Program</a:t>
                      </a:r>
                    </a:p>
                    <a:p>
                      <a:pPr marL="0" indent="0" algn="l" fontAlgn="b">
                        <a:buFont typeface="Arial" panose="020B0604020202020204" pitchFamily="34" charset="0"/>
                        <a:buChar char="•"/>
                      </a:pPr>
                      <a:r>
                        <a:rPr lang="en-US" sz="1100" b="0" i="0" u="none" strike="noStrike" dirty="0">
                          <a:solidFill>
                            <a:srgbClr val="000000"/>
                          </a:solidFill>
                          <a:effectLst/>
                          <a:latin typeface="+mn-lt"/>
                        </a:rPr>
                        <a:t>Used to monitor patient health, improve disease surveillance, map disease outbreaks, and speed up health data access for health facilities</a:t>
                      </a:r>
                    </a:p>
                  </a:txBody>
                  <a:tcPr marL="9525" marR="9525" marT="9525" marB="0"/>
                </a:tc>
                <a:extLst>
                  <a:ext uri="{0D108BD9-81ED-4DB2-BD59-A6C34878D82A}">
                    <a16:rowId xmlns:a16="http://schemas.microsoft.com/office/drawing/2014/main" val="3256820992"/>
                  </a:ext>
                </a:extLst>
              </a:tr>
              <a:tr h="103763">
                <a:tc>
                  <a:txBody>
                    <a:bodyPr/>
                    <a:lstStyle/>
                    <a:p>
                      <a:pPr algn="l" fontAlgn="t"/>
                      <a:r>
                        <a:rPr lang="en-US" sz="1100" b="0" i="0" u="none" strike="noStrike" dirty="0">
                          <a:solidFill>
                            <a:srgbClr val="000000"/>
                          </a:solidFill>
                          <a:effectLst/>
                          <a:latin typeface="+mn-lt"/>
                        </a:rPr>
                        <a:t>Electronic Dispensing Tool (EDT)</a:t>
                      </a:r>
                    </a:p>
                  </a:txBody>
                  <a:tcPr marL="9525" marR="9525" marT="9525" marB="0"/>
                </a:tc>
                <a:tc>
                  <a:txBody>
                    <a:bodyPr/>
                    <a:lstStyle/>
                    <a:p>
                      <a:pPr algn="l" fontAlgn="t"/>
                      <a:r>
                        <a:rPr lang="en-US" sz="1100" b="0" i="0" u="none" strike="noStrike" dirty="0">
                          <a:solidFill>
                            <a:srgbClr val="000000"/>
                          </a:solidFill>
                          <a:effectLst/>
                          <a:latin typeface="+mn-lt"/>
                        </a:rPr>
                        <a:t>Dispensing Tool</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61913" algn="l" fontAlgn="b">
                        <a:buFont typeface="Arial" panose="020B0604020202020204" pitchFamily="34" charset="0"/>
                        <a:buChar char="•"/>
                      </a:pPr>
                      <a:r>
                        <a:rPr lang="en-US" sz="1100" b="0" i="0" u="none" strike="noStrike" dirty="0">
                          <a:solidFill>
                            <a:srgbClr val="000000"/>
                          </a:solidFill>
                          <a:effectLst/>
                          <a:latin typeface="+mn-lt"/>
                        </a:rPr>
                        <a:t>Captures dispensing data for ART pharmacy management</a:t>
                      </a:r>
                    </a:p>
                    <a:p>
                      <a:pPr marL="0" indent="61913" algn="l" fontAlgn="b">
                        <a:buFont typeface="Arial" panose="020B0604020202020204" pitchFamily="34" charset="0"/>
                        <a:buChar char="•"/>
                      </a:pPr>
                      <a:r>
                        <a:rPr lang="en-US" sz="1100" b="0" i="0" u="none" strike="noStrike" dirty="0">
                          <a:solidFill>
                            <a:srgbClr val="000000"/>
                          </a:solidFill>
                          <a:effectLst/>
                          <a:latin typeface="+mn-lt"/>
                        </a:rPr>
                        <a:t>Monthly ART reports feed into PMIS</a:t>
                      </a:r>
                    </a:p>
                    <a:p>
                      <a:pPr marL="0" indent="61913" algn="l" fontAlgn="b">
                        <a:buFont typeface="Arial" panose="020B0604020202020204" pitchFamily="34" charset="0"/>
                        <a:buChar char="•"/>
                      </a:pPr>
                      <a:r>
                        <a:rPr lang="en-US" sz="1100" b="0" i="0" u="none" strike="noStrike" dirty="0">
                          <a:solidFill>
                            <a:srgbClr val="000000"/>
                          </a:solidFill>
                          <a:effectLst/>
                          <a:latin typeface="+mn-lt"/>
                        </a:rPr>
                        <a:t>Feeds a central repository of all health facility level EDTs data called the National Database (NDB)</a:t>
                      </a:r>
                    </a:p>
                  </a:txBody>
                  <a:tcPr marL="9525" marR="9525" marT="9525" marB="0"/>
                </a:tc>
                <a:extLst>
                  <a:ext uri="{0D108BD9-81ED-4DB2-BD59-A6C34878D82A}">
                    <a16:rowId xmlns:a16="http://schemas.microsoft.com/office/drawing/2014/main" val="3333935869"/>
                  </a:ext>
                </a:extLst>
              </a:tr>
              <a:tr h="103763">
                <a:tc>
                  <a:txBody>
                    <a:bodyPr/>
                    <a:lstStyle/>
                    <a:p>
                      <a:r>
                        <a:rPr lang="en-US" sz="1100" b="0" i="0" u="none" strike="noStrike" kern="1200" dirty="0">
                          <a:solidFill>
                            <a:srgbClr val="000000"/>
                          </a:solidFill>
                          <a:effectLst/>
                          <a:latin typeface="+mn-lt"/>
                          <a:ea typeface="+mn-ea"/>
                          <a:cs typeface="+mn-cs"/>
                        </a:rPr>
                        <a:t>Electronic Patient Management</a:t>
                      </a:r>
                      <a:r>
                        <a:rPr lang="en-US" sz="1100" b="0" i="0" u="none" strike="noStrike" kern="1200" baseline="0" dirty="0">
                          <a:solidFill>
                            <a:srgbClr val="000000"/>
                          </a:solidFill>
                          <a:effectLst/>
                          <a:latin typeface="+mn-lt"/>
                          <a:ea typeface="+mn-ea"/>
                          <a:cs typeface="+mn-cs"/>
                        </a:rPr>
                        <a:t> System (</a:t>
                      </a:r>
                      <a:r>
                        <a:rPr lang="en-US" sz="1100" b="0" i="0" u="none" strike="noStrike" kern="1200" dirty="0">
                          <a:solidFill>
                            <a:srgbClr val="000000"/>
                          </a:solidFill>
                          <a:effectLst/>
                          <a:latin typeface="+mn-lt"/>
                          <a:ea typeface="+mn-ea"/>
                          <a:cs typeface="+mn-cs"/>
                        </a:rPr>
                        <a:t>EPMS)</a:t>
                      </a:r>
                    </a:p>
                  </a:txBody>
                  <a:tcPr marL="9525" marR="9525" marT="9525" marB="0"/>
                </a:tc>
                <a:tc>
                  <a:txBody>
                    <a:bodyPr/>
                    <a:lstStyle/>
                    <a:p>
                      <a:r>
                        <a:rPr lang="en-US" sz="1100" b="0" i="0" u="none" strike="noStrike" kern="1200" dirty="0">
                          <a:solidFill>
                            <a:srgbClr val="000000"/>
                          </a:solidFill>
                          <a:effectLst/>
                          <a:latin typeface="+mn-lt"/>
                          <a:ea typeface="+mn-ea"/>
                          <a:cs typeface="+mn-cs"/>
                        </a:rPr>
                        <a:t>HMIS</a:t>
                      </a:r>
                    </a:p>
                  </a:txBody>
                  <a:tcPr marL="9525" marR="9525" marT="9525" marB="0"/>
                </a:tc>
                <a:tc>
                  <a:txBody>
                    <a:bodyPr/>
                    <a:lstStyle/>
                    <a:p>
                      <a:r>
                        <a:rPr lang="en-US" sz="1100" b="0" i="0" u="none" strike="noStrike" kern="1200" dirty="0">
                          <a:solidFill>
                            <a:srgbClr val="000000"/>
                          </a:solidFill>
                          <a:effectLst/>
                          <a:latin typeface="+mn-lt"/>
                          <a:ea typeface="+mn-ea"/>
                          <a:cs typeface="+mn-cs"/>
                        </a:rPr>
                        <a:t>USAID</a:t>
                      </a:r>
                    </a:p>
                  </a:txBody>
                  <a:tcPr marL="9525" marR="9525" marT="9525" marB="0"/>
                </a:tc>
                <a:tc>
                  <a:txBody>
                    <a:bodyPr/>
                    <a:lstStyle/>
                    <a:p>
                      <a:pPr marL="0" indent="0" algn="l" fontAlgn="b">
                        <a:buFont typeface="Arial" panose="020B0604020202020204" pitchFamily="34" charset="0"/>
                        <a:buChar char="•"/>
                      </a:pPr>
                      <a:r>
                        <a:rPr lang="en-US" sz="1100" b="0" i="0" u="none" strike="noStrike" dirty="0">
                          <a:solidFill>
                            <a:srgbClr val="000000"/>
                          </a:solidFill>
                          <a:effectLst/>
                          <a:latin typeface="+mn-lt"/>
                        </a:rPr>
                        <a:t>Main electronic data capture and reporting system for HIV patient care in Namibia</a:t>
                      </a:r>
                    </a:p>
                    <a:p>
                      <a:pPr marL="60325" indent="-60325" algn="l" fontAlgn="b">
                        <a:buFont typeface="Arial" panose="020B0604020202020204" pitchFamily="34" charset="0"/>
                        <a:buChar char="•"/>
                      </a:pPr>
                      <a:r>
                        <a:rPr lang="en-US" sz="1100" b="0" i="0" u="none" strike="noStrike" dirty="0">
                          <a:solidFill>
                            <a:srgbClr val="000000"/>
                          </a:solidFill>
                          <a:effectLst/>
                          <a:latin typeface="+mn-lt"/>
                        </a:rPr>
                        <a:t>Not integrated with other systems</a:t>
                      </a:r>
                    </a:p>
                  </a:txBody>
                  <a:tcPr marL="9525" marR="9525" marT="9525" marB="0"/>
                </a:tc>
                <a:extLst>
                  <a:ext uri="{0D108BD9-81ED-4DB2-BD59-A6C34878D82A}">
                    <a16:rowId xmlns:a16="http://schemas.microsoft.com/office/drawing/2014/main" val="3926682381"/>
                  </a:ext>
                </a:extLst>
              </a:tr>
              <a:tr h="103763">
                <a:tc>
                  <a:txBody>
                    <a:bodyPr/>
                    <a:lstStyle/>
                    <a:p>
                      <a:r>
                        <a:rPr lang="en-US" sz="1100" b="0" i="0" u="none" strike="noStrike" kern="1200" dirty="0">
                          <a:solidFill>
                            <a:srgbClr val="000000"/>
                          </a:solidFill>
                          <a:effectLst/>
                          <a:latin typeface="+mn-lt"/>
                          <a:ea typeface="+mn-ea"/>
                          <a:cs typeface="+mn-cs"/>
                        </a:rPr>
                        <a:t>E-TB Manager</a:t>
                      </a:r>
                    </a:p>
                  </a:txBody>
                  <a:tcPr marL="9525" marR="9525" marT="9525" marB="0"/>
                </a:tc>
                <a:tc>
                  <a:txBody>
                    <a:bodyPr/>
                    <a:lstStyle/>
                    <a:p>
                      <a:r>
                        <a:rPr lang="en-US" sz="1100" b="0" i="0" u="none" strike="noStrike" kern="1200" dirty="0">
                          <a:solidFill>
                            <a:srgbClr val="000000"/>
                          </a:solidFill>
                          <a:effectLst/>
                          <a:latin typeface="+mn-lt"/>
                          <a:ea typeface="+mn-ea"/>
                          <a:cs typeface="+mn-cs"/>
                        </a:rPr>
                        <a:t>HMIS</a:t>
                      </a:r>
                    </a:p>
                  </a:txBody>
                  <a:tcPr marL="9525" marR="9525" marT="9525" marB="0"/>
                </a:tc>
                <a:tc>
                  <a:txBody>
                    <a:bodyPr/>
                    <a:lstStyle/>
                    <a:p>
                      <a:r>
                        <a:rPr lang="en-US" sz="1100" b="0" i="0" u="none" strike="noStrike" kern="1200" dirty="0">
                          <a:solidFill>
                            <a:srgbClr val="000000"/>
                          </a:solidFill>
                          <a:effectLst/>
                          <a:latin typeface="+mn-lt"/>
                          <a:ea typeface="+mn-ea"/>
                          <a:cs typeface="+mn-cs"/>
                        </a:rPr>
                        <a:t>USAID</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Web-based tool for managing all the information needed by national TB control programs</a:t>
                      </a:r>
                    </a:p>
                  </a:txBody>
                  <a:tcPr marL="9525" marR="9525" marT="9525" marB="0"/>
                </a:tc>
                <a:extLst>
                  <a:ext uri="{0D108BD9-81ED-4DB2-BD59-A6C34878D82A}">
                    <a16:rowId xmlns:a16="http://schemas.microsoft.com/office/drawing/2014/main" val="3246727907"/>
                  </a:ext>
                </a:extLst>
              </a:tr>
              <a:tr h="103763">
                <a:tc>
                  <a:txBody>
                    <a:bodyPr/>
                    <a:lstStyle/>
                    <a:p>
                      <a:pPr algn="l" fontAlgn="t"/>
                      <a:r>
                        <a:rPr lang="en-US" sz="1100" b="0" i="0" u="none" strike="noStrike" dirty="0">
                          <a:solidFill>
                            <a:srgbClr val="000000"/>
                          </a:solidFill>
                          <a:effectLst/>
                          <a:latin typeface="+mn-lt"/>
                        </a:rPr>
                        <a:t>Facility Electronic Stock Card (FESC)</a:t>
                      </a:r>
                    </a:p>
                  </a:txBody>
                  <a:tcPr marL="9525" marR="9525" marT="9525" marB="0"/>
                </a:tc>
                <a:tc>
                  <a:txBody>
                    <a:bodyPr/>
                    <a:lstStyle/>
                    <a:p>
                      <a:pPr algn="l" fontAlgn="t"/>
                      <a:r>
                        <a:rPr lang="en-US" sz="1100" b="0" i="0" u="none" strike="noStrike" dirty="0">
                          <a:solidFill>
                            <a:srgbClr val="000000"/>
                          </a:solidFill>
                          <a:effectLst/>
                          <a:latin typeface="+mn-lt"/>
                        </a:rPr>
                        <a:t>WMS</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0" algn="l" fontAlgn="b">
                        <a:buFont typeface="Arial" panose="020B0604020202020204" pitchFamily="34" charset="0"/>
                        <a:buChar char="•"/>
                      </a:pPr>
                      <a:r>
                        <a:rPr lang="en-US" sz="1100" b="0" i="0" u="none" strike="noStrike" dirty="0">
                          <a:solidFill>
                            <a:srgbClr val="000000"/>
                          </a:solidFill>
                          <a:effectLst/>
                          <a:latin typeface="+mn-lt"/>
                        </a:rPr>
                        <a:t>Desktop software that is utilized as an inventory and reporting tool capturing records on ordering, receiving, issuing, stock taking and adjustment of pharmaceutical inventory at the facility level</a:t>
                      </a:r>
                    </a:p>
                    <a:p>
                      <a:pPr marL="0" indent="0" algn="l" fontAlgn="b">
                        <a:buFont typeface="Arial" panose="020B0604020202020204" pitchFamily="34" charset="0"/>
                        <a:buChar char="•"/>
                      </a:pPr>
                      <a:r>
                        <a:rPr lang="en-US" sz="1100" b="0" i="0" u="none" strike="noStrike" dirty="0">
                          <a:solidFill>
                            <a:srgbClr val="000000"/>
                          </a:solidFill>
                          <a:effectLst/>
                          <a:latin typeface="+mn-lt"/>
                        </a:rPr>
                        <a:t>Monthly stock status reports feed into PMIS</a:t>
                      </a:r>
                    </a:p>
                  </a:txBody>
                  <a:tcPr marL="9525" marR="9525" marT="9525" marB="0"/>
                </a:tc>
                <a:extLst>
                  <a:ext uri="{0D108BD9-81ED-4DB2-BD59-A6C34878D82A}">
                    <a16:rowId xmlns:a16="http://schemas.microsoft.com/office/drawing/2014/main" val="3075680260"/>
                  </a:ext>
                </a:extLst>
              </a:tr>
              <a:tr h="209508">
                <a:tc>
                  <a:txBody>
                    <a:bodyPr/>
                    <a:lstStyle/>
                    <a:p>
                      <a:pPr algn="l" fontAlgn="t"/>
                      <a:r>
                        <a:rPr lang="fr-FR" sz="1100" b="0" i="0" u="none" strike="noStrike" dirty="0">
                          <a:solidFill>
                            <a:srgbClr val="000000"/>
                          </a:solidFill>
                          <a:effectLst/>
                          <a:latin typeface="+mn-lt"/>
                        </a:rPr>
                        <a:t>Pharmaceutical Management Information System (PMIS)</a:t>
                      </a:r>
                    </a:p>
                  </a:txBody>
                  <a:tcPr marL="9525" marR="9525" marT="9525" marB="0"/>
                </a:tc>
                <a:tc>
                  <a:txBody>
                    <a:bodyPr/>
                    <a:lstStyle/>
                    <a:p>
                      <a:pPr algn="l" fontAlgn="t"/>
                      <a:r>
                        <a:rPr lang="en-US" sz="1100" b="0" i="0" u="none" strike="noStrike" dirty="0">
                          <a:solidFill>
                            <a:srgbClr val="000000"/>
                          </a:solidFill>
                          <a:effectLst/>
                          <a:latin typeface="+mn-lt"/>
                        </a:rPr>
                        <a:t>PMIS</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60325" indent="-60325" algn="l" fontAlgn="b">
                        <a:buFont typeface="Arial" panose="020B0604020202020204" pitchFamily="34" charset="0"/>
                        <a:buChar char="•"/>
                      </a:pPr>
                      <a:r>
                        <a:rPr lang="en-US" sz="1100" b="0" i="0" u="none" strike="noStrike" dirty="0">
                          <a:solidFill>
                            <a:srgbClr val="000000"/>
                          </a:solidFill>
                          <a:effectLst/>
                          <a:latin typeface="+mn-lt"/>
                        </a:rPr>
                        <a:t>Aggregated data collation and visualization web application for ART, essential medicines and pharmaceutical system performance indicator information</a:t>
                      </a:r>
                    </a:p>
                    <a:p>
                      <a:pPr marL="60325" indent="-60325" algn="l" fontAlgn="b">
                        <a:buFont typeface="Arial" panose="020B0604020202020204" pitchFamily="34" charset="0"/>
                        <a:buChar char="•"/>
                      </a:pPr>
                      <a:r>
                        <a:rPr lang="en-US" sz="1100" b="0" i="0" u="none" strike="noStrike" dirty="0">
                          <a:solidFill>
                            <a:srgbClr val="000000"/>
                          </a:solidFill>
                          <a:effectLst/>
                          <a:latin typeface="+mn-lt"/>
                        </a:rPr>
                        <a:t>Uploads data from EDT and FESC</a:t>
                      </a:r>
                    </a:p>
                  </a:txBody>
                  <a:tcPr marL="9525" marR="9525" marT="9525" marB="0"/>
                </a:tc>
                <a:extLst>
                  <a:ext uri="{0D108BD9-81ED-4DB2-BD59-A6C34878D82A}">
                    <a16:rowId xmlns:a16="http://schemas.microsoft.com/office/drawing/2014/main" val="666960549"/>
                  </a:ext>
                </a:extLst>
              </a:tr>
              <a:tr h="114453">
                <a:tc>
                  <a:txBody>
                    <a:bodyPr/>
                    <a:lstStyle/>
                    <a:p>
                      <a:r>
                        <a:rPr lang="en-US" sz="1100" b="0" i="0" u="none" strike="noStrike" kern="1200" dirty="0" err="1">
                          <a:solidFill>
                            <a:srgbClr val="000000"/>
                          </a:solidFill>
                          <a:effectLst/>
                          <a:latin typeface="+mn-lt"/>
                          <a:ea typeface="+mn-ea"/>
                          <a:cs typeface="+mn-cs"/>
                        </a:rPr>
                        <a:t>Pharmadex</a:t>
                      </a:r>
                      <a:endParaRPr lang="en-US" sz="1100" b="0" i="0" u="none" strike="noStrike" kern="1200" dirty="0">
                        <a:solidFill>
                          <a:srgbClr val="000000"/>
                        </a:solidFill>
                        <a:effectLst/>
                        <a:latin typeface="+mn-lt"/>
                        <a:ea typeface="+mn-ea"/>
                        <a:cs typeface="+mn-cs"/>
                      </a:endParaRPr>
                    </a:p>
                  </a:txBody>
                  <a:tcPr marL="9525" marR="9525" marT="9525" marB="0"/>
                </a:tc>
                <a:tc>
                  <a:txBody>
                    <a:bodyPr/>
                    <a:lstStyle/>
                    <a:p>
                      <a:r>
                        <a:rPr lang="en-US" sz="1100" b="0" i="0" u="none" strike="noStrike" kern="1200" dirty="0">
                          <a:solidFill>
                            <a:srgbClr val="000000"/>
                          </a:solidFill>
                          <a:effectLst/>
                          <a:latin typeface="+mn-lt"/>
                          <a:ea typeface="+mn-ea"/>
                          <a:cs typeface="+mn-cs"/>
                        </a:rPr>
                        <a:t>Medicine Registration Tool</a:t>
                      </a:r>
                    </a:p>
                  </a:txBody>
                  <a:tcPr marL="9525" marR="9525" marT="9525" marB="0"/>
                </a:tc>
                <a:tc>
                  <a:txBody>
                    <a:bodyPr/>
                    <a:lstStyle/>
                    <a:p>
                      <a:pPr marL="0" algn="l" defTabSz="914400" rtl="0" eaLnBrk="1" latinLnBrk="0" hangingPunct="1"/>
                      <a:r>
                        <a:rPr lang="en-US" sz="1100" b="0" i="0" u="none" strike="noStrike" kern="1200" dirty="0">
                          <a:solidFill>
                            <a:srgbClr val="000000"/>
                          </a:solidFill>
                          <a:effectLst/>
                          <a:latin typeface="+mn-lt"/>
                          <a:ea typeface="+mn-ea"/>
                          <a:cs typeface="+mn-cs"/>
                        </a:rPr>
                        <a:t>USAID</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Used by the NMRC Secretariat to manage marketing authorization of pharmaceuticals including ARVs</a:t>
                      </a:r>
                    </a:p>
                  </a:txBody>
                  <a:tcPr marL="9525" marR="9525" marT="9525" marB="0"/>
                </a:tc>
                <a:extLst>
                  <a:ext uri="{0D108BD9-81ED-4DB2-BD59-A6C34878D82A}">
                    <a16:rowId xmlns:a16="http://schemas.microsoft.com/office/drawing/2014/main" val="2323331611"/>
                  </a:ext>
                </a:extLst>
              </a:tr>
              <a:tr h="165072">
                <a:tc>
                  <a:txBody>
                    <a:bodyPr/>
                    <a:lstStyle/>
                    <a:p>
                      <a:pPr algn="l" fontAlgn="t"/>
                      <a:r>
                        <a:rPr lang="en-US" sz="1100" b="0" i="0" u="none" strike="noStrike" dirty="0" err="1">
                          <a:solidFill>
                            <a:srgbClr val="000000"/>
                          </a:solidFill>
                          <a:effectLst/>
                          <a:latin typeface="+mn-lt"/>
                        </a:rPr>
                        <a:t>Quantimed</a:t>
                      </a:r>
                      <a:endParaRPr lang="en-US" sz="1100" b="0" i="0" u="none" strike="noStrike" dirty="0">
                        <a:solidFill>
                          <a:srgbClr val="000000"/>
                        </a:solidFill>
                        <a:effectLst/>
                        <a:latin typeface="+mn-lt"/>
                      </a:endParaRPr>
                    </a:p>
                  </a:txBody>
                  <a:tcPr marL="9525" marR="9525" marT="9525" marB="0"/>
                </a:tc>
                <a:tc>
                  <a:txBody>
                    <a:bodyPr/>
                    <a:lstStyle/>
                    <a:p>
                      <a:pPr algn="l" fontAlgn="t"/>
                      <a:r>
                        <a:rPr lang="en-US" sz="1100" b="0" i="0" u="none" strike="noStrike" dirty="0">
                          <a:solidFill>
                            <a:srgbClr val="000000"/>
                          </a:solidFill>
                          <a:effectLst/>
                          <a:latin typeface="+mn-lt"/>
                        </a:rPr>
                        <a:t>Forecasting</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dirty="0">
                          <a:solidFill>
                            <a:srgbClr val="000000"/>
                          </a:solidFill>
                          <a:effectLst/>
                          <a:latin typeface="+mn-lt"/>
                        </a:rPr>
                        <a:t>Standalone forecasting tool</a:t>
                      </a:r>
                    </a:p>
                  </a:txBody>
                  <a:tcPr marL="9525" marR="9525" marT="9525" marB="0"/>
                </a:tc>
                <a:extLst>
                  <a:ext uri="{0D108BD9-81ED-4DB2-BD59-A6C34878D82A}">
                    <a16:rowId xmlns:a16="http://schemas.microsoft.com/office/drawing/2014/main" val="2463804549"/>
                  </a:ext>
                </a:extLst>
              </a:tr>
              <a:tr h="103763">
                <a:tc>
                  <a:txBody>
                    <a:bodyPr/>
                    <a:lstStyle/>
                    <a:p>
                      <a:pPr algn="l" fontAlgn="t"/>
                      <a:r>
                        <a:rPr lang="en-US" sz="1100" b="0" i="0" u="none" strike="noStrike" dirty="0">
                          <a:solidFill>
                            <a:srgbClr val="000000"/>
                          </a:solidFill>
                          <a:effectLst/>
                          <a:latin typeface="+mn-lt"/>
                        </a:rPr>
                        <a:t>Syspro</a:t>
                      </a:r>
                    </a:p>
                  </a:txBody>
                  <a:tcPr marL="9525" marR="9525" marT="9525" marB="0"/>
                </a:tc>
                <a:tc>
                  <a:txBody>
                    <a:bodyPr/>
                    <a:lstStyle/>
                    <a:p>
                      <a:pPr algn="l" fontAlgn="t"/>
                      <a:r>
                        <a:rPr lang="en-US" sz="1100" b="0" i="0" u="none" strike="noStrike" dirty="0">
                          <a:solidFill>
                            <a:srgbClr val="000000"/>
                          </a:solidFill>
                          <a:effectLst/>
                          <a:latin typeface="+mn-lt"/>
                        </a:rPr>
                        <a:t>ERP</a:t>
                      </a:r>
                    </a:p>
                  </a:txBody>
                  <a:tcPr marL="9525" marR="9525" marT="9525" marB="0"/>
                </a:tc>
                <a:tc>
                  <a:txBody>
                    <a:bodyPr/>
                    <a:lstStyle/>
                    <a:p>
                      <a:pPr algn="l" fontAlgn="t"/>
                      <a:r>
                        <a:rPr lang="en-US" sz="1100" b="0" i="0" u="none" strike="noStrike" dirty="0">
                          <a:solidFill>
                            <a:srgbClr val="000000"/>
                          </a:solidFill>
                          <a:effectLst/>
                          <a:latin typeface="+mn-lt"/>
                        </a:rPr>
                        <a:t>Government of Namibia,</a:t>
                      </a:r>
                      <a:r>
                        <a:rPr lang="en-US" sz="1100" b="0" i="0" u="none" strike="noStrike" baseline="0" dirty="0">
                          <a:solidFill>
                            <a:srgbClr val="000000"/>
                          </a:solidFill>
                          <a:effectLst/>
                          <a:latin typeface="+mn-lt"/>
                        </a:rPr>
                        <a:t> Global Fund</a:t>
                      </a:r>
                      <a:endParaRPr lang="en-US" sz="1100" b="0" i="0" u="none" strike="noStrike" dirty="0">
                        <a:solidFill>
                          <a:srgbClr val="000000"/>
                        </a:solidFill>
                        <a:effectLst/>
                        <a:latin typeface="+mn-lt"/>
                      </a:endParaRPr>
                    </a:p>
                  </a:txBody>
                  <a:tcPr marL="9525" marR="9525" marT="9525" marB="0"/>
                </a:tc>
                <a:tc>
                  <a:txBody>
                    <a:bodyPr/>
                    <a:lstStyle/>
                    <a:p>
                      <a:pPr marL="0" indent="0" algn="l" fontAlgn="b">
                        <a:buFont typeface="Arial" panose="020B0604020202020204" pitchFamily="34" charset="0"/>
                        <a:buChar char="•"/>
                      </a:pPr>
                      <a:r>
                        <a:rPr lang="en-US" sz="1100" b="0" i="0" u="none" strike="noStrike" dirty="0">
                          <a:solidFill>
                            <a:srgbClr val="000000"/>
                          </a:solidFill>
                          <a:effectLst/>
                          <a:latin typeface="+mn-lt"/>
                        </a:rPr>
                        <a:t>Used by CMS to manage inventory, purchase order and sales order processes</a:t>
                      </a:r>
                    </a:p>
                    <a:p>
                      <a:pPr marL="60325" indent="-60325" algn="l" fontAlgn="b">
                        <a:buFont typeface="Arial" panose="020B0604020202020204" pitchFamily="34" charset="0"/>
                        <a:buChar char="•"/>
                      </a:pPr>
                      <a:r>
                        <a:rPr lang="en-US" sz="1100" b="0" i="0" u="none" strike="noStrike" dirty="0">
                          <a:solidFill>
                            <a:srgbClr val="000000"/>
                          </a:solidFill>
                          <a:effectLst/>
                          <a:latin typeface="+mn-lt"/>
                        </a:rPr>
                        <a:t>Global Fund is</a:t>
                      </a:r>
                      <a:r>
                        <a:rPr lang="en-US" sz="1100" b="0" i="0" u="none" strike="noStrike" baseline="0" dirty="0">
                          <a:solidFill>
                            <a:srgbClr val="000000"/>
                          </a:solidFill>
                          <a:effectLst/>
                          <a:latin typeface="+mn-lt"/>
                        </a:rPr>
                        <a:t> funding the upgrade to version 8</a:t>
                      </a:r>
                      <a:endParaRPr lang="en-US" sz="11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3993916163"/>
                  </a:ext>
                </a:extLst>
              </a:tr>
            </a:tbl>
          </a:graphicData>
        </a:graphic>
      </p:graphicFrame>
      <p:graphicFrame>
        <p:nvGraphicFramePr>
          <p:cNvPr id="5" name="Table 5">
            <a:extLst>
              <a:ext uri="{FF2B5EF4-FFF2-40B4-BE49-F238E27FC236}">
                <a16:creationId xmlns:a16="http://schemas.microsoft.com/office/drawing/2014/main" id="{86829C79-0156-4419-83DA-C8E5880586C0}"/>
              </a:ext>
            </a:extLst>
          </p:cNvPr>
          <p:cNvGraphicFramePr>
            <a:graphicFrameLocks noGrp="1"/>
          </p:cNvGraphicFramePr>
          <p:nvPr>
            <p:extLst>
              <p:ext uri="{D42A27DB-BD31-4B8C-83A1-F6EECF244321}">
                <p14:modId xmlns:p14="http://schemas.microsoft.com/office/powerpoint/2010/main" val="1420878791"/>
              </p:ext>
            </p:extLst>
          </p:nvPr>
        </p:nvGraphicFramePr>
        <p:xfrm>
          <a:off x="6084176" y="368946"/>
          <a:ext cx="6107824" cy="365760"/>
        </p:xfrm>
        <a:graphic>
          <a:graphicData uri="http://schemas.openxmlformats.org/drawingml/2006/table">
            <a:tbl>
              <a:tblPr firstRow="1" bandRow="1">
                <a:tableStyleId>{5C22544A-7EE6-4342-B048-85BDC9FD1C3A}</a:tableStyleId>
              </a:tblPr>
              <a:tblGrid>
                <a:gridCol w="6107824">
                  <a:extLst>
                    <a:ext uri="{9D8B030D-6E8A-4147-A177-3AD203B41FA5}">
                      <a16:colId xmlns:a16="http://schemas.microsoft.com/office/drawing/2014/main" val="65505136"/>
                    </a:ext>
                  </a:extLst>
                </a:gridCol>
              </a:tblGrid>
              <a:tr h="2580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MIS Systems Diagram</a:t>
                      </a:r>
                    </a:p>
                  </a:txBody>
                  <a:tcPr/>
                </a:tc>
                <a:extLst>
                  <a:ext uri="{0D108BD9-81ED-4DB2-BD59-A6C34878D82A}">
                    <a16:rowId xmlns:a16="http://schemas.microsoft.com/office/drawing/2014/main" val="1273823890"/>
                  </a:ext>
                </a:extLst>
              </a:tr>
            </a:tbl>
          </a:graphicData>
        </a:graphic>
      </p:graphicFrame>
      <p:sp>
        <p:nvSpPr>
          <p:cNvPr id="7" name="Title 1">
            <a:extLst>
              <a:ext uri="{FF2B5EF4-FFF2-40B4-BE49-F238E27FC236}">
                <a16:creationId xmlns:a16="http://schemas.microsoft.com/office/drawing/2014/main" id="{0717803B-A810-4AE3-AA23-2362C87E5F1D}"/>
              </a:ext>
            </a:extLst>
          </p:cNvPr>
          <p:cNvSpPr txBox="1">
            <a:spLocks/>
          </p:cNvSpPr>
          <p:nvPr/>
        </p:nvSpPr>
        <p:spPr>
          <a:xfrm>
            <a:off x="4497611" y="-105399"/>
            <a:ext cx="3666200" cy="657225"/>
          </a:xfrm>
          <a:prstGeom prst="rect">
            <a:avLst/>
          </a:prstGeom>
        </p:spPr>
        <p:txBody>
          <a:bodyPr vert="horz" lIns="91440" tIns="45720" rIns="91440" bIns="45720" rtlCol="0" anchor="ctr" anchorCtr="0">
            <a:normAutofit fontScale="77500" lnSpcReduction="20000"/>
          </a:bodyPr>
          <a:lst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a:lstStyle>
          <a:p>
            <a:pPr algn="ctr"/>
            <a:r>
              <a:rPr lang="en-US" dirty="0"/>
              <a:t>Namibia – MIS Landscape</a:t>
            </a:r>
          </a:p>
        </p:txBody>
      </p:sp>
      <p:sp>
        <p:nvSpPr>
          <p:cNvPr id="80" name="Flowchart: Magnetic Disk 79">
            <a:extLst>
              <a:ext uri="{FF2B5EF4-FFF2-40B4-BE49-F238E27FC236}">
                <a16:creationId xmlns:a16="http://schemas.microsoft.com/office/drawing/2014/main" id="{320789B0-A830-4052-8E8F-69C2FA927F41}"/>
              </a:ext>
            </a:extLst>
          </p:cNvPr>
          <p:cNvSpPr/>
          <p:nvPr/>
        </p:nvSpPr>
        <p:spPr>
          <a:xfrm>
            <a:off x="6658145" y="1829233"/>
            <a:ext cx="82365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err="1"/>
              <a:t>Quantimed</a:t>
            </a:r>
            <a:endParaRPr lang="en-US" sz="1100" dirty="0"/>
          </a:p>
        </p:txBody>
      </p:sp>
      <p:sp>
        <p:nvSpPr>
          <p:cNvPr id="32" name="Cloud 31">
            <a:extLst>
              <a:ext uri="{FF2B5EF4-FFF2-40B4-BE49-F238E27FC236}">
                <a16:creationId xmlns:a16="http://schemas.microsoft.com/office/drawing/2014/main" id="{58F948F5-07A4-4479-8DC8-D18FF8CF83E9}"/>
              </a:ext>
            </a:extLst>
          </p:cNvPr>
          <p:cNvSpPr/>
          <p:nvPr/>
        </p:nvSpPr>
        <p:spPr>
          <a:xfrm>
            <a:off x="6626375" y="5608426"/>
            <a:ext cx="544759" cy="26061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000" dirty="0"/>
          </a:p>
        </p:txBody>
      </p:sp>
      <p:sp>
        <p:nvSpPr>
          <p:cNvPr id="33" name="Rectangle 32">
            <a:extLst>
              <a:ext uri="{FF2B5EF4-FFF2-40B4-BE49-F238E27FC236}">
                <a16:creationId xmlns:a16="http://schemas.microsoft.com/office/drawing/2014/main" id="{147378AE-2134-4DAF-8BCA-0D36BC1CDC6F}"/>
              </a:ext>
            </a:extLst>
          </p:cNvPr>
          <p:cNvSpPr/>
          <p:nvPr/>
        </p:nvSpPr>
        <p:spPr>
          <a:xfrm>
            <a:off x="8179842" y="5678303"/>
            <a:ext cx="630025" cy="17515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dirty="0"/>
          </a:p>
        </p:txBody>
      </p:sp>
      <p:sp>
        <p:nvSpPr>
          <p:cNvPr id="34" name="Flowchart: Magnetic Disk 33">
            <a:extLst>
              <a:ext uri="{FF2B5EF4-FFF2-40B4-BE49-F238E27FC236}">
                <a16:creationId xmlns:a16="http://schemas.microsoft.com/office/drawing/2014/main" id="{8FE3A74A-0595-43DB-A654-7B7CEC6476A2}"/>
              </a:ext>
            </a:extLst>
          </p:cNvPr>
          <p:cNvSpPr/>
          <p:nvPr/>
        </p:nvSpPr>
        <p:spPr>
          <a:xfrm>
            <a:off x="7348983" y="5632545"/>
            <a:ext cx="630025" cy="212374"/>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100" dirty="0"/>
          </a:p>
        </p:txBody>
      </p:sp>
      <p:sp>
        <p:nvSpPr>
          <p:cNvPr id="58" name="TextBox 57">
            <a:extLst>
              <a:ext uri="{FF2B5EF4-FFF2-40B4-BE49-F238E27FC236}">
                <a16:creationId xmlns:a16="http://schemas.microsoft.com/office/drawing/2014/main" id="{FBAA5A1C-32D2-4655-855E-22A731401D4C}"/>
              </a:ext>
            </a:extLst>
          </p:cNvPr>
          <p:cNvSpPr txBox="1"/>
          <p:nvPr/>
        </p:nvSpPr>
        <p:spPr>
          <a:xfrm>
            <a:off x="6557948" y="5458103"/>
            <a:ext cx="673232" cy="215444"/>
          </a:xfrm>
          <a:prstGeom prst="rect">
            <a:avLst/>
          </a:prstGeom>
          <a:noFill/>
        </p:spPr>
        <p:txBody>
          <a:bodyPr wrap="square" rtlCol="0">
            <a:spAutoFit/>
          </a:bodyPr>
          <a:lstStyle/>
          <a:p>
            <a:pPr algn="ctr"/>
            <a:r>
              <a:rPr lang="en-US" sz="800" dirty="0"/>
              <a:t>Web-based</a:t>
            </a:r>
          </a:p>
        </p:txBody>
      </p:sp>
      <p:sp>
        <p:nvSpPr>
          <p:cNvPr id="66" name="TextBox 65">
            <a:extLst>
              <a:ext uri="{FF2B5EF4-FFF2-40B4-BE49-F238E27FC236}">
                <a16:creationId xmlns:a16="http://schemas.microsoft.com/office/drawing/2014/main" id="{ACD559D4-C30B-445A-9EA4-F214A2511A2B}"/>
              </a:ext>
            </a:extLst>
          </p:cNvPr>
          <p:cNvSpPr txBox="1"/>
          <p:nvPr/>
        </p:nvSpPr>
        <p:spPr>
          <a:xfrm>
            <a:off x="7328761" y="5458103"/>
            <a:ext cx="673232" cy="215444"/>
          </a:xfrm>
          <a:prstGeom prst="rect">
            <a:avLst/>
          </a:prstGeom>
          <a:noFill/>
        </p:spPr>
        <p:txBody>
          <a:bodyPr wrap="square" rtlCol="0">
            <a:spAutoFit/>
          </a:bodyPr>
          <a:lstStyle/>
          <a:p>
            <a:pPr algn="ctr"/>
            <a:r>
              <a:rPr lang="en-US" sz="800" dirty="0"/>
              <a:t>Standalone</a:t>
            </a:r>
          </a:p>
        </p:txBody>
      </p:sp>
      <p:sp>
        <p:nvSpPr>
          <p:cNvPr id="67" name="TextBox 66">
            <a:extLst>
              <a:ext uri="{FF2B5EF4-FFF2-40B4-BE49-F238E27FC236}">
                <a16:creationId xmlns:a16="http://schemas.microsoft.com/office/drawing/2014/main" id="{25A42092-532B-42D8-8B00-52B184715FF4}"/>
              </a:ext>
            </a:extLst>
          </p:cNvPr>
          <p:cNvSpPr txBox="1"/>
          <p:nvPr/>
        </p:nvSpPr>
        <p:spPr>
          <a:xfrm>
            <a:off x="8064196" y="5432905"/>
            <a:ext cx="829254" cy="215444"/>
          </a:xfrm>
          <a:prstGeom prst="rect">
            <a:avLst/>
          </a:prstGeom>
          <a:noFill/>
        </p:spPr>
        <p:txBody>
          <a:bodyPr wrap="square" rtlCol="0">
            <a:spAutoFit/>
          </a:bodyPr>
          <a:lstStyle/>
          <a:p>
            <a:pPr algn="ctr"/>
            <a:r>
              <a:rPr lang="en-US" sz="800" dirty="0"/>
              <a:t>Process action</a:t>
            </a:r>
          </a:p>
        </p:txBody>
      </p:sp>
      <p:sp>
        <p:nvSpPr>
          <p:cNvPr id="19" name="Cloud 18">
            <a:extLst>
              <a:ext uri="{FF2B5EF4-FFF2-40B4-BE49-F238E27FC236}">
                <a16:creationId xmlns:a16="http://schemas.microsoft.com/office/drawing/2014/main" id="{D61C6633-E87B-4874-BB92-15D1ADE5C0AF}"/>
              </a:ext>
            </a:extLst>
          </p:cNvPr>
          <p:cNvSpPr/>
          <p:nvPr/>
        </p:nvSpPr>
        <p:spPr>
          <a:xfrm>
            <a:off x="10497127" y="960867"/>
            <a:ext cx="971866" cy="64627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PMIS</a:t>
            </a:r>
          </a:p>
        </p:txBody>
      </p:sp>
      <p:cxnSp>
        <p:nvCxnSpPr>
          <p:cNvPr id="20" name="Straight Arrow Connector 19">
            <a:extLst>
              <a:ext uri="{FF2B5EF4-FFF2-40B4-BE49-F238E27FC236}">
                <a16:creationId xmlns:a16="http://schemas.microsoft.com/office/drawing/2014/main" id="{2AFB5BE6-CCC1-4E51-A7DB-67ACB300A15A}"/>
              </a:ext>
            </a:extLst>
          </p:cNvPr>
          <p:cNvCxnSpPr>
            <a:cxnSpLocks/>
            <a:stCxn id="23" idx="0"/>
          </p:cNvCxnSpPr>
          <p:nvPr/>
        </p:nvCxnSpPr>
        <p:spPr>
          <a:xfrm flipV="1">
            <a:off x="11107134" y="1559770"/>
            <a:ext cx="0" cy="8516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9276C092-7244-48BC-8799-AC47F84AFD85}"/>
              </a:ext>
            </a:extLst>
          </p:cNvPr>
          <p:cNvSpPr/>
          <p:nvPr/>
        </p:nvSpPr>
        <p:spPr>
          <a:xfrm>
            <a:off x="10654772" y="2411394"/>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PMIS</a:t>
            </a:r>
            <a:endParaRPr lang="en-US" sz="1100" dirty="0">
              <a:solidFill>
                <a:schemeClr val="tx1"/>
              </a:solidFill>
            </a:endParaRPr>
          </a:p>
          <a:p>
            <a:pPr algn="ctr"/>
            <a:r>
              <a:rPr lang="en-US" sz="800" dirty="0">
                <a:solidFill>
                  <a:schemeClr val="tx1"/>
                </a:solidFill>
              </a:rPr>
              <a:t>Data Entry</a:t>
            </a:r>
          </a:p>
        </p:txBody>
      </p:sp>
      <p:sp>
        <p:nvSpPr>
          <p:cNvPr id="28" name="Cloud 27">
            <a:extLst>
              <a:ext uri="{FF2B5EF4-FFF2-40B4-BE49-F238E27FC236}">
                <a16:creationId xmlns:a16="http://schemas.microsoft.com/office/drawing/2014/main" id="{FC66CBB0-4572-4807-A748-D9D4D50B5CD9}"/>
              </a:ext>
            </a:extLst>
          </p:cNvPr>
          <p:cNvSpPr/>
          <p:nvPr/>
        </p:nvSpPr>
        <p:spPr>
          <a:xfrm>
            <a:off x="9397177" y="933842"/>
            <a:ext cx="971866" cy="64627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DHIS2</a:t>
            </a:r>
          </a:p>
        </p:txBody>
      </p:sp>
      <p:sp>
        <p:nvSpPr>
          <p:cNvPr id="30" name="Rectangle 29">
            <a:extLst>
              <a:ext uri="{FF2B5EF4-FFF2-40B4-BE49-F238E27FC236}">
                <a16:creationId xmlns:a16="http://schemas.microsoft.com/office/drawing/2014/main" id="{1E14AB22-58F5-4BE8-9625-AD4BBBA7B521}"/>
              </a:ext>
            </a:extLst>
          </p:cNvPr>
          <p:cNvSpPr/>
          <p:nvPr/>
        </p:nvSpPr>
        <p:spPr>
          <a:xfrm>
            <a:off x="10683966" y="4503135"/>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Formatted LMIS Report for upload</a:t>
            </a:r>
          </a:p>
        </p:txBody>
      </p:sp>
      <p:cxnSp>
        <p:nvCxnSpPr>
          <p:cNvPr id="31" name="Straight Arrow Connector 30">
            <a:extLst>
              <a:ext uri="{FF2B5EF4-FFF2-40B4-BE49-F238E27FC236}">
                <a16:creationId xmlns:a16="http://schemas.microsoft.com/office/drawing/2014/main" id="{37F44887-8D8E-4EC9-87D0-89D43A8F765D}"/>
              </a:ext>
            </a:extLst>
          </p:cNvPr>
          <p:cNvCxnSpPr>
            <a:cxnSpLocks/>
            <a:stCxn id="30" idx="0"/>
            <a:endCxn id="23" idx="2"/>
          </p:cNvCxnSpPr>
          <p:nvPr/>
        </p:nvCxnSpPr>
        <p:spPr>
          <a:xfrm flipH="1" flipV="1">
            <a:off x="11107134" y="2810506"/>
            <a:ext cx="29194" cy="169262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F73BF33-05FF-4F7C-AFD0-64B31F208B9E}"/>
              </a:ext>
            </a:extLst>
          </p:cNvPr>
          <p:cNvCxnSpPr>
            <a:cxnSpLocks/>
            <a:stCxn id="37" idx="0"/>
            <a:endCxn id="38" idx="2"/>
          </p:cNvCxnSpPr>
          <p:nvPr/>
        </p:nvCxnSpPr>
        <p:spPr>
          <a:xfrm flipV="1">
            <a:off x="9854806" y="4082975"/>
            <a:ext cx="0" cy="28659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5C337D58-CB5B-4C02-B51D-A2F08080EFBF}"/>
              </a:ext>
            </a:extLst>
          </p:cNvPr>
          <p:cNvSpPr/>
          <p:nvPr/>
        </p:nvSpPr>
        <p:spPr>
          <a:xfrm>
            <a:off x="9430748" y="2411394"/>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DHIS2</a:t>
            </a:r>
            <a:endParaRPr lang="en-US" sz="1100" dirty="0">
              <a:solidFill>
                <a:schemeClr val="tx1"/>
              </a:solidFill>
            </a:endParaRPr>
          </a:p>
          <a:p>
            <a:pPr algn="ctr"/>
            <a:r>
              <a:rPr lang="en-US" sz="800" dirty="0">
                <a:solidFill>
                  <a:schemeClr val="tx1"/>
                </a:solidFill>
              </a:rPr>
              <a:t>Data Entry</a:t>
            </a:r>
          </a:p>
        </p:txBody>
      </p:sp>
      <p:sp>
        <p:nvSpPr>
          <p:cNvPr id="37" name="Rectangle 36">
            <a:extLst>
              <a:ext uri="{FF2B5EF4-FFF2-40B4-BE49-F238E27FC236}">
                <a16:creationId xmlns:a16="http://schemas.microsoft.com/office/drawing/2014/main" id="{D5CA1695-1BA5-477B-9A8E-FC2B8523E1B7}"/>
              </a:ext>
            </a:extLst>
          </p:cNvPr>
          <p:cNvSpPr/>
          <p:nvPr/>
        </p:nvSpPr>
        <p:spPr>
          <a:xfrm>
            <a:off x="9402444" y="4369571"/>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Data entered on form and sent to District for entry</a:t>
            </a:r>
          </a:p>
        </p:txBody>
      </p:sp>
      <p:sp>
        <p:nvSpPr>
          <p:cNvPr id="38" name="Rectangle 37">
            <a:extLst>
              <a:ext uri="{FF2B5EF4-FFF2-40B4-BE49-F238E27FC236}">
                <a16:creationId xmlns:a16="http://schemas.microsoft.com/office/drawing/2014/main" id="{11F0DE39-6306-4ACE-B7DC-6AE9E96CB813}"/>
              </a:ext>
            </a:extLst>
          </p:cNvPr>
          <p:cNvSpPr/>
          <p:nvPr/>
        </p:nvSpPr>
        <p:spPr>
          <a:xfrm>
            <a:off x="9402444" y="3683863"/>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DHIS2</a:t>
            </a:r>
            <a:endParaRPr lang="en-US" sz="1100" dirty="0">
              <a:solidFill>
                <a:schemeClr val="tx1"/>
              </a:solidFill>
            </a:endParaRPr>
          </a:p>
          <a:p>
            <a:pPr algn="ctr"/>
            <a:r>
              <a:rPr lang="en-US" sz="800" dirty="0">
                <a:solidFill>
                  <a:schemeClr val="tx1"/>
                </a:solidFill>
              </a:rPr>
              <a:t>Data Entry</a:t>
            </a:r>
          </a:p>
        </p:txBody>
      </p:sp>
      <p:sp>
        <p:nvSpPr>
          <p:cNvPr id="40" name="Flowchart: Magnetic Disk 39">
            <a:extLst>
              <a:ext uri="{FF2B5EF4-FFF2-40B4-BE49-F238E27FC236}">
                <a16:creationId xmlns:a16="http://schemas.microsoft.com/office/drawing/2014/main" id="{E3FFB026-543E-457E-913C-BEA643F96487}"/>
              </a:ext>
            </a:extLst>
          </p:cNvPr>
          <p:cNvSpPr/>
          <p:nvPr/>
        </p:nvSpPr>
        <p:spPr>
          <a:xfrm>
            <a:off x="8216579" y="2029445"/>
            <a:ext cx="1076555" cy="58641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Syspro</a:t>
            </a:r>
          </a:p>
        </p:txBody>
      </p:sp>
      <p:sp>
        <p:nvSpPr>
          <p:cNvPr id="41" name="Flowchart: Magnetic Disk 40">
            <a:extLst>
              <a:ext uri="{FF2B5EF4-FFF2-40B4-BE49-F238E27FC236}">
                <a16:creationId xmlns:a16="http://schemas.microsoft.com/office/drawing/2014/main" id="{10935E0D-87B4-48ED-8C4D-F6CDD7FF2E67}"/>
              </a:ext>
            </a:extLst>
          </p:cNvPr>
          <p:cNvSpPr/>
          <p:nvPr/>
        </p:nvSpPr>
        <p:spPr>
          <a:xfrm>
            <a:off x="8214769" y="3555485"/>
            <a:ext cx="1076555" cy="58641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Syspro</a:t>
            </a:r>
          </a:p>
        </p:txBody>
      </p:sp>
      <p:sp>
        <p:nvSpPr>
          <p:cNvPr id="44" name="Flowchart: Magnetic Disk 43">
            <a:extLst>
              <a:ext uri="{FF2B5EF4-FFF2-40B4-BE49-F238E27FC236}">
                <a16:creationId xmlns:a16="http://schemas.microsoft.com/office/drawing/2014/main" id="{2A1792D9-D8AD-4D18-80FE-13B8FB759A52}"/>
              </a:ext>
            </a:extLst>
          </p:cNvPr>
          <p:cNvSpPr/>
          <p:nvPr/>
        </p:nvSpPr>
        <p:spPr>
          <a:xfrm>
            <a:off x="6673315" y="2609508"/>
            <a:ext cx="817838" cy="332096"/>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lang="en-US" sz="1100" dirty="0"/>
              <a:t>EDT (NDB)</a:t>
            </a:r>
          </a:p>
        </p:txBody>
      </p:sp>
      <p:sp>
        <p:nvSpPr>
          <p:cNvPr id="46" name="Flowchart: Magnetic Disk 45">
            <a:extLst>
              <a:ext uri="{FF2B5EF4-FFF2-40B4-BE49-F238E27FC236}">
                <a16:creationId xmlns:a16="http://schemas.microsoft.com/office/drawing/2014/main" id="{65AE8267-7D5B-489D-A03C-F554CB0EF68E}"/>
              </a:ext>
            </a:extLst>
          </p:cNvPr>
          <p:cNvSpPr/>
          <p:nvPr/>
        </p:nvSpPr>
        <p:spPr>
          <a:xfrm>
            <a:off x="10727409" y="5063349"/>
            <a:ext cx="817838" cy="28858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FESC</a:t>
            </a:r>
          </a:p>
        </p:txBody>
      </p:sp>
      <p:sp>
        <p:nvSpPr>
          <p:cNvPr id="47" name="Flowchart: Magnetic Disk 46">
            <a:extLst>
              <a:ext uri="{FF2B5EF4-FFF2-40B4-BE49-F238E27FC236}">
                <a16:creationId xmlns:a16="http://schemas.microsoft.com/office/drawing/2014/main" id="{2A1792D9-D8AD-4D18-80FE-13B8FB759A52}"/>
              </a:ext>
            </a:extLst>
          </p:cNvPr>
          <p:cNvSpPr/>
          <p:nvPr/>
        </p:nvSpPr>
        <p:spPr>
          <a:xfrm>
            <a:off x="6695006" y="4920027"/>
            <a:ext cx="817838" cy="332096"/>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EDT</a:t>
            </a:r>
          </a:p>
        </p:txBody>
      </p:sp>
      <p:cxnSp>
        <p:nvCxnSpPr>
          <p:cNvPr id="48" name="Straight Arrow Connector 47">
            <a:extLst>
              <a:ext uri="{FF2B5EF4-FFF2-40B4-BE49-F238E27FC236}">
                <a16:creationId xmlns:a16="http://schemas.microsoft.com/office/drawing/2014/main" id="{4C361B6E-E2DF-444E-BA91-05F24062C64D}"/>
              </a:ext>
            </a:extLst>
          </p:cNvPr>
          <p:cNvCxnSpPr>
            <a:cxnSpLocks/>
          </p:cNvCxnSpPr>
          <p:nvPr/>
        </p:nvCxnSpPr>
        <p:spPr>
          <a:xfrm flipV="1">
            <a:off x="6894564" y="2941604"/>
            <a:ext cx="0" cy="19784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1E14AB22-58F5-4BE8-9625-AD4BBBA7B521}"/>
              </a:ext>
            </a:extLst>
          </p:cNvPr>
          <p:cNvSpPr/>
          <p:nvPr/>
        </p:nvSpPr>
        <p:spPr>
          <a:xfrm>
            <a:off x="8468988" y="4845846"/>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Formatted ART Report for upload</a:t>
            </a:r>
          </a:p>
        </p:txBody>
      </p:sp>
      <p:cxnSp>
        <p:nvCxnSpPr>
          <p:cNvPr id="50" name="Straight Arrow Connector 49">
            <a:extLst>
              <a:ext uri="{FF2B5EF4-FFF2-40B4-BE49-F238E27FC236}">
                <a16:creationId xmlns:a16="http://schemas.microsoft.com/office/drawing/2014/main" id="{37F44887-8D8E-4EC9-87D0-89D43A8F765D}"/>
              </a:ext>
            </a:extLst>
          </p:cNvPr>
          <p:cNvCxnSpPr>
            <a:cxnSpLocks/>
            <a:stCxn id="46" idx="1"/>
            <a:endCxn id="30" idx="2"/>
          </p:cNvCxnSpPr>
          <p:nvPr/>
        </p:nvCxnSpPr>
        <p:spPr>
          <a:xfrm flipV="1">
            <a:off x="11136328" y="4902247"/>
            <a:ext cx="0" cy="161102"/>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a:off x="9397177" y="5045402"/>
            <a:ext cx="102015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flipV="1">
            <a:off x="10417334" y="2615862"/>
            <a:ext cx="0" cy="242954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cxnSpLocks/>
            <a:endCxn id="23" idx="1"/>
          </p:cNvCxnSpPr>
          <p:nvPr/>
        </p:nvCxnSpPr>
        <p:spPr>
          <a:xfrm flipV="1">
            <a:off x="10416299" y="2610950"/>
            <a:ext cx="238473" cy="491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49" idx="1"/>
          </p:cNvCxnSpPr>
          <p:nvPr/>
        </p:nvCxnSpPr>
        <p:spPr>
          <a:xfrm>
            <a:off x="7526287" y="5038985"/>
            <a:ext cx="942701" cy="64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Flowchart: Magnetic Disk 70">
            <a:extLst>
              <a:ext uri="{FF2B5EF4-FFF2-40B4-BE49-F238E27FC236}">
                <a16:creationId xmlns:a16="http://schemas.microsoft.com/office/drawing/2014/main" id="{2A1792D9-D8AD-4D18-80FE-13B8FB759A52}"/>
              </a:ext>
            </a:extLst>
          </p:cNvPr>
          <p:cNvSpPr/>
          <p:nvPr/>
        </p:nvSpPr>
        <p:spPr>
          <a:xfrm>
            <a:off x="7933544" y="4391822"/>
            <a:ext cx="817838" cy="332096"/>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EPMS</a:t>
            </a:r>
          </a:p>
        </p:txBody>
      </p:sp>
      <p:sp>
        <p:nvSpPr>
          <p:cNvPr id="72" name="Flowchart: Magnetic Disk 71">
            <a:extLst>
              <a:ext uri="{FF2B5EF4-FFF2-40B4-BE49-F238E27FC236}">
                <a16:creationId xmlns:a16="http://schemas.microsoft.com/office/drawing/2014/main" id="{2A1792D9-D8AD-4D18-80FE-13B8FB759A52}"/>
              </a:ext>
            </a:extLst>
          </p:cNvPr>
          <p:cNvSpPr/>
          <p:nvPr/>
        </p:nvSpPr>
        <p:spPr>
          <a:xfrm>
            <a:off x="7829892" y="2872634"/>
            <a:ext cx="817838" cy="332096"/>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EPMS</a:t>
            </a:r>
          </a:p>
        </p:txBody>
      </p:sp>
      <p:cxnSp>
        <p:nvCxnSpPr>
          <p:cNvPr id="73" name="Straight Arrow Connector 72"/>
          <p:cNvCxnSpPr>
            <a:cxnSpLocks/>
          </p:cNvCxnSpPr>
          <p:nvPr/>
        </p:nvCxnSpPr>
        <p:spPr>
          <a:xfrm flipV="1">
            <a:off x="8124063" y="3204731"/>
            <a:ext cx="0" cy="11870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Cloud 75">
            <a:extLst>
              <a:ext uri="{FF2B5EF4-FFF2-40B4-BE49-F238E27FC236}">
                <a16:creationId xmlns:a16="http://schemas.microsoft.com/office/drawing/2014/main" id="{FC66CBB0-4572-4807-A748-D9D4D50B5CD9}"/>
              </a:ext>
            </a:extLst>
          </p:cNvPr>
          <p:cNvSpPr/>
          <p:nvPr/>
        </p:nvSpPr>
        <p:spPr>
          <a:xfrm>
            <a:off x="6539996" y="930850"/>
            <a:ext cx="971866" cy="64627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err="1">
                <a:solidFill>
                  <a:schemeClr val="tx1"/>
                </a:solidFill>
              </a:rPr>
              <a:t>Pharmadex</a:t>
            </a:r>
            <a:endParaRPr lang="en-US" sz="1000" dirty="0">
              <a:solidFill>
                <a:schemeClr val="tx1"/>
              </a:solidFill>
            </a:endParaRPr>
          </a:p>
        </p:txBody>
      </p:sp>
      <p:sp>
        <p:nvSpPr>
          <p:cNvPr id="77" name="Cloud 76">
            <a:extLst>
              <a:ext uri="{FF2B5EF4-FFF2-40B4-BE49-F238E27FC236}">
                <a16:creationId xmlns:a16="http://schemas.microsoft.com/office/drawing/2014/main" id="{FC66CBB0-4572-4807-A748-D9D4D50B5CD9}"/>
              </a:ext>
            </a:extLst>
          </p:cNvPr>
          <p:cNvSpPr/>
          <p:nvPr/>
        </p:nvSpPr>
        <p:spPr>
          <a:xfrm>
            <a:off x="7914807" y="945097"/>
            <a:ext cx="971866" cy="64627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E-TB Manager</a:t>
            </a:r>
          </a:p>
        </p:txBody>
      </p:sp>
      <p:sp>
        <p:nvSpPr>
          <p:cNvPr id="78" name="Cloud 77">
            <a:extLst>
              <a:ext uri="{FF2B5EF4-FFF2-40B4-BE49-F238E27FC236}">
                <a16:creationId xmlns:a16="http://schemas.microsoft.com/office/drawing/2014/main" id="{FC66CBB0-4572-4807-A748-D9D4D50B5CD9}"/>
              </a:ext>
            </a:extLst>
          </p:cNvPr>
          <p:cNvSpPr/>
          <p:nvPr/>
        </p:nvSpPr>
        <p:spPr>
          <a:xfrm>
            <a:off x="7103748" y="3495630"/>
            <a:ext cx="1020315" cy="64627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E-TB standalone </a:t>
            </a:r>
          </a:p>
        </p:txBody>
      </p:sp>
      <p:cxnSp>
        <p:nvCxnSpPr>
          <p:cNvPr id="75" name="Straight Arrow Connector 74"/>
          <p:cNvCxnSpPr>
            <a:stCxn id="78" idx="3"/>
          </p:cNvCxnSpPr>
          <p:nvPr/>
        </p:nvCxnSpPr>
        <p:spPr>
          <a:xfrm flipV="1">
            <a:off x="7613906" y="1568085"/>
            <a:ext cx="536015" cy="19644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D122FEA0-7C6A-4C96-8D31-5585C271B25A}"/>
              </a:ext>
            </a:extLst>
          </p:cNvPr>
          <p:cNvCxnSpPr>
            <a:cxnSpLocks/>
            <a:stCxn id="41" idx="1"/>
            <a:endCxn id="40" idx="3"/>
          </p:cNvCxnSpPr>
          <p:nvPr/>
        </p:nvCxnSpPr>
        <p:spPr>
          <a:xfrm flipV="1">
            <a:off x="8753047" y="2615862"/>
            <a:ext cx="1810" cy="939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46899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HSC-PSM-Widescreen">
  <a:themeElements>
    <a:clrScheme name="USAID Primary/secondary">
      <a:dk1>
        <a:sysClr val="windowText" lastClr="000000"/>
      </a:dk1>
      <a:lt1>
        <a:srgbClr val="FFFFFF"/>
      </a:lt1>
      <a:dk2>
        <a:srgbClr val="002F6C"/>
      </a:dk2>
      <a:lt2>
        <a:srgbClr val="BA0C2F"/>
      </a:lt2>
      <a:accent1>
        <a:srgbClr val="002F6C"/>
      </a:accent1>
      <a:accent2>
        <a:srgbClr val="BA0C2F"/>
      </a:accent2>
      <a:accent3>
        <a:srgbClr val="0067B9"/>
      </a:accent3>
      <a:accent4>
        <a:srgbClr val="A7C6ED"/>
      </a:accent4>
      <a:accent5>
        <a:srgbClr val="651D32"/>
      </a:accent5>
      <a:accent6>
        <a:srgbClr val="6C6463"/>
      </a:accent6>
      <a:hlink>
        <a:srgbClr val="6C6463"/>
      </a:hlink>
      <a:folHlink>
        <a:srgbClr val="6C6463"/>
      </a:folHlink>
    </a:clrScheme>
    <a:fontScheme name="Gill Sans M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duct Data Management_Activity Alignment_v2.potx" id="{6C33AEB7-053D-4A78-8A72-DBA49FE43E93}" vid="{98288CF4-5A4A-4C12-B38C-388A84F0FBA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oject Technical Implementation" ma:contentTypeID="0x0101008DA58B5CA681664FAB24816C56F4108502000ADD5E642F4F1F4DAD7DCE948E5FBB18" ma:contentTypeVersion="9" ma:contentTypeDescription="" ma:contentTypeScope="" ma:versionID="7421ca707b38663b6644458ee72b1187">
  <xsd:schema xmlns:xsd="http://www.w3.org/2001/XMLSchema" xmlns:xs="http://www.w3.org/2001/XMLSchema" xmlns:p="http://schemas.microsoft.com/office/2006/metadata/properties" xmlns:ns2="8d7096d6-fc66-4344-9e3f-2445529a09f6" targetNamespace="http://schemas.microsoft.com/office/2006/metadata/properties" ma:root="true" ma:fieldsID="5ee30b9bfd6412e4d556676866cd5466" ns2:_="">
    <xsd:import namespace="8d7096d6-fc66-4344-9e3f-2445529a09f6"/>
    <xsd:element name="properties">
      <xsd:complexType>
        <xsd:sequence>
          <xsd:element name="documentManagement">
            <xsd:complexType>
              <xsd:all>
                <xsd:element ref="ns2:hbf0c10381aa4bd59932b5b7da857fe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096d6-fc66-4344-9e3f-2445529a09f6" elementFormDefault="qualified">
    <xsd:import namespace="http://schemas.microsoft.com/office/2006/documentManagement/types"/>
    <xsd:import namespace="http://schemas.microsoft.com/office/infopath/2007/PartnerControls"/>
    <xsd:element name="hbf0c10381aa4bd59932b5b7da857fed" ma:index="8" nillable="true" ma:taxonomy="true" ma:internalName="hbf0c10381aa4bd59932b5b7da857fed" ma:taxonomyFieldName="Project_x0020_Document_x0020_Type" ma:displayName="Project Document Type" ma:default="" ma:fieldId="{1bf0c103-81aa-4bd5-9932-b5b7da857fed}" ma:sspId="822e118f-d533-465d-b5ca-7beed2256e09" ma:termSetId="d8a5acf7-091c-4877-b363-b3708ae0704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5cf9c8a-78a3-4561-85a9-0a0514ac3c6b}" ma:internalName="TaxCatchAll" ma:showField="CatchAllData" ma:web="854bdaf2-bd23-4f9a-b8cb-7de5fd39621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5cf9c8a-78a3-4561-85a9-0a0514ac3c6b}" ma:internalName="TaxCatchAllLabel" ma:readOnly="true" ma:showField="CatchAllDataLabel" ma:web="854bdaf2-bd23-4f9a-b8cb-7de5fd3962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822e118f-d533-465d-b5ca-7beed2256e09" ContentTypeId="0x0101008DA58B5CA681664FAB24816C56F4108502" PreviousValue="false"/>
</file>

<file path=customXml/item4.xml><?xml version="1.0" encoding="utf-8"?>
<p:properties xmlns:p="http://schemas.microsoft.com/office/2006/metadata/properties" xmlns:xsi="http://www.w3.org/2001/XMLSchema-instance" xmlns:pc="http://schemas.microsoft.com/office/infopath/2007/PartnerControls">
  <documentManagement>
    <hbf0c10381aa4bd59932b5b7da857fed xmlns="8d7096d6-fc66-4344-9e3f-2445529a09f6">
      <Terms xmlns="http://schemas.microsoft.com/office/infopath/2007/PartnerControls"/>
    </hbf0c10381aa4bd59932b5b7da857fed>
    <TaxCatchAll xmlns="8d7096d6-fc66-4344-9e3f-2445529a09f6"/>
  </documentManagement>
</p:properties>
</file>

<file path=customXml/itemProps1.xml><?xml version="1.0" encoding="utf-8"?>
<ds:datastoreItem xmlns:ds="http://schemas.openxmlformats.org/officeDocument/2006/customXml" ds:itemID="{CD39EBDE-6D94-45AE-B699-D5F9D683A9D9}">
  <ds:schemaRefs>
    <ds:schemaRef ds:uri="http://schemas.microsoft.com/sharepoint/v3/contenttype/forms"/>
  </ds:schemaRefs>
</ds:datastoreItem>
</file>

<file path=customXml/itemProps2.xml><?xml version="1.0" encoding="utf-8"?>
<ds:datastoreItem xmlns:ds="http://schemas.openxmlformats.org/officeDocument/2006/customXml" ds:itemID="{63C01EC8-5D76-44E9-A832-98C47683C7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7096d6-fc66-4344-9e3f-2445529a09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66966E-C52C-44BB-A2C3-EA1E5359617F}">
  <ds:schemaRefs>
    <ds:schemaRef ds:uri="Microsoft.SharePoint.Taxonomy.ContentTypeSync"/>
  </ds:schemaRefs>
</ds:datastoreItem>
</file>

<file path=customXml/itemProps4.xml><?xml version="1.0" encoding="utf-8"?>
<ds:datastoreItem xmlns:ds="http://schemas.openxmlformats.org/officeDocument/2006/customXml" ds:itemID="{BEAE8431-F759-4283-8BEF-A17B8C6726B1}">
  <ds:schemaRefs>
    <ds:schemaRef ds:uri="http://schemas.microsoft.com/office/2006/documentManagement/types"/>
    <ds:schemaRef ds:uri="33cd82f4-3f37-4b3e-a578-547f27c42b2d"/>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 ds:uri="8d7096d6-fc66-4344-9e3f-2445529a09f6"/>
  </ds:schemaRefs>
</ds:datastoreItem>
</file>

<file path=docProps/app.xml><?xml version="1.0" encoding="utf-8"?>
<Properties xmlns="http://schemas.openxmlformats.org/officeDocument/2006/extended-properties" xmlns:vt="http://schemas.openxmlformats.org/officeDocument/2006/docPropsVTypes">
  <Template>Office Theme</Template>
  <TotalTime>29951</TotalTime>
  <Words>329</Words>
  <Application>Microsoft Office PowerPoint</Application>
  <PresentationFormat>Widescreen</PresentationFormat>
  <Paragraphs>80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Courier New</vt:lpstr>
      <vt:lpstr>Gill Sans MT</vt:lpstr>
      <vt:lpstr>GHSC-PSM-Widescreen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Jamal Sayess</dc:creator>
  <cp:lastModifiedBy>Simon Conesa</cp:lastModifiedBy>
  <cp:revision>323</cp:revision>
  <dcterms:created xsi:type="dcterms:W3CDTF">2020-02-25T15:16:25Z</dcterms:created>
  <dcterms:modified xsi:type="dcterms:W3CDTF">2021-06-25T15:48:48Z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0x0101008DA58B5CA681664FAB24816C56F4108502000ADD5E642F4F1F4DAD7DCE948E5FBB18</vt:lpwstr>
  </property>
  <property fmtid="{D5CDD505-2E9C-101B-9397-08002B2CF9AE}" pid="3" name="Project Document Type">
    <vt:lpwstr/>
  </property>
</Properties>
</file>