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sldIdLst>
    <p:sldId id="543"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al Sayess" initials="JS" lastIdx="4" clrIdx="0">
    <p:extLst>
      <p:ext uri="{19B8F6BF-5375-455C-9EA6-DF929625EA0E}">
        <p15:presenceInfo xmlns:p15="http://schemas.microsoft.com/office/powerpoint/2012/main" userId="S::jsayess@ghsc-psm.org::6daf84cf-c5a4-4eb9-b008-3eb863934f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CCFF33"/>
    <a:srgbClr val="99FF66"/>
    <a:srgbClr val="CCFF6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90" d="100"/>
          <a:sy n="90" d="100"/>
        </p:scale>
        <p:origin x="51" y="2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Conesa" userId="85e637a4-6b19-43c5-8a8d-4fa11b74262f" providerId="ADAL" clId="{3DCCA78F-2E74-414D-B027-FC9A05F9E42D}"/>
    <pc:docChg chg="delSld">
      <pc:chgData name="Simon Conesa" userId="85e637a4-6b19-43c5-8a8d-4fa11b74262f" providerId="ADAL" clId="{3DCCA78F-2E74-414D-B027-FC9A05F9E42D}" dt="2021-06-25T15:50:31.192" v="0" actId="2696"/>
      <pc:docMkLst>
        <pc:docMk/>
      </pc:docMkLst>
      <pc:sldChg chg="del">
        <pc:chgData name="Simon Conesa" userId="85e637a4-6b19-43c5-8a8d-4fa11b74262f" providerId="ADAL" clId="{3DCCA78F-2E74-414D-B027-FC9A05F9E42D}" dt="2021-06-25T15:50:31.192" v="0" actId="2696"/>
        <pc:sldMkLst>
          <pc:docMk/>
          <pc:sldMk cId="773206515" sldId="544"/>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www.ghsupplychain.org/" TargetMode="External"/><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Basic PPT Slide</a:t>
            </a:r>
          </a:p>
        </p:txBody>
      </p:sp>
      <p:sp>
        <p:nvSpPr>
          <p:cNvPr id="3" name="Content Placeholder 2">
            <a:extLst>
              <a:ext uri="{FF2B5EF4-FFF2-40B4-BE49-F238E27FC236}">
                <a16:creationId xmlns:a16="http://schemas.microsoft.com/office/drawing/2014/main" id="{095BA24A-14E0-42AD-BC00-7F638941B69E}"/>
              </a:ext>
            </a:extLst>
          </p:cNvPr>
          <p:cNvSpPr>
            <a:spLocks noGrp="1"/>
          </p:cNvSpPr>
          <p:nvPr>
            <p:ph idx="1" hasCustomPrompt="1"/>
          </p:nvPr>
        </p:nvSpPr>
        <p:spPr/>
        <p:txBody>
          <a:bodyPr/>
          <a:lstStyle>
            <a:lvl1pPr>
              <a:buClr>
                <a:srgbClr val="6C6463"/>
              </a:buClr>
              <a:defRPr>
                <a:solidFill>
                  <a:srgbClr val="6C6463"/>
                </a:solidFill>
              </a:defRPr>
            </a:lvl1pPr>
            <a:lvl2pPr marL="457200" indent="0">
              <a:buClr>
                <a:srgbClr val="6C6463"/>
              </a:buClr>
              <a:buSzPct val="80000"/>
              <a:buFont typeface="Courier New" panose="02070309020205020404" pitchFamily="49" charset="0"/>
              <a:buNone/>
              <a:defRPr>
                <a:solidFill>
                  <a:srgbClr val="6C6463"/>
                </a:solidFill>
              </a:defRPr>
            </a:lvl2pPr>
            <a:lvl3pPr marL="1143000" indent="-228600">
              <a:buClr>
                <a:srgbClr val="6C6463"/>
              </a:buClr>
              <a:buFont typeface="Gill Sans MT" panose="020B0502020104020203" pitchFamily="34" charset="0"/>
              <a:buChar char="–"/>
              <a:defRPr/>
            </a:lvl3pPr>
            <a:lvl4pPr>
              <a:defRPr/>
            </a:lvl4pPr>
            <a:lvl5pPr>
              <a:defRPr/>
            </a:lvl5pPr>
            <a:lvl6pPr>
              <a:defRPr/>
            </a:lvl6pPr>
            <a:lvl7pPr>
              <a:defRPr/>
            </a:lvl7pPr>
          </a:lstStyle>
          <a:p>
            <a:r>
              <a:rPr lang="en-US" dirty="0"/>
              <a:t>Bullet Points</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214971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Bulleted Lis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Two Columns of Bullets</a:t>
            </a:r>
          </a:p>
        </p:txBody>
      </p:sp>
      <p:sp>
        <p:nvSpPr>
          <p:cNvPr id="3" name="Content Placeholder 2">
            <a:extLst>
              <a:ext uri="{FF2B5EF4-FFF2-40B4-BE49-F238E27FC236}">
                <a16:creationId xmlns:a16="http://schemas.microsoft.com/office/drawing/2014/main" id="{C7A4E8A1-011F-4FE3-8121-DEAD1821D427}"/>
              </a:ext>
            </a:extLst>
          </p:cNvPr>
          <p:cNvSpPr>
            <a:spLocks noGrp="1"/>
          </p:cNvSpPr>
          <p:nvPr>
            <p:ph sz="half" idx="1" hasCustomPrompt="1"/>
          </p:nvPr>
        </p:nvSpPr>
        <p:spPr>
          <a:xfrm>
            <a:off x="617220" y="1825625"/>
            <a:ext cx="5181600" cy="4351338"/>
          </a:xfrm>
        </p:spPr>
        <p:txBody>
          <a:bodyPr/>
          <a:lstStyle>
            <a:lvl1pPr>
              <a:defRPr>
                <a:solidFill>
                  <a:srgbClr val="6C6463"/>
                </a:solidFill>
              </a:defRPr>
            </a:lvl1pPr>
            <a:lvl3pPr marL="914400" indent="0">
              <a:buNone/>
              <a:defRPr/>
            </a:lvl3pPr>
          </a:lstStyle>
          <a:p>
            <a:pPr lvl="0"/>
            <a:r>
              <a:rPr lang="en-US" dirty="0"/>
              <a:t>Bullet Points</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stStyle>
          <a:p>
            <a:pPr lvl="0"/>
            <a:r>
              <a:rPr lang="en-US" dirty="0"/>
              <a:t>Bullet Points</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60EF80-52D5-420F-92E2-0D91E3578903}"/>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326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hoto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a Photo and Bulleted List	</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6C6463"/>
                </a:solidFill>
              </a:defRPr>
            </a:lvl5pPr>
          </a:lstStyle>
          <a:p>
            <a:pPr lvl="0"/>
            <a:r>
              <a:rPr lang="en-US" dirty="0"/>
              <a:t>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3C422152-F665-4B53-84EC-C189BD2F5F7D}"/>
              </a:ext>
            </a:extLst>
          </p:cNvPr>
          <p:cNvSpPr>
            <a:spLocks noGrp="1"/>
          </p:cNvSpPr>
          <p:nvPr>
            <p:ph type="body" sz="quarter" idx="13" hasCustomPrompt="1"/>
          </p:nvPr>
        </p:nvSpPr>
        <p:spPr>
          <a:xfrm>
            <a:off x="617538" y="5888735"/>
            <a:ext cx="5181600" cy="288227"/>
          </a:xfrm>
        </p:spPr>
        <p:txBody>
          <a:bodyPr>
            <a:noAutofit/>
          </a:bodyPr>
          <a:lstStyle>
            <a:lvl1pPr marL="0" indent="0">
              <a:buFontTx/>
              <a:buNone/>
              <a:defRPr sz="1000">
                <a:solidFill>
                  <a:srgbClr val="6C6463"/>
                </a:solidFill>
                <a:latin typeface="+mj-lt"/>
              </a:defRPr>
            </a:lvl1pPr>
            <a:lvl2pPr>
              <a:defRPr sz="1000">
                <a:latin typeface="+mj-lt"/>
              </a:defRPr>
            </a:lvl2pPr>
            <a:lvl3pPr>
              <a:defRPr sz="1000">
                <a:latin typeface="+mj-lt"/>
              </a:defRPr>
            </a:lvl3pPr>
            <a:lvl4pPr>
              <a:defRPr sz="1000">
                <a:latin typeface="+mj-lt"/>
              </a:defRPr>
            </a:lvl4pPr>
            <a:lvl5pPr>
              <a:defRPr sz="1000">
                <a:latin typeface="+mj-lt"/>
              </a:defRPr>
            </a:lvl5pPr>
          </a:lstStyle>
          <a:p>
            <a:pPr lvl="0"/>
            <a:r>
              <a:rPr lang="en-US" dirty="0"/>
              <a:t>Photo: credit/photographer</a:t>
            </a:r>
          </a:p>
        </p:txBody>
      </p:sp>
      <p:sp>
        <p:nvSpPr>
          <p:cNvPr id="11" name="Picture Placeholder 10">
            <a:extLst>
              <a:ext uri="{FF2B5EF4-FFF2-40B4-BE49-F238E27FC236}">
                <a16:creationId xmlns:a16="http://schemas.microsoft.com/office/drawing/2014/main" id="{532966C7-098E-40BA-96BB-336E05ACDC0C}"/>
              </a:ext>
            </a:extLst>
          </p:cNvPr>
          <p:cNvSpPr>
            <a:spLocks noGrp="1"/>
          </p:cNvSpPr>
          <p:nvPr>
            <p:ph type="pic" sz="quarter" idx="14"/>
          </p:nvPr>
        </p:nvSpPr>
        <p:spPr>
          <a:xfrm>
            <a:off x="617538" y="1825625"/>
            <a:ext cx="5181600" cy="3981450"/>
          </a:xfrm>
        </p:spPr>
        <p:txBody>
          <a:bodyPr/>
          <a:lstStyle>
            <a:lvl1pPr marL="0" indent="0">
              <a:buFontTx/>
              <a:buNone/>
              <a:defRPr>
                <a:solidFill>
                  <a:srgbClr val="6C6463"/>
                </a:solidFill>
              </a:defRPr>
            </a:lvl1pPr>
          </a:lstStyle>
          <a:p>
            <a:r>
              <a:rPr lang="en-US"/>
              <a:t>Click icon to add picture</a:t>
            </a:r>
            <a:endParaRPr lang="en-US" dirty="0"/>
          </a:p>
        </p:txBody>
      </p:sp>
      <p:cxnSp>
        <p:nvCxnSpPr>
          <p:cNvPr id="9" name="Straight Connector 8">
            <a:extLst>
              <a:ext uri="{FF2B5EF4-FFF2-40B4-BE49-F238E27FC236}">
                <a16:creationId xmlns:a16="http://schemas.microsoft.com/office/drawing/2014/main" id="{9D05BF4A-6EC1-4ECC-B651-6B1D3830B6BC}"/>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70665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31DA-74C7-4B83-91A0-72DCB36002BB}"/>
              </a:ext>
            </a:extLst>
          </p:cNvPr>
          <p:cNvSpPr>
            <a:spLocks noGrp="1"/>
          </p:cNvSpPr>
          <p:nvPr>
            <p:ph type="title" hasCustomPrompt="1"/>
          </p:nvPr>
        </p:nvSpPr>
        <p:spPr>
          <a:xfrm>
            <a:off x="617221" y="365125"/>
            <a:ext cx="10738168" cy="1036955"/>
          </a:xfrm>
        </p:spPr>
        <p:txBody>
          <a:bodyPr/>
          <a:lstStyle>
            <a:lvl1pPr>
              <a:defRPr/>
            </a:lvl1pPr>
          </a:lstStyle>
          <a:p>
            <a:r>
              <a:rPr lang="en-US" dirty="0"/>
              <a:t>PPT Slide to Compare and Contrast</a:t>
            </a:r>
          </a:p>
        </p:txBody>
      </p:sp>
      <p:sp>
        <p:nvSpPr>
          <p:cNvPr id="3" name="Text Placeholder 2">
            <a:extLst>
              <a:ext uri="{FF2B5EF4-FFF2-40B4-BE49-F238E27FC236}">
                <a16:creationId xmlns:a16="http://schemas.microsoft.com/office/drawing/2014/main" id="{5982E986-ACF1-4B0B-A1EA-233866D59A94}"/>
              </a:ext>
            </a:extLst>
          </p:cNvPr>
          <p:cNvSpPr>
            <a:spLocks noGrp="1"/>
          </p:cNvSpPr>
          <p:nvPr>
            <p:ph type="body" idx="1" hasCustomPrompt="1"/>
          </p:nvPr>
        </p:nvSpPr>
        <p:spPr>
          <a:xfrm>
            <a:off x="617222" y="1681163"/>
            <a:ext cx="515746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Pro’s</a:t>
            </a:r>
          </a:p>
        </p:txBody>
      </p:sp>
      <p:sp>
        <p:nvSpPr>
          <p:cNvPr id="4" name="Content Placeholder 3">
            <a:extLst>
              <a:ext uri="{FF2B5EF4-FFF2-40B4-BE49-F238E27FC236}">
                <a16:creationId xmlns:a16="http://schemas.microsoft.com/office/drawing/2014/main" id="{88F7B49C-BDA6-4ED5-B18E-54930FFC4DFE}"/>
              </a:ext>
            </a:extLst>
          </p:cNvPr>
          <p:cNvSpPr>
            <a:spLocks noGrp="1"/>
          </p:cNvSpPr>
          <p:nvPr>
            <p:ph sz="half" idx="2" hasCustomPrompt="1"/>
          </p:nvPr>
        </p:nvSpPr>
        <p:spPr>
          <a:xfrm>
            <a:off x="617222" y="2505075"/>
            <a:ext cx="5157468" cy="3684588"/>
          </a:xfrm>
        </p:spPr>
        <p:txBody>
          <a:bodyPr/>
          <a:lstStyle>
            <a:lvl1pPr>
              <a:defRPr/>
            </a:lvl1pPr>
          </a:lstStyle>
          <a:p>
            <a:pPr lvl="0"/>
            <a:r>
              <a:rPr lang="en-US" dirty="0"/>
              <a:t>Bullet Points</a:t>
            </a:r>
          </a:p>
        </p:txBody>
      </p:sp>
      <p:cxnSp>
        <p:nvCxnSpPr>
          <p:cNvPr id="11" name="Straight Connector 10">
            <a:extLst>
              <a:ext uri="{FF2B5EF4-FFF2-40B4-BE49-F238E27FC236}">
                <a16:creationId xmlns:a16="http://schemas.microsoft.com/office/drawing/2014/main" id="{A64AD09B-1D24-41F8-932C-416806BBBEE4}"/>
              </a:ext>
            </a:extLst>
          </p:cNvPr>
          <p:cNvCxnSpPr>
            <a:cxnSpLocks/>
          </p:cNvCxnSpPr>
          <p:nvPr/>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5EFCDC59-C2A4-496A-ABF6-18D49B8BB88B}"/>
              </a:ext>
            </a:extLst>
          </p:cNvPr>
          <p:cNvSpPr>
            <a:spLocks noGrp="1"/>
          </p:cNvSpPr>
          <p:nvPr>
            <p:ph type="body" idx="13" hasCustomPrompt="1"/>
          </p:nvPr>
        </p:nvSpPr>
        <p:spPr>
          <a:xfrm>
            <a:off x="6197600" y="1681163"/>
            <a:ext cx="51577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Con’s</a:t>
            </a:r>
          </a:p>
        </p:txBody>
      </p:sp>
      <p:sp>
        <p:nvSpPr>
          <p:cNvPr id="17" name="Content Placeholder 3">
            <a:extLst>
              <a:ext uri="{FF2B5EF4-FFF2-40B4-BE49-F238E27FC236}">
                <a16:creationId xmlns:a16="http://schemas.microsoft.com/office/drawing/2014/main" id="{0FBA8F4E-A538-42F5-A851-2B24A15E0644}"/>
              </a:ext>
            </a:extLst>
          </p:cNvPr>
          <p:cNvSpPr>
            <a:spLocks noGrp="1"/>
          </p:cNvSpPr>
          <p:nvPr>
            <p:ph sz="half" idx="14" hasCustomPrompt="1"/>
          </p:nvPr>
        </p:nvSpPr>
        <p:spPr>
          <a:xfrm>
            <a:off x="6197600" y="2505075"/>
            <a:ext cx="5157789" cy="3684588"/>
          </a:xfrm>
        </p:spPr>
        <p:txBody>
          <a:bodyPr/>
          <a:lstStyle>
            <a:lvl1pPr>
              <a:defRPr/>
            </a:lvl1pPr>
          </a:lstStyle>
          <a:p>
            <a:pPr lvl="0"/>
            <a:r>
              <a:rPr lang="en-US" dirty="0"/>
              <a:t>Bullet Points</a:t>
            </a:r>
          </a:p>
        </p:txBody>
      </p:sp>
      <p:sp>
        <p:nvSpPr>
          <p:cNvPr id="8" name="Slide Number Placeholder 5">
            <a:extLst>
              <a:ext uri="{FF2B5EF4-FFF2-40B4-BE49-F238E27FC236}">
                <a16:creationId xmlns:a16="http://schemas.microsoft.com/office/drawing/2014/main" id="{6570D6B1-17FE-4360-8853-AAF2274EFA32}"/>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CC2381E2-CE97-4145-B5A5-ED8B1A4CD18C}"/>
              </a:ext>
            </a:extLst>
          </p:cNvPr>
          <p:cNvCxnSpPr>
            <a:cxnSpLocks/>
          </p:cNvCxnSpPr>
          <p:nvPr userDrawn="1"/>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03872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3659613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4" name="Oval 3">
            <a:extLst>
              <a:ext uri="{FF2B5EF4-FFF2-40B4-BE49-F238E27FC236}">
                <a16:creationId xmlns:a16="http://schemas.microsoft.com/office/drawing/2014/main" id="{2177F7D6-901D-4A70-B87B-8362CA0889CC}"/>
              </a:ext>
            </a:extLst>
          </p:cNvPr>
          <p:cNvSpPr/>
          <p:nvPr userDrawn="1"/>
        </p:nvSpPr>
        <p:spPr>
          <a:xfrm>
            <a:off x="3046337"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id="{746A09AB-9405-4F4D-96C2-6D673C866EA5}"/>
              </a:ext>
            </a:extLst>
          </p:cNvPr>
          <p:cNvSpPr/>
          <p:nvPr userDrawn="1"/>
        </p:nvSpPr>
        <p:spPr>
          <a:xfrm>
            <a:off x="1076959"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a:extLst>
              <a:ext uri="{FF2B5EF4-FFF2-40B4-BE49-F238E27FC236}">
                <a16:creationId xmlns:a16="http://schemas.microsoft.com/office/drawing/2014/main" id="{6C43A364-27C0-487B-8326-23EA4E3EBBD9}"/>
              </a:ext>
            </a:extLst>
          </p:cNvPr>
          <p:cNvSpPr/>
          <p:nvPr userDrawn="1"/>
        </p:nvSpPr>
        <p:spPr>
          <a:xfrm>
            <a:off x="5015715"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4705C710-811D-46EE-9490-94778BF5C9A8}"/>
              </a:ext>
            </a:extLst>
          </p:cNvPr>
          <p:cNvSpPr/>
          <p:nvPr userDrawn="1"/>
        </p:nvSpPr>
        <p:spPr>
          <a:xfrm>
            <a:off x="6985093"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a:extLst>
              <a:ext uri="{FF2B5EF4-FFF2-40B4-BE49-F238E27FC236}">
                <a16:creationId xmlns:a16="http://schemas.microsoft.com/office/drawing/2014/main" id="{AF66C456-BD61-4E54-BCFF-D2BCA3AE3B8D}"/>
              </a:ext>
            </a:extLst>
          </p:cNvPr>
          <p:cNvSpPr/>
          <p:nvPr userDrawn="1"/>
        </p:nvSpPr>
        <p:spPr>
          <a:xfrm>
            <a:off x="8954471"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110623F-A46E-4FB3-BBC6-E62D012DAF2D}"/>
              </a:ext>
            </a:extLst>
          </p:cNvPr>
          <p:cNvSpPr/>
          <p:nvPr userDrawn="1"/>
        </p:nvSpPr>
        <p:spPr>
          <a:xfrm>
            <a:off x="10923847" y="4017366"/>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A35BF85-CBD0-43E6-B5A7-7C011D2AD9D6}"/>
              </a:ext>
            </a:extLst>
          </p:cNvPr>
          <p:cNvSpPr/>
          <p:nvPr userDrawn="1"/>
        </p:nvSpPr>
        <p:spPr>
          <a:xfrm>
            <a:off x="1017337" y="3952019"/>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C8CCAB00-8AF4-422C-8B11-AB92CC827903}"/>
              </a:ext>
            </a:extLst>
          </p:cNvPr>
          <p:cNvSpPr/>
          <p:nvPr userDrawn="1"/>
        </p:nvSpPr>
        <p:spPr>
          <a:xfrm>
            <a:off x="298030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E4464AEA-A704-4030-ACA2-636C2BE48770}"/>
              </a:ext>
            </a:extLst>
          </p:cNvPr>
          <p:cNvSpPr/>
          <p:nvPr userDrawn="1"/>
        </p:nvSpPr>
        <p:spPr>
          <a:xfrm>
            <a:off x="4950368"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F03D15D0-4379-4FDE-85EA-1E04779E9D08}"/>
              </a:ext>
            </a:extLst>
          </p:cNvPr>
          <p:cNvSpPr/>
          <p:nvPr userDrawn="1"/>
        </p:nvSpPr>
        <p:spPr>
          <a:xfrm>
            <a:off x="691974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0E15765E-5DC4-4F13-AC28-4DB0159437C8}"/>
              </a:ext>
            </a:extLst>
          </p:cNvPr>
          <p:cNvSpPr/>
          <p:nvPr userDrawn="1"/>
        </p:nvSpPr>
        <p:spPr>
          <a:xfrm>
            <a:off x="8889122"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BA8A5BDF-DC7E-47F2-9928-3AB2E5438DA7}"/>
              </a:ext>
            </a:extLst>
          </p:cNvPr>
          <p:cNvSpPr/>
          <p:nvPr userDrawn="1"/>
        </p:nvSpPr>
        <p:spPr>
          <a:xfrm>
            <a:off x="10858499"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a:extLst>
              <a:ext uri="{FF2B5EF4-FFF2-40B4-BE49-F238E27FC236}">
                <a16:creationId xmlns:a16="http://schemas.microsoft.com/office/drawing/2014/main" id="{DBB25288-D7CF-4682-ACF3-8326A351CDB1}"/>
              </a:ext>
            </a:extLst>
          </p:cNvPr>
          <p:cNvCxnSpPr>
            <a:endCxn id="17" idx="2"/>
          </p:cNvCxnSpPr>
          <p:nvPr userDrawn="1"/>
        </p:nvCxnSpPr>
        <p:spPr>
          <a:xfrm flipV="1">
            <a:off x="0" y="4110075"/>
            <a:ext cx="945581" cy="10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D2D87CF-4CBA-42BE-8948-FC223F4996F1}"/>
              </a:ext>
            </a:extLst>
          </p:cNvPr>
          <p:cNvSpPr/>
          <p:nvPr userDrawn="1"/>
        </p:nvSpPr>
        <p:spPr>
          <a:xfrm>
            <a:off x="94558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 name="Straight Connector 17">
            <a:extLst>
              <a:ext uri="{FF2B5EF4-FFF2-40B4-BE49-F238E27FC236}">
                <a16:creationId xmlns:a16="http://schemas.microsoft.com/office/drawing/2014/main" id="{20AAD897-0514-43B7-BC6D-3D4E117CBA60}"/>
              </a:ext>
            </a:extLst>
          </p:cNvPr>
          <p:cNvCxnSpPr>
            <a:endCxn id="19" idx="2"/>
          </p:cNvCxnSpPr>
          <p:nvPr userDrawn="1"/>
        </p:nvCxnSpPr>
        <p:spPr>
          <a:xfrm flipV="1">
            <a:off x="139884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CF18502-FEC7-4954-9BED-ACAC63FADDB7}"/>
              </a:ext>
            </a:extLst>
          </p:cNvPr>
          <p:cNvSpPr/>
          <p:nvPr userDrawn="1"/>
        </p:nvSpPr>
        <p:spPr>
          <a:xfrm>
            <a:off x="291427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a:extLst>
              <a:ext uri="{FF2B5EF4-FFF2-40B4-BE49-F238E27FC236}">
                <a16:creationId xmlns:a16="http://schemas.microsoft.com/office/drawing/2014/main" id="{26EE48B0-5E0B-44B5-A5D4-3F584CC5D222}"/>
              </a:ext>
            </a:extLst>
          </p:cNvPr>
          <p:cNvSpPr/>
          <p:nvPr userDrawn="1"/>
        </p:nvSpPr>
        <p:spPr>
          <a:xfrm>
            <a:off x="488297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a:extLst>
              <a:ext uri="{FF2B5EF4-FFF2-40B4-BE49-F238E27FC236}">
                <a16:creationId xmlns:a16="http://schemas.microsoft.com/office/drawing/2014/main" id="{CA833719-282D-446B-B87C-AF4103D6B550}"/>
              </a:ext>
            </a:extLst>
          </p:cNvPr>
          <p:cNvCxnSpPr/>
          <p:nvPr userDrawn="1"/>
        </p:nvCxnSpPr>
        <p:spPr>
          <a:xfrm flipV="1">
            <a:off x="3367884"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7E37EEA4-5862-4D92-B24C-A73857E18215}"/>
              </a:ext>
            </a:extLst>
          </p:cNvPr>
          <p:cNvSpPr/>
          <p:nvPr userDrawn="1"/>
        </p:nvSpPr>
        <p:spPr>
          <a:xfrm>
            <a:off x="685166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id="{378AD43D-ABB1-40CD-B28B-B99E901A6339}"/>
              </a:ext>
            </a:extLst>
          </p:cNvPr>
          <p:cNvCxnSpPr/>
          <p:nvPr userDrawn="1"/>
        </p:nvCxnSpPr>
        <p:spPr>
          <a:xfrm flipV="1">
            <a:off x="533623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A36A4B07-3467-431E-B00A-C92A969D4401}"/>
              </a:ext>
            </a:extLst>
          </p:cNvPr>
          <p:cNvSpPr/>
          <p:nvPr userDrawn="1"/>
        </p:nvSpPr>
        <p:spPr>
          <a:xfrm>
            <a:off x="8822408"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Straight Connector 24">
            <a:extLst>
              <a:ext uri="{FF2B5EF4-FFF2-40B4-BE49-F238E27FC236}">
                <a16:creationId xmlns:a16="http://schemas.microsoft.com/office/drawing/2014/main" id="{056D359C-5A9A-43DC-859B-F4AED43A5677}"/>
              </a:ext>
            </a:extLst>
          </p:cNvPr>
          <p:cNvCxnSpPr/>
          <p:nvPr userDrawn="1"/>
        </p:nvCxnSpPr>
        <p:spPr>
          <a:xfrm flipV="1">
            <a:off x="7306978"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C152C9B-AE28-4574-975F-E0F21ED48B45}"/>
              </a:ext>
            </a:extLst>
          </p:cNvPr>
          <p:cNvSpPr/>
          <p:nvPr userDrawn="1"/>
        </p:nvSpPr>
        <p:spPr>
          <a:xfrm>
            <a:off x="10793153"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a:extLst>
              <a:ext uri="{FF2B5EF4-FFF2-40B4-BE49-F238E27FC236}">
                <a16:creationId xmlns:a16="http://schemas.microsoft.com/office/drawing/2014/main" id="{5F07C987-94F6-42B9-BB89-5D3DC2D89863}"/>
              </a:ext>
            </a:extLst>
          </p:cNvPr>
          <p:cNvCxnSpPr/>
          <p:nvPr userDrawn="1"/>
        </p:nvCxnSpPr>
        <p:spPr>
          <a:xfrm flipV="1">
            <a:off x="9276353"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4B983E1-B99C-4F52-9925-E8BEE6DA678B}"/>
              </a:ext>
            </a:extLst>
          </p:cNvPr>
          <p:cNvCxnSpPr>
            <a:stCxn id="26" idx="6"/>
          </p:cNvCxnSpPr>
          <p:nvPr userDrawn="1"/>
        </p:nvCxnSpPr>
        <p:spPr>
          <a:xfrm>
            <a:off x="11247103" y="4110075"/>
            <a:ext cx="9448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75FA648-2BA2-40AE-9F6D-79A1B8B16284}"/>
              </a:ext>
            </a:extLst>
          </p:cNvPr>
          <p:cNvSpPr txBox="1"/>
          <p:nvPr userDrawn="1"/>
        </p:nvSpPr>
        <p:spPr>
          <a:xfrm>
            <a:off x="879428" y="4368439"/>
            <a:ext cx="578414" cy="261610"/>
          </a:xfrm>
          <a:prstGeom prst="rect">
            <a:avLst/>
          </a:prstGeom>
          <a:noFill/>
        </p:spPr>
        <p:txBody>
          <a:bodyPr wrap="square" rtlCol="0">
            <a:spAutoFit/>
          </a:bodyPr>
          <a:lstStyle/>
          <a:p>
            <a:pPr algn="ctr"/>
            <a:r>
              <a:rPr lang="en-US" sz="1050" dirty="0"/>
              <a:t>April</a:t>
            </a:r>
          </a:p>
        </p:txBody>
      </p:sp>
      <p:sp>
        <p:nvSpPr>
          <p:cNvPr id="30" name="TextBox 29">
            <a:extLst>
              <a:ext uri="{FF2B5EF4-FFF2-40B4-BE49-F238E27FC236}">
                <a16:creationId xmlns:a16="http://schemas.microsoft.com/office/drawing/2014/main" id="{1372EC73-297A-426A-9BCE-228CCC6431B0}"/>
              </a:ext>
            </a:extLst>
          </p:cNvPr>
          <p:cNvSpPr txBox="1"/>
          <p:nvPr userDrawn="1"/>
        </p:nvSpPr>
        <p:spPr>
          <a:xfrm>
            <a:off x="2852727" y="3639381"/>
            <a:ext cx="578414" cy="261610"/>
          </a:xfrm>
          <a:prstGeom prst="rect">
            <a:avLst/>
          </a:prstGeom>
          <a:noFill/>
        </p:spPr>
        <p:txBody>
          <a:bodyPr wrap="square" rtlCol="0">
            <a:spAutoFit/>
          </a:bodyPr>
          <a:lstStyle/>
          <a:p>
            <a:pPr algn="ctr"/>
            <a:r>
              <a:rPr lang="en-US" sz="1050" dirty="0"/>
              <a:t>May</a:t>
            </a:r>
          </a:p>
        </p:txBody>
      </p:sp>
      <p:sp>
        <p:nvSpPr>
          <p:cNvPr id="31" name="TextBox 30">
            <a:extLst>
              <a:ext uri="{FF2B5EF4-FFF2-40B4-BE49-F238E27FC236}">
                <a16:creationId xmlns:a16="http://schemas.microsoft.com/office/drawing/2014/main" id="{CE015804-EEF9-45DE-87AA-0823452A872D}"/>
              </a:ext>
            </a:extLst>
          </p:cNvPr>
          <p:cNvSpPr txBox="1"/>
          <p:nvPr userDrawn="1"/>
        </p:nvSpPr>
        <p:spPr>
          <a:xfrm>
            <a:off x="4826028" y="4335697"/>
            <a:ext cx="578414" cy="261610"/>
          </a:xfrm>
          <a:prstGeom prst="rect">
            <a:avLst/>
          </a:prstGeom>
          <a:noFill/>
        </p:spPr>
        <p:txBody>
          <a:bodyPr wrap="square" rtlCol="0">
            <a:spAutoFit/>
          </a:bodyPr>
          <a:lstStyle/>
          <a:p>
            <a:pPr algn="ctr"/>
            <a:r>
              <a:rPr lang="en-US" sz="1050" dirty="0"/>
              <a:t>June</a:t>
            </a:r>
          </a:p>
        </p:txBody>
      </p:sp>
      <p:sp>
        <p:nvSpPr>
          <p:cNvPr id="32" name="TextBox 31">
            <a:extLst>
              <a:ext uri="{FF2B5EF4-FFF2-40B4-BE49-F238E27FC236}">
                <a16:creationId xmlns:a16="http://schemas.microsoft.com/office/drawing/2014/main" id="{186FCA4E-A938-4494-8064-F1A3ABD784E0}"/>
              </a:ext>
            </a:extLst>
          </p:cNvPr>
          <p:cNvSpPr txBox="1"/>
          <p:nvPr userDrawn="1"/>
        </p:nvSpPr>
        <p:spPr>
          <a:xfrm>
            <a:off x="6781688" y="3631411"/>
            <a:ext cx="578414" cy="261610"/>
          </a:xfrm>
          <a:prstGeom prst="rect">
            <a:avLst/>
          </a:prstGeom>
          <a:noFill/>
        </p:spPr>
        <p:txBody>
          <a:bodyPr wrap="square" rtlCol="0">
            <a:spAutoFit/>
          </a:bodyPr>
          <a:lstStyle/>
          <a:p>
            <a:pPr algn="ctr"/>
            <a:r>
              <a:rPr lang="en-US" sz="1050" dirty="0"/>
              <a:t>July</a:t>
            </a:r>
          </a:p>
        </p:txBody>
      </p:sp>
      <p:sp>
        <p:nvSpPr>
          <p:cNvPr id="33" name="TextBox 32">
            <a:extLst>
              <a:ext uri="{FF2B5EF4-FFF2-40B4-BE49-F238E27FC236}">
                <a16:creationId xmlns:a16="http://schemas.microsoft.com/office/drawing/2014/main" id="{144DBC7F-38B4-4C9E-9A9C-7E33B4F6A415}"/>
              </a:ext>
            </a:extLst>
          </p:cNvPr>
          <p:cNvSpPr txBox="1"/>
          <p:nvPr userDrawn="1"/>
        </p:nvSpPr>
        <p:spPr>
          <a:xfrm>
            <a:off x="8719106" y="4341220"/>
            <a:ext cx="664239" cy="253916"/>
          </a:xfrm>
          <a:prstGeom prst="rect">
            <a:avLst/>
          </a:prstGeom>
          <a:noFill/>
        </p:spPr>
        <p:txBody>
          <a:bodyPr wrap="square" rtlCol="0">
            <a:spAutoFit/>
          </a:bodyPr>
          <a:lstStyle/>
          <a:p>
            <a:pPr algn="ctr"/>
            <a:r>
              <a:rPr lang="en-US" sz="1050" dirty="0"/>
              <a:t>August</a:t>
            </a:r>
          </a:p>
        </p:txBody>
      </p:sp>
      <p:sp>
        <p:nvSpPr>
          <p:cNvPr id="34" name="TextBox 33">
            <a:extLst>
              <a:ext uri="{FF2B5EF4-FFF2-40B4-BE49-F238E27FC236}">
                <a16:creationId xmlns:a16="http://schemas.microsoft.com/office/drawing/2014/main" id="{62868E5E-80FB-40EA-A5FF-66211CE65885}"/>
              </a:ext>
            </a:extLst>
          </p:cNvPr>
          <p:cNvSpPr txBox="1"/>
          <p:nvPr userDrawn="1"/>
        </p:nvSpPr>
        <p:spPr>
          <a:xfrm>
            <a:off x="10550916" y="3632756"/>
            <a:ext cx="944897" cy="253916"/>
          </a:xfrm>
          <a:prstGeom prst="rect">
            <a:avLst/>
          </a:prstGeom>
          <a:noFill/>
        </p:spPr>
        <p:txBody>
          <a:bodyPr wrap="square" rtlCol="0">
            <a:spAutoFit/>
          </a:bodyPr>
          <a:lstStyle/>
          <a:p>
            <a:pPr algn="ctr"/>
            <a:r>
              <a:rPr lang="en-US" sz="1050" dirty="0"/>
              <a:t>September</a:t>
            </a:r>
          </a:p>
        </p:txBody>
      </p:sp>
    </p:spTree>
    <p:custDataLst>
      <p:tags r:id="rId1"/>
    </p:custDataLst>
    <p:extLst>
      <p:ext uri="{BB962C8B-B14F-4D97-AF65-F5344CB8AC3E}">
        <p14:creationId xmlns:p14="http://schemas.microsoft.com/office/powerpoint/2010/main" val="1402426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0B95B7-FCD4-4342-9FD7-F2E21F4AC6D8}"/>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4" name="Slide Number Placeholder 3">
            <a:extLst>
              <a:ext uri="{FF2B5EF4-FFF2-40B4-BE49-F238E27FC236}">
                <a16:creationId xmlns:a16="http://schemas.microsoft.com/office/drawing/2014/main" id="{D142A6FF-FBF7-4650-917C-00D77FA8837D}"/>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7372642-9A4E-41CE-85BD-6B63E645331E}"/>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8592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1B5847-F4CA-4D59-974F-31D4E3E9CFF0}"/>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1ECDBD8-6C5C-401E-BFF8-0E3250F432CD}"/>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41D2A84-1962-43D7-B743-3087E609C033}"/>
              </a:ext>
            </a:extLst>
          </p:cNvPr>
          <p:cNvSpPr txBox="1"/>
          <p:nvPr userDrawn="1"/>
        </p:nvSpPr>
        <p:spPr>
          <a:xfrm>
            <a:off x="617220" y="4956999"/>
            <a:ext cx="10768051" cy="1200329"/>
          </a:xfrm>
          <a:prstGeom prst="rect">
            <a:avLst/>
          </a:prstGeom>
          <a:noFill/>
        </p:spPr>
        <p:txBody>
          <a:bodyPr wrap="square" rtlCol="0">
            <a:spAutoFit/>
          </a:bodyPr>
          <a:lstStyle/>
          <a:p>
            <a:r>
              <a:rPr lang="en-US" sz="1200" dirty="0">
                <a:solidFill>
                  <a:srgbClr val="6C6463"/>
                </a:solidFill>
              </a:rPr>
              <a:t>The USAID Global Health Supply Chain Program-Procurement and Supply Management (GHSC-PSM) project is funded under USAID Contract No. AID-OAA-I-15-0004.  GHSC-PSM connects technical solutions and proven commercial processes to promote efficient and cost-effective health supply chains worldwide. Our goal is to ensure uninterrupted supplies of health commodities to save lives and create a healthier future for all. The project purchases and delivers health commodities, offers comprehensive technical assistance to strengthen national supply chain systems, and provides global supply chain leadership. For more information, visit </a:t>
            </a:r>
            <a:r>
              <a:rPr lang="en-US" sz="1200" dirty="0">
                <a:solidFill>
                  <a:srgbClr val="6C6463"/>
                </a:solidFill>
                <a:hlinkClick r:id="rId3"/>
              </a:rPr>
              <a:t>ghsupplychain.org</a:t>
            </a:r>
            <a:r>
              <a:rPr lang="en-US" sz="1200" dirty="0">
                <a:solidFill>
                  <a:srgbClr val="6C6463"/>
                </a:solidFill>
              </a:rPr>
              <a:t>.</a:t>
            </a:r>
          </a:p>
          <a:p>
            <a:endParaRPr lang="en-US" sz="1200" dirty="0">
              <a:solidFill>
                <a:srgbClr val="6C6463"/>
              </a:solidFill>
            </a:endParaRPr>
          </a:p>
          <a:p>
            <a:r>
              <a:rPr lang="en-US" sz="1200" dirty="0">
                <a:solidFill>
                  <a:srgbClr val="6C6463"/>
                </a:solidFill>
              </a:rPr>
              <a:t>The views expressed in this presentation do not necessarily reflect the views of USAID or the U.S. government.</a:t>
            </a:r>
          </a:p>
        </p:txBody>
      </p:sp>
      <p:sp>
        <p:nvSpPr>
          <p:cNvPr id="10" name="Rectangle 9">
            <a:extLst>
              <a:ext uri="{FF2B5EF4-FFF2-40B4-BE49-F238E27FC236}">
                <a16:creationId xmlns:a16="http://schemas.microsoft.com/office/drawing/2014/main" id="{F947E620-676E-4587-A670-32B829D2BB16}"/>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Tree>
    <p:custDataLst>
      <p:tags r:id="rId1"/>
    </p:custDataLst>
    <p:extLst>
      <p:ext uri="{BB962C8B-B14F-4D97-AF65-F5344CB8AC3E}">
        <p14:creationId xmlns:p14="http://schemas.microsoft.com/office/powerpoint/2010/main" val="1615698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0965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Title Placeholder 1">
            <a:extLst>
              <a:ext uri="{FF2B5EF4-FFF2-40B4-BE49-F238E27FC236}">
                <a16:creationId xmlns:a16="http://schemas.microsoft.com/office/drawing/2014/main" id="{9A3E4ED7-4C25-E94E-8C88-A20DFFBCB9A0}"/>
              </a:ext>
            </a:extLst>
          </p:cNvPr>
          <p:cNvSpPr>
            <a:spLocks noGrp="1"/>
          </p:cNvSpPr>
          <p:nvPr>
            <p:ph type="title"/>
          </p:nvPr>
        </p:nvSpPr>
        <p:spPr>
          <a:xfrm>
            <a:off x="548640" y="457200"/>
            <a:ext cx="11094720" cy="6096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E331D174-DF46-5046-8242-7573120E49A7}"/>
              </a:ext>
            </a:extLst>
          </p:cNvPr>
          <p:cNvSpPr>
            <a:spLocks noGrp="1"/>
          </p:cNvSpPr>
          <p:nvPr>
            <p:ph idx="1"/>
          </p:nvPr>
        </p:nvSpPr>
        <p:spPr>
          <a:xfrm>
            <a:off x="548640" y="1397001"/>
            <a:ext cx="11094720" cy="4699561"/>
          </a:xfrm>
          <a:prstGeom prst="rect">
            <a:avLst/>
          </a:prstGeom>
        </p:spPr>
        <p:txBody>
          <a:bodyPr vert="horz" lIns="91440" tIns="45720" rIns="91440" bIns="45720" rtlCol="0">
            <a:normAutofit/>
          </a:bodyPr>
          <a:lstStyle/>
          <a:p>
            <a:pPr lvl="0"/>
            <a:r>
              <a:rPr lang="en-US"/>
              <a:t>Edit Master text styles</a:t>
            </a:r>
          </a:p>
          <a:p>
            <a:pPr lvl="1"/>
            <a:r>
              <a:rPr lang="en-US"/>
              <a:t>Second level</a:t>
            </a:r>
          </a:p>
        </p:txBody>
      </p:sp>
    </p:spTree>
    <p:extLst>
      <p:ext uri="{BB962C8B-B14F-4D97-AF65-F5344CB8AC3E}">
        <p14:creationId xmlns:p14="http://schemas.microsoft.com/office/powerpoint/2010/main" val="2745013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Light Colo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8197" y="3429002"/>
            <a:ext cx="10779275" cy="1304571"/>
          </a:xfrm>
        </p:spPr>
        <p:txBody>
          <a:bodyPr anchor="b">
            <a:normAutofit/>
          </a:bodyPr>
          <a:lstStyle>
            <a:lvl1pPr algn="l">
              <a:defRPr sz="4000"/>
            </a:lvl1pPr>
          </a:lstStyle>
          <a:p>
            <a:r>
              <a:rPr lang="en-US" dirty="0"/>
              <a:t>Click to insert title</a:t>
            </a:r>
          </a:p>
        </p:txBody>
      </p:sp>
      <p:sp>
        <p:nvSpPr>
          <p:cNvPr id="3" name="Subtitle 2"/>
          <p:cNvSpPr>
            <a:spLocks noGrp="1"/>
          </p:cNvSpPr>
          <p:nvPr>
            <p:ph type="subTitle" idx="1" hasCustomPrompt="1"/>
          </p:nvPr>
        </p:nvSpPr>
        <p:spPr>
          <a:xfrm>
            <a:off x="998197" y="4989604"/>
            <a:ext cx="10779275" cy="41604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7" name="Rectangle 16">
            <a:extLst>
              <a:ext uri="{FF2B5EF4-FFF2-40B4-BE49-F238E27FC236}">
                <a16:creationId xmlns:a16="http://schemas.microsoft.com/office/drawing/2014/main" id="{446A14D2-2DDC-41F7-9969-14C8D0D388D6}"/>
              </a:ext>
            </a:extLst>
          </p:cNvPr>
          <p:cNvSpPr/>
          <p:nvPr userDrawn="1"/>
        </p:nvSpPr>
        <p:spPr>
          <a:xfrm>
            <a:off x="550250" y="3429001"/>
            <a:ext cx="298561" cy="1985411"/>
          </a:xfrm>
          <a:prstGeom prst="rect">
            <a:avLst/>
          </a:prstGeom>
          <a:solidFill>
            <a:srgbClr val="BA0C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0" name="Rectangle 19">
            <a:extLst>
              <a:ext uri="{FF2B5EF4-FFF2-40B4-BE49-F238E27FC236}">
                <a16:creationId xmlns:a16="http://schemas.microsoft.com/office/drawing/2014/main" id="{94F42D9D-DFEC-4FFE-AC7A-048F8050EF14}"/>
              </a:ext>
            </a:extLst>
          </p:cNvPr>
          <p:cNvSpPr/>
          <p:nvPr userDrawn="1"/>
        </p:nvSpPr>
        <p:spPr>
          <a:xfrm>
            <a:off x="3446272" y="396472"/>
            <a:ext cx="8331200" cy="584775"/>
          </a:xfrm>
          <a:prstGeom prst="rect">
            <a:avLst/>
          </a:prstGeom>
        </p:spPr>
        <p:txBody>
          <a:bodyPr wrap="square">
            <a:spAutoFit/>
          </a:bodyPr>
          <a:lstStyle/>
          <a:p>
            <a:pPr algn="r" defTabSz="914400"/>
            <a:r>
              <a:rPr lang="en-US" sz="1600" b="0" dirty="0">
                <a:solidFill>
                  <a:srgbClr val="BA0C2F"/>
                </a:solidFill>
                <a:latin typeface="Gill Sans MT"/>
              </a:rPr>
              <a:t>USAID GLOBAL HEALTH SUPPLY CHAIN PROGRAM</a:t>
            </a:r>
          </a:p>
          <a:p>
            <a:pPr algn="r" defTabSz="914400">
              <a:defRPr/>
            </a:pPr>
            <a:r>
              <a:rPr lang="en-US" sz="1600" dirty="0">
                <a:solidFill>
                  <a:srgbClr val="6C6463"/>
                </a:solidFill>
                <a:latin typeface="Gill Sans MT"/>
              </a:rPr>
              <a:t>Procurement and Supply Management</a:t>
            </a:r>
          </a:p>
        </p:txBody>
      </p:sp>
      <p:pic>
        <p:nvPicPr>
          <p:cNvPr id="10" name="Picture 9">
            <a:extLst>
              <a:ext uri="{FF2B5EF4-FFF2-40B4-BE49-F238E27FC236}">
                <a16:creationId xmlns:a16="http://schemas.microsoft.com/office/drawing/2014/main" id="{3F02AB22-7C8F-4B17-A1D4-1B0113944F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764" y="358150"/>
            <a:ext cx="2939632" cy="661417"/>
          </a:xfrm>
          <a:prstGeom prst="rect">
            <a:avLst/>
          </a:prstGeom>
        </p:spPr>
      </p:pic>
    </p:spTree>
    <p:custDataLst>
      <p:tags r:id="rId1"/>
    </p:custDataLst>
    <p:extLst>
      <p:ext uri="{BB962C8B-B14F-4D97-AF65-F5344CB8AC3E}">
        <p14:creationId xmlns:p14="http://schemas.microsoft.com/office/powerpoint/2010/main" val="217755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Shipping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125" t="14989" b="27834"/>
          <a:stretch/>
        </p:blipFill>
        <p:spPr>
          <a:xfrm>
            <a:off x="558800" y="1559158"/>
            <a:ext cx="11392677"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0247B52-DF4C-49A9-95FF-5733D1F40A1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sp>
        <p:nvSpPr>
          <p:cNvPr id="2" name="Rectangle 1">
            <a:extLst>
              <a:ext uri="{FF2B5EF4-FFF2-40B4-BE49-F238E27FC236}">
                <a16:creationId xmlns:a16="http://schemas.microsoft.com/office/drawing/2014/main" id="{E90F973D-A4C0-4C6F-8050-89D42C10FF14}"/>
              </a:ext>
            </a:extLst>
          </p:cNvPr>
          <p:cNvSpPr/>
          <p:nvPr userDrawn="1"/>
        </p:nvSpPr>
        <p:spPr>
          <a:xfrm rot="16200000">
            <a:off x="11159833" y="5740754"/>
            <a:ext cx="1192955" cy="246221"/>
          </a:xfrm>
          <a:prstGeom prst="rect">
            <a:avLst/>
          </a:prstGeom>
        </p:spPr>
        <p:txBody>
          <a:bodyPr wrap="none">
            <a:spAutoFit/>
          </a:bodyPr>
          <a:lstStyle/>
          <a:p>
            <a:r>
              <a:rPr lang="en-US" sz="1000" b="0" i="0" dirty="0">
                <a:solidFill>
                  <a:schemeClr val="bg1"/>
                </a:solidFill>
                <a:effectLst/>
                <a:latin typeface="+mj-lt"/>
              </a:rPr>
              <a:t>Photo: Lan Andrian</a:t>
            </a:r>
            <a:endParaRPr lang="en-US" sz="1000" dirty="0">
              <a:solidFill>
                <a:schemeClr val="bg1"/>
              </a:solidFill>
              <a:latin typeface="+mj-lt"/>
            </a:endParaRPr>
          </a:p>
        </p:txBody>
      </p:sp>
      <p:pic>
        <p:nvPicPr>
          <p:cNvPr id="16" name="Picture 15">
            <a:extLst>
              <a:ext uri="{FF2B5EF4-FFF2-40B4-BE49-F238E27FC236}">
                <a16:creationId xmlns:a16="http://schemas.microsoft.com/office/drawing/2014/main" id="{F44368E5-F168-45B9-9CCE-76951E832C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2705118208"/>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eneficiary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B2AF8DB-E986-44CF-A5B6-BC322A64F16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tx1"/>
                </a:solidFill>
                <a:effectLst/>
                <a:latin typeface="+mj-lt"/>
              </a:rPr>
              <a:t>Photo: GHSC-PSM</a:t>
            </a:r>
            <a:endParaRPr lang="en-US" sz="1000" dirty="0">
              <a:solidFill>
                <a:schemeClr val="tx1"/>
              </a:solidFill>
              <a:latin typeface="+mj-lt"/>
            </a:endParaRPr>
          </a:p>
        </p:txBody>
      </p:sp>
      <p:sp>
        <p:nvSpPr>
          <p:cNvPr id="16" name="Rectangle 15">
            <a:extLst>
              <a:ext uri="{FF2B5EF4-FFF2-40B4-BE49-F238E27FC236}">
                <a16:creationId xmlns:a16="http://schemas.microsoft.com/office/drawing/2014/main" id="{095FF717-9E0F-4604-B734-AFC69C34E8FD}"/>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1" name="Picture 20">
            <a:extLst>
              <a:ext uri="{FF2B5EF4-FFF2-40B4-BE49-F238E27FC236}">
                <a16:creationId xmlns:a16="http://schemas.microsoft.com/office/drawing/2014/main" id="{0F016A10-3EC2-4725-BE94-8082671B0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431871891"/>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harmacist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738632" y="3864262"/>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862892" y="5719806"/>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862892" y="3998501"/>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862892" y="5609317"/>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DB2A530-7302-49D2-ACBA-18568E6C5CB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bg1"/>
                </a:solidFill>
                <a:effectLst/>
                <a:latin typeface="+mj-lt"/>
              </a:rPr>
              <a:t>Photo: GHSC-PSM</a:t>
            </a:r>
            <a:endParaRPr lang="en-US" sz="1000" dirty="0">
              <a:solidFill>
                <a:schemeClr val="bg1"/>
              </a:solidFill>
              <a:latin typeface="+mj-lt"/>
            </a:endParaRPr>
          </a:p>
        </p:txBody>
      </p:sp>
      <p:sp>
        <p:nvSpPr>
          <p:cNvPr id="21" name="Rectangle 20">
            <a:extLst>
              <a:ext uri="{FF2B5EF4-FFF2-40B4-BE49-F238E27FC236}">
                <a16:creationId xmlns:a16="http://schemas.microsoft.com/office/drawing/2014/main" id="{A865CAF1-33BF-4A12-AC86-C6E5D3B87D01}"/>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2" name="Picture 21">
            <a:extLst>
              <a:ext uri="{FF2B5EF4-FFF2-40B4-BE49-F238E27FC236}">
                <a16:creationId xmlns:a16="http://schemas.microsoft.com/office/drawing/2014/main" id="{1AC4105F-8BBD-4DCF-A957-1EFD02E206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3858042295"/>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Solid Color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BD452-637F-4874-92F0-5FF6D66BF022}"/>
              </a:ext>
            </a:extLst>
          </p:cNvPr>
          <p:cNvSpPr/>
          <p:nvPr userDrawn="1"/>
        </p:nvSpPr>
        <p:spPr>
          <a:xfrm>
            <a:off x="205620" y="1225296"/>
            <a:ext cx="11772898" cy="5413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908597"/>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509E64D-6BCC-4312-8347-9CA395C0339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7" name="Picture 16">
            <a:extLst>
              <a:ext uri="{FF2B5EF4-FFF2-40B4-BE49-F238E27FC236}">
                <a16:creationId xmlns:a16="http://schemas.microsoft.com/office/drawing/2014/main" id="{85D79828-BF5B-4D17-A07A-4A70DB1C63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45661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Light Color ">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2"/>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8EFC18F-DC13-4311-9609-110E3A9F0982}"/>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6" name="Picture 15">
            <a:extLst>
              <a:ext uri="{FF2B5EF4-FFF2-40B4-BE49-F238E27FC236}">
                <a16:creationId xmlns:a16="http://schemas.microsoft.com/office/drawing/2014/main" id="{CFD7AA5A-557C-45AF-8C2F-BB675E01B5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11198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CF0441-6D4C-4D63-8A3E-63E161B20CD9}"/>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chemeClr val="accent6"/>
                </a:solidFill>
              </a:rPr>
              <a:t>-</a:t>
            </a:r>
            <a:r>
              <a:rPr lang="en-US" sz="1200" b="0" kern="1200" dirty="0">
                <a:solidFill>
                  <a:schemeClr val="accent6"/>
                </a:solidFill>
                <a:latin typeface="+mn-lt"/>
                <a:ea typeface="+mn-ea"/>
                <a:cs typeface="+mn-cs"/>
              </a:rPr>
              <a:t>Procurement </a:t>
            </a:r>
            <a:r>
              <a:rPr lang="en-US" sz="1200" b="0" dirty="0">
                <a:solidFill>
                  <a:schemeClr val="accent6"/>
                </a:solidFill>
              </a:rPr>
              <a:t>and Supply Management</a:t>
            </a:r>
          </a:p>
          <a:p>
            <a:pPr algn="l"/>
            <a:endParaRPr lang="en-US" sz="1200" b="1" dirty="0">
              <a:solidFill>
                <a:srgbClr val="BA0C2F"/>
              </a:solidFill>
            </a:endParaRPr>
          </a:p>
        </p:txBody>
      </p:sp>
      <p:sp>
        <p:nvSpPr>
          <p:cNvPr id="2" name="Title 1">
            <a:extLst>
              <a:ext uri="{FF2B5EF4-FFF2-40B4-BE49-F238E27FC236}">
                <a16:creationId xmlns:a16="http://schemas.microsoft.com/office/drawing/2014/main" id="{CDC3A360-A830-4F27-8A96-2878F742E38E}"/>
              </a:ext>
            </a:extLst>
          </p:cNvPr>
          <p:cNvSpPr>
            <a:spLocks noGrp="1"/>
          </p:cNvSpPr>
          <p:nvPr>
            <p:ph type="title" hasCustomPrompt="1"/>
          </p:nvPr>
        </p:nvSpPr>
        <p:spPr>
          <a:xfrm>
            <a:off x="634423" y="1709738"/>
            <a:ext cx="10515600" cy="2852737"/>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BB4F078C-F316-42DE-A9D6-DB044D7D051A}"/>
              </a:ext>
            </a:extLst>
          </p:cNvPr>
          <p:cNvSpPr>
            <a:spLocks noGrp="1"/>
          </p:cNvSpPr>
          <p:nvPr>
            <p:ph type="body" idx="1"/>
          </p:nvPr>
        </p:nvSpPr>
        <p:spPr>
          <a:xfrm>
            <a:off x="634423" y="4589463"/>
            <a:ext cx="10515600" cy="150018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5">
            <a:extLst>
              <a:ext uri="{FF2B5EF4-FFF2-40B4-BE49-F238E27FC236}">
                <a16:creationId xmlns:a16="http://schemas.microsoft.com/office/drawing/2014/main" id="{5A827A26-65BB-4F52-B4EC-0B36A6380ADF}"/>
              </a:ext>
            </a:extLst>
          </p:cNvPr>
          <p:cNvSpPr txBox="1">
            <a:spLocks/>
          </p:cNvSpPr>
          <p:nvPr/>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B1F17D3D-3D31-47AF-B8B7-0291CC42CAE5}"/>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5D00C47-B59D-4162-8329-D44E740A8C8F}"/>
              </a:ext>
            </a:extLst>
          </p:cNvPr>
          <p:cNvSpPr txBox="1">
            <a:spLocks/>
          </p:cNvSpPr>
          <p:nvPr userDrawn="1"/>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11" name="Straight Connector 10">
            <a:extLst>
              <a:ext uri="{FF2B5EF4-FFF2-40B4-BE49-F238E27FC236}">
                <a16:creationId xmlns:a16="http://schemas.microsoft.com/office/drawing/2014/main" id="{702CF6DD-6CC5-45AA-9E37-356EDAFE307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303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Table</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5" name="Table Placeholder 4">
            <a:extLst>
              <a:ext uri="{FF2B5EF4-FFF2-40B4-BE49-F238E27FC236}">
                <a16:creationId xmlns:a16="http://schemas.microsoft.com/office/drawing/2014/main" id="{320472E5-8AB9-4EBF-A57A-A746AE908C5D}"/>
              </a:ext>
            </a:extLst>
          </p:cNvPr>
          <p:cNvSpPr>
            <a:spLocks noGrp="1"/>
          </p:cNvSpPr>
          <p:nvPr>
            <p:ph type="tbl" sz="quarter" idx="13"/>
          </p:nvPr>
        </p:nvSpPr>
        <p:spPr>
          <a:xfrm>
            <a:off x="617220" y="1584960"/>
            <a:ext cx="10964862" cy="4606290"/>
          </a:xfrm>
        </p:spPr>
        <p:txBody>
          <a:bodyPr/>
          <a:lstStyle>
            <a:lvl1pPr marL="0" indent="0">
              <a:buFontTx/>
              <a:buNone/>
              <a:defRPr>
                <a:solidFill>
                  <a:srgbClr val="6C6463"/>
                </a:solidFill>
              </a:defRPr>
            </a:lvl1pPr>
          </a:lstStyle>
          <a:p>
            <a:r>
              <a:rPr lang="en-US"/>
              <a:t>Click icon to add table</a:t>
            </a:r>
            <a:endParaRPr lang="en-US" dirty="0"/>
          </a:p>
        </p:txBody>
      </p:sp>
    </p:spTree>
    <p:custDataLst>
      <p:tags r:id="rId1"/>
    </p:custDataLst>
    <p:extLst>
      <p:ext uri="{BB962C8B-B14F-4D97-AF65-F5344CB8AC3E}">
        <p14:creationId xmlns:p14="http://schemas.microsoft.com/office/powerpoint/2010/main" val="361082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Chart</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4" name="Chart Placeholder 3">
            <a:extLst>
              <a:ext uri="{FF2B5EF4-FFF2-40B4-BE49-F238E27FC236}">
                <a16:creationId xmlns:a16="http://schemas.microsoft.com/office/drawing/2014/main" id="{F3062DE5-C702-47C6-B11C-E6C2909D0C72}"/>
              </a:ext>
            </a:extLst>
          </p:cNvPr>
          <p:cNvSpPr>
            <a:spLocks noGrp="1"/>
          </p:cNvSpPr>
          <p:nvPr>
            <p:ph type="chart" sz="quarter" idx="14"/>
          </p:nvPr>
        </p:nvSpPr>
        <p:spPr>
          <a:xfrm>
            <a:off x="617220" y="1584324"/>
            <a:ext cx="10965180" cy="4606926"/>
          </a:xfrm>
        </p:spPr>
        <p:txBody>
          <a:bodyPr/>
          <a:lstStyle>
            <a:lvl1pPr marL="0" indent="0">
              <a:buFontTx/>
              <a:buNone/>
              <a:defRPr>
                <a:solidFill>
                  <a:srgbClr val="6C6463"/>
                </a:solidFill>
              </a:defRPr>
            </a:lvl1pPr>
          </a:lstStyle>
          <a:p>
            <a:r>
              <a:rPr lang="en-US"/>
              <a:t>Click icon to add chart</a:t>
            </a:r>
            <a:endParaRPr lang="en-US" dirty="0"/>
          </a:p>
        </p:txBody>
      </p:sp>
    </p:spTree>
    <p:custDataLst>
      <p:tags r:id="rId1"/>
    </p:custDataLst>
    <p:extLst>
      <p:ext uri="{BB962C8B-B14F-4D97-AF65-F5344CB8AC3E}">
        <p14:creationId xmlns:p14="http://schemas.microsoft.com/office/powerpoint/2010/main" val="67700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0A66C-853C-4822-8A0A-F1D568643D0A}"/>
              </a:ext>
            </a:extLst>
          </p:cNvPr>
          <p:cNvSpPr>
            <a:spLocks noGrp="1"/>
          </p:cNvSpPr>
          <p:nvPr>
            <p:ph type="title"/>
          </p:nvPr>
        </p:nvSpPr>
        <p:spPr>
          <a:xfrm>
            <a:off x="617220" y="365126"/>
            <a:ext cx="10965180" cy="1036954"/>
          </a:xfrm>
          <a:prstGeom prst="rect">
            <a:avLst/>
          </a:prstGeom>
        </p:spPr>
        <p:txBody>
          <a:bodyPr vert="horz" lIns="91440" tIns="45720" rIns="91440" bIns="45720" rtlCol="0" anchor="ctr" anchorCtr="0">
            <a:normAutofit/>
          </a:bodyPr>
          <a:lstStyle/>
          <a:p>
            <a:r>
              <a:rPr lang="en-US" dirty="0"/>
              <a:t>Click to add title</a:t>
            </a:r>
          </a:p>
        </p:txBody>
      </p:sp>
      <p:sp>
        <p:nvSpPr>
          <p:cNvPr id="3" name="Text Placeholder 2">
            <a:extLst>
              <a:ext uri="{FF2B5EF4-FFF2-40B4-BE49-F238E27FC236}">
                <a16:creationId xmlns:a16="http://schemas.microsoft.com/office/drawing/2014/main" id="{77619B0A-7872-4828-A72E-9EEB9810D72B}"/>
              </a:ext>
            </a:extLst>
          </p:cNvPr>
          <p:cNvSpPr>
            <a:spLocks noGrp="1"/>
          </p:cNvSpPr>
          <p:nvPr>
            <p:ph type="body" idx="1"/>
          </p:nvPr>
        </p:nvSpPr>
        <p:spPr>
          <a:xfrm>
            <a:off x="617220" y="1584960"/>
            <a:ext cx="10965180" cy="459200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FEA70D6A-A7BA-4C57-A4EF-B72B2D5E7E09}"/>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9" name="Rectangle 8">
            <a:extLst>
              <a:ext uri="{FF2B5EF4-FFF2-40B4-BE49-F238E27FC236}">
                <a16:creationId xmlns:a16="http://schemas.microsoft.com/office/drawing/2014/main" id="{E9461E1A-2ADB-4FA2-9EFA-174C8FDC4FA7}"/>
              </a:ext>
            </a:extLst>
          </p:cNvPr>
          <p:cNvSpPr/>
          <p:nvPr/>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58C0940-D222-4B3A-8CDD-7FA9B846E116}"/>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2BCD5C3-0373-4E44-8FFB-1D3EA6BC5F1C}"/>
              </a:ext>
            </a:extLst>
          </p:cNvPr>
          <p:cNvSpPr/>
          <p:nvPr/>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8" name="Rectangle 7">
            <a:extLst>
              <a:ext uri="{FF2B5EF4-FFF2-40B4-BE49-F238E27FC236}">
                <a16:creationId xmlns:a16="http://schemas.microsoft.com/office/drawing/2014/main" id="{42D84445-BB77-4AD4-BCC5-126962FC0551}"/>
              </a:ext>
            </a:extLst>
          </p:cNvPr>
          <p:cNvSpPr/>
          <p:nvPr userDrawn="1"/>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C78BB1CB-7DE4-4234-9E00-4E33573FABF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20"/>
    </p:custDataLst>
    <p:extLst>
      <p:ext uri="{BB962C8B-B14F-4D97-AF65-F5344CB8AC3E}">
        <p14:creationId xmlns:p14="http://schemas.microsoft.com/office/powerpoint/2010/main" val="11741100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200"/>
        </a:spcBef>
        <a:buFont typeface="Arial" panose="020B0604020202020204" pitchFamily="34" charset="0"/>
        <a:buChar char="•"/>
        <a:defRPr sz="2800" kern="1200">
          <a:solidFill>
            <a:srgbClr val="6C6463"/>
          </a:solidFill>
          <a:latin typeface="+mn-lt"/>
          <a:ea typeface="+mn-ea"/>
          <a:cs typeface="+mn-cs"/>
        </a:defRPr>
      </a:lvl1pPr>
      <a:lvl2pPr marL="685800" indent="-228600" algn="l" defTabSz="914400" rtl="0" eaLnBrk="1" latinLnBrk="0" hangingPunct="1">
        <a:lnSpc>
          <a:spcPct val="100000"/>
        </a:lnSpc>
        <a:spcBef>
          <a:spcPts val="300"/>
        </a:spcBef>
        <a:buSzPct val="80000"/>
        <a:buFont typeface="Courier New" panose="02070309020205020404" pitchFamily="49" charset="0"/>
        <a:buChar char="o"/>
        <a:defRPr sz="2400" kern="1200">
          <a:solidFill>
            <a:srgbClr val="6C6463"/>
          </a:solidFill>
          <a:latin typeface="+mn-lt"/>
          <a:ea typeface="+mn-ea"/>
          <a:cs typeface="+mn-cs"/>
        </a:defRPr>
      </a:lvl2pPr>
      <a:lvl3pPr marL="1143000" indent="-228600" algn="l" defTabSz="914400" rtl="0" eaLnBrk="1" latinLnBrk="0" hangingPunct="1">
        <a:lnSpc>
          <a:spcPct val="100000"/>
        </a:lnSpc>
        <a:spcBef>
          <a:spcPts val="300"/>
        </a:spcBef>
        <a:buClr>
          <a:srgbClr val="6C6463"/>
        </a:buClr>
        <a:buFont typeface="Gill Sans MT" panose="020B0502020104020203" pitchFamily="34" charset="0"/>
        <a:buChar char="–"/>
        <a:defRPr sz="2000" kern="1200">
          <a:solidFill>
            <a:srgbClr val="6C6463"/>
          </a:solidFill>
          <a:latin typeface="+mn-lt"/>
          <a:ea typeface="+mn-ea"/>
          <a:cs typeface="+mn-cs"/>
        </a:defRPr>
      </a:lvl3pPr>
      <a:lvl4pPr marL="16002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4pPr>
      <a:lvl5pPr marL="20574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5pPr>
      <a:lvl6pPr marL="25146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6pPr>
      <a:lvl7pPr marL="29718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7pPr>
      <a:lvl8pPr marL="34290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2">
            <a:extLst>
              <a:ext uri="{FF2B5EF4-FFF2-40B4-BE49-F238E27FC236}">
                <a16:creationId xmlns:a16="http://schemas.microsoft.com/office/drawing/2014/main" id="{597E97BC-80ED-4089-A4C9-82929FCCBB1C}"/>
              </a:ext>
            </a:extLst>
          </p:cNvPr>
          <p:cNvGraphicFramePr>
            <a:graphicFrameLocks noGrp="1"/>
          </p:cNvGraphicFramePr>
          <p:nvPr>
            <p:extLst>
              <p:ext uri="{D42A27DB-BD31-4B8C-83A1-F6EECF244321}">
                <p14:modId xmlns:p14="http://schemas.microsoft.com/office/powerpoint/2010/main" val="2692160452"/>
              </p:ext>
            </p:extLst>
          </p:nvPr>
        </p:nvGraphicFramePr>
        <p:xfrm>
          <a:off x="6084176" y="2407386"/>
          <a:ext cx="6096002" cy="968429"/>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968429">
                <a:tc>
                  <a:txBody>
                    <a:bodyPr/>
                    <a:lstStyle/>
                    <a:p>
                      <a:r>
                        <a:rPr lang="en-US" dirty="0">
                          <a:solidFill>
                            <a:sysClr val="windowText" lastClr="000000"/>
                          </a:solidFill>
                        </a:rPr>
                        <a:t>Central</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25" name="Table 22">
            <a:extLst>
              <a:ext uri="{FF2B5EF4-FFF2-40B4-BE49-F238E27FC236}">
                <a16:creationId xmlns:a16="http://schemas.microsoft.com/office/drawing/2014/main" id="{4DB0040A-83CD-45C9-8037-4F5BE8083E94}"/>
              </a:ext>
            </a:extLst>
          </p:cNvPr>
          <p:cNvGraphicFramePr>
            <a:graphicFrameLocks noGrp="1"/>
          </p:cNvGraphicFramePr>
          <p:nvPr>
            <p:extLst>
              <p:ext uri="{D42A27DB-BD31-4B8C-83A1-F6EECF244321}">
                <p14:modId xmlns:p14="http://schemas.microsoft.com/office/powerpoint/2010/main" val="4261242265"/>
              </p:ext>
            </p:extLst>
          </p:nvPr>
        </p:nvGraphicFramePr>
        <p:xfrm>
          <a:off x="6084176" y="3380286"/>
          <a:ext cx="6096002" cy="916112"/>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916112">
                <a:tc>
                  <a:txBody>
                    <a:bodyPr/>
                    <a:lstStyle/>
                    <a:p>
                      <a:r>
                        <a:rPr lang="en-US" dirty="0">
                          <a:solidFill>
                            <a:schemeClr val="tx1"/>
                          </a:solidFill>
                        </a:rPr>
                        <a:t>District</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cxnSp>
        <p:nvCxnSpPr>
          <p:cNvPr id="72" name="Straight Arrow Connector 71">
            <a:extLst>
              <a:ext uri="{FF2B5EF4-FFF2-40B4-BE49-F238E27FC236}">
                <a16:creationId xmlns:a16="http://schemas.microsoft.com/office/drawing/2014/main" id="{ADC6871A-2B6B-474C-BB95-ECF7BDE050A0}"/>
              </a:ext>
            </a:extLst>
          </p:cNvPr>
          <p:cNvCxnSpPr>
            <a:cxnSpLocks/>
            <a:stCxn id="69" idx="0"/>
          </p:cNvCxnSpPr>
          <p:nvPr/>
        </p:nvCxnSpPr>
        <p:spPr>
          <a:xfrm flipV="1">
            <a:off x="11082476" y="2092153"/>
            <a:ext cx="265034" cy="1709754"/>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graphicFrame>
        <p:nvGraphicFramePr>
          <p:cNvPr id="26" name="Table 22">
            <a:extLst>
              <a:ext uri="{FF2B5EF4-FFF2-40B4-BE49-F238E27FC236}">
                <a16:creationId xmlns:a16="http://schemas.microsoft.com/office/drawing/2014/main" id="{00A93EAA-05C1-42AF-9A12-46269FE309E1}"/>
              </a:ext>
            </a:extLst>
          </p:cNvPr>
          <p:cNvGraphicFramePr>
            <a:graphicFrameLocks noGrp="1"/>
          </p:cNvGraphicFramePr>
          <p:nvPr>
            <p:extLst>
              <p:ext uri="{D42A27DB-BD31-4B8C-83A1-F6EECF244321}">
                <p14:modId xmlns:p14="http://schemas.microsoft.com/office/powerpoint/2010/main" val="149344421"/>
              </p:ext>
            </p:extLst>
          </p:nvPr>
        </p:nvGraphicFramePr>
        <p:xfrm>
          <a:off x="6084714" y="4289712"/>
          <a:ext cx="6096002" cy="871228"/>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871228">
                <a:tc>
                  <a:txBody>
                    <a:bodyPr/>
                    <a:lstStyle/>
                    <a:p>
                      <a:r>
                        <a:rPr lang="en-US" dirty="0">
                          <a:solidFill>
                            <a:schemeClr val="tx1"/>
                          </a:solidFill>
                        </a:rPr>
                        <a:t>Facility</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cxnSp>
        <p:nvCxnSpPr>
          <p:cNvPr id="71" name="Straight Arrow Connector 70">
            <a:extLst>
              <a:ext uri="{FF2B5EF4-FFF2-40B4-BE49-F238E27FC236}">
                <a16:creationId xmlns:a16="http://schemas.microsoft.com/office/drawing/2014/main" id="{301315A0-D412-432B-A296-BD7608DCB4FF}"/>
              </a:ext>
            </a:extLst>
          </p:cNvPr>
          <p:cNvCxnSpPr>
            <a:cxnSpLocks/>
            <a:stCxn id="70" idx="0"/>
          </p:cNvCxnSpPr>
          <p:nvPr/>
        </p:nvCxnSpPr>
        <p:spPr>
          <a:xfrm flipV="1">
            <a:off x="11062987" y="2092153"/>
            <a:ext cx="372155" cy="2588949"/>
          </a:xfrm>
          <a:prstGeom prst="curvedConnector2">
            <a:avLst/>
          </a:prstGeom>
          <a:ln>
            <a:tailEnd type="triangle"/>
          </a:ln>
        </p:spPr>
        <p:style>
          <a:lnRef idx="2">
            <a:schemeClr val="dk1"/>
          </a:lnRef>
          <a:fillRef idx="1">
            <a:schemeClr val="lt1"/>
          </a:fillRef>
          <a:effectRef idx="0">
            <a:schemeClr val="dk1"/>
          </a:effectRef>
          <a:fontRef idx="minor">
            <a:schemeClr val="dk1"/>
          </a:fontRef>
        </p:style>
      </p:cxnSp>
      <p:cxnSp>
        <p:nvCxnSpPr>
          <p:cNvPr id="27" name="Straight Arrow Connector 26">
            <a:extLst>
              <a:ext uri="{FF2B5EF4-FFF2-40B4-BE49-F238E27FC236}">
                <a16:creationId xmlns:a16="http://schemas.microsoft.com/office/drawing/2014/main" id="{FE4D8751-A632-4FD5-B0CB-13C1792EA570}"/>
              </a:ext>
            </a:extLst>
          </p:cNvPr>
          <p:cNvCxnSpPr>
            <a:cxnSpLocks/>
          </p:cNvCxnSpPr>
          <p:nvPr/>
        </p:nvCxnSpPr>
        <p:spPr>
          <a:xfrm flipV="1">
            <a:off x="10077446" y="2086803"/>
            <a:ext cx="0" cy="15431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32FC3AB6-5B7B-4F62-B7C1-96E7BDAB8423}"/>
              </a:ext>
            </a:extLst>
          </p:cNvPr>
          <p:cNvCxnSpPr>
            <a:cxnSpLocks/>
            <a:stCxn id="61" idx="0"/>
          </p:cNvCxnSpPr>
          <p:nvPr/>
        </p:nvCxnSpPr>
        <p:spPr>
          <a:xfrm flipV="1">
            <a:off x="11705084" y="2122193"/>
            <a:ext cx="0" cy="1494802"/>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82" name="Straight Arrow Connector 81">
            <a:extLst>
              <a:ext uri="{FF2B5EF4-FFF2-40B4-BE49-F238E27FC236}">
                <a16:creationId xmlns:a16="http://schemas.microsoft.com/office/drawing/2014/main" id="{9825DF52-9CB7-4D57-AD0B-6E194B57DC5E}"/>
              </a:ext>
            </a:extLst>
          </p:cNvPr>
          <p:cNvCxnSpPr>
            <a:cxnSpLocks/>
            <a:stCxn id="75" idx="0"/>
            <a:endCxn id="76" idx="2"/>
          </p:cNvCxnSpPr>
          <p:nvPr/>
        </p:nvCxnSpPr>
        <p:spPr>
          <a:xfrm flipV="1">
            <a:off x="7150372" y="4029035"/>
            <a:ext cx="0" cy="462941"/>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685C590F-F92F-4452-B2C0-7FD30EB75B70}"/>
              </a:ext>
            </a:extLst>
          </p:cNvPr>
          <p:cNvCxnSpPr>
            <a:cxnSpLocks/>
            <a:stCxn id="76" idx="0"/>
          </p:cNvCxnSpPr>
          <p:nvPr/>
        </p:nvCxnSpPr>
        <p:spPr>
          <a:xfrm flipV="1">
            <a:off x="7150372" y="1421983"/>
            <a:ext cx="0" cy="22079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9" name="Table 10">
            <a:extLst>
              <a:ext uri="{FF2B5EF4-FFF2-40B4-BE49-F238E27FC236}">
                <a16:creationId xmlns:a16="http://schemas.microsoft.com/office/drawing/2014/main" id="{701015D6-9139-4EF4-A63C-704EDB7CE82C}"/>
              </a:ext>
            </a:extLst>
          </p:cNvPr>
          <p:cNvGraphicFramePr>
            <a:graphicFrameLocks noGrp="1"/>
          </p:cNvGraphicFramePr>
          <p:nvPr>
            <p:extLst>
              <p:ext uri="{D42A27DB-BD31-4B8C-83A1-F6EECF244321}">
                <p14:modId xmlns:p14="http://schemas.microsoft.com/office/powerpoint/2010/main" val="2896729648"/>
              </p:ext>
            </p:extLst>
          </p:nvPr>
        </p:nvGraphicFramePr>
        <p:xfrm>
          <a:off x="6107826" y="5183229"/>
          <a:ext cx="2846638" cy="451370"/>
        </p:xfrm>
        <a:graphic>
          <a:graphicData uri="http://schemas.openxmlformats.org/drawingml/2006/table">
            <a:tbl>
              <a:tblPr firstRow="1" bandRow="1">
                <a:tableStyleId>{5940675A-B579-460E-94D1-54222C63F5DA}</a:tableStyleId>
              </a:tblPr>
              <a:tblGrid>
                <a:gridCol w="2846638">
                  <a:extLst>
                    <a:ext uri="{9D8B030D-6E8A-4147-A177-3AD203B41FA5}">
                      <a16:colId xmlns:a16="http://schemas.microsoft.com/office/drawing/2014/main" val="2664732612"/>
                    </a:ext>
                  </a:extLst>
                </a:gridCol>
              </a:tblGrid>
              <a:tr h="451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Key: </a:t>
                      </a:r>
                    </a:p>
                  </a:txBody>
                  <a:tcPr anchor="ctr"/>
                </a:tc>
                <a:extLst>
                  <a:ext uri="{0D108BD9-81ED-4DB2-BD59-A6C34878D82A}">
                    <a16:rowId xmlns:a16="http://schemas.microsoft.com/office/drawing/2014/main" val="3755182832"/>
                  </a:ext>
                </a:extLst>
              </a:tr>
            </a:tbl>
          </a:graphicData>
        </a:graphic>
      </p:graphicFrame>
      <p:cxnSp>
        <p:nvCxnSpPr>
          <p:cNvPr id="6" name="Straight Arrow Connector 5">
            <a:extLst>
              <a:ext uri="{FF2B5EF4-FFF2-40B4-BE49-F238E27FC236}">
                <a16:creationId xmlns:a16="http://schemas.microsoft.com/office/drawing/2014/main" id="{848FDDC1-C787-4A1A-A528-F92261C5D782}"/>
              </a:ext>
            </a:extLst>
          </p:cNvPr>
          <p:cNvCxnSpPr>
            <a:cxnSpLocks/>
            <a:stCxn id="189" idx="0"/>
            <a:endCxn id="61" idx="2"/>
          </p:cNvCxnSpPr>
          <p:nvPr/>
        </p:nvCxnSpPr>
        <p:spPr>
          <a:xfrm flipV="1">
            <a:off x="11705084" y="4016107"/>
            <a:ext cx="0" cy="480083"/>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BD0DFD1F-468A-4CC8-AF85-2733E971E4C7}"/>
              </a:ext>
            </a:extLst>
          </p:cNvPr>
          <p:cNvCxnSpPr>
            <a:cxnSpLocks/>
            <a:stCxn id="20" idx="0"/>
            <a:endCxn id="14" idx="1"/>
          </p:cNvCxnSpPr>
          <p:nvPr/>
        </p:nvCxnSpPr>
        <p:spPr>
          <a:xfrm flipV="1">
            <a:off x="11599205" y="2176278"/>
            <a:ext cx="0" cy="491659"/>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2" name="Slide Number Placeholder 1">
            <a:extLst>
              <a:ext uri="{FF2B5EF4-FFF2-40B4-BE49-F238E27FC236}">
                <a16:creationId xmlns:a16="http://schemas.microsoft.com/office/drawing/2014/main" id="{7F6FCE4F-5221-4D4A-B9AF-850CAE0AF751}"/>
              </a:ext>
            </a:extLst>
          </p:cNvPr>
          <p:cNvSpPr>
            <a:spLocks noGrp="1"/>
          </p:cNvSpPr>
          <p:nvPr>
            <p:ph type="sldNum" sz="quarter" idx="12"/>
          </p:nvPr>
        </p:nvSpPr>
        <p:spPr/>
        <p:txBody>
          <a:bodyPr/>
          <a:lstStyle/>
          <a:p>
            <a:fld id="{35B6E5A0-E4B5-4D69-B89F-7DC6A31D35A3}" type="slidenum">
              <a:rPr lang="en-US" smtClean="0"/>
              <a:t>1</a:t>
            </a:fld>
            <a:endParaRPr lang="en-US" dirty="0"/>
          </a:p>
        </p:txBody>
      </p:sp>
      <p:graphicFrame>
        <p:nvGraphicFramePr>
          <p:cNvPr id="3" name="Table 3">
            <a:extLst>
              <a:ext uri="{FF2B5EF4-FFF2-40B4-BE49-F238E27FC236}">
                <a16:creationId xmlns:a16="http://schemas.microsoft.com/office/drawing/2014/main" id="{94CE5152-4B03-49E2-B187-07B0D574788B}"/>
              </a:ext>
            </a:extLst>
          </p:cNvPr>
          <p:cNvGraphicFramePr>
            <a:graphicFrameLocks noGrp="1"/>
          </p:cNvGraphicFramePr>
          <p:nvPr>
            <p:extLst>
              <p:ext uri="{D42A27DB-BD31-4B8C-83A1-F6EECF244321}">
                <p14:modId xmlns:p14="http://schemas.microsoft.com/office/powerpoint/2010/main" val="3094750409"/>
              </p:ext>
            </p:extLst>
          </p:nvPr>
        </p:nvGraphicFramePr>
        <p:xfrm>
          <a:off x="11284" y="368949"/>
          <a:ext cx="6072892" cy="5920740"/>
        </p:xfrm>
        <a:graphic>
          <a:graphicData uri="http://schemas.openxmlformats.org/drawingml/2006/table">
            <a:tbl>
              <a:tblPr firstRow="1" bandRow="1">
                <a:tableStyleId>{5C22544A-7EE6-4342-B048-85BDC9FD1C3A}</a:tableStyleId>
              </a:tblPr>
              <a:tblGrid>
                <a:gridCol w="1298076">
                  <a:extLst>
                    <a:ext uri="{9D8B030D-6E8A-4147-A177-3AD203B41FA5}">
                      <a16:colId xmlns:a16="http://schemas.microsoft.com/office/drawing/2014/main" val="1617393262"/>
                    </a:ext>
                  </a:extLst>
                </a:gridCol>
                <a:gridCol w="908653">
                  <a:extLst>
                    <a:ext uri="{9D8B030D-6E8A-4147-A177-3AD203B41FA5}">
                      <a16:colId xmlns:a16="http://schemas.microsoft.com/office/drawing/2014/main" val="3497483624"/>
                    </a:ext>
                  </a:extLst>
                </a:gridCol>
                <a:gridCol w="884416">
                  <a:extLst>
                    <a:ext uri="{9D8B030D-6E8A-4147-A177-3AD203B41FA5}">
                      <a16:colId xmlns:a16="http://schemas.microsoft.com/office/drawing/2014/main" val="3955669414"/>
                    </a:ext>
                  </a:extLst>
                </a:gridCol>
                <a:gridCol w="2981747">
                  <a:extLst>
                    <a:ext uri="{9D8B030D-6E8A-4147-A177-3AD203B41FA5}">
                      <a16:colId xmlns:a16="http://schemas.microsoft.com/office/drawing/2014/main" val="3031568504"/>
                    </a:ext>
                  </a:extLst>
                </a:gridCol>
              </a:tblGrid>
              <a:tr h="214221">
                <a:tc gridSpan="4">
                  <a:txBody>
                    <a:bodyPr/>
                    <a:lstStyle/>
                    <a:p>
                      <a:r>
                        <a:rPr lang="en-US" dirty="0"/>
                        <a:t>MIS Summary</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56416697"/>
                  </a:ext>
                </a:extLst>
              </a:tr>
              <a:tr h="151740">
                <a:tc>
                  <a:txBody>
                    <a:bodyPr/>
                    <a:lstStyle/>
                    <a:p>
                      <a:pPr defTabSz="1085850"/>
                      <a:r>
                        <a:rPr lang="en-US" sz="1100" b="1" dirty="0"/>
                        <a:t>System Name</a:t>
                      </a:r>
                    </a:p>
                  </a:txBody>
                  <a:tcPr>
                    <a:solidFill>
                      <a:schemeClr val="bg1">
                        <a:lumMod val="65000"/>
                      </a:schemeClr>
                    </a:solidFill>
                  </a:tcPr>
                </a:tc>
                <a:tc>
                  <a:txBody>
                    <a:bodyPr/>
                    <a:lstStyle/>
                    <a:p>
                      <a:r>
                        <a:rPr lang="en-US" sz="1100" b="1" dirty="0"/>
                        <a:t>Type</a:t>
                      </a:r>
                    </a:p>
                  </a:txBody>
                  <a:tcPr>
                    <a:solidFill>
                      <a:schemeClr val="bg1">
                        <a:lumMod val="65000"/>
                      </a:schemeClr>
                    </a:solidFill>
                  </a:tcPr>
                </a:tc>
                <a:tc>
                  <a:txBody>
                    <a:bodyPr/>
                    <a:lstStyle/>
                    <a:p>
                      <a:r>
                        <a:rPr lang="en-US" sz="1100" b="1" dirty="0"/>
                        <a:t>Funded By</a:t>
                      </a:r>
                    </a:p>
                  </a:txBody>
                  <a:tcPr>
                    <a:solidFill>
                      <a:schemeClr val="bg1">
                        <a:lumMod val="65000"/>
                      </a:schemeClr>
                    </a:solidFill>
                  </a:tcPr>
                </a:tc>
                <a:tc>
                  <a:txBody>
                    <a:bodyPr/>
                    <a:lstStyle/>
                    <a:p>
                      <a:r>
                        <a:rPr lang="en-US" sz="1100" b="1" dirty="0"/>
                        <a:t>Notes</a:t>
                      </a:r>
                    </a:p>
                  </a:txBody>
                  <a:tcPr>
                    <a:solidFill>
                      <a:schemeClr val="bg1">
                        <a:lumMod val="65000"/>
                      </a:schemeClr>
                    </a:solidFill>
                  </a:tcPr>
                </a:tc>
                <a:extLst>
                  <a:ext uri="{0D108BD9-81ED-4DB2-BD59-A6C34878D82A}">
                    <a16:rowId xmlns:a16="http://schemas.microsoft.com/office/drawing/2014/main" val="1846502982"/>
                  </a:ext>
                </a:extLst>
              </a:tr>
              <a:tr h="103763">
                <a:tc>
                  <a:txBody>
                    <a:bodyPr/>
                    <a:lstStyle/>
                    <a:p>
                      <a:pPr algn="l" fontAlgn="t"/>
                      <a:r>
                        <a:rPr lang="en-US" sz="1000" b="0" i="0" u="none" strike="noStrike" dirty="0">
                          <a:solidFill>
                            <a:srgbClr val="000000"/>
                          </a:solidFill>
                          <a:effectLst/>
                          <a:latin typeface="+mn-lt"/>
                        </a:rPr>
                        <a:t>3PL Forecasting Tool</a:t>
                      </a:r>
                    </a:p>
                  </a:txBody>
                  <a:tcPr marL="9525" marR="9525" marT="9525" marB="0"/>
                </a:tc>
                <a:tc>
                  <a:txBody>
                    <a:bodyPr/>
                    <a:lstStyle/>
                    <a:p>
                      <a:pPr algn="l" fontAlgn="t"/>
                      <a:r>
                        <a:rPr lang="en-US" sz="1000" b="0" i="0" u="none" strike="noStrike" dirty="0">
                          <a:solidFill>
                            <a:srgbClr val="000000"/>
                          </a:solidFill>
                          <a:effectLst/>
                          <a:latin typeface="+mn-lt"/>
                        </a:rPr>
                        <a:t>data collection and visualization</a:t>
                      </a:r>
                    </a:p>
                  </a:txBody>
                  <a:tcPr marL="9525" marR="9525" marT="9525" marB="0"/>
                </a:tc>
                <a:tc>
                  <a:txBody>
                    <a:bodyPr/>
                    <a:lstStyle/>
                    <a:p>
                      <a:pPr algn="l" fontAlgn="t"/>
                      <a:r>
                        <a:rPr lang="en-US" sz="1000" b="0" i="0" u="none" strike="noStrike" dirty="0">
                          <a:solidFill>
                            <a:srgbClr val="000000"/>
                          </a:solidFill>
                          <a:effectLst/>
                          <a:latin typeface="+mn-lt"/>
                        </a:rPr>
                        <a:t>USAID, Global Fund</a:t>
                      </a:r>
                    </a:p>
                  </a:txBody>
                  <a:tcPr marL="9525" marR="9525" marT="9525" marB="0"/>
                </a:tc>
                <a:tc>
                  <a:txBody>
                    <a:bodyPr/>
                    <a:lstStyle/>
                    <a:p>
                      <a:pPr marL="0" indent="61913" algn="l" fontAlgn="b">
                        <a:buFont typeface="Arial" panose="020B0604020202020204" pitchFamily="34" charset="0"/>
                        <a:buChar char="•"/>
                      </a:pPr>
                      <a:r>
                        <a:rPr lang="en-US" sz="1000" b="0" i="0" u="none" strike="noStrike" dirty="0">
                          <a:solidFill>
                            <a:srgbClr val="000000"/>
                          </a:solidFill>
                          <a:effectLst/>
                          <a:latin typeface="+mn-lt"/>
                        </a:rPr>
                        <a:t>Robust forecasting tool for in-country logistics to develop scenarios for planning purposes</a:t>
                      </a:r>
                    </a:p>
                    <a:p>
                      <a:pPr marL="0" indent="61913" algn="l" fontAlgn="b">
                        <a:buFont typeface="Arial" panose="020B0604020202020204" pitchFamily="34" charset="0"/>
                        <a:buChar char="•"/>
                      </a:pPr>
                      <a:r>
                        <a:rPr lang="en-US" sz="1000" b="0" i="0" u="none" strike="noStrike" dirty="0">
                          <a:solidFill>
                            <a:srgbClr val="000000"/>
                          </a:solidFill>
                          <a:effectLst/>
                          <a:latin typeface="+mn-lt"/>
                        </a:rPr>
                        <a:t>Developed by the PSM HQ Optimization Team</a:t>
                      </a:r>
                    </a:p>
                    <a:p>
                      <a:pPr marL="0" indent="61913" algn="l" fontAlgn="b">
                        <a:buFont typeface="Arial" panose="020B0604020202020204" pitchFamily="34" charset="0"/>
                        <a:buChar char="•"/>
                      </a:pPr>
                      <a:r>
                        <a:rPr lang="en-US" sz="1000" b="0" i="0" u="none" strike="noStrike" dirty="0">
                          <a:solidFill>
                            <a:srgbClr val="000000"/>
                          </a:solidFill>
                          <a:effectLst/>
                          <a:latin typeface="+mn-lt"/>
                        </a:rPr>
                        <a:t>Temporary solution until ONE and ERP are up and running</a:t>
                      </a:r>
                    </a:p>
                  </a:txBody>
                  <a:tcPr marL="9525" marR="9525" marT="9525" marB="0"/>
                </a:tc>
                <a:extLst>
                  <a:ext uri="{0D108BD9-81ED-4DB2-BD59-A6C34878D82A}">
                    <a16:rowId xmlns:a16="http://schemas.microsoft.com/office/drawing/2014/main" val="3333935869"/>
                  </a:ext>
                </a:extLst>
              </a:tr>
              <a:tr h="103763">
                <a:tc>
                  <a:txBody>
                    <a:bodyPr/>
                    <a:lstStyle/>
                    <a:p>
                      <a:pPr algn="l" fontAlgn="t"/>
                      <a:r>
                        <a:rPr lang="en-US" sz="1000" b="0" i="0" u="none" strike="noStrike" dirty="0">
                          <a:solidFill>
                            <a:srgbClr val="000000"/>
                          </a:solidFill>
                          <a:effectLst/>
                          <a:latin typeface="+mn-lt"/>
                        </a:rPr>
                        <a:t>3PL WMS</a:t>
                      </a:r>
                    </a:p>
                  </a:txBody>
                  <a:tcPr marL="9525" marR="9525" marT="9525" marB="0"/>
                </a:tc>
                <a:tc>
                  <a:txBody>
                    <a:bodyPr/>
                    <a:lstStyle/>
                    <a:p>
                      <a:pPr algn="l" fontAlgn="t"/>
                      <a:r>
                        <a:rPr lang="en-US" sz="1000" b="0" i="0" u="none" strike="noStrike" dirty="0">
                          <a:solidFill>
                            <a:srgbClr val="000000"/>
                          </a:solidFill>
                          <a:effectLst/>
                          <a:latin typeface="+mn-lt"/>
                        </a:rPr>
                        <a:t>WMS</a:t>
                      </a:r>
                    </a:p>
                  </a:txBody>
                  <a:tcPr marL="9525" marR="9525" marT="9525" marB="0"/>
                </a:tc>
                <a:tc>
                  <a:txBody>
                    <a:bodyPr/>
                    <a:lstStyle/>
                    <a:p>
                      <a:pPr algn="l" fontAlgn="t"/>
                      <a:r>
                        <a:rPr lang="en-US" sz="1000" b="0" i="0" u="none" strike="noStrike" dirty="0">
                          <a:solidFill>
                            <a:srgbClr val="000000"/>
                          </a:solidFill>
                          <a:effectLst/>
                          <a:latin typeface="+mn-lt"/>
                        </a:rPr>
                        <a:t>3PLs</a:t>
                      </a:r>
                    </a:p>
                  </a:txBody>
                  <a:tcPr marL="9525" marR="9525" marT="9525" marB="0"/>
                </a:tc>
                <a:tc>
                  <a:txBody>
                    <a:bodyPr/>
                    <a:lstStyle/>
                    <a:p>
                      <a:pPr marL="0" indent="0" algn="l" fontAlgn="b">
                        <a:buFont typeface="Arial" panose="020B0604020202020204" pitchFamily="34" charset="0"/>
                        <a:buNone/>
                      </a:pPr>
                      <a:r>
                        <a:rPr lang="en-US" sz="1000" b="0" i="0" u="none" strike="noStrike" dirty="0">
                          <a:solidFill>
                            <a:srgbClr val="000000"/>
                          </a:solidFill>
                          <a:effectLst/>
                          <a:latin typeface="+mn-lt"/>
                        </a:rPr>
                        <a:t>Multiple 3PL WMS’ integrated with </a:t>
                      </a:r>
                      <a:r>
                        <a:rPr lang="en-US" sz="1000" b="0" i="0" u="none" strike="noStrike" dirty="0" err="1">
                          <a:solidFill>
                            <a:srgbClr val="000000"/>
                          </a:solidFill>
                          <a:effectLst/>
                          <a:latin typeface="+mn-lt"/>
                        </a:rPr>
                        <a:t>iVEDiX</a:t>
                      </a:r>
                      <a:endParaRPr lang="en-US" sz="10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1328964506"/>
                  </a:ext>
                </a:extLst>
              </a:tr>
              <a:tr h="103763">
                <a:tc>
                  <a:txBody>
                    <a:bodyPr/>
                    <a:lstStyle/>
                    <a:p>
                      <a:pPr algn="l" fontAlgn="t"/>
                      <a:r>
                        <a:rPr lang="en-US" sz="1000" b="0" i="0" u="none" strike="noStrike" dirty="0">
                          <a:solidFill>
                            <a:srgbClr val="000000"/>
                          </a:solidFill>
                          <a:effectLst/>
                          <a:latin typeface="+mn-lt"/>
                        </a:rPr>
                        <a:t>Commodity Order Management System (COMS)</a:t>
                      </a:r>
                    </a:p>
                  </a:txBody>
                  <a:tcPr marL="9525" marR="9525" marT="9525" marB="0"/>
                </a:tc>
                <a:tc>
                  <a:txBody>
                    <a:bodyPr/>
                    <a:lstStyle/>
                    <a:p>
                      <a:pPr algn="l" fontAlgn="t"/>
                      <a:r>
                        <a:rPr lang="en-US" sz="1000" b="0" i="0" u="none" strike="noStrike" dirty="0">
                          <a:solidFill>
                            <a:srgbClr val="000000"/>
                          </a:solidFill>
                          <a:effectLst/>
                          <a:latin typeface="+mn-lt"/>
                        </a:rPr>
                        <a:t>order management and e-POD</a:t>
                      </a:r>
                    </a:p>
                  </a:txBody>
                  <a:tcPr marL="9525" marR="9525" marT="9525" marB="0"/>
                </a:tc>
                <a:tc>
                  <a:txBody>
                    <a:bodyPr/>
                    <a:lstStyle/>
                    <a:p>
                      <a:pPr algn="l" fontAlgn="t"/>
                      <a:r>
                        <a:rPr lang="en-US" sz="1000" b="0" i="0" u="none" strike="noStrike" dirty="0">
                          <a:solidFill>
                            <a:srgbClr val="000000"/>
                          </a:solidFill>
                          <a:effectLst/>
                          <a:latin typeface="+mn-lt"/>
                        </a:rPr>
                        <a:t>USAID with proposal to GF</a:t>
                      </a:r>
                    </a:p>
                  </a:txBody>
                  <a:tcPr marL="9525" marR="9525" marT="9525" marB="0"/>
                </a:tc>
                <a:tc>
                  <a:txBody>
                    <a:bodyPr/>
                    <a:lstStyle/>
                    <a:p>
                      <a:pPr marL="0" indent="0" algn="l" fontAlgn="b">
                        <a:buFont typeface="Arial" panose="020B0604020202020204" pitchFamily="34" charset="0"/>
                        <a:buChar char="•"/>
                      </a:pPr>
                      <a:r>
                        <a:rPr lang="en-US" sz="1000" b="0" i="0" u="none" strike="noStrike" dirty="0">
                          <a:solidFill>
                            <a:srgbClr val="000000"/>
                          </a:solidFill>
                          <a:effectLst/>
                          <a:latin typeface="+mn-lt"/>
                        </a:rPr>
                        <a:t>Cloud-based order management system</a:t>
                      </a:r>
                    </a:p>
                    <a:p>
                      <a:pPr marL="0" indent="0" algn="l" fontAlgn="b">
                        <a:buFont typeface="Arial" panose="020B0604020202020204" pitchFamily="34" charset="0"/>
                        <a:buChar char="•"/>
                      </a:pPr>
                      <a:r>
                        <a:rPr lang="en-US" sz="1000" b="0" i="0" u="none" strike="noStrike" dirty="0">
                          <a:solidFill>
                            <a:srgbClr val="000000"/>
                          </a:solidFill>
                          <a:effectLst/>
                          <a:latin typeface="+mn-lt"/>
                        </a:rPr>
                        <a:t>Integrated with multiple systems including ARTMIS, NHLMIS, and 3PL WMS</a:t>
                      </a:r>
                    </a:p>
                    <a:p>
                      <a:pPr marL="0" indent="0" algn="l" fontAlgn="b">
                        <a:buFont typeface="Arial" panose="020B0604020202020204" pitchFamily="34" charset="0"/>
                        <a:buChar char="•"/>
                      </a:pPr>
                      <a:r>
                        <a:rPr lang="en-US" sz="1000" b="0" i="0" u="none" strike="noStrike" dirty="0">
                          <a:solidFill>
                            <a:srgbClr val="000000"/>
                          </a:solidFill>
                          <a:effectLst/>
                          <a:latin typeface="+mn-lt"/>
                        </a:rPr>
                        <a:t>There are proposed system upgrades in FY2020 that will enhance system functionality for route optimization </a:t>
                      </a:r>
                    </a:p>
                    <a:p>
                      <a:pPr marL="0" indent="0" algn="l" fontAlgn="b">
                        <a:buFont typeface="Arial" panose="020B0604020202020204" pitchFamily="34" charset="0"/>
                        <a:buChar char="•"/>
                      </a:pPr>
                      <a:r>
                        <a:rPr lang="en-US" sz="1000" b="0" i="0" u="none" strike="noStrike" dirty="0">
                          <a:solidFill>
                            <a:srgbClr val="000000"/>
                          </a:solidFill>
                          <a:effectLst/>
                          <a:latin typeface="+mn-lt"/>
                        </a:rPr>
                        <a:t>Includes </a:t>
                      </a:r>
                      <a:r>
                        <a:rPr lang="en-US" sz="1000" b="0" i="0" u="none" strike="noStrike" dirty="0" err="1">
                          <a:solidFill>
                            <a:srgbClr val="000000"/>
                          </a:solidFill>
                          <a:effectLst/>
                          <a:latin typeface="+mn-lt"/>
                        </a:rPr>
                        <a:t>ePOD</a:t>
                      </a:r>
                      <a:r>
                        <a:rPr lang="en-US" sz="1000" b="0" i="0" u="none" strike="noStrike" dirty="0">
                          <a:solidFill>
                            <a:srgbClr val="000000"/>
                          </a:solidFill>
                          <a:effectLst/>
                          <a:latin typeface="+mn-lt"/>
                        </a:rPr>
                        <a:t> functionality in a mobile application that Carrier Drivers use to pickup and deliver shipments</a:t>
                      </a:r>
                    </a:p>
                  </a:txBody>
                  <a:tcPr marL="9525" marR="9525" marT="9525" marB="0"/>
                </a:tc>
                <a:extLst>
                  <a:ext uri="{0D108BD9-81ED-4DB2-BD59-A6C34878D82A}">
                    <a16:rowId xmlns:a16="http://schemas.microsoft.com/office/drawing/2014/main" val="2211391743"/>
                  </a:ext>
                </a:extLst>
              </a:tr>
              <a:tr h="160231">
                <a:tc>
                  <a:txBody>
                    <a:bodyPr/>
                    <a:lstStyle/>
                    <a:p>
                      <a:pPr algn="l" fontAlgn="t"/>
                      <a:r>
                        <a:rPr lang="en-US" sz="1000" b="0" i="0" u="none" strike="noStrike" dirty="0">
                          <a:solidFill>
                            <a:srgbClr val="000000"/>
                          </a:solidFill>
                          <a:effectLst/>
                          <a:latin typeface="+mn-lt"/>
                        </a:rPr>
                        <a:t>Data Warehouse</a:t>
                      </a:r>
                    </a:p>
                  </a:txBody>
                  <a:tcPr marL="9525" marR="9525" marT="9525" marB="0"/>
                </a:tc>
                <a:tc>
                  <a:txBody>
                    <a:bodyPr/>
                    <a:lstStyle/>
                    <a:p>
                      <a:pPr algn="l" fontAlgn="t"/>
                      <a:r>
                        <a:rPr lang="en-US" sz="1000" b="0" i="0" u="none" strike="noStrike" dirty="0">
                          <a:solidFill>
                            <a:srgbClr val="000000"/>
                          </a:solidFill>
                          <a:effectLst/>
                          <a:latin typeface="+mn-lt"/>
                        </a:rPr>
                        <a:t>Data storage</a:t>
                      </a:r>
                    </a:p>
                  </a:txBody>
                  <a:tcPr marL="9525" marR="9525" marT="9525" marB="0"/>
                </a:tc>
                <a:tc>
                  <a:txBody>
                    <a:bodyPr/>
                    <a:lstStyle/>
                    <a:p>
                      <a:pPr algn="l" fontAlgn="t"/>
                      <a:r>
                        <a:rPr lang="en-US" sz="10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None/>
                      </a:pPr>
                      <a:r>
                        <a:rPr lang="en-US" sz="1000" b="0" i="0" u="none" strike="noStrike" dirty="0">
                          <a:solidFill>
                            <a:srgbClr val="000000"/>
                          </a:solidFill>
                          <a:effectLst/>
                          <a:latin typeface="+mn-lt"/>
                        </a:rPr>
                        <a:t>The data warehouse is intended as the single "source of truth" for all data regarding the health supply chain for GHSC-PSM in Nigeria</a:t>
                      </a:r>
                    </a:p>
                  </a:txBody>
                  <a:tcPr marL="9525" marR="9525" marT="9525" marB="0"/>
                </a:tc>
                <a:extLst>
                  <a:ext uri="{0D108BD9-81ED-4DB2-BD59-A6C34878D82A}">
                    <a16:rowId xmlns:a16="http://schemas.microsoft.com/office/drawing/2014/main" val="666960549"/>
                  </a:ext>
                </a:extLst>
              </a:tr>
              <a:tr h="103763">
                <a:tc>
                  <a:txBody>
                    <a:bodyPr/>
                    <a:lstStyle/>
                    <a:p>
                      <a:pPr algn="l" fontAlgn="t"/>
                      <a:r>
                        <a:rPr lang="en-US" sz="1000" b="0" i="0" u="none" strike="noStrike" dirty="0">
                          <a:solidFill>
                            <a:srgbClr val="000000"/>
                          </a:solidFill>
                          <a:effectLst/>
                          <a:latin typeface="+mn-lt"/>
                        </a:rPr>
                        <a:t>DHIS2</a:t>
                      </a:r>
                    </a:p>
                  </a:txBody>
                  <a:tcPr marL="9525" marR="9525" marT="9525" marB="0"/>
                </a:tc>
                <a:tc>
                  <a:txBody>
                    <a:bodyPr/>
                    <a:lstStyle/>
                    <a:p>
                      <a:pPr algn="l" fontAlgn="t"/>
                      <a:r>
                        <a:rPr lang="en-US" sz="1000" b="0" i="0" u="none" strike="noStrike" dirty="0">
                          <a:solidFill>
                            <a:srgbClr val="000000"/>
                          </a:solidFill>
                          <a:effectLst/>
                          <a:latin typeface="+mn-lt"/>
                        </a:rPr>
                        <a:t>HMIS</a:t>
                      </a:r>
                    </a:p>
                  </a:txBody>
                  <a:tcPr marL="9525" marR="9525" marT="9525" marB="0"/>
                </a:tc>
                <a:tc>
                  <a:txBody>
                    <a:bodyPr/>
                    <a:lstStyle/>
                    <a:p>
                      <a:pPr algn="l" fontAlgn="t"/>
                      <a:r>
                        <a:rPr lang="en-US" sz="1000" b="0" i="0" u="none" strike="noStrike" dirty="0">
                          <a:solidFill>
                            <a:srgbClr val="000000"/>
                          </a:solidFill>
                          <a:effectLst/>
                          <a:latin typeface="+mn-lt"/>
                        </a:rPr>
                        <a:t>Global Fund</a:t>
                      </a: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dirty="0">
                          <a:solidFill>
                            <a:srgbClr val="000000"/>
                          </a:solidFill>
                          <a:effectLst/>
                          <a:latin typeface="Gill Sans MT" panose="020B0502020104020203" pitchFamily="34" charset="0"/>
                        </a:rPr>
                        <a:t>Web-based application for routine reporting and epidemiological surveillance</a:t>
                      </a:r>
                    </a:p>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dirty="0">
                          <a:solidFill>
                            <a:srgbClr val="000000"/>
                          </a:solidFill>
                          <a:effectLst/>
                          <a:latin typeface="+mn-lt"/>
                        </a:rPr>
                        <a:t>Not developed or managed by PSM</a:t>
                      </a:r>
                    </a:p>
                  </a:txBody>
                  <a:tcPr marL="9525" marR="9525" marT="9525" marB="0"/>
                </a:tc>
                <a:extLst>
                  <a:ext uri="{0D108BD9-81ED-4DB2-BD59-A6C34878D82A}">
                    <a16:rowId xmlns:a16="http://schemas.microsoft.com/office/drawing/2014/main" val="2323331611"/>
                  </a:ext>
                </a:extLst>
              </a:tr>
              <a:tr h="103763">
                <a:tc>
                  <a:txBody>
                    <a:bodyPr/>
                    <a:lstStyle/>
                    <a:p>
                      <a:pPr algn="l" fontAlgn="t"/>
                      <a:r>
                        <a:rPr lang="en-US" sz="1000" b="0" i="0" u="none" strike="noStrike" dirty="0" err="1">
                          <a:solidFill>
                            <a:srgbClr val="000000"/>
                          </a:solidFill>
                          <a:effectLst/>
                          <a:latin typeface="+mn-lt"/>
                        </a:rPr>
                        <a:t>iVEDiX</a:t>
                      </a:r>
                      <a:endParaRPr lang="en-US" sz="1000" b="0" i="0" u="none" strike="noStrike" dirty="0">
                        <a:solidFill>
                          <a:srgbClr val="000000"/>
                        </a:solidFill>
                        <a:effectLst/>
                        <a:latin typeface="+mn-lt"/>
                      </a:endParaRPr>
                    </a:p>
                  </a:txBody>
                  <a:tcPr marL="9525" marR="9525" marT="9525" marB="0"/>
                </a:tc>
                <a:tc>
                  <a:txBody>
                    <a:bodyPr/>
                    <a:lstStyle/>
                    <a:p>
                      <a:pPr algn="l" fontAlgn="t"/>
                      <a:r>
                        <a:rPr lang="en-US" sz="1000" b="0" i="0" u="none" strike="noStrike" dirty="0">
                          <a:solidFill>
                            <a:srgbClr val="000000"/>
                          </a:solidFill>
                          <a:effectLst/>
                          <a:latin typeface="+mn-lt"/>
                        </a:rPr>
                        <a:t>Data Visibility</a:t>
                      </a:r>
                    </a:p>
                  </a:txBody>
                  <a:tcPr marL="9525" marR="9525" marT="9525" marB="0"/>
                </a:tc>
                <a:tc>
                  <a:txBody>
                    <a:bodyPr/>
                    <a:lstStyle/>
                    <a:p>
                      <a:pPr algn="l" fontAlgn="t"/>
                      <a:r>
                        <a:rPr lang="en-US" sz="1000" b="0" i="0" u="none" strike="noStrike" dirty="0">
                          <a:solidFill>
                            <a:srgbClr val="000000"/>
                          </a:solidFill>
                          <a:effectLst/>
                          <a:latin typeface="+mn-lt"/>
                        </a:rPr>
                        <a:t>USAID</a:t>
                      </a: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000" b="0" i="0" u="none" strike="noStrike" dirty="0">
                          <a:solidFill>
                            <a:srgbClr val="000000"/>
                          </a:solidFill>
                          <a:effectLst/>
                          <a:latin typeface="+mn-lt"/>
                        </a:rPr>
                        <a:t>Data Aggregation and Reporting  platform used for visibility into warehouse inventory stock and capacity</a:t>
                      </a:r>
                    </a:p>
                  </a:txBody>
                  <a:tcPr marL="9525" marR="9525" marT="9525" marB="0"/>
                </a:tc>
                <a:extLst>
                  <a:ext uri="{0D108BD9-81ED-4DB2-BD59-A6C34878D82A}">
                    <a16:rowId xmlns:a16="http://schemas.microsoft.com/office/drawing/2014/main" val="2463804549"/>
                  </a:ext>
                </a:extLst>
              </a:tr>
              <a:tr h="103763">
                <a:tc>
                  <a:txBody>
                    <a:bodyPr/>
                    <a:lstStyle/>
                    <a:p>
                      <a:pPr algn="l" fontAlgn="t"/>
                      <a:r>
                        <a:rPr lang="en-US" sz="1000" b="0" i="0" u="none" strike="noStrike" dirty="0">
                          <a:solidFill>
                            <a:srgbClr val="000000"/>
                          </a:solidFill>
                          <a:effectLst/>
                          <a:latin typeface="+mn-lt"/>
                        </a:rPr>
                        <a:t>NHLMIS</a:t>
                      </a:r>
                    </a:p>
                  </a:txBody>
                  <a:tcPr marL="9525" marR="9525" marT="9525" marB="0"/>
                </a:tc>
                <a:tc>
                  <a:txBody>
                    <a:bodyPr/>
                    <a:lstStyle/>
                    <a:p>
                      <a:pPr algn="l" fontAlgn="t"/>
                      <a:r>
                        <a:rPr lang="en-US" sz="1000" b="0" i="0" u="none" strike="noStrike" dirty="0">
                          <a:solidFill>
                            <a:srgbClr val="000000"/>
                          </a:solidFill>
                          <a:effectLst/>
                          <a:latin typeface="+mn-lt"/>
                        </a:rPr>
                        <a:t>ELMIS</a:t>
                      </a:r>
                    </a:p>
                  </a:txBody>
                  <a:tcPr marL="9525" marR="9525" marT="9525" marB="0"/>
                </a:tc>
                <a:tc>
                  <a:txBody>
                    <a:bodyPr/>
                    <a:lstStyle/>
                    <a:p>
                      <a:pPr algn="l" fontAlgn="t"/>
                      <a:r>
                        <a:rPr lang="en-US" sz="1000" b="0" i="0" u="none" strike="noStrike" dirty="0">
                          <a:solidFill>
                            <a:srgbClr val="000000"/>
                          </a:solidFill>
                          <a:effectLst/>
                          <a:latin typeface="+mn-lt"/>
                        </a:rPr>
                        <a:t>USAID with small portion from GF, UNFPA</a:t>
                      </a:r>
                    </a:p>
                  </a:txBody>
                  <a:tcPr marL="9525" marR="9525" marT="9525" marB="0"/>
                </a:tc>
                <a:tc>
                  <a:txBody>
                    <a:bodyPr/>
                    <a:lstStyle/>
                    <a:p>
                      <a:pPr marL="0" indent="0" algn="l" fontAlgn="b">
                        <a:buFont typeface="Arial" panose="020B0604020202020204" pitchFamily="34" charset="0"/>
                        <a:buChar char="•"/>
                      </a:pPr>
                      <a:r>
                        <a:rPr lang="en-US" sz="1000" b="0" i="0" u="none" strike="noStrike" dirty="0">
                          <a:solidFill>
                            <a:srgbClr val="000000"/>
                          </a:solidFill>
                          <a:effectLst/>
                          <a:latin typeface="+mn-lt"/>
                        </a:rPr>
                        <a:t>National eLMIS for Nigeria</a:t>
                      </a:r>
                    </a:p>
                    <a:p>
                      <a:pPr marL="0" indent="0" algn="l" fontAlgn="b">
                        <a:buFont typeface="Arial" panose="020B0604020202020204" pitchFamily="34" charset="0"/>
                        <a:buChar char="•"/>
                      </a:pPr>
                      <a:r>
                        <a:rPr lang="en-US" sz="1000" b="0" i="0" u="none" strike="noStrike" dirty="0">
                          <a:solidFill>
                            <a:srgbClr val="000000"/>
                          </a:solidFill>
                          <a:effectLst/>
                          <a:latin typeface="+mn-lt"/>
                        </a:rPr>
                        <a:t>Integrated with COMS and with open APIs to integrate into WMS, ARTIMIS and eventually the GF PPM system</a:t>
                      </a:r>
                    </a:p>
                  </a:txBody>
                  <a:tcPr marL="9525" marR="9525" marT="9525" marB="0"/>
                </a:tc>
                <a:extLst>
                  <a:ext uri="{0D108BD9-81ED-4DB2-BD59-A6C34878D82A}">
                    <a16:rowId xmlns:a16="http://schemas.microsoft.com/office/drawing/2014/main" val="3993916163"/>
                  </a:ext>
                </a:extLst>
              </a:tr>
              <a:tr h="103763">
                <a:tc>
                  <a:txBody>
                    <a:bodyPr/>
                    <a:lstStyle/>
                    <a:p>
                      <a:pPr algn="l" fontAlgn="t"/>
                      <a:r>
                        <a:rPr lang="en-US" sz="1000" b="0" i="0" u="none" strike="noStrike" dirty="0">
                          <a:solidFill>
                            <a:srgbClr val="000000"/>
                          </a:solidFill>
                          <a:effectLst/>
                          <a:latin typeface="+mn-lt"/>
                        </a:rPr>
                        <a:t>Pipeline</a:t>
                      </a:r>
                    </a:p>
                  </a:txBody>
                  <a:tcPr marL="9525" marR="9525" marT="9525" marB="0"/>
                </a:tc>
                <a:tc>
                  <a:txBody>
                    <a:bodyPr/>
                    <a:lstStyle/>
                    <a:p>
                      <a:pPr algn="l" fontAlgn="t"/>
                      <a:r>
                        <a:rPr lang="en-US" sz="1000" b="0" i="0" u="none" strike="noStrike" dirty="0">
                          <a:solidFill>
                            <a:srgbClr val="000000"/>
                          </a:solidFill>
                          <a:effectLst/>
                          <a:latin typeface="+mn-lt"/>
                        </a:rPr>
                        <a:t>Supply Planning</a:t>
                      </a:r>
                    </a:p>
                  </a:txBody>
                  <a:tcPr marL="9525" marR="9525" marT="9525" marB="0"/>
                </a:tc>
                <a:tc>
                  <a:txBody>
                    <a:bodyPr/>
                    <a:lstStyle/>
                    <a:p>
                      <a:pPr algn="l" fontAlgn="t"/>
                      <a:r>
                        <a:rPr lang="en-US" sz="1000" b="0" i="0" u="none" strike="noStrike" dirty="0">
                          <a:solidFill>
                            <a:srgbClr val="000000"/>
                          </a:solidFill>
                          <a:effectLst/>
                          <a:latin typeface="+mn-lt"/>
                        </a:rPr>
                        <a:t>USAID</a:t>
                      </a: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000" b="0" i="0" u="none" strike="noStrike" dirty="0">
                          <a:solidFill>
                            <a:srgbClr val="000000"/>
                          </a:solidFill>
                          <a:effectLst/>
                          <a:latin typeface="+mn-lt"/>
                        </a:rPr>
                        <a:t>Standalone supply planning tool</a:t>
                      </a:r>
                    </a:p>
                  </a:txBody>
                  <a:tcPr marL="9525" marR="9525" marT="9525" marB="0"/>
                </a:tc>
                <a:extLst>
                  <a:ext uri="{0D108BD9-81ED-4DB2-BD59-A6C34878D82A}">
                    <a16:rowId xmlns:a16="http://schemas.microsoft.com/office/drawing/2014/main" val="243316351"/>
                  </a:ext>
                </a:extLst>
              </a:tr>
              <a:tr h="103763">
                <a:tc>
                  <a:txBody>
                    <a:bodyPr/>
                    <a:lstStyle/>
                    <a:p>
                      <a:pPr algn="l" fontAlgn="t"/>
                      <a:r>
                        <a:rPr lang="en-US" sz="1000" b="0" i="0" u="none" strike="noStrike" dirty="0">
                          <a:solidFill>
                            <a:srgbClr val="000000"/>
                          </a:solidFill>
                          <a:effectLst/>
                          <a:latin typeface="+mn-lt"/>
                        </a:rPr>
                        <a:t>POD App</a:t>
                      </a:r>
                    </a:p>
                  </a:txBody>
                  <a:tcPr marL="9525" marR="9525" marT="9525" marB="0"/>
                </a:tc>
                <a:tc>
                  <a:txBody>
                    <a:bodyPr/>
                    <a:lstStyle/>
                    <a:p>
                      <a:pPr algn="l" fontAlgn="t"/>
                      <a:r>
                        <a:rPr lang="en-US" sz="1000" b="0" i="0" u="none" strike="noStrike" dirty="0">
                          <a:solidFill>
                            <a:srgbClr val="000000"/>
                          </a:solidFill>
                          <a:effectLst/>
                          <a:latin typeface="+mn-lt"/>
                        </a:rPr>
                        <a:t>Data Collection</a:t>
                      </a:r>
                    </a:p>
                  </a:txBody>
                  <a:tcPr marL="9525" marR="9525" marT="9525" marB="0"/>
                </a:tc>
                <a:tc>
                  <a:txBody>
                    <a:bodyPr/>
                    <a:lstStyle/>
                    <a:p>
                      <a:pPr algn="l" fontAlgn="t"/>
                      <a:r>
                        <a:rPr lang="en-US" sz="10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None/>
                      </a:pPr>
                      <a:r>
                        <a:rPr lang="en-US" sz="1000" b="0" i="0" u="none" strike="noStrike" dirty="0">
                          <a:solidFill>
                            <a:srgbClr val="000000"/>
                          </a:solidFill>
                          <a:effectLst/>
                          <a:latin typeface="+mn-lt"/>
                        </a:rPr>
                        <a:t>Temporary workaround to facilitate POD reconciliation while COMS is being rolled out</a:t>
                      </a:r>
                    </a:p>
                  </a:txBody>
                  <a:tcPr marL="9525" marR="9525" marT="9525" marB="0"/>
                </a:tc>
                <a:extLst>
                  <a:ext uri="{0D108BD9-81ED-4DB2-BD59-A6C34878D82A}">
                    <a16:rowId xmlns:a16="http://schemas.microsoft.com/office/drawing/2014/main" val="2973198157"/>
                  </a:ext>
                </a:extLst>
              </a:tr>
              <a:tr h="103763">
                <a:tc>
                  <a:txBody>
                    <a:bodyPr/>
                    <a:lstStyle/>
                    <a:p>
                      <a:pPr algn="l" fontAlgn="t"/>
                      <a:r>
                        <a:rPr lang="en-US" sz="1000" b="0" i="0" u="none" strike="noStrike" dirty="0" err="1">
                          <a:solidFill>
                            <a:srgbClr val="000000"/>
                          </a:solidFill>
                          <a:effectLst/>
                          <a:latin typeface="+mn-lt"/>
                        </a:rPr>
                        <a:t>Quantimed</a:t>
                      </a:r>
                      <a:endParaRPr lang="en-US" sz="1000" b="0" i="0" u="none" strike="noStrike" dirty="0">
                        <a:solidFill>
                          <a:srgbClr val="000000"/>
                        </a:solidFill>
                        <a:effectLst/>
                        <a:latin typeface="+mn-lt"/>
                      </a:endParaRPr>
                    </a:p>
                  </a:txBody>
                  <a:tcPr marL="9525" marR="9525" marT="9525" marB="0"/>
                </a:tc>
                <a:tc>
                  <a:txBody>
                    <a:bodyPr/>
                    <a:lstStyle/>
                    <a:p>
                      <a:pPr algn="l" fontAlgn="t"/>
                      <a:r>
                        <a:rPr lang="en-US" sz="1000" b="0" i="0" u="none" strike="noStrike" dirty="0">
                          <a:solidFill>
                            <a:srgbClr val="000000"/>
                          </a:solidFill>
                          <a:effectLst/>
                          <a:latin typeface="+mn-lt"/>
                        </a:rPr>
                        <a:t>Forecasting</a:t>
                      </a:r>
                    </a:p>
                  </a:txBody>
                  <a:tcPr marL="9525" marR="9525" marT="9525" marB="0"/>
                </a:tc>
                <a:tc>
                  <a:txBody>
                    <a:bodyPr/>
                    <a:lstStyle/>
                    <a:p>
                      <a:pPr algn="l" fontAlgn="t"/>
                      <a:r>
                        <a:rPr lang="en-US" sz="1000" b="0" i="0" u="none" strike="noStrike">
                          <a:solidFill>
                            <a:srgbClr val="000000"/>
                          </a:solidFill>
                          <a:effectLst/>
                          <a:latin typeface="+mn-lt"/>
                        </a:rPr>
                        <a:t>USAID</a:t>
                      </a: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000" b="0" i="0" u="none" strike="noStrike" dirty="0">
                          <a:solidFill>
                            <a:srgbClr val="000000"/>
                          </a:solidFill>
                          <a:effectLst/>
                          <a:latin typeface="+mn-lt"/>
                        </a:rPr>
                        <a:t>Standalone forecasting tool</a:t>
                      </a:r>
                    </a:p>
                  </a:txBody>
                  <a:tcPr marL="9525" marR="9525" marT="9525" marB="0"/>
                </a:tc>
                <a:extLst>
                  <a:ext uri="{0D108BD9-81ED-4DB2-BD59-A6C34878D82A}">
                    <a16:rowId xmlns:a16="http://schemas.microsoft.com/office/drawing/2014/main" val="2731777684"/>
                  </a:ext>
                </a:extLst>
              </a:tr>
              <a:tr h="103763">
                <a:tc>
                  <a:txBody>
                    <a:bodyPr/>
                    <a:lstStyle/>
                    <a:p>
                      <a:pPr algn="l" fontAlgn="t"/>
                      <a:r>
                        <a:rPr lang="en-US" sz="1000" b="0" i="0" u="none" strike="noStrike" dirty="0">
                          <a:solidFill>
                            <a:srgbClr val="000000"/>
                          </a:solidFill>
                          <a:effectLst/>
                          <a:latin typeface="+mn-lt"/>
                        </a:rPr>
                        <a:t>Situation Room</a:t>
                      </a:r>
                    </a:p>
                  </a:txBody>
                  <a:tcPr marL="9525" marR="9525" marT="9525" marB="0"/>
                </a:tc>
                <a:tc>
                  <a:txBody>
                    <a:bodyPr/>
                    <a:lstStyle/>
                    <a:p>
                      <a:pPr algn="l" fontAlgn="t"/>
                      <a:r>
                        <a:rPr lang="en-US" sz="1000" b="0" i="0" u="none" strike="noStrike" dirty="0">
                          <a:solidFill>
                            <a:srgbClr val="000000"/>
                          </a:solidFill>
                          <a:effectLst/>
                          <a:latin typeface="+mn-lt"/>
                        </a:rPr>
                        <a:t>Data Collection</a:t>
                      </a:r>
                    </a:p>
                  </a:txBody>
                  <a:tcPr marL="9525" marR="9525" marT="9525" marB="0"/>
                </a:tc>
                <a:tc>
                  <a:txBody>
                    <a:bodyPr/>
                    <a:lstStyle/>
                    <a:p>
                      <a:pPr algn="l" fontAlgn="t"/>
                      <a:r>
                        <a:rPr lang="en-US" sz="1000" b="0" i="0" u="none" strike="noStrike" dirty="0">
                          <a:solidFill>
                            <a:srgbClr val="000000"/>
                          </a:solidFill>
                          <a:effectLst/>
                          <a:latin typeface="+mn-lt"/>
                        </a:rPr>
                        <a:t>USAID</a:t>
                      </a: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000" b="0" i="0" u="none" strike="noStrike" dirty="0">
                          <a:solidFill>
                            <a:srgbClr val="000000"/>
                          </a:solidFill>
                          <a:effectLst/>
                          <a:latin typeface="+mn-lt"/>
                        </a:rPr>
                        <a:t>Temporary workaround for 3PL accruals vs. actuals versus subcontract ceilings while ERP is rolled out</a:t>
                      </a:r>
                    </a:p>
                  </a:txBody>
                  <a:tcPr marL="9525" marR="9525" marT="9525" marB="0"/>
                </a:tc>
                <a:extLst>
                  <a:ext uri="{0D108BD9-81ED-4DB2-BD59-A6C34878D82A}">
                    <a16:rowId xmlns:a16="http://schemas.microsoft.com/office/drawing/2014/main" val="2567115923"/>
                  </a:ext>
                </a:extLst>
              </a:tr>
              <a:tr h="103763">
                <a:tc>
                  <a:txBody>
                    <a:bodyPr/>
                    <a:lstStyle/>
                    <a:p>
                      <a:pPr algn="l" fontAlgn="t"/>
                      <a:r>
                        <a:rPr lang="en-US" sz="1000" b="0" i="0" u="none" strike="noStrike" dirty="0">
                          <a:solidFill>
                            <a:srgbClr val="000000"/>
                          </a:solidFill>
                          <a:effectLst/>
                          <a:latin typeface="+mn-lt"/>
                        </a:rPr>
                        <a:t>SMS Bulk Distribution</a:t>
                      </a:r>
                    </a:p>
                  </a:txBody>
                  <a:tcPr marL="9525" marR="9525" marT="9525" marB="0"/>
                </a:tc>
                <a:tc>
                  <a:txBody>
                    <a:bodyPr/>
                    <a:lstStyle/>
                    <a:p>
                      <a:pPr algn="l" fontAlgn="t"/>
                      <a:r>
                        <a:rPr lang="en-US" sz="1000" b="0" i="0" u="none" strike="noStrike" dirty="0">
                          <a:solidFill>
                            <a:srgbClr val="000000"/>
                          </a:solidFill>
                          <a:effectLst/>
                          <a:latin typeface="+mn-lt"/>
                        </a:rPr>
                        <a:t>Data Distribution</a:t>
                      </a:r>
                    </a:p>
                  </a:txBody>
                  <a:tcPr marL="9525" marR="9525" marT="9525" marB="0"/>
                </a:tc>
                <a:tc>
                  <a:txBody>
                    <a:bodyPr/>
                    <a:lstStyle/>
                    <a:p>
                      <a:pPr algn="l" fontAlgn="t"/>
                      <a:r>
                        <a:rPr lang="en-US" sz="10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None/>
                      </a:pPr>
                      <a:r>
                        <a:rPr lang="en-US" sz="1000" b="0" i="0" u="none" strike="noStrike" dirty="0">
                          <a:solidFill>
                            <a:srgbClr val="000000"/>
                          </a:solidFill>
                          <a:effectLst/>
                          <a:latin typeface="+mn-lt"/>
                        </a:rPr>
                        <a:t>This system automatically sends bulk SMS messages to key stakeholders informing them that a delivery has taken place</a:t>
                      </a:r>
                    </a:p>
                  </a:txBody>
                  <a:tcPr marL="9525" marR="9525" marT="9525" marB="0"/>
                </a:tc>
                <a:extLst>
                  <a:ext uri="{0D108BD9-81ED-4DB2-BD59-A6C34878D82A}">
                    <a16:rowId xmlns:a16="http://schemas.microsoft.com/office/drawing/2014/main" val="3927915676"/>
                  </a:ext>
                </a:extLst>
              </a:tr>
            </a:tbl>
          </a:graphicData>
        </a:graphic>
      </p:graphicFrame>
      <p:graphicFrame>
        <p:nvGraphicFramePr>
          <p:cNvPr id="5" name="Table 5">
            <a:extLst>
              <a:ext uri="{FF2B5EF4-FFF2-40B4-BE49-F238E27FC236}">
                <a16:creationId xmlns:a16="http://schemas.microsoft.com/office/drawing/2014/main" id="{86829C79-0156-4419-83DA-C8E5880586C0}"/>
              </a:ext>
            </a:extLst>
          </p:cNvPr>
          <p:cNvGraphicFramePr>
            <a:graphicFrameLocks noGrp="1"/>
          </p:cNvGraphicFramePr>
          <p:nvPr/>
        </p:nvGraphicFramePr>
        <p:xfrm>
          <a:off x="6095998" y="368946"/>
          <a:ext cx="6096002" cy="365760"/>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65505136"/>
                    </a:ext>
                  </a:extLst>
                </a:gridCol>
              </a:tblGrid>
              <a:tr h="258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 Systems Diagram</a:t>
                      </a:r>
                    </a:p>
                  </a:txBody>
                  <a:tcPr/>
                </a:tc>
                <a:extLst>
                  <a:ext uri="{0D108BD9-81ED-4DB2-BD59-A6C34878D82A}">
                    <a16:rowId xmlns:a16="http://schemas.microsoft.com/office/drawing/2014/main" val="1273823890"/>
                  </a:ext>
                </a:extLst>
              </a:tr>
            </a:tbl>
          </a:graphicData>
        </a:graphic>
      </p:graphicFrame>
      <p:sp>
        <p:nvSpPr>
          <p:cNvPr id="7" name="Title 1">
            <a:extLst>
              <a:ext uri="{FF2B5EF4-FFF2-40B4-BE49-F238E27FC236}">
                <a16:creationId xmlns:a16="http://schemas.microsoft.com/office/drawing/2014/main" id="{0717803B-A810-4AE3-AA23-2362C87E5F1D}"/>
              </a:ext>
            </a:extLst>
          </p:cNvPr>
          <p:cNvSpPr txBox="1">
            <a:spLocks/>
          </p:cNvSpPr>
          <p:nvPr/>
        </p:nvSpPr>
        <p:spPr>
          <a:xfrm>
            <a:off x="4572544" y="-105399"/>
            <a:ext cx="3457031" cy="657225"/>
          </a:xfrm>
          <a:prstGeom prst="rect">
            <a:avLst/>
          </a:prstGeom>
        </p:spPr>
        <p:txBody>
          <a:bodyPr vert="horz" lIns="91440" tIns="45720" rIns="91440" bIns="45720" rtlCol="0" anchor="ctr" anchorCtr="0">
            <a:normAutofit fontScale="77500" lnSpcReduction="20000"/>
          </a:bodyPr>
          <a:lst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a:lstStyle>
          <a:p>
            <a:pPr algn="ctr"/>
            <a:r>
              <a:rPr lang="en-US" dirty="0"/>
              <a:t>Nigeria – MIS Landscape</a:t>
            </a:r>
          </a:p>
        </p:txBody>
      </p:sp>
      <p:sp>
        <p:nvSpPr>
          <p:cNvPr id="13" name="Cloud 12">
            <a:extLst>
              <a:ext uri="{FF2B5EF4-FFF2-40B4-BE49-F238E27FC236}">
                <a16:creationId xmlns:a16="http://schemas.microsoft.com/office/drawing/2014/main" id="{0E1284DF-FF43-4673-882F-99A50F192317}"/>
              </a:ext>
            </a:extLst>
          </p:cNvPr>
          <p:cNvSpPr/>
          <p:nvPr/>
        </p:nvSpPr>
        <p:spPr>
          <a:xfrm>
            <a:off x="6518891" y="885014"/>
            <a:ext cx="947673" cy="582964"/>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DHIS2</a:t>
            </a:r>
          </a:p>
        </p:txBody>
      </p:sp>
      <p:sp>
        <p:nvSpPr>
          <p:cNvPr id="14" name="Cloud 13">
            <a:extLst>
              <a:ext uri="{FF2B5EF4-FFF2-40B4-BE49-F238E27FC236}">
                <a16:creationId xmlns:a16="http://schemas.microsoft.com/office/drawing/2014/main" id="{ACA68DE3-5014-48BF-8ED3-584ADC801066}"/>
              </a:ext>
            </a:extLst>
          </p:cNvPr>
          <p:cNvSpPr/>
          <p:nvPr/>
        </p:nvSpPr>
        <p:spPr>
          <a:xfrm>
            <a:off x="11126968" y="1593935"/>
            <a:ext cx="944473" cy="582964"/>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COMS</a:t>
            </a:r>
          </a:p>
        </p:txBody>
      </p:sp>
      <p:sp>
        <p:nvSpPr>
          <p:cNvPr id="19" name="Cloud 18">
            <a:extLst>
              <a:ext uri="{FF2B5EF4-FFF2-40B4-BE49-F238E27FC236}">
                <a16:creationId xmlns:a16="http://schemas.microsoft.com/office/drawing/2014/main" id="{84FC5506-B463-4023-924F-F7F2CD7DC146}"/>
              </a:ext>
            </a:extLst>
          </p:cNvPr>
          <p:cNvSpPr/>
          <p:nvPr/>
        </p:nvSpPr>
        <p:spPr>
          <a:xfrm>
            <a:off x="7528653" y="1615524"/>
            <a:ext cx="944474" cy="582964"/>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3PL</a:t>
            </a:r>
          </a:p>
          <a:p>
            <a:pPr algn="ctr"/>
            <a:r>
              <a:rPr lang="en-US" sz="1000" dirty="0">
                <a:solidFill>
                  <a:schemeClr val="tx1"/>
                </a:solidFill>
              </a:rPr>
              <a:t>Forecasting</a:t>
            </a:r>
          </a:p>
          <a:p>
            <a:pPr algn="ctr"/>
            <a:r>
              <a:rPr lang="en-US" sz="1000" dirty="0">
                <a:solidFill>
                  <a:schemeClr val="tx1"/>
                </a:solidFill>
              </a:rPr>
              <a:t>Tool</a:t>
            </a:r>
          </a:p>
        </p:txBody>
      </p:sp>
      <p:sp>
        <p:nvSpPr>
          <p:cNvPr id="20" name="Rectangle 19">
            <a:extLst>
              <a:ext uri="{FF2B5EF4-FFF2-40B4-BE49-F238E27FC236}">
                <a16:creationId xmlns:a16="http://schemas.microsoft.com/office/drawing/2014/main" id="{AC0D4E68-B8B4-4BE1-ACF0-1317D37AD284}"/>
              </a:ext>
            </a:extLst>
          </p:cNvPr>
          <p:cNvSpPr/>
          <p:nvPr/>
        </p:nvSpPr>
        <p:spPr>
          <a:xfrm>
            <a:off x="11146843" y="2667937"/>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COMS</a:t>
            </a:r>
            <a:endParaRPr lang="en-US" sz="1100" dirty="0">
              <a:solidFill>
                <a:schemeClr val="tx1"/>
              </a:solidFill>
            </a:endParaRPr>
          </a:p>
          <a:p>
            <a:pPr algn="ctr"/>
            <a:r>
              <a:rPr lang="en-US" sz="800" dirty="0">
                <a:solidFill>
                  <a:schemeClr val="tx1"/>
                </a:solidFill>
              </a:rPr>
              <a:t>Data Entry</a:t>
            </a:r>
          </a:p>
        </p:txBody>
      </p:sp>
      <p:sp>
        <p:nvSpPr>
          <p:cNvPr id="61" name="Rectangle 60">
            <a:extLst>
              <a:ext uri="{FF2B5EF4-FFF2-40B4-BE49-F238E27FC236}">
                <a16:creationId xmlns:a16="http://schemas.microsoft.com/office/drawing/2014/main" id="{971C3AF1-3D54-4A2A-9634-80CB9D285A63}"/>
              </a:ext>
            </a:extLst>
          </p:cNvPr>
          <p:cNvSpPr/>
          <p:nvPr/>
        </p:nvSpPr>
        <p:spPr>
          <a:xfrm>
            <a:off x="11252722" y="3616995"/>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COMS</a:t>
            </a:r>
            <a:endParaRPr lang="en-US" sz="1100" dirty="0">
              <a:solidFill>
                <a:schemeClr val="tx1"/>
              </a:solidFill>
            </a:endParaRPr>
          </a:p>
          <a:p>
            <a:pPr algn="ctr"/>
            <a:r>
              <a:rPr lang="en-US" sz="800" dirty="0">
                <a:solidFill>
                  <a:schemeClr val="tx1"/>
                </a:solidFill>
              </a:rPr>
              <a:t>Data Entry</a:t>
            </a:r>
          </a:p>
        </p:txBody>
      </p:sp>
      <p:sp>
        <p:nvSpPr>
          <p:cNvPr id="79" name="Flowchart: Magnetic Disk 78">
            <a:extLst>
              <a:ext uri="{FF2B5EF4-FFF2-40B4-BE49-F238E27FC236}">
                <a16:creationId xmlns:a16="http://schemas.microsoft.com/office/drawing/2014/main" id="{8E49DDDA-FFB0-4ACC-A06A-ACE029422502}"/>
              </a:ext>
            </a:extLst>
          </p:cNvPr>
          <p:cNvSpPr/>
          <p:nvPr/>
        </p:nvSpPr>
        <p:spPr>
          <a:xfrm>
            <a:off x="7558354" y="2513048"/>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Pipeline</a:t>
            </a:r>
          </a:p>
        </p:txBody>
      </p:sp>
      <p:sp>
        <p:nvSpPr>
          <p:cNvPr id="80" name="Flowchart: Magnetic Disk 79">
            <a:extLst>
              <a:ext uri="{FF2B5EF4-FFF2-40B4-BE49-F238E27FC236}">
                <a16:creationId xmlns:a16="http://schemas.microsoft.com/office/drawing/2014/main" id="{320789B0-A830-4052-8E8F-69C2FA927F41}"/>
              </a:ext>
            </a:extLst>
          </p:cNvPr>
          <p:cNvSpPr/>
          <p:nvPr/>
        </p:nvSpPr>
        <p:spPr>
          <a:xfrm>
            <a:off x="7563688" y="2906815"/>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err="1"/>
              <a:t>Quantimed</a:t>
            </a:r>
            <a:endParaRPr lang="en-US" sz="1100" dirty="0"/>
          </a:p>
        </p:txBody>
      </p:sp>
      <p:sp>
        <p:nvSpPr>
          <p:cNvPr id="32" name="Cloud 31">
            <a:extLst>
              <a:ext uri="{FF2B5EF4-FFF2-40B4-BE49-F238E27FC236}">
                <a16:creationId xmlns:a16="http://schemas.microsoft.com/office/drawing/2014/main" id="{58F948F5-07A4-4479-8DC8-D18FF8CF83E9}"/>
              </a:ext>
            </a:extLst>
          </p:cNvPr>
          <p:cNvSpPr/>
          <p:nvPr/>
        </p:nvSpPr>
        <p:spPr>
          <a:xfrm>
            <a:off x="6622185" y="5237849"/>
            <a:ext cx="544759" cy="26061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00" dirty="0"/>
          </a:p>
        </p:txBody>
      </p:sp>
      <p:sp>
        <p:nvSpPr>
          <p:cNvPr id="33" name="Rectangle 32">
            <a:extLst>
              <a:ext uri="{FF2B5EF4-FFF2-40B4-BE49-F238E27FC236}">
                <a16:creationId xmlns:a16="http://schemas.microsoft.com/office/drawing/2014/main" id="{147378AE-2134-4DAF-8BCA-0D36BC1CDC6F}"/>
              </a:ext>
            </a:extLst>
          </p:cNvPr>
          <p:cNvSpPr/>
          <p:nvPr/>
        </p:nvSpPr>
        <p:spPr>
          <a:xfrm>
            <a:off x="8163811" y="5261893"/>
            <a:ext cx="630025" cy="17515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dirty="0"/>
          </a:p>
        </p:txBody>
      </p:sp>
      <p:sp>
        <p:nvSpPr>
          <p:cNvPr id="34" name="Flowchart: Magnetic Disk 33">
            <a:extLst>
              <a:ext uri="{FF2B5EF4-FFF2-40B4-BE49-F238E27FC236}">
                <a16:creationId xmlns:a16="http://schemas.microsoft.com/office/drawing/2014/main" id="{8FE3A74A-0595-43DB-A654-7B7CEC6476A2}"/>
              </a:ext>
            </a:extLst>
          </p:cNvPr>
          <p:cNvSpPr/>
          <p:nvPr/>
        </p:nvSpPr>
        <p:spPr>
          <a:xfrm>
            <a:off x="7350365" y="5245729"/>
            <a:ext cx="630025" cy="212374"/>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100" dirty="0"/>
          </a:p>
        </p:txBody>
      </p:sp>
      <p:sp>
        <p:nvSpPr>
          <p:cNvPr id="58" name="TextBox 57">
            <a:extLst>
              <a:ext uri="{FF2B5EF4-FFF2-40B4-BE49-F238E27FC236}">
                <a16:creationId xmlns:a16="http://schemas.microsoft.com/office/drawing/2014/main" id="{FBAA5A1C-32D2-4655-855E-22A731401D4C}"/>
              </a:ext>
            </a:extLst>
          </p:cNvPr>
          <p:cNvSpPr txBox="1"/>
          <p:nvPr/>
        </p:nvSpPr>
        <p:spPr>
          <a:xfrm>
            <a:off x="6557948" y="5458103"/>
            <a:ext cx="673232" cy="215444"/>
          </a:xfrm>
          <a:prstGeom prst="rect">
            <a:avLst/>
          </a:prstGeom>
          <a:noFill/>
        </p:spPr>
        <p:txBody>
          <a:bodyPr wrap="square" rtlCol="0">
            <a:spAutoFit/>
          </a:bodyPr>
          <a:lstStyle/>
          <a:p>
            <a:pPr algn="ctr"/>
            <a:r>
              <a:rPr lang="en-US" sz="800" dirty="0"/>
              <a:t>Web-based</a:t>
            </a:r>
          </a:p>
        </p:txBody>
      </p:sp>
      <p:sp>
        <p:nvSpPr>
          <p:cNvPr id="66" name="TextBox 65">
            <a:extLst>
              <a:ext uri="{FF2B5EF4-FFF2-40B4-BE49-F238E27FC236}">
                <a16:creationId xmlns:a16="http://schemas.microsoft.com/office/drawing/2014/main" id="{ACD559D4-C30B-445A-9EA4-F214A2511A2B}"/>
              </a:ext>
            </a:extLst>
          </p:cNvPr>
          <p:cNvSpPr txBox="1"/>
          <p:nvPr/>
        </p:nvSpPr>
        <p:spPr>
          <a:xfrm>
            <a:off x="7328761" y="5458103"/>
            <a:ext cx="673232" cy="215444"/>
          </a:xfrm>
          <a:prstGeom prst="rect">
            <a:avLst/>
          </a:prstGeom>
          <a:noFill/>
        </p:spPr>
        <p:txBody>
          <a:bodyPr wrap="square" rtlCol="0">
            <a:spAutoFit/>
          </a:bodyPr>
          <a:lstStyle/>
          <a:p>
            <a:pPr algn="ctr"/>
            <a:r>
              <a:rPr lang="en-US" sz="800" dirty="0"/>
              <a:t>Standalone</a:t>
            </a:r>
          </a:p>
        </p:txBody>
      </p:sp>
      <p:sp>
        <p:nvSpPr>
          <p:cNvPr id="67" name="TextBox 66">
            <a:extLst>
              <a:ext uri="{FF2B5EF4-FFF2-40B4-BE49-F238E27FC236}">
                <a16:creationId xmlns:a16="http://schemas.microsoft.com/office/drawing/2014/main" id="{25A42092-532B-42D8-8B00-52B184715FF4}"/>
              </a:ext>
            </a:extLst>
          </p:cNvPr>
          <p:cNvSpPr txBox="1"/>
          <p:nvPr/>
        </p:nvSpPr>
        <p:spPr>
          <a:xfrm>
            <a:off x="8064196" y="5432905"/>
            <a:ext cx="829254" cy="215444"/>
          </a:xfrm>
          <a:prstGeom prst="rect">
            <a:avLst/>
          </a:prstGeom>
          <a:noFill/>
        </p:spPr>
        <p:txBody>
          <a:bodyPr wrap="square" rtlCol="0">
            <a:spAutoFit/>
          </a:bodyPr>
          <a:lstStyle/>
          <a:p>
            <a:pPr algn="ctr"/>
            <a:r>
              <a:rPr lang="en-US" sz="800" dirty="0"/>
              <a:t>Process action</a:t>
            </a:r>
          </a:p>
        </p:txBody>
      </p:sp>
      <p:sp>
        <p:nvSpPr>
          <p:cNvPr id="74" name="Rectangle 73">
            <a:extLst>
              <a:ext uri="{FF2B5EF4-FFF2-40B4-BE49-F238E27FC236}">
                <a16:creationId xmlns:a16="http://schemas.microsoft.com/office/drawing/2014/main" id="{DAD019DA-EFC7-453F-B7BA-2BBA1E970E15}"/>
              </a:ext>
            </a:extLst>
          </p:cNvPr>
          <p:cNvSpPr/>
          <p:nvPr/>
        </p:nvSpPr>
        <p:spPr>
          <a:xfrm>
            <a:off x="6541951" y="2707259"/>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DHIS2</a:t>
            </a:r>
            <a:endParaRPr lang="en-US" sz="1100" dirty="0">
              <a:solidFill>
                <a:schemeClr val="tx1"/>
              </a:solidFill>
            </a:endParaRPr>
          </a:p>
          <a:p>
            <a:pPr algn="ctr"/>
            <a:r>
              <a:rPr lang="en-US" sz="800" dirty="0">
                <a:solidFill>
                  <a:schemeClr val="tx1"/>
                </a:solidFill>
              </a:rPr>
              <a:t>Data Entry</a:t>
            </a:r>
          </a:p>
        </p:txBody>
      </p:sp>
      <p:sp>
        <p:nvSpPr>
          <p:cNvPr id="75" name="Rectangle 74">
            <a:extLst>
              <a:ext uri="{FF2B5EF4-FFF2-40B4-BE49-F238E27FC236}">
                <a16:creationId xmlns:a16="http://schemas.microsoft.com/office/drawing/2014/main" id="{C435562C-4AD6-4D86-945B-0CE3CACB6517}"/>
              </a:ext>
            </a:extLst>
          </p:cNvPr>
          <p:cNvSpPr/>
          <p:nvPr/>
        </p:nvSpPr>
        <p:spPr>
          <a:xfrm>
            <a:off x="6698010" y="4491976"/>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Data entered on form and sent to District for entry</a:t>
            </a:r>
          </a:p>
        </p:txBody>
      </p:sp>
      <p:sp>
        <p:nvSpPr>
          <p:cNvPr id="76" name="Rectangle 75">
            <a:extLst>
              <a:ext uri="{FF2B5EF4-FFF2-40B4-BE49-F238E27FC236}">
                <a16:creationId xmlns:a16="http://schemas.microsoft.com/office/drawing/2014/main" id="{C36835FA-1C51-40DE-8792-A27C1B77AEF0}"/>
              </a:ext>
            </a:extLst>
          </p:cNvPr>
          <p:cNvSpPr/>
          <p:nvPr/>
        </p:nvSpPr>
        <p:spPr>
          <a:xfrm>
            <a:off x="6698010" y="3629923"/>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DHIS2</a:t>
            </a:r>
            <a:endParaRPr lang="en-US" sz="1100" dirty="0">
              <a:solidFill>
                <a:schemeClr val="tx1"/>
              </a:solidFill>
            </a:endParaRPr>
          </a:p>
          <a:p>
            <a:pPr algn="ctr"/>
            <a:r>
              <a:rPr lang="en-US" sz="800" dirty="0">
                <a:solidFill>
                  <a:schemeClr val="tx1"/>
                </a:solidFill>
              </a:rPr>
              <a:t>Data Entry</a:t>
            </a:r>
          </a:p>
        </p:txBody>
      </p:sp>
      <p:cxnSp>
        <p:nvCxnSpPr>
          <p:cNvPr id="73" name="Straight Arrow Connector 72">
            <a:extLst>
              <a:ext uri="{FF2B5EF4-FFF2-40B4-BE49-F238E27FC236}">
                <a16:creationId xmlns:a16="http://schemas.microsoft.com/office/drawing/2014/main" id="{D85AEE5E-3798-46F5-8184-EBB41A9FB5B8}"/>
              </a:ext>
            </a:extLst>
          </p:cNvPr>
          <p:cNvCxnSpPr>
            <a:cxnSpLocks/>
            <a:stCxn id="74" idx="0"/>
            <a:endCxn id="13" idx="1"/>
          </p:cNvCxnSpPr>
          <p:nvPr/>
        </p:nvCxnSpPr>
        <p:spPr>
          <a:xfrm flipH="1" flipV="1">
            <a:off x="6992728" y="1467357"/>
            <a:ext cx="1585" cy="12399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Cloud 88">
            <a:extLst>
              <a:ext uri="{FF2B5EF4-FFF2-40B4-BE49-F238E27FC236}">
                <a16:creationId xmlns:a16="http://schemas.microsoft.com/office/drawing/2014/main" id="{2A23A053-9D97-4643-B77A-55061E33B3D7}"/>
              </a:ext>
            </a:extLst>
          </p:cNvPr>
          <p:cNvSpPr/>
          <p:nvPr/>
        </p:nvSpPr>
        <p:spPr>
          <a:xfrm>
            <a:off x="9941339" y="872062"/>
            <a:ext cx="947674" cy="582964"/>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err="1">
                <a:solidFill>
                  <a:schemeClr val="tx1"/>
                </a:solidFill>
              </a:rPr>
              <a:t>iVEDiX</a:t>
            </a:r>
            <a:endParaRPr lang="en-US" sz="1000" dirty="0">
              <a:solidFill>
                <a:schemeClr val="tx1"/>
              </a:solidFill>
            </a:endParaRPr>
          </a:p>
        </p:txBody>
      </p:sp>
      <p:sp>
        <p:nvSpPr>
          <p:cNvPr id="96" name="Cloud 95">
            <a:extLst>
              <a:ext uri="{FF2B5EF4-FFF2-40B4-BE49-F238E27FC236}">
                <a16:creationId xmlns:a16="http://schemas.microsoft.com/office/drawing/2014/main" id="{9BB53DF2-2592-4AA4-BBC1-1EB5EDAD372C}"/>
              </a:ext>
            </a:extLst>
          </p:cNvPr>
          <p:cNvSpPr/>
          <p:nvPr/>
        </p:nvSpPr>
        <p:spPr>
          <a:xfrm>
            <a:off x="7526827" y="878079"/>
            <a:ext cx="947674" cy="582964"/>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Situation</a:t>
            </a:r>
          </a:p>
          <a:p>
            <a:pPr algn="ctr"/>
            <a:r>
              <a:rPr lang="en-US" sz="1000" dirty="0">
                <a:solidFill>
                  <a:schemeClr val="tx1"/>
                </a:solidFill>
              </a:rPr>
              <a:t>Room</a:t>
            </a:r>
          </a:p>
        </p:txBody>
      </p:sp>
      <p:sp>
        <p:nvSpPr>
          <p:cNvPr id="97" name="Cloud 96">
            <a:extLst>
              <a:ext uri="{FF2B5EF4-FFF2-40B4-BE49-F238E27FC236}">
                <a16:creationId xmlns:a16="http://schemas.microsoft.com/office/drawing/2014/main" id="{33AED4B6-BF93-471F-A708-36683ABC028D}"/>
              </a:ext>
            </a:extLst>
          </p:cNvPr>
          <p:cNvSpPr/>
          <p:nvPr/>
        </p:nvSpPr>
        <p:spPr>
          <a:xfrm>
            <a:off x="8761761" y="1219825"/>
            <a:ext cx="928933" cy="678040"/>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Data</a:t>
            </a:r>
          </a:p>
          <a:p>
            <a:pPr algn="ctr"/>
            <a:r>
              <a:rPr lang="en-US" sz="1000" dirty="0">
                <a:solidFill>
                  <a:schemeClr val="tx1"/>
                </a:solidFill>
              </a:rPr>
              <a:t>Warehouse</a:t>
            </a:r>
          </a:p>
        </p:txBody>
      </p:sp>
      <p:sp>
        <p:nvSpPr>
          <p:cNvPr id="98" name="Cloud 97">
            <a:extLst>
              <a:ext uri="{FF2B5EF4-FFF2-40B4-BE49-F238E27FC236}">
                <a16:creationId xmlns:a16="http://schemas.microsoft.com/office/drawing/2014/main" id="{BCE7E711-7BDE-497C-B31B-D7155638D7AE}"/>
              </a:ext>
            </a:extLst>
          </p:cNvPr>
          <p:cNvSpPr/>
          <p:nvPr/>
        </p:nvSpPr>
        <p:spPr>
          <a:xfrm>
            <a:off x="9946096" y="1625252"/>
            <a:ext cx="957298" cy="541797"/>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NHLIMS</a:t>
            </a:r>
          </a:p>
        </p:txBody>
      </p:sp>
      <p:sp>
        <p:nvSpPr>
          <p:cNvPr id="109" name="Cloud 108">
            <a:extLst>
              <a:ext uri="{FF2B5EF4-FFF2-40B4-BE49-F238E27FC236}">
                <a16:creationId xmlns:a16="http://schemas.microsoft.com/office/drawing/2014/main" id="{7BC80A24-1F1C-4938-85BB-090C7E35C0E2}"/>
              </a:ext>
            </a:extLst>
          </p:cNvPr>
          <p:cNvSpPr/>
          <p:nvPr/>
        </p:nvSpPr>
        <p:spPr>
          <a:xfrm>
            <a:off x="8579307" y="2584714"/>
            <a:ext cx="734582" cy="541821"/>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POD App</a:t>
            </a:r>
          </a:p>
        </p:txBody>
      </p:sp>
      <p:sp>
        <p:nvSpPr>
          <p:cNvPr id="110" name="Rectangle 109">
            <a:extLst>
              <a:ext uri="{FF2B5EF4-FFF2-40B4-BE49-F238E27FC236}">
                <a16:creationId xmlns:a16="http://schemas.microsoft.com/office/drawing/2014/main" id="{DDA37FDD-5F2F-41AB-8A15-0388D2514CBF}"/>
              </a:ext>
            </a:extLst>
          </p:cNvPr>
          <p:cNvSpPr/>
          <p:nvPr/>
        </p:nvSpPr>
        <p:spPr>
          <a:xfrm>
            <a:off x="9972383" y="2675236"/>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NHLMIS</a:t>
            </a:r>
            <a:endParaRPr lang="en-US" sz="1100" dirty="0">
              <a:solidFill>
                <a:schemeClr val="tx1"/>
              </a:solidFill>
            </a:endParaRPr>
          </a:p>
          <a:p>
            <a:pPr algn="ctr"/>
            <a:r>
              <a:rPr lang="en-US" sz="800" dirty="0">
                <a:solidFill>
                  <a:schemeClr val="tx1"/>
                </a:solidFill>
              </a:rPr>
              <a:t>Data Entry</a:t>
            </a:r>
          </a:p>
        </p:txBody>
      </p:sp>
      <p:sp>
        <p:nvSpPr>
          <p:cNvPr id="111" name="Rectangle 110">
            <a:extLst>
              <a:ext uri="{FF2B5EF4-FFF2-40B4-BE49-F238E27FC236}">
                <a16:creationId xmlns:a16="http://schemas.microsoft.com/office/drawing/2014/main" id="{0DBAD4A7-11D3-4255-B34F-96342B79A510}"/>
              </a:ext>
            </a:extLst>
          </p:cNvPr>
          <p:cNvSpPr/>
          <p:nvPr/>
        </p:nvSpPr>
        <p:spPr>
          <a:xfrm>
            <a:off x="9392739" y="3612781"/>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NHLMIS</a:t>
            </a:r>
            <a:endParaRPr lang="en-US" sz="1100" dirty="0">
              <a:solidFill>
                <a:schemeClr val="tx1"/>
              </a:solidFill>
            </a:endParaRPr>
          </a:p>
          <a:p>
            <a:pPr algn="ctr"/>
            <a:r>
              <a:rPr lang="en-US" sz="800" dirty="0">
                <a:solidFill>
                  <a:schemeClr val="tx1"/>
                </a:solidFill>
              </a:rPr>
              <a:t>Data Entry</a:t>
            </a:r>
          </a:p>
        </p:txBody>
      </p:sp>
      <p:cxnSp>
        <p:nvCxnSpPr>
          <p:cNvPr id="113" name="Straight Arrow Connector 112">
            <a:extLst>
              <a:ext uri="{FF2B5EF4-FFF2-40B4-BE49-F238E27FC236}">
                <a16:creationId xmlns:a16="http://schemas.microsoft.com/office/drawing/2014/main" id="{189F8082-3EE5-46CC-835D-E39A4D8779D8}"/>
              </a:ext>
            </a:extLst>
          </p:cNvPr>
          <p:cNvCxnSpPr>
            <a:cxnSpLocks/>
            <a:stCxn id="110" idx="0"/>
            <a:endCxn id="98" idx="1"/>
          </p:cNvCxnSpPr>
          <p:nvPr/>
        </p:nvCxnSpPr>
        <p:spPr>
          <a:xfrm flipV="1">
            <a:off x="10424745" y="2166472"/>
            <a:ext cx="0" cy="508764"/>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123" name="Flowchart: Magnetic Disk 122">
            <a:extLst>
              <a:ext uri="{FF2B5EF4-FFF2-40B4-BE49-F238E27FC236}">
                <a16:creationId xmlns:a16="http://schemas.microsoft.com/office/drawing/2014/main" id="{E8560E1B-B10A-4C35-9667-E6FFE580CC37}"/>
              </a:ext>
            </a:extLst>
          </p:cNvPr>
          <p:cNvSpPr/>
          <p:nvPr/>
        </p:nvSpPr>
        <p:spPr>
          <a:xfrm>
            <a:off x="6164076" y="1770061"/>
            <a:ext cx="682085" cy="440341"/>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ctr"/>
            <a:r>
              <a:rPr lang="en-US" sz="800" dirty="0"/>
              <a:t>SMS Bulk</a:t>
            </a:r>
          </a:p>
          <a:p>
            <a:pPr algn="ctr"/>
            <a:r>
              <a:rPr lang="en-US" sz="800" dirty="0"/>
              <a:t>Distribution</a:t>
            </a:r>
          </a:p>
        </p:txBody>
      </p:sp>
      <p:cxnSp>
        <p:nvCxnSpPr>
          <p:cNvPr id="132" name="Straight Arrow Connector 131">
            <a:extLst>
              <a:ext uri="{FF2B5EF4-FFF2-40B4-BE49-F238E27FC236}">
                <a16:creationId xmlns:a16="http://schemas.microsoft.com/office/drawing/2014/main" id="{8717F1EE-9E62-4FEF-9F71-F20152E6EB72}"/>
              </a:ext>
            </a:extLst>
          </p:cNvPr>
          <p:cNvCxnSpPr>
            <a:cxnSpLocks/>
            <a:stCxn id="79" idx="4"/>
          </p:cNvCxnSpPr>
          <p:nvPr/>
        </p:nvCxnSpPr>
        <p:spPr>
          <a:xfrm flipV="1">
            <a:off x="8382013" y="1845863"/>
            <a:ext cx="577696" cy="8332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9" name="Rectangle 188">
            <a:extLst>
              <a:ext uri="{FF2B5EF4-FFF2-40B4-BE49-F238E27FC236}">
                <a16:creationId xmlns:a16="http://schemas.microsoft.com/office/drawing/2014/main" id="{19EA8CC0-9A75-4C2A-B64E-E1575E9B11CF}"/>
              </a:ext>
            </a:extLst>
          </p:cNvPr>
          <p:cNvSpPr/>
          <p:nvPr/>
        </p:nvSpPr>
        <p:spPr>
          <a:xfrm>
            <a:off x="11252722" y="4496190"/>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Data </a:t>
            </a:r>
            <a:r>
              <a:rPr lang="en-US" sz="800" dirty="0" err="1">
                <a:solidFill>
                  <a:schemeClr val="tx1"/>
                </a:solidFill>
              </a:rPr>
              <a:t>etered</a:t>
            </a:r>
            <a:r>
              <a:rPr lang="en-US" sz="800" dirty="0">
                <a:solidFill>
                  <a:schemeClr val="tx1"/>
                </a:solidFill>
              </a:rPr>
              <a:t> on form and sent to District for entry</a:t>
            </a:r>
          </a:p>
        </p:txBody>
      </p:sp>
      <p:cxnSp>
        <p:nvCxnSpPr>
          <p:cNvPr id="50" name="Straight Arrow Connector 49">
            <a:extLst>
              <a:ext uri="{FF2B5EF4-FFF2-40B4-BE49-F238E27FC236}">
                <a16:creationId xmlns:a16="http://schemas.microsoft.com/office/drawing/2014/main" id="{3CE3EBC5-7C5D-44DC-ABF0-22DC1DF8053D}"/>
              </a:ext>
            </a:extLst>
          </p:cNvPr>
          <p:cNvCxnSpPr>
            <a:cxnSpLocks/>
            <a:stCxn id="51" idx="0"/>
            <a:endCxn id="111" idx="2"/>
          </p:cNvCxnSpPr>
          <p:nvPr/>
        </p:nvCxnSpPr>
        <p:spPr>
          <a:xfrm flipV="1">
            <a:off x="9845101" y="4011893"/>
            <a:ext cx="0" cy="468937"/>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51" name="Rectangle 50">
            <a:extLst>
              <a:ext uri="{FF2B5EF4-FFF2-40B4-BE49-F238E27FC236}">
                <a16:creationId xmlns:a16="http://schemas.microsoft.com/office/drawing/2014/main" id="{08C44C72-D1F9-4C12-A21D-F84832711619}"/>
              </a:ext>
            </a:extLst>
          </p:cNvPr>
          <p:cNvSpPr/>
          <p:nvPr/>
        </p:nvSpPr>
        <p:spPr>
          <a:xfrm>
            <a:off x="9392739" y="4480830"/>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Data entered on form and sent to District for entry</a:t>
            </a:r>
          </a:p>
        </p:txBody>
      </p:sp>
      <p:cxnSp>
        <p:nvCxnSpPr>
          <p:cNvPr id="145" name="Straight Arrow Connector 144">
            <a:extLst>
              <a:ext uri="{FF2B5EF4-FFF2-40B4-BE49-F238E27FC236}">
                <a16:creationId xmlns:a16="http://schemas.microsoft.com/office/drawing/2014/main" id="{880171A5-9ECE-4FFF-844E-4A3BDEE35342}"/>
              </a:ext>
            </a:extLst>
          </p:cNvPr>
          <p:cNvCxnSpPr>
            <a:cxnSpLocks/>
            <a:stCxn id="89" idx="2"/>
          </p:cNvCxnSpPr>
          <p:nvPr/>
        </p:nvCxnSpPr>
        <p:spPr>
          <a:xfrm flipH="1">
            <a:off x="9651198" y="1163544"/>
            <a:ext cx="293081" cy="1807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0D4712A8-8EA6-4C28-AFAC-C4EF666329FD}"/>
              </a:ext>
            </a:extLst>
          </p:cNvPr>
          <p:cNvCxnSpPr>
            <a:cxnSpLocks/>
            <a:stCxn id="98" idx="2"/>
          </p:cNvCxnSpPr>
          <p:nvPr/>
        </p:nvCxnSpPr>
        <p:spPr>
          <a:xfrm flipH="1" flipV="1">
            <a:off x="9610970" y="1673317"/>
            <a:ext cx="338095" cy="2228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Connector: Elbow 157">
            <a:extLst>
              <a:ext uri="{FF2B5EF4-FFF2-40B4-BE49-F238E27FC236}">
                <a16:creationId xmlns:a16="http://schemas.microsoft.com/office/drawing/2014/main" id="{1EDD1DBA-76CD-404C-80A2-AE71DD1EBD9C}"/>
              </a:ext>
            </a:extLst>
          </p:cNvPr>
          <p:cNvCxnSpPr>
            <a:cxnSpLocks/>
            <a:stCxn id="14" idx="3"/>
            <a:endCxn id="97" idx="0"/>
          </p:cNvCxnSpPr>
          <p:nvPr/>
        </p:nvCxnSpPr>
        <p:spPr>
          <a:xfrm rot="16200000" flipV="1">
            <a:off x="10610352" y="638413"/>
            <a:ext cx="68422" cy="190928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83C8AB4D-B020-4D88-BDBB-64E6E2A5592C}"/>
              </a:ext>
            </a:extLst>
          </p:cNvPr>
          <p:cNvCxnSpPr>
            <a:cxnSpLocks/>
            <a:endCxn id="19" idx="0"/>
          </p:cNvCxnSpPr>
          <p:nvPr/>
        </p:nvCxnSpPr>
        <p:spPr>
          <a:xfrm flipH="1">
            <a:off x="8472340" y="1726020"/>
            <a:ext cx="321496" cy="1809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Cloud 68">
            <a:extLst>
              <a:ext uri="{FF2B5EF4-FFF2-40B4-BE49-F238E27FC236}">
                <a16:creationId xmlns:a16="http://schemas.microsoft.com/office/drawing/2014/main" id="{3C2376CD-6B68-4D49-B991-FAD748EFCD5A}"/>
              </a:ext>
            </a:extLst>
          </p:cNvPr>
          <p:cNvSpPr/>
          <p:nvPr/>
        </p:nvSpPr>
        <p:spPr>
          <a:xfrm>
            <a:off x="10503314" y="3602350"/>
            <a:ext cx="579645" cy="399113"/>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COMS</a:t>
            </a:r>
          </a:p>
          <a:p>
            <a:pPr algn="ctr"/>
            <a:r>
              <a:rPr lang="en-US" sz="1000" dirty="0">
                <a:solidFill>
                  <a:schemeClr val="tx1"/>
                </a:solidFill>
              </a:rPr>
              <a:t>e-POD</a:t>
            </a:r>
          </a:p>
        </p:txBody>
      </p:sp>
      <p:sp>
        <p:nvSpPr>
          <p:cNvPr id="70" name="Cloud 69">
            <a:extLst>
              <a:ext uri="{FF2B5EF4-FFF2-40B4-BE49-F238E27FC236}">
                <a16:creationId xmlns:a16="http://schemas.microsoft.com/office/drawing/2014/main" id="{F8C6B67D-94DF-4DE2-9C34-A8AD08B60E61}"/>
              </a:ext>
            </a:extLst>
          </p:cNvPr>
          <p:cNvSpPr/>
          <p:nvPr/>
        </p:nvSpPr>
        <p:spPr>
          <a:xfrm>
            <a:off x="10483825" y="4481545"/>
            <a:ext cx="579645" cy="399113"/>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COMS</a:t>
            </a:r>
          </a:p>
          <a:p>
            <a:pPr algn="ctr"/>
            <a:r>
              <a:rPr lang="en-US" sz="1000" dirty="0">
                <a:solidFill>
                  <a:schemeClr val="tx1"/>
                </a:solidFill>
              </a:rPr>
              <a:t>e-POD</a:t>
            </a:r>
          </a:p>
        </p:txBody>
      </p:sp>
      <p:cxnSp>
        <p:nvCxnSpPr>
          <p:cNvPr id="43" name="Straight Arrow Connector 42">
            <a:extLst>
              <a:ext uri="{FF2B5EF4-FFF2-40B4-BE49-F238E27FC236}">
                <a16:creationId xmlns:a16="http://schemas.microsoft.com/office/drawing/2014/main" id="{A1FCDE6D-9DA1-40A6-8F2D-CA5E29543B04}"/>
              </a:ext>
            </a:extLst>
          </p:cNvPr>
          <p:cNvCxnSpPr>
            <a:cxnSpLocks/>
            <a:stCxn id="96" idx="0"/>
          </p:cNvCxnSpPr>
          <p:nvPr/>
        </p:nvCxnSpPr>
        <p:spPr>
          <a:xfrm>
            <a:off x="8473711" y="1169561"/>
            <a:ext cx="419739" cy="16023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3" name="Cloud 82">
            <a:extLst>
              <a:ext uri="{FF2B5EF4-FFF2-40B4-BE49-F238E27FC236}">
                <a16:creationId xmlns:a16="http://schemas.microsoft.com/office/drawing/2014/main" id="{E3D427FF-1B00-4224-BAF1-338526999D00}"/>
              </a:ext>
            </a:extLst>
          </p:cNvPr>
          <p:cNvSpPr/>
          <p:nvPr/>
        </p:nvSpPr>
        <p:spPr>
          <a:xfrm>
            <a:off x="11103893" y="872062"/>
            <a:ext cx="947674" cy="582964"/>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3PL WMS</a:t>
            </a:r>
          </a:p>
        </p:txBody>
      </p:sp>
      <p:cxnSp>
        <p:nvCxnSpPr>
          <p:cNvPr id="84" name="Straight Arrow Connector 83">
            <a:extLst>
              <a:ext uri="{FF2B5EF4-FFF2-40B4-BE49-F238E27FC236}">
                <a16:creationId xmlns:a16="http://schemas.microsoft.com/office/drawing/2014/main" id="{8C490BB0-5200-4473-911E-670ADCA68882}"/>
              </a:ext>
            </a:extLst>
          </p:cNvPr>
          <p:cNvCxnSpPr>
            <a:cxnSpLocks/>
            <a:stCxn id="83" idx="2"/>
            <a:endCxn id="89" idx="0"/>
          </p:cNvCxnSpPr>
          <p:nvPr/>
        </p:nvCxnSpPr>
        <p:spPr>
          <a:xfrm flipH="1">
            <a:off x="10888223" y="1163544"/>
            <a:ext cx="21861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Cloud 90">
            <a:extLst>
              <a:ext uri="{FF2B5EF4-FFF2-40B4-BE49-F238E27FC236}">
                <a16:creationId xmlns:a16="http://schemas.microsoft.com/office/drawing/2014/main" id="{B2A90EA5-DDC5-4C3B-B23D-CD7396118FD5}"/>
              </a:ext>
            </a:extLst>
          </p:cNvPr>
          <p:cNvSpPr/>
          <p:nvPr/>
        </p:nvSpPr>
        <p:spPr>
          <a:xfrm>
            <a:off x="8574447" y="3546827"/>
            <a:ext cx="739441" cy="541821"/>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POD App</a:t>
            </a:r>
          </a:p>
        </p:txBody>
      </p:sp>
      <p:cxnSp>
        <p:nvCxnSpPr>
          <p:cNvPr id="56" name="Straight Arrow Connector 55">
            <a:extLst>
              <a:ext uri="{FF2B5EF4-FFF2-40B4-BE49-F238E27FC236}">
                <a16:creationId xmlns:a16="http://schemas.microsoft.com/office/drawing/2014/main" id="{D57E9C8F-8C66-474B-9879-024F6CAAD442}"/>
              </a:ext>
            </a:extLst>
          </p:cNvPr>
          <p:cNvCxnSpPr>
            <a:cxnSpLocks/>
            <a:stCxn id="109" idx="1"/>
            <a:endCxn id="91" idx="3"/>
          </p:cNvCxnSpPr>
          <p:nvPr/>
        </p:nvCxnSpPr>
        <p:spPr>
          <a:xfrm flipH="1">
            <a:off x="8944168" y="3125958"/>
            <a:ext cx="2430" cy="45184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DF8108F0-8563-4503-86D3-9F81B8B30D19}"/>
              </a:ext>
            </a:extLst>
          </p:cNvPr>
          <p:cNvCxnSpPr>
            <a:cxnSpLocks/>
            <a:stCxn id="98" idx="0"/>
            <a:endCxn id="14" idx="2"/>
          </p:cNvCxnSpPr>
          <p:nvPr/>
        </p:nvCxnSpPr>
        <p:spPr>
          <a:xfrm flipV="1">
            <a:off x="10902596" y="1885417"/>
            <a:ext cx="227302" cy="1073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0763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HSC-PSM-Widescreen">
  <a:themeElements>
    <a:clrScheme name="USAID Primary/secondary">
      <a:dk1>
        <a:sysClr val="windowText" lastClr="000000"/>
      </a:dk1>
      <a:lt1>
        <a:srgbClr val="FFFFFF"/>
      </a:lt1>
      <a:dk2>
        <a:srgbClr val="002F6C"/>
      </a:dk2>
      <a:lt2>
        <a:srgbClr val="BA0C2F"/>
      </a:lt2>
      <a:accent1>
        <a:srgbClr val="002F6C"/>
      </a:accent1>
      <a:accent2>
        <a:srgbClr val="BA0C2F"/>
      </a:accent2>
      <a:accent3>
        <a:srgbClr val="0067B9"/>
      </a:accent3>
      <a:accent4>
        <a:srgbClr val="A7C6ED"/>
      </a:accent4>
      <a:accent5>
        <a:srgbClr val="651D32"/>
      </a:accent5>
      <a:accent6>
        <a:srgbClr val="6C6463"/>
      </a:accent6>
      <a:hlink>
        <a:srgbClr val="6C6463"/>
      </a:hlink>
      <a:folHlink>
        <a:srgbClr val="6C6463"/>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duct Data Management_Activity Alignment_v2.potx" id="{6C33AEB7-053D-4A78-8A72-DBA49FE43E93}" vid="{98288CF4-5A4A-4C12-B38C-388A84F0FBA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roject Technical Implementation" ma:contentTypeID="0x0101008DA58B5CA681664FAB24816C56F4108502000ADD5E642F4F1F4DAD7DCE948E5FBB18" ma:contentTypeVersion="9" ma:contentTypeDescription="" ma:contentTypeScope="" ma:versionID="7421ca707b38663b6644458ee72b1187">
  <xsd:schema xmlns:xsd="http://www.w3.org/2001/XMLSchema" xmlns:xs="http://www.w3.org/2001/XMLSchema" xmlns:p="http://schemas.microsoft.com/office/2006/metadata/properties" xmlns:ns2="8d7096d6-fc66-4344-9e3f-2445529a09f6" targetNamespace="http://schemas.microsoft.com/office/2006/metadata/properties" ma:root="true" ma:fieldsID="5ee30b9bfd6412e4d556676866cd5466" ns2:_="">
    <xsd:import namespace="8d7096d6-fc66-4344-9e3f-2445529a09f6"/>
    <xsd:element name="properties">
      <xsd:complexType>
        <xsd:sequence>
          <xsd:element name="documentManagement">
            <xsd:complexType>
              <xsd:all>
                <xsd:element ref="ns2:hbf0c10381aa4bd59932b5b7da857fe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096d6-fc66-4344-9e3f-2445529a09f6" elementFormDefault="qualified">
    <xsd:import namespace="http://schemas.microsoft.com/office/2006/documentManagement/types"/>
    <xsd:import namespace="http://schemas.microsoft.com/office/infopath/2007/PartnerControls"/>
    <xsd:element name="hbf0c10381aa4bd59932b5b7da857fed" ma:index="8" nillable="true" ma:taxonomy="true" ma:internalName="hbf0c10381aa4bd59932b5b7da857fed" ma:taxonomyFieldName="Project_x0020_Document_x0020_Type" ma:displayName="Project Document Type" ma:default="" ma:fieldId="{1bf0c103-81aa-4bd5-9932-b5b7da857fed}" ma:sspId="822e118f-d533-465d-b5ca-7beed2256e09" ma:termSetId="d8a5acf7-091c-4877-b363-b3708ae0704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5cf9c8a-78a3-4561-85a9-0a0514ac3c6b}" ma:internalName="TaxCatchAll" ma:showField="CatchAllData" ma:web="854bdaf2-bd23-4f9a-b8cb-7de5fd39621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5cf9c8a-78a3-4561-85a9-0a0514ac3c6b}" ma:internalName="TaxCatchAllLabel" ma:readOnly="true" ma:showField="CatchAllDataLabel" ma:web="854bdaf2-bd23-4f9a-b8cb-7de5fd3962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822e118f-d533-465d-b5ca-7beed2256e09" ContentTypeId="0x0101008DA58B5CA681664FAB24816C56F4108502" PreviousValue="false"/>
</file>

<file path=customXml/item4.xml><?xml version="1.0" encoding="utf-8"?>
<p:properties xmlns:p="http://schemas.microsoft.com/office/2006/metadata/properties" xmlns:xsi="http://www.w3.org/2001/XMLSchema-instance" xmlns:pc="http://schemas.microsoft.com/office/infopath/2007/PartnerControls">
  <documentManagement>
    <hbf0c10381aa4bd59932b5b7da857fed xmlns="8d7096d6-fc66-4344-9e3f-2445529a09f6">
      <Terms xmlns="http://schemas.microsoft.com/office/infopath/2007/PartnerControls"/>
    </hbf0c10381aa4bd59932b5b7da857fed>
    <TaxCatchAll xmlns="8d7096d6-fc66-4344-9e3f-2445529a09f6"/>
  </documentManagement>
</p:properties>
</file>

<file path=customXml/itemProps1.xml><?xml version="1.0" encoding="utf-8"?>
<ds:datastoreItem xmlns:ds="http://schemas.openxmlformats.org/officeDocument/2006/customXml" ds:itemID="{7B643B77-DF89-41EE-970E-DC319E59C2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7096d6-fc66-4344-9e3f-2445529a0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39EBDE-6D94-45AE-B699-D5F9D683A9D9}">
  <ds:schemaRefs>
    <ds:schemaRef ds:uri="http://schemas.microsoft.com/sharepoint/v3/contenttype/forms"/>
  </ds:schemaRefs>
</ds:datastoreItem>
</file>

<file path=customXml/itemProps3.xml><?xml version="1.0" encoding="utf-8"?>
<ds:datastoreItem xmlns:ds="http://schemas.openxmlformats.org/officeDocument/2006/customXml" ds:itemID="{B2DB8581-9950-4233-98E7-6B07B9285763}">
  <ds:schemaRefs>
    <ds:schemaRef ds:uri="Microsoft.SharePoint.Taxonomy.ContentTypeSync"/>
  </ds:schemaRefs>
</ds:datastoreItem>
</file>

<file path=customXml/itemProps4.xml><?xml version="1.0" encoding="utf-8"?>
<ds:datastoreItem xmlns:ds="http://schemas.openxmlformats.org/officeDocument/2006/customXml" ds:itemID="{BEAE8431-F759-4283-8BEF-A17B8C6726B1}">
  <ds:schemaRefs>
    <ds:schemaRef ds:uri="http://schemas.microsoft.com/office/2006/documentManagement/types"/>
    <ds:schemaRef ds:uri="33cd82f4-3f37-4b3e-a578-547f27c42b2d"/>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 ds:uri="8d7096d6-fc66-4344-9e3f-2445529a09f6"/>
  </ds:schemaRefs>
</ds:datastoreItem>
</file>

<file path=docProps/app.xml><?xml version="1.0" encoding="utf-8"?>
<Properties xmlns="http://schemas.openxmlformats.org/officeDocument/2006/extended-properties" xmlns:vt="http://schemas.openxmlformats.org/officeDocument/2006/docPropsVTypes">
  <Template>Office Theme</Template>
  <TotalTime>29947</TotalTime>
  <Words>388</Words>
  <Application>Microsoft Office PowerPoint</Application>
  <PresentationFormat>Widescreen</PresentationFormat>
  <Paragraphs>107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Courier New</vt:lpstr>
      <vt:lpstr>Gill Sans MT</vt:lpstr>
      <vt:lpstr>GHSC-PSM-Widescreen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Jamal Sayess</dc:creator>
  <cp:lastModifiedBy>Simon Conesa</cp:lastModifiedBy>
  <cp:revision>272</cp:revision>
  <dcterms:created xsi:type="dcterms:W3CDTF">2020-02-25T15:16:25Z</dcterms:created>
  <dcterms:modified xsi:type="dcterms:W3CDTF">2021-06-25T15:50:34Z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0x0101008DA58B5CA681664FAB24816C56F4108502000ADD5E642F4F1F4DAD7DCE948E5FBB18</vt:lpwstr>
  </property>
</Properties>
</file>