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2"/>
  </p:notesMasterIdLst>
  <p:sldIdLst>
    <p:sldId id="621" r:id="rId6"/>
    <p:sldId id="622" r:id="rId7"/>
    <p:sldId id="633" r:id="rId8"/>
    <p:sldId id="631" r:id="rId9"/>
    <p:sldId id="632" r:id="rId10"/>
    <p:sldId id="63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86" autoAdjust="0"/>
    <p:restoredTop sz="94660"/>
  </p:normalViewPr>
  <p:slideViewPr>
    <p:cSldViewPr snapToGrid="0">
      <p:cViewPr varScale="1">
        <p:scale>
          <a:sx n="98" d="100"/>
          <a:sy n="98" d="100"/>
        </p:scale>
        <p:origin x="24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1A07E95B-BDF8-4B1F-91A5-789471A70FD9}"/>
    <pc:docChg chg="delSld">
      <pc:chgData name="Simon Conesa" userId="85e637a4-6b19-43c5-8a8d-4fa11b74262f" providerId="ADAL" clId="{1A07E95B-BDF8-4B1F-91A5-789471A70FD9}" dt="2021-06-25T15:52:19.763" v="1" actId="2696"/>
      <pc:docMkLst>
        <pc:docMk/>
      </pc:docMkLst>
      <pc:sldChg chg="del">
        <pc:chgData name="Simon Conesa" userId="85e637a4-6b19-43c5-8a8d-4fa11b74262f" providerId="ADAL" clId="{1A07E95B-BDF8-4B1F-91A5-789471A70FD9}" dt="2021-06-25T15:52:15.954" v="0" actId="2696"/>
        <pc:sldMkLst>
          <pc:docMk/>
          <pc:sldMk cId="4118352905" sldId="625"/>
        </pc:sldMkLst>
      </pc:sldChg>
      <pc:sldChg chg="del">
        <pc:chgData name="Simon Conesa" userId="85e637a4-6b19-43c5-8a8d-4fa11b74262f" providerId="ADAL" clId="{1A07E95B-BDF8-4B1F-91A5-789471A70FD9}" dt="2021-06-25T15:52:19.763" v="1" actId="2696"/>
        <pc:sldMkLst>
          <pc:docMk/>
          <pc:sldMk cId="2655054082" sldId="635"/>
        </pc:sldMkLst>
      </pc:sldChg>
    </pc:docChg>
  </pc:docChgLst>
  <pc:docChgLst>
    <pc:chgData name="Simon Conesa" userId="85e637a4-6b19-43c5-8a8d-4fa11b74262f" providerId="ADAL" clId="{17705265-33A3-4D57-A147-42B459BD3E47}"/>
    <pc:docChg chg="custSel modSld">
      <pc:chgData name="Simon Conesa" userId="85e637a4-6b19-43c5-8a8d-4fa11b74262f" providerId="ADAL" clId="{17705265-33A3-4D57-A147-42B459BD3E47}" dt="2021-02-09T16:46:48.792" v="105" actId="20577"/>
      <pc:docMkLst>
        <pc:docMk/>
      </pc:docMkLst>
      <pc:sldChg chg="modSp mod">
        <pc:chgData name="Simon Conesa" userId="85e637a4-6b19-43c5-8a8d-4fa11b74262f" providerId="ADAL" clId="{17705265-33A3-4D57-A147-42B459BD3E47}" dt="2021-02-09T16:46:18.350" v="72" actId="14734"/>
        <pc:sldMkLst>
          <pc:docMk/>
          <pc:sldMk cId="4118352905" sldId="625"/>
        </pc:sldMkLst>
        <pc:spChg chg="mod">
          <ac:chgData name="Simon Conesa" userId="85e637a4-6b19-43c5-8a8d-4fa11b74262f" providerId="ADAL" clId="{17705265-33A3-4D57-A147-42B459BD3E47}" dt="2021-02-09T16:44:35.047" v="1" actId="20577"/>
          <ac:spMkLst>
            <pc:docMk/>
            <pc:sldMk cId="4118352905" sldId="625"/>
            <ac:spMk id="9" creationId="{F858BFB3-743F-44D3-96D6-B91E20CFB2A5}"/>
          </ac:spMkLst>
        </pc:spChg>
        <pc:graphicFrameChg chg="mod modGraphic">
          <ac:chgData name="Simon Conesa" userId="85e637a4-6b19-43c5-8a8d-4fa11b74262f" providerId="ADAL" clId="{17705265-33A3-4D57-A147-42B459BD3E47}" dt="2021-02-09T16:46:18.350" v="72" actId="14734"/>
          <ac:graphicFrameMkLst>
            <pc:docMk/>
            <pc:sldMk cId="4118352905" sldId="625"/>
            <ac:graphicFrameMk id="3" creationId="{94CE5152-4B03-49E2-B187-07B0D574788B}"/>
          </ac:graphicFrameMkLst>
        </pc:graphicFrameChg>
      </pc:sldChg>
      <pc:sldChg chg="modSp mod">
        <pc:chgData name="Simon Conesa" userId="85e637a4-6b19-43c5-8a8d-4fa11b74262f" providerId="ADAL" clId="{17705265-33A3-4D57-A147-42B459BD3E47}" dt="2021-02-09T16:46:48.792" v="105" actId="20577"/>
        <pc:sldMkLst>
          <pc:docMk/>
          <pc:sldMk cId="2655054082" sldId="635"/>
        </pc:sldMkLst>
        <pc:graphicFrameChg chg="mod modGraphic">
          <ac:chgData name="Simon Conesa" userId="85e637a4-6b19-43c5-8a8d-4fa11b74262f" providerId="ADAL" clId="{17705265-33A3-4D57-A147-42B459BD3E47}" dt="2021-02-09T16:46:48.792" v="105" actId="20577"/>
          <ac:graphicFrameMkLst>
            <pc:docMk/>
            <pc:sldMk cId="2655054082" sldId="635"/>
            <ac:graphicFrameMk id="3" creationId="{94CE5152-4B03-49E2-B187-07B0D57478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9F151-5A34-4DFD-B41A-249017425C26}"/>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2">
            <a:extLst>
              <a:ext uri="{FF2B5EF4-FFF2-40B4-BE49-F238E27FC236}">
                <a16:creationId xmlns:a16="http://schemas.microsoft.com/office/drawing/2014/main" id="{E7EEEE49-1E3B-44F8-8DC9-414EDACE05CF}"/>
              </a:ext>
            </a:extLst>
          </p:cNvPr>
          <p:cNvGraphicFramePr>
            <a:graphicFrameLocks noGrp="1"/>
          </p:cNvGraphicFramePr>
          <p:nvPr>
            <p:extLst>
              <p:ext uri="{D42A27DB-BD31-4B8C-83A1-F6EECF244321}">
                <p14:modId xmlns:p14="http://schemas.microsoft.com/office/powerpoint/2010/main" val="22763463"/>
              </p:ext>
            </p:extLst>
          </p:nvPr>
        </p:nvGraphicFramePr>
        <p:xfrm>
          <a:off x="195541" y="680738"/>
          <a:ext cx="11824569" cy="5423157"/>
        </p:xfrm>
        <a:graphic>
          <a:graphicData uri="http://schemas.openxmlformats.org/drawingml/2006/table">
            <a:tbl>
              <a:tblPr>
                <a:tableStyleId>{5940675A-B579-460E-94D1-54222C63F5DA}</a:tableStyleId>
              </a:tblPr>
              <a:tblGrid>
                <a:gridCol w="1094069">
                  <a:extLst>
                    <a:ext uri="{9D8B030D-6E8A-4147-A177-3AD203B41FA5}">
                      <a16:colId xmlns:a16="http://schemas.microsoft.com/office/drawing/2014/main" val="1375447307"/>
                    </a:ext>
                  </a:extLst>
                </a:gridCol>
                <a:gridCol w="1300201">
                  <a:extLst>
                    <a:ext uri="{9D8B030D-6E8A-4147-A177-3AD203B41FA5}">
                      <a16:colId xmlns:a16="http://schemas.microsoft.com/office/drawing/2014/main" val="3040265372"/>
                    </a:ext>
                  </a:extLst>
                </a:gridCol>
                <a:gridCol w="1316056">
                  <a:extLst>
                    <a:ext uri="{9D8B030D-6E8A-4147-A177-3AD203B41FA5}">
                      <a16:colId xmlns:a16="http://schemas.microsoft.com/office/drawing/2014/main" val="3358514826"/>
                    </a:ext>
                  </a:extLst>
                </a:gridCol>
                <a:gridCol w="8114243">
                  <a:extLst>
                    <a:ext uri="{9D8B030D-6E8A-4147-A177-3AD203B41FA5}">
                      <a16:colId xmlns:a16="http://schemas.microsoft.com/office/drawing/2014/main" val="2480957386"/>
                    </a:ext>
                  </a:extLst>
                </a:gridCol>
              </a:tblGrid>
              <a:tr h="337664">
                <a:tc gridSpan="4">
                  <a:txBody>
                    <a:bodyPr/>
                    <a:lstStyle/>
                    <a:p>
                      <a:r>
                        <a:rPr lang="en-US" sz="1800" b="1" dirty="0">
                          <a:solidFill>
                            <a:schemeClr val="bg1"/>
                          </a:solidFill>
                        </a:rPr>
                        <a:t>MIS Summary</a:t>
                      </a:r>
                    </a:p>
                  </a:txBody>
                  <a:tcPr marR="2599" marT="2599" marB="0" anchor="ctr">
                    <a:solidFill>
                      <a:schemeClr val="accent1">
                        <a:lumMod val="75000"/>
                      </a:schemeClr>
                    </a:solidFill>
                  </a:tcPr>
                </a:tc>
                <a:tc hMerge="1">
                  <a:txBody>
                    <a:bodyPr/>
                    <a:lstStyle/>
                    <a:p>
                      <a:pPr marL="0" algn="l" defTabSz="1085850" rtl="0" eaLnBrk="1" fontAlgn="ctr" latinLnBrk="0" hangingPunct="1"/>
                      <a:endParaRPr lang="en-US" sz="1100" b="1" kern="1200" dirty="0">
                        <a:solidFill>
                          <a:schemeClr val="dk1"/>
                        </a:solidFill>
                        <a:latin typeface="+mn-lt"/>
                        <a:ea typeface="+mn-ea"/>
                        <a:cs typeface="+mn-cs"/>
                      </a:endParaRPr>
                    </a:p>
                  </a:txBody>
                  <a:tcPr marL="2599" marR="2599" marT="2599" marB="0" anchor="ctr">
                    <a:solidFill>
                      <a:schemeClr val="bg1">
                        <a:lumMod val="65000"/>
                      </a:schemeClr>
                    </a:solidFill>
                  </a:tcPr>
                </a:tc>
                <a:tc hMerge="1">
                  <a:txBody>
                    <a:bodyPr/>
                    <a:lstStyle/>
                    <a:p>
                      <a:pPr marL="0" algn="l" defTabSz="1085850" rtl="0" eaLnBrk="1" fontAlgn="ctr" latinLnBrk="0" hangingPunct="1"/>
                      <a:endParaRPr lang="en-US" sz="1100" b="1" kern="1200" dirty="0">
                        <a:solidFill>
                          <a:schemeClr val="dk1"/>
                        </a:solidFill>
                        <a:latin typeface="+mn-lt"/>
                        <a:ea typeface="+mn-ea"/>
                        <a:cs typeface="+mn-cs"/>
                      </a:endParaRPr>
                    </a:p>
                  </a:txBody>
                  <a:tcPr marL="2599" marR="2599" marT="2599" marB="0" anchor="ctr">
                    <a:solidFill>
                      <a:schemeClr val="bg1">
                        <a:lumMod val="65000"/>
                      </a:schemeClr>
                    </a:solidFill>
                  </a:tcPr>
                </a:tc>
                <a:tc hMerge="1">
                  <a:txBody>
                    <a:bodyPr/>
                    <a:lstStyle/>
                    <a:p>
                      <a:pPr marL="0" algn="l" defTabSz="1085850" rtl="0" eaLnBrk="1" fontAlgn="ctr" latinLnBrk="0" hangingPunct="1"/>
                      <a:endParaRPr lang="en-US" sz="1100" b="1" kern="1200" dirty="0">
                        <a:solidFill>
                          <a:schemeClr val="dk1"/>
                        </a:solidFill>
                        <a:latin typeface="+mn-lt"/>
                        <a:ea typeface="+mn-ea"/>
                        <a:cs typeface="+mn-cs"/>
                      </a:endParaRPr>
                    </a:p>
                  </a:txBody>
                  <a:tcPr marL="2599" marR="2599" marT="2599" marB="0" anchor="ctr">
                    <a:solidFill>
                      <a:schemeClr val="bg1">
                        <a:lumMod val="65000"/>
                      </a:schemeClr>
                    </a:solidFill>
                  </a:tcPr>
                </a:tc>
                <a:extLst>
                  <a:ext uri="{0D108BD9-81ED-4DB2-BD59-A6C34878D82A}">
                    <a16:rowId xmlns:a16="http://schemas.microsoft.com/office/drawing/2014/main" val="3897158781"/>
                  </a:ext>
                </a:extLst>
              </a:tr>
              <a:tr h="337664">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949732488"/>
                  </a:ext>
                </a:extLst>
              </a:tr>
              <a:tr h="361299">
                <a:tc>
                  <a:txBody>
                    <a:bodyPr/>
                    <a:lstStyle/>
                    <a:p>
                      <a:pPr marL="0" algn="l" defTabSz="1085850" rtl="0" eaLnBrk="1" fontAlgn="ctr" latinLnBrk="0" hangingPunct="1"/>
                      <a:r>
                        <a:rPr lang="en-US" sz="1100" b="0" kern="1200" dirty="0">
                          <a:solidFill>
                            <a:schemeClr val="dk1"/>
                          </a:solidFill>
                          <a:latin typeface="+mn-lt"/>
                          <a:ea typeface="+mn-ea"/>
                          <a:cs typeface="+mn-cs"/>
                        </a:rPr>
                        <a:t>DHIS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HMIS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Government of Pakistan</a:t>
                      </a:r>
                    </a:p>
                  </a:txBody>
                  <a:tcPr marR="2599" marT="2599" marB="0" anchor="ctr"/>
                </a:tc>
                <a:tc>
                  <a:txBody>
                    <a:bodyPr/>
                    <a:lstStyle/>
                    <a:p>
                      <a:pPr marL="0" algn="l" defTabSz="1085850" rtl="0" eaLnBrk="1" fontAlgn="b" latinLnBrk="0" hangingPunct="1"/>
                      <a:r>
                        <a:rPr lang="en-US" sz="1050" b="0" kern="1200" dirty="0">
                          <a:solidFill>
                            <a:schemeClr val="dk1"/>
                          </a:solidFill>
                          <a:latin typeface="+mn-lt"/>
                          <a:ea typeface="+mn-ea"/>
                          <a:cs typeface="+mn-cs"/>
                        </a:rPr>
                        <a:t>DHIS2 is a web-based system that captures data on disease morbidity and mortality, maternal and child health services, service delivery (staff workload, health facilities utilization, availability of essential drugs), surveillance and financial services. Data collection is conducted at the health facility level using a paper based system and is aggregated and computerized from district to Provincial level.</a:t>
                      </a:r>
                    </a:p>
                  </a:txBody>
                  <a:tcPr marR="2599" marT="2599" marB="0"/>
                </a:tc>
                <a:extLst>
                  <a:ext uri="{0D108BD9-81ED-4DB2-BD59-A6C34878D82A}">
                    <a16:rowId xmlns:a16="http://schemas.microsoft.com/office/drawing/2014/main" val="2043468957"/>
                  </a:ext>
                </a:extLst>
              </a:tr>
              <a:tr h="472729">
                <a:tc>
                  <a:txBody>
                    <a:bodyPr/>
                    <a:lstStyle/>
                    <a:p>
                      <a:pPr marL="0" algn="l" defTabSz="1085850" rtl="0" eaLnBrk="1" fontAlgn="ctr" latinLnBrk="0" hangingPunct="1"/>
                      <a:r>
                        <a:rPr lang="en-US" sz="1100" b="0" kern="1200" dirty="0" err="1">
                          <a:solidFill>
                            <a:schemeClr val="dk1"/>
                          </a:solidFill>
                          <a:latin typeface="+mn-lt"/>
                          <a:ea typeface="+mn-ea"/>
                          <a:cs typeface="+mn-cs"/>
                        </a:rPr>
                        <a:t>cLMIS</a:t>
                      </a:r>
                      <a:endParaRPr lang="en-US" sz="1100" b="0" kern="1200" dirty="0">
                        <a:solidFill>
                          <a:schemeClr val="dk1"/>
                        </a:solidFill>
                        <a:latin typeface="+mn-lt"/>
                        <a:ea typeface="+mn-ea"/>
                        <a:cs typeface="+mn-cs"/>
                      </a:endParaRP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t" latinLnBrk="0" hangingPunct="1"/>
                      <a:r>
                        <a:rPr lang="en-US" sz="1050" b="0" kern="1200" dirty="0">
                          <a:solidFill>
                            <a:schemeClr val="dk1"/>
                          </a:solidFill>
                          <a:latin typeface="+mn-lt"/>
                          <a:ea typeface="+mn-ea"/>
                          <a:cs typeface="+mn-cs"/>
                        </a:rPr>
                        <a:t>A web-based system that captures Logistics data of Family Planning. Data collection is conducted at the health facilities level using paper based system, except Balochistan where 5 districts using USSD technology, data compiled at district level where HFs and district stores' data punched in the system.</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Main system features: logistics management, inventory &amp; warehouse management, demand and supply planning, consumption, business intelligence (Pivot BI), SC Tower, configuration management,  SMS/Email notifications, analytics and dashboards, etc.</a:t>
                      </a:r>
                    </a:p>
                  </a:txBody>
                  <a:tcPr marR="2599" marT="2599" marB="0"/>
                </a:tc>
                <a:extLst>
                  <a:ext uri="{0D108BD9-81ED-4DB2-BD59-A6C34878D82A}">
                    <a16:rowId xmlns:a16="http://schemas.microsoft.com/office/drawing/2014/main" val="4227079619"/>
                  </a:ext>
                </a:extLst>
              </a:tr>
              <a:tr h="540262">
                <a:tc>
                  <a:txBody>
                    <a:bodyPr/>
                    <a:lstStyle/>
                    <a:p>
                      <a:pPr marL="0" algn="l" defTabSz="1085850" rtl="0" eaLnBrk="1" fontAlgn="ctr" latinLnBrk="0" hangingPunct="1"/>
                      <a:r>
                        <a:rPr lang="en-US" sz="1100" b="0" kern="1200" dirty="0" err="1">
                          <a:solidFill>
                            <a:schemeClr val="dk1"/>
                          </a:solidFill>
                          <a:latin typeface="+mn-lt"/>
                          <a:ea typeface="+mn-ea"/>
                          <a:cs typeface="+mn-cs"/>
                        </a:rPr>
                        <a:t>vLMIS</a:t>
                      </a:r>
                      <a:endParaRPr lang="en-US" sz="1100" b="0" kern="1200" dirty="0">
                        <a:solidFill>
                          <a:schemeClr val="dk1"/>
                        </a:solidFill>
                        <a:latin typeface="+mn-lt"/>
                        <a:ea typeface="+mn-ea"/>
                        <a:cs typeface="+mn-cs"/>
                      </a:endParaRP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t" latinLnBrk="0" hangingPunct="1"/>
                      <a:r>
                        <a:rPr lang="en-US" sz="1050" b="0" kern="1200" dirty="0">
                          <a:solidFill>
                            <a:schemeClr val="dk1"/>
                          </a:solidFill>
                          <a:latin typeface="+mn-lt"/>
                          <a:ea typeface="+mn-ea"/>
                          <a:cs typeface="+mn-cs"/>
                        </a:rPr>
                        <a:t>A web-based system that captures Logistics data of Vaccines / Immunization. Data collection is conducted at the EPI Centers (health facilities) level using paper based system, data compiled at Tehsil / Clusters / district level where data punched in the system.</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Main system features: logistics management, inventory &amp; warehouse management, supply planning, consumption, business intelligence (Pivot BI),  configuration management,  SMS/Email notifications, analytics and dashboards, Surveillance , etc.</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System is implemented all over Pakistan except Khyber Pakhtunkhwa and few federal administrative areas</a:t>
                      </a:r>
                    </a:p>
                  </a:txBody>
                  <a:tcPr marR="2599" marT="2599" marB="0"/>
                </a:tc>
                <a:extLst>
                  <a:ext uri="{0D108BD9-81ED-4DB2-BD59-A6C34878D82A}">
                    <a16:rowId xmlns:a16="http://schemas.microsoft.com/office/drawing/2014/main" val="434979345"/>
                  </a:ext>
                </a:extLst>
              </a:tr>
              <a:tr h="405196">
                <a:tc>
                  <a:txBody>
                    <a:bodyPr/>
                    <a:lstStyle/>
                    <a:p>
                      <a:pPr marL="0" algn="l" defTabSz="1085850" rtl="0" eaLnBrk="1" fontAlgn="ctr" latinLnBrk="0" hangingPunct="1"/>
                      <a:r>
                        <a:rPr lang="en-US" sz="1100" b="0" kern="1200" dirty="0">
                          <a:solidFill>
                            <a:schemeClr val="dk1"/>
                          </a:solidFill>
                          <a:latin typeface="+mn-lt"/>
                          <a:ea typeface="+mn-ea"/>
                          <a:cs typeface="+mn-cs"/>
                        </a:rPr>
                        <a:t>EPI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WHO</a:t>
                      </a:r>
                    </a:p>
                  </a:txBody>
                  <a:tcPr marR="2599" marT="2599" marB="0" anchor="ctr"/>
                </a:tc>
                <a:tc>
                  <a:txBody>
                    <a:bodyPr/>
                    <a:lstStyle/>
                    <a:p>
                      <a:pPr marL="0" algn="l" defTabSz="1085850" rtl="0" eaLnBrk="1" fontAlgn="t" latinLnBrk="0" hangingPunct="1"/>
                      <a:r>
                        <a:rPr lang="en-US" sz="1050" b="0" kern="1200" dirty="0">
                          <a:solidFill>
                            <a:schemeClr val="dk1"/>
                          </a:solidFill>
                          <a:latin typeface="+mn-lt"/>
                          <a:ea typeface="+mn-ea"/>
                          <a:cs typeface="+mn-cs"/>
                        </a:rPr>
                        <a:t>A web-based system that captures Logistics data of Vaccines / Immunization. Data collection is conducted at the EPI Centers (health facilities) level using paper based system, data compiled at Tehsil / Clusters / district level where data punched in the system.</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Main system features: logistics management, inventory &amp; warehouse management, supply planning, consumption,  configuration management,  analytics and dashboards, Surveillance , etc.</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System is implemented in KP and few federal administrative areas</a:t>
                      </a:r>
                    </a:p>
                  </a:txBody>
                  <a:tcPr marR="2599" marT="2599" marB="0"/>
                </a:tc>
                <a:extLst>
                  <a:ext uri="{0D108BD9-81ED-4DB2-BD59-A6C34878D82A}">
                    <a16:rowId xmlns:a16="http://schemas.microsoft.com/office/drawing/2014/main" val="544890859"/>
                  </a:ext>
                </a:extLst>
              </a:tr>
              <a:tr h="337664">
                <a:tc>
                  <a:txBody>
                    <a:bodyPr/>
                    <a:lstStyle/>
                    <a:p>
                      <a:pPr marL="0" algn="l" defTabSz="1085850" rtl="0" eaLnBrk="1" fontAlgn="ctr" latinLnBrk="0" hangingPunct="1"/>
                      <a:r>
                        <a:rPr lang="en-US" sz="1100" b="0" kern="1200" dirty="0">
                          <a:solidFill>
                            <a:schemeClr val="dk1"/>
                          </a:solidFill>
                          <a:latin typeface="+mn-lt"/>
                          <a:ea typeface="+mn-ea"/>
                          <a:cs typeface="+mn-cs"/>
                        </a:rPr>
                        <a:t>TBD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t" latinLnBrk="0" hangingPunct="1"/>
                      <a:r>
                        <a:rPr lang="en-US" sz="1050" b="0" kern="1200" dirty="0">
                          <a:solidFill>
                            <a:schemeClr val="dk1"/>
                          </a:solidFill>
                          <a:latin typeface="+mn-lt"/>
                          <a:ea typeface="+mn-ea"/>
                          <a:cs typeface="+mn-cs"/>
                        </a:rPr>
                        <a:t>A web-based system that captures Logistics data of Tuberculosis (TB). Data collection is conducted at the health facilities level using paper based system, data compiled at district level where HFs and district stores' data punched in the system.</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Main system features: logistics management, inventory &amp; warehouse management, demand and supply planning, , configuration management.</a:t>
                      </a:r>
                    </a:p>
                  </a:txBody>
                  <a:tcPr marR="2599" marT="2599" marB="0"/>
                </a:tc>
                <a:extLst>
                  <a:ext uri="{0D108BD9-81ED-4DB2-BD59-A6C34878D82A}">
                    <a16:rowId xmlns:a16="http://schemas.microsoft.com/office/drawing/2014/main" val="77019529"/>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AID / HIV</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Government of Pakistan</a:t>
                      </a:r>
                    </a:p>
                  </a:txBody>
                  <a:tcPr marR="2599" marT="2599" marB="0" anchor="ctr"/>
                </a:tc>
                <a:tc>
                  <a:txBody>
                    <a:bodyPr/>
                    <a:lstStyle/>
                    <a:p>
                      <a:pPr marL="0" algn="l" defTabSz="1085850" rtl="0" eaLnBrk="1" fontAlgn="t" latinLnBrk="0" hangingPunct="1"/>
                      <a:r>
                        <a:rPr lang="en-US" sz="1050" b="0" kern="1200" dirty="0">
                          <a:solidFill>
                            <a:schemeClr val="dk1"/>
                          </a:solidFill>
                          <a:latin typeface="+mn-lt"/>
                          <a:ea typeface="+mn-ea"/>
                          <a:cs typeface="+mn-cs"/>
                        </a:rPr>
                        <a:t>A web-based system that captures Services and Logistics data. Data collection is conducted at the health facilities level using paper based system and data compiled at district level.</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Main system features: Services and Logistics data</a:t>
                      </a:r>
                    </a:p>
                  </a:txBody>
                  <a:tcPr marR="2599" marT="2599" marB="0"/>
                </a:tc>
                <a:extLst>
                  <a:ext uri="{0D108BD9-81ED-4DB2-BD59-A6C34878D82A}">
                    <a16:rowId xmlns:a16="http://schemas.microsoft.com/office/drawing/2014/main" val="1618068942"/>
                  </a:ext>
                </a:extLst>
              </a:tr>
              <a:tr h="472729">
                <a:tc>
                  <a:txBody>
                    <a:bodyPr/>
                    <a:lstStyle/>
                    <a:p>
                      <a:pPr marL="0" algn="l" defTabSz="1085850" rtl="0" eaLnBrk="1" fontAlgn="ctr" latinLnBrk="0" hangingPunct="1"/>
                      <a:r>
                        <a:rPr lang="en-US" sz="1100" b="0" kern="1200" dirty="0">
                          <a:solidFill>
                            <a:schemeClr val="dk1"/>
                          </a:solidFill>
                          <a:latin typeface="+mn-lt"/>
                          <a:ea typeface="+mn-ea"/>
                          <a:cs typeface="+mn-cs"/>
                        </a:rPr>
                        <a:t>HLMIS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UNICEF, Gates Foundation</a:t>
                      </a:r>
                    </a:p>
                  </a:txBody>
                  <a:tcPr marR="2599" marT="2599" marB="0" anchor="ctr"/>
                </a:tc>
                <a:tc>
                  <a:txBody>
                    <a:bodyPr/>
                    <a:lstStyle/>
                    <a:p>
                      <a:pPr marL="0" algn="l" defTabSz="1085850" rtl="0" eaLnBrk="1" fontAlgn="t" latinLnBrk="0" hangingPunct="1"/>
                      <a:r>
                        <a:rPr lang="en-US" sz="1050" b="0" kern="1200" dirty="0">
                          <a:solidFill>
                            <a:schemeClr val="dk1"/>
                          </a:solidFill>
                          <a:latin typeface="+mn-lt"/>
                          <a:ea typeface="+mn-ea"/>
                          <a:cs typeface="+mn-cs"/>
                        </a:rPr>
                        <a:t>A web-based system that captures Logistics data of MNCH. Data collection is conducted at the health facilities level using paper based system and district stores' data punched in the system. System is implemented in 29 Districts of Sindh, 5 Districts of Punjab and Provincial Medicines Stores. System is interfaced with Sindh private partners' systems : PPHI ERP, MERF MIS, IHS MIS.</a:t>
                      </a:r>
                      <a:br>
                        <a:rPr lang="en-US" sz="1050" b="0" kern="1200" dirty="0">
                          <a:solidFill>
                            <a:schemeClr val="dk1"/>
                          </a:solidFill>
                          <a:latin typeface="+mn-lt"/>
                          <a:ea typeface="+mn-ea"/>
                          <a:cs typeface="+mn-cs"/>
                        </a:rPr>
                      </a:br>
                      <a:r>
                        <a:rPr lang="en-US" sz="1050" b="0" kern="1200" dirty="0">
                          <a:solidFill>
                            <a:schemeClr val="dk1"/>
                          </a:solidFill>
                          <a:latin typeface="+mn-lt"/>
                          <a:ea typeface="+mn-ea"/>
                          <a:cs typeface="+mn-cs"/>
                        </a:rPr>
                        <a:t>Main system features: logistics management, inventory &amp; warehouse management, demand and supply planning, consumption, business intelligence (Pivot BI), configuration management,  SMS/Email notifications, analytics and dashboards, etc.</a:t>
                      </a:r>
                    </a:p>
                  </a:txBody>
                  <a:tcPr marR="2599" marT="2599" marB="0"/>
                </a:tc>
                <a:extLst>
                  <a:ext uri="{0D108BD9-81ED-4DB2-BD59-A6C34878D82A}">
                    <a16:rowId xmlns:a16="http://schemas.microsoft.com/office/drawing/2014/main" val="1604602619"/>
                  </a:ext>
                </a:extLst>
              </a:tr>
            </a:tbl>
          </a:graphicData>
        </a:graphic>
      </p:graphicFrame>
      <p:sp>
        <p:nvSpPr>
          <p:cNvPr id="4" name="Title 1">
            <a:extLst>
              <a:ext uri="{FF2B5EF4-FFF2-40B4-BE49-F238E27FC236}">
                <a16:creationId xmlns:a16="http://schemas.microsoft.com/office/drawing/2014/main" id="{74949455-C483-43CE-A0DA-3E14B76C0783}"/>
              </a:ext>
            </a:extLst>
          </p:cNvPr>
          <p:cNvSpPr txBox="1">
            <a:spLocks/>
          </p:cNvSpPr>
          <p:nvPr/>
        </p:nvSpPr>
        <p:spPr>
          <a:xfrm>
            <a:off x="4333964" y="23513"/>
            <a:ext cx="3547724"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Pakistan – MIS Landscape</a:t>
            </a:r>
          </a:p>
        </p:txBody>
      </p:sp>
    </p:spTree>
    <p:extLst>
      <p:ext uri="{BB962C8B-B14F-4D97-AF65-F5344CB8AC3E}">
        <p14:creationId xmlns:p14="http://schemas.microsoft.com/office/powerpoint/2010/main" val="108207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9F151-5A34-4DFD-B41A-249017425C26}"/>
              </a:ext>
            </a:extLst>
          </p:cNvPr>
          <p:cNvSpPr>
            <a:spLocks noGrp="1"/>
          </p:cNvSpPr>
          <p:nvPr>
            <p:ph type="sldNum" sz="quarter" idx="12"/>
          </p:nvPr>
        </p:nvSpPr>
        <p:spPr/>
        <p:txBody>
          <a:bodyPr/>
          <a:lstStyle/>
          <a:p>
            <a:fld id="{35B6E5A0-E4B5-4D69-B89F-7DC6A31D35A3}" type="slidenum">
              <a:rPr lang="en-US" smtClean="0"/>
              <a:t>2</a:t>
            </a:fld>
            <a:endParaRPr lang="en-US" dirty="0"/>
          </a:p>
        </p:txBody>
      </p:sp>
      <p:graphicFrame>
        <p:nvGraphicFramePr>
          <p:cNvPr id="3" name="Table 2">
            <a:extLst>
              <a:ext uri="{FF2B5EF4-FFF2-40B4-BE49-F238E27FC236}">
                <a16:creationId xmlns:a16="http://schemas.microsoft.com/office/drawing/2014/main" id="{E7EEEE49-1E3B-44F8-8DC9-414EDACE05CF}"/>
              </a:ext>
            </a:extLst>
          </p:cNvPr>
          <p:cNvGraphicFramePr>
            <a:graphicFrameLocks noGrp="1"/>
          </p:cNvGraphicFramePr>
          <p:nvPr>
            <p:extLst>
              <p:ext uri="{D42A27DB-BD31-4B8C-83A1-F6EECF244321}">
                <p14:modId xmlns:p14="http://schemas.microsoft.com/office/powerpoint/2010/main" val="1852696211"/>
              </p:ext>
            </p:extLst>
          </p:nvPr>
        </p:nvGraphicFramePr>
        <p:xfrm>
          <a:off x="219642" y="361369"/>
          <a:ext cx="11848699" cy="5963811"/>
        </p:xfrm>
        <a:graphic>
          <a:graphicData uri="http://schemas.openxmlformats.org/drawingml/2006/table">
            <a:tbl>
              <a:tblPr>
                <a:tableStyleId>{5940675A-B579-460E-94D1-54222C63F5DA}</a:tableStyleId>
              </a:tblPr>
              <a:tblGrid>
                <a:gridCol w="1141443">
                  <a:extLst>
                    <a:ext uri="{9D8B030D-6E8A-4147-A177-3AD203B41FA5}">
                      <a16:colId xmlns:a16="http://schemas.microsoft.com/office/drawing/2014/main" val="1375447307"/>
                    </a:ext>
                  </a:extLst>
                </a:gridCol>
                <a:gridCol w="1356502">
                  <a:extLst>
                    <a:ext uri="{9D8B030D-6E8A-4147-A177-3AD203B41FA5}">
                      <a16:colId xmlns:a16="http://schemas.microsoft.com/office/drawing/2014/main" val="3040265372"/>
                    </a:ext>
                  </a:extLst>
                </a:gridCol>
                <a:gridCol w="1373042">
                  <a:extLst>
                    <a:ext uri="{9D8B030D-6E8A-4147-A177-3AD203B41FA5}">
                      <a16:colId xmlns:a16="http://schemas.microsoft.com/office/drawing/2014/main" val="3358514826"/>
                    </a:ext>
                  </a:extLst>
                </a:gridCol>
                <a:gridCol w="7977712">
                  <a:extLst>
                    <a:ext uri="{9D8B030D-6E8A-4147-A177-3AD203B41FA5}">
                      <a16:colId xmlns:a16="http://schemas.microsoft.com/office/drawing/2014/main" val="2480957386"/>
                    </a:ext>
                  </a:extLst>
                </a:gridCol>
              </a:tblGrid>
              <a:tr h="28525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MIS Summary (continued)</a:t>
                      </a:r>
                    </a:p>
                  </a:txBody>
                  <a:tcPr>
                    <a:solidFill>
                      <a:schemeClr val="tx2">
                        <a:lumMod val="75000"/>
                      </a:schemeClr>
                    </a:solidFill>
                  </a:tcPr>
                </a:tc>
                <a:tc hMerge="1">
                  <a:txBody>
                    <a:bodyPr/>
                    <a:lstStyle/>
                    <a:p>
                      <a:endParaRPr lang="en-US" sz="1100" b="1" dirty="0"/>
                    </a:p>
                  </a:txBody>
                  <a:tcPr>
                    <a:solidFill>
                      <a:schemeClr val="bg1">
                        <a:lumMod val="65000"/>
                      </a:schemeClr>
                    </a:solidFill>
                  </a:tcPr>
                </a:tc>
                <a:tc hMerge="1">
                  <a:txBody>
                    <a:bodyPr/>
                    <a:lstStyle/>
                    <a:p>
                      <a:endParaRPr lang="en-US" sz="1100" b="1" dirty="0"/>
                    </a:p>
                  </a:txBody>
                  <a:tcPr>
                    <a:solidFill>
                      <a:schemeClr val="bg1">
                        <a:lumMod val="65000"/>
                      </a:schemeClr>
                    </a:solidFill>
                  </a:tcPr>
                </a:tc>
                <a:tc hMerge="1">
                  <a:txBody>
                    <a:bodyPr/>
                    <a:lstStyle/>
                    <a:p>
                      <a:endParaRPr lang="en-US" sz="1100" b="1" dirty="0"/>
                    </a:p>
                  </a:txBody>
                  <a:tcPr>
                    <a:solidFill>
                      <a:schemeClr val="bg1">
                        <a:lumMod val="65000"/>
                      </a:schemeClr>
                    </a:solidFill>
                  </a:tcPr>
                </a:tc>
                <a:extLst>
                  <a:ext uri="{0D108BD9-81ED-4DB2-BD59-A6C34878D82A}">
                    <a16:rowId xmlns:a16="http://schemas.microsoft.com/office/drawing/2014/main" val="1733617589"/>
                  </a:ext>
                </a:extLst>
              </a:tr>
              <a:tr h="337664">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949732488"/>
                  </a:ext>
                </a:extLst>
              </a:tr>
              <a:tr h="472729">
                <a:tc>
                  <a:txBody>
                    <a:bodyPr/>
                    <a:lstStyle/>
                    <a:p>
                      <a:pPr marL="0" algn="l" defTabSz="1085850" rtl="0" eaLnBrk="1" fontAlgn="ctr" latinLnBrk="0" hangingPunct="1"/>
                      <a:r>
                        <a:rPr lang="en-US" sz="1100" b="0" kern="1200" dirty="0">
                          <a:solidFill>
                            <a:schemeClr val="dk1"/>
                          </a:solidFill>
                          <a:latin typeface="+mn-lt"/>
                          <a:ea typeface="+mn-ea"/>
                          <a:cs typeface="+mn-cs"/>
                        </a:rPr>
                        <a:t>NDMA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Procurement and Logistics data of COVID-19 Data. Yet, it is implemented at Central Level and Provincial and District level is in progress. </a:t>
                      </a:r>
                      <a:br>
                        <a:rPr lang="en-US" sz="1100" b="0" kern="1200" dirty="0">
                          <a:solidFill>
                            <a:schemeClr val="dk1"/>
                          </a:solidFill>
                          <a:latin typeface="+mn-lt"/>
                          <a:ea typeface="+mn-ea"/>
                          <a:cs typeface="+mn-cs"/>
                        </a:rPr>
                      </a:br>
                      <a:r>
                        <a:rPr lang="en-US" sz="1100" b="0" kern="1200" dirty="0">
                          <a:solidFill>
                            <a:schemeClr val="dk1"/>
                          </a:solidFill>
                          <a:latin typeface="+mn-lt"/>
                          <a:ea typeface="+mn-ea"/>
                          <a:cs typeface="+mn-cs"/>
                        </a:rPr>
                        <a:t>Main system features: Procurement , logistics management, inventory &amp; warehouse management, demand and supply planning, consumption,  configuration management,  SMS/Email notifications, analytics and dashboards, etc.</a:t>
                      </a:r>
                    </a:p>
                  </a:txBody>
                  <a:tcPr marR="2599" marT="2599" marB="0"/>
                </a:tc>
                <a:extLst>
                  <a:ext uri="{0D108BD9-81ED-4DB2-BD59-A6C34878D82A}">
                    <a16:rowId xmlns:a16="http://schemas.microsoft.com/office/drawing/2014/main" val="1604602619"/>
                  </a:ext>
                </a:extLst>
              </a:tr>
              <a:tr h="337664">
                <a:tc>
                  <a:txBody>
                    <a:bodyPr/>
                    <a:lstStyle/>
                    <a:p>
                      <a:pPr marL="0" algn="l" defTabSz="1085850" rtl="0" eaLnBrk="1" fontAlgn="ctr" latinLnBrk="0" hangingPunct="1"/>
                      <a:r>
                        <a:rPr lang="en-US" sz="1100" b="0" kern="1200" dirty="0">
                          <a:solidFill>
                            <a:schemeClr val="dk1"/>
                          </a:solidFill>
                          <a:latin typeface="+mn-lt"/>
                          <a:ea typeface="+mn-ea"/>
                          <a:cs typeface="+mn-cs"/>
                        </a:rPr>
                        <a:t>NIH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Procurement and Logistics data of COVID-19 Data. Yet, it is implemented at Central Level and Provincial and District level is in progress. </a:t>
                      </a:r>
                      <a:br>
                        <a:rPr lang="en-US" sz="1100" b="0" kern="1200" dirty="0">
                          <a:solidFill>
                            <a:schemeClr val="dk1"/>
                          </a:solidFill>
                          <a:latin typeface="+mn-lt"/>
                          <a:ea typeface="+mn-ea"/>
                          <a:cs typeface="+mn-cs"/>
                        </a:rPr>
                      </a:br>
                      <a:r>
                        <a:rPr lang="en-US" sz="1100" b="0" kern="1200" dirty="0">
                          <a:solidFill>
                            <a:schemeClr val="dk1"/>
                          </a:solidFill>
                          <a:latin typeface="+mn-lt"/>
                          <a:ea typeface="+mn-ea"/>
                          <a:cs typeface="+mn-cs"/>
                        </a:rPr>
                        <a:t>Main system features: Procurement , logistics management, inventory &amp; warehouse management, demand and supply planning, consumption,  configuration management,  SMS/Email notifications, analytics and dashboards, etc.</a:t>
                      </a:r>
                    </a:p>
                  </a:txBody>
                  <a:tcPr marR="2599" marT="2599" marB="0"/>
                </a:tc>
                <a:extLst>
                  <a:ext uri="{0D108BD9-81ED-4DB2-BD59-A6C34878D82A}">
                    <a16:rowId xmlns:a16="http://schemas.microsoft.com/office/drawing/2014/main" val="1027085451"/>
                  </a:ext>
                </a:extLst>
              </a:tr>
              <a:tr h="337664">
                <a:tc>
                  <a:txBody>
                    <a:bodyPr/>
                    <a:lstStyle/>
                    <a:p>
                      <a:pPr marL="0" algn="l" defTabSz="1085850" rtl="0" eaLnBrk="1" fontAlgn="ctr" latinLnBrk="0" hangingPunct="1"/>
                      <a:r>
                        <a:rPr lang="en-US" sz="1100" b="0" kern="1200" dirty="0" err="1">
                          <a:solidFill>
                            <a:schemeClr val="dk1"/>
                          </a:solidFill>
                          <a:latin typeface="+mn-lt"/>
                          <a:ea typeface="+mn-ea"/>
                          <a:cs typeface="+mn-cs"/>
                        </a:rPr>
                        <a:t>MoNHSRC</a:t>
                      </a:r>
                      <a:r>
                        <a:rPr lang="en-US" sz="1100" b="0" kern="1200" dirty="0">
                          <a:solidFill>
                            <a:schemeClr val="dk1"/>
                          </a:solidFill>
                          <a:latin typeface="+mn-lt"/>
                          <a:ea typeface="+mn-ea"/>
                          <a:cs typeface="+mn-cs"/>
                        </a:rPr>
                        <a:t>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Procurement and Logistics data of COVID-19 Data. Yet, it is implemented at Central Level and Provincial and District level is in progress. </a:t>
                      </a:r>
                      <a:br>
                        <a:rPr lang="en-US" sz="1100" b="0" kern="1200" dirty="0">
                          <a:solidFill>
                            <a:schemeClr val="dk1"/>
                          </a:solidFill>
                          <a:latin typeface="+mn-lt"/>
                          <a:ea typeface="+mn-ea"/>
                          <a:cs typeface="+mn-cs"/>
                        </a:rPr>
                      </a:br>
                      <a:r>
                        <a:rPr lang="en-US" sz="1100" b="0" kern="1200" dirty="0">
                          <a:solidFill>
                            <a:schemeClr val="dk1"/>
                          </a:solidFill>
                          <a:latin typeface="+mn-lt"/>
                          <a:ea typeface="+mn-ea"/>
                          <a:cs typeface="+mn-cs"/>
                        </a:rPr>
                        <a:t>Main system features: Procurement , logistics management, inventory &amp; warehouse management, demand and supply planning, consumption,  configuration management,  SMS/Email notifications, analytics and dashboards, etc.</a:t>
                      </a:r>
                    </a:p>
                  </a:txBody>
                  <a:tcPr marR="2599" marT="2599" marB="0"/>
                </a:tc>
                <a:extLst>
                  <a:ext uri="{0D108BD9-81ED-4DB2-BD59-A6C34878D82A}">
                    <a16:rowId xmlns:a16="http://schemas.microsoft.com/office/drawing/2014/main" val="4229607287"/>
                  </a:ext>
                </a:extLst>
              </a:tr>
              <a:tr h="337664">
                <a:tc>
                  <a:txBody>
                    <a:bodyPr/>
                    <a:lstStyle/>
                    <a:p>
                      <a:pPr marL="0" algn="l" defTabSz="1085850" rtl="0" eaLnBrk="1" fontAlgn="ctr" latinLnBrk="0" hangingPunct="1"/>
                      <a:r>
                        <a:rPr lang="en-US" sz="1100" b="0" kern="1200" dirty="0">
                          <a:solidFill>
                            <a:schemeClr val="dk1"/>
                          </a:solidFill>
                          <a:latin typeface="+mn-lt"/>
                          <a:ea typeface="+mn-ea"/>
                          <a:cs typeface="+mn-cs"/>
                        </a:rPr>
                        <a:t>MIMS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Government of Pakistan</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Logistics data related to Medicines.  Data collection is conducted at the health facilities and districts. It is exclusive for Punjab province. </a:t>
                      </a:r>
                      <a:br>
                        <a:rPr lang="en-US" sz="1100" b="0" kern="1200" dirty="0">
                          <a:solidFill>
                            <a:schemeClr val="dk1"/>
                          </a:solidFill>
                          <a:latin typeface="+mn-lt"/>
                          <a:ea typeface="+mn-ea"/>
                          <a:cs typeface="+mn-cs"/>
                        </a:rPr>
                      </a:br>
                      <a:r>
                        <a:rPr lang="en-US" sz="1100" b="0" kern="1200" dirty="0">
                          <a:solidFill>
                            <a:schemeClr val="dk1"/>
                          </a:solidFill>
                          <a:latin typeface="+mn-lt"/>
                          <a:ea typeface="+mn-ea"/>
                          <a:cs typeface="+mn-cs"/>
                        </a:rPr>
                        <a:t>Main system features: logistics management &amp; inventory Management..</a:t>
                      </a:r>
                    </a:p>
                  </a:txBody>
                  <a:tcPr marR="2599" marT="2599" marB="0"/>
                </a:tc>
                <a:extLst>
                  <a:ext uri="{0D108BD9-81ED-4DB2-BD59-A6C34878D82A}">
                    <a16:rowId xmlns:a16="http://schemas.microsoft.com/office/drawing/2014/main" val="3053812581"/>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N-MIS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UNICEF</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Logistics data of Nutrition. Data collection is conducted at the health facilities level using paper based system and data compiled at district level where HFs and district stores' data punched in the system.</a:t>
                      </a:r>
                      <a:br>
                        <a:rPr lang="en-US" sz="1100" b="0" kern="1200" dirty="0">
                          <a:solidFill>
                            <a:schemeClr val="dk1"/>
                          </a:solidFill>
                          <a:latin typeface="+mn-lt"/>
                          <a:ea typeface="+mn-ea"/>
                          <a:cs typeface="+mn-cs"/>
                        </a:rPr>
                      </a:br>
                      <a:r>
                        <a:rPr lang="en-US" sz="1100" b="0" kern="1200" dirty="0">
                          <a:solidFill>
                            <a:schemeClr val="dk1"/>
                          </a:solidFill>
                          <a:latin typeface="+mn-lt"/>
                          <a:ea typeface="+mn-ea"/>
                          <a:cs typeface="+mn-cs"/>
                        </a:rPr>
                        <a:t>Main system features: Inventory Management and Services</a:t>
                      </a:r>
                    </a:p>
                  </a:txBody>
                  <a:tcPr marR="2599" marT="2599" marB="0"/>
                </a:tc>
                <a:extLst>
                  <a:ext uri="{0D108BD9-81ED-4DB2-BD59-A6C34878D82A}">
                    <a16:rowId xmlns:a16="http://schemas.microsoft.com/office/drawing/2014/main" val="2438967084"/>
                  </a:ext>
                </a:extLst>
              </a:tr>
              <a:tr h="270130">
                <a:tc>
                  <a:txBody>
                    <a:bodyPr/>
                    <a:lstStyle/>
                    <a:p>
                      <a:pPr marL="0" algn="l" defTabSz="1085850" rtl="0" eaLnBrk="1" fontAlgn="ctr" latinLnBrk="0" hangingPunct="1"/>
                      <a:r>
                        <a:rPr lang="en-US" sz="1100" b="0" kern="1200" dirty="0">
                          <a:solidFill>
                            <a:schemeClr val="dk1"/>
                          </a:solidFill>
                          <a:latin typeface="+mn-lt"/>
                          <a:ea typeface="+mn-ea"/>
                          <a:cs typeface="+mn-cs"/>
                        </a:rPr>
                        <a:t>PPHI ERP</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PPHI</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Logistics data related to Medicines.  Data collection is conducted at the health facilities and districts. Main system features: logistics management &amp; inventory Management..</a:t>
                      </a:r>
                    </a:p>
                  </a:txBody>
                  <a:tcPr marR="2599" marT="2599" marB="0"/>
                </a:tc>
                <a:extLst>
                  <a:ext uri="{0D108BD9-81ED-4DB2-BD59-A6C34878D82A}">
                    <a16:rowId xmlns:a16="http://schemas.microsoft.com/office/drawing/2014/main" val="2819226365"/>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MERF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MERF</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Logistics data related to Medicines. Data collection is conducted at the health facilities and districts. Main system features: logistics management &amp; inventory Management..</a:t>
                      </a:r>
                    </a:p>
                  </a:txBody>
                  <a:tcPr marR="2599" marT="2599" marB="0"/>
                </a:tc>
                <a:extLst>
                  <a:ext uri="{0D108BD9-81ED-4DB2-BD59-A6C34878D82A}">
                    <a16:rowId xmlns:a16="http://schemas.microsoft.com/office/drawing/2014/main" val="1818747777"/>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IHS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IHS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Logistics data related to Medicines. Data collection is conducted at the health facilities and districts. Main system features: logistics management &amp; inventory Management..</a:t>
                      </a:r>
                    </a:p>
                  </a:txBody>
                  <a:tcPr marR="2599" marT="2599" marB="0"/>
                </a:tc>
                <a:extLst>
                  <a:ext uri="{0D108BD9-81ED-4DB2-BD59-A6C34878D82A}">
                    <a16:rowId xmlns:a16="http://schemas.microsoft.com/office/drawing/2014/main" val="3678948916"/>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Hands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ELMIS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Hands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Logistics data related to Medicines. Data collection is conducted at the health facilities and districts. Main system features: logistics management &amp; inventory Management..</a:t>
                      </a:r>
                    </a:p>
                  </a:txBody>
                  <a:tcPr marR="2599" marT="2599" marB="0"/>
                </a:tc>
                <a:extLst>
                  <a:ext uri="{0D108BD9-81ED-4DB2-BD59-A6C34878D82A}">
                    <a16:rowId xmlns:a16="http://schemas.microsoft.com/office/drawing/2014/main" val="3168838735"/>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LHW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Government of Pakistan</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services and logistics data. Data collected at facility level and enter at district level</a:t>
                      </a:r>
                    </a:p>
                  </a:txBody>
                  <a:tcPr marR="2599" marT="2599" marB="0"/>
                </a:tc>
                <a:extLst>
                  <a:ext uri="{0D108BD9-81ED-4DB2-BD59-A6C34878D82A}">
                    <a16:rowId xmlns:a16="http://schemas.microsoft.com/office/drawing/2014/main" val="1529065798"/>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MNCH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Government of Pakistan</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services and logistics data. Data collected at facility level and enter at district level</a:t>
                      </a:r>
                    </a:p>
                  </a:txBody>
                  <a:tcPr marR="2599" marT="2599" marB="0"/>
                </a:tc>
                <a:extLst>
                  <a:ext uri="{0D108BD9-81ED-4DB2-BD59-A6C34878D82A}">
                    <a16:rowId xmlns:a16="http://schemas.microsoft.com/office/drawing/2014/main" val="2566889964"/>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Procurement</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PITB</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 based system for Procurement</a:t>
                      </a:r>
                    </a:p>
                  </a:txBody>
                  <a:tcPr marR="2599" marT="2599" marB="0"/>
                </a:tc>
                <a:extLst>
                  <a:ext uri="{0D108BD9-81ED-4DB2-BD59-A6C34878D82A}">
                    <a16:rowId xmlns:a16="http://schemas.microsoft.com/office/drawing/2014/main" val="3693811308"/>
                  </a:ext>
                </a:extLst>
              </a:tr>
            </a:tbl>
          </a:graphicData>
        </a:graphic>
      </p:graphicFrame>
      <p:sp>
        <p:nvSpPr>
          <p:cNvPr id="4" name="Title 1">
            <a:extLst>
              <a:ext uri="{FF2B5EF4-FFF2-40B4-BE49-F238E27FC236}">
                <a16:creationId xmlns:a16="http://schemas.microsoft.com/office/drawing/2014/main" id="{07E96703-95D2-4E06-ACEA-65A9A90B1959}"/>
              </a:ext>
            </a:extLst>
          </p:cNvPr>
          <p:cNvSpPr txBox="1">
            <a:spLocks/>
          </p:cNvSpPr>
          <p:nvPr/>
        </p:nvSpPr>
        <p:spPr>
          <a:xfrm>
            <a:off x="4333959" y="-124405"/>
            <a:ext cx="3620063"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Pakistan – MIS Landscape</a:t>
            </a:r>
          </a:p>
        </p:txBody>
      </p:sp>
    </p:spTree>
    <p:extLst>
      <p:ext uri="{BB962C8B-B14F-4D97-AF65-F5344CB8AC3E}">
        <p14:creationId xmlns:p14="http://schemas.microsoft.com/office/powerpoint/2010/main" val="330511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9F151-5A34-4DFD-B41A-249017425C26}"/>
              </a:ext>
            </a:extLst>
          </p:cNvPr>
          <p:cNvSpPr>
            <a:spLocks noGrp="1"/>
          </p:cNvSpPr>
          <p:nvPr>
            <p:ph type="sldNum" sz="quarter" idx="12"/>
          </p:nvPr>
        </p:nvSpPr>
        <p:spPr/>
        <p:txBody>
          <a:bodyPr/>
          <a:lstStyle/>
          <a:p>
            <a:fld id="{35B6E5A0-E4B5-4D69-B89F-7DC6A31D35A3}" type="slidenum">
              <a:rPr lang="en-US" smtClean="0"/>
              <a:t>3</a:t>
            </a:fld>
            <a:endParaRPr lang="en-US" dirty="0"/>
          </a:p>
        </p:txBody>
      </p:sp>
      <p:graphicFrame>
        <p:nvGraphicFramePr>
          <p:cNvPr id="3" name="Table 2">
            <a:extLst>
              <a:ext uri="{FF2B5EF4-FFF2-40B4-BE49-F238E27FC236}">
                <a16:creationId xmlns:a16="http://schemas.microsoft.com/office/drawing/2014/main" id="{E7EEEE49-1E3B-44F8-8DC9-414EDACE05CF}"/>
              </a:ext>
            </a:extLst>
          </p:cNvPr>
          <p:cNvGraphicFramePr>
            <a:graphicFrameLocks noGrp="1"/>
          </p:cNvGraphicFramePr>
          <p:nvPr>
            <p:extLst>
              <p:ext uri="{D42A27DB-BD31-4B8C-83A1-F6EECF244321}">
                <p14:modId xmlns:p14="http://schemas.microsoft.com/office/powerpoint/2010/main" val="654548998"/>
              </p:ext>
            </p:extLst>
          </p:nvPr>
        </p:nvGraphicFramePr>
        <p:xfrm>
          <a:off x="219642" y="361369"/>
          <a:ext cx="11848699" cy="5720626"/>
        </p:xfrm>
        <a:graphic>
          <a:graphicData uri="http://schemas.openxmlformats.org/drawingml/2006/table">
            <a:tbl>
              <a:tblPr>
                <a:tableStyleId>{5940675A-B579-460E-94D1-54222C63F5DA}</a:tableStyleId>
              </a:tblPr>
              <a:tblGrid>
                <a:gridCol w="2332172">
                  <a:extLst>
                    <a:ext uri="{9D8B030D-6E8A-4147-A177-3AD203B41FA5}">
                      <a16:colId xmlns:a16="http://schemas.microsoft.com/office/drawing/2014/main" val="1375447307"/>
                    </a:ext>
                  </a:extLst>
                </a:gridCol>
                <a:gridCol w="520995">
                  <a:extLst>
                    <a:ext uri="{9D8B030D-6E8A-4147-A177-3AD203B41FA5}">
                      <a16:colId xmlns:a16="http://schemas.microsoft.com/office/drawing/2014/main" val="3040265372"/>
                    </a:ext>
                  </a:extLst>
                </a:gridCol>
                <a:gridCol w="1017820">
                  <a:extLst>
                    <a:ext uri="{9D8B030D-6E8A-4147-A177-3AD203B41FA5}">
                      <a16:colId xmlns:a16="http://schemas.microsoft.com/office/drawing/2014/main" val="3358514826"/>
                    </a:ext>
                  </a:extLst>
                </a:gridCol>
                <a:gridCol w="7977712">
                  <a:extLst>
                    <a:ext uri="{9D8B030D-6E8A-4147-A177-3AD203B41FA5}">
                      <a16:colId xmlns:a16="http://schemas.microsoft.com/office/drawing/2014/main" val="2480957386"/>
                    </a:ext>
                  </a:extLst>
                </a:gridCol>
              </a:tblGrid>
              <a:tr h="28525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MIS Summary (continued)</a:t>
                      </a:r>
                    </a:p>
                  </a:txBody>
                  <a:tcPr>
                    <a:solidFill>
                      <a:schemeClr val="tx2">
                        <a:lumMod val="75000"/>
                      </a:schemeClr>
                    </a:solidFill>
                  </a:tcPr>
                </a:tc>
                <a:tc hMerge="1">
                  <a:txBody>
                    <a:bodyPr/>
                    <a:lstStyle/>
                    <a:p>
                      <a:endParaRPr lang="en-US" sz="1100" b="1" dirty="0"/>
                    </a:p>
                  </a:txBody>
                  <a:tcPr>
                    <a:solidFill>
                      <a:schemeClr val="bg1">
                        <a:lumMod val="65000"/>
                      </a:schemeClr>
                    </a:solidFill>
                  </a:tcPr>
                </a:tc>
                <a:tc hMerge="1">
                  <a:txBody>
                    <a:bodyPr/>
                    <a:lstStyle/>
                    <a:p>
                      <a:endParaRPr lang="en-US" sz="1100" b="1" dirty="0"/>
                    </a:p>
                  </a:txBody>
                  <a:tcPr>
                    <a:solidFill>
                      <a:schemeClr val="bg1">
                        <a:lumMod val="65000"/>
                      </a:schemeClr>
                    </a:solidFill>
                  </a:tcPr>
                </a:tc>
                <a:tc hMerge="1">
                  <a:txBody>
                    <a:bodyPr/>
                    <a:lstStyle/>
                    <a:p>
                      <a:endParaRPr lang="en-US" sz="1100" b="1" dirty="0"/>
                    </a:p>
                  </a:txBody>
                  <a:tcPr>
                    <a:solidFill>
                      <a:schemeClr val="bg1">
                        <a:lumMod val="65000"/>
                      </a:schemeClr>
                    </a:solidFill>
                  </a:tcPr>
                </a:tc>
                <a:extLst>
                  <a:ext uri="{0D108BD9-81ED-4DB2-BD59-A6C34878D82A}">
                    <a16:rowId xmlns:a16="http://schemas.microsoft.com/office/drawing/2014/main" val="1733617589"/>
                  </a:ext>
                </a:extLst>
              </a:tr>
              <a:tr h="337664">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949732488"/>
                  </a:ext>
                </a:extLst>
              </a:tr>
              <a:tr h="472729">
                <a:tc>
                  <a:txBody>
                    <a:bodyPr/>
                    <a:lstStyle/>
                    <a:p>
                      <a:pPr marL="0" algn="l" defTabSz="1085850" rtl="0" eaLnBrk="1" fontAlgn="ctr" latinLnBrk="0" hangingPunct="1"/>
                      <a:r>
                        <a:rPr lang="en-US" sz="1100" b="0" kern="1200" dirty="0">
                          <a:solidFill>
                            <a:schemeClr val="dk1"/>
                          </a:solidFill>
                          <a:latin typeface="+mn-lt"/>
                          <a:ea typeface="+mn-ea"/>
                          <a:cs typeface="+mn-cs"/>
                        </a:rPr>
                        <a:t>Lifeline</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is used in Tertiary Care Hospitals of Islamabad Capital Territory for medicine’ inventory up to wards. </a:t>
                      </a:r>
                    </a:p>
                    <a:p>
                      <a:pPr marL="0" marR="0" lvl="0" indent="0" algn="l" defTabSz="1085850" rtl="0" eaLnBrk="1" fontAlgn="ctr"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Main system features: Configuration Management, Inventory Management, Consumption, Analytics and Dashboards</a:t>
                      </a:r>
                    </a:p>
                  </a:txBody>
                  <a:tcPr marR="2599" marT="2599" marB="0"/>
                </a:tc>
                <a:extLst>
                  <a:ext uri="{0D108BD9-81ED-4DB2-BD59-A6C34878D82A}">
                    <a16:rowId xmlns:a16="http://schemas.microsoft.com/office/drawing/2014/main" val="1604602619"/>
                  </a:ext>
                </a:extLst>
              </a:tr>
              <a:tr h="337664">
                <a:tc>
                  <a:txBody>
                    <a:bodyPr/>
                    <a:lstStyle/>
                    <a:p>
                      <a:pPr marL="0" algn="l" defTabSz="1085850" rtl="0" eaLnBrk="1" fontAlgn="ctr" latinLnBrk="0" hangingPunct="1"/>
                      <a:r>
                        <a:rPr lang="en-US" sz="1100" b="0" kern="1200" dirty="0">
                          <a:solidFill>
                            <a:schemeClr val="dk1"/>
                          </a:solidFill>
                          <a:latin typeface="+mn-lt"/>
                          <a:ea typeface="+mn-ea"/>
                          <a:cs typeface="+mn-cs"/>
                        </a:rPr>
                        <a:t>Doctor’s Hub</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Mobile and web-based system that been designed and developed to Register General Practitioner, approval by Pakistan Medical and Dental Council, Patient Registration, Prescription and Pharmacy Point of sales. In testing and implementation phase. </a:t>
                      </a:r>
                    </a:p>
                    <a:p>
                      <a:pPr marL="0" marR="0" lvl="0" indent="0" algn="l" defTabSz="1085850" rtl="0" eaLnBrk="1" fontAlgn="ctr"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Main system features: Configuration Management, Doctor Registration and approval, Patient Registration, Prescription, Pharmacy Point of Sale. (In Testing Phase)</a:t>
                      </a:r>
                    </a:p>
                    <a:p>
                      <a:pPr marL="0" marR="0" lvl="0" indent="0" algn="l" defTabSz="1085850" rtl="0" eaLnBrk="1" fontAlgn="ctr" latinLnBrk="0" hangingPunct="1">
                        <a:lnSpc>
                          <a:spcPct val="100000"/>
                        </a:lnSpc>
                        <a:spcBef>
                          <a:spcPts val="0"/>
                        </a:spcBef>
                        <a:spcAft>
                          <a:spcPts val="0"/>
                        </a:spcAft>
                        <a:buClrTx/>
                        <a:buSzTx/>
                        <a:buFontTx/>
                        <a:buNone/>
                        <a:tabLst/>
                        <a:defRPr/>
                      </a:pPr>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1027085451"/>
                  </a:ext>
                </a:extLst>
              </a:tr>
              <a:tr h="337664">
                <a:tc>
                  <a:txBody>
                    <a:bodyPr/>
                    <a:lstStyle/>
                    <a:p>
                      <a:pPr marL="0" algn="l" defTabSz="1085850" rtl="0" eaLnBrk="1" fontAlgn="ctr" latinLnBrk="0" hangingPunct="1"/>
                      <a:r>
                        <a:rPr lang="en-US" sz="1100" b="0" kern="1200" dirty="0">
                          <a:solidFill>
                            <a:schemeClr val="dk1"/>
                          </a:solidFill>
                          <a:latin typeface="+mn-lt"/>
                          <a:ea typeface="+mn-ea"/>
                          <a:cs typeface="+mn-cs"/>
                        </a:rPr>
                        <a:t>KP D-Talk EMR &amp; LMIS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Patient data, Insulin Issuance to Patient and Logistics of Insulin. </a:t>
                      </a:r>
                    </a:p>
                    <a:p>
                      <a:pPr marL="0" algn="l" defTabSz="1085850" rtl="0" eaLnBrk="1" fontAlgn="ctr" latinLnBrk="0" hangingPunct="1"/>
                      <a:r>
                        <a:rPr lang="en-US" sz="1100" b="0" kern="1200" dirty="0">
                          <a:solidFill>
                            <a:schemeClr val="dk1"/>
                          </a:solidFill>
                          <a:latin typeface="+mn-lt"/>
                          <a:ea typeface="+mn-ea"/>
                          <a:cs typeface="+mn-cs"/>
                        </a:rPr>
                        <a:t>Main system features: Patient Record , logistics management, inventory &amp; warehouse management, consumption,  configuration management, analytics and dashboards, etc.</a:t>
                      </a:r>
                    </a:p>
                    <a:p>
                      <a:pPr marL="0" algn="l" defTabSz="1085850" rtl="0" eaLnBrk="1" fontAlgn="ctr" latinLnBrk="0" hangingPunct="1"/>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4229607287"/>
                  </a:ext>
                </a:extLst>
              </a:tr>
              <a:tr h="337664">
                <a:tc>
                  <a:txBody>
                    <a:bodyPr/>
                    <a:lstStyle/>
                    <a:p>
                      <a:pPr marL="0" algn="l" defTabSz="1085850" rtl="0" eaLnBrk="1" fontAlgn="ctr" latinLnBrk="0" hangingPunct="1"/>
                      <a:r>
                        <a:rPr lang="en-US" sz="1100" b="0" kern="1200" dirty="0">
                          <a:solidFill>
                            <a:schemeClr val="dk1"/>
                          </a:solidFill>
                          <a:latin typeface="+mn-lt"/>
                          <a:ea typeface="+mn-ea"/>
                          <a:cs typeface="+mn-cs"/>
                        </a:rPr>
                        <a:t>KP Health Asset Management</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designed and developed to record Assets of Department of Health and keep complete record. In implementation phase. </a:t>
                      </a:r>
                    </a:p>
                    <a:p>
                      <a:pPr marL="0" algn="l" defTabSz="1085850" rtl="0" eaLnBrk="1" fontAlgn="ctr" latinLnBrk="0" hangingPunct="1"/>
                      <a:r>
                        <a:rPr lang="en-US" sz="1100" b="0" kern="1200" dirty="0">
                          <a:solidFill>
                            <a:schemeClr val="dk1"/>
                          </a:solidFill>
                          <a:latin typeface="+mn-lt"/>
                          <a:ea typeface="+mn-ea"/>
                          <a:cs typeface="+mn-cs"/>
                        </a:rPr>
                        <a:t>Main system features: Configuration Management, Asset &amp; its Spares and Repair data, Analytics and Dashboards</a:t>
                      </a:r>
                    </a:p>
                    <a:p>
                      <a:pPr marL="0" algn="l" defTabSz="1085850" rtl="0" eaLnBrk="1" fontAlgn="ctr" latinLnBrk="0" hangingPunct="1"/>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3053812581"/>
                  </a:ext>
                </a:extLst>
              </a:tr>
              <a:tr h="202598">
                <a:tc>
                  <a:txBody>
                    <a:bodyPr/>
                    <a:lstStyle/>
                    <a:p>
                      <a:pPr marL="0" algn="l" defTabSz="1085850" rtl="0" eaLnBrk="1" fontAlgn="ctr" latinLnBrk="0" hangingPunct="1"/>
                      <a:r>
                        <a:rPr lang="en-US" sz="1100" b="0" kern="1200" dirty="0">
                          <a:solidFill>
                            <a:schemeClr val="dk1"/>
                          </a:solidFill>
                          <a:latin typeface="+mn-lt"/>
                          <a:ea typeface="+mn-ea"/>
                          <a:cs typeface="+mn-cs"/>
                        </a:rPr>
                        <a:t>KP IMU </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captures Health Facilities Monitoring Data Via Mobile App, while analytics and dashboards in Web Application. In implementation phase. </a:t>
                      </a:r>
                    </a:p>
                    <a:p>
                      <a:pPr marL="0" algn="l" defTabSz="1085850" rtl="0" eaLnBrk="1" fontAlgn="ctr" latinLnBrk="0" hangingPunct="1"/>
                      <a:r>
                        <a:rPr lang="en-US" sz="1100" b="0" kern="1200" dirty="0">
                          <a:solidFill>
                            <a:schemeClr val="dk1"/>
                          </a:solidFill>
                          <a:latin typeface="+mn-lt"/>
                          <a:ea typeface="+mn-ea"/>
                          <a:cs typeface="+mn-cs"/>
                        </a:rPr>
                        <a:t>Main system features:  Configuration management,  Monitoring Form, Analytics and dashboards, etc.</a:t>
                      </a:r>
                    </a:p>
                    <a:p>
                      <a:pPr marL="0" algn="l" defTabSz="1085850" rtl="0" eaLnBrk="1" fontAlgn="ctr" latinLnBrk="0" hangingPunct="1"/>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2438967084"/>
                  </a:ext>
                </a:extLst>
              </a:tr>
              <a:tr h="270130">
                <a:tc>
                  <a:txBody>
                    <a:bodyPr/>
                    <a:lstStyle/>
                    <a:p>
                      <a:pPr marL="0" algn="l" defTabSz="1085850" rtl="0" eaLnBrk="1" fontAlgn="ctr" latinLnBrk="0" hangingPunct="1"/>
                      <a:r>
                        <a:rPr lang="en-US" sz="1100" b="0" kern="1200" dirty="0">
                          <a:solidFill>
                            <a:schemeClr val="dk1"/>
                          </a:solidFill>
                          <a:latin typeface="+mn-lt"/>
                          <a:ea typeface="+mn-ea"/>
                          <a:cs typeface="+mn-cs"/>
                        </a:rPr>
                        <a:t>KP PWD HR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has Employee Record, Transfer Postings, Leave Record, Incentive and Notice Record. In testing phase. </a:t>
                      </a:r>
                    </a:p>
                    <a:p>
                      <a:pPr marL="0" algn="l" defTabSz="1085850" rtl="0" eaLnBrk="1" fontAlgn="ctr" latinLnBrk="0" hangingPunct="1"/>
                      <a:r>
                        <a:rPr lang="en-US" sz="1100" b="0" kern="1200" dirty="0">
                          <a:solidFill>
                            <a:schemeClr val="dk1"/>
                          </a:solidFill>
                          <a:latin typeface="+mn-lt"/>
                          <a:ea typeface="+mn-ea"/>
                          <a:cs typeface="+mn-cs"/>
                        </a:rPr>
                        <a:t>Main system features: Employee Profile, Configuration management, Transfer Postings, Leave, Reward, Notices, Analytics and Dashboards.</a:t>
                      </a:r>
                    </a:p>
                    <a:p>
                      <a:pPr marL="0" marR="0" lvl="0" indent="0" algn="l" defTabSz="1085850" rtl="0" eaLnBrk="1" fontAlgn="ctr"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(In Testing Phase)</a:t>
                      </a:r>
                    </a:p>
                    <a:p>
                      <a:pPr marL="0" algn="l" defTabSz="1085850" rtl="0" eaLnBrk="1" fontAlgn="ctr" latinLnBrk="0" hangingPunct="1"/>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2819226365"/>
                  </a:ext>
                </a:extLst>
              </a:tr>
              <a:tr h="270130">
                <a:tc>
                  <a:txBody>
                    <a:bodyPr/>
                    <a:lstStyle/>
                    <a:p>
                      <a:pPr marL="0" algn="l" defTabSz="1085850" rtl="0" eaLnBrk="1" fontAlgn="ctr" latinLnBrk="0" hangingPunct="1"/>
                      <a:r>
                        <a:rPr lang="en-US" sz="1100" b="0" kern="1200" dirty="0">
                          <a:solidFill>
                            <a:schemeClr val="dk1"/>
                          </a:solidFill>
                          <a:latin typeface="+mn-lt"/>
                          <a:ea typeface="+mn-ea"/>
                          <a:cs typeface="+mn-cs"/>
                        </a:rPr>
                        <a:t>Project/PC1 Tracker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records Projects/PC1s base data for tracking the status. </a:t>
                      </a:r>
                    </a:p>
                    <a:p>
                      <a:pPr marL="0" algn="l" defTabSz="1085850" rtl="0" eaLnBrk="1" fontAlgn="ctr" latinLnBrk="0" hangingPunct="1"/>
                      <a:r>
                        <a:rPr lang="en-US" sz="1100" b="0" kern="1200" dirty="0">
                          <a:solidFill>
                            <a:schemeClr val="dk1"/>
                          </a:solidFill>
                          <a:latin typeface="+mn-lt"/>
                          <a:ea typeface="+mn-ea"/>
                          <a:cs typeface="+mn-cs"/>
                        </a:rPr>
                        <a:t>Main system features: Configuration management, Projects/PC1s Base data, Dashboard</a:t>
                      </a:r>
                    </a:p>
                    <a:p>
                      <a:pPr marL="0" algn="l" defTabSz="1085850" rtl="0" eaLnBrk="1" fontAlgn="ctr" latinLnBrk="0" hangingPunct="1"/>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2218508521"/>
                  </a:ext>
                </a:extLst>
              </a:tr>
              <a:tr h="270130">
                <a:tc>
                  <a:txBody>
                    <a:bodyPr/>
                    <a:lstStyle/>
                    <a:p>
                      <a:pPr marL="0" algn="l" defTabSz="1085850" rtl="0" eaLnBrk="1" fontAlgn="ctr" latinLnBrk="0" hangingPunct="1"/>
                      <a:r>
                        <a:rPr lang="en-US" sz="1100" b="0" kern="1200" dirty="0">
                          <a:solidFill>
                            <a:schemeClr val="dk1"/>
                          </a:solidFill>
                          <a:latin typeface="+mn-lt"/>
                          <a:ea typeface="+mn-ea"/>
                          <a:cs typeface="+mn-cs"/>
                        </a:rPr>
                        <a:t>Hepatitis District Focal Person 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MIS</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USAID</a:t>
                      </a:r>
                    </a:p>
                  </a:txBody>
                  <a:tcPr marR="2599" marT="2599" marB="0" anchor="ctr"/>
                </a:tc>
                <a:tc>
                  <a:txBody>
                    <a:bodyPr/>
                    <a:lstStyle/>
                    <a:p>
                      <a:pPr marL="0" algn="l" defTabSz="1085850" rtl="0" eaLnBrk="1" fontAlgn="ctr" latinLnBrk="0" hangingPunct="1"/>
                      <a:r>
                        <a:rPr lang="en-US" sz="1100" b="0" kern="1200" dirty="0">
                          <a:solidFill>
                            <a:schemeClr val="dk1"/>
                          </a:solidFill>
                          <a:latin typeface="+mn-lt"/>
                          <a:ea typeface="+mn-ea"/>
                          <a:cs typeface="+mn-cs"/>
                        </a:rPr>
                        <a:t>A Web-based system that is for DFP reporting on Hepatitis for Punjab. Same system will be rolled out in other provinces with customization. </a:t>
                      </a:r>
                    </a:p>
                    <a:p>
                      <a:pPr marL="0" algn="l" defTabSz="1085850" rtl="0" eaLnBrk="1" fontAlgn="ctr" latinLnBrk="0" hangingPunct="1"/>
                      <a:endParaRPr lang="en-US" sz="1100" b="0" kern="1200" dirty="0">
                        <a:solidFill>
                          <a:schemeClr val="dk1"/>
                        </a:solidFill>
                        <a:latin typeface="+mn-lt"/>
                        <a:ea typeface="+mn-ea"/>
                        <a:cs typeface="+mn-cs"/>
                      </a:endParaRPr>
                    </a:p>
                  </a:txBody>
                  <a:tcPr marR="2599" marT="2599" marB="0"/>
                </a:tc>
                <a:extLst>
                  <a:ext uri="{0D108BD9-81ED-4DB2-BD59-A6C34878D82A}">
                    <a16:rowId xmlns:a16="http://schemas.microsoft.com/office/drawing/2014/main" val="2450199157"/>
                  </a:ext>
                </a:extLst>
              </a:tr>
            </a:tbl>
          </a:graphicData>
        </a:graphic>
      </p:graphicFrame>
      <p:sp>
        <p:nvSpPr>
          <p:cNvPr id="4" name="Title 1">
            <a:extLst>
              <a:ext uri="{FF2B5EF4-FFF2-40B4-BE49-F238E27FC236}">
                <a16:creationId xmlns:a16="http://schemas.microsoft.com/office/drawing/2014/main" id="{07E96703-95D2-4E06-ACEA-65A9A90B1959}"/>
              </a:ext>
            </a:extLst>
          </p:cNvPr>
          <p:cNvSpPr txBox="1">
            <a:spLocks/>
          </p:cNvSpPr>
          <p:nvPr/>
        </p:nvSpPr>
        <p:spPr>
          <a:xfrm>
            <a:off x="4333959" y="-124405"/>
            <a:ext cx="3620063"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Pakistan – MIS Landscape</a:t>
            </a:r>
          </a:p>
        </p:txBody>
      </p:sp>
    </p:spTree>
    <p:extLst>
      <p:ext uri="{BB962C8B-B14F-4D97-AF65-F5344CB8AC3E}">
        <p14:creationId xmlns:p14="http://schemas.microsoft.com/office/powerpoint/2010/main" val="333752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7" name="Straight Arrow Connector 246">
            <a:extLst>
              <a:ext uri="{FF2B5EF4-FFF2-40B4-BE49-F238E27FC236}">
                <a16:creationId xmlns:a16="http://schemas.microsoft.com/office/drawing/2014/main" id="{ABD770BB-4C26-4165-BD32-3CA778041492}"/>
              </a:ext>
            </a:extLst>
          </p:cNvPr>
          <p:cNvCxnSpPr>
            <a:cxnSpLocks/>
            <a:stCxn id="244" idx="0"/>
          </p:cNvCxnSpPr>
          <p:nvPr/>
        </p:nvCxnSpPr>
        <p:spPr>
          <a:xfrm flipH="1" flipV="1">
            <a:off x="8100502" y="1286835"/>
            <a:ext cx="1" cy="2183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0" name="Table 22">
            <a:extLst>
              <a:ext uri="{FF2B5EF4-FFF2-40B4-BE49-F238E27FC236}">
                <a16:creationId xmlns:a16="http://schemas.microsoft.com/office/drawing/2014/main" id="{10A43C21-D5C6-4FA2-B943-1B26A227CD66}"/>
              </a:ext>
            </a:extLst>
          </p:cNvPr>
          <p:cNvGraphicFramePr>
            <a:graphicFrameLocks noGrp="1"/>
          </p:cNvGraphicFramePr>
          <p:nvPr>
            <p:extLst>
              <p:ext uri="{D42A27DB-BD31-4B8C-83A1-F6EECF244321}">
                <p14:modId xmlns:p14="http://schemas.microsoft.com/office/powerpoint/2010/main" val="220026413"/>
              </p:ext>
            </p:extLst>
          </p:nvPr>
        </p:nvGraphicFramePr>
        <p:xfrm>
          <a:off x="7738" y="2024455"/>
          <a:ext cx="12184262" cy="1167937"/>
        </p:xfrm>
        <a:graphic>
          <a:graphicData uri="http://schemas.openxmlformats.org/drawingml/2006/table">
            <a:tbl>
              <a:tblPr firstRow="1" bandRow="1">
                <a:tableStyleId>{5C22544A-7EE6-4342-B048-85BDC9FD1C3A}</a:tableStyleId>
              </a:tblPr>
              <a:tblGrid>
                <a:gridCol w="12184262">
                  <a:extLst>
                    <a:ext uri="{9D8B030D-6E8A-4147-A177-3AD203B41FA5}">
                      <a16:colId xmlns:a16="http://schemas.microsoft.com/office/drawing/2014/main" val="723489864"/>
                    </a:ext>
                  </a:extLst>
                </a:gridCol>
              </a:tblGrid>
              <a:tr h="1167937">
                <a:tc>
                  <a:txBody>
                    <a:bodyPr/>
                    <a:lstStyle/>
                    <a:p>
                      <a:r>
                        <a:rPr lang="en-US" dirty="0">
                          <a:solidFill>
                            <a:sysClr val="windowText" lastClr="000000"/>
                          </a:solidFill>
                        </a:rPr>
                        <a:t>Central / Provincial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27" name="Table 22">
            <a:extLst>
              <a:ext uri="{FF2B5EF4-FFF2-40B4-BE49-F238E27FC236}">
                <a16:creationId xmlns:a16="http://schemas.microsoft.com/office/drawing/2014/main" id="{82A10C26-BE1C-4634-B08D-FABCD34B3F59}"/>
              </a:ext>
            </a:extLst>
          </p:cNvPr>
          <p:cNvGraphicFramePr>
            <a:graphicFrameLocks noGrp="1"/>
          </p:cNvGraphicFramePr>
          <p:nvPr/>
        </p:nvGraphicFramePr>
        <p:xfrm>
          <a:off x="-3068" y="4962478"/>
          <a:ext cx="12185227" cy="1082122"/>
        </p:xfrm>
        <a:graphic>
          <a:graphicData uri="http://schemas.openxmlformats.org/drawingml/2006/table">
            <a:tbl>
              <a:tblPr firstRow="1" bandRow="1">
                <a:tableStyleId>{5C22544A-7EE6-4342-B048-85BDC9FD1C3A}</a:tableStyleId>
              </a:tblPr>
              <a:tblGrid>
                <a:gridCol w="12185227">
                  <a:extLst>
                    <a:ext uri="{9D8B030D-6E8A-4147-A177-3AD203B41FA5}">
                      <a16:colId xmlns:a16="http://schemas.microsoft.com/office/drawing/2014/main" val="723489864"/>
                    </a:ext>
                  </a:extLst>
                </a:gridCol>
              </a:tblGrid>
              <a:tr h="1082122">
                <a:tc>
                  <a:txBody>
                    <a:bodyPr/>
                    <a:lstStyle/>
                    <a:p>
                      <a:r>
                        <a:rPr lang="en-US" dirty="0">
                          <a:solidFill>
                            <a:schemeClr val="tx1"/>
                          </a:solidFill>
                        </a:rPr>
                        <a:t>Facility/ C.W</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28" name="Table 22">
            <a:extLst>
              <a:ext uri="{FF2B5EF4-FFF2-40B4-BE49-F238E27FC236}">
                <a16:creationId xmlns:a16="http://schemas.microsoft.com/office/drawing/2014/main" id="{FCECF997-5A6C-4FA1-AF5E-A0429CFE9FE5}"/>
              </a:ext>
            </a:extLst>
          </p:cNvPr>
          <p:cNvGraphicFramePr>
            <a:graphicFrameLocks noGrp="1"/>
          </p:cNvGraphicFramePr>
          <p:nvPr/>
        </p:nvGraphicFramePr>
        <p:xfrm>
          <a:off x="-2654" y="3194461"/>
          <a:ext cx="12184262" cy="916112"/>
        </p:xfrm>
        <a:graphic>
          <a:graphicData uri="http://schemas.openxmlformats.org/drawingml/2006/table">
            <a:tbl>
              <a:tblPr firstRow="1" bandRow="1">
                <a:tableStyleId>{5C22544A-7EE6-4342-B048-85BDC9FD1C3A}</a:tableStyleId>
              </a:tblPr>
              <a:tblGrid>
                <a:gridCol w="1218426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29" name="Table 22">
            <a:extLst>
              <a:ext uri="{FF2B5EF4-FFF2-40B4-BE49-F238E27FC236}">
                <a16:creationId xmlns:a16="http://schemas.microsoft.com/office/drawing/2014/main" id="{C7714D9C-7F46-4290-A320-B88BD0187EB4}"/>
              </a:ext>
            </a:extLst>
          </p:cNvPr>
          <p:cNvGraphicFramePr>
            <a:graphicFrameLocks noGrp="1"/>
          </p:cNvGraphicFramePr>
          <p:nvPr/>
        </p:nvGraphicFramePr>
        <p:xfrm>
          <a:off x="-3068" y="4104828"/>
          <a:ext cx="12185227" cy="871228"/>
        </p:xfrm>
        <a:graphic>
          <a:graphicData uri="http://schemas.openxmlformats.org/drawingml/2006/table">
            <a:tbl>
              <a:tblPr firstRow="1" bandRow="1">
                <a:tableStyleId>{5C22544A-7EE6-4342-B048-85BDC9FD1C3A}</a:tableStyleId>
              </a:tblPr>
              <a:tblGrid>
                <a:gridCol w="12185227">
                  <a:extLst>
                    <a:ext uri="{9D8B030D-6E8A-4147-A177-3AD203B41FA5}">
                      <a16:colId xmlns:a16="http://schemas.microsoft.com/office/drawing/2014/main" val="723489864"/>
                    </a:ext>
                  </a:extLst>
                </a:gridCol>
              </a:tblGrid>
              <a:tr h="871228">
                <a:tc>
                  <a:txBody>
                    <a:bodyPr/>
                    <a:lstStyle/>
                    <a:p>
                      <a:r>
                        <a:rPr lang="en-US" dirty="0">
                          <a:solidFill>
                            <a:schemeClr val="tx1"/>
                          </a:solidFill>
                        </a:rPr>
                        <a:t>Tehsil/</a:t>
                      </a:r>
                      <a:endParaRPr lang="en-US" sz="1600" dirty="0">
                        <a:solidFill>
                          <a:schemeClr val="tx1"/>
                        </a:solidFill>
                      </a:endParaRPr>
                    </a:p>
                    <a:p>
                      <a:r>
                        <a:rPr lang="en-US" sz="1600" dirty="0">
                          <a:solidFill>
                            <a:schemeClr val="tx1"/>
                          </a:solidFill>
                        </a:rPr>
                        <a:t>Cluster</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54" name="Straight Arrow Connector 53">
            <a:extLst>
              <a:ext uri="{FF2B5EF4-FFF2-40B4-BE49-F238E27FC236}">
                <a16:creationId xmlns:a16="http://schemas.microsoft.com/office/drawing/2014/main" id="{743A8699-8400-484D-B204-007E56AABAC3}"/>
              </a:ext>
            </a:extLst>
          </p:cNvPr>
          <p:cNvCxnSpPr>
            <a:cxnSpLocks/>
            <a:stCxn id="226" idx="0"/>
          </p:cNvCxnSpPr>
          <p:nvPr/>
        </p:nvCxnSpPr>
        <p:spPr>
          <a:xfrm flipH="1" flipV="1">
            <a:off x="6923647" y="1389996"/>
            <a:ext cx="4938" cy="2088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432A40D-8FA0-4883-8AE7-9930007B2585}"/>
              </a:ext>
            </a:extLst>
          </p:cNvPr>
          <p:cNvCxnSpPr>
            <a:cxnSpLocks/>
            <a:stCxn id="90" idx="0"/>
            <a:endCxn id="27" idx="1"/>
          </p:cNvCxnSpPr>
          <p:nvPr/>
        </p:nvCxnSpPr>
        <p:spPr>
          <a:xfrm flipV="1">
            <a:off x="7978900" y="1374421"/>
            <a:ext cx="6440" cy="980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7857233" y="6397238"/>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6E5A0-E4B5-4D69-B89F-7DC6A31D35A3}" type="slidenum">
              <a:rPr kumimoji="0" lang="en-US" sz="1200" b="1" i="0" u="none" strike="noStrike" kern="1200" cap="none" spc="0" normalizeH="0" baseline="0" noProof="0" smtClean="0">
                <a:ln>
                  <a:noFill/>
                </a:ln>
                <a:solidFill>
                  <a:srgbClr val="BA0C2F"/>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BA0C2F"/>
              </a:solidFill>
              <a:effectLst/>
              <a:uLnTx/>
              <a:uFillTx/>
              <a:latin typeface="Gill Sans MT"/>
              <a:ea typeface="+mn-ea"/>
              <a:cs typeface="+mn-cs"/>
            </a:endParaRPr>
          </a:p>
        </p:txBody>
      </p:sp>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168919" y="368949"/>
          <a:ext cx="12023081" cy="365760"/>
        </p:xfrm>
        <a:graphic>
          <a:graphicData uri="http://schemas.openxmlformats.org/drawingml/2006/table">
            <a:tbl>
              <a:tblPr firstRow="1" bandRow="1">
                <a:tableStyleId>{5C22544A-7EE6-4342-B048-85BDC9FD1C3A}</a:tableStyleId>
              </a:tblPr>
              <a:tblGrid>
                <a:gridCol w="12023081">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333964" y="-101747"/>
            <a:ext cx="3547724"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BA0C2F"/>
                </a:solidFill>
                <a:effectLst/>
                <a:uLnTx/>
                <a:uFillTx/>
                <a:latin typeface="Gill Sans MT"/>
                <a:ea typeface="+mj-ea"/>
                <a:cs typeface="+mj-cs"/>
              </a:rPr>
              <a:t>Pakistan – MIS Landscape</a:t>
            </a:r>
          </a:p>
        </p:txBody>
      </p:sp>
      <p:sp>
        <p:nvSpPr>
          <p:cNvPr id="32" name="Cloud 31">
            <a:extLst>
              <a:ext uri="{FF2B5EF4-FFF2-40B4-BE49-F238E27FC236}">
                <a16:creationId xmlns:a16="http://schemas.microsoft.com/office/drawing/2014/main" id="{58F948F5-07A4-4479-8DC8-D18FF8CF83E9}"/>
              </a:ext>
            </a:extLst>
          </p:cNvPr>
          <p:cNvSpPr/>
          <p:nvPr/>
        </p:nvSpPr>
        <p:spPr>
          <a:xfrm>
            <a:off x="8384118" y="6451858"/>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3" name="Rectangle 32">
            <a:extLst>
              <a:ext uri="{FF2B5EF4-FFF2-40B4-BE49-F238E27FC236}">
                <a16:creationId xmlns:a16="http://schemas.microsoft.com/office/drawing/2014/main" id="{147378AE-2134-4DAF-8BCA-0D36BC1CDC6F}"/>
              </a:ext>
            </a:extLst>
          </p:cNvPr>
          <p:cNvSpPr/>
          <p:nvPr/>
        </p:nvSpPr>
        <p:spPr>
          <a:xfrm>
            <a:off x="9925744" y="6475902"/>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9112298" y="6459738"/>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58" name="TextBox 57">
            <a:extLst>
              <a:ext uri="{FF2B5EF4-FFF2-40B4-BE49-F238E27FC236}">
                <a16:creationId xmlns:a16="http://schemas.microsoft.com/office/drawing/2014/main" id="{FBAA5A1C-32D2-4655-855E-22A731401D4C}"/>
              </a:ext>
            </a:extLst>
          </p:cNvPr>
          <p:cNvSpPr txBox="1"/>
          <p:nvPr/>
        </p:nvSpPr>
        <p:spPr>
          <a:xfrm>
            <a:off x="8319881" y="6672112"/>
            <a:ext cx="67323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9090694" y="6672112"/>
            <a:ext cx="67323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9826129" y="6646914"/>
            <a:ext cx="82925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Process action</a:t>
            </a:r>
          </a:p>
        </p:txBody>
      </p:sp>
      <p:sp>
        <p:nvSpPr>
          <p:cNvPr id="27" name="Cloud 26">
            <a:extLst>
              <a:ext uri="{FF2B5EF4-FFF2-40B4-BE49-F238E27FC236}">
                <a16:creationId xmlns:a16="http://schemas.microsoft.com/office/drawing/2014/main" id="{0514E80A-B8F7-4572-821E-29CBB426E634}"/>
              </a:ext>
            </a:extLst>
          </p:cNvPr>
          <p:cNvSpPr/>
          <p:nvPr/>
        </p:nvSpPr>
        <p:spPr>
          <a:xfrm>
            <a:off x="7582311" y="837453"/>
            <a:ext cx="806058" cy="5375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Gill Sans MT"/>
                <a:ea typeface="+mn-ea"/>
                <a:cs typeface="+mn-cs"/>
              </a:rPr>
              <a:t>cLMIS</a:t>
            </a:r>
            <a:endParaRPr kumimoji="0" lang="en-US" sz="10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8" name="Cloud 27">
            <a:extLst>
              <a:ext uri="{FF2B5EF4-FFF2-40B4-BE49-F238E27FC236}">
                <a16:creationId xmlns:a16="http://schemas.microsoft.com/office/drawing/2014/main" id="{AE12BC2D-6337-4CD9-8362-3C38255C0768}"/>
              </a:ext>
            </a:extLst>
          </p:cNvPr>
          <p:cNvSpPr/>
          <p:nvPr/>
        </p:nvSpPr>
        <p:spPr>
          <a:xfrm>
            <a:off x="6288036" y="757706"/>
            <a:ext cx="971112" cy="702441"/>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HLMIS</a:t>
            </a:r>
          </a:p>
        </p:txBody>
      </p:sp>
      <p:sp>
        <p:nvSpPr>
          <p:cNvPr id="64" name="Rectangle 63">
            <a:extLst>
              <a:ext uri="{FF2B5EF4-FFF2-40B4-BE49-F238E27FC236}">
                <a16:creationId xmlns:a16="http://schemas.microsoft.com/office/drawing/2014/main" id="{BBF1E40E-DC82-4A1F-9A8D-86D875357E62}"/>
              </a:ext>
            </a:extLst>
          </p:cNvPr>
          <p:cNvSpPr/>
          <p:nvPr/>
        </p:nvSpPr>
        <p:spPr>
          <a:xfrm>
            <a:off x="7703627" y="5269425"/>
            <a:ext cx="793749"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
            </a:r>
            <a:r>
              <a:rPr kumimoji="0" lang="en-US" sz="800" b="0" i="0" u="none" strike="noStrike" kern="1200" cap="none" spc="0" normalizeH="0" baseline="0" noProof="0" dirty="0" err="1">
                <a:ln>
                  <a:noFill/>
                </a:ln>
                <a:solidFill>
                  <a:prstClr val="black"/>
                </a:solidFill>
                <a:effectLst/>
                <a:uLnTx/>
                <a:uFillTx/>
                <a:latin typeface="Gill Sans MT"/>
                <a:ea typeface="+mn-ea"/>
                <a:cs typeface="+mn-cs"/>
              </a:rPr>
              <a:t>istrict</a:t>
            </a:r>
            <a:r>
              <a:rPr kumimoji="0" lang="en-US" sz="800" b="0" i="0" u="none" strike="noStrike" kern="1200" cap="none" spc="0" normalizeH="0" baseline="0" noProof="0" dirty="0">
                <a:ln>
                  <a:noFill/>
                </a:ln>
                <a:solidFill>
                  <a:prstClr val="black"/>
                </a:solidFill>
                <a:effectLst/>
                <a:uLnTx/>
                <a:uFillTx/>
                <a:latin typeface="Gill Sans MT"/>
                <a:ea typeface="+mn-ea"/>
                <a:cs typeface="+mn-cs"/>
              </a:rPr>
              <a:t> for entry</a:t>
            </a:r>
          </a:p>
        </p:txBody>
      </p:sp>
      <p:cxnSp>
        <p:nvCxnSpPr>
          <p:cNvPr id="65" name="Straight Arrow Connector 64">
            <a:extLst>
              <a:ext uri="{FF2B5EF4-FFF2-40B4-BE49-F238E27FC236}">
                <a16:creationId xmlns:a16="http://schemas.microsoft.com/office/drawing/2014/main" id="{CE7EC2DB-BE34-4A8B-B884-2C9FE921F836}"/>
              </a:ext>
            </a:extLst>
          </p:cNvPr>
          <p:cNvCxnSpPr>
            <a:cxnSpLocks/>
            <a:stCxn id="64" idx="0"/>
            <a:endCxn id="244" idx="2"/>
          </p:cNvCxnSpPr>
          <p:nvPr/>
        </p:nvCxnSpPr>
        <p:spPr>
          <a:xfrm flipV="1">
            <a:off x="8100502" y="3790978"/>
            <a:ext cx="1" cy="14784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47A42A9D-8C72-4E3A-90A1-61F651D54B0A}"/>
              </a:ext>
            </a:extLst>
          </p:cNvPr>
          <p:cNvSpPr/>
          <p:nvPr/>
        </p:nvSpPr>
        <p:spPr>
          <a:xfrm>
            <a:off x="6526772" y="5279734"/>
            <a:ext cx="806060"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86" name="Straight Arrow Connector 85">
            <a:extLst>
              <a:ext uri="{FF2B5EF4-FFF2-40B4-BE49-F238E27FC236}">
                <a16:creationId xmlns:a16="http://schemas.microsoft.com/office/drawing/2014/main" id="{E4E17928-EA4B-4A39-AEA5-9F3E3192DC3A}"/>
              </a:ext>
            </a:extLst>
          </p:cNvPr>
          <p:cNvCxnSpPr>
            <a:cxnSpLocks/>
            <a:stCxn id="85" idx="0"/>
            <a:endCxn id="226" idx="2"/>
          </p:cNvCxnSpPr>
          <p:nvPr/>
        </p:nvCxnSpPr>
        <p:spPr>
          <a:xfrm flipH="1" flipV="1">
            <a:off x="6928585" y="3799273"/>
            <a:ext cx="1217" cy="148046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8715C1F-E64D-4DAE-BC11-5221A1994DCB}"/>
              </a:ext>
            </a:extLst>
          </p:cNvPr>
          <p:cNvSpPr/>
          <p:nvPr/>
        </p:nvSpPr>
        <p:spPr>
          <a:xfrm>
            <a:off x="7592732" y="2355379"/>
            <a:ext cx="77233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457200"/>
            <a:r>
              <a:rPr lang="en-US" dirty="0" err="1">
                <a:solidFill>
                  <a:prstClr val="black"/>
                </a:solidFill>
              </a:rPr>
              <a:t>cLMIS</a:t>
            </a:r>
            <a:endParaRPr lang="en-US" dirty="0">
              <a:solidFill>
                <a:prstClr val="black"/>
              </a:solidFill>
            </a:endParaRPr>
          </a:p>
          <a:p>
            <a:pPr lvl="0" algn="ctr" defTabSz="457200"/>
            <a:r>
              <a:rPr lang="en-US" sz="800" dirty="0">
                <a:solidFill>
                  <a:prstClr val="black"/>
                </a:solidFill>
              </a:rPr>
              <a:t>Data Entry</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57" name="Rectangle 156">
            <a:extLst>
              <a:ext uri="{FF2B5EF4-FFF2-40B4-BE49-F238E27FC236}">
                <a16:creationId xmlns:a16="http://schemas.microsoft.com/office/drawing/2014/main" id="{743270FF-B922-4319-8159-FF9EFA959634}"/>
              </a:ext>
            </a:extLst>
          </p:cNvPr>
          <p:cNvSpPr/>
          <p:nvPr/>
        </p:nvSpPr>
        <p:spPr>
          <a:xfrm>
            <a:off x="6369345" y="2355379"/>
            <a:ext cx="80849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HLMIS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159" name="Straight Arrow Connector 158">
            <a:extLst>
              <a:ext uri="{FF2B5EF4-FFF2-40B4-BE49-F238E27FC236}">
                <a16:creationId xmlns:a16="http://schemas.microsoft.com/office/drawing/2014/main" id="{B4326B19-D595-46B9-9E3E-E6AD87819FF2}"/>
              </a:ext>
            </a:extLst>
          </p:cNvPr>
          <p:cNvCxnSpPr>
            <a:cxnSpLocks/>
            <a:stCxn id="157" idx="0"/>
            <a:endCxn id="28" idx="1"/>
          </p:cNvCxnSpPr>
          <p:nvPr/>
        </p:nvCxnSpPr>
        <p:spPr>
          <a:xfrm flipH="1" flipV="1">
            <a:off x="6773592" y="1459399"/>
            <a:ext cx="1" cy="895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7C20656-19D8-4E45-9EEA-FB16D55BE0FE}"/>
              </a:ext>
            </a:extLst>
          </p:cNvPr>
          <p:cNvCxnSpPr>
            <a:cxnSpLocks/>
            <a:stCxn id="182" idx="0"/>
          </p:cNvCxnSpPr>
          <p:nvPr/>
        </p:nvCxnSpPr>
        <p:spPr>
          <a:xfrm flipV="1">
            <a:off x="2818408" y="1301266"/>
            <a:ext cx="0" cy="3034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6C61491-578C-40C9-860D-1AEA5D905796}"/>
              </a:ext>
            </a:extLst>
          </p:cNvPr>
          <p:cNvCxnSpPr>
            <a:cxnSpLocks/>
            <a:stCxn id="181" idx="0"/>
          </p:cNvCxnSpPr>
          <p:nvPr/>
        </p:nvCxnSpPr>
        <p:spPr>
          <a:xfrm flipV="1">
            <a:off x="2742156" y="1301266"/>
            <a:ext cx="0" cy="2168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8E34D98-91F3-42D1-8DF2-A70DC8D9220F}"/>
              </a:ext>
            </a:extLst>
          </p:cNvPr>
          <p:cNvCxnSpPr>
            <a:cxnSpLocks/>
            <a:stCxn id="76" idx="0"/>
            <a:endCxn id="75" idx="1"/>
          </p:cNvCxnSpPr>
          <p:nvPr/>
        </p:nvCxnSpPr>
        <p:spPr>
          <a:xfrm flipH="1" flipV="1">
            <a:off x="2629904" y="1383025"/>
            <a:ext cx="4167" cy="9693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8C00D42-697C-494E-B354-FEF04ECCD7A1}"/>
              </a:ext>
            </a:extLst>
          </p:cNvPr>
          <p:cNvCxnSpPr>
            <a:cxnSpLocks/>
            <a:stCxn id="79" idx="0"/>
            <a:endCxn id="182" idx="2"/>
          </p:cNvCxnSpPr>
          <p:nvPr/>
        </p:nvCxnSpPr>
        <p:spPr>
          <a:xfrm flipV="1">
            <a:off x="2816829" y="4656934"/>
            <a:ext cx="1579" cy="61122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Cloud 74">
            <a:extLst>
              <a:ext uri="{FF2B5EF4-FFF2-40B4-BE49-F238E27FC236}">
                <a16:creationId xmlns:a16="http://schemas.microsoft.com/office/drawing/2014/main" id="{2A91AED6-AFD1-4E0D-A92B-977F2D837752}"/>
              </a:ext>
            </a:extLst>
          </p:cNvPr>
          <p:cNvSpPr/>
          <p:nvPr/>
        </p:nvSpPr>
        <p:spPr>
          <a:xfrm>
            <a:off x="2226875" y="846057"/>
            <a:ext cx="806058" cy="5375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Gill Sans MT"/>
                <a:ea typeface="+mn-ea"/>
                <a:cs typeface="+mn-cs"/>
              </a:rPr>
              <a:t>vLMIS</a:t>
            </a:r>
            <a:endParaRPr kumimoji="0" lang="en-US" sz="10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76" name="Rectangle 75">
            <a:extLst>
              <a:ext uri="{FF2B5EF4-FFF2-40B4-BE49-F238E27FC236}">
                <a16:creationId xmlns:a16="http://schemas.microsoft.com/office/drawing/2014/main" id="{3C1142EE-EECD-40DD-B93E-0BFD54C48BF3}"/>
              </a:ext>
            </a:extLst>
          </p:cNvPr>
          <p:cNvSpPr/>
          <p:nvPr/>
        </p:nvSpPr>
        <p:spPr>
          <a:xfrm>
            <a:off x="2208199" y="2352326"/>
            <a:ext cx="851744"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Gill Sans MT"/>
                <a:ea typeface="+mn-ea"/>
                <a:cs typeface="+mn-cs"/>
              </a:rPr>
              <a:t>vLMIS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79" name="Rectangle 78">
            <a:extLst>
              <a:ext uri="{FF2B5EF4-FFF2-40B4-BE49-F238E27FC236}">
                <a16:creationId xmlns:a16="http://schemas.microsoft.com/office/drawing/2014/main" id="{9D661F90-93E5-4C73-A0FC-7AC989946336}"/>
              </a:ext>
            </a:extLst>
          </p:cNvPr>
          <p:cNvSpPr/>
          <p:nvPr/>
        </p:nvSpPr>
        <p:spPr>
          <a:xfrm>
            <a:off x="2414160" y="5268155"/>
            <a:ext cx="805338"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Cluster for entry</a:t>
            </a:r>
          </a:p>
        </p:txBody>
      </p:sp>
      <p:cxnSp>
        <p:nvCxnSpPr>
          <p:cNvPr id="80" name="Straight Arrow Connector 79">
            <a:extLst>
              <a:ext uri="{FF2B5EF4-FFF2-40B4-BE49-F238E27FC236}">
                <a16:creationId xmlns:a16="http://schemas.microsoft.com/office/drawing/2014/main" id="{29518DAB-3E62-4C11-992A-2AF9F8E17F1B}"/>
              </a:ext>
            </a:extLst>
          </p:cNvPr>
          <p:cNvCxnSpPr>
            <a:cxnSpLocks/>
            <a:stCxn id="84" idx="0"/>
            <a:endCxn id="83" idx="1"/>
          </p:cNvCxnSpPr>
          <p:nvPr/>
        </p:nvCxnSpPr>
        <p:spPr>
          <a:xfrm flipH="1" flipV="1">
            <a:off x="1502646" y="1781109"/>
            <a:ext cx="689" cy="1691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91CD06D-3950-4FD5-BA81-17E4B80592A5}"/>
              </a:ext>
            </a:extLst>
          </p:cNvPr>
          <p:cNvCxnSpPr>
            <a:cxnSpLocks/>
            <a:stCxn id="172" idx="0"/>
          </p:cNvCxnSpPr>
          <p:nvPr/>
        </p:nvCxnSpPr>
        <p:spPr>
          <a:xfrm flipV="1">
            <a:off x="1661803" y="1704614"/>
            <a:ext cx="0" cy="2630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FC9144-B8E5-443A-ABBC-749A5EE661F4}"/>
              </a:ext>
            </a:extLst>
          </p:cNvPr>
          <p:cNvCxnSpPr>
            <a:cxnSpLocks/>
            <a:stCxn id="88" idx="0"/>
            <a:endCxn id="172" idx="2"/>
          </p:cNvCxnSpPr>
          <p:nvPr/>
        </p:nvCxnSpPr>
        <p:spPr>
          <a:xfrm flipV="1">
            <a:off x="1660835" y="4656369"/>
            <a:ext cx="968" cy="5893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3" name="Cloud 82">
            <a:extLst>
              <a:ext uri="{FF2B5EF4-FFF2-40B4-BE49-F238E27FC236}">
                <a16:creationId xmlns:a16="http://schemas.microsoft.com/office/drawing/2014/main" id="{DAD6B47C-C112-442A-9CBB-E882EA5092A9}"/>
              </a:ext>
            </a:extLst>
          </p:cNvPr>
          <p:cNvSpPr/>
          <p:nvPr/>
        </p:nvSpPr>
        <p:spPr>
          <a:xfrm>
            <a:off x="1099617" y="1244141"/>
            <a:ext cx="806058" cy="537540"/>
          </a:xfrm>
          <a:prstGeom prst="cloud">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EPI MIS</a:t>
            </a:r>
          </a:p>
        </p:txBody>
      </p:sp>
      <p:sp>
        <p:nvSpPr>
          <p:cNvPr id="84" name="Rectangle 83">
            <a:extLst>
              <a:ext uri="{FF2B5EF4-FFF2-40B4-BE49-F238E27FC236}">
                <a16:creationId xmlns:a16="http://schemas.microsoft.com/office/drawing/2014/main" id="{92A99F32-C068-4C41-B832-E6781BF53864}"/>
              </a:ext>
            </a:extLst>
          </p:cNvPr>
          <p:cNvSpPr/>
          <p:nvPr/>
        </p:nvSpPr>
        <p:spPr>
          <a:xfrm>
            <a:off x="1133613" y="3472222"/>
            <a:ext cx="739443"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EPI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88" name="Rectangle 87">
            <a:extLst>
              <a:ext uri="{FF2B5EF4-FFF2-40B4-BE49-F238E27FC236}">
                <a16:creationId xmlns:a16="http://schemas.microsoft.com/office/drawing/2014/main" id="{FE1F265F-5692-4FB2-BA51-B227E51F0630}"/>
              </a:ext>
            </a:extLst>
          </p:cNvPr>
          <p:cNvSpPr/>
          <p:nvPr/>
        </p:nvSpPr>
        <p:spPr>
          <a:xfrm>
            <a:off x="1263960" y="5245719"/>
            <a:ext cx="793749"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Cluster for entry</a:t>
            </a:r>
          </a:p>
        </p:txBody>
      </p:sp>
      <p:sp>
        <p:nvSpPr>
          <p:cNvPr id="89" name="Rectangle 88">
            <a:extLst>
              <a:ext uri="{FF2B5EF4-FFF2-40B4-BE49-F238E27FC236}">
                <a16:creationId xmlns:a16="http://schemas.microsoft.com/office/drawing/2014/main" id="{7EA5037D-22A8-4FF3-A35E-F9B082E3F675}"/>
              </a:ext>
            </a:extLst>
          </p:cNvPr>
          <p:cNvSpPr/>
          <p:nvPr/>
        </p:nvSpPr>
        <p:spPr>
          <a:xfrm>
            <a:off x="3407191" y="5271874"/>
            <a:ext cx="793749"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91" name="Straight Arrow Connector 90">
            <a:extLst>
              <a:ext uri="{FF2B5EF4-FFF2-40B4-BE49-F238E27FC236}">
                <a16:creationId xmlns:a16="http://schemas.microsoft.com/office/drawing/2014/main" id="{E7DDB051-FAEB-42B1-854F-D22FAEDBE72C}"/>
              </a:ext>
            </a:extLst>
          </p:cNvPr>
          <p:cNvCxnSpPr>
            <a:cxnSpLocks/>
            <a:stCxn id="89" idx="0"/>
            <a:endCxn id="102" idx="2"/>
          </p:cNvCxnSpPr>
          <p:nvPr/>
        </p:nvCxnSpPr>
        <p:spPr>
          <a:xfrm flipH="1" flipV="1">
            <a:off x="3800532" y="3790978"/>
            <a:ext cx="3534" cy="148089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B20FAED-1A5A-48B1-9C0F-960F4F83217D}"/>
              </a:ext>
            </a:extLst>
          </p:cNvPr>
          <p:cNvCxnSpPr>
            <a:cxnSpLocks/>
            <a:stCxn id="102" idx="0"/>
            <a:endCxn id="99" idx="1"/>
          </p:cNvCxnSpPr>
          <p:nvPr/>
        </p:nvCxnSpPr>
        <p:spPr>
          <a:xfrm flipV="1">
            <a:off x="3800532" y="1785962"/>
            <a:ext cx="2211" cy="16839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Cloud 98">
            <a:extLst>
              <a:ext uri="{FF2B5EF4-FFF2-40B4-BE49-F238E27FC236}">
                <a16:creationId xmlns:a16="http://schemas.microsoft.com/office/drawing/2014/main" id="{19881A19-DF89-4F00-A7D3-AD6352BD8AF4}"/>
              </a:ext>
            </a:extLst>
          </p:cNvPr>
          <p:cNvSpPr/>
          <p:nvPr/>
        </p:nvSpPr>
        <p:spPr>
          <a:xfrm>
            <a:off x="3399714" y="1248994"/>
            <a:ext cx="806058" cy="537540"/>
          </a:xfrm>
          <a:prstGeom prst="cloud">
            <a:avLst/>
          </a:prstGeom>
          <a:solidFill>
            <a:schemeClr val="accent2"/>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PPHI ERP</a:t>
            </a:r>
          </a:p>
        </p:txBody>
      </p:sp>
      <p:sp>
        <p:nvSpPr>
          <p:cNvPr id="102" name="Rectangle 101">
            <a:extLst>
              <a:ext uri="{FF2B5EF4-FFF2-40B4-BE49-F238E27FC236}">
                <a16:creationId xmlns:a16="http://schemas.microsoft.com/office/drawing/2014/main" id="{74AE0DAC-B99A-4F1E-811B-7E84C3092277}"/>
              </a:ext>
            </a:extLst>
          </p:cNvPr>
          <p:cNvSpPr/>
          <p:nvPr/>
        </p:nvSpPr>
        <p:spPr>
          <a:xfrm>
            <a:off x="3421984" y="3469961"/>
            <a:ext cx="757096"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PPHI ERP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03" name="Rectangle 102">
            <a:extLst>
              <a:ext uri="{FF2B5EF4-FFF2-40B4-BE49-F238E27FC236}">
                <a16:creationId xmlns:a16="http://schemas.microsoft.com/office/drawing/2014/main" id="{35BAE701-D68F-4FFD-A2ED-595FEFD4B3CF}"/>
              </a:ext>
            </a:extLst>
          </p:cNvPr>
          <p:cNvSpPr/>
          <p:nvPr/>
        </p:nvSpPr>
        <p:spPr>
          <a:xfrm>
            <a:off x="4351607" y="5271874"/>
            <a:ext cx="793749"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13" name="Straight Arrow Connector 112">
            <a:extLst>
              <a:ext uri="{FF2B5EF4-FFF2-40B4-BE49-F238E27FC236}">
                <a16:creationId xmlns:a16="http://schemas.microsoft.com/office/drawing/2014/main" id="{02F69641-A674-4664-92E8-6D316010C301}"/>
              </a:ext>
            </a:extLst>
          </p:cNvPr>
          <p:cNvCxnSpPr>
            <a:cxnSpLocks/>
            <a:stCxn id="103" idx="0"/>
            <a:endCxn id="137" idx="2"/>
          </p:cNvCxnSpPr>
          <p:nvPr/>
        </p:nvCxnSpPr>
        <p:spPr>
          <a:xfrm flipV="1">
            <a:off x="4748482" y="3793239"/>
            <a:ext cx="3685" cy="147863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B43D775-65A3-447C-85CA-84BBE1C5D26B}"/>
              </a:ext>
            </a:extLst>
          </p:cNvPr>
          <p:cNvCxnSpPr>
            <a:cxnSpLocks/>
            <a:stCxn id="137" idx="0"/>
            <a:endCxn id="116" idx="1"/>
          </p:cNvCxnSpPr>
          <p:nvPr/>
        </p:nvCxnSpPr>
        <p:spPr>
          <a:xfrm flipV="1">
            <a:off x="4752167" y="1781109"/>
            <a:ext cx="3304" cy="1691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Cloud 115">
            <a:extLst>
              <a:ext uri="{FF2B5EF4-FFF2-40B4-BE49-F238E27FC236}">
                <a16:creationId xmlns:a16="http://schemas.microsoft.com/office/drawing/2014/main" id="{A5F69645-84E3-46DE-8060-FE4E56230B4B}"/>
              </a:ext>
            </a:extLst>
          </p:cNvPr>
          <p:cNvSpPr/>
          <p:nvPr/>
        </p:nvSpPr>
        <p:spPr>
          <a:xfrm>
            <a:off x="4352442" y="1244141"/>
            <a:ext cx="806058" cy="537540"/>
          </a:xfrm>
          <a:prstGeom prst="cloud">
            <a:avLst/>
          </a:prstGeom>
          <a:solidFill>
            <a:schemeClr val="accent2"/>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MERF MIS</a:t>
            </a:r>
          </a:p>
        </p:txBody>
      </p:sp>
      <p:sp>
        <p:nvSpPr>
          <p:cNvPr id="137" name="Rectangle 136">
            <a:extLst>
              <a:ext uri="{FF2B5EF4-FFF2-40B4-BE49-F238E27FC236}">
                <a16:creationId xmlns:a16="http://schemas.microsoft.com/office/drawing/2014/main" id="{DA870F07-D444-457D-A366-50A8069C6F8C}"/>
              </a:ext>
            </a:extLst>
          </p:cNvPr>
          <p:cNvSpPr/>
          <p:nvPr/>
        </p:nvSpPr>
        <p:spPr>
          <a:xfrm>
            <a:off x="4395551" y="3472222"/>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MERF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38" name="Rectangle 137">
            <a:extLst>
              <a:ext uri="{FF2B5EF4-FFF2-40B4-BE49-F238E27FC236}">
                <a16:creationId xmlns:a16="http://schemas.microsoft.com/office/drawing/2014/main" id="{2E9BE7D8-0B17-4767-A6FE-DFC10AFA77BC}"/>
              </a:ext>
            </a:extLst>
          </p:cNvPr>
          <p:cNvSpPr/>
          <p:nvPr/>
        </p:nvSpPr>
        <p:spPr>
          <a:xfrm>
            <a:off x="5357668" y="5278464"/>
            <a:ext cx="737115"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39" name="Straight Arrow Connector 138">
            <a:extLst>
              <a:ext uri="{FF2B5EF4-FFF2-40B4-BE49-F238E27FC236}">
                <a16:creationId xmlns:a16="http://schemas.microsoft.com/office/drawing/2014/main" id="{8C2BF200-3A3F-40C4-BCAE-3871EE8083FC}"/>
              </a:ext>
            </a:extLst>
          </p:cNvPr>
          <p:cNvCxnSpPr>
            <a:cxnSpLocks/>
            <a:stCxn id="138" idx="0"/>
            <a:endCxn id="142" idx="2"/>
          </p:cNvCxnSpPr>
          <p:nvPr/>
        </p:nvCxnSpPr>
        <p:spPr>
          <a:xfrm flipH="1" flipV="1">
            <a:off x="5714285" y="3799273"/>
            <a:ext cx="11941" cy="147919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D24C5318-2B13-461F-867F-CD218DE12D67}"/>
              </a:ext>
            </a:extLst>
          </p:cNvPr>
          <p:cNvCxnSpPr>
            <a:cxnSpLocks/>
            <a:stCxn id="142" idx="0"/>
            <a:endCxn id="141" idx="1"/>
          </p:cNvCxnSpPr>
          <p:nvPr/>
        </p:nvCxnSpPr>
        <p:spPr>
          <a:xfrm flipV="1">
            <a:off x="5714285" y="1782150"/>
            <a:ext cx="2335" cy="1696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Cloud 140">
            <a:extLst>
              <a:ext uri="{FF2B5EF4-FFF2-40B4-BE49-F238E27FC236}">
                <a16:creationId xmlns:a16="http://schemas.microsoft.com/office/drawing/2014/main" id="{94141526-C4CC-4DFD-BD70-071F128784B3}"/>
              </a:ext>
            </a:extLst>
          </p:cNvPr>
          <p:cNvSpPr/>
          <p:nvPr/>
        </p:nvSpPr>
        <p:spPr>
          <a:xfrm>
            <a:off x="5313591" y="1245182"/>
            <a:ext cx="806058" cy="537540"/>
          </a:xfrm>
          <a:prstGeom prst="cloud">
            <a:avLst/>
          </a:prstGeom>
          <a:solidFill>
            <a:schemeClr val="accent2"/>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IHS MIS</a:t>
            </a:r>
          </a:p>
        </p:txBody>
      </p:sp>
      <p:sp>
        <p:nvSpPr>
          <p:cNvPr id="142" name="Rectangle 141">
            <a:extLst>
              <a:ext uri="{FF2B5EF4-FFF2-40B4-BE49-F238E27FC236}">
                <a16:creationId xmlns:a16="http://schemas.microsoft.com/office/drawing/2014/main" id="{3279B76F-0F17-4EA0-AA9A-55EFFF9AFB74}"/>
              </a:ext>
            </a:extLst>
          </p:cNvPr>
          <p:cNvSpPr/>
          <p:nvPr/>
        </p:nvSpPr>
        <p:spPr>
          <a:xfrm>
            <a:off x="5357669" y="3478256"/>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HIS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50" name="Rectangle 149">
            <a:extLst>
              <a:ext uri="{FF2B5EF4-FFF2-40B4-BE49-F238E27FC236}">
                <a16:creationId xmlns:a16="http://schemas.microsoft.com/office/drawing/2014/main" id="{25461E89-A9BA-4716-8310-5C4F0C964347}"/>
              </a:ext>
            </a:extLst>
          </p:cNvPr>
          <p:cNvSpPr/>
          <p:nvPr/>
        </p:nvSpPr>
        <p:spPr>
          <a:xfrm>
            <a:off x="8647090" y="5268155"/>
            <a:ext cx="793749"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51" name="Straight Arrow Connector 150">
            <a:extLst>
              <a:ext uri="{FF2B5EF4-FFF2-40B4-BE49-F238E27FC236}">
                <a16:creationId xmlns:a16="http://schemas.microsoft.com/office/drawing/2014/main" id="{AFAD2D71-B35B-4C47-B5A6-7420727CCF95}"/>
              </a:ext>
            </a:extLst>
          </p:cNvPr>
          <p:cNvCxnSpPr>
            <a:cxnSpLocks/>
            <a:stCxn id="150" idx="0"/>
            <a:endCxn id="154" idx="2"/>
          </p:cNvCxnSpPr>
          <p:nvPr/>
        </p:nvCxnSpPr>
        <p:spPr>
          <a:xfrm flipV="1">
            <a:off x="9043965" y="3784888"/>
            <a:ext cx="0" cy="14832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517EED3-EC89-4A46-9BED-1556D232C80B}"/>
              </a:ext>
            </a:extLst>
          </p:cNvPr>
          <p:cNvCxnSpPr>
            <a:cxnSpLocks/>
            <a:stCxn id="154" idx="0"/>
            <a:endCxn id="153" idx="1"/>
          </p:cNvCxnSpPr>
          <p:nvPr/>
        </p:nvCxnSpPr>
        <p:spPr>
          <a:xfrm flipV="1">
            <a:off x="9043965" y="1781109"/>
            <a:ext cx="0" cy="1682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Cloud 152">
            <a:extLst>
              <a:ext uri="{FF2B5EF4-FFF2-40B4-BE49-F238E27FC236}">
                <a16:creationId xmlns:a16="http://schemas.microsoft.com/office/drawing/2014/main" id="{EF778BB3-393B-4585-8BF6-5EDF4D913090}"/>
              </a:ext>
            </a:extLst>
          </p:cNvPr>
          <p:cNvSpPr/>
          <p:nvPr/>
        </p:nvSpPr>
        <p:spPr>
          <a:xfrm>
            <a:off x="8640936" y="1244141"/>
            <a:ext cx="806058" cy="5375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LHW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 MIS</a:t>
            </a:r>
          </a:p>
        </p:txBody>
      </p:sp>
      <p:sp>
        <p:nvSpPr>
          <p:cNvPr id="154" name="Rectangle 153">
            <a:extLst>
              <a:ext uri="{FF2B5EF4-FFF2-40B4-BE49-F238E27FC236}">
                <a16:creationId xmlns:a16="http://schemas.microsoft.com/office/drawing/2014/main" id="{001D3855-E987-4C6F-9326-CF9553077D29}"/>
              </a:ext>
            </a:extLst>
          </p:cNvPr>
          <p:cNvSpPr/>
          <p:nvPr/>
        </p:nvSpPr>
        <p:spPr>
          <a:xfrm>
            <a:off x="8687349" y="3463871"/>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LHW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55" name="Rectangle 154">
            <a:extLst>
              <a:ext uri="{FF2B5EF4-FFF2-40B4-BE49-F238E27FC236}">
                <a16:creationId xmlns:a16="http://schemas.microsoft.com/office/drawing/2014/main" id="{98C0FF00-9288-40DA-9AA5-42BDD75A7DD9}"/>
              </a:ext>
            </a:extLst>
          </p:cNvPr>
          <p:cNvSpPr/>
          <p:nvPr/>
        </p:nvSpPr>
        <p:spPr>
          <a:xfrm>
            <a:off x="9723667" y="5268155"/>
            <a:ext cx="793749" cy="41364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56" name="Straight Arrow Connector 155">
            <a:extLst>
              <a:ext uri="{FF2B5EF4-FFF2-40B4-BE49-F238E27FC236}">
                <a16:creationId xmlns:a16="http://schemas.microsoft.com/office/drawing/2014/main" id="{F4249377-C5A0-4F86-A9A4-C14249D43321}"/>
              </a:ext>
            </a:extLst>
          </p:cNvPr>
          <p:cNvCxnSpPr>
            <a:cxnSpLocks/>
            <a:stCxn id="155" idx="0"/>
            <a:endCxn id="163" idx="2"/>
          </p:cNvCxnSpPr>
          <p:nvPr/>
        </p:nvCxnSpPr>
        <p:spPr>
          <a:xfrm flipV="1">
            <a:off x="10120542" y="3786301"/>
            <a:ext cx="0" cy="148185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5C96B34-3352-4F9A-BC11-B2A35FBF070A}"/>
              </a:ext>
            </a:extLst>
          </p:cNvPr>
          <p:cNvCxnSpPr>
            <a:cxnSpLocks/>
            <a:stCxn id="163" idx="0"/>
            <a:endCxn id="162" idx="1"/>
          </p:cNvCxnSpPr>
          <p:nvPr/>
        </p:nvCxnSpPr>
        <p:spPr>
          <a:xfrm flipV="1">
            <a:off x="10120542" y="1776089"/>
            <a:ext cx="218" cy="1689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Cloud 161">
            <a:extLst>
              <a:ext uri="{FF2B5EF4-FFF2-40B4-BE49-F238E27FC236}">
                <a16:creationId xmlns:a16="http://schemas.microsoft.com/office/drawing/2014/main" id="{A1054FD8-9FD0-4949-B71B-6A28611987E7}"/>
              </a:ext>
            </a:extLst>
          </p:cNvPr>
          <p:cNvSpPr/>
          <p:nvPr/>
        </p:nvSpPr>
        <p:spPr>
          <a:xfrm>
            <a:off x="9717731" y="1239121"/>
            <a:ext cx="806058" cy="5375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MNCH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MIS</a:t>
            </a:r>
          </a:p>
        </p:txBody>
      </p:sp>
      <p:sp>
        <p:nvSpPr>
          <p:cNvPr id="163" name="Rectangle 162">
            <a:extLst>
              <a:ext uri="{FF2B5EF4-FFF2-40B4-BE49-F238E27FC236}">
                <a16:creationId xmlns:a16="http://schemas.microsoft.com/office/drawing/2014/main" id="{7CB175B4-96E6-4EFE-BBB1-1645F60DE4CA}"/>
              </a:ext>
            </a:extLst>
          </p:cNvPr>
          <p:cNvSpPr/>
          <p:nvPr/>
        </p:nvSpPr>
        <p:spPr>
          <a:xfrm>
            <a:off x="9763926" y="3465284"/>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MNCH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72" name="Rectangle 171">
            <a:extLst>
              <a:ext uri="{FF2B5EF4-FFF2-40B4-BE49-F238E27FC236}">
                <a16:creationId xmlns:a16="http://schemas.microsoft.com/office/drawing/2014/main" id="{D4EEC909-BCE8-4981-AD1B-B0F153ABFB1F}"/>
              </a:ext>
            </a:extLst>
          </p:cNvPr>
          <p:cNvSpPr/>
          <p:nvPr/>
        </p:nvSpPr>
        <p:spPr>
          <a:xfrm>
            <a:off x="1305187" y="4335352"/>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EPI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81" name="Rectangle 180">
            <a:extLst>
              <a:ext uri="{FF2B5EF4-FFF2-40B4-BE49-F238E27FC236}">
                <a16:creationId xmlns:a16="http://schemas.microsoft.com/office/drawing/2014/main" id="{841335EA-1190-4D92-88D5-816DF74B139E}"/>
              </a:ext>
            </a:extLst>
          </p:cNvPr>
          <p:cNvSpPr/>
          <p:nvPr/>
        </p:nvSpPr>
        <p:spPr>
          <a:xfrm>
            <a:off x="2337908" y="3469961"/>
            <a:ext cx="80849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Gill Sans MT"/>
                <a:ea typeface="+mn-ea"/>
                <a:cs typeface="+mn-cs"/>
              </a:rPr>
              <a:t>vLMIS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82" name="Rectangle 181">
            <a:extLst>
              <a:ext uri="{FF2B5EF4-FFF2-40B4-BE49-F238E27FC236}">
                <a16:creationId xmlns:a16="http://schemas.microsoft.com/office/drawing/2014/main" id="{EB9652E5-43F0-427A-A98D-65318386D756}"/>
              </a:ext>
            </a:extLst>
          </p:cNvPr>
          <p:cNvSpPr/>
          <p:nvPr/>
        </p:nvSpPr>
        <p:spPr>
          <a:xfrm>
            <a:off x="2414160" y="4335917"/>
            <a:ext cx="80849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Gill Sans MT"/>
                <a:ea typeface="+mn-ea"/>
                <a:cs typeface="+mn-cs"/>
              </a:rPr>
              <a:t>vLMIS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226" name="Rectangle 225">
            <a:extLst>
              <a:ext uri="{FF2B5EF4-FFF2-40B4-BE49-F238E27FC236}">
                <a16:creationId xmlns:a16="http://schemas.microsoft.com/office/drawing/2014/main" id="{3857BD7D-1A9A-488A-AB73-C686E6D03016}"/>
              </a:ext>
            </a:extLst>
          </p:cNvPr>
          <p:cNvSpPr/>
          <p:nvPr/>
        </p:nvSpPr>
        <p:spPr>
          <a:xfrm>
            <a:off x="6524337" y="3478256"/>
            <a:ext cx="80849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HLMIS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244" name="Rectangle 243">
            <a:extLst>
              <a:ext uri="{FF2B5EF4-FFF2-40B4-BE49-F238E27FC236}">
                <a16:creationId xmlns:a16="http://schemas.microsoft.com/office/drawing/2014/main" id="{4D9EF1B8-81E8-4C6E-B8A3-D4F3912D3534}"/>
              </a:ext>
            </a:extLst>
          </p:cNvPr>
          <p:cNvSpPr/>
          <p:nvPr/>
        </p:nvSpPr>
        <p:spPr>
          <a:xfrm>
            <a:off x="7714335" y="3469961"/>
            <a:ext cx="77233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457200"/>
            <a:r>
              <a:rPr lang="en-US" dirty="0" err="1">
                <a:solidFill>
                  <a:prstClr val="black"/>
                </a:solidFill>
              </a:rPr>
              <a:t>cLMIS</a:t>
            </a:r>
            <a:endParaRPr lang="en-US" dirty="0">
              <a:solidFill>
                <a:prstClr val="black"/>
              </a:solidFill>
            </a:endParaRPr>
          </a:p>
          <a:p>
            <a:pPr lvl="0" algn="ctr" defTabSz="457200"/>
            <a:r>
              <a:rPr lang="en-US" sz="800" dirty="0">
                <a:solidFill>
                  <a:prstClr val="black"/>
                </a:solidFill>
              </a:rPr>
              <a:t>Data Entry</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289" name="Straight Arrow Connector 288">
            <a:extLst>
              <a:ext uri="{FF2B5EF4-FFF2-40B4-BE49-F238E27FC236}">
                <a16:creationId xmlns:a16="http://schemas.microsoft.com/office/drawing/2014/main" id="{60E991AF-F02C-4C12-AF67-678511E6E922}"/>
              </a:ext>
            </a:extLst>
          </p:cNvPr>
          <p:cNvCxnSpPr>
            <a:stCxn id="83" idx="3"/>
            <a:endCxn id="75" idx="2"/>
          </p:cNvCxnSpPr>
          <p:nvPr/>
        </p:nvCxnSpPr>
        <p:spPr>
          <a:xfrm rot="5400000" flipH="1" flipV="1">
            <a:off x="1785986" y="831487"/>
            <a:ext cx="160048" cy="72672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8">
            <a:extLst>
              <a:ext uri="{FF2B5EF4-FFF2-40B4-BE49-F238E27FC236}">
                <a16:creationId xmlns:a16="http://schemas.microsoft.com/office/drawing/2014/main" id="{D3FE1B8A-0C73-4F91-95FD-7F0AA4F629F4}"/>
              </a:ext>
            </a:extLst>
          </p:cNvPr>
          <p:cNvCxnSpPr>
            <a:cxnSpLocks/>
            <a:stCxn id="99" idx="3"/>
            <a:endCxn id="28" idx="2"/>
          </p:cNvCxnSpPr>
          <p:nvPr/>
        </p:nvCxnSpPr>
        <p:spPr>
          <a:xfrm rot="5400000" flipH="1" flipV="1">
            <a:off x="4961495" y="-49824"/>
            <a:ext cx="170801" cy="248830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88">
            <a:extLst>
              <a:ext uri="{FF2B5EF4-FFF2-40B4-BE49-F238E27FC236}">
                <a16:creationId xmlns:a16="http://schemas.microsoft.com/office/drawing/2014/main" id="{A7E2B147-B3AF-44BF-BDFD-0EF99BAF752F}"/>
              </a:ext>
            </a:extLst>
          </p:cNvPr>
          <p:cNvCxnSpPr>
            <a:cxnSpLocks/>
            <a:stCxn id="116" idx="3"/>
            <a:endCxn id="28" idx="2"/>
          </p:cNvCxnSpPr>
          <p:nvPr/>
        </p:nvCxnSpPr>
        <p:spPr>
          <a:xfrm rot="5400000" flipH="1" flipV="1">
            <a:off x="5440285" y="424113"/>
            <a:ext cx="165948" cy="15355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88">
            <a:extLst>
              <a:ext uri="{FF2B5EF4-FFF2-40B4-BE49-F238E27FC236}">
                <a16:creationId xmlns:a16="http://schemas.microsoft.com/office/drawing/2014/main" id="{168CC5E1-E57B-4688-A35D-874F0F92A7C3}"/>
              </a:ext>
            </a:extLst>
          </p:cNvPr>
          <p:cNvCxnSpPr>
            <a:cxnSpLocks/>
            <a:stCxn id="141" idx="3"/>
            <a:endCxn id="28" idx="2"/>
          </p:cNvCxnSpPr>
          <p:nvPr/>
        </p:nvCxnSpPr>
        <p:spPr>
          <a:xfrm rot="5400000" flipH="1" flipV="1">
            <a:off x="5920340" y="905208"/>
            <a:ext cx="166989" cy="5744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2B7B5086-7260-457C-9C03-51F32A06162F}"/>
              </a:ext>
            </a:extLst>
          </p:cNvPr>
          <p:cNvCxnSpPr>
            <a:cxnSpLocks/>
            <a:stCxn id="27" idx="2"/>
            <a:endCxn id="28" idx="0"/>
          </p:cNvCxnSpPr>
          <p:nvPr/>
        </p:nvCxnSpPr>
        <p:spPr>
          <a:xfrm flipH="1">
            <a:off x="7258339" y="1106223"/>
            <a:ext cx="326472" cy="2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3DABE75F-D790-41DF-9FC7-7C34687E12C0}"/>
              </a:ext>
            </a:extLst>
          </p:cNvPr>
          <p:cNvCxnSpPr>
            <a:cxnSpLocks/>
            <a:stCxn id="75" idx="3"/>
          </p:cNvCxnSpPr>
          <p:nvPr/>
        </p:nvCxnSpPr>
        <p:spPr>
          <a:xfrm rot="5400000" flipH="1" flipV="1">
            <a:off x="4549452" y="-1098095"/>
            <a:ext cx="55339" cy="38944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03">
            <a:extLst>
              <a:ext uri="{FF2B5EF4-FFF2-40B4-BE49-F238E27FC236}">
                <a16:creationId xmlns:a16="http://schemas.microsoft.com/office/drawing/2014/main" id="{A5E2B4AA-FD60-4E96-AB45-BAE618BF709F}"/>
              </a:ext>
            </a:extLst>
          </p:cNvPr>
          <p:cNvCxnSpPr>
            <a:cxnSpLocks/>
            <a:stCxn id="153" idx="3"/>
            <a:endCxn id="27" idx="0"/>
          </p:cNvCxnSpPr>
          <p:nvPr/>
        </p:nvCxnSpPr>
        <p:spPr>
          <a:xfrm rot="16200000" flipV="1">
            <a:off x="8631505" y="862415"/>
            <a:ext cx="168652" cy="65626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03">
            <a:extLst>
              <a:ext uri="{FF2B5EF4-FFF2-40B4-BE49-F238E27FC236}">
                <a16:creationId xmlns:a16="http://schemas.microsoft.com/office/drawing/2014/main" id="{6EA3E987-C100-4905-83C8-7A5CBD5F8645}"/>
              </a:ext>
            </a:extLst>
          </p:cNvPr>
          <p:cNvCxnSpPr>
            <a:cxnSpLocks/>
            <a:stCxn id="162" idx="3"/>
            <a:endCxn id="27" idx="0"/>
          </p:cNvCxnSpPr>
          <p:nvPr/>
        </p:nvCxnSpPr>
        <p:spPr>
          <a:xfrm rot="16200000" flipV="1">
            <a:off x="9172413" y="321507"/>
            <a:ext cx="163632" cy="17330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4E5B7380-133C-4744-8678-973920BF4E2A}"/>
              </a:ext>
            </a:extLst>
          </p:cNvPr>
          <p:cNvSpPr txBox="1"/>
          <p:nvPr/>
        </p:nvSpPr>
        <p:spPr>
          <a:xfrm>
            <a:off x="2976665" y="6120239"/>
            <a:ext cx="651027" cy="276999"/>
          </a:xfrm>
          <a:prstGeom prst="rect">
            <a:avLst/>
          </a:prstGeom>
          <a:noFill/>
        </p:spPr>
        <p:txBody>
          <a:bodyPr wrap="square" rtlCol="0">
            <a:spAutoFit/>
          </a:bodyPr>
          <a:lstStyle/>
          <a:p>
            <a:r>
              <a:rPr lang="en-US" sz="1200" dirty="0"/>
              <a:t>Punjab</a:t>
            </a:r>
          </a:p>
        </p:txBody>
      </p:sp>
      <p:sp>
        <p:nvSpPr>
          <p:cNvPr id="93" name="Rectangle 92">
            <a:extLst>
              <a:ext uri="{FF2B5EF4-FFF2-40B4-BE49-F238E27FC236}">
                <a16:creationId xmlns:a16="http://schemas.microsoft.com/office/drawing/2014/main" id="{F9C51AFB-22C8-4097-BA7A-B75B16963C02}"/>
              </a:ext>
            </a:extLst>
          </p:cNvPr>
          <p:cNvSpPr/>
          <p:nvPr/>
        </p:nvSpPr>
        <p:spPr>
          <a:xfrm>
            <a:off x="2858579" y="6185360"/>
            <a:ext cx="158044" cy="1467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11FDD445-0D9F-410B-A8ED-077E510477C9}"/>
              </a:ext>
            </a:extLst>
          </p:cNvPr>
          <p:cNvSpPr txBox="1"/>
          <p:nvPr/>
        </p:nvSpPr>
        <p:spPr>
          <a:xfrm>
            <a:off x="1296314" y="6120239"/>
            <a:ext cx="1584670" cy="276999"/>
          </a:xfrm>
          <a:prstGeom prst="rect">
            <a:avLst/>
          </a:prstGeom>
          <a:noFill/>
        </p:spPr>
        <p:txBody>
          <a:bodyPr wrap="square" rtlCol="0">
            <a:spAutoFit/>
          </a:bodyPr>
          <a:lstStyle/>
          <a:p>
            <a:r>
              <a:rPr lang="en-US" sz="1200" dirty="0"/>
              <a:t>Khyber Pakhtunkhwa</a:t>
            </a:r>
          </a:p>
        </p:txBody>
      </p:sp>
      <p:sp>
        <p:nvSpPr>
          <p:cNvPr id="95" name="Rectangle 94">
            <a:extLst>
              <a:ext uri="{FF2B5EF4-FFF2-40B4-BE49-F238E27FC236}">
                <a16:creationId xmlns:a16="http://schemas.microsoft.com/office/drawing/2014/main" id="{7ED82901-C5ED-4630-BAB3-1D13D7072DE4}"/>
              </a:ext>
            </a:extLst>
          </p:cNvPr>
          <p:cNvSpPr/>
          <p:nvPr/>
        </p:nvSpPr>
        <p:spPr>
          <a:xfrm>
            <a:off x="1163416" y="6185360"/>
            <a:ext cx="159048" cy="14675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7CA6E416-4918-4493-897A-37215F02C2EE}"/>
              </a:ext>
            </a:extLst>
          </p:cNvPr>
          <p:cNvSpPr txBox="1"/>
          <p:nvPr/>
        </p:nvSpPr>
        <p:spPr>
          <a:xfrm>
            <a:off x="386397" y="6120239"/>
            <a:ext cx="651027" cy="276999"/>
          </a:xfrm>
          <a:prstGeom prst="rect">
            <a:avLst/>
          </a:prstGeom>
          <a:noFill/>
        </p:spPr>
        <p:txBody>
          <a:bodyPr wrap="square" rtlCol="0">
            <a:spAutoFit/>
          </a:bodyPr>
          <a:lstStyle/>
          <a:p>
            <a:r>
              <a:rPr lang="en-US" sz="1200" dirty="0"/>
              <a:t>Federal</a:t>
            </a:r>
          </a:p>
        </p:txBody>
      </p:sp>
      <p:sp>
        <p:nvSpPr>
          <p:cNvPr id="97" name="Rectangle 96">
            <a:extLst>
              <a:ext uri="{FF2B5EF4-FFF2-40B4-BE49-F238E27FC236}">
                <a16:creationId xmlns:a16="http://schemas.microsoft.com/office/drawing/2014/main" id="{C9AC9D4C-093D-4B43-872E-9BAE9EFC1629}"/>
              </a:ext>
            </a:extLst>
          </p:cNvPr>
          <p:cNvSpPr/>
          <p:nvPr/>
        </p:nvSpPr>
        <p:spPr>
          <a:xfrm>
            <a:off x="253499" y="6185360"/>
            <a:ext cx="159048" cy="1467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5F977144-BF2C-448E-8973-56C8C3360F68}"/>
              </a:ext>
            </a:extLst>
          </p:cNvPr>
          <p:cNvSpPr txBox="1"/>
          <p:nvPr/>
        </p:nvSpPr>
        <p:spPr>
          <a:xfrm>
            <a:off x="4504900" y="6132932"/>
            <a:ext cx="1212964" cy="276999"/>
          </a:xfrm>
          <a:prstGeom prst="rect">
            <a:avLst/>
          </a:prstGeom>
          <a:noFill/>
        </p:spPr>
        <p:txBody>
          <a:bodyPr wrap="square" rtlCol="0">
            <a:spAutoFit/>
          </a:bodyPr>
          <a:lstStyle/>
          <a:p>
            <a:r>
              <a:rPr lang="en-US" sz="1200" dirty="0"/>
              <a:t>Multi Provinces</a:t>
            </a:r>
          </a:p>
        </p:txBody>
      </p:sp>
      <p:sp>
        <p:nvSpPr>
          <p:cNvPr id="109" name="Rectangle 108">
            <a:extLst>
              <a:ext uri="{FF2B5EF4-FFF2-40B4-BE49-F238E27FC236}">
                <a16:creationId xmlns:a16="http://schemas.microsoft.com/office/drawing/2014/main" id="{63347876-75A2-4CDD-9FDB-97CAB0FAF4DC}"/>
              </a:ext>
            </a:extLst>
          </p:cNvPr>
          <p:cNvSpPr/>
          <p:nvPr/>
        </p:nvSpPr>
        <p:spPr>
          <a:xfrm>
            <a:off x="4377645" y="6185360"/>
            <a:ext cx="158044" cy="146755"/>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79AA64AC-1442-4255-8011-62CF88F94BDA}"/>
              </a:ext>
            </a:extLst>
          </p:cNvPr>
          <p:cNvSpPr txBox="1"/>
          <p:nvPr/>
        </p:nvSpPr>
        <p:spPr>
          <a:xfrm>
            <a:off x="3738665" y="6125882"/>
            <a:ext cx="651027" cy="276999"/>
          </a:xfrm>
          <a:prstGeom prst="rect">
            <a:avLst/>
          </a:prstGeom>
          <a:noFill/>
        </p:spPr>
        <p:txBody>
          <a:bodyPr wrap="square" rtlCol="0">
            <a:spAutoFit/>
          </a:bodyPr>
          <a:lstStyle/>
          <a:p>
            <a:r>
              <a:rPr lang="en-US" sz="1200" dirty="0"/>
              <a:t>Sindh</a:t>
            </a:r>
          </a:p>
        </p:txBody>
      </p:sp>
      <p:sp>
        <p:nvSpPr>
          <p:cNvPr id="112" name="Rectangle 111">
            <a:extLst>
              <a:ext uri="{FF2B5EF4-FFF2-40B4-BE49-F238E27FC236}">
                <a16:creationId xmlns:a16="http://schemas.microsoft.com/office/drawing/2014/main" id="{1646CD7B-CC70-4427-B9EC-C551C964773A}"/>
              </a:ext>
            </a:extLst>
          </p:cNvPr>
          <p:cNvSpPr/>
          <p:nvPr/>
        </p:nvSpPr>
        <p:spPr>
          <a:xfrm>
            <a:off x="3620579" y="6191003"/>
            <a:ext cx="158044" cy="1467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6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a:extLst>
              <a:ext uri="{FF2B5EF4-FFF2-40B4-BE49-F238E27FC236}">
                <a16:creationId xmlns:a16="http://schemas.microsoft.com/office/drawing/2014/main" id="{F1883F60-30C3-4F41-91E3-0C01C032CE99}"/>
              </a:ext>
            </a:extLst>
          </p:cNvPr>
          <p:cNvCxnSpPr>
            <a:cxnSpLocks/>
            <a:stCxn id="203" idx="0"/>
          </p:cNvCxnSpPr>
          <p:nvPr/>
        </p:nvCxnSpPr>
        <p:spPr>
          <a:xfrm flipV="1">
            <a:off x="8389540" y="1403301"/>
            <a:ext cx="0" cy="2047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6506428B-5050-4A91-85DB-2F26C8B7C3F9}"/>
              </a:ext>
            </a:extLst>
          </p:cNvPr>
          <p:cNvCxnSpPr>
            <a:cxnSpLocks/>
            <a:stCxn id="191" idx="0"/>
          </p:cNvCxnSpPr>
          <p:nvPr/>
        </p:nvCxnSpPr>
        <p:spPr>
          <a:xfrm flipH="1" flipV="1">
            <a:off x="6095599" y="1380854"/>
            <a:ext cx="3035" cy="2073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B4F1C291-ABC1-47B0-8E98-1852C5D07D28}"/>
              </a:ext>
            </a:extLst>
          </p:cNvPr>
          <p:cNvCxnSpPr>
            <a:cxnSpLocks/>
            <a:stCxn id="175" idx="0"/>
          </p:cNvCxnSpPr>
          <p:nvPr/>
        </p:nvCxnSpPr>
        <p:spPr>
          <a:xfrm flipV="1">
            <a:off x="5062794" y="1380854"/>
            <a:ext cx="0" cy="2003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418269A-E5BD-47A9-B259-F17FF0284BC3}"/>
              </a:ext>
            </a:extLst>
          </p:cNvPr>
          <p:cNvCxnSpPr>
            <a:cxnSpLocks/>
            <a:stCxn id="159" idx="0"/>
          </p:cNvCxnSpPr>
          <p:nvPr/>
        </p:nvCxnSpPr>
        <p:spPr>
          <a:xfrm flipV="1">
            <a:off x="4027591" y="1403301"/>
            <a:ext cx="0" cy="20195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7" name="Table 22">
            <a:extLst>
              <a:ext uri="{FF2B5EF4-FFF2-40B4-BE49-F238E27FC236}">
                <a16:creationId xmlns:a16="http://schemas.microsoft.com/office/drawing/2014/main" id="{460A9CEB-E00F-4595-AFE8-87565E48DD13}"/>
              </a:ext>
            </a:extLst>
          </p:cNvPr>
          <p:cNvGraphicFramePr>
            <a:graphicFrameLocks noGrp="1"/>
          </p:cNvGraphicFramePr>
          <p:nvPr/>
        </p:nvGraphicFramePr>
        <p:xfrm>
          <a:off x="-3068" y="4972743"/>
          <a:ext cx="12185227" cy="1082122"/>
        </p:xfrm>
        <a:graphic>
          <a:graphicData uri="http://schemas.openxmlformats.org/drawingml/2006/table">
            <a:tbl>
              <a:tblPr firstRow="1" bandRow="1">
                <a:tableStyleId>{5C22544A-7EE6-4342-B048-85BDC9FD1C3A}</a:tableStyleId>
              </a:tblPr>
              <a:tblGrid>
                <a:gridCol w="12185227">
                  <a:extLst>
                    <a:ext uri="{9D8B030D-6E8A-4147-A177-3AD203B41FA5}">
                      <a16:colId xmlns:a16="http://schemas.microsoft.com/office/drawing/2014/main" val="723489864"/>
                    </a:ext>
                  </a:extLst>
                </a:gridCol>
              </a:tblGrid>
              <a:tr h="1082122">
                <a:tc>
                  <a:txBody>
                    <a:bodyPr/>
                    <a:lstStyle/>
                    <a:p>
                      <a:r>
                        <a:rPr lang="en-US" dirty="0">
                          <a:solidFill>
                            <a:schemeClr val="tx1"/>
                          </a:solidFill>
                        </a:rPr>
                        <a:t>Facility/ C.W</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89" name="Table 22">
            <a:extLst>
              <a:ext uri="{FF2B5EF4-FFF2-40B4-BE49-F238E27FC236}">
                <a16:creationId xmlns:a16="http://schemas.microsoft.com/office/drawing/2014/main" id="{A0C2723E-3C58-4D04-B05E-5588733E5097}"/>
              </a:ext>
            </a:extLst>
          </p:cNvPr>
          <p:cNvGraphicFramePr>
            <a:graphicFrameLocks noGrp="1"/>
          </p:cNvGraphicFramePr>
          <p:nvPr/>
        </p:nvGraphicFramePr>
        <p:xfrm>
          <a:off x="-2654" y="3194461"/>
          <a:ext cx="12184262" cy="916112"/>
        </p:xfrm>
        <a:graphic>
          <a:graphicData uri="http://schemas.openxmlformats.org/drawingml/2006/table">
            <a:tbl>
              <a:tblPr firstRow="1" bandRow="1">
                <a:tableStyleId>{5C22544A-7EE6-4342-B048-85BDC9FD1C3A}</a:tableStyleId>
              </a:tblPr>
              <a:tblGrid>
                <a:gridCol w="1218426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90" name="Table 22">
            <a:extLst>
              <a:ext uri="{FF2B5EF4-FFF2-40B4-BE49-F238E27FC236}">
                <a16:creationId xmlns:a16="http://schemas.microsoft.com/office/drawing/2014/main" id="{0FA16E56-2D31-43F7-98E7-8B72D0969396}"/>
              </a:ext>
            </a:extLst>
          </p:cNvPr>
          <p:cNvGraphicFramePr>
            <a:graphicFrameLocks noGrp="1"/>
          </p:cNvGraphicFramePr>
          <p:nvPr/>
        </p:nvGraphicFramePr>
        <p:xfrm>
          <a:off x="-3068" y="4104828"/>
          <a:ext cx="12185227" cy="871228"/>
        </p:xfrm>
        <a:graphic>
          <a:graphicData uri="http://schemas.openxmlformats.org/drawingml/2006/table">
            <a:tbl>
              <a:tblPr firstRow="1" bandRow="1">
                <a:tableStyleId>{5C22544A-7EE6-4342-B048-85BDC9FD1C3A}</a:tableStyleId>
              </a:tblPr>
              <a:tblGrid>
                <a:gridCol w="12185227">
                  <a:extLst>
                    <a:ext uri="{9D8B030D-6E8A-4147-A177-3AD203B41FA5}">
                      <a16:colId xmlns:a16="http://schemas.microsoft.com/office/drawing/2014/main" val="723489864"/>
                    </a:ext>
                  </a:extLst>
                </a:gridCol>
              </a:tblGrid>
              <a:tr h="871228">
                <a:tc>
                  <a:txBody>
                    <a:bodyPr/>
                    <a:lstStyle/>
                    <a:p>
                      <a:r>
                        <a:rPr lang="en-US" dirty="0">
                          <a:solidFill>
                            <a:schemeClr val="tx1"/>
                          </a:solidFill>
                        </a:rPr>
                        <a:t>Tehsil/</a:t>
                      </a:r>
                      <a:endParaRPr lang="en-US" sz="1600" dirty="0">
                        <a:solidFill>
                          <a:schemeClr val="tx1"/>
                        </a:solidFill>
                      </a:endParaRPr>
                    </a:p>
                    <a:p>
                      <a:r>
                        <a:rPr lang="en-US" sz="1600" dirty="0">
                          <a:solidFill>
                            <a:schemeClr val="tx1"/>
                          </a:solidFill>
                        </a:rPr>
                        <a:t>Cluster</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88" name="Table 22">
            <a:extLst>
              <a:ext uri="{FF2B5EF4-FFF2-40B4-BE49-F238E27FC236}">
                <a16:creationId xmlns:a16="http://schemas.microsoft.com/office/drawing/2014/main" id="{9E9F32C0-61F4-41E6-9A8E-5CD53D81A49B}"/>
              </a:ext>
            </a:extLst>
          </p:cNvPr>
          <p:cNvGraphicFramePr>
            <a:graphicFrameLocks noGrp="1"/>
          </p:cNvGraphicFramePr>
          <p:nvPr/>
        </p:nvGraphicFramePr>
        <p:xfrm>
          <a:off x="-2654" y="1746960"/>
          <a:ext cx="12184262" cy="1449375"/>
        </p:xfrm>
        <a:graphic>
          <a:graphicData uri="http://schemas.openxmlformats.org/drawingml/2006/table">
            <a:tbl>
              <a:tblPr firstRow="1" bandRow="1">
                <a:tableStyleId>{5C22544A-7EE6-4342-B048-85BDC9FD1C3A}</a:tableStyleId>
              </a:tblPr>
              <a:tblGrid>
                <a:gridCol w="12184262">
                  <a:extLst>
                    <a:ext uri="{9D8B030D-6E8A-4147-A177-3AD203B41FA5}">
                      <a16:colId xmlns:a16="http://schemas.microsoft.com/office/drawing/2014/main" val="723489864"/>
                    </a:ext>
                  </a:extLst>
                </a:gridCol>
              </a:tblGrid>
              <a:tr h="1449375">
                <a:tc>
                  <a:txBody>
                    <a:bodyPr/>
                    <a:lstStyle/>
                    <a:p>
                      <a:r>
                        <a:rPr lang="en-US" dirty="0">
                          <a:solidFill>
                            <a:sysClr val="windowText" lastClr="000000"/>
                          </a:solidFill>
                        </a:rPr>
                        <a:t>Central/ Provincial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74" name="Straight Arrow Connector 73">
            <a:extLst>
              <a:ext uri="{FF2B5EF4-FFF2-40B4-BE49-F238E27FC236}">
                <a16:creationId xmlns:a16="http://schemas.microsoft.com/office/drawing/2014/main" id="{2F56D53E-A9D1-4CAD-A3D4-94EED2E5F303}"/>
              </a:ext>
            </a:extLst>
          </p:cNvPr>
          <p:cNvCxnSpPr>
            <a:cxnSpLocks/>
            <a:stCxn id="88" idx="0"/>
            <a:endCxn id="31" idx="1"/>
          </p:cNvCxnSpPr>
          <p:nvPr/>
        </p:nvCxnSpPr>
        <p:spPr>
          <a:xfrm flipH="1" flipV="1">
            <a:off x="3883375" y="1487370"/>
            <a:ext cx="2375" cy="779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7857233" y="6397238"/>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6E5A0-E4B5-4D69-B89F-7DC6A31D35A3}" type="slidenum">
              <a:rPr kumimoji="0" lang="en-US" sz="1200" b="1" i="0" u="none" strike="noStrike" kern="1200" cap="none" spc="0" normalizeH="0" baseline="0" noProof="0" smtClean="0">
                <a:ln>
                  <a:noFill/>
                </a:ln>
                <a:solidFill>
                  <a:srgbClr val="BA0C2F"/>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BA0C2F"/>
              </a:solidFill>
              <a:effectLst/>
              <a:uLnTx/>
              <a:uFillTx/>
              <a:latin typeface="Gill Sans MT"/>
              <a:ea typeface="+mn-ea"/>
              <a:cs typeface="+mn-cs"/>
            </a:endParaRPr>
          </a:p>
        </p:txBody>
      </p:sp>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168919" y="368949"/>
          <a:ext cx="12023081" cy="365760"/>
        </p:xfrm>
        <a:graphic>
          <a:graphicData uri="http://schemas.openxmlformats.org/drawingml/2006/table">
            <a:tbl>
              <a:tblPr firstRow="1" bandRow="1">
                <a:tableStyleId>{5C22544A-7EE6-4342-B048-85BDC9FD1C3A}</a:tableStyleId>
              </a:tblPr>
              <a:tblGrid>
                <a:gridCol w="12023081">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333964" y="-101747"/>
            <a:ext cx="3547724"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BA0C2F"/>
                </a:solidFill>
                <a:effectLst/>
                <a:uLnTx/>
                <a:uFillTx/>
                <a:latin typeface="Gill Sans MT"/>
                <a:ea typeface="+mj-ea"/>
                <a:cs typeface="+mj-cs"/>
              </a:rPr>
              <a:t>Pakistan – MIS Landscape</a:t>
            </a:r>
          </a:p>
        </p:txBody>
      </p:sp>
      <p:sp>
        <p:nvSpPr>
          <p:cNvPr id="32" name="Cloud 31">
            <a:extLst>
              <a:ext uri="{FF2B5EF4-FFF2-40B4-BE49-F238E27FC236}">
                <a16:creationId xmlns:a16="http://schemas.microsoft.com/office/drawing/2014/main" id="{58F948F5-07A4-4479-8DC8-D18FF8CF83E9}"/>
              </a:ext>
            </a:extLst>
          </p:cNvPr>
          <p:cNvSpPr/>
          <p:nvPr/>
        </p:nvSpPr>
        <p:spPr>
          <a:xfrm>
            <a:off x="8384118" y="6451858"/>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3" name="Rectangle 32">
            <a:extLst>
              <a:ext uri="{FF2B5EF4-FFF2-40B4-BE49-F238E27FC236}">
                <a16:creationId xmlns:a16="http://schemas.microsoft.com/office/drawing/2014/main" id="{147378AE-2134-4DAF-8BCA-0D36BC1CDC6F}"/>
              </a:ext>
            </a:extLst>
          </p:cNvPr>
          <p:cNvSpPr/>
          <p:nvPr/>
        </p:nvSpPr>
        <p:spPr>
          <a:xfrm>
            <a:off x="9925744" y="6475902"/>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9112298" y="6459738"/>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58" name="TextBox 57">
            <a:extLst>
              <a:ext uri="{FF2B5EF4-FFF2-40B4-BE49-F238E27FC236}">
                <a16:creationId xmlns:a16="http://schemas.microsoft.com/office/drawing/2014/main" id="{FBAA5A1C-32D2-4655-855E-22A731401D4C}"/>
              </a:ext>
            </a:extLst>
          </p:cNvPr>
          <p:cNvSpPr txBox="1"/>
          <p:nvPr/>
        </p:nvSpPr>
        <p:spPr>
          <a:xfrm>
            <a:off x="8319881" y="6672112"/>
            <a:ext cx="67323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9090694" y="6672112"/>
            <a:ext cx="67323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9826129" y="6646914"/>
            <a:ext cx="82925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Process action</a:t>
            </a:r>
          </a:p>
        </p:txBody>
      </p:sp>
      <p:sp>
        <p:nvSpPr>
          <p:cNvPr id="31" name="Cloud 30">
            <a:extLst>
              <a:ext uri="{FF2B5EF4-FFF2-40B4-BE49-F238E27FC236}">
                <a16:creationId xmlns:a16="http://schemas.microsoft.com/office/drawing/2014/main" id="{1709EF79-DE83-411B-9903-22B4B56859DA}"/>
              </a:ext>
            </a:extLst>
          </p:cNvPr>
          <p:cNvSpPr/>
          <p:nvPr/>
        </p:nvSpPr>
        <p:spPr>
          <a:xfrm>
            <a:off x="3447597" y="950402"/>
            <a:ext cx="871556" cy="537540"/>
          </a:xfrm>
          <a:prstGeom prst="cloud">
            <a:avLst/>
          </a:prstGeom>
          <a:solidFill>
            <a:srgbClr val="7030A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NDMA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LMIS</a:t>
            </a:r>
          </a:p>
        </p:txBody>
      </p:sp>
      <p:sp>
        <p:nvSpPr>
          <p:cNvPr id="88" name="Rectangle 87">
            <a:extLst>
              <a:ext uri="{FF2B5EF4-FFF2-40B4-BE49-F238E27FC236}">
                <a16:creationId xmlns:a16="http://schemas.microsoft.com/office/drawing/2014/main" id="{C749A2E5-682B-4C14-93D4-42508A5B039B}"/>
              </a:ext>
            </a:extLst>
          </p:cNvPr>
          <p:cNvSpPr/>
          <p:nvPr/>
        </p:nvSpPr>
        <p:spPr>
          <a:xfrm>
            <a:off x="3456221" y="2266899"/>
            <a:ext cx="859057"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NDMA LMIS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166" name="Straight Arrow Connector 165">
            <a:extLst>
              <a:ext uri="{FF2B5EF4-FFF2-40B4-BE49-F238E27FC236}">
                <a16:creationId xmlns:a16="http://schemas.microsoft.com/office/drawing/2014/main" id="{AAF6FC36-24E0-41C3-91AF-4FBD239DC666}"/>
              </a:ext>
            </a:extLst>
          </p:cNvPr>
          <p:cNvCxnSpPr>
            <a:cxnSpLocks/>
            <a:stCxn id="161" idx="0"/>
            <a:endCxn id="167" idx="1"/>
          </p:cNvCxnSpPr>
          <p:nvPr/>
        </p:nvCxnSpPr>
        <p:spPr>
          <a:xfrm flipV="1">
            <a:off x="4947742" y="1462083"/>
            <a:ext cx="1788" cy="747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Cloud 166">
            <a:extLst>
              <a:ext uri="{FF2B5EF4-FFF2-40B4-BE49-F238E27FC236}">
                <a16:creationId xmlns:a16="http://schemas.microsoft.com/office/drawing/2014/main" id="{354AD686-F5E6-440A-8764-23B12A7B168E}"/>
              </a:ext>
            </a:extLst>
          </p:cNvPr>
          <p:cNvSpPr/>
          <p:nvPr/>
        </p:nvSpPr>
        <p:spPr>
          <a:xfrm>
            <a:off x="4513752" y="925115"/>
            <a:ext cx="871556" cy="537540"/>
          </a:xfrm>
          <a:prstGeom prst="cloud">
            <a:avLst/>
          </a:prstGeom>
          <a:solidFill>
            <a:srgbClr val="7030A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FFFFFF"/>
                </a:solidFill>
                <a:effectLst/>
                <a:uLnTx/>
                <a:uFillTx/>
                <a:latin typeface="Gill Sans MT"/>
                <a:ea typeface="+mn-ea"/>
                <a:cs typeface="+mn-cs"/>
              </a:rPr>
              <a:t>MoNHSR&amp;C</a:t>
            </a:r>
            <a:endParaRPr kumimoji="0" lang="en-US" sz="9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LMIS</a:t>
            </a:r>
          </a:p>
        </p:txBody>
      </p:sp>
      <p:cxnSp>
        <p:nvCxnSpPr>
          <p:cNvPr id="170" name="Straight Arrow Connector 169">
            <a:extLst>
              <a:ext uri="{FF2B5EF4-FFF2-40B4-BE49-F238E27FC236}">
                <a16:creationId xmlns:a16="http://schemas.microsoft.com/office/drawing/2014/main" id="{FBC969F9-4F7B-4965-AE14-D7CAFA5B2012}"/>
              </a:ext>
            </a:extLst>
          </p:cNvPr>
          <p:cNvCxnSpPr>
            <a:cxnSpLocks/>
            <a:stCxn id="176" idx="0"/>
            <a:endCxn id="171" idx="1"/>
          </p:cNvCxnSpPr>
          <p:nvPr/>
        </p:nvCxnSpPr>
        <p:spPr>
          <a:xfrm flipH="1" flipV="1">
            <a:off x="5972878" y="1462083"/>
            <a:ext cx="2332" cy="804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 name="Cloud 170">
            <a:extLst>
              <a:ext uri="{FF2B5EF4-FFF2-40B4-BE49-F238E27FC236}">
                <a16:creationId xmlns:a16="http://schemas.microsoft.com/office/drawing/2014/main" id="{5E524087-3502-4CA1-A292-3A6B0E9BF6FD}"/>
              </a:ext>
            </a:extLst>
          </p:cNvPr>
          <p:cNvSpPr/>
          <p:nvPr/>
        </p:nvSpPr>
        <p:spPr>
          <a:xfrm>
            <a:off x="5537100" y="925115"/>
            <a:ext cx="871556" cy="537540"/>
          </a:xfrm>
          <a:prstGeom prst="cloud">
            <a:avLst/>
          </a:prstGeom>
          <a:solidFill>
            <a:srgbClr val="7030A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NIH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LMIS</a:t>
            </a:r>
          </a:p>
        </p:txBody>
      </p:sp>
      <p:cxnSp>
        <p:nvCxnSpPr>
          <p:cNvPr id="184" name="Straight Arrow Connector 183">
            <a:extLst>
              <a:ext uri="{FF2B5EF4-FFF2-40B4-BE49-F238E27FC236}">
                <a16:creationId xmlns:a16="http://schemas.microsoft.com/office/drawing/2014/main" id="{53FD1850-EC10-4DBC-AD26-C70377E38428}"/>
              </a:ext>
            </a:extLst>
          </p:cNvPr>
          <p:cNvCxnSpPr>
            <a:cxnSpLocks/>
            <a:stCxn id="186" idx="0"/>
            <a:endCxn id="185" idx="1"/>
          </p:cNvCxnSpPr>
          <p:nvPr/>
        </p:nvCxnSpPr>
        <p:spPr>
          <a:xfrm flipV="1">
            <a:off x="11515140" y="1462083"/>
            <a:ext cx="0" cy="1998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Cloud 184">
            <a:extLst>
              <a:ext uri="{FF2B5EF4-FFF2-40B4-BE49-F238E27FC236}">
                <a16:creationId xmlns:a16="http://schemas.microsoft.com/office/drawing/2014/main" id="{E46A3D69-2041-4BBA-8BFF-544581F6A687}"/>
              </a:ext>
            </a:extLst>
          </p:cNvPr>
          <p:cNvSpPr/>
          <p:nvPr/>
        </p:nvSpPr>
        <p:spPr>
          <a:xfrm>
            <a:off x="11112111" y="925115"/>
            <a:ext cx="806058" cy="537540"/>
          </a:xfrm>
          <a:prstGeom prst="cloud">
            <a:avLst/>
          </a:prstGeom>
          <a:solidFill>
            <a:schemeClr val="accent2"/>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Hands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MIS</a:t>
            </a:r>
          </a:p>
        </p:txBody>
      </p:sp>
      <p:sp>
        <p:nvSpPr>
          <p:cNvPr id="186" name="Rectangle 185">
            <a:extLst>
              <a:ext uri="{FF2B5EF4-FFF2-40B4-BE49-F238E27FC236}">
                <a16:creationId xmlns:a16="http://schemas.microsoft.com/office/drawing/2014/main" id="{60E51082-18FC-4245-8D35-E31B7CF11F00}"/>
              </a:ext>
            </a:extLst>
          </p:cNvPr>
          <p:cNvSpPr/>
          <p:nvPr/>
        </p:nvSpPr>
        <p:spPr>
          <a:xfrm>
            <a:off x="11158524" y="3460993"/>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Hands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85" name="Cloud 84">
            <a:extLst>
              <a:ext uri="{FF2B5EF4-FFF2-40B4-BE49-F238E27FC236}">
                <a16:creationId xmlns:a16="http://schemas.microsoft.com/office/drawing/2014/main" id="{08C15D1B-0A21-4E25-BDC1-FB65EEB6682C}"/>
              </a:ext>
            </a:extLst>
          </p:cNvPr>
          <p:cNvSpPr/>
          <p:nvPr/>
        </p:nvSpPr>
        <p:spPr>
          <a:xfrm>
            <a:off x="1369574" y="951115"/>
            <a:ext cx="996813" cy="537540"/>
          </a:xfrm>
          <a:prstGeom prst="cloud">
            <a:avLst/>
          </a:prstGeom>
          <a:solidFill>
            <a:srgbClr val="00B05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Procurement</a:t>
            </a:r>
          </a:p>
        </p:txBody>
      </p:sp>
      <p:cxnSp>
        <p:nvCxnSpPr>
          <p:cNvPr id="86" name="Straight Arrow Connector 85">
            <a:extLst>
              <a:ext uri="{FF2B5EF4-FFF2-40B4-BE49-F238E27FC236}">
                <a16:creationId xmlns:a16="http://schemas.microsoft.com/office/drawing/2014/main" id="{BF87B4D5-2877-448B-9787-CAE1358C3205}"/>
              </a:ext>
            </a:extLst>
          </p:cNvPr>
          <p:cNvCxnSpPr>
            <a:cxnSpLocks/>
            <a:stCxn id="87" idx="0"/>
            <a:endCxn id="85" idx="1"/>
          </p:cNvCxnSpPr>
          <p:nvPr/>
        </p:nvCxnSpPr>
        <p:spPr>
          <a:xfrm flipV="1">
            <a:off x="1865158" y="1488083"/>
            <a:ext cx="2823" cy="779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240D3B8A-8487-4C93-8FE1-6716B0537713}"/>
              </a:ext>
            </a:extLst>
          </p:cNvPr>
          <p:cNvSpPr/>
          <p:nvPr/>
        </p:nvSpPr>
        <p:spPr>
          <a:xfrm>
            <a:off x="1433449" y="2267613"/>
            <a:ext cx="863417"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457200"/>
            <a:r>
              <a:rPr lang="en-US" dirty="0">
                <a:solidFill>
                  <a:prstClr val="black"/>
                </a:solidFill>
              </a:rPr>
              <a:t>Procurement</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89" name="Straight Arrow Connector 88">
            <a:extLst>
              <a:ext uri="{FF2B5EF4-FFF2-40B4-BE49-F238E27FC236}">
                <a16:creationId xmlns:a16="http://schemas.microsoft.com/office/drawing/2014/main" id="{5B478BC4-C575-4F9D-B133-EC3B334EAF52}"/>
              </a:ext>
            </a:extLst>
          </p:cNvPr>
          <p:cNvCxnSpPr>
            <a:cxnSpLocks/>
            <a:stCxn id="90" idx="0"/>
            <a:endCxn id="93" idx="1"/>
          </p:cNvCxnSpPr>
          <p:nvPr/>
        </p:nvCxnSpPr>
        <p:spPr>
          <a:xfrm flipV="1">
            <a:off x="2937634" y="1468205"/>
            <a:ext cx="0" cy="1931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3DB47BD-EEA7-4808-80C4-199064048892}"/>
              </a:ext>
            </a:extLst>
          </p:cNvPr>
          <p:cNvSpPr/>
          <p:nvPr/>
        </p:nvSpPr>
        <p:spPr>
          <a:xfrm>
            <a:off x="2534605" y="3399436"/>
            <a:ext cx="806058" cy="33559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DHIS2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91" name="Rectangle 90">
            <a:extLst>
              <a:ext uri="{FF2B5EF4-FFF2-40B4-BE49-F238E27FC236}">
                <a16:creationId xmlns:a16="http://schemas.microsoft.com/office/drawing/2014/main" id="{9857B3A7-E091-41C4-9CBD-55A1F948E04A}"/>
              </a:ext>
            </a:extLst>
          </p:cNvPr>
          <p:cNvSpPr/>
          <p:nvPr/>
        </p:nvSpPr>
        <p:spPr>
          <a:xfrm>
            <a:off x="2534605" y="5293681"/>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92" name="Straight Arrow Connector 91">
            <a:extLst>
              <a:ext uri="{FF2B5EF4-FFF2-40B4-BE49-F238E27FC236}">
                <a16:creationId xmlns:a16="http://schemas.microsoft.com/office/drawing/2014/main" id="{75BCB889-E9FA-4FF3-A003-29A2DE4BAD49}"/>
              </a:ext>
            </a:extLst>
          </p:cNvPr>
          <p:cNvCxnSpPr>
            <a:cxnSpLocks/>
            <a:stCxn id="91" idx="0"/>
            <a:endCxn id="90" idx="2"/>
          </p:cNvCxnSpPr>
          <p:nvPr/>
        </p:nvCxnSpPr>
        <p:spPr>
          <a:xfrm flipV="1">
            <a:off x="2937634" y="3735034"/>
            <a:ext cx="0" cy="15586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3" name="Cloud 92">
            <a:extLst>
              <a:ext uri="{FF2B5EF4-FFF2-40B4-BE49-F238E27FC236}">
                <a16:creationId xmlns:a16="http://schemas.microsoft.com/office/drawing/2014/main" id="{B7ABE7B7-4755-43B4-8A83-D1CEB116F8C0}"/>
              </a:ext>
            </a:extLst>
          </p:cNvPr>
          <p:cNvSpPr/>
          <p:nvPr/>
        </p:nvSpPr>
        <p:spPr>
          <a:xfrm>
            <a:off x="2534605" y="931237"/>
            <a:ext cx="806058" cy="5375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DHIS2</a:t>
            </a:r>
          </a:p>
        </p:txBody>
      </p:sp>
      <p:sp>
        <p:nvSpPr>
          <p:cNvPr id="99" name="Cloud 98">
            <a:extLst>
              <a:ext uri="{FF2B5EF4-FFF2-40B4-BE49-F238E27FC236}">
                <a16:creationId xmlns:a16="http://schemas.microsoft.com/office/drawing/2014/main" id="{FF7F01FD-DA1C-4D16-B04B-BF2EFF0BC78D}"/>
              </a:ext>
            </a:extLst>
          </p:cNvPr>
          <p:cNvSpPr/>
          <p:nvPr/>
        </p:nvSpPr>
        <p:spPr>
          <a:xfrm>
            <a:off x="7854272" y="957673"/>
            <a:ext cx="806058" cy="537540"/>
          </a:xfrm>
          <a:prstGeom prst="cloud">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TBD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MIS</a:t>
            </a:r>
          </a:p>
        </p:txBody>
      </p:sp>
      <p:sp>
        <p:nvSpPr>
          <p:cNvPr id="109" name="Cloud 108">
            <a:extLst>
              <a:ext uri="{FF2B5EF4-FFF2-40B4-BE49-F238E27FC236}">
                <a16:creationId xmlns:a16="http://schemas.microsoft.com/office/drawing/2014/main" id="{8AB99BB3-FABD-476C-9518-3EC48B925DF3}"/>
              </a:ext>
            </a:extLst>
          </p:cNvPr>
          <p:cNvSpPr/>
          <p:nvPr/>
        </p:nvSpPr>
        <p:spPr>
          <a:xfrm>
            <a:off x="10099890" y="931237"/>
            <a:ext cx="806058" cy="537540"/>
          </a:xfrm>
          <a:prstGeom prst="cloud">
            <a:avLst/>
          </a:prstGeom>
          <a:solidFill>
            <a:srgbClr val="00B05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ill Sans MT"/>
                <a:ea typeface="+mn-ea"/>
                <a:cs typeface="+mn-cs"/>
              </a:rPr>
              <a:t>MIMIS</a:t>
            </a:r>
          </a:p>
        </p:txBody>
      </p:sp>
      <p:cxnSp>
        <p:nvCxnSpPr>
          <p:cNvPr id="113" name="Straight Arrow Connector 112">
            <a:extLst>
              <a:ext uri="{FF2B5EF4-FFF2-40B4-BE49-F238E27FC236}">
                <a16:creationId xmlns:a16="http://schemas.microsoft.com/office/drawing/2014/main" id="{B2B55737-2DEB-48DA-9FC4-9C09C5F3B22C}"/>
              </a:ext>
            </a:extLst>
          </p:cNvPr>
          <p:cNvCxnSpPr>
            <a:cxnSpLocks/>
            <a:stCxn id="115" idx="0"/>
            <a:endCxn id="114" idx="1"/>
          </p:cNvCxnSpPr>
          <p:nvPr/>
        </p:nvCxnSpPr>
        <p:spPr>
          <a:xfrm flipV="1">
            <a:off x="7128928" y="1473603"/>
            <a:ext cx="983" cy="1973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Cloud 113">
            <a:extLst>
              <a:ext uri="{FF2B5EF4-FFF2-40B4-BE49-F238E27FC236}">
                <a16:creationId xmlns:a16="http://schemas.microsoft.com/office/drawing/2014/main" id="{057DE5E9-6FA9-4273-AFA3-253BDF964BEB}"/>
              </a:ext>
            </a:extLst>
          </p:cNvPr>
          <p:cNvSpPr/>
          <p:nvPr/>
        </p:nvSpPr>
        <p:spPr>
          <a:xfrm>
            <a:off x="6726882" y="936635"/>
            <a:ext cx="806058" cy="537540"/>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MIS</a:t>
            </a:r>
          </a:p>
        </p:txBody>
      </p:sp>
      <p:sp>
        <p:nvSpPr>
          <p:cNvPr id="115" name="Rectangle 114">
            <a:extLst>
              <a:ext uri="{FF2B5EF4-FFF2-40B4-BE49-F238E27FC236}">
                <a16:creationId xmlns:a16="http://schemas.microsoft.com/office/drawing/2014/main" id="{D976471B-9A57-472E-85B4-96E135798D58}"/>
              </a:ext>
            </a:extLst>
          </p:cNvPr>
          <p:cNvSpPr/>
          <p:nvPr/>
        </p:nvSpPr>
        <p:spPr>
          <a:xfrm>
            <a:off x="6738553" y="3447511"/>
            <a:ext cx="780749"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457200">
              <a:defRPr/>
            </a:pPr>
            <a:r>
              <a:rPr lang="en-US" dirty="0">
                <a:solidFill>
                  <a:prstClr val="black"/>
                </a:solidFill>
              </a:rPr>
              <a:t>N MIS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118" name="Straight Arrow Connector 117">
            <a:extLst>
              <a:ext uri="{FF2B5EF4-FFF2-40B4-BE49-F238E27FC236}">
                <a16:creationId xmlns:a16="http://schemas.microsoft.com/office/drawing/2014/main" id="{84590B77-DB21-47A1-8F1E-252B854C707D}"/>
              </a:ext>
            </a:extLst>
          </p:cNvPr>
          <p:cNvCxnSpPr>
            <a:cxnSpLocks/>
            <a:stCxn id="120" idx="0"/>
            <a:endCxn id="119" idx="1"/>
          </p:cNvCxnSpPr>
          <p:nvPr/>
        </p:nvCxnSpPr>
        <p:spPr>
          <a:xfrm flipH="1" flipV="1">
            <a:off x="9401522" y="1485449"/>
            <a:ext cx="11741" cy="1953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Cloud 118">
            <a:extLst>
              <a:ext uri="{FF2B5EF4-FFF2-40B4-BE49-F238E27FC236}">
                <a16:creationId xmlns:a16="http://schemas.microsoft.com/office/drawing/2014/main" id="{7DF52AF4-3678-4FDD-AC97-366EA7D6D9C3}"/>
              </a:ext>
            </a:extLst>
          </p:cNvPr>
          <p:cNvSpPr/>
          <p:nvPr/>
        </p:nvSpPr>
        <p:spPr>
          <a:xfrm>
            <a:off x="8998493" y="948481"/>
            <a:ext cx="806058" cy="537540"/>
          </a:xfrm>
          <a:prstGeom prst="cloud">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AIDS/HIV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 MIS</a:t>
            </a:r>
          </a:p>
        </p:txBody>
      </p:sp>
      <p:sp>
        <p:nvSpPr>
          <p:cNvPr id="120" name="Rectangle 119">
            <a:extLst>
              <a:ext uri="{FF2B5EF4-FFF2-40B4-BE49-F238E27FC236}">
                <a16:creationId xmlns:a16="http://schemas.microsoft.com/office/drawing/2014/main" id="{D2F64FF3-97C8-4686-BE37-FD120A51F250}"/>
              </a:ext>
            </a:extLst>
          </p:cNvPr>
          <p:cNvSpPr/>
          <p:nvPr/>
        </p:nvSpPr>
        <p:spPr>
          <a:xfrm>
            <a:off x="8998684" y="3439422"/>
            <a:ext cx="829157" cy="37436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AIDS/HIV 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121" name="Straight Arrow Connector 120">
            <a:extLst>
              <a:ext uri="{FF2B5EF4-FFF2-40B4-BE49-F238E27FC236}">
                <a16:creationId xmlns:a16="http://schemas.microsoft.com/office/drawing/2014/main" id="{F8EC7EBE-B051-40DE-8FEF-8F3E14BD470C}"/>
              </a:ext>
            </a:extLst>
          </p:cNvPr>
          <p:cNvCxnSpPr>
            <a:cxnSpLocks/>
            <a:stCxn id="122" idx="0"/>
            <a:endCxn id="99" idx="1"/>
          </p:cNvCxnSpPr>
          <p:nvPr/>
        </p:nvCxnSpPr>
        <p:spPr>
          <a:xfrm flipH="1" flipV="1">
            <a:off x="8257301" y="1494641"/>
            <a:ext cx="1219" cy="852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129E7245-D0FE-4CA3-B812-C9DA6010DF68}"/>
              </a:ext>
            </a:extLst>
          </p:cNvPr>
          <p:cNvSpPr/>
          <p:nvPr/>
        </p:nvSpPr>
        <p:spPr>
          <a:xfrm>
            <a:off x="7854272" y="2346955"/>
            <a:ext cx="80849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TBD MIS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Data Entry</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24" name="Straight Arrow Connector 123">
            <a:extLst>
              <a:ext uri="{FF2B5EF4-FFF2-40B4-BE49-F238E27FC236}">
                <a16:creationId xmlns:a16="http://schemas.microsoft.com/office/drawing/2014/main" id="{69436078-18AF-47BC-9B13-CB803D587ECA}"/>
              </a:ext>
            </a:extLst>
          </p:cNvPr>
          <p:cNvCxnSpPr>
            <a:cxnSpLocks/>
            <a:stCxn id="129" idx="0"/>
            <a:endCxn id="109" idx="1"/>
          </p:cNvCxnSpPr>
          <p:nvPr/>
        </p:nvCxnSpPr>
        <p:spPr>
          <a:xfrm flipV="1">
            <a:off x="10502366" y="1468205"/>
            <a:ext cx="553" cy="1992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6C38FFB7-4B02-46B8-9EB1-DB52652E529D}"/>
              </a:ext>
            </a:extLst>
          </p:cNvPr>
          <p:cNvSpPr/>
          <p:nvPr/>
        </p:nvSpPr>
        <p:spPr>
          <a:xfrm>
            <a:off x="10145750" y="3461176"/>
            <a:ext cx="713232"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MIMIS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59" name="Rectangle 158">
            <a:extLst>
              <a:ext uri="{FF2B5EF4-FFF2-40B4-BE49-F238E27FC236}">
                <a16:creationId xmlns:a16="http://schemas.microsoft.com/office/drawing/2014/main" id="{8C4C4CC0-6D6B-49BE-8D9E-0135765AA4F5}"/>
              </a:ext>
            </a:extLst>
          </p:cNvPr>
          <p:cNvSpPr/>
          <p:nvPr/>
        </p:nvSpPr>
        <p:spPr>
          <a:xfrm>
            <a:off x="3600814" y="3422874"/>
            <a:ext cx="853554" cy="33559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NDMA LMIS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61" name="Rectangle 160">
            <a:extLst>
              <a:ext uri="{FF2B5EF4-FFF2-40B4-BE49-F238E27FC236}">
                <a16:creationId xmlns:a16="http://schemas.microsoft.com/office/drawing/2014/main" id="{4E33FFB1-6EB2-4C8F-8C65-2DA32FF23E11}"/>
              </a:ext>
            </a:extLst>
          </p:cNvPr>
          <p:cNvSpPr/>
          <p:nvPr/>
        </p:nvSpPr>
        <p:spPr>
          <a:xfrm>
            <a:off x="4483493" y="2209991"/>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Gill Sans MT"/>
                <a:ea typeface="+mn-ea"/>
                <a:cs typeface="+mn-cs"/>
              </a:rPr>
              <a:t>MoNHSR&amp;C</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ill Sans MT"/>
              </a:rPr>
              <a:t>LMIS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75" name="Rectangle 174">
            <a:extLst>
              <a:ext uri="{FF2B5EF4-FFF2-40B4-BE49-F238E27FC236}">
                <a16:creationId xmlns:a16="http://schemas.microsoft.com/office/drawing/2014/main" id="{42BC5F59-82E1-4612-965D-FAD6D6769C9C}"/>
              </a:ext>
            </a:extLst>
          </p:cNvPr>
          <p:cNvSpPr/>
          <p:nvPr/>
        </p:nvSpPr>
        <p:spPr>
          <a:xfrm>
            <a:off x="4598545" y="3383872"/>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Gill Sans MT"/>
                <a:ea typeface="+mn-ea"/>
                <a:cs typeface="+mn-cs"/>
              </a:rPr>
              <a:t>MoNHSR&amp;C</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ill Sans MT"/>
              </a:rPr>
              <a:t>LMIS</a:t>
            </a:r>
            <a:endParaRPr kumimoji="0" lang="en-US"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76" name="Rectangle 175">
            <a:extLst>
              <a:ext uri="{FF2B5EF4-FFF2-40B4-BE49-F238E27FC236}">
                <a16:creationId xmlns:a16="http://schemas.microsoft.com/office/drawing/2014/main" id="{91A1B616-D1DE-4BE8-8C53-079600164A95}"/>
              </a:ext>
            </a:extLst>
          </p:cNvPr>
          <p:cNvSpPr/>
          <p:nvPr/>
        </p:nvSpPr>
        <p:spPr>
          <a:xfrm>
            <a:off x="5560985" y="2266899"/>
            <a:ext cx="828449"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NIH LMIS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91" name="Rectangle 190">
            <a:extLst>
              <a:ext uri="{FF2B5EF4-FFF2-40B4-BE49-F238E27FC236}">
                <a16:creationId xmlns:a16="http://schemas.microsoft.com/office/drawing/2014/main" id="{9857D14A-674E-4DC3-A2DC-BB28A6F9BBC7}"/>
              </a:ext>
            </a:extLst>
          </p:cNvPr>
          <p:cNvSpPr/>
          <p:nvPr/>
        </p:nvSpPr>
        <p:spPr>
          <a:xfrm>
            <a:off x="5684409" y="3454640"/>
            <a:ext cx="828449"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NIH LMIS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sp>
        <p:nvSpPr>
          <p:cNvPr id="193" name="Rectangle 192">
            <a:extLst>
              <a:ext uri="{FF2B5EF4-FFF2-40B4-BE49-F238E27FC236}">
                <a16:creationId xmlns:a16="http://schemas.microsoft.com/office/drawing/2014/main" id="{FF8F1778-549F-4F73-96B2-50967751AC23}"/>
              </a:ext>
            </a:extLst>
          </p:cNvPr>
          <p:cNvSpPr/>
          <p:nvPr/>
        </p:nvSpPr>
        <p:spPr>
          <a:xfrm>
            <a:off x="6726882" y="5259972"/>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94" name="Straight Arrow Connector 193">
            <a:extLst>
              <a:ext uri="{FF2B5EF4-FFF2-40B4-BE49-F238E27FC236}">
                <a16:creationId xmlns:a16="http://schemas.microsoft.com/office/drawing/2014/main" id="{14B0D156-864B-4971-9019-560CEC50631F}"/>
              </a:ext>
            </a:extLst>
          </p:cNvPr>
          <p:cNvCxnSpPr>
            <a:cxnSpLocks/>
            <a:stCxn id="193" idx="0"/>
            <a:endCxn id="115" idx="2"/>
          </p:cNvCxnSpPr>
          <p:nvPr/>
        </p:nvCxnSpPr>
        <p:spPr>
          <a:xfrm flipH="1" flipV="1">
            <a:off x="7128928" y="3768528"/>
            <a:ext cx="983" cy="14914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5157F89E-5ABE-4C39-AE98-71EA75F46EDA}"/>
              </a:ext>
            </a:extLst>
          </p:cNvPr>
          <p:cNvSpPr/>
          <p:nvPr/>
        </p:nvSpPr>
        <p:spPr>
          <a:xfrm>
            <a:off x="7990921" y="5267102"/>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96" name="Straight Arrow Connector 195">
            <a:extLst>
              <a:ext uri="{FF2B5EF4-FFF2-40B4-BE49-F238E27FC236}">
                <a16:creationId xmlns:a16="http://schemas.microsoft.com/office/drawing/2014/main" id="{C0EB1BF2-DD9F-4B64-A1DD-18F79AACC30E}"/>
              </a:ext>
            </a:extLst>
          </p:cNvPr>
          <p:cNvCxnSpPr>
            <a:cxnSpLocks/>
            <a:stCxn id="195" idx="0"/>
            <a:endCxn id="203" idx="2"/>
          </p:cNvCxnSpPr>
          <p:nvPr/>
        </p:nvCxnSpPr>
        <p:spPr>
          <a:xfrm flipH="1" flipV="1">
            <a:off x="8389540" y="3771746"/>
            <a:ext cx="4410" cy="149535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F0DB17CC-790D-47E4-B26D-6268D98E1A40}"/>
              </a:ext>
            </a:extLst>
          </p:cNvPr>
          <p:cNvSpPr/>
          <p:nvPr/>
        </p:nvSpPr>
        <p:spPr>
          <a:xfrm>
            <a:off x="8998493" y="5267102"/>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198" name="Straight Arrow Connector 197">
            <a:extLst>
              <a:ext uri="{FF2B5EF4-FFF2-40B4-BE49-F238E27FC236}">
                <a16:creationId xmlns:a16="http://schemas.microsoft.com/office/drawing/2014/main" id="{29C85345-C07C-4AEB-96C1-B8AEFA232945}"/>
              </a:ext>
            </a:extLst>
          </p:cNvPr>
          <p:cNvCxnSpPr>
            <a:cxnSpLocks/>
            <a:stCxn id="197" idx="0"/>
            <a:endCxn id="120" idx="2"/>
          </p:cNvCxnSpPr>
          <p:nvPr/>
        </p:nvCxnSpPr>
        <p:spPr>
          <a:xfrm flipV="1">
            <a:off x="9401522" y="3813782"/>
            <a:ext cx="11741" cy="14533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A75C7EF6-2206-4D08-B57A-03D0F99FBEA7}"/>
              </a:ext>
            </a:extLst>
          </p:cNvPr>
          <p:cNvSpPr/>
          <p:nvPr/>
        </p:nvSpPr>
        <p:spPr>
          <a:xfrm>
            <a:off x="10099890" y="5267102"/>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200" name="Straight Arrow Connector 199">
            <a:extLst>
              <a:ext uri="{FF2B5EF4-FFF2-40B4-BE49-F238E27FC236}">
                <a16:creationId xmlns:a16="http://schemas.microsoft.com/office/drawing/2014/main" id="{2BC91DED-591E-4DA4-AB52-22880C8BBC05}"/>
              </a:ext>
            </a:extLst>
          </p:cNvPr>
          <p:cNvCxnSpPr>
            <a:cxnSpLocks/>
            <a:stCxn id="199" idx="0"/>
            <a:endCxn id="129" idx="2"/>
          </p:cNvCxnSpPr>
          <p:nvPr/>
        </p:nvCxnSpPr>
        <p:spPr>
          <a:xfrm flipH="1" flipV="1">
            <a:off x="10502366" y="3782193"/>
            <a:ext cx="553" cy="148490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4014D61E-49FF-4588-A86F-591D9780A8CC}"/>
              </a:ext>
            </a:extLst>
          </p:cNvPr>
          <p:cNvSpPr/>
          <p:nvPr/>
        </p:nvSpPr>
        <p:spPr>
          <a:xfrm>
            <a:off x="11112111" y="5267581"/>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entered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form and sent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District for entry</a:t>
            </a:r>
          </a:p>
        </p:txBody>
      </p:sp>
      <p:cxnSp>
        <p:nvCxnSpPr>
          <p:cNvPr id="202" name="Straight Arrow Connector 201">
            <a:extLst>
              <a:ext uri="{FF2B5EF4-FFF2-40B4-BE49-F238E27FC236}">
                <a16:creationId xmlns:a16="http://schemas.microsoft.com/office/drawing/2014/main" id="{EA04427D-840C-410B-8F8F-243FFE769A34}"/>
              </a:ext>
            </a:extLst>
          </p:cNvPr>
          <p:cNvCxnSpPr>
            <a:cxnSpLocks/>
            <a:stCxn id="201" idx="0"/>
            <a:endCxn id="186" idx="2"/>
          </p:cNvCxnSpPr>
          <p:nvPr/>
        </p:nvCxnSpPr>
        <p:spPr>
          <a:xfrm flipV="1">
            <a:off x="11515140" y="3782010"/>
            <a:ext cx="0" cy="148557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3" name="Rectangle 202">
            <a:extLst>
              <a:ext uri="{FF2B5EF4-FFF2-40B4-BE49-F238E27FC236}">
                <a16:creationId xmlns:a16="http://schemas.microsoft.com/office/drawing/2014/main" id="{7549F72D-C93F-4AC6-88C2-4C3C43A1A114}"/>
              </a:ext>
            </a:extLst>
          </p:cNvPr>
          <p:cNvSpPr/>
          <p:nvPr/>
        </p:nvSpPr>
        <p:spPr>
          <a:xfrm>
            <a:off x="7985292" y="3450729"/>
            <a:ext cx="808495" cy="321017"/>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TBD MIS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Data Entry</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76" name="TextBox 75">
            <a:extLst>
              <a:ext uri="{FF2B5EF4-FFF2-40B4-BE49-F238E27FC236}">
                <a16:creationId xmlns:a16="http://schemas.microsoft.com/office/drawing/2014/main" id="{89356B58-2E3C-4B3B-9C09-8A82140BAD88}"/>
              </a:ext>
            </a:extLst>
          </p:cNvPr>
          <p:cNvSpPr txBox="1"/>
          <p:nvPr/>
        </p:nvSpPr>
        <p:spPr>
          <a:xfrm>
            <a:off x="2976665" y="6120239"/>
            <a:ext cx="651027" cy="276999"/>
          </a:xfrm>
          <a:prstGeom prst="rect">
            <a:avLst/>
          </a:prstGeom>
          <a:noFill/>
        </p:spPr>
        <p:txBody>
          <a:bodyPr wrap="square" rtlCol="0">
            <a:spAutoFit/>
          </a:bodyPr>
          <a:lstStyle/>
          <a:p>
            <a:r>
              <a:rPr lang="en-US" sz="1200" dirty="0"/>
              <a:t>Punjab</a:t>
            </a:r>
          </a:p>
        </p:txBody>
      </p:sp>
      <p:sp>
        <p:nvSpPr>
          <p:cNvPr id="77" name="Rectangle 76">
            <a:extLst>
              <a:ext uri="{FF2B5EF4-FFF2-40B4-BE49-F238E27FC236}">
                <a16:creationId xmlns:a16="http://schemas.microsoft.com/office/drawing/2014/main" id="{B6345108-D986-4EA3-AD70-FD90D0DABB8C}"/>
              </a:ext>
            </a:extLst>
          </p:cNvPr>
          <p:cNvSpPr/>
          <p:nvPr/>
        </p:nvSpPr>
        <p:spPr>
          <a:xfrm>
            <a:off x="2858579" y="6185360"/>
            <a:ext cx="158044" cy="1467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004C9D1-3FF5-43A2-904D-EA2703054731}"/>
              </a:ext>
            </a:extLst>
          </p:cNvPr>
          <p:cNvSpPr txBox="1"/>
          <p:nvPr/>
        </p:nvSpPr>
        <p:spPr>
          <a:xfrm>
            <a:off x="1296314" y="6120239"/>
            <a:ext cx="1584670" cy="276999"/>
          </a:xfrm>
          <a:prstGeom prst="rect">
            <a:avLst/>
          </a:prstGeom>
          <a:noFill/>
        </p:spPr>
        <p:txBody>
          <a:bodyPr wrap="square" rtlCol="0">
            <a:spAutoFit/>
          </a:bodyPr>
          <a:lstStyle/>
          <a:p>
            <a:r>
              <a:rPr lang="en-US" sz="1200" dirty="0"/>
              <a:t>Khyber Pakhtunkhwa</a:t>
            </a:r>
          </a:p>
        </p:txBody>
      </p:sp>
      <p:sp>
        <p:nvSpPr>
          <p:cNvPr id="79" name="Rectangle 78">
            <a:extLst>
              <a:ext uri="{FF2B5EF4-FFF2-40B4-BE49-F238E27FC236}">
                <a16:creationId xmlns:a16="http://schemas.microsoft.com/office/drawing/2014/main" id="{7B1DCB05-64A5-4467-8B0B-5420F0C12AE4}"/>
              </a:ext>
            </a:extLst>
          </p:cNvPr>
          <p:cNvSpPr/>
          <p:nvPr/>
        </p:nvSpPr>
        <p:spPr>
          <a:xfrm>
            <a:off x="1163416" y="6185360"/>
            <a:ext cx="159048" cy="14675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999B0866-117A-4A06-8619-18F03168D6CC}"/>
              </a:ext>
            </a:extLst>
          </p:cNvPr>
          <p:cNvSpPr txBox="1"/>
          <p:nvPr/>
        </p:nvSpPr>
        <p:spPr>
          <a:xfrm>
            <a:off x="386397" y="6120239"/>
            <a:ext cx="651027" cy="276999"/>
          </a:xfrm>
          <a:prstGeom prst="rect">
            <a:avLst/>
          </a:prstGeom>
          <a:noFill/>
        </p:spPr>
        <p:txBody>
          <a:bodyPr wrap="square" rtlCol="0">
            <a:spAutoFit/>
          </a:bodyPr>
          <a:lstStyle/>
          <a:p>
            <a:r>
              <a:rPr lang="en-US" sz="1200" dirty="0"/>
              <a:t>Federal</a:t>
            </a:r>
          </a:p>
        </p:txBody>
      </p:sp>
      <p:sp>
        <p:nvSpPr>
          <p:cNvPr id="81" name="Rectangle 80">
            <a:extLst>
              <a:ext uri="{FF2B5EF4-FFF2-40B4-BE49-F238E27FC236}">
                <a16:creationId xmlns:a16="http://schemas.microsoft.com/office/drawing/2014/main" id="{9F5F380D-FD08-439C-8DA7-956818B1BE87}"/>
              </a:ext>
            </a:extLst>
          </p:cNvPr>
          <p:cNvSpPr/>
          <p:nvPr/>
        </p:nvSpPr>
        <p:spPr>
          <a:xfrm>
            <a:off x="253499" y="6185360"/>
            <a:ext cx="159048" cy="1467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27B9B73-DBF6-4949-9CA2-019DD8D2E66E}"/>
              </a:ext>
            </a:extLst>
          </p:cNvPr>
          <p:cNvSpPr txBox="1"/>
          <p:nvPr/>
        </p:nvSpPr>
        <p:spPr>
          <a:xfrm>
            <a:off x="4504900" y="6132932"/>
            <a:ext cx="1212964" cy="276999"/>
          </a:xfrm>
          <a:prstGeom prst="rect">
            <a:avLst/>
          </a:prstGeom>
          <a:noFill/>
        </p:spPr>
        <p:txBody>
          <a:bodyPr wrap="square" rtlCol="0">
            <a:spAutoFit/>
          </a:bodyPr>
          <a:lstStyle/>
          <a:p>
            <a:r>
              <a:rPr lang="en-US" sz="1200" dirty="0"/>
              <a:t>Multi Provinces</a:t>
            </a:r>
          </a:p>
        </p:txBody>
      </p:sp>
      <p:sp>
        <p:nvSpPr>
          <p:cNvPr id="83" name="Rectangle 82">
            <a:extLst>
              <a:ext uri="{FF2B5EF4-FFF2-40B4-BE49-F238E27FC236}">
                <a16:creationId xmlns:a16="http://schemas.microsoft.com/office/drawing/2014/main" id="{06CAB376-4ABE-4508-86A7-D3919D54357C}"/>
              </a:ext>
            </a:extLst>
          </p:cNvPr>
          <p:cNvSpPr/>
          <p:nvPr/>
        </p:nvSpPr>
        <p:spPr>
          <a:xfrm>
            <a:off x="4377645" y="6185360"/>
            <a:ext cx="158044" cy="146755"/>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F2AA8CF5-E757-457E-B800-4E0818E30D27}"/>
              </a:ext>
            </a:extLst>
          </p:cNvPr>
          <p:cNvSpPr txBox="1"/>
          <p:nvPr/>
        </p:nvSpPr>
        <p:spPr>
          <a:xfrm>
            <a:off x="3738665" y="6125882"/>
            <a:ext cx="651027" cy="276999"/>
          </a:xfrm>
          <a:prstGeom prst="rect">
            <a:avLst/>
          </a:prstGeom>
          <a:noFill/>
        </p:spPr>
        <p:txBody>
          <a:bodyPr wrap="square" rtlCol="0">
            <a:spAutoFit/>
          </a:bodyPr>
          <a:lstStyle/>
          <a:p>
            <a:r>
              <a:rPr lang="en-US" sz="1200" dirty="0"/>
              <a:t>Sindh</a:t>
            </a:r>
          </a:p>
        </p:txBody>
      </p:sp>
      <p:sp>
        <p:nvSpPr>
          <p:cNvPr id="95" name="Rectangle 94">
            <a:extLst>
              <a:ext uri="{FF2B5EF4-FFF2-40B4-BE49-F238E27FC236}">
                <a16:creationId xmlns:a16="http://schemas.microsoft.com/office/drawing/2014/main" id="{A645D404-E613-48BA-8B80-0EABAE99FE88}"/>
              </a:ext>
            </a:extLst>
          </p:cNvPr>
          <p:cNvSpPr/>
          <p:nvPr/>
        </p:nvSpPr>
        <p:spPr>
          <a:xfrm>
            <a:off x="3620579" y="6191003"/>
            <a:ext cx="158044" cy="1467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73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Table 22">
            <a:extLst>
              <a:ext uri="{FF2B5EF4-FFF2-40B4-BE49-F238E27FC236}">
                <a16:creationId xmlns:a16="http://schemas.microsoft.com/office/drawing/2014/main" id="{460A9CEB-E00F-4595-AFE8-87565E48DD13}"/>
              </a:ext>
            </a:extLst>
          </p:cNvPr>
          <p:cNvGraphicFramePr>
            <a:graphicFrameLocks noGrp="1"/>
          </p:cNvGraphicFramePr>
          <p:nvPr/>
        </p:nvGraphicFramePr>
        <p:xfrm>
          <a:off x="-3068" y="4972743"/>
          <a:ext cx="12185227" cy="1082122"/>
        </p:xfrm>
        <a:graphic>
          <a:graphicData uri="http://schemas.openxmlformats.org/drawingml/2006/table">
            <a:tbl>
              <a:tblPr firstRow="1" bandRow="1">
                <a:tableStyleId>{5C22544A-7EE6-4342-B048-85BDC9FD1C3A}</a:tableStyleId>
              </a:tblPr>
              <a:tblGrid>
                <a:gridCol w="12185227">
                  <a:extLst>
                    <a:ext uri="{9D8B030D-6E8A-4147-A177-3AD203B41FA5}">
                      <a16:colId xmlns:a16="http://schemas.microsoft.com/office/drawing/2014/main" val="723489864"/>
                    </a:ext>
                  </a:extLst>
                </a:gridCol>
              </a:tblGrid>
              <a:tr h="1082122">
                <a:tc>
                  <a:txBody>
                    <a:bodyPr/>
                    <a:lstStyle/>
                    <a:p>
                      <a:r>
                        <a:rPr lang="en-US" dirty="0">
                          <a:solidFill>
                            <a:schemeClr val="tx1"/>
                          </a:solidFill>
                        </a:rPr>
                        <a:t>Facility/ C.W</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89" name="Table 22">
            <a:extLst>
              <a:ext uri="{FF2B5EF4-FFF2-40B4-BE49-F238E27FC236}">
                <a16:creationId xmlns:a16="http://schemas.microsoft.com/office/drawing/2014/main" id="{A0C2723E-3C58-4D04-B05E-5588733E5097}"/>
              </a:ext>
            </a:extLst>
          </p:cNvPr>
          <p:cNvGraphicFramePr>
            <a:graphicFrameLocks noGrp="1"/>
          </p:cNvGraphicFramePr>
          <p:nvPr/>
        </p:nvGraphicFramePr>
        <p:xfrm>
          <a:off x="-2654" y="3194461"/>
          <a:ext cx="12184262" cy="916112"/>
        </p:xfrm>
        <a:graphic>
          <a:graphicData uri="http://schemas.openxmlformats.org/drawingml/2006/table">
            <a:tbl>
              <a:tblPr firstRow="1" bandRow="1">
                <a:tableStyleId>{5C22544A-7EE6-4342-B048-85BDC9FD1C3A}</a:tableStyleId>
              </a:tblPr>
              <a:tblGrid>
                <a:gridCol w="1218426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90" name="Table 22">
            <a:extLst>
              <a:ext uri="{FF2B5EF4-FFF2-40B4-BE49-F238E27FC236}">
                <a16:creationId xmlns:a16="http://schemas.microsoft.com/office/drawing/2014/main" id="{0FA16E56-2D31-43F7-98E7-8B72D0969396}"/>
              </a:ext>
            </a:extLst>
          </p:cNvPr>
          <p:cNvGraphicFramePr>
            <a:graphicFrameLocks noGrp="1"/>
          </p:cNvGraphicFramePr>
          <p:nvPr/>
        </p:nvGraphicFramePr>
        <p:xfrm>
          <a:off x="-3068" y="4104828"/>
          <a:ext cx="12185227" cy="871228"/>
        </p:xfrm>
        <a:graphic>
          <a:graphicData uri="http://schemas.openxmlformats.org/drawingml/2006/table">
            <a:tbl>
              <a:tblPr firstRow="1" bandRow="1">
                <a:tableStyleId>{5C22544A-7EE6-4342-B048-85BDC9FD1C3A}</a:tableStyleId>
              </a:tblPr>
              <a:tblGrid>
                <a:gridCol w="12185227">
                  <a:extLst>
                    <a:ext uri="{9D8B030D-6E8A-4147-A177-3AD203B41FA5}">
                      <a16:colId xmlns:a16="http://schemas.microsoft.com/office/drawing/2014/main" val="723489864"/>
                    </a:ext>
                  </a:extLst>
                </a:gridCol>
              </a:tblGrid>
              <a:tr h="871228">
                <a:tc>
                  <a:txBody>
                    <a:bodyPr/>
                    <a:lstStyle/>
                    <a:p>
                      <a:r>
                        <a:rPr lang="en-US" dirty="0">
                          <a:solidFill>
                            <a:schemeClr val="tx1"/>
                          </a:solidFill>
                        </a:rPr>
                        <a:t>Tehsil/</a:t>
                      </a:r>
                      <a:endParaRPr lang="en-US" sz="1600" dirty="0">
                        <a:solidFill>
                          <a:schemeClr val="tx1"/>
                        </a:solidFill>
                      </a:endParaRPr>
                    </a:p>
                    <a:p>
                      <a:r>
                        <a:rPr lang="en-US" sz="1600" dirty="0">
                          <a:solidFill>
                            <a:schemeClr val="tx1"/>
                          </a:solidFill>
                        </a:rPr>
                        <a:t>Cluster</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188" name="Table 22">
            <a:extLst>
              <a:ext uri="{FF2B5EF4-FFF2-40B4-BE49-F238E27FC236}">
                <a16:creationId xmlns:a16="http://schemas.microsoft.com/office/drawing/2014/main" id="{9E9F32C0-61F4-41E6-9A8E-5CD53D81A49B}"/>
              </a:ext>
            </a:extLst>
          </p:cNvPr>
          <p:cNvGraphicFramePr>
            <a:graphicFrameLocks noGrp="1"/>
          </p:cNvGraphicFramePr>
          <p:nvPr/>
        </p:nvGraphicFramePr>
        <p:xfrm>
          <a:off x="-2654" y="1746960"/>
          <a:ext cx="12184262" cy="1449375"/>
        </p:xfrm>
        <a:graphic>
          <a:graphicData uri="http://schemas.openxmlformats.org/drawingml/2006/table">
            <a:tbl>
              <a:tblPr firstRow="1" bandRow="1">
                <a:tableStyleId>{5C22544A-7EE6-4342-B048-85BDC9FD1C3A}</a:tableStyleId>
              </a:tblPr>
              <a:tblGrid>
                <a:gridCol w="12184262">
                  <a:extLst>
                    <a:ext uri="{9D8B030D-6E8A-4147-A177-3AD203B41FA5}">
                      <a16:colId xmlns:a16="http://schemas.microsoft.com/office/drawing/2014/main" val="723489864"/>
                    </a:ext>
                  </a:extLst>
                </a:gridCol>
              </a:tblGrid>
              <a:tr h="1449375">
                <a:tc>
                  <a:txBody>
                    <a:bodyPr/>
                    <a:lstStyle/>
                    <a:p>
                      <a:r>
                        <a:rPr lang="en-US" dirty="0">
                          <a:solidFill>
                            <a:sysClr val="windowText" lastClr="000000"/>
                          </a:solidFill>
                        </a:rPr>
                        <a:t>Central/ Provincial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74" name="Straight Arrow Connector 73">
            <a:extLst>
              <a:ext uri="{FF2B5EF4-FFF2-40B4-BE49-F238E27FC236}">
                <a16:creationId xmlns:a16="http://schemas.microsoft.com/office/drawing/2014/main" id="{2F56D53E-A9D1-4CAD-A3D4-94EED2E5F303}"/>
              </a:ext>
            </a:extLst>
          </p:cNvPr>
          <p:cNvCxnSpPr>
            <a:cxnSpLocks/>
            <a:stCxn id="88" idx="0"/>
            <a:endCxn id="31" idx="1"/>
          </p:cNvCxnSpPr>
          <p:nvPr/>
        </p:nvCxnSpPr>
        <p:spPr>
          <a:xfrm flipH="1" flipV="1">
            <a:off x="1767492" y="1487370"/>
            <a:ext cx="2375" cy="715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7857233" y="6397238"/>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B6E5A0-E4B5-4D69-B89F-7DC6A31D35A3}" type="slidenum">
              <a:rPr kumimoji="0" lang="en-US" sz="1200" b="1" i="0" u="none" strike="noStrike" kern="1200" cap="none" spc="0" normalizeH="0" baseline="0" noProof="0" smtClean="0">
                <a:ln>
                  <a:noFill/>
                </a:ln>
                <a:solidFill>
                  <a:srgbClr val="BA0C2F"/>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BA0C2F"/>
              </a:solidFill>
              <a:effectLst/>
              <a:uLnTx/>
              <a:uFillTx/>
              <a:latin typeface="Gill Sans MT"/>
              <a:ea typeface="+mn-ea"/>
              <a:cs typeface="+mn-cs"/>
            </a:endParaRPr>
          </a:p>
        </p:txBody>
      </p:sp>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168919" y="368949"/>
          <a:ext cx="12023081" cy="365760"/>
        </p:xfrm>
        <a:graphic>
          <a:graphicData uri="http://schemas.openxmlformats.org/drawingml/2006/table">
            <a:tbl>
              <a:tblPr firstRow="1" bandRow="1">
                <a:tableStyleId>{5C22544A-7EE6-4342-B048-85BDC9FD1C3A}</a:tableStyleId>
              </a:tblPr>
              <a:tblGrid>
                <a:gridCol w="12023081">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333964" y="-101747"/>
            <a:ext cx="3547724"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BA0C2F"/>
                </a:solidFill>
                <a:effectLst/>
                <a:uLnTx/>
                <a:uFillTx/>
                <a:latin typeface="Gill Sans MT"/>
                <a:ea typeface="+mj-ea"/>
                <a:cs typeface="+mj-cs"/>
              </a:rPr>
              <a:t>Pakistan – MIS Landscape</a:t>
            </a:r>
          </a:p>
        </p:txBody>
      </p:sp>
      <p:sp>
        <p:nvSpPr>
          <p:cNvPr id="32" name="Cloud 31">
            <a:extLst>
              <a:ext uri="{FF2B5EF4-FFF2-40B4-BE49-F238E27FC236}">
                <a16:creationId xmlns:a16="http://schemas.microsoft.com/office/drawing/2014/main" id="{58F948F5-07A4-4479-8DC8-D18FF8CF83E9}"/>
              </a:ext>
            </a:extLst>
          </p:cNvPr>
          <p:cNvSpPr/>
          <p:nvPr/>
        </p:nvSpPr>
        <p:spPr>
          <a:xfrm>
            <a:off x="8384118" y="6451858"/>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3" name="Rectangle 32">
            <a:extLst>
              <a:ext uri="{FF2B5EF4-FFF2-40B4-BE49-F238E27FC236}">
                <a16:creationId xmlns:a16="http://schemas.microsoft.com/office/drawing/2014/main" id="{147378AE-2134-4DAF-8BCA-0D36BC1CDC6F}"/>
              </a:ext>
            </a:extLst>
          </p:cNvPr>
          <p:cNvSpPr/>
          <p:nvPr/>
        </p:nvSpPr>
        <p:spPr>
          <a:xfrm>
            <a:off x="9925744" y="6475902"/>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9112298" y="6459738"/>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58" name="TextBox 57">
            <a:extLst>
              <a:ext uri="{FF2B5EF4-FFF2-40B4-BE49-F238E27FC236}">
                <a16:creationId xmlns:a16="http://schemas.microsoft.com/office/drawing/2014/main" id="{FBAA5A1C-32D2-4655-855E-22A731401D4C}"/>
              </a:ext>
            </a:extLst>
          </p:cNvPr>
          <p:cNvSpPr txBox="1"/>
          <p:nvPr/>
        </p:nvSpPr>
        <p:spPr>
          <a:xfrm>
            <a:off x="8319881" y="6672112"/>
            <a:ext cx="67323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9090694" y="6672112"/>
            <a:ext cx="67323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9826129" y="6646914"/>
            <a:ext cx="82925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Process action</a:t>
            </a:r>
          </a:p>
        </p:txBody>
      </p:sp>
      <p:sp>
        <p:nvSpPr>
          <p:cNvPr id="31" name="Cloud 30">
            <a:extLst>
              <a:ext uri="{FF2B5EF4-FFF2-40B4-BE49-F238E27FC236}">
                <a16:creationId xmlns:a16="http://schemas.microsoft.com/office/drawing/2014/main" id="{1709EF79-DE83-411B-9903-22B4B56859DA}"/>
              </a:ext>
            </a:extLst>
          </p:cNvPr>
          <p:cNvSpPr/>
          <p:nvPr/>
        </p:nvSpPr>
        <p:spPr>
          <a:xfrm>
            <a:off x="1331714" y="950402"/>
            <a:ext cx="871556" cy="537540"/>
          </a:xfrm>
          <a:prstGeom prst="cloud">
            <a:avLst/>
          </a:prstGeom>
          <a:solidFill>
            <a:srgbClr val="7030A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Lifeline</a:t>
            </a:r>
          </a:p>
        </p:txBody>
      </p:sp>
      <p:sp>
        <p:nvSpPr>
          <p:cNvPr id="88" name="Rectangle 87">
            <a:extLst>
              <a:ext uri="{FF2B5EF4-FFF2-40B4-BE49-F238E27FC236}">
                <a16:creationId xmlns:a16="http://schemas.microsoft.com/office/drawing/2014/main" id="{C749A2E5-682B-4C14-93D4-42508A5B039B}"/>
              </a:ext>
            </a:extLst>
          </p:cNvPr>
          <p:cNvSpPr/>
          <p:nvPr/>
        </p:nvSpPr>
        <p:spPr>
          <a:xfrm>
            <a:off x="1340338" y="2203101"/>
            <a:ext cx="859057" cy="48352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Gill Sans MT"/>
                <a:ea typeface="+mn-ea"/>
                <a:cs typeface="+mn-cs"/>
              </a:rPr>
              <a:t>TCHs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166" name="Straight Arrow Connector 165">
            <a:extLst>
              <a:ext uri="{FF2B5EF4-FFF2-40B4-BE49-F238E27FC236}">
                <a16:creationId xmlns:a16="http://schemas.microsoft.com/office/drawing/2014/main" id="{AAF6FC36-24E0-41C3-91AF-4FBD239DC666}"/>
              </a:ext>
            </a:extLst>
          </p:cNvPr>
          <p:cNvCxnSpPr>
            <a:cxnSpLocks/>
          </p:cNvCxnSpPr>
          <p:nvPr/>
        </p:nvCxnSpPr>
        <p:spPr>
          <a:xfrm flipV="1">
            <a:off x="2831858" y="1462083"/>
            <a:ext cx="1788" cy="747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Cloud 166">
            <a:extLst>
              <a:ext uri="{FF2B5EF4-FFF2-40B4-BE49-F238E27FC236}">
                <a16:creationId xmlns:a16="http://schemas.microsoft.com/office/drawing/2014/main" id="{354AD686-F5E6-440A-8764-23B12A7B168E}"/>
              </a:ext>
            </a:extLst>
          </p:cNvPr>
          <p:cNvSpPr/>
          <p:nvPr/>
        </p:nvSpPr>
        <p:spPr>
          <a:xfrm>
            <a:off x="2397869" y="925115"/>
            <a:ext cx="871556" cy="537540"/>
          </a:xfrm>
          <a:prstGeom prst="cloud">
            <a:avLst/>
          </a:prstGeom>
          <a:solidFill>
            <a:srgbClr val="7030A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Gill Sans MT"/>
              </a:rPr>
              <a:t>Doctors’ Hub</a:t>
            </a:r>
            <a:endParaRPr kumimoji="0" lang="en-US" sz="9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61" name="Rectangle 160">
            <a:extLst>
              <a:ext uri="{FF2B5EF4-FFF2-40B4-BE49-F238E27FC236}">
                <a16:creationId xmlns:a16="http://schemas.microsoft.com/office/drawing/2014/main" id="{4E33FFB1-6EB2-4C8F-8C65-2DA32FF23E11}"/>
              </a:ext>
            </a:extLst>
          </p:cNvPr>
          <p:cNvSpPr/>
          <p:nvPr/>
        </p:nvSpPr>
        <p:spPr>
          <a:xfrm>
            <a:off x="2367610" y="2209991"/>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Doctors,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Pharmacies (POS)</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97" name="Rectangle 196">
            <a:extLst>
              <a:ext uri="{FF2B5EF4-FFF2-40B4-BE49-F238E27FC236}">
                <a16:creationId xmlns:a16="http://schemas.microsoft.com/office/drawing/2014/main" id="{F0DB17CC-790D-47E4-B26D-6268D98E1A40}"/>
              </a:ext>
            </a:extLst>
          </p:cNvPr>
          <p:cNvSpPr/>
          <p:nvPr/>
        </p:nvSpPr>
        <p:spPr>
          <a:xfrm>
            <a:off x="6550125" y="5360592"/>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Facility Level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a:t>
            </a:r>
          </a:p>
        </p:txBody>
      </p:sp>
      <p:sp>
        <p:nvSpPr>
          <p:cNvPr id="76" name="TextBox 75">
            <a:extLst>
              <a:ext uri="{FF2B5EF4-FFF2-40B4-BE49-F238E27FC236}">
                <a16:creationId xmlns:a16="http://schemas.microsoft.com/office/drawing/2014/main" id="{89356B58-2E3C-4B3B-9C09-8A82140BAD88}"/>
              </a:ext>
            </a:extLst>
          </p:cNvPr>
          <p:cNvSpPr txBox="1"/>
          <p:nvPr/>
        </p:nvSpPr>
        <p:spPr>
          <a:xfrm>
            <a:off x="2976665" y="6120239"/>
            <a:ext cx="651027" cy="276999"/>
          </a:xfrm>
          <a:prstGeom prst="rect">
            <a:avLst/>
          </a:prstGeom>
          <a:noFill/>
        </p:spPr>
        <p:txBody>
          <a:bodyPr wrap="square" rtlCol="0">
            <a:spAutoFit/>
          </a:bodyPr>
          <a:lstStyle/>
          <a:p>
            <a:r>
              <a:rPr lang="en-US" sz="1200" dirty="0"/>
              <a:t>Punjab</a:t>
            </a:r>
          </a:p>
        </p:txBody>
      </p:sp>
      <p:sp>
        <p:nvSpPr>
          <p:cNvPr id="77" name="Rectangle 76">
            <a:extLst>
              <a:ext uri="{FF2B5EF4-FFF2-40B4-BE49-F238E27FC236}">
                <a16:creationId xmlns:a16="http://schemas.microsoft.com/office/drawing/2014/main" id="{B6345108-D986-4EA3-AD70-FD90D0DABB8C}"/>
              </a:ext>
            </a:extLst>
          </p:cNvPr>
          <p:cNvSpPr/>
          <p:nvPr/>
        </p:nvSpPr>
        <p:spPr>
          <a:xfrm>
            <a:off x="2858579" y="6185360"/>
            <a:ext cx="158044" cy="1467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004C9D1-3FF5-43A2-904D-EA2703054731}"/>
              </a:ext>
            </a:extLst>
          </p:cNvPr>
          <p:cNvSpPr txBox="1"/>
          <p:nvPr/>
        </p:nvSpPr>
        <p:spPr>
          <a:xfrm>
            <a:off x="1296314" y="6120239"/>
            <a:ext cx="1584670" cy="276999"/>
          </a:xfrm>
          <a:prstGeom prst="rect">
            <a:avLst/>
          </a:prstGeom>
          <a:noFill/>
        </p:spPr>
        <p:txBody>
          <a:bodyPr wrap="square" rtlCol="0">
            <a:spAutoFit/>
          </a:bodyPr>
          <a:lstStyle/>
          <a:p>
            <a:r>
              <a:rPr lang="en-US" sz="1200" dirty="0"/>
              <a:t>Khyber Pakhtunkhwa</a:t>
            </a:r>
          </a:p>
        </p:txBody>
      </p:sp>
      <p:sp>
        <p:nvSpPr>
          <p:cNvPr id="79" name="Rectangle 78">
            <a:extLst>
              <a:ext uri="{FF2B5EF4-FFF2-40B4-BE49-F238E27FC236}">
                <a16:creationId xmlns:a16="http://schemas.microsoft.com/office/drawing/2014/main" id="{7B1DCB05-64A5-4467-8B0B-5420F0C12AE4}"/>
              </a:ext>
            </a:extLst>
          </p:cNvPr>
          <p:cNvSpPr/>
          <p:nvPr/>
        </p:nvSpPr>
        <p:spPr>
          <a:xfrm>
            <a:off x="1163416" y="6185360"/>
            <a:ext cx="159048" cy="14675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999B0866-117A-4A06-8619-18F03168D6CC}"/>
              </a:ext>
            </a:extLst>
          </p:cNvPr>
          <p:cNvSpPr txBox="1"/>
          <p:nvPr/>
        </p:nvSpPr>
        <p:spPr>
          <a:xfrm>
            <a:off x="386397" y="6120239"/>
            <a:ext cx="651027" cy="276999"/>
          </a:xfrm>
          <a:prstGeom prst="rect">
            <a:avLst/>
          </a:prstGeom>
          <a:noFill/>
        </p:spPr>
        <p:txBody>
          <a:bodyPr wrap="square" rtlCol="0">
            <a:spAutoFit/>
          </a:bodyPr>
          <a:lstStyle/>
          <a:p>
            <a:r>
              <a:rPr lang="en-US" sz="1200" dirty="0"/>
              <a:t>Federal</a:t>
            </a:r>
          </a:p>
        </p:txBody>
      </p:sp>
      <p:sp>
        <p:nvSpPr>
          <p:cNvPr id="81" name="Rectangle 80">
            <a:extLst>
              <a:ext uri="{FF2B5EF4-FFF2-40B4-BE49-F238E27FC236}">
                <a16:creationId xmlns:a16="http://schemas.microsoft.com/office/drawing/2014/main" id="{9F5F380D-FD08-439C-8DA7-956818B1BE87}"/>
              </a:ext>
            </a:extLst>
          </p:cNvPr>
          <p:cNvSpPr/>
          <p:nvPr/>
        </p:nvSpPr>
        <p:spPr>
          <a:xfrm>
            <a:off x="253499" y="6185360"/>
            <a:ext cx="159048" cy="1467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27B9B73-DBF6-4949-9CA2-019DD8D2E66E}"/>
              </a:ext>
            </a:extLst>
          </p:cNvPr>
          <p:cNvSpPr txBox="1"/>
          <p:nvPr/>
        </p:nvSpPr>
        <p:spPr>
          <a:xfrm>
            <a:off x="4504900" y="6132932"/>
            <a:ext cx="1212964" cy="276999"/>
          </a:xfrm>
          <a:prstGeom prst="rect">
            <a:avLst/>
          </a:prstGeom>
          <a:noFill/>
        </p:spPr>
        <p:txBody>
          <a:bodyPr wrap="square" rtlCol="0">
            <a:spAutoFit/>
          </a:bodyPr>
          <a:lstStyle/>
          <a:p>
            <a:r>
              <a:rPr lang="en-US" sz="1200" dirty="0"/>
              <a:t>Multi Provinces</a:t>
            </a:r>
          </a:p>
        </p:txBody>
      </p:sp>
      <p:sp>
        <p:nvSpPr>
          <p:cNvPr id="83" name="Rectangle 82">
            <a:extLst>
              <a:ext uri="{FF2B5EF4-FFF2-40B4-BE49-F238E27FC236}">
                <a16:creationId xmlns:a16="http://schemas.microsoft.com/office/drawing/2014/main" id="{06CAB376-4ABE-4508-86A7-D3919D54357C}"/>
              </a:ext>
            </a:extLst>
          </p:cNvPr>
          <p:cNvSpPr/>
          <p:nvPr/>
        </p:nvSpPr>
        <p:spPr>
          <a:xfrm>
            <a:off x="4377645" y="6185360"/>
            <a:ext cx="158044" cy="146755"/>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F2AA8CF5-E757-457E-B800-4E0818E30D27}"/>
              </a:ext>
            </a:extLst>
          </p:cNvPr>
          <p:cNvSpPr txBox="1"/>
          <p:nvPr/>
        </p:nvSpPr>
        <p:spPr>
          <a:xfrm>
            <a:off x="3738665" y="6125882"/>
            <a:ext cx="651027" cy="276999"/>
          </a:xfrm>
          <a:prstGeom prst="rect">
            <a:avLst/>
          </a:prstGeom>
          <a:noFill/>
        </p:spPr>
        <p:txBody>
          <a:bodyPr wrap="square" rtlCol="0">
            <a:spAutoFit/>
          </a:bodyPr>
          <a:lstStyle/>
          <a:p>
            <a:r>
              <a:rPr lang="en-US" sz="1200" dirty="0"/>
              <a:t>Sindh</a:t>
            </a:r>
          </a:p>
        </p:txBody>
      </p:sp>
      <p:sp>
        <p:nvSpPr>
          <p:cNvPr id="95" name="Rectangle 94">
            <a:extLst>
              <a:ext uri="{FF2B5EF4-FFF2-40B4-BE49-F238E27FC236}">
                <a16:creationId xmlns:a16="http://schemas.microsoft.com/office/drawing/2014/main" id="{A645D404-E613-48BA-8B80-0EABAE99FE88}"/>
              </a:ext>
            </a:extLst>
          </p:cNvPr>
          <p:cNvSpPr/>
          <p:nvPr/>
        </p:nvSpPr>
        <p:spPr>
          <a:xfrm>
            <a:off x="3620579" y="6191003"/>
            <a:ext cx="158044" cy="1467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a:extLst>
              <a:ext uri="{FF2B5EF4-FFF2-40B4-BE49-F238E27FC236}">
                <a16:creationId xmlns:a16="http://schemas.microsoft.com/office/drawing/2014/main" id="{46B87B24-B790-4DB7-BFCE-C9341EC3C2A2}"/>
              </a:ext>
            </a:extLst>
          </p:cNvPr>
          <p:cNvSpPr/>
          <p:nvPr/>
        </p:nvSpPr>
        <p:spPr>
          <a:xfrm>
            <a:off x="6476011" y="936635"/>
            <a:ext cx="959632" cy="537540"/>
          </a:xfrm>
          <a:prstGeom prst="cloud">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Asset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Management</a:t>
            </a:r>
          </a:p>
        </p:txBody>
      </p:sp>
      <p:cxnSp>
        <p:nvCxnSpPr>
          <p:cNvPr id="104" name="Straight Arrow Connector 103">
            <a:extLst>
              <a:ext uri="{FF2B5EF4-FFF2-40B4-BE49-F238E27FC236}">
                <a16:creationId xmlns:a16="http://schemas.microsoft.com/office/drawing/2014/main" id="{0DCC1DEB-0DE8-4FD2-B35F-F57C682D707B}"/>
              </a:ext>
            </a:extLst>
          </p:cNvPr>
          <p:cNvCxnSpPr>
            <a:cxnSpLocks/>
          </p:cNvCxnSpPr>
          <p:nvPr/>
        </p:nvCxnSpPr>
        <p:spPr>
          <a:xfrm flipV="1">
            <a:off x="7215393" y="1411400"/>
            <a:ext cx="0" cy="2005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2298792-787F-4B5B-BD6F-EE0E229F15FE}"/>
              </a:ext>
            </a:extLst>
          </p:cNvPr>
          <p:cNvCxnSpPr>
            <a:cxnSpLocks/>
          </p:cNvCxnSpPr>
          <p:nvPr/>
        </p:nvCxnSpPr>
        <p:spPr>
          <a:xfrm flipV="1">
            <a:off x="6772370" y="1462083"/>
            <a:ext cx="0" cy="389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DA6BF9FA-E5D0-42A9-8A43-890A90F1FC78}"/>
              </a:ext>
            </a:extLst>
          </p:cNvPr>
          <p:cNvSpPr/>
          <p:nvPr/>
        </p:nvSpPr>
        <p:spPr>
          <a:xfrm>
            <a:off x="6550125" y="3408031"/>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 District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Level</a:t>
            </a:r>
          </a:p>
        </p:txBody>
      </p:sp>
      <p:sp>
        <p:nvSpPr>
          <p:cNvPr id="110" name="Rectangle 109">
            <a:extLst>
              <a:ext uri="{FF2B5EF4-FFF2-40B4-BE49-F238E27FC236}">
                <a16:creationId xmlns:a16="http://schemas.microsoft.com/office/drawing/2014/main" id="{134AAE7C-62F4-4EC1-A634-2DFAFCA2D085}"/>
              </a:ext>
            </a:extLst>
          </p:cNvPr>
          <p:cNvSpPr/>
          <p:nvPr/>
        </p:nvSpPr>
        <p:spPr>
          <a:xfrm>
            <a:off x="6512376" y="2233328"/>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Manage Master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Data</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11" name="Straight Arrow Connector 110">
            <a:extLst>
              <a:ext uri="{FF2B5EF4-FFF2-40B4-BE49-F238E27FC236}">
                <a16:creationId xmlns:a16="http://schemas.microsoft.com/office/drawing/2014/main" id="{990DDC34-61C5-4DC1-BD31-264ECDF6038F}"/>
              </a:ext>
            </a:extLst>
          </p:cNvPr>
          <p:cNvCxnSpPr>
            <a:cxnSpLocks/>
            <a:stCxn id="110" idx="0"/>
          </p:cNvCxnSpPr>
          <p:nvPr/>
        </p:nvCxnSpPr>
        <p:spPr>
          <a:xfrm flipV="1">
            <a:off x="6976625" y="1468104"/>
            <a:ext cx="8394" cy="765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77D530C9-F581-40F2-991B-14ED81760CC8}"/>
              </a:ext>
            </a:extLst>
          </p:cNvPr>
          <p:cNvSpPr/>
          <p:nvPr/>
        </p:nvSpPr>
        <p:spPr>
          <a:xfrm>
            <a:off x="7861474" y="5364135"/>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Facility Level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a:t>
            </a:r>
          </a:p>
        </p:txBody>
      </p:sp>
      <p:sp>
        <p:nvSpPr>
          <p:cNvPr id="116" name="Cloud 115">
            <a:extLst>
              <a:ext uri="{FF2B5EF4-FFF2-40B4-BE49-F238E27FC236}">
                <a16:creationId xmlns:a16="http://schemas.microsoft.com/office/drawing/2014/main" id="{81D52CED-70A6-4549-81D2-64F8F9D38FFC}"/>
              </a:ext>
            </a:extLst>
          </p:cNvPr>
          <p:cNvSpPr/>
          <p:nvPr/>
        </p:nvSpPr>
        <p:spPr>
          <a:xfrm>
            <a:off x="7787360" y="940178"/>
            <a:ext cx="959632" cy="537540"/>
          </a:xfrm>
          <a:prstGeom prst="cloud">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IMU MIS</a:t>
            </a:r>
          </a:p>
        </p:txBody>
      </p:sp>
      <p:cxnSp>
        <p:nvCxnSpPr>
          <p:cNvPr id="117" name="Straight Arrow Connector 116">
            <a:extLst>
              <a:ext uri="{FF2B5EF4-FFF2-40B4-BE49-F238E27FC236}">
                <a16:creationId xmlns:a16="http://schemas.microsoft.com/office/drawing/2014/main" id="{E65440D7-2F6D-41E6-8B56-890212C2D950}"/>
              </a:ext>
            </a:extLst>
          </p:cNvPr>
          <p:cNvCxnSpPr>
            <a:cxnSpLocks/>
          </p:cNvCxnSpPr>
          <p:nvPr/>
        </p:nvCxnSpPr>
        <p:spPr>
          <a:xfrm flipV="1">
            <a:off x="8526742" y="1414943"/>
            <a:ext cx="0" cy="2005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7BE6A0B7-F574-4E59-9C03-3E05E42E0046}"/>
              </a:ext>
            </a:extLst>
          </p:cNvPr>
          <p:cNvCxnSpPr>
            <a:cxnSpLocks/>
          </p:cNvCxnSpPr>
          <p:nvPr/>
        </p:nvCxnSpPr>
        <p:spPr>
          <a:xfrm flipV="1">
            <a:off x="8083719" y="1465626"/>
            <a:ext cx="0" cy="389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C82AB33B-8F88-4638-BDA4-95AF1E6F3E5C}"/>
              </a:ext>
            </a:extLst>
          </p:cNvPr>
          <p:cNvSpPr/>
          <p:nvPr/>
        </p:nvSpPr>
        <p:spPr>
          <a:xfrm>
            <a:off x="7861474" y="3412682"/>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 District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Level</a:t>
            </a:r>
          </a:p>
        </p:txBody>
      </p:sp>
      <p:sp>
        <p:nvSpPr>
          <p:cNvPr id="126" name="Rectangle 125">
            <a:extLst>
              <a:ext uri="{FF2B5EF4-FFF2-40B4-BE49-F238E27FC236}">
                <a16:creationId xmlns:a16="http://schemas.microsoft.com/office/drawing/2014/main" id="{953F4013-3380-4686-9368-E4478891BE81}"/>
              </a:ext>
            </a:extLst>
          </p:cNvPr>
          <p:cNvSpPr/>
          <p:nvPr/>
        </p:nvSpPr>
        <p:spPr>
          <a:xfrm>
            <a:off x="7823725" y="2236871"/>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Manage Master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Data</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27" name="Straight Arrow Connector 126">
            <a:extLst>
              <a:ext uri="{FF2B5EF4-FFF2-40B4-BE49-F238E27FC236}">
                <a16:creationId xmlns:a16="http://schemas.microsoft.com/office/drawing/2014/main" id="{E6414B78-10A6-4A7F-B9F9-7C485A7EEE18}"/>
              </a:ext>
            </a:extLst>
          </p:cNvPr>
          <p:cNvCxnSpPr>
            <a:cxnSpLocks/>
            <a:stCxn id="126" idx="0"/>
          </p:cNvCxnSpPr>
          <p:nvPr/>
        </p:nvCxnSpPr>
        <p:spPr>
          <a:xfrm flipV="1">
            <a:off x="8287974" y="1471647"/>
            <a:ext cx="8394" cy="765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7E80378D-F45E-4D0E-BBAF-4F5CCAD9617F}"/>
              </a:ext>
            </a:extLst>
          </p:cNvPr>
          <p:cNvSpPr/>
          <p:nvPr/>
        </p:nvSpPr>
        <p:spPr>
          <a:xfrm>
            <a:off x="9289779" y="5367676"/>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Facility Level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a:t>
            </a:r>
          </a:p>
        </p:txBody>
      </p:sp>
      <p:sp>
        <p:nvSpPr>
          <p:cNvPr id="130" name="Cloud 129">
            <a:extLst>
              <a:ext uri="{FF2B5EF4-FFF2-40B4-BE49-F238E27FC236}">
                <a16:creationId xmlns:a16="http://schemas.microsoft.com/office/drawing/2014/main" id="{EB82DD4C-43AE-4959-90A4-49442BC63718}"/>
              </a:ext>
            </a:extLst>
          </p:cNvPr>
          <p:cNvSpPr/>
          <p:nvPr/>
        </p:nvSpPr>
        <p:spPr>
          <a:xfrm>
            <a:off x="9215665" y="943719"/>
            <a:ext cx="959632" cy="537540"/>
          </a:xfrm>
          <a:prstGeom prst="cloud">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D-Talk</a:t>
            </a:r>
          </a:p>
        </p:txBody>
      </p:sp>
      <p:cxnSp>
        <p:nvCxnSpPr>
          <p:cNvPr id="132" name="Straight Arrow Connector 131">
            <a:extLst>
              <a:ext uri="{FF2B5EF4-FFF2-40B4-BE49-F238E27FC236}">
                <a16:creationId xmlns:a16="http://schemas.microsoft.com/office/drawing/2014/main" id="{2AC64685-0746-4072-A100-C8D5C3A1EED1}"/>
              </a:ext>
            </a:extLst>
          </p:cNvPr>
          <p:cNvCxnSpPr>
            <a:cxnSpLocks/>
          </p:cNvCxnSpPr>
          <p:nvPr/>
        </p:nvCxnSpPr>
        <p:spPr>
          <a:xfrm flipV="1">
            <a:off x="9512024" y="1469167"/>
            <a:ext cx="0" cy="389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B0F10A27-880A-459C-A0BA-B56E1D44A968}"/>
              </a:ext>
            </a:extLst>
          </p:cNvPr>
          <p:cNvSpPr/>
          <p:nvPr/>
        </p:nvSpPr>
        <p:spPr>
          <a:xfrm>
            <a:off x="9252030" y="2240412"/>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Manage Master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Data</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35" name="Straight Arrow Connector 134">
            <a:extLst>
              <a:ext uri="{FF2B5EF4-FFF2-40B4-BE49-F238E27FC236}">
                <a16:creationId xmlns:a16="http://schemas.microsoft.com/office/drawing/2014/main" id="{497F58BC-76C7-447E-B573-3F1B1BAC00C1}"/>
              </a:ext>
            </a:extLst>
          </p:cNvPr>
          <p:cNvCxnSpPr>
            <a:cxnSpLocks/>
          </p:cNvCxnSpPr>
          <p:nvPr/>
        </p:nvCxnSpPr>
        <p:spPr>
          <a:xfrm flipV="1">
            <a:off x="9822605" y="1475188"/>
            <a:ext cx="8394" cy="765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57883938-59F9-4654-BA37-6CCC6CE4A8E7}"/>
              </a:ext>
            </a:extLst>
          </p:cNvPr>
          <p:cNvSpPr/>
          <p:nvPr/>
        </p:nvSpPr>
        <p:spPr>
          <a:xfrm>
            <a:off x="10781885" y="5371220"/>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Facility Level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a:t>
            </a:r>
          </a:p>
        </p:txBody>
      </p:sp>
      <p:sp>
        <p:nvSpPr>
          <p:cNvPr id="137" name="Cloud 136">
            <a:extLst>
              <a:ext uri="{FF2B5EF4-FFF2-40B4-BE49-F238E27FC236}">
                <a16:creationId xmlns:a16="http://schemas.microsoft.com/office/drawing/2014/main" id="{7A3B55C4-1870-43B9-9BE1-D1C28D64B56E}"/>
              </a:ext>
            </a:extLst>
          </p:cNvPr>
          <p:cNvSpPr/>
          <p:nvPr/>
        </p:nvSpPr>
        <p:spPr>
          <a:xfrm>
            <a:off x="10707771" y="947263"/>
            <a:ext cx="959632" cy="537540"/>
          </a:xfrm>
          <a:prstGeom prst="cloud">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PWD HR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MIS</a:t>
            </a:r>
          </a:p>
        </p:txBody>
      </p:sp>
      <p:cxnSp>
        <p:nvCxnSpPr>
          <p:cNvPr id="138" name="Straight Arrow Connector 137">
            <a:extLst>
              <a:ext uri="{FF2B5EF4-FFF2-40B4-BE49-F238E27FC236}">
                <a16:creationId xmlns:a16="http://schemas.microsoft.com/office/drawing/2014/main" id="{8CDE9D2A-1D3A-4907-8B75-F78F711C5E24}"/>
              </a:ext>
            </a:extLst>
          </p:cNvPr>
          <p:cNvCxnSpPr>
            <a:cxnSpLocks/>
          </p:cNvCxnSpPr>
          <p:nvPr/>
        </p:nvCxnSpPr>
        <p:spPr>
          <a:xfrm flipV="1">
            <a:off x="11447153" y="1422028"/>
            <a:ext cx="0" cy="2005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99B14DB3-105C-4956-8531-493C67796D55}"/>
              </a:ext>
            </a:extLst>
          </p:cNvPr>
          <p:cNvCxnSpPr>
            <a:cxnSpLocks/>
          </p:cNvCxnSpPr>
          <p:nvPr/>
        </p:nvCxnSpPr>
        <p:spPr>
          <a:xfrm flipV="1">
            <a:off x="11004130" y="1472711"/>
            <a:ext cx="0" cy="389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F7B494E2-BA9F-45A5-9843-283A0F309791}"/>
              </a:ext>
            </a:extLst>
          </p:cNvPr>
          <p:cNvSpPr/>
          <p:nvPr/>
        </p:nvSpPr>
        <p:spPr>
          <a:xfrm>
            <a:off x="10781885" y="3419767"/>
            <a:ext cx="806058"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 District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Level</a:t>
            </a:r>
          </a:p>
        </p:txBody>
      </p:sp>
      <p:sp>
        <p:nvSpPr>
          <p:cNvPr id="141" name="Rectangle 140">
            <a:extLst>
              <a:ext uri="{FF2B5EF4-FFF2-40B4-BE49-F238E27FC236}">
                <a16:creationId xmlns:a16="http://schemas.microsoft.com/office/drawing/2014/main" id="{9165F0D9-4060-4ACB-AD65-120DF9063294}"/>
              </a:ext>
            </a:extLst>
          </p:cNvPr>
          <p:cNvSpPr/>
          <p:nvPr/>
        </p:nvSpPr>
        <p:spPr>
          <a:xfrm>
            <a:off x="10744136" y="2243956"/>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Manage Master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Gill Sans MT"/>
              </a:rPr>
              <a:t>Data</a:t>
            </a:r>
            <a:endParaRPr kumimoji="0" lang="en-US" sz="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42" name="Straight Arrow Connector 141">
            <a:extLst>
              <a:ext uri="{FF2B5EF4-FFF2-40B4-BE49-F238E27FC236}">
                <a16:creationId xmlns:a16="http://schemas.microsoft.com/office/drawing/2014/main" id="{0A5E59E5-E494-4881-A654-272FC2C07F7C}"/>
              </a:ext>
            </a:extLst>
          </p:cNvPr>
          <p:cNvCxnSpPr>
            <a:cxnSpLocks/>
            <a:stCxn id="141" idx="0"/>
          </p:cNvCxnSpPr>
          <p:nvPr/>
        </p:nvCxnSpPr>
        <p:spPr>
          <a:xfrm flipV="1">
            <a:off x="11208385" y="1478732"/>
            <a:ext cx="8394" cy="7652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2841E33-CA81-4884-A1E2-587C1BF55BA4}"/>
              </a:ext>
            </a:extLst>
          </p:cNvPr>
          <p:cNvCxnSpPr>
            <a:cxnSpLocks/>
          </p:cNvCxnSpPr>
          <p:nvPr/>
        </p:nvCxnSpPr>
        <p:spPr>
          <a:xfrm flipV="1">
            <a:off x="3962450" y="1476258"/>
            <a:ext cx="1788" cy="747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Cloud 143">
            <a:extLst>
              <a:ext uri="{FF2B5EF4-FFF2-40B4-BE49-F238E27FC236}">
                <a16:creationId xmlns:a16="http://schemas.microsoft.com/office/drawing/2014/main" id="{D112F8CD-207A-4E13-9500-D5CDC364B9B6}"/>
              </a:ext>
            </a:extLst>
          </p:cNvPr>
          <p:cNvSpPr/>
          <p:nvPr/>
        </p:nvSpPr>
        <p:spPr>
          <a:xfrm>
            <a:off x="3529419" y="938718"/>
            <a:ext cx="871556" cy="537540"/>
          </a:xfrm>
          <a:prstGeom prst="cloud">
            <a:avLst/>
          </a:prstGeom>
          <a:solidFill>
            <a:srgbClr val="7030A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Gill Sans MT"/>
              </a:rPr>
              <a:t>Projects/PC1s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Tracker</a:t>
            </a:r>
          </a:p>
        </p:txBody>
      </p:sp>
      <p:sp>
        <p:nvSpPr>
          <p:cNvPr id="145" name="Rectangle 144">
            <a:extLst>
              <a:ext uri="{FF2B5EF4-FFF2-40B4-BE49-F238E27FC236}">
                <a16:creationId xmlns:a16="http://schemas.microsoft.com/office/drawing/2014/main" id="{B897EBF1-87E0-4545-9197-FF5B08F11D34}"/>
              </a:ext>
            </a:extLst>
          </p:cNvPr>
          <p:cNvSpPr/>
          <p:nvPr/>
        </p:nvSpPr>
        <p:spPr>
          <a:xfrm>
            <a:off x="3498202" y="2224166"/>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a:t>
            </a:r>
          </a:p>
        </p:txBody>
      </p:sp>
      <p:cxnSp>
        <p:nvCxnSpPr>
          <p:cNvPr id="62" name="Straight Arrow Connector 61">
            <a:extLst>
              <a:ext uri="{FF2B5EF4-FFF2-40B4-BE49-F238E27FC236}">
                <a16:creationId xmlns:a16="http://schemas.microsoft.com/office/drawing/2014/main" id="{32DBD9D9-B792-4E0E-B020-6A86F28C9785}"/>
              </a:ext>
            </a:extLst>
          </p:cNvPr>
          <p:cNvCxnSpPr>
            <a:cxnSpLocks/>
          </p:cNvCxnSpPr>
          <p:nvPr/>
        </p:nvCxnSpPr>
        <p:spPr>
          <a:xfrm flipV="1">
            <a:off x="5606005" y="1376744"/>
            <a:ext cx="1788" cy="82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Cloud 62">
            <a:extLst>
              <a:ext uri="{FF2B5EF4-FFF2-40B4-BE49-F238E27FC236}">
                <a16:creationId xmlns:a16="http://schemas.microsoft.com/office/drawing/2014/main" id="{545A8BF9-B99F-496B-BDE8-6E58E4953A92}"/>
              </a:ext>
            </a:extLst>
          </p:cNvPr>
          <p:cNvSpPr/>
          <p:nvPr/>
        </p:nvSpPr>
        <p:spPr>
          <a:xfrm>
            <a:off x="4974078" y="936635"/>
            <a:ext cx="871556" cy="537540"/>
          </a:xfrm>
          <a:prstGeom prst="cloud">
            <a:avLst/>
          </a:prstGeom>
          <a:solidFill>
            <a:srgbClr val="00B050"/>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Gill Sans MT"/>
              </a:rPr>
              <a:t>Hep DFP MIS</a:t>
            </a:r>
            <a:endParaRPr kumimoji="0" lang="en-US" sz="9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65" name="Rectangle 64">
            <a:extLst>
              <a:ext uri="{FF2B5EF4-FFF2-40B4-BE49-F238E27FC236}">
                <a16:creationId xmlns:a16="http://schemas.microsoft.com/office/drawing/2014/main" id="{4EB9ED22-3333-42B5-B543-41DEFD69B198}"/>
              </a:ext>
            </a:extLst>
          </p:cNvPr>
          <p:cNvSpPr/>
          <p:nvPr/>
        </p:nvSpPr>
        <p:spPr>
          <a:xfrm>
            <a:off x="4941036" y="3413865"/>
            <a:ext cx="904595" cy="39496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Data Entry District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Level</a:t>
            </a:r>
          </a:p>
        </p:txBody>
      </p:sp>
      <p:cxnSp>
        <p:nvCxnSpPr>
          <p:cNvPr id="68" name="Straight Arrow Connector 67">
            <a:extLst>
              <a:ext uri="{FF2B5EF4-FFF2-40B4-BE49-F238E27FC236}">
                <a16:creationId xmlns:a16="http://schemas.microsoft.com/office/drawing/2014/main" id="{17F9F6FF-5C72-4655-890D-E10E07A3C2C4}"/>
              </a:ext>
            </a:extLst>
          </p:cNvPr>
          <p:cNvCxnSpPr>
            <a:cxnSpLocks/>
          </p:cNvCxnSpPr>
          <p:nvPr/>
        </p:nvCxnSpPr>
        <p:spPr>
          <a:xfrm flipV="1">
            <a:off x="5138169" y="1422028"/>
            <a:ext cx="13817" cy="1986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6E1E374B-A74F-4698-8D83-DED6CDF91104}"/>
              </a:ext>
            </a:extLst>
          </p:cNvPr>
          <p:cNvSpPr/>
          <p:nvPr/>
        </p:nvSpPr>
        <p:spPr>
          <a:xfrm>
            <a:off x="4947327" y="2222083"/>
            <a:ext cx="928497" cy="476638"/>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Configurations</a:t>
            </a:r>
          </a:p>
        </p:txBody>
      </p:sp>
    </p:spTree>
    <p:extLst>
      <p:ext uri="{BB962C8B-B14F-4D97-AF65-F5344CB8AC3E}">
        <p14:creationId xmlns:p14="http://schemas.microsoft.com/office/powerpoint/2010/main" val="1072799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33189E9D-E193-4A43-A6E0-F34AC86E9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schemas.openxmlformats.org/package/2006/metadata/core-properties"/>
    <ds:schemaRef ds:uri="33cd82f4-3f37-4b3e-a578-547f27c42b2d"/>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4.xml><?xml version="1.0" encoding="utf-8"?>
<ds:datastoreItem xmlns:ds="http://schemas.openxmlformats.org/officeDocument/2006/customXml" ds:itemID="{F59016A0-64D7-4515-B90F-DF95EEEF63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41683</TotalTime>
  <Words>1992</Words>
  <Application>Microsoft Office PowerPoint</Application>
  <PresentationFormat>Widescreen</PresentationFormat>
  <Paragraphs>360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Gill Sans MT</vt:lpstr>
      <vt:lpstr>GHSC-PSM-Widescreen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407</cp:revision>
  <dcterms:created xsi:type="dcterms:W3CDTF">2020-02-25T15:16:25Z</dcterms:created>
  <dcterms:modified xsi:type="dcterms:W3CDTF">2021-06-25T15:52:25Z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