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7"/>
  </p:notesMasterIdLst>
  <p:sldIdLst>
    <p:sldId id="618"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yess" initials="JS" lastIdx="4" clrIdx="0">
    <p:extLst>
      <p:ext uri="{19B8F6BF-5375-455C-9EA6-DF929625EA0E}">
        <p15:presenceInfo xmlns:p15="http://schemas.microsoft.com/office/powerpoint/2012/main" userId="S::jsayess@ghsc-psm.org::6daf84cf-c5a4-4eb9-b008-3eb863934f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33"/>
    <a:srgbClr val="99FF66"/>
    <a:srgbClr val="CC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0" d="100"/>
          <a:sy n="90" d="100"/>
        </p:scale>
        <p:origin x="51"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onesa" userId="85e637a4-6b19-43c5-8a8d-4fa11b74262f" providerId="ADAL" clId="{1E915BC2-B483-4B78-B3A9-010EF481B65C}"/>
    <pc:docChg chg="delSld">
      <pc:chgData name="Simon Conesa" userId="85e637a4-6b19-43c5-8a8d-4fa11b74262f" providerId="ADAL" clId="{1E915BC2-B483-4B78-B3A9-010EF481B65C}" dt="2021-06-25T15:52:51.563" v="0" actId="2696"/>
      <pc:docMkLst>
        <pc:docMk/>
      </pc:docMkLst>
      <pc:sldChg chg="del">
        <pc:chgData name="Simon Conesa" userId="85e637a4-6b19-43c5-8a8d-4fa11b74262f" providerId="ADAL" clId="{1E915BC2-B483-4B78-B3A9-010EF481B65C}" dt="2021-06-25T15:52:51.563" v="0" actId="2696"/>
        <pc:sldMkLst>
          <pc:docMk/>
          <pc:sldMk cId="1556707678" sldId="5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6CE3A-8A54-4DBA-ABAA-0C9B1CA8097A}" type="datetimeFigureOut">
              <a:rPr lang="en-US" smtClean="0"/>
              <a:t>25-Jun-21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3B2C6-7521-4450-9490-7F04F3AFD40A}" type="slidenum">
              <a:rPr lang="en-US" smtClean="0"/>
              <a:t>‹#›</a:t>
            </a:fld>
            <a:endParaRPr lang="en-US"/>
          </a:p>
        </p:txBody>
      </p:sp>
    </p:spTree>
    <p:extLst>
      <p:ext uri="{BB962C8B-B14F-4D97-AF65-F5344CB8AC3E}">
        <p14:creationId xmlns:p14="http://schemas.microsoft.com/office/powerpoint/2010/main" val="32289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21497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2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06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38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5961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4" name="Oval 3">
            <a:extLst>
              <a:ext uri="{FF2B5EF4-FFF2-40B4-BE49-F238E27FC236}">
                <a16:creationId xmlns:a16="http://schemas.microsoft.com/office/drawing/2014/main" id="{2177F7D6-901D-4A70-B87B-8362CA0889CC}"/>
              </a:ext>
            </a:extLst>
          </p:cNvPr>
          <p:cNvSpPr/>
          <p:nvPr userDrawn="1"/>
        </p:nvSpPr>
        <p:spPr>
          <a:xfrm>
            <a:off x="3046337"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46A09AB-9405-4F4D-96C2-6D673C866EA5}"/>
              </a:ext>
            </a:extLst>
          </p:cNvPr>
          <p:cNvSpPr/>
          <p:nvPr userDrawn="1"/>
        </p:nvSpPr>
        <p:spPr>
          <a:xfrm>
            <a:off x="1076959"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C43A364-27C0-487B-8326-23EA4E3EBBD9}"/>
              </a:ext>
            </a:extLst>
          </p:cNvPr>
          <p:cNvSpPr/>
          <p:nvPr userDrawn="1"/>
        </p:nvSpPr>
        <p:spPr>
          <a:xfrm>
            <a:off x="5015715"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705C710-811D-46EE-9490-94778BF5C9A8}"/>
              </a:ext>
            </a:extLst>
          </p:cNvPr>
          <p:cNvSpPr/>
          <p:nvPr userDrawn="1"/>
        </p:nvSpPr>
        <p:spPr>
          <a:xfrm>
            <a:off x="6985093"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AF66C456-BD61-4E54-BCFF-D2BCA3AE3B8D}"/>
              </a:ext>
            </a:extLst>
          </p:cNvPr>
          <p:cNvSpPr/>
          <p:nvPr userDrawn="1"/>
        </p:nvSpPr>
        <p:spPr>
          <a:xfrm>
            <a:off x="8954471"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110623F-A46E-4FB3-BBC6-E62D012DAF2D}"/>
              </a:ext>
            </a:extLst>
          </p:cNvPr>
          <p:cNvSpPr/>
          <p:nvPr userDrawn="1"/>
        </p:nvSpPr>
        <p:spPr>
          <a:xfrm>
            <a:off x="10923847" y="4017366"/>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A35BF85-CBD0-43E6-B5A7-7C011D2AD9D6}"/>
              </a:ext>
            </a:extLst>
          </p:cNvPr>
          <p:cNvSpPr/>
          <p:nvPr userDrawn="1"/>
        </p:nvSpPr>
        <p:spPr>
          <a:xfrm>
            <a:off x="1017337" y="3952019"/>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CCAB00-8AF4-422C-8B11-AB92CC827903}"/>
              </a:ext>
            </a:extLst>
          </p:cNvPr>
          <p:cNvSpPr/>
          <p:nvPr userDrawn="1"/>
        </p:nvSpPr>
        <p:spPr>
          <a:xfrm>
            <a:off x="298030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4464AEA-A704-4030-ACA2-636C2BE48770}"/>
              </a:ext>
            </a:extLst>
          </p:cNvPr>
          <p:cNvSpPr/>
          <p:nvPr userDrawn="1"/>
        </p:nvSpPr>
        <p:spPr>
          <a:xfrm>
            <a:off x="4950368"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03D15D0-4379-4FDE-85EA-1E04779E9D08}"/>
              </a:ext>
            </a:extLst>
          </p:cNvPr>
          <p:cNvSpPr/>
          <p:nvPr userDrawn="1"/>
        </p:nvSpPr>
        <p:spPr>
          <a:xfrm>
            <a:off x="691974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E15765E-5DC4-4F13-AC28-4DB0159437C8}"/>
              </a:ext>
            </a:extLst>
          </p:cNvPr>
          <p:cNvSpPr/>
          <p:nvPr userDrawn="1"/>
        </p:nvSpPr>
        <p:spPr>
          <a:xfrm>
            <a:off x="8889122"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A8A5BDF-DC7E-47F2-9928-3AB2E5438DA7}"/>
              </a:ext>
            </a:extLst>
          </p:cNvPr>
          <p:cNvSpPr/>
          <p:nvPr userDrawn="1"/>
        </p:nvSpPr>
        <p:spPr>
          <a:xfrm>
            <a:off x="10858499"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BB25288-D7CF-4682-ACF3-8326A351CDB1}"/>
              </a:ext>
            </a:extLst>
          </p:cNvPr>
          <p:cNvCxnSpPr>
            <a:endCxn id="17" idx="2"/>
          </p:cNvCxnSpPr>
          <p:nvPr userDrawn="1"/>
        </p:nvCxnSpPr>
        <p:spPr>
          <a:xfrm flipV="1">
            <a:off x="0" y="4110075"/>
            <a:ext cx="945581" cy="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2D87CF-4CBA-42BE-8948-FC223F4996F1}"/>
              </a:ext>
            </a:extLst>
          </p:cNvPr>
          <p:cNvSpPr/>
          <p:nvPr userDrawn="1"/>
        </p:nvSpPr>
        <p:spPr>
          <a:xfrm>
            <a:off x="94558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20AAD897-0514-43B7-BC6D-3D4E117CBA60}"/>
              </a:ext>
            </a:extLst>
          </p:cNvPr>
          <p:cNvCxnSpPr>
            <a:endCxn id="19" idx="2"/>
          </p:cNvCxnSpPr>
          <p:nvPr userDrawn="1"/>
        </p:nvCxnSpPr>
        <p:spPr>
          <a:xfrm flipV="1">
            <a:off x="139884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CF18502-FEC7-4954-9BED-ACAC63FADDB7}"/>
              </a:ext>
            </a:extLst>
          </p:cNvPr>
          <p:cNvSpPr/>
          <p:nvPr userDrawn="1"/>
        </p:nvSpPr>
        <p:spPr>
          <a:xfrm>
            <a:off x="291427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6EE48B0-5E0B-44B5-A5D4-3F584CC5D222}"/>
              </a:ext>
            </a:extLst>
          </p:cNvPr>
          <p:cNvSpPr/>
          <p:nvPr userDrawn="1"/>
        </p:nvSpPr>
        <p:spPr>
          <a:xfrm>
            <a:off x="488297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A833719-282D-446B-B87C-AF4103D6B550}"/>
              </a:ext>
            </a:extLst>
          </p:cNvPr>
          <p:cNvCxnSpPr/>
          <p:nvPr userDrawn="1"/>
        </p:nvCxnSpPr>
        <p:spPr>
          <a:xfrm flipV="1">
            <a:off x="3367884"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E37EEA4-5862-4D92-B24C-A73857E18215}"/>
              </a:ext>
            </a:extLst>
          </p:cNvPr>
          <p:cNvSpPr/>
          <p:nvPr userDrawn="1"/>
        </p:nvSpPr>
        <p:spPr>
          <a:xfrm>
            <a:off x="685166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378AD43D-ABB1-40CD-B28B-B99E901A6339}"/>
              </a:ext>
            </a:extLst>
          </p:cNvPr>
          <p:cNvCxnSpPr/>
          <p:nvPr userDrawn="1"/>
        </p:nvCxnSpPr>
        <p:spPr>
          <a:xfrm flipV="1">
            <a:off x="533623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36A4B07-3467-431E-B00A-C92A969D4401}"/>
              </a:ext>
            </a:extLst>
          </p:cNvPr>
          <p:cNvSpPr/>
          <p:nvPr userDrawn="1"/>
        </p:nvSpPr>
        <p:spPr>
          <a:xfrm>
            <a:off x="8822408"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056D359C-5A9A-43DC-859B-F4AED43A5677}"/>
              </a:ext>
            </a:extLst>
          </p:cNvPr>
          <p:cNvCxnSpPr/>
          <p:nvPr userDrawn="1"/>
        </p:nvCxnSpPr>
        <p:spPr>
          <a:xfrm flipV="1">
            <a:off x="7306978"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152C9B-AE28-4574-975F-E0F21ED48B45}"/>
              </a:ext>
            </a:extLst>
          </p:cNvPr>
          <p:cNvSpPr/>
          <p:nvPr userDrawn="1"/>
        </p:nvSpPr>
        <p:spPr>
          <a:xfrm>
            <a:off x="10793153"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5F07C987-94F6-42B9-BB89-5D3DC2D89863}"/>
              </a:ext>
            </a:extLst>
          </p:cNvPr>
          <p:cNvCxnSpPr/>
          <p:nvPr userDrawn="1"/>
        </p:nvCxnSpPr>
        <p:spPr>
          <a:xfrm flipV="1">
            <a:off x="9276353"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B983E1-B99C-4F52-9925-E8BEE6DA678B}"/>
              </a:ext>
            </a:extLst>
          </p:cNvPr>
          <p:cNvCxnSpPr>
            <a:stCxn id="26" idx="6"/>
          </p:cNvCxnSpPr>
          <p:nvPr userDrawn="1"/>
        </p:nvCxnSpPr>
        <p:spPr>
          <a:xfrm>
            <a:off x="11247103" y="4110075"/>
            <a:ext cx="944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75FA648-2BA2-40AE-9F6D-79A1B8B16284}"/>
              </a:ext>
            </a:extLst>
          </p:cNvPr>
          <p:cNvSpPr txBox="1"/>
          <p:nvPr userDrawn="1"/>
        </p:nvSpPr>
        <p:spPr>
          <a:xfrm>
            <a:off x="879428" y="4368439"/>
            <a:ext cx="578414" cy="261610"/>
          </a:xfrm>
          <a:prstGeom prst="rect">
            <a:avLst/>
          </a:prstGeom>
          <a:noFill/>
        </p:spPr>
        <p:txBody>
          <a:bodyPr wrap="square" rtlCol="0">
            <a:spAutoFit/>
          </a:bodyPr>
          <a:lstStyle/>
          <a:p>
            <a:pPr algn="ctr"/>
            <a:r>
              <a:rPr lang="en-US" sz="1050" dirty="0"/>
              <a:t>April</a:t>
            </a:r>
          </a:p>
        </p:txBody>
      </p:sp>
      <p:sp>
        <p:nvSpPr>
          <p:cNvPr id="30" name="TextBox 29">
            <a:extLst>
              <a:ext uri="{FF2B5EF4-FFF2-40B4-BE49-F238E27FC236}">
                <a16:creationId xmlns:a16="http://schemas.microsoft.com/office/drawing/2014/main" id="{1372EC73-297A-426A-9BCE-228CCC6431B0}"/>
              </a:ext>
            </a:extLst>
          </p:cNvPr>
          <p:cNvSpPr txBox="1"/>
          <p:nvPr userDrawn="1"/>
        </p:nvSpPr>
        <p:spPr>
          <a:xfrm>
            <a:off x="2852727" y="3639381"/>
            <a:ext cx="578414" cy="261610"/>
          </a:xfrm>
          <a:prstGeom prst="rect">
            <a:avLst/>
          </a:prstGeom>
          <a:noFill/>
        </p:spPr>
        <p:txBody>
          <a:bodyPr wrap="square" rtlCol="0">
            <a:spAutoFit/>
          </a:bodyPr>
          <a:lstStyle/>
          <a:p>
            <a:pPr algn="ctr"/>
            <a:r>
              <a:rPr lang="en-US" sz="1050" dirty="0"/>
              <a:t>May</a:t>
            </a:r>
          </a:p>
        </p:txBody>
      </p:sp>
      <p:sp>
        <p:nvSpPr>
          <p:cNvPr id="31" name="TextBox 30">
            <a:extLst>
              <a:ext uri="{FF2B5EF4-FFF2-40B4-BE49-F238E27FC236}">
                <a16:creationId xmlns:a16="http://schemas.microsoft.com/office/drawing/2014/main" id="{CE015804-EEF9-45DE-87AA-0823452A872D}"/>
              </a:ext>
            </a:extLst>
          </p:cNvPr>
          <p:cNvSpPr txBox="1"/>
          <p:nvPr userDrawn="1"/>
        </p:nvSpPr>
        <p:spPr>
          <a:xfrm>
            <a:off x="4826028" y="4335697"/>
            <a:ext cx="578414" cy="261610"/>
          </a:xfrm>
          <a:prstGeom prst="rect">
            <a:avLst/>
          </a:prstGeom>
          <a:noFill/>
        </p:spPr>
        <p:txBody>
          <a:bodyPr wrap="square" rtlCol="0">
            <a:spAutoFit/>
          </a:bodyPr>
          <a:lstStyle/>
          <a:p>
            <a:pPr algn="ctr"/>
            <a:r>
              <a:rPr lang="en-US" sz="1050" dirty="0"/>
              <a:t>June</a:t>
            </a:r>
          </a:p>
        </p:txBody>
      </p:sp>
      <p:sp>
        <p:nvSpPr>
          <p:cNvPr id="32" name="TextBox 31">
            <a:extLst>
              <a:ext uri="{FF2B5EF4-FFF2-40B4-BE49-F238E27FC236}">
                <a16:creationId xmlns:a16="http://schemas.microsoft.com/office/drawing/2014/main" id="{186FCA4E-A938-4494-8064-F1A3ABD784E0}"/>
              </a:ext>
            </a:extLst>
          </p:cNvPr>
          <p:cNvSpPr txBox="1"/>
          <p:nvPr userDrawn="1"/>
        </p:nvSpPr>
        <p:spPr>
          <a:xfrm>
            <a:off x="6781688" y="3631411"/>
            <a:ext cx="578414" cy="261610"/>
          </a:xfrm>
          <a:prstGeom prst="rect">
            <a:avLst/>
          </a:prstGeom>
          <a:noFill/>
        </p:spPr>
        <p:txBody>
          <a:bodyPr wrap="square" rtlCol="0">
            <a:spAutoFit/>
          </a:bodyPr>
          <a:lstStyle/>
          <a:p>
            <a:pPr algn="ctr"/>
            <a:r>
              <a:rPr lang="en-US" sz="1050" dirty="0"/>
              <a:t>July</a:t>
            </a:r>
          </a:p>
        </p:txBody>
      </p:sp>
      <p:sp>
        <p:nvSpPr>
          <p:cNvPr id="33" name="TextBox 32">
            <a:extLst>
              <a:ext uri="{FF2B5EF4-FFF2-40B4-BE49-F238E27FC236}">
                <a16:creationId xmlns:a16="http://schemas.microsoft.com/office/drawing/2014/main" id="{144DBC7F-38B4-4C9E-9A9C-7E33B4F6A415}"/>
              </a:ext>
            </a:extLst>
          </p:cNvPr>
          <p:cNvSpPr txBox="1"/>
          <p:nvPr userDrawn="1"/>
        </p:nvSpPr>
        <p:spPr>
          <a:xfrm>
            <a:off x="8719106" y="4341220"/>
            <a:ext cx="664239" cy="253916"/>
          </a:xfrm>
          <a:prstGeom prst="rect">
            <a:avLst/>
          </a:prstGeom>
          <a:noFill/>
        </p:spPr>
        <p:txBody>
          <a:bodyPr wrap="square" rtlCol="0">
            <a:spAutoFit/>
          </a:bodyPr>
          <a:lstStyle/>
          <a:p>
            <a:pPr algn="ctr"/>
            <a:r>
              <a:rPr lang="en-US" sz="1050" dirty="0"/>
              <a:t>August</a:t>
            </a:r>
          </a:p>
        </p:txBody>
      </p:sp>
      <p:sp>
        <p:nvSpPr>
          <p:cNvPr id="34" name="TextBox 33">
            <a:extLst>
              <a:ext uri="{FF2B5EF4-FFF2-40B4-BE49-F238E27FC236}">
                <a16:creationId xmlns:a16="http://schemas.microsoft.com/office/drawing/2014/main" id="{62868E5E-80FB-40EA-A5FF-66211CE65885}"/>
              </a:ext>
            </a:extLst>
          </p:cNvPr>
          <p:cNvSpPr txBox="1"/>
          <p:nvPr userDrawn="1"/>
        </p:nvSpPr>
        <p:spPr>
          <a:xfrm>
            <a:off x="10550916" y="3632756"/>
            <a:ext cx="944897" cy="253916"/>
          </a:xfrm>
          <a:prstGeom prst="rect">
            <a:avLst/>
          </a:prstGeom>
          <a:noFill/>
        </p:spPr>
        <p:txBody>
          <a:bodyPr wrap="square" rtlCol="0">
            <a:spAutoFit/>
          </a:bodyPr>
          <a:lstStyle/>
          <a:p>
            <a:pPr algn="ctr"/>
            <a:r>
              <a:rPr lang="en-US" sz="1050" dirty="0"/>
              <a:t>September</a:t>
            </a:r>
          </a:p>
        </p:txBody>
      </p:sp>
    </p:spTree>
    <p:custDataLst>
      <p:tags r:id="rId1"/>
    </p:custDataLst>
    <p:extLst>
      <p:ext uri="{BB962C8B-B14F-4D97-AF65-F5344CB8AC3E}">
        <p14:creationId xmlns:p14="http://schemas.microsoft.com/office/powerpoint/2010/main" val="140242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5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1569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096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a:extLst>
              <a:ext uri="{FF2B5EF4-FFF2-40B4-BE49-F238E27FC236}">
                <a16:creationId xmlns:a16="http://schemas.microsoft.com/office/drawing/2014/main" id="{9A3E4ED7-4C25-E94E-8C88-A20DFFBCB9A0}"/>
              </a:ext>
            </a:extLst>
          </p:cNvPr>
          <p:cNvSpPr>
            <a:spLocks noGrp="1"/>
          </p:cNvSpPr>
          <p:nvPr>
            <p:ph type="title"/>
          </p:nvPr>
        </p:nvSpPr>
        <p:spPr>
          <a:xfrm>
            <a:off x="548640" y="457200"/>
            <a:ext cx="11094720" cy="609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331D174-DF46-5046-8242-7573120E49A7}"/>
              </a:ext>
            </a:extLst>
          </p:cNvPr>
          <p:cNvSpPr>
            <a:spLocks noGrp="1"/>
          </p:cNvSpPr>
          <p:nvPr>
            <p:ph idx="1"/>
          </p:nvPr>
        </p:nvSpPr>
        <p:spPr>
          <a:xfrm>
            <a:off x="548640" y="1397001"/>
            <a:ext cx="11094720" cy="4699561"/>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4501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21775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2705118208"/>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431871891"/>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3858042295"/>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4566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a:extLst>
              <a:ext uri="{FF2B5EF4-FFF2-40B4-BE49-F238E27FC236}">
                <a16:creationId xmlns:a16="http://schemas.microsoft.com/office/drawing/2014/main" id="{CFD7AA5A-557C-45AF-8C2F-BB675E01B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1119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6108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6770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20"/>
    </p:custDataLst>
    <p:extLst>
      <p:ext uri="{BB962C8B-B14F-4D97-AF65-F5344CB8AC3E}">
        <p14:creationId xmlns:p14="http://schemas.microsoft.com/office/powerpoint/2010/main" val="117411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6" name="Straight Arrow Connector 75">
            <a:extLst>
              <a:ext uri="{FF2B5EF4-FFF2-40B4-BE49-F238E27FC236}">
                <a16:creationId xmlns:a16="http://schemas.microsoft.com/office/drawing/2014/main" id="{458577A9-27E8-438F-8CB0-628B041C4F58}"/>
              </a:ext>
            </a:extLst>
          </p:cNvPr>
          <p:cNvCxnSpPr>
            <a:cxnSpLocks/>
            <a:stCxn id="73" idx="0"/>
          </p:cNvCxnSpPr>
          <p:nvPr/>
        </p:nvCxnSpPr>
        <p:spPr>
          <a:xfrm flipV="1">
            <a:off x="9271898" y="1502433"/>
            <a:ext cx="0" cy="30383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6F81453-DBB7-4F82-9FFB-BF9F85D59C09}"/>
              </a:ext>
            </a:extLst>
          </p:cNvPr>
          <p:cNvCxnSpPr>
            <a:cxnSpLocks/>
            <a:stCxn id="74" idx="0"/>
          </p:cNvCxnSpPr>
          <p:nvPr/>
        </p:nvCxnSpPr>
        <p:spPr>
          <a:xfrm flipV="1">
            <a:off x="9156642" y="1541381"/>
            <a:ext cx="0" cy="20756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Table 22">
            <a:extLst>
              <a:ext uri="{FF2B5EF4-FFF2-40B4-BE49-F238E27FC236}">
                <a16:creationId xmlns:a16="http://schemas.microsoft.com/office/drawing/2014/main" id="{4DB0040A-83CD-45C9-8037-4F5BE8083E94}"/>
              </a:ext>
            </a:extLst>
          </p:cNvPr>
          <p:cNvGraphicFramePr>
            <a:graphicFrameLocks noGrp="1"/>
          </p:cNvGraphicFramePr>
          <p:nvPr/>
        </p:nvGraphicFramePr>
        <p:xfrm>
          <a:off x="6084176" y="3380286"/>
          <a:ext cx="6096002" cy="916112"/>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916112">
                <a:tc>
                  <a:txBody>
                    <a:bodyPr/>
                    <a:lstStyle/>
                    <a:p>
                      <a:r>
                        <a:rPr lang="en-US" dirty="0">
                          <a:solidFill>
                            <a:schemeClr val="tx1"/>
                          </a:solidFill>
                        </a:rPr>
                        <a:t>District</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2" name="Table 22">
            <a:extLst>
              <a:ext uri="{FF2B5EF4-FFF2-40B4-BE49-F238E27FC236}">
                <a16:creationId xmlns:a16="http://schemas.microsoft.com/office/drawing/2014/main" id="{597E97BC-80ED-4089-A4C9-82929FCCBB1C}"/>
              </a:ext>
            </a:extLst>
          </p:cNvPr>
          <p:cNvGraphicFramePr>
            <a:graphicFrameLocks noGrp="1"/>
          </p:cNvGraphicFramePr>
          <p:nvPr/>
        </p:nvGraphicFramePr>
        <p:xfrm>
          <a:off x="6084176" y="1722922"/>
          <a:ext cx="6096002" cy="1652893"/>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652893">
                <a:tc>
                  <a:txBody>
                    <a:bodyPr/>
                    <a:lstStyle/>
                    <a:p>
                      <a:r>
                        <a:rPr lang="en-US" dirty="0">
                          <a:solidFill>
                            <a:sysClr val="windowText" lastClr="000000"/>
                          </a:solidFill>
                        </a:rPr>
                        <a:t>Central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6" name="Table 22">
            <a:extLst>
              <a:ext uri="{FF2B5EF4-FFF2-40B4-BE49-F238E27FC236}">
                <a16:creationId xmlns:a16="http://schemas.microsoft.com/office/drawing/2014/main" id="{00A93EAA-05C1-42AF-9A12-46269FE309E1}"/>
              </a:ext>
            </a:extLst>
          </p:cNvPr>
          <p:cNvGraphicFramePr>
            <a:graphicFrameLocks noGrp="1"/>
          </p:cNvGraphicFramePr>
          <p:nvPr/>
        </p:nvGraphicFramePr>
        <p:xfrm>
          <a:off x="6084714" y="4289712"/>
          <a:ext cx="6096002" cy="87122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871228">
                <a:tc>
                  <a:txBody>
                    <a:bodyPr/>
                    <a:lstStyle/>
                    <a:p>
                      <a:r>
                        <a:rPr lang="en-US" dirty="0">
                          <a:solidFill>
                            <a:schemeClr val="tx1"/>
                          </a:solidFill>
                        </a:rPr>
                        <a:t>Facility</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cxnSp>
        <p:nvCxnSpPr>
          <p:cNvPr id="40" name="Straight Arrow Connector 39">
            <a:extLst>
              <a:ext uri="{FF2B5EF4-FFF2-40B4-BE49-F238E27FC236}">
                <a16:creationId xmlns:a16="http://schemas.microsoft.com/office/drawing/2014/main" id="{0ABBA29D-7308-4064-A74E-59E96ECC0B42}"/>
              </a:ext>
            </a:extLst>
          </p:cNvPr>
          <p:cNvCxnSpPr>
            <a:cxnSpLocks/>
            <a:stCxn id="38" idx="0"/>
            <a:endCxn id="53" idx="1"/>
          </p:cNvCxnSpPr>
          <p:nvPr/>
        </p:nvCxnSpPr>
        <p:spPr>
          <a:xfrm flipV="1">
            <a:off x="7845183" y="1599757"/>
            <a:ext cx="0" cy="2928609"/>
          </a:xfrm>
          <a:prstGeom prst="straightConnector1">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aphicFrame>
        <p:nvGraphicFramePr>
          <p:cNvPr id="29" name="Table 10">
            <a:extLst>
              <a:ext uri="{FF2B5EF4-FFF2-40B4-BE49-F238E27FC236}">
                <a16:creationId xmlns:a16="http://schemas.microsoft.com/office/drawing/2014/main" id="{701015D6-9139-4EF4-A63C-704EDB7CE82C}"/>
              </a:ext>
            </a:extLst>
          </p:cNvPr>
          <p:cNvGraphicFramePr>
            <a:graphicFrameLocks noGrp="1"/>
          </p:cNvGraphicFramePr>
          <p:nvPr/>
        </p:nvGraphicFramePr>
        <p:xfrm>
          <a:off x="6117351" y="5897604"/>
          <a:ext cx="2846638" cy="451370"/>
        </p:xfrm>
        <a:graphic>
          <a:graphicData uri="http://schemas.openxmlformats.org/drawingml/2006/table">
            <a:tbl>
              <a:tblPr firstRow="1" bandRow="1">
                <a:tableStyleId>{5940675A-B579-460E-94D1-54222C63F5DA}</a:tableStyleId>
              </a:tblPr>
              <a:tblGrid>
                <a:gridCol w="2846638">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fld id="{35B6E5A0-E4B5-4D69-B89F-7DC6A31D35A3}" type="slidenum">
              <a:rPr lang="en-US" smtClean="0"/>
              <a:t>1</a:t>
            </a:fld>
            <a:endParaRPr lang="en-US" dirty="0"/>
          </a:p>
        </p:txBody>
      </p:sp>
      <p:graphicFrame>
        <p:nvGraphicFramePr>
          <p:cNvPr id="3" name="Table 3">
            <a:extLst>
              <a:ext uri="{FF2B5EF4-FFF2-40B4-BE49-F238E27FC236}">
                <a16:creationId xmlns:a16="http://schemas.microsoft.com/office/drawing/2014/main" id="{94CE5152-4B03-49E2-B187-07B0D574788B}"/>
              </a:ext>
            </a:extLst>
          </p:cNvPr>
          <p:cNvGraphicFramePr>
            <a:graphicFrameLocks noGrp="1"/>
          </p:cNvGraphicFramePr>
          <p:nvPr>
            <p:extLst>
              <p:ext uri="{D42A27DB-BD31-4B8C-83A1-F6EECF244321}">
                <p14:modId xmlns:p14="http://schemas.microsoft.com/office/powerpoint/2010/main" val="1408793262"/>
              </p:ext>
            </p:extLst>
          </p:nvPr>
        </p:nvGraphicFramePr>
        <p:xfrm>
          <a:off x="11284" y="368949"/>
          <a:ext cx="6050252" cy="5400394"/>
        </p:xfrm>
        <a:graphic>
          <a:graphicData uri="http://schemas.openxmlformats.org/drawingml/2006/table">
            <a:tbl>
              <a:tblPr firstRow="1" bandRow="1">
                <a:tableStyleId>{5C22544A-7EE6-4342-B048-85BDC9FD1C3A}</a:tableStyleId>
              </a:tblPr>
              <a:tblGrid>
                <a:gridCol w="1293237">
                  <a:extLst>
                    <a:ext uri="{9D8B030D-6E8A-4147-A177-3AD203B41FA5}">
                      <a16:colId xmlns:a16="http://schemas.microsoft.com/office/drawing/2014/main" val="1617393262"/>
                    </a:ext>
                  </a:extLst>
                </a:gridCol>
                <a:gridCol w="905265">
                  <a:extLst>
                    <a:ext uri="{9D8B030D-6E8A-4147-A177-3AD203B41FA5}">
                      <a16:colId xmlns:a16="http://schemas.microsoft.com/office/drawing/2014/main" val="3497483624"/>
                    </a:ext>
                  </a:extLst>
                </a:gridCol>
                <a:gridCol w="1148313">
                  <a:extLst>
                    <a:ext uri="{9D8B030D-6E8A-4147-A177-3AD203B41FA5}">
                      <a16:colId xmlns:a16="http://schemas.microsoft.com/office/drawing/2014/main" val="3955669414"/>
                    </a:ext>
                  </a:extLst>
                </a:gridCol>
                <a:gridCol w="2703437">
                  <a:extLst>
                    <a:ext uri="{9D8B030D-6E8A-4147-A177-3AD203B41FA5}">
                      <a16:colId xmlns:a16="http://schemas.microsoft.com/office/drawing/2014/main" val="3031568504"/>
                    </a:ext>
                  </a:extLst>
                </a:gridCol>
              </a:tblGrid>
              <a:tr h="336924">
                <a:tc gridSpan="4">
                  <a:txBody>
                    <a:bodyPr/>
                    <a:lstStyle/>
                    <a:p>
                      <a:r>
                        <a:rPr lang="en-US" dirty="0"/>
                        <a:t>MIS Summary</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6416697"/>
                  </a:ext>
                </a:extLst>
              </a:tr>
              <a:tr h="238654">
                <a:tc>
                  <a:txBody>
                    <a:bodyPr/>
                    <a:lstStyle/>
                    <a:p>
                      <a:pPr defTabSz="1085850"/>
                      <a:r>
                        <a:rPr lang="en-US" sz="1100" b="1" dirty="0"/>
                        <a:t>System Name</a:t>
                      </a:r>
                    </a:p>
                  </a:txBody>
                  <a:tcPr>
                    <a:solidFill>
                      <a:schemeClr val="bg1">
                        <a:lumMod val="65000"/>
                      </a:schemeClr>
                    </a:solidFill>
                  </a:tcPr>
                </a:tc>
                <a:tc>
                  <a:txBody>
                    <a:bodyPr/>
                    <a:lstStyle/>
                    <a:p>
                      <a:r>
                        <a:rPr lang="en-US" sz="1100" b="1" dirty="0"/>
                        <a:t>Type</a:t>
                      </a:r>
                    </a:p>
                  </a:txBody>
                  <a:tcPr>
                    <a:solidFill>
                      <a:schemeClr val="bg1">
                        <a:lumMod val="65000"/>
                      </a:schemeClr>
                    </a:solidFill>
                  </a:tcPr>
                </a:tc>
                <a:tc>
                  <a:txBody>
                    <a:bodyPr/>
                    <a:lstStyle/>
                    <a:p>
                      <a:r>
                        <a:rPr lang="en-US" sz="1100" b="1" dirty="0"/>
                        <a:t>Funded By</a:t>
                      </a:r>
                    </a:p>
                  </a:txBody>
                  <a:tcPr>
                    <a:solidFill>
                      <a:schemeClr val="bg1">
                        <a:lumMod val="65000"/>
                      </a:schemeClr>
                    </a:solidFill>
                  </a:tcPr>
                </a:tc>
                <a:tc>
                  <a:txBody>
                    <a:bodyPr/>
                    <a:lstStyle/>
                    <a:p>
                      <a:r>
                        <a:rPr lang="en-US" sz="1100" b="1" dirty="0"/>
                        <a:t>Notes</a:t>
                      </a:r>
                    </a:p>
                  </a:txBody>
                  <a:tcPr>
                    <a:solidFill>
                      <a:schemeClr val="bg1">
                        <a:lumMod val="65000"/>
                      </a:schemeClr>
                    </a:solidFill>
                  </a:tcPr>
                </a:tc>
                <a:extLst>
                  <a:ext uri="{0D108BD9-81ED-4DB2-BD59-A6C34878D82A}">
                    <a16:rowId xmlns:a16="http://schemas.microsoft.com/office/drawing/2014/main" val="1846502982"/>
                  </a:ext>
                </a:extLst>
              </a:tr>
              <a:tr h="1191146">
                <a:tc>
                  <a:txBody>
                    <a:bodyPr/>
                    <a:lstStyle/>
                    <a:p>
                      <a:pPr algn="l" fontAlgn="t"/>
                      <a:r>
                        <a:rPr lang="en-US" sz="1100" b="0" i="0" u="none" strike="noStrike" dirty="0">
                          <a:solidFill>
                            <a:srgbClr val="000000"/>
                          </a:solidFill>
                          <a:effectLst/>
                          <a:latin typeface="+mn-lt"/>
                        </a:rPr>
                        <a:t>HMIS</a:t>
                      </a:r>
                    </a:p>
                  </a:txBody>
                  <a:tcPr marL="9525" marR="9525" marT="9525" marB="0"/>
                </a:tc>
                <a:tc>
                  <a:txBody>
                    <a:bodyPr/>
                    <a:lstStyle/>
                    <a:p>
                      <a:pPr algn="l" fontAlgn="t"/>
                      <a:r>
                        <a:rPr lang="en-US" sz="1100" b="0" i="0" u="none" strike="noStrike" dirty="0">
                          <a:solidFill>
                            <a:srgbClr val="000000"/>
                          </a:solidFill>
                          <a:effectLst/>
                          <a:latin typeface="+mn-lt"/>
                        </a:rPr>
                        <a:t>HMIS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61913" algn="l" fontAlgn="b">
                        <a:buFont typeface="Arial" panose="020B0604020202020204" pitchFamily="34" charset="0"/>
                        <a:buChar char="•"/>
                      </a:pPr>
                      <a:r>
                        <a:rPr lang="en-US" sz="1100" b="0" i="0" u="none" strike="noStrike" dirty="0">
                          <a:solidFill>
                            <a:srgbClr val="000000"/>
                          </a:solidFill>
                          <a:effectLst/>
                          <a:latin typeface="+mn-lt"/>
                        </a:rPr>
                        <a:t>HMIS is the local name for DHIS2</a:t>
                      </a:r>
                    </a:p>
                    <a:p>
                      <a:pPr marL="0" indent="61913" algn="l" fontAlgn="b">
                        <a:buFont typeface="Arial" panose="020B0604020202020204" pitchFamily="34" charset="0"/>
                        <a:buChar char="•"/>
                      </a:pPr>
                      <a:r>
                        <a:rPr lang="en-US" sz="1100" b="0" i="0" u="none" strike="noStrike" dirty="0">
                          <a:solidFill>
                            <a:srgbClr val="000000"/>
                          </a:solidFill>
                          <a:effectLst/>
                          <a:latin typeface="+mn-lt"/>
                        </a:rPr>
                        <a:t>Web-based system that captures data on disease morbidity and mortality, maternal and child health services, service delivery, surveillance.</a:t>
                      </a:r>
                    </a:p>
                    <a:p>
                      <a:pPr marL="0" indent="61913" algn="l" fontAlgn="b">
                        <a:buFont typeface="Arial" panose="020B0604020202020204" pitchFamily="34" charset="0"/>
                        <a:buChar char="•"/>
                      </a:pPr>
                      <a:r>
                        <a:rPr lang="en-US" sz="1100" b="0" i="0" u="none" strike="noStrike" dirty="0">
                          <a:solidFill>
                            <a:srgbClr val="000000"/>
                          </a:solidFill>
                          <a:effectLst/>
                          <a:latin typeface="+mn-lt"/>
                        </a:rPr>
                        <a:t>Data is entered directly at the health facility level and central and district levels access the system for monitoring and reporting.</a:t>
                      </a:r>
                    </a:p>
                  </a:txBody>
                  <a:tcPr marL="9525" marR="9525" marT="9525" marB="0"/>
                </a:tc>
                <a:extLst>
                  <a:ext uri="{0D108BD9-81ED-4DB2-BD59-A6C34878D82A}">
                    <a16:rowId xmlns:a16="http://schemas.microsoft.com/office/drawing/2014/main" val="3333935869"/>
                  </a:ext>
                </a:extLst>
              </a:tr>
              <a:tr h="163197">
                <a:tc>
                  <a:txBody>
                    <a:bodyPr/>
                    <a:lstStyle/>
                    <a:p>
                      <a:pPr algn="l" fontAlgn="t"/>
                      <a:r>
                        <a:rPr lang="en-US" sz="1100" b="0" i="0" u="none" strike="noStrike" dirty="0">
                          <a:solidFill>
                            <a:srgbClr val="000000"/>
                          </a:solidFill>
                          <a:effectLst/>
                          <a:latin typeface="+mn-lt"/>
                        </a:rPr>
                        <a:t>Pipeline</a:t>
                      </a:r>
                    </a:p>
                  </a:txBody>
                  <a:tcPr marL="9525" marR="9525" marT="9525" marB="0"/>
                </a:tc>
                <a:tc>
                  <a:txBody>
                    <a:bodyPr/>
                    <a:lstStyle/>
                    <a:p>
                      <a:pPr algn="l" fontAlgn="t"/>
                      <a:r>
                        <a:rPr lang="en-US" sz="1100" b="0" i="0" u="none" strike="noStrike" dirty="0">
                          <a:solidFill>
                            <a:srgbClr val="000000"/>
                          </a:solidFill>
                          <a:effectLst/>
                          <a:latin typeface="+mn-lt"/>
                        </a:rPr>
                        <a:t>Supply Planning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supply planning tool</a:t>
                      </a:r>
                    </a:p>
                  </a:txBody>
                  <a:tcPr marL="9525" marR="9525" marT="9525" marB="0"/>
                </a:tc>
                <a:extLst>
                  <a:ext uri="{0D108BD9-81ED-4DB2-BD59-A6C34878D82A}">
                    <a16:rowId xmlns:a16="http://schemas.microsoft.com/office/drawing/2014/main" val="3115774657"/>
                  </a:ext>
                </a:extLst>
              </a:tr>
              <a:tr h="163197">
                <a:tc>
                  <a:txBody>
                    <a:bodyPr/>
                    <a:lstStyle/>
                    <a:p>
                      <a:pPr algn="l" fontAlgn="t"/>
                      <a:r>
                        <a:rPr lang="en-US" sz="1100" b="0" i="0" u="none" strike="noStrike" dirty="0" err="1">
                          <a:solidFill>
                            <a:srgbClr val="000000"/>
                          </a:solidFill>
                          <a:effectLst/>
                          <a:latin typeface="+mn-lt"/>
                        </a:rPr>
                        <a:t>Quantimed</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Forecasting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forecasting tool</a:t>
                      </a:r>
                    </a:p>
                  </a:txBody>
                  <a:tcPr marL="9525" marR="9525" marT="9525" marB="0"/>
                </a:tc>
                <a:extLst>
                  <a:ext uri="{0D108BD9-81ED-4DB2-BD59-A6C34878D82A}">
                    <a16:rowId xmlns:a16="http://schemas.microsoft.com/office/drawing/2014/main" val="44272116"/>
                  </a:ext>
                </a:extLst>
              </a:tr>
              <a:tr h="704569">
                <a:tc>
                  <a:txBody>
                    <a:bodyPr/>
                    <a:lstStyle/>
                    <a:p>
                      <a:pPr algn="l" fontAlgn="t"/>
                      <a:r>
                        <a:rPr lang="en-US" sz="1100" b="0" i="0" u="none" strike="noStrike" dirty="0">
                          <a:solidFill>
                            <a:srgbClr val="000000"/>
                          </a:solidFill>
                          <a:effectLst/>
                          <a:latin typeface="+mn-lt"/>
                        </a:rPr>
                        <a:t>Sage 500</a:t>
                      </a:r>
                    </a:p>
                  </a:txBody>
                  <a:tcPr marL="9525" marR="9525" marT="9525" marB="0"/>
                </a:tc>
                <a:tc>
                  <a:txBody>
                    <a:bodyPr/>
                    <a:lstStyle/>
                    <a:p>
                      <a:pPr algn="l" fontAlgn="t"/>
                      <a:r>
                        <a:rPr lang="en-US" sz="1100" b="0" i="0" u="none" strike="noStrike" dirty="0">
                          <a:solidFill>
                            <a:srgbClr val="000000"/>
                          </a:solidFill>
                          <a:effectLst/>
                          <a:latin typeface="+mn-lt"/>
                        </a:rPr>
                        <a:t>WMS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It is standalone software managing the warehouse transaction for central medical store and it is integrated with e-LMIS for order management and inventory status</a:t>
                      </a:r>
                    </a:p>
                  </a:txBody>
                  <a:tcPr marL="9525" marR="9525" marT="9525" marB="0"/>
                </a:tc>
                <a:extLst>
                  <a:ext uri="{0D108BD9-81ED-4DB2-BD59-A6C34878D82A}">
                    <a16:rowId xmlns:a16="http://schemas.microsoft.com/office/drawing/2014/main" val="2211391743"/>
                  </a:ext>
                </a:extLst>
              </a:tr>
              <a:tr h="1089738">
                <a:tc>
                  <a:txBody>
                    <a:bodyPr/>
                    <a:lstStyle/>
                    <a:p>
                      <a:pPr algn="l" fontAlgn="t"/>
                      <a:r>
                        <a:rPr lang="en-US" sz="1100" b="0" i="0" u="none" strike="noStrike" dirty="0">
                          <a:solidFill>
                            <a:srgbClr val="000000"/>
                          </a:solidFill>
                          <a:effectLst/>
                          <a:latin typeface="+mn-lt"/>
                        </a:rPr>
                        <a:t>e-LMIS</a:t>
                      </a:r>
                    </a:p>
                  </a:txBody>
                  <a:tcPr marL="9525" marR="9525" marT="9525" marB="0"/>
                </a:tc>
                <a:tc>
                  <a:txBody>
                    <a:bodyPr/>
                    <a:lstStyle/>
                    <a:p>
                      <a:pPr algn="l" fontAlgn="t"/>
                      <a:r>
                        <a:rPr lang="en-US" sz="1100" b="0" i="0" u="none" strike="noStrike" dirty="0">
                          <a:solidFill>
                            <a:srgbClr val="000000"/>
                          </a:solidFill>
                          <a:effectLst/>
                          <a:latin typeface="+mn-lt"/>
                        </a:rPr>
                        <a:t>ELMIS</a:t>
                      </a:r>
                    </a:p>
                  </a:txBody>
                  <a:tcPr marL="9525" marR="9525" marT="9525" marB="0"/>
                </a:tc>
                <a:tc>
                  <a:txBody>
                    <a:bodyPr/>
                    <a:lstStyle/>
                    <a:p>
                      <a:pPr algn="l" fontAlgn="t"/>
                      <a:r>
                        <a:rPr lang="en-US" sz="1100" b="0" i="0" u="none" strike="noStrike" dirty="0">
                          <a:solidFill>
                            <a:srgbClr val="000000"/>
                          </a:solidFill>
                          <a:effectLst/>
                          <a:latin typeface="+mn-lt"/>
                        </a:rPr>
                        <a:t>USAID, Global Fund</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e-LMIS captures all inventory management, managing requisition and order processing, warehouse execution at district pharmacy and health facility revel, transportation of shipment, invoicing, and inventory management indicator reporting</a:t>
                      </a:r>
                    </a:p>
                    <a:p>
                      <a:pPr marL="0" indent="0" algn="l" fontAlgn="b">
                        <a:buFont typeface="Arial" panose="020B0604020202020204" pitchFamily="34" charset="0"/>
                        <a:buChar char="•"/>
                      </a:pPr>
                      <a:r>
                        <a:rPr lang="en-US" sz="1100" b="0" i="0" u="none" strike="noStrike" dirty="0">
                          <a:solidFill>
                            <a:srgbClr val="000000"/>
                          </a:solidFill>
                          <a:effectLst/>
                          <a:latin typeface="+mn-lt"/>
                        </a:rPr>
                        <a:t>Provides real-time information and end-to-end visibility</a:t>
                      </a:r>
                    </a:p>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dirty="0">
                          <a:solidFill>
                            <a:srgbClr val="000000"/>
                          </a:solidFill>
                          <a:effectLst/>
                          <a:latin typeface="+mn-lt"/>
                        </a:rPr>
                        <a:t>The e-LMIS uses One Network platform</a:t>
                      </a:r>
                    </a:p>
                  </a:txBody>
                  <a:tcPr marL="9525" marR="9525" marT="9525" marB="0"/>
                </a:tc>
                <a:extLst>
                  <a:ext uri="{0D108BD9-81ED-4DB2-BD59-A6C34878D82A}">
                    <a16:rowId xmlns:a16="http://schemas.microsoft.com/office/drawing/2014/main" val="666960549"/>
                  </a:ext>
                </a:extLst>
              </a:tr>
              <a:tr h="780891">
                <a:tc>
                  <a:txBody>
                    <a:bodyPr/>
                    <a:lstStyle/>
                    <a:p>
                      <a:pPr algn="l" fontAlgn="t"/>
                      <a:r>
                        <a:rPr lang="en-US" sz="1100" b="0" i="0" u="none" strike="noStrike" dirty="0">
                          <a:solidFill>
                            <a:srgbClr val="000000"/>
                          </a:solidFill>
                          <a:effectLst/>
                          <a:latin typeface="+mn-lt"/>
                        </a:rPr>
                        <a:t>RAPIDSMS</a:t>
                      </a:r>
                    </a:p>
                  </a:txBody>
                  <a:tcPr marL="9525" marR="9525" marT="9525" marB="0"/>
                </a:tc>
                <a:tc>
                  <a:txBody>
                    <a:bodyPr/>
                    <a:lstStyle/>
                    <a:p>
                      <a:pPr algn="l" fontAlgn="t"/>
                      <a:r>
                        <a:rPr lang="en-US" sz="1100" b="0" i="0" u="none" strike="noStrike" dirty="0">
                          <a:solidFill>
                            <a:srgbClr val="000000"/>
                          </a:solidFill>
                          <a:effectLst/>
                          <a:latin typeface="+mn-lt"/>
                        </a:rPr>
                        <a:t>RAPIDSMS</a:t>
                      </a:r>
                    </a:p>
                  </a:txBody>
                  <a:tcPr marL="9525" marR="9525" marT="9525" marB="0"/>
                </a:tc>
                <a:tc>
                  <a:txBody>
                    <a:bodyPr/>
                    <a:lstStyle/>
                    <a:p>
                      <a:pPr algn="l" fontAlgn="t"/>
                      <a:r>
                        <a:rPr lang="en-US" sz="1100" b="0" i="0" u="none" strike="noStrike" dirty="0">
                          <a:solidFill>
                            <a:srgbClr val="000000"/>
                          </a:solidFill>
                          <a:effectLst/>
                          <a:latin typeface="+mn-lt"/>
                        </a:rPr>
                        <a:t>UNICEF</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Web based system that capture new cases in the community level on daily basis. The CHW are reporting using SMS through the phone and the report are accessed on web at central level</a:t>
                      </a:r>
                    </a:p>
                  </a:txBody>
                  <a:tcPr marL="9525" marR="9525" marT="9525" marB="0"/>
                </a:tc>
                <a:extLst>
                  <a:ext uri="{0D108BD9-81ED-4DB2-BD59-A6C34878D82A}">
                    <a16:rowId xmlns:a16="http://schemas.microsoft.com/office/drawing/2014/main" val="3356471760"/>
                  </a:ext>
                </a:extLst>
              </a:tr>
            </a:tbl>
          </a:graphicData>
        </a:graphic>
      </p:graphicFrame>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extLst>
              <p:ext uri="{D42A27DB-BD31-4B8C-83A1-F6EECF244321}">
                <p14:modId xmlns:p14="http://schemas.microsoft.com/office/powerpoint/2010/main" val="2166028215"/>
              </p:ext>
            </p:extLst>
          </p:nvPr>
        </p:nvGraphicFramePr>
        <p:xfrm>
          <a:off x="6084176" y="368946"/>
          <a:ext cx="6107824" cy="365760"/>
        </p:xfrm>
        <a:graphic>
          <a:graphicData uri="http://schemas.openxmlformats.org/drawingml/2006/table">
            <a:tbl>
              <a:tblPr firstRow="1" bandRow="1">
                <a:tableStyleId>{5C22544A-7EE6-4342-B048-85BDC9FD1C3A}</a:tableStyleId>
              </a:tblPr>
              <a:tblGrid>
                <a:gridCol w="6107824">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387674" y="-101747"/>
            <a:ext cx="3440303"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Rwanda – MIS Landscape</a:t>
            </a:r>
          </a:p>
        </p:txBody>
      </p:sp>
      <p:sp>
        <p:nvSpPr>
          <p:cNvPr id="79" name="Flowchart: Magnetic Disk 78">
            <a:extLst>
              <a:ext uri="{FF2B5EF4-FFF2-40B4-BE49-F238E27FC236}">
                <a16:creationId xmlns:a16="http://schemas.microsoft.com/office/drawing/2014/main" id="{8E49DDDA-FFB0-4ACC-A06A-ACE029422502}"/>
              </a:ext>
            </a:extLst>
          </p:cNvPr>
          <p:cNvSpPr/>
          <p:nvPr/>
        </p:nvSpPr>
        <p:spPr>
          <a:xfrm>
            <a:off x="6479790" y="2530715"/>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Pipeline</a:t>
            </a:r>
          </a:p>
        </p:txBody>
      </p:sp>
      <p:sp>
        <p:nvSpPr>
          <p:cNvPr id="80" name="Flowchart: Magnetic Disk 79">
            <a:extLst>
              <a:ext uri="{FF2B5EF4-FFF2-40B4-BE49-F238E27FC236}">
                <a16:creationId xmlns:a16="http://schemas.microsoft.com/office/drawing/2014/main" id="{320789B0-A830-4052-8E8F-69C2FA927F41}"/>
              </a:ext>
            </a:extLst>
          </p:cNvPr>
          <p:cNvSpPr/>
          <p:nvPr/>
        </p:nvSpPr>
        <p:spPr>
          <a:xfrm>
            <a:off x="6486400" y="2154552"/>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Quantimed</a:t>
            </a:r>
            <a:endParaRPr lang="en-US" sz="1100" dirty="0"/>
          </a:p>
        </p:txBody>
      </p:sp>
      <p:sp>
        <p:nvSpPr>
          <p:cNvPr id="32" name="Cloud 31">
            <a:extLst>
              <a:ext uri="{FF2B5EF4-FFF2-40B4-BE49-F238E27FC236}">
                <a16:creationId xmlns:a16="http://schemas.microsoft.com/office/drawing/2014/main" id="{58F948F5-07A4-4479-8DC8-D18FF8CF83E9}"/>
              </a:ext>
            </a:extLst>
          </p:cNvPr>
          <p:cNvSpPr/>
          <p:nvPr/>
        </p:nvSpPr>
        <p:spPr>
          <a:xfrm>
            <a:off x="6631710" y="5952224"/>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p>
        </p:txBody>
      </p:sp>
      <p:sp>
        <p:nvSpPr>
          <p:cNvPr id="33" name="Rectangle 32">
            <a:extLst>
              <a:ext uri="{FF2B5EF4-FFF2-40B4-BE49-F238E27FC236}">
                <a16:creationId xmlns:a16="http://schemas.microsoft.com/office/drawing/2014/main" id="{147378AE-2134-4DAF-8BCA-0D36BC1CDC6F}"/>
              </a:ext>
            </a:extLst>
          </p:cNvPr>
          <p:cNvSpPr/>
          <p:nvPr/>
        </p:nvSpPr>
        <p:spPr>
          <a:xfrm>
            <a:off x="8134422" y="5972127"/>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34" name="Flowchart: Magnetic Disk 33">
            <a:extLst>
              <a:ext uri="{FF2B5EF4-FFF2-40B4-BE49-F238E27FC236}">
                <a16:creationId xmlns:a16="http://schemas.microsoft.com/office/drawing/2014/main" id="{8FE3A74A-0595-43DB-A654-7B7CEC6476A2}"/>
              </a:ext>
            </a:extLst>
          </p:cNvPr>
          <p:cNvSpPr/>
          <p:nvPr/>
        </p:nvSpPr>
        <p:spPr>
          <a:xfrm>
            <a:off x="7359890" y="5960104"/>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58" name="TextBox 57">
            <a:extLst>
              <a:ext uri="{FF2B5EF4-FFF2-40B4-BE49-F238E27FC236}">
                <a16:creationId xmlns:a16="http://schemas.microsoft.com/office/drawing/2014/main" id="{FBAA5A1C-32D2-4655-855E-22A731401D4C}"/>
              </a:ext>
            </a:extLst>
          </p:cNvPr>
          <p:cNvSpPr txBox="1"/>
          <p:nvPr/>
        </p:nvSpPr>
        <p:spPr>
          <a:xfrm>
            <a:off x="6567473" y="6172478"/>
            <a:ext cx="673232" cy="215444"/>
          </a:xfrm>
          <a:prstGeom prst="rect">
            <a:avLst/>
          </a:prstGeom>
          <a:noFill/>
        </p:spPr>
        <p:txBody>
          <a:bodyPr wrap="square" rtlCol="0">
            <a:spAutoFit/>
          </a:bodyPr>
          <a:lstStyle/>
          <a:p>
            <a:pPr algn="ctr"/>
            <a:r>
              <a:rPr lang="en-US" sz="800" dirty="0"/>
              <a:t>Web-based</a:t>
            </a:r>
          </a:p>
        </p:txBody>
      </p:sp>
      <p:sp>
        <p:nvSpPr>
          <p:cNvPr id="66" name="TextBox 65">
            <a:extLst>
              <a:ext uri="{FF2B5EF4-FFF2-40B4-BE49-F238E27FC236}">
                <a16:creationId xmlns:a16="http://schemas.microsoft.com/office/drawing/2014/main" id="{ACD559D4-C30B-445A-9EA4-F214A2511A2B}"/>
              </a:ext>
            </a:extLst>
          </p:cNvPr>
          <p:cNvSpPr txBox="1"/>
          <p:nvPr/>
        </p:nvSpPr>
        <p:spPr>
          <a:xfrm>
            <a:off x="7338286" y="6172478"/>
            <a:ext cx="673232" cy="215444"/>
          </a:xfrm>
          <a:prstGeom prst="rect">
            <a:avLst/>
          </a:prstGeom>
          <a:noFill/>
        </p:spPr>
        <p:txBody>
          <a:bodyPr wrap="square" rtlCol="0">
            <a:spAutoFit/>
          </a:bodyPr>
          <a:lstStyle/>
          <a:p>
            <a:pPr algn="ctr"/>
            <a:r>
              <a:rPr lang="en-US" sz="800" dirty="0"/>
              <a:t>Standalone</a:t>
            </a:r>
          </a:p>
        </p:txBody>
      </p:sp>
      <p:sp>
        <p:nvSpPr>
          <p:cNvPr id="67" name="TextBox 66">
            <a:extLst>
              <a:ext uri="{FF2B5EF4-FFF2-40B4-BE49-F238E27FC236}">
                <a16:creationId xmlns:a16="http://schemas.microsoft.com/office/drawing/2014/main" id="{25A42092-532B-42D8-8B00-52B184715FF4}"/>
              </a:ext>
            </a:extLst>
          </p:cNvPr>
          <p:cNvSpPr txBox="1"/>
          <p:nvPr/>
        </p:nvSpPr>
        <p:spPr>
          <a:xfrm>
            <a:off x="8073721" y="6147280"/>
            <a:ext cx="829254" cy="215444"/>
          </a:xfrm>
          <a:prstGeom prst="rect">
            <a:avLst/>
          </a:prstGeom>
          <a:noFill/>
        </p:spPr>
        <p:txBody>
          <a:bodyPr wrap="square" rtlCol="0">
            <a:spAutoFit/>
          </a:bodyPr>
          <a:lstStyle/>
          <a:p>
            <a:pPr algn="ctr"/>
            <a:r>
              <a:rPr lang="en-US" sz="800" dirty="0"/>
              <a:t>Process action</a:t>
            </a:r>
          </a:p>
        </p:txBody>
      </p:sp>
      <p:sp>
        <p:nvSpPr>
          <p:cNvPr id="53" name="Cloud 52">
            <a:extLst>
              <a:ext uri="{FF2B5EF4-FFF2-40B4-BE49-F238E27FC236}">
                <a16:creationId xmlns:a16="http://schemas.microsoft.com/office/drawing/2014/main" id="{562E70E1-EB16-4A2B-B119-4AE8A6435374}"/>
              </a:ext>
            </a:extLst>
          </p:cNvPr>
          <p:cNvSpPr/>
          <p:nvPr/>
        </p:nvSpPr>
        <p:spPr>
          <a:xfrm>
            <a:off x="7359250" y="954173"/>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HMIS</a:t>
            </a:r>
          </a:p>
        </p:txBody>
      </p:sp>
      <p:sp>
        <p:nvSpPr>
          <p:cNvPr id="38" name="Rectangle 37">
            <a:extLst>
              <a:ext uri="{FF2B5EF4-FFF2-40B4-BE49-F238E27FC236}">
                <a16:creationId xmlns:a16="http://schemas.microsoft.com/office/drawing/2014/main" id="{8756B422-B2B2-4BC6-87F4-47339238D754}"/>
              </a:ext>
            </a:extLst>
          </p:cNvPr>
          <p:cNvSpPr/>
          <p:nvPr/>
        </p:nvSpPr>
        <p:spPr>
          <a:xfrm>
            <a:off x="7392852" y="4528366"/>
            <a:ext cx="904662" cy="400606"/>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HMIS</a:t>
            </a:r>
          </a:p>
          <a:p>
            <a:pPr algn="ctr"/>
            <a:r>
              <a:rPr lang="en-US" sz="800" dirty="0">
                <a:solidFill>
                  <a:schemeClr val="tx1"/>
                </a:solidFill>
              </a:rPr>
              <a:t>Date Entry</a:t>
            </a:r>
          </a:p>
        </p:txBody>
      </p:sp>
      <p:sp>
        <p:nvSpPr>
          <p:cNvPr id="27" name="Cloud 26">
            <a:extLst>
              <a:ext uri="{FF2B5EF4-FFF2-40B4-BE49-F238E27FC236}">
                <a16:creationId xmlns:a16="http://schemas.microsoft.com/office/drawing/2014/main" id="{4EDDA810-F0DC-4C8B-B1D7-76CC79C45E2F}"/>
              </a:ext>
            </a:extLst>
          </p:cNvPr>
          <p:cNvSpPr/>
          <p:nvPr/>
        </p:nvSpPr>
        <p:spPr>
          <a:xfrm>
            <a:off x="8532729" y="954173"/>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e-LMIS</a:t>
            </a:r>
          </a:p>
        </p:txBody>
      </p:sp>
      <p:cxnSp>
        <p:nvCxnSpPr>
          <p:cNvPr id="30" name="Straight Arrow Connector 29">
            <a:extLst>
              <a:ext uri="{FF2B5EF4-FFF2-40B4-BE49-F238E27FC236}">
                <a16:creationId xmlns:a16="http://schemas.microsoft.com/office/drawing/2014/main" id="{88DC2614-AA20-4745-A8A6-48E1FD53F8BF}"/>
              </a:ext>
            </a:extLst>
          </p:cNvPr>
          <p:cNvCxnSpPr>
            <a:cxnSpLocks/>
            <a:stCxn id="42" idx="0"/>
            <a:endCxn id="27" idx="1"/>
          </p:cNvCxnSpPr>
          <p:nvPr/>
        </p:nvCxnSpPr>
        <p:spPr>
          <a:xfrm flipV="1">
            <a:off x="9017800" y="1599757"/>
            <a:ext cx="862" cy="6946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Flowchart: Magnetic Disk 40">
            <a:extLst>
              <a:ext uri="{FF2B5EF4-FFF2-40B4-BE49-F238E27FC236}">
                <a16:creationId xmlns:a16="http://schemas.microsoft.com/office/drawing/2014/main" id="{9D215DCE-C5E8-4F38-AF6A-401B5F10BE49}"/>
              </a:ext>
            </a:extLst>
          </p:cNvPr>
          <p:cNvSpPr/>
          <p:nvPr/>
        </p:nvSpPr>
        <p:spPr>
          <a:xfrm>
            <a:off x="9829944" y="2221421"/>
            <a:ext cx="843486" cy="545180"/>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Sage 500</a:t>
            </a:r>
          </a:p>
        </p:txBody>
      </p:sp>
      <p:sp>
        <p:nvSpPr>
          <p:cNvPr id="42" name="Rectangle 41">
            <a:extLst>
              <a:ext uri="{FF2B5EF4-FFF2-40B4-BE49-F238E27FC236}">
                <a16:creationId xmlns:a16="http://schemas.microsoft.com/office/drawing/2014/main" id="{264847C4-59DB-424F-BF24-83DD53ABD5F3}"/>
              </a:ext>
            </a:extLst>
          </p:cNvPr>
          <p:cNvSpPr/>
          <p:nvPr/>
        </p:nvSpPr>
        <p:spPr>
          <a:xfrm>
            <a:off x="8567970" y="2294454"/>
            <a:ext cx="899659" cy="39911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e-LMIS</a:t>
            </a:r>
          </a:p>
          <a:p>
            <a:pPr algn="ctr"/>
            <a:r>
              <a:rPr lang="en-US" sz="800" dirty="0">
                <a:solidFill>
                  <a:schemeClr val="tx1"/>
                </a:solidFill>
              </a:rPr>
              <a:t>Data Entry</a:t>
            </a:r>
          </a:p>
        </p:txBody>
      </p:sp>
      <p:sp>
        <p:nvSpPr>
          <p:cNvPr id="90" name="Cloud 89">
            <a:extLst>
              <a:ext uri="{FF2B5EF4-FFF2-40B4-BE49-F238E27FC236}">
                <a16:creationId xmlns:a16="http://schemas.microsoft.com/office/drawing/2014/main" id="{DCE3FF3D-C066-400A-BBB3-E7D7EB606C6C}"/>
              </a:ext>
            </a:extLst>
          </p:cNvPr>
          <p:cNvSpPr/>
          <p:nvPr/>
        </p:nvSpPr>
        <p:spPr>
          <a:xfrm>
            <a:off x="10640245" y="954173"/>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RAPIDSMS</a:t>
            </a:r>
          </a:p>
        </p:txBody>
      </p:sp>
      <p:graphicFrame>
        <p:nvGraphicFramePr>
          <p:cNvPr id="92" name="Table 22">
            <a:extLst>
              <a:ext uri="{FF2B5EF4-FFF2-40B4-BE49-F238E27FC236}">
                <a16:creationId xmlns:a16="http://schemas.microsoft.com/office/drawing/2014/main" id="{385C89FB-7DDF-4C8D-898A-D9BD762FC602}"/>
              </a:ext>
            </a:extLst>
          </p:cNvPr>
          <p:cNvGraphicFramePr>
            <a:graphicFrameLocks noGrp="1"/>
          </p:cNvGraphicFramePr>
          <p:nvPr>
            <p:extLst>
              <p:ext uri="{D42A27DB-BD31-4B8C-83A1-F6EECF244321}">
                <p14:modId xmlns:p14="http://schemas.microsoft.com/office/powerpoint/2010/main" val="3219812522"/>
              </p:ext>
            </p:extLst>
          </p:nvPr>
        </p:nvGraphicFramePr>
        <p:xfrm>
          <a:off x="6077940" y="5163874"/>
          <a:ext cx="6096001" cy="650930"/>
        </p:xfrm>
        <a:graphic>
          <a:graphicData uri="http://schemas.openxmlformats.org/drawingml/2006/table">
            <a:tbl>
              <a:tblPr firstRow="1" bandRow="1">
                <a:tableStyleId>{5C22544A-7EE6-4342-B048-85BDC9FD1C3A}</a:tableStyleId>
              </a:tblPr>
              <a:tblGrid>
                <a:gridCol w="6096001">
                  <a:extLst>
                    <a:ext uri="{9D8B030D-6E8A-4147-A177-3AD203B41FA5}">
                      <a16:colId xmlns:a16="http://schemas.microsoft.com/office/drawing/2014/main" val="723489864"/>
                    </a:ext>
                  </a:extLst>
                </a:gridCol>
              </a:tblGrid>
              <a:tr h="650930">
                <a:tc>
                  <a:txBody>
                    <a:bodyPr/>
                    <a:lstStyle/>
                    <a:p>
                      <a:r>
                        <a:rPr lang="en-US" sz="1400" dirty="0">
                          <a:solidFill>
                            <a:schemeClr val="tx1"/>
                          </a:solidFill>
                        </a:rPr>
                        <a:t>Village</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sp>
        <p:nvSpPr>
          <p:cNvPr id="98" name="Rectangle 97">
            <a:extLst>
              <a:ext uri="{FF2B5EF4-FFF2-40B4-BE49-F238E27FC236}">
                <a16:creationId xmlns:a16="http://schemas.microsoft.com/office/drawing/2014/main" id="{90932471-9662-4022-BA6E-A5D835BE0C5F}"/>
              </a:ext>
            </a:extLst>
          </p:cNvPr>
          <p:cNvSpPr/>
          <p:nvPr/>
        </p:nvSpPr>
        <p:spPr>
          <a:xfrm>
            <a:off x="8822068" y="5264771"/>
            <a:ext cx="899659" cy="438205"/>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and sent to Facility for entry</a:t>
            </a:r>
          </a:p>
        </p:txBody>
      </p:sp>
      <p:cxnSp>
        <p:nvCxnSpPr>
          <p:cNvPr id="99" name="Straight Arrow Connector 98">
            <a:extLst>
              <a:ext uri="{FF2B5EF4-FFF2-40B4-BE49-F238E27FC236}">
                <a16:creationId xmlns:a16="http://schemas.microsoft.com/office/drawing/2014/main" id="{D8F0652D-4C74-446A-8F9D-0FFD86AAB060}"/>
              </a:ext>
            </a:extLst>
          </p:cNvPr>
          <p:cNvCxnSpPr>
            <a:cxnSpLocks/>
            <a:stCxn id="98" idx="0"/>
            <a:endCxn id="73" idx="2"/>
          </p:cNvCxnSpPr>
          <p:nvPr/>
        </p:nvCxnSpPr>
        <p:spPr>
          <a:xfrm flipV="1">
            <a:off x="9271898" y="4939924"/>
            <a:ext cx="0" cy="32484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64F0E2F-8FC3-4063-B1D4-541B806DE9E7}"/>
              </a:ext>
            </a:extLst>
          </p:cNvPr>
          <p:cNvCxnSpPr>
            <a:cxnSpLocks/>
            <a:stCxn id="27" idx="0"/>
            <a:endCxn id="41" idx="1"/>
          </p:cNvCxnSpPr>
          <p:nvPr/>
        </p:nvCxnSpPr>
        <p:spPr>
          <a:xfrm>
            <a:off x="9503785" y="1277309"/>
            <a:ext cx="747902" cy="944112"/>
          </a:xfrm>
          <a:prstGeom prst="bentConnector2">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A0C0C608-773C-4B10-99C1-42552BE47D9B}"/>
              </a:ext>
            </a:extLst>
          </p:cNvPr>
          <p:cNvSpPr/>
          <p:nvPr/>
        </p:nvSpPr>
        <p:spPr>
          <a:xfrm>
            <a:off x="8822068" y="4540811"/>
            <a:ext cx="899659" cy="39911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e-LMIS</a:t>
            </a:r>
          </a:p>
          <a:p>
            <a:pPr algn="ctr"/>
            <a:r>
              <a:rPr lang="en-US" sz="800" dirty="0">
                <a:solidFill>
                  <a:schemeClr val="tx1"/>
                </a:solidFill>
              </a:rPr>
              <a:t>Data Entry</a:t>
            </a:r>
          </a:p>
        </p:txBody>
      </p:sp>
      <p:sp>
        <p:nvSpPr>
          <p:cNvPr id="74" name="Rectangle 73">
            <a:extLst>
              <a:ext uri="{FF2B5EF4-FFF2-40B4-BE49-F238E27FC236}">
                <a16:creationId xmlns:a16="http://schemas.microsoft.com/office/drawing/2014/main" id="{4F3DA4DB-13A5-4114-98E6-BC90A4A0D388}"/>
              </a:ext>
            </a:extLst>
          </p:cNvPr>
          <p:cNvSpPr/>
          <p:nvPr/>
        </p:nvSpPr>
        <p:spPr>
          <a:xfrm>
            <a:off x="8706812" y="3617052"/>
            <a:ext cx="899659" cy="39911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e-LMIS</a:t>
            </a:r>
          </a:p>
          <a:p>
            <a:pPr algn="ctr"/>
            <a:r>
              <a:rPr lang="en-US" sz="800" dirty="0">
                <a:solidFill>
                  <a:schemeClr val="tx1"/>
                </a:solidFill>
              </a:rPr>
              <a:t>Data Entry</a:t>
            </a:r>
          </a:p>
        </p:txBody>
      </p:sp>
      <p:cxnSp>
        <p:nvCxnSpPr>
          <p:cNvPr id="89" name="Straight Arrow Connector 88">
            <a:extLst>
              <a:ext uri="{FF2B5EF4-FFF2-40B4-BE49-F238E27FC236}">
                <a16:creationId xmlns:a16="http://schemas.microsoft.com/office/drawing/2014/main" id="{C3C0F2D1-3D70-44AC-8345-1AB1F3FD0302}"/>
              </a:ext>
            </a:extLst>
          </p:cNvPr>
          <p:cNvCxnSpPr>
            <a:cxnSpLocks/>
            <a:stCxn id="97" idx="0"/>
            <a:endCxn id="90" idx="1"/>
          </p:cNvCxnSpPr>
          <p:nvPr/>
        </p:nvCxnSpPr>
        <p:spPr>
          <a:xfrm flipV="1">
            <a:off x="11126178" y="1599757"/>
            <a:ext cx="0" cy="37108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97D85AAB-547F-4FF1-BE48-A70B5AEB22C9}"/>
              </a:ext>
            </a:extLst>
          </p:cNvPr>
          <p:cNvSpPr/>
          <p:nvPr/>
        </p:nvSpPr>
        <p:spPr>
          <a:xfrm>
            <a:off x="10673847" y="5310601"/>
            <a:ext cx="904662" cy="400606"/>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RAPIDSMS</a:t>
            </a:r>
          </a:p>
          <a:p>
            <a:pPr algn="ctr"/>
            <a:r>
              <a:rPr lang="en-US" sz="800" dirty="0">
                <a:solidFill>
                  <a:schemeClr val="tx1"/>
                </a:solidFill>
              </a:rPr>
              <a:t>Date Entry</a:t>
            </a:r>
          </a:p>
        </p:txBody>
      </p:sp>
    </p:spTree>
    <p:extLst>
      <p:ext uri="{BB962C8B-B14F-4D97-AF65-F5344CB8AC3E}">
        <p14:creationId xmlns:p14="http://schemas.microsoft.com/office/powerpoint/2010/main" val="38576598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Data Management_Activity Alignment_v2.potx" id="{6C33AEB7-053D-4A78-8A72-DBA49FE43E93}" vid="{98288CF4-5A4A-4C12-B38C-388A84F0FB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822e118f-d533-465d-b5ca-7beed2256e09" ContentTypeId="0x0101008DA58B5CA681664FAB24816C56F4108502" PreviousValue="false"/>
</file>

<file path=customXml/item2.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A704DC-9EA0-4636-A804-505BD1A656F6}">
  <ds:schemaRefs>
    <ds:schemaRef ds:uri="Microsoft.SharePoint.Taxonomy.ContentTypeSync"/>
  </ds:schemaRefs>
</ds:datastoreItem>
</file>

<file path=customXml/itemProps2.xml><?xml version="1.0" encoding="utf-8"?>
<ds:datastoreItem xmlns:ds="http://schemas.openxmlformats.org/officeDocument/2006/customXml" ds:itemID="{54506042-E9C7-4A81-BBEF-E8E591ADB2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AE8431-F759-4283-8BEF-A17B8C6726B1}">
  <ds:schemaRefs>
    <ds:schemaRef ds:uri="http://purl.org/dc/elements/1.1/"/>
    <ds:schemaRef ds:uri="http://schemas.microsoft.com/office/2006/metadata/properties"/>
    <ds:schemaRef ds:uri="http://purl.org/dc/terms/"/>
    <ds:schemaRef ds:uri="http://schemas.openxmlformats.org/package/2006/metadata/core-properties"/>
    <ds:schemaRef ds:uri="33cd82f4-3f37-4b3e-a578-547f27c42b2d"/>
    <ds:schemaRef ds:uri="http://purl.org/dc/dcmitype/"/>
    <ds:schemaRef ds:uri="http://schemas.microsoft.com/office/infopath/2007/PartnerControls"/>
    <ds:schemaRef ds:uri="http://schemas.microsoft.com/office/2006/documentManagement/types"/>
    <ds:schemaRef ds:uri="http://www.w3.org/XML/1998/namespace"/>
    <ds:schemaRef ds:uri="8d7096d6-fc66-4344-9e3f-2445529a09f6"/>
  </ds:schemaRefs>
</ds:datastoreItem>
</file>

<file path=customXml/itemProps4.xml><?xml version="1.0" encoding="utf-8"?>
<ds:datastoreItem xmlns:ds="http://schemas.openxmlformats.org/officeDocument/2006/customXml" ds:itemID="{CD39EBDE-6D94-45AE-B699-D5F9D683A9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41109</TotalTime>
  <Words>242</Words>
  <Application>Microsoft Office PowerPoint</Application>
  <PresentationFormat>Widescreen</PresentationFormat>
  <Paragraphs>61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Courier New</vt:lpstr>
      <vt:lpstr>Gill Sans MT</vt:lpstr>
      <vt:lpstr>GHSC-PSM-Widescreen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Sayess</dc:creator>
  <cp:lastModifiedBy>Simon Conesa</cp:lastModifiedBy>
  <cp:revision>393</cp:revision>
  <dcterms:created xsi:type="dcterms:W3CDTF">2020-02-25T15:16:25Z</dcterms:created>
  <dcterms:modified xsi:type="dcterms:W3CDTF">2021-06-25T15:52:55Z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0x0101008DA58B5CA681664FAB24816C56F4108502000ADD5E642F4F1F4DAD7DCE948E5FBB18</vt:lpwstr>
  </property>
</Properties>
</file>