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8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11B78A46-D29F-425F-ACE0-7380F03EC96A}"/>
    <pc:docChg chg="delSld">
      <pc:chgData name="Simon Conesa" userId="85e637a4-6b19-43c5-8a8d-4fa11b74262f" providerId="ADAL" clId="{11B78A46-D29F-425F-ACE0-7380F03EC96A}" dt="2021-06-25T15:53:15.885" v="0" actId="2696"/>
      <pc:docMkLst>
        <pc:docMk/>
      </pc:docMkLst>
      <pc:sldChg chg="del">
        <pc:chgData name="Simon Conesa" userId="85e637a4-6b19-43c5-8a8d-4fa11b74262f" providerId="ADAL" clId="{11B78A46-D29F-425F-ACE0-7380F03EC96A}" dt="2021-06-25T15:53:15.885" v="0" actId="2696"/>
        <pc:sldMkLst>
          <pc:docMk/>
          <pc:sldMk cId="2436864013" sldId="5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a:extLst>
              <a:ext uri="{FF2B5EF4-FFF2-40B4-BE49-F238E27FC236}">
                <a16:creationId xmlns:a16="http://schemas.microsoft.com/office/drawing/2014/main" id="{E1EA7A87-0308-4591-8D61-A8B5506AACE5}"/>
              </a:ext>
            </a:extLst>
          </p:cNvPr>
          <p:cNvCxnSpPr>
            <a:cxnSpLocks/>
            <a:stCxn id="46" idx="0"/>
          </p:cNvCxnSpPr>
          <p:nvPr/>
        </p:nvCxnSpPr>
        <p:spPr>
          <a:xfrm flipH="1" flipV="1">
            <a:off x="10286069" y="1508279"/>
            <a:ext cx="1568" cy="2107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8148535" y="1509751"/>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626023375"/>
              </p:ext>
            </p:extLst>
          </p:nvPr>
        </p:nvGraphicFramePr>
        <p:xfrm>
          <a:off x="11284" y="368949"/>
          <a:ext cx="6072892" cy="4379595"/>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WHO, Global Fund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 based system and is aggregated and computerized from district to national level</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0">
                <a:tc>
                  <a:txBody>
                    <a:bodyPr/>
                    <a:lstStyle/>
                    <a:p>
                      <a:pPr algn="l" fontAlgn="t"/>
                      <a:r>
                        <a:rPr lang="en-US" sz="1100" b="0" i="0" u="none" strike="noStrike" dirty="0" err="1">
                          <a:solidFill>
                            <a:srgbClr val="000000"/>
                          </a:solidFill>
                          <a:effectLst/>
                          <a:latin typeface="+mn-lt"/>
                        </a:rPr>
                        <a:t>QuanTB</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FASP</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r>
                        <a:rPr lang="en-US" sz="1100" dirty="0"/>
                        <a:t>Standalone forecasting and supply planning tool for TB medicines</a:t>
                      </a:r>
                      <a:endParaRPr lang="en-BW" sz="1100" dirty="0"/>
                    </a:p>
                  </a:txBody>
                  <a:tcPr marL="9525" marR="9525" marT="9525" marB="0"/>
                </a:tc>
                <a:extLst>
                  <a:ext uri="{0D108BD9-81ED-4DB2-BD59-A6C34878D82A}">
                    <a16:rowId xmlns:a16="http://schemas.microsoft.com/office/drawing/2014/main" val="2211391743"/>
                  </a:ext>
                </a:extLst>
              </a:tr>
              <a:tr h="133503">
                <a:tc>
                  <a:txBody>
                    <a:bodyPr/>
                    <a:lstStyle/>
                    <a:p>
                      <a:pPr algn="l" fontAlgn="t"/>
                      <a:r>
                        <a:rPr lang="en-US" sz="1100" b="0" i="0" u="none" strike="noStrike" dirty="0">
                          <a:solidFill>
                            <a:srgbClr val="000000"/>
                          </a:solidFill>
                          <a:effectLst/>
                          <a:latin typeface="+mn-lt"/>
                        </a:rPr>
                        <a:t>Sierra Leone Pharmaceutical Dashboard (SLPD)</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ELMIS tool use to capture and </a:t>
                      </a:r>
                      <a:r>
                        <a:rPr lang="en-US" sz="1100" b="0" i="0" u="none" strike="noStrike" dirty="0" err="1">
                          <a:solidFill>
                            <a:srgbClr val="000000"/>
                          </a:solidFill>
                          <a:effectLst/>
                          <a:latin typeface="+mn-lt"/>
                        </a:rPr>
                        <a:t>analize</a:t>
                      </a:r>
                      <a:r>
                        <a:rPr lang="en-US" sz="1100" b="0" i="0" u="none" strike="noStrike" dirty="0">
                          <a:solidFill>
                            <a:srgbClr val="000000"/>
                          </a:solidFill>
                          <a:effectLst/>
                          <a:latin typeface="+mn-lt"/>
                        </a:rPr>
                        <a:t> LMIS data and essential indicators</a:t>
                      </a:r>
                    </a:p>
                    <a:p>
                      <a:pPr marL="0" indent="0" algn="l" fontAlgn="b">
                        <a:buFont typeface="Arial" panose="020B0604020202020204" pitchFamily="34" charset="0"/>
                        <a:buChar char="•"/>
                      </a:pPr>
                      <a:r>
                        <a:rPr lang="en-US" sz="1100" b="0" i="0" u="none" strike="noStrike" dirty="0">
                          <a:solidFill>
                            <a:srgbClr val="000000"/>
                          </a:solidFill>
                          <a:effectLst/>
                          <a:latin typeface="+mn-lt"/>
                        </a:rPr>
                        <a:t>Planned to be integrated with DHIS2</a:t>
                      </a:r>
                    </a:p>
                  </a:txBody>
                  <a:tcPr marL="9525" marR="9525" marT="9525" marB="0"/>
                </a:tc>
                <a:extLst>
                  <a:ext uri="{0D108BD9-81ED-4DB2-BD59-A6C34878D82A}">
                    <a16:rowId xmlns:a16="http://schemas.microsoft.com/office/drawing/2014/main" val="666960549"/>
                  </a:ext>
                </a:extLst>
              </a:tr>
              <a:tr h="133503">
                <a:tc>
                  <a:txBody>
                    <a:bodyPr/>
                    <a:lstStyle/>
                    <a:p>
                      <a:pPr algn="l" fontAlgn="t"/>
                      <a:r>
                        <a:rPr lang="en-US" sz="1100" b="0" i="0" u="none" strike="noStrike" dirty="0" err="1">
                          <a:solidFill>
                            <a:srgbClr val="000000"/>
                          </a:solidFill>
                          <a:effectLst/>
                          <a:latin typeface="+mn-lt"/>
                        </a:rPr>
                        <a:t>mSupply</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warehouse management system for warehouse management and inventory control</a:t>
                      </a:r>
                    </a:p>
                    <a:p>
                      <a:pPr marL="0" indent="0" algn="l" fontAlgn="b">
                        <a:buFont typeface="Arial" panose="020B0604020202020204" pitchFamily="34" charset="0"/>
                        <a:buChar char="•"/>
                      </a:pPr>
                      <a:r>
                        <a:rPr lang="en-US" sz="1100" b="0" i="0" u="none" strike="noStrike" dirty="0">
                          <a:solidFill>
                            <a:srgbClr val="000000"/>
                          </a:solidFill>
                          <a:effectLst/>
                          <a:latin typeface="+mn-lt"/>
                        </a:rPr>
                        <a:t>Deployed at 50% of districts, will fully replace Channel once fully implemented</a:t>
                      </a:r>
                    </a:p>
                  </a:txBody>
                  <a:tcPr marL="9525" marR="9525" marT="9525" marB="0"/>
                </a:tc>
                <a:extLst>
                  <a:ext uri="{0D108BD9-81ED-4DB2-BD59-A6C34878D82A}">
                    <a16:rowId xmlns:a16="http://schemas.microsoft.com/office/drawing/2014/main" val="3356471760"/>
                  </a:ext>
                </a:extLst>
              </a:tr>
              <a:tr h="133503">
                <a:tc>
                  <a:txBody>
                    <a:bodyPr/>
                    <a:lstStyle/>
                    <a:p>
                      <a:pPr algn="l" fontAlgn="t"/>
                      <a:r>
                        <a:rPr lang="en-US" sz="1100" b="0" i="0" u="none" strike="noStrike" dirty="0">
                          <a:solidFill>
                            <a:srgbClr val="000000"/>
                          </a:solidFill>
                          <a:effectLst/>
                          <a:latin typeface="+mn-lt"/>
                        </a:rPr>
                        <a:t>Channel</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UNFPA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system for warehouse management and inventory control at district level</a:t>
                      </a:r>
                    </a:p>
                  </a:txBody>
                  <a:tcPr marL="9525" marR="9525" marT="9525" marB="0"/>
                </a:tc>
                <a:extLst>
                  <a:ext uri="{0D108BD9-81ED-4DB2-BD59-A6C34878D82A}">
                    <a16:rowId xmlns:a16="http://schemas.microsoft.com/office/drawing/2014/main" val="3128761188"/>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059207" y="-95805"/>
            <a:ext cx="406176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Sierra Leone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622185" y="255662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28795" y="2180459"/>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7511140" y="94710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5" name="Rectangle 34">
            <a:extLst>
              <a:ext uri="{FF2B5EF4-FFF2-40B4-BE49-F238E27FC236}">
                <a16:creationId xmlns:a16="http://schemas.microsoft.com/office/drawing/2014/main" id="{40C56A1A-CD7D-472E-8283-C9058BA5FC8A}"/>
              </a:ext>
            </a:extLst>
          </p:cNvPr>
          <p:cNvSpPr/>
          <p:nvPr/>
        </p:nvSpPr>
        <p:spPr>
          <a:xfrm>
            <a:off x="7544711" y="239171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7997073" y="1592691"/>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7696173" y="360643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7696173" y="451586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8148535" y="4005551"/>
            <a:ext cx="0" cy="5103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Flowchart: Magnetic Disk 26">
            <a:extLst>
              <a:ext uri="{FF2B5EF4-FFF2-40B4-BE49-F238E27FC236}">
                <a16:creationId xmlns:a16="http://schemas.microsoft.com/office/drawing/2014/main" id="{7CEC4C1C-5187-4578-AD56-BDF9D1E968EE}"/>
              </a:ext>
            </a:extLst>
          </p:cNvPr>
          <p:cNvSpPr/>
          <p:nvPr/>
        </p:nvSpPr>
        <p:spPr>
          <a:xfrm>
            <a:off x="6617543" y="2932785"/>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QuanTB</a:t>
            </a:r>
            <a:endParaRPr lang="en-US" sz="1100" dirty="0"/>
          </a:p>
        </p:txBody>
      </p:sp>
      <p:cxnSp>
        <p:nvCxnSpPr>
          <p:cNvPr id="28" name="Straight Arrow Connector 27">
            <a:extLst>
              <a:ext uri="{FF2B5EF4-FFF2-40B4-BE49-F238E27FC236}">
                <a16:creationId xmlns:a16="http://schemas.microsoft.com/office/drawing/2014/main" id="{7FB2F27C-3578-4736-AA03-EBD338FC6C72}"/>
              </a:ext>
            </a:extLst>
          </p:cNvPr>
          <p:cNvCxnSpPr>
            <a:cxnSpLocks/>
            <a:stCxn id="42" idx="0"/>
          </p:cNvCxnSpPr>
          <p:nvPr/>
        </p:nvCxnSpPr>
        <p:spPr>
          <a:xfrm flipV="1">
            <a:off x="9219268" y="1509751"/>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loud 29">
            <a:extLst>
              <a:ext uri="{FF2B5EF4-FFF2-40B4-BE49-F238E27FC236}">
                <a16:creationId xmlns:a16="http://schemas.microsoft.com/office/drawing/2014/main" id="{9CF19A87-7994-45F7-8193-AC93C2C0332A}"/>
              </a:ext>
            </a:extLst>
          </p:cNvPr>
          <p:cNvSpPr/>
          <p:nvPr/>
        </p:nvSpPr>
        <p:spPr>
          <a:xfrm>
            <a:off x="8581873" y="94710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SLDP</a:t>
            </a:r>
          </a:p>
        </p:txBody>
      </p:sp>
      <p:sp>
        <p:nvSpPr>
          <p:cNvPr id="31" name="Rectangle 30">
            <a:extLst>
              <a:ext uri="{FF2B5EF4-FFF2-40B4-BE49-F238E27FC236}">
                <a16:creationId xmlns:a16="http://schemas.microsoft.com/office/drawing/2014/main" id="{003582B8-7AA5-422E-883A-83A447EA3F6C}"/>
              </a:ext>
            </a:extLst>
          </p:cNvPr>
          <p:cNvSpPr/>
          <p:nvPr/>
        </p:nvSpPr>
        <p:spPr>
          <a:xfrm>
            <a:off x="8615444" y="239171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SLDP</a:t>
            </a:r>
          </a:p>
          <a:p>
            <a:pPr algn="ctr"/>
            <a:r>
              <a:rPr lang="en-US" sz="800" dirty="0">
                <a:solidFill>
                  <a:schemeClr val="tx1"/>
                </a:solidFill>
              </a:rPr>
              <a:t>Data Entry</a:t>
            </a:r>
          </a:p>
        </p:txBody>
      </p:sp>
      <p:cxnSp>
        <p:nvCxnSpPr>
          <p:cNvPr id="41" name="Straight Arrow Connector 40">
            <a:extLst>
              <a:ext uri="{FF2B5EF4-FFF2-40B4-BE49-F238E27FC236}">
                <a16:creationId xmlns:a16="http://schemas.microsoft.com/office/drawing/2014/main" id="{9DEBDD3D-70FA-42A0-BA21-3884EF3B62AE}"/>
              </a:ext>
            </a:extLst>
          </p:cNvPr>
          <p:cNvCxnSpPr>
            <a:cxnSpLocks/>
            <a:stCxn id="31" idx="0"/>
            <a:endCxn id="30" idx="1"/>
          </p:cNvCxnSpPr>
          <p:nvPr/>
        </p:nvCxnSpPr>
        <p:spPr>
          <a:xfrm flipV="1">
            <a:off x="9067806" y="1592691"/>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CEBC0A9-DD44-48BD-85BB-BBBC9AAAFA15}"/>
              </a:ext>
            </a:extLst>
          </p:cNvPr>
          <p:cNvSpPr/>
          <p:nvPr/>
        </p:nvSpPr>
        <p:spPr>
          <a:xfrm>
            <a:off x="8766906" y="360643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SLDP</a:t>
            </a:r>
          </a:p>
          <a:p>
            <a:pPr algn="ctr"/>
            <a:r>
              <a:rPr lang="en-US" sz="800" dirty="0">
                <a:solidFill>
                  <a:schemeClr val="tx1"/>
                </a:solidFill>
              </a:rPr>
              <a:t>Data Entry</a:t>
            </a:r>
          </a:p>
        </p:txBody>
      </p:sp>
      <p:sp>
        <p:nvSpPr>
          <p:cNvPr id="43" name="Rectangle 42">
            <a:extLst>
              <a:ext uri="{FF2B5EF4-FFF2-40B4-BE49-F238E27FC236}">
                <a16:creationId xmlns:a16="http://schemas.microsoft.com/office/drawing/2014/main" id="{CE57BAA3-D996-4C98-9371-93DE99087BF0}"/>
              </a:ext>
            </a:extLst>
          </p:cNvPr>
          <p:cNvSpPr/>
          <p:nvPr/>
        </p:nvSpPr>
        <p:spPr>
          <a:xfrm>
            <a:off x="8766906" y="451586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44" name="Cloud 43">
            <a:extLst>
              <a:ext uri="{FF2B5EF4-FFF2-40B4-BE49-F238E27FC236}">
                <a16:creationId xmlns:a16="http://schemas.microsoft.com/office/drawing/2014/main" id="{C972E865-1A91-415C-BD76-F15F7D843F8F}"/>
              </a:ext>
            </a:extLst>
          </p:cNvPr>
          <p:cNvSpPr/>
          <p:nvPr/>
        </p:nvSpPr>
        <p:spPr>
          <a:xfrm>
            <a:off x="9650242" y="95639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mSupply</a:t>
            </a:r>
            <a:endParaRPr lang="en-US" sz="1000" dirty="0">
              <a:solidFill>
                <a:schemeClr val="tx1"/>
              </a:solidFill>
            </a:endParaRPr>
          </a:p>
        </p:txBody>
      </p:sp>
      <p:sp>
        <p:nvSpPr>
          <p:cNvPr id="45" name="Rectangle 44">
            <a:extLst>
              <a:ext uri="{FF2B5EF4-FFF2-40B4-BE49-F238E27FC236}">
                <a16:creationId xmlns:a16="http://schemas.microsoft.com/office/drawing/2014/main" id="{43FC20B0-572B-4E8A-AA99-67CBDD0FEB29}"/>
              </a:ext>
            </a:extLst>
          </p:cNvPr>
          <p:cNvSpPr/>
          <p:nvPr/>
        </p:nvSpPr>
        <p:spPr>
          <a:xfrm>
            <a:off x="9683813" y="240100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mSupply</a:t>
            </a:r>
            <a:endParaRPr lang="en-US" sz="1100" dirty="0">
              <a:solidFill>
                <a:schemeClr val="tx1"/>
              </a:solidFill>
            </a:endParaRPr>
          </a:p>
          <a:p>
            <a:pPr algn="ctr"/>
            <a:r>
              <a:rPr lang="en-US" sz="800" dirty="0">
                <a:solidFill>
                  <a:schemeClr val="tx1"/>
                </a:solidFill>
              </a:rPr>
              <a:t>Data Entry</a:t>
            </a:r>
          </a:p>
        </p:txBody>
      </p:sp>
      <p:sp>
        <p:nvSpPr>
          <p:cNvPr id="46" name="Rectangle 45">
            <a:extLst>
              <a:ext uri="{FF2B5EF4-FFF2-40B4-BE49-F238E27FC236}">
                <a16:creationId xmlns:a16="http://schemas.microsoft.com/office/drawing/2014/main" id="{72382693-FA2F-43AE-82C0-DA9D785472FF}"/>
              </a:ext>
            </a:extLst>
          </p:cNvPr>
          <p:cNvSpPr/>
          <p:nvPr/>
        </p:nvSpPr>
        <p:spPr>
          <a:xfrm>
            <a:off x="9835275" y="361572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mSupply</a:t>
            </a:r>
            <a:endParaRPr lang="en-US" sz="1100" dirty="0">
              <a:solidFill>
                <a:schemeClr val="tx1"/>
              </a:solidFill>
            </a:endParaRPr>
          </a:p>
          <a:p>
            <a:pPr algn="ctr"/>
            <a:r>
              <a:rPr lang="en-US" sz="800" dirty="0">
                <a:solidFill>
                  <a:schemeClr val="tx1"/>
                </a:solidFill>
              </a:rPr>
              <a:t>Data Entry</a:t>
            </a:r>
          </a:p>
        </p:txBody>
      </p:sp>
      <p:cxnSp>
        <p:nvCxnSpPr>
          <p:cNvPr id="48" name="Straight Arrow Connector 47">
            <a:extLst>
              <a:ext uri="{FF2B5EF4-FFF2-40B4-BE49-F238E27FC236}">
                <a16:creationId xmlns:a16="http://schemas.microsoft.com/office/drawing/2014/main" id="{38D052E1-DFDC-4F93-8702-41651BE660FE}"/>
              </a:ext>
            </a:extLst>
          </p:cNvPr>
          <p:cNvCxnSpPr>
            <a:cxnSpLocks/>
            <a:stCxn id="45" idx="0"/>
            <a:endCxn id="44" idx="1"/>
          </p:cNvCxnSpPr>
          <p:nvPr/>
        </p:nvCxnSpPr>
        <p:spPr>
          <a:xfrm flipV="1">
            <a:off x="10136175" y="1601977"/>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lowchart: Magnetic Disk 48">
            <a:extLst>
              <a:ext uri="{FF2B5EF4-FFF2-40B4-BE49-F238E27FC236}">
                <a16:creationId xmlns:a16="http://schemas.microsoft.com/office/drawing/2014/main" id="{44E3AA2D-16BF-41A5-B7DC-24FE80F09526}"/>
              </a:ext>
            </a:extLst>
          </p:cNvPr>
          <p:cNvSpPr/>
          <p:nvPr/>
        </p:nvSpPr>
        <p:spPr>
          <a:xfrm>
            <a:off x="10962042" y="3639946"/>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Channel</a:t>
            </a:r>
          </a:p>
        </p:txBody>
      </p:sp>
    </p:spTree>
    <p:extLst>
      <p:ext uri="{BB962C8B-B14F-4D97-AF65-F5344CB8AC3E}">
        <p14:creationId xmlns:p14="http://schemas.microsoft.com/office/powerpoint/2010/main" val="2490957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7305D-8388-421F-86D6-1BDBCDDBC481}">
  <ds:schemaRefs>
    <ds:schemaRef ds:uri="Microsoft.SharePoint.Taxonomy.ContentTypeSync"/>
  </ds:schemaRefs>
</ds:datastoreItem>
</file>

<file path=customXml/itemProps2.xml><?xml version="1.0" encoding="utf-8"?>
<ds:datastoreItem xmlns:ds="http://schemas.openxmlformats.org/officeDocument/2006/customXml" ds:itemID="{05448B2D-91B7-4756-8043-9792436AF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purl.org/dc/terms/"/>
    <ds:schemaRef ds:uri="http://schemas.openxmlformats.org/package/2006/metadata/core-properties"/>
    <ds:schemaRef ds:uri="33cd82f4-3f37-4b3e-a578-547f27c42b2d"/>
    <ds:schemaRef ds:uri="http://schemas.microsoft.com/office/2006/documentManagement/types"/>
    <ds:schemaRef ds:uri="http://schemas.microsoft.com/office/infopath/2007/PartnerControls"/>
    <ds:schemaRef ds:uri="http://www.w3.org/XML/1998/namespace"/>
    <ds:schemaRef ds:uri="http://purl.org/dc/dcmitype/"/>
    <ds:schemaRef ds:uri="8d7096d6-fc66-4344-9e3f-2445529a09f6"/>
  </ds:schemaRefs>
</ds:datastoreItem>
</file>

<file path=customXml/itemProps4.xml><?xml version="1.0" encoding="utf-8"?>
<ds:datastoreItem xmlns:ds="http://schemas.openxmlformats.org/officeDocument/2006/customXml" ds:itemID="{CD39EBDE-6D94-45AE-B699-D5F9D683A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41111</TotalTime>
  <Words>221</Words>
  <Application>Microsoft Office PowerPoint</Application>
  <PresentationFormat>Widescreen</PresentationFormat>
  <Paragraphs>67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393</cp:revision>
  <dcterms:created xsi:type="dcterms:W3CDTF">2020-02-25T15:16:25Z</dcterms:created>
  <dcterms:modified xsi:type="dcterms:W3CDTF">2021-06-25T15:53:20Z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