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7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45A92C69-A58C-4504-8C83-E16A8046D813}"/>
    <pc:docChg chg="delSld">
      <pc:chgData name="Simon Conesa" userId="85e637a4-6b19-43c5-8a8d-4fa11b74262f" providerId="ADAL" clId="{45A92C69-A58C-4504-8C83-E16A8046D813}" dt="2021-06-25T15:54:25.321" v="1" actId="2696"/>
      <pc:docMkLst>
        <pc:docMk/>
      </pc:docMkLst>
      <pc:sldChg chg="del">
        <pc:chgData name="Simon Conesa" userId="85e637a4-6b19-43c5-8a8d-4fa11b74262f" providerId="ADAL" clId="{45A92C69-A58C-4504-8C83-E16A8046D813}" dt="2021-06-25T15:54:25.321" v="1" actId="2696"/>
        <pc:sldMkLst>
          <pc:docMk/>
          <pc:sldMk cId="2203391048" sldId="572"/>
        </pc:sldMkLst>
      </pc:sldChg>
      <pc:sldChg chg="del">
        <pc:chgData name="Simon Conesa" userId="85e637a4-6b19-43c5-8a8d-4fa11b74262f" providerId="ADAL" clId="{45A92C69-A58C-4504-8C83-E16A8046D813}" dt="2021-06-25T15:54:22.487" v="0" actId="2696"/>
        <pc:sldMkLst>
          <pc:docMk/>
          <pc:sldMk cId="2025605490" sldId="573"/>
        </pc:sldMkLst>
      </pc:sldChg>
    </pc:docChg>
  </pc:docChgLst>
  <pc:docChgLst>
    <pc:chgData name="Simon Conesa" userId="85e637a4-6b19-43c5-8a8d-4fa11b74262f" providerId="ADAL" clId="{C6D96DFD-C147-48DF-84C6-C546D0F9558C}"/>
    <pc:docChg chg="modSld">
      <pc:chgData name="Simon Conesa" userId="85e637a4-6b19-43c5-8a8d-4fa11b74262f" providerId="ADAL" clId="{C6D96DFD-C147-48DF-84C6-C546D0F9558C}" dt="2021-02-09T20:29:12.207" v="44" actId="20577"/>
      <pc:docMkLst>
        <pc:docMk/>
      </pc:docMkLst>
      <pc:sldChg chg="modSp mod">
        <pc:chgData name="Simon Conesa" userId="85e637a4-6b19-43c5-8a8d-4fa11b74262f" providerId="ADAL" clId="{C6D96DFD-C147-48DF-84C6-C546D0F9558C}" dt="2021-02-09T20:28:37.016" v="35" actId="20577"/>
        <pc:sldMkLst>
          <pc:docMk/>
          <pc:sldMk cId="2203391048" sldId="572"/>
        </pc:sldMkLst>
        <pc:graphicFrameChg chg="mod modGraphic">
          <ac:chgData name="Simon Conesa" userId="85e637a4-6b19-43c5-8a8d-4fa11b74262f" providerId="ADAL" clId="{C6D96DFD-C147-48DF-84C6-C546D0F9558C}" dt="2021-02-09T20:28:37.016" v="35" actId="20577"/>
          <ac:graphicFrameMkLst>
            <pc:docMk/>
            <pc:sldMk cId="2203391048" sldId="572"/>
            <ac:graphicFrameMk id="3" creationId="{94CE5152-4B03-49E2-B187-07B0D574788B}"/>
          </ac:graphicFrameMkLst>
        </pc:graphicFrameChg>
      </pc:sldChg>
      <pc:sldChg chg="modSp mod">
        <pc:chgData name="Simon Conesa" userId="85e637a4-6b19-43c5-8a8d-4fa11b74262f" providerId="ADAL" clId="{C6D96DFD-C147-48DF-84C6-C546D0F9558C}" dt="2021-02-09T20:29:12.207" v="44" actId="20577"/>
        <pc:sldMkLst>
          <pc:docMk/>
          <pc:sldMk cId="2025605490" sldId="573"/>
        </pc:sldMkLst>
        <pc:graphicFrameChg chg="mod modGraphic">
          <ac:chgData name="Simon Conesa" userId="85e637a4-6b19-43c5-8a8d-4fa11b74262f" providerId="ADAL" clId="{C6D96DFD-C147-48DF-84C6-C546D0F9558C}" dt="2021-02-09T20:29:12.207" v="44" actId="20577"/>
          <ac:graphicFrameMkLst>
            <pc:docMk/>
            <pc:sldMk cId="2025605490" sldId="573"/>
            <ac:graphicFrameMk id="3" creationId="{94CE5152-4B03-49E2-B187-07B0D574788B}"/>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2F1B611-275C-4562-82AE-09CE39A264B6}"/>
              </a:ext>
            </a:extLst>
          </p:cNvPr>
          <p:cNvCxnSpPr>
            <a:cxnSpLocks/>
          </p:cNvCxnSpPr>
          <p:nvPr/>
        </p:nvCxnSpPr>
        <p:spPr>
          <a:xfrm flipV="1">
            <a:off x="10541035" y="4026138"/>
            <a:ext cx="0" cy="34892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78467"/>
          <a:ext cx="6096002" cy="917931"/>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7931">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45" name="Straight Arrow Connector 44">
            <a:extLst>
              <a:ext uri="{FF2B5EF4-FFF2-40B4-BE49-F238E27FC236}">
                <a16:creationId xmlns:a16="http://schemas.microsoft.com/office/drawing/2014/main" id="{0A6C19FE-DBD5-4CB2-ADE9-5D625F3939A1}"/>
              </a:ext>
            </a:extLst>
          </p:cNvPr>
          <p:cNvCxnSpPr>
            <a:cxnSpLocks/>
            <a:stCxn id="44" idx="0"/>
          </p:cNvCxnSpPr>
          <p:nvPr/>
        </p:nvCxnSpPr>
        <p:spPr>
          <a:xfrm flipV="1">
            <a:off x="8496573" y="4103777"/>
            <a:ext cx="0" cy="30076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AD86BF7-89A7-4E51-BB3B-FFBBA257C479}"/>
              </a:ext>
            </a:extLst>
          </p:cNvPr>
          <p:cNvCxnSpPr>
            <a:cxnSpLocks/>
            <a:stCxn id="43" idx="3"/>
            <a:endCxn id="46" idx="2"/>
          </p:cNvCxnSpPr>
          <p:nvPr/>
        </p:nvCxnSpPr>
        <p:spPr>
          <a:xfrm flipV="1">
            <a:off x="8598548" y="2794409"/>
            <a:ext cx="317688" cy="104716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F44887-8D8E-4EC9-87D0-89D43A8F765D}"/>
              </a:ext>
            </a:extLst>
          </p:cNvPr>
          <p:cNvCxnSpPr>
            <a:cxnSpLocks/>
          </p:cNvCxnSpPr>
          <p:nvPr/>
        </p:nvCxnSpPr>
        <p:spPr>
          <a:xfrm flipV="1">
            <a:off x="9909871" y="4026138"/>
            <a:ext cx="0" cy="4663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CA4FB6D-7390-4D14-B767-3EB258962160}"/>
              </a:ext>
            </a:extLst>
          </p:cNvPr>
          <p:cNvCxnSpPr>
            <a:cxnSpLocks/>
            <a:stCxn id="52" idx="0"/>
          </p:cNvCxnSpPr>
          <p:nvPr/>
        </p:nvCxnSpPr>
        <p:spPr>
          <a:xfrm flipV="1">
            <a:off x="11706350" y="1463040"/>
            <a:ext cx="0" cy="2166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49354213"/>
              </p:ext>
            </p:extLst>
          </p:nvPr>
        </p:nvGraphicFramePr>
        <p:xfrm>
          <a:off x="11822" y="368946"/>
          <a:ext cx="6042804" cy="5907405"/>
        </p:xfrm>
        <a:graphic>
          <a:graphicData uri="http://schemas.openxmlformats.org/drawingml/2006/table">
            <a:tbl>
              <a:tblPr firstRow="1" bandRow="1">
                <a:tableStyleId>{5C22544A-7EE6-4342-B048-85BDC9FD1C3A}</a:tableStyleId>
              </a:tblPr>
              <a:tblGrid>
                <a:gridCol w="1120292">
                  <a:extLst>
                    <a:ext uri="{9D8B030D-6E8A-4147-A177-3AD203B41FA5}">
                      <a16:colId xmlns:a16="http://schemas.microsoft.com/office/drawing/2014/main" val="1617393262"/>
                    </a:ext>
                  </a:extLst>
                </a:gridCol>
                <a:gridCol w="748937">
                  <a:extLst>
                    <a:ext uri="{9D8B030D-6E8A-4147-A177-3AD203B41FA5}">
                      <a16:colId xmlns:a16="http://schemas.microsoft.com/office/drawing/2014/main" val="3497483624"/>
                    </a:ext>
                  </a:extLst>
                </a:gridCol>
                <a:gridCol w="923109">
                  <a:extLst>
                    <a:ext uri="{9D8B030D-6E8A-4147-A177-3AD203B41FA5}">
                      <a16:colId xmlns:a16="http://schemas.microsoft.com/office/drawing/2014/main" val="3955669414"/>
                    </a:ext>
                  </a:extLst>
                </a:gridCol>
                <a:gridCol w="3250466">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b"/>
                      <a:r>
                        <a:rPr lang="en-US" sz="1100" b="0" i="0" u="none" strike="noStrike" dirty="0">
                          <a:solidFill>
                            <a:srgbClr val="000000"/>
                          </a:solidFill>
                          <a:effectLst/>
                          <a:latin typeface="+mn-lt"/>
                        </a:rPr>
                        <a:t>DHIS2</a:t>
                      </a:r>
                    </a:p>
                  </a:txBody>
                  <a:tcPr marL="9525" marR="9525" marT="9525" marB="0" anchor="ctr"/>
                </a:tc>
                <a:tc>
                  <a:txBody>
                    <a:bodyPr/>
                    <a:lstStyle/>
                    <a:p>
                      <a:pPr algn="l" fontAlgn="t"/>
                      <a:r>
                        <a:rPr lang="en-US" sz="1100" b="0" i="0" u="none" strike="noStrike" dirty="0">
                          <a:solidFill>
                            <a:srgbClr val="000000"/>
                          </a:solidFill>
                          <a:effectLst/>
                          <a:latin typeface="+mn-lt"/>
                        </a:rPr>
                        <a:t>HMIS</a:t>
                      </a:r>
                    </a:p>
                  </a:txBody>
                  <a:tcPr marL="9525" marR="9525" marT="9525" marB="0" anchor="ctr"/>
                </a:tc>
                <a:tc>
                  <a:txBody>
                    <a:bodyPr/>
                    <a:lstStyle/>
                    <a:p>
                      <a:pPr algn="l" fontAlgn="t"/>
                      <a:r>
                        <a:rPr lang="en-ZA" sz="1100" b="0" i="0" u="none" strike="noStrike" dirty="0">
                          <a:solidFill>
                            <a:srgbClr val="000000"/>
                          </a:solidFill>
                          <a:effectLst/>
                          <a:latin typeface="+mn-lt"/>
                        </a:rPr>
                        <a:t>University of Oslo, and supported by NORAD, PEPFAR, Global Fund and UNICEF</a:t>
                      </a:r>
                      <a:endParaRPr lang="en-US" sz="1100" b="0" i="0" u="none" strike="noStrike" dirty="0">
                        <a:solidFill>
                          <a:srgbClr val="000000"/>
                        </a:solidFill>
                        <a:effectLst/>
                        <a:latin typeface="+mn-lt"/>
                      </a:endParaRP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paper-based system and is aggregated and computerized from district to national level</a:t>
                      </a:r>
                    </a:p>
                    <a:p>
                      <a:pPr marL="0" indent="61595" algn="l" fontAlgn="b">
                        <a:buFont typeface="Arial" panose="020B0604020202020204" pitchFamily="34" charset="0"/>
                        <a:buChar char="•"/>
                      </a:pPr>
                      <a:r>
                        <a:rPr lang="en-US" sz="1100" b="0" i="0" u="none" strike="noStrike" dirty="0">
                          <a:solidFill>
                            <a:srgbClr val="000000"/>
                          </a:solidFill>
                          <a:effectLst/>
                          <a:latin typeface="+mn-lt"/>
                        </a:rPr>
                        <a:t>IPs fund the development of various modules in DHIS2</a:t>
                      </a:r>
                    </a:p>
                  </a:txBody>
                  <a:tcPr marL="9525" marR="9525" marT="9525" marB="0" anchor="ctr"/>
                </a:tc>
                <a:extLst>
                  <a:ext uri="{0D108BD9-81ED-4DB2-BD59-A6C34878D82A}">
                    <a16:rowId xmlns:a16="http://schemas.microsoft.com/office/drawing/2014/main" val="3256820992"/>
                  </a:ext>
                </a:extLst>
              </a:tr>
              <a:tr h="103763">
                <a:tc>
                  <a:txBody>
                    <a:bodyPr/>
                    <a:lstStyle/>
                    <a:p>
                      <a:pPr algn="l" fontAlgn="t"/>
                      <a:r>
                        <a:rPr lang="en-US" sz="1100" b="0" i="0" u="none" strike="noStrike" dirty="0">
                          <a:solidFill>
                            <a:srgbClr val="000000"/>
                          </a:solidFill>
                          <a:effectLst/>
                          <a:latin typeface="+mn-lt"/>
                        </a:rPr>
                        <a:t>eLMIS</a:t>
                      </a:r>
                    </a:p>
                  </a:txBody>
                  <a:tcPr marL="9525" marR="9525" marT="9525" marB="0" anchor="ctr"/>
                </a:tc>
                <a:tc>
                  <a:txBody>
                    <a:bodyPr/>
                    <a:lstStyle/>
                    <a:p>
                      <a:pPr algn="l" fontAlgn="t"/>
                      <a:r>
                        <a:rPr lang="en-US" sz="1100" b="0" i="0" u="none" strike="noStrike" dirty="0">
                          <a:solidFill>
                            <a:srgbClr val="000000"/>
                          </a:solidFill>
                          <a:effectLst/>
                          <a:latin typeface="+mn-lt"/>
                        </a:rPr>
                        <a:t>LMIS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Web-based LMIS used to aggregate, analyze, validate and display HIV, Malaria, FP/RH, MNCH commodities data from all levels of the logistics system; SDP level to district to central</a:t>
                      </a:r>
                    </a:p>
                    <a:p>
                      <a:pPr marL="57150" marR="0" lvl="0" indent="-571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MSL has plans to integrate eLMIS with Sage</a:t>
                      </a:r>
                    </a:p>
                  </a:txBody>
                  <a:tcPr marL="9525" marR="9525" marT="9525" marB="0" anchor="ctr"/>
                </a:tc>
                <a:extLst>
                  <a:ext uri="{0D108BD9-81ED-4DB2-BD59-A6C34878D82A}">
                    <a16:rowId xmlns:a16="http://schemas.microsoft.com/office/drawing/2014/main" val="872275971"/>
                  </a:ext>
                </a:extLst>
              </a:tr>
              <a:tr h="103763">
                <a:tc>
                  <a:txBody>
                    <a:bodyPr/>
                    <a:lstStyle/>
                    <a:p>
                      <a:pPr algn="l" fontAlgn="b"/>
                      <a:r>
                        <a:rPr lang="en-US" sz="1100" b="0" i="0" u="none" strike="noStrike" dirty="0">
                          <a:solidFill>
                            <a:srgbClr val="000000"/>
                          </a:solidFill>
                          <a:effectLst/>
                          <a:latin typeface="+mn-lt"/>
                        </a:rPr>
                        <a:t>Warehouse Expert</a:t>
                      </a:r>
                    </a:p>
                  </a:txBody>
                  <a:tcPr marL="9525" marR="9525" marT="9525" marB="0" anchor="ctr"/>
                </a:tc>
                <a:tc>
                  <a:txBody>
                    <a:bodyPr/>
                    <a:lstStyle/>
                    <a:p>
                      <a:pPr algn="l" fontAlgn="t"/>
                      <a:r>
                        <a:rPr lang="en-US" sz="1100" b="0" i="0" u="none" strike="noStrike" dirty="0">
                          <a:solidFill>
                            <a:srgbClr val="000000"/>
                          </a:solidFill>
                          <a:effectLst/>
                          <a:latin typeface="+mn-lt"/>
                        </a:rPr>
                        <a:t>WMS</a:t>
                      </a:r>
                    </a:p>
                  </a:txBody>
                  <a:tcPr marL="9525" marR="9525" marT="9525" marB="0" anchor="ctr"/>
                </a:tc>
                <a:tc>
                  <a:txBody>
                    <a:bodyPr/>
                    <a:lstStyle/>
                    <a:p>
                      <a:pPr algn="l" fontAlgn="t"/>
                      <a:r>
                        <a:rPr lang="en-US" sz="1100" b="0" i="0" u="none" strike="noStrike" dirty="0">
                          <a:solidFill>
                            <a:srgbClr val="000000"/>
                          </a:solidFill>
                          <a:effectLst/>
                          <a:latin typeface="+mn-lt"/>
                        </a:rPr>
                        <a:t>UNDP/EU</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WMS software with Control Tower methodology to track: HIV, Malaria, FP/RH, MNCH commodities at the central medical stores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MSL has plans to integrate Expert with Sage</a:t>
                      </a:r>
                    </a:p>
                  </a:txBody>
                  <a:tcPr marL="9525" marR="9525" marT="9525" marB="0" anchor="ctr"/>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Sage</a:t>
                      </a:r>
                    </a:p>
                  </a:txBody>
                  <a:tcPr marL="9525" marR="9525" marT="9525" marB="0" anchor="ctr"/>
                </a:tc>
                <a:tc>
                  <a:txBody>
                    <a:bodyPr/>
                    <a:lstStyle/>
                    <a:p>
                      <a:pPr algn="l" fontAlgn="t"/>
                      <a:r>
                        <a:rPr lang="en-US" sz="1100" b="0" i="0" u="none" strike="noStrike" dirty="0">
                          <a:solidFill>
                            <a:srgbClr val="000000"/>
                          </a:solidFill>
                          <a:effectLst/>
                          <a:latin typeface="+mn-lt"/>
                        </a:rPr>
                        <a:t>ERP</a:t>
                      </a:r>
                    </a:p>
                  </a:txBody>
                  <a:tcPr marL="9525" marR="9525" marT="9525" marB="0" anchor="ctr"/>
                </a:tc>
                <a:tc>
                  <a:txBody>
                    <a:bodyPr/>
                    <a:lstStyle/>
                    <a:p>
                      <a:pPr algn="l" fontAlgn="t"/>
                      <a:r>
                        <a:rPr lang="en-US" sz="1100" b="0" i="0" u="none" strike="noStrike" dirty="0">
                          <a:solidFill>
                            <a:srgbClr val="000000"/>
                          </a:solidFill>
                          <a:effectLst/>
                          <a:latin typeface="+mn-lt"/>
                        </a:rPr>
                        <a:t>UNDP/EU</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Currently being used as an accounting package</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Plan to integrate eLMIS and Expert with Sage</a:t>
                      </a:r>
                    </a:p>
                  </a:txBody>
                  <a:tcPr marL="9525" marR="9525" marT="9525" marB="0" anchor="ctr"/>
                </a:tc>
                <a:extLst>
                  <a:ext uri="{0D108BD9-81ED-4DB2-BD59-A6C34878D82A}">
                    <a16:rowId xmlns:a16="http://schemas.microsoft.com/office/drawing/2014/main" val="2463804549"/>
                  </a:ext>
                </a:extLst>
              </a:tr>
              <a:tr h="103763">
                <a:tc>
                  <a:txBody>
                    <a:bodyPr/>
                    <a:lstStyle/>
                    <a:p>
                      <a:pPr algn="l" fontAlgn="t"/>
                      <a:r>
                        <a:rPr lang="en-US" sz="1100" b="0" i="0" u="none" strike="noStrike" dirty="0">
                          <a:solidFill>
                            <a:srgbClr val="000000"/>
                          </a:solidFill>
                          <a:effectLst/>
                          <a:latin typeface="+mn-lt"/>
                        </a:rPr>
                        <a:t>SmartCare</a:t>
                      </a:r>
                    </a:p>
                  </a:txBody>
                  <a:tcPr marL="9525" marR="9525" marT="9525" marB="0" anchor="ctr"/>
                </a:tc>
                <a:tc>
                  <a:txBody>
                    <a:bodyPr/>
                    <a:lstStyle/>
                    <a:p>
                      <a:pPr algn="l" fontAlgn="t"/>
                      <a:r>
                        <a:rPr lang="en-US" sz="1100" b="0" i="0" u="none" strike="noStrike" dirty="0">
                          <a:solidFill>
                            <a:srgbClr val="000000"/>
                          </a:solidFill>
                          <a:effectLst/>
                          <a:latin typeface="+mn-lt"/>
                        </a:rPr>
                        <a:t>EHR</a:t>
                      </a:r>
                    </a:p>
                  </a:txBody>
                  <a:tcPr marL="9525" marR="9525" marT="9525" marB="0" anchor="ctr"/>
                </a:tc>
                <a:tc>
                  <a:txBody>
                    <a:bodyPr/>
                    <a:lstStyle/>
                    <a:p>
                      <a:pPr algn="l" fontAlgn="t"/>
                      <a:r>
                        <a:rPr lang="en-US" sz="1100" b="0" i="0" u="none" strike="noStrike" dirty="0">
                          <a:solidFill>
                            <a:srgbClr val="000000"/>
                          </a:solidFill>
                          <a:effectLst/>
                          <a:latin typeface="+mn-lt"/>
                        </a:rPr>
                        <a:t>CDC</a:t>
                      </a:r>
                    </a:p>
                  </a:txBody>
                  <a:tcPr marL="9525" marR="9525" marT="9525" marB="0" anchor="ctr"/>
                </a:tc>
                <a:tc>
                  <a:txBody>
                    <a:bodyPr/>
                    <a:lstStyle/>
                    <a:p>
                      <a:pPr marL="0" indent="0" algn="l" fontAlgn="b">
                        <a:buFont typeface="Arial" panose="020B0604020202020204" pitchFamily="34" charset="0"/>
                        <a:buChar char="•"/>
                      </a:pPr>
                      <a:r>
                        <a:rPr lang="en-ZA" sz="1100" b="0" i="0" u="none" strike="noStrike" dirty="0">
                          <a:solidFill>
                            <a:srgbClr val="000000"/>
                          </a:solidFill>
                          <a:effectLst/>
                          <a:latin typeface="+mn-lt"/>
                        </a:rPr>
                        <a:t>A clinical management information system at the facility and district level</a:t>
                      </a:r>
                    </a:p>
                    <a:p>
                      <a:pPr marL="0" indent="0" algn="l" fontAlgn="b">
                        <a:buFont typeface="Arial" panose="020B0604020202020204" pitchFamily="34" charset="0"/>
                        <a:buChar char="•"/>
                      </a:pPr>
                      <a:r>
                        <a:rPr lang="en-ZA" sz="1100" b="0" i="0" u="none" strike="noStrike" dirty="0">
                          <a:solidFill>
                            <a:srgbClr val="000000"/>
                          </a:solidFill>
                          <a:effectLst/>
                          <a:latin typeface="+mn-lt"/>
                        </a:rPr>
                        <a:t>MOH has plans to integrate SmartCare, eLMIS and DHIS2</a:t>
                      </a:r>
                      <a:endParaRPr lang="en-US"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93916163"/>
                  </a:ext>
                </a:extLst>
              </a:tr>
              <a:tr h="103763">
                <a:tc>
                  <a:txBody>
                    <a:bodyPr/>
                    <a:lstStyle/>
                    <a:p>
                      <a:pPr algn="l" fontAlgn="t"/>
                      <a:r>
                        <a:rPr lang="en-US" sz="1100" b="0" i="0" u="none" strike="noStrike" dirty="0">
                          <a:solidFill>
                            <a:srgbClr val="000000"/>
                          </a:solidFill>
                          <a:effectLst/>
                          <a:latin typeface="+mn-lt"/>
                        </a:rPr>
                        <a:t>National Health Data Warehouse</a:t>
                      </a:r>
                    </a:p>
                  </a:txBody>
                  <a:tcPr marL="9525" marR="9525" marT="9525" marB="0" anchor="ctr"/>
                </a:tc>
                <a:tc>
                  <a:txBody>
                    <a:bodyPr/>
                    <a:lstStyle/>
                    <a:p>
                      <a:pPr algn="l" fontAlgn="t"/>
                      <a:r>
                        <a:rPr lang="en-US" sz="1100" b="0" i="0" u="none" strike="noStrike" dirty="0">
                          <a:solidFill>
                            <a:srgbClr val="000000"/>
                          </a:solidFill>
                          <a:effectLst/>
                          <a:latin typeface="+mn-lt"/>
                        </a:rPr>
                        <a:t>ERP</a:t>
                      </a:r>
                    </a:p>
                  </a:txBody>
                  <a:tcPr marL="9525" marR="9525" marT="9525" marB="0" anchor="ctr"/>
                </a:tc>
                <a:tc>
                  <a:txBody>
                    <a:bodyPr/>
                    <a:lstStyle/>
                    <a:p>
                      <a:pPr algn="l" fontAlgn="t"/>
                      <a:r>
                        <a:rPr lang="en-US" sz="1100" b="0" i="0" u="none" strike="noStrike" dirty="0">
                          <a:solidFill>
                            <a:srgbClr val="000000"/>
                          </a:solidFill>
                          <a:effectLst/>
                          <a:latin typeface="+mn-lt"/>
                        </a:rPr>
                        <a:t>CDC</a:t>
                      </a:r>
                      <a:endParaRPr lang="en-US" sz="1100" b="0" i="0" u="none" strike="noStrike" kern="1200" dirty="0">
                        <a:solidFill>
                          <a:srgbClr val="000000"/>
                        </a:solidFill>
                        <a:effectLst/>
                        <a:latin typeface="+mn-lt"/>
                        <a:ea typeface="+mn-ea"/>
                        <a:cs typeface="+mn-cs"/>
                      </a:endParaRPr>
                    </a:p>
                  </a:txBody>
                  <a:tcPr marL="9525" marR="9525" marT="9525" marB="0" anchor="ctr"/>
                </a:tc>
                <a:tc>
                  <a:txBody>
                    <a:bodyPr/>
                    <a:lstStyle/>
                    <a:p>
                      <a:pPr marL="0" indent="0" algn="l" fontAlgn="b">
                        <a:buFont typeface="Arial" panose="020B0604020202020204" pitchFamily="34" charset="0"/>
                        <a:buChar char="•"/>
                      </a:pPr>
                      <a:r>
                        <a:rPr lang="en-ZA" sz="1100" b="0" i="0" u="none" strike="noStrike" dirty="0">
                          <a:solidFill>
                            <a:srgbClr val="000000"/>
                          </a:solidFill>
                          <a:effectLst/>
                          <a:latin typeface="+mn-lt"/>
                        </a:rPr>
                        <a:t>Developed by Institute for Health Measurement (IHM) - Southern Africa</a:t>
                      </a:r>
                    </a:p>
                    <a:p>
                      <a:pPr marL="0" indent="0" algn="l" fontAlgn="b">
                        <a:buFont typeface="Arial" panose="020B0604020202020204" pitchFamily="34" charset="0"/>
                        <a:buChar char="•"/>
                      </a:pPr>
                      <a:r>
                        <a:rPr lang="en-ZA" sz="1100" b="0" i="0" u="none" strike="noStrike" dirty="0">
                          <a:solidFill>
                            <a:srgbClr val="000000"/>
                          </a:solidFill>
                          <a:effectLst/>
                          <a:latin typeface="+mn-lt"/>
                        </a:rPr>
                        <a:t>Visualizes SmartCare merged data</a:t>
                      </a:r>
                      <a:endParaRPr lang="en-US"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52905084"/>
                  </a:ext>
                </a:extLst>
              </a:tr>
              <a:tr h="103763">
                <a:tc>
                  <a:txBody>
                    <a:bodyPr/>
                    <a:lstStyle/>
                    <a:p>
                      <a:pPr algn="l" fontAlgn="t"/>
                      <a:r>
                        <a:rPr lang="en-US" sz="1100" b="0" i="0" u="none" strike="noStrike" dirty="0">
                          <a:solidFill>
                            <a:srgbClr val="000000"/>
                          </a:solidFill>
                          <a:effectLst/>
                          <a:latin typeface="+mn-lt"/>
                        </a:rPr>
                        <a:t>ForLab</a:t>
                      </a:r>
                    </a:p>
                  </a:txBody>
                  <a:tcPr marL="9525" marR="9525" marT="9525"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Forecasting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000000"/>
                          </a:solidFill>
                          <a:effectLst/>
                          <a:latin typeface="+mn-lt"/>
                        </a:rPr>
                        <a:t>Standalone forecasting and quantification tool for Lab items</a:t>
                      </a:r>
                    </a:p>
                  </a:txBody>
                  <a:tcPr marL="9525" marR="9525" marT="9525" marB="0" anchor="ctr"/>
                </a:tc>
                <a:extLst>
                  <a:ext uri="{0D108BD9-81ED-4DB2-BD59-A6C34878D82A}">
                    <a16:rowId xmlns:a16="http://schemas.microsoft.com/office/drawing/2014/main" val="4103712882"/>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nchor="ctr"/>
                </a:tc>
                <a:tc>
                  <a:txBody>
                    <a:bodyPr/>
                    <a:lstStyle/>
                    <a:p>
                      <a:pPr algn="l" fontAlgn="t"/>
                      <a:r>
                        <a:rPr lang="en-US" sz="1100" b="0" i="0" u="none" strike="noStrike" dirty="0">
                          <a:solidFill>
                            <a:srgbClr val="000000"/>
                          </a:solidFill>
                          <a:effectLst/>
                          <a:latin typeface="+mn-lt"/>
                        </a:rPr>
                        <a:t>Supply Planning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354661227"/>
                  </a:ext>
                </a:extLst>
              </a:tr>
              <a:tr h="103763">
                <a:tc>
                  <a:txBody>
                    <a:bodyPr/>
                    <a:lstStyle/>
                    <a:p>
                      <a:pPr algn="l" fontAlgn="t"/>
                      <a:r>
                        <a:rPr lang="en-US" sz="1100" b="0" i="0" u="none" strike="noStrike" dirty="0">
                          <a:solidFill>
                            <a:srgbClr val="000000"/>
                          </a:solidFill>
                          <a:effectLst/>
                          <a:latin typeface="+mn-lt"/>
                        </a:rPr>
                        <a:t>Quantimed</a:t>
                      </a:r>
                    </a:p>
                  </a:txBody>
                  <a:tcPr marL="9525" marR="9525" marT="9525" marB="0" anchor="ctr"/>
                </a:tc>
                <a:tc>
                  <a:txBody>
                    <a:bodyPr/>
                    <a:lstStyle/>
                    <a:p>
                      <a:pPr algn="l" fontAlgn="t"/>
                      <a:r>
                        <a:rPr lang="en-US" sz="1100" b="0" i="0" u="none" strike="noStrike" dirty="0">
                          <a:solidFill>
                            <a:srgbClr val="000000"/>
                          </a:solidFill>
                          <a:effectLst/>
                          <a:latin typeface="+mn-lt"/>
                        </a:rPr>
                        <a:t>Forecasting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083900848"/>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Zambia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466841" y="2441280"/>
            <a:ext cx="686708" cy="329195"/>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485548" y="1933058"/>
            <a:ext cx="697888"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Quantimed</a:t>
            </a:r>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19" name="Cloud 18">
            <a:extLst>
              <a:ext uri="{FF2B5EF4-FFF2-40B4-BE49-F238E27FC236}">
                <a16:creationId xmlns:a16="http://schemas.microsoft.com/office/drawing/2014/main" id="{D61C6633-E87B-4874-BB92-15D1ADE5C0AF}"/>
              </a:ext>
            </a:extLst>
          </p:cNvPr>
          <p:cNvSpPr/>
          <p:nvPr/>
        </p:nvSpPr>
        <p:spPr>
          <a:xfrm>
            <a:off x="9671071" y="880590"/>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p:txBody>
      </p:sp>
      <p:cxnSp>
        <p:nvCxnSpPr>
          <p:cNvPr id="20" name="Straight Arrow Connector 19">
            <a:extLst>
              <a:ext uri="{FF2B5EF4-FFF2-40B4-BE49-F238E27FC236}">
                <a16:creationId xmlns:a16="http://schemas.microsoft.com/office/drawing/2014/main" id="{2AFB5BE6-CCC1-4E51-A7DB-67ACB300A15A}"/>
              </a:ext>
            </a:extLst>
          </p:cNvPr>
          <p:cNvCxnSpPr>
            <a:cxnSpLocks/>
            <a:stCxn id="23" idx="0"/>
            <a:endCxn id="19" idx="1"/>
          </p:cNvCxnSpPr>
          <p:nvPr/>
        </p:nvCxnSpPr>
        <p:spPr>
          <a:xfrm flipV="1">
            <a:off x="10157004" y="1526174"/>
            <a:ext cx="0" cy="1950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8CB7430-05B6-40E2-9109-5CE627443B2E}"/>
              </a:ext>
            </a:extLst>
          </p:cNvPr>
          <p:cNvSpPr/>
          <p:nvPr/>
        </p:nvSpPr>
        <p:spPr>
          <a:xfrm>
            <a:off x="9550396" y="236900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a:t>
            </a:r>
            <a:r>
              <a:rPr lang="en-US" sz="1100" dirty="0">
                <a:solidFill>
                  <a:schemeClr val="tx1"/>
                </a:solidFill>
              </a:rPr>
              <a:t>LMIS</a:t>
            </a:r>
          </a:p>
          <a:p>
            <a:pPr algn="ctr"/>
            <a:r>
              <a:rPr lang="en-US" sz="800" dirty="0">
                <a:solidFill>
                  <a:schemeClr val="tx1"/>
                </a:solidFill>
              </a:rPr>
              <a:t>Data Entry</a:t>
            </a:r>
          </a:p>
        </p:txBody>
      </p:sp>
      <p:sp>
        <p:nvSpPr>
          <p:cNvPr id="23" name="Rectangle 22">
            <a:extLst>
              <a:ext uri="{FF2B5EF4-FFF2-40B4-BE49-F238E27FC236}">
                <a16:creationId xmlns:a16="http://schemas.microsoft.com/office/drawing/2014/main" id="{9276C092-7244-48BC-8799-AC47F84AFD85}"/>
              </a:ext>
            </a:extLst>
          </p:cNvPr>
          <p:cNvSpPr/>
          <p:nvPr/>
        </p:nvSpPr>
        <p:spPr>
          <a:xfrm>
            <a:off x="9704642" y="3476238"/>
            <a:ext cx="904724" cy="54990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endParaRPr lang="en-US" sz="1100" dirty="0">
              <a:solidFill>
                <a:schemeClr val="tx1"/>
              </a:solidFill>
            </a:endParaRPr>
          </a:p>
          <a:p>
            <a:pPr algn="ctr"/>
            <a:r>
              <a:rPr lang="en-US" sz="800" dirty="0">
                <a:solidFill>
                  <a:schemeClr val="tx1"/>
                </a:solidFill>
              </a:rPr>
              <a:t>Data Entry/</a:t>
            </a:r>
          </a:p>
          <a:p>
            <a:pPr algn="ctr"/>
            <a:r>
              <a:rPr lang="en-US" sz="800" dirty="0">
                <a:solidFill>
                  <a:schemeClr val="tx1"/>
                </a:solidFill>
              </a:rPr>
              <a:t>Approval of FE eLMIS</a:t>
            </a:r>
          </a:p>
        </p:txBody>
      </p:sp>
      <p:cxnSp>
        <p:nvCxnSpPr>
          <p:cNvPr id="24" name="Straight Arrow Connector 23">
            <a:extLst>
              <a:ext uri="{FF2B5EF4-FFF2-40B4-BE49-F238E27FC236}">
                <a16:creationId xmlns:a16="http://schemas.microsoft.com/office/drawing/2014/main" id="{751F84CF-B612-4D6F-83F2-8CA774AC5578}"/>
              </a:ext>
            </a:extLst>
          </p:cNvPr>
          <p:cNvCxnSpPr>
            <a:cxnSpLocks/>
            <a:stCxn id="21" idx="0"/>
          </p:cNvCxnSpPr>
          <p:nvPr/>
        </p:nvCxnSpPr>
        <p:spPr>
          <a:xfrm flipH="1" flipV="1">
            <a:off x="10001357" y="1459348"/>
            <a:ext cx="1401" cy="9096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E14AB22-58F5-4BE8-9625-AD4BBBA7B521}"/>
              </a:ext>
            </a:extLst>
          </p:cNvPr>
          <p:cNvSpPr/>
          <p:nvPr/>
        </p:nvSpPr>
        <p:spPr>
          <a:xfrm>
            <a:off x="9253480" y="4481586"/>
            <a:ext cx="835181" cy="41859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a:t>
            </a:r>
          </a:p>
          <a:p>
            <a:pPr algn="ctr"/>
            <a:r>
              <a:rPr lang="en-US" sz="800" dirty="0">
                <a:solidFill>
                  <a:schemeClr val="tx1"/>
                </a:solidFill>
              </a:rPr>
              <a:t>form and sent to </a:t>
            </a:r>
          </a:p>
          <a:p>
            <a:pPr algn="ctr"/>
            <a:r>
              <a:rPr lang="en-US" sz="800" dirty="0">
                <a:solidFill>
                  <a:schemeClr val="tx1"/>
                </a:solidFill>
              </a:rPr>
              <a:t>District for entry</a:t>
            </a:r>
          </a:p>
        </p:txBody>
      </p:sp>
      <p:cxnSp>
        <p:nvCxnSpPr>
          <p:cNvPr id="35" name="Straight Arrow Connector 34">
            <a:extLst>
              <a:ext uri="{FF2B5EF4-FFF2-40B4-BE49-F238E27FC236}">
                <a16:creationId xmlns:a16="http://schemas.microsoft.com/office/drawing/2014/main" id="{BF73BF33-05FF-4F7C-AFD0-64B31F208B9E}"/>
              </a:ext>
            </a:extLst>
          </p:cNvPr>
          <p:cNvCxnSpPr>
            <a:cxnSpLocks/>
            <a:stCxn id="37" idx="0"/>
            <a:endCxn id="52" idx="2"/>
          </p:cNvCxnSpPr>
          <p:nvPr/>
        </p:nvCxnSpPr>
        <p:spPr>
          <a:xfrm flipV="1">
            <a:off x="11700392" y="4028775"/>
            <a:ext cx="5958" cy="47757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C337D58-CB5B-4C02-B51D-A2F08080EFBF}"/>
              </a:ext>
            </a:extLst>
          </p:cNvPr>
          <p:cNvSpPr/>
          <p:nvPr/>
        </p:nvSpPr>
        <p:spPr>
          <a:xfrm>
            <a:off x="11128869" y="239685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37" name="Rectangle 36">
            <a:extLst>
              <a:ext uri="{FF2B5EF4-FFF2-40B4-BE49-F238E27FC236}">
                <a16:creationId xmlns:a16="http://schemas.microsoft.com/office/drawing/2014/main" id="{D5CA1695-1BA5-477B-9A8E-FC2B8523E1B7}"/>
              </a:ext>
            </a:extLst>
          </p:cNvPr>
          <p:cNvSpPr/>
          <p:nvPr/>
        </p:nvSpPr>
        <p:spPr>
          <a:xfrm>
            <a:off x="11282801" y="4506354"/>
            <a:ext cx="835181" cy="41859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a:t>
            </a:r>
          </a:p>
          <a:p>
            <a:pPr algn="ctr"/>
            <a:r>
              <a:rPr lang="en-US" sz="800" dirty="0">
                <a:solidFill>
                  <a:schemeClr val="tx1"/>
                </a:solidFill>
              </a:rPr>
              <a:t>Form and sent to </a:t>
            </a:r>
          </a:p>
          <a:p>
            <a:pPr algn="ctr"/>
            <a:r>
              <a:rPr lang="en-US" sz="800" dirty="0">
                <a:solidFill>
                  <a:schemeClr val="tx1"/>
                </a:solidFill>
              </a:rPr>
              <a:t>District for entry</a:t>
            </a:r>
          </a:p>
        </p:txBody>
      </p:sp>
      <p:sp>
        <p:nvSpPr>
          <p:cNvPr id="40" name="Flowchart: Magnetic Disk 39">
            <a:extLst>
              <a:ext uri="{FF2B5EF4-FFF2-40B4-BE49-F238E27FC236}">
                <a16:creationId xmlns:a16="http://schemas.microsoft.com/office/drawing/2014/main" id="{D17D6723-23AC-4A83-9E6B-A6A4C69531D1}"/>
              </a:ext>
            </a:extLst>
          </p:cNvPr>
          <p:cNvSpPr/>
          <p:nvPr/>
        </p:nvSpPr>
        <p:spPr>
          <a:xfrm>
            <a:off x="6464902" y="2931739"/>
            <a:ext cx="686708"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100" dirty="0"/>
              <a:t>ForLab</a:t>
            </a:r>
          </a:p>
        </p:txBody>
      </p:sp>
      <p:sp>
        <p:nvSpPr>
          <p:cNvPr id="41" name="Cloud 40">
            <a:extLst>
              <a:ext uri="{FF2B5EF4-FFF2-40B4-BE49-F238E27FC236}">
                <a16:creationId xmlns:a16="http://schemas.microsoft.com/office/drawing/2014/main" id="{18CCF47F-E863-48AD-B0D2-BFCFFBBAD582}"/>
              </a:ext>
            </a:extLst>
          </p:cNvPr>
          <p:cNvSpPr/>
          <p:nvPr/>
        </p:nvSpPr>
        <p:spPr>
          <a:xfrm>
            <a:off x="11095298" y="89134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43" name="Rectangle 42">
            <a:extLst>
              <a:ext uri="{FF2B5EF4-FFF2-40B4-BE49-F238E27FC236}">
                <a16:creationId xmlns:a16="http://schemas.microsoft.com/office/drawing/2014/main" id="{95B36362-24DB-458E-BC76-A9936D28F187}"/>
              </a:ext>
            </a:extLst>
          </p:cNvPr>
          <p:cNvSpPr/>
          <p:nvPr/>
        </p:nvSpPr>
        <p:spPr>
          <a:xfrm>
            <a:off x="7613081" y="3579364"/>
            <a:ext cx="985467" cy="52441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SmartCare</a:t>
            </a:r>
            <a:endParaRPr lang="en-US" sz="1100" dirty="0">
              <a:solidFill>
                <a:schemeClr val="tx1"/>
              </a:solidFill>
            </a:endParaRPr>
          </a:p>
          <a:p>
            <a:pPr algn="ctr"/>
            <a:r>
              <a:rPr lang="en-US" sz="800" dirty="0">
                <a:solidFill>
                  <a:schemeClr val="tx1"/>
                </a:solidFill>
              </a:rPr>
              <a:t>Data Entry/</a:t>
            </a:r>
          </a:p>
          <a:p>
            <a:pPr algn="ctr"/>
            <a:r>
              <a:rPr lang="en-US" sz="800" dirty="0">
                <a:solidFill>
                  <a:schemeClr val="tx1"/>
                </a:solidFill>
              </a:rPr>
              <a:t>Approval of facility</a:t>
            </a:r>
          </a:p>
          <a:p>
            <a:pPr algn="ctr"/>
            <a:r>
              <a:rPr lang="en-US" sz="800" dirty="0">
                <a:solidFill>
                  <a:schemeClr val="tx1"/>
                </a:solidFill>
              </a:rPr>
              <a:t>SmartCare data</a:t>
            </a:r>
          </a:p>
        </p:txBody>
      </p:sp>
      <p:sp>
        <p:nvSpPr>
          <p:cNvPr id="44" name="Rectangle 43">
            <a:extLst>
              <a:ext uri="{FF2B5EF4-FFF2-40B4-BE49-F238E27FC236}">
                <a16:creationId xmlns:a16="http://schemas.microsoft.com/office/drawing/2014/main" id="{79C7DA66-972B-4C9B-9EB4-24F9B282FC68}"/>
              </a:ext>
            </a:extLst>
          </p:cNvPr>
          <p:cNvSpPr/>
          <p:nvPr/>
        </p:nvSpPr>
        <p:spPr>
          <a:xfrm>
            <a:off x="7933131" y="4404537"/>
            <a:ext cx="1126884" cy="53715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SmartCare</a:t>
            </a:r>
          </a:p>
          <a:p>
            <a:pPr algn="ctr"/>
            <a:r>
              <a:rPr lang="en-US" sz="800" dirty="0">
                <a:solidFill>
                  <a:schemeClr val="tx1"/>
                </a:solidFill>
              </a:rPr>
              <a:t>Data entry and sent to</a:t>
            </a:r>
          </a:p>
          <a:p>
            <a:pPr algn="ctr"/>
            <a:r>
              <a:rPr lang="en-US" sz="800" dirty="0">
                <a:solidFill>
                  <a:schemeClr val="tx1"/>
                </a:solidFill>
              </a:rPr>
              <a:t>District for approval</a:t>
            </a:r>
          </a:p>
        </p:txBody>
      </p:sp>
      <p:sp>
        <p:nvSpPr>
          <p:cNvPr id="46" name="Rectangle 45">
            <a:extLst>
              <a:ext uri="{FF2B5EF4-FFF2-40B4-BE49-F238E27FC236}">
                <a16:creationId xmlns:a16="http://schemas.microsoft.com/office/drawing/2014/main" id="{7A3B2B25-E588-45EA-B44D-F817EE0F3F13}"/>
              </a:ext>
            </a:extLst>
          </p:cNvPr>
          <p:cNvSpPr/>
          <p:nvPr/>
        </p:nvSpPr>
        <p:spPr>
          <a:xfrm>
            <a:off x="8466236" y="2398409"/>
            <a:ext cx="900000" cy="39600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SmartCare</a:t>
            </a:r>
            <a:endParaRPr lang="en-US" sz="1800" dirty="0">
              <a:solidFill>
                <a:schemeClr val="tx1"/>
              </a:solidFill>
            </a:endParaRPr>
          </a:p>
          <a:p>
            <a:pPr algn="ctr"/>
            <a:r>
              <a:rPr lang="en-US" sz="800" dirty="0">
                <a:solidFill>
                  <a:schemeClr val="tx1"/>
                </a:solidFill>
              </a:rPr>
              <a:t>Data Entry/Merge</a:t>
            </a:r>
            <a:endParaRPr lang="en-ZA" sz="800" dirty="0">
              <a:solidFill>
                <a:schemeClr val="tx1"/>
              </a:solidFill>
            </a:endParaRPr>
          </a:p>
        </p:txBody>
      </p:sp>
      <p:sp>
        <p:nvSpPr>
          <p:cNvPr id="49" name="Cloud 48">
            <a:extLst>
              <a:ext uri="{FF2B5EF4-FFF2-40B4-BE49-F238E27FC236}">
                <a16:creationId xmlns:a16="http://schemas.microsoft.com/office/drawing/2014/main" id="{DB1BC5F1-8DDC-42AB-B217-A6FC031489BB}"/>
              </a:ext>
            </a:extLst>
          </p:cNvPr>
          <p:cNvSpPr/>
          <p:nvPr/>
        </p:nvSpPr>
        <p:spPr>
          <a:xfrm>
            <a:off x="8359860" y="854711"/>
            <a:ext cx="1166267" cy="69102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National Health</a:t>
            </a:r>
          </a:p>
          <a:p>
            <a:pPr algn="ctr"/>
            <a:r>
              <a:rPr lang="en-US" sz="1000" dirty="0">
                <a:solidFill>
                  <a:schemeClr val="tx1"/>
                </a:solidFill>
              </a:rPr>
              <a:t>Data Warehouse</a:t>
            </a:r>
          </a:p>
        </p:txBody>
      </p:sp>
      <p:cxnSp>
        <p:nvCxnSpPr>
          <p:cNvPr id="59" name="Straight Arrow Connector 58">
            <a:extLst>
              <a:ext uri="{FF2B5EF4-FFF2-40B4-BE49-F238E27FC236}">
                <a16:creationId xmlns:a16="http://schemas.microsoft.com/office/drawing/2014/main" id="{0EDC37E6-BB4D-4CD3-A6F0-A469C3B75276}"/>
              </a:ext>
            </a:extLst>
          </p:cNvPr>
          <p:cNvCxnSpPr>
            <a:cxnSpLocks/>
            <a:endCxn id="49" idx="1"/>
          </p:cNvCxnSpPr>
          <p:nvPr/>
        </p:nvCxnSpPr>
        <p:spPr>
          <a:xfrm flipV="1">
            <a:off x="8910217" y="1544998"/>
            <a:ext cx="32777" cy="839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11262DB-7C19-4BDD-B258-B471B729CE3B}"/>
              </a:ext>
            </a:extLst>
          </p:cNvPr>
          <p:cNvSpPr/>
          <p:nvPr/>
        </p:nvSpPr>
        <p:spPr>
          <a:xfrm>
            <a:off x="10151002" y="4356861"/>
            <a:ext cx="1092230" cy="73693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 </a:t>
            </a:r>
          </a:p>
          <a:p>
            <a:pPr algn="ctr"/>
            <a:r>
              <a:rPr lang="en-US" sz="1000" dirty="0">
                <a:solidFill>
                  <a:schemeClr val="tx1"/>
                </a:solidFill>
              </a:rPr>
              <a:t>Facility Edition (FE)</a:t>
            </a:r>
          </a:p>
          <a:p>
            <a:pPr algn="ctr"/>
            <a:r>
              <a:rPr lang="en-US" sz="800" dirty="0">
                <a:solidFill>
                  <a:schemeClr val="tx1"/>
                </a:solidFill>
              </a:rPr>
              <a:t>Data entry and sent to</a:t>
            </a:r>
          </a:p>
          <a:p>
            <a:pPr algn="ctr"/>
            <a:r>
              <a:rPr lang="en-US" sz="800" dirty="0">
                <a:solidFill>
                  <a:schemeClr val="tx1"/>
                </a:solidFill>
              </a:rPr>
              <a:t>District for approval</a:t>
            </a:r>
          </a:p>
        </p:txBody>
      </p:sp>
      <p:sp>
        <p:nvSpPr>
          <p:cNvPr id="51" name="Flowchart: Magnetic Disk 50">
            <a:extLst>
              <a:ext uri="{FF2B5EF4-FFF2-40B4-BE49-F238E27FC236}">
                <a16:creationId xmlns:a16="http://schemas.microsoft.com/office/drawing/2014/main" id="{440CD48A-5F02-4B90-9893-80317CF183A8}"/>
              </a:ext>
            </a:extLst>
          </p:cNvPr>
          <p:cNvSpPr/>
          <p:nvPr/>
        </p:nvSpPr>
        <p:spPr>
          <a:xfrm>
            <a:off x="7289857" y="2929006"/>
            <a:ext cx="89998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tx1"/>
                </a:solidFill>
              </a:rPr>
              <a:t>Sage</a:t>
            </a:r>
            <a:endParaRPr lang="en-US" sz="1100" dirty="0"/>
          </a:p>
        </p:txBody>
      </p:sp>
      <p:cxnSp>
        <p:nvCxnSpPr>
          <p:cNvPr id="50" name="Straight Arrow Connector 49">
            <a:extLst>
              <a:ext uri="{FF2B5EF4-FFF2-40B4-BE49-F238E27FC236}">
                <a16:creationId xmlns:a16="http://schemas.microsoft.com/office/drawing/2014/main" id="{ADED2B0D-2965-43E7-88D7-636F3D465378}"/>
              </a:ext>
            </a:extLst>
          </p:cNvPr>
          <p:cNvCxnSpPr>
            <a:cxnSpLocks/>
            <a:stCxn id="36" idx="0"/>
            <a:endCxn id="41" idx="1"/>
          </p:cNvCxnSpPr>
          <p:nvPr/>
        </p:nvCxnSpPr>
        <p:spPr>
          <a:xfrm flipV="1">
            <a:off x="11581231" y="1536927"/>
            <a:ext cx="0" cy="859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D3CD81E-5C9E-4CDC-B26A-739130D2A63A}"/>
              </a:ext>
            </a:extLst>
          </p:cNvPr>
          <p:cNvSpPr/>
          <p:nvPr/>
        </p:nvSpPr>
        <p:spPr>
          <a:xfrm>
            <a:off x="11253988" y="362966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119" name="Rectangle 118">
            <a:extLst>
              <a:ext uri="{FF2B5EF4-FFF2-40B4-BE49-F238E27FC236}">
                <a16:creationId xmlns:a16="http://schemas.microsoft.com/office/drawing/2014/main" id="{C4862328-9CEE-4ABD-933E-B0118A737247}"/>
              </a:ext>
            </a:extLst>
          </p:cNvPr>
          <p:cNvSpPr/>
          <p:nvPr/>
        </p:nvSpPr>
        <p:spPr>
          <a:xfrm>
            <a:off x="6822027" y="4472523"/>
            <a:ext cx="835181" cy="41859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a:t>
            </a:r>
          </a:p>
          <a:p>
            <a:pPr algn="ctr"/>
            <a:r>
              <a:rPr lang="en-US" sz="800" dirty="0">
                <a:solidFill>
                  <a:schemeClr val="tx1"/>
                </a:solidFill>
              </a:rPr>
              <a:t>form and sent to </a:t>
            </a:r>
          </a:p>
          <a:p>
            <a:pPr algn="ctr"/>
            <a:r>
              <a:rPr lang="en-US" sz="800" dirty="0">
                <a:solidFill>
                  <a:schemeClr val="tx1"/>
                </a:solidFill>
              </a:rPr>
              <a:t>District for entry</a:t>
            </a:r>
          </a:p>
        </p:txBody>
      </p:sp>
      <p:cxnSp>
        <p:nvCxnSpPr>
          <p:cNvPr id="121" name="Straight Arrow Connector 120">
            <a:extLst>
              <a:ext uri="{FF2B5EF4-FFF2-40B4-BE49-F238E27FC236}">
                <a16:creationId xmlns:a16="http://schemas.microsoft.com/office/drawing/2014/main" id="{1981352A-DD92-4728-90B7-8EF7A0DCAC47}"/>
              </a:ext>
            </a:extLst>
          </p:cNvPr>
          <p:cNvCxnSpPr>
            <a:cxnSpLocks/>
            <a:stCxn id="119" idx="0"/>
            <a:endCxn id="43" idx="1"/>
          </p:cNvCxnSpPr>
          <p:nvPr/>
        </p:nvCxnSpPr>
        <p:spPr>
          <a:xfrm rot="5400000" flipH="1" flipV="1">
            <a:off x="7110873" y="3970316"/>
            <a:ext cx="630952" cy="37346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Cloud 52">
            <a:extLst>
              <a:ext uri="{FF2B5EF4-FFF2-40B4-BE49-F238E27FC236}">
                <a16:creationId xmlns:a16="http://schemas.microsoft.com/office/drawing/2014/main" id="{37FBA819-000B-4698-A444-9891C487F6F6}"/>
              </a:ext>
            </a:extLst>
          </p:cNvPr>
          <p:cNvSpPr/>
          <p:nvPr/>
        </p:nvSpPr>
        <p:spPr>
          <a:xfrm>
            <a:off x="7115907" y="876923"/>
            <a:ext cx="1005819"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Warehouse</a:t>
            </a:r>
          </a:p>
          <a:p>
            <a:pPr algn="ctr"/>
            <a:r>
              <a:rPr lang="en-US" sz="1000" dirty="0">
                <a:solidFill>
                  <a:schemeClr val="tx1"/>
                </a:solidFill>
              </a:rPr>
              <a:t>Expert</a:t>
            </a:r>
          </a:p>
        </p:txBody>
      </p:sp>
      <p:sp>
        <p:nvSpPr>
          <p:cNvPr id="54" name="Rectangle 53">
            <a:extLst>
              <a:ext uri="{FF2B5EF4-FFF2-40B4-BE49-F238E27FC236}">
                <a16:creationId xmlns:a16="http://schemas.microsoft.com/office/drawing/2014/main" id="{98A0074E-FCB7-4328-B202-8F1F6D2328C1}"/>
              </a:ext>
            </a:extLst>
          </p:cNvPr>
          <p:cNvSpPr/>
          <p:nvPr/>
        </p:nvSpPr>
        <p:spPr>
          <a:xfrm>
            <a:off x="7278667" y="2408342"/>
            <a:ext cx="911179" cy="39600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Expert</a:t>
            </a:r>
            <a:endParaRPr lang="en-US" sz="1800" dirty="0">
              <a:solidFill>
                <a:schemeClr val="tx1"/>
              </a:solidFill>
            </a:endParaRPr>
          </a:p>
          <a:p>
            <a:pPr algn="ctr"/>
            <a:r>
              <a:rPr lang="en-US" sz="800" dirty="0">
                <a:solidFill>
                  <a:schemeClr val="tx1"/>
                </a:solidFill>
              </a:rPr>
              <a:t>Data Entry</a:t>
            </a:r>
            <a:endParaRPr lang="en-ZA" sz="800" dirty="0">
              <a:solidFill>
                <a:schemeClr val="tx1"/>
              </a:solidFill>
            </a:endParaRPr>
          </a:p>
        </p:txBody>
      </p:sp>
      <p:cxnSp>
        <p:nvCxnSpPr>
          <p:cNvPr id="55" name="Straight Arrow Connector 54">
            <a:extLst>
              <a:ext uri="{FF2B5EF4-FFF2-40B4-BE49-F238E27FC236}">
                <a16:creationId xmlns:a16="http://schemas.microsoft.com/office/drawing/2014/main" id="{46CC8422-F05D-4BCF-AB3E-32C01F7D088A}"/>
              </a:ext>
            </a:extLst>
          </p:cNvPr>
          <p:cNvCxnSpPr>
            <a:cxnSpLocks/>
          </p:cNvCxnSpPr>
          <p:nvPr/>
        </p:nvCxnSpPr>
        <p:spPr>
          <a:xfrm flipV="1">
            <a:off x="7723986" y="1459348"/>
            <a:ext cx="0" cy="948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854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02750126-CAF3-4BFE-BAD8-BB2239014111}">
  <ds:schemaRefs>
    <ds:schemaRef ds:uri="Microsoft.SharePoint.Taxonomy.ContentTypeSync"/>
  </ds:schemaRefs>
</ds:datastoreItem>
</file>

<file path=customXml/itemProps2.xml><?xml version="1.0" encoding="utf-8"?>
<ds:datastoreItem xmlns:ds="http://schemas.openxmlformats.org/officeDocument/2006/customXml" ds:itemID="{1557324B-8CF4-424C-A703-2780F19F5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BEAE8431-F759-4283-8BEF-A17B8C6726B1}">
  <ds:schemaRefs>
    <ds:schemaRef ds:uri="http://schemas.microsoft.com/office/2006/documentManagement/types"/>
    <ds:schemaRef ds:uri="33cd82f4-3f37-4b3e-a578-547f27c42b2d"/>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30572</TotalTime>
  <Words>373</Words>
  <Application>Microsoft Office PowerPoint</Application>
  <PresentationFormat>Widescreen</PresentationFormat>
  <Paragraphs>101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289</cp:revision>
  <dcterms:created xsi:type="dcterms:W3CDTF">2020-02-25T15:16:25Z</dcterms:created>
  <dcterms:modified xsi:type="dcterms:W3CDTF">2021-06-25T15:54:29Z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