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55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DF6EE8DB-1AF0-4AF1-99E8-9676CD9D3882}"/>
    <pc:docChg chg="delSld">
      <pc:chgData name="Simon Conesa" userId="85e637a4-6b19-43c5-8a8d-4fa11b74262f" providerId="ADAL" clId="{DF6EE8DB-1AF0-4AF1-99E8-9676CD9D3882}" dt="2021-06-25T15:54:57.962" v="1" actId="2696"/>
      <pc:docMkLst>
        <pc:docMk/>
      </pc:docMkLst>
      <pc:sldChg chg="del">
        <pc:chgData name="Simon Conesa" userId="85e637a4-6b19-43c5-8a8d-4fa11b74262f" providerId="ADAL" clId="{DF6EE8DB-1AF0-4AF1-99E8-9676CD9D3882}" dt="2021-06-25T15:54:57.962" v="1" actId="2696"/>
        <pc:sldMkLst>
          <pc:docMk/>
          <pc:sldMk cId="3013793912" sldId="556"/>
        </pc:sldMkLst>
      </pc:sldChg>
      <pc:sldChg chg="del">
        <pc:chgData name="Simon Conesa" userId="85e637a4-6b19-43c5-8a8d-4fa11b74262f" providerId="ADAL" clId="{DF6EE8DB-1AF0-4AF1-99E8-9676CD9D3882}" dt="2021-06-25T15:54:55.919" v="0" actId="2696"/>
        <pc:sldMkLst>
          <pc:docMk/>
          <pc:sldMk cId="656492728" sldId="557"/>
        </pc:sldMkLst>
      </pc:sldChg>
    </pc:docChg>
  </pc:docChgLst>
  <pc:docChgLst>
    <pc:chgData name="Simon Conesa" userId="85e637a4-6b19-43c5-8a8d-4fa11b74262f" providerId="ADAL" clId="{0655D1FD-C331-4AA4-9D91-9C71FB932B2F}"/>
    <pc:docChg chg="undo custSel modSld">
      <pc:chgData name="Simon Conesa" userId="85e637a4-6b19-43c5-8a8d-4fa11b74262f" providerId="ADAL" clId="{0655D1FD-C331-4AA4-9D91-9C71FB932B2F}" dt="2021-02-09T20:31:31.341" v="89" actId="20577"/>
      <pc:docMkLst>
        <pc:docMk/>
      </pc:docMkLst>
      <pc:sldChg chg="modSp mod">
        <pc:chgData name="Simon Conesa" userId="85e637a4-6b19-43c5-8a8d-4fa11b74262f" providerId="ADAL" clId="{0655D1FD-C331-4AA4-9D91-9C71FB932B2F}" dt="2021-02-09T20:31:31.341" v="89" actId="20577"/>
        <pc:sldMkLst>
          <pc:docMk/>
          <pc:sldMk cId="3013793912" sldId="556"/>
        </pc:sldMkLst>
        <pc:spChg chg="mod">
          <ac:chgData name="Simon Conesa" userId="85e637a4-6b19-43c5-8a8d-4fa11b74262f" providerId="ADAL" clId="{0655D1FD-C331-4AA4-9D91-9C71FB932B2F}" dt="2021-02-09T20:31:11.498" v="62" actId="20577"/>
          <ac:spMkLst>
            <pc:docMk/>
            <pc:sldMk cId="3013793912" sldId="556"/>
            <ac:spMk id="9" creationId="{F858BFB3-743F-44D3-96D6-B91E20CFB2A5}"/>
          </ac:spMkLst>
        </pc:spChg>
        <pc:graphicFrameChg chg="mod modGraphic">
          <ac:chgData name="Simon Conesa" userId="85e637a4-6b19-43c5-8a8d-4fa11b74262f" providerId="ADAL" clId="{0655D1FD-C331-4AA4-9D91-9C71FB932B2F}" dt="2021-02-09T20:31:31.341" v="89" actId="20577"/>
          <ac:graphicFrameMkLst>
            <pc:docMk/>
            <pc:sldMk cId="3013793912" sldId="556"/>
            <ac:graphicFrameMk id="3" creationId="{94CE5152-4B03-49E2-B187-07B0D574788B}"/>
          </ac:graphicFrameMkLst>
        </pc:graphicFrameChg>
        <pc:graphicFrameChg chg="mod modGraphic">
          <ac:chgData name="Simon Conesa" userId="85e637a4-6b19-43c5-8a8d-4fa11b74262f" providerId="ADAL" clId="{0655D1FD-C331-4AA4-9D91-9C71FB932B2F}" dt="2021-01-14T15:24:03.849" v="60" actId="20577"/>
          <ac:graphicFrameMkLst>
            <pc:docMk/>
            <pc:sldMk cId="3013793912" sldId="556"/>
            <ac:graphicFrameMk id="6" creationId="{69A7C511-DEA6-46C7-BF8A-6BAC853B052A}"/>
          </ac:graphicFrameMkLst>
        </pc:graphicFrameChg>
      </pc:sldChg>
      <pc:sldChg chg="modSp mod">
        <pc:chgData name="Simon Conesa" userId="85e637a4-6b19-43c5-8a8d-4fa11b74262f" providerId="ADAL" clId="{0655D1FD-C331-4AA4-9D91-9C71FB932B2F}" dt="2021-01-14T15:12:39.540" v="5" actId="113"/>
        <pc:sldMkLst>
          <pc:docMk/>
          <pc:sldMk cId="656492728" sldId="557"/>
        </pc:sldMkLst>
        <pc:spChg chg="mod">
          <ac:chgData name="Simon Conesa" userId="85e637a4-6b19-43c5-8a8d-4fa11b74262f" providerId="ADAL" clId="{0655D1FD-C331-4AA4-9D91-9C71FB932B2F}" dt="2021-01-14T15:12:39.540" v="5" actId="113"/>
          <ac:spMkLst>
            <pc:docMk/>
            <pc:sldMk cId="656492728" sldId="557"/>
            <ac:spMk id="5" creationId="{9E3177D4-CEA5-4F02-8C16-E1AA5373941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774546357"/>
              </p:ext>
            </p:extLst>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nvGraphicFramePr>
        <p:xfrm>
          <a:off x="6084176" y="338028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111" name="Straight Arrow Connector 110">
            <a:extLst>
              <a:ext uri="{FF2B5EF4-FFF2-40B4-BE49-F238E27FC236}">
                <a16:creationId xmlns:a16="http://schemas.microsoft.com/office/drawing/2014/main" id="{A6FE943E-2924-439C-A26E-E0A728D1E1F3}"/>
              </a:ext>
            </a:extLst>
          </p:cNvPr>
          <p:cNvCxnSpPr>
            <a:cxnSpLocks/>
            <a:stCxn id="47" idx="1"/>
          </p:cNvCxnSpPr>
          <p:nvPr/>
        </p:nvCxnSpPr>
        <p:spPr>
          <a:xfrm flipV="1">
            <a:off x="9750851" y="1542402"/>
            <a:ext cx="0" cy="733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6E181D6B-950B-4DEA-B202-71A1B9D22290}"/>
              </a:ext>
            </a:extLst>
          </p:cNvPr>
          <p:cNvCxnSpPr>
            <a:cxnSpLocks/>
          </p:cNvCxnSpPr>
          <p:nvPr/>
        </p:nvCxnSpPr>
        <p:spPr>
          <a:xfrm flipH="1">
            <a:off x="10152126" y="1005029"/>
            <a:ext cx="1170450" cy="20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AD69698-918F-4FB7-A817-C03473704BE0}"/>
              </a:ext>
            </a:extLst>
          </p:cNvPr>
          <p:cNvCxnSpPr>
            <a:cxnSpLocks/>
          </p:cNvCxnSpPr>
          <p:nvPr/>
        </p:nvCxnSpPr>
        <p:spPr>
          <a:xfrm flipV="1">
            <a:off x="11776066" y="1414914"/>
            <a:ext cx="0" cy="2145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5D48D82E-AEA3-49A3-9A54-B0633B0AB672}"/>
              </a:ext>
            </a:extLst>
          </p:cNvPr>
          <p:cNvCxnSpPr>
            <a:cxnSpLocks/>
          </p:cNvCxnSpPr>
          <p:nvPr/>
        </p:nvCxnSpPr>
        <p:spPr>
          <a:xfrm flipV="1">
            <a:off x="9919877" y="2829872"/>
            <a:ext cx="0" cy="17170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5837EB37-73FA-414D-803A-70EF7DE3B18A}"/>
              </a:ext>
            </a:extLst>
          </p:cNvPr>
          <p:cNvCxnSpPr>
            <a:cxnSpLocks/>
            <a:stCxn id="56" idx="3"/>
            <a:endCxn id="61" idx="1"/>
          </p:cNvCxnSpPr>
          <p:nvPr/>
        </p:nvCxnSpPr>
        <p:spPr>
          <a:xfrm>
            <a:off x="8789150" y="2691883"/>
            <a:ext cx="4294" cy="90779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07826" y="5183229"/>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441828191"/>
              </p:ext>
            </p:extLst>
          </p:nvPr>
        </p:nvGraphicFramePr>
        <p:xfrm>
          <a:off x="11284" y="368949"/>
          <a:ext cx="6072892" cy="5758815"/>
        </p:xfrm>
        <a:graphic>
          <a:graphicData uri="http://schemas.openxmlformats.org/drawingml/2006/table">
            <a:tbl>
              <a:tblPr firstRow="1" bandRow="1">
                <a:tableStyleId>{5C22544A-7EE6-4342-B048-85BDC9FD1C3A}</a:tableStyleId>
              </a:tblPr>
              <a:tblGrid>
                <a:gridCol w="1298076">
                  <a:extLst>
                    <a:ext uri="{9D8B030D-6E8A-4147-A177-3AD203B41FA5}">
                      <a16:colId xmlns:a16="http://schemas.microsoft.com/office/drawing/2014/main" val="1617393262"/>
                    </a:ext>
                  </a:extLst>
                </a:gridCol>
                <a:gridCol w="908653">
                  <a:extLst>
                    <a:ext uri="{9D8B030D-6E8A-4147-A177-3AD203B41FA5}">
                      <a16:colId xmlns:a16="http://schemas.microsoft.com/office/drawing/2014/main" val="3497483624"/>
                    </a:ext>
                  </a:extLst>
                </a:gridCol>
                <a:gridCol w="1152610">
                  <a:extLst>
                    <a:ext uri="{9D8B030D-6E8A-4147-A177-3AD203B41FA5}">
                      <a16:colId xmlns:a16="http://schemas.microsoft.com/office/drawing/2014/main" val="3955669414"/>
                    </a:ext>
                  </a:extLst>
                </a:gridCol>
                <a:gridCol w="2713553">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71603">
                <a:tc>
                  <a:txBody>
                    <a:bodyPr/>
                    <a:lstStyle/>
                    <a:p>
                      <a:pPr algn="l" fontAlgn="b"/>
                      <a:r>
                        <a:rPr lang="en-US" sz="1100" b="0" i="0" u="none" strike="noStrike" dirty="0">
                          <a:solidFill>
                            <a:srgbClr val="000000"/>
                          </a:solidFill>
                          <a:effectLst/>
                          <a:latin typeface="+mn-lt"/>
                        </a:rPr>
                        <a:t>DHIS2</a:t>
                      </a:r>
                    </a:p>
                  </a:txBody>
                  <a:tcPr marL="9525" marR="9525" marT="9525" marB="0" anchor="ctr"/>
                </a:tc>
                <a:tc>
                  <a:txBody>
                    <a:bodyPr/>
                    <a:lstStyle/>
                    <a:p>
                      <a:pPr algn="l" fontAlgn="t"/>
                      <a:r>
                        <a:rPr lang="en-US" sz="1100" b="0" i="0" u="none" strike="noStrike" dirty="0">
                          <a:solidFill>
                            <a:srgbClr val="000000"/>
                          </a:solidFill>
                          <a:effectLst/>
                          <a:latin typeface="+mn-lt"/>
                        </a:rPr>
                        <a:t>HMIS</a:t>
                      </a:r>
                    </a:p>
                  </a:txBody>
                  <a:tcPr marL="9525" marR="9525" marT="9525" marB="0" anchor="ctr"/>
                </a:tc>
                <a:tc>
                  <a:txBody>
                    <a:bodyPr/>
                    <a:lstStyle/>
                    <a:p>
                      <a:pPr algn="l" fontAlgn="t"/>
                      <a:r>
                        <a:rPr lang="en-US" sz="1100" b="0" i="0" u="none" strike="noStrike" dirty="0">
                          <a:solidFill>
                            <a:srgbClr val="000000"/>
                          </a:solidFill>
                          <a:effectLst/>
                          <a:latin typeface="+mn-lt"/>
                        </a:rPr>
                        <a:t>Global Fund</a:t>
                      </a:r>
                    </a:p>
                  </a:txBody>
                  <a:tcPr marL="9525" marR="9525" marT="9525" marB="0" anchor="ctr"/>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Web-based system that captures data on disease morbidity and mortality, maternal and child health services, service delivery, surveillance and financial services</a:t>
                      </a:r>
                    </a:p>
                    <a:p>
                      <a:pPr marL="0" indent="61913" algn="l" fontAlgn="b">
                        <a:buFont typeface="Arial" panose="020B0604020202020204" pitchFamily="34" charset="0"/>
                        <a:buChar char="•"/>
                      </a:pPr>
                      <a:r>
                        <a:rPr lang="en-US" sz="1100" b="0" i="0" u="none" strike="noStrike" dirty="0">
                          <a:solidFill>
                            <a:srgbClr val="000000"/>
                          </a:solidFill>
                          <a:effectLst/>
                          <a:latin typeface="+mn-lt"/>
                        </a:rPr>
                        <a:t>Data collection is conducted at the health facility level using a paper based system and is aggregated and computerized from district to national level</a:t>
                      </a:r>
                    </a:p>
                  </a:txBody>
                  <a:tcPr marL="9525" marR="9525" marT="9525" marB="0" anchor="ctr"/>
                </a:tc>
                <a:extLst>
                  <a:ext uri="{0D108BD9-81ED-4DB2-BD59-A6C34878D82A}">
                    <a16:rowId xmlns:a16="http://schemas.microsoft.com/office/drawing/2014/main" val="3129169723"/>
                  </a:ext>
                </a:extLst>
              </a:tr>
              <a:tr h="201038">
                <a:tc>
                  <a:txBody>
                    <a:bodyPr/>
                    <a:lstStyle/>
                    <a:p>
                      <a:pPr algn="l" fontAlgn="b"/>
                      <a:r>
                        <a:rPr lang="en-US" sz="1100" b="0" i="0" u="none" strike="noStrike" dirty="0" err="1">
                          <a:solidFill>
                            <a:srgbClr val="000000"/>
                          </a:solidFill>
                          <a:effectLst/>
                          <a:latin typeface="+mn-lt"/>
                        </a:rPr>
                        <a:t>NatPharm</a:t>
                      </a:r>
                      <a:r>
                        <a:rPr lang="en-US" sz="1100" b="0" i="0" u="none" strike="noStrike" dirty="0">
                          <a:solidFill>
                            <a:srgbClr val="000000"/>
                          </a:solidFill>
                          <a:effectLst/>
                          <a:latin typeface="+mn-lt"/>
                        </a:rPr>
                        <a:t> ERP</a:t>
                      </a:r>
                    </a:p>
                  </a:txBody>
                  <a:tcPr marL="9525" marR="9525" marT="9525" marB="0" anchor="ctr"/>
                </a:tc>
                <a:tc>
                  <a:txBody>
                    <a:bodyPr/>
                    <a:lstStyle/>
                    <a:p>
                      <a:pPr algn="l" fontAlgn="t"/>
                      <a:r>
                        <a:rPr lang="en-US" sz="1100" b="0" i="0" u="none" strike="noStrike" dirty="0">
                          <a:solidFill>
                            <a:srgbClr val="000000"/>
                          </a:solidFill>
                          <a:effectLst/>
                          <a:latin typeface="+mn-lt"/>
                        </a:rPr>
                        <a:t>ERP/WMS</a:t>
                      </a:r>
                    </a:p>
                  </a:txBody>
                  <a:tcPr marL="9525" marR="9525" marT="9525" marB="0" anchor="ctr"/>
                </a:tc>
                <a:tc>
                  <a:txBody>
                    <a:bodyPr/>
                    <a:lstStyle/>
                    <a:p>
                      <a:pPr algn="l" fontAlgn="t"/>
                      <a:r>
                        <a:rPr lang="en-US" sz="1100" b="0" i="0" u="none" strike="noStrike" dirty="0">
                          <a:solidFill>
                            <a:srgbClr val="000000"/>
                          </a:solidFill>
                          <a:effectLst/>
                          <a:latin typeface="+mn-lt"/>
                        </a:rPr>
                        <a:t>Central Medical Stores</a:t>
                      </a:r>
                    </a:p>
                  </a:txBody>
                  <a:tcPr marL="9525" marR="9525" marT="9525" marB="0" anchor="ctr"/>
                </a:tc>
                <a:tc>
                  <a:txBody>
                    <a:bodyPr/>
                    <a:lstStyle/>
                    <a:p>
                      <a:pPr marL="57150" indent="-57150" algn="l" fontAlgn="b">
                        <a:buFont typeface="Arial" panose="020B0604020202020204" pitchFamily="34" charset="0"/>
                        <a:buChar char="•"/>
                      </a:pPr>
                      <a:r>
                        <a:rPr lang="en-US" sz="1100" b="0" i="0" u="none" strike="noStrike" dirty="0">
                          <a:solidFill>
                            <a:srgbClr val="000000"/>
                          </a:solidFill>
                          <a:effectLst/>
                          <a:latin typeface="+mn-lt"/>
                        </a:rPr>
                        <a:t>ERP includes the WMS, deployed in 2003</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Integrated with the Top Up, ZISHAC and eLMIS LMIS applications</a:t>
                      </a:r>
                    </a:p>
                  </a:txBody>
                  <a:tcPr marL="9525" marR="9525" marT="9525" marB="0" anchor="ctr"/>
                </a:tc>
                <a:extLst>
                  <a:ext uri="{0D108BD9-81ED-4DB2-BD59-A6C34878D82A}">
                    <a16:rowId xmlns:a16="http://schemas.microsoft.com/office/drawing/2014/main" val="2933050690"/>
                  </a:ext>
                </a:extLst>
              </a:tr>
              <a:tr h="103763">
                <a:tc>
                  <a:txBody>
                    <a:bodyPr/>
                    <a:lstStyle/>
                    <a:p>
                      <a:pPr algn="l" fontAlgn="b"/>
                      <a:r>
                        <a:rPr lang="en-US" sz="1100" b="0" i="0" u="none" strike="noStrike" dirty="0">
                          <a:solidFill>
                            <a:srgbClr val="000000"/>
                          </a:solidFill>
                          <a:effectLst/>
                          <a:latin typeface="+mn-lt"/>
                        </a:rPr>
                        <a:t>Top Up Software</a:t>
                      </a:r>
                    </a:p>
                  </a:txBody>
                  <a:tcPr marL="9525" marR="9525" marT="9525" marB="0" anchor="ctr"/>
                </a:tc>
                <a:tc>
                  <a:txBody>
                    <a:bodyPr/>
                    <a:lstStyle/>
                    <a:p>
                      <a:pPr algn="l" fontAlgn="t"/>
                      <a:r>
                        <a:rPr lang="en-US" sz="1100" b="0" i="0" u="none" strike="noStrike" dirty="0">
                          <a:solidFill>
                            <a:srgbClr val="000000"/>
                          </a:solidFill>
                          <a:effectLst/>
                          <a:latin typeface="+mn-lt"/>
                        </a:rPr>
                        <a:t>ELMIS</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57150" indent="-57150" algn="l" fontAlgn="b">
                        <a:buFont typeface="Arial" panose="020B0604020202020204" pitchFamily="34" charset="0"/>
                        <a:buChar char="•"/>
                      </a:pPr>
                      <a:r>
                        <a:rPr lang="en-US" sz="1100" b="0" i="0" u="none" strike="noStrike" dirty="0">
                          <a:solidFill>
                            <a:srgbClr val="000000"/>
                          </a:solidFill>
                          <a:effectLst/>
                          <a:latin typeface="+mn-lt"/>
                        </a:rPr>
                        <a:t>LMIS for Assisted Pull distribution system</a:t>
                      </a:r>
                    </a:p>
                    <a:p>
                      <a:pPr marL="57150" marR="0" lvl="0" indent="-571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On Dynamics NAV platform</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Server-based, integrated w/</a:t>
                      </a:r>
                      <a:r>
                        <a:rPr lang="en-US" sz="1100" b="0" i="0" u="none" strike="noStrike" dirty="0" err="1">
                          <a:solidFill>
                            <a:srgbClr val="000000"/>
                          </a:solidFill>
                          <a:effectLst/>
                          <a:latin typeface="+mn-lt"/>
                        </a:rPr>
                        <a:t>NatPharm</a:t>
                      </a:r>
                      <a:r>
                        <a:rPr lang="en-US" sz="1100" b="0" i="0" u="none" strike="noStrike" dirty="0">
                          <a:solidFill>
                            <a:srgbClr val="000000"/>
                          </a:solidFill>
                          <a:effectLst/>
                          <a:latin typeface="+mn-lt"/>
                        </a:rPr>
                        <a:t> WMS</a:t>
                      </a:r>
                    </a:p>
                  </a:txBody>
                  <a:tcPr marL="9525" marR="9525" marT="9525" marB="0" anchor="ctr"/>
                </a:tc>
                <a:extLst>
                  <a:ext uri="{0D108BD9-81ED-4DB2-BD59-A6C34878D82A}">
                    <a16:rowId xmlns:a16="http://schemas.microsoft.com/office/drawing/2014/main" val="249143650"/>
                  </a:ext>
                </a:extLst>
              </a:tr>
              <a:tr h="103763">
                <a:tc>
                  <a:txBody>
                    <a:bodyPr/>
                    <a:lstStyle/>
                    <a:p>
                      <a:pPr algn="l" fontAlgn="b"/>
                      <a:r>
                        <a:rPr lang="en-US" sz="1100" b="0" i="0" u="none" strike="noStrike" dirty="0">
                          <a:solidFill>
                            <a:srgbClr val="000000"/>
                          </a:solidFill>
                          <a:effectLst/>
                          <a:latin typeface="+mn-lt"/>
                        </a:rPr>
                        <a:t>ZISHAC</a:t>
                      </a:r>
                    </a:p>
                  </a:txBody>
                  <a:tcPr marL="9525" marR="9525" marT="9525" marB="0" anchor="ctr"/>
                </a:tc>
                <a:tc>
                  <a:txBody>
                    <a:bodyPr/>
                    <a:lstStyle/>
                    <a:p>
                      <a:pPr algn="l" fontAlgn="t"/>
                      <a:r>
                        <a:rPr lang="en-US" sz="1100" b="0" i="0" u="none" strike="noStrike" dirty="0">
                          <a:solidFill>
                            <a:srgbClr val="000000"/>
                          </a:solidFill>
                          <a:effectLst/>
                          <a:latin typeface="+mn-lt"/>
                        </a:rPr>
                        <a:t>ELMIS</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57150" indent="-57150" algn="l" fontAlgn="b">
                        <a:buFont typeface="Arial" panose="020B0604020202020204" pitchFamily="34" charset="0"/>
                        <a:buChar char="•"/>
                      </a:pPr>
                      <a:r>
                        <a:rPr lang="en-US" sz="1100" b="0" i="0" u="none" strike="noStrike" dirty="0">
                          <a:solidFill>
                            <a:srgbClr val="000000"/>
                          </a:solidFill>
                          <a:effectLst/>
                          <a:latin typeface="+mn-lt"/>
                        </a:rPr>
                        <a:t>LMIS for ARV/VMMC distribution system</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On Dynamics NAV platform</a:t>
                      </a:r>
                    </a:p>
                    <a:p>
                      <a:pPr marL="57150" marR="0" lvl="0" indent="-571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Server-based, integrated w/</a:t>
                      </a:r>
                      <a:r>
                        <a:rPr lang="en-US" sz="1100" b="0" i="0" u="none" strike="noStrike" dirty="0" err="1">
                          <a:solidFill>
                            <a:srgbClr val="000000"/>
                          </a:solidFill>
                          <a:effectLst/>
                          <a:latin typeface="+mn-lt"/>
                        </a:rPr>
                        <a:t>NatPharm</a:t>
                      </a:r>
                      <a:r>
                        <a:rPr lang="en-US" sz="1100" b="0" i="0" u="none" strike="noStrike" dirty="0">
                          <a:solidFill>
                            <a:srgbClr val="000000"/>
                          </a:solidFill>
                          <a:effectLst/>
                          <a:latin typeface="+mn-lt"/>
                        </a:rPr>
                        <a:t> WMS</a:t>
                      </a:r>
                    </a:p>
                  </a:txBody>
                  <a:tcPr marL="9525" marR="9525" marT="9525" marB="0" anchor="ctr"/>
                </a:tc>
                <a:extLst>
                  <a:ext uri="{0D108BD9-81ED-4DB2-BD59-A6C34878D82A}">
                    <a16:rowId xmlns:a16="http://schemas.microsoft.com/office/drawing/2014/main" val="3333935869"/>
                  </a:ext>
                </a:extLst>
              </a:tr>
              <a:tr h="103763">
                <a:tc>
                  <a:txBody>
                    <a:bodyPr/>
                    <a:lstStyle/>
                    <a:p>
                      <a:pPr algn="l" fontAlgn="t"/>
                      <a:r>
                        <a:rPr lang="en-US" sz="1100" b="0" i="0" u="none" strike="noStrike" dirty="0" err="1">
                          <a:solidFill>
                            <a:srgbClr val="000000"/>
                          </a:solidFill>
                          <a:effectLst/>
                          <a:latin typeface="+mn-lt"/>
                        </a:rPr>
                        <a:t>eLMIS</a:t>
                      </a:r>
                      <a:endParaRPr lang="en-US" sz="1100" b="0" i="0" u="none" strike="noStrike" dirty="0">
                        <a:solidFill>
                          <a:srgbClr val="000000"/>
                        </a:solidFill>
                        <a:effectLst/>
                        <a:latin typeface="+mn-lt"/>
                      </a:endParaRPr>
                    </a:p>
                  </a:txBody>
                  <a:tcPr marL="9525" marR="9525" marT="9525" marB="0" anchor="ctr"/>
                </a:tc>
                <a:tc>
                  <a:txBody>
                    <a:bodyPr/>
                    <a:lstStyle/>
                    <a:p>
                      <a:pPr algn="l" fontAlgn="t"/>
                      <a:r>
                        <a:rPr lang="en-US" sz="1100" b="0" i="0" u="none" strike="noStrike" dirty="0">
                          <a:solidFill>
                            <a:srgbClr val="000000"/>
                          </a:solidFill>
                          <a:effectLst/>
                          <a:latin typeface="+mn-lt"/>
                        </a:rPr>
                        <a:t>ELMIS</a:t>
                      </a:r>
                    </a:p>
                  </a:txBody>
                  <a:tcPr marL="9525" marR="9525" marT="9525" marB="0" anchor="ctr"/>
                </a:tc>
                <a:tc>
                  <a:txBody>
                    <a:bodyPr/>
                    <a:lstStyle/>
                    <a:p>
                      <a:pPr algn="l" fontAlgn="t"/>
                      <a:r>
                        <a:rPr lang="en-US" sz="1100" b="0" i="0" u="none" strike="noStrike" dirty="0">
                          <a:solidFill>
                            <a:srgbClr val="000000"/>
                          </a:solidFill>
                          <a:effectLst/>
                          <a:latin typeface="+mn-lt"/>
                        </a:rPr>
                        <a:t>Global Fund</a:t>
                      </a:r>
                    </a:p>
                  </a:txBody>
                  <a:tcPr marL="9525" marR="9525" marT="9525" marB="0" anchor="ctr"/>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Piloted ELMIS that will replace ZISHAC and Top Up</a:t>
                      </a:r>
                    </a:p>
                    <a:p>
                      <a:pPr marL="60325" indent="-60325" algn="l" fontAlgn="b">
                        <a:buFont typeface="Arial" panose="020B0604020202020204" pitchFamily="34" charset="0"/>
                        <a:buChar char="•"/>
                      </a:pPr>
                      <a:r>
                        <a:rPr lang="en-US" sz="1100" b="0" i="0" u="none" strike="noStrike" dirty="0">
                          <a:solidFill>
                            <a:srgbClr val="000000"/>
                          </a:solidFill>
                          <a:effectLst/>
                          <a:latin typeface="+mn-lt"/>
                        </a:rPr>
                        <a:t>GHSC-PSM provides technical expertise</a:t>
                      </a:r>
                    </a:p>
                  </a:txBody>
                  <a:tcPr marL="9525" marR="9525" marT="9525" marB="0" anchor="ctr"/>
                </a:tc>
                <a:extLst>
                  <a:ext uri="{0D108BD9-81ED-4DB2-BD59-A6C34878D82A}">
                    <a16:rowId xmlns:a16="http://schemas.microsoft.com/office/drawing/2014/main" val="2323331611"/>
                  </a:ext>
                </a:extLst>
              </a:tr>
              <a:tr h="103763">
                <a:tc>
                  <a:txBody>
                    <a:bodyPr/>
                    <a:lstStyle/>
                    <a:p>
                      <a:pPr algn="l" fontAlgn="t"/>
                      <a:r>
                        <a:rPr lang="en-US" sz="1100" b="0" i="0" u="none" strike="noStrike" dirty="0" err="1">
                          <a:solidFill>
                            <a:srgbClr val="000000"/>
                          </a:solidFill>
                          <a:effectLst/>
                          <a:latin typeface="+mn-lt"/>
                        </a:rPr>
                        <a:t>AutoOrder</a:t>
                      </a:r>
                      <a:endParaRPr lang="en-US" sz="1100" b="0" i="0" u="none" strike="noStrike" dirty="0">
                        <a:solidFill>
                          <a:srgbClr val="000000"/>
                        </a:solidFill>
                        <a:effectLst/>
                        <a:latin typeface="+mn-lt"/>
                      </a:endParaRPr>
                    </a:p>
                  </a:txBody>
                  <a:tcPr marL="9525" marR="9525" marT="9525" marB="0" anchor="ctr"/>
                </a:tc>
                <a:tc>
                  <a:txBody>
                    <a:bodyPr/>
                    <a:lstStyle/>
                    <a:p>
                      <a:pPr algn="l" fontAlgn="t"/>
                      <a:r>
                        <a:rPr lang="en-US" sz="1100" b="0" i="0" u="none" strike="noStrike" dirty="0">
                          <a:solidFill>
                            <a:srgbClr val="000000"/>
                          </a:solidFill>
                          <a:effectLst/>
                          <a:latin typeface="+mn-lt"/>
                        </a:rPr>
                        <a:t>Data Collection</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Field level data collection and order determination</a:t>
                      </a:r>
                    </a:p>
                    <a:p>
                      <a:pPr marL="60325" indent="-60325" algn="l" fontAlgn="b">
                        <a:buFont typeface="Arial" panose="020B0604020202020204" pitchFamily="34" charset="0"/>
                        <a:buChar char="•"/>
                      </a:pPr>
                      <a:r>
                        <a:rPr lang="en-US" sz="1100" b="0" i="0" u="none" strike="noStrike" dirty="0">
                          <a:solidFill>
                            <a:srgbClr val="000000"/>
                          </a:solidFill>
                          <a:effectLst/>
                          <a:latin typeface="+mn-lt"/>
                        </a:rPr>
                        <a:t>Synchronizes with Top Up software</a:t>
                      </a:r>
                    </a:p>
                  </a:txBody>
                  <a:tcPr marL="9525" marR="9525" marT="9525" marB="0" anchor="ctr"/>
                </a:tc>
                <a:extLst>
                  <a:ext uri="{0D108BD9-81ED-4DB2-BD59-A6C34878D82A}">
                    <a16:rowId xmlns:a16="http://schemas.microsoft.com/office/drawing/2014/main" val="738512929"/>
                  </a:ext>
                </a:extLst>
              </a:tr>
              <a:tr h="103763">
                <a:tc>
                  <a:txBody>
                    <a:bodyPr/>
                    <a:lstStyle/>
                    <a:p>
                      <a:pPr algn="l" fontAlgn="t"/>
                      <a:r>
                        <a:rPr lang="en-US" sz="1100" b="0" i="0" u="none" strike="noStrike" dirty="0" err="1">
                          <a:solidFill>
                            <a:srgbClr val="000000"/>
                          </a:solidFill>
                          <a:effectLst/>
                          <a:latin typeface="+mn-lt"/>
                        </a:rPr>
                        <a:t>TransIT</a:t>
                      </a:r>
                      <a:endParaRPr lang="en-US" sz="1100" b="0" i="0" u="none" strike="noStrike" dirty="0">
                        <a:solidFill>
                          <a:srgbClr val="000000"/>
                        </a:solidFill>
                        <a:effectLst/>
                        <a:latin typeface="+mn-lt"/>
                      </a:endParaRPr>
                    </a:p>
                  </a:txBody>
                  <a:tcPr marL="9525" marR="9525" marT="9525" marB="0" anchor="ctr"/>
                </a:tc>
                <a:tc>
                  <a:txBody>
                    <a:bodyPr/>
                    <a:lstStyle/>
                    <a:p>
                      <a:pPr algn="l" fontAlgn="t"/>
                      <a:r>
                        <a:rPr lang="en-US" sz="1100" b="0" i="0" u="none" strike="noStrike" dirty="0">
                          <a:solidFill>
                            <a:srgbClr val="000000"/>
                          </a:solidFill>
                          <a:effectLst/>
                          <a:latin typeface="+mn-lt"/>
                        </a:rPr>
                        <a:t>Data Collection</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Cloud-based solution that requires minimal</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Integrated with WMS</a:t>
                      </a:r>
                    </a:p>
                  </a:txBody>
                  <a:tcPr marL="9525" marR="9525" marT="9525" marB="0" anchor="ctr"/>
                </a:tc>
                <a:extLst>
                  <a:ext uri="{0D108BD9-81ED-4DB2-BD59-A6C34878D82A}">
                    <a16:rowId xmlns:a16="http://schemas.microsoft.com/office/drawing/2014/main" val="1362406018"/>
                  </a:ext>
                </a:extLst>
              </a:tr>
              <a:tr h="103763">
                <a:tc>
                  <a:txBody>
                    <a:bodyPr/>
                    <a:lstStyle/>
                    <a:p>
                      <a:pPr algn="l" fontAlgn="t"/>
                      <a:r>
                        <a:rPr lang="en-US" sz="1100" b="0" i="0" u="none" strike="noStrike" dirty="0">
                          <a:solidFill>
                            <a:srgbClr val="000000"/>
                          </a:solidFill>
                          <a:effectLst/>
                          <a:latin typeface="+mn-lt"/>
                        </a:rPr>
                        <a:t>Early Warning System</a:t>
                      </a:r>
                    </a:p>
                  </a:txBody>
                  <a:tcPr marL="9525" marR="9525" marT="9525" marB="0" anchor="ctr"/>
                </a:tc>
                <a:tc>
                  <a:txBody>
                    <a:bodyPr/>
                    <a:lstStyle/>
                    <a:p>
                      <a:pPr algn="l" fontAlgn="t"/>
                      <a:r>
                        <a:rPr lang="en-US" sz="1100" b="0" i="0" u="none" strike="noStrike" dirty="0">
                          <a:solidFill>
                            <a:srgbClr val="000000"/>
                          </a:solidFill>
                          <a:effectLst/>
                          <a:latin typeface="+mn-lt"/>
                        </a:rPr>
                        <a:t>EWS</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Tool for analyzing supply chain risks</a:t>
                      </a:r>
                    </a:p>
                  </a:txBody>
                  <a:tcPr marL="9525" marR="9525" marT="9525" marB="0" anchor="ctr"/>
                </a:tc>
                <a:extLst>
                  <a:ext uri="{0D108BD9-81ED-4DB2-BD59-A6C34878D82A}">
                    <a16:rowId xmlns:a16="http://schemas.microsoft.com/office/drawing/2014/main" val="2301893630"/>
                  </a:ext>
                </a:extLst>
              </a:tr>
              <a:tr h="103763">
                <a:tc>
                  <a:txBody>
                    <a:bodyPr/>
                    <a:lstStyle/>
                    <a:p>
                      <a:pPr algn="l" fontAlgn="t"/>
                      <a:r>
                        <a:rPr lang="en-US" sz="1100" b="0" i="0" u="none" strike="noStrike" dirty="0" err="1">
                          <a:solidFill>
                            <a:srgbClr val="000000"/>
                          </a:solidFill>
                          <a:effectLst/>
                          <a:latin typeface="+mn-lt"/>
                        </a:rPr>
                        <a:t>ForLab</a:t>
                      </a:r>
                      <a:endParaRPr lang="en-US" sz="1100" b="0" i="0" u="none" strike="noStrike" dirty="0">
                        <a:solidFill>
                          <a:srgbClr val="000000"/>
                        </a:solidFill>
                        <a:effectLst/>
                        <a:latin typeface="+mn-lt"/>
                      </a:endParaRPr>
                    </a:p>
                  </a:txBody>
                  <a:tcPr marL="9525" marR="9525" marT="9525" marB="0" anchor="ctr"/>
                </a:tc>
                <a:tc>
                  <a:txBody>
                    <a:bodyPr/>
                    <a:lstStyle/>
                    <a:p>
                      <a:pPr algn="l" fontAlgn="t"/>
                      <a:r>
                        <a:rPr lang="en-US" sz="1100" b="0" i="0" u="none" strike="noStrike" dirty="0">
                          <a:solidFill>
                            <a:srgbClr val="000000"/>
                          </a:solidFill>
                          <a:effectLst/>
                          <a:latin typeface="+mn-lt"/>
                        </a:rPr>
                        <a:t>Forecasting</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dirty="0">
                          <a:solidFill>
                            <a:srgbClr val="000000"/>
                          </a:solidFill>
                          <a:effectLst/>
                          <a:latin typeface="+mn-lt"/>
                        </a:rPr>
                        <a:t>Standalone forecasting and quantification tool for Lab items</a:t>
                      </a:r>
                    </a:p>
                  </a:txBody>
                  <a:tcPr marL="9525" marR="9525" marT="9525" marB="0" anchor="ctr"/>
                </a:tc>
                <a:extLst>
                  <a:ext uri="{0D108BD9-81ED-4DB2-BD59-A6C34878D82A}">
                    <a16:rowId xmlns:a16="http://schemas.microsoft.com/office/drawing/2014/main" val="3250245397"/>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nchor="ctr"/>
                </a:tc>
                <a:tc>
                  <a:txBody>
                    <a:bodyPr/>
                    <a:lstStyle/>
                    <a:p>
                      <a:pPr algn="l" fontAlgn="t"/>
                      <a:r>
                        <a:rPr lang="en-US" sz="1100" b="0" i="0" u="none" strike="noStrike" dirty="0">
                          <a:solidFill>
                            <a:srgbClr val="000000"/>
                          </a:solidFill>
                          <a:effectLst/>
                          <a:latin typeface="+mn-lt"/>
                        </a:rPr>
                        <a:t>Supply Planning</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2878247578"/>
                  </a:ext>
                </a:extLst>
              </a:tr>
              <a:tr h="103763">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nchor="ctr"/>
                </a:tc>
                <a:tc>
                  <a:txBody>
                    <a:bodyPr/>
                    <a:lstStyle/>
                    <a:p>
                      <a:pPr algn="l" fontAlgn="t"/>
                      <a:r>
                        <a:rPr lang="en-US" sz="1100" b="0" i="0" u="none" strike="noStrike" dirty="0">
                          <a:solidFill>
                            <a:srgbClr val="000000"/>
                          </a:solidFill>
                          <a:effectLst/>
                          <a:latin typeface="+mn-lt"/>
                        </a:rPr>
                        <a:t>Forecasting</a:t>
                      </a:r>
                    </a:p>
                  </a:txBody>
                  <a:tcPr marL="9525" marR="9525" marT="9525" marB="0" anchor="ctr"/>
                </a:tc>
                <a:tc>
                  <a:txBody>
                    <a:bodyPr/>
                    <a:lstStyle/>
                    <a:p>
                      <a:pPr algn="l" fontAlgn="t"/>
                      <a:r>
                        <a:rPr lang="en-US" sz="1100" b="0" i="0" u="none" strike="noStrike" dirty="0">
                          <a:solidFill>
                            <a:srgbClr val="000000"/>
                          </a:solidFill>
                          <a:effectLst/>
                          <a:latin typeface="+mn-lt"/>
                        </a:rPr>
                        <a:t>USAID</a:t>
                      </a:r>
                    </a:p>
                  </a:txBody>
                  <a:tcPr marL="9525" marR="9525" marT="9525" marB="0" anchor="ctr"/>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3920668929"/>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121814" y="-105399"/>
            <a:ext cx="3936546"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Zimbabwe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487622" y="2142735"/>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492007" y="2529452"/>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cxnSp>
        <p:nvCxnSpPr>
          <p:cNvPr id="20" name="Straight Arrow Connector 19">
            <a:extLst>
              <a:ext uri="{FF2B5EF4-FFF2-40B4-BE49-F238E27FC236}">
                <a16:creationId xmlns:a16="http://schemas.microsoft.com/office/drawing/2014/main" id="{2AFB5BE6-CCC1-4E51-A7DB-67ACB300A15A}"/>
              </a:ext>
            </a:extLst>
          </p:cNvPr>
          <p:cNvCxnSpPr>
            <a:cxnSpLocks/>
            <a:stCxn id="105" idx="0"/>
            <a:endCxn id="48" idx="3"/>
          </p:cNvCxnSpPr>
          <p:nvPr/>
        </p:nvCxnSpPr>
        <p:spPr>
          <a:xfrm flipH="1" flipV="1">
            <a:off x="10663736" y="2837396"/>
            <a:ext cx="15292" cy="67043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7C0B63E2-99C8-4B6F-ACC8-E0938D043E43}"/>
              </a:ext>
            </a:extLst>
          </p:cNvPr>
          <p:cNvSpPr/>
          <p:nvPr/>
        </p:nvSpPr>
        <p:spPr>
          <a:xfrm>
            <a:off x="7383911" y="907463"/>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DHIS2</a:t>
            </a:r>
          </a:p>
        </p:txBody>
      </p:sp>
      <p:cxnSp>
        <p:nvCxnSpPr>
          <p:cNvPr id="28" name="Straight Arrow Connector 27">
            <a:extLst>
              <a:ext uri="{FF2B5EF4-FFF2-40B4-BE49-F238E27FC236}">
                <a16:creationId xmlns:a16="http://schemas.microsoft.com/office/drawing/2014/main" id="{3E82E986-A89D-4AD9-97FD-E139112B66A3}"/>
              </a:ext>
            </a:extLst>
          </p:cNvPr>
          <p:cNvCxnSpPr>
            <a:cxnSpLocks/>
            <a:stCxn id="35" idx="0"/>
          </p:cNvCxnSpPr>
          <p:nvPr/>
        </p:nvCxnSpPr>
        <p:spPr>
          <a:xfrm flipH="1" flipV="1">
            <a:off x="7581026" y="1489876"/>
            <a:ext cx="428" cy="21772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F2A275C-F46C-44EB-A0B3-BCE552AC30A5}"/>
              </a:ext>
            </a:extLst>
          </p:cNvPr>
          <p:cNvSpPr/>
          <p:nvPr/>
        </p:nvSpPr>
        <p:spPr>
          <a:xfrm>
            <a:off x="7417482" y="2369498"/>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cxnSp>
        <p:nvCxnSpPr>
          <p:cNvPr id="31" name="Straight Arrow Connector 30">
            <a:extLst>
              <a:ext uri="{FF2B5EF4-FFF2-40B4-BE49-F238E27FC236}">
                <a16:creationId xmlns:a16="http://schemas.microsoft.com/office/drawing/2014/main" id="{3A14BCCC-8E26-4213-8FFB-B3605CC5AD2D}"/>
              </a:ext>
            </a:extLst>
          </p:cNvPr>
          <p:cNvCxnSpPr>
            <a:cxnSpLocks/>
            <a:stCxn id="30" idx="0"/>
            <a:endCxn id="27" idx="1"/>
          </p:cNvCxnSpPr>
          <p:nvPr/>
        </p:nvCxnSpPr>
        <p:spPr>
          <a:xfrm flipV="1">
            <a:off x="7869844" y="1553047"/>
            <a:ext cx="0" cy="8164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1638439-B1CE-4E0C-A2FE-75DECDA9E943}"/>
              </a:ext>
            </a:extLst>
          </p:cNvPr>
          <p:cNvSpPr/>
          <p:nvPr/>
        </p:nvSpPr>
        <p:spPr>
          <a:xfrm>
            <a:off x="7129092" y="3667089"/>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DHIS2</a:t>
            </a:r>
          </a:p>
          <a:p>
            <a:pPr algn="ctr"/>
            <a:r>
              <a:rPr lang="en-US" sz="800" dirty="0">
                <a:solidFill>
                  <a:schemeClr val="tx1"/>
                </a:solidFill>
              </a:rPr>
              <a:t>Data Entry</a:t>
            </a:r>
          </a:p>
        </p:txBody>
      </p:sp>
      <p:sp>
        <p:nvSpPr>
          <p:cNvPr id="36" name="Rectangle 35">
            <a:extLst>
              <a:ext uri="{FF2B5EF4-FFF2-40B4-BE49-F238E27FC236}">
                <a16:creationId xmlns:a16="http://schemas.microsoft.com/office/drawing/2014/main" id="{3E0F32B7-8509-47CC-AAE9-37D271E3BADC}"/>
              </a:ext>
            </a:extLst>
          </p:cNvPr>
          <p:cNvSpPr/>
          <p:nvPr/>
        </p:nvSpPr>
        <p:spPr>
          <a:xfrm>
            <a:off x="7129092" y="4582157"/>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 for entry</a:t>
            </a:r>
          </a:p>
        </p:txBody>
      </p:sp>
      <p:cxnSp>
        <p:nvCxnSpPr>
          <p:cNvPr id="37" name="Straight Arrow Connector 36">
            <a:extLst>
              <a:ext uri="{FF2B5EF4-FFF2-40B4-BE49-F238E27FC236}">
                <a16:creationId xmlns:a16="http://schemas.microsoft.com/office/drawing/2014/main" id="{8E317D71-19F5-4733-84FB-3DD05DB98097}"/>
              </a:ext>
            </a:extLst>
          </p:cNvPr>
          <p:cNvCxnSpPr>
            <a:cxnSpLocks/>
            <a:stCxn id="36" idx="0"/>
            <a:endCxn id="35" idx="2"/>
          </p:cNvCxnSpPr>
          <p:nvPr/>
        </p:nvCxnSpPr>
        <p:spPr>
          <a:xfrm flipV="1">
            <a:off x="7581454" y="4066201"/>
            <a:ext cx="0" cy="51595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F3273A9-ACC3-4508-9343-B25A84E97D48}"/>
              </a:ext>
            </a:extLst>
          </p:cNvPr>
          <p:cNvSpPr/>
          <p:nvPr/>
        </p:nvSpPr>
        <p:spPr>
          <a:xfrm>
            <a:off x="10220106" y="4551139"/>
            <a:ext cx="904724" cy="400019"/>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districts</a:t>
            </a:r>
          </a:p>
        </p:txBody>
      </p:sp>
      <p:cxnSp>
        <p:nvCxnSpPr>
          <p:cNvPr id="39" name="Straight Arrow Connector 38">
            <a:extLst>
              <a:ext uri="{FF2B5EF4-FFF2-40B4-BE49-F238E27FC236}">
                <a16:creationId xmlns:a16="http://schemas.microsoft.com/office/drawing/2014/main" id="{F7D6FA2D-CF44-4F60-8856-9B3C817F95FF}"/>
              </a:ext>
            </a:extLst>
          </p:cNvPr>
          <p:cNvCxnSpPr>
            <a:cxnSpLocks/>
            <a:stCxn id="38" idx="0"/>
            <a:endCxn id="105" idx="2"/>
          </p:cNvCxnSpPr>
          <p:nvPr/>
        </p:nvCxnSpPr>
        <p:spPr>
          <a:xfrm flipV="1">
            <a:off x="10672468" y="4144251"/>
            <a:ext cx="6560" cy="40688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Flowchart: Magnetic Disk 46">
            <a:extLst>
              <a:ext uri="{FF2B5EF4-FFF2-40B4-BE49-F238E27FC236}">
                <a16:creationId xmlns:a16="http://schemas.microsoft.com/office/drawing/2014/main" id="{74D730A4-E4B7-4D8B-8189-534637AD56A8}"/>
              </a:ext>
            </a:extLst>
          </p:cNvPr>
          <p:cNvSpPr/>
          <p:nvPr/>
        </p:nvSpPr>
        <p:spPr>
          <a:xfrm>
            <a:off x="9398210" y="2276397"/>
            <a:ext cx="705281" cy="585740"/>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bIns="0" rtlCol="0" anchor="t" anchorCtr="0"/>
          <a:lstStyle/>
          <a:p>
            <a:pPr algn="ctr"/>
            <a:r>
              <a:rPr lang="en-US" sz="1100" dirty="0"/>
              <a:t>Top Up</a:t>
            </a:r>
          </a:p>
          <a:p>
            <a:pPr algn="ctr"/>
            <a:r>
              <a:rPr lang="en-US" sz="1100" dirty="0"/>
              <a:t>Software</a:t>
            </a:r>
          </a:p>
        </p:txBody>
      </p:sp>
      <p:sp>
        <p:nvSpPr>
          <p:cNvPr id="48" name="Flowchart: Magnetic Disk 47">
            <a:extLst>
              <a:ext uri="{FF2B5EF4-FFF2-40B4-BE49-F238E27FC236}">
                <a16:creationId xmlns:a16="http://schemas.microsoft.com/office/drawing/2014/main" id="{170705B9-101C-4706-A8A4-32F73EFD8A61}"/>
              </a:ext>
            </a:extLst>
          </p:cNvPr>
          <p:cNvSpPr/>
          <p:nvPr/>
        </p:nvSpPr>
        <p:spPr>
          <a:xfrm>
            <a:off x="10311095" y="2251656"/>
            <a:ext cx="705282" cy="585740"/>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bIns="0" rtlCol="0" anchor="t" anchorCtr="0"/>
          <a:lstStyle/>
          <a:p>
            <a:pPr algn="ctr"/>
            <a:r>
              <a:rPr lang="en-US" sz="1100" dirty="0"/>
              <a:t>ZISHAC</a:t>
            </a:r>
          </a:p>
        </p:txBody>
      </p:sp>
      <p:sp>
        <p:nvSpPr>
          <p:cNvPr id="56" name="Flowchart: Magnetic Disk 55">
            <a:extLst>
              <a:ext uri="{FF2B5EF4-FFF2-40B4-BE49-F238E27FC236}">
                <a16:creationId xmlns:a16="http://schemas.microsoft.com/office/drawing/2014/main" id="{83ED3449-271D-4061-87C4-41FBA68863EF}"/>
              </a:ext>
            </a:extLst>
          </p:cNvPr>
          <p:cNvSpPr/>
          <p:nvPr/>
        </p:nvSpPr>
        <p:spPr>
          <a:xfrm>
            <a:off x="8345268" y="2088115"/>
            <a:ext cx="887764" cy="603768"/>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bIns="0" rtlCol="0" anchor="t" anchorCtr="0"/>
          <a:lstStyle/>
          <a:p>
            <a:pPr algn="ctr"/>
            <a:r>
              <a:rPr lang="en-US" sz="1100" dirty="0" err="1"/>
              <a:t>NatPharm</a:t>
            </a:r>
            <a:r>
              <a:rPr lang="en-US" sz="1100" dirty="0"/>
              <a:t> ERP</a:t>
            </a:r>
          </a:p>
          <a:p>
            <a:pPr algn="ctr"/>
            <a:r>
              <a:rPr lang="en-US" sz="1100" dirty="0"/>
              <a:t>(WMS)</a:t>
            </a:r>
          </a:p>
        </p:txBody>
      </p:sp>
      <p:sp>
        <p:nvSpPr>
          <p:cNvPr id="61" name="Flowchart: Magnetic Disk 60">
            <a:extLst>
              <a:ext uri="{FF2B5EF4-FFF2-40B4-BE49-F238E27FC236}">
                <a16:creationId xmlns:a16="http://schemas.microsoft.com/office/drawing/2014/main" id="{59956B09-19FE-4F71-B69D-5A7187DAEC23}"/>
              </a:ext>
            </a:extLst>
          </p:cNvPr>
          <p:cNvSpPr/>
          <p:nvPr/>
        </p:nvSpPr>
        <p:spPr>
          <a:xfrm>
            <a:off x="8353855" y="3599678"/>
            <a:ext cx="879177" cy="567599"/>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bIns="0" rtlCol="0" anchor="t" anchorCtr="0"/>
          <a:lstStyle/>
          <a:p>
            <a:pPr algn="ctr"/>
            <a:r>
              <a:rPr lang="en-US" sz="1100" dirty="0" err="1"/>
              <a:t>NatPharm</a:t>
            </a:r>
            <a:r>
              <a:rPr lang="en-US" sz="1100" dirty="0"/>
              <a:t> ERP</a:t>
            </a:r>
          </a:p>
          <a:p>
            <a:pPr algn="ctr"/>
            <a:r>
              <a:rPr lang="en-US" sz="1100" dirty="0"/>
              <a:t>(WMS)</a:t>
            </a:r>
          </a:p>
        </p:txBody>
      </p:sp>
      <p:sp>
        <p:nvSpPr>
          <p:cNvPr id="40" name="Flowchart: Magnetic Disk 39">
            <a:extLst>
              <a:ext uri="{FF2B5EF4-FFF2-40B4-BE49-F238E27FC236}">
                <a16:creationId xmlns:a16="http://schemas.microsoft.com/office/drawing/2014/main" id="{BDF838B6-BB30-4C95-937E-518E10FAA80F}"/>
              </a:ext>
            </a:extLst>
          </p:cNvPr>
          <p:cNvSpPr/>
          <p:nvPr/>
        </p:nvSpPr>
        <p:spPr>
          <a:xfrm>
            <a:off x="6482734" y="1756018"/>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ForLab</a:t>
            </a:r>
            <a:endParaRPr lang="en-US" sz="1100" dirty="0"/>
          </a:p>
        </p:txBody>
      </p:sp>
      <p:sp>
        <p:nvSpPr>
          <p:cNvPr id="42" name="Flowchart: Magnetic Disk 41">
            <a:extLst>
              <a:ext uri="{FF2B5EF4-FFF2-40B4-BE49-F238E27FC236}">
                <a16:creationId xmlns:a16="http://schemas.microsoft.com/office/drawing/2014/main" id="{03607E8A-1BF7-4269-8EA5-AC01E1D9B024}"/>
              </a:ext>
            </a:extLst>
          </p:cNvPr>
          <p:cNvSpPr/>
          <p:nvPr/>
        </p:nvSpPr>
        <p:spPr>
          <a:xfrm>
            <a:off x="6478442" y="2882387"/>
            <a:ext cx="822461" cy="484149"/>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nchorCtr="0"/>
          <a:lstStyle/>
          <a:p>
            <a:pPr algn="ctr"/>
            <a:r>
              <a:rPr lang="en-US" sz="800" dirty="0"/>
              <a:t>Early Warning </a:t>
            </a:r>
          </a:p>
          <a:p>
            <a:pPr algn="ctr"/>
            <a:r>
              <a:rPr lang="en-US" sz="800" dirty="0"/>
              <a:t>System</a:t>
            </a:r>
          </a:p>
        </p:txBody>
      </p:sp>
      <p:sp>
        <p:nvSpPr>
          <p:cNvPr id="81" name="Cloud 80">
            <a:extLst>
              <a:ext uri="{FF2B5EF4-FFF2-40B4-BE49-F238E27FC236}">
                <a16:creationId xmlns:a16="http://schemas.microsoft.com/office/drawing/2014/main" id="{35A3A4FD-A97E-4568-BF9C-0AAC5D759047}"/>
              </a:ext>
            </a:extLst>
          </p:cNvPr>
          <p:cNvSpPr/>
          <p:nvPr/>
        </p:nvSpPr>
        <p:spPr>
          <a:xfrm>
            <a:off x="9050975" y="804053"/>
            <a:ext cx="1130375" cy="825648"/>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NatPharm</a:t>
            </a:r>
            <a:r>
              <a:rPr lang="en-US" sz="1000" dirty="0">
                <a:solidFill>
                  <a:schemeClr val="tx1"/>
                </a:solidFill>
              </a:rPr>
              <a:t> ERP</a:t>
            </a:r>
          </a:p>
          <a:p>
            <a:pPr algn="ctr"/>
            <a:r>
              <a:rPr lang="en-US" sz="1000" dirty="0">
                <a:solidFill>
                  <a:schemeClr val="tx1"/>
                </a:solidFill>
              </a:rPr>
              <a:t>Platform</a:t>
            </a:r>
          </a:p>
        </p:txBody>
      </p:sp>
      <p:sp>
        <p:nvSpPr>
          <p:cNvPr id="82" name="Rectangle 81">
            <a:extLst>
              <a:ext uri="{FF2B5EF4-FFF2-40B4-BE49-F238E27FC236}">
                <a16:creationId xmlns:a16="http://schemas.microsoft.com/office/drawing/2014/main" id="{63EBAF1B-6BAE-4AB7-A243-7CA222C8DB0D}"/>
              </a:ext>
            </a:extLst>
          </p:cNvPr>
          <p:cNvSpPr/>
          <p:nvPr/>
        </p:nvSpPr>
        <p:spPr>
          <a:xfrm>
            <a:off x="11187961" y="3560806"/>
            <a:ext cx="966404" cy="494559"/>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eLMIS</a:t>
            </a:r>
            <a:endParaRPr lang="en-US" sz="1100" dirty="0">
              <a:solidFill>
                <a:schemeClr val="tx1"/>
              </a:solidFill>
            </a:endParaRPr>
          </a:p>
          <a:p>
            <a:pPr algn="ctr"/>
            <a:r>
              <a:rPr lang="en-US" sz="800" dirty="0">
                <a:solidFill>
                  <a:schemeClr val="tx1"/>
                </a:solidFill>
              </a:rPr>
              <a:t>Data entry and </a:t>
            </a:r>
          </a:p>
          <a:p>
            <a:pPr algn="ctr"/>
            <a:r>
              <a:rPr lang="en-US" sz="800" dirty="0">
                <a:solidFill>
                  <a:schemeClr val="tx1"/>
                </a:solidFill>
              </a:rPr>
              <a:t>facility order approval</a:t>
            </a:r>
          </a:p>
        </p:txBody>
      </p:sp>
      <p:sp>
        <p:nvSpPr>
          <p:cNvPr id="105" name="Rectangle 104">
            <a:extLst>
              <a:ext uri="{FF2B5EF4-FFF2-40B4-BE49-F238E27FC236}">
                <a16:creationId xmlns:a16="http://schemas.microsoft.com/office/drawing/2014/main" id="{D1BB7196-A38C-4060-ABC8-244888F59303}"/>
              </a:ext>
            </a:extLst>
          </p:cNvPr>
          <p:cNvSpPr/>
          <p:nvPr/>
        </p:nvSpPr>
        <p:spPr>
          <a:xfrm>
            <a:off x="10233226" y="3507832"/>
            <a:ext cx="891604" cy="636419"/>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a:t>
            </a:r>
          </a:p>
          <a:p>
            <a:pPr algn="ctr"/>
            <a:r>
              <a:rPr lang="en-US" sz="800" dirty="0">
                <a:solidFill>
                  <a:schemeClr val="tx1"/>
                </a:solidFill>
              </a:rPr>
              <a:t>form for district and</a:t>
            </a:r>
          </a:p>
          <a:p>
            <a:pPr algn="ctr"/>
            <a:r>
              <a:rPr lang="en-US" sz="800" dirty="0">
                <a:solidFill>
                  <a:schemeClr val="tx1"/>
                </a:solidFill>
              </a:rPr>
              <a:t>facility and sent to</a:t>
            </a:r>
          </a:p>
          <a:p>
            <a:pPr algn="ctr"/>
            <a:r>
              <a:rPr lang="en-US" sz="800" dirty="0">
                <a:solidFill>
                  <a:schemeClr val="tx1"/>
                </a:solidFill>
              </a:rPr>
              <a:t>central for entry</a:t>
            </a:r>
          </a:p>
        </p:txBody>
      </p:sp>
      <p:cxnSp>
        <p:nvCxnSpPr>
          <p:cNvPr id="113" name="Straight Arrow Connector 112">
            <a:extLst>
              <a:ext uri="{FF2B5EF4-FFF2-40B4-BE49-F238E27FC236}">
                <a16:creationId xmlns:a16="http://schemas.microsoft.com/office/drawing/2014/main" id="{C4A39BFE-3AB3-4399-B040-6D2E01263280}"/>
              </a:ext>
            </a:extLst>
          </p:cNvPr>
          <p:cNvCxnSpPr>
            <a:cxnSpLocks/>
            <a:stCxn id="48" idx="1"/>
            <a:endCxn id="81" idx="0"/>
          </p:cNvCxnSpPr>
          <p:nvPr/>
        </p:nvCxnSpPr>
        <p:spPr>
          <a:xfrm rot="16200000" flipV="1">
            <a:off x="9904683" y="1492603"/>
            <a:ext cx="1034779" cy="48332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7EA1FC8D-84FE-4E27-8877-0DD4FCC0EB0C}"/>
              </a:ext>
            </a:extLst>
          </p:cNvPr>
          <p:cNvCxnSpPr>
            <a:cxnSpLocks/>
            <a:stCxn id="56" idx="1"/>
            <a:endCxn id="81" idx="2"/>
          </p:cNvCxnSpPr>
          <p:nvPr/>
        </p:nvCxnSpPr>
        <p:spPr>
          <a:xfrm rot="5400000" flipH="1" flipV="1">
            <a:off x="8486196" y="1519831"/>
            <a:ext cx="871238" cy="265331"/>
          </a:xfrm>
          <a:prstGeom prst="bent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B63F14AA-59D9-4447-9628-CBD0023E172A}"/>
              </a:ext>
            </a:extLst>
          </p:cNvPr>
          <p:cNvSpPr txBox="1"/>
          <p:nvPr/>
        </p:nvSpPr>
        <p:spPr>
          <a:xfrm>
            <a:off x="8608746" y="2799946"/>
            <a:ext cx="398247" cy="707886"/>
          </a:xfrm>
          <a:prstGeom prst="rect">
            <a:avLst/>
          </a:prstGeom>
          <a:solidFill>
            <a:schemeClr val="bg1"/>
          </a:solidFill>
        </p:spPr>
        <p:txBody>
          <a:bodyPr wrap="square" rtlCol="0">
            <a:spAutoFit/>
          </a:bodyPr>
          <a:lstStyle/>
          <a:p>
            <a:r>
              <a:rPr lang="en-US" sz="800" dirty="0"/>
              <a:t>Data </a:t>
            </a:r>
          </a:p>
          <a:p>
            <a:endParaRPr lang="en-US" sz="800" dirty="0"/>
          </a:p>
          <a:p>
            <a:endParaRPr lang="en-US" sz="800" dirty="0"/>
          </a:p>
          <a:p>
            <a:endParaRPr lang="en-US" sz="800" dirty="0"/>
          </a:p>
          <a:p>
            <a:r>
              <a:rPr lang="en-US" sz="800" dirty="0"/>
              <a:t>Sync</a:t>
            </a:r>
          </a:p>
        </p:txBody>
      </p:sp>
      <p:pic>
        <p:nvPicPr>
          <p:cNvPr id="127" name="Graphic 126" descr="Repeat">
            <a:extLst>
              <a:ext uri="{FF2B5EF4-FFF2-40B4-BE49-F238E27FC236}">
                <a16:creationId xmlns:a16="http://schemas.microsoft.com/office/drawing/2014/main" id="{6F702759-B19E-4D2F-997E-64D45EF56C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74396" y="2918452"/>
            <a:ext cx="466946" cy="466946"/>
          </a:xfrm>
          <a:prstGeom prst="rect">
            <a:avLst/>
          </a:prstGeom>
        </p:spPr>
      </p:pic>
      <p:sp>
        <p:nvSpPr>
          <p:cNvPr id="130" name="Cloud 129">
            <a:extLst>
              <a:ext uri="{FF2B5EF4-FFF2-40B4-BE49-F238E27FC236}">
                <a16:creationId xmlns:a16="http://schemas.microsoft.com/office/drawing/2014/main" id="{D024E5EF-E563-4BAE-AE54-33661C543B2B}"/>
              </a:ext>
            </a:extLst>
          </p:cNvPr>
          <p:cNvSpPr/>
          <p:nvPr/>
        </p:nvSpPr>
        <p:spPr>
          <a:xfrm>
            <a:off x="8409416" y="4448730"/>
            <a:ext cx="763459" cy="56603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TransIT</a:t>
            </a:r>
            <a:endParaRPr lang="en-US" sz="1000" dirty="0">
              <a:solidFill>
                <a:schemeClr val="tx1"/>
              </a:solidFill>
            </a:endParaRPr>
          </a:p>
        </p:txBody>
      </p:sp>
      <p:sp>
        <p:nvSpPr>
          <p:cNvPr id="133" name="Rectangle 132">
            <a:extLst>
              <a:ext uri="{FF2B5EF4-FFF2-40B4-BE49-F238E27FC236}">
                <a16:creationId xmlns:a16="http://schemas.microsoft.com/office/drawing/2014/main" id="{D449850B-C599-46DF-9E62-8A41F2DAFC77}"/>
              </a:ext>
            </a:extLst>
          </p:cNvPr>
          <p:cNvSpPr/>
          <p:nvPr/>
        </p:nvSpPr>
        <p:spPr>
          <a:xfrm>
            <a:off x="9532130" y="4564610"/>
            <a:ext cx="589806"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Auto</a:t>
            </a:r>
          </a:p>
          <a:p>
            <a:pPr algn="ctr"/>
            <a:r>
              <a:rPr lang="en-US" sz="1100" dirty="0">
                <a:solidFill>
                  <a:schemeClr val="tx1"/>
                </a:solidFill>
              </a:rPr>
              <a:t>Order</a:t>
            </a:r>
          </a:p>
        </p:txBody>
      </p:sp>
      <p:cxnSp>
        <p:nvCxnSpPr>
          <p:cNvPr id="135" name="Straight Arrow Connector 134">
            <a:extLst>
              <a:ext uri="{FF2B5EF4-FFF2-40B4-BE49-F238E27FC236}">
                <a16:creationId xmlns:a16="http://schemas.microsoft.com/office/drawing/2014/main" id="{D41BBD17-278E-4320-AC53-20F38B7642E6}"/>
              </a:ext>
            </a:extLst>
          </p:cNvPr>
          <p:cNvCxnSpPr>
            <a:cxnSpLocks/>
            <a:stCxn id="130" idx="3"/>
            <a:endCxn id="61" idx="3"/>
          </p:cNvCxnSpPr>
          <p:nvPr/>
        </p:nvCxnSpPr>
        <p:spPr>
          <a:xfrm flipV="1">
            <a:off x="8791146" y="4167277"/>
            <a:ext cx="2298" cy="3138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loud 56">
            <a:extLst>
              <a:ext uri="{FF2B5EF4-FFF2-40B4-BE49-F238E27FC236}">
                <a16:creationId xmlns:a16="http://schemas.microsoft.com/office/drawing/2014/main" id="{B2D1E4C6-2C3C-4CAF-AAD6-59C539654D7A}"/>
              </a:ext>
            </a:extLst>
          </p:cNvPr>
          <p:cNvSpPr/>
          <p:nvPr/>
        </p:nvSpPr>
        <p:spPr>
          <a:xfrm>
            <a:off x="11104134" y="870597"/>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eLMIS</a:t>
            </a:r>
          </a:p>
        </p:txBody>
      </p:sp>
      <p:cxnSp>
        <p:nvCxnSpPr>
          <p:cNvPr id="6" name="Straight Arrow Connector 5">
            <a:extLst>
              <a:ext uri="{FF2B5EF4-FFF2-40B4-BE49-F238E27FC236}">
                <a16:creationId xmlns:a16="http://schemas.microsoft.com/office/drawing/2014/main" id="{7E819540-8BCE-4648-BDB6-FFAF73A57D30}"/>
              </a:ext>
            </a:extLst>
          </p:cNvPr>
          <p:cNvCxnSpPr>
            <a:cxnSpLocks/>
            <a:stCxn id="59" idx="0"/>
            <a:endCxn id="57" idx="1"/>
          </p:cNvCxnSpPr>
          <p:nvPr/>
        </p:nvCxnSpPr>
        <p:spPr>
          <a:xfrm flipV="1">
            <a:off x="11590067" y="1516181"/>
            <a:ext cx="0" cy="8533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A8A4193D-BD70-4735-A7CC-C1A92EBF3941}"/>
              </a:ext>
            </a:extLst>
          </p:cNvPr>
          <p:cNvSpPr/>
          <p:nvPr/>
        </p:nvSpPr>
        <p:spPr>
          <a:xfrm>
            <a:off x="11137705" y="2369498"/>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eLMIS</a:t>
            </a:r>
            <a:endParaRPr lang="en-US" sz="1100" dirty="0">
              <a:solidFill>
                <a:schemeClr val="tx1"/>
              </a:solidFill>
            </a:endParaRPr>
          </a:p>
          <a:p>
            <a:pPr algn="ctr"/>
            <a:r>
              <a:rPr lang="en-US" sz="800" dirty="0">
                <a:solidFill>
                  <a:schemeClr val="tx1"/>
                </a:solidFill>
              </a:rPr>
              <a:t>Data Entry</a:t>
            </a:r>
          </a:p>
        </p:txBody>
      </p:sp>
      <p:sp>
        <p:nvSpPr>
          <p:cNvPr id="65" name="Rectangle 64">
            <a:extLst>
              <a:ext uri="{FF2B5EF4-FFF2-40B4-BE49-F238E27FC236}">
                <a16:creationId xmlns:a16="http://schemas.microsoft.com/office/drawing/2014/main" id="{C4EAA7C1-5F6A-4D13-B78F-CE27FE08ABF7}"/>
              </a:ext>
            </a:extLst>
          </p:cNvPr>
          <p:cNvSpPr/>
          <p:nvPr/>
        </p:nvSpPr>
        <p:spPr>
          <a:xfrm>
            <a:off x="11185787" y="4476918"/>
            <a:ext cx="968578" cy="518826"/>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eLMIS</a:t>
            </a:r>
          </a:p>
          <a:p>
            <a:pPr algn="ctr"/>
            <a:r>
              <a:rPr lang="en-US" sz="800" dirty="0">
                <a:solidFill>
                  <a:schemeClr val="tx1"/>
                </a:solidFill>
              </a:rPr>
              <a:t>Data entry and sent to</a:t>
            </a:r>
          </a:p>
          <a:p>
            <a:pPr algn="ctr"/>
            <a:r>
              <a:rPr lang="en-US" sz="800" dirty="0">
                <a:solidFill>
                  <a:schemeClr val="tx1"/>
                </a:solidFill>
              </a:rPr>
              <a:t>district for approval</a:t>
            </a:r>
          </a:p>
        </p:txBody>
      </p:sp>
      <p:cxnSp>
        <p:nvCxnSpPr>
          <p:cNvPr id="68" name="Straight Arrow Connector 67">
            <a:extLst>
              <a:ext uri="{FF2B5EF4-FFF2-40B4-BE49-F238E27FC236}">
                <a16:creationId xmlns:a16="http://schemas.microsoft.com/office/drawing/2014/main" id="{3F4C0BCF-756E-494F-A35A-58A52132C70A}"/>
              </a:ext>
            </a:extLst>
          </p:cNvPr>
          <p:cNvCxnSpPr>
            <a:cxnSpLocks/>
            <a:stCxn id="65" idx="0"/>
            <a:endCxn id="82" idx="2"/>
          </p:cNvCxnSpPr>
          <p:nvPr/>
        </p:nvCxnSpPr>
        <p:spPr>
          <a:xfrm flipV="1">
            <a:off x="11670076" y="4055365"/>
            <a:ext cx="1087" cy="4215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512B82E8-1697-4C35-A658-98368843AC9A}"/>
              </a:ext>
            </a:extLst>
          </p:cNvPr>
          <p:cNvCxnSpPr>
            <a:cxnSpLocks/>
          </p:cNvCxnSpPr>
          <p:nvPr/>
        </p:nvCxnSpPr>
        <p:spPr>
          <a:xfrm flipV="1">
            <a:off x="11590067" y="1516181"/>
            <a:ext cx="0" cy="7576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4" name="Rectangle 143">
            <a:extLst>
              <a:ext uri="{FF2B5EF4-FFF2-40B4-BE49-F238E27FC236}">
                <a16:creationId xmlns:a16="http://schemas.microsoft.com/office/drawing/2014/main" id="{894774B5-984B-4B90-8461-DD3E1EE74575}"/>
              </a:ext>
            </a:extLst>
          </p:cNvPr>
          <p:cNvSpPr/>
          <p:nvPr/>
        </p:nvSpPr>
        <p:spPr>
          <a:xfrm>
            <a:off x="9455948" y="3656253"/>
            <a:ext cx="589806"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Auto</a:t>
            </a:r>
          </a:p>
          <a:p>
            <a:pPr algn="ctr"/>
            <a:r>
              <a:rPr lang="en-US" sz="1100" dirty="0">
                <a:solidFill>
                  <a:schemeClr val="tx1"/>
                </a:solidFill>
              </a:rPr>
              <a:t>Order</a:t>
            </a:r>
          </a:p>
        </p:txBody>
      </p:sp>
      <p:cxnSp>
        <p:nvCxnSpPr>
          <p:cNvPr id="145" name="Straight Arrow Connector 144">
            <a:extLst>
              <a:ext uri="{FF2B5EF4-FFF2-40B4-BE49-F238E27FC236}">
                <a16:creationId xmlns:a16="http://schemas.microsoft.com/office/drawing/2014/main" id="{9421D083-B815-43A6-9F6E-44A39470D7EF}"/>
              </a:ext>
            </a:extLst>
          </p:cNvPr>
          <p:cNvCxnSpPr>
            <a:cxnSpLocks/>
            <a:stCxn id="144" idx="0"/>
            <a:endCxn id="47" idx="3"/>
          </p:cNvCxnSpPr>
          <p:nvPr/>
        </p:nvCxnSpPr>
        <p:spPr>
          <a:xfrm flipV="1">
            <a:off x="9750851" y="2862137"/>
            <a:ext cx="0" cy="7941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0720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822e118f-d533-465d-b5ca-7beed2256e09" ContentTypeId="0x0101008DA58B5CA681664FAB24816C56F4108502" PreviousValue="false"/>
</file>

<file path=customXml/item3.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Props1.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2.xml><?xml version="1.0" encoding="utf-8"?>
<ds:datastoreItem xmlns:ds="http://schemas.openxmlformats.org/officeDocument/2006/customXml" ds:itemID="{3FEAF4BC-7596-463C-BDB3-16095FC04860}">
  <ds:schemaRefs>
    <ds:schemaRef ds:uri="Microsoft.SharePoint.Taxonomy.ContentTypeSync"/>
  </ds:schemaRefs>
</ds:datastoreItem>
</file>

<file path=customXml/itemProps3.xml><?xml version="1.0" encoding="utf-8"?>
<ds:datastoreItem xmlns:ds="http://schemas.openxmlformats.org/officeDocument/2006/customXml" ds:itemID="{92827B7C-40FE-4459-911B-5FEC9F3CD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EAE8431-F759-4283-8BEF-A17B8C6726B1}">
  <ds:schemaRefs>
    <ds:schemaRef ds:uri="http://schemas.microsoft.com/office/2006/documentManagement/types"/>
    <ds:schemaRef ds:uri="33cd82f4-3f37-4b3e-a578-547f27c42b2d"/>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8d7096d6-fc66-4344-9e3f-2445529a09f6"/>
  </ds:schemaRefs>
</ds:datastoreItem>
</file>

<file path=docProps/app.xml><?xml version="1.0" encoding="utf-8"?>
<Properties xmlns="http://schemas.openxmlformats.org/officeDocument/2006/extended-properties" xmlns:vt="http://schemas.openxmlformats.org/officeDocument/2006/docPropsVTypes">
  <Template>Office Theme</Template>
  <TotalTime>30010</TotalTime>
  <Words>317</Words>
  <Application>Microsoft Office PowerPoint</Application>
  <PresentationFormat>Widescreen</PresentationFormat>
  <Paragraphs>112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273</cp:revision>
  <dcterms:created xsi:type="dcterms:W3CDTF">2020-02-25T15:16:25Z</dcterms:created>
  <dcterms:modified xsi:type="dcterms:W3CDTF">2021-06-25T15:54:58Z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