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60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16ABCB8A-84D0-4BBE-B2DA-954571CBA76F}"/>
    <pc:docChg chg="modSld">
      <pc:chgData name="Simon Conesa" userId="85e637a4-6b19-43c5-8a8d-4fa11b74262f" providerId="ADAL" clId="{16ABCB8A-84D0-4BBE-B2DA-954571CBA76F}" dt="2021-02-05T15:48:48.362" v="62" actId="20577"/>
      <pc:docMkLst>
        <pc:docMk/>
      </pc:docMkLst>
      <pc:sldChg chg="modSp mod">
        <pc:chgData name="Simon Conesa" userId="85e637a4-6b19-43c5-8a8d-4fa11b74262f" providerId="ADAL" clId="{16ABCB8A-84D0-4BBE-B2DA-954571CBA76F}" dt="2021-02-05T15:48:48.362" v="62" actId="20577"/>
        <pc:sldMkLst>
          <pc:docMk/>
          <pc:sldMk cId="3512654309" sldId="603"/>
        </pc:sldMkLst>
        <pc:graphicFrameChg chg="modGraphic">
          <ac:chgData name="Simon Conesa" userId="85e637a4-6b19-43c5-8a8d-4fa11b74262f" providerId="ADAL" clId="{16ABCB8A-84D0-4BBE-B2DA-954571CBA76F}" dt="2021-02-05T15:48:48.362" v="62" actId="20577"/>
          <ac:graphicFrameMkLst>
            <pc:docMk/>
            <pc:sldMk cId="3512654309" sldId="603"/>
            <ac:graphicFrameMk id="3" creationId="{94CE5152-4B03-49E2-B187-07B0D574788B}"/>
          </ac:graphicFrameMkLst>
        </pc:graphicFrameChg>
        <pc:graphicFrameChg chg="mod modGraphic">
          <ac:chgData name="Simon Conesa" userId="85e637a4-6b19-43c5-8a8d-4fa11b74262f" providerId="ADAL" clId="{16ABCB8A-84D0-4BBE-B2DA-954571CBA76F}" dt="2021-02-05T15:48:08.004" v="38" actId="20577"/>
          <ac:graphicFrameMkLst>
            <pc:docMk/>
            <pc:sldMk cId="3512654309" sldId="603"/>
            <ac:graphicFrameMk id="6" creationId="{69A7C511-DEA6-46C7-BF8A-6BAC853B052A}"/>
          </ac:graphicFrameMkLst>
        </pc:graphicFrameChg>
      </pc:sldChg>
    </pc:docChg>
  </pc:docChgLst>
  <pc:docChgLst>
    <pc:chgData name="Simon Conesa" userId="S::sconesa@ghsc-psm.org::85e637a4-6b19-43c5-8a8d-4fa11b74262f" providerId="AD" clId="Web-{9051BD39-9DB7-65E1-F342-CFFD82AD4FB4}"/>
    <pc:docChg chg="modSld">
      <pc:chgData name="Simon Conesa" userId="S::sconesa@ghsc-psm.org::85e637a4-6b19-43c5-8a8d-4fa11b74262f" providerId="AD" clId="Web-{9051BD39-9DB7-65E1-F342-CFFD82AD4FB4}" dt="2020-11-19T19:41:24.557" v="61"/>
      <pc:docMkLst>
        <pc:docMk/>
      </pc:docMkLst>
      <pc:sldChg chg="modSp">
        <pc:chgData name="Simon Conesa" userId="S::sconesa@ghsc-psm.org::85e637a4-6b19-43c5-8a8d-4fa11b74262f" providerId="AD" clId="Web-{9051BD39-9DB7-65E1-F342-CFFD82AD4FB4}" dt="2020-11-19T19:41:24.557" v="61"/>
        <pc:sldMkLst>
          <pc:docMk/>
          <pc:sldMk cId="3512654309" sldId="603"/>
        </pc:sldMkLst>
        <pc:spChg chg="mod">
          <ac:chgData name="Simon Conesa" userId="S::sconesa@ghsc-psm.org::85e637a4-6b19-43c5-8a8d-4fa11b74262f" providerId="AD" clId="Web-{9051BD39-9DB7-65E1-F342-CFFD82AD4FB4}" dt="2020-11-19T19:39:46.942" v="4" actId="20577"/>
          <ac:spMkLst>
            <pc:docMk/>
            <pc:sldMk cId="3512654309" sldId="603"/>
            <ac:spMk id="9" creationId="{F858BFB3-743F-44D3-96D6-B91E20CFB2A5}"/>
          </ac:spMkLst>
        </pc:spChg>
        <pc:graphicFrameChg chg="mod modGraphic">
          <ac:chgData name="Simon Conesa" userId="S::sconesa@ghsc-psm.org::85e637a4-6b19-43c5-8a8d-4fa11b74262f" providerId="AD" clId="Web-{9051BD39-9DB7-65E1-F342-CFFD82AD4FB4}" dt="2020-11-19T19:41:24.557" v="61"/>
          <ac:graphicFrameMkLst>
            <pc:docMk/>
            <pc:sldMk cId="3512654309" sldId="603"/>
            <ac:graphicFrameMk id="3" creationId="{94CE5152-4B03-49E2-B187-07B0D574788B}"/>
          </ac:graphicFrameMkLst>
        </pc:graphicFrameChg>
      </pc:sldChg>
    </pc:docChg>
  </pc:docChgLst>
  <pc:docChgLst>
    <pc:chgData name="Simon Conesa" userId="85e637a4-6b19-43c5-8a8d-4fa11b74262f" providerId="ADAL" clId="{B6C53944-98EB-4B4C-B2A4-30FEBEAC6DDF}"/>
    <pc:docChg chg="delSld">
      <pc:chgData name="Simon Conesa" userId="85e637a4-6b19-43c5-8a8d-4fa11b74262f" providerId="ADAL" clId="{B6C53944-98EB-4B4C-B2A4-30FEBEAC6DDF}" dt="2021-06-25T15:43:36.720" v="0" actId="2696"/>
      <pc:docMkLst>
        <pc:docMk/>
      </pc:docMkLst>
      <pc:sldChg chg="del">
        <pc:chgData name="Simon Conesa" userId="85e637a4-6b19-43c5-8a8d-4fa11b74262f" providerId="ADAL" clId="{B6C53944-98EB-4B4C-B2A4-30FEBEAC6DDF}" dt="2021-06-25T15:43:36.720" v="0" actId="2696"/>
        <pc:sldMkLst>
          <pc:docMk/>
          <pc:sldMk cId="3512654309" sldId="6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Arrow Connector 139">
            <a:extLst>
              <a:ext uri="{FF2B5EF4-FFF2-40B4-BE49-F238E27FC236}">
                <a16:creationId xmlns:a16="http://schemas.microsoft.com/office/drawing/2014/main" id="{0C672186-478E-4BDA-AB96-ECF6BE810C06}"/>
              </a:ext>
            </a:extLst>
          </p:cNvPr>
          <p:cNvCxnSpPr>
            <a:cxnSpLocks/>
            <a:stCxn id="139" idx="0"/>
          </p:cNvCxnSpPr>
          <p:nvPr/>
        </p:nvCxnSpPr>
        <p:spPr>
          <a:xfrm flipV="1">
            <a:off x="10906425" y="1515769"/>
            <a:ext cx="0" cy="2998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A257DF2-5177-42D2-8218-F2F5BC42EB45}"/>
              </a:ext>
            </a:extLst>
          </p:cNvPr>
          <p:cNvCxnSpPr>
            <a:cxnSpLocks/>
            <a:stCxn id="111" idx="0"/>
          </p:cNvCxnSpPr>
          <p:nvPr/>
        </p:nvCxnSpPr>
        <p:spPr>
          <a:xfrm flipV="1">
            <a:off x="11803714" y="1524276"/>
            <a:ext cx="0" cy="2893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2855489962"/>
              </p:ext>
            </p:extLst>
          </p:nvPr>
        </p:nvGraphicFramePr>
        <p:xfrm>
          <a:off x="6084176" y="3167685"/>
          <a:ext cx="6096002" cy="112871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128713">
                <a:tc>
                  <a:txBody>
                    <a:bodyPr/>
                    <a:lstStyle/>
                    <a:p>
                      <a:r>
                        <a:rPr lang="en-US" dirty="0">
                          <a:solidFill>
                            <a:schemeClr val="tx1"/>
                          </a:solidFill>
                        </a:rPr>
                        <a:t>Regional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1749513285"/>
              </p:ext>
            </p:extLst>
          </p:nvPr>
        </p:nvGraphicFramePr>
        <p:xfrm>
          <a:off x="6084176" y="1722922"/>
          <a:ext cx="6096002" cy="1448627"/>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448627">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644225365"/>
              </p:ext>
            </p:extLst>
          </p:nvPr>
        </p:nvGraphicFramePr>
        <p:xfrm>
          <a:off x="11284" y="368949"/>
          <a:ext cx="6072892" cy="4389120"/>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0">
                <a:tc>
                  <a:txBody>
                    <a:bodyPr/>
                    <a:lstStyle/>
                    <a:p>
                      <a:pPr algn="l" fontAlgn="t"/>
                      <a:r>
                        <a:rPr lang="en-US" sz="1100" b="0" i="0" u="none" strike="noStrike" dirty="0">
                          <a:solidFill>
                            <a:srgbClr val="000000"/>
                          </a:solidFill>
                          <a:effectLst/>
                          <a:latin typeface="+mn-lt"/>
                        </a:rPr>
                        <a:t>Navision</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Warehouse management system used at the central medical stores</a:t>
                      </a:r>
                    </a:p>
                  </a:txBody>
                  <a:tcPr marL="9525" marR="9525" marT="9525" marB="0"/>
                </a:tc>
                <a:extLst>
                  <a:ext uri="{0D108BD9-81ED-4DB2-BD59-A6C34878D82A}">
                    <a16:rowId xmlns:a16="http://schemas.microsoft.com/office/drawing/2014/main" val="2211391743"/>
                  </a:ext>
                </a:extLst>
              </a:tr>
              <a:tr h="133503">
                <a:tc>
                  <a:txBody>
                    <a:bodyPr/>
                    <a:lstStyle/>
                    <a:p>
                      <a:pPr algn="l" fontAlgn="t"/>
                      <a:r>
                        <a:rPr lang="en-US" sz="1100" b="0" i="0" u="none" strike="noStrike" dirty="0" err="1">
                          <a:solidFill>
                            <a:srgbClr val="000000"/>
                          </a:solidFill>
                          <a:effectLst/>
                          <a:latin typeface="+mn-lt"/>
                        </a:rPr>
                        <a:t>RxSolution</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 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Electronic pharmaceutical management system used to manage inventory, purchase orders, stock issues to health facilities, and medication dispensing to patients</a:t>
                      </a:r>
                    </a:p>
                    <a:p>
                      <a:pPr marL="0" indent="0" algn="l" fontAlgn="b">
                        <a:buFont typeface="Arial" panose="020B0604020202020204" pitchFamily="34" charset="0"/>
                        <a:buChar char="•"/>
                      </a:pPr>
                      <a:r>
                        <a:rPr lang="en-US" sz="1100" b="0" i="0" u="none" strike="noStrike" dirty="0">
                          <a:solidFill>
                            <a:srgbClr val="000000"/>
                          </a:solidFill>
                          <a:effectLst/>
                          <a:latin typeface="+mn-lt"/>
                        </a:rPr>
                        <a:t>This system is being phased out and replaced with </a:t>
                      </a:r>
                      <a:r>
                        <a:rPr lang="en-US" sz="1100" b="0" i="0" u="none" strike="noStrike" dirty="0" err="1">
                          <a:solidFill>
                            <a:srgbClr val="000000"/>
                          </a:solidFill>
                          <a:effectLst/>
                          <a:latin typeface="+mn-lt"/>
                        </a:rPr>
                        <a:t>OpenLMIS</a:t>
                      </a:r>
                      <a:r>
                        <a:rPr lang="en-US" sz="1100" b="0" i="0" u="none" strike="noStrike" dirty="0">
                          <a:solidFill>
                            <a:srgbClr val="000000"/>
                          </a:solidFill>
                          <a:effectLst/>
                          <a:latin typeface="+mn-lt"/>
                        </a:rPr>
                        <a:t> and CMIS</a:t>
                      </a:r>
                    </a:p>
                  </a:txBody>
                  <a:tcPr marL="9525" marR="9525" marT="9525" marB="0"/>
                </a:tc>
                <a:extLst>
                  <a:ext uri="{0D108BD9-81ED-4DB2-BD59-A6C34878D82A}">
                    <a16:rowId xmlns:a16="http://schemas.microsoft.com/office/drawing/2014/main" val="666960549"/>
                  </a:ext>
                </a:extLst>
              </a:tr>
              <a:tr h="133503">
                <a:tc>
                  <a:txBody>
                    <a:bodyPr/>
                    <a:lstStyle/>
                    <a:p>
                      <a:pPr algn="l" fontAlgn="t"/>
                      <a:r>
                        <a:rPr lang="en-US" sz="1100" b="0" i="0" u="none" strike="noStrike" dirty="0" err="1">
                          <a:solidFill>
                            <a:srgbClr val="000000"/>
                          </a:solidFill>
                          <a:effectLst/>
                          <a:latin typeface="+mn-lt"/>
                        </a:rPr>
                        <a:t>OpenLMIS</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 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Electronic LMIS solution that facilitates the requisition and resupply process for health commodities</a:t>
                      </a:r>
                    </a:p>
                    <a:p>
                      <a:pPr marL="0" indent="0" algn="l" fontAlgn="b">
                        <a:buFont typeface="Arial" panose="020B0604020202020204" pitchFamily="34" charset="0"/>
                        <a:buChar char="•"/>
                      </a:pPr>
                      <a:r>
                        <a:rPr lang="en-US" sz="1100" b="0" i="0" u="none" strike="noStrike" dirty="0">
                          <a:solidFill>
                            <a:srgbClr val="000000"/>
                          </a:solidFill>
                          <a:effectLst/>
                          <a:latin typeface="+mn-lt"/>
                        </a:rPr>
                        <a:t>System is in development and currently being piloted at one health facility</a:t>
                      </a:r>
                    </a:p>
                  </a:txBody>
                  <a:tcPr marL="9525" marR="9525" marT="9525" marB="0"/>
                </a:tc>
                <a:extLst>
                  <a:ext uri="{0D108BD9-81ED-4DB2-BD59-A6C34878D82A}">
                    <a16:rowId xmlns:a16="http://schemas.microsoft.com/office/drawing/2014/main" val="3356471760"/>
                  </a:ext>
                </a:extLst>
              </a:tr>
              <a:tr h="223659">
                <a:tc>
                  <a:txBody>
                    <a:bodyPr/>
                    <a:lstStyle/>
                    <a:p>
                      <a:pPr algn="l" fontAlgn="t"/>
                      <a:r>
                        <a:rPr lang="en-US" sz="1100" b="0" i="0" u="none" strike="noStrike" dirty="0">
                          <a:solidFill>
                            <a:srgbClr val="000000"/>
                          </a:solidFill>
                          <a:effectLst/>
                          <a:latin typeface="+mn-lt"/>
                        </a:rPr>
                        <a:t>CMIS</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 Global Fund, UNFPA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Patient management system for managing and reporting all diseases</a:t>
                      </a:r>
                    </a:p>
                  </a:txBody>
                  <a:tcPr marL="9525" marR="9525" marT="9525" marB="0"/>
                </a:tc>
                <a:extLst>
                  <a:ext uri="{0D108BD9-81ED-4DB2-BD59-A6C34878D82A}">
                    <a16:rowId xmlns:a16="http://schemas.microsoft.com/office/drawing/2014/main" val="3128761188"/>
                  </a:ext>
                </a:extLst>
              </a:tr>
              <a:tr h="133503">
                <a:tc>
                  <a:txBody>
                    <a:bodyPr/>
                    <a:lstStyle/>
                    <a:p>
                      <a:pPr algn="l" fontAlgn="t"/>
                      <a:r>
                        <a:rPr lang="en-US" sz="1100" b="0" i="0" u="none" strike="noStrike" dirty="0">
                          <a:solidFill>
                            <a:srgbClr val="000000"/>
                          </a:solidFill>
                          <a:effectLst/>
                          <a:latin typeface="+mn-lt"/>
                        </a:rPr>
                        <a:t>LIS</a:t>
                      </a:r>
                    </a:p>
                  </a:txBody>
                  <a:tcPr marL="9525" marR="9525" marT="9525" marB="0"/>
                </a:tc>
                <a:tc>
                  <a:txBody>
                    <a:bodyPr/>
                    <a:lstStyle/>
                    <a:p>
                      <a:pPr algn="l" fontAlgn="t"/>
                      <a:r>
                        <a:rPr lang="en-US" sz="1100" b="0" i="0" u="none" strike="noStrike" dirty="0">
                          <a:solidFill>
                            <a:srgbClr val="000000"/>
                          </a:solidFill>
                          <a:effectLst/>
                          <a:latin typeface="+mn-lt"/>
                        </a:rPr>
                        <a:t>LIS</a:t>
                      </a:r>
                    </a:p>
                  </a:txBody>
                  <a:tcPr marL="9525" marR="9525" marT="9525" marB="0"/>
                </a:tc>
                <a:tc>
                  <a:txBody>
                    <a:bodyPr/>
                    <a:lstStyle/>
                    <a:p>
                      <a:pPr algn="l" fontAlgn="t"/>
                      <a:r>
                        <a:rPr lang="en-US" sz="1100" b="0" i="0" u="none" strike="noStrike" dirty="0">
                          <a:solidFill>
                            <a:srgbClr val="000000"/>
                          </a:solidFill>
                          <a:effectLst/>
                          <a:latin typeface="+mn-lt"/>
                        </a:rPr>
                        <a:t>USAID, 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Laboratory Information System (LIS)</a:t>
                      </a:r>
                    </a:p>
                    <a:p>
                      <a:pPr marL="0" indent="0" algn="l" fontAlgn="b">
                        <a:buFont typeface="Arial" panose="020B0604020202020204" pitchFamily="34" charset="0"/>
                        <a:buChar char="•"/>
                      </a:pPr>
                      <a:r>
                        <a:rPr lang="en-US" sz="1100" b="0" i="0" u="none" strike="noStrike" dirty="0">
                          <a:solidFill>
                            <a:srgbClr val="000000"/>
                          </a:solidFill>
                          <a:effectLst/>
                          <a:latin typeface="+mn-lt"/>
                        </a:rPr>
                        <a:t>Integrated with CMIS</a:t>
                      </a:r>
                    </a:p>
                  </a:txBody>
                  <a:tcPr marL="9525" marR="9525" marT="9525" marB="0"/>
                </a:tc>
                <a:extLst>
                  <a:ext uri="{0D108BD9-81ED-4DB2-BD59-A6C34878D82A}">
                    <a16:rowId xmlns:a16="http://schemas.microsoft.com/office/drawing/2014/main" val="493590618"/>
                  </a:ext>
                </a:extLst>
              </a:tr>
              <a:tr h="133503">
                <a:tc>
                  <a:txBody>
                    <a:bodyPr/>
                    <a:lstStyle/>
                    <a:p>
                      <a:pPr algn="l" fontAlgn="t"/>
                      <a:r>
                        <a:rPr lang="en-US" sz="1100" b="0" i="0" u="none" strike="noStrike" dirty="0">
                          <a:solidFill>
                            <a:srgbClr val="000000"/>
                          </a:solidFill>
                          <a:effectLst/>
                          <a:latin typeface="+mn-lt"/>
                        </a:rPr>
                        <a:t>CTS</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 Global Fund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Cloud-based and web-enabled commodity Tracking System</a:t>
                      </a:r>
                    </a:p>
                  </a:txBody>
                  <a:tcPr marL="9525" marR="9525" marT="9525" marB="0"/>
                </a:tc>
                <a:extLst>
                  <a:ext uri="{0D108BD9-81ED-4DB2-BD59-A6C34878D82A}">
                    <a16:rowId xmlns:a16="http://schemas.microsoft.com/office/drawing/2014/main" val="3178354867"/>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253818" y="-95805"/>
            <a:ext cx="3660715"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eSwatini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483802" y="2502600"/>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490412" y="2126437"/>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27" name="Cloud 26">
            <a:extLst>
              <a:ext uri="{FF2B5EF4-FFF2-40B4-BE49-F238E27FC236}">
                <a16:creationId xmlns:a16="http://schemas.microsoft.com/office/drawing/2014/main" id="{F498B889-9EBB-41A0-9656-46EFAF5555D0}"/>
              </a:ext>
            </a:extLst>
          </p:cNvPr>
          <p:cNvSpPr/>
          <p:nvPr/>
        </p:nvSpPr>
        <p:spPr>
          <a:xfrm>
            <a:off x="8279103" y="967590"/>
            <a:ext cx="847424" cy="599343"/>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OpenLMIS</a:t>
            </a:r>
            <a:endParaRPr lang="en-US" sz="1000" dirty="0">
              <a:solidFill>
                <a:schemeClr val="tx1"/>
              </a:solidFill>
            </a:endParaRPr>
          </a:p>
        </p:txBody>
      </p:sp>
      <p:sp>
        <p:nvSpPr>
          <p:cNvPr id="42" name="Rectangle 41">
            <a:extLst>
              <a:ext uri="{FF2B5EF4-FFF2-40B4-BE49-F238E27FC236}">
                <a16:creationId xmlns:a16="http://schemas.microsoft.com/office/drawing/2014/main" id="{6C734B43-0175-450E-98DF-10717E26924D}"/>
              </a:ext>
            </a:extLst>
          </p:cNvPr>
          <p:cNvSpPr/>
          <p:nvPr/>
        </p:nvSpPr>
        <p:spPr>
          <a:xfrm>
            <a:off x="8293728" y="4535791"/>
            <a:ext cx="812471"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OpenLMIS</a:t>
            </a:r>
            <a:endParaRPr lang="en-US" sz="1100" dirty="0">
              <a:solidFill>
                <a:schemeClr val="tx1"/>
              </a:solidFill>
            </a:endParaRPr>
          </a:p>
          <a:p>
            <a:pPr algn="ctr"/>
            <a:r>
              <a:rPr lang="en-US" sz="800" dirty="0">
                <a:solidFill>
                  <a:schemeClr val="tx1"/>
                </a:solidFill>
              </a:rPr>
              <a:t>Data Entry</a:t>
            </a:r>
          </a:p>
        </p:txBody>
      </p:sp>
      <p:cxnSp>
        <p:nvCxnSpPr>
          <p:cNvPr id="43" name="Straight Arrow Connector 42">
            <a:extLst>
              <a:ext uri="{FF2B5EF4-FFF2-40B4-BE49-F238E27FC236}">
                <a16:creationId xmlns:a16="http://schemas.microsoft.com/office/drawing/2014/main" id="{9DE0F034-DBA1-4AFD-B84A-014A7401B586}"/>
              </a:ext>
            </a:extLst>
          </p:cNvPr>
          <p:cNvCxnSpPr>
            <a:cxnSpLocks/>
            <a:stCxn id="42" idx="0"/>
            <a:endCxn id="27" idx="1"/>
          </p:cNvCxnSpPr>
          <p:nvPr/>
        </p:nvCxnSpPr>
        <p:spPr>
          <a:xfrm flipV="1">
            <a:off x="8699964" y="1566295"/>
            <a:ext cx="2851" cy="2969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loud 35">
            <a:extLst>
              <a:ext uri="{FF2B5EF4-FFF2-40B4-BE49-F238E27FC236}">
                <a16:creationId xmlns:a16="http://schemas.microsoft.com/office/drawing/2014/main" id="{7E1C70F4-7B98-467F-B33C-2A1A39747F54}"/>
              </a:ext>
            </a:extLst>
          </p:cNvPr>
          <p:cNvSpPr/>
          <p:nvPr/>
        </p:nvSpPr>
        <p:spPr>
          <a:xfrm>
            <a:off x="9220893" y="964771"/>
            <a:ext cx="893113" cy="617594"/>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CMIS</a:t>
            </a:r>
          </a:p>
        </p:txBody>
      </p:sp>
      <p:sp>
        <p:nvSpPr>
          <p:cNvPr id="37" name="Rectangle 36">
            <a:extLst>
              <a:ext uri="{FF2B5EF4-FFF2-40B4-BE49-F238E27FC236}">
                <a16:creationId xmlns:a16="http://schemas.microsoft.com/office/drawing/2014/main" id="{E563A2D7-7EFD-4162-AFEB-153ED9AB3E88}"/>
              </a:ext>
            </a:extLst>
          </p:cNvPr>
          <p:cNvSpPr/>
          <p:nvPr/>
        </p:nvSpPr>
        <p:spPr>
          <a:xfrm>
            <a:off x="9304611" y="4526463"/>
            <a:ext cx="72567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CMIS</a:t>
            </a:r>
            <a:endParaRPr lang="en-US" sz="1100" dirty="0">
              <a:solidFill>
                <a:schemeClr val="tx1"/>
              </a:solidFill>
            </a:endParaRPr>
          </a:p>
          <a:p>
            <a:pPr algn="ctr"/>
            <a:r>
              <a:rPr lang="en-US" sz="800" dirty="0">
                <a:solidFill>
                  <a:schemeClr val="tx1"/>
                </a:solidFill>
              </a:rPr>
              <a:t>Data Entry</a:t>
            </a:r>
          </a:p>
        </p:txBody>
      </p:sp>
      <p:cxnSp>
        <p:nvCxnSpPr>
          <p:cNvPr id="38" name="Straight Arrow Connector 37">
            <a:extLst>
              <a:ext uri="{FF2B5EF4-FFF2-40B4-BE49-F238E27FC236}">
                <a16:creationId xmlns:a16="http://schemas.microsoft.com/office/drawing/2014/main" id="{A2D97B0D-26B0-4554-ABBB-94ADC8EE9D4A}"/>
              </a:ext>
            </a:extLst>
          </p:cNvPr>
          <p:cNvCxnSpPr>
            <a:cxnSpLocks/>
            <a:stCxn id="37" idx="0"/>
            <a:endCxn id="36" idx="1"/>
          </p:cNvCxnSpPr>
          <p:nvPr/>
        </p:nvCxnSpPr>
        <p:spPr>
          <a:xfrm flipV="1">
            <a:off x="9667450" y="1581707"/>
            <a:ext cx="0" cy="2944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Magnetic Disk 39">
            <a:extLst>
              <a:ext uri="{FF2B5EF4-FFF2-40B4-BE49-F238E27FC236}">
                <a16:creationId xmlns:a16="http://schemas.microsoft.com/office/drawing/2014/main" id="{9AF25359-F8D7-4E56-8E8C-0198D73CD47E}"/>
              </a:ext>
            </a:extLst>
          </p:cNvPr>
          <p:cNvSpPr/>
          <p:nvPr/>
        </p:nvSpPr>
        <p:spPr>
          <a:xfrm>
            <a:off x="6475793" y="376927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46" name="Flowchart: Magnetic Disk 45">
            <a:extLst>
              <a:ext uri="{FF2B5EF4-FFF2-40B4-BE49-F238E27FC236}">
                <a16:creationId xmlns:a16="http://schemas.microsoft.com/office/drawing/2014/main" id="{23A790DF-7900-428A-AF62-979BDBD53FDB}"/>
              </a:ext>
            </a:extLst>
          </p:cNvPr>
          <p:cNvSpPr/>
          <p:nvPr/>
        </p:nvSpPr>
        <p:spPr>
          <a:xfrm>
            <a:off x="6482403" y="3393109"/>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48" name="Flowchart: Magnetic Disk 47">
            <a:extLst>
              <a:ext uri="{FF2B5EF4-FFF2-40B4-BE49-F238E27FC236}">
                <a16:creationId xmlns:a16="http://schemas.microsoft.com/office/drawing/2014/main" id="{D790EAB3-C4FF-49F2-967B-C82C3DC723A1}"/>
              </a:ext>
            </a:extLst>
          </p:cNvPr>
          <p:cNvSpPr/>
          <p:nvPr/>
        </p:nvSpPr>
        <p:spPr>
          <a:xfrm>
            <a:off x="7405962" y="2028447"/>
            <a:ext cx="823659" cy="4300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Navision</a:t>
            </a:r>
          </a:p>
        </p:txBody>
      </p:sp>
      <p:sp>
        <p:nvSpPr>
          <p:cNvPr id="49" name="Cloud 48">
            <a:extLst>
              <a:ext uri="{FF2B5EF4-FFF2-40B4-BE49-F238E27FC236}">
                <a16:creationId xmlns:a16="http://schemas.microsoft.com/office/drawing/2014/main" id="{15773763-9D32-4BD1-98E8-8237D58DBF8B}"/>
              </a:ext>
            </a:extLst>
          </p:cNvPr>
          <p:cNvSpPr/>
          <p:nvPr/>
        </p:nvSpPr>
        <p:spPr>
          <a:xfrm>
            <a:off x="10292770" y="953064"/>
            <a:ext cx="893112" cy="637873"/>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LIS</a:t>
            </a:r>
          </a:p>
        </p:txBody>
      </p:sp>
      <p:sp>
        <p:nvSpPr>
          <p:cNvPr id="50" name="Rectangle 49">
            <a:extLst>
              <a:ext uri="{FF2B5EF4-FFF2-40B4-BE49-F238E27FC236}">
                <a16:creationId xmlns:a16="http://schemas.microsoft.com/office/drawing/2014/main" id="{6D3F8DED-E343-4145-AAC0-C09253200651}"/>
              </a:ext>
            </a:extLst>
          </p:cNvPr>
          <p:cNvSpPr/>
          <p:nvPr/>
        </p:nvSpPr>
        <p:spPr>
          <a:xfrm>
            <a:off x="10376487" y="2302464"/>
            <a:ext cx="72567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LIS</a:t>
            </a:r>
            <a:endParaRPr lang="en-US" sz="1100" dirty="0">
              <a:solidFill>
                <a:schemeClr val="tx1"/>
              </a:solidFill>
            </a:endParaRPr>
          </a:p>
          <a:p>
            <a:pPr algn="ctr"/>
            <a:r>
              <a:rPr lang="en-US" sz="800" dirty="0">
                <a:solidFill>
                  <a:schemeClr val="tx1"/>
                </a:solidFill>
              </a:rPr>
              <a:t>Data Entry</a:t>
            </a:r>
          </a:p>
        </p:txBody>
      </p:sp>
      <p:cxnSp>
        <p:nvCxnSpPr>
          <p:cNvPr id="51" name="Straight Arrow Connector 50">
            <a:extLst>
              <a:ext uri="{FF2B5EF4-FFF2-40B4-BE49-F238E27FC236}">
                <a16:creationId xmlns:a16="http://schemas.microsoft.com/office/drawing/2014/main" id="{C10615F0-1C71-4507-9BF9-9E4CC9348CC6}"/>
              </a:ext>
            </a:extLst>
          </p:cNvPr>
          <p:cNvCxnSpPr>
            <a:cxnSpLocks/>
            <a:stCxn id="50" idx="0"/>
            <a:endCxn id="49" idx="1"/>
          </p:cNvCxnSpPr>
          <p:nvPr/>
        </p:nvCxnSpPr>
        <p:spPr>
          <a:xfrm flipV="1">
            <a:off x="10739326" y="1590258"/>
            <a:ext cx="0" cy="712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942ACEA-DD04-4C4E-B318-1076147BB18E}"/>
              </a:ext>
            </a:extLst>
          </p:cNvPr>
          <p:cNvCxnSpPr>
            <a:cxnSpLocks/>
            <a:stCxn id="49" idx="2"/>
            <a:endCxn id="36" idx="0"/>
          </p:cNvCxnSpPr>
          <p:nvPr/>
        </p:nvCxnSpPr>
        <p:spPr>
          <a:xfrm flipH="1">
            <a:off x="10113262" y="1272001"/>
            <a:ext cx="182278" cy="156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Cloud 109">
            <a:extLst>
              <a:ext uri="{FF2B5EF4-FFF2-40B4-BE49-F238E27FC236}">
                <a16:creationId xmlns:a16="http://schemas.microsoft.com/office/drawing/2014/main" id="{675B0960-297E-4348-B408-36D16880B229}"/>
              </a:ext>
            </a:extLst>
          </p:cNvPr>
          <p:cNvSpPr/>
          <p:nvPr/>
        </p:nvSpPr>
        <p:spPr>
          <a:xfrm>
            <a:off x="11250187" y="932707"/>
            <a:ext cx="893112" cy="637873"/>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CTS</a:t>
            </a:r>
          </a:p>
        </p:txBody>
      </p:sp>
      <p:sp>
        <p:nvSpPr>
          <p:cNvPr id="111" name="Rectangle 110">
            <a:extLst>
              <a:ext uri="{FF2B5EF4-FFF2-40B4-BE49-F238E27FC236}">
                <a16:creationId xmlns:a16="http://schemas.microsoft.com/office/drawing/2014/main" id="{FCD12439-A3BF-4BCB-923D-24AB711CDC17}"/>
              </a:ext>
            </a:extLst>
          </p:cNvPr>
          <p:cNvSpPr/>
          <p:nvPr/>
        </p:nvSpPr>
        <p:spPr>
          <a:xfrm>
            <a:off x="11440878" y="4417506"/>
            <a:ext cx="725672" cy="708080"/>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CTS</a:t>
            </a:r>
            <a:endParaRPr lang="en-US" sz="1100" dirty="0">
              <a:solidFill>
                <a:schemeClr val="tx1"/>
              </a:solidFill>
            </a:endParaRPr>
          </a:p>
          <a:p>
            <a:pPr algn="ctr"/>
            <a:r>
              <a:rPr lang="en-US" sz="800" dirty="0">
                <a:solidFill>
                  <a:schemeClr val="tx1"/>
                </a:solidFill>
              </a:rPr>
              <a:t>Aggregation from child sites and data entry</a:t>
            </a:r>
          </a:p>
        </p:txBody>
      </p:sp>
      <p:cxnSp>
        <p:nvCxnSpPr>
          <p:cNvPr id="112" name="Straight Arrow Connector 111">
            <a:extLst>
              <a:ext uri="{FF2B5EF4-FFF2-40B4-BE49-F238E27FC236}">
                <a16:creationId xmlns:a16="http://schemas.microsoft.com/office/drawing/2014/main" id="{46187330-CEC3-4B98-B7A9-BD0A14F82B5D}"/>
              </a:ext>
            </a:extLst>
          </p:cNvPr>
          <p:cNvCxnSpPr>
            <a:cxnSpLocks/>
            <a:stCxn id="130" idx="0"/>
            <a:endCxn id="110" idx="1"/>
          </p:cNvCxnSpPr>
          <p:nvPr/>
        </p:nvCxnSpPr>
        <p:spPr>
          <a:xfrm flipV="1">
            <a:off x="11684524" y="1569901"/>
            <a:ext cx="12219" cy="1953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65561BBF-A24F-4CC0-BA68-F7AF09FF79F4}"/>
              </a:ext>
            </a:extLst>
          </p:cNvPr>
          <p:cNvSpPr/>
          <p:nvPr/>
        </p:nvSpPr>
        <p:spPr>
          <a:xfrm>
            <a:off x="11321688" y="3523623"/>
            <a:ext cx="725672"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CTS</a:t>
            </a:r>
            <a:endParaRPr lang="en-US" sz="1100" dirty="0">
              <a:solidFill>
                <a:schemeClr val="tx1"/>
              </a:solidFill>
            </a:endParaRPr>
          </a:p>
          <a:p>
            <a:pPr algn="ctr"/>
            <a:r>
              <a:rPr lang="en-US" sz="800" dirty="0">
                <a:solidFill>
                  <a:schemeClr val="tx1"/>
                </a:solidFill>
              </a:rPr>
              <a:t>Data Entry</a:t>
            </a:r>
          </a:p>
        </p:txBody>
      </p:sp>
      <p:sp>
        <p:nvSpPr>
          <p:cNvPr id="139" name="Rectangle 138">
            <a:extLst>
              <a:ext uri="{FF2B5EF4-FFF2-40B4-BE49-F238E27FC236}">
                <a16:creationId xmlns:a16="http://schemas.microsoft.com/office/drawing/2014/main" id="{DA73DCED-B9D5-4587-B001-A25D84D4E678}"/>
              </a:ext>
            </a:extLst>
          </p:cNvPr>
          <p:cNvSpPr/>
          <p:nvPr/>
        </p:nvSpPr>
        <p:spPr>
          <a:xfrm>
            <a:off x="10543586" y="4514756"/>
            <a:ext cx="72567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LIS</a:t>
            </a:r>
            <a:endParaRPr lang="en-US" sz="1100" dirty="0">
              <a:solidFill>
                <a:schemeClr val="tx1"/>
              </a:solidFill>
            </a:endParaRPr>
          </a:p>
          <a:p>
            <a:pPr algn="ctr"/>
            <a:r>
              <a:rPr lang="en-US" sz="800" dirty="0">
                <a:solidFill>
                  <a:schemeClr val="tx1"/>
                </a:solidFill>
              </a:rPr>
              <a:t>Data Entry</a:t>
            </a:r>
          </a:p>
        </p:txBody>
      </p:sp>
      <p:sp>
        <p:nvSpPr>
          <p:cNvPr id="145" name="Flowchart: Magnetic Disk 144">
            <a:extLst>
              <a:ext uri="{FF2B5EF4-FFF2-40B4-BE49-F238E27FC236}">
                <a16:creationId xmlns:a16="http://schemas.microsoft.com/office/drawing/2014/main" id="{8B51F73E-3834-4D29-B0CE-EBC6EE5A6B99}"/>
              </a:ext>
            </a:extLst>
          </p:cNvPr>
          <p:cNvSpPr/>
          <p:nvPr/>
        </p:nvSpPr>
        <p:spPr>
          <a:xfrm>
            <a:off x="7417683" y="2610225"/>
            <a:ext cx="823659" cy="4300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RxSolution</a:t>
            </a:r>
            <a:endParaRPr lang="en-US" sz="1100" dirty="0"/>
          </a:p>
        </p:txBody>
      </p:sp>
      <p:sp>
        <p:nvSpPr>
          <p:cNvPr id="146" name="Flowchart: Magnetic Disk 145">
            <a:extLst>
              <a:ext uri="{FF2B5EF4-FFF2-40B4-BE49-F238E27FC236}">
                <a16:creationId xmlns:a16="http://schemas.microsoft.com/office/drawing/2014/main" id="{F1DE41FC-245C-483E-980A-C1C22D1E58A7}"/>
              </a:ext>
            </a:extLst>
          </p:cNvPr>
          <p:cNvSpPr/>
          <p:nvPr/>
        </p:nvSpPr>
        <p:spPr>
          <a:xfrm>
            <a:off x="7407756" y="4504979"/>
            <a:ext cx="823659" cy="43008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RxSolution</a:t>
            </a:r>
            <a:endParaRPr lang="en-US" sz="1100" dirty="0"/>
          </a:p>
        </p:txBody>
      </p:sp>
    </p:spTree>
    <p:extLst>
      <p:ext uri="{BB962C8B-B14F-4D97-AF65-F5344CB8AC3E}">
        <p14:creationId xmlns:p14="http://schemas.microsoft.com/office/powerpoint/2010/main" val="3212903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22e118f-d533-465d-b5ca-7beed2256e09" ContentTypeId="0x0101008DA58B5CA681664FAB24816C56F4108502" PreviousValue="false"/>
</file>

<file path=customXml/item4.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E8431-F759-4283-8BEF-A17B8C6726B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3cd82f4-3f37-4b3e-a578-547f27c42b2d"/>
    <ds:schemaRef ds:uri="http://schemas.microsoft.com/office/2006/metadata/properties"/>
    <ds:schemaRef ds:uri="http://www.w3.org/XML/1998/namespace"/>
    <ds:schemaRef ds:uri="http://purl.org/dc/dcmitype/"/>
    <ds:schemaRef ds:uri="8d7096d6-fc66-4344-9e3f-2445529a09f6"/>
  </ds:schemaRefs>
</ds:datastoreItem>
</file>

<file path=customXml/itemProps2.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3.xml><?xml version="1.0" encoding="utf-8"?>
<ds:datastoreItem xmlns:ds="http://schemas.openxmlformats.org/officeDocument/2006/customXml" ds:itemID="{7CC42604-18CE-42B0-A9B6-75C9BEA735EC}">
  <ds:schemaRefs>
    <ds:schemaRef ds:uri="Microsoft.SharePoint.Taxonomy.ContentTypeSync"/>
  </ds:schemaRefs>
</ds:datastoreItem>
</file>

<file path=customXml/itemProps4.xml><?xml version="1.0" encoding="utf-8"?>
<ds:datastoreItem xmlns:ds="http://schemas.openxmlformats.org/officeDocument/2006/customXml" ds:itemID="{1DC066C7-E5BF-44F7-99BB-277D185A2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41115</TotalTime>
  <Words>203</Words>
  <Application>Microsoft Office PowerPoint</Application>
  <PresentationFormat>Widescreen</PresentationFormat>
  <Paragraphs>73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409</cp:revision>
  <dcterms:created xsi:type="dcterms:W3CDTF">2020-02-25T15:16:25Z</dcterms:created>
  <dcterms:modified xsi:type="dcterms:W3CDTF">2021-06-25T15:43:40Z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y fmtid="{D5CDD505-2E9C-101B-9397-08002B2CF9AE}" pid="3" name="Project Document Type">
    <vt:lpwstr/>
  </property>
</Properties>
</file>