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heme/theme2.xml" ContentType="application/vnd.openxmlformats-officedocument.theme+xml"/>
  <Override PartName="/ppt/tags/tag1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9.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0.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23.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44"/>
  </p:notesMasterIdLst>
  <p:sldIdLst>
    <p:sldId id="260" r:id="rId6"/>
    <p:sldId id="604" r:id="rId7"/>
    <p:sldId id="603" r:id="rId8"/>
    <p:sldId id="639" r:id="rId9"/>
    <p:sldId id="590" r:id="rId10"/>
    <p:sldId id="598" r:id="rId11"/>
    <p:sldId id="607" r:id="rId12"/>
    <p:sldId id="627" r:id="rId13"/>
    <p:sldId id="608" r:id="rId14"/>
    <p:sldId id="596" r:id="rId15"/>
    <p:sldId id="628" r:id="rId16"/>
    <p:sldId id="635" r:id="rId17"/>
    <p:sldId id="636" r:id="rId18"/>
    <p:sldId id="609" r:id="rId19"/>
    <p:sldId id="610" r:id="rId20"/>
    <p:sldId id="629" r:id="rId21"/>
    <p:sldId id="637" r:id="rId22"/>
    <p:sldId id="605" r:id="rId23"/>
    <p:sldId id="614" r:id="rId24"/>
    <p:sldId id="615" r:id="rId25"/>
    <p:sldId id="630" r:id="rId26"/>
    <p:sldId id="642" r:id="rId27"/>
    <p:sldId id="612" r:id="rId28"/>
    <p:sldId id="602" r:id="rId29"/>
    <p:sldId id="633" r:id="rId30"/>
    <p:sldId id="631" r:id="rId31"/>
    <p:sldId id="599" r:id="rId32"/>
    <p:sldId id="623" r:id="rId33"/>
    <p:sldId id="634" r:id="rId34"/>
    <p:sldId id="600" r:id="rId35"/>
    <p:sldId id="616" r:id="rId36"/>
    <p:sldId id="632" r:id="rId37"/>
    <p:sldId id="617" r:id="rId38"/>
    <p:sldId id="626" r:id="rId39"/>
    <p:sldId id="618" r:id="rId40"/>
    <p:sldId id="625" r:id="rId41"/>
    <p:sldId id="624" r:id="rId42"/>
    <p:sldId id="302" r:id="rId43"/>
  </p:sldIdLst>
  <p:sldSz cx="9144000" cy="6858000" type="screen4x3"/>
  <p:notesSz cx="6858000" cy="9144000"/>
  <p:custDataLst>
    <p:tags r:id="rId4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an Miller" initials="JM" lastIdx="10" clrIdx="0">
    <p:extLst>
      <p:ext uri="{19B8F6BF-5375-455C-9EA6-DF929625EA0E}">
        <p15:presenceInfo xmlns:p15="http://schemas.microsoft.com/office/powerpoint/2012/main" userId="S::jmiller@ghsc-psm.org::398e158d-6662-4988-863f-51c14e676e38" providerId="AD"/>
      </p:ext>
    </p:extLst>
  </p:cmAuthor>
  <p:cmAuthor id="2" name="Simon Conesa" initials="SC" lastIdx="4" clrIdx="1">
    <p:extLst>
      <p:ext uri="{19B8F6BF-5375-455C-9EA6-DF929625EA0E}">
        <p15:presenceInfo xmlns:p15="http://schemas.microsoft.com/office/powerpoint/2012/main" userId="S::sconesa@ghsc-psm.org::85e637a4-6b19-43c5-8a8d-4fa11b74262f" providerId="AD"/>
      </p:ext>
    </p:extLst>
  </p:cmAuthor>
  <p:cmAuthor id="3" name="Swaroop Jayaprakash" initials="SJ" lastIdx="1" clrIdx="2">
    <p:extLst>
      <p:ext uri="{19B8F6BF-5375-455C-9EA6-DF929625EA0E}">
        <p15:presenceInfo xmlns:p15="http://schemas.microsoft.com/office/powerpoint/2012/main" userId="S::sjayaprakash@ghsc-psm.org::3273a20b-8840-4650-8705-1589465db97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CEE"/>
    <a:srgbClr val="FFDAEC"/>
    <a:srgbClr val="FFE9EB"/>
    <a:srgbClr val="CDE9B3"/>
    <a:srgbClr val="D9F5BA"/>
    <a:srgbClr val="B3FF63"/>
    <a:srgbClr val="F5F8FF"/>
    <a:srgbClr val="E2E6F6"/>
    <a:srgbClr val="EFEFEF"/>
    <a:srgbClr val="E3E9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979283-D816-459F-848E-025D4545FBE5}" v="1" dt="2022-05-03T14:28:28.7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31137" autoAdjust="0"/>
    <p:restoredTop sz="94626" autoAdjust="0"/>
  </p:normalViewPr>
  <p:slideViewPr>
    <p:cSldViewPr snapToGrid="0">
      <p:cViewPr varScale="1">
        <p:scale>
          <a:sx n="67" d="100"/>
          <a:sy n="67" d="100"/>
        </p:scale>
        <p:origin x="616" y="52"/>
      </p:cViewPr>
      <p:guideLst/>
    </p:cSldViewPr>
  </p:slideViewPr>
  <p:notesTextViewPr>
    <p:cViewPr>
      <p:scale>
        <a:sx n="1" d="1"/>
        <a:sy n="1" d="1"/>
      </p:scale>
      <p:origin x="0" y="0"/>
    </p:cViewPr>
  </p:notesTextViewPr>
  <p:notesViewPr>
    <p:cSldViewPr snapToGrid="0">
      <p:cViewPr varScale="1">
        <p:scale>
          <a:sx n="82" d="100"/>
          <a:sy n="82" d="100"/>
        </p:scale>
        <p:origin x="306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gs" Target="tags/tag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52"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indy Shiner" userId="56ed9bbd-4109-434d-b281-7bd0dc7eb8e0" providerId="ADAL" clId="{DA979283-D816-459F-848E-025D4545FBE5}"/>
    <pc:docChg chg="custSel modMainMaster">
      <pc:chgData name="Cindy Shiner" userId="56ed9bbd-4109-434d-b281-7bd0dc7eb8e0" providerId="ADAL" clId="{DA979283-D816-459F-848E-025D4545FBE5}" dt="2022-05-03T14:28:41.393" v="5" actId="14100"/>
      <pc:docMkLst>
        <pc:docMk/>
      </pc:docMkLst>
      <pc:sldMasterChg chg="modSldLayout">
        <pc:chgData name="Cindy Shiner" userId="56ed9bbd-4109-434d-b281-7bd0dc7eb8e0" providerId="ADAL" clId="{DA979283-D816-459F-848E-025D4545FBE5}" dt="2022-05-03T14:28:41.393" v="5" actId="14100"/>
        <pc:sldMasterMkLst>
          <pc:docMk/>
          <pc:sldMasterMk cId="1359424353" sldId="2147483660"/>
        </pc:sldMasterMkLst>
        <pc:sldLayoutChg chg="addSp delSp modSp mod">
          <pc:chgData name="Cindy Shiner" userId="56ed9bbd-4109-434d-b281-7bd0dc7eb8e0" providerId="ADAL" clId="{DA979283-D816-459F-848E-025D4545FBE5}" dt="2022-05-03T14:28:41.393" v="5" actId="14100"/>
          <pc:sldLayoutMkLst>
            <pc:docMk/>
            <pc:sldMasterMk cId="1359424353" sldId="2147483660"/>
            <pc:sldLayoutMk cId="3139989466" sldId="2147483675"/>
          </pc:sldLayoutMkLst>
          <pc:spChg chg="del">
            <ac:chgData name="Cindy Shiner" userId="56ed9bbd-4109-434d-b281-7bd0dc7eb8e0" providerId="ADAL" clId="{DA979283-D816-459F-848E-025D4545FBE5}" dt="2022-05-03T14:28:23.635" v="0" actId="478"/>
            <ac:spMkLst>
              <pc:docMk/>
              <pc:sldMasterMk cId="1359424353" sldId="2147483660"/>
              <pc:sldLayoutMk cId="3139989466" sldId="2147483675"/>
              <ac:spMk id="10" creationId="{1E04F11F-834A-4A13-9721-5243704F8BAF}"/>
            </ac:spMkLst>
          </pc:spChg>
          <pc:picChg chg="add mod">
            <ac:chgData name="Cindy Shiner" userId="56ed9bbd-4109-434d-b281-7bd0dc7eb8e0" providerId="ADAL" clId="{DA979283-D816-459F-848E-025D4545FBE5}" dt="2022-05-03T14:28:41.393" v="5" actId="14100"/>
            <ac:picMkLst>
              <pc:docMk/>
              <pc:sldMasterMk cId="1359424353" sldId="2147483660"/>
              <pc:sldLayoutMk cId="3139989466" sldId="2147483675"/>
              <ac:picMk id="8" creationId="{8C5872E6-EFA1-4CC0-B192-60A695E0871A}"/>
            </ac:picMkLst>
          </pc:picChg>
          <pc:picChg chg="mod">
            <ac:chgData name="Cindy Shiner" userId="56ed9bbd-4109-434d-b281-7bd0dc7eb8e0" providerId="ADAL" clId="{DA979283-D816-459F-848E-025D4545FBE5}" dt="2022-05-03T14:28:27.279" v="1" actId="1076"/>
            <ac:picMkLst>
              <pc:docMk/>
              <pc:sldMasterMk cId="1359424353" sldId="2147483660"/>
              <pc:sldLayoutMk cId="3139989466" sldId="2147483675"/>
              <ac:picMk id="11" creationId="{695647BE-EBEA-46BA-8312-D2EB88BC678B}"/>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CE1074-35A0-4E80-8B95-5D1E5106C7D6}" type="datetimeFigureOut">
              <a:rPr lang="en-US" smtClean="0"/>
              <a:t>5/3/2022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214B62-1256-4800-840F-60309C2A4560}" type="slidenum">
              <a:rPr lang="en-US" smtClean="0"/>
              <a:t>‹#›</a:t>
            </a:fld>
            <a:endParaRPr lang="en-US"/>
          </a:p>
        </p:txBody>
      </p:sp>
    </p:spTree>
    <p:extLst>
      <p:ext uri="{BB962C8B-B14F-4D97-AF65-F5344CB8AC3E}">
        <p14:creationId xmlns:p14="http://schemas.microsoft.com/office/powerpoint/2010/main" val="2306673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214B62-1256-4800-840F-60309C2A4560}" type="slidenum">
              <a:rPr lang="en-US" smtClean="0"/>
              <a:t>1</a:t>
            </a:fld>
            <a:endParaRPr lang="en-US"/>
          </a:p>
        </p:txBody>
      </p:sp>
    </p:spTree>
    <p:extLst>
      <p:ext uri="{BB962C8B-B14F-4D97-AF65-F5344CB8AC3E}">
        <p14:creationId xmlns:p14="http://schemas.microsoft.com/office/powerpoint/2010/main" val="3143037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lvl="0" indent="-171450" algn="l" rtl="0">
              <a:spcBef>
                <a:spcPts val="0"/>
              </a:spcBef>
              <a:spcAft>
                <a:spcPts val="0"/>
              </a:spcAft>
              <a:buFontTx/>
              <a:buChar char="-"/>
            </a:pPr>
            <a:endParaRPr dirty="0"/>
          </a:p>
        </p:txBody>
      </p:sp>
      <p:sp>
        <p:nvSpPr>
          <p:cNvPr id="457" name="Google Shape;45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7530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lvl="0" indent="-171450" algn="l" rtl="0">
              <a:spcBef>
                <a:spcPts val="0"/>
              </a:spcBef>
              <a:spcAft>
                <a:spcPts val="0"/>
              </a:spcAft>
              <a:buFontTx/>
              <a:buChar char="-"/>
            </a:pPr>
            <a:endParaRPr dirty="0"/>
          </a:p>
        </p:txBody>
      </p:sp>
      <p:sp>
        <p:nvSpPr>
          <p:cNvPr id="457" name="Google Shape;45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7211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lvl="0" indent="-171450" algn="l" rtl="0">
              <a:spcBef>
                <a:spcPts val="0"/>
              </a:spcBef>
              <a:spcAft>
                <a:spcPts val="0"/>
              </a:spcAft>
              <a:buFontTx/>
              <a:buChar char="-"/>
            </a:pPr>
            <a:endParaRPr dirty="0"/>
          </a:p>
        </p:txBody>
      </p:sp>
      <p:sp>
        <p:nvSpPr>
          <p:cNvPr id="457" name="Google Shape;45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4995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9"/>
        <p:cNvGrpSpPr/>
        <p:nvPr/>
      </p:nvGrpSpPr>
      <p:grpSpPr>
        <a:xfrm>
          <a:off x="0" y="0"/>
          <a:ext cx="0" cy="0"/>
          <a:chOff x="0" y="0"/>
          <a:chExt cx="0" cy="0"/>
        </a:xfrm>
      </p:grpSpPr>
      <p:sp>
        <p:nvSpPr>
          <p:cNvPr id="1070" name="Google Shape;1070;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1" name="Google Shape;1071;p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8822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9"/>
        <p:cNvGrpSpPr/>
        <p:nvPr/>
      </p:nvGrpSpPr>
      <p:grpSpPr>
        <a:xfrm>
          <a:off x="0" y="0"/>
          <a:ext cx="0" cy="0"/>
          <a:chOff x="0" y="0"/>
          <a:chExt cx="0" cy="0"/>
        </a:xfrm>
      </p:grpSpPr>
      <p:sp>
        <p:nvSpPr>
          <p:cNvPr id="1070" name="Google Shape;1070;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1" name="Google Shape;1071;p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2023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lvl="0" indent="-171450" algn="l" rtl="0">
              <a:spcBef>
                <a:spcPts val="0"/>
              </a:spcBef>
              <a:spcAft>
                <a:spcPts val="0"/>
              </a:spcAft>
              <a:buFontTx/>
              <a:buChar char="-"/>
            </a:pPr>
            <a:endParaRPr dirty="0"/>
          </a:p>
        </p:txBody>
      </p:sp>
      <p:sp>
        <p:nvSpPr>
          <p:cNvPr id="457" name="Google Shape;45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5818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lvl="0" indent="-171450" algn="l" rtl="0">
              <a:spcBef>
                <a:spcPts val="0"/>
              </a:spcBef>
              <a:spcAft>
                <a:spcPts val="0"/>
              </a:spcAft>
              <a:buFontTx/>
              <a:buChar char="-"/>
            </a:pPr>
            <a:endParaRPr dirty="0"/>
          </a:p>
        </p:txBody>
      </p:sp>
      <p:sp>
        <p:nvSpPr>
          <p:cNvPr id="457" name="Google Shape;45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54485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lvl="0" indent="-171450" algn="l" rtl="0">
              <a:spcBef>
                <a:spcPts val="0"/>
              </a:spcBef>
              <a:spcAft>
                <a:spcPts val="0"/>
              </a:spcAft>
              <a:buFontTx/>
              <a:buChar char="-"/>
            </a:pPr>
            <a:endParaRPr dirty="0"/>
          </a:p>
        </p:txBody>
      </p:sp>
      <p:sp>
        <p:nvSpPr>
          <p:cNvPr id="457" name="Google Shape;45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54239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lvl="0" indent="-171450" algn="l" rtl="0">
              <a:spcBef>
                <a:spcPts val="0"/>
              </a:spcBef>
              <a:spcAft>
                <a:spcPts val="0"/>
              </a:spcAft>
              <a:buFontTx/>
              <a:buChar char="-"/>
            </a:pPr>
            <a:endParaRPr dirty="0"/>
          </a:p>
        </p:txBody>
      </p:sp>
      <p:sp>
        <p:nvSpPr>
          <p:cNvPr id="457" name="Google Shape;45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2075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lvl="0" indent="-171450" algn="l" rtl="0">
              <a:spcBef>
                <a:spcPts val="0"/>
              </a:spcBef>
              <a:spcAft>
                <a:spcPts val="0"/>
              </a:spcAft>
              <a:buFontTx/>
              <a:buChar char="-"/>
            </a:pPr>
            <a:r>
              <a:rPr lang="en-US" dirty="0"/>
              <a:t>Review RMS SCM initiative details</a:t>
            </a:r>
          </a:p>
          <a:p>
            <a:pPr marL="171450" lvl="0" indent="-171450" algn="l" rtl="0">
              <a:spcBef>
                <a:spcPts val="0"/>
              </a:spcBef>
              <a:spcAft>
                <a:spcPts val="0"/>
              </a:spcAft>
              <a:buFontTx/>
              <a:buChar char="-"/>
            </a:pPr>
            <a:r>
              <a:rPr lang="en-US" dirty="0"/>
              <a:t>Review traceability </a:t>
            </a:r>
            <a:r>
              <a:rPr lang="en-US"/>
              <a:t>strategy document</a:t>
            </a:r>
            <a:endParaRPr/>
          </a:p>
        </p:txBody>
      </p:sp>
      <p:sp>
        <p:nvSpPr>
          <p:cNvPr id="457" name="Google Shape;45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0681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lvl="0" indent="-171450" algn="l" rtl="0">
              <a:spcBef>
                <a:spcPts val="0"/>
              </a:spcBef>
              <a:spcAft>
                <a:spcPts val="0"/>
              </a:spcAft>
              <a:buFontTx/>
              <a:buChar char="-"/>
            </a:pPr>
            <a:r>
              <a:rPr lang="en-US" dirty="0"/>
              <a:t>Review RMS SCM initiative details</a:t>
            </a:r>
          </a:p>
          <a:p>
            <a:pPr marL="171450" lvl="0" indent="-171450" algn="l" rtl="0">
              <a:spcBef>
                <a:spcPts val="0"/>
              </a:spcBef>
              <a:spcAft>
                <a:spcPts val="0"/>
              </a:spcAft>
              <a:buFontTx/>
              <a:buChar char="-"/>
            </a:pPr>
            <a:r>
              <a:rPr lang="en-US" dirty="0"/>
              <a:t>Review traceability </a:t>
            </a:r>
            <a:r>
              <a:rPr lang="en-US"/>
              <a:t>strategy document</a:t>
            </a:r>
            <a:endParaRPr/>
          </a:p>
        </p:txBody>
      </p:sp>
      <p:sp>
        <p:nvSpPr>
          <p:cNvPr id="457" name="Google Shape;45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8600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lvl="0" indent="-171450" algn="l" rtl="0">
              <a:spcBef>
                <a:spcPts val="0"/>
              </a:spcBef>
              <a:spcAft>
                <a:spcPts val="0"/>
              </a:spcAft>
              <a:buFontTx/>
              <a:buChar char="-"/>
            </a:pPr>
            <a:endParaRPr dirty="0"/>
          </a:p>
        </p:txBody>
      </p:sp>
      <p:sp>
        <p:nvSpPr>
          <p:cNvPr id="457" name="Google Shape;45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81787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lvl="0" indent="-171450" algn="l" rtl="0">
              <a:spcBef>
                <a:spcPts val="0"/>
              </a:spcBef>
              <a:spcAft>
                <a:spcPts val="0"/>
              </a:spcAft>
              <a:buFontTx/>
              <a:buChar char="-"/>
            </a:pPr>
            <a:endParaRPr dirty="0"/>
          </a:p>
        </p:txBody>
      </p:sp>
      <p:sp>
        <p:nvSpPr>
          <p:cNvPr id="457" name="Google Shape;45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02225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lvl="0" indent="-171450" algn="l" rtl="0">
              <a:spcBef>
                <a:spcPts val="0"/>
              </a:spcBef>
              <a:spcAft>
                <a:spcPts val="0"/>
              </a:spcAft>
              <a:buFontTx/>
              <a:buChar char="-"/>
            </a:pPr>
            <a:endParaRPr dirty="0"/>
          </a:p>
        </p:txBody>
      </p:sp>
      <p:sp>
        <p:nvSpPr>
          <p:cNvPr id="457" name="Google Shape;45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04033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lvl="0" indent="-171450" algn="l" rtl="0">
              <a:spcBef>
                <a:spcPts val="0"/>
              </a:spcBef>
              <a:spcAft>
                <a:spcPts val="0"/>
              </a:spcAft>
              <a:buFontTx/>
              <a:buChar char="-"/>
            </a:pPr>
            <a:endParaRPr dirty="0"/>
          </a:p>
        </p:txBody>
      </p:sp>
      <p:sp>
        <p:nvSpPr>
          <p:cNvPr id="457" name="Google Shape;45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86054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lvl="0" indent="-171450" algn="l" rtl="0">
              <a:spcBef>
                <a:spcPts val="0"/>
              </a:spcBef>
              <a:spcAft>
                <a:spcPts val="0"/>
              </a:spcAft>
              <a:buFontTx/>
              <a:buChar char="-"/>
            </a:pPr>
            <a:endParaRPr dirty="0"/>
          </a:p>
        </p:txBody>
      </p:sp>
      <p:sp>
        <p:nvSpPr>
          <p:cNvPr id="457" name="Google Shape;45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32082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lvl="0" indent="-171450" algn="l" rtl="0">
              <a:spcBef>
                <a:spcPts val="0"/>
              </a:spcBef>
              <a:spcAft>
                <a:spcPts val="0"/>
              </a:spcAft>
              <a:buFontTx/>
              <a:buChar char="-"/>
            </a:pPr>
            <a:endParaRPr dirty="0"/>
          </a:p>
        </p:txBody>
      </p:sp>
      <p:sp>
        <p:nvSpPr>
          <p:cNvPr id="457" name="Google Shape;45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80230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lvl="0" indent="-171450" algn="l" rtl="0">
              <a:spcBef>
                <a:spcPts val="0"/>
              </a:spcBef>
              <a:spcAft>
                <a:spcPts val="0"/>
              </a:spcAft>
              <a:buFontTx/>
              <a:buChar char="-"/>
            </a:pPr>
            <a:endParaRPr dirty="0"/>
          </a:p>
        </p:txBody>
      </p:sp>
      <p:sp>
        <p:nvSpPr>
          <p:cNvPr id="457" name="Google Shape;45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95607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57" name="Google Shape;45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37843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7" name="Google Shape;45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29442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7" name="Google Shape;45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1033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lvl="0" indent="-171450" algn="l" rtl="0">
              <a:spcBef>
                <a:spcPts val="0"/>
              </a:spcBef>
              <a:spcAft>
                <a:spcPts val="0"/>
              </a:spcAft>
              <a:buFontTx/>
              <a:buChar char="-"/>
            </a:pPr>
            <a:endParaRPr dirty="0"/>
          </a:p>
        </p:txBody>
      </p:sp>
      <p:sp>
        <p:nvSpPr>
          <p:cNvPr id="457" name="Google Shape;45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2081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lvl="0" indent="-171450" algn="l" rtl="0">
              <a:spcBef>
                <a:spcPts val="0"/>
              </a:spcBef>
              <a:spcAft>
                <a:spcPts val="0"/>
              </a:spcAft>
              <a:buFontTx/>
              <a:buChar char="-"/>
            </a:pPr>
            <a:r>
              <a:rPr lang="en-US" dirty="0"/>
              <a:t>Review RMS SCM initiative details</a:t>
            </a:r>
          </a:p>
          <a:p>
            <a:pPr marL="171450" lvl="0" indent="-171450" algn="l" rtl="0">
              <a:spcBef>
                <a:spcPts val="0"/>
              </a:spcBef>
              <a:spcAft>
                <a:spcPts val="0"/>
              </a:spcAft>
              <a:buFontTx/>
              <a:buChar char="-"/>
            </a:pPr>
            <a:r>
              <a:rPr lang="en-US" dirty="0"/>
              <a:t>Review traceability </a:t>
            </a:r>
            <a:r>
              <a:rPr lang="en-US"/>
              <a:t>strategy document</a:t>
            </a:r>
            <a:endParaRPr/>
          </a:p>
        </p:txBody>
      </p:sp>
      <p:sp>
        <p:nvSpPr>
          <p:cNvPr id="457" name="Google Shape;45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79647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lvl="0" indent="-171450" algn="l" rtl="0">
              <a:spcBef>
                <a:spcPts val="0"/>
              </a:spcBef>
              <a:spcAft>
                <a:spcPts val="0"/>
              </a:spcAft>
              <a:buFontTx/>
              <a:buChar char="-"/>
            </a:pPr>
            <a:r>
              <a:rPr lang="en-US" dirty="0"/>
              <a:t>Review RMS SCM initiative details</a:t>
            </a:r>
          </a:p>
          <a:p>
            <a:pPr marL="171450" lvl="0" indent="-171450" algn="l" rtl="0">
              <a:spcBef>
                <a:spcPts val="0"/>
              </a:spcBef>
              <a:spcAft>
                <a:spcPts val="0"/>
              </a:spcAft>
              <a:buFontTx/>
              <a:buChar char="-"/>
            </a:pPr>
            <a:r>
              <a:rPr lang="en-US" dirty="0"/>
              <a:t>Review traceability strategy document</a:t>
            </a:r>
            <a:endParaRPr dirty="0"/>
          </a:p>
        </p:txBody>
      </p:sp>
      <p:sp>
        <p:nvSpPr>
          <p:cNvPr id="457" name="Google Shape;45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3696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7" name="Google Shape;45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36494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9"/>
        <p:cNvGrpSpPr/>
        <p:nvPr/>
      </p:nvGrpSpPr>
      <p:grpSpPr>
        <a:xfrm>
          <a:off x="0" y="0"/>
          <a:ext cx="0" cy="0"/>
          <a:chOff x="0" y="0"/>
          <a:chExt cx="0" cy="0"/>
        </a:xfrm>
      </p:grpSpPr>
      <p:sp>
        <p:nvSpPr>
          <p:cNvPr id="1070" name="Google Shape;1070;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1" name="Google Shape;1071;p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7" name="Google Shape;45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0133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lvl="0" indent="-171450" algn="l" rtl="0">
              <a:spcBef>
                <a:spcPts val="0"/>
              </a:spcBef>
              <a:spcAft>
                <a:spcPts val="0"/>
              </a:spcAft>
              <a:buFontTx/>
              <a:buChar char="-"/>
            </a:pPr>
            <a:endParaRPr dirty="0"/>
          </a:p>
        </p:txBody>
      </p:sp>
      <p:sp>
        <p:nvSpPr>
          <p:cNvPr id="457" name="Google Shape;45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3160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9"/>
        <p:cNvGrpSpPr/>
        <p:nvPr/>
      </p:nvGrpSpPr>
      <p:grpSpPr>
        <a:xfrm>
          <a:off x="0" y="0"/>
          <a:ext cx="0" cy="0"/>
          <a:chOff x="0" y="0"/>
          <a:chExt cx="0" cy="0"/>
        </a:xfrm>
      </p:grpSpPr>
      <p:sp>
        <p:nvSpPr>
          <p:cNvPr id="1070" name="Google Shape;1070;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1" name="Google Shape;1071;p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2891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lvl="0" indent="-171450" algn="l" rtl="0">
              <a:spcBef>
                <a:spcPts val="0"/>
              </a:spcBef>
              <a:spcAft>
                <a:spcPts val="0"/>
              </a:spcAft>
              <a:buFontTx/>
              <a:buChar char="-"/>
            </a:pPr>
            <a:endParaRPr dirty="0"/>
          </a:p>
        </p:txBody>
      </p:sp>
      <p:sp>
        <p:nvSpPr>
          <p:cNvPr id="457" name="Google Shape;45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7547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lvl="0" indent="-171450" algn="l" rtl="0">
              <a:spcBef>
                <a:spcPts val="0"/>
              </a:spcBef>
              <a:spcAft>
                <a:spcPts val="0"/>
              </a:spcAft>
              <a:buFontTx/>
              <a:buChar char="-"/>
            </a:pPr>
            <a:endParaRPr dirty="0"/>
          </a:p>
        </p:txBody>
      </p:sp>
      <p:sp>
        <p:nvSpPr>
          <p:cNvPr id="457" name="Google Shape;45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5344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lvl="0" indent="-171450" algn="l" rtl="0">
              <a:spcBef>
                <a:spcPts val="0"/>
              </a:spcBef>
              <a:spcAft>
                <a:spcPts val="0"/>
              </a:spcAft>
              <a:buFontTx/>
              <a:buChar char="-"/>
            </a:pPr>
            <a:endParaRPr dirty="0"/>
          </a:p>
        </p:txBody>
      </p:sp>
      <p:sp>
        <p:nvSpPr>
          <p:cNvPr id="457" name="Google Shape;45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06147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s://www.ghsupplychain.org/" TargetMode="External"/><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Basic PPT Slide</a:t>
            </a:r>
          </a:p>
        </p:txBody>
      </p:sp>
      <p:sp>
        <p:nvSpPr>
          <p:cNvPr id="3" name="Content Placeholder 2"/>
          <p:cNvSpPr>
            <a:spLocks noGrp="1"/>
          </p:cNvSpPr>
          <p:nvPr>
            <p:ph idx="1" hasCustomPrompt="1"/>
          </p:nvPr>
        </p:nvSpPr>
        <p:spPr/>
        <p:txBody>
          <a:bodyPr/>
          <a:lstStyle>
            <a:lvl1pPr>
              <a:lnSpc>
                <a:spcPct val="100000"/>
              </a:lnSpc>
              <a:spcBef>
                <a:spcPts val="1200"/>
              </a:spcBef>
              <a:buClr>
                <a:srgbClr val="6C6463"/>
              </a:buClr>
              <a:defRPr>
                <a:solidFill>
                  <a:srgbClr val="6C6463"/>
                </a:solidFill>
              </a:defRPr>
            </a:lvl1pPr>
            <a:lvl2pPr marL="685800" indent="-228600">
              <a:lnSpc>
                <a:spcPct val="100000"/>
              </a:lnSpc>
              <a:spcBef>
                <a:spcPts val="300"/>
              </a:spcBef>
              <a:buClr>
                <a:srgbClr val="6C6463"/>
              </a:buClr>
              <a:buFont typeface="Courier New" panose="02070309020205020404" pitchFamily="49" charset="0"/>
              <a:buChar char="o"/>
              <a:defRPr>
                <a:solidFill>
                  <a:srgbClr val="6C6463"/>
                </a:solidFill>
              </a:defRPr>
            </a:lvl2pPr>
            <a:lvl3pPr marL="1143000" indent="-228600">
              <a:lnSpc>
                <a:spcPct val="100000"/>
              </a:lnSpc>
              <a:spcBef>
                <a:spcPts val="300"/>
              </a:spcBef>
              <a:buClr>
                <a:srgbClr val="6C6463"/>
              </a:buClr>
              <a:buFont typeface="Gill Sans MT" panose="020B0502020104020203" pitchFamily="34" charset="0"/>
              <a:buChar char="–"/>
              <a:defRPr>
                <a:solidFill>
                  <a:srgbClr val="6C6463"/>
                </a:solidFill>
              </a:defRPr>
            </a:lvl3pPr>
            <a:lvl4pPr>
              <a:lnSpc>
                <a:spcPct val="100000"/>
              </a:lnSpc>
              <a:spcBef>
                <a:spcPts val="300"/>
              </a:spcBef>
              <a:defRPr>
                <a:solidFill>
                  <a:srgbClr val="6C6463"/>
                </a:solidFill>
              </a:defRPr>
            </a:lvl4pPr>
            <a:lvl5pPr>
              <a:lnSpc>
                <a:spcPct val="100000"/>
              </a:lnSpc>
              <a:spcBef>
                <a:spcPts val="300"/>
              </a:spcBef>
              <a:defRPr>
                <a:solidFill>
                  <a:srgbClr val="6C6463"/>
                </a:solidFill>
              </a:defRPr>
            </a:lvl5pPr>
          </a:lstStyle>
          <a:p>
            <a:pPr lvl="0"/>
            <a:r>
              <a:rPr lang="en-US" dirty="0"/>
              <a:t>Bullet Points</a:t>
            </a:r>
          </a:p>
        </p:txBody>
      </p:sp>
      <p:sp>
        <p:nvSpPr>
          <p:cNvPr id="6" name="Slide Number Placeholder 5"/>
          <p:cNvSpPr>
            <a:spLocks noGrp="1"/>
          </p:cNvSpPr>
          <p:nvPr>
            <p:ph type="sldNum" sz="quarter" idx="12"/>
          </p:nvPr>
        </p:nvSpPr>
        <p:spPr/>
        <p:txBody>
          <a:bodyPr/>
          <a:lstStyle>
            <a:lvl1pPr>
              <a:defRPr b="1">
                <a:solidFill>
                  <a:srgbClr val="BA0C2F"/>
                </a:solidFill>
              </a:defRPr>
            </a:lvl1pPr>
          </a:lstStyle>
          <a:p>
            <a:fld id="{AFB4637D-E648-4D47-95AC-4BFF987C325D}" type="slidenum">
              <a:rPr lang="en-US" smtClean="0"/>
              <a:pPr/>
              <a:t>‹#›</a:t>
            </a:fld>
            <a:endParaRPr lang="en-US" dirty="0"/>
          </a:p>
        </p:txBody>
      </p:sp>
    </p:spTree>
    <p:custDataLst>
      <p:tags r:id="rId1"/>
    </p:custDataLst>
    <p:extLst>
      <p:ext uri="{BB962C8B-B14F-4D97-AF65-F5344CB8AC3E}">
        <p14:creationId xmlns:p14="http://schemas.microsoft.com/office/powerpoint/2010/main" val="458957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Bulleted Lis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PPT Slide with Two Columns of Bullets</a:t>
            </a:r>
          </a:p>
        </p:txBody>
      </p:sp>
      <p:sp>
        <p:nvSpPr>
          <p:cNvPr id="3" name="Content Placeholder 2"/>
          <p:cNvSpPr>
            <a:spLocks noGrp="1"/>
          </p:cNvSpPr>
          <p:nvPr>
            <p:ph sz="half" idx="1" hasCustomPrompt="1"/>
          </p:nvPr>
        </p:nvSpPr>
        <p:spPr>
          <a:xfrm>
            <a:off x="628650" y="1825625"/>
            <a:ext cx="3749040" cy="4351338"/>
          </a:xfrm>
        </p:spPr>
        <p:txBody>
          <a:bodyPr/>
          <a:lstStyle>
            <a:lvl1pPr>
              <a:defRPr/>
            </a:lvl1pPr>
          </a:lstStyle>
          <a:p>
            <a:pPr lvl="0"/>
            <a:r>
              <a:rPr lang="en-US" dirty="0"/>
              <a:t>Bullet Points</a:t>
            </a:r>
          </a:p>
        </p:txBody>
      </p:sp>
      <p:sp>
        <p:nvSpPr>
          <p:cNvPr id="4" name="Content Placeholder 3"/>
          <p:cNvSpPr>
            <a:spLocks noGrp="1"/>
          </p:cNvSpPr>
          <p:nvPr>
            <p:ph sz="half" idx="2" hasCustomPrompt="1"/>
          </p:nvPr>
        </p:nvSpPr>
        <p:spPr>
          <a:xfrm>
            <a:off x="4766310" y="1825625"/>
            <a:ext cx="3749040" cy="4351338"/>
          </a:xfrm>
        </p:spPr>
        <p:txBody>
          <a:bodyPr/>
          <a:lstStyle>
            <a:lvl1pPr>
              <a:defRPr/>
            </a:lvl1pPr>
          </a:lstStyle>
          <a:p>
            <a:pPr lvl="0"/>
            <a:r>
              <a:rPr lang="en-US" dirty="0"/>
              <a:t>Bullet Points</a:t>
            </a:r>
          </a:p>
        </p:txBody>
      </p:sp>
      <p:sp>
        <p:nvSpPr>
          <p:cNvPr id="7" name="Slide Number Placeholder 6"/>
          <p:cNvSpPr>
            <a:spLocks noGrp="1"/>
          </p:cNvSpPr>
          <p:nvPr>
            <p:ph type="sldNum" sz="quarter" idx="12"/>
          </p:nvPr>
        </p:nvSpPr>
        <p:spPr/>
        <p:txBody>
          <a:bodyPr/>
          <a:lstStyle/>
          <a:p>
            <a:fld id="{AFB4637D-E648-4D47-95AC-4BFF987C325D}" type="slidenum">
              <a:rPr lang="en-US" smtClean="0"/>
              <a:t>‹#›</a:t>
            </a:fld>
            <a:endParaRPr lang="en-US"/>
          </a:p>
        </p:txBody>
      </p:sp>
      <p:cxnSp>
        <p:nvCxnSpPr>
          <p:cNvPr id="8" name="Straight Connector 7">
            <a:extLst>
              <a:ext uri="{FF2B5EF4-FFF2-40B4-BE49-F238E27FC236}">
                <a16:creationId xmlns:a16="http://schemas.microsoft.com/office/drawing/2014/main" id="{16F40D2F-8472-4CB4-86A9-EEC2FCE2C11B}"/>
              </a:ext>
            </a:extLst>
          </p:cNvPr>
          <p:cNvCxnSpPr/>
          <p:nvPr userDrawn="1"/>
        </p:nvCxnSpPr>
        <p:spPr>
          <a:xfrm>
            <a:off x="457200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98348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PPT Slide with a Photo and Bulleted List</a:t>
            </a:r>
          </a:p>
        </p:txBody>
      </p:sp>
      <p:sp>
        <p:nvSpPr>
          <p:cNvPr id="4" name="Content Placeholder 3"/>
          <p:cNvSpPr>
            <a:spLocks noGrp="1"/>
          </p:cNvSpPr>
          <p:nvPr>
            <p:ph sz="half" idx="2" hasCustomPrompt="1"/>
          </p:nvPr>
        </p:nvSpPr>
        <p:spPr>
          <a:xfrm>
            <a:off x="4766310" y="1825625"/>
            <a:ext cx="3749040" cy="4351338"/>
          </a:xfrm>
        </p:spPr>
        <p:txBody>
          <a:bodyPr/>
          <a:lstStyle>
            <a:lvl1pPr>
              <a:defRPr/>
            </a:lvl1pPr>
          </a:lstStyle>
          <a:p>
            <a:pPr lvl="0"/>
            <a:r>
              <a:rPr lang="en-US" dirty="0"/>
              <a:t>Bullet Points</a:t>
            </a:r>
          </a:p>
        </p:txBody>
      </p:sp>
      <p:sp>
        <p:nvSpPr>
          <p:cNvPr id="7" name="Slide Number Placeholder 6"/>
          <p:cNvSpPr>
            <a:spLocks noGrp="1"/>
          </p:cNvSpPr>
          <p:nvPr>
            <p:ph type="sldNum" sz="quarter" idx="12"/>
          </p:nvPr>
        </p:nvSpPr>
        <p:spPr/>
        <p:txBody>
          <a:bodyPr/>
          <a:lstStyle/>
          <a:p>
            <a:fld id="{AFB4637D-E648-4D47-95AC-4BFF987C325D}" type="slidenum">
              <a:rPr lang="en-US" smtClean="0"/>
              <a:t>‹#›</a:t>
            </a:fld>
            <a:endParaRPr lang="en-US"/>
          </a:p>
        </p:txBody>
      </p:sp>
      <p:cxnSp>
        <p:nvCxnSpPr>
          <p:cNvPr id="8" name="Straight Connector 7">
            <a:extLst>
              <a:ext uri="{FF2B5EF4-FFF2-40B4-BE49-F238E27FC236}">
                <a16:creationId xmlns:a16="http://schemas.microsoft.com/office/drawing/2014/main" id="{16F40D2F-8472-4CB4-86A9-EEC2FCE2C11B}"/>
              </a:ext>
            </a:extLst>
          </p:cNvPr>
          <p:cNvCxnSpPr/>
          <p:nvPr userDrawn="1"/>
        </p:nvCxnSpPr>
        <p:spPr>
          <a:xfrm>
            <a:off x="457200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60E5BCC9-E1AF-48AB-9C7C-0E51FB051B79}"/>
              </a:ext>
            </a:extLst>
          </p:cNvPr>
          <p:cNvSpPr>
            <a:spLocks noGrp="1"/>
          </p:cNvSpPr>
          <p:nvPr>
            <p:ph type="pic" sz="quarter" idx="13"/>
          </p:nvPr>
        </p:nvSpPr>
        <p:spPr>
          <a:xfrm>
            <a:off x="628651" y="1825626"/>
            <a:ext cx="3749675" cy="3971671"/>
          </a:xfrm>
        </p:spPr>
        <p:txBody>
          <a:bodyPr/>
          <a:lstStyle>
            <a:lvl1pPr marL="0" indent="0">
              <a:buNone/>
              <a:defRPr/>
            </a:lvl1pPr>
          </a:lstStyle>
          <a:p>
            <a:r>
              <a:rPr lang="en-US"/>
              <a:t>Click icon to add picture</a:t>
            </a:r>
            <a:endParaRPr lang="en-US" dirty="0"/>
          </a:p>
        </p:txBody>
      </p:sp>
      <p:sp>
        <p:nvSpPr>
          <p:cNvPr id="12" name="Text Placeholder 11">
            <a:extLst>
              <a:ext uri="{FF2B5EF4-FFF2-40B4-BE49-F238E27FC236}">
                <a16:creationId xmlns:a16="http://schemas.microsoft.com/office/drawing/2014/main" id="{D9BAE435-B4C5-4492-A5D7-C442FC8B4AF7}"/>
              </a:ext>
            </a:extLst>
          </p:cNvPr>
          <p:cNvSpPr>
            <a:spLocks noGrp="1"/>
          </p:cNvSpPr>
          <p:nvPr>
            <p:ph type="body" sz="quarter" idx="14" hasCustomPrompt="1"/>
          </p:nvPr>
        </p:nvSpPr>
        <p:spPr>
          <a:xfrm>
            <a:off x="628651" y="5888735"/>
            <a:ext cx="3760787" cy="288228"/>
          </a:xfrm>
        </p:spPr>
        <p:txBody>
          <a:bodyPr>
            <a:no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Photo: credit/photographer</a:t>
            </a:r>
          </a:p>
        </p:txBody>
      </p:sp>
    </p:spTree>
    <p:custDataLst>
      <p:tags r:id="rId1"/>
    </p:custDataLst>
    <p:extLst>
      <p:ext uri="{BB962C8B-B14F-4D97-AF65-F5344CB8AC3E}">
        <p14:creationId xmlns:p14="http://schemas.microsoft.com/office/powerpoint/2010/main" val="2133869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365128"/>
            <a:ext cx="7886700" cy="1325563"/>
          </a:xfrm>
        </p:spPr>
        <p:txBody>
          <a:bodyPr/>
          <a:lstStyle>
            <a:lvl1pPr>
              <a:defRPr/>
            </a:lvl1pPr>
          </a:lstStyle>
          <a:p>
            <a:r>
              <a:rPr lang="en-US" dirty="0"/>
              <a:t>PPT Slide to Compare and Contrast</a:t>
            </a:r>
          </a:p>
        </p:txBody>
      </p:sp>
      <p:sp>
        <p:nvSpPr>
          <p:cNvPr id="3" name="Text Placeholder 2"/>
          <p:cNvSpPr>
            <a:spLocks noGrp="1"/>
          </p:cNvSpPr>
          <p:nvPr>
            <p:ph type="body" idx="1" hasCustomPrompt="1"/>
          </p:nvPr>
        </p:nvSpPr>
        <p:spPr>
          <a:xfrm>
            <a:off x="629842" y="1755649"/>
            <a:ext cx="3749040" cy="74942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Pro’s</a:t>
            </a:r>
          </a:p>
        </p:txBody>
      </p:sp>
      <p:sp>
        <p:nvSpPr>
          <p:cNvPr id="4" name="Content Placeholder 3"/>
          <p:cNvSpPr>
            <a:spLocks noGrp="1"/>
          </p:cNvSpPr>
          <p:nvPr>
            <p:ph sz="half" idx="2" hasCustomPrompt="1"/>
          </p:nvPr>
        </p:nvSpPr>
        <p:spPr>
          <a:xfrm>
            <a:off x="629842" y="2505075"/>
            <a:ext cx="3749040" cy="3684588"/>
          </a:xfrm>
        </p:spPr>
        <p:txBody>
          <a:bodyPr/>
          <a:lstStyle>
            <a:lvl1pPr>
              <a:defRPr/>
            </a:lvl1pPr>
          </a:lstStyle>
          <a:p>
            <a:pPr lvl="0"/>
            <a:r>
              <a:rPr lang="en-US" dirty="0"/>
              <a:t>Bullet Points</a:t>
            </a:r>
          </a:p>
        </p:txBody>
      </p:sp>
      <p:sp>
        <p:nvSpPr>
          <p:cNvPr id="5" name="Text Placeholder 4"/>
          <p:cNvSpPr>
            <a:spLocks noGrp="1"/>
          </p:cNvSpPr>
          <p:nvPr>
            <p:ph type="body" sz="quarter" idx="3" hasCustomPrompt="1"/>
          </p:nvPr>
        </p:nvSpPr>
        <p:spPr>
          <a:xfrm>
            <a:off x="4766310" y="1755649"/>
            <a:ext cx="3749040" cy="74942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Con’s</a:t>
            </a:r>
          </a:p>
        </p:txBody>
      </p:sp>
      <p:sp>
        <p:nvSpPr>
          <p:cNvPr id="6" name="Content Placeholder 5"/>
          <p:cNvSpPr>
            <a:spLocks noGrp="1"/>
          </p:cNvSpPr>
          <p:nvPr>
            <p:ph sz="quarter" idx="4" hasCustomPrompt="1"/>
          </p:nvPr>
        </p:nvSpPr>
        <p:spPr>
          <a:xfrm>
            <a:off x="4766310" y="2505075"/>
            <a:ext cx="3749040" cy="3684588"/>
          </a:xfrm>
        </p:spPr>
        <p:txBody>
          <a:bodyPr/>
          <a:lstStyle>
            <a:lvl1pPr>
              <a:defRPr/>
            </a:lvl1pPr>
          </a:lstStyle>
          <a:p>
            <a:pPr lvl="0"/>
            <a:r>
              <a:rPr lang="en-US" dirty="0"/>
              <a:t>Bullet Points</a:t>
            </a:r>
          </a:p>
        </p:txBody>
      </p:sp>
      <p:sp>
        <p:nvSpPr>
          <p:cNvPr id="9" name="Slide Number Placeholder 8"/>
          <p:cNvSpPr>
            <a:spLocks noGrp="1"/>
          </p:cNvSpPr>
          <p:nvPr>
            <p:ph type="sldNum" sz="quarter" idx="12"/>
          </p:nvPr>
        </p:nvSpPr>
        <p:spPr/>
        <p:txBody>
          <a:bodyPr/>
          <a:lstStyle/>
          <a:p>
            <a:fld id="{AFB4637D-E648-4D47-95AC-4BFF987C325D}" type="slidenum">
              <a:rPr lang="en-US" smtClean="0"/>
              <a:t>‹#›</a:t>
            </a:fld>
            <a:endParaRPr lang="en-US"/>
          </a:p>
        </p:txBody>
      </p:sp>
      <p:cxnSp>
        <p:nvCxnSpPr>
          <p:cNvPr id="12" name="Straight Connector 11">
            <a:extLst>
              <a:ext uri="{FF2B5EF4-FFF2-40B4-BE49-F238E27FC236}">
                <a16:creationId xmlns:a16="http://schemas.microsoft.com/office/drawing/2014/main" id="{A5FA42BD-C050-4A47-A483-5EDEFD0A7FEB}"/>
              </a:ext>
            </a:extLst>
          </p:cNvPr>
          <p:cNvCxnSpPr/>
          <p:nvPr userDrawn="1"/>
        </p:nvCxnSpPr>
        <p:spPr>
          <a:xfrm>
            <a:off x="457200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5533446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5" name="Slide Number Placeholder 4"/>
          <p:cNvSpPr>
            <a:spLocks noGrp="1"/>
          </p:cNvSpPr>
          <p:nvPr>
            <p:ph type="sldNum" sz="quarter" idx="12"/>
          </p:nvPr>
        </p:nvSpPr>
        <p:spPr/>
        <p:txBody>
          <a:bodyPr/>
          <a:lstStyle/>
          <a:p>
            <a:fld id="{AFB4637D-E648-4D47-95AC-4BFF987C325D}" type="slidenum">
              <a:rPr lang="en-US" smtClean="0"/>
              <a:t>‹#›</a:t>
            </a:fld>
            <a:endParaRPr lang="en-US"/>
          </a:p>
        </p:txBody>
      </p:sp>
    </p:spTree>
    <p:custDataLst>
      <p:tags r:id="rId1"/>
    </p:custDataLst>
    <p:extLst>
      <p:ext uri="{BB962C8B-B14F-4D97-AF65-F5344CB8AC3E}">
        <p14:creationId xmlns:p14="http://schemas.microsoft.com/office/powerpoint/2010/main" val="2828092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B4637D-E648-4D47-95AC-4BFF987C325D}" type="slidenum">
              <a:rPr lang="en-US" smtClean="0"/>
              <a:t>‹#›</a:t>
            </a:fld>
            <a:endParaRPr lang="en-US"/>
          </a:p>
        </p:txBody>
      </p:sp>
      <p:cxnSp>
        <p:nvCxnSpPr>
          <p:cNvPr id="6" name="Straight Connector 5">
            <a:extLst>
              <a:ext uri="{FF2B5EF4-FFF2-40B4-BE49-F238E27FC236}">
                <a16:creationId xmlns:a16="http://schemas.microsoft.com/office/drawing/2014/main" id="{BD6A86A9-1181-4FB3-B2FE-4A179A9D30B0}"/>
              </a:ext>
            </a:extLst>
          </p:cNvPr>
          <p:cNvCxnSpPr>
            <a:cxnSpLocks/>
          </p:cNvCxnSpPr>
          <p:nvPr userDrawn="1"/>
        </p:nvCxnSpPr>
        <p:spPr>
          <a:xfrm>
            <a:off x="617220" y="6356350"/>
            <a:ext cx="789813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45C7A17-2D89-40D0-B2F2-AD52AFD0D71F}"/>
              </a:ext>
            </a:extLst>
          </p:cNvPr>
          <p:cNvSpPr txBox="1"/>
          <p:nvPr userDrawn="1"/>
        </p:nvSpPr>
        <p:spPr>
          <a:xfrm>
            <a:off x="628651" y="6397240"/>
            <a:ext cx="6803979" cy="276999"/>
          </a:xfrm>
          <a:prstGeom prst="rect">
            <a:avLst/>
          </a:prstGeom>
          <a:noFill/>
        </p:spPr>
        <p:txBody>
          <a:bodyPr wrap="square" rtlCol="0">
            <a:spAutoFit/>
          </a:bodyPr>
          <a:lstStyle/>
          <a:p>
            <a:r>
              <a:rPr lang="en-US" sz="1200" b="0" dirty="0">
                <a:solidFill>
                  <a:srgbClr val="BA0C2F"/>
                </a:solidFill>
                <a:latin typeface="Gill Sans MT" panose="020B0502020104020203" pitchFamily="34" charset="0"/>
              </a:rPr>
              <a:t>USAID GLOBAL HEALTH SUPPLY CHAIN PROGRAM</a:t>
            </a:r>
            <a:r>
              <a:rPr lang="en-US" sz="1200" b="0" dirty="0">
                <a:solidFill>
                  <a:srgbClr val="6C6463"/>
                </a:solidFill>
                <a:latin typeface="Gill Sans MT" panose="020B0502020104020203" pitchFamily="34" charset="0"/>
              </a:rPr>
              <a:t>-Procurement and Supply Management</a:t>
            </a:r>
          </a:p>
        </p:txBody>
      </p:sp>
    </p:spTree>
    <p:custDataLst>
      <p:tags r:id="rId1"/>
    </p:custDataLst>
    <p:extLst>
      <p:ext uri="{BB962C8B-B14F-4D97-AF65-F5344CB8AC3E}">
        <p14:creationId xmlns:p14="http://schemas.microsoft.com/office/powerpoint/2010/main" val="39424553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End Slide">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A935AA17-AEC4-430C-B3A2-01E5BC48814A}"/>
              </a:ext>
            </a:extLst>
          </p:cNvPr>
          <p:cNvCxnSpPr>
            <a:cxnSpLocks/>
          </p:cNvCxnSpPr>
          <p:nvPr userDrawn="1"/>
        </p:nvCxnSpPr>
        <p:spPr>
          <a:xfrm>
            <a:off x="617220" y="6356350"/>
            <a:ext cx="789813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7D2DA29-1421-495F-9226-70524D62700D}"/>
              </a:ext>
            </a:extLst>
          </p:cNvPr>
          <p:cNvSpPr txBox="1"/>
          <p:nvPr userDrawn="1"/>
        </p:nvSpPr>
        <p:spPr>
          <a:xfrm>
            <a:off x="628651" y="6397240"/>
            <a:ext cx="6803979" cy="276999"/>
          </a:xfrm>
          <a:prstGeom prst="rect">
            <a:avLst/>
          </a:prstGeom>
          <a:noFill/>
        </p:spPr>
        <p:txBody>
          <a:bodyPr wrap="square" rtlCol="0">
            <a:spAutoFit/>
          </a:bodyPr>
          <a:lstStyle/>
          <a:p>
            <a:r>
              <a:rPr lang="en-US" sz="1200" b="0" dirty="0">
                <a:solidFill>
                  <a:srgbClr val="BA0C2F"/>
                </a:solidFill>
                <a:latin typeface="Gill Sans MT" panose="020B0502020104020203" pitchFamily="34" charset="0"/>
              </a:rPr>
              <a:t>USAID GLOBAL HEALTH SUPPLY CHAIN PROGRAM</a:t>
            </a:r>
            <a:r>
              <a:rPr lang="en-US" sz="1200" b="0" dirty="0">
                <a:solidFill>
                  <a:srgbClr val="6C6463"/>
                </a:solidFill>
                <a:latin typeface="Gill Sans MT" panose="020B0502020104020203" pitchFamily="34" charset="0"/>
              </a:rPr>
              <a:t>-Procurement and Supply Management</a:t>
            </a:r>
          </a:p>
        </p:txBody>
      </p:sp>
      <p:sp>
        <p:nvSpPr>
          <p:cNvPr id="8" name="Rectangle 7">
            <a:extLst>
              <a:ext uri="{FF2B5EF4-FFF2-40B4-BE49-F238E27FC236}">
                <a16:creationId xmlns:a16="http://schemas.microsoft.com/office/drawing/2014/main" id="{E2F73F4C-1500-458D-BE89-6E535BEB3B23}"/>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Box 8">
            <a:extLst>
              <a:ext uri="{FF2B5EF4-FFF2-40B4-BE49-F238E27FC236}">
                <a16:creationId xmlns:a16="http://schemas.microsoft.com/office/drawing/2014/main" id="{2C5A0F47-39AB-4744-9A17-EE20D1C68ACC}"/>
              </a:ext>
            </a:extLst>
          </p:cNvPr>
          <p:cNvSpPr txBox="1"/>
          <p:nvPr userDrawn="1"/>
        </p:nvSpPr>
        <p:spPr>
          <a:xfrm>
            <a:off x="628650" y="3935026"/>
            <a:ext cx="7898130" cy="2462213"/>
          </a:xfrm>
          <a:prstGeom prst="rect">
            <a:avLst/>
          </a:prstGeom>
          <a:noFill/>
        </p:spPr>
        <p:txBody>
          <a:bodyPr wrap="square" rtlCol="0">
            <a:spAutoFit/>
          </a:bodyPr>
          <a:lstStyle/>
          <a:p>
            <a:r>
              <a:rPr lang="en-US" sz="1400" dirty="0">
                <a:solidFill>
                  <a:srgbClr val="6C6463"/>
                </a:solidFill>
                <a:latin typeface="Gill Sans MT" panose="020B0502020104020203" pitchFamily="34" charset="0"/>
              </a:rPr>
              <a:t>The USAID Global Health Supply Chain Program-Procurement and Supply Management (GHSC-PSM) project is funded under USAID Contract No. AID-OAA-I-15-0004.  GHSC-PSM connects technical solutions and proven commercial processes to promote efficient and cost-effective health supply chains worldwide. Our goal is to ensure uninterrupted supplies of health commodities to save lives and create a healthier future for all. The project purchases and delivers health commodities, offers comprehensive technical assistance to strengthen national supply chain systems, and provides global supply chain leadership. For more information, visit </a:t>
            </a:r>
            <a:r>
              <a:rPr lang="en-US" sz="1400" dirty="0">
                <a:solidFill>
                  <a:srgbClr val="6C6463"/>
                </a:solidFill>
                <a:latin typeface="Gill Sans MT" panose="020B0502020104020203" pitchFamily="34" charset="0"/>
                <a:hlinkClick r:id="rId3"/>
              </a:rPr>
              <a:t>ghsupplychain.org</a:t>
            </a:r>
            <a:r>
              <a:rPr lang="en-US" sz="1400" dirty="0">
                <a:solidFill>
                  <a:srgbClr val="6C6463"/>
                </a:solidFill>
                <a:latin typeface="Gill Sans MT" panose="020B0502020104020203" pitchFamily="34" charset="0"/>
              </a:rPr>
              <a:t>.</a:t>
            </a:r>
          </a:p>
          <a:p>
            <a:endParaRPr lang="en-US" sz="1400" dirty="0">
              <a:solidFill>
                <a:srgbClr val="6C6463"/>
              </a:solidFill>
              <a:latin typeface="Gill Sans MT" panose="020B0502020104020203" pitchFamily="34" charset="0"/>
            </a:endParaRPr>
          </a:p>
          <a:p>
            <a:r>
              <a:rPr lang="en-US" sz="1400" dirty="0">
                <a:solidFill>
                  <a:srgbClr val="6C6463"/>
                </a:solidFill>
                <a:latin typeface="Gill Sans MT" panose="020B0502020104020203" pitchFamily="34" charset="0"/>
              </a:rPr>
              <a:t>The views expressed in this presentation do not necessarily reflect the views of USAID or the U.S. government.</a:t>
            </a:r>
          </a:p>
          <a:p>
            <a:r>
              <a:rPr lang="en-US" sz="1400" dirty="0">
                <a:solidFill>
                  <a:srgbClr val="6C6463"/>
                </a:solidFill>
                <a:latin typeface="Gill Sans MT" panose="020B0502020104020203" pitchFamily="34" charset="0"/>
              </a:rPr>
              <a:t> </a:t>
            </a:r>
          </a:p>
        </p:txBody>
      </p:sp>
    </p:spTree>
    <p:custDataLst>
      <p:tags r:id="rId1"/>
    </p:custDataLst>
    <p:extLst>
      <p:ext uri="{BB962C8B-B14F-4D97-AF65-F5344CB8AC3E}">
        <p14:creationId xmlns:p14="http://schemas.microsoft.com/office/powerpoint/2010/main" val="1938519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Shipping Imag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B80D4CE-2F80-423F-ABB6-6A1315D715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1668794"/>
            <a:ext cx="8247888" cy="4889466"/>
          </a:xfrm>
          <a:prstGeom prst="rect">
            <a:avLst/>
          </a:prstGeom>
        </p:spPr>
      </p:pic>
      <p:sp>
        <p:nvSpPr>
          <p:cNvPr id="16" name="Rectangle 15">
            <a:extLst>
              <a:ext uri="{FF2B5EF4-FFF2-40B4-BE49-F238E27FC236}">
                <a16:creationId xmlns:a16="http://schemas.microsoft.com/office/drawing/2014/main" id="{F448B12E-B589-40E8-AC8A-DFEA882F5E66}"/>
              </a:ext>
            </a:extLst>
          </p:cNvPr>
          <p:cNvSpPr/>
          <p:nvPr userDrawn="1"/>
        </p:nvSpPr>
        <p:spPr>
          <a:xfrm>
            <a:off x="3602736" y="1845578"/>
            <a:ext cx="5052060"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hasCustomPrompt="1"/>
          </p:nvPr>
        </p:nvSpPr>
        <p:spPr>
          <a:xfrm>
            <a:off x="3712462" y="1979819"/>
            <a:ext cx="4810493" cy="1500327"/>
          </a:xfrm>
        </p:spPr>
        <p:txBody>
          <a:bodyPr anchor="b">
            <a:normAutofit/>
          </a:bodyPr>
          <a:lstStyle>
            <a:lvl1pPr algn="l">
              <a:defRPr sz="3200"/>
            </a:lvl1pPr>
          </a:lstStyle>
          <a:p>
            <a:r>
              <a:rPr lang="en-US" dirty="0"/>
              <a:t>Click to insert title</a:t>
            </a:r>
          </a:p>
        </p:txBody>
      </p:sp>
      <p:sp>
        <p:nvSpPr>
          <p:cNvPr id="3" name="Subtitle 2"/>
          <p:cNvSpPr>
            <a:spLocks noGrp="1"/>
          </p:cNvSpPr>
          <p:nvPr>
            <p:ph type="subTitle" idx="1" hasCustomPrompt="1"/>
          </p:nvPr>
        </p:nvSpPr>
        <p:spPr>
          <a:xfrm>
            <a:off x="3712462" y="3707680"/>
            <a:ext cx="4810493" cy="416048"/>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0" name="Rectangle 9">
            <a:extLst>
              <a:ext uri="{FF2B5EF4-FFF2-40B4-BE49-F238E27FC236}">
                <a16:creationId xmlns:a16="http://schemas.microsoft.com/office/drawing/2014/main" id="{99EBD0C9-06A3-4940-BD06-2335E8702E32}"/>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96C3964D-A2DB-4719-91DE-E000BDEA4A50}"/>
              </a:ext>
            </a:extLst>
          </p:cNvPr>
          <p:cNvSpPr/>
          <p:nvPr userDrawn="1"/>
        </p:nvSpPr>
        <p:spPr>
          <a:xfrm>
            <a:off x="2389761" y="368839"/>
            <a:ext cx="6443344" cy="523220"/>
          </a:xfrm>
          <a:prstGeom prst="rect">
            <a:avLst/>
          </a:prstGeom>
        </p:spPr>
        <p:txBody>
          <a:bodyPr wrap="square">
            <a:spAutoFit/>
          </a:bodyPr>
          <a:lstStyle/>
          <a:p>
            <a:pPr algn="r" defTabSz="914400"/>
            <a:r>
              <a:rPr lang="en-US" sz="1400" b="0" dirty="0">
                <a:solidFill>
                  <a:srgbClr val="BA0C2F"/>
                </a:solidFill>
                <a:latin typeface="Gill Sans MT"/>
              </a:rPr>
              <a:t>USAID GLOBAL HEALTH SUPPLY CHAIN PROGRAM</a:t>
            </a:r>
          </a:p>
          <a:p>
            <a:pPr algn="r" defTabSz="914400">
              <a:defRPr/>
            </a:pPr>
            <a:r>
              <a:rPr lang="en-US" sz="1400" dirty="0">
                <a:solidFill>
                  <a:srgbClr val="6C6463"/>
                </a:solidFill>
                <a:latin typeface="Gill Sans MT"/>
              </a:rPr>
              <a:t>Procurement and Supply Management</a:t>
            </a:r>
          </a:p>
        </p:txBody>
      </p:sp>
      <p:cxnSp>
        <p:nvCxnSpPr>
          <p:cNvPr id="19" name="Straight Connector 18">
            <a:extLst>
              <a:ext uri="{FF2B5EF4-FFF2-40B4-BE49-F238E27FC236}">
                <a16:creationId xmlns:a16="http://schemas.microsoft.com/office/drawing/2014/main" id="{7CEA5C25-D68E-425A-B38A-82D17C052653}"/>
              </a:ext>
            </a:extLst>
          </p:cNvPr>
          <p:cNvCxnSpPr>
            <a:cxnSpLocks/>
          </p:cNvCxnSpPr>
          <p:nvPr userDrawn="1"/>
        </p:nvCxnSpPr>
        <p:spPr>
          <a:xfrm>
            <a:off x="3712464" y="3590633"/>
            <a:ext cx="4810492"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2DBFB556-7B57-4C6E-BA6B-44B1EB94FC9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3852" y="299742"/>
            <a:ext cx="2204724" cy="661417"/>
          </a:xfrm>
          <a:prstGeom prst="rect">
            <a:avLst/>
          </a:prstGeom>
        </p:spPr>
      </p:pic>
    </p:spTree>
    <p:custDataLst>
      <p:tags r:id="rId1"/>
    </p:custDataLst>
    <p:extLst>
      <p:ext uri="{BB962C8B-B14F-4D97-AF65-F5344CB8AC3E}">
        <p14:creationId xmlns:p14="http://schemas.microsoft.com/office/powerpoint/2010/main" val="4026113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Beneficiary Imag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A703F9E-1C5B-4EFE-A6C1-E20C0C1F86A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1664210"/>
            <a:ext cx="8266176" cy="4897709"/>
          </a:xfrm>
          <a:prstGeom prst="rect">
            <a:avLst/>
          </a:prstGeom>
        </p:spPr>
      </p:pic>
      <p:sp>
        <p:nvSpPr>
          <p:cNvPr id="16" name="Rectangle 15">
            <a:extLst>
              <a:ext uri="{FF2B5EF4-FFF2-40B4-BE49-F238E27FC236}">
                <a16:creationId xmlns:a16="http://schemas.microsoft.com/office/drawing/2014/main" id="{F448B12E-B589-40E8-AC8A-DFEA882F5E66}"/>
              </a:ext>
            </a:extLst>
          </p:cNvPr>
          <p:cNvSpPr/>
          <p:nvPr userDrawn="1"/>
        </p:nvSpPr>
        <p:spPr>
          <a:xfrm>
            <a:off x="3602736" y="1845005"/>
            <a:ext cx="5052060"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3712462" y="1979246"/>
            <a:ext cx="4810493" cy="1500327"/>
          </a:xfrm>
        </p:spPr>
        <p:txBody>
          <a:bodyPr anchor="b">
            <a:normAutofit/>
          </a:bodyPr>
          <a:lstStyle>
            <a:lvl1pPr algn="l">
              <a:defRPr sz="3200"/>
            </a:lvl1pPr>
          </a:lstStyle>
          <a:p>
            <a:r>
              <a:rPr lang="en-US" dirty="0"/>
              <a:t>Click to insert title</a:t>
            </a:r>
          </a:p>
        </p:txBody>
      </p:sp>
      <p:sp>
        <p:nvSpPr>
          <p:cNvPr id="3" name="Subtitle 2"/>
          <p:cNvSpPr>
            <a:spLocks noGrp="1"/>
          </p:cNvSpPr>
          <p:nvPr>
            <p:ph type="subTitle" idx="1" hasCustomPrompt="1"/>
          </p:nvPr>
        </p:nvSpPr>
        <p:spPr>
          <a:xfrm>
            <a:off x="3712462" y="3707107"/>
            <a:ext cx="4810493" cy="416048"/>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cxnSp>
        <p:nvCxnSpPr>
          <p:cNvPr id="19" name="Straight Connector 18">
            <a:extLst>
              <a:ext uri="{FF2B5EF4-FFF2-40B4-BE49-F238E27FC236}">
                <a16:creationId xmlns:a16="http://schemas.microsoft.com/office/drawing/2014/main" id="{7CEA5C25-D68E-425A-B38A-82D17C052653}"/>
              </a:ext>
            </a:extLst>
          </p:cNvPr>
          <p:cNvCxnSpPr>
            <a:cxnSpLocks/>
          </p:cNvCxnSpPr>
          <p:nvPr userDrawn="1"/>
        </p:nvCxnSpPr>
        <p:spPr>
          <a:xfrm>
            <a:off x="3712464" y="3590060"/>
            <a:ext cx="4810492"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2E875C3F-FC0B-48BA-99DB-DB09291CB091}"/>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a:extLst>
              <a:ext uri="{FF2B5EF4-FFF2-40B4-BE49-F238E27FC236}">
                <a16:creationId xmlns:a16="http://schemas.microsoft.com/office/drawing/2014/main" id="{E3E8FD79-BF32-4D13-8CDC-C22B69BEB54A}"/>
              </a:ext>
            </a:extLst>
          </p:cNvPr>
          <p:cNvSpPr/>
          <p:nvPr userDrawn="1"/>
        </p:nvSpPr>
        <p:spPr>
          <a:xfrm>
            <a:off x="2389761" y="368839"/>
            <a:ext cx="6443344" cy="523220"/>
          </a:xfrm>
          <a:prstGeom prst="rect">
            <a:avLst/>
          </a:prstGeom>
        </p:spPr>
        <p:txBody>
          <a:bodyPr wrap="square">
            <a:spAutoFit/>
          </a:bodyPr>
          <a:lstStyle/>
          <a:p>
            <a:pPr algn="r" defTabSz="914400"/>
            <a:r>
              <a:rPr lang="en-US" sz="1400" b="0" dirty="0">
                <a:solidFill>
                  <a:srgbClr val="BA0C2F"/>
                </a:solidFill>
                <a:latin typeface="Gill Sans MT"/>
              </a:rPr>
              <a:t>USAID GLOBAL HEALTH SUPPLY CHAIN PROGRAM</a:t>
            </a:r>
          </a:p>
          <a:p>
            <a:pPr algn="r" defTabSz="914400">
              <a:defRPr/>
            </a:pPr>
            <a:r>
              <a:rPr lang="en-US" sz="1400" dirty="0">
                <a:solidFill>
                  <a:srgbClr val="6C6463"/>
                </a:solidFill>
                <a:latin typeface="Gill Sans MT"/>
              </a:rPr>
              <a:t>Procurement and Supply Management</a:t>
            </a:r>
          </a:p>
        </p:txBody>
      </p:sp>
      <p:pic>
        <p:nvPicPr>
          <p:cNvPr id="20" name="Picture 19">
            <a:extLst>
              <a:ext uri="{FF2B5EF4-FFF2-40B4-BE49-F238E27FC236}">
                <a16:creationId xmlns:a16="http://schemas.microsoft.com/office/drawing/2014/main" id="{419C6CA8-B38F-4152-A02B-77C71E8B56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3852" y="299742"/>
            <a:ext cx="2204724" cy="661417"/>
          </a:xfrm>
          <a:prstGeom prst="rect">
            <a:avLst/>
          </a:prstGeom>
        </p:spPr>
      </p:pic>
    </p:spTree>
    <p:custDataLst>
      <p:tags r:id="rId1"/>
    </p:custDataLst>
    <p:extLst>
      <p:ext uri="{BB962C8B-B14F-4D97-AF65-F5344CB8AC3E}">
        <p14:creationId xmlns:p14="http://schemas.microsoft.com/office/powerpoint/2010/main" val="3102987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harmacist Imag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A703F9E-1C5B-4EFE-A6C1-E20C0C1F86A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6065" y="1669695"/>
            <a:ext cx="8264478" cy="4897709"/>
          </a:xfrm>
          <a:prstGeom prst="rect">
            <a:avLst/>
          </a:prstGeom>
        </p:spPr>
      </p:pic>
      <p:sp>
        <p:nvSpPr>
          <p:cNvPr id="16" name="Rectangle 15">
            <a:extLst>
              <a:ext uri="{FF2B5EF4-FFF2-40B4-BE49-F238E27FC236}">
                <a16:creationId xmlns:a16="http://schemas.microsoft.com/office/drawing/2014/main" id="{F448B12E-B589-40E8-AC8A-DFEA882F5E66}"/>
              </a:ext>
            </a:extLst>
          </p:cNvPr>
          <p:cNvSpPr/>
          <p:nvPr userDrawn="1"/>
        </p:nvSpPr>
        <p:spPr>
          <a:xfrm>
            <a:off x="731520" y="3989792"/>
            <a:ext cx="5052060"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841246" y="4124033"/>
            <a:ext cx="4810493" cy="1500327"/>
          </a:xfrm>
        </p:spPr>
        <p:txBody>
          <a:bodyPr anchor="b">
            <a:normAutofit/>
          </a:bodyPr>
          <a:lstStyle>
            <a:lvl1pPr algn="l">
              <a:defRPr sz="3200"/>
            </a:lvl1pPr>
          </a:lstStyle>
          <a:p>
            <a:r>
              <a:rPr lang="en-US" dirty="0"/>
              <a:t>Click to insert title</a:t>
            </a:r>
          </a:p>
        </p:txBody>
      </p:sp>
      <p:sp>
        <p:nvSpPr>
          <p:cNvPr id="3" name="Subtitle 2"/>
          <p:cNvSpPr>
            <a:spLocks noGrp="1"/>
          </p:cNvSpPr>
          <p:nvPr>
            <p:ph type="subTitle" idx="1" hasCustomPrompt="1"/>
          </p:nvPr>
        </p:nvSpPr>
        <p:spPr>
          <a:xfrm>
            <a:off x="841246" y="5851894"/>
            <a:ext cx="4810493" cy="416048"/>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cxnSp>
        <p:nvCxnSpPr>
          <p:cNvPr id="19" name="Straight Connector 18">
            <a:extLst>
              <a:ext uri="{FF2B5EF4-FFF2-40B4-BE49-F238E27FC236}">
                <a16:creationId xmlns:a16="http://schemas.microsoft.com/office/drawing/2014/main" id="{7CEA5C25-D68E-425A-B38A-82D17C052653}"/>
              </a:ext>
            </a:extLst>
          </p:cNvPr>
          <p:cNvCxnSpPr>
            <a:cxnSpLocks/>
          </p:cNvCxnSpPr>
          <p:nvPr userDrawn="1"/>
        </p:nvCxnSpPr>
        <p:spPr>
          <a:xfrm>
            <a:off x="841248" y="5734847"/>
            <a:ext cx="4810492"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057A228B-0553-4A64-B59E-0B06694A44A1}"/>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a:extLst>
              <a:ext uri="{FF2B5EF4-FFF2-40B4-BE49-F238E27FC236}">
                <a16:creationId xmlns:a16="http://schemas.microsoft.com/office/drawing/2014/main" id="{3811FEEA-D2A3-445F-9587-DA8FBE0DC854}"/>
              </a:ext>
            </a:extLst>
          </p:cNvPr>
          <p:cNvSpPr/>
          <p:nvPr userDrawn="1"/>
        </p:nvSpPr>
        <p:spPr>
          <a:xfrm>
            <a:off x="2389761" y="368839"/>
            <a:ext cx="6443344" cy="523220"/>
          </a:xfrm>
          <a:prstGeom prst="rect">
            <a:avLst/>
          </a:prstGeom>
        </p:spPr>
        <p:txBody>
          <a:bodyPr wrap="square">
            <a:spAutoFit/>
          </a:bodyPr>
          <a:lstStyle/>
          <a:p>
            <a:pPr algn="r" defTabSz="914400"/>
            <a:r>
              <a:rPr lang="en-US" sz="1400" b="0" dirty="0">
                <a:solidFill>
                  <a:srgbClr val="BA0C2F"/>
                </a:solidFill>
                <a:latin typeface="Gill Sans MT"/>
              </a:rPr>
              <a:t>USAID GLOBAL HEALTH SUPPLY CHAIN PROGRAM</a:t>
            </a:r>
          </a:p>
          <a:p>
            <a:pPr algn="r" defTabSz="914400">
              <a:defRPr/>
            </a:pPr>
            <a:r>
              <a:rPr lang="en-US" sz="1400" dirty="0">
                <a:solidFill>
                  <a:srgbClr val="6C6463"/>
                </a:solidFill>
                <a:latin typeface="Gill Sans MT"/>
              </a:rPr>
              <a:t>Procurement and Supply Management</a:t>
            </a:r>
          </a:p>
        </p:txBody>
      </p:sp>
      <p:pic>
        <p:nvPicPr>
          <p:cNvPr id="20" name="Picture 19">
            <a:extLst>
              <a:ext uri="{FF2B5EF4-FFF2-40B4-BE49-F238E27FC236}">
                <a16:creationId xmlns:a16="http://schemas.microsoft.com/office/drawing/2014/main" id="{AF80C86D-DD7A-4F28-AD63-F9D145C722B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3852" y="299742"/>
            <a:ext cx="2204724" cy="661417"/>
          </a:xfrm>
          <a:prstGeom prst="rect">
            <a:avLst/>
          </a:prstGeom>
        </p:spPr>
      </p:pic>
    </p:spTree>
    <p:custDataLst>
      <p:tags r:id="rId1"/>
    </p:custDataLst>
    <p:extLst>
      <p:ext uri="{BB962C8B-B14F-4D97-AF65-F5344CB8AC3E}">
        <p14:creationId xmlns:p14="http://schemas.microsoft.com/office/powerpoint/2010/main" val="4198829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Light Colo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48648" y="3429002"/>
            <a:ext cx="8084456" cy="1304571"/>
          </a:xfrm>
        </p:spPr>
        <p:txBody>
          <a:bodyPr anchor="b">
            <a:normAutofit/>
          </a:bodyPr>
          <a:lstStyle>
            <a:lvl1pPr algn="l">
              <a:defRPr sz="4000"/>
            </a:lvl1pPr>
          </a:lstStyle>
          <a:p>
            <a:r>
              <a:rPr lang="en-US" dirty="0"/>
              <a:t>Click to insert title</a:t>
            </a:r>
          </a:p>
        </p:txBody>
      </p:sp>
      <p:sp>
        <p:nvSpPr>
          <p:cNvPr id="3" name="Subtitle 2"/>
          <p:cNvSpPr>
            <a:spLocks noGrp="1"/>
          </p:cNvSpPr>
          <p:nvPr>
            <p:ph type="subTitle" idx="1" hasCustomPrompt="1"/>
          </p:nvPr>
        </p:nvSpPr>
        <p:spPr>
          <a:xfrm>
            <a:off x="748648" y="4989604"/>
            <a:ext cx="8084456" cy="416048"/>
          </a:xfrm>
        </p:spPr>
        <p:txBody>
          <a:bodyPr>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7" name="Rectangle 16">
            <a:extLst>
              <a:ext uri="{FF2B5EF4-FFF2-40B4-BE49-F238E27FC236}">
                <a16:creationId xmlns:a16="http://schemas.microsoft.com/office/drawing/2014/main" id="{446A14D2-2DDC-41F7-9969-14C8D0D388D6}"/>
              </a:ext>
            </a:extLst>
          </p:cNvPr>
          <p:cNvSpPr/>
          <p:nvPr userDrawn="1"/>
        </p:nvSpPr>
        <p:spPr>
          <a:xfrm>
            <a:off x="412688" y="3429002"/>
            <a:ext cx="223921" cy="1985411"/>
          </a:xfrm>
          <a:prstGeom prst="rect">
            <a:avLst/>
          </a:prstGeom>
          <a:solidFill>
            <a:srgbClr val="BA0C2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20" name="Rectangle 19">
            <a:extLst>
              <a:ext uri="{FF2B5EF4-FFF2-40B4-BE49-F238E27FC236}">
                <a16:creationId xmlns:a16="http://schemas.microsoft.com/office/drawing/2014/main" id="{94F42D9D-DFEC-4FFE-AC7A-048F8050EF14}"/>
              </a:ext>
            </a:extLst>
          </p:cNvPr>
          <p:cNvSpPr/>
          <p:nvPr userDrawn="1"/>
        </p:nvSpPr>
        <p:spPr>
          <a:xfrm>
            <a:off x="2584704" y="396473"/>
            <a:ext cx="6248400" cy="584775"/>
          </a:xfrm>
          <a:prstGeom prst="rect">
            <a:avLst/>
          </a:prstGeom>
        </p:spPr>
        <p:txBody>
          <a:bodyPr wrap="square">
            <a:spAutoFit/>
          </a:bodyPr>
          <a:lstStyle/>
          <a:p>
            <a:pPr algn="r" defTabSz="914400"/>
            <a:r>
              <a:rPr lang="en-US" sz="1600" b="0" dirty="0">
                <a:solidFill>
                  <a:srgbClr val="BA0C2F"/>
                </a:solidFill>
                <a:latin typeface="Gill Sans MT"/>
              </a:rPr>
              <a:t>USAID GLOBAL HEALTH SUPPLY CHAIN PROGRAM</a:t>
            </a:r>
          </a:p>
          <a:p>
            <a:pPr algn="r" defTabSz="914400">
              <a:defRPr/>
            </a:pPr>
            <a:r>
              <a:rPr lang="en-US" sz="1600" dirty="0">
                <a:solidFill>
                  <a:srgbClr val="6C6463"/>
                </a:solidFill>
                <a:latin typeface="Gill Sans MT"/>
              </a:rPr>
              <a:t>Procurement and Supply Management</a:t>
            </a:r>
          </a:p>
        </p:txBody>
      </p:sp>
      <p:pic>
        <p:nvPicPr>
          <p:cNvPr id="10" name="Picture 9">
            <a:extLst>
              <a:ext uri="{FF2B5EF4-FFF2-40B4-BE49-F238E27FC236}">
                <a16:creationId xmlns:a16="http://schemas.microsoft.com/office/drawing/2014/main" id="{3F02AB22-7C8F-4B17-A1D4-1B0113944F5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323" y="358151"/>
            <a:ext cx="2204724" cy="661417"/>
          </a:xfrm>
          <a:prstGeom prst="rect">
            <a:avLst/>
          </a:prstGeom>
        </p:spPr>
      </p:pic>
    </p:spTree>
    <p:custDataLst>
      <p:tags r:id="rId1"/>
    </p:custDataLst>
    <p:extLst>
      <p:ext uri="{BB962C8B-B14F-4D97-AF65-F5344CB8AC3E}">
        <p14:creationId xmlns:p14="http://schemas.microsoft.com/office/powerpoint/2010/main" val="1085571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Solid Colo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FA87961-ACE2-48C4-8C84-0B340CBB0507}"/>
              </a:ext>
            </a:extLst>
          </p:cNvPr>
          <p:cNvSpPr/>
          <p:nvPr userDrawn="1"/>
        </p:nvSpPr>
        <p:spPr>
          <a:xfrm>
            <a:off x="205620" y="1256519"/>
            <a:ext cx="8702160" cy="52433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725499" y="3429002"/>
            <a:ext cx="7978663" cy="1304571"/>
          </a:xfrm>
        </p:spPr>
        <p:txBody>
          <a:bodyPr anchor="b">
            <a:normAutofit/>
          </a:bodyPr>
          <a:lstStyle>
            <a:lvl1pPr algn="l">
              <a:defRPr sz="4000">
                <a:solidFill>
                  <a:schemeClr val="bg1"/>
                </a:solidFill>
              </a:defRPr>
            </a:lvl1pPr>
          </a:lstStyle>
          <a:p>
            <a:r>
              <a:rPr lang="en-US" dirty="0"/>
              <a:t>Click to insert title</a:t>
            </a:r>
          </a:p>
        </p:txBody>
      </p:sp>
      <p:sp>
        <p:nvSpPr>
          <p:cNvPr id="3" name="Subtitle 2"/>
          <p:cNvSpPr>
            <a:spLocks noGrp="1"/>
          </p:cNvSpPr>
          <p:nvPr>
            <p:ph type="subTitle" idx="1" hasCustomPrompt="1"/>
          </p:nvPr>
        </p:nvSpPr>
        <p:spPr>
          <a:xfrm>
            <a:off x="725499" y="4989604"/>
            <a:ext cx="7978663" cy="41604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7" name="Rectangle 16">
            <a:extLst>
              <a:ext uri="{FF2B5EF4-FFF2-40B4-BE49-F238E27FC236}">
                <a16:creationId xmlns:a16="http://schemas.microsoft.com/office/drawing/2014/main" id="{446A14D2-2DDC-41F7-9969-14C8D0D388D6}"/>
              </a:ext>
            </a:extLst>
          </p:cNvPr>
          <p:cNvSpPr/>
          <p:nvPr userDrawn="1"/>
        </p:nvSpPr>
        <p:spPr>
          <a:xfrm>
            <a:off x="389538" y="3429002"/>
            <a:ext cx="223921" cy="1985411"/>
          </a:xfrm>
          <a:prstGeom prst="rect">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pic>
        <p:nvPicPr>
          <p:cNvPr id="11" name="Picture 10">
            <a:extLst>
              <a:ext uri="{FF2B5EF4-FFF2-40B4-BE49-F238E27FC236}">
                <a16:creationId xmlns:a16="http://schemas.microsoft.com/office/drawing/2014/main" id="{695647BE-EBEA-46BA-8312-D2EB88BC678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99438" y="253376"/>
            <a:ext cx="2204724" cy="661417"/>
          </a:xfrm>
          <a:prstGeom prst="rect">
            <a:avLst/>
          </a:prstGeom>
        </p:spPr>
      </p:pic>
      <p:pic>
        <p:nvPicPr>
          <p:cNvPr id="8" name="Picture 7" descr="A picture containing text, clipart, vector graphics&#10;&#10;Description automatically generated">
            <a:extLst>
              <a:ext uri="{FF2B5EF4-FFF2-40B4-BE49-F238E27FC236}">
                <a16:creationId xmlns:a16="http://schemas.microsoft.com/office/drawing/2014/main" id="{8C5872E6-EFA1-4CC0-B192-60A695E0871A}"/>
              </a:ext>
            </a:extLst>
          </p:cNvPr>
          <p:cNvPicPr>
            <a:picLocks noChangeAspect="1"/>
          </p:cNvPicPr>
          <p:nvPr userDrawn="1"/>
        </p:nvPicPr>
        <p:blipFill>
          <a:blip r:embed="rId4"/>
          <a:stretch>
            <a:fillRect/>
          </a:stretch>
        </p:blipFill>
        <p:spPr>
          <a:xfrm>
            <a:off x="286396" y="162320"/>
            <a:ext cx="913754" cy="898558"/>
          </a:xfrm>
          <a:prstGeom prst="rect">
            <a:avLst/>
          </a:prstGeom>
        </p:spPr>
      </p:pic>
    </p:spTree>
    <p:custDataLst>
      <p:tags r:id="rId1"/>
    </p:custDataLst>
    <p:extLst>
      <p:ext uri="{BB962C8B-B14F-4D97-AF65-F5344CB8AC3E}">
        <p14:creationId xmlns:p14="http://schemas.microsoft.com/office/powerpoint/2010/main" val="3139989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rgbClr val="6C646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AFB4637D-E648-4D47-95AC-4BFF987C325D}" type="slidenum">
              <a:rPr lang="en-US" smtClean="0"/>
              <a:t>‹#›</a:t>
            </a:fld>
            <a:endParaRPr lang="en-US"/>
          </a:p>
        </p:txBody>
      </p:sp>
      <p:cxnSp>
        <p:nvCxnSpPr>
          <p:cNvPr id="7" name="Straight Connector 6">
            <a:extLst>
              <a:ext uri="{FF2B5EF4-FFF2-40B4-BE49-F238E27FC236}">
                <a16:creationId xmlns:a16="http://schemas.microsoft.com/office/drawing/2014/main" id="{449FC17B-BB55-494B-AF1A-3FC4604A9DD9}"/>
              </a:ext>
            </a:extLst>
          </p:cNvPr>
          <p:cNvCxnSpPr>
            <a:cxnSpLocks/>
          </p:cNvCxnSpPr>
          <p:nvPr userDrawn="1"/>
        </p:nvCxnSpPr>
        <p:spPr>
          <a:xfrm>
            <a:off x="617220" y="6356350"/>
            <a:ext cx="789813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7FDD924-C75F-430C-A673-252BAD63BE61}"/>
              </a:ext>
            </a:extLst>
          </p:cNvPr>
          <p:cNvSpPr txBox="1"/>
          <p:nvPr userDrawn="1"/>
        </p:nvSpPr>
        <p:spPr>
          <a:xfrm>
            <a:off x="628651" y="6397240"/>
            <a:ext cx="6803979" cy="276999"/>
          </a:xfrm>
          <a:prstGeom prst="rect">
            <a:avLst/>
          </a:prstGeom>
          <a:noFill/>
        </p:spPr>
        <p:txBody>
          <a:bodyPr wrap="square" rtlCol="0">
            <a:spAutoFit/>
          </a:bodyPr>
          <a:lstStyle/>
          <a:p>
            <a:r>
              <a:rPr lang="en-US" sz="1200" b="0" dirty="0">
                <a:solidFill>
                  <a:srgbClr val="BA0C2F"/>
                </a:solidFill>
                <a:latin typeface="Gill Sans MT" panose="020B0502020104020203" pitchFamily="34" charset="0"/>
              </a:rPr>
              <a:t>USAID GLOBAL HEALTH SUPPLY CHAIN PROGRAM</a:t>
            </a:r>
            <a:r>
              <a:rPr lang="en-US" sz="1200" b="0" dirty="0">
                <a:solidFill>
                  <a:srgbClr val="6C6463"/>
                </a:solidFill>
                <a:latin typeface="Gill Sans MT" panose="020B0502020104020203" pitchFamily="34" charset="0"/>
              </a:rPr>
              <a:t>-Procurement and Supply Management</a:t>
            </a:r>
          </a:p>
        </p:txBody>
      </p:sp>
    </p:spTree>
    <p:custDataLst>
      <p:tags r:id="rId1"/>
    </p:custDataLst>
    <p:extLst>
      <p:ext uri="{BB962C8B-B14F-4D97-AF65-F5344CB8AC3E}">
        <p14:creationId xmlns:p14="http://schemas.microsoft.com/office/powerpoint/2010/main" val="3008315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PPT Slide with a Table</a:t>
            </a:r>
          </a:p>
        </p:txBody>
      </p:sp>
      <p:sp>
        <p:nvSpPr>
          <p:cNvPr id="6" name="Slide Number Placeholder 5"/>
          <p:cNvSpPr>
            <a:spLocks noGrp="1"/>
          </p:cNvSpPr>
          <p:nvPr>
            <p:ph type="sldNum" sz="quarter" idx="12"/>
          </p:nvPr>
        </p:nvSpPr>
        <p:spPr/>
        <p:txBody>
          <a:bodyPr/>
          <a:lstStyle>
            <a:lvl1pPr>
              <a:defRPr b="1">
                <a:solidFill>
                  <a:srgbClr val="BA0C2F"/>
                </a:solidFill>
              </a:defRPr>
            </a:lvl1pPr>
          </a:lstStyle>
          <a:p>
            <a:fld id="{AFB4637D-E648-4D47-95AC-4BFF987C325D}" type="slidenum">
              <a:rPr lang="en-US" smtClean="0"/>
              <a:pPr/>
              <a:t>‹#›</a:t>
            </a:fld>
            <a:endParaRPr lang="en-US" dirty="0"/>
          </a:p>
        </p:txBody>
      </p:sp>
      <p:sp>
        <p:nvSpPr>
          <p:cNvPr id="4" name="Table Placeholder 3">
            <a:extLst>
              <a:ext uri="{FF2B5EF4-FFF2-40B4-BE49-F238E27FC236}">
                <a16:creationId xmlns:a16="http://schemas.microsoft.com/office/drawing/2014/main" id="{73F02759-E9B4-452B-8015-98F766EAC2CE}"/>
              </a:ext>
            </a:extLst>
          </p:cNvPr>
          <p:cNvSpPr>
            <a:spLocks noGrp="1"/>
          </p:cNvSpPr>
          <p:nvPr>
            <p:ph type="tbl" sz="quarter" idx="14"/>
          </p:nvPr>
        </p:nvSpPr>
        <p:spPr>
          <a:xfrm>
            <a:off x="628650" y="1817688"/>
            <a:ext cx="7886700" cy="4362450"/>
          </a:xfrm>
        </p:spPr>
        <p:txBody>
          <a:bodyPr/>
          <a:lstStyle>
            <a:lvl1pPr marL="0" indent="0">
              <a:buNone/>
              <a:defRPr/>
            </a:lvl1pPr>
          </a:lstStyle>
          <a:p>
            <a:r>
              <a:rPr lang="en-US"/>
              <a:t>Click icon to add table</a:t>
            </a:r>
            <a:endParaRPr lang="en-US" dirty="0"/>
          </a:p>
        </p:txBody>
      </p:sp>
    </p:spTree>
    <p:custDataLst>
      <p:tags r:id="rId1"/>
    </p:custDataLst>
    <p:extLst>
      <p:ext uri="{BB962C8B-B14F-4D97-AF65-F5344CB8AC3E}">
        <p14:creationId xmlns:p14="http://schemas.microsoft.com/office/powerpoint/2010/main" val="509194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PPT Slide with a Chart</a:t>
            </a:r>
          </a:p>
        </p:txBody>
      </p:sp>
      <p:sp>
        <p:nvSpPr>
          <p:cNvPr id="6" name="Slide Number Placeholder 5"/>
          <p:cNvSpPr>
            <a:spLocks noGrp="1"/>
          </p:cNvSpPr>
          <p:nvPr>
            <p:ph type="sldNum" sz="quarter" idx="12"/>
          </p:nvPr>
        </p:nvSpPr>
        <p:spPr/>
        <p:txBody>
          <a:bodyPr/>
          <a:lstStyle>
            <a:lvl1pPr>
              <a:defRPr b="1">
                <a:solidFill>
                  <a:srgbClr val="BA0C2F"/>
                </a:solidFill>
              </a:defRPr>
            </a:lvl1pPr>
          </a:lstStyle>
          <a:p>
            <a:fld id="{AFB4637D-E648-4D47-95AC-4BFF987C325D}" type="slidenum">
              <a:rPr lang="en-US" smtClean="0"/>
              <a:pPr/>
              <a:t>‹#›</a:t>
            </a:fld>
            <a:endParaRPr lang="en-US" dirty="0"/>
          </a:p>
        </p:txBody>
      </p:sp>
      <p:sp>
        <p:nvSpPr>
          <p:cNvPr id="5" name="Chart Placeholder 4">
            <a:extLst>
              <a:ext uri="{FF2B5EF4-FFF2-40B4-BE49-F238E27FC236}">
                <a16:creationId xmlns:a16="http://schemas.microsoft.com/office/drawing/2014/main" id="{9EF5820D-B49E-4DDB-9466-EDC583558FF6}"/>
              </a:ext>
            </a:extLst>
          </p:cNvPr>
          <p:cNvSpPr>
            <a:spLocks noGrp="1"/>
          </p:cNvSpPr>
          <p:nvPr>
            <p:ph type="chart" sz="quarter" idx="13"/>
          </p:nvPr>
        </p:nvSpPr>
        <p:spPr>
          <a:xfrm>
            <a:off x="628650" y="1817688"/>
            <a:ext cx="7886700" cy="4362450"/>
          </a:xfrm>
        </p:spPr>
        <p:txBody>
          <a:bodyPr/>
          <a:lstStyle>
            <a:lvl1pPr marL="0" indent="0">
              <a:buFontTx/>
              <a:buNone/>
              <a:defRPr/>
            </a:lvl1pPr>
          </a:lstStyle>
          <a:p>
            <a:r>
              <a:rPr lang="en-US"/>
              <a:t>Click icon to add chart</a:t>
            </a:r>
            <a:endParaRPr lang="en-US" dirty="0"/>
          </a:p>
        </p:txBody>
      </p:sp>
    </p:spTree>
    <p:custDataLst>
      <p:tags r:id="rId1"/>
    </p:custDataLst>
    <p:extLst>
      <p:ext uri="{BB962C8B-B14F-4D97-AF65-F5344CB8AC3E}">
        <p14:creationId xmlns:p14="http://schemas.microsoft.com/office/powerpoint/2010/main" val="2444755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7580376" y="6356353"/>
            <a:ext cx="934974" cy="365125"/>
          </a:xfrm>
          <a:prstGeom prst="rect">
            <a:avLst/>
          </a:prstGeom>
        </p:spPr>
        <p:txBody>
          <a:bodyPr vert="horz" lIns="91440" tIns="45720" rIns="91440" bIns="45720" rtlCol="0" anchor="ctr"/>
          <a:lstStyle>
            <a:lvl1pPr algn="r">
              <a:defRPr sz="1200" b="1">
                <a:solidFill>
                  <a:srgbClr val="BA0C2F"/>
                </a:solidFill>
                <a:latin typeface="Gill Sans MT" panose="020B0502020104020203" pitchFamily="34" charset="0"/>
              </a:defRPr>
            </a:lvl1pPr>
          </a:lstStyle>
          <a:p>
            <a:fld id="{AFB4637D-E648-4D47-95AC-4BFF987C325D}" type="slidenum">
              <a:rPr lang="en-US" smtClean="0"/>
              <a:pPr/>
              <a:t>‹#›</a:t>
            </a:fld>
            <a:endParaRPr lang="en-US" dirty="0"/>
          </a:p>
        </p:txBody>
      </p:sp>
      <p:sp>
        <p:nvSpPr>
          <p:cNvPr id="7" name="Rectangle 6">
            <a:extLst>
              <a:ext uri="{FF2B5EF4-FFF2-40B4-BE49-F238E27FC236}">
                <a16:creationId xmlns:a16="http://schemas.microsoft.com/office/drawing/2014/main" id="{59AB84BA-1B8C-4076-9D76-7C9F8CE91E8F}"/>
              </a:ext>
            </a:extLst>
          </p:cNvPr>
          <p:cNvSpPr/>
          <p:nvPr userDrawn="1"/>
        </p:nvSpPr>
        <p:spPr>
          <a:xfrm>
            <a:off x="325120" y="365126"/>
            <a:ext cx="162560" cy="13258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BA0C2F"/>
              </a:solidFill>
            </a:endParaRPr>
          </a:p>
        </p:txBody>
      </p:sp>
      <p:cxnSp>
        <p:nvCxnSpPr>
          <p:cNvPr id="9" name="Straight Connector 8">
            <a:extLst>
              <a:ext uri="{FF2B5EF4-FFF2-40B4-BE49-F238E27FC236}">
                <a16:creationId xmlns:a16="http://schemas.microsoft.com/office/drawing/2014/main" id="{1C8BB2CA-6EC2-4C49-91C9-B55FF1A1AC65}"/>
              </a:ext>
            </a:extLst>
          </p:cNvPr>
          <p:cNvCxnSpPr>
            <a:cxnSpLocks/>
          </p:cNvCxnSpPr>
          <p:nvPr userDrawn="1"/>
        </p:nvCxnSpPr>
        <p:spPr>
          <a:xfrm>
            <a:off x="617220" y="6356350"/>
            <a:ext cx="789813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4576F07-FB61-4B66-906D-29336A30A84C}"/>
              </a:ext>
            </a:extLst>
          </p:cNvPr>
          <p:cNvSpPr txBox="1"/>
          <p:nvPr userDrawn="1"/>
        </p:nvSpPr>
        <p:spPr>
          <a:xfrm>
            <a:off x="628651" y="6397240"/>
            <a:ext cx="6803979" cy="276999"/>
          </a:xfrm>
          <a:prstGeom prst="rect">
            <a:avLst/>
          </a:prstGeom>
          <a:noFill/>
        </p:spPr>
        <p:txBody>
          <a:bodyPr wrap="square" rtlCol="0">
            <a:spAutoFit/>
          </a:bodyPr>
          <a:lstStyle/>
          <a:p>
            <a:r>
              <a:rPr lang="en-US" sz="1200" b="0" dirty="0">
                <a:solidFill>
                  <a:srgbClr val="BA0C2F"/>
                </a:solidFill>
                <a:latin typeface="Gill Sans MT" panose="020B0502020104020203" pitchFamily="34" charset="0"/>
              </a:rPr>
              <a:t>USAID GLOBAL HEALTH SUPPLY CHAIN PROGRAM</a:t>
            </a:r>
            <a:r>
              <a:rPr lang="en-US" sz="1200" b="0" dirty="0">
                <a:solidFill>
                  <a:srgbClr val="6C6463"/>
                </a:solidFill>
                <a:latin typeface="Gill Sans MT" panose="020B0502020104020203" pitchFamily="34" charset="0"/>
              </a:rPr>
              <a:t>-Procurement and Supply Management</a:t>
            </a:r>
          </a:p>
        </p:txBody>
      </p:sp>
    </p:spTree>
    <p:custDataLst>
      <p:tags r:id="rId17"/>
    </p:custDataLst>
    <p:extLst>
      <p:ext uri="{BB962C8B-B14F-4D97-AF65-F5344CB8AC3E}">
        <p14:creationId xmlns:p14="http://schemas.microsoft.com/office/powerpoint/2010/main" val="1359424353"/>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72" r:id="rId3"/>
    <p:sldLayoutId id="2147483673" r:id="rId4"/>
    <p:sldLayoutId id="2147483674" r:id="rId5"/>
    <p:sldLayoutId id="2147483675" r:id="rId6"/>
    <p:sldLayoutId id="2147483663" r:id="rId7"/>
    <p:sldLayoutId id="2147483677" r:id="rId8"/>
    <p:sldLayoutId id="2147483676" r:id="rId9"/>
    <p:sldLayoutId id="2147483664" r:id="rId10"/>
    <p:sldLayoutId id="2147483678" r:id="rId11"/>
    <p:sldLayoutId id="2147483665" r:id="rId12"/>
    <p:sldLayoutId id="2147483666" r:id="rId13"/>
    <p:sldLayoutId id="2147483667" r:id="rId14"/>
    <p:sldLayoutId id="2147483679" r:id="rId15"/>
  </p:sldLayoutIdLst>
  <p:hf hdr="0" ftr="0" dt="0"/>
  <p:txStyles>
    <p:titleStyle>
      <a:lvl1pPr algn="l" defTabSz="914400" rtl="0" eaLnBrk="1" latinLnBrk="0" hangingPunct="1">
        <a:lnSpc>
          <a:spcPct val="90000"/>
        </a:lnSpc>
        <a:spcBef>
          <a:spcPct val="0"/>
        </a:spcBef>
        <a:buNone/>
        <a:defRPr sz="3200" kern="1200">
          <a:solidFill>
            <a:srgbClr val="BA0C2F"/>
          </a:solidFill>
          <a:latin typeface="Gill Sans MT" panose="020B0502020104020203" pitchFamily="34" charset="0"/>
          <a:ea typeface="+mj-ea"/>
          <a:cs typeface="+mj-cs"/>
        </a:defRPr>
      </a:lvl1pPr>
    </p:titleStyle>
    <p:bodyStyle>
      <a:lvl1pPr marL="228600" indent="-228600" algn="l" defTabSz="914400" rtl="0" eaLnBrk="1" latinLnBrk="0" hangingPunct="1">
        <a:lnSpc>
          <a:spcPct val="100000"/>
        </a:lnSpc>
        <a:spcBef>
          <a:spcPts val="1200"/>
        </a:spcBef>
        <a:buClr>
          <a:srgbClr val="6C6463"/>
        </a:buClr>
        <a:buFont typeface="Arial" panose="020B0604020202020204" pitchFamily="34" charset="0"/>
        <a:buChar char="•"/>
        <a:defRPr sz="2800" kern="1200">
          <a:solidFill>
            <a:srgbClr val="6C6463"/>
          </a:solidFill>
          <a:latin typeface="Gill Sans MT" panose="020B0502020104020203" pitchFamily="34" charset="0"/>
          <a:ea typeface="+mn-ea"/>
          <a:cs typeface="+mn-cs"/>
        </a:defRPr>
      </a:lvl1pPr>
      <a:lvl2pPr marL="685800" indent="-228600" algn="l" defTabSz="914400" rtl="0" eaLnBrk="1" latinLnBrk="0" hangingPunct="1">
        <a:lnSpc>
          <a:spcPct val="100000"/>
        </a:lnSpc>
        <a:spcBef>
          <a:spcPts val="300"/>
        </a:spcBef>
        <a:buClr>
          <a:srgbClr val="6C6463"/>
        </a:buClr>
        <a:buFont typeface="Courier New" panose="02070309020205020404" pitchFamily="49" charset="0"/>
        <a:buChar char="o"/>
        <a:defRPr sz="2400" kern="1200">
          <a:solidFill>
            <a:schemeClr val="accent6"/>
          </a:solidFill>
          <a:latin typeface="Gill Sans MT" panose="020B0502020104020203" pitchFamily="34" charset="0"/>
          <a:ea typeface="+mn-ea"/>
          <a:cs typeface="+mn-cs"/>
        </a:defRPr>
      </a:lvl2pPr>
      <a:lvl3pPr marL="1143000" indent="-228600" algn="l" defTabSz="914400" rtl="0" eaLnBrk="1" latinLnBrk="0" hangingPunct="1">
        <a:lnSpc>
          <a:spcPct val="100000"/>
        </a:lnSpc>
        <a:spcBef>
          <a:spcPts val="300"/>
        </a:spcBef>
        <a:buClr>
          <a:srgbClr val="6C6463"/>
        </a:buClr>
        <a:buFont typeface="Gill Sans MT" panose="020B0502020104020203" pitchFamily="34" charset="0"/>
        <a:buChar char="–"/>
        <a:defRPr sz="2000" kern="1200">
          <a:solidFill>
            <a:schemeClr val="accent6"/>
          </a:solidFill>
          <a:latin typeface="Gill Sans MT" panose="020B0502020104020203" pitchFamily="34" charset="0"/>
          <a:ea typeface="+mn-ea"/>
          <a:cs typeface="+mn-cs"/>
        </a:defRPr>
      </a:lvl3pPr>
      <a:lvl4pPr marL="16002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chemeClr val="accent6"/>
          </a:solidFill>
          <a:latin typeface="Gill Sans MT" panose="020B0502020104020203" pitchFamily="34" charset="0"/>
          <a:ea typeface="+mn-ea"/>
          <a:cs typeface="+mn-cs"/>
        </a:defRPr>
      </a:lvl4pPr>
      <a:lvl5pPr marL="20574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Gill Sans MT" panose="020B0502020104020203" pitchFamily="34" charset="0"/>
          <a:ea typeface="+mn-ea"/>
          <a:cs typeface="+mn-cs"/>
        </a:defRPr>
      </a:lvl5pPr>
      <a:lvl6pPr marL="25146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Gill Sans MT" panose="020B0502020104020203" pitchFamily="34" charset="0"/>
          <a:ea typeface="+mn-ea"/>
          <a:cs typeface="+mn-cs"/>
        </a:defRPr>
      </a:lvl6pPr>
      <a:lvl7pPr marL="29718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Gill Sans MT" panose="020B0502020104020203" pitchFamily="34" charset="0"/>
          <a:ea typeface="+mn-ea"/>
          <a:cs typeface="+mn-cs"/>
        </a:defRPr>
      </a:lvl7pPr>
      <a:lvl8pPr marL="34290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Gill Sans MT" panose="020B0502020104020203" pitchFamily="34" charset="0"/>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notesSlide" Target="../notesSlides/notesSlide23.xml"/><Relationship Id="rId16" Type="http://schemas.openxmlformats.org/officeDocument/2006/relationships/image" Target="../media/image44.svg"/><Relationship Id="rId1" Type="http://schemas.openxmlformats.org/officeDocument/2006/relationships/slideLayout" Target="../slideLayouts/slideLayout1.xml"/><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 Id="rId14" Type="http://schemas.openxmlformats.org/officeDocument/2006/relationships/image" Target="../media/image42.svg"/></Relationships>
</file>

<file path=ppt/slides/_rels/slide28.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51.png"/><Relationship Id="rId3" Type="http://schemas.openxmlformats.org/officeDocument/2006/relationships/image" Target="../media/image31.png"/><Relationship Id="rId7" Type="http://schemas.openxmlformats.org/officeDocument/2006/relationships/image" Target="../media/image47.png"/><Relationship Id="rId12" Type="http://schemas.openxmlformats.org/officeDocument/2006/relationships/image" Target="../media/image44.sv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6.svg"/><Relationship Id="rId11" Type="http://schemas.openxmlformats.org/officeDocument/2006/relationships/image" Target="../media/image43.pn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32.svg"/><Relationship Id="rId9" Type="http://schemas.openxmlformats.org/officeDocument/2006/relationships/image" Target="../media/image49.png"/><Relationship Id="rId14" Type="http://schemas.openxmlformats.org/officeDocument/2006/relationships/image" Target="../media/image52.svg"/></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30.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41.png"/><Relationship Id="rId3" Type="http://schemas.openxmlformats.org/officeDocument/2006/relationships/image" Target="../media/image33.png"/><Relationship Id="rId7" Type="http://schemas.openxmlformats.org/officeDocument/2006/relationships/image" Target="../media/image31.png"/><Relationship Id="rId12" Type="http://schemas.openxmlformats.org/officeDocument/2006/relationships/image" Target="../media/image40.svg"/><Relationship Id="rId17" Type="http://schemas.openxmlformats.org/officeDocument/2006/relationships/image" Target="../media/image28.png"/><Relationship Id="rId2" Type="http://schemas.openxmlformats.org/officeDocument/2006/relationships/notesSlide" Target="../notesSlides/notesSlide26.xml"/><Relationship Id="rId16" Type="http://schemas.openxmlformats.org/officeDocument/2006/relationships/image" Target="../media/image44.svg"/><Relationship Id="rId1" Type="http://schemas.openxmlformats.org/officeDocument/2006/relationships/slideLayout" Target="../slideLayouts/slideLayout1.xml"/><Relationship Id="rId6" Type="http://schemas.openxmlformats.org/officeDocument/2006/relationships/image" Target="../media/image36.svg"/><Relationship Id="rId11" Type="http://schemas.openxmlformats.org/officeDocument/2006/relationships/image" Target="../media/image39.png"/><Relationship Id="rId5" Type="http://schemas.openxmlformats.org/officeDocument/2006/relationships/image" Target="../media/image35.png"/><Relationship Id="rId15" Type="http://schemas.openxmlformats.org/officeDocument/2006/relationships/image" Target="../media/image43.png"/><Relationship Id="rId10" Type="http://schemas.openxmlformats.org/officeDocument/2006/relationships/image" Target="../media/image38.svg"/><Relationship Id="rId4" Type="http://schemas.openxmlformats.org/officeDocument/2006/relationships/image" Target="../media/image34.svg"/><Relationship Id="rId9" Type="http://schemas.openxmlformats.org/officeDocument/2006/relationships/image" Target="../media/image37.png"/><Relationship Id="rId14" Type="http://schemas.openxmlformats.org/officeDocument/2006/relationships/image" Target="../media/image42.sv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CDEE52-E403-451B-B068-987223E4D919}"/>
              </a:ext>
            </a:extLst>
          </p:cNvPr>
          <p:cNvSpPr>
            <a:spLocks noGrp="1"/>
          </p:cNvSpPr>
          <p:nvPr>
            <p:ph type="ctrTitle"/>
          </p:nvPr>
        </p:nvSpPr>
        <p:spPr>
          <a:xfrm>
            <a:off x="725499" y="3453384"/>
            <a:ext cx="7978663" cy="1546237"/>
          </a:xfrm>
        </p:spPr>
        <p:txBody>
          <a:bodyPr>
            <a:noAutofit/>
          </a:bodyPr>
          <a:lstStyle/>
          <a:p>
            <a:r>
              <a:rPr lang="en-US" sz="2800" b="1" dirty="0"/>
              <a:t>Framework for Developing Malawi Digital Supply Chain Strategy and Architecture</a:t>
            </a:r>
            <a:br>
              <a:rPr lang="en-US" sz="2800" b="1" dirty="0"/>
            </a:br>
            <a:br>
              <a:rPr lang="en-US" sz="2800" b="1" dirty="0"/>
            </a:br>
            <a:endParaRPr lang="en-US" sz="2800" b="1" dirty="0"/>
          </a:p>
        </p:txBody>
      </p:sp>
      <p:sp>
        <p:nvSpPr>
          <p:cNvPr id="3" name="Subtitle 2">
            <a:extLst>
              <a:ext uri="{FF2B5EF4-FFF2-40B4-BE49-F238E27FC236}">
                <a16:creationId xmlns:a16="http://schemas.microsoft.com/office/drawing/2014/main" id="{FDADF52B-7EC8-8940-95C3-C9FF111EADFA}"/>
              </a:ext>
            </a:extLst>
          </p:cNvPr>
          <p:cNvSpPr>
            <a:spLocks noGrp="1"/>
          </p:cNvSpPr>
          <p:nvPr>
            <p:ph type="subTitle" idx="1"/>
          </p:nvPr>
        </p:nvSpPr>
        <p:spPr/>
        <p:txBody>
          <a:bodyPr/>
          <a:lstStyle/>
          <a:p>
            <a:r>
              <a:rPr lang="en-US" dirty="0"/>
              <a:t>Oct 2021</a:t>
            </a:r>
          </a:p>
        </p:txBody>
      </p:sp>
    </p:spTree>
    <p:custDataLst>
      <p:tags r:id="rId1"/>
    </p:custDataLst>
    <p:extLst>
      <p:ext uri="{BB962C8B-B14F-4D97-AF65-F5344CB8AC3E}">
        <p14:creationId xmlns:p14="http://schemas.microsoft.com/office/powerpoint/2010/main" val="757345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11" name="Rounded Rectangle 10">
            <a:extLst>
              <a:ext uri="{FF2B5EF4-FFF2-40B4-BE49-F238E27FC236}">
                <a16:creationId xmlns:a16="http://schemas.microsoft.com/office/drawing/2014/main" id="{C65AC2C4-DA44-184B-A6E5-4A4D8F1E56D9}"/>
              </a:ext>
            </a:extLst>
          </p:cNvPr>
          <p:cNvSpPr/>
          <p:nvPr/>
        </p:nvSpPr>
        <p:spPr>
          <a:xfrm>
            <a:off x="648535" y="1987385"/>
            <a:ext cx="2296685" cy="1147701"/>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6" name="Google Shape;466;p6"/>
          <p:cNvSpPr txBox="1"/>
          <p:nvPr/>
        </p:nvSpPr>
        <p:spPr>
          <a:xfrm>
            <a:off x="8234348" y="6338887"/>
            <a:ext cx="40992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400">
                <a:solidFill>
                  <a:schemeClr val="dk1"/>
                </a:solidFill>
                <a:latin typeface="Gill Sans"/>
                <a:ea typeface="Gill Sans"/>
                <a:cs typeface="Gill Sans"/>
                <a:sym typeface="Gill Sans"/>
              </a:rPr>
              <a:t>10</a:t>
            </a:fld>
            <a:endParaRPr sz="1400" dirty="0">
              <a:solidFill>
                <a:schemeClr val="dk1"/>
              </a:solidFill>
              <a:latin typeface="Gill Sans"/>
              <a:ea typeface="Gill Sans"/>
              <a:cs typeface="Gill Sans"/>
              <a:sym typeface="Gill Sans"/>
            </a:endParaRPr>
          </a:p>
        </p:txBody>
      </p:sp>
      <p:sp>
        <p:nvSpPr>
          <p:cNvPr id="66" name="Google Shape;459;p6">
            <a:extLst>
              <a:ext uri="{FF2B5EF4-FFF2-40B4-BE49-F238E27FC236}">
                <a16:creationId xmlns:a16="http://schemas.microsoft.com/office/drawing/2014/main" id="{BCD745A5-C69A-2047-B2A9-0468A6424EEE}"/>
              </a:ext>
            </a:extLst>
          </p:cNvPr>
          <p:cNvSpPr txBox="1">
            <a:spLocks/>
          </p:cNvSpPr>
          <p:nvPr/>
        </p:nvSpPr>
        <p:spPr>
          <a:xfrm>
            <a:off x="574288" y="546477"/>
            <a:ext cx="8469085" cy="812490"/>
          </a:xfrm>
          <a:prstGeom prst="rect">
            <a:avLst/>
          </a:prstGeom>
          <a:noFill/>
          <a:ln>
            <a:noFill/>
          </a:ln>
        </p:spPr>
        <p:txBody>
          <a:bodyPr spcFirstLastPara="1" vert="horz" wrap="square" lIns="91425" tIns="45700" rIns="91425" bIns="45700" rtlCol="0" anchor="ctr" anchorCtr="0">
            <a:spAutoFit/>
          </a:bodyPr>
          <a:lstStyle>
            <a:lvl1pPr algn="l" defTabSz="914400" rtl="0" eaLnBrk="1" latinLnBrk="0" hangingPunct="1">
              <a:lnSpc>
                <a:spcPct val="90000"/>
              </a:lnSpc>
              <a:spcBef>
                <a:spcPct val="0"/>
              </a:spcBef>
              <a:buNone/>
              <a:defRPr sz="3200" kern="1200">
                <a:solidFill>
                  <a:srgbClr val="BA0C2F"/>
                </a:solidFill>
                <a:latin typeface="Gill Sans MT" panose="020B0502020104020203" pitchFamily="34" charset="0"/>
                <a:ea typeface="+mj-ea"/>
                <a:cs typeface="+mj-cs"/>
              </a:defRPr>
            </a:lvl1pPr>
          </a:lstStyle>
          <a:p>
            <a:pPr fontAlgn="t">
              <a:buClr>
                <a:srgbClr val="6C6463"/>
              </a:buClr>
              <a:buSzPct val="80000"/>
              <a:defRPr/>
            </a:pPr>
            <a:r>
              <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sym typeface="Gill Sans"/>
              </a:rPr>
              <a:t>Gaps </a:t>
            </a:r>
            <a:r>
              <a:rPr kumimoji="0" lang="en-US" sz="2800" b="0" i="0" u="none" strike="noStrike" kern="1200" cap="none" spc="0" normalizeH="0" baseline="0" noProof="0" dirty="0" err="1">
                <a:ln>
                  <a:noFill/>
                </a:ln>
                <a:solidFill>
                  <a:srgbClr val="BA0C2F"/>
                </a:solidFill>
                <a:effectLst/>
                <a:uLnTx/>
                <a:uFillTx/>
                <a:latin typeface="Gill Sans MT" panose="020B0502020104020203" pitchFamily="34" charset="0"/>
                <a:ea typeface="+mj-ea"/>
                <a:cs typeface="+mj-cs"/>
                <a:sym typeface="Gill Sans"/>
              </a:rPr>
              <a:t>andd</a:t>
            </a:r>
            <a:r>
              <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sym typeface="Gill Sans"/>
              </a:rPr>
              <a:t> Opportunities for Digital Supply </a:t>
            </a:r>
            <a:r>
              <a:rPr lang="en-US" sz="2800" dirty="0">
                <a:sym typeface="Gill Sans"/>
              </a:rPr>
              <a:t>Chain:</a:t>
            </a:r>
          </a:p>
          <a:p>
            <a:pPr marL="0" marR="0" lvl="0" indent="0" algn="l" defTabSz="914400" rtl="0" eaLnBrk="1" fontAlgn="t" latinLnBrk="0" hangingPunct="1">
              <a:lnSpc>
                <a:spcPct val="90000"/>
              </a:lnSpc>
              <a:spcBef>
                <a:spcPct val="0"/>
              </a:spcBef>
              <a:spcAft>
                <a:spcPts val="0"/>
              </a:spcAft>
              <a:buClr>
                <a:srgbClr val="6C6463"/>
              </a:buClr>
              <a:buSzPct val="80000"/>
              <a:buFontTx/>
              <a:buNone/>
              <a:tabLst/>
              <a:defRPr/>
            </a:pPr>
            <a:r>
              <a:rPr lang="en-US" sz="2400" dirty="0">
                <a:sym typeface="Gill Sans"/>
              </a:rPr>
              <a:t>Review of Existing Strategy Documents</a:t>
            </a:r>
            <a:endPar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endParaRPr>
          </a:p>
        </p:txBody>
      </p:sp>
      <p:sp>
        <p:nvSpPr>
          <p:cNvPr id="2" name="Rounded Rectangle 1">
            <a:extLst>
              <a:ext uri="{FF2B5EF4-FFF2-40B4-BE49-F238E27FC236}">
                <a16:creationId xmlns:a16="http://schemas.microsoft.com/office/drawing/2014/main" id="{3B86D58C-6891-704B-8E42-BDA70991B2E9}"/>
              </a:ext>
            </a:extLst>
          </p:cNvPr>
          <p:cNvSpPr/>
          <p:nvPr/>
        </p:nvSpPr>
        <p:spPr>
          <a:xfrm>
            <a:off x="3094024" y="1987385"/>
            <a:ext cx="5550246" cy="3831524"/>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1400" dirty="0">
                <a:solidFill>
                  <a:schemeClr val="tx2"/>
                </a:solidFill>
              </a:rPr>
              <a:t>Recognizes the challenges with health information systems (HISs), such as lack of interoperability, data quality issues, and misaligned IT implementation activities</a:t>
            </a:r>
          </a:p>
          <a:p>
            <a:pPr marL="285750" indent="-285750">
              <a:buFont typeface="Arial" panose="020B0604020202020204" pitchFamily="34" charset="0"/>
              <a:buChar char="•"/>
            </a:pPr>
            <a:r>
              <a:rPr lang="en-US" sz="1400" dirty="0">
                <a:solidFill>
                  <a:schemeClr val="tx2"/>
                </a:solidFill>
              </a:rPr>
              <a:t>A key objective is to make high-quality data available for decision-making </a:t>
            </a:r>
          </a:p>
          <a:p>
            <a:pPr marL="742950" lvl="1" indent="-285750">
              <a:buFont typeface="Arial" panose="020B0604020202020204" pitchFamily="34" charset="0"/>
              <a:buChar char="•"/>
            </a:pPr>
            <a:r>
              <a:rPr lang="en-US" sz="1400" dirty="0">
                <a:solidFill>
                  <a:schemeClr val="tx2"/>
                </a:solidFill>
              </a:rPr>
              <a:t>Supply chain data are key to complementing HIS data to improve decision-making and monitoring</a:t>
            </a:r>
          </a:p>
          <a:p>
            <a:pPr marL="285750" indent="-285750">
              <a:buFont typeface="Arial" panose="020B0604020202020204" pitchFamily="34" charset="0"/>
              <a:buChar char="•"/>
            </a:pPr>
            <a:r>
              <a:rPr lang="en-US" sz="1400" dirty="0">
                <a:solidFill>
                  <a:schemeClr val="tx2"/>
                </a:solidFill>
              </a:rPr>
              <a:t>While this strategy is focused on HISs, opportunities exist where supply chain systems can complement and contribute to data that will further enhance decision-making</a:t>
            </a:r>
          </a:p>
          <a:p>
            <a:pPr marL="285750" indent="-285750">
              <a:buFont typeface="Arial" panose="020B0604020202020204" pitchFamily="34" charset="0"/>
              <a:buChar char="•"/>
            </a:pPr>
            <a:r>
              <a:rPr lang="en-US" sz="1400" dirty="0">
                <a:solidFill>
                  <a:schemeClr val="tx2"/>
                </a:solidFill>
              </a:rPr>
              <a:t>Information systems-related sub-strategies, such as expansion of DHIS2 and interoperability of HIS, can benefit from alignment and coordination/interoperability with supply chain systems. Such triangulated data can provide a holistic view of the health ecosystem, enabling better decisions and enhanced services to patients.</a:t>
            </a:r>
          </a:p>
        </p:txBody>
      </p:sp>
      <p:sp>
        <p:nvSpPr>
          <p:cNvPr id="3" name="TextBox 2">
            <a:extLst>
              <a:ext uri="{FF2B5EF4-FFF2-40B4-BE49-F238E27FC236}">
                <a16:creationId xmlns:a16="http://schemas.microsoft.com/office/drawing/2014/main" id="{D309BBBF-9DB7-9446-94FE-9A8CC30A03FC}"/>
              </a:ext>
            </a:extLst>
          </p:cNvPr>
          <p:cNvSpPr txBox="1"/>
          <p:nvPr/>
        </p:nvSpPr>
        <p:spPr>
          <a:xfrm>
            <a:off x="3428432" y="1618956"/>
            <a:ext cx="2445488" cy="307777"/>
          </a:xfrm>
          <a:prstGeom prst="rect">
            <a:avLst/>
          </a:prstGeom>
          <a:noFill/>
        </p:spPr>
        <p:txBody>
          <a:bodyPr wrap="square" rtlCol="0">
            <a:spAutoFit/>
          </a:bodyPr>
          <a:lstStyle/>
          <a:p>
            <a:r>
              <a:rPr lang="en-US" sz="1400" b="1" dirty="0"/>
              <a:t>Gaps and Opportunities</a:t>
            </a:r>
          </a:p>
        </p:txBody>
      </p:sp>
      <p:sp>
        <p:nvSpPr>
          <p:cNvPr id="9" name="TextBox 8">
            <a:extLst>
              <a:ext uri="{FF2B5EF4-FFF2-40B4-BE49-F238E27FC236}">
                <a16:creationId xmlns:a16="http://schemas.microsoft.com/office/drawing/2014/main" id="{D5864A8A-7609-344D-B510-6B660694B261}"/>
              </a:ext>
            </a:extLst>
          </p:cNvPr>
          <p:cNvSpPr txBox="1"/>
          <p:nvPr/>
        </p:nvSpPr>
        <p:spPr>
          <a:xfrm>
            <a:off x="648535" y="1618956"/>
            <a:ext cx="2445488" cy="307777"/>
          </a:xfrm>
          <a:prstGeom prst="rect">
            <a:avLst/>
          </a:prstGeom>
          <a:noFill/>
        </p:spPr>
        <p:txBody>
          <a:bodyPr wrap="square" rtlCol="0">
            <a:spAutoFit/>
          </a:bodyPr>
          <a:lstStyle/>
          <a:p>
            <a:r>
              <a:rPr lang="en-US" sz="1400" b="1" dirty="0"/>
              <a:t>Digital Health Document</a:t>
            </a:r>
          </a:p>
        </p:txBody>
      </p:sp>
      <p:sp>
        <p:nvSpPr>
          <p:cNvPr id="7" name="Rectangle 6">
            <a:extLst>
              <a:ext uri="{FF2B5EF4-FFF2-40B4-BE49-F238E27FC236}">
                <a16:creationId xmlns:a16="http://schemas.microsoft.com/office/drawing/2014/main" id="{162F3298-9726-BE49-AA7E-66C7D8641F5D}"/>
              </a:ext>
            </a:extLst>
          </p:cNvPr>
          <p:cNvSpPr/>
          <p:nvPr/>
        </p:nvSpPr>
        <p:spPr>
          <a:xfrm>
            <a:off x="1580195" y="2050684"/>
            <a:ext cx="1471900" cy="938719"/>
          </a:xfrm>
          <a:prstGeom prst="rect">
            <a:avLst/>
          </a:prstGeom>
        </p:spPr>
        <p:txBody>
          <a:bodyPr wrap="square">
            <a:spAutoFit/>
          </a:bodyPr>
          <a:lstStyle/>
          <a:p>
            <a:r>
              <a:rPr lang="en-US" sz="1100" b="1" dirty="0">
                <a:solidFill>
                  <a:schemeClr val="bg1"/>
                </a:solidFill>
                <a:latin typeface="Helvetica" pitchFamily="2" charset="0"/>
              </a:rPr>
              <a:t>Monitoring, Evaluation &amp; Health Information Systems Strategy 2017-2022</a:t>
            </a:r>
            <a:endParaRPr lang="en-US" sz="1100" b="1" dirty="0">
              <a:solidFill>
                <a:schemeClr val="bg1"/>
              </a:solidFill>
              <a:effectLst/>
              <a:latin typeface="Helvetica" pitchFamily="2" charset="0"/>
            </a:endParaRPr>
          </a:p>
        </p:txBody>
      </p:sp>
      <p:pic>
        <p:nvPicPr>
          <p:cNvPr id="5" name="Picture 4">
            <a:extLst>
              <a:ext uri="{FF2B5EF4-FFF2-40B4-BE49-F238E27FC236}">
                <a16:creationId xmlns:a16="http://schemas.microsoft.com/office/drawing/2014/main" id="{DB41970A-04D4-EE41-9A8A-4F75348FFF7A}"/>
              </a:ext>
            </a:extLst>
          </p:cNvPr>
          <p:cNvPicPr>
            <a:picLocks noChangeAspect="1"/>
          </p:cNvPicPr>
          <p:nvPr/>
        </p:nvPicPr>
        <p:blipFill>
          <a:blip r:embed="rId3"/>
          <a:stretch>
            <a:fillRect/>
          </a:stretch>
        </p:blipFill>
        <p:spPr>
          <a:xfrm>
            <a:off x="765543" y="2050684"/>
            <a:ext cx="772724" cy="979258"/>
          </a:xfrm>
          <a:prstGeom prst="rect">
            <a:avLst/>
          </a:prstGeom>
        </p:spPr>
      </p:pic>
    </p:spTree>
    <p:extLst>
      <p:ext uri="{BB962C8B-B14F-4D97-AF65-F5344CB8AC3E}">
        <p14:creationId xmlns:p14="http://schemas.microsoft.com/office/powerpoint/2010/main" val="484983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11" name="Rounded Rectangle 10">
            <a:extLst>
              <a:ext uri="{FF2B5EF4-FFF2-40B4-BE49-F238E27FC236}">
                <a16:creationId xmlns:a16="http://schemas.microsoft.com/office/drawing/2014/main" id="{C65AC2C4-DA44-184B-A6E5-4A4D8F1E56D9}"/>
              </a:ext>
            </a:extLst>
          </p:cNvPr>
          <p:cNvSpPr/>
          <p:nvPr/>
        </p:nvSpPr>
        <p:spPr>
          <a:xfrm>
            <a:off x="648535" y="1987385"/>
            <a:ext cx="2296685" cy="1147701"/>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6" name="Google Shape;466;p6"/>
          <p:cNvSpPr txBox="1"/>
          <p:nvPr/>
        </p:nvSpPr>
        <p:spPr>
          <a:xfrm>
            <a:off x="8234348" y="6338887"/>
            <a:ext cx="40992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400">
                <a:solidFill>
                  <a:schemeClr val="dk1"/>
                </a:solidFill>
                <a:latin typeface="Gill Sans"/>
                <a:ea typeface="Gill Sans"/>
                <a:cs typeface="Gill Sans"/>
                <a:sym typeface="Gill Sans"/>
              </a:rPr>
              <a:t>11</a:t>
            </a:fld>
            <a:endParaRPr sz="1400" dirty="0">
              <a:solidFill>
                <a:schemeClr val="dk1"/>
              </a:solidFill>
              <a:latin typeface="Gill Sans"/>
              <a:ea typeface="Gill Sans"/>
              <a:cs typeface="Gill Sans"/>
              <a:sym typeface="Gill Sans"/>
            </a:endParaRPr>
          </a:p>
        </p:txBody>
      </p:sp>
      <p:sp>
        <p:nvSpPr>
          <p:cNvPr id="66" name="Google Shape;459;p6">
            <a:extLst>
              <a:ext uri="{FF2B5EF4-FFF2-40B4-BE49-F238E27FC236}">
                <a16:creationId xmlns:a16="http://schemas.microsoft.com/office/drawing/2014/main" id="{BCD745A5-C69A-2047-B2A9-0468A6424EEE}"/>
              </a:ext>
            </a:extLst>
          </p:cNvPr>
          <p:cNvSpPr txBox="1">
            <a:spLocks/>
          </p:cNvSpPr>
          <p:nvPr/>
        </p:nvSpPr>
        <p:spPr>
          <a:xfrm>
            <a:off x="518160" y="637611"/>
            <a:ext cx="8469085" cy="812490"/>
          </a:xfrm>
          <a:prstGeom prst="rect">
            <a:avLst/>
          </a:prstGeom>
          <a:noFill/>
          <a:ln>
            <a:noFill/>
          </a:ln>
        </p:spPr>
        <p:txBody>
          <a:bodyPr spcFirstLastPara="1" vert="horz" wrap="square" lIns="91425" tIns="45700" rIns="91425" bIns="45700" rtlCol="0" anchor="ctr" anchorCtr="0">
            <a:spAutoFit/>
          </a:bodyPr>
          <a:lstStyle>
            <a:lvl1pPr algn="l" defTabSz="914400" rtl="0" eaLnBrk="1" latinLnBrk="0" hangingPunct="1">
              <a:lnSpc>
                <a:spcPct val="90000"/>
              </a:lnSpc>
              <a:spcBef>
                <a:spcPct val="0"/>
              </a:spcBef>
              <a:buNone/>
              <a:defRPr sz="3200" kern="1200">
                <a:solidFill>
                  <a:srgbClr val="BA0C2F"/>
                </a:solidFill>
                <a:latin typeface="Gill Sans MT" panose="020B0502020104020203" pitchFamily="34" charset="0"/>
                <a:ea typeface="+mj-ea"/>
                <a:cs typeface="+mj-cs"/>
              </a:defRPr>
            </a:lvl1pPr>
          </a:lstStyle>
          <a:p>
            <a:pPr marL="0" marR="0" lvl="0" indent="0" algn="l" defTabSz="914400" rtl="0" eaLnBrk="1" fontAlgn="t" latinLnBrk="0" hangingPunct="1">
              <a:lnSpc>
                <a:spcPct val="90000"/>
              </a:lnSpc>
              <a:spcBef>
                <a:spcPct val="0"/>
              </a:spcBef>
              <a:spcAft>
                <a:spcPts val="0"/>
              </a:spcAft>
              <a:buClr>
                <a:srgbClr val="6C6463"/>
              </a:buClr>
              <a:buSzPct val="80000"/>
              <a:buFontTx/>
              <a:buNone/>
              <a:tabLst/>
              <a:defRPr/>
            </a:pPr>
            <a:r>
              <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sym typeface="Gill Sans"/>
              </a:rPr>
              <a:t>Gaps &amp; Opportunities for Digital Supply Chain-</a:t>
            </a:r>
          </a:p>
          <a:p>
            <a:pPr marL="0" marR="0" lvl="0" indent="0" algn="l" defTabSz="914400" rtl="0" eaLnBrk="1" fontAlgn="t" latinLnBrk="0" hangingPunct="1">
              <a:lnSpc>
                <a:spcPct val="90000"/>
              </a:lnSpc>
              <a:spcBef>
                <a:spcPct val="0"/>
              </a:spcBef>
              <a:spcAft>
                <a:spcPts val="0"/>
              </a:spcAft>
              <a:buClr>
                <a:srgbClr val="6C6463"/>
              </a:buClr>
              <a:buSzPct val="80000"/>
              <a:buFontTx/>
              <a:buNone/>
              <a:tabLst/>
              <a:defRPr/>
            </a:pPr>
            <a:r>
              <a:rPr lang="en-US" sz="2400" dirty="0">
                <a:sym typeface="Gill Sans"/>
              </a:rPr>
              <a:t>Review of Existing Strategy Documents</a:t>
            </a:r>
            <a:endPar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endParaRPr>
          </a:p>
        </p:txBody>
      </p:sp>
      <p:sp>
        <p:nvSpPr>
          <p:cNvPr id="2" name="Rounded Rectangle 1">
            <a:extLst>
              <a:ext uri="{FF2B5EF4-FFF2-40B4-BE49-F238E27FC236}">
                <a16:creationId xmlns:a16="http://schemas.microsoft.com/office/drawing/2014/main" id="{3B86D58C-6891-704B-8E42-BDA70991B2E9}"/>
              </a:ext>
            </a:extLst>
          </p:cNvPr>
          <p:cNvSpPr/>
          <p:nvPr/>
        </p:nvSpPr>
        <p:spPr>
          <a:xfrm>
            <a:off x="3094024" y="1987385"/>
            <a:ext cx="5550246" cy="2943883"/>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1400" dirty="0">
                <a:solidFill>
                  <a:schemeClr val="tx2"/>
                </a:solidFill>
              </a:rPr>
              <a:t>Focus areas cover all the key supply chain areas, including information systems</a:t>
            </a:r>
          </a:p>
          <a:p>
            <a:pPr marL="285750" indent="-285750">
              <a:buFont typeface="Arial" panose="020B0604020202020204" pitchFamily="34" charset="0"/>
              <a:buChar char="•"/>
            </a:pPr>
            <a:r>
              <a:rPr lang="en-US" sz="1400" dirty="0">
                <a:solidFill>
                  <a:schemeClr val="tx2"/>
                </a:solidFill>
              </a:rPr>
              <a:t>Objectives provide clarity on supply chain areas and results that information system improvements should deliver</a:t>
            </a:r>
          </a:p>
          <a:p>
            <a:pPr marL="285750" indent="-285750">
              <a:buFont typeface="Arial" panose="020B0604020202020204" pitchFamily="34" charset="0"/>
              <a:buChar char="•"/>
            </a:pPr>
            <a:r>
              <a:rPr lang="en-US" sz="1400" dirty="0">
                <a:solidFill>
                  <a:schemeClr val="tx2"/>
                </a:solidFill>
              </a:rPr>
              <a:t>Supply chain analytics and business intelligence need to be specifically acknowledged and addressed</a:t>
            </a:r>
          </a:p>
          <a:p>
            <a:pPr marL="742950" lvl="1" indent="-285750">
              <a:buFont typeface="Arial" panose="020B0604020202020204" pitchFamily="34" charset="0"/>
              <a:buChar char="•"/>
            </a:pPr>
            <a:r>
              <a:rPr lang="en-US" sz="1400" dirty="0">
                <a:solidFill>
                  <a:schemeClr val="tx2"/>
                </a:solidFill>
              </a:rPr>
              <a:t>This provides an opportunity to develop an analytics platform using available infrastructure and systems</a:t>
            </a:r>
          </a:p>
          <a:p>
            <a:pPr marL="285750" indent="-285750">
              <a:buFont typeface="Arial" panose="020B0604020202020204" pitchFamily="34" charset="0"/>
              <a:buChar char="•"/>
            </a:pPr>
            <a:r>
              <a:rPr lang="en-US" sz="1400" dirty="0">
                <a:solidFill>
                  <a:schemeClr val="tx2"/>
                </a:solidFill>
              </a:rPr>
              <a:t>Information systems architecture should incorporate comprehensive supply chain areas, such as supplier and contracts management and forecasting and planning</a:t>
            </a:r>
          </a:p>
          <a:p>
            <a:pPr marL="285750" indent="-285750">
              <a:buFont typeface="Arial" panose="020B0604020202020204" pitchFamily="34" charset="0"/>
              <a:buChar char="•"/>
            </a:pPr>
            <a:endParaRPr lang="en-US" sz="1400" dirty="0">
              <a:solidFill>
                <a:schemeClr val="tx2"/>
              </a:solidFill>
            </a:endParaRPr>
          </a:p>
        </p:txBody>
      </p:sp>
      <p:sp>
        <p:nvSpPr>
          <p:cNvPr id="3" name="TextBox 2">
            <a:extLst>
              <a:ext uri="{FF2B5EF4-FFF2-40B4-BE49-F238E27FC236}">
                <a16:creationId xmlns:a16="http://schemas.microsoft.com/office/drawing/2014/main" id="{D309BBBF-9DB7-9446-94FE-9A8CC30A03FC}"/>
              </a:ext>
            </a:extLst>
          </p:cNvPr>
          <p:cNvSpPr txBox="1"/>
          <p:nvPr/>
        </p:nvSpPr>
        <p:spPr>
          <a:xfrm>
            <a:off x="3428432" y="1618956"/>
            <a:ext cx="2445488" cy="307777"/>
          </a:xfrm>
          <a:prstGeom prst="rect">
            <a:avLst/>
          </a:prstGeom>
          <a:noFill/>
        </p:spPr>
        <p:txBody>
          <a:bodyPr wrap="square" rtlCol="0">
            <a:spAutoFit/>
          </a:bodyPr>
          <a:lstStyle/>
          <a:p>
            <a:r>
              <a:rPr lang="en-US" sz="1400" b="1" dirty="0"/>
              <a:t>Gaps and Opportunities</a:t>
            </a:r>
          </a:p>
        </p:txBody>
      </p:sp>
      <p:sp>
        <p:nvSpPr>
          <p:cNvPr id="9" name="TextBox 8">
            <a:extLst>
              <a:ext uri="{FF2B5EF4-FFF2-40B4-BE49-F238E27FC236}">
                <a16:creationId xmlns:a16="http://schemas.microsoft.com/office/drawing/2014/main" id="{D5864A8A-7609-344D-B510-6B660694B261}"/>
              </a:ext>
            </a:extLst>
          </p:cNvPr>
          <p:cNvSpPr txBox="1"/>
          <p:nvPr/>
        </p:nvSpPr>
        <p:spPr>
          <a:xfrm>
            <a:off x="648535" y="1618956"/>
            <a:ext cx="2445488" cy="307777"/>
          </a:xfrm>
          <a:prstGeom prst="rect">
            <a:avLst/>
          </a:prstGeom>
          <a:noFill/>
        </p:spPr>
        <p:txBody>
          <a:bodyPr wrap="square" rtlCol="0">
            <a:spAutoFit/>
          </a:bodyPr>
          <a:lstStyle/>
          <a:p>
            <a:r>
              <a:rPr lang="en-US" sz="1400" b="1" dirty="0"/>
              <a:t>Digital Health Document</a:t>
            </a:r>
          </a:p>
        </p:txBody>
      </p:sp>
      <p:sp>
        <p:nvSpPr>
          <p:cNvPr id="7" name="Rectangle 6">
            <a:extLst>
              <a:ext uri="{FF2B5EF4-FFF2-40B4-BE49-F238E27FC236}">
                <a16:creationId xmlns:a16="http://schemas.microsoft.com/office/drawing/2014/main" id="{162F3298-9726-BE49-AA7E-66C7D8641F5D}"/>
              </a:ext>
            </a:extLst>
          </p:cNvPr>
          <p:cNvSpPr/>
          <p:nvPr/>
        </p:nvSpPr>
        <p:spPr>
          <a:xfrm>
            <a:off x="1580195" y="2050684"/>
            <a:ext cx="1471900" cy="938719"/>
          </a:xfrm>
          <a:prstGeom prst="rect">
            <a:avLst/>
          </a:prstGeom>
        </p:spPr>
        <p:txBody>
          <a:bodyPr wrap="square">
            <a:spAutoFit/>
          </a:bodyPr>
          <a:lstStyle/>
          <a:p>
            <a:r>
              <a:rPr lang="en-US" sz="1100" b="1" dirty="0">
                <a:solidFill>
                  <a:schemeClr val="bg1"/>
                </a:solidFill>
                <a:latin typeface="Helvetica" pitchFamily="2" charset="0"/>
              </a:rPr>
              <a:t>Master Supply Chain Transformation Plan (MSCTP) 2021-2026</a:t>
            </a:r>
            <a:endParaRPr lang="en-US" sz="1100" b="1" dirty="0">
              <a:solidFill>
                <a:schemeClr val="bg1"/>
              </a:solidFill>
              <a:effectLst/>
              <a:latin typeface="Helvetica" pitchFamily="2" charset="0"/>
            </a:endParaRPr>
          </a:p>
        </p:txBody>
      </p:sp>
      <p:pic>
        <p:nvPicPr>
          <p:cNvPr id="4" name="Picture 3">
            <a:extLst>
              <a:ext uri="{FF2B5EF4-FFF2-40B4-BE49-F238E27FC236}">
                <a16:creationId xmlns:a16="http://schemas.microsoft.com/office/drawing/2014/main" id="{217DCA85-ED2F-8D4A-AB0E-059D24326344}"/>
              </a:ext>
            </a:extLst>
          </p:cNvPr>
          <p:cNvPicPr>
            <a:picLocks noChangeAspect="1"/>
          </p:cNvPicPr>
          <p:nvPr/>
        </p:nvPicPr>
        <p:blipFill>
          <a:blip r:embed="rId3"/>
          <a:stretch>
            <a:fillRect/>
          </a:stretch>
        </p:blipFill>
        <p:spPr>
          <a:xfrm>
            <a:off x="747252" y="2095588"/>
            <a:ext cx="788207" cy="938719"/>
          </a:xfrm>
          <a:prstGeom prst="rect">
            <a:avLst/>
          </a:prstGeom>
        </p:spPr>
      </p:pic>
    </p:spTree>
    <p:extLst>
      <p:ext uri="{BB962C8B-B14F-4D97-AF65-F5344CB8AC3E}">
        <p14:creationId xmlns:p14="http://schemas.microsoft.com/office/powerpoint/2010/main" val="4140171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66" name="Google Shape;466;p6"/>
          <p:cNvSpPr txBox="1"/>
          <p:nvPr/>
        </p:nvSpPr>
        <p:spPr>
          <a:xfrm>
            <a:off x="8234348" y="6338887"/>
            <a:ext cx="40992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400">
                <a:solidFill>
                  <a:schemeClr val="dk1"/>
                </a:solidFill>
                <a:latin typeface="Gill Sans"/>
                <a:ea typeface="Gill Sans"/>
                <a:cs typeface="Gill Sans"/>
                <a:sym typeface="Gill Sans"/>
              </a:rPr>
              <a:t>12</a:t>
            </a:fld>
            <a:endParaRPr sz="1400" dirty="0">
              <a:solidFill>
                <a:schemeClr val="dk1"/>
              </a:solidFill>
              <a:latin typeface="Gill Sans"/>
              <a:ea typeface="Gill Sans"/>
              <a:cs typeface="Gill Sans"/>
              <a:sym typeface="Gill Sans"/>
            </a:endParaRPr>
          </a:p>
        </p:txBody>
      </p:sp>
      <p:sp>
        <p:nvSpPr>
          <p:cNvPr id="66" name="Google Shape;459;p6">
            <a:extLst>
              <a:ext uri="{FF2B5EF4-FFF2-40B4-BE49-F238E27FC236}">
                <a16:creationId xmlns:a16="http://schemas.microsoft.com/office/drawing/2014/main" id="{BCD745A5-C69A-2047-B2A9-0468A6424EEE}"/>
              </a:ext>
            </a:extLst>
          </p:cNvPr>
          <p:cNvSpPr txBox="1">
            <a:spLocks/>
          </p:cNvSpPr>
          <p:nvPr/>
        </p:nvSpPr>
        <p:spPr>
          <a:xfrm>
            <a:off x="518160" y="582212"/>
            <a:ext cx="8469085" cy="923289"/>
          </a:xfrm>
          <a:prstGeom prst="rect">
            <a:avLst/>
          </a:prstGeom>
          <a:noFill/>
          <a:ln>
            <a:noFill/>
          </a:ln>
        </p:spPr>
        <p:txBody>
          <a:bodyPr spcFirstLastPara="1" vert="horz" wrap="square" lIns="91425" tIns="45700" rIns="91425" bIns="45700" rtlCol="0" anchor="ctr" anchorCtr="0">
            <a:spAutoFit/>
          </a:bodyPr>
          <a:lstStyle>
            <a:lvl1pPr algn="l" defTabSz="914400" rtl="0" eaLnBrk="1" latinLnBrk="0" hangingPunct="1">
              <a:lnSpc>
                <a:spcPct val="90000"/>
              </a:lnSpc>
              <a:spcBef>
                <a:spcPct val="0"/>
              </a:spcBef>
              <a:buNone/>
              <a:defRPr sz="3200" kern="1200">
                <a:solidFill>
                  <a:srgbClr val="BA0C2F"/>
                </a:solidFill>
                <a:latin typeface="Gill Sans MT" panose="020B0502020104020203" pitchFamily="34" charset="0"/>
                <a:ea typeface="+mj-ea"/>
                <a:cs typeface="+mj-cs"/>
              </a:defRPr>
            </a:lvl1pPr>
          </a:lstStyle>
          <a:p>
            <a:pPr marL="0" marR="0" lvl="0" indent="0" algn="l" defTabSz="914400" rtl="0" eaLnBrk="1" fontAlgn="t" latinLnBrk="0" hangingPunct="1">
              <a:lnSpc>
                <a:spcPct val="90000"/>
              </a:lnSpc>
              <a:spcBef>
                <a:spcPct val="0"/>
              </a:spcBef>
              <a:spcAft>
                <a:spcPts val="0"/>
              </a:spcAft>
              <a:buClr>
                <a:srgbClr val="6C6463"/>
              </a:buClr>
              <a:buSzPct val="80000"/>
              <a:buFontTx/>
              <a:buNone/>
              <a:tabLst/>
              <a:defRPr/>
            </a:pPr>
            <a:r>
              <a:rPr kumimoji="0" lang="en-US"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sym typeface="Gill Sans"/>
              </a:rPr>
              <a:t>Supply Chain Challenges, Observed </a:t>
            </a:r>
          </a:p>
          <a:p>
            <a:pPr marL="0" marR="0" lvl="0" indent="0" algn="l" defTabSz="914400" rtl="0" eaLnBrk="1" fontAlgn="t" latinLnBrk="0" hangingPunct="1">
              <a:lnSpc>
                <a:spcPct val="90000"/>
              </a:lnSpc>
              <a:spcBef>
                <a:spcPct val="0"/>
              </a:spcBef>
              <a:spcAft>
                <a:spcPts val="0"/>
              </a:spcAft>
              <a:buClr>
                <a:srgbClr val="6C6463"/>
              </a:buClr>
              <a:buSzPct val="80000"/>
              <a:buFontTx/>
              <a:buNone/>
              <a:tabLst/>
              <a:defRPr/>
            </a:pPr>
            <a:r>
              <a:rPr kumimoji="0" lang="en-US" sz="2800" b="0" i="0" u="none" strike="noStrike" kern="1200" cap="none" spc="0" normalizeH="0" baseline="0" noProof="0" dirty="0">
                <a:ln>
                  <a:noFill/>
                </a:ln>
                <a:solidFill>
                  <a:schemeClr val="accent3"/>
                </a:solidFill>
                <a:effectLst/>
                <a:uLnTx/>
                <a:uFillTx/>
                <a:latin typeface="Gill Sans MT" panose="020B0502020104020203" pitchFamily="34" charset="0"/>
                <a:ea typeface="+mj-ea"/>
                <a:cs typeface="+mj-cs"/>
                <a:sym typeface="Gill Sans"/>
              </a:rPr>
              <a:t>Operational workload</a:t>
            </a:r>
            <a:endParaRPr kumimoji="0" lang="en-US" sz="2800" b="0" i="0" u="none" strike="noStrike" kern="1200" cap="none" spc="0" normalizeH="0" baseline="0" noProof="0" dirty="0">
              <a:ln>
                <a:noFill/>
              </a:ln>
              <a:solidFill>
                <a:schemeClr val="accent3"/>
              </a:solidFill>
              <a:effectLst/>
              <a:uLnTx/>
              <a:uFillTx/>
              <a:latin typeface="Gill Sans MT" panose="020B0502020104020203" pitchFamily="34" charset="0"/>
              <a:ea typeface="+mj-ea"/>
              <a:cs typeface="+mj-cs"/>
            </a:endParaRPr>
          </a:p>
        </p:txBody>
      </p:sp>
      <p:pic>
        <p:nvPicPr>
          <p:cNvPr id="10" name="Graphic 9" descr="Monitor with solid fill">
            <a:extLst>
              <a:ext uri="{FF2B5EF4-FFF2-40B4-BE49-F238E27FC236}">
                <a16:creationId xmlns:a16="http://schemas.microsoft.com/office/drawing/2014/main" id="{C944EBFE-816F-9247-9C99-988B366FA2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54238" y="3886208"/>
            <a:ext cx="914400" cy="914400"/>
          </a:xfrm>
          <a:prstGeom prst="rect">
            <a:avLst/>
          </a:prstGeom>
        </p:spPr>
      </p:pic>
      <p:pic>
        <p:nvPicPr>
          <p:cNvPr id="13" name="Graphic 12" descr="User with solid fill">
            <a:extLst>
              <a:ext uri="{FF2B5EF4-FFF2-40B4-BE49-F238E27FC236}">
                <a16:creationId xmlns:a16="http://schemas.microsoft.com/office/drawing/2014/main" id="{678D7A1D-536C-D64F-9EB6-0B2A8F1C5B1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14799" y="3899729"/>
            <a:ext cx="914400" cy="914400"/>
          </a:xfrm>
          <a:prstGeom prst="rect">
            <a:avLst/>
          </a:prstGeom>
        </p:spPr>
      </p:pic>
      <p:pic>
        <p:nvPicPr>
          <p:cNvPr id="15" name="Graphic 14" descr="Checklist outline">
            <a:extLst>
              <a:ext uri="{FF2B5EF4-FFF2-40B4-BE49-F238E27FC236}">
                <a16:creationId xmlns:a16="http://schemas.microsoft.com/office/drawing/2014/main" id="{991A233F-7ABB-9F45-BAAF-321A5133917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702409" y="2888036"/>
            <a:ext cx="649740" cy="649740"/>
          </a:xfrm>
          <a:prstGeom prst="rect">
            <a:avLst/>
          </a:prstGeom>
        </p:spPr>
      </p:pic>
      <p:pic>
        <p:nvPicPr>
          <p:cNvPr id="17" name="Graphic 16" descr="Inpatient with solid fill">
            <a:extLst>
              <a:ext uri="{FF2B5EF4-FFF2-40B4-BE49-F238E27FC236}">
                <a16:creationId xmlns:a16="http://schemas.microsoft.com/office/drawing/2014/main" id="{E41317A6-BFF5-3C4E-A480-7DDA5D5658D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14800" y="1866570"/>
            <a:ext cx="914400" cy="914400"/>
          </a:xfrm>
          <a:prstGeom prst="rect">
            <a:avLst/>
          </a:prstGeom>
        </p:spPr>
      </p:pic>
      <p:pic>
        <p:nvPicPr>
          <p:cNvPr id="19" name="Graphic 18" descr="Good Inventory with solid fill">
            <a:extLst>
              <a:ext uri="{FF2B5EF4-FFF2-40B4-BE49-F238E27FC236}">
                <a16:creationId xmlns:a16="http://schemas.microsoft.com/office/drawing/2014/main" id="{1AB94281-52C9-BB40-BE98-6119F1B7BB8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75360" y="1973636"/>
            <a:ext cx="914400" cy="914400"/>
          </a:xfrm>
          <a:prstGeom prst="rect">
            <a:avLst/>
          </a:prstGeom>
        </p:spPr>
      </p:pic>
      <p:cxnSp>
        <p:nvCxnSpPr>
          <p:cNvPr id="21" name="Straight Arrow Connector 20">
            <a:extLst>
              <a:ext uri="{FF2B5EF4-FFF2-40B4-BE49-F238E27FC236}">
                <a16:creationId xmlns:a16="http://schemas.microsoft.com/office/drawing/2014/main" id="{FDC189A9-5D8F-1E47-94B4-525DCD961D07}"/>
              </a:ext>
            </a:extLst>
          </p:cNvPr>
          <p:cNvCxnSpPr>
            <a:cxnSpLocks/>
          </p:cNvCxnSpPr>
          <p:nvPr/>
        </p:nvCxnSpPr>
        <p:spPr>
          <a:xfrm flipH="1" flipV="1">
            <a:off x="1889762" y="3037668"/>
            <a:ext cx="1767838" cy="123290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C9195B4-04C9-264C-A211-3D9356F7BDAF}"/>
              </a:ext>
            </a:extLst>
          </p:cNvPr>
          <p:cNvCxnSpPr>
            <a:cxnSpLocks/>
          </p:cNvCxnSpPr>
          <p:nvPr/>
        </p:nvCxnSpPr>
        <p:spPr>
          <a:xfrm flipV="1">
            <a:off x="4572000" y="2887300"/>
            <a:ext cx="0" cy="9144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8636CD5-8F30-1D4E-82AE-379B44F21505}"/>
              </a:ext>
            </a:extLst>
          </p:cNvPr>
          <p:cNvCxnSpPr>
            <a:cxnSpLocks/>
            <a:stCxn id="13" idx="3"/>
            <a:endCxn id="10" idx="1"/>
          </p:cNvCxnSpPr>
          <p:nvPr/>
        </p:nvCxnSpPr>
        <p:spPr>
          <a:xfrm flipV="1">
            <a:off x="5029199" y="4343408"/>
            <a:ext cx="2225039" cy="1352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32" name="Graphic 31" descr="Checklist outline">
            <a:extLst>
              <a:ext uri="{FF2B5EF4-FFF2-40B4-BE49-F238E27FC236}">
                <a16:creationId xmlns:a16="http://schemas.microsoft.com/office/drawing/2014/main" id="{5C6DED83-71EB-6D49-9DC3-F0EAD613D8E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572000" y="3045630"/>
            <a:ext cx="649740" cy="649740"/>
          </a:xfrm>
          <a:prstGeom prst="rect">
            <a:avLst/>
          </a:prstGeom>
        </p:spPr>
      </p:pic>
      <p:pic>
        <p:nvPicPr>
          <p:cNvPr id="31" name="Graphic 30" descr="Postit Notes 3 outline">
            <a:extLst>
              <a:ext uri="{FF2B5EF4-FFF2-40B4-BE49-F238E27FC236}">
                <a16:creationId xmlns:a16="http://schemas.microsoft.com/office/drawing/2014/main" id="{D857459C-3E4C-E74B-ACFD-C3761B547D7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91852" y="3616652"/>
            <a:ext cx="695569" cy="695569"/>
          </a:xfrm>
          <a:prstGeom prst="rect">
            <a:avLst/>
          </a:prstGeom>
        </p:spPr>
      </p:pic>
      <p:sp>
        <p:nvSpPr>
          <p:cNvPr id="40" name="TextBox 39">
            <a:extLst>
              <a:ext uri="{FF2B5EF4-FFF2-40B4-BE49-F238E27FC236}">
                <a16:creationId xmlns:a16="http://schemas.microsoft.com/office/drawing/2014/main" id="{91FFD6BA-B108-9E4E-9BE9-51886402F8DE}"/>
              </a:ext>
            </a:extLst>
          </p:cNvPr>
          <p:cNvSpPr txBox="1"/>
          <p:nvPr/>
        </p:nvSpPr>
        <p:spPr>
          <a:xfrm>
            <a:off x="7082725" y="4814129"/>
            <a:ext cx="1782306" cy="1384995"/>
          </a:xfrm>
          <a:prstGeom prst="rect">
            <a:avLst/>
          </a:prstGeom>
          <a:noFill/>
        </p:spPr>
        <p:txBody>
          <a:bodyPr wrap="square" rtlCol="0">
            <a:spAutoFit/>
          </a:bodyPr>
          <a:lstStyle/>
          <a:p>
            <a:pPr marL="285750" indent="-285750">
              <a:buFont typeface="Arial" panose="020B0604020202020204" pitchFamily="34" charset="0"/>
              <a:buChar char="•"/>
            </a:pPr>
            <a:r>
              <a:rPr lang="en-US" sz="1200" dirty="0">
                <a:solidFill>
                  <a:schemeClr val="accent3"/>
                </a:solidFill>
                <a:latin typeface="IBM Plex Sans" panose="020B0503050203000203" pitchFamily="34" charset="0"/>
              </a:rPr>
              <a:t>Connectivity Issues</a:t>
            </a:r>
          </a:p>
          <a:p>
            <a:pPr marL="285750" indent="-285750">
              <a:buFont typeface="Arial" panose="020B0604020202020204" pitchFamily="34" charset="0"/>
              <a:buChar char="•"/>
            </a:pPr>
            <a:r>
              <a:rPr lang="en-US" sz="1200" dirty="0">
                <a:solidFill>
                  <a:schemeClr val="accent3"/>
                </a:solidFill>
                <a:latin typeface="IBM Plex Sans" panose="020B0503050203000203" pitchFamily="34" charset="0"/>
              </a:rPr>
              <a:t>Power Outages</a:t>
            </a:r>
          </a:p>
          <a:p>
            <a:pPr marL="285750" indent="-285750">
              <a:buFont typeface="Arial" panose="020B0604020202020204" pitchFamily="34" charset="0"/>
              <a:buChar char="•"/>
            </a:pPr>
            <a:r>
              <a:rPr lang="en-US" sz="1200" dirty="0">
                <a:solidFill>
                  <a:schemeClr val="accent3"/>
                </a:solidFill>
                <a:latin typeface="IBM Plex Sans" panose="020B0503050203000203" pitchFamily="34" charset="0"/>
              </a:rPr>
              <a:t>System Issues</a:t>
            </a:r>
          </a:p>
          <a:p>
            <a:pPr marL="285750" indent="-285750">
              <a:buFont typeface="Arial" panose="020B0604020202020204" pitchFamily="34" charset="0"/>
              <a:buChar char="•"/>
            </a:pPr>
            <a:r>
              <a:rPr lang="en-US" sz="1200" dirty="0">
                <a:solidFill>
                  <a:schemeClr val="accent3"/>
                </a:solidFill>
                <a:latin typeface="IBM Plex Sans" panose="020B0503050203000203" pitchFamily="34" charset="0"/>
              </a:rPr>
              <a:t>No.  of Users Trained</a:t>
            </a:r>
          </a:p>
          <a:p>
            <a:pPr marL="285750" indent="-285750">
              <a:buFont typeface="Arial" panose="020B0604020202020204" pitchFamily="34" charset="0"/>
              <a:buChar char="•"/>
            </a:pPr>
            <a:r>
              <a:rPr lang="en-US" sz="1200" dirty="0">
                <a:solidFill>
                  <a:schemeClr val="accent3"/>
                </a:solidFill>
                <a:latin typeface="IBM Plex Sans" panose="020B0503050203000203" pitchFamily="34" charset="0"/>
              </a:rPr>
              <a:t>Proximity to Work</a:t>
            </a:r>
          </a:p>
        </p:txBody>
      </p:sp>
      <p:sp>
        <p:nvSpPr>
          <p:cNvPr id="43" name="TextBox 42">
            <a:extLst>
              <a:ext uri="{FF2B5EF4-FFF2-40B4-BE49-F238E27FC236}">
                <a16:creationId xmlns:a16="http://schemas.microsoft.com/office/drawing/2014/main" id="{D073B771-9CE4-CF4A-BA41-581B9D089F14}"/>
              </a:ext>
            </a:extLst>
          </p:cNvPr>
          <p:cNvSpPr txBox="1"/>
          <p:nvPr/>
        </p:nvSpPr>
        <p:spPr>
          <a:xfrm>
            <a:off x="842095" y="5075459"/>
            <a:ext cx="5645325" cy="646331"/>
          </a:xfrm>
          <a:prstGeom prst="rect">
            <a:avLst/>
          </a:prstGeom>
          <a:noFill/>
        </p:spPr>
        <p:txBody>
          <a:bodyPr wrap="square" rtlCol="0">
            <a:spAutoFit/>
          </a:bodyPr>
          <a:lstStyle/>
          <a:p>
            <a:r>
              <a:rPr lang="en-US" dirty="0">
                <a:solidFill>
                  <a:schemeClr val="accent3"/>
                </a:solidFill>
                <a:latin typeface="IBM Plex Sans" panose="020B0503050203000203" pitchFamily="34" charset="0"/>
              </a:rPr>
              <a:t>Increased workload due to the need to manually report data into systems</a:t>
            </a:r>
          </a:p>
        </p:txBody>
      </p:sp>
      <p:sp>
        <p:nvSpPr>
          <p:cNvPr id="2" name="TextBox 1">
            <a:extLst>
              <a:ext uri="{FF2B5EF4-FFF2-40B4-BE49-F238E27FC236}">
                <a16:creationId xmlns:a16="http://schemas.microsoft.com/office/drawing/2014/main" id="{29772008-8E77-BE4D-8C7B-A74AEE2607DC}"/>
              </a:ext>
            </a:extLst>
          </p:cNvPr>
          <p:cNvSpPr txBox="1"/>
          <p:nvPr/>
        </p:nvSpPr>
        <p:spPr>
          <a:xfrm>
            <a:off x="956936" y="2813605"/>
            <a:ext cx="914400" cy="276999"/>
          </a:xfrm>
          <a:prstGeom prst="rect">
            <a:avLst/>
          </a:prstGeom>
          <a:noFill/>
        </p:spPr>
        <p:txBody>
          <a:bodyPr wrap="square" rtlCol="0">
            <a:spAutoFit/>
          </a:bodyPr>
          <a:lstStyle/>
          <a:p>
            <a:pPr algn="ctr"/>
            <a:r>
              <a:rPr lang="en-US" sz="1200" dirty="0">
                <a:latin typeface="IBM Plex Sans" panose="020B0503050203000203" pitchFamily="34" charset="0"/>
              </a:rPr>
              <a:t>Pharmacy</a:t>
            </a:r>
          </a:p>
        </p:txBody>
      </p:sp>
      <p:sp>
        <p:nvSpPr>
          <p:cNvPr id="18" name="TextBox 17">
            <a:extLst>
              <a:ext uri="{FF2B5EF4-FFF2-40B4-BE49-F238E27FC236}">
                <a16:creationId xmlns:a16="http://schemas.microsoft.com/office/drawing/2014/main" id="{379E8357-0C6B-C747-8A18-58E7C4C72086}"/>
              </a:ext>
            </a:extLst>
          </p:cNvPr>
          <p:cNvSpPr txBox="1"/>
          <p:nvPr/>
        </p:nvSpPr>
        <p:spPr>
          <a:xfrm>
            <a:off x="4114799" y="2625492"/>
            <a:ext cx="914400" cy="276999"/>
          </a:xfrm>
          <a:prstGeom prst="rect">
            <a:avLst/>
          </a:prstGeom>
          <a:noFill/>
        </p:spPr>
        <p:txBody>
          <a:bodyPr wrap="square" rtlCol="0">
            <a:spAutoFit/>
          </a:bodyPr>
          <a:lstStyle/>
          <a:p>
            <a:pPr algn="ctr"/>
            <a:r>
              <a:rPr lang="en-US" sz="1200" dirty="0">
                <a:latin typeface="IBM Plex Sans" panose="020B0503050203000203" pitchFamily="34" charset="0"/>
              </a:rPr>
              <a:t>Clinic</a:t>
            </a:r>
          </a:p>
        </p:txBody>
      </p:sp>
      <p:sp>
        <p:nvSpPr>
          <p:cNvPr id="20" name="TextBox 19">
            <a:extLst>
              <a:ext uri="{FF2B5EF4-FFF2-40B4-BE49-F238E27FC236}">
                <a16:creationId xmlns:a16="http://schemas.microsoft.com/office/drawing/2014/main" id="{808CF77A-BED7-5042-B735-2FAF7B82D6BE}"/>
              </a:ext>
            </a:extLst>
          </p:cNvPr>
          <p:cNvSpPr txBox="1"/>
          <p:nvPr/>
        </p:nvSpPr>
        <p:spPr>
          <a:xfrm>
            <a:off x="7242736" y="3734187"/>
            <a:ext cx="914400" cy="276999"/>
          </a:xfrm>
          <a:prstGeom prst="rect">
            <a:avLst/>
          </a:prstGeom>
          <a:noFill/>
        </p:spPr>
        <p:txBody>
          <a:bodyPr wrap="square" rtlCol="0">
            <a:spAutoFit/>
          </a:bodyPr>
          <a:lstStyle/>
          <a:p>
            <a:pPr algn="ctr"/>
            <a:r>
              <a:rPr lang="en-US" sz="1200" dirty="0">
                <a:latin typeface="IBM Plex Sans" panose="020B0503050203000203" pitchFamily="34" charset="0"/>
              </a:rPr>
              <a:t>OpenLMIS</a:t>
            </a:r>
          </a:p>
        </p:txBody>
      </p:sp>
    </p:spTree>
    <p:extLst>
      <p:ext uri="{BB962C8B-B14F-4D97-AF65-F5344CB8AC3E}">
        <p14:creationId xmlns:p14="http://schemas.microsoft.com/office/powerpoint/2010/main" val="1631507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66" name="Google Shape;466;p6"/>
          <p:cNvSpPr txBox="1"/>
          <p:nvPr/>
        </p:nvSpPr>
        <p:spPr>
          <a:xfrm>
            <a:off x="8234348" y="6338887"/>
            <a:ext cx="40992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400">
                <a:solidFill>
                  <a:schemeClr val="dk1"/>
                </a:solidFill>
                <a:latin typeface="Gill Sans"/>
                <a:ea typeface="Gill Sans"/>
                <a:cs typeface="Gill Sans"/>
                <a:sym typeface="Gill Sans"/>
              </a:rPr>
              <a:t>13</a:t>
            </a:fld>
            <a:endParaRPr sz="1400" dirty="0">
              <a:solidFill>
                <a:schemeClr val="dk1"/>
              </a:solidFill>
              <a:latin typeface="Gill Sans"/>
              <a:ea typeface="Gill Sans"/>
              <a:cs typeface="Gill Sans"/>
              <a:sym typeface="Gill Sans"/>
            </a:endParaRPr>
          </a:p>
        </p:txBody>
      </p:sp>
      <p:sp>
        <p:nvSpPr>
          <p:cNvPr id="66" name="Google Shape;459;p6">
            <a:extLst>
              <a:ext uri="{FF2B5EF4-FFF2-40B4-BE49-F238E27FC236}">
                <a16:creationId xmlns:a16="http://schemas.microsoft.com/office/drawing/2014/main" id="{BCD745A5-C69A-2047-B2A9-0468A6424EEE}"/>
              </a:ext>
            </a:extLst>
          </p:cNvPr>
          <p:cNvSpPr txBox="1">
            <a:spLocks/>
          </p:cNvSpPr>
          <p:nvPr/>
        </p:nvSpPr>
        <p:spPr>
          <a:xfrm>
            <a:off x="518160" y="582212"/>
            <a:ext cx="8469085" cy="923289"/>
          </a:xfrm>
          <a:prstGeom prst="rect">
            <a:avLst/>
          </a:prstGeom>
          <a:noFill/>
          <a:ln>
            <a:noFill/>
          </a:ln>
        </p:spPr>
        <p:txBody>
          <a:bodyPr spcFirstLastPara="1" vert="horz" wrap="square" lIns="91425" tIns="45700" rIns="91425" bIns="45700" rtlCol="0" anchor="ctr" anchorCtr="0">
            <a:spAutoFit/>
          </a:bodyPr>
          <a:lstStyle>
            <a:lvl1pPr algn="l" defTabSz="914400" rtl="0" eaLnBrk="1" latinLnBrk="0" hangingPunct="1">
              <a:lnSpc>
                <a:spcPct val="90000"/>
              </a:lnSpc>
              <a:spcBef>
                <a:spcPct val="0"/>
              </a:spcBef>
              <a:buNone/>
              <a:defRPr sz="3200" kern="1200">
                <a:solidFill>
                  <a:srgbClr val="BA0C2F"/>
                </a:solidFill>
                <a:latin typeface="Gill Sans MT" panose="020B0502020104020203" pitchFamily="34" charset="0"/>
                <a:ea typeface="+mj-ea"/>
                <a:cs typeface="+mj-cs"/>
              </a:defRPr>
            </a:lvl1pPr>
          </a:lstStyle>
          <a:p>
            <a:pPr marL="0" marR="0" lvl="0" indent="0" algn="l" defTabSz="914400" rtl="0" eaLnBrk="1" fontAlgn="t" latinLnBrk="0" hangingPunct="1">
              <a:lnSpc>
                <a:spcPct val="90000"/>
              </a:lnSpc>
              <a:spcBef>
                <a:spcPct val="0"/>
              </a:spcBef>
              <a:spcAft>
                <a:spcPts val="0"/>
              </a:spcAft>
              <a:buClr>
                <a:srgbClr val="6C6463"/>
              </a:buClr>
              <a:buSzPct val="80000"/>
              <a:buFontTx/>
              <a:buNone/>
              <a:tabLst/>
              <a:defRPr/>
            </a:pPr>
            <a:r>
              <a:rPr kumimoji="0" lang="en-US"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sym typeface="Gill Sans"/>
              </a:rPr>
              <a:t>Supply Chain Challenges </a:t>
            </a:r>
          </a:p>
          <a:p>
            <a:pPr marL="0" marR="0" lvl="0" indent="0" algn="l" defTabSz="914400" rtl="0" eaLnBrk="1" fontAlgn="t" latinLnBrk="0" hangingPunct="1">
              <a:lnSpc>
                <a:spcPct val="90000"/>
              </a:lnSpc>
              <a:spcBef>
                <a:spcPct val="0"/>
              </a:spcBef>
              <a:spcAft>
                <a:spcPts val="0"/>
              </a:spcAft>
              <a:buClr>
                <a:srgbClr val="6C6463"/>
              </a:buClr>
              <a:buSzPct val="80000"/>
              <a:buFontTx/>
              <a:buNone/>
              <a:tabLst/>
              <a:defRPr/>
            </a:pPr>
            <a:r>
              <a:rPr kumimoji="0" lang="en-US" sz="2800" b="0" i="0" u="none" strike="noStrike" kern="1200" cap="none" spc="0" normalizeH="0" baseline="0" noProof="0" dirty="0">
                <a:ln>
                  <a:noFill/>
                </a:ln>
                <a:solidFill>
                  <a:schemeClr val="accent3"/>
                </a:solidFill>
                <a:effectLst/>
                <a:uLnTx/>
                <a:uFillTx/>
                <a:latin typeface="Gill Sans MT" panose="020B0502020104020203" pitchFamily="34" charset="0"/>
                <a:ea typeface="+mj-ea"/>
                <a:cs typeface="+mj-cs"/>
                <a:sym typeface="Gill Sans"/>
              </a:rPr>
              <a:t>Others </a:t>
            </a:r>
            <a:endParaRPr kumimoji="0" lang="en-US" sz="2800" b="0" i="0" u="none" strike="noStrike" kern="1200" cap="none" spc="0" normalizeH="0" baseline="0" noProof="0" dirty="0">
              <a:ln>
                <a:noFill/>
              </a:ln>
              <a:solidFill>
                <a:schemeClr val="accent3"/>
              </a:solidFill>
              <a:effectLst/>
              <a:uLnTx/>
              <a:uFillTx/>
              <a:latin typeface="Gill Sans MT" panose="020B0502020104020203" pitchFamily="34" charset="0"/>
              <a:ea typeface="+mj-ea"/>
              <a:cs typeface="+mj-cs"/>
            </a:endParaRPr>
          </a:p>
        </p:txBody>
      </p:sp>
      <p:sp>
        <p:nvSpPr>
          <p:cNvPr id="16" name="TextBox 15">
            <a:extLst>
              <a:ext uri="{FF2B5EF4-FFF2-40B4-BE49-F238E27FC236}">
                <a16:creationId xmlns:a16="http://schemas.microsoft.com/office/drawing/2014/main" id="{C530203E-F608-8D40-8050-54BB2833ED37}"/>
              </a:ext>
            </a:extLst>
          </p:cNvPr>
          <p:cNvSpPr txBox="1"/>
          <p:nvPr/>
        </p:nvSpPr>
        <p:spPr>
          <a:xfrm>
            <a:off x="518160" y="2006795"/>
            <a:ext cx="7897420"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accent3"/>
                </a:solidFill>
                <a:latin typeface="IBM Plex Sans" panose="020B0503050203000203" pitchFamily="34" charset="0"/>
              </a:rPr>
              <a:t>Stock-outs</a:t>
            </a:r>
          </a:p>
          <a:p>
            <a:pPr marL="285750" indent="-285750">
              <a:buFont typeface="Arial" panose="020B0604020202020204" pitchFamily="34" charset="0"/>
              <a:buChar char="•"/>
            </a:pPr>
            <a:r>
              <a:rPr lang="en-US" sz="2400" dirty="0">
                <a:solidFill>
                  <a:schemeClr val="accent3"/>
                </a:solidFill>
                <a:latin typeface="IBM Plex Sans" panose="020B0503050203000203" pitchFamily="34" charset="0"/>
              </a:rPr>
              <a:t>Need for emergency orders and stock transfers by facilities</a:t>
            </a:r>
          </a:p>
          <a:p>
            <a:pPr marL="285750" indent="-285750">
              <a:buFont typeface="Arial" panose="020B0604020202020204" pitchFamily="34" charset="0"/>
              <a:buChar char="•"/>
            </a:pPr>
            <a:r>
              <a:rPr lang="en-US" sz="2400" dirty="0">
                <a:solidFill>
                  <a:schemeClr val="accent3"/>
                </a:solidFill>
                <a:latin typeface="IBM Plex Sans" panose="020B0503050203000203" pitchFamily="34" charset="0"/>
              </a:rPr>
              <a:t>Overload of manual processes</a:t>
            </a:r>
          </a:p>
          <a:p>
            <a:pPr marL="285750" indent="-285750">
              <a:buFont typeface="Arial" panose="020B0604020202020204" pitchFamily="34" charset="0"/>
              <a:buChar char="•"/>
            </a:pPr>
            <a:r>
              <a:rPr lang="en-US" sz="2400" dirty="0">
                <a:solidFill>
                  <a:schemeClr val="accent3"/>
                </a:solidFill>
                <a:latin typeface="IBM Plex Sans" panose="020B0503050203000203" pitchFamily="34" charset="0"/>
              </a:rPr>
              <a:t>Manual data entry, leading to errors</a:t>
            </a:r>
          </a:p>
          <a:p>
            <a:pPr marL="285750" indent="-285750">
              <a:buFont typeface="Arial" panose="020B0604020202020204" pitchFamily="34" charset="0"/>
              <a:buChar char="•"/>
            </a:pPr>
            <a:r>
              <a:rPr lang="en-US" sz="2400" dirty="0">
                <a:solidFill>
                  <a:schemeClr val="accent3"/>
                </a:solidFill>
                <a:latin typeface="IBM Plex Sans" panose="020B0503050203000203" pitchFamily="34" charset="0"/>
              </a:rPr>
              <a:t>Clarity on consumption versus issue, impacting forecasting and distribution</a:t>
            </a:r>
          </a:p>
          <a:p>
            <a:pPr marL="285750" indent="-285750">
              <a:buFont typeface="Arial" panose="020B0604020202020204" pitchFamily="34" charset="0"/>
              <a:buChar char="•"/>
            </a:pPr>
            <a:r>
              <a:rPr lang="en-US" sz="2400" dirty="0">
                <a:solidFill>
                  <a:schemeClr val="accent3"/>
                </a:solidFill>
                <a:latin typeface="IBM Plex Sans" panose="020B0503050203000203" pitchFamily="34" charset="0"/>
              </a:rPr>
              <a:t>Use of multiple overlapping systems</a:t>
            </a:r>
          </a:p>
        </p:txBody>
      </p:sp>
    </p:spTree>
    <p:extLst>
      <p:ext uri="{BB962C8B-B14F-4D97-AF65-F5344CB8AC3E}">
        <p14:creationId xmlns:p14="http://schemas.microsoft.com/office/powerpoint/2010/main" val="2645848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66" name="Google Shape;466;p6"/>
          <p:cNvSpPr txBox="1"/>
          <p:nvPr/>
        </p:nvSpPr>
        <p:spPr>
          <a:xfrm>
            <a:off x="8091377" y="6338887"/>
            <a:ext cx="41740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400" smtClean="0">
                <a:solidFill>
                  <a:schemeClr val="dk1"/>
                </a:solidFill>
                <a:latin typeface="Gill Sans"/>
                <a:ea typeface="Gill Sans"/>
                <a:cs typeface="Gill Sans"/>
                <a:sym typeface="Gill Sans"/>
              </a:rPr>
              <a:t>14</a:t>
            </a:fld>
            <a:endParaRPr lang="en-US" sz="1400" dirty="0">
              <a:solidFill>
                <a:schemeClr val="dk1"/>
              </a:solidFill>
              <a:latin typeface="Gill Sans"/>
              <a:ea typeface="Gill Sans"/>
              <a:cs typeface="Gill Sans"/>
              <a:sym typeface="Gill Sans"/>
            </a:endParaRPr>
          </a:p>
        </p:txBody>
      </p:sp>
      <p:sp>
        <p:nvSpPr>
          <p:cNvPr id="66" name="Google Shape;459;p6">
            <a:extLst>
              <a:ext uri="{FF2B5EF4-FFF2-40B4-BE49-F238E27FC236}">
                <a16:creationId xmlns:a16="http://schemas.microsoft.com/office/drawing/2014/main" id="{BCD745A5-C69A-2047-B2A9-0468A6424EEE}"/>
              </a:ext>
            </a:extLst>
          </p:cNvPr>
          <p:cNvSpPr txBox="1">
            <a:spLocks/>
          </p:cNvSpPr>
          <p:nvPr/>
        </p:nvSpPr>
        <p:spPr>
          <a:xfrm>
            <a:off x="518160" y="803810"/>
            <a:ext cx="8469085" cy="480091"/>
          </a:xfrm>
          <a:prstGeom prst="rect">
            <a:avLst/>
          </a:prstGeom>
          <a:noFill/>
          <a:ln>
            <a:noFill/>
          </a:ln>
        </p:spPr>
        <p:txBody>
          <a:bodyPr spcFirstLastPara="1" vert="horz" wrap="square" lIns="91425" tIns="45700" rIns="91425" bIns="45700" rtlCol="0" anchor="ctr" anchorCtr="0">
            <a:spAutoFit/>
          </a:bodyPr>
          <a:lstStyle>
            <a:lvl1pPr algn="l" defTabSz="914400" rtl="0" eaLnBrk="1" latinLnBrk="0" hangingPunct="1">
              <a:lnSpc>
                <a:spcPct val="90000"/>
              </a:lnSpc>
              <a:spcBef>
                <a:spcPct val="0"/>
              </a:spcBef>
              <a:buNone/>
              <a:defRPr sz="3200" kern="1200">
                <a:solidFill>
                  <a:srgbClr val="BA0C2F"/>
                </a:solidFill>
                <a:latin typeface="Gill Sans MT" panose="020B0502020104020203" pitchFamily="34" charset="0"/>
                <a:ea typeface="+mj-ea"/>
                <a:cs typeface="+mj-cs"/>
              </a:defRPr>
            </a:lvl1pPr>
          </a:lstStyle>
          <a:p>
            <a:pPr marL="0" marR="0" lvl="0" indent="0" algn="l" defTabSz="914400" rtl="0" eaLnBrk="1" fontAlgn="t" latinLnBrk="0" hangingPunct="1">
              <a:lnSpc>
                <a:spcPct val="90000"/>
              </a:lnSpc>
              <a:spcBef>
                <a:spcPct val="0"/>
              </a:spcBef>
              <a:spcAft>
                <a:spcPts val="0"/>
              </a:spcAft>
              <a:buClr>
                <a:srgbClr val="6C6463"/>
              </a:buClr>
              <a:buSzPct val="80000"/>
              <a:buFontTx/>
              <a:buNone/>
              <a:tabLst/>
              <a:defRPr/>
            </a:pPr>
            <a:r>
              <a:rPr kumimoji="0" lang="en-US" sz="2800" b="0" i="0" u="none" strike="noStrike" kern="1200" cap="none" spc="0" normalizeH="0" baseline="0" noProof="0">
                <a:ln>
                  <a:noFill/>
                </a:ln>
                <a:solidFill>
                  <a:srgbClr val="BA0C2F"/>
                </a:solidFill>
                <a:effectLst/>
                <a:uLnTx/>
                <a:uFillTx/>
                <a:latin typeface="Gill Sans MT" panose="020B0502020104020203" pitchFamily="34" charset="0"/>
                <a:ea typeface="+mj-ea"/>
                <a:cs typeface="+mj-cs"/>
                <a:sym typeface="Gill Sans"/>
              </a:rPr>
              <a:t>DSC Alignment with National Digital Priorities</a:t>
            </a:r>
            <a:endParaRPr kumimoji="0" lang="en-US" sz="24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endParaRPr>
          </a:p>
        </p:txBody>
      </p:sp>
      <p:graphicFrame>
        <p:nvGraphicFramePr>
          <p:cNvPr id="3" name="Table 2">
            <a:extLst>
              <a:ext uri="{FF2B5EF4-FFF2-40B4-BE49-F238E27FC236}">
                <a16:creationId xmlns:a16="http://schemas.microsoft.com/office/drawing/2014/main" id="{D5473231-D142-A440-B77D-3414B1D1CA51}"/>
              </a:ext>
            </a:extLst>
          </p:cNvPr>
          <p:cNvGraphicFramePr>
            <a:graphicFrameLocks noGrp="1"/>
          </p:cNvGraphicFramePr>
          <p:nvPr>
            <p:extLst>
              <p:ext uri="{D42A27DB-BD31-4B8C-83A1-F6EECF244321}">
                <p14:modId xmlns:p14="http://schemas.microsoft.com/office/powerpoint/2010/main" val="293450930"/>
              </p:ext>
            </p:extLst>
          </p:nvPr>
        </p:nvGraphicFramePr>
        <p:xfrm>
          <a:off x="757084" y="1647082"/>
          <a:ext cx="7146747" cy="4696832"/>
        </p:xfrm>
        <a:graphic>
          <a:graphicData uri="http://schemas.openxmlformats.org/drawingml/2006/table">
            <a:tbl>
              <a:tblPr firstRow="1" firstCol="1" bandRow="1"/>
              <a:tblGrid>
                <a:gridCol w="1558747">
                  <a:extLst>
                    <a:ext uri="{9D8B030D-6E8A-4147-A177-3AD203B41FA5}">
                      <a16:colId xmlns:a16="http://schemas.microsoft.com/office/drawing/2014/main" val="4057272345"/>
                    </a:ext>
                  </a:extLst>
                </a:gridCol>
                <a:gridCol w="2625687">
                  <a:extLst>
                    <a:ext uri="{9D8B030D-6E8A-4147-A177-3AD203B41FA5}">
                      <a16:colId xmlns:a16="http://schemas.microsoft.com/office/drawing/2014/main" val="2965284786"/>
                    </a:ext>
                  </a:extLst>
                </a:gridCol>
                <a:gridCol w="2962313">
                  <a:extLst>
                    <a:ext uri="{9D8B030D-6E8A-4147-A177-3AD203B41FA5}">
                      <a16:colId xmlns:a16="http://schemas.microsoft.com/office/drawing/2014/main" val="2815626543"/>
                    </a:ext>
                  </a:extLst>
                </a:gridCol>
              </a:tblGrid>
              <a:tr h="316729">
                <a:tc>
                  <a:txBody>
                    <a:bodyPr/>
                    <a:lstStyle/>
                    <a:p>
                      <a:pPr marL="0" marR="0">
                        <a:spcBef>
                          <a:spcPts val="0"/>
                        </a:spcBef>
                        <a:spcAft>
                          <a:spcPts val="0"/>
                        </a:spcAft>
                      </a:pPr>
                      <a:r>
                        <a:rPr lang="en-US" sz="1100" b="1" dirty="0">
                          <a:solidFill>
                            <a:srgbClr val="FFFFFF"/>
                          </a:solidFill>
                          <a:effectLst/>
                          <a:latin typeface="IBM Plex Sans" panose="020B0503050203000203" pitchFamily="34" charset="0"/>
                          <a:ea typeface="Times New Roman" panose="02020603050405020304" pitchFamily="18" charset="0"/>
                          <a:cs typeface="Calibri" panose="020F0502020204030204" pitchFamily="34" charset="0"/>
                        </a:rPr>
                        <a:t>Document Reviewed</a:t>
                      </a:r>
                      <a:endParaRPr lang="en-US" sz="1100" dirty="0">
                        <a:solidFill>
                          <a:srgbClr val="7F7F7F"/>
                        </a:solidFill>
                        <a:effectLst/>
                        <a:latin typeface="Gill Sans MT" panose="020B0502020104020203" pitchFamily="34" charset="77"/>
                        <a:ea typeface="Times New Roman" panose="02020603050405020304" pitchFamily="18" charset="0"/>
                        <a:cs typeface="Times New Roman" panose="02020603050405020304" pitchFamily="18" charset="0"/>
                      </a:endParaRPr>
                    </a:p>
                  </a:txBody>
                  <a:tcPr marL="68580" marR="68580" marT="0" marB="0" anchor="ctr">
                    <a:lnL w="28575" cap="flat" cmpd="sng" algn="ctr">
                      <a:solidFill>
                        <a:srgbClr val="2F5496"/>
                      </a:solidFill>
                      <a:prstDash val="solid"/>
                      <a:round/>
                      <a:headEnd type="none" w="med" len="med"/>
                      <a:tailEnd type="none" w="med" len="med"/>
                    </a:lnL>
                    <a:lnR>
                      <a:noFill/>
                    </a:lnR>
                    <a:lnT w="28575" cap="flat" cmpd="sng" algn="ctr">
                      <a:solidFill>
                        <a:srgbClr val="2F5496"/>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44546A"/>
                    </a:solidFill>
                  </a:tcPr>
                </a:tc>
                <a:tc>
                  <a:txBody>
                    <a:bodyPr/>
                    <a:lstStyle/>
                    <a:p>
                      <a:pPr marL="0" marR="0">
                        <a:spcBef>
                          <a:spcPts val="0"/>
                        </a:spcBef>
                        <a:spcAft>
                          <a:spcPts val="0"/>
                        </a:spcAft>
                      </a:pPr>
                      <a:r>
                        <a:rPr lang="en-US" sz="1100" b="1" dirty="0">
                          <a:solidFill>
                            <a:srgbClr val="FFFFFF"/>
                          </a:solidFill>
                          <a:effectLst/>
                          <a:latin typeface="IBM Plex Sans" panose="020B0503050203000203" pitchFamily="34" charset="0"/>
                          <a:ea typeface="Times New Roman" panose="02020603050405020304" pitchFamily="18" charset="0"/>
                          <a:cs typeface="Calibri" panose="020F0502020204030204" pitchFamily="34" charset="0"/>
                        </a:rPr>
                        <a:t>Priorities</a:t>
                      </a:r>
                      <a:endParaRPr lang="en-US" sz="1100" dirty="0">
                        <a:solidFill>
                          <a:srgbClr val="7F7F7F"/>
                        </a:solidFill>
                        <a:effectLst/>
                        <a:latin typeface="Gill Sans MT" panose="020B0502020104020203" pitchFamily="34" charset="77"/>
                        <a:ea typeface="Times New Roman" panose="02020603050405020304" pitchFamily="18" charset="0"/>
                        <a:cs typeface="Times New Roman" panose="02020603050405020304" pitchFamily="18" charset="0"/>
                      </a:endParaRPr>
                    </a:p>
                  </a:txBody>
                  <a:tcPr marL="68580" marR="68580" marT="0" marB="0" anchor="ctr">
                    <a:lnL>
                      <a:noFill/>
                    </a:lnL>
                    <a:lnR>
                      <a:noFill/>
                    </a:lnR>
                    <a:lnT w="28575" cap="flat" cmpd="sng" algn="ctr">
                      <a:solidFill>
                        <a:srgbClr val="2F5496"/>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44546A"/>
                    </a:solidFill>
                  </a:tcPr>
                </a:tc>
                <a:tc>
                  <a:txBody>
                    <a:bodyPr/>
                    <a:lstStyle/>
                    <a:p>
                      <a:pPr marL="0" marR="0">
                        <a:spcBef>
                          <a:spcPts val="0"/>
                        </a:spcBef>
                        <a:spcAft>
                          <a:spcPts val="0"/>
                        </a:spcAft>
                      </a:pPr>
                      <a:r>
                        <a:rPr lang="en-US" sz="1100" b="1" dirty="0">
                          <a:solidFill>
                            <a:srgbClr val="FFFFFF"/>
                          </a:solidFill>
                          <a:effectLst/>
                          <a:latin typeface="IBM Plex Sans" panose="020B0503050203000203" pitchFamily="34" charset="0"/>
                          <a:ea typeface="Times New Roman" panose="02020603050405020304" pitchFamily="18" charset="0"/>
                          <a:cs typeface="Calibri" panose="020F0502020204030204" pitchFamily="34" charset="0"/>
                        </a:rPr>
                        <a:t>Alignment for DSC Transformation</a:t>
                      </a:r>
                      <a:endParaRPr lang="en-US" sz="1100" dirty="0">
                        <a:solidFill>
                          <a:srgbClr val="7F7F7F"/>
                        </a:solidFill>
                        <a:effectLst/>
                        <a:latin typeface="Gill Sans MT" panose="020B0502020104020203" pitchFamily="34" charset="77"/>
                        <a:ea typeface="Times New Roman" panose="02020603050405020304" pitchFamily="18" charset="0"/>
                        <a:cs typeface="Times New Roman" panose="02020603050405020304" pitchFamily="18" charset="0"/>
                      </a:endParaRPr>
                    </a:p>
                  </a:txBody>
                  <a:tcPr marL="68580" marR="68580" marT="0" marB="0" anchor="ctr">
                    <a:lnL>
                      <a:noFill/>
                    </a:lnL>
                    <a:lnR w="28575" cap="flat" cmpd="sng" algn="ctr">
                      <a:solidFill>
                        <a:srgbClr val="4472C4"/>
                      </a:solidFill>
                      <a:prstDash val="solid"/>
                      <a:round/>
                      <a:headEnd type="none" w="med" len="med"/>
                      <a:tailEnd type="none" w="med" len="med"/>
                    </a:lnR>
                    <a:lnT w="28575" cap="flat" cmpd="sng" algn="ctr">
                      <a:solidFill>
                        <a:srgbClr val="2F5496"/>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69581562"/>
                  </a:ext>
                </a:extLst>
              </a:tr>
              <a:tr h="678449">
                <a:tc>
                  <a:txBody>
                    <a:bodyPr/>
                    <a:lstStyle/>
                    <a:p>
                      <a:pPr marL="0" marR="0">
                        <a:lnSpc>
                          <a:spcPct val="115000"/>
                        </a:lnSpc>
                        <a:spcBef>
                          <a:spcPts val="0"/>
                        </a:spcBef>
                        <a:spcAft>
                          <a:spcPts val="0"/>
                        </a:spcAft>
                      </a:pPr>
                      <a:r>
                        <a:rPr lang="en-US" sz="1050" kern="1200" dirty="0">
                          <a:solidFill>
                            <a:srgbClr val="4472C4"/>
                          </a:solidFill>
                          <a:effectLst/>
                          <a:latin typeface="IBM Plex Sans" panose="020B0503050203000203" pitchFamily="34" charset="0"/>
                          <a:ea typeface="Times New Roman" panose="02020603050405020304" pitchFamily="18" charset="0"/>
                          <a:cs typeface="Times New Roman" panose="02020603050405020304" pitchFamily="18" charset="0"/>
                        </a:rPr>
                        <a:t>Monitoring, Evaluation &amp; Health Information Systems Strategy 2017-2022</a:t>
                      </a:r>
                    </a:p>
                    <a:p>
                      <a:pPr marL="0" marR="0">
                        <a:lnSpc>
                          <a:spcPct val="115000"/>
                        </a:lnSpc>
                        <a:spcBef>
                          <a:spcPts val="0"/>
                        </a:spcBef>
                        <a:spcAft>
                          <a:spcPts val="0"/>
                        </a:spcAft>
                      </a:pPr>
                      <a:endParaRPr lang="en-US" sz="1100" dirty="0">
                        <a:solidFill>
                          <a:srgbClr val="7F7F7F"/>
                        </a:solidFill>
                        <a:effectLst/>
                        <a:latin typeface="Gill Sans MT" panose="020B0502020104020203" pitchFamily="34" charset="77"/>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050" dirty="0">
                          <a:solidFill>
                            <a:srgbClr val="4472C4"/>
                          </a:solidFill>
                          <a:effectLst/>
                          <a:latin typeface="IBM Plex Sans" panose="020B0503050203000203" pitchFamily="34" charset="0"/>
                          <a:ea typeface="Times New Roman" panose="02020603050405020304" pitchFamily="18" charset="0"/>
                          <a:cs typeface="Times New Roman" panose="02020603050405020304" pitchFamily="18" charset="0"/>
                        </a:rPr>
                        <a:t>Objective 2: Strengthen the health sector’s capacity to use data for decision-making</a:t>
                      </a: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050" dirty="0">
                          <a:solidFill>
                            <a:srgbClr val="4472C4"/>
                          </a:solidFill>
                          <a:effectLst/>
                          <a:latin typeface="IBM Plex Sans" panose="020B0503050203000203" pitchFamily="34" charset="0"/>
                          <a:ea typeface="Times New Roman" panose="02020603050405020304" pitchFamily="18" charset="0"/>
                          <a:cs typeface="Times New Roman" panose="02020603050405020304" pitchFamily="18" charset="0"/>
                        </a:rPr>
                        <a:t>Implementation of systems based on identified digital priorities </a:t>
                      </a:r>
                    </a:p>
                    <a:p>
                      <a:pPr marL="0" marR="0" lvl="0">
                        <a:spcBef>
                          <a:spcPts val="0"/>
                        </a:spcBef>
                        <a:spcAft>
                          <a:spcPts val="0"/>
                        </a:spcAft>
                      </a:pPr>
                      <a:r>
                        <a:rPr lang="en-US" sz="1050" dirty="0">
                          <a:solidFill>
                            <a:srgbClr val="4472C4"/>
                          </a:solidFill>
                          <a:effectLst/>
                          <a:latin typeface="IBM Plex Sans" panose="020B0503050203000203" pitchFamily="34" charset="0"/>
                          <a:ea typeface="Times New Roman" panose="02020603050405020304" pitchFamily="18" charset="0"/>
                          <a:cs typeface="Times New Roman" panose="02020603050405020304" pitchFamily="18" charset="0"/>
                        </a:rPr>
                        <a:t>- This will enable access to real-time supply chain data that in combination with health data can enhance decision-making</a:t>
                      </a:r>
                      <a:endParaRPr lang="en-US" sz="1100" dirty="0">
                        <a:solidFill>
                          <a:srgbClr val="7F7F7F"/>
                        </a:solidFill>
                        <a:effectLst/>
                        <a:latin typeface="Gill Sans MT" panose="020B0502020104020203" pitchFamily="34" charset="77"/>
                        <a:ea typeface="Times New Roman" panose="02020603050405020304" pitchFamily="18" charset="0"/>
                        <a:cs typeface="Times New Roman" panose="02020603050405020304" pitchFamily="18" charset="0"/>
                      </a:endParaRPr>
                    </a:p>
                  </a:txBody>
                  <a:tcPr marL="68580" marR="68580" marT="0" marB="0">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8155586"/>
                  </a:ext>
                </a:extLst>
              </a:tr>
              <a:tr h="1828643">
                <a:tc>
                  <a:txBody>
                    <a:bodyPr/>
                    <a:lstStyle/>
                    <a:p>
                      <a:pPr marL="0" marR="0">
                        <a:lnSpc>
                          <a:spcPct val="115000"/>
                        </a:lnSpc>
                        <a:spcBef>
                          <a:spcPts val="0"/>
                        </a:spcBef>
                        <a:spcAft>
                          <a:spcPts val="0"/>
                        </a:spcAft>
                      </a:pPr>
                      <a:r>
                        <a:rPr lang="en-US" sz="1050" kern="1200" dirty="0">
                          <a:solidFill>
                            <a:srgbClr val="4472C4"/>
                          </a:solidFill>
                          <a:effectLst/>
                          <a:latin typeface="IBM Plex Sans" panose="020B0503050203000203" pitchFamily="34" charset="0"/>
                          <a:ea typeface="Times New Roman" panose="02020603050405020304" pitchFamily="18" charset="0"/>
                          <a:cs typeface="Times New Roman" panose="02020603050405020304" pitchFamily="18" charset="0"/>
                        </a:rPr>
                        <a:t>Master Supply Chain Transformation Plan (MSCTP) 2021-2026</a:t>
                      </a:r>
                    </a:p>
                    <a:p>
                      <a:pPr marL="0" marR="0">
                        <a:lnSpc>
                          <a:spcPct val="115000"/>
                        </a:lnSpc>
                        <a:spcBef>
                          <a:spcPts val="0"/>
                        </a:spcBef>
                        <a:spcAft>
                          <a:spcPts val="0"/>
                        </a:spcAft>
                      </a:pPr>
                      <a:endParaRPr lang="en-US" sz="1100" dirty="0">
                        <a:solidFill>
                          <a:srgbClr val="7F7F7F"/>
                        </a:solidFill>
                        <a:effectLst/>
                        <a:latin typeface="Gill Sans MT" panose="020B0502020104020203" pitchFamily="34" charset="77"/>
                        <a:ea typeface="Times New Roman" panose="02020603050405020304" pitchFamily="18"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a:noFill/>
                    </a:lnR>
                    <a:lnT>
                      <a:noFill/>
                    </a:lnT>
                    <a:lnB>
                      <a:noFill/>
                    </a:lnB>
                    <a:solidFill>
                      <a:srgbClr val="EDEDE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1200" dirty="0">
                          <a:solidFill>
                            <a:srgbClr val="4472C4"/>
                          </a:solidFill>
                          <a:effectLst/>
                          <a:latin typeface="IBM Plex Sans" panose="020B0503050203000203" pitchFamily="34" charset="0"/>
                          <a:ea typeface="Times New Roman" panose="02020603050405020304" pitchFamily="18" charset="0"/>
                          <a:cs typeface="Times New Roman" panose="02020603050405020304" pitchFamily="18" charset="0"/>
                        </a:rPr>
                        <a:t>Obj 6.1: To facilitate interoperability including common services and connectivity tools by 2022.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kern="1200" dirty="0">
                        <a:solidFill>
                          <a:srgbClr val="4472C4"/>
                        </a:solidFill>
                        <a:effectLst/>
                        <a:latin typeface="IBM Plex Sans" panose="020B0503050203000203"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1200" dirty="0">
                          <a:solidFill>
                            <a:srgbClr val="4472C4"/>
                          </a:solidFill>
                          <a:effectLst/>
                          <a:latin typeface="IBM Plex Sans" panose="020B0503050203000203" pitchFamily="34" charset="0"/>
                          <a:ea typeface="Times New Roman" panose="02020603050405020304" pitchFamily="18" charset="0"/>
                          <a:cs typeface="Times New Roman" panose="02020603050405020304" pitchFamily="18" charset="0"/>
                        </a:rPr>
                        <a:t>Obj 6.3: To develop and deploy the National Supply Chain Information System (NSCIS) for central level supply chain operations (Warehouse Management System/Ordering/Logistics Management System) by 2023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kern="1200" dirty="0">
                        <a:solidFill>
                          <a:srgbClr val="4472C4"/>
                        </a:solidFill>
                        <a:effectLst/>
                        <a:latin typeface="IBM Plex Sans" panose="020B0503050203000203"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1200" dirty="0">
                          <a:solidFill>
                            <a:srgbClr val="4472C4"/>
                          </a:solidFill>
                          <a:effectLst/>
                          <a:latin typeface="IBM Plex Sans" panose="020B0503050203000203" pitchFamily="34" charset="0"/>
                          <a:ea typeface="Times New Roman" panose="02020603050405020304" pitchFamily="18" charset="0"/>
                          <a:cs typeface="Times New Roman" panose="02020603050405020304" pitchFamily="18" charset="0"/>
                        </a:rPr>
                        <a:t>Obj 6.4: To develop and deploy the Facilities’ Supply Chain Information System (FSCIS) by 2025. </a:t>
                      </a:r>
                    </a:p>
                    <a:p>
                      <a:pPr marL="0" marR="0">
                        <a:spcBef>
                          <a:spcPts val="0"/>
                        </a:spcBef>
                        <a:spcAft>
                          <a:spcPts val="0"/>
                        </a:spcAft>
                      </a:pPr>
                      <a:endParaRPr lang="en-US" sz="1100" dirty="0">
                        <a:solidFill>
                          <a:srgbClr val="7F7F7F"/>
                        </a:solidFill>
                        <a:effectLst/>
                        <a:latin typeface="Gill Sans MT" panose="020B0502020104020203" pitchFamily="34" charset="77"/>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EDEDE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4472C4"/>
                          </a:solidFill>
                          <a:effectLst/>
                          <a:latin typeface="IBM Plex Sans" panose="020B0503050203000203" pitchFamily="34" charset="0"/>
                          <a:ea typeface="Times New Roman" panose="02020603050405020304" pitchFamily="18" charset="0"/>
                          <a:cs typeface="Times New Roman" panose="02020603050405020304" pitchFamily="18" charset="0"/>
                        </a:rPr>
                        <a:t>Implementation of systems based on identified digital priorities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rgbClr val="4472C4"/>
                        </a:solidFill>
                        <a:effectLst/>
                        <a:latin typeface="IBM Plex Sans" panose="020B0503050203000203"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4472C4"/>
                          </a:solidFill>
                          <a:effectLst/>
                          <a:latin typeface="IBM Plex Sans" panose="020B0503050203000203" pitchFamily="34" charset="0"/>
                          <a:ea typeface="Times New Roman" panose="02020603050405020304" pitchFamily="18" charset="0"/>
                          <a:cs typeface="Times New Roman" panose="02020603050405020304" pitchFamily="18" charset="0"/>
                        </a:rPr>
                        <a:t>NSCIS and FSCIS, along with interoperability and foundational components, incorporated into an overarching digital supply chain architecture</a:t>
                      </a:r>
                      <a:endParaRPr lang="en-US" sz="1100" dirty="0">
                        <a:solidFill>
                          <a:srgbClr val="7F7F7F"/>
                        </a:solidFill>
                        <a:effectLst/>
                        <a:latin typeface="Gill Sans MT" panose="020B0502020104020203" pitchFamily="34" charset="77"/>
                        <a:ea typeface="Times New Roman" panose="02020603050405020304" pitchFamily="18" charset="0"/>
                        <a:cs typeface="Times New Roman" panose="02020603050405020304" pitchFamily="18" charset="0"/>
                      </a:endParaRPr>
                    </a:p>
                  </a:txBody>
                  <a:tcPr marL="68580" marR="68580" marT="0" marB="0">
                    <a:lnL>
                      <a:noFill/>
                    </a:lnL>
                    <a:lnR w="19050" cap="flat" cmpd="sng" algn="ctr">
                      <a:solidFill>
                        <a:srgbClr val="000000"/>
                      </a:solidFill>
                      <a:prstDash val="solid"/>
                      <a:round/>
                      <a:headEnd type="none" w="med" len="med"/>
                      <a:tailEnd type="none" w="med" len="med"/>
                    </a:lnR>
                    <a:lnT>
                      <a:noFill/>
                    </a:lnT>
                    <a:lnB>
                      <a:noFill/>
                    </a:lnB>
                    <a:solidFill>
                      <a:srgbClr val="EDEDED"/>
                    </a:solidFill>
                  </a:tcPr>
                </a:tc>
                <a:extLst>
                  <a:ext uri="{0D108BD9-81ED-4DB2-BD59-A6C34878D82A}">
                    <a16:rowId xmlns:a16="http://schemas.microsoft.com/office/drawing/2014/main" val="2366263354"/>
                  </a:ext>
                </a:extLst>
              </a:tr>
              <a:tr h="1058164">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050" kern="1200" dirty="0">
                          <a:solidFill>
                            <a:srgbClr val="4472C4"/>
                          </a:solidFill>
                          <a:effectLst/>
                          <a:latin typeface="IBM Plex Sans" panose="020B0503050203000203" pitchFamily="34" charset="0"/>
                          <a:ea typeface="Times New Roman" panose="02020603050405020304" pitchFamily="18" charset="0"/>
                          <a:cs typeface="Times New Roman" panose="02020603050405020304" pitchFamily="18" charset="0"/>
                        </a:rPr>
                        <a:t>Health Sector Strategic Plan II (2017-2022) </a:t>
                      </a:r>
                    </a:p>
                  </a:txBody>
                  <a:tcPr marL="68580" marR="68580" marT="0" marB="0" anchor="ctr">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50" kern="1200" dirty="0">
                          <a:solidFill>
                            <a:srgbClr val="4472C4"/>
                          </a:solidFill>
                          <a:effectLst/>
                          <a:latin typeface="IBM Plex Sans" panose="020B0503050203000203" pitchFamily="34" charset="0"/>
                          <a:ea typeface="Times New Roman" panose="02020603050405020304" pitchFamily="18" charset="0"/>
                          <a:cs typeface="Times New Roman" panose="02020603050405020304" pitchFamily="18" charset="0"/>
                        </a:rPr>
                        <a:t>Objective</a:t>
                      </a:r>
                      <a:r>
                        <a:rPr lang="en-US" sz="1100" dirty="0">
                          <a:solidFill>
                            <a:srgbClr val="7F7F7F"/>
                          </a:solidFill>
                          <a:effectLst/>
                          <a:latin typeface="Gill Sans MT" panose="020B0502020104020203" pitchFamily="34" charset="77"/>
                          <a:ea typeface="Times New Roman" panose="02020603050405020304" pitchFamily="18" charset="0"/>
                          <a:cs typeface="Times New Roman" panose="02020603050405020304" pitchFamily="18" charset="0"/>
                        </a:rPr>
                        <a:t> </a:t>
                      </a:r>
                      <a:r>
                        <a:rPr lang="en-US" sz="1050" kern="1200" dirty="0">
                          <a:solidFill>
                            <a:srgbClr val="4472C4"/>
                          </a:solidFill>
                          <a:effectLst/>
                          <a:latin typeface="IBM Plex Sans" panose="020B0503050203000203" pitchFamily="34" charset="0"/>
                          <a:ea typeface="Times New Roman" panose="02020603050405020304" pitchFamily="18" charset="0"/>
                          <a:cs typeface="Times New Roman" panose="02020603050405020304" pitchFamily="18" charset="0"/>
                        </a:rPr>
                        <a:t>5: Generate quality information and make it accessible to all intended users for evidence-based decision-making, through standardized and harmonized tools across all programs </a:t>
                      </a:r>
                    </a:p>
                  </a:txBody>
                  <a:tcPr marL="68580" marR="68580" marT="0" marB="0">
                    <a:lnL>
                      <a:noFill/>
                    </a:lnL>
                    <a:lnR>
                      <a:noFill/>
                    </a:lnR>
                    <a:lnT>
                      <a:noFill/>
                    </a:lnT>
                    <a:lnB w="1905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50" dirty="0">
                          <a:solidFill>
                            <a:srgbClr val="4472C4"/>
                          </a:solidFill>
                          <a:effectLst/>
                          <a:latin typeface="IBM Plex Sans" panose="020B0503050203000203" pitchFamily="34" charset="0"/>
                          <a:ea typeface="Times New Roman" panose="02020603050405020304" pitchFamily="18" charset="0"/>
                          <a:cs typeface="Times New Roman" panose="02020603050405020304" pitchFamily="18" charset="0"/>
                        </a:rPr>
                        <a:t>Implementation of systems based on identified digital priorities </a:t>
                      </a:r>
                    </a:p>
                    <a:p>
                      <a:pPr marL="0" marR="0" lvl="0">
                        <a:spcBef>
                          <a:spcPts val="0"/>
                        </a:spcBef>
                        <a:spcAft>
                          <a:spcPts val="0"/>
                        </a:spcAft>
                      </a:pPr>
                      <a:r>
                        <a:rPr lang="en-US" sz="1050" dirty="0">
                          <a:solidFill>
                            <a:srgbClr val="4472C4"/>
                          </a:solidFill>
                          <a:effectLst/>
                          <a:latin typeface="IBM Plex Sans" panose="020B0503050203000203" pitchFamily="34" charset="0"/>
                          <a:ea typeface="Times New Roman" panose="02020603050405020304" pitchFamily="18" charset="0"/>
                          <a:cs typeface="Times New Roman" panose="02020603050405020304" pitchFamily="18" charset="0"/>
                        </a:rPr>
                        <a:t>- This will enable access to real-time supply chain data that in combination with health data can enhance decision-making</a:t>
                      </a:r>
                      <a:endParaRPr lang="en-US" sz="1100" dirty="0">
                        <a:solidFill>
                          <a:srgbClr val="7F7F7F"/>
                        </a:solidFill>
                        <a:effectLst/>
                        <a:latin typeface="Gill Sans MT" panose="020B0502020104020203" pitchFamily="34" charset="77"/>
                        <a:ea typeface="Times New Roman" panose="02020603050405020304" pitchFamily="18" charset="0"/>
                        <a:cs typeface="Times New Roman" panose="02020603050405020304" pitchFamily="18" charset="0"/>
                      </a:endParaRPr>
                    </a:p>
                  </a:txBody>
                  <a:tcPr marL="68580" marR="68580" marT="0" marB="0">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29919513"/>
                  </a:ext>
                </a:extLst>
              </a:tr>
            </a:tbl>
          </a:graphicData>
        </a:graphic>
      </p:graphicFrame>
    </p:spTree>
    <p:extLst>
      <p:ext uri="{BB962C8B-B14F-4D97-AF65-F5344CB8AC3E}">
        <p14:creationId xmlns:p14="http://schemas.microsoft.com/office/powerpoint/2010/main" val="3655249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CDEE52-E403-451B-B068-987223E4D919}"/>
              </a:ext>
            </a:extLst>
          </p:cNvPr>
          <p:cNvSpPr>
            <a:spLocks noGrp="1"/>
          </p:cNvSpPr>
          <p:nvPr>
            <p:ph type="ctrTitle"/>
          </p:nvPr>
        </p:nvSpPr>
        <p:spPr>
          <a:xfrm>
            <a:off x="725499" y="3453384"/>
            <a:ext cx="7978663" cy="448765"/>
          </a:xfrm>
        </p:spPr>
        <p:txBody>
          <a:bodyPr>
            <a:noAutofit/>
          </a:bodyPr>
          <a:lstStyle/>
          <a:p>
            <a:pPr algn="ctr"/>
            <a:r>
              <a:rPr lang="en-US" sz="2800" b="1" dirty="0"/>
              <a:t>Draft DSC Strategy</a:t>
            </a:r>
          </a:p>
        </p:txBody>
      </p:sp>
    </p:spTree>
    <p:custDataLst>
      <p:tags r:id="rId1"/>
    </p:custDataLst>
    <p:extLst>
      <p:ext uri="{BB962C8B-B14F-4D97-AF65-F5344CB8AC3E}">
        <p14:creationId xmlns:p14="http://schemas.microsoft.com/office/powerpoint/2010/main" val="256152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72"/>
        <p:cNvGrpSpPr/>
        <p:nvPr/>
      </p:nvGrpSpPr>
      <p:grpSpPr>
        <a:xfrm>
          <a:off x="0" y="0"/>
          <a:ext cx="0" cy="0"/>
          <a:chOff x="0" y="0"/>
          <a:chExt cx="0" cy="0"/>
        </a:xfrm>
      </p:grpSpPr>
      <p:sp>
        <p:nvSpPr>
          <p:cNvPr id="1074" name="Google Shape;1074;p47"/>
          <p:cNvSpPr txBox="1"/>
          <p:nvPr/>
        </p:nvSpPr>
        <p:spPr>
          <a:xfrm>
            <a:off x="8008977" y="6398226"/>
            <a:ext cx="313054" cy="230802"/>
          </a:xfrm>
          <a:prstGeom prst="rect">
            <a:avLst/>
          </a:prstGeom>
          <a:noFill/>
          <a:ln>
            <a:noFill/>
          </a:ln>
        </p:spPr>
        <p:txBody>
          <a:bodyPr spcFirstLastPara="1" wrap="square" lIns="68569" tIns="34275" rIns="68569" bIns="34275" anchor="t" anchorCtr="0">
            <a:spAutoFit/>
          </a:bodyPr>
          <a:lstStyle/>
          <a:p>
            <a:pPr defTabSz="342900"/>
            <a:fld id="{00000000-1234-1234-1234-123412341234}" type="slidenum">
              <a:rPr lang="en-US" sz="1050">
                <a:solidFill>
                  <a:prstClr val="black"/>
                </a:solidFill>
                <a:latin typeface="Gill Sans"/>
                <a:ea typeface="Gill Sans"/>
                <a:cs typeface="Gill Sans"/>
                <a:sym typeface="Gill Sans"/>
              </a:rPr>
              <a:pPr defTabSz="342900"/>
              <a:t>16</a:t>
            </a:fld>
            <a:endParaRPr sz="1050" dirty="0">
              <a:solidFill>
                <a:prstClr val="black"/>
              </a:solidFill>
              <a:latin typeface="Gill Sans"/>
              <a:ea typeface="Gill Sans"/>
              <a:cs typeface="Gill Sans"/>
              <a:sym typeface="Gill Sans"/>
            </a:endParaRPr>
          </a:p>
        </p:txBody>
      </p:sp>
      <p:sp>
        <p:nvSpPr>
          <p:cNvPr id="236" name="Google Shape;459;p6">
            <a:extLst>
              <a:ext uri="{FF2B5EF4-FFF2-40B4-BE49-F238E27FC236}">
                <a16:creationId xmlns:a16="http://schemas.microsoft.com/office/drawing/2014/main" id="{B7C7B587-F949-B941-82EA-DEA3F56C3522}"/>
              </a:ext>
            </a:extLst>
          </p:cNvPr>
          <p:cNvSpPr txBox="1">
            <a:spLocks/>
          </p:cNvSpPr>
          <p:nvPr/>
        </p:nvSpPr>
        <p:spPr>
          <a:xfrm>
            <a:off x="496894" y="446797"/>
            <a:ext cx="8469085" cy="812490"/>
          </a:xfrm>
          <a:prstGeom prst="rect">
            <a:avLst/>
          </a:prstGeom>
          <a:noFill/>
          <a:ln>
            <a:noFill/>
          </a:ln>
        </p:spPr>
        <p:txBody>
          <a:bodyPr spcFirstLastPara="1" vert="horz" wrap="square" lIns="91425" tIns="45700" rIns="91425" bIns="45700" rtlCol="0" anchor="ctr" anchorCtr="0">
            <a:spAutoFit/>
          </a:bodyPr>
          <a:lstStyle>
            <a:lvl1pPr algn="l" defTabSz="914400" rtl="0" eaLnBrk="1" latinLnBrk="0" hangingPunct="1">
              <a:lnSpc>
                <a:spcPct val="90000"/>
              </a:lnSpc>
              <a:spcBef>
                <a:spcPct val="0"/>
              </a:spcBef>
              <a:buNone/>
              <a:defRPr sz="3200" kern="1200">
                <a:solidFill>
                  <a:srgbClr val="BA0C2F"/>
                </a:solidFill>
                <a:latin typeface="Gill Sans MT" panose="020B0502020104020203" pitchFamily="34" charset="0"/>
                <a:ea typeface="+mj-ea"/>
                <a:cs typeface="+mj-cs"/>
              </a:defRPr>
            </a:lvl1pPr>
          </a:lstStyle>
          <a:p>
            <a:pPr marL="0" marR="0" lvl="0" indent="0" algn="l" defTabSz="914400" rtl="0" eaLnBrk="1" fontAlgn="t" latinLnBrk="0" hangingPunct="1">
              <a:lnSpc>
                <a:spcPct val="90000"/>
              </a:lnSpc>
              <a:spcBef>
                <a:spcPct val="0"/>
              </a:spcBef>
              <a:spcAft>
                <a:spcPts val="0"/>
              </a:spcAft>
              <a:buClr>
                <a:srgbClr val="6C6463"/>
              </a:buClr>
              <a:buSzPct val="80000"/>
              <a:buFontTx/>
              <a:buNone/>
              <a:tabLst/>
              <a:defRPr/>
            </a:pPr>
            <a:r>
              <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sym typeface="Gill Sans"/>
              </a:rPr>
              <a:t>DSC Transformation: Key Objectives </a:t>
            </a:r>
          </a:p>
          <a:p>
            <a:pPr marL="0" marR="0" lvl="0" indent="0" algn="l" defTabSz="914400" rtl="0" eaLnBrk="1" fontAlgn="t" latinLnBrk="0" hangingPunct="1">
              <a:lnSpc>
                <a:spcPct val="90000"/>
              </a:lnSpc>
              <a:spcBef>
                <a:spcPct val="0"/>
              </a:spcBef>
              <a:spcAft>
                <a:spcPts val="0"/>
              </a:spcAft>
              <a:buClr>
                <a:srgbClr val="6C6463"/>
              </a:buClr>
              <a:buSzPct val="80000"/>
              <a:buFontTx/>
              <a:buNone/>
              <a:tabLst/>
              <a:defRPr/>
            </a:pPr>
            <a:r>
              <a:rPr kumimoji="0" lang="en-US" sz="24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sym typeface="Gill Sans"/>
              </a:rPr>
              <a:t>(Proposed, aligning with MSCTP)</a:t>
            </a:r>
            <a:endParaRPr kumimoji="0" lang="en-US" sz="24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endParaRPr>
          </a:p>
        </p:txBody>
      </p:sp>
      <p:sp>
        <p:nvSpPr>
          <p:cNvPr id="2" name="Rectangle 1">
            <a:extLst>
              <a:ext uri="{FF2B5EF4-FFF2-40B4-BE49-F238E27FC236}">
                <a16:creationId xmlns:a16="http://schemas.microsoft.com/office/drawing/2014/main" id="{BEB8CE14-3157-7E4E-BBBB-30EC58C1C26A}"/>
              </a:ext>
            </a:extLst>
          </p:cNvPr>
          <p:cNvSpPr/>
          <p:nvPr/>
        </p:nvSpPr>
        <p:spPr>
          <a:xfrm>
            <a:off x="659219" y="1747323"/>
            <a:ext cx="7825562" cy="1107996"/>
          </a:xfrm>
          <a:prstGeom prst="rect">
            <a:avLst/>
          </a:prstGeom>
          <a:solidFill>
            <a:schemeClr val="accent3"/>
          </a:solidFill>
        </p:spPr>
        <p:txBody>
          <a:bodyPr wrap="square">
            <a:spAutoFit/>
          </a:bodyPr>
          <a:lstStyle/>
          <a:p>
            <a:pPr marR="0" lvl="0">
              <a:spcBef>
                <a:spcPts val="0"/>
              </a:spcBef>
              <a:spcAft>
                <a:spcPts val="0"/>
              </a:spcAft>
            </a:pPr>
            <a:r>
              <a:rPr lang="en-US" sz="2200" b="1" dirty="0">
                <a:solidFill>
                  <a:schemeClr val="bg1"/>
                </a:solidFill>
                <a:latin typeface="IBM Plex Sans" panose="020B0503050203000203" pitchFamily="34" charset="0"/>
                <a:ea typeface="Times New Roman" panose="02020603050405020304" pitchFamily="18" charset="0"/>
                <a:cs typeface="Times New Roman" panose="02020603050405020304" pitchFamily="18" charset="0"/>
              </a:rPr>
              <a:t>#1</a:t>
            </a:r>
            <a:r>
              <a:rPr lang="en-US" sz="2200" dirty="0">
                <a:solidFill>
                  <a:schemeClr val="bg1"/>
                </a:solidFill>
                <a:latin typeface="IBM Plex Sans" panose="020B0503050203000203" pitchFamily="34" charset="0"/>
                <a:ea typeface="Times New Roman" panose="02020603050405020304" pitchFamily="18" charset="0"/>
                <a:cs typeface="Times New Roman" panose="02020603050405020304" pitchFamily="18" charset="0"/>
              </a:rPr>
              <a:t>: Provide genuine high-quality health commodities to patients at the right time, in adequate quantities, at the right place, and at the lowest cost to the system</a:t>
            </a:r>
          </a:p>
        </p:txBody>
      </p:sp>
      <p:sp>
        <p:nvSpPr>
          <p:cNvPr id="6" name="Rectangle 5">
            <a:extLst>
              <a:ext uri="{FF2B5EF4-FFF2-40B4-BE49-F238E27FC236}">
                <a16:creationId xmlns:a16="http://schemas.microsoft.com/office/drawing/2014/main" id="{C82BDA40-E246-9C47-ACC9-BD3B637F36BE}"/>
              </a:ext>
            </a:extLst>
          </p:cNvPr>
          <p:cNvSpPr/>
          <p:nvPr/>
        </p:nvSpPr>
        <p:spPr>
          <a:xfrm>
            <a:off x="659219" y="3250060"/>
            <a:ext cx="7825562" cy="1107996"/>
          </a:xfrm>
          <a:prstGeom prst="rect">
            <a:avLst/>
          </a:prstGeom>
          <a:solidFill>
            <a:schemeClr val="accent3"/>
          </a:solidFill>
        </p:spPr>
        <p:txBody>
          <a:bodyPr wrap="square">
            <a:spAutoFit/>
          </a:bodyPr>
          <a:lstStyle/>
          <a:p>
            <a:pPr marR="0" lvl="0">
              <a:spcBef>
                <a:spcPts val="0"/>
              </a:spcBef>
              <a:spcAft>
                <a:spcPts val="0"/>
              </a:spcAft>
            </a:pPr>
            <a:r>
              <a:rPr lang="en-US" sz="2200" b="1" dirty="0">
                <a:solidFill>
                  <a:schemeClr val="bg1"/>
                </a:solidFill>
                <a:latin typeface="IBM Plex Sans" panose="020B0503050203000203" pitchFamily="34" charset="0"/>
                <a:ea typeface="Times New Roman" panose="02020603050405020304" pitchFamily="18" charset="0"/>
                <a:cs typeface="Times New Roman" panose="02020603050405020304" pitchFamily="18" charset="0"/>
              </a:rPr>
              <a:t>#2</a:t>
            </a:r>
            <a:r>
              <a:rPr lang="en-US" sz="2200" dirty="0">
                <a:solidFill>
                  <a:schemeClr val="bg1"/>
                </a:solidFill>
                <a:latin typeface="IBM Plex Sans" panose="020B0503050203000203" pitchFamily="34" charset="0"/>
                <a:ea typeface="Times New Roman" panose="02020603050405020304" pitchFamily="18" charset="0"/>
                <a:cs typeface="Times New Roman" panose="02020603050405020304" pitchFamily="18" charset="0"/>
              </a:rPr>
              <a:t>: Continuously improve operational efficiency, resulting in consistent real-time* high-quality data that help supply chain leaders to ensure objective #1</a:t>
            </a:r>
            <a:endParaRPr lang="en-US" sz="2200" dirty="0">
              <a:solidFill>
                <a:schemeClr val="bg1"/>
              </a:solidFill>
              <a:latin typeface="Gill Sans MT" panose="020B0502020104020203" pitchFamily="34" charset="77"/>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9843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72"/>
        <p:cNvGrpSpPr/>
        <p:nvPr/>
      </p:nvGrpSpPr>
      <p:grpSpPr>
        <a:xfrm>
          <a:off x="0" y="0"/>
          <a:ext cx="0" cy="0"/>
          <a:chOff x="0" y="0"/>
          <a:chExt cx="0" cy="0"/>
        </a:xfrm>
      </p:grpSpPr>
      <p:sp>
        <p:nvSpPr>
          <p:cNvPr id="1074" name="Google Shape;1074;p47"/>
          <p:cNvSpPr txBox="1"/>
          <p:nvPr/>
        </p:nvSpPr>
        <p:spPr>
          <a:xfrm>
            <a:off x="8008977" y="6398226"/>
            <a:ext cx="313054" cy="230802"/>
          </a:xfrm>
          <a:prstGeom prst="rect">
            <a:avLst/>
          </a:prstGeom>
          <a:noFill/>
          <a:ln>
            <a:noFill/>
          </a:ln>
        </p:spPr>
        <p:txBody>
          <a:bodyPr spcFirstLastPara="1" wrap="square" lIns="68569" tIns="34275" rIns="68569" bIns="34275" anchor="t" anchorCtr="0">
            <a:spAutoFit/>
          </a:bodyPr>
          <a:lstStyle/>
          <a:p>
            <a:pPr defTabSz="342900"/>
            <a:fld id="{00000000-1234-1234-1234-123412341234}" type="slidenum">
              <a:rPr lang="en-US" sz="1050">
                <a:solidFill>
                  <a:prstClr val="black"/>
                </a:solidFill>
                <a:latin typeface="Gill Sans"/>
                <a:ea typeface="Gill Sans"/>
                <a:cs typeface="Gill Sans"/>
                <a:sym typeface="Gill Sans"/>
              </a:rPr>
              <a:pPr defTabSz="342900"/>
              <a:t>17</a:t>
            </a:fld>
            <a:endParaRPr sz="1050" dirty="0">
              <a:solidFill>
                <a:prstClr val="black"/>
              </a:solidFill>
              <a:latin typeface="Gill Sans"/>
              <a:ea typeface="Gill Sans"/>
              <a:cs typeface="Gill Sans"/>
              <a:sym typeface="Gill Sans"/>
            </a:endParaRPr>
          </a:p>
        </p:txBody>
      </p:sp>
      <p:sp>
        <p:nvSpPr>
          <p:cNvPr id="236" name="Google Shape;459;p6">
            <a:extLst>
              <a:ext uri="{FF2B5EF4-FFF2-40B4-BE49-F238E27FC236}">
                <a16:creationId xmlns:a16="http://schemas.microsoft.com/office/drawing/2014/main" id="{B7C7B587-F949-B941-82EA-DEA3F56C3522}"/>
              </a:ext>
            </a:extLst>
          </p:cNvPr>
          <p:cNvSpPr txBox="1">
            <a:spLocks/>
          </p:cNvSpPr>
          <p:nvPr/>
        </p:nvSpPr>
        <p:spPr>
          <a:xfrm>
            <a:off x="496894" y="612996"/>
            <a:ext cx="8469085" cy="480091"/>
          </a:xfrm>
          <a:prstGeom prst="rect">
            <a:avLst/>
          </a:prstGeom>
          <a:noFill/>
          <a:ln>
            <a:noFill/>
          </a:ln>
        </p:spPr>
        <p:txBody>
          <a:bodyPr spcFirstLastPara="1" vert="horz" wrap="square" lIns="91425" tIns="45700" rIns="91425" bIns="45700" rtlCol="0" anchor="ctr" anchorCtr="0">
            <a:spAutoFit/>
          </a:bodyPr>
          <a:lstStyle>
            <a:lvl1pPr algn="l" defTabSz="914400" rtl="0" eaLnBrk="1" latinLnBrk="0" hangingPunct="1">
              <a:lnSpc>
                <a:spcPct val="90000"/>
              </a:lnSpc>
              <a:spcBef>
                <a:spcPct val="0"/>
              </a:spcBef>
              <a:buNone/>
              <a:defRPr sz="3200" kern="1200">
                <a:solidFill>
                  <a:srgbClr val="BA0C2F"/>
                </a:solidFill>
                <a:latin typeface="Gill Sans MT" panose="020B0502020104020203" pitchFamily="34" charset="0"/>
                <a:ea typeface="+mj-ea"/>
                <a:cs typeface="+mj-cs"/>
              </a:defRPr>
            </a:lvl1pPr>
          </a:lstStyle>
          <a:p>
            <a:pPr marL="0" marR="0" lvl="0" indent="0" algn="l" defTabSz="914400" rtl="0" eaLnBrk="1" fontAlgn="t" latinLnBrk="0" hangingPunct="1">
              <a:lnSpc>
                <a:spcPct val="90000"/>
              </a:lnSpc>
              <a:spcBef>
                <a:spcPct val="0"/>
              </a:spcBef>
              <a:spcAft>
                <a:spcPts val="0"/>
              </a:spcAft>
              <a:buClr>
                <a:srgbClr val="6C6463"/>
              </a:buClr>
              <a:buSzPct val="80000"/>
              <a:buFontTx/>
              <a:buNone/>
              <a:tabLst/>
              <a:defRPr/>
            </a:pPr>
            <a:r>
              <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sym typeface="Gill Sans"/>
              </a:rPr>
              <a:t>*Real-Time versus Reality</a:t>
            </a:r>
            <a:endParaRPr kumimoji="0" lang="en-US" sz="24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endParaRPr>
          </a:p>
        </p:txBody>
      </p:sp>
      <p:sp>
        <p:nvSpPr>
          <p:cNvPr id="3" name="TextBox 2">
            <a:extLst>
              <a:ext uri="{FF2B5EF4-FFF2-40B4-BE49-F238E27FC236}">
                <a16:creationId xmlns:a16="http://schemas.microsoft.com/office/drawing/2014/main" id="{AA7FFEBE-65C7-AD46-B2EF-21A19C8BCB5D}"/>
              </a:ext>
            </a:extLst>
          </p:cNvPr>
          <p:cNvSpPr txBox="1"/>
          <p:nvPr/>
        </p:nvSpPr>
        <p:spPr>
          <a:xfrm>
            <a:off x="606056" y="1892595"/>
            <a:ext cx="7715975" cy="2031325"/>
          </a:xfrm>
          <a:prstGeom prst="rect">
            <a:avLst/>
          </a:prstGeom>
          <a:solidFill>
            <a:schemeClr val="accent4">
              <a:lumMod val="20000"/>
              <a:lumOff val="80000"/>
            </a:schemeClr>
          </a:solidFill>
        </p:spPr>
        <p:txBody>
          <a:bodyPr wrap="square" rtlCol="0">
            <a:spAutoFit/>
          </a:bodyPr>
          <a:lstStyle/>
          <a:p>
            <a:pPr marL="285750" indent="-285750">
              <a:buFont typeface="Arial" panose="020B0604020202020204" pitchFamily="34" charset="0"/>
              <a:buChar char="•"/>
            </a:pPr>
            <a:r>
              <a:rPr lang="en-US" dirty="0">
                <a:latin typeface="IBM Plex Sans" panose="020B0503050203000203" pitchFamily="34" charset="0"/>
              </a:rPr>
              <a:t>DSC Strategy should consider the trade-off between real-time data collection and the workload at lower supply chain levels.</a:t>
            </a:r>
          </a:p>
          <a:p>
            <a:pPr marL="285750" indent="-285750">
              <a:buFont typeface="Arial" panose="020B0604020202020204" pitchFamily="34" charset="0"/>
              <a:buChar char="•"/>
            </a:pPr>
            <a:endParaRPr lang="en-US" dirty="0">
              <a:latin typeface="IBM Plex Sans" panose="020B0503050203000203" pitchFamily="34" charset="0"/>
            </a:endParaRPr>
          </a:p>
          <a:p>
            <a:pPr marL="285750" indent="-285750">
              <a:buFont typeface="Arial" panose="020B0604020202020204" pitchFamily="34" charset="0"/>
              <a:buChar char="•"/>
            </a:pPr>
            <a:r>
              <a:rPr lang="en-US" dirty="0">
                <a:latin typeface="IBM Plex Sans" panose="020B0503050203000203" pitchFamily="34" charset="0"/>
              </a:rPr>
              <a:t>DSC Strategy should provide a gradual transition from manual data-entry/reporting-based processes and systems to system-driven processes to address the workload issue while enabling real-time data capture.</a:t>
            </a:r>
          </a:p>
        </p:txBody>
      </p:sp>
    </p:spTree>
    <p:extLst>
      <p:ext uri="{BB962C8B-B14F-4D97-AF65-F5344CB8AC3E}">
        <p14:creationId xmlns:p14="http://schemas.microsoft.com/office/powerpoint/2010/main" val="2244501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66" name="Google Shape;466;p6"/>
          <p:cNvSpPr txBox="1"/>
          <p:nvPr/>
        </p:nvSpPr>
        <p:spPr>
          <a:xfrm>
            <a:off x="8092655" y="6338887"/>
            <a:ext cx="416127"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400">
                <a:solidFill>
                  <a:schemeClr val="dk1"/>
                </a:solidFill>
                <a:latin typeface="Gill Sans"/>
                <a:ea typeface="Gill Sans"/>
                <a:cs typeface="Gill Sans"/>
                <a:sym typeface="Gill Sans"/>
              </a:rPr>
              <a:t>18</a:t>
            </a:fld>
            <a:endParaRPr sz="1400" dirty="0">
              <a:solidFill>
                <a:schemeClr val="dk1"/>
              </a:solidFill>
              <a:latin typeface="Gill Sans"/>
              <a:ea typeface="Gill Sans"/>
              <a:cs typeface="Gill Sans"/>
              <a:sym typeface="Gill Sans"/>
            </a:endParaRPr>
          </a:p>
        </p:txBody>
      </p:sp>
      <p:sp>
        <p:nvSpPr>
          <p:cNvPr id="66" name="Google Shape;459;p6">
            <a:extLst>
              <a:ext uri="{FF2B5EF4-FFF2-40B4-BE49-F238E27FC236}">
                <a16:creationId xmlns:a16="http://schemas.microsoft.com/office/drawing/2014/main" id="{BCD745A5-C69A-2047-B2A9-0468A6424EEE}"/>
              </a:ext>
            </a:extLst>
          </p:cNvPr>
          <p:cNvSpPr txBox="1">
            <a:spLocks/>
          </p:cNvSpPr>
          <p:nvPr/>
        </p:nvSpPr>
        <p:spPr>
          <a:xfrm>
            <a:off x="518160" y="863185"/>
            <a:ext cx="8469085" cy="480091"/>
          </a:xfrm>
          <a:prstGeom prst="rect">
            <a:avLst/>
          </a:prstGeom>
          <a:noFill/>
          <a:ln>
            <a:noFill/>
          </a:ln>
        </p:spPr>
        <p:txBody>
          <a:bodyPr spcFirstLastPara="1" vert="horz" wrap="square" lIns="91425" tIns="45700" rIns="91425" bIns="45700" rtlCol="0" anchor="ctr" anchorCtr="0">
            <a:spAutoFit/>
          </a:bodyPr>
          <a:lstStyle>
            <a:lvl1pPr algn="l" defTabSz="914400" rtl="0" eaLnBrk="1" latinLnBrk="0" hangingPunct="1">
              <a:lnSpc>
                <a:spcPct val="90000"/>
              </a:lnSpc>
              <a:spcBef>
                <a:spcPct val="0"/>
              </a:spcBef>
              <a:buNone/>
              <a:defRPr sz="3200" kern="1200">
                <a:solidFill>
                  <a:srgbClr val="BA0C2F"/>
                </a:solidFill>
                <a:latin typeface="Gill Sans MT" panose="020B0502020104020203" pitchFamily="34" charset="0"/>
                <a:ea typeface="+mj-ea"/>
                <a:cs typeface="+mj-cs"/>
              </a:defRPr>
            </a:lvl1pPr>
          </a:lstStyle>
          <a:p>
            <a:pPr marL="0" marR="0" lvl="0" indent="0" algn="l" defTabSz="914400" rtl="0" eaLnBrk="1" fontAlgn="t" latinLnBrk="0" hangingPunct="1">
              <a:lnSpc>
                <a:spcPct val="90000"/>
              </a:lnSpc>
              <a:spcBef>
                <a:spcPct val="0"/>
              </a:spcBef>
              <a:spcAft>
                <a:spcPts val="0"/>
              </a:spcAft>
              <a:buClr>
                <a:srgbClr val="6C6463"/>
              </a:buClr>
              <a:buSzPct val="80000"/>
              <a:buFontTx/>
              <a:buNone/>
              <a:tabLst/>
              <a:defRPr/>
            </a:pPr>
            <a:r>
              <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sym typeface="Gill Sans"/>
              </a:rPr>
              <a:t>Malawi DSC Transformation Vision (Proposed, Example)</a:t>
            </a:r>
            <a:endPar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endParaRPr>
          </a:p>
        </p:txBody>
      </p:sp>
      <p:pic>
        <p:nvPicPr>
          <p:cNvPr id="5" name="Picture 4">
            <a:extLst>
              <a:ext uri="{FF2B5EF4-FFF2-40B4-BE49-F238E27FC236}">
                <a16:creationId xmlns:a16="http://schemas.microsoft.com/office/drawing/2014/main" id="{807B8D83-552D-7D4D-ADFE-92C8D6D24EFF}"/>
              </a:ext>
            </a:extLst>
          </p:cNvPr>
          <p:cNvPicPr>
            <a:picLocks noChangeAspect="1"/>
          </p:cNvPicPr>
          <p:nvPr/>
        </p:nvPicPr>
        <p:blipFill>
          <a:blip r:embed="rId3"/>
          <a:stretch>
            <a:fillRect/>
          </a:stretch>
        </p:blipFill>
        <p:spPr>
          <a:xfrm>
            <a:off x="180859" y="1653225"/>
            <a:ext cx="8546083" cy="4577454"/>
          </a:xfrm>
          <a:prstGeom prst="rect">
            <a:avLst/>
          </a:prstGeom>
        </p:spPr>
      </p:pic>
    </p:spTree>
    <p:extLst>
      <p:ext uri="{BB962C8B-B14F-4D97-AF65-F5344CB8AC3E}">
        <p14:creationId xmlns:p14="http://schemas.microsoft.com/office/powerpoint/2010/main" val="3424427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66" name="Google Shape;466;p6"/>
          <p:cNvSpPr txBox="1"/>
          <p:nvPr/>
        </p:nvSpPr>
        <p:spPr>
          <a:xfrm>
            <a:off x="8092655" y="6338887"/>
            <a:ext cx="416127"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400">
                <a:solidFill>
                  <a:schemeClr val="dk1"/>
                </a:solidFill>
                <a:latin typeface="Gill Sans"/>
                <a:ea typeface="Gill Sans"/>
                <a:cs typeface="Gill Sans"/>
                <a:sym typeface="Gill Sans"/>
              </a:rPr>
              <a:t>19</a:t>
            </a:fld>
            <a:endParaRPr sz="1400" dirty="0">
              <a:solidFill>
                <a:schemeClr val="dk1"/>
              </a:solidFill>
              <a:latin typeface="Gill Sans"/>
              <a:ea typeface="Gill Sans"/>
              <a:cs typeface="Gill Sans"/>
              <a:sym typeface="Gill Sans"/>
            </a:endParaRPr>
          </a:p>
        </p:txBody>
      </p:sp>
      <p:sp>
        <p:nvSpPr>
          <p:cNvPr id="66" name="Google Shape;459;p6">
            <a:extLst>
              <a:ext uri="{FF2B5EF4-FFF2-40B4-BE49-F238E27FC236}">
                <a16:creationId xmlns:a16="http://schemas.microsoft.com/office/drawing/2014/main" id="{BCD745A5-C69A-2047-B2A9-0468A6424EEE}"/>
              </a:ext>
            </a:extLst>
          </p:cNvPr>
          <p:cNvSpPr txBox="1">
            <a:spLocks/>
          </p:cNvSpPr>
          <p:nvPr/>
        </p:nvSpPr>
        <p:spPr>
          <a:xfrm>
            <a:off x="518160" y="863185"/>
            <a:ext cx="8469085" cy="480091"/>
          </a:xfrm>
          <a:prstGeom prst="rect">
            <a:avLst/>
          </a:prstGeom>
          <a:noFill/>
          <a:ln>
            <a:noFill/>
          </a:ln>
        </p:spPr>
        <p:txBody>
          <a:bodyPr spcFirstLastPara="1" vert="horz" wrap="square" lIns="91425" tIns="45700" rIns="91425" bIns="45700" rtlCol="0" anchor="ctr" anchorCtr="0">
            <a:spAutoFit/>
          </a:bodyPr>
          <a:lstStyle>
            <a:lvl1pPr algn="l" defTabSz="914400" rtl="0" eaLnBrk="1" latinLnBrk="0" hangingPunct="1">
              <a:lnSpc>
                <a:spcPct val="90000"/>
              </a:lnSpc>
              <a:spcBef>
                <a:spcPct val="0"/>
              </a:spcBef>
              <a:buNone/>
              <a:defRPr sz="3200" kern="1200">
                <a:solidFill>
                  <a:srgbClr val="BA0C2F"/>
                </a:solidFill>
                <a:latin typeface="Gill Sans MT" panose="020B0502020104020203" pitchFamily="34" charset="0"/>
                <a:ea typeface="+mj-ea"/>
                <a:cs typeface="+mj-cs"/>
              </a:defRPr>
            </a:lvl1pPr>
          </a:lstStyle>
          <a:p>
            <a:pPr marL="0" marR="0" lvl="0" indent="0" algn="l" defTabSz="914400" rtl="0" eaLnBrk="1" fontAlgn="t" latinLnBrk="0" hangingPunct="1">
              <a:lnSpc>
                <a:spcPct val="90000"/>
              </a:lnSpc>
              <a:spcBef>
                <a:spcPct val="0"/>
              </a:spcBef>
              <a:spcAft>
                <a:spcPts val="0"/>
              </a:spcAft>
              <a:buClr>
                <a:srgbClr val="6C6463"/>
              </a:buClr>
              <a:buSzPct val="80000"/>
              <a:buFontTx/>
              <a:buNone/>
              <a:tabLst/>
              <a:defRPr/>
            </a:pPr>
            <a:r>
              <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sym typeface="Gill Sans"/>
              </a:rPr>
              <a:t>DSC: Potential Use Case Example 1</a:t>
            </a:r>
            <a:endPar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endParaRPr>
          </a:p>
        </p:txBody>
      </p:sp>
      <p:pic>
        <p:nvPicPr>
          <p:cNvPr id="2" name="Picture 1">
            <a:extLst>
              <a:ext uri="{FF2B5EF4-FFF2-40B4-BE49-F238E27FC236}">
                <a16:creationId xmlns:a16="http://schemas.microsoft.com/office/drawing/2014/main" id="{35B4E77F-24AD-4A48-83EF-2114D7EF0532}"/>
              </a:ext>
            </a:extLst>
          </p:cNvPr>
          <p:cNvPicPr>
            <a:picLocks noChangeAspect="1"/>
          </p:cNvPicPr>
          <p:nvPr/>
        </p:nvPicPr>
        <p:blipFill>
          <a:blip r:embed="rId3"/>
          <a:stretch>
            <a:fillRect/>
          </a:stretch>
        </p:blipFill>
        <p:spPr>
          <a:xfrm>
            <a:off x="398206" y="1699815"/>
            <a:ext cx="8347587" cy="4062244"/>
          </a:xfrm>
          <a:prstGeom prst="rect">
            <a:avLst/>
          </a:prstGeom>
        </p:spPr>
      </p:pic>
    </p:spTree>
    <p:extLst>
      <p:ext uri="{BB962C8B-B14F-4D97-AF65-F5344CB8AC3E}">
        <p14:creationId xmlns:p14="http://schemas.microsoft.com/office/powerpoint/2010/main" val="285131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66" name="Google Shape;466;p6"/>
          <p:cNvSpPr txBox="1"/>
          <p:nvPr/>
        </p:nvSpPr>
        <p:spPr>
          <a:xfrm>
            <a:off x="8234348" y="6338887"/>
            <a:ext cx="27443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400">
                <a:solidFill>
                  <a:schemeClr val="dk1"/>
                </a:solidFill>
                <a:latin typeface="Gill Sans"/>
                <a:ea typeface="Gill Sans"/>
                <a:cs typeface="Gill Sans"/>
                <a:sym typeface="Gill Sans"/>
              </a:rPr>
              <a:t>2</a:t>
            </a:fld>
            <a:endParaRPr sz="1400">
              <a:solidFill>
                <a:schemeClr val="dk1"/>
              </a:solidFill>
              <a:latin typeface="Gill Sans"/>
              <a:ea typeface="Gill Sans"/>
              <a:cs typeface="Gill Sans"/>
              <a:sym typeface="Gill Sans"/>
            </a:endParaRPr>
          </a:p>
        </p:txBody>
      </p:sp>
      <p:sp>
        <p:nvSpPr>
          <p:cNvPr id="66" name="Google Shape;459;p6">
            <a:extLst>
              <a:ext uri="{FF2B5EF4-FFF2-40B4-BE49-F238E27FC236}">
                <a16:creationId xmlns:a16="http://schemas.microsoft.com/office/drawing/2014/main" id="{BCD745A5-C69A-2047-B2A9-0468A6424EEE}"/>
              </a:ext>
            </a:extLst>
          </p:cNvPr>
          <p:cNvSpPr txBox="1">
            <a:spLocks/>
          </p:cNvSpPr>
          <p:nvPr/>
        </p:nvSpPr>
        <p:spPr>
          <a:xfrm>
            <a:off x="518160" y="727717"/>
            <a:ext cx="8469085" cy="480091"/>
          </a:xfrm>
          <a:prstGeom prst="rect">
            <a:avLst/>
          </a:prstGeom>
          <a:noFill/>
          <a:ln>
            <a:noFill/>
          </a:ln>
        </p:spPr>
        <p:txBody>
          <a:bodyPr spcFirstLastPara="1" vert="horz" wrap="square" lIns="91425" tIns="45700" rIns="91425" bIns="45700" rtlCol="0" anchor="ctr" anchorCtr="0">
            <a:spAutoFit/>
          </a:bodyPr>
          <a:lstStyle>
            <a:lvl1pPr algn="l" defTabSz="914400" rtl="0" eaLnBrk="1" latinLnBrk="0" hangingPunct="1">
              <a:lnSpc>
                <a:spcPct val="90000"/>
              </a:lnSpc>
              <a:spcBef>
                <a:spcPct val="0"/>
              </a:spcBef>
              <a:buNone/>
              <a:defRPr sz="3200" kern="1200">
                <a:solidFill>
                  <a:srgbClr val="BA0C2F"/>
                </a:solidFill>
                <a:latin typeface="Gill Sans MT" panose="020B0502020104020203" pitchFamily="34" charset="0"/>
                <a:ea typeface="+mj-ea"/>
                <a:cs typeface="+mj-cs"/>
              </a:defRPr>
            </a:lvl1pPr>
          </a:lstStyle>
          <a:p>
            <a:pPr marL="0" marR="0" lvl="0" indent="0" algn="l" defTabSz="914400" rtl="0" eaLnBrk="1" fontAlgn="t" latinLnBrk="0" hangingPunct="1">
              <a:lnSpc>
                <a:spcPct val="90000"/>
              </a:lnSpc>
              <a:spcBef>
                <a:spcPct val="0"/>
              </a:spcBef>
              <a:spcAft>
                <a:spcPts val="0"/>
              </a:spcAft>
              <a:buClr>
                <a:srgbClr val="6C6463"/>
              </a:buClr>
              <a:buSzPct val="80000"/>
              <a:buFontTx/>
              <a:buNone/>
              <a:tabLst/>
              <a:defRPr/>
            </a:pPr>
            <a:r>
              <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sym typeface="Gill Sans"/>
              </a:rPr>
              <a:t>Agenda</a:t>
            </a:r>
            <a:endPar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endParaRPr>
          </a:p>
        </p:txBody>
      </p:sp>
      <p:sp>
        <p:nvSpPr>
          <p:cNvPr id="4" name="TextBox 3">
            <a:extLst>
              <a:ext uri="{FF2B5EF4-FFF2-40B4-BE49-F238E27FC236}">
                <a16:creationId xmlns:a16="http://schemas.microsoft.com/office/drawing/2014/main" id="{91B3F128-A139-0848-B983-0853FC68DB0C}"/>
              </a:ext>
            </a:extLst>
          </p:cNvPr>
          <p:cNvSpPr txBox="1"/>
          <p:nvPr/>
        </p:nvSpPr>
        <p:spPr>
          <a:xfrm>
            <a:off x="518160" y="1732623"/>
            <a:ext cx="7607027" cy="2483500"/>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1600" dirty="0">
                <a:latin typeface="IBM Plex Sans" panose="020B0503050203000203" pitchFamily="34" charset="0"/>
              </a:rPr>
              <a:t>Overview of Digital Supply Chain (DSC)</a:t>
            </a:r>
          </a:p>
          <a:p>
            <a:pPr marL="285750" indent="-285750">
              <a:lnSpc>
                <a:spcPct val="200000"/>
              </a:lnSpc>
              <a:buFont typeface="Arial" panose="020B0604020202020204" pitchFamily="34" charset="0"/>
              <a:buChar char="•"/>
            </a:pPr>
            <a:r>
              <a:rPr lang="en-US" sz="1600" dirty="0">
                <a:latin typeface="IBM Plex Sans" panose="020B0503050203000203" pitchFamily="34" charset="0"/>
              </a:rPr>
              <a:t>Malawi DSC Situation Analyses</a:t>
            </a:r>
          </a:p>
          <a:p>
            <a:pPr marL="285750" indent="-285750">
              <a:lnSpc>
                <a:spcPct val="200000"/>
              </a:lnSpc>
              <a:buFont typeface="Arial" panose="020B0604020202020204" pitchFamily="34" charset="0"/>
              <a:buChar char="•"/>
            </a:pPr>
            <a:r>
              <a:rPr lang="en-US" sz="1600" dirty="0">
                <a:latin typeface="IBM Plex Sans" panose="020B0503050203000203" pitchFamily="34" charset="0"/>
              </a:rPr>
              <a:t>Draft DSC Strategy</a:t>
            </a:r>
          </a:p>
          <a:p>
            <a:pPr marL="285750" indent="-285750">
              <a:lnSpc>
                <a:spcPct val="200000"/>
              </a:lnSpc>
              <a:buFont typeface="Arial" panose="020B0604020202020204" pitchFamily="34" charset="0"/>
              <a:buChar char="•"/>
            </a:pPr>
            <a:r>
              <a:rPr lang="en-US" sz="1600" dirty="0">
                <a:latin typeface="IBM Plex Sans" panose="020B0503050203000203" pitchFamily="34" charset="0"/>
              </a:rPr>
              <a:t>Draft DSC Architecture</a:t>
            </a:r>
          </a:p>
          <a:p>
            <a:pPr marL="285750" indent="-285750">
              <a:lnSpc>
                <a:spcPct val="200000"/>
              </a:lnSpc>
              <a:buFont typeface="Arial" panose="020B0604020202020204" pitchFamily="34" charset="0"/>
              <a:buChar char="•"/>
            </a:pPr>
            <a:r>
              <a:rPr lang="en-US" sz="1600" dirty="0">
                <a:latin typeface="IBM Plex Sans" panose="020B0503050203000203" pitchFamily="34" charset="0"/>
              </a:rPr>
              <a:t>Draft DSC Roadmap (Sample)</a:t>
            </a:r>
          </a:p>
        </p:txBody>
      </p:sp>
    </p:spTree>
    <p:extLst>
      <p:ext uri="{BB962C8B-B14F-4D97-AF65-F5344CB8AC3E}">
        <p14:creationId xmlns:p14="http://schemas.microsoft.com/office/powerpoint/2010/main" val="1674941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66" name="Google Shape;466;p6"/>
          <p:cNvSpPr txBox="1"/>
          <p:nvPr/>
        </p:nvSpPr>
        <p:spPr>
          <a:xfrm>
            <a:off x="8092655" y="6338887"/>
            <a:ext cx="416127"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400">
                <a:solidFill>
                  <a:schemeClr val="dk1"/>
                </a:solidFill>
                <a:latin typeface="Gill Sans"/>
                <a:ea typeface="Gill Sans"/>
                <a:cs typeface="Gill Sans"/>
                <a:sym typeface="Gill Sans"/>
              </a:rPr>
              <a:t>20</a:t>
            </a:fld>
            <a:endParaRPr sz="1400" dirty="0">
              <a:solidFill>
                <a:schemeClr val="dk1"/>
              </a:solidFill>
              <a:latin typeface="Gill Sans"/>
              <a:ea typeface="Gill Sans"/>
              <a:cs typeface="Gill Sans"/>
              <a:sym typeface="Gill Sans"/>
            </a:endParaRPr>
          </a:p>
        </p:txBody>
      </p:sp>
      <p:sp>
        <p:nvSpPr>
          <p:cNvPr id="66" name="Google Shape;459;p6">
            <a:extLst>
              <a:ext uri="{FF2B5EF4-FFF2-40B4-BE49-F238E27FC236}">
                <a16:creationId xmlns:a16="http://schemas.microsoft.com/office/drawing/2014/main" id="{BCD745A5-C69A-2047-B2A9-0468A6424EEE}"/>
              </a:ext>
            </a:extLst>
          </p:cNvPr>
          <p:cNvSpPr txBox="1">
            <a:spLocks/>
          </p:cNvSpPr>
          <p:nvPr/>
        </p:nvSpPr>
        <p:spPr>
          <a:xfrm>
            <a:off x="518160" y="863185"/>
            <a:ext cx="8469085" cy="480091"/>
          </a:xfrm>
          <a:prstGeom prst="rect">
            <a:avLst/>
          </a:prstGeom>
          <a:noFill/>
          <a:ln>
            <a:noFill/>
          </a:ln>
        </p:spPr>
        <p:txBody>
          <a:bodyPr spcFirstLastPara="1" vert="horz" wrap="square" lIns="91425" tIns="45700" rIns="91425" bIns="45700" rtlCol="0" anchor="ctr" anchorCtr="0">
            <a:spAutoFit/>
          </a:bodyPr>
          <a:lstStyle>
            <a:lvl1pPr algn="l" defTabSz="914400" rtl="0" eaLnBrk="1" latinLnBrk="0" hangingPunct="1">
              <a:lnSpc>
                <a:spcPct val="90000"/>
              </a:lnSpc>
              <a:spcBef>
                <a:spcPct val="0"/>
              </a:spcBef>
              <a:buNone/>
              <a:defRPr sz="3200" kern="1200">
                <a:solidFill>
                  <a:srgbClr val="BA0C2F"/>
                </a:solidFill>
                <a:latin typeface="Gill Sans MT" panose="020B0502020104020203" pitchFamily="34" charset="0"/>
                <a:ea typeface="+mj-ea"/>
                <a:cs typeface="+mj-cs"/>
              </a:defRPr>
            </a:lvl1pPr>
          </a:lstStyle>
          <a:p>
            <a:pPr marL="0" marR="0" lvl="0" indent="0" algn="l" defTabSz="914400" rtl="0" eaLnBrk="1" fontAlgn="t" latinLnBrk="0" hangingPunct="1">
              <a:lnSpc>
                <a:spcPct val="90000"/>
              </a:lnSpc>
              <a:spcBef>
                <a:spcPct val="0"/>
              </a:spcBef>
              <a:spcAft>
                <a:spcPts val="0"/>
              </a:spcAft>
              <a:buClr>
                <a:srgbClr val="6C6463"/>
              </a:buClr>
              <a:buSzPct val="80000"/>
              <a:buFontTx/>
              <a:buNone/>
              <a:tabLst/>
              <a:defRPr/>
            </a:pPr>
            <a:r>
              <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sym typeface="Gill Sans"/>
              </a:rPr>
              <a:t>DSC: Potential Use Case Example 2</a:t>
            </a:r>
            <a:endPar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endParaRPr>
          </a:p>
        </p:txBody>
      </p:sp>
      <p:pic>
        <p:nvPicPr>
          <p:cNvPr id="3" name="Picture 2">
            <a:extLst>
              <a:ext uri="{FF2B5EF4-FFF2-40B4-BE49-F238E27FC236}">
                <a16:creationId xmlns:a16="http://schemas.microsoft.com/office/drawing/2014/main" id="{C296BAA6-E62B-7E41-8C6F-EE6BED5281CF}"/>
              </a:ext>
            </a:extLst>
          </p:cNvPr>
          <p:cNvPicPr>
            <a:picLocks noChangeAspect="1"/>
          </p:cNvPicPr>
          <p:nvPr/>
        </p:nvPicPr>
        <p:blipFill>
          <a:blip r:embed="rId3"/>
          <a:stretch>
            <a:fillRect/>
          </a:stretch>
        </p:blipFill>
        <p:spPr>
          <a:xfrm>
            <a:off x="388374" y="1687617"/>
            <a:ext cx="8367252" cy="4062497"/>
          </a:xfrm>
          <a:prstGeom prst="rect">
            <a:avLst/>
          </a:prstGeom>
        </p:spPr>
      </p:pic>
    </p:spTree>
    <p:extLst>
      <p:ext uri="{BB962C8B-B14F-4D97-AF65-F5344CB8AC3E}">
        <p14:creationId xmlns:p14="http://schemas.microsoft.com/office/powerpoint/2010/main" val="3297639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66" name="Google Shape;466;p6"/>
          <p:cNvSpPr txBox="1"/>
          <p:nvPr/>
        </p:nvSpPr>
        <p:spPr>
          <a:xfrm>
            <a:off x="8133907" y="6338887"/>
            <a:ext cx="37487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400" smtClean="0">
                <a:solidFill>
                  <a:schemeClr val="dk1"/>
                </a:solidFill>
                <a:latin typeface="Gill Sans"/>
                <a:ea typeface="Gill Sans"/>
                <a:cs typeface="Gill Sans"/>
                <a:sym typeface="Gill Sans"/>
              </a:rPr>
              <a:t>21</a:t>
            </a:fld>
            <a:endParaRPr lang="en-US" sz="1400" dirty="0">
              <a:solidFill>
                <a:schemeClr val="dk1"/>
              </a:solidFill>
              <a:latin typeface="Gill Sans"/>
              <a:ea typeface="Gill Sans"/>
              <a:cs typeface="Gill Sans"/>
              <a:sym typeface="Gill Sans"/>
            </a:endParaRPr>
          </a:p>
        </p:txBody>
      </p:sp>
      <p:sp>
        <p:nvSpPr>
          <p:cNvPr id="66" name="Google Shape;459;p6">
            <a:extLst>
              <a:ext uri="{FF2B5EF4-FFF2-40B4-BE49-F238E27FC236}">
                <a16:creationId xmlns:a16="http://schemas.microsoft.com/office/drawing/2014/main" id="{BCD745A5-C69A-2047-B2A9-0468A6424EEE}"/>
              </a:ext>
            </a:extLst>
          </p:cNvPr>
          <p:cNvSpPr txBox="1">
            <a:spLocks/>
          </p:cNvSpPr>
          <p:nvPr/>
        </p:nvSpPr>
        <p:spPr>
          <a:xfrm>
            <a:off x="496894" y="790560"/>
            <a:ext cx="8469085" cy="480091"/>
          </a:xfrm>
          <a:prstGeom prst="rect">
            <a:avLst/>
          </a:prstGeom>
          <a:noFill/>
          <a:ln>
            <a:noFill/>
          </a:ln>
        </p:spPr>
        <p:txBody>
          <a:bodyPr spcFirstLastPara="1" vert="horz" wrap="square" lIns="91425" tIns="45700" rIns="91425" bIns="45700" rtlCol="0" anchor="ctr" anchorCtr="0">
            <a:spAutoFit/>
          </a:bodyPr>
          <a:lstStyle>
            <a:lvl1pPr algn="l" defTabSz="914400" rtl="0" eaLnBrk="1" latinLnBrk="0" hangingPunct="1">
              <a:lnSpc>
                <a:spcPct val="90000"/>
              </a:lnSpc>
              <a:spcBef>
                <a:spcPct val="0"/>
              </a:spcBef>
              <a:buNone/>
              <a:defRPr sz="3200" kern="1200">
                <a:solidFill>
                  <a:srgbClr val="BA0C2F"/>
                </a:solidFill>
                <a:latin typeface="Gill Sans MT" panose="020B0502020104020203" pitchFamily="34" charset="0"/>
                <a:ea typeface="+mj-ea"/>
                <a:cs typeface="+mj-cs"/>
              </a:defRPr>
            </a:lvl1pPr>
          </a:lstStyle>
          <a:p>
            <a:pPr marL="0" marR="0" lvl="0" indent="0" algn="l" defTabSz="914400" rtl="0" eaLnBrk="1" fontAlgn="t" latinLnBrk="0" hangingPunct="1">
              <a:lnSpc>
                <a:spcPct val="90000"/>
              </a:lnSpc>
              <a:spcBef>
                <a:spcPct val="0"/>
              </a:spcBef>
              <a:spcAft>
                <a:spcPts val="0"/>
              </a:spcAft>
              <a:buClr>
                <a:srgbClr val="6C6463"/>
              </a:buClr>
              <a:buSzPct val="80000"/>
              <a:buFontTx/>
              <a:buNone/>
              <a:tabLst/>
              <a:defRPr/>
            </a:pPr>
            <a:r>
              <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sym typeface="Gill Sans"/>
              </a:rPr>
              <a:t>Supporting Priorities</a:t>
            </a:r>
            <a:endParaRPr kumimoji="0" lang="en-US" sz="2400" b="0" i="0" u="none" strike="noStrike" kern="1200" cap="none" spc="0" normalizeH="0" baseline="0" noProof="0" dirty="0">
              <a:ln>
                <a:noFill/>
              </a:ln>
              <a:solidFill>
                <a:srgbClr val="BA0C2F"/>
              </a:solidFill>
              <a:effectLst/>
              <a:uLnTx/>
              <a:uFillTx/>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F9A292B-0C85-5A48-A6C8-E9A5D607CD4F}"/>
              </a:ext>
            </a:extLst>
          </p:cNvPr>
          <p:cNvSpPr/>
          <p:nvPr/>
        </p:nvSpPr>
        <p:spPr>
          <a:xfrm>
            <a:off x="640112" y="1982798"/>
            <a:ext cx="7413217" cy="2677656"/>
          </a:xfrm>
          <a:prstGeom prst="rect">
            <a:avLst/>
          </a:prstGeom>
        </p:spPr>
        <p:txBody>
          <a:bodyPr wrap="square">
            <a:spAutoFit/>
          </a:bodyPr>
          <a:lstStyle/>
          <a:p>
            <a:pPr marL="342900" marR="0" lvl="0" indent="-342900" algn="just">
              <a:spcBef>
                <a:spcPts val="0"/>
              </a:spcBef>
              <a:spcAft>
                <a:spcPts val="0"/>
              </a:spcAft>
              <a:buClr>
                <a:schemeClr val="accent3"/>
              </a:buClr>
              <a:buFont typeface="Arial" panose="020B0604020202020204" pitchFamily="34" charset="0"/>
              <a:buChar char="•"/>
            </a:pPr>
            <a:r>
              <a:rPr lang="en-US" sz="14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People</a:t>
            </a:r>
          </a:p>
          <a:p>
            <a:pPr marL="800100" lvl="1" indent="-342900" algn="just">
              <a:buClr>
                <a:schemeClr val="accent3"/>
              </a:buClr>
              <a:buFont typeface="Arial" panose="020B0604020202020204" pitchFamily="34" charset="0"/>
              <a:buChar char="•"/>
            </a:pPr>
            <a:r>
              <a:rPr lang="en-US" sz="14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Leadership</a:t>
            </a:r>
          </a:p>
          <a:p>
            <a:pPr marL="800100" lvl="1" indent="-342900" algn="just">
              <a:buClr>
                <a:schemeClr val="accent3"/>
              </a:buClr>
              <a:buFont typeface="Arial" panose="020B0604020202020204" pitchFamily="34" charset="0"/>
              <a:buChar char="•"/>
            </a:pPr>
            <a:r>
              <a:rPr lang="en-US" sz="14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Workforce capacity</a:t>
            </a:r>
          </a:p>
          <a:p>
            <a:pPr marL="800100" lvl="1" indent="-342900" algn="just">
              <a:buClr>
                <a:schemeClr val="accent3"/>
              </a:buClr>
              <a:buFont typeface="Arial" panose="020B0604020202020204" pitchFamily="34" charset="0"/>
              <a:buChar char="•"/>
            </a:pPr>
            <a:endParaRPr lang="en-US" sz="14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endParaRPr>
          </a:p>
          <a:p>
            <a:pPr marL="342900" marR="0" lvl="0" indent="-342900" algn="just">
              <a:spcBef>
                <a:spcPts val="0"/>
              </a:spcBef>
              <a:spcAft>
                <a:spcPts val="0"/>
              </a:spcAft>
              <a:buClr>
                <a:schemeClr val="accent3"/>
              </a:buClr>
              <a:buFont typeface="Arial" panose="020B0604020202020204" pitchFamily="34" charset="0"/>
              <a:buChar char="•"/>
            </a:pPr>
            <a:r>
              <a:rPr lang="en-US" sz="14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Policy</a:t>
            </a:r>
          </a:p>
          <a:p>
            <a:pPr marL="800100" lvl="1" indent="-342900" algn="just">
              <a:buClr>
                <a:schemeClr val="accent3"/>
              </a:buClr>
              <a:buFont typeface="Arial" panose="020B0604020202020204" pitchFamily="34" charset="0"/>
              <a:buChar char="•"/>
            </a:pPr>
            <a:r>
              <a:rPr lang="en-US" sz="14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Policy framework</a:t>
            </a:r>
          </a:p>
          <a:p>
            <a:pPr marL="800100" lvl="1" indent="-342900" algn="just">
              <a:buClr>
                <a:schemeClr val="accent3"/>
              </a:buClr>
              <a:buFont typeface="Arial" panose="020B0604020202020204" pitchFamily="34" charset="0"/>
              <a:buChar char="•"/>
            </a:pPr>
            <a:r>
              <a:rPr lang="en-US" sz="14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Contractual framework</a:t>
            </a:r>
          </a:p>
          <a:p>
            <a:pPr marL="342900" marR="0" lvl="0" indent="-342900" algn="just">
              <a:spcBef>
                <a:spcPts val="0"/>
              </a:spcBef>
              <a:spcAft>
                <a:spcPts val="0"/>
              </a:spcAft>
              <a:buClr>
                <a:schemeClr val="accent3"/>
              </a:buClr>
              <a:buFont typeface="Arial" panose="020B0604020202020204" pitchFamily="34" charset="0"/>
              <a:buChar char="•"/>
            </a:pPr>
            <a:endParaRPr lang="en-US" sz="14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endParaRPr>
          </a:p>
          <a:p>
            <a:pPr marL="342900" marR="0" lvl="0" indent="-342900" algn="just">
              <a:spcBef>
                <a:spcPts val="0"/>
              </a:spcBef>
              <a:spcAft>
                <a:spcPts val="0"/>
              </a:spcAft>
              <a:buClr>
                <a:schemeClr val="accent3"/>
              </a:buClr>
              <a:buFont typeface="Arial" panose="020B0604020202020204" pitchFamily="34" charset="0"/>
              <a:buChar char="•"/>
            </a:pPr>
            <a:r>
              <a:rPr lang="en-US" sz="14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Governance</a:t>
            </a:r>
          </a:p>
          <a:p>
            <a:pPr marL="800100" lvl="1" indent="-342900" algn="just">
              <a:buClr>
                <a:schemeClr val="accent3"/>
              </a:buClr>
              <a:buFont typeface="Arial" panose="020B0604020202020204" pitchFamily="34" charset="0"/>
              <a:buChar char="•"/>
            </a:pPr>
            <a:r>
              <a:rPr lang="en-US" sz="14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Data</a:t>
            </a:r>
          </a:p>
          <a:p>
            <a:pPr marL="800100" lvl="1" indent="-342900" algn="just">
              <a:buClr>
                <a:schemeClr val="accent3"/>
              </a:buClr>
              <a:buFont typeface="Arial" panose="020B0604020202020204" pitchFamily="34" charset="0"/>
              <a:buChar char="•"/>
            </a:pPr>
            <a:r>
              <a:rPr lang="en-US" sz="14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Process</a:t>
            </a:r>
          </a:p>
          <a:p>
            <a:pPr marL="800100" lvl="1" indent="-342900" algn="just">
              <a:buClr>
                <a:schemeClr val="accent3"/>
              </a:buClr>
              <a:buFont typeface="Arial" panose="020B0604020202020204" pitchFamily="34" charset="0"/>
              <a:buChar char="•"/>
            </a:pPr>
            <a:r>
              <a:rPr lang="en-US" sz="14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Technology</a:t>
            </a:r>
          </a:p>
        </p:txBody>
      </p:sp>
    </p:spTree>
    <p:extLst>
      <p:ext uri="{BB962C8B-B14F-4D97-AF65-F5344CB8AC3E}">
        <p14:creationId xmlns:p14="http://schemas.microsoft.com/office/powerpoint/2010/main" val="542417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2" name="Rectangle 41">
            <a:extLst>
              <a:ext uri="{FF2B5EF4-FFF2-40B4-BE49-F238E27FC236}">
                <a16:creationId xmlns:a16="http://schemas.microsoft.com/office/drawing/2014/main" id="{532B5CB9-8667-F441-9247-FE03331A1381}"/>
              </a:ext>
            </a:extLst>
          </p:cNvPr>
          <p:cNvSpPr/>
          <p:nvPr/>
        </p:nvSpPr>
        <p:spPr>
          <a:xfrm>
            <a:off x="672028" y="1491516"/>
            <a:ext cx="7836753" cy="2943878"/>
          </a:xfrm>
          <a:prstGeom prst="rect">
            <a:avLst/>
          </a:prstGeom>
          <a:solidFill>
            <a:schemeClr val="bg1">
              <a:lumMod val="9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B018CBD-B75B-5341-8D72-9EA2975CB23B}"/>
              </a:ext>
            </a:extLst>
          </p:cNvPr>
          <p:cNvSpPr/>
          <p:nvPr/>
        </p:nvSpPr>
        <p:spPr>
          <a:xfrm>
            <a:off x="1784734" y="3000187"/>
            <a:ext cx="5380856" cy="58796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Google Shape;466;p6"/>
          <p:cNvSpPr txBox="1"/>
          <p:nvPr/>
        </p:nvSpPr>
        <p:spPr>
          <a:xfrm>
            <a:off x="8133907" y="6338887"/>
            <a:ext cx="37487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400" smtClean="0">
                <a:solidFill>
                  <a:schemeClr val="dk1"/>
                </a:solidFill>
                <a:latin typeface="Gill Sans"/>
                <a:ea typeface="Gill Sans"/>
                <a:cs typeface="Gill Sans"/>
                <a:sym typeface="Gill Sans"/>
              </a:rPr>
              <a:t>22</a:t>
            </a:fld>
            <a:endParaRPr lang="en-US" sz="1400" dirty="0">
              <a:solidFill>
                <a:schemeClr val="dk1"/>
              </a:solidFill>
              <a:latin typeface="Gill Sans"/>
              <a:ea typeface="Gill Sans"/>
              <a:cs typeface="Gill Sans"/>
              <a:sym typeface="Gill Sans"/>
            </a:endParaRPr>
          </a:p>
        </p:txBody>
      </p:sp>
      <p:sp>
        <p:nvSpPr>
          <p:cNvPr id="66" name="Google Shape;459;p6">
            <a:extLst>
              <a:ext uri="{FF2B5EF4-FFF2-40B4-BE49-F238E27FC236}">
                <a16:creationId xmlns:a16="http://schemas.microsoft.com/office/drawing/2014/main" id="{BCD745A5-C69A-2047-B2A9-0468A6424EEE}"/>
              </a:ext>
            </a:extLst>
          </p:cNvPr>
          <p:cNvSpPr txBox="1">
            <a:spLocks/>
          </p:cNvSpPr>
          <p:nvPr/>
        </p:nvSpPr>
        <p:spPr>
          <a:xfrm>
            <a:off x="496894" y="790560"/>
            <a:ext cx="8469085" cy="480091"/>
          </a:xfrm>
          <a:prstGeom prst="rect">
            <a:avLst/>
          </a:prstGeom>
          <a:noFill/>
          <a:ln>
            <a:noFill/>
          </a:ln>
        </p:spPr>
        <p:txBody>
          <a:bodyPr spcFirstLastPara="1" vert="horz" wrap="square" lIns="91425" tIns="45700" rIns="91425" bIns="45700" rtlCol="0" anchor="ctr" anchorCtr="0">
            <a:spAutoFit/>
          </a:bodyPr>
          <a:lstStyle>
            <a:lvl1pPr algn="l" defTabSz="914400" rtl="0" eaLnBrk="1" latinLnBrk="0" hangingPunct="1">
              <a:lnSpc>
                <a:spcPct val="90000"/>
              </a:lnSpc>
              <a:spcBef>
                <a:spcPct val="0"/>
              </a:spcBef>
              <a:buNone/>
              <a:defRPr sz="3200" kern="1200">
                <a:solidFill>
                  <a:srgbClr val="BA0C2F"/>
                </a:solidFill>
                <a:latin typeface="Gill Sans MT" panose="020B0502020104020203" pitchFamily="34" charset="0"/>
                <a:ea typeface="+mj-ea"/>
                <a:cs typeface="+mj-cs"/>
              </a:defRPr>
            </a:lvl1pPr>
          </a:lstStyle>
          <a:p>
            <a:pPr marL="0" marR="0" lvl="0" indent="0" algn="l" defTabSz="914400" rtl="0" eaLnBrk="1" fontAlgn="t" latinLnBrk="0" hangingPunct="1">
              <a:lnSpc>
                <a:spcPct val="90000"/>
              </a:lnSpc>
              <a:spcBef>
                <a:spcPct val="0"/>
              </a:spcBef>
              <a:spcAft>
                <a:spcPts val="0"/>
              </a:spcAft>
              <a:buClr>
                <a:srgbClr val="6C6463"/>
              </a:buClr>
              <a:buSzPct val="80000"/>
              <a:buFontTx/>
              <a:buNone/>
              <a:tabLst/>
              <a:defRPr/>
            </a:pPr>
            <a:r>
              <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sym typeface="Gill Sans"/>
              </a:rPr>
              <a:t>Governance Model (Suggested)</a:t>
            </a:r>
            <a:endParaRPr kumimoji="0" lang="en-US" sz="2400" b="0" i="0" u="none" strike="noStrike" kern="1200" cap="none" spc="0" normalizeH="0" baseline="0" noProof="0" dirty="0">
              <a:ln>
                <a:noFill/>
              </a:ln>
              <a:solidFill>
                <a:srgbClr val="BA0C2F"/>
              </a:solidFill>
              <a:effectLst/>
              <a:uLnTx/>
              <a:uFillTx/>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9F16DFBA-D2ED-DD48-AA3A-3CFAC016E092}"/>
              </a:ext>
            </a:extLst>
          </p:cNvPr>
          <p:cNvSpPr/>
          <p:nvPr/>
        </p:nvSpPr>
        <p:spPr>
          <a:xfrm>
            <a:off x="672029" y="4968606"/>
            <a:ext cx="7836753" cy="135926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B6F538C7-B98E-CC48-8F4A-21F35092FC15}"/>
              </a:ext>
            </a:extLst>
          </p:cNvPr>
          <p:cNvSpPr/>
          <p:nvPr/>
        </p:nvSpPr>
        <p:spPr>
          <a:xfrm>
            <a:off x="2924345" y="5199961"/>
            <a:ext cx="1416301" cy="297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SC Process Formulation &amp; Reviews</a:t>
            </a:r>
          </a:p>
        </p:txBody>
      </p:sp>
      <p:sp>
        <p:nvSpPr>
          <p:cNvPr id="5" name="Rectangle 4">
            <a:extLst>
              <a:ext uri="{FF2B5EF4-FFF2-40B4-BE49-F238E27FC236}">
                <a16:creationId xmlns:a16="http://schemas.microsoft.com/office/drawing/2014/main" id="{E6B8F74F-5816-F144-B7D9-478BFDDDBD39}"/>
              </a:ext>
            </a:extLst>
          </p:cNvPr>
          <p:cNvSpPr/>
          <p:nvPr/>
        </p:nvSpPr>
        <p:spPr>
          <a:xfrm>
            <a:off x="770548" y="4968606"/>
            <a:ext cx="601052" cy="230832"/>
          </a:xfrm>
          <a:prstGeom prst="rect">
            <a:avLst/>
          </a:prstGeom>
        </p:spPr>
        <p:txBody>
          <a:bodyPr wrap="square">
            <a:spAutoFit/>
          </a:bodyPr>
          <a:lstStyle/>
          <a:p>
            <a:pPr>
              <a:buClr>
                <a:schemeClr val="accent3"/>
              </a:buClr>
            </a:pPr>
            <a:r>
              <a:rPr lang="en-US" sz="900" b="1"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Data</a:t>
            </a:r>
          </a:p>
        </p:txBody>
      </p:sp>
      <p:sp>
        <p:nvSpPr>
          <p:cNvPr id="11" name="Rectangle 10">
            <a:extLst>
              <a:ext uri="{FF2B5EF4-FFF2-40B4-BE49-F238E27FC236}">
                <a16:creationId xmlns:a16="http://schemas.microsoft.com/office/drawing/2014/main" id="{A6BCAF28-6EE1-2A45-8452-BAE2D8671CAE}"/>
              </a:ext>
            </a:extLst>
          </p:cNvPr>
          <p:cNvSpPr/>
          <p:nvPr/>
        </p:nvSpPr>
        <p:spPr>
          <a:xfrm>
            <a:off x="2901994" y="4957588"/>
            <a:ext cx="777639" cy="230832"/>
          </a:xfrm>
          <a:prstGeom prst="rect">
            <a:avLst/>
          </a:prstGeom>
        </p:spPr>
        <p:txBody>
          <a:bodyPr wrap="square">
            <a:spAutoFit/>
          </a:bodyPr>
          <a:lstStyle/>
          <a:p>
            <a:pPr>
              <a:buClr>
                <a:schemeClr val="accent3"/>
              </a:buClr>
            </a:pPr>
            <a:r>
              <a:rPr lang="en-US" sz="900" b="1"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Process</a:t>
            </a:r>
          </a:p>
        </p:txBody>
      </p:sp>
      <p:sp>
        <p:nvSpPr>
          <p:cNvPr id="12" name="Rectangle 11">
            <a:extLst>
              <a:ext uri="{FF2B5EF4-FFF2-40B4-BE49-F238E27FC236}">
                <a16:creationId xmlns:a16="http://schemas.microsoft.com/office/drawing/2014/main" id="{6EBB0DC3-D3B5-5043-A13F-63785A3695E8}"/>
              </a:ext>
            </a:extLst>
          </p:cNvPr>
          <p:cNvSpPr/>
          <p:nvPr/>
        </p:nvSpPr>
        <p:spPr>
          <a:xfrm>
            <a:off x="5022267" y="4955223"/>
            <a:ext cx="981926" cy="230832"/>
          </a:xfrm>
          <a:prstGeom prst="rect">
            <a:avLst/>
          </a:prstGeom>
        </p:spPr>
        <p:txBody>
          <a:bodyPr wrap="square">
            <a:spAutoFit/>
          </a:bodyPr>
          <a:lstStyle/>
          <a:p>
            <a:pPr>
              <a:buClr>
                <a:schemeClr val="accent3"/>
              </a:buClr>
            </a:pPr>
            <a:r>
              <a:rPr lang="en-US" sz="900" b="1"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Technology</a:t>
            </a:r>
          </a:p>
        </p:txBody>
      </p:sp>
      <p:sp>
        <p:nvSpPr>
          <p:cNvPr id="13" name="Rectangle 12">
            <a:extLst>
              <a:ext uri="{FF2B5EF4-FFF2-40B4-BE49-F238E27FC236}">
                <a16:creationId xmlns:a16="http://schemas.microsoft.com/office/drawing/2014/main" id="{BDD22E1D-2A56-A246-9DA7-A3C080154428}"/>
              </a:ext>
            </a:extLst>
          </p:cNvPr>
          <p:cNvSpPr/>
          <p:nvPr/>
        </p:nvSpPr>
        <p:spPr>
          <a:xfrm>
            <a:off x="7055882" y="4976300"/>
            <a:ext cx="777639" cy="230832"/>
          </a:xfrm>
          <a:prstGeom prst="rect">
            <a:avLst/>
          </a:prstGeom>
        </p:spPr>
        <p:txBody>
          <a:bodyPr wrap="square">
            <a:spAutoFit/>
          </a:bodyPr>
          <a:lstStyle/>
          <a:p>
            <a:pPr>
              <a:buClr>
                <a:schemeClr val="accent3"/>
              </a:buClr>
            </a:pPr>
            <a:r>
              <a:rPr lang="en-US" sz="900" b="1"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Risk</a:t>
            </a:r>
          </a:p>
        </p:txBody>
      </p:sp>
      <p:sp>
        <p:nvSpPr>
          <p:cNvPr id="14" name="Rounded Rectangle 13">
            <a:extLst>
              <a:ext uri="{FF2B5EF4-FFF2-40B4-BE49-F238E27FC236}">
                <a16:creationId xmlns:a16="http://schemas.microsoft.com/office/drawing/2014/main" id="{B7C87683-A5BA-0E42-BAEB-8041610F04DD}"/>
              </a:ext>
            </a:extLst>
          </p:cNvPr>
          <p:cNvSpPr/>
          <p:nvPr/>
        </p:nvSpPr>
        <p:spPr>
          <a:xfrm>
            <a:off x="2924345" y="5571119"/>
            <a:ext cx="1416301" cy="297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Regulatory Compliance</a:t>
            </a:r>
          </a:p>
        </p:txBody>
      </p:sp>
      <p:sp>
        <p:nvSpPr>
          <p:cNvPr id="15" name="Rounded Rectangle 14">
            <a:extLst>
              <a:ext uri="{FF2B5EF4-FFF2-40B4-BE49-F238E27FC236}">
                <a16:creationId xmlns:a16="http://schemas.microsoft.com/office/drawing/2014/main" id="{3B3D8F55-CA40-4E44-BAF2-211A14F6D93C}"/>
              </a:ext>
            </a:extLst>
          </p:cNvPr>
          <p:cNvSpPr/>
          <p:nvPr/>
        </p:nvSpPr>
        <p:spPr>
          <a:xfrm>
            <a:off x="5022267" y="5197165"/>
            <a:ext cx="1383249" cy="297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Enterprise Architecture Reviews</a:t>
            </a:r>
          </a:p>
        </p:txBody>
      </p:sp>
      <p:sp>
        <p:nvSpPr>
          <p:cNvPr id="16" name="Rounded Rectangle 15">
            <a:extLst>
              <a:ext uri="{FF2B5EF4-FFF2-40B4-BE49-F238E27FC236}">
                <a16:creationId xmlns:a16="http://schemas.microsoft.com/office/drawing/2014/main" id="{3C8D235C-6D58-0649-9B0C-AED2D8D1C592}"/>
              </a:ext>
            </a:extLst>
          </p:cNvPr>
          <p:cNvSpPr/>
          <p:nvPr/>
        </p:nvSpPr>
        <p:spPr>
          <a:xfrm>
            <a:off x="7055882" y="5197165"/>
            <a:ext cx="1383249" cy="297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DSC Risk Management</a:t>
            </a:r>
          </a:p>
        </p:txBody>
      </p:sp>
      <p:sp>
        <p:nvSpPr>
          <p:cNvPr id="17" name="Rounded Rectangle 16">
            <a:extLst>
              <a:ext uri="{FF2B5EF4-FFF2-40B4-BE49-F238E27FC236}">
                <a16:creationId xmlns:a16="http://schemas.microsoft.com/office/drawing/2014/main" id="{9118E0A2-96BB-0648-914E-3BADBE4A3E71}"/>
              </a:ext>
            </a:extLst>
          </p:cNvPr>
          <p:cNvSpPr/>
          <p:nvPr/>
        </p:nvSpPr>
        <p:spPr>
          <a:xfrm>
            <a:off x="770548" y="5197165"/>
            <a:ext cx="1383249" cy="297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Data Needs Identification</a:t>
            </a:r>
          </a:p>
        </p:txBody>
      </p:sp>
      <p:sp>
        <p:nvSpPr>
          <p:cNvPr id="18" name="Rounded Rectangle 17">
            <a:extLst>
              <a:ext uri="{FF2B5EF4-FFF2-40B4-BE49-F238E27FC236}">
                <a16:creationId xmlns:a16="http://schemas.microsoft.com/office/drawing/2014/main" id="{5AD523E9-97B1-7843-A904-C167B10B6E65}"/>
              </a:ext>
            </a:extLst>
          </p:cNvPr>
          <p:cNvSpPr/>
          <p:nvPr/>
        </p:nvSpPr>
        <p:spPr>
          <a:xfrm>
            <a:off x="770548" y="5571119"/>
            <a:ext cx="1383249" cy="297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Data Quality Reviews </a:t>
            </a:r>
          </a:p>
        </p:txBody>
      </p:sp>
      <p:sp>
        <p:nvSpPr>
          <p:cNvPr id="19" name="Rounded Rectangle 18">
            <a:extLst>
              <a:ext uri="{FF2B5EF4-FFF2-40B4-BE49-F238E27FC236}">
                <a16:creationId xmlns:a16="http://schemas.microsoft.com/office/drawing/2014/main" id="{FF96D46E-E51C-C14E-A417-433C6880B9EA}"/>
              </a:ext>
            </a:extLst>
          </p:cNvPr>
          <p:cNvSpPr/>
          <p:nvPr/>
        </p:nvSpPr>
        <p:spPr>
          <a:xfrm>
            <a:off x="770547" y="5947166"/>
            <a:ext cx="1383249" cy="297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Data Exchange Policies</a:t>
            </a:r>
          </a:p>
        </p:txBody>
      </p:sp>
      <p:sp>
        <p:nvSpPr>
          <p:cNvPr id="20" name="Rounded Rectangle 19">
            <a:extLst>
              <a:ext uri="{FF2B5EF4-FFF2-40B4-BE49-F238E27FC236}">
                <a16:creationId xmlns:a16="http://schemas.microsoft.com/office/drawing/2014/main" id="{169A7149-1F74-8340-872C-94E7A72259B3}"/>
              </a:ext>
            </a:extLst>
          </p:cNvPr>
          <p:cNvSpPr/>
          <p:nvPr/>
        </p:nvSpPr>
        <p:spPr>
          <a:xfrm>
            <a:off x="2924344" y="5951587"/>
            <a:ext cx="1416301" cy="297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Process Improvements</a:t>
            </a:r>
          </a:p>
        </p:txBody>
      </p:sp>
      <p:sp>
        <p:nvSpPr>
          <p:cNvPr id="21" name="Rounded Rectangle 20">
            <a:extLst>
              <a:ext uri="{FF2B5EF4-FFF2-40B4-BE49-F238E27FC236}">
                <a16:creationId xmlns:a16="http://schemas.microsoft.com/office/drawing/2014/main" id="{FD1C6CB7-79BC-0046-8BA1-5A3933E2E712}"/>
              </a:ext>
            </a:extLst>
          </p:cNvPr>
          <p:cNvSpPr/>
          <p:nvPr/>
        </p:nvSpPr>
        <p:spPr>
          <a:xfrm>
            <a:off x="5022267" y="5571119"/>
            <a:ext cx="1383249" cy="297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DSC Policies</a:t>
            </a:r>
          </a:p>
        </p:txBody>
      </p:sp>
      <p:sp>
        <p:nvSpPr>
          <p:cNvPr id="22" name="Rounded Rectangle 21">
            <a:extLst>
              <a:ext uri="{FF2B5EF4-FFF2-40B4-BE49-F238E27FC236}">
                <a16:creationId xmlns:a16="http://schemas.microsoft.com/office/drawing/2014/main" id="{E749DF2C-E82B-284F-AC22-27403F2808F9}"/>
              </a:ext>
            </a:extLst>
          </p:cNvPr>
          <p:cNvSpPr/>
          <p:nvPr/>
        </p:nvSpPr>
        <p:spPr>
          <a:xfrm>
            <a:off x="5022266" y="5945073"/>
            <a:ext cx="1383249" cy="297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DSC Technology Audits</a:t>
            </a:r>
          </a:p>
        </p:txBody>
      </p:sp>
      <p:sp>
        <p:nvSpPr>
          <p:cNvPr id="23" name="Rounded Rectangle 22">
            <a:extLst>
              <a:ext uri="{FF2B5EF4-FFF2-40B4-BE49-F238E27FC236}">
                <a16:creationId xmlns:a16="http://schemas.microsoft.com/office/drawing/2014/main" id="{53E83556-5D74-F94A-B89E-464FBEDDEFC9}"/>
              </a:ext>
            </a:extLst>
          </p:cNvPr>
          <p:cNvSpPr/>
          <p:nvPr/>
        </p:nvSpPr>
        <p:spPr>
          <a:xfrm>
            <a:off x="7055881" y="5574452"/>
            <a:ext cx="1383249" cy="297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Risk Identification &amp; Mitigation</a:t>
            </a:r>
          </a:p>
        </p:txBody>
      </p:sp>
      <p:sp>
        <p:nvSpPr>
          <p:cNvPr id="24" name="Rounded Rectangle 23">
            <a:extLst>
              <a:ext uri="{FF2B5EF4-FFF2-40B4-BE49-F238E27FC236}">
                <a16:creationId xmlns:a16="http://schemas.microsoft.com/office/drawing/2014/main" id="{8EB3809C-C7D1-EA43-9762-41666E7EA414}"/>
              </a:ext>
            </a:extLst>
          </p:cNvPr>
          <p:cNvSpPr/>
          <p:nvPr/>
        </p:nvSpPr>
        <p:spPr>
          <a:xfrm>
            <a:off x="7055880" y="5956785"/>
            <a:ext cx="1383249" cy="297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Risk Monitoring &amp; Reporting</a:t>
            </a:r>
          </a:p>
        </p:txBody>
      </p:sp>
      <p:sp>
        <p:nvSpPr>
          <p:cNvPr id="6" name="Rounded Rectangle 5">
            <a:extLst>
              <a:ext uri="{FF2B5EF4-FFF2-40B4-BE49-F238E27FC236}">
                <a16:creationId xmlns:a16="http://schemas.microsoft.com/office/drawing/2014/main" id="{93351BCE-A0C8-A348-999D-794852FEB562}"/>
              </a:ext>
            </a:extLst>
          </p:cNvPr>
          <p:cNvSpPr/>
          <p:nvPr/>
        </p:nvSpPr>
        <p:spPr>
          <a:xfrm>
            <a:off x="3813272" y="1517291"/>
            <a:ext cx="1564396" cy="407624"/>
          </a:xfrm>
          <a:prstGeom prst="roundRect">
            <a:avLst/>
          </a:prstGeom>
          <a:solidFill>
            <a:srgbClr val="68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Executive Chairperson MOH - HTSS</a:t>
            </a:r>
          </a:p>
        </p:txBody>
      </p:sp>
      <p:sp>
        <p:nvSpPr>
          <p:cNvPr id="39" name="Rounded Rectangle 38">
            <a:extLst>
              <a:ext uri="{FF2B5EF4-FFF2-40B4-BE49-F238E27FC236}">
                <a16:creationId xmlns:a16="http://schemas.microsoft.com/office/drawing/2014/main" id="{3857DFA9-1F8C-3640-A82E-D43355C7C940}"/>
              </a:ext>
            </a:extLst>
          </p:cNvPr>
          <p:cNvSpPr/>
          <p:nvPr/>
        </p:nvSpPr>
        <p:spPr>
          <a:xfrm>
            <a:off x="3813272" y="2305596"/>
            <a:ext cx="1564396" cy="407624"/>
          </a:xfrm>
          <a:prstGeom prst="roundRect">
            <a:avLst/>
          </a:prstGeom>
          <a:solidFill>
            <a:srgbClr val="68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Secretary</a:t>
            </a:r>
          </a:p>
        </p:txBody>
      </p:sp>
      <p:sp>
        <p:nvSpPr>
          <p:cNvPr id="40" name="Rounded Rectangle 39">
            <a:extLst>
              <a:ext uri="{FF2B5EF4-FFF2-40B4-BE49-F238E27FC236}">
                <a16:creationId xmlns:a16="http://schemas.microsoft.com/office/drawing/2014/main" id="{F3E53A68-3D7E-154D-8542-26FA7A30A518}"/>
              </a:ext>
            </a:extLst>
          </p:cNvPr>
          <p:cNvSpPr/>
          <p:nvPr/>
        </p:nvSpPr>
        <p:spPr>
          <a:xfrm>
            <a:off x="1869165" y="3096773"/>
            <a:ext cx="904224" cy="40762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MOH</a:t>
            </a:r>
          </a:p>
        </p:txBody>
      </p:sp>
      <p:sp>
        <p:nvSpPr>
          <p:cNvPr id="41" name="Rounded Rectangle 40">
            <a:extLst>
              <a:ext uri="{FF2B5EF4-FFF2-40B4-BE49-F238E27FC236}">
                <a16:creationId xmlns:a16="http://schemas.microsoft.com/office/drawing/2014/main" id="{C96375A5-D415-564F-8A49-936A4E37EE86}"/>
              </a:ext>
            </a:extLst>
          </p:cNvPr>
          <p:cNvSpPr/>
          <p:nvPr/>
        </p:nvSpPr>
        <p:spPr>
          <a:xfrm>
            <a:off x="2943827" y="3096773"/>
            <a:ext cx="904224" cy="40762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DHD</a:t>
            </a:r>
          </a:p>
        </p:txBody>
      </p:sp>
      <p:grpSp>
        <p:nvGrpSpPr>
          <p:cNvPr id="47" name="Group 46">
            <a:extLst>
              <a:ext uri="{FF2B5EF4-FFF2-40B4-BE49-F238E27FC236}">
                <a16:creationId xmlns:a16="http://schemas.microsoft.com/office/drawing/2014/main" id="{E5A78BD6-7A3A-4F43-A4CD-0B97AEA2522C}"/>
              </a:ext>
            </a:extLst>
          </p:cNvPr>
          <p:cNvGrpSpPr/>
          <p:nvPr/>
        </p:nvGrpSpPr>
        <p:grpSpPr>
          <a:xfrm>
            <a:off x="7165591" y="3852871"/>
            <a:ext cx="508994" cy="270071"/>
            <a:chOff x="8058150" y="3838575"/>
            <a:chExt cx="679120" cy="742950"/>
          </a:xfrm>
        </p:grpSpPr>
        <p:cxnSp>
          <p:nvCxnSpPr>
            <p:cNvPr id="48" name="Straight Connector 47">
              <a:extLst>
                <a:ext uri="{FF2B5EF4-FFF2-40B4-BE49-F238E27FC236}">
                  <a16:creationId xmlns:a16="http://schemas.microsoft.com/office/drawing/2014/main" id="{10AD6C9B-B37C-C244-BB13-83547592BC37}"/>
                </a:ext>
              </a:extLst>
            </p:cNvPr>
            <p:cNvCxnSpPr/>
            <p:nvPr/>
          </p:nvCxnSpPr>
          <p:spPr>
            <a:xfrm>
              <a:off x="8737270" y="3838575"/>
              <a:ext cx="0" cy="74295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368455A-8E19-5945-AAE3-3A71C9D7DE2E}"/>
                </a:ext>
              </a:extLst>
            </p:cNvPr>
            <p:cNvCxnSpPr>
              <a:cxnSpLocks/>
            </p:cNvCxnSpPr>
            <p:nvPr/>
          </p:nvCxnSpPr>
          <p:spPr>
            <a:xfrm>
              <a:off x="8058150" y="4208867"/>
              <a:ext cx="679120" cy="0"/>
            </a:xfrm>
            <a:prstGeom prst="line">
              <a:avLst/>
            </a:prstGeom>
            <a:ln w="15875">
              <a:solidFill>
                <a:schemeClr val="accent2"/>
              </a:solidFill>
              <a:prstDash val="sysDash"/>
            </a:ln>
          </p:spPr>
          <p:style>
            <a:lnRef idx="1">
              <a:schemeClr val="accent1"/>
            </a:lnRef>
            <a:fillRef idx="0">
              <a:schemeClr val="accent1"/>
            </a:fillRef>
            <a:effectRef idx="0">
              <a:schemeClr val="accent1"/>
            </a:effectRef>
            <a:fontRef idx="minor">
              <a:schemeClr val="tx1"/>
            </a:fontRef>
          </p:style>
        </p:cxnSp>
      </p:grpSp>
      <p:sp>
        <p:nvSpPr>
          <p:cNvPr id="50" name="Rectangle 49">
            <a:extLst>
              <a:ext uri="{FF2B5EF4-FFF2-40B4-BE49-F238E27FC236}">
                <a16:creationId xmlns:a16="http://schemas.microsoft.com/office/drawing/2014/main" id="{26B91C2B-5350-1847-97A1-AE7EC77B7C7B}"/>
              </a:ext>
            </a:extLst>
          </p:cNvPr>
          <p:cNvSpPr/>
          <p:nvPr/>
        </p:nvSpPr>
        <p:spPr>
          <a:xfrm>
            <a:off x="7634759" y="3779727"/>
            <a:ext cx="1062151" cy="369332"/>
          </a:xfrm>
          <a:prstGeom prst="rect">
            <a:avLst/>
          </a:prstGeom>
        </p:spPr>
        <p:txBody>
          <a:bodyPr wrap="square">
            <a:spAutoFit/>
          </a:bodyPr>
          <a:lstStyle/>
          <a:p>
            <a:pPr>
              <a:buClr>
                <a:schemeClr val="accent3"/>
              </a:buClr>
            </a:pPr>
            <a:r>
              <a:rPr lang="en-US" sz="9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Partner Organizations</a:t>
            </a:r>
          </a:p>
        </p:txBody>
      </p:sp>
      <p:sp>
        <p:nvSpPr>
          <p:cNvPr id="51" name="Rounded Rectangle 50">
            <a:extLst>
              <a:ext uri="{FF2B5EF4-FFF2-40B4-BE49-F238E27FC236}">
                <a16:creationId xmlns:a16="http://schemas.microsoft.com/office/drawing/2014/main" id="{15DF48A9-F1AB-B74C-ABCF-FDDB2584683E}"/>
              </a:ext>
            </a:extLst>
          </p:cNvPr>
          <p:cNvSpPr/>
          <p:nvPr/>
        </p:nvSpPr>
        <p:spPr>
          <a:xfrm>
            <a:off x="4018489" y="3096773"/>
            <a:ext cx="904224" cy="40762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PMRA</a:t>
            </a:r>
          </a:p>
        </p:txBody>
      </p:sp>
      <p:sp>
        <p:nvSpPr>
          <p:cNvPr id="52" name="Rounded Rectangle 51">
            <a:extLst>
              <a:ext uri="{FF2B5EF4-FFF2-40B4-BE49-F238E27FC236}">
                <a16:creationId xmlns:a16="http://schemas.microsoft.com/office/drawing/2014/main" id="{02DDE283-0E72-034B-BAB7-CDDA88120549}"/>
              </a:ext>
            </a:extLst>
          </p:cNvPr>
          <p:cNvSpPr/>
          <p:nvPr/>
        </p:nvSpPr>
        <p:spPr>
          <a:xfrm>
            <a:off x="5093150" y="3096773"/>
            <a:ext cx="904224" cy="40762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CMST</a:t>
            </a:r>
          </a:p>
        </p:txBody>
      </p:sp>
      <p:sp>
        <p:nvSpPr>
          <p:cNvPr id="53" name="Rounded Rectangle 52">
            <a:extLst>
              <a:ext uri="{FF2B5EF4-FFF2-40B4-BE49-F238E27FC236}">
                <a16:creationId xmlns:a16="http://schemas.microsoft.com/office/drawing/2014/main" id="{A959298D-1920-B644-8D59-08A3E10F8AA1}"/>
              </a:ext>
            </a:extLst>
          </p:cNvPr>
          <p:cNvSpPr/>
          <p:nvPr/>
        </p:nvSpPr>
        <p:spPr>
          <a:xfrm>
            <a:off x="6167811" y="3096264"/>
            <a:ext cx="904224" cy="40762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Other</a:t>
            </a:r>
          </a:p>
        </p:txBody>
      </p:sp>
      <p:sp>
        <p:nvSpPr>
          <p:cNvPr id="59" name="Rectangle 58">
            <a:extLst>
              <a:ext uri="{FF2B5EF4-FFF2-40B4-BE49-F238E27FC236}">
                <a16:creationId xmlns:a16="http://schemas.microsoft.com/office/drawing/2014/main" id="{F21BD217-3C6D-CB43-B21B-C831515DCAE0}"/>
              </a:ext>
            </a:extLst>
          </p:cNvPr>
          <p:cNvSpPr/>
          <p:nvPr/>
        </p:nvSpPr>
        <p:spPr>
          <a:xfrm>
            <a:off x="1784733" y="3693227"/>
            <a:ext cx="5380856" cy="58796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a:extLst>
              <a:ext uri="{FF2B5EF4-FFF2-40B4-BE49-F238E27FC236}">
                <a16:creationId xmlns:a16="http://schemas.microsoft.com/office/drawing/2014/main" id="{EA08516E-3CCC-6543-BCD2-37C36F0A44D4}"/>
              </a:ext>
            </a:extLst>
          </p:cNvPr>
          <p:cNvSpPr/>
          <p:nvPr/>
        </p:nvSpPr>
        <p:spPr>
          <a:xfrm>
            <a:off x="1864395" y="3786926"/>
            <a:ext cx="904224" cy="40762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Donors</a:t>
            </a:r>
          </a:p>
        </p:txBody>
      </p:sp>
      <p:sp>
        <p:nvSpPr>
          <p:cNvPr id="55" name="Rounded Rectangle 54">
            <a:extLst>
              <a:ext uri="{FF2B5EF4-FFF2-40B4-BE49-F238E27FC236}">
                <a16:creationId xmlns:a16="http://schemas.microsoft.com/office/drawing/2014/main" id="{3022E21A-8D61-A84F-A001-D1AA5B72E4E0}"/>
              </a:ext>
            </a:extLst>
          </p:cNvPr>
          <p:cNvSpPr/>
          <p:nvPr/>
        </p:nvSpPr>
        <p:spPr>
          <a:xfrm>
            <a:off x="3142356" y="3786926"/>
            <a:ext cx="1062150" cy="40762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Implementation Partners</a:t>
            </a:r>
          </a:p>
        </p:txBody>
      </p:sp>
      <p:sp>
        <p:nvSpPr>
          <p:cNvPr id="56" name="Rounded Rectangle 55">
            <a:extLst>
              <a:ext uri="{FF2B5EF4-FFF2-40B4-BE49-F238E27FC236}">
                <a16:creationId xmlns:a16="http://schemas.microsoft.com/office/drawing/2014/main" id="{7748AEDD-D47C-8748-8695-E377F3191FB5}"/>
              </a:ext>
            </a:extLst>
          </p:cNvPr>
          <p:cNvSpPr/>
          <p:nvPr/>
        </p:nvSpPr>
        <p:spPr>
          <a:xfrm>
            <a:off x="4578243" y="3786926"/>
            <a:ext cx="1062150" cy="40762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SMOs</a:t>
            </a:r>
          </a:p>
        </p:txBody>
      </p:sp>
      <p:sp>
        <p:nvSpPr>
          <p:cNvPr id="57" name="Rounded Rectangle 56">
            <a:extLst>
              <a:ext uri="{FF2B5EF4-FFF2-40B4-BE49-F238E27FC236}">
                <a16:creationId xmlns:a16="http://schemas.microsoft.com/office/drawing/2014/main" id="{9F03B002-0B39-5540-A4F8-7025A0FD0F2D}"/>
              </a:ext>
            </a:extLst>
          </p:cNvPr>
          <p:cNvSpPr/>
          <p:nvPr/>
        </p:nvSpPr>
        <p:spPr>
          <a:xfrm>
            <a:off x="6014129" y="3786926"/>
            <a:ext cx="1062150" cy="40762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Private Sector</a:t>
            </a:r>
          </a:p>
        </p:txBody>
      </p:sp>
      <p:sp>
        <p:nvSpPr>
          <p:cNvPr id="60" name="Rectangle 59">
            <a:extLst>
              <a:ext uri="{FF2B5EF4-FFF2-40B4-BE49-F238E27FC236}">
                <a16:creationId xmlns:a16="http://schemas.microsoft.com/office/drawing/2014/main" id="{18248205-B92F-A04B-82BA-6CB73E6EFDFC}"/>
              </a:ext>
            </a:extLst>
          </p:cNvPr>
          <p:cNvSpPr/>
          <p:nvPr/>
        </p:nvSpPr>
        <p:spPr>
          <a:xfrm>
            <a:off x="582277" y="3466856"/>
            <a:ext cx="1072382" cy="369332"/>
          </a:xfrm>
          <a:prstGeom prst="rect">
            <a:avLst/>
          </a:prstGeom>
        </p:spPr>
        <p:txBody>
          <a:bodyPr wrap="square">
            <a:spAutoFit/>
          </a:bodyPr>
          <a:lstStyle/>
          <a:p>
            <a:pPr algn="r">
              <a:buClr>
                <a:schemeClr val="accent3"/>
              </a:buClr>
            </a:pPr>
            <a:r>
              <a:rPr lang="en-US" sz="9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Technical Representatives</a:t>
            </a:r>
          </a:p>
        </p:txBody>
      </p:sp>
      <p:sp>
        <p:nvSpPr>
          <p:cNvPr id="38" name="Left Bracket 37">
            <a:extLst>
              <a:ext uri="{FF2B5EF4-FFF2-40B4-BE49-F238E27FC236}">
                <a16:creationId xmlns:a16="http://schemas.microsoft.com/office/drawing/2014/main" id="{AA8010B5-C02B-EF4D-8945-06D27328C7BD}"/>
              </a:ext>
            </a:extLst>
          </p:cNvPr>
          <p:cNvSpPr/>
          <p:nvPr/>
        </p:nvSpPr>
        <p:spPr>
          <a:xfrm>
            <a:off x="1641514" y="3304551"/>
            <a:ext cx="79247" cy="693942"/>
          </a:xfrm>
          <a:prstGeom prst="leftBracket">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5EB6EB33-887A-9742-951A-F9A5C71CE77D}"/>
              </a:ext>
            </a:extLst>
          </p:cNvPr>
          <p:cNvCxnSpPr>
            <a:stCxn id="6" idx="2"/>
            <a:endCxn id="39" idx="0"/>
          </p:cNvCxnSpPr>
          <p:nvPr/>
        </p:nvCxnSpPr>
        <p:spPr>
          <a:xfrm>
            <a:off x="4595470" y="1924915"/>
            <a:ext cx="0" cy="38068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F27C038F-3576-644D-86CD-5EF341EC162C}"/>
              </a:ext>
            </a:extLst>
          </p:cNvPr>
          <p:cNvSpPr/>
          <p:nvPr/>
        </p:nvSpPr>
        <p:spPr>
          <a:xfrm>
            <a:off x="635219" y="1508036"/>
            <a:ext cx="2154477" cy="253916"/>
          </a:xfrm>
          <a:prstGeom prst="rect">
            <a:avLst/>
          </a:prstGeom>
        </p:spPr>
        <p:txBody>
          <a:bodyPr wrap="square">
            <a:spAutoFit/>
          </a:bodyPr>
          <a:lstStyle/>
          <a:p>
            <a:pPr>
              <a:buClr>
                <a:schemeClr val="accent3"/>
              </a:buClr>
            </a:pPr>
            <a:r>
              <a:rPr lang="en-US" sz="1050" b="1"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DSC Technical Working Group</a:t>
            </a:r>
          </a:p>
        </p:txBody>
      </p:sp>
      <p:cxnSp>
        <p:nvCxnSpPr>
          <p:cNvPr id="65" name="Straight Connector 64">
            <a:extLst>
              <a:ext uri="{FF2B5EF4-FFF2-40B4-BE49-F238E27FC236}">
                <a16:creationId xmlns:a16="http://schemas.microsoft.com/office/drawing/2014/main" id="{5BA566E0-71F1-9640-A073-4C1094028C3B}"/>
              </a:ext>
            </a:extLst>
          </p:cNvPr>
          <p:cNvCxnSpPr>
            <a:cxnSpLocks/>
          </p:cNvCxnSpPr>
          <p:nvPr/>
        </p:nvCxnSpPr>
        <p:spPr>
          <a:xfrm flipH="1">
            <a:off x="4582615" y="2713220"/>
            <a:ext cx="0" cy="26257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3" name="Down Arrow Callout 62">
            <a:extLst>
              <a:ext uri="{FF2B5EF4-FFF2-40B4-BE49-F238E27FC236}">
                <a16:creationId xmlns:a16="http://schemas.microsoft.com/office/drawing/2014/main" id="{8BEBB6A9-B3F0-0E47-B39D-4BA312976615}"/>
              </a:ext>
            </a:extLst>
          </p:cNvPr>
          <p:cNvSpPr/>
          <p:nvPr/>
        </p:nvSpPr>
        <p:spPr>
          <a:xfrm>
            <a:off x="668270" y="4562757"/>
            <a:ext cx="7840511" cy="349335"/>
          </a:xfrm>
          <a:prstGeom prst="downArrowCallout">
            <a:avLst>
              <a:gd name="adj1" fmla="val 25000"/>
              <a:gd name="adj2" fmla="val 40385"/>
              <a:gd name="adj3" fmla="val 25000"/>
              <a:gd name="adj4" fmla="val 61902"/>
            </a:avLst>
          </a:prstGeom>
          <a:solidFill>
            <a:srgbClr val="00B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DSC Technical Working Group – Governance Topics</a:t>
            </a:r>
          </a:p>
        </p:txBody>
      </p:sp>
    </p:spTree>
    <p:extLst>
      <p:ext uri="{BB962C8B-B14F-4D97-AF65-F5344CB8AC3E}">
        <p14:creationId xmlns:p14="http://schemas.microsoft.com/office/powerpoint/2010/main" val="81601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CDEE52-E403-451B-B068-987223E4D919}"/>
              </a:ext>
            </a:extLst>
          </p:cNvPr>
          <p:cNvSpPr>
            <a:spLocks noGrp="1"/>
          </p:cNvSpPr>
          <p:nvPr>
            <p:ph type="ctrTitle"/>
          </p:nvPr>
        </p:nvSpPr>
        <p:spPr>
          <a:xfrm>
            <a:off x="725499" y="3453384"/>
            <a:ext cx="7978663" cy="491295"/>
          </a:xfrm>
        </p:spPr>
        <p:txBody>
          <a:bodyPr>
            <a:noAutofit/>
          </a:bodyPr>
          <a:lstStyle/>
          <a:p>
            <a:pPr algn="ctr"/>
            <a:r>
              <a:rPr lang="en-US" sz="2800" b="1" dirty="0"/>
              <a:t>Draft DSC Architecture</a:t>
            </a:r>
          </a:p>
        </p:txBody>
      </p:sp>
    </p:spTree>
    <p:custDataLst>
      <p:tags r:id="rId1"/>
    </p:custDataLst>
    <p:extLst>
      <p:ext uri="{BB962C8B-B14F-4D97-AF65-F5344CB8AC3E}">
        <p14:creationId xmlns:p14="http://schemas.microsoft.com/office/powerpoint/2010/main" val="3929551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66" name="Google Shape;466;p6"/>
          <p:cNvSpPr txBox="1"/>
          <p:nvPr/>
        </p:nvSpPr>
        <p:spPr>
          <a:xfrm>
            <a:off x="8092655" y="6338887"/>
            <a:ext cx="416127"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400">
                <a:solidFill>
                  <a:schemeClr val="dk1"/>
                </a:solidFill>
                <a:latin typeface="Gill Sans"/>
                <a:ea typeface="Gill Sans"/>
                <a:cs typeface="Gill Sans"/>
                <a:sym typeface="Gill Sans"/>
              </a:rPr>
              <a:t>24</a:t>
            </a:fld>
            <a:endParaRPr sz="1400" dirty="0">
              <a:solidFill>
                <a:schemeClr val="dk1"/>
              </a:solidFill>
              <a:latin typeface="Gill Sans"/>
              <a:ea typeface="Gill Sans"/>
              <a:cs typeface="Gill Sans"/>
              <a:sym typeface="Gill Sans"/>
            </a:endParaRPr>
          </a:p>
        </p:txBody>
      </p:sp>
      <p:sp>
        <p:nvSpPr>
          <p:cNvPr id="66" name="Google Shape;459;p6">
            <a:extLst>
              <a:ext uri="{FF2B5EF4-FFF2-40B4-BE49-F238E27FC236}">
                <a16:creationId xmlns:a16="http://schemas.microsoft.com/office/drawing/2014/main" id="{BCD745A5-C69A-2047-B2A9-0468A6424EEE}"/>
              </a:ext>
            </a:extLst>
          </p:cNvPr>
          <p:cNvSpPr txBox="1">
            <a:spLocks/>
          </p:cNvSpPr>
          <p:nvPr/>
        </p:nvSpPr>
        <p:spPr>
          <a:xfrm>
            <a:off x="518160" y="890885"/>
            <a:ext cx="8469085" cy="424691"/>
          </a:xfrm>
          <a:prstGeom prst="rect">
            <a:avLst/>
          </a:prstGeom>
          <a:noFill/>
          <a:ln>
            <a:noFill/>
          </a:ln>
        </p:spPr>
        <p:txBody>
          <a:bodyPr spcFirstLastPara="1" vert="horz" wrap="square" lIns="91425" tIns="45700" rIns="91425" bIns="45700" rtlCol="0" anchor="ctr" anchorCtr="0">
            <a:spAutoFit/>
          </a:bodyPr>
          <a:lstStyle>
            <a:lvl1pPr algn="l" defTabSz="914400" rtl="0" eaLnBrk="1" latinLnBrk="0" hangingPunct="1">
              <a:lnSpc>
                <a:spcPct val="90000"/>
              </a:lnSpc>
              <a:spcBef>
                <a:spcPct val="0"/>
              </a:spcBef>
              <a:buNone/>
              <a:defRPr sz="3200" kern="1200">
                <a:solidFill>
                  <a:srgbClr val="BA0C2F"/>
                </a:solidFill>
                <a:latin typeface="Gill Sans MT" panose="020B0502020104020203" pitchFamily="34" charset="0"/>
                <a:ea typeface="+mj-ea"/>
                <a:cs typeface="+mj-cs"/>
              </a:defRPr>
            </a:lvl1pPr>
          </a:lstStyle>
          <a:p>
            <a:pPr marL="0" marR="0" lvl="0" indent="0" algn="l" defTabSz="914400" rtl="0" eaLnBrk="1" fontAlgn="t" latinLnBrk="0" hangingPunct="1">
              <a:lnSpc>
                <a:spcPct val="90000"/>
              </a:lnSpc>
              <a:spcBef>
                <a:spcPct val="0"/>
              </a:spcBef>
              <a:spcAft>
                <a:spcPts val="0"/>
              </a:spcAft>
              <a:buClr>
                <a:srgbClr val="6C6463"/>
              </a:buClr>
              <a:buSzPct val="80000"/>
              <a:buFontTx/>
              <a:buNone/>
              <a:tabLst/>
              <a:defRPr/>
            </a:pPr>
            <a:r>
              <a:rPr kumimoji="0" lang="en-US" sz="24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sym typeface="Gill Sans"/>
              </a:rPr>
              <a:t>Malawi National DSC: Logical Architecture (As-Is as of Feb 2022)</a:t>
            </a:r>
            <a:endPar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endParaRPr>
          </a:p>
        </p:txBody>
      </p:sp>
      <p:sp>
        <p:nvSpPr>
          <p:cNvPr id="4" name="Cube 3">
            <a:extLst>
              <a:ext uri="{FF2B5EF4-FFF2-40B4-BE49-F238E27FC236}">
                <a16:creationId xmlns:a16="http://schemas.microsoft.com/office/drawing/2014/main" id="{7FB7B235-75E7-2142-AFA1-9A4E6881B83B}"/>
              </a:ext>
            </a:extLst>
          </p:cNvPr>
          <p:cNvSpPr/>
          <p:nvPr/>
        </p:nvSpPr>
        <p:spPr>
          <a:xfrm>
            <a:off x="1898299" y="2712806"/>
            <a:ext cx="6772723" cy="480091"/>
          </a:xfrm>
          <a:prstGeom prst="cube">
            <a:avLst>
              <a:gd name="adj" fmla="val 64371"/>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IBM Plex Sans" panose="020B0503050203000203" pitchFamily="34" charset="0"/>
              </a:rPr>
              <a:t>Supply Chain Systems</a:t>
            </a:r>
          </a:p>
        </p:txBody>
      </p:sp>
      <p:sp>
        <p:nvSpPr>
          <p:cNvPr id="20" name="Cube 19">
            <a:extLst>
              <a:ext uri="{FF2B5EF4-FFF2-40B4-BE49-F238E27FC236}">
                <a16:creationId xmlns:a16="http://schemas.microsoft.com/office/drawing/2014/main" id="{308EFCCD-0E8E-AF48-AC19-EE408EED4D71}"/>
              </a:ext>
            </a:extLst>
          </p:cNvPr>
          <p:cNvSpPr/>
          <p:nvPr/>
        </p:nvSpPr>
        <p:spPr>
          <a:xfrm>
            <a:off x="1898299" y="3429000"/>
            <a:ext cx="6772723" cy="546480"/>
          </a:xfrm>
          <a:prstGeom prst="cube">
            <a:avLst>
              <a:gd name="adj" fmla="val 44902"/>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IBM Plex Sans" panose="020B0503050203000203" pitchFamily="34" charset="0"/>
              </a:rPr>
              <a:t> Interoperability Layer - </a:t>
            </a:r>
            <a:r>
              <a:rPr lang="en-US" sz="1100" dirty="0">
                <a:solidFill>
                  <a:schemeClr val="tx1"/>
                </a:solidFill>
                <a:latin typeface="IBM Plex Sans" panose="020B0503050203000203" pitchFamily="34" charset="0"/>
              </a:rPr>
              <a:t>Data Transformation, Data Orchestration and Data Exchange </a:t>
            </a:r>
            <a:endParaRPr lang="en-US" sz="1100" b="1" dirty="0">
              <a:solidFill>
                <a:schemeClr val="tx1"/>
              </a:solidFill>
              <a:latin typeface="IBM Plex Sans" panose="020B0503050203000203" pitchFamily="34" charset="0"/>
            </a:endParaRPr>
          </a:p>
          <a:p>
            <a:pPr algn="ctr"/>
            <a:r>
              <a:rPr lang="en-US" sz="1000" b="1" dirty="0">
                <a:solidFill>
                  <a:schemeClr val="tx1"/>
                </a:solidFill>
                <a:latin typeface="IBM Plex Sans" panose="020B0503050203000203" pitchFamily="34" charset="0"/>
              </a:rPr>
              <a:t>(</a:t>
            </a:r>
            <a:r>
              <a:rPr lang="en-US" sz="1000" dirty="0">
                <a:solidFill>
                  <a:schemeClr val="tx1"/>
                </a:solidFill>
                <a:latin typeface="IBM Plex Sans" panose="020B0503050203000203" pitchFamily="34" charset="0"/>
              </a:rPr>
              <a:t>OpenHIM –DHD,</a:t>
            </a:r>
            <a:r>
              <a:rPr lang="en-US" sz="1000" b="1" dirty="0">
                <a:solidFill>
                  <a:schemeClr val="tx1"/>
                </a:solidFill>
                <a:latin typeface="IBM Plex Sans" panose="020B0503050203000203" pitchFamily="34" charset="0"/>
              </a:rPr>
              <a:t> </a:t>
            </a:r>
            <a:r>
              <a:rPr lang="en-US" sz="1000" dirty="0">
                <a:solidFill>
                  <a:schemeClr val="accent2"/>
                </a:solidFill>
                <a:latin typeface="IBM Plex Sans" panose="020B0503050203000203" pitchFamily="34" charset="0"/>
              </a:rPr>
              <a:t>(WIP)</a:t>
            </a:r>
            <a:r>
              <a:rPr lang="en-US" sz="1000" b="1" dirty="0">
                <a:solidFill>
                  <a:schemeClr val="tx1"/>
                </a:solidFill>
                <a:latin typeface="IBM Plex Sans" panose="020B0503050203000203" pitchFamily="34" charset="0"/>
              </a:rPr>
              <a:t>)</a:t>
            </a:r>
          </a:p>
        </p:txBody>
      </p:sp>
      <p:sp>
        <p:nvSpPr>
          <p:cNvPr id="21" name="Cube 20">
            <a:extLst>
              <a:ext uri="{FF2B5EF4-FFF2-40B4-BE49-F238E27FC236}">
                <a16:creationId xmlns:a16="http://schemas.microsoft.com/office/drawing/2014/main" id="{DD08398F-D5F1-634B-A5A1-7CB73A94F11C}"/>
              </a:ext>
            </a:extLst>
          </p:cNvPr>
          <p:cNvSpPr/>
          <p:nvPr/>
        </p:nvSpPr>
        <p:spPr>
          <a:xfrm>
            <a:off x="1887793" y="4592598"/>
            <a:ext cx="6772723" cy="480091"/>
          </a:xfrm>
          <a:prstGeom prst="cube">
            <a:avLst>
              <a:gd name="adj" fmla="val 64371"/>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IBM Plex Sans" panose="020B0503050203000203" pitchFamily="34" charset="0"/>
              </a:rPr>
              <a:t>Foundational Components</a:t>
            </a:r>
          </a:p>
        </p:txBody>
      </p:sp>
      <p:sp>
        <p:nvSpPr>
          <p:cNvPr id="18" name="Cube 17">
            <a:extLst>
              <a:ext uri="{FF2B5EF4-FFF2-40B4-BE49-F238E27FC236}">
                <a16:creationId xmlns:a16="http://schemas.microsoft.com/office/drawing/2014/main" id="{A0370FB7-DE23-A440-8948-1A7834334974}"/>
              </a:ext>
            </a:extLst>
          </p:cNvPr>
          <p:cNvSpPr/>
          <p:nvPr/>
        </p:nvSpPr>
        <p:spPr>
          <a:xfrm>
            <a:off x="2177511" y="2010932"/>
            <a:ext cx="1068004" cy="894248"/>
          </a:xfrm>
          <a:prstGeom prst="cube">
            <a:avLst>
              <a:gd name="adj" fmla="val 21491"/>
            </a:avLst>
          </a:prstGeom>
          <a:solidFill>
            <a:srgbClr val="5D9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IBM Plex Sans" panose="020B0503050203000203" pitchFamily="34" charset="0"/>
              </a:rPr>
              <a:t>Forecasting &amp; Planning</a:t>
            </a:r>
          </a:p>
          <a:p>
            <a:pPr algn="ctr"/>
            <a:r>
              <a:rPr lang="en-US" sz="900" dirty="0">
                <a:latin typeface="IBM Plex Sans" panose="020B0503050203000203" pitchFamily="34" charset="0"/>
              </a:rPr>
              <a:t>(QAT - HTSS, </a:t>
            </a:r>
            <a:r>
              <a:rPr lang="en-US" sz="900" dirty="0" err="1">
                <a:latin typeface="IBM Plex Sans" panose="020B0503050203000203" pitchFamily="34" charset="0"/>
              </a:rPr>
              <a:t>QuanTB</a:t>
            </a:r>
            <a:r>
              <a:rPr lang="en-US" sz="900" dirty="0">
                <a:latin typeface="IBM Plex Sans" panose="020B0503050203000203" pitchFamily="34" charset="0"/>
              </a:rPr>
              <a:t>)</a:t>
            </a:r>
          </a:p>
        </p:txBody>
      </p:sp>
      <p:sp>
        <p:nvSpPr>
          <p:cNvPr id="40" name="Cube 39">
            <a:extLst>
              <a:ext uri="{FF2B5EF4-FFF2-40B4-BE49-F238E27FC236}">
                <a16:creationId xmlns:a16="http://schemas.microsoft.com/office/drawing/2014/main" id="{844A5A48-9961-4944-AAC8-B605105B9B1F}"/>
              </a:ext>
            </a:extLst>
          </p:cNvPr>
          <p:cNvSpPr/>
          <p:nvPr/>
        </p:nvSpPr>
        <p:spPr>
          <a:xfrm>
            <a:off x="4355847" y="2010932"/>
            <a:ext cx="1068004" cy="894248"/>
          </a:xfrm>
          <a:prstGeom prst="cube">
            <a:avLst>
              <a:gd name="adj" fmla="val 21491"/>
            </a:avLst>
          </a:prstGeom>
          <a:solidFill>
            <a:srgbClr val="5D9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IBM Plex Sans" panose="020B0503050203000203" pitchFamily="34" charset="0"/>
              </a:rPr>
              <a:t>Procurement</a:t>
            </a:r>
          </a:p>
          <a:p>
            <a:pPr algn="ctr"/>
            <a:r>
              <a:rPr lang="en-US" sz="900" dirty="0">
                <a:latin typeface="IBM Plex Sans" panose="020B0503050203000203" pitchFamily="34" charset="0"/>
              </a:rPr>
              <a:t>(Navision - CMST)</a:t>
            </a:r>
          </a:p>
        </p:txBody>
      </p:sp>
      <p:sp>
        <p:nvSpPr>
          <p:cNvPr id="43" name="Cube 42">
            <a:extLst>
              <a:ext uri="{FF2B5EF4-FFF2-40B4-BE49-F238E27FC236}">
                <a16:creationId xmlns:a16="http://schemas.microsoft.com/office/drawing/2014/main" id="{5BD50E68-9914-BB4E-9183-04FE1EFEC541}"/>
              </a:ext>
            </a:extLst>
          </p:cNvPr>
          <p:cNvSpPr/>
          <p:nvPr/>
        </p:nvSpPr>
        <p:spPr>
          <a:xfrm>
            <a:off x="5454397" y="2010932"/>
            <a:ext cx="1068004" cy="898284"/>
          </a:xfrm>
          <a:prstGeom prst="cube">
            <a:avLst>
              <a:gd name="adj" fmla="val 21491"/>
            </a:avLst>
          </a:prstGeom>
          <a:solidFill>
            <a:srgbClr val="5D9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IBM Plex Sans" panose="020B0503050203000203" pitchFamily="34" charset="0"/>
              </a:rPr>
              <a:t>Order Management</a:t>
            </a:r>
          </a:p>
          <a:p>
            <a:pPr algn="ctr"/>
            <a:r>
              <a:rPr lang="en-US" sz="900" dirty="0">
                <a:latin typeface="IBM Plex Sans" panose="020B0503050203000203" pitchFamily="34" charset="0"/>
              </a:rPr>
              <a:t>(OpenLMIS - HTSS)</a:t>
            </a:r>
          </a:p>
        </p:txBody>
      </p:sp>
      <p:sp>
        <p:nvSpPr>
          <p:cNvPr id="44" name="Cube 43">
            <a:extLst>
              <a:ext uri="{FF2B5EF4-FFF2-40B4-BE49-F238E27FC236}">
                <a16:creationId xmlns:a16="http://schemas.microsoft.com/office/drawing/2014/main" id="{CB7086C6-BD44-7246-82FE-40CF7FDBF1BE}"/>
              </a:ext>
            </a:extLst>
          </p:cNvPr>
          <p:cNvSpPr/>
          <p:nvPr/>
        </p:nvSpPr>
        <p:spPr>
          <a:xfrm>
            <a:off x="6542164" y="2010932"/>
            <a:ext cx="1068005" cy="898284"/>
          </a:xfrm>
          <a:prstGeom prst="cube">
            <a:avLst>
              <a:gd name="adj" fmla="val 21491"/>
            </a:avLst>
          </a:prstGeom>
          <a:solidFill>
            <a:srgbClr val="5D9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IBM Plex Sans" panose="020B0503050203000203" pitchFamily="34" charset="0"/>
              </a:rPr>
              <a:t>Warehouse Management</a:t>
            </a:r>
          </a:p>
          <a:p>
            <a:pPr algn="ctr"/>
            <a:r>
              <a:rPr lang="en-US" sz="900" dirty="0">
                <a:latin typeface="IBM Plex Sans" panose="020B0503050203000203" pitchFamily="34" charset="0"/>
              </a:rPr>
              <a:t>(</a:t>
            </a:r>
            <a:r>
              <a:rPr lang="en-US" sz="900" dirty="0">
                <a:solidFill>
                  <a:schemeClr val="bg1"/>
                </a:solidFill>
                <a:latin typeface="IBM Plex Sans" panose="020B0503050203000203" pitchFamily="34" charset="0"/>
              </a:rPr>
              <a:t>Navision - CMST</a:t>
            </a:r>
            <a:r>
              <a:rPr lang="en-US" sz="900" dirty="0">
                <a:latin typeface="IBM Plex Sans" panose="020B0503050203000203" pitchFamily="34" charset="0"/>
              </a:rPr>
              <a:t>)</a:t>
            </a:r>
          </a:p>
        </p:txBody>
      </p:sp>
      <p:sp>
        <p:nvSpPr>
          <p:cNvPr id="45" name="Cube 44">
            <a:extLst>
              <a:ext uri="{FF2B5EF4-FFF2-40B4-BE49-F238E27FC236}">
                <a16:creationId xmlns:a16="http://schemas.microsoft.com/office/drawing/2014/main" id="{AA353E09-3516-EB45-80C8-57FF8469CD09}"/>
              </a:ext>
            </a:extLst>
          </p:cNvPr>
          <p:cNvSpPr/>
          <p:nvPr/>
        </p:nvSpPr>
        <p:spPr>
          <a:xfrm>
            <a:off x="7629833" y="2010932"/>
            <a:ext cx="950246" cy="898284"/>
          </a:xfrm>
          <a:prstGeom prst="cube">
            <a:avLst>
              <a:gd name="adj" fmla="val 21491"/>
            </a:avLst>
          </a:prstGeom>
          <a:solidFill>
            <a:srgbClr val="70AD47">
              <a:lumMod val="60000"/>
              <a:lumOff val="40000"/>
            </a:srgbClr>
          </a:solidFill>
          <a:ln w="12700" cap="flat" cmpd="sng" algn="ctr">
            <a:noFill/>
            <a:prstDash val="solid"/>
            <a:miter lim="800000"/>
          </a:ln>
          <a:effectLst/>
        </p:spPr>
        <p:txBody>
          <a:bodyPr wrap="square" rtlCol="0" anchor="ctr"/>
          <a:lstStyle/>
          <a:p>
            <a:pPr algn="ctr" defTabSz="914400"/>
            <a:r>
              <a:rPr lang="en-US" sz="900" kern="0" dirty="0">
                <a:solidFill>
                  <a:sysClr val="windowText" lastClr="000000"/>
                </a:solidFill>
                <a:latin typeface="IBM Plex Sans" panose="020B0503050203000203" pitchFamily="34" charset="0"/>
              </a:rPr>
              <a:t>Dispensing</a:t>
            </a:r>
          </a:p>
          <a:p>
            <a:pPr algn="ctr" defTabSz="914400"/>
            <a:r>
              <a:rPr lang="en-US" sz="900" kern="0" dirty="0">
                <a:solidFill>
                  <a:schemeClr val="bg1"/>
                </a:solidFill>
                <a:latin typeface="IBM Plex Sans" panose="020B0503050203000203" pitchFamily="34" charset="0"/>
              </a:rPr>
              <a:t>(</a:t>
            </a:r>
            <a:r>
              <a:rPr lang="en-US" sz="900" kern="0" dirty="0" err="1">
                <a:solidFill>
                  <a:schemeClr val="bg1"/>
                </a:solidFill>
                <a:latin typeface="IBM Plex Sans" panose="020B0503050203000203" pitchFamily="34" charset="0"/>
              </a:rPr>
              <a:t>eHIN</a:t>
            </a:r>
            <a:r>
              <a:rPr lang="en-US" sz="900" kern="0" dirty="0">
                <a:solidFill>
                  <a:schemeClr val="bg1"/>
                </a:solidFill>
                <a:latin typeface="IBM Plex Sans" panose="020B0503050203000203" pitchFamily="34" charset="0"/>
              </a:rPr>
              <a:t> - HTSS)</a:t>
            </a:r>
          </a:p>
        </p:txBody>
      </p:sp>
      <p:sp>
        <p:nvSpPr>
          <p:cNvPr id="59" name="Cube 58">
            <a:extLst>
              <a:ext uri="{FF2B5EF4-FFF2-40B4-BE49-F238E27FC236}">
                <a16:creationId xmlns:a16="http://schemas.microsoft.com/office/drawing/2014/main" id="{452C505B-3ABE-1243-B73A-9E32E230AED8}"/>
              </a:ext>
            </a:extLst>
          </p:cNvPr>
          <p:cNvSpPr/>
          <p:nvPr/>
        </p:nvSpPr>
        <p:spPr>
          <a:xfrm>
            <a:off x="2291624" y="4300126"/>
            <a:ext cx="1510458" cy="515373"/>
          </a:xfrm>
          <a:prstGeom prst="cube">
            <a:avLst>
              <a:gd name="adj" fmla="val 21491"/>
            </a:avLst>
          </a:prstGeom>
          <a:solidFill>
            <a:srgbClr val="6C6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latin typeface="IBM Plex Sans" panose="020B0503050203000203" pitchFamily="34" charset="0"/>
              </a:rPr>
              <a:t>Product Master Data</a:t>
            </a:r>
          </a:p>
          <a:p>
            <a:pPr algn="ctr"/>
            <a:r>
              <a:rPr lang="en-US" sz="900" dirty="0">
                <a:solidFill>
                  <a:schemeClr val="bg1"/>
                </a:solidFill>
                <a:latin typeface="IBM Plex Sans" panose="020B0503050203000203" pitchFamily="34" charset="0"/>
              </a:rPr>
              <a:t>(MHPR –CMST / NPC - HTSS)</a:t>
            </a:r>
          </a:p>
        </p:txBody>
      </p:sp>
      <p:sp>
        <p:nvSpPr>
          <p:cNvPr id="60" name="Cube 59">
            <a:extLst>
              <a:ext uri="{FF2B5EF4-FFF2-40B4-BE49-F238E27FC236}">
                <a16:creationId xmlns:a16="http://schemas.microsoft.com/office/drawing/2014/main" id="{7FD2E33C-3654-4A4B-A4A4-F8AF91A60D40}"/>
              </a:ext>
            </a:extLst>
          </p:cNvPr>
          <p:cNvSpPr/>
          <p:nvPr/>
        </p:nvSpPr>
        <p:spPr>
          <a:xfrm>
            <a:off x="4432364" y="4300126"/>
            <a:ext cx="1510458" cy="515373"/>
          </a:xfrm>
          <a:prstGeom prst="cube">
            <a:avLst>
              <a:gd name="adj" fmla="val 21491"/>
            </a:avLst>
          </a:prstGeom>
          <a:solidFill>
            <a:srgbClr val="6C6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latin typeface="IBM Plex Sans" panose="020B0503050203000203" pitchFamily="34" charset="0"/>
              </a:rPr>
              <a:t>Master Health Facility Registry</a:t>
            </a:r>
          </a:p>
          <a:p>
            <a:pPr algn="ctr"/>
            <a:r>
              <a:rPr lang="en-US" sz="900" dirty="0">
                <a:solidFill>
                  <a:schemeClr val="bg1"/>
                </a:solidFill>
                <a:latin typeface="IBM Plex Sans" panose="020B0503050203000203" pitchFamily="34" charset="0"/>
              </a:rPr>
              <a:t>(DHIS2 - MOH)</a:t>
            </a:r>
          </a:p>
        </p:txBody>
      </p:sp>
      <p:sp>
        <p:nvSpPr>
          <p:cNvPr id="61" name="Cube 60">
            <a:extLst>
              <a:ext uri="{FF2B5EF4-FFF2-40B4-BE49-F238E27FC236}">
                <a16:creationId xmlns:a16="http://schemas.microsoft.com/office/drawing/2014/main" id="{D6853254-A58C-E041-A513-B9C0BC0ABE44}"/>
              </a:ext>
            </a:extLst>
          </p:cNvPr>
          <p:cNvSpPr/>
          <p:nvPr/>
        </p:nvSpPr>
        <p:spPr>
          <a:xfrm>
            <a:off x="6573105" y="4300126"/>
            <a:ext cx="1510458" cy="515373"/>
          </a:xfrm>
          <a:prstGeom prst="cube">
            <a:avLst>
              <a:gd name="adj" fmla="val 21491"/>
            </a:avLst>
          </a:prstGeom>
          <a:solidFill>
            <a:srgbClr val="6C6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latin typeface="IBM Plex Sans" panose="020B0503050203000203" pitchFamily="34" charset="0"/>
              </a:rPr>
              <a:t>Supplier Registry</a:t>
            </a:r>
          </a:p>
          <a:p>
            <a:pPr algn="ctr"/>
            <a:r>
              <a:rPr lang="en-US" sz="900" dirty="0">
                <a:solidFill>
                  <a:schemeClr val="bg1"/>
                </a:solidFill>
                <a:latin typeface="IBM Plex Sans" panose="020B0503050203000203" pitchFamily="34" charset="0"/>
              </a:rPr>
              <a:t>(Navision - CMST)</a:t>
            </a:r>
          </a:p>
        </p:txBody>
      </p:sp>
      <p:sp>
        <p:nvSpPr>
          <p:cNvPr id="19" name="Cube 18">
            <a:extLst>
              <a:ext uri="{FF2B5EF4-FFF2-40B4-BE49-F238E27FC236}">
                <a16:creationId xmlns:a16="http://schemas.microsoft.com/office/drawing/2014/main" id="{4AEDE780-33DA-2846-BF0F-BF8FC2E1C56E}"/>
              </a:ext>
            </a:extLst>
          </p:cNvPr>
          <p:cNvSpPr/>
          <p:nvPr/>
        </p:nvSpPr>
        <p:spPr>
          <a:xfrm>
            <a:off x="3268080" y="2010932"/>
            <a:ext cx="1068004" cy="894248"/>
          </a:xfrm>
          <a:prstGeom prst="cube">
            <a:avLst>
              <a:gd name="adj" fmla="val 21491"/>
            </a:avLst>
          </a:prstGeom>
          <a:solidFill>
            <a:srgbClr val="5D9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IBM Plex Sans" panose="020B0503050203000203" pitchFamily="34" charset="0"/>
              </a:rPr>
              <a:t>Sourcing</a:t>
            </a:r>
          </a:p>
          <a:p>
            <a:pPr algn="ctr"/>
            <a:r>
              <a:rPr lang="en-US" sz="900" dirty="0">
                <a:solidFill>
                  <a:srgbClr val="FFC000"/>
                </a:solidFill>
                <a:latin typeface="IBM Plex Sans" panose="020B0503050203000203" pitchFamily="34" charset="0"/>
              </a:rPr>
              <a:t>(e-GP - </a:t>
            </a:r>
            <a:r>
              <a:rPr lang="en-US" sz="900" dirty="0" err="1">
                <a:solidFill>
                  <a:srgbClr val="FFC000"/>
                </a:solidFill>
                <a:latin typeface="IBM Plex Sans" panose="020B0503050203000203" pitchFamily="34" charset="0"/>
              </a:rPr>
              <a:t>GoM</a:t>
            </a:r>
            <a:r>
              <a:rPr lang="en-US" sz="900" dirty="0">
                <a:solidFill>
                  <a:srgbClr val="FFC000"/>
                </a:solidFill>
                <a:latin typeface="IBM Plex Sans" panose="020B0503050203000203" pitchFamily="34" charset="0"/>
              </a:rPr>
              <a:t> (WIP))</a:t>
            </a:r>
          </a:p>
        </p:txBody>
      </p:sp>
      <p:pic>
        <p:nvPicPr>
          <p:cNvPr id="22" name="Picture 21">
            <a:extLst>
              <a:ext uri="{FF2B5EF4-FFF2-40B4-BE49-F238E27FC236}">
                <a16:creationId xmlns:a16="http://schemas.microsoft.com/office/drawing/2014/main" id="{15C6D23A-D9FD-D54D-B6A4-D3F356CAAA0C}"/>
              </a:ext>
            </a:extLst>
          </p:cNvPr>
          <p:cNvPicPr>
            <a:picLocks noChangeAspect="1"/>
          </p:cNvPicPr>
          <p:nvPr/>
        </p:nvPicPr>
        <p:blipFill>
          <a:blip r:embed="rId3"/>
          <a:stretch>
            <a:fillRect/>
          </a:stretch>
        </p:blipFill>
        <p:spPr>
          <a:xfrm>
            <a:off x="498496" y="3469607"/>
            <a:ext cx="973221" cy="640277"/>
          </a:xfrm>
          <a:prstGeom prst="rect">
            <a:avLst/>
          </a:prstGeom>
          <a:effectLst>
            <a:outerShdw blurRad="50800" dist="38100" dir="2700000" algn="tl" rotWithShape="0">
              <a:prstClr val="black">
                <a:alpha val="40000"/>
              </a:prstClr>
            </a:outerShdw>
          </a:effectLst>
        </p:spPr>
      </p:pic>
      <p:cxnSp>
        <p:nvCxnSpPr>
          <p:cNvPr id="5" name="Elbow Connector 4">
            <a:extLst>
              <a:ext uri="{FF2B5EF4-FFF2-40B4-BE49-F238E27FC236}">
                <a16:creationId xmlns:a16="http://schemas.microsoft.com/office/drawing/2014/main" id="{53F6AAFA-8CC7-B944-B5E0-EFFA9079E182}"/>
              </a:ext>
            </a:extLst>
          </p:cNvPr>
          <p:cNvCxnSpPr>
            <a:stCxn id="22" idx="3"/>
            <a:endCxn id="20" idx="2"/>
          </p:cNvCxnSpPr>
          <p:nvPr/>
        </p:nvCxnSpPr>
        <p:spPr>
          <a:xfrm>
            <a:off x="1471717" y="3789746"/>
            <a:ext cx="426582" cy="35184"/>
          </a:xfrm>
          <a:prstGeom prst="bentConnector3">
            <a:avLst/>
          </a:prstGeom>
          <a:ln w="19050">
            <a:solidFill>
              <a:schemeClr val="accent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Elbow Connector 6">
            <a:extLst>
              <a:ext uri="{FF2B5EF4-FFF2-40B4-BE49-F238E27FC236}">
                <a16:creationId xmlns:a16="http://schemas.microsoft.com/office/drawing/2014/main" id="{714C91FD-E721-FE43-B79A-0CF7151818B1}"/>
              </a:ext>
            </a:extLst>
          </p:cNvPr>
          <p:cNvCxnSpPr/>
          <p:nvPr/>
        </p:nvCxnSpPr>
        <p:spPr>
          <a:xfrm rot="5400000">
            <a:off x="5680912" y="3167090"/>
            <a:ext cx="523820" cy="12700"/>
          </a:xfrm>
          <a:prstGeom prst="bentConnector3">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a:extLst>
              <a:ext uri="{FF2B5EF4-FFF2-40B4-BE49-F238E27FC236}">
                <a16:creationId xmlns:a16="http://schemas.microsoft.com/office/drawing/2014/main" id="{F8714623-42C2-2047-83D1-E5518D969806}"/>
              </a:ext>
            </a:extLst>
          </p:cNvPr>
          <p:cNvCxnSpPr>
            <a:cxnSpLocks/>
            <a:stCxn id="60" idx="0"/>
          </p:cNvCxnSpPr>
          <p:nvPr/>
        </p:nvCxnSpPr>
        <p:spPr>
          <a:xfrm rot="5400000" flipH="1" flipV="1">
            <a:off x="5130123" y="4088329"/>
            <a:ext cx="324646" cy="98948"/>
          </a:xfrm>
          <a:prstGeom prst="bentConnector3">
            <a:avLst>
              <a:gd name="adj1" fmla="val 50000"/>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9" name="Elbow Connector 28">
            <a:extLst>
              <a:ext uri="{FF2B5EF4-FFF2-40B4-BE49-F238E27FC236}">
                <a16:creationId xmlns:a16="http://schemas.microsoft.com/office/drawing/2014/main" id="{51A79C29-E797-C94F-8B63-701FA28CDE88}"/>
              </a:ext>
            </a:extLst>
          </p:cNvPr>
          <p:cNvCxnSpPr>
            <a:cxnSpLocks/>
          </p:cNvCxnSpPr>
          <p:nvPr/>
        </p:nvCxnSpPr>
        <p:spPr>
          <a:xfrm rot="5400000" flipH="1" flipV="1">
            <a:off x="2902001" y="4087474"/>
            <a:ext cx="324646" cy="98948"/>
          </a:xfrm>
          <a:prstGeom prst="bentConnector3">
            <a:avLst>
              <a:gd name="adj1" fmla="val 50000"/>
            </a:avLst>
          </a:prstGeom>
          <a:ln w="19050">
            <a:solidFill>
              <a:schemeClr val="accent3"/>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802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66" name="Google Shape;466;p6"/>
          <p:cNvSpPr txBox="1"/>
          <p:nvPr/>
        </p:nvSpPr>
        <p:spPr>
          <a:xfrm>
            <a:off x="8092655" y="6338887"/>
            <a:ext cx="416127"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400">
                <a:solidFill>
                  <a:schemeClr val="dk1"/>
                </a:solidFill>
                <a:latin typeface="Gill Sans"/>
                <a:ea typeface="Gill Sans"/>
                <a:cs typeface="Gill Sans"/>
                <a:sym typeface="Gill Sans"/>
              </a:rPr>
              <a:t>25</a:t>
            </a:fld>
            <a:endParaRPr sz="1400" dirty="0">
              <a:solidFill>
                <a:schemeClr val="dk1"/>
              </a:solidFill>
              <a:latin typeface="Gill Sans"/>
              <a:ea typeface="Gill Sans"/>
              <a:cs typeface="Gill Sans"/>
              <a:sym typeface="Gill Sans"/>
            </a:endParaRPr>
          </a:p>
        </p:txBody>
      </p:sp>
      <p:sp>
        <p:nvSpPr>
          <p:cNvPr id="66" name="Google Shape;459;p6">
            <a:extLst>
              <a:ext uri="{FF2B5EF4-FFF2-40B4-BE49-F238E27FC236}">
                <a16:creationId xmlns:a16="http://schemas.microsoft.com/office/drawing/2014/main" id="{BCD745A5-C69A-2047-B2A9-0468A6424EEE}"/>
              </a:ext>
            </a:extLst>
          </p:cNvPr>
          <p:cNvSpPr txBox="1">
            <a:spLocks/>
          </p:cNvSpPr>
          <p:nvPr/>
        </p:nvSpPr>
        <p:spPr>
          <a:xfrm>
            <a:off x="498496" y="690871"/>
            <a:ext cx="8469085" cy="480091"/>
          </a:xfrm>
          <a:prstGeom prst="rect">
            <a:avLst/>
          </a:prstGeom>
          <a:noFill/>
          <a:ln>
            <a:noFill/>
          </a:ln>
        </p:spPr>
        <p:txBody>
          <a:bodyPr spcFirstLastPara="1" vert="horz" wrap="square" lIns="91425" tIns="45700" rIns="91425" bIns="45700" rtlCol="0" anchor="ctr" anchorCtr="0">
            <a:spAutoFit/>
          </a:bodyPr>
          <a:lstStyle>
            <a:lvl1pPr algn="l" defTabSz="914400" rtl="0" eaLnBrk="1" latinLnBrk="0" hangingPunct="1">
              <a:lnSpc>
                <a:spcPct val="90000"/>
              </a:lnSpc>
              <a:spcBef>
                <a:spcPct val="0"/>
              </a:spcBef>
              <a:buNone/>
              <a:defRPr sz="3200" kern="1200">
                <a:solidFill>
                  <a:srgbClr val="BA0C2F"/>
                </a:solidFill>
                <a:latin typeface="Gill Sans MT" panose="020B0502020104020203" pitchFamily="34" charset="0"/>
                <a:ea typeface="+mj-ea"/>
                <a:cs typeface="+mj-cs"/>
              </a:defRPr>
            </a:lvl1pPr>
          </a:lstStyle>
          <a:p>
            <a:pPr marL="0" marR="0" lvl="0" indent="0" algn="l" defTabSz="914400" rtl="0" eaLnBrk="1" fontAlgn="t" latinLnBrk="0" hangingPunct="1">
              <a:lnSpc>
                <a:spcPct val="90000"/>
              </a:lnSpc>
              <a:spcBef>
                <a:spcPct val="0"/>
              </a:spcBef>
              <a:spcAft>
                <a:spcPts val="0"/>
              </a:spcAft>
              <a:buClr>
                <a:srgbClr val="6C6463"/>
              </a:buClr>
              <a:buSzPct val="80000"/>
              <a:buFontTx/>
              <a:buNone/>
              <a:tabLst/>
              <a:defRPr/>
            </a:pPr>
            <a:r>
              <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sym typeface="Gill Sans"/>
              </a:rPr>
              <a:t>Malawi Supply Chain Process Flow (As-Is as of Feb 2022)</a:t>
            </a:r>
            <a:endPar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endParaRPr>
          </a:p>
        </p:txBody>
      </p:sp>
      <p:pic>
        <p:nvPicPr>
          <p:cNvPr id="3" name="Picture 2">
            <a:extLst>
              <a:ext uri="{FF2B5EF4-FFF2-40B4-BE49-F238E27FC236}">
                <a16:creationId xmlns:a16="http://schemas.microsoft.com/office/drawing/2014/main" id="{675C2EC5-E9C6-8F4C-B633-4466EDCC7636}"/>
              </a:ext>
            </a:extLst>
          </p:cNvPr>
          <p:cNvPicPr>
            <a:picLocks noChangeAspect="1"/>
          </p:cNvPicPr>
          <p:nvPr/>
        </p:nvPicPr>
        <p:blipFill>
          <a:blip r:embed="rId3"/>
          <a:stretch>
            <a:fillRect/>
          </a:stretch>
        </p:blipFill>
        <p:spPr>
          <a:xfrm>
            <a:off x="661051" y="1343277"/>
            <a:ext cx="7607877" cy="5005182"/>
          </a:xfrm>
          <a:prstGeom prst="rect">
            <a:avLst/>
          </a:prstGeom>
        </p:spPr>
      </p:pic>
    </p:spTree>
    <p:extLst>
      <p:ext uri="{BB962C8B-B14F-4D97-AF65-F5344CB8AC3E}">
        <p14:creationId xmlns:p14="http://schemas.microsoft.com/office/powerpoint/2010/main" val="22433729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66" name="Google Shape;466;p6"/>
          <p:cNvSpPr txBox="1"/>
          <p:nvPr/>
        </p:nvSpPr>
        <p:spPr>
          <a:xfrm>
            <a:off x="8133907" y="6338887"/>
            <a:ext cx="37487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400" smtClean="0">
                <a:solidFill>
                  <a:schemeClr val="dk1"/>
                </a:solidFill>
                <a:latin typeface="Gill Sans"/>
                <a:ea typeface="Gill Sans"/>
                <a:cs typeface="Gill Sans"/>
                <a:sym typeface="Gill Sans"/>
              </a:rPr>
              <a:t>26</a:t>
            </a:fld>
            <a:endParaRPr lang="en-US" sz="1400" dirty="0">
              <a:solidFill>
                <a:schemeClr val="dk1"/>
              </a:solidFill>
              <a:latin typeface="Gill Sans"/>
              <a:ea typeface="Gill Sans"/>
              <a:cs typeface="Gill Sans"/>
              <a:sym typeface="Gill Sans"/>
            </a:endParaRPr>
          </a:p>
        </p:txBody>
      </p:sp>
      <p:sp>
        <p:nvSpPr>
          <p:cNvPr id="66" name="Google Shape;459;p6">
            <a:extLst>
              <a:ext uri="{FF2B5EF4-FFF2-40B4-BE49-F238E27FC236}">
                <a16:creationId xmlns:a16="http://schemas.microsoft.com/office/drawing/2014/main" id="{BCD745A5-C69A-2047-B2A9-0468A6424EEE}"/>
              </a:ext>
            </a:extLst>
          </p:cNvPr>
          <p:cNvSpPr txBox="1">
            <a:spLocks/>
          </p:cNvSpPr>
          <p:nvPr/>
        </p:nvSpPr>
        <p:spPr>
          <a:xfrm>
            <a:off x="496894" y="790560"/>
            <a:ext cx="8469085" cy="480091"/>
          </a:xfrm>
          <a:prstGeom prst="rect">
            <a:avLst/>
          </a:prstGeom>
          <a:noFill/>
          <a:ln>
            <a:noFill/>
          </a:ln>
        </p:spPr>
        <p:txBody>
          <a:bodyPr spcFirstLastPara="1" vert="horz" wrap="square" lIns="91425" tIns="45700" rIns="91425" bIns="45700" rtlCol="0" anchor="ctr" anchorCtr="0">
            <a:spAutoFit/>
          </a:bodyPr>
          <a:lstStyle>
            <a:lvl1pPr algn="l" defTabSz="914400" rtl="0" eaLnBrk="1" latinLnBrk="0" hangingPunct="1">
              <a:lnSpc>
                <a:spcPct val="90000"/>
              </a:lnSpc>
              <a:spcBef>
                <a:spcPct val="0"/>
              </a:spcBef>
              <a:buNone/>
              <a:defRPr sz="3200" kern="1200">
                <a:solidFill>
                  <a:srgbClr val="BA0C2F"/>
                </a:solidFill>
                <a:latin typeface="Gill Sans MT" panose="020B0502020104020203" pitchFamily="34" charset="0"/>
                <a:ea typeface="+mj-ea"/>
                <a:cs typeface="+mj-cs"/>
              </a:defRPr>
            </a:lvl1pPr>
          </a:lstStyle>
          <a:p>
            <a:pPr marL="0" marR="0" lvl="0" indent="0" algn="l" defTabSz="914400" rtl="0" eaLnBrk="1" fontAlgn="t" latinLnBrk="0" hangingPunct="1">
              <a:lnSpc>
                <a:spcPct val="90000"/>
              </a:lnSpc>
              <a:spcBef>
                <a:spcPct val="0"/>
              </a:spcBef>
              <a:spcAft>
                <a:spcPts val="0"/>
              </a:spcAft>
              <a:buClr>
                <a:srgbClr val="6C6463"/>
              </a:buClr>
              <a:buSzPct val="80000"/>
              <a:buFontTx/>
              <a:buNone/>
              <a:tabLst/>
              <a:defRPr/>
            </a:pPr>
            <a:r>
              <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sym typeface="Gill Sans"/>
              </a:rPr>
              <a:t>Example Digital Priorities Based on DSC Strategy</a:t>
            </a:r>
            <a:endParaRPr kumimoji="0" lang="en-US" sz="2400" b="0" i="0" u="none" strike="noStrike" kern="1200" cap="none" spc="0" normalizeH="0" baseline="0" noProof="0" dirty="0">
              <a:ln>
                <a:noFill/>
              </a:ln>
              <a:solidFill>
                <a:srgbClr val="BA0C2F"/>
              </a:solidFill>
              <a:effectLst/>
              <a:uLnTx/>
              <a:uFillTx/>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1534B578-4CE4-0748-A845-CF5611FD15A6}"/>
              </a:ext>
            </a:extLst>
          </p:cNvPr>
          <p:cNvSpPr/>
          <p:nvPr/>
        </p:nvSpPr>
        <p:spPr>
          <a:xfrm>
            <a:off x="496894" y="1635677"/>
            <a:ext cx="4354506" cy="2677656"/>
          </a:xfrm>
          <a:prstGeom prst="rect">
            <a:avLst/>
          </a:prstGeom>
        </p:spPr>
        <p:txBody>
          <a:bodyPr wrap="square">
            <a:spAutoFit/>
          </a:bodyPr>
          <a:lstStyle/>
          <a:p>
            <a:pPr marL="342900" marR="0" lvl="0" indent="-342900" algn="just">
              <a:spcBef>
                <a:spcPts val="0"/>
              </a:spcBef>
              <a:spcAft>
                <a:spcPts val="0"/>
              </a:spcAft>
              <a:buClr>
                <a:schemeClr val="accent3"/>
              </a:buClr>
              <a:buFont typeface="+mj-lt"/>
              <a:buAutoNum type="alphaUcPeriod"/>
            </a:pPr>
            <a:r>
              <a:rPr lang="en-US" sz="14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Foundations</a:t>
            </a:r>
          </a:p>
          <a:p>
            <a:pPr marL="800100" lvl="1" indent="-342900" algn="just">
              <a:buClr>
                <a:schemeClr val="accent3"/>
              </a:buClr>
              <a:buFont typeface="Arial" panose="020B0604020202020204" pitchFamily="34" charset="0"/>
              <a:buChar char="•"/>
            </a:pPr>
            <a:r>
              <a:rPr lang="en-US" sz="14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Product Master Data Management</a:t>
            </a:r>
          </a:p>
          <a:p>
            <a:pPr marL="800100" lvl="1" indent="-342900" algn="just">
              <a:buClr>
                <a:schemeClr val="accent3"/>
              </a:buClr>
              <a:buFont typeface="Arial" panose="020B0604020202020204" pitchFamily="34" charset="0"/>
              <a:buChar char="•"/>
            </a:pPr>
            <a:r>
              <a:rPr lang="en-US" sz="14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Facility Master Data Management</a:t>
            </a:r>
          </a:p>
          <a:p>
            <a:pPr marL="800100" lvl="1" indent="-342900" algn="just">
              <a:buClr>
                <a:schemeClr val="accent3"/>
              </a:buClr>
              <a:buFont typeface="Arial" panose="020B0604020202020204" pitchFamily="34" charset="0"/>
              <a:buChar char="•"/>
            </a:pPr>
            <a:r>
              <a:rPr lang="en-US" sz="14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Supplier Master Data Management</a:t>
            </a:r>
          </a:p>
          <a:p>
            <a:pPr marL="800100" lvl="1" indent="-342900" algn="just">
              <a:buClr>
                <a:schemeClr val="accent3"/>
              </a:buClr>
              <a:buFont typeface="Arial" panose="020B0604020202020204" pitchFamily="34" charset="0"/>
              <a:buChar char="•"/>
            </a:pPr>
            <a:r>
              <a:rPr lang="en-US" sz="14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Terminology Services</a:t>
            </a:r>
          </a:p>
          <a:p>
            <a:pPr lvl="1" algn="just">
              <a:buClr>
                <a:schemeClr val="accent3"/>
              </a:buClr>
            </a:pPr>
            <a:endParaRPr lang="en-US" sz="14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endParaRPr>
          </a:p>
          <a:p>
            <a:pPr marL="342900" marR="0" lvl="0" indent="-342900" algn="just">
              <a:spcBef>
                <a:spcPts val="0"/>
              </a:spcBef>
              <a:spcAft>
                <a:spcPts val="0"/>
              </a:spcAft>
              <a:buClr>
                <a:schemeClr val="accent3"/>
              </a:buClr>
              <a:buFont typeface="+mj-lt"/>
              <a:buAutoNum type="alphaUcPeriod"/>
            </a:pPr>
            <a:r>
              <a:rPr lang="en-US" sz="14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Interoperability</a:t>
            </a:r>
          </a:p>
          <a:p>
            <a:pPr marL="800100" lvl="1" indent="-342900" algn="just">
              <a:buClr>
                <a:schemeClr val="accent3"/>
              </a:buClr>
              <a:buFont typeface="Arial" panose="020B0604020202020204" pitchFamily="34" charset="0"/>
              <a:buChar char="•"/>
            </a:pPr>
            <a:r>
              <a:rPr lang="en-US" sz="14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Adoption of Data Standards</a:t>
            </a:r>
          </a:p>
          <a:p>
            <a:pPr marL="800100" lvl="1" indent="-342900" algn="just">
              <a:buClr>
                <a:schemeClr val="accent3"/>
              </a:buClr>
              <a:buFont typeface="Arial" panose="020B0604020202020204" pitchFamily="34" charset="0"/>
              <a:buChar char="•"/>
            </a:pPr>
            <a:endParaRPr lang="en-US" sz="14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endParaRPr>
          </a:p>
          <a:p>
            <a:pPr marL="800100" lvl="1" indent="-342900" algn="just">
              <a:buClr>
                <a:schemeClr val="accent3"/>
              </a:buClr>
              <a:buFont typeface="Arial" panose="020B0604020202020204" pitchFamily="34" charset="0"/>
              <a:buChar char="•"/>
            </a:pPr>
            <a:endParaRPr lang="en-US" sz="14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endParaRPr>
          </a:p>
          <a:p>
            <a:pPr marL="800100" lvl="1" indent="-342900" algn="just">
              <a:buClr>
                <a:schemeClr val="accent3"/>
              </a:buClr>
              <a:buFont typeface="Arial" panose="020B0604020202020204" pitchFamily="34" charset="0"/>
              <a:buChar char="•"/>
            </a:pPr>
            <a:endParaRPr lang="en-US" sz="14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endParaRPr>
          </a:p>
          <a:p>
            <a:pPr marL="800100" lvl="1" indent="-342900" algn="just">
              <a:buClr>
                <a:schemeClr val="accent3"/>
              </a:buClr>
              <a:buFont typeface="Arial" panose="020B0604020202020204" pitchFamily="34" charset="0"/>
              <a:buChar char="•"/>
            </a:pPr>
            <a:endParaRPr lang="en-US" sz="14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EEFCFB42-1E86-AC4E-B984-70EB9D0E9F2C}"/>
              </a:ext>
            </a:extLst>
          </p:cNvPr>
          <p:cNvPicPr>
            <a:picLocks noChangeAspect="1"/>
          </p:cNvPicPr>
          <p:nvPr/>
        </p:nvPicPr>
        <p:blipFill>
          <a:blip r:embed="rId3"/>
          <a:stretch>
            <a:fillRect/>
          </a:stretch>
        </p:blipFill>
        <p:spPr>
          <a:xfrm>
            <a:off x="1314450" y="4224168"/>
            <a:ext cx="3257550" cy="1940668"/>
          </a:xfrm>
          <a:prstGeom prst="rect">
            <a:avLst/>
          </a:prstGeom>
        </p:spPr>
      </p:pic>
      <p:sp>
        <p:nvSpPr>
          <p:cNvPr id="19" name="Rectangle 18">
            <a:extLst>
              <a:ext uri="{FF2B5EF4-FFF2-40B4-BE49-F238E27FC236}">
                <a16:creationId xmlns:a16="http://schemas.microsoft.com/office/drawing/2014/main" id="{911B82D3-14D3-D743-ABED-48E6DFAA4B6B}"/>
              </a:ext>
            </a:extLst>
          </p:cNvPr>
          <p:cNvSpPr/>
          <p:nvPr/>
        </p:nvSpPr>
        <p:spPr>
          <a:xfrm>
            <a:off x="4970377" y="1635677"/>
            <a:ext cx="4075106" cy="1169551"/>
          </a:xfrm>
          <a:prstGeom prst="rect">
            <a:avLst/>
          </a:prstGeom>
        </p:spPr>
        <p:txBody>
          <a:bodyPr wrap="square">
            <a:spAutoFit/>
          </a:bodyPr>
          <a:lstStyle/>
          <a:p>
            <a:pPr marL="342900" marR="0" lvl="0" indent="-342900" algn="just">
              <a:spcBef>
                <a:spcPts val="0"/>
              </a:spcBef>
              <a:spcAft>
                <a:spcPts val="0"/>
              </a:spcAft>
              <a:buClr>
                <a:schemeClr val="accent3"/>
              </a:buClr>
              <a:buFont typeface="+mj-lt"/>
              <a:buAutoNum type="alphaUcPeriod" startAt="4"/>
            </a:pPr>
            <a:r>
              <a:rPr lang="en-US" sz="14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Analytics and Business Intelligence</a:t>
            </a:r>
          </a:p>
          <a:p>
            <a:pPr marL="800100" lvl="1" indent="-342900" algn="just">
              <a:buClr>
                <a:schemeClr val="accent3"/>
              </a:buClr>
              <a:buFont typeface="Arial" panose="020B0604020202020204" pitchFamily="34" charset="0"/>
              <a:buChar char="•"/>
            </a:pPr>
            <a:r>
              <a:rPr lang="en-US" sz="14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Traceability and Verification</a:t>
            </a:r>
          </a:p>
          <a:p>
            <a:pPr marL="800100" lvl="1" indent="-342900" algn="just">
              <a:buClr>
                <a:schemeClr val="accent3"/>
              </a:buClr>
              <a:buFont typeface="Arial" panose="020B0604020202020204" pitchFamily="34" charset="0"/>
              <a:buChar char="•"/>
            </a:pPr>
            <a:r>
              <a:rPr lang="en-US" sz="14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Returns and Recalls</a:t>
            </a:r>
          </a:p>
          <a:p>
            <a:pPr lvl="1" algn="just">
              <a:buClr>
                <a:schemeClr val="accent3"/>
              </a:buClr>
            </a:pPr>
            <a:endParaRPr lang="en-US" sz="14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endParaRPr>
          </a:p>
          <a:p>
            <a:pPr marL="342900" marR="0" lvl="0" indent="-342900" algn="just">
              <a:spcBef>
                <a:spcPts val="0"/>
              </a:spcBef>
              <a:spcAft>
                <a:spcPts val="0"/>
              </a:spcAft>
              <a:buClr>
                <a:schemeClr val="accent3"/>
              </a:buClr>
              <a:buFont typeface="+mj-lt"/>
              <a:buAutoNum type="alphaUcPeriod" startAt="4"/>
            </a:pPr>
            <a:r>
              <a:rPr lang="en-US" sz="14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Future-proof Technologies</a:t>
            </a:r>
          </a:p>
        </p:txBody>
      </p:sp>
      <p:sp>
        <p:nvSpPr>
          <p:cNvPr id="20" name="Rectangle 19">
            <a:extLst>
              <a:ext uri="{FF2B5EF4-FFF2-40B4-BE49-F238E27FC236}">
                <a16:creationId xmlns:a16="http://schemas.microsoft.com/office/drawing/2014/main" id="{817670B7-BEC7-0B4F-BFFF-4E59A328CF93}"/>
              </a:ext>
            </a:extLst>
          </p:cNvPr>
          <p:cNvSpPr/>
          <p:nvPr/>
        </p:nvSpPr>
        <p:spPr>
          <a:xfrm>
            <a:off x="496893" y="3341389"/>
            <a:ext cx="5176793" cy="954107"/>
          </a:xfrm>
          <a:prstGeom prst="rect">
            <a:avLst/>
          </a:prstGeom>
        </p:spPr>
        <p:txBody>
          <a:bodyPr wrap="square">
            <a:spAutoFit/>
          </a:bodyPr>
          <a:lstStyle/>
          <a:p>
            <a:pPr marL="342900" marR="0" lvl="0" indent="-342900" algn="just">
              <a:spcBef>
                <a:spcPts val="0"/>
              </a:spcBef>
              <a:spcAft>
                <a:spcPts val="0"/>
              </a:spcAft>
              <a:buClr>
                <a:schemeClr val="accent3"/>
              </a:buClr>
              <a:buFont typeface="+mj-lt"/>
              <a:buAutoNum type="alphaUcPeriod" startAt="3"/>
            </a:pPr>
            <a:endParaRPr lang="en-US" sz="14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endParaRPr>
          </a:p>
          <a:p>
            <a:pPr marL="342900" marR="0" lvl="0" indent="-342900" algn="just">
              <a:spcBef>
                <a:spcPts val="0"/>
              </a:spcBef>
              <a:spcAft>
                <a:spcPts val="0"/>
              </a:spcAft>
              <a:buClr>
                <a:schemeClr val="accent3"/>
              </a:buClr>
              <a:buFont typeface="+mj-lt"/>
              <a:buAutoNum type="alphaUcPeriod" startAt="3"/>
            </a:pPr>
            <a:r>
              <a:rPr lang="en-US" sz="14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Supply Chain Systems</a:t>
            </a:r>
          </a:p>
          <a:p>
            <a:pPr marL="800100" lvl="1" indent="-342900" algn="just">
              <a:buClr>
                <a:schemeClr val="accent3"/>
              </a:buClr>
              <a:buFont typeface="Arial" panose="020B0604020202020204" pitchFamily="34" charset="0"/>
              <a:buChar char="•"/>
            </a:pPr>
            <a:r>
              <a:rPr lang="en-US" sz="14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Automatic Identification and Data Capture (AIDC)</a:t>
            </a:r>
          </a:p>
          <a:p>
            <a:pPr marL="800100" lvl="1" indent="-342900" algn="just">
              <a:buClr>
                <a:schemeClr val="accent3"/>
              </a:buClr>
              <a:buFont typeface="Arial" panose="020B0604020202020204" pitchFamily="34" charset="0"/>
              <a:buChar char="•"/>
            </a:pPr>
            <a:r>
              <a:rPr lang="en-US" sz="14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Transactional Systems</a:t>
            </a:r>
          </a:p>
        </p:txBody>
      </p:sp>
    </p:spTree>
    <p:extLst>
      <p:ext uri="{BB962C8B-B14F-4D97-AF65-F5344CB8AC3E}">
        <p14:creationId xmlns:p14="http://schemas.microsoft.com/office/powerpoint/2010/main" val="36352524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69" name="Cube 68">
            <a:extLst>
              <a:ext uri="{FF2B5EF4-FFF2-40B4-BE49-F238E27FC236}">
                <a16:creationId xmlns:a16="http://schemas.microsoft.com/office/drawing/2014/main" id="{0851AFAD-6D36-954B-B7C9-1FA96D8787A9}"/>
              </a:ext>
            </a:extLst>
          </p:cNvPr>
          <p:cNvSpPr/>
          <p:nvPr/>
        </p:nvSpPr>
        <p:spPr>
          <a:xfrm>
            <a:off x="579968" y="5437917"/>
            <a:ext cx="1875632" cy="480091"/>
          </a:xfrm>
          <a:prstGeom prst="cube">
            <a:avLst>
              <a:gd name="adj" fmla="val 64371"/>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IBM Plex Sans" panose="020B0503050203000203" pitchFamily="34" charset="0"/>
              </a:rPr>
              <a:t>Regulatory</a:t>
            </a:r>
          </a:p>
        </p:txBody>
      </p:sp>
      <p:sp>
        <p:nvSpPr>
          <p:cNvPr id="466" name="Google Shape;466;p6"/>
          <p:cNvSpPr txBox="1"/>
          <p:nvPr/>
        </p:nvSpPr>
        <p:spPr>
          <a:xfrm>
            <a:off x="8092655" y="6338887"/>
            <a:ext cx="416127"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400">
                <a:solidFill>
                  <a:schemeClr val="dk1"/>
                </a:solidFill>
                <a:latin typeface="Gill Sans"/>
                <a:ea typeface="Gill Sans"/>
                <a:cs typeface="Gill Sans"/>
                <a:sym typeface="Gill Sans"/>
              </a:rPr>
              <a:t>27</a:t>
            </a:fld>
            <a:endParaRPr sz="1400" dirty="0">
              <a:solidFill>
                <a:schemeClr val="dk1"/>
              </a:solidFill>
              <a:latin typeface="Gill Sans"/>
              <a:ea typeface="Gill Sans"/>
              <a:cs typeface="Gill Sans"/>
              <a:sym typeface="Gill Sans"/>
            </a:endParaRPr>
          </a:p>
        </p:txBody>
      </p:sp>
      <p:sp>
        <p:nvSpPr>
          <p:cNvPr id="66" name="Google Shape;459;p6">
            <a:extLst>
              <a:ext uri="{FF2B5EF4-FFF2-40B4-BE49-F238E27FC236}">
                <a16:creationId xmlns:a16="http://schemas.microsoft.com/office/drawing/2014/main" id="{BCD745A5-C69A-2047-B2A9-0468A6424EEE}"/>
              </a:ext>
            </a:extLst>
          </p:cNvPr>
          <p:cNvSpPr txBox="1">
            <a:spLocks/>
          </p:cNvSpPr>
          <p:nvPr/>
        </p:nvSpPr>
        <p:spPr>
          <a:xfrm>
            <a:off x="518160" y="863185"/>
            <a:ext cx="8469085" cy="480091"/>
          </a:xfrm>
          <a:prstGeom prst="rect">
            <a:avLst/>
          </a:prstGeom>
          <a:noFill/>
          <a:ln>
            <a:noFill/>
          </a:ln>
        </p:spPr>
        <p:txBody>
          <a:bodyPr spcFirstLastPara="1" vert="horz" wrap="square" lIns="91425" tIns="45700" rIns="91425" bIns="45700" rtlCol="0" anchor="ctr" anchorCtr="0">
            <a:spAutoFit/>
          </a:bodyPr>
          <a:lstStyle>
            <a:lvl1pPr algn="l" defTabSz="914400" rtl="0" eaLnBrk="1" latinLnBrk="0" hangingPunct="1">
              <a:lnSpc>
                <a:spcPct val="90000"/>
              </a:lnSpc>
              <a:spcBef>
                <a:spcPct val="0"/>
              </a:spcBef>
              <a:buNone/>
              <a:defRPr sz="3200" kern="1200">
                <a:solidFill>
                  <a:srgbClr val="BA0C2F"/>
                </a:solidFill>
                <a:latin typeface="Gill Sans MT" panose="020B0502020104020203" pitchFamily="34" charset="0"/>
                <a:ea typeface="+mj-ea"/>
                <a:cs typeface="+mj-cs"/>
              </a:defRPr>
            </a:lvl1pPr>
          </a:lstStyle>
          <a:p>
            <a:pPr marL="0" marR="0" lvl="0" indent="0" algn="l" defTabSz="914400" rtl="0" eaLnBrk="1" fontAlgn="t" latinLnBrk="0" hangingPunct="1">
              <a:lnSpc>
                <a:spcPct val="90000"/>
              </a:lnSpc>
              <a:spcBef>
                <a:spcPct val="0"/>
              </a:spcBef>
              <a:spcAft>
                <a:spcPts val="0"/>
              </a:spcAft>
              <a:buClr>
                <a:srgbClr val="6C6463"/>
              </a:buClr>
              <a:buSzPct val="80000"/>
              <a:buFontTx/>
              <a:buNone/>
              <a:tabLst/>
              <a:defRPr/>
            </a:pPr>
            <a:r>
              <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sym typeface="Gill Sans"/>
              </a:rPr>
              <a:t>Malawi National DSC: Logical Architecture (To-Be)</a:t>
            </a:r>
            <a:endPar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endParaRPr>
          </a:p>
        </p:txBody>
      </p:sp>
      <p:sp>
        <p:nvSpPr>
          <p:cNvPr id="4" name="Cube 3">
            <a:extLst>
              <a:ext uri="{FF2B5EF4-FFF2-40B4-BE49-F238E27FC236}">
                <a16:creationId xmlns:a16="http://schemas.microsoft.com/office/drawing/2014/main" id="{7FB7B235-75E7-2142-AFA1-9A4E6881B83B}"/>
              </a:ext>
            </a:extLst>
          </p:cNvPr>
          <p:cNvSpPr/>
          <p:nvPr/>
        </p:nvSpPr>
        <p:spPr>
          <a:xfrm>
            <a:off x="651189" y="4095008"/>
            <a:ext cx="4176450" cy="480091"/>
          </a:xfrm>
          <a:prstGeom prst="cube">
            <a:avLst>
              <a:gd name="adj" fmla="val 64371"/>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IBM Plex Sans" panose="020B0503050203000203" pitchFamily="34" charset="0"/>
              </a:rPr>
              <a:t>National Supply Chain Information Systems (NSCIS)</a:t>
            </a:r>
          </a:p>
        </p:txBody>
      </p:sp>
      <p:sp>
        <p:nvSpPr>
          <p:cNvPr id="21" name="Cube 20">
            <a:extLst>
              <a:ext uri="{FF2B5EF4-FFF2-40B4-BE49-F238E27FC236}">
                <a16:creationId xmlns:a16="http://schemas.microsoft.com/office/drawing/2014/main" id="{DD08398F-D5F1-634B-A5A1-7CB73A94F11C}"/>
              </a:ext>
            </a:extLst>
          </p:cNvPr>
          <p:cNvSpPr/>
          <p:nvPr/>
        </p:nvSpPr>
        <p:spPr>
          <a:xfrm>
            <a:off x="2277503" y="5430409"/>
            <a:ext cx="6069055" cy="480091"/>
          </a:xfrm>
          <a:prstGeom prst="cube">
            <a:avLst>
              <a:gd name="adj" fmla="val 64371"/>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IBM Plex Sans" panose="020B0503050203000203" pitchFamily="34" charset="0"/>
              </a:rPr>
              <a:t>Foundational Components</a:t>
            </a:r>
          </a:p>
        </p:txBody>
      </p:sp>
      <p:sp>
        <p:nvSpPr>
          <p:cNvPr id="22" name="Cube 21">
            <a:extLst>
              <a:ext uri="{FF2B5EF4-FFF2-40B4-BE49-F238E27FC236}">
                <a16:creationId xmlns:a16="http://schemas.microsoft.com/office/drawing/2014/main" id="{2E01569E-B3E7-F64A-8920-A282EDD14377}"/>
              </a:ext>
            </a:extLst>
          </p:cNvPr>
          <p:cNvSpPr/>
          <p:nvPr/>
        </p:nvSpPr>
        <p:spPr>
          <a:xfrm>
            <a:off x="648586" y="2197002"/>
            <a:ext cx="7697971" cy="480091"/>
          </a:xfrm>
          <a:prstGeom prst="cube">
            <a:avLst>
              <a:gd name="adj" fmla="val 6437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IBM Plex Sans" panose="020B0503050203000203" pitchFamily="34" charset="0"/>
              </a:rPr>
              <a:t>Analytics &amp; Business Intelligence </a:t>
            </a:r>
            <a:r>
              <a:rPr lang="en-US" sz="1100" b="1" dirty="0">
                <a:solidFill>
                  <a:schemeClr val="bg2"/>
                </a:solidFill>
                <a:latin typeface="IBM Plex Sans" panose="020B0503050203000203" pitchFamily="34" charset="0"/>
              </a:rPr>
              <a:t>(Options – Navision/DHIS2)</a:t>
            </a:r>
          </a:p>
        </p:txBody>
      </p:sp>
      <p:pic>
        <p:nvPicPr>
          <p:cNvPr id="16" name="Graphic 15" descr="Database with solid fill">
            <a:extLst>
              <a:ext uri="{FF2B5EF4-FFF2-40B4-BE49-F238E27FC236}">
                <a16:creationId xmlns:a16="http://schemas.microsoft.com/office/drawing/2014/main" id="{B6BF6DD1-CD41-F34B-A3C0-13FDB5AB86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2379" y="1685675"/>
            <a:ext cx="1769953" cy="843239"/>
          </a:xfrm>
          <a:prstGeom prst="rect">
            <a:avLst/>
          </a:prstGeom>
        </p:spPr>
      </p:pic>
      <p:sp>
        <p:nvSpPr>
          <p:cNvPr id="17" name="TextBox 16">
            <a:extLst>
              <a:ext uri="{FF2B5EF4-FFF2-40B4-BE49-F238E27FC236}">
                <a16:creationId xmlns:a16="http://schemas.microsoft.com/office/drawing/2014/main" id="{F210EF26-84AB-ED41-96A3-FF54A18D6AA1}"/>
              </a:ext>
            </a:extLst>
          </p:cNvPr>
          <p:cNvSpPr txBox="1"/>
          <p:nvPr/>
        </p:nvSpPr>
        <p:spPr>
          <a:xfrm>
            <a:off x="951149" y="2227481"/>
            <a:ext cx="1326354" cy="230832"/>
          </a:xfrm>
          <a:prstGeom prst="rect">
            <a:avLst/>
          </a:prstGeom>
          <a:noFill/>
        </p:spPr>
        <p:txBody>
          <a:bodyPr wrap="square" rtlCol="0" anchor="b">
            <a:spAutoFit/>
          </a:bodyPr>
          <a:lstStyle/>
          <a:p>
            <a:pPr algn="ctr"/>
            <a:r>
              <a:rPr lang="en-US" sz="900" dirty="0">
                <a:solidFill>
                  <a:schemeClr val="bg1"/>
                </a:solidFill>
                <a:latin typeface="IBM Plex Sans" panose="020B0503050203000203" pitchFamily="34" charset="0"/>
              </a:rPr>
              <a:t>Data Warehouse</a:t>
            </a:r>
          </a:p>
        </p:txBody>
      </p:sp>
      <p:sp>
        <p:nvSpPr>
          <p:cNvPr id="18" name="Cube 17">
            <a:extLst>
              <a:ext uri="{FF2B5EF4-FFF2-40B4-BE49-F238E27FC236}">
                <a16:creationId xmlns:a16="http://schemas.microsoft.com/office/drawing/2014/main" id="{A0370FB7-DE23-A440-8948-1A7834334974}"/>
              </a:ext>
            </a:extLst>
          </p:cNvPr>
          <p:cNvSpPr/>
          <p:nvPr/>
        </p:nvSpPr>
        <p:spPr>
          <a:xfrm>
            <a:off x="831497" y="3793686"/>
            <a:ext cx="946249" cy="524328"/>
          </a:xfrm>
          <a:prstGeom prst="cube">
            <a:avLst>
              <a:gd name="adj" fmla="val 21491"/>
            </a:avLst>
          </a:prstGeom>
          <a:solidFill>
            <a:srgbClr val="5D9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IBM Plex Sans" panose="020B0503050203000203" pitchFamily="34" charset="0"/>
              </a:rPr>
              <a:t>Forecasting &amp; Planning</a:t>
            </a:r>
          </a:p>
          <a:p>
            <a:pPr algn="ctr"/>
            <a:r>
              <a:rPr lang="en-US" sz="800" dirty="0">
                <a:solidFill>
                  <a:schemeClr val="bg1"/>
                </a:solidFill>
                <a:latin typeface="IBM Plex Sans" panose="020B0503050203000203" pitchFamily="34" charset="0"/>
              </a:rPr>
              <a:t>(QAT - HTSS)</a:t>
            </a:r>
          </a:p>
        </p:txBody>
      </p:sp>
      <p:sp>
        <p:nvSpPr>
          <p:cNvPr id="40" name="Cube 39">
            <a:extLst>
              <a:ext uri="{FF2B5EF4-FFF2-40B4-BE49-F238E27FC236}">
                <a16:creationId xmlns:a16="http://schemas.microsoft.com/office/drawing/2014/main" id="{844A5A48-9961-4944-AAC8-B605105B9B1F}"/>
              </a:ext>
            </a:extLst>
          </p:cNvPr>
          <p:cNvSpPr/>
          <p:nvPr/>
        </p:nvSpPr>
        <p:spPr>
          <a:xfrm>
            <a:off x="846457" y="3304480"/>
            <a:ext cx="926087" cy="524328"/>
          </a:xfrm>
          <a:prstGeom prst="cube">
            <a:avLst>
              <a:gd name="adj" fmla="val 21491"/>
            </a:avLst>
          </a:prstGeom>
          <a:solidFill>
            <a:srgbClr val="5D9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IBM Plex Sans" panose="020B0503050203000203" pitchFamily="34" charset="0"/>
              </a:rPr>
              <a:t>Procurement</a:t>
            </a:r>
          </a:p>
          <a:p>
            <a:pPr algn="ctr"/>
            <a:r>
              <a:rPr lang="en-US" sz="800" dirty="0">
                <a:solidFill>
                  <a:schemeClr val="accent3">
                    <a:lumMod val="20000"/>
                    <a:lumOff val="80000"/>
                  </a:schemeClr>
                </a:solidFill>
                <a:latin typeface="IBM Plex Sans" panose="020B0503050203000203" pitchFamily="34" charset="0"/>
              </a:rPr>
              <a:t>(e-GP-</a:t>
            </a:r>
            <a:r>
              <a:rPr lang="en-US" sz="800" dirty="0" err="1">
                <a:solidFill>
                  <a:schemeClr val="accent3">
                    <a:lumMod val="20000"/>
                    <a:lumOff val="80000"/>
                  </a:schemeClr>
                </a:solidFill>
                <a:latin typeface="IBM Plex Sans" panose="020B0503050203000203" pitchFamily="34" charset="0"/>
              </a:rPr>
              <a:t>GoM</a:t>
            </a:r>
            <a:r>
              <a:rPr lang="en-US" sz="800" dirty="0">
                <a:solidFill>
                  <a:schemeClr val="accent3">
                    <a:lumMod val="20000"/>
                    <a:lumOff val="80000"/>
                  </a:schemeClr>
                </a:solidFill>
                <a:latin typeface="IBM Plex Sans" panose="020B0503050203000203" pitchFamily="34" charset="0"/>
              </a:rPr>
              <a:t>)</a:t>
            </a:r>
          </a:p>
        </p:txBody>
      </p:sp>
      <p:sp>
        <p:nvSpPr>
          <p:cNvPr id="42" name="Cube 41">
            <a:extLst>
              <a:ext uri="{FF2B5EF4-FFF2-40B4-BE49-F238E27FC236}">
                <a16:creationId xmlns:a16="http://schemas.microsoft.com/office/drawing/2014/main" id="{B92AB141-2A9E-6C47-8C37-8C4AF7B7C7D6}"/>
              </a:ext>
            </a:extLst>
          </p:cNvPr>
          <p:cNvSpPr/>
          <p:nvPr/>
        </p:nvSpPr>
        <p:spPr>
          <a:xfrm>
            <a:off x="1799946" y="3594248"/>
            <a:ext cx="946250" cy="705161"/>
          </a:xfrm>
          <a:prstGeom prst="cube">
            <a:avLst>
              <a:gd name="adj" fmla="val 21491"/>
            </a:avLst>
          </a:prstGeom>
          <a:solidFill>
            <a:srgbClr val="5D9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IBM Plex Sans" panose="020B0503050203000203" pitchFamily="34" charset="0"/>
              </a:rPr>
              <a:t>Supplier &amp; Contract Management</a:t>
            </a:r>
          </a:p>
          <a:p>
            <a:pPr algn="ctr"/>
            <a:r>
              <a:rPr lang="en-US" sz="800" dirty="0">
                <a:solidFill>
                  <a:schemeClr val="accent3">
                    <a:lumMod val="20000"/>
                    <a:lumOff val="80000"/>
                  </a:schemeClr>
                </a:solidFill>
                <a:latin typeface="IBM Plex Sans" panose="020B0503050203000203" pitchFamily="34" charset="0"/>
              </a:rPr>
              <a:t>(e-GP - </a:t>
            </a:r>
            <a:r>
              <a:rPr lang="en-US" sz="800" dirty="0" err="1">
                <a:solidFill>
                  <a:schemeClr val="accent3">
                    <a:lumMod val="20000"/>
                    <a:lumOff val="80000"/>
                  </a:schemeClr>
                </a:solidFill>
                <a:latin typeface="IBM Plex Sans" panose="020B0503050203000203" pitchFamily="34" charset="0"/>
              </a:rPr>
              <a:t>GoM</a:t>
            </a:r>
            <a:r>
              <a:rPr lang="en-US" sz="800" dirty="0">
                <a:solidFill>
                  <a:schemeClr val="accent3">
                    <a:lumMod val="20000"/>
                    <a:lumOff val="80000"/>
                  </a:schemeClr>
                </a:solidFill>
                <a:latin typeface="IBM Plex Sans" panose="020B0503050203000203" pitchFamily="34" charset="0"/>
              </a:rPr>
              <a:t>)</a:t>
            </a:r>
          </a:p>
        </p:txBody>
      </p:sp>
      <p:sp>
        <p:nvSpPr>
          <p:cNvPr id="43" name="Cube 42">
            <a:extLst>
              <a:ext uri="{FF2B5EF4-FFF2-40B4-BE49-F238E27FC236}">
                <a16:creationId xmlns:a16="http://schemas.microsoft.com/office/drawing/2014/main" id="{5BD50E68-9914-BB4E-9183-04FE1EFEC541}"/>
              </a:ext>
            </a:extLst>
          </p:cNvPr>
          <p:cNvSpPr/>
          <p:nvPr/>
        </p:nvSpPr>
        <p:spPr>
          <a:xfrm>
            <a:off x="2735655" y="3793686"/>
            <a:ext cx="1014099" cy="505937"/>
          </a:xfrm>
          <a:prstGeom prst="cube">
            <a:avLst>
              <a:gd name="adj" fmla="val 21491"/>
            </a:avLst>
          </a:prstGeom>
          <a:solidFill>
            <a:srgbClr val="5D9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IBM Plex Sans" panose="020B0503050203000203" pitchFamily="34" charset="0"/>
              </a:rPr>
              <a:t>Order Management</a:t>
            </a:r>
          </a:p>
          <a:p>
            <a:pPr algn="ctr"/>
            <a:r>
              <a:rPr lang="en-US" sz="800" dirty="0">
                <a:latin typeface="IBM Plex Sans" panose="020B0503050203000203" pitchFamily="34" charset="0"/>
              </a:rPr>
              <a:t>(OpenLMIS-HTSS)</a:t>
            </a:r>
          </a:p>
        </p:txBody>
      </p:sp>
      <p:sp>
        <p:nvSpPr>
          <p:cNvPr id="44" name="Cube 43">
            <a:extLst>
              <a:ext uri="{FF2B5EF4-FFF2-40B4-BE49-F238E27FC236}">
                <a16:creationId xmlns:a16="http://schemas.microsoft.com/office/drawing/2014/main" id="{CB7086C6-BD44-7246-82FE-40CF7FDBF1BE}"/>
              </a:ext>
            </a:extLst>
          </p:cNvPr>
          <p:cNvSpPr/>
          <p:nvPr/>
        </p:nvSpPr>
        <p:spPr>
          <a:xfrm>
            <a:off x="2759032" y="3348717"/>
            <a:ext cx="957909" cy="480091"/>
          </a:xfrm>
          <a:prstGeom prst="cube">
            <a:avLst>
              <a:gd name="adj" fmla="val 21491"/>
            </a:avLst>
          </a:prstGeom>
          <a:solidFill>
            <a:srgbClr val="5D9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IBM Plex Sans" panose="020B0503050203000203" pitchFamily="34" charset="0"/>
              </a:rPr>
              <a:t>Warehouse Management</a:t>
            </a:r>
          </a:p>
          <a:p>
            <a:pPr algn="ctr"/>
            <a:r>
              <a:rPr lang="en-US" sz="800" dirty="0">
                <a:solidFill>
                  <a:schemeClr val="accent3">
                    <a:lumMod val="20000"/>
                    <a:lumOff val="80000"/>
                  </a:schemeClr>
                </a:solidFill>
                <a:latin typeface="IBM Plex Sans" panose="020B0503050203000203" pitchFamily="34" charset="0"/>
              </a:rPr>
              <a:t>(MACS -CMST)</a:t>
            </a:r>
          </a:p>
        </p:txBody>
      </p:sp>
      <p:sp>
        <p:nvSpPr>
          <p:cNvPr id="46" name="Cube 45">
            <a:extLst>
              <a:ext uri="{FF2B5EF4-FFF2-40B4-BE49-F238E27FC236}">
                <a16:creationId xmlns:a16="http://schemas.microsoft.com/office/drawing/2014/main" id="{B4A6E5AE-74EC-1048-B154-E3B75AA99CCC}"/>
              </a:ext>
            </a:extLst>
          </p:cNvPr>
          <p:cNvSpPr/>
          <p:nvPr/>
        </p:nvSpPr>
        <p:spPr>
          <a:xfrm>
            <a:off x="3762591" y="3768914"/>
            <a:ext cx="973652" cy="527051"/>
          </a:xfrm>
          <a:prstGeom prst="cube">
            <a:avLst>
              <a:gd name="adj" fmla="val 21491"/>
            </a:avLst>
          </a:prstGeom>
          <a:solidFill>
            <a:srgbClr val="5D9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IBM Plex Sans" panose="020B0503050203000203" pitchFamily="34" charset="0"/>
              </a:rPr>
              <a:t>Transportation Management</a:t>
            </a:r>
          </a:p>
          <a:p>
            <a:pPr algn="ctr"/>
            <a:r>
              <a:rPr lang="en-US" sz="800" dirty="0">
                <a:solidFill>
                  <a:schemeClr val="accent3">
                    <a:lumMod val="40000"/>
                    <a:lumOff val="60000"/>
                  </a:schemeClr>
                </a:solidFill>
                <a:latin typeface="IBM Plex Sans" panose="020B0503050203000203" pitchFamily="34" charset="0"/>
              </a:rPr>
              <a:t>(</a:t>
            </a:r>
            <a:r>
              <a:rPr lang="en-US" sz="800" dirty="0">
                <a:solidFill>
                  <a:schemeClr val="accent3">
                    <a:lumMod val="20000"/>
                    <a:lumOff val="80000"/>
                  </a:schemeClr>
                </a:solidFill>
                <a:latin typeface="IBM Plex Sans" panose="020B0503050203000203" pitchFamily="34" charset="0"/>
              </a:rPr>
              <a:t>TBD</a:t>
            </a:r>
            <a:r>
              <a:rPr lang="en-US" sz="800" dirty="0">
                <a:solidFill>
                  <a:schemeClr val="accent3">
                    <a:lumMod val="40000"/>
                    <a:lumOff val="60000"/>
                  </a:schemeClr>
                </a:solidFill>
                <a:latin typeface="IBM Plex Sans" panose="020B0503050203000203" pitchFamily="34" charset="0"/>
              </a:rPr>
              <a:t>)</a:t>
            </a:r>
          </a:p>
        </p:txBody>
      </p:sp>
      <p:sp>
        <p:nvSpPr>
          <p:cNvPr id="59" name="Cube 58">
            <a:extLst>
              <a:ext uri="{FF2B5EF4-FFF2-40B4-BE49-F238E27FC236}">
                <a16:creationId xmlns:a16="http://schemas.microsoft.com/office/drawing/2014/main" id="{452C505B-3ABE-1243-B73A-9E32E230AED8}"/>
              </a:ext>
            </a:extLst>
          </p:cNvPr>
          <p:cNvSpPr/>
          <p:nvPr/>
        </p:nvSpPr>
        <p:spPr>
          <a:xfrm>
            <a:off x="2455600" y="5147622"/>
            <a:ext cx="1510458" cy="515373"/>
          </a:xfrm>
          <a:prstGeom prst="cube">
            <a:avLst>
              <a:gd name="adj" fmla="val 21491"/>
            </a:avLst>
          </a:prstGeom>
          <a:solidFill>
            <a:srgbClr val="6C6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latin typeface="IBM Plex Sans" panose="020B0503050203000203" pitchFamily="34" charset="0"/>
              </a:rPr>
              <a:t>Master Health Product Registry –CMST / NPC - HTSS</a:t>
            </a:r>
          </a:p>
        </p:txBody>
      </p:sp>
      <p:sp>
        <p:nvSpPr>
          <p:cNvPr id="60" name="Cube 59">
            <a:extLst>
              <a:ext uri="{FF2B5EF4-FFF2-40B4-BE49-F238E27FC236}">
                <a16:creationId xmlns:a16="http://schemas.microsoft.com/office/drawing/2014/main" id="{7FD2E33C-3654-4A4B-A4A4-F8AF91A60D40}"/>
              </a:ext>
            </a:extLst>
          </p:cNvPr>
          <p:cNvSpPr/>
          <p:nvPr/>
        </p:nvSpPr>
        <p:spPr>
          <a:xfrm>
            <a:off x="3993747" y="5137790"/>
            <a:ext cx="1510458" cy="515373"/>
          </a:xfrm>
          <a:prstGeom prst="cube">
            <a:avLst>
              <a:gd name="adj" fmla="val 21491"/>
            </a:avLst>
          </a:prstGeom>
          <a:solidFill>
            <a:srgbClr val="6C6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latin typeface="IBM Plex Sans" panose="020B0503050203000203" pitchFamily="34" charset="0"/>
              </a:rPr>
              <a:t>Master Health Facility Registry (DHIS2 - MOH)</a:t>
            </a:r>
          </a:p>
        </p:txBody>
      </p:sp>
      <p:sp>
        <p:nvSpPr>
          <p:cNvPr id="61" name="Cube 60">
            <a:extLst>
              <a:ext uri="{FF2B5EF4-FFF2-40B4-BE49-F238E27FC236}">
                <a16:creationId xmlns:a16="http://schemas.microsoft.com/office/drawing/2014/main" id="{D6853254-A58C-E041-A513-B9C0BC0ABE44}"/>
              </a:ext>
            </a:extLst>
          </p:cNvPr>
          <p:cNvSpPr/>
          <p:nvPr/>
        </p:nvSpPr>
        <p:spPr>
          <a:xfrm>
            <a:off x="5536084" y="5137791"/>
            <a:ext cx="1180098" cy="515373"/>
          </a:xfrm>
          <a:prstGeom prst="cube">
            <a:avLst>
              <a:gd name="adj" fmla="val 21491"/>
            </a:avLst>
          </a:prstGeom>
          <a:solidFill>
            <a:srgbClr val="6C6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latin typeface="IBM Plex Sans" panose="020B0503050203000203" pitchFamily="34" charset="0"/>
              </a:rPr>
              <a:t>Supplier Registry</a:t>
            </a:r>
          </a:p>
          <a:p>
            <a:pPr algn="ctr"/>
            <a:r>
              <a:rPr lang="en-US" sz="900" dirty="0">
                <a:solidFill>
                  <a:schemeClr val="accent3">
                    <a:lumMod val="40000"/>
                    <a:lumOff val="60000"/>
                  </a:schemeClr>
                </a:solidFill>
                <a:latin typeface="IBM Plex Sans" panose="020B0503050203000203" pitchFamily="34" charset="0"/>
              </a:rPr>
              <a:t>(e-GP - </a:t>
            </a:r>
            <a:r>
              <a:rPr lang="en-US" sz="900" dirty="0" err="1">
                <a:solidFill>
                  <a:schemeClr val="accent3">
                    <a:lumMod val="40000"/>
                    <a:lumOff val="60000"/>
                  </a:schemeClr>
                </a:solidFill>
                <a:latin typeface="IBM Plex Sans" panose="020B0503050203000203" pitchFamily="34" charset="0"/>
              </a:rPr>
              <a:t>GoM</a:t>
            </a:r>
            <a:r>
              <a:rPr lang="en-US" sz="900" dirty="0">
                <a:solidFill>
                  <a:schemeClr val="accent3">
                    <a:lumMod val="40000"/>
                    <a:lumOff val="60000"/>
                  </a:schemeClr>
                </a:solidFill>
                <a:latin typeface="IBM Plex Sans" panose="020B0503050203000203" pitchFamily="34" charset="0"/>
              </a:rPr>
              <a:t>)</a:t>
            </a:r>
          </a:p>
        </p:txBody>
      </p:sp>
      <p:sp>
        <p:nvSpPr>
          <p:cNvPr id="62" name="Cube 61">
            <a:extLst>
              <a:ext uri="{FF2B5EF4-FFF2-40B4-BE49-F238E27FC236}">
                <a16:creationId xmlns:a16="http://schemas.microsoft.com/office/drawing/2014/main" id="{C3028181-85E2-0848-86DF-38B5687D3726}"/>
              </a:ext>
            </a:extLst>
          </p:cNvPr>
          <p:cNvSpPr/>
          <p:nvPr/>
        </p:nvSpPr>
        <p:spPr>
          <a:xfrm>
            <a:off x="6752700" y="5137792"/>
            <a:ext cx="1457939" cy="515373"/>
          </a:xfrm>
          <a:prstGeom prst="cube">
            <a:avLst>
              <a:gd name="adj" fmla="val 21491"/>
            </a:avLst>
          </a:prstGeom>
          <a:solidFill>
            <a:srgbClr val="6C6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latin typeface="IBM Plex Sans" panose="020B0503050203000203" pitchFamily="34" charset="0"/>
              </a:rPr>
              <a:t>Terminology Services</a:t>
            </a:r>
          </a:p>
        </p:txBody>
      </p:sp>
      <p:sp>
        <p:nvSpPr>
          <p:cNvPr id="33" name="Cube 32">
            <a:extLst>
              <a:ext uri="{FF2B5EF4-FFF2-40B4-BE49-F238E27FC236}">
                <a16:creationId xmlns:a16="http://schemas.microsoft.com/office/drawing/2014/main" id="{CE77A213-E69A-2D42-82F3-1F5D7F5946B1}"/>
              </a:ext>
            </a:extLst>
          </p:cNvPr>
          <p:cNvSpPr/>
          <p:nvPr/>
        </p:nvSpPr>
        <p:spPr>
          <a:xfrm>
            <a:off x="648586" y="4776469"/>
            <a:ext cx="7697971" cy="269070"/>
          </a:xfrm>
          <a:prstGeom prst="cube">
            <a:avLst>
              <a:gd name="adj" fmla="val 44902"/>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IBM Plex Sans" panose="020B0503050203000203" pitchFamily="34" charset="0"/>
              </a:rPr>
              <a:t>Interoperability Layer</a:t>
            </a:r>
          </a:p>
        </p:txBody>
      </p:sp>
      <p:sp>
        <p:nvSpPr>
          <p:cNvPr id="34" name="Cube 33">
            <a:extLst>
              <a:ext uri="{FF2B5EF4-FFF2-40B4-BE49-F238E27FC236}">
                <a16:creationId xmlns:a16="http://schemas.microsoft.com/office/drawing/2014/main" id="{71BB76EB-6E68-2846-A7FA-1BD296720D9A}"/>
              </a:ext>
            </a:extLst>
          </p:cNvPr>
          <p:cNvSpPr/>
          <p:nvPr/>
        </p:nvSpPr>
        <p:spPr>
          <a:xfrm>
            <a:off x="2362705" y="1779856"/>
            <a:ext cx="921740" cy="595915"/>
          </a:xfrm>
          <a:prstGeom prst="cube">
            <a:avLst>
              <a:gd name="adj" fmla="val 733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900" dirty="0">
                <a:latin typeface="IBM Plex Sans" panose="020B0503050203000203" pitchFamily="34" charset="0"/>
              </a:rPr>
              <a:t>Dashboards</a:t>
            </a:r>
          </a:p>
        </p:txBody>
      </p:sp>
      <p:pic>
        <p:nvPicPr>
          <p:cNvPr id="39" name="Graphic 38" descr="Gauge with solid fill">
            <a:extLst>
              <a:ext uri="{FF2B5EF4-FFF2-40B4-BE49-F238E27FC236}">
                <a16:creationId xmlns:a16="http://schemas.microsoft.com/office/drawing/2014/main" id="{61E3FD09-9DCA-2748-AD48-6E8E7D16FF9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47687" y="1720506"/>
            <a:ext cx="552885" cy="552885"/>
          </a:xfrm>
          <a:prstGeom prst="rect">
            <a:avLst/>
          </a:prstGeom>
        </p:spPr>
      </p:pic>
      <p:sp>
        <p:nvSpPr>
          <p:cNvPr id="41" name="Cube 40">
            <a:extLst>
              <a:ext uri="{FF2B5EF4-FFF2-40B4-BE49-F238E27FC236}">
                <a16:creationId xmlns:a16="http://schemas.microsoft.com/office/drawing/2014/main" id="{C5DEEA7E-D8F7-7049-896D-22C4106716EA}"/>
              </a:ext>
            </a:extLst>
          </p:cNvPr>
          <p:cNvSpPr/>
          <p:nvPr/>
        </p:nvSpPr>
        <p:spPr>
          <a:xfrm>
            <a:off x="3538695" y="1779856"/>
            <a:ext cx="921740" cy="595915"/>
          </a:xfrm>
          <a:prstGeom prst="cube">
            <a:avLst>
              <a:gd name="adj" fmla="val 733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900" dirty="0">
                <a:latin typeface="IBM Plex Sans" panose="020B0503050203000203" pitchFamily="34" charset="0"/>
              </a:rPr>
              <a:t>Reports</a:t>
            </a:r>
          </a:p>
        </p:txBody>
      </p:sp>
      <p:pic>
        <p:nvPicPr>
          <p:cNvPr id="47" name="Graphic 46" descr="Presentation with bar chart with solid fill">
            <a:extLst>
              <a:ext uri="{FF2B5EF4-FFF2-40B4-BE49-F238E27FC236}">
                <a16:creationId xmlns:a16="http://schemas.microsoft.com/office/drawing/2014/main" id="{8CE773C8-8014-2947-A46C-60D5CC55BB2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89082" y="1800476"/>
            <a:ext cx="423010" cy="423010"/>
          </a:xfrm>
          <a:prstGeom prst="rect">
            <a:avLst/>
          </a:prstGeom>
        </p:spPr>
      </p:pic>
      <p:sp>
        <p:nvSpPr>
          <p:cNvPr id="48" name="Cube 47">
            <a:extLst>
              <a:ext uri="{FF2B5EF4-FFF2-40B4-BE49-F238E27FC236}">
                <a16:creationId xmlns:a16="http://schemas.microsoft.com/office/drawing/2014/main" id="{361C6969-BC27-E04C-A664-9BB2183176C3}"/>
              </a:ext>
            </a:extLst>
          </p:cNvPr>
          <p:cNvSpPr/>
          <p:nvPr/>
        </p:nvSpPr>
        <p:spPr>
          <a:xfrm>
            <a:off x="4714685" y="1779856"/>
            <a:ext cx="921740" cy="595915"/>
          </a:xfrm>
          <a:prstGeom prst="cube">
            <a:avLst>
              <a:gd name="adj" fmla="val 733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900" dirty="0">
                <a:latin typeface="IBM Plex Sans" panose="020B0503050203000203" pitchFamily="34" charset="0"/>
              </a:rPr>
              <a:t>Traceability</a:t>
            </a:r>
          </a:p>
        </p:txBody>
      </p:sp>
      <p:grpSp>
        <p:nvGrpSpPr>
          <p:cNvPr id="49" name="Group 48">
            <a:extLst>
              <a:ext uri="{FF2B5EF4-FFF2-40B4-BE49-F238E27FC236}">
                <a16:creationId xmlns:a16="http://schemas.microsoft.com/office/drawing/2014/main" id="{EAD291A7-8E4F-FF45-AE3E-8041FB7C11CF}"/>
              </a:ext>
            </a:extLst>
          </p:cNvPr>
          <p:cNvGrpSpPr/>
          <p:nvPr/>
        </p:nvGrpSpPr>
        <p:grpSpPr>
          <a:xfrm>
            <a:off x="4959182" y="1803674"/>
            <a:ext cx="410676" cy="389540"/>
            <a:chOff x="6414560" y="2542061"/>
            <a:chExt cx="914400" cy="914400"/>
          </a:xfrm>
          <a:solidFill>
            <a:schemeClr val="accent4">
              <a:lumMod val="20000"/>
              <a:lumOff val="80000"/>
            </a:schemeClr>
          </a:solidFill>
        </p:grpSpPr>
        <p:pic>
          <p:nvPicPr>
            <p:cNvPr id="50" name="Graphic 49" descr="Magnifying glass">
              <a:extLst>
                <a:ext uri="{FF2B5EF4-FFF2-40B4-BE49-F238E27FC236}">
                  <a16:creationId xmlns:a16="http://schemas.microsoft.com/office/drawing/2014/main" id="{F32E3C99-DD48-1542-AD2E-49C5CE1894D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14560" y="2542061"/>
              <a:ext cx="914400" cy="914400"/>
            </a:xfrm>
            <a:prstGeom prst="rect">
              <a:avLst/>
            </a:prstGeom>
          </p:spPr>
        </p:pic>
        <p:pic>
          <p:nvPicPr>
            <p:cNvPr id="53" name="Graphic 52" descr="Checkmark">
              <a:extLst>
                <a:ext uri="{FF2B5EF4-FFF2-40B4-BE49-F238E27FC236}">
                  <a16:creationId xmlns:a16="http://schemas.microsoft.com/office/drawing/2014/main" id="{A9F51A8C-5465-7841-A3E7-D64493EAFD5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585620" y="2756570"/>
              <a:ext cx="348580" cy="348580"/>
            </a:xfrm>
            <a:prstGeom prst="rect">
              <a:avLst/>
            </a:prstGeom>
          </p:spPr>
        </p:pic>
      </p:grpSp>
      <p:sp>
        <p:nvSpPr>
          <p:cNvPr id="54" name="Cube 53">
            <a:extLst>
              <a:ext uri="{FF2B5EF4-FFF2-40B4-BE49-F238E27FC236}">
                <a16:creationId xmlns:a16="http://schemas.microsoft.com/office/drawing/2014/main" id="{F6D3A98A-797D-F14F-8D09-ED6E018B87FF}"/>
              </a:ext>
            </a:extLst>
          </p:cNvPr>
          <p:cNvSpPr/>
          <p:nvPr/>
        </p:nvSpPr>
        <p:spPr>
          <a:xfrm>
            <a:off x="5890675" y="1779856"/>
            <a:ext cx="963077" cy="595915"/>
          </a:xfrm>
          <a:prstGeom prst="cube">
            <a:avLst>
              <a:gd name="adj" fmla="val 7337"/>
            </a:avLst>
          </a:prstGeom>
          <a:solidFill>
            <a:srgbClr val="002F6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b"/>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a:latin typeface="IBM Plex Sans" panose="020B0503050203000203" pitchFamily="34" charset="0"/>
              </a:rPr>
              <a:t>Returns &amp; Recalls</a:t>
            </a:r>
          </a:p>
        </p:txBody>
      </p:sp>
      <p:sp>
        <p:nvSpPr>
          <p:cNvPr id="55" name="Cube 54">
            <a:extLst>
              <a:ext uri="{FF2B5EF4-FFF2-40B4-BE49-F238E27FC236}">
                <a16:creationId xmlns:a16="http://schemas.microsoft.com/office/drawing/2014/main" id="{873E3D39-782A-B54D-942C-F66B795377C3}"/>
              </a:ext>
            </a:extLst>
          </p:cNvPr>
          <p:cNvSpPr/>
          <p:nvPr/>
        </p:nvSpPr>
        <p:spPr>
          <a:xfrm>
            <a:off x="7108002" y="1779856"/>
            <a:ext cx="963076" cy="595915"/>
          </a:xfrm>
          <a:prstGeom prst="cube">
            <a:avLst>
              <a:gd name="adj" fmla="val 7337"/>
            </a:avLst>
          </a:prstGeom>
          <a:solidFill>
            <a:srgbClr val="002F6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b"/>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a:latin typeface="IBM Plex Sans" panose="020B0503050203000203" pitchFamily="34" charset="0"/>
              </a:rPr>
              <a:t>Verification</a:t>
            </a:r>
          </a:p>
        </p:txBody>
      </p:sp>
      <p:pic>
        <p:nvPicPr>
          <p:cNvPr id="56" name="Graphic 4099" descr="Line arrow: Horizontal U-turn with solid fill">
            <a:extLst>
              <a:ext uri="{FF2B5EF4-FFF2-40B4-BE49-F238E27FC236}">
                <a16:creationId xmlns:a16="http://schemas.microsoft.com/office/drawing/2014/main" id="{7C505FF7-7252-B546-86BC-A4DAF309A493}"/>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192920" y="1723902"/>
            <a:ext cx="365760" cy="365760"/>
          </a:xfrm>
          <a:prstGeom prst="rect">
            <a:avLst/>
          </a:prstGeom>
        </p:spPr>
      </p:pic>
      <p:pic>
        <p:nvPicPr>
          <p:cNvPr id="63" name="Graphic 4101" descr="Badge Tick with solid fill">
            <a:extLst>
              <a:ext uri="{FF2B5EF4-FFF2-40B4-BE49-F238E27FC236}">
                <a16:creationId xmlns:a16="http://schemas.microsoft.com/office/drawing/2014/main" id="{E0EAACCA-3B01-484E-943B-04B347564A4B}"/>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398576" y="1811932"/>
            <a:ext cx="374831" cy="365760"/>
          </a:xfrm>
          <a:prstGeom prst="rect">
            <a:avLst/>
          </a:prstGeom>
        </p:spPr>
      </p:pic>
      <p:sp>
        <p:nvSpPr>
          <p:cNvPr id="64" name="Cube 63">
            <a:extLst>
              <a:ext uri="{FF2B5EF4-FFF2-40B4-BE49-F238E27FC236}">
                <a16:creationId xmlns:a16="http://schemas.microsoft.com/office/drawing/2014/main" id="{594777C3-3F37-4C47-9DBB-B1D43A602C33}"/>
              </a:ext>
            </a:extLst>
          </p:cNvPr>
          <p:cNvSpPr/>
          <p:nvPr/>
        </p:nvSpPr>
        <p:spPr>
          <a:xfrm>
            <a:off x="4849839" y="4072695"/>
            <a:ext cx="3496719" cy="480091"/>
          </a:xfrm>
          <a:prstGeom prst="cube">
            <a:avLst>
              <a:gd name="adj" fmla="val 64371"/>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latin typeface="IBM Plex Sans" panose="020B0503050203000203" pitchFamily="34" charset="0"/>
              </a:rPr>
              <a:t>Facilities’ Supply Chain Information Systems (FSCIS)</a:t>
            </a:r>
          </a:p>
        </p:txBody>
      </p:sp>
      <p:sp>
        <p:nvSpPr>
          <p:cNvPr id="45" name="Cube 44">
            <a:extLst>
              <a:ext uri="{FF2B5EF4-FFF2-40B4-BE49-F238E27FC236}">
                <a16:creationId xmlns:a16="http://schemas.microsoft.com/office/drawing/2014/main" id="{AA353E09-3516-EB45-80C8-57FF8469CD09}"/>
              </a:ext>
            </a:extLst>
          </p:cNvPr>
          <p:cNvSpPr/>
          <p:nvPr/>
        </p:nvSpPr>
        <p:spPr>
          <a:xfrm>
            <a:off x="7257452" y="3768914"/>
            <a:ext cx="926087" cy="481350"/>
          </a:xfrm>
          <a:prstGeom prst="cube">
            <a:avLst>
              <a:gd name="adj" fmla="val 21491"/>
            </a:avLst>
          </a:prstGeom>
          <a:solidFill>
            <a:srgbClr val="70AD47">
              <a:lumMod val="60000"/>
              <a:lumOff val="40000"/>
            </a:srgbClr>
          </a:solidFill>
          <a:ln w="12700" cap="flat" cmpd="sng" algn="ctr">
            <a:noFill/>
            <a:prstDash val="solid"/>
            <a:miter lim="800000"/>
          </a:ln>
          <a:effectLst/>
        </p:spPr>
        <p:txBody>
          <a:bodyPr wrap="square" rtlCol="0" anchor="ctr"/>
          <a:lstStyle/>
          <a:p>
            <a:pPr algn="ctr" defTabSz="914400"/>
            <a:r>
              <a:rPr lang="en-US" sz="900" kern="0" dirty="0">
                <a:solidFill>
                  <a:sysClr val="windowText" lastClr="000000"/>
                </a:solidFill>
                <a:latin typeface="IBM Plex Sans" panose="020B0503050203000203" pitchFamily="34" charset="0"/>
              </a:rPr>
              <a:t>Dispensing</a:t>
            </a:r>
          </a:p>
          <a:p>
            <a:pPr algn="ctr" defTabSz="914400"/>
            <a:r>
              <a:rPr lang="en-US" sz="900" kern="0" dirty="0">
                <a:solidFill>
                  <a:sysClr val="windowText" lastClr="000000"/>
                </a:solidFill>
                <a:latin typeface="IBM Plex Sans" panose="020B0503050203000203" pitchFamily="34" charset="0"/>
              </a:rPr>
              <a:t>(</a:t>
            </a:r>
            <a:r>
              <a:rPr lang="en-US" sz="800" kern="0" dirty="0" err="1">
                <a:solidFill>
                  <a:sysClr val="windowText" lastClr="000000"/>
                </a:solidFill>
                <a:latin typeface="IBM Plex Sans" panose="020B0503050203000203" pitchFamily="34" charset="0"/>
              </a:rPr>
              <a:t>eHIN</a:t>
            </a:r>
            <a:r>
              <a:rPr lang="en-US" sz="800" kern="0" dirty="0">
                <a:solidFill>
                  <a:sysClr val="windowText" lastClr="000000"/>
                </a:solidFill>
                <a:latin typeface="IBM Plex Sans" panose="020B0503050203000203" pitchFamily="34" charset="0"/>
              </a:rPr>
              <a:t>-HTSS)</a:t>
            </a:r>
            <a:endParaRPr lang="en-US" sz="900" kern="0" dirty="0">
              <a:solidFill>
                <a:sysClr val="windowText" lastClr="000000"/>
              </a:solidFill>
              <a:latin typeface="IBM Plex Sans" panose="020B0503050203000203" pitchFamily="34" charset="0"/>
            </a:endParaRPr>
          </a:p>
        </p:txBody>
      </p:sp>
      <p:sp>
        <p:nvSpPr>
          <p:cNvPr id="65" name="Cube 64">
            <a:extLst>
              <a:ext uri="{FF2B5EF4-FFF2-40B4-BE49-F238E27FC236}">
                <a16:creationId xmlns:a16="http://schemas.microsoft.com/office/drawing/2014/main" id="{54AB51DC-B97F-4B4D-B73A-8738DB47D683}"/>
              </a:ext>
            </a:extLst>
          </p:cNvPr>
          <p:cNvSpPr/>
          <p:nvPr/>
        </p:nvSpPr>
        <p:spPr>
          <a:xfrm>
            <a:off x="5138940" y="3750715"/>
            <a:ext cx="1014099" cy="505937"/>
          </a:xfrm>
          <a:prstGeom prst="cube">
            <a:avLst>
              <a:gd name="adj" fmla="val 21491"/>
            </a:avLst>
          </a:prstGeom>
          <a:solidFill>
            <a:srgbClr val="5D9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IBM Plex Sans" panose="020B0503050203000203" pitchFamily="34" charset="0"/>
              </a:rPr>
              <a:t>Order Management</a:t>
            </a:r>
          </a:p>
          <a:p>
            <a:pPr algn="ctr"/>
            <a:r>
              <a:rPr lang="en-US" sz="800" dirty="0">
                <a:latin typeface="IBM Plex Sans" panose="020B0503050203000203" pitchFamily="34" charset="0"/>
              </a:rPr>
              <a:t>(OpenLMIS-HTSS)</a:t>
            </a:r>
          </a:p>
        </p:txBody>
      </p:sp>
      <p:sp>
        <p:nvSpPr>
          <p:cNvPr id="67" name="Cube 66">
            <a:extLst>
              <a:ext uri="{FF2B5EF4-FFF2-40B4-BE49-F238E27FC236}">
                <a16:creationId xmlns:a16="http://schemas.microsoft.com/office/drawing/2014/main" id="{616EDA1A-580F-E24C-8CA3-6036A2AE64DE}"/>
              </a:ext>
            </a:extLst>
          </p:cNvPr>
          <p:cNvSpPr/>
          <p:nvPr/>
        </p:nvSpPr>
        <p:spPr>
          <a:xfrm>
            <a:off x="6215180" y="3750580"/>
            <a:ext cx="957909" cy="480091"/>
          </a:xfrm>
          <a:prstGeom prst="cube">
            <a:avLst>
              <a:gd name="adj" fmla="val 21491"/>
            </a:avLst>
          </a:prstGeom>
          <a:solidFill>
            <a:srgbClr val="5D9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IBM Plex Sans" panose="020B0503050203000203" pitchFamily="34" charset="0"/>
              </a:rPr>
              <a:t>Inventory Management</a:t>
            </a:r>
          </a:p>
          <a:p>
            <a:pPr algn="ctr"/>
            <a:r>
              <a:rPr lang="en-US" sz="800" dirty="0">
                <a:latin typeface="IBM Plex Sans" panose="020B0503050203000203" pitchFamily="34" charset="0"/>
              </a:rPr>
              <a:t>(OpenLMIS-HTSS)</a:t>
            </a:r>
            <a:endParaRPr lang="en-US" sz="800" dirty="0">
              <a:solidFill>
                <a:schemeClr val="accent3">
                  <a:lumMod val="40000"/>
                  <a:lumOff val="60000"/>
                </a:schemeClr>
              </a:solidFill>
              <a:latin typeface="IBM Plex Sans" panose="020B0503050203000203" pitchFamily="34" charset="0"/>
            </a:endParaRPr>
          </a:p>
        </p:txBody>
      </p:sp>
      <p:sp>
        <p:nvSpPr>
          <p:cNvPr id="68" name="Cube 67">
            <a:extLst>
              <a:ext uri="{FF2B5EF4-FFF2-40B4-BE49-F238E27FC236}">
                <a16:creationId xmlns:a16="http://schemas.microsoft.com/office/drawing/2014/main" id="{31E7BC39-0390-9540-BC84-4F617BC6FCF4}"/>
              </a:ext>
            </a:extLst>
          </p:cNvPr>
          <p:cNvSpPr/>
          <p:nvPr/>
        </p:nvSpPr>
        <p:spPr>
          <a:xfrm>
            <a:off x="815702" y="5138468"/>
            <a:ext cx="1367059" cy="515373"/>
          </a:xfrm>
          <a:prstGeom prst="cube">
            <a:avLst>
              <a:gd name="adj" fmla="val 2149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latin typeface="IBM Plex Sans" panose="020B0503050203000203" pitchFamily="34" charset="0"/>
              </a:rPr>
              <a:t>Product Item Registration Database - PMRA</a:t>
            </a:r>
          </a:p>
        </p:txBody>
      </p:sp>
      <p:sp>
        <p:nvSpPr>
          <p:cNvPr id="51" name="Cube 50">
            <a:extLst>
              <a:ext uri="{FF2B5EF4-FFF2-40B4-BE49-F238E27FC236}">
                <a16:creationId xmlns:a16="http://schemas.microsoft.com/office/drawing/2014/main" id="{7288AEDF-5AFF-F44F-86B9-CB86E258FD80}"/>
              </a:ext>
            </a:extLst>
          </p:cNvPr>
          <p:cNvSpPr/>
          <p:nvPr/>
        </p:nvSpPr>
        <p:spPr>
          <a:xfrm>
            <a:off x="648586" y="2770706"/>
            <a:ext cx="7697971" cy="475928"/>
          </a:xfrm>
          <a:prstGeom prst="cube">
            <a:avLst>
              <a:gd name="adj" fmla="val 44902"/>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IBM Plex Sans" panose="020B0503050203000203" pitchFamily="34" charset="0"/>
              </a:rPr>
              <a:t> Interoperability Layer - </a:t>
            </a:r>
            <a:r>
              <a:rPr lang="en-US" sz="1100" dirty="0">
                <a:solidFill>
                  <a:schemeClr val="tx1"/>
                </a:solidFill>
                <a:latin typeface="IBM Plex Sans" panose="020B0503050203000203" pitchFamily="34" charset="0"/>
              </a:rPr>
              <a:t>Data Transformation, Data Orchestration &amp; Data Exchange </a:t>
            </a:r>
            <a:endParaRPr lang="en-US" sz="1100" b="1" dirty="0">
              <a:solidFill>
                <a:schemeClr val="tx1"/>
              </a:solidFill>
              <a:latin typeface="IBM Plex Sans" panose="020B0503050203000203" pitchFamily="34" charset="0"/>
            </a:endParaRPr>
          </a:p>
          <a:p>
            <a:pPr algn="ctr"/>
            <a:r>
              <a:rPr lang="en-US" sz="1000" b="1" dirty="0">
                <a:solidFill>
                  <a:schemeClr val="tx1"/>
                </a:solidFill>
                <a:latin typeface="IBM Plex Sans" panose="020B0503050203000203" pitchFamily="34" charset="0"/>
              </a:rPr>
              <a:t>(</a:t>
            </a:r>
            <a:r>
              <a:rPr lang="en-US" sz="1000" dirty="0">
                <a:solidFill>
                  <a:schemeClr val="tx1"/>
                </a:solidFill>
                <a:latin typeface="IBM Plex Sans" panose="020B0503050203000203" pitchFamily="34" charset="0"/>
              </a:rPr>
              <a:t>OpenHIM –DHD,</a:t>
            </a:r>
            <a:r>
              <a:rPr lang="en-US" sz="1000" b="1" dirty="0">
                <a:solidFill>
                  <a:schemeClr val="tx1"/>
                </a:solidFill>
                <a:latin typeface="IBM Plex Sans" panose="020B0503050203000203" pitchFamily="34" charset="0"/>
              </a:rPr>
              <a:t> </a:t>
            </a:r>
            <a:r>
              <a:rPr lang="en-US" sz="1000" dirty="0">
                <a:solidFill>
                  <a:schemeClr val="accent2"/>
                </a:solidFill>
                <a:latin typeface="IBM Plex Sans" panose="020B0503050203000203" pitchFamily="34" charset="0"/>
              </a:rPr>
              <a:t>(WIP)</a:t>
            </a:r>
            <a:r>
              <a:rPr lang="en-US" sz="1000" b="1" dirty="0">
                <a:solidFill>
                  <a:schemeClr val="tx1"/>
                </a:solidFill>
                <a:latin typeface="IBM Plex Sans" panose="020B0503050203000203" pitchFamily="34" charset="0"/>
              </a:rPr>
              <a:t>)</a:t>
            </a:r>
          </a:p>
        </p:txBody>
      </p:sp>
    </p:spTree>
    <p:extLst>
      <p:ext uri="{BB962C8B-B14F-4D97-AF65-F5344CB8AC3E}">
        <p14:creationId xmlns:p14="http://schemas.microsoft.com/office/powerpoint/2010/main" val="22175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5" name="Cube 4">
            <a:extLst>
              <a:ext uri="{FF2B5EF4-FFF2-40B4-BE49-F238E27FC236}">
                <a16:creationId xmlns:a16="http://schemas.microsoft.com/office/drawing/2014/main" id="{2BA7DD0D-5663-E24E-9D2F-003C73442DF4}"/>
              </a:ext>
            </a:extLst>
          </p:cNvPr>
          <p:cNvSpPr/>
          <p:nvPr/>
        </p:nvSpPr>
        <p:spPr>
          <a:xfrm>
            <a:off x="2505019" y="2570497"/>
            <a:ext cx="6131186" cy="396149"/>
          </a:xfrm>
          <a:prstGeom prst="cube">
            <a:avLst>
              <a:gd name="adj" fmla="val 5268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Analytics &amp; Business Intelligence</a:t>
            </a:r>
          </a:p>
        </p:txBody>
      </p:sp>
      <p:sp>
        <p:nvSpPr>
          <p:cNvPr id="55" name="Rectangle 54">
            <a:extLst>
              <a:ext uri="{FF2B5EF4-FFF2-40B4-BE49-F238E27FC236}">
                <a16:creationId xmlns:a16="http://schemas.microsoft.com/office/drawing/2014/main" id="{209E33B1-B99A-9B49-B323-90886BEC5D2A}"/>
              </a:ext>
            </a:extLst>
          </p:cNvPr>
          <p:cNvSpPr/>
          <p:nvPr/>
        </p:nvSpPr>
        <p:spPr>
          <a:xfrm rot="5400000">
            <a:off x="6249431" y="440293"/>
            <a:ext cx="900319" cy="3549135"/>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45" name="Rectangle 44">
            <a:extLst>
              <a:ext uri="{FF2B5EF4-FFF2-40B4-BE49-F238E27FC236}">
                <a16:creationId xmlns:a16="http://schemas.microsoft.com/office/drawing/2014/main" id="{61F7B9D9-21AF-934C-875C-55B2527BA5E5}"/>
              </a:ext>
            </a:extLst>
          </p:cNvPr>
          <p:cNvSpPr/>
          <p:nvPr/>
        </p:nvSpPr>
        <p:spPr>
          <a:xfrm rot="5400000">
            <a:off x="4595599" y="2667351"/>
            <a:ext cx="1035383" cy="5509605"/>
          </a:xfrm>
          <a:prstGeom prst="rect">
            <a:avLst/>
          </a:prstGeom>
          <a:solidFill>
            <a:srgbClr val="E2F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34" name="Rectangle 33">
            <a:extLst>
              <a:ext uri="{FF2B5EF4-FFF2-40B4-BE49-F238E27FC236}">
                <a16:creationId xmlns:a16="http://schemas.microsoft.com/office/drawing/2014/main" id="{EB9F017E-DF05-DA43-A347-496C942E7134}"/>
              </a:ext>
            </a:extLst>
          </p:cNvPr>
          <p:cNvSpPr/>
          <p:nvPr/>
        </p:nvSpPr>
        <p:spPr>
          <a:xfrm>
            <a:off x="591154" y="2711449"/>
            <a:ext cx="951694" cy="2836850"/>
          </a:xfrm>
          <a:prstGeom prst="rect">
            <a:avLst/>
          </a:prstGeom>
          <a:solidFill>
            <a:srgbClr val="FEF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466" name="Google Shape;466;p6"/>
          <p:cNvSpPr txBox="1"/>
          <p:nvPr/>
        </p:nvSpPr>
        <p:spPr>
          <a:xfrm>
            <a:off x="8133907" y="6338887"/>
            <a:ext cx="374875" cy="307777"/>
          </a:xfrm>
          <a:prstGeom prst="rect">
            <a:avLst/>
          </a:prstGeom>
          <a:noFill/>
          <a:ln>
            <a:noFill/>
          </a:ln>
        </p:spPr>
        <p:txBody>
          <a:bodyPr spcFirstLastPara="1" wrap="square" lIns="91425" tIns="45700" rIns="91425" bIns="45700"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400" b="0" i="0" u="none" strike="noStrike" kern="1200" cap="none" spc="0" normalizeH="0" baseline="0" noProof="0" smtClean="0">
                <a:ln>
                  <a:noFill/>
                </a:ln>
                <a:solidFill>
                  <a:prstClr val="black"/>
                </a:solidFill>
                <a:effectLst/>
                <a:uLnTx/>
                <a:uFillTx/>
                <a:latin typeface="Gill Sans"/>
                <a:ea typeface="Gill Sans"/>
                <a:cs typeface="Gill Sans"/>
                <a:sym typeface="Gill Sans"/>
              </a:rPr>
              <a:pPr marL="0" marR="0" lvl="0" indent="0" algn="l" defTabSz="457200" rtl="0" eaLnBrk="1" fontAlgn="auto" latinLnBrk="0" hangingPunct="1">
                <a:lnSpc>
                  <a:spcPct val="100000"/>
                </a:lnSpc>
                <a:spcBef>
                  <a:spcPts val="0"/>
                </a:spcBef>
                <a:spcAft>
                  <a:spcPts val="0"/>
                </a:spcAft>
                <a:buClrTx/>
                <a:buSzTx/>
                <a:buFontTx/>
                <a:buNone/>
                <a:tabLst/>
                <a:defRPr/>
              </a:pPr>
              <a:t>28</a:t>
            </a:fld>
            <a:endParaRPr kumimoji="0" lang="en-US" sz="1400" b="0" i="0" u="none" strike="noStrike" kern="1200" cap="none" spc="0" normalizeH="0" baseline="0" noProof="0" dirty="0">
              <a:ln>
                <a:noFill/>
              </a:ln>
              <a:solidFill>
                <a:prstClr val="black"/>
              </a:solidFill>
              <a:effectLst/>
              <a:uLnTx/>
              <a:uFillTx/>
              <a:latin typeface="Gill Sans"/>
              <a:ea typeface="Gill Sans"/>
              <a:cs typeface="Gill Sans"/>
              <a:sym typeface="Gill Sans"/>
            </a:endParaRPr>
          </a:p>
        </p:txBody>
      </p:sp>
      <p:sp>
        <p:nvSpPr>
          <p:cNvPr id="66" name="Google Shape;459;p6">
            <a:extLst>
              <a:ext uri="{FF2B5EF4-FFF2-40B4-BE49-F238E27FC236}">
                <a16:creationId xmlns:a16="http://schemas.microsoft.com/office/drawing/2014/main" id="{BCD745A5-C69A-2047-B2A9-0468A6424EEE}"/>
              </a:ext>
            </a:extLst>
          </p:cNvPr>
          <p:cNvSpPr txBox="1">
            <a:spLocks/>
          </p:cNvSpPr>
          <p:nvPr/>
        </p:nvSpPr>
        <p:spPr>
          <a:xfrm>
            <a:off x="496894" y="790560"/>
            <a:ext cx="8469085" cy="480091"/>
          </a:xfrm>
          <a:prstGeom prst="rect">
            <a:avLst/>
          </a:prstGeom>
          <a:noFill/>
          <a:ln>
            <a:noFill/>
          </a:ln>
        </p:spPr>
        <p:txBody>
          <a:bodyPr spcFirstLastPara="1" vert="horz" wrap="square" lIns="91425" tIns="45700" rIns="91425" bIns="45700" rtlCol="0" anchor="ctr" anchorCtr="0">
            <a:spAutoFit/>
          </a:bodyPr>
          <a:lstStyle>
            <a:lvl1pPr algn="l" defTabSz="914400" rtl="0" eaLnBrk="1" latinLnBrk="0" hangingPunct="1">
              <a:lnSpc>
                <a:spcPct val="90000"/>
              </a:lnSpc>
              <a:spcBef>
                <a:spcPct val="0"/>
              </a:spcBef>
              <a:buNone/>
              <a:defRPr sz="3200" kern="1200">
                <a:solidFill>
                  <a:srgbClr val="BA0C2F"/>
                </a:solidFill>
                <a:latin typeface="Gill Sans MT" panose="020B0502020104020203" pitchFamily="34" charset="0"/>
                <a:ea typeface="+mj-ea"/>
                <a:cs typeface="+mj-cs"/>
              </a:defRPr>
            </a:lvl1pPr>
          </a:lstStyle>
          <a:p>
            <a:pPr marL="0" marR="0" lvl="0" indent="0" algn="l" defTabSz="914400" rtl="0" eaLnBrk="1" fontAlgn="t" latinLnBrk="0" hangingPunct="1">
              <a:lnSpc>
                <a:spcPct val="90000"/>
              </a:lnSpc>
              <a:spcBef>
                <a:spcPct val="0"/>
              </a:spcBef>
              <a:spcAft>
                <a:spcPts val="0"/>
              </a:spcAft>
              <a:buClr>
                <a:srgbClr val="6C6463"/>
              </a:buClr>
              <a:buSzPct val="80000"/>
              <a:buFontTx/>
              <a:buNone/>
              <a:tabLst/>
              <a:defRPr/>
            </a:pPr>
            <a:r>
              <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sym typeface="Gill Sans"/>
              </a:rPr>
              <a:t>To-Be Traceability Architecture</a:t>
            </a:r>
            <a:endParaRPr kumimoji="0" lang="en-US" sz="2400" b="0" i="0" u="none" strike="noStrike" kern="1200" cap="none" spc="0" normalizeH="0" baseline="0" noProof="0" dirty="0">
              <a:ln>
                <a:noFill/>
              </a:ln>
              <a:solidFill>
                <a:srgbClr val="BA0C2F"/>
              </a:solidFill>
              <a:effectLst/>
              <a:uLnTx/>
              <a:uFillTx/>
              <a:latin typeface="Arial" panose="020B0604020202020204" pitchFamily="34" charset="0"/>
              <a:ea typeface="+mj-ea"/>
              <a:cs typeface="Arial" panose="020B0604020202020204" pitchFamily="34" charset="0"/>
            </a:endParaRPr>
          </a:p>
        </p:txBody>
      </p:sp>
      <p:pic>
        <p:nvPicPr>
          <p:cNvPr id="7" name="Graphic 6" descr="Database with solid fill">
            <a:extLst>
              <a:ext uri="{FF2B5EF4-FFF2-40B4-BE49-F238E27FC236}">
                <a16:creationId xmlns:a16="http://schemas.microsoft.com/office/drawing/2014/main" id="{D5F3C127-A387-F34E-B60D-0E6C4E103B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10088" y="1930416"/>
            <a:ext cx="1962242" cy="900320"/>
          </a:xfrm>
          <a:prstGeom prst="rect">
            <a:avLst/>
          </a:prstGeom>
        </p:spPr>
      </p:pic>
      <p:sp>
        <p:nvSpPr>
          <p:cNvPr id="8" name="Cube 7">
            <a:extLst>
              <a:ext uri="{FF2B5EF4-FFF2-40B4-BE49-F238E27FC236}">
                <a16:creationId xmlns:a16="http://schemas.microsoft.com/office/drawing/2014/main" id="{F9C5490B-F9BE-C846-85F7-349B7A1805A1}"/>
              </a:ext>
            </a:extLst>
          </p:cNvPr>
          <p:cNvSpPr/>
          <p:nvPr/>
        </p:nvSpPr>
        <p:spPr>
          <a:xfrm>
            <a:off x="5021328" y="2014047"/>
            <a:ext cx="1067985" cy="595915"/>
          </a:xfrm>
          <a:prstGeom prst="cube">
            <a:avLst>
              <a:gd name="adj" fmla="val 733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IBM Plex Sans" panose="020B0503050203000203" pitchFamily="34" charset="0"/>
                <a:ea typeface="+mn-ea"/>
                <a:cs typeface="+mn-cs"/>
              </a:rPr>
              <a:t>Track &amp; Trace Dashboards</a:t>
            </a:r>
          </a:p>
        </p:txBody>
      </p:sp>
      <p:sp>
        <p:nvSpPr>
          <p:cNvPr id="9" name="Cube 8">
            <a:extLst>
              <a:ext uri="{FF2B5EF4-FFF2-40B4-BE49-F238E27FC236}">
                <a16:creationId xmlns:a16="http://schemas.microsoft.com/office/drawing/2014/main" id="{AC5E4070-C660-2B4D-846A-71538899787A}"/>
              </a:ext>
            </a:extLst>
          </p:cNvPr>
          <p:cNvSpPr/>
          <p:nvPr/>
        </p:nvSpPr>
        <p:spPr>
          <a:xfrm>
            <a:off x="2549291" y="4167494"/>
            <a:ext cx="1142497" cy="538740"/>
          </a:xfrm>
          <a:prstGeom prst="cube">
            <a:avLst>
              <a:gd name="adj" fmla="val 21491"/>
            </a:avLst>
          </a:prstGeom>
          <a:solidFill>
            <a:srgbClr val="6C6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IBM Plex Sans" panose="020B0503050203000203" pitchFamily="34" charset="0"/>
                <a:ea typeface="+mn-ea"/>
                <a:cs typeface="+mn-cs"/>
              </a:rPr>
              <a:t>National Product Catalog</a:t>
            </a:r>
          </a:p>
        </p:txBody>
      </p:sp>
      <p:pic>
        <p:nvPicPr>
          <p:cNvPr id="3" name="Graphic 2" descr="Map with pin with solid fill">
            <a:extLst>
              <a:ext uri="{FF2B5EF4-FFF2-40B4-BE49-F238E27FC236}">
                <a16:creationId xmlns:a16="http://schemas.microsoft.com/office/drawing/2014/main" id="{82DB45A2-0FB9-8C46-80F9-1F9E1A87C7A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95730" y="2017218"/>
            <a:ext cx="311833" cy="294786"/>
          </a:xfrm>
          <a:prstGeom prst="rect">
            <a:avLst/>
          </a:prstGeom>
        </p:spPr>
      </p:pic>
      <p:grpSp>
        <p:nvGrpSpPr>
          <p:cNvPr id="14" name="Group 13">
            <a:extLst>
              <a:ext uri="{FF2B5EF4-FFF2-40B4-BE49-F238E27FC236}">
                <a16:creationId xmlns:a16="http://schemas.microsoft.com/office/drawing/2014/main" id="{61770535-8960-3C44-AF4F-A73B71432042}"/>
              </a:ext>
            </a:extLst>
          </p:cNvPr>
          <p:cNvGrpSpPr/>
          <p:nvPr/>
        </p:nvGrpSpPr>
        <p:grpSpPr>
          <a:xfrm>
            <a:off x="784573" y="2795778"/>
            <a:ext cx="548640" cy="548640"/>
            <a:chOff x="0" y="0"/>
            <a:chExt cx="796194" cy="771526"/>
          </a:xfrm>
        </p:grpSpPr>
        <p:sp>
          <p:nvSpPr>
            <p:cNvPr id="15" name="Oval 14">
              <a:extLst>
                <a:ext uri="{FF2B5EF4-FFF2-40B4-BE49-F238E27FC236}">
                  <a16:creationId xmlns:a16="http://schemas.microsoft.com/office/drawing/2014/main" id="{05F60BC1-C186-8B49-9E31-2050C1EAD7F7}"/>
                </a:ext>
              </a:extLst>
            </p:cNvPr>
            <p:cNvSpPr/>
            <p:nvPr/>
          </p:nvSpPr>
          <p:spPr>
            <a:xfrm>
              <a:off x="0" y="0"/>
              <a:ext cx="796194" cy="771526"/>
            </a:xfrm>
            <a:prstGeom prst="ellipse">
              <a:avLst/>
            </a:prstGeom>
            <a:solidFill>
              <a:srgbClr val="ED7D31"/>
            </a:solidFill>
            <a:ln w="12700" cap="flat" cmpd="sng" algn="ctr">
              <a:no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pic>
          <p:nvPicPr>
            <p:cNvPr id="16" name="Graphic 11" descr="Factory with solid fill">
              <a:extLst>
                <a:ext uri="{FF2B5EF4-FFF2-40B4-BE49-F238E27FC236}">
                  <a16:creationId xmlns:a16="http://schemas.microsoft.com/office/drawing/2014/main" id="{AC0AF8B7-758A-174A-A340-44EC5BCC9CE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69497" y="124363"/>
              <a:ext cx="457200" cy="457200"/>
            </a:xfrm>
            <a:prstGeom prst="rect">
              <a:avLst/>
            </a:prstGeom>
          </p:spPr>
        </p:pic>
      </p:grpSp>
      <p:grpSp>
        <p:nvGrpSpPr>
          <p:cNvPr id="22" name="Group 21">
            <a:extLst>
              <a:ext uri="{FF2B5EF4-FFF2-40B4-BE49-F238E27FC236}">
                <a16:creationId xmlns:a16="http://schemas.microsoft.com/office/drawing/2014/main" id="{FD4447A3-935D-6A43-AC90-5986BB0BB6FD}"/>
              </a:ext>
            </a:extLst>
          </p:cNvPr>
          <p:cNvGrpSpPr/>
          <p:nvPr/>
        </p:nvGrpSpPr>
        <p:grpSpPr>
          <a:xfrm>
            <a:off x="784573" y="3702000"/>
            <a:ext cx="548640" cy="548640"/>
            <a:chOff x="119062" y="0"/>
            <a:chExt cx="796194" cy="771526"/>
          </a:xfrm>
        </p:grpSpPr>
        <p:sp>
          <p:nvSpPr>
            <p:cNvPr id="25" name="Oval 24">
              <a:extLst>
                <a:ext uri="{FF2B5EF4-FFF2-40B4-BE49-F238E27FC236}">
                  <a16:creationId xmlns:a16="http://schemas.microsoft.com/office/drawing/2014/main" id="{55923878-A3BE-B344-B5A2-427BD84D395F}"/>
                </a:ext>
              </a:extLst>
            </p:cNvPr>
            <p:cNvSpPr/>
            <p:nvPr/>
          </p:nvSpPr>
          <p:spPr>
            <a:xfrm>
              <a:off x="119062" y="0"/>
              <a:ext cx="796194" cy="771526"/>
            </a:xfrm>
            <a:prstGeom prst="ellipse">
              <a:avLst/>
            </a:prstGeom>
            <a:solidFill>
              <a:srgbClr val="ED7D31"/>
            </a:solidFill>
            <a:ln w="12700" cap="flat" cmpd="sng" algn="ctr">
              <a:no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pic>
          <p:nvPicPr>
            <p:cNvPr id="26" name="Graphic 19" descr="Greek Temple with solid fill">
              <a:extLst>
                <a:ext uri="{FF2B5EF4-FFF2-40B4-BE49-F238E27FC236}">
                  <a16:creationId xmlns:a16="http://schemas.microsoft.com/office/drawing/2014/main" id="{B9CE432F-F6F4-474D-BCFF-87F52A58C9C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88559" y="142875"/>
              <a:ext cx="457200" cy="457200"/>
            </a:xfrm>
            <a:prstGeom prst="rect">
              <a:avLst/>
            </a:prstGeom>
          </p:spPr>
        </p:pic>
      </p:grpSp>
      <p:sp>
        <p:nvSpPr>
          <p:cNvPr id="23" name="TextBox 44">
            <a:extLst>
              <a:ext uri="{FF2B5EF4-FFF2-40B4-BE49-F238E27FC236}">
                <a16:creationId xmlns:a16="http://schemas.microsoft.com/office/drawing/2014/main" id="{D6E15479-FA47-3F47-AA0B-347F4ED75EDD}"/>
              </a:ext>
            </a:extLst>
          </p:cNvPr>
          <p:cNvSpPr txBox="1"/>
          <p:nvPr/>
        </p:nvSpPr>
        <p:spPr>
          <a:xfrm>
            <a:off x="613153" y="3276504"/>
            <a:ext cx="889000" cy="350924"/>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IBM Plex Sans" panose="020B0503050203000203" pitchFamily="34" charset="0"/>
                <a:ea typeface="+mn-ea"/>
                <a:cs typeface="+mn-cs"/>
              </a:rPr>
              <a:t>Suppliers</a:t>
            </a:r>
          </a:p>
        </p:txBody>
      </p:sp>
      <p:sp>
        <p:nvSpPr>
          <p:cNvPr id="24" name="TextBox 45">
            <a:extLst>
              <a:ext uri="{FF2B5EF4-FFF2-40B4-BE49-F238E27FC236}">
                <a16:creationId xmlns:a16="http://schemas.microsoft.com/office/drawing/2014/main" id="{CA467E1B-29F2-9844-8F7E-2FDCA45EB812}"/>
              </a:ext>
            </a:extLst>
          </p:cNvPr>
          <p:cNvSpPr txBox="1"/>
          <p:nvPr/>
        </p:nvSpPr>
        <p:spPr>
          <a:xfrm>
            <a:off x="634554" y="4219686"/>
            <a:ext cx="838200" cy="293113"/>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IBM Plex Sans" panose="020B0503050203000203" pitchFamily="34" charset="0"/>
                <a:ea typeface="+mn-ea"/>
                <a:cs typeface="+mn-cs"/>
              </a:rPr>
              <a:t>Donors</a:t>
            </a:r>
          </a:p>
        </p:txBody>
      </p:sp>
      <p:sp>
        <p:nvSpPr>
          <p:cNvPr id="27" name="Cube 26">
            <a:extLst>
              <a:ext uri="{FF2B5EF4-FFF2-40B4-BE49-F238E27FC236}">
                <a16:creationId xmlns:a16="http://schemas.microsoft.com/office/drawing/2014/main" id="{7A9560C7-08E2-F647-9957-55356BEBDA99}"/>
              </a:ext>
            </a:extLst>
          </p:cNvPr>
          <p:cNvSpPr/>
          <p:nvPr/>
        </p:nvSpPr>
        <p:spPr>
          <a:xfrm>
            <a:off x="5119753" y="4973169"/>
            <a:ext cx="642758" cy="606056"/>
          </a:xfrm>
          <a:prstGeom prst="cube">
            <a:avLst>
              <a:gd name="adj" fmla="val 21491"/>
            </a:avLst>
          </a:prstGeom>
          <a:solidFill>
            <a:srgbClr val="5D9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solidFill>
                  <a:srgbClr val="FFFFFF"/>
                </a:solidFill>
                <a:latin typeface="IBM Plex Sans" panose="020B0503050203000203" pitchFamily="34" charset="0"/>
              </a:rPr>
              <a:t>OMS</a:t>
            </a:r>
            <a:endParaRPr kumimoji="0" lang="en-US" sz="900" b="0" i="0" u="none" strike="noStrike" kern="1200" cap="none" spc="0" normalizeH="0" baseline="0" noProof="0" dirty="0">
              <a:ln>
                <a:noFill/>
              </a:ln>
              <a:solidFill>
                <a:srgbClr val="FFFFFF"/>
              </a:solidFill>
              <a:effectLst/>
              <a:uLnTx/>
              <a:uFillTx/>
              <a:latin typeface="IBM Plex Sans" panose="020B0503050203000203" pitchFamily="34" charset="0"/>
              <a:ea typeface="+mn-ea"/>
              <a:cs typeface="+mn-cs"/>
            </a:endParaRPr>
          </a:p>
        </p:txBody>
      </p:sp>
      <p:sp>
        <p:nvSpPr>
          <p:cNvPr id="28" name="Cube 27">
            <a:extLst>
              <a:ext uri="{FF2B5EF4-FFF2-40B4-BE49-F238E27FC236}">
                <a16:creationId xmlns:a16="http://schemas.microsoft.com/office/drawing/2014/main" id="{3091AF08-F17C-6E40-B411-C3B5E0DDE613}"/>
              </a:ext>
            </a:extLst>
          </p:cNvPr>
          <p:cNvSpPr/>
          <p:nvPr/>
        </p:nvSpPr>
        <p:spPr>
          <a:xfrm>
            <a:off x="4456223" y="4973169"/>
            <a:ext cx="642758" cy="606056"/>
          </a:xfrm>
          <a:prstGeom prst="cube">
            <a:avLst>
              <a:gd name="adj" fmla="val 21491"/>
            </a:avLst>
          </a:prstGeom>
          <a:solidFill>
            <a:srgbClr val="5D9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IBM Plex Sans" panose="020B0503050203000203" pitchFamily="34" charset="0"/>
                <a:ea typeface="+mn-ea"/>
                <a:cs typeface="+mn-cs"/>
              </a:rPr>
              <a:t>WMS</a:t>
            </a:r>
          </a:p>
        </p:txBody>
      </p:sp>
      <p:sp>
        <p:nvSpPr>
          <p:cNvPr id="29" name="Cube 28">
            <a:extLst>
              <a:ext uri="{FF2B5EF4-FFF2-40B4-BE49-F238E27FC236}">
                <a16:creationId xmlns:a16="http://schemas.microsoft.com/office/drawing/2014/main" id="{2F836498-81AE-6548-9CDA-59BAEF7881B4}"/>
              </a:ext>
            </a:extLst>
          </p:cNvPr>
          <p:cNvSpPr/>
          <p:nvPr/>
        </p:nvSpPr>
        <p:spPr>
          <a:xfrm>
            <a:off x="6916437" y="4973169"/>
            <a:ext cx="914400" cy="606056"/>
          </a:xfrm>
          <a:prstGeom prst="cube">
            <a:avLst>
              <a:gd name="adj" fmla="val 21491"/>
            </a:avLst>
          </a:prstGeom>
          <a:solidFill>
            <a:srgbClr val="70AD47">
              <a:lumMod val="60000"/>
              <a:lumOff val="40000"/>
            </a:srgbClr>
          </a:solidFill>
          <a:ln w="12700" cap="flat" cmpd="sng" algn="ctr">
            <a:no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latin typeface="IBM Plex Sans" panose="020B0503050203000203" pitchFamily="34" charset="0"/>
                <a:ea typeface="+mn-ea"/>
                <a:cs typeface="+mn-cs"/>
              </a:rPr>
              <a:t>Dispensing</a:t>
            </a:r>
            <a:endParaRPr kumimoji="0" lang="en-US" sz="1100" b="0" i="0" u="none" strike="noStrike" kern="0" cap="none" spc="0" normalizeH="0" baseline="0" noProof="0" dirty="0">
              <a:ln>
                <a:noFill/>
              </a:ln>
              <a:solidFill>
                <a:sysClr val="windowText" lastClr="000000"/>
              </a:solidFill>
              <a:effectLst/>
              <a:uLnTx/>
              <a:uFillTx/>
              <a:latin typeface="IBM Plex Sans" panose="020B0503050203000203" pitchFamily="34" charset="0"/>
              <a:ea typeface="+mn-ea"/>
              <a:cs typeface="+mn-cs"/>
            </a:endParaRPr>
          </a:p>
        </p:txBody>
      </p:sp>
      <p:cxnSp>
        <p:nvCxnSpPr>
          <p:cNvPr id="10" name="Elbow Connector 9">
            <a:extLst>
              <a:ext uri="{FF2B5EF4-FFF2-40B4-BE49-F238E27FC236}">
                <a16:creationId xmlns:a16="http://schemas.microsoft.com/office/drawing/2014/main" id="{A80C14F4-F35C-594C-AEB2-444896A27D38}"/>
              </a:ext>
            </a:extLst>
          </p:cNvPr>
          <p:cNvCxnSpPr/>
          <p:nvPr/>
        </p:nvCxnSpPr>
        <p:spPr>
          <a:xfrm>
            <a:off x="4353572" y="2369877"/>
            <a:ext cx="544010" cy="0"/>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2" name="Elbow Connector 31">
            <a:extLst>
              <a:ext uri="{FF2B5EF4-FFF2-40B4-BE49-F238E27FC236}">
                <a16:creationId xmlns:a16="http://schemas.microsoft.com/office/drawing/2014/main" id="{1E95556B-D890-B645-9AEA-F1E8F68D2332}"/>
              </a:ext>
            </a:extLst>
          </p:cNvPr>
          <p:cNvCxnSpPr>
            <a:cxnSpLocks/>
          </p:cNvCxnSpPr>
          <p:nvPr/>
        </p:nvCxnSpPr>
        <p:spPr>
          <a:xfrm rot="5400000" flipH="1" flipV="1">
            <a:off x="3284490" y="3919901"/>
            <a:ext cx="373645" cy="0"/>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5" name="TextBox 44">
            <a:extLst>
              <a:ext uri="{FF2B5EF4-FFF2-40B4-BE49-F238E27FC236}">
                <a16:creationId xmlns:a16="http://schemas.microsoft.com/office/drawing/2014/main" id="{9A87F81C-793B-0F45-B461-B15803BD3EA2}"/>
              </a:ext>
            </a:extLst>
          </p:cNvPr>
          <p:cNvSpPr txBox="1"/>
          <p:nvPr/>
        </p:nvSpPr>
        <p:spPr>
          <a:xfrm>
            <a:off x="2505019" y="3738599"/>
            <a:ext cx="927590" cy="43180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IBM Plex Sans" panose="020B0503050203000203" pitchFamily="34" charset="0"/>
                <a:ea typeface="+mn-ea"/>
                <a:cs typeface="+mn-cs"/>
              </a:rPr>
              <a:t>Product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IBM Plex Sans" panose="020B0503050203000203" pitchFamily="34" charset="0"/>
                <a:ea typeface="+mn-ea"/>
                <a:cs typeface="+mn-cs"/>
              </a:rPr>
              <a:t>Master Data</a:t>
            </a:r>
          </a:p>
        </p:txBody>
      </p:sp>
      <p:grpSp>
        <p:nvGrpSpPr>
          <p:cNvPr id="38" name="Group 37">
            <a:extLst>
              <a:ext uri="{FF2B5EF4-FFF2-40B4-BE49-F238E27FC236}">
                <a16:creationId xmlns:a16="http://schemas.microsoft.com/office/drawing/2014/main" id="{E1E4C736-AA7B-294C-9CAF-790C102B6647}"/>
              </a:ext>
            </a:extLst>
          </p:cNvPr>
          <p:cNvGrpSpPr/>
          <p:nvPr/>
        </p:nvGrpSpPr>
        <p:grpSpPr>
          <a:xfrm>
            <a:off x="784573" y="4587259"/>
            <a:ext cx="548640" cy="548640"/>
            <a:chOff x="119062" y="0"/>
            <a:chExt cx="796194" cy="771526"/>
          </a:xfrm>
        </p:grpSpPr>
        <p:sp>
          <p:nvSpPr>
            <p:cNvPr id="39" name="Oval 38">
              <a:extLst>
                <a:ext uri="{FF2B5EF4-FFF2-40B4-BE49-F238E27FC236}">
                  <a16:creationId xmlns:a16="http://schemas.microsoft.com/office/drawing/2014/main" id="{A5EB3C50-2CA9-5C4C-A4F4-ED43342E52A0}"/>
                </a:ext>
              </a:extLst>
            </p:cNvPr>
            <p:cNvSpPr/>
            <p:nvPr/>
          </p:nvSpPr>
          <p:spPr>
            <a:xfrm>
              <a:off x="119062" y="0"/>
              <a:ext cx="796194" cy="771526"/>
            </a:xfrm>
            <a:prstGeom prst="ellipse">
              <a:avLst/>
            </a:prstGeom>
            <a:solidFill>
              <a:srgbClr val="ED7D31"/>
            </a:solidFill>
            <a:ln w="12700" cap="flat" cmpd="sng" algn="ctr">
              <a:no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pic>
          <p:nvPicPr>
            <p:cNvPr id="40" name="Graphic 19" descr="Greek Temple with solid fill">
              <a:extLst>
                <a:ext uri="{FF2B5EF4-FFF2-40B4-BE49-F238E27FC236}">
                  <a16:creationId xmlns:a16="http://schemas.microsoft.com/office/drawing/2014/main" id="{F3B09E8C-2684-6D41-8ABF-F1E8D874FAE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88559" y="142875"/>
              <a:ext cx="457200" cy="457200"/>
            </a:xfrm>
            <a:prstGeom prst="rect">
              <a:avLst/>
            </a:prstGeom>
          </p:spPr>
        </p:pic>
      </p:grpSp>
      <p:sp>
        <p:nvSpPr>
          <p:cNvPr id="41" name="TextBox 45">
            <a:extLst>
              <a:ext uri="{FF2B5EF4-FFF2-40B4-BE49-F238E27FC236}">
                <a16:creationId xmlns:a16="http://schemas.microsoft.com/office/drawing/2014/main" id="{7502C664-D91D-DA47-B83D-E1FB9B66AA15}"/>
              </a:ext>
            </a:extLst>
          </p:cNvPr>
          <p:cNvSpPr txBox="1"/>
          <p:nvPr/>
        </p:nvSpPr>
        <p:spPr>
          <a:xfrm>
            <a:off x="487273" y="5141281"/>
            <a:ext cx="1169043" cy="38100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IBM Plex Sans" panose="020B0503050203000203" pitchFamily="34" charset="0"/>
                <a:ea typeface="+mn-ea"/>
                <a:cs typeface="+mn-cs"/>
              </a:rPr>
              <a:t>Other Global Partners</a:t>
            </a:r>
          </a:p>
        </p:txBody>
      </p:sp>
      <p:sp>
        <p:nvSpPr>
          <p:cNvPr id="47" name="Cube 46">
            <a:extLst>
              <a:ext uri="{FF2B5EF4-FFF2-40B4-BE49-F238E27FC236}">
                <a16:creationId xmlns:a16="http://schemas.microsoft.com/office/drawing/2014/main" id="{59D1BA78-2EB6-784B-B2D0-B5C1FC72853A}"/>
              </a:ext>
            </a:extLst>
          </p:cNvPr>
          <p:cNvSpPr/>
          <p:nvPr/>
        </p:nvSpPr>
        <p:spPr>
          <a:xfrm>
            <a:off x="5783283" y="4973169"/>
            <a:ext cx="1112383" cy="606056"/>
          </a:xfrm>
          <a:prstGeom prst="cube">
            <a:avLst>
              <a:gd name="adj" fmla="val 21491"/>
            </a:avLst>
          </a:prstGeom>
          <a:solidFill>
            <a:srgbClr val="5D9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IBM Plex Sans" panose="020B0503050203000203" pitchFamily="34" charset="0"/>
                <a:ea typeface="+mn-ea"/>
                <a:cs typeface="+mn-cs"/>
              </a:rPr>
              <a:t>Transportation Management System</a:t>
            </a:r>
          </a:p>
        </p:txBody>
      </p:sp>
      <p:sp>
        <p:nvSpPr>
          <p:cNvPr id="48" name="TextBox 44">
            <a:extLst>
              <a:ext uri="{FF2B5EF4-FFF2-40B4-BE49-F238E27FC236}">
                <a16:creationId xmlns:a16="http://schemas.microsoft.com/office/drawing/2014/main" id="{478EDA1E-9A14-FB4D-94CE-05EB6A500366}"/>
              </a:ext>
            </a:extLst>
          </p:cNvPr>
          <p:cNvSpPr txBox="1"/>
          <p:nvPr/>
        </p:nvSpPr>
        <p:spPr>
          <a:xfrm>
            <a:off x="615719" y="2464161"/>
            <a:ext cx="889000" cy="292682"/>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IBM Plex Sans" panose="020B0503050203000203" pitchFamily="34" charset="0"/>
                <a:ea typeface="+mn-ea"/>
                <a:cs typeface="+mn-cs"/>
              </a:rPr>
              <a:t>External</a:t>
            </a:r>
          </a:p>
        </p:txBody>
      </p:sp>
      <p:sp>
        <p:nvSpPr>
          <p:cNvPr id="49" name="TextBox 44">
            <a:extLst>
              <a:ext uri="{FF2B5EF4-FFF2-40B4-BE49-F238E27FC236}">
                <a16:creationId xmlns:a16="http://schemas.microsoft.com/office/drawing/2014/main" id="{0BB91F79-4DA9-1E43-9F2C-23FD809E60D5}"/>
              </a:ext>
            </a:extLst>
          </p:cNvPr>
          <p:cNvSpPr txBox="1"/>
          <p:nvPr/>
        </p:nvSpPr>
        <p:spPr>
          <a:xfrm>
            <a:off x="4603845" y="5608335"/>
            <a:ext cx="1593703" cy="293888"/>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IBM Plex Sans" panose="020B0503050203000203" pitchFamily="34" charset="0"/>
                <a:ea typeface="+mn-ea"/>
                <a:cs typeface="+mn-cs"/>
              </a:rPr>
              <a:t>Transactional Systems</a:t>
            </a:r>
          </a:p>
        </p:txBody>
      </p:sp>
      <p:cxnSp>
        <p:nvCxnSpPr>
          <p:cNvPr id="50" name="Elbow Connector 49">
            <a:extLst>
              <a:ext uri="{FF2B5EF4-FFF2-40B4-BE49-F238E27FC236}">
                <a16:creationId xmlns:a16="http://schemas.microsoft.com/office/drawing/2014/main" id="{AA0651A7-64ED-514D-A2F3-85DFE9C2A98B}"/>
              </a:ext>
            </a:extLst>
          </p:cNvPr>
          <p:cNvCxnSpPr>
            <a:cxnSpLocks/>
          </p:cNvCxnSpPr>
          <p:nvPr/>
        </p:nvCxnSpPr>
        <p:spPr>
          <a:xfrm rot="5400000" flipH="1" flipV="1">
            <a:off x="3490996" y="4304601"/>
            <a:ext cx="1151612" cy="0"/>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3" name="TextBox 44">
            <a:extLst>
              <a:ext uri="{FF2B5EF4-FFF2-40B4-BE49-F238E27FC236}">
                <a16:creationId xmlns:a16="http://schemas.microsoft.com/office/drawing/2014/main" id="{BA20265D-4319-AB40-AE0C-539AFABA2C62}"/>
              </a:ext>
            </a:extLst>
          </p:cNvPr>
          <p:cNvSpPr txBox="1"/>
          <p:nvPr/>
        </p:nvSpPr>
        <p:spPr>
          <a:xfrm>
            <a:off x="4081990" y="4503887"/>
            <a:ext cx="1142497" cy="43180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IBM Plex Sans" panose="020B0503050203000203" pitchFamily="34" charset="0"/>
                <a:ea typeface="+mn-ea"/>
                <a:cs typeface="+mn-cs"/>
              </a:rPr>
              <a:t>Transaction &amp; Event Data</a:t>
            </a:r>
          </a:p>
        </p:txBody>
      </p:sp>
      <p:sp>
        <p:nvSpPr>
          <p:cNvPr id="56" name="TextBox 44">
            <a:extLst>
              <a:ext uri="{FF2B5EF4-FFF2-40B4-BE49-F238E27FC236}">
                <a16:creationId xmlns:a16="http://schemas.microsoft.com/office/drawing/2014/main" id="{46E4E878-3CF1-0A41-A3D6-0687B9016FBF}"/>
              </a:ext>
            </a:extLst>
          </p:cNvPr>
          <p:cNvSpPr txBox="1"/>
          <p:nvPr/>
        </p:nvSpPr>
        <p:spPr>
          <a:xfrm>
            <a:off x="5902738" y="1650819"/>
            <a:ext cx="1593703" cy="43180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IBM Plex Sans" panose="020B0503050203000203" pitchFamily="34" charset="0"/>
                <a:ea typeface="+mn-ea"/>
                <a:cs typeface="+mn-cs"/>
              </a:rPr>
              <a:t>Traceability Solution</a:t>
            </a:r>
          </a:p>
        </p:txBody>
      </p:sp>
      <p:sp>
        <p:nvSpPr>
          <p:cNvPr id="57" name="Cube 56">
            <a:extLst>
              <a:ext uri="{FF2B5EF4-FFF2-40B4-BE49-F238E27FC236}">
                <a16:creationId xmlns:a16="http://schemas.microsoft.com/office/drawing/2014/main" id="{0566B9CA-0790-8A4A-96CC-A4519DA0E538}"/>
              </a:ext>
            </a:extLst>
          </p:cNvPr>
          <p:cNvSpPr/>
          <p:nvPr/>
        </p:nvSpPr>
        <p:spPr>
          <a:xfrm>
            <a:off x="7286571" y="1986157"/>
            <a:ext cx="1106560" cy="595915"/>
          </a:xfrm>
          <a:prstGeom prst="cube">
            <a:avLst>
              <a:gd name="adj" fmla="val 7337"/>
            </a:avLst>
          </a:prstGeom>
          <a:solidFill>
            <a:srgbClr val="002F6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b"/>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IBM Plex Sans" panose="020B0503050203000203" pitchFamily="34" charset="0"/>
                <a:ea typeface="+mn-ea"/>
                <a:cs typeface="+mn-cs"/>
              </a:rPr>
              <a:t>Batch / Serial# Verification</a:t>
            </a:r>
          </a:p>
        </p:txBody>
      </p:sp>
      <p:pic>
        <p:nvPicPr>
          <p:cNvPr id="58" name="Graphic 4101" descr="Badge Tick with solid fill">
            <a:extLst>
              <a:ext uri="{FF2B5EF4-FFF2-40B4-BE49-F238E27FC236}">
                <a16:creationId xmlns:a16="http://schemas.microsoft.com/office/drawing/2014/main" id="{6F30D641-62A0-9345-B620-75FBEFC46A3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98653" y="2006659"/>
            <a:ext cx="218598" cy="213308"/>
          </a:xfrm>
          <a:prstGeom prst="rect">
            <a:avLst/>
          </a:prstGeom>
        </p:spPr>
      </p:pic>
      <p:sp>
        <p:nvSpPr>
          <p:cNvPr id="59" name="Cube 58">
            <a:extLst>
              <a:ext uri="{FF2B5EF4-FFF2-40B4-BE49-F238E27FC236}">
                <a16:creationId xmlns:a16="http://schemas.microsoft.com/office/drawing/2014/main" id="{87F368E1-C1D1-FB42-BB36-EA4A245C3AC3}"/>
              </a:ext>
            </a:extLst>
          </p:cNvPr>
          <p:cNvSpPr/>
          <p:nvPr/>
        </p:nvSpPr>
        <p:spPr>
          <a:xfrm>
            <a:off x="6212191" y="1999862"/>
            <a:ext cx="963076" cy="595915"/>
          </a:xfrm>
          <a:prstGeom prst="cube">
            <a:avLst>
              <a:gd name="adj" fmla="val 7337"/>
            </a:avLst>
          </a:prstGeom>
          <a:solidFill>
            <a:srgbClr val="002F6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b"/>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IBM Plex Sans" panose="020B0503050203000203" pitchFamily="34" charset="0"/>
                <a:ea typeface="+mn-ea"/>
                <a:cs typeface="+mn-cs"/>
              </a:rPr>
              <a:t>GTIN Verification</a:t>
            </a:r>
          </a:p>
        </p:txBody>
      </p:sp>
      <p:pic>
        <p:nvPicPr>
          <p:cNvPr id="60" name="Graphic 4101" descr="Badge Tick with solid fill">
            <a:extLst>
              <a:ext uri="{FF2B5EF4-FFF2-40B4-BE49-F238E27FC236}">
                <a16:creationId xmlns:a16="http://schemas.microsoft.com/office/drawing/2014/main" id="{C4619A87-D754-7446-836D-4B4E85F5AF5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66398" y="2020364"/>
            <a:ext cx="218598" cy="213308"/>
          </a:xfrm>
          <a:prstGeom prst="rect">
            <a:avLst/>
          </a:prstGeom>
        </p:spPr>
      </p:pic>
      <p:cxnSp>
        <p:nvCxnSpPr>
          <p:cNvPr id="61" name="Elbow Connector 60">
            <a:extLst>
              <a:ext uri="{FF2B5EF4-FFF2-40B4-BE49-F238E27FC236}">
                <a16:creationId xmlns:a16="http://schemas.microsoft.com/office/drawing/2014/main" id="{7D86DDF6-C2D4-C14E-B631-AE2BEA50CBE4}"/>
              </a:ext>
            </a:extLst>
          </p:cNvPr>
          <p:cNvCxnSpPr>
            <a:cxnSpLocks/>
          </p:cNvCxnSpPr>
          <p:nvPr/>
        </p:nvCxnSpPr>
        <p:spPr>
          <a:xfrm rot="5400000" flipH="1" flipV="1">
            <a:off x="5163250" y="4309157"/>
            <a:ext cx="1151612" cy="0"/>
          </a:xfrm>
          <a:prstGeom prst="bentConnector3">
            <a:avLst>
              <a:gd name="adj1" fmla="val 50000"/>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2" name="TextBox 44">
            <a:extLst>
              <a:ext uri="{FF2B5EF4-FFF2-40B4-BE49-F238E27FC236}">
                <a16:creationId xmlns:a16="http://schemas.microsoft.com/office/drawing/2014/main" id="{502AAD7F-9E51-3D4F-A547-D06E3A594C66}"/>
              </a:ext>
            </a:extLst>
          </p:cNvPr>
          <p:cNvSpPr txBox="1"/>
          <p:nvPr/>
        </p:nvSpPr>
        <p:spPr>
          <a:xfrm>
            <a:off x="5736124" y="3822642"/>
            <a:ext cx="1142497" cy="43180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IBM Plex Sans" panose="020B0503050203000203" pitchFamily="34" charset="0"/>
                <a:ea typeface="+mn-ea"/>
                <a:cs typeface="+mn-cs"/>
              </a:rPr>
              <a:t>Track &amp; Trace</a:t>
            </a:r>
          </a:p>
        </p:txBody>
      </p:sp>
      <p:sp>
        <p:nvSpPr>
          <p:cNvPr id="63" name="TextBox 44">
            <a:extLst>
              <a:ext uri="{FF2B5EF4-FFF2-40B4-BE49-F238E27FC236}">
                <a16:creationId xmlns:a16="http://schemas.microsoft.com/office/drawing/2014/main" id="{B7138DC0-6610-2244-BAFB-21A9458E97B8}"/>
              </a:ext>
            </a:extLst>
          </p:cNvPr>
          <p:cNvSpPr txBox="1"/>
          <p:nvPr/>
        </p:nvSpPr>
        <p:spPr>
          <a:xfrm>
            <a:off x="4784691" y="4050788"/>
            <a:ext cx="951434" cy="43180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IBM Plex Sans" panose="020B0503050203000203" pitchFamily="34" charset="0"/>
                <a:ea typeface="+mn-ea"/>
                <a:cs typeface="+mn-cs"/>
              </a:rPr>
              <a:t>Verification</a:t>
            </a:r>
          </a:p>
        </p:txBody>
      </p:sp>
      <p:cxnSp>
        <p:nvCxnSpPr>
          <p:cNvPr id="64" name="Elbow Connector 63">
            <a:extLst>
              <a:ext uri="{FF2B5EF4-FFF2-40B4-BE49-F238E27FC236}">
                <a16:creationId xmlns:a16="http://schemas.microsoft.com/office/drawing/2014/main" id="{89550F79-0197-8345-9D4C-06105AABB203}"/>
              </a:ext>
            </a:extLst>
          </p:cNvPr>
          <p:cNvCxnSpPr>
            <a:cxnSpLocks/>
          </p:cNvCxnSpPr>
          <p:nvPr/>
        </p:nvCxnSpPr>
        <p:spPr>
          <a:xfrm rot="16200000" flipV="1">
            <a:off x="7651103" y="4325115"/>
            <a:ext cx="1181707" cy="0"/>
          </a:xfrm>
          <a:prstGeom prst="bentConnector3">
            <a:avLst>
              <a:gd name="adj1" fmla="val 50000"/>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5" name="TextBox 44">
            <a:extLst>
              <a:ext uri="{FF2B5EF4-FFF2-40B4-BE49-F238E27FC236}">
                <a16:creationId xmlns:a16="http://schemas.microsoft.com/office/drawing/2014/main" id="{E48D2F27-4527-8745-9943-3A41155157D1}"/>
              </a:ext>
            </a:extLst>
          </p:cNvPr>
          <p:cNvSpPr txBox="1"/>
          <p:nvPr/>
        </p:nvSpPr>
        <p:spPr>
          <a:xfrm>
            <a:off x="7382849" y="4121886"/>
            <a:ext cx="859107" cy="43180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IBM Plex Sans" panose="020B0503050203000203" pitchFamily="34" charset="0"/>
                <a:ea typeface="+mn-ea"/>
                <a:cs typeface="+mn-cs"/>
              </a:rPr>
              <a:t>Verification</a:t>
            </a:r>
          </a:p>
        </p:txBody>
      </p:sp>
      <p:grpSp>
        <p:nvGrpSpPr>
          <p:cNvPr id="71" name="Group 70">
            <a:extLst>
              <a:ext uri="{FF2B5EF4-FFF2-40B4-BE49-F238E27FC236}">
                <a16:creationId xmlns:a16="http://schemas.microsoft.com/office/drawing/2014/main" id="{0B814F2B-18C6-C14B-B9BD-9289E163A0AC}"/>
              </a:ext>
            </a:extLst>
          </p:cNvPr>
          <p:cNvGrpSpPr/>
          <p:nvPr/>
        </p:nvGrpSpPr>
        <p:grpSpPr>
          <a:xfrm>
            <a:off x="7958462" y="4954083"/>
            <a:ext cx="592994" cy="581026"/>
            <a:chOff x="214803" y="0"/>
            <a:chExt cx="796194" cy="771526"/>
          </a:xfrm>
        </p:grpSpPr>
        <p:sp>
          <p:nvSpPr>
            <p:cNvPr id="73" name="Oval 72">
              <a:extLst>
                <a:ext uri="{FF2B5EF4-FFF2-40B4-BE49-F238E27FC236}">
                  <a16:creationId xmlns:a16="http://schemas.microsoft.com/office/drawing/2014/main" id="{0EA15FCB-EA29-CF4D-AEFB-D2CB9755B2A3}"/>
                </a:ext>
              </a:extLst>
            </p:cNvPr>
            <p:cNvSpPr/>
            <p:nvPr/>
          </p:nvSpPr>
          <p:spPr>
            <a:xfrm>
              <a:off x="214803" y="0"/>
              <a:ext cx="796194" cy="771526"/>
            </a:xfrm>
            <a:prstGeom prst="ellipse">
              <a:avLst/>
            </a:prstGeom>
            <a:solidFill>
              <a:srgbClr val="70AD47"/>
            </a:solidFill>
            <a:ln w="12700" cap="flat" cmpd="sng" algn="ctr">
              <a:no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pic>
          <p:nvPicPr>
            <p:cNvPr id="74" name="Graphic 18" descr="User with solid fill">
              <a:extLst>
                <a:ext uri="{FF2B5EF4-FFF2-40B4-BE49-F238E27FC236}">
                  <a16:creationId xmlns:a16="http://schemas.microsoft.com/office/drawing/2014/main" id="{798A051C-2B80-104E-BB52-5540D371A66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51176" y="114299"/>
              <a:ext cx="523447" cy="523447"/>
            </a:xfrm>
            <a:prstGeom prst="rect">
              <a:avLst/>
            </a:prstGeom>
          </p:spPr>
        </p:pic>
      </p:grpSp>
      <p:sp>
        <p:nvSpPr>
          <p:cNvPr id="72" name="TextBox 24">
            <a:extLst>
              <a:ext uri="{FF2B5EF4-FFF2-40B4-BE49-F238E27FC236}">
                <a16:creationId xmlns:a16="http://schemas.microsoft.com/office/drawing/2014/main" id="{DF67A55F-6914-6C42-BBDA-AE8DC7210C20}"/>
              </a:ext>
            </a:extLst>
          </p:cNvPr>
          <p:cNvSpPr txBox="1"/>
          <p:nvPr/>
        </p:nvSpPr>
        <p:spPr>
          <a:xfrm>
            <a:off x="7743659" y="5476218"/>
            <a:ext cx="1041400" cy="35560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IBM Plex Sans" panose="020B0503050203000203" pitchFamily="34" charset="0"/>
                <a:ea typeface="+mn-ea"/>
                <a:cs typeface="+mn-cs"/>
              </a:rPr>
              <a:t>Patients</a:t>
            </a:r>
          </a:p>
        </p:txBody>
      </p:sp>
      <p:sp>
        <p:nvSpPr>
          <p:cNvPr id="76" name="Cube 75">
            <a:extLst>
              <a:ext uri="{FF2B5EF4-FFF2-40B4-BE49-F238E27FC236}">
                <a16:creationId xmlns:a16="http://schemas.microsoft.com/office/drawing/2014/main" id="{01E50C69-ED90-3C4E-AF1E-B660C2B2B8DD}"/>
              </a:ext>
            </a:extLst>
          </p:cNvPr>
          <p:cNvSpPr/>
          <p:nvPr/>
        </p:nvSpPr>
        <p:spPr>
          <a:xfrm>
            <a:off x="3437688" y="4973169"/>
            <a:ext cx="1005840" cy="606056"/>
          </a:xfrm>
          <a:prstGeom prst="cube">
            <a:avLst>
              <a:gd name="adj" fmla="val 21491"/>
            </a:avLst>
          </a:prstGeom>
          <a:solidFill>
            <a:srgbClr val="5D9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IBM Plex Sans" panose="020B0503050203000203" pitchFamily="34" charset="0"/>
                <a:ea typeface="+mn-ea"/>
                <a:cs typeface="+mn-cs"/>
              </a:rPr>
              <a:t>Procurement</a:t>
            </a:r>
          </a:p>
        </p:txBody>
      </p:sp>
      <p:sp>
        <p:nvSpPr>
          <p:cNvPr id="52" name="Cube 51">
            <a:extLst>
              <a:ext uri="{FF2B5EF4-FFF2-40B4-BE49-F238E27FC236}">
                <a16:creationId xmlns:a16="http://schemas.microsoft.com/office/drawing/2014/main" id="{3AD3BEE3-6673-BE40-AE47-C7C11EF8FCCA}"/>
              </a:ext>
            </a:extLst>
          </p:cNvPr>
          <p:cNvSpPr/>
          <p:nvPr/>
        </p:nvSpPr>
        <p:spPr>
          <a:xfrm>
            <a:off x="2399012" y="4983802"/>
            <a:ext cx="1007272" cy="606056"/>
          </a:xfrm>
          <a:prstGeom prst="cube">
            <a:avLst>
              <a:gd name="adj" fmla="val 21491"/>
            </a:avLst>
          </a:prstGeom>
          <a:solidFill>
            <a:schemeClr val="accent3"/>
          </a:solidFill>
          <a:ln w="12700" cap="flat" cmpd="sng" algn="ctr">
            <a:no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latin typeface="IBM Plex Sans" panose="020B0503050203000203" pitchFamily="34" charset="0"/>
              </a:rPr>
              <a:t>Product Item Registration Database</a:t>
            </a:r>
          </a:p>
        </p:txBody>
      </p:sp>
      <p:cxnSp>
        <p:nvCxnSpPr>
          <p:cNvPr id="4" name="Elbow Connector 3">
            <a:extLst>
              <a:ext uri="{FF2B5EF4-FFF2-40B4-BE49-F238E27FC236}">
                <a16:creationId xmlns:a16="http://schemas.microsoft.com/office/drawing/2014/main" id="{4482C0A6-7A3C-694B-BB28-0A40F327E17C}"/>
              </a:ext>
            </a:extLst>
          </p:cNvPr>
          <p:cNvCxnSpPr>
            <a:cxnSpLocks/>
          </p:cNvCxnSpPr>
          <p:nvPr/>
        </p:nvCxnSpPr>
        <p:spPr>
          <a:xfrm flipV="1">
            <a:off x="1636331" y="3562756"/>
            <a:ext cx="722158" cy="0"/>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7" name="TextBox 44">
            <a:extLst>
              <a:ext uri="{FF2B5EF4-FFF2-40B4-BE49-F238E27FC236}">
                <a16:creationId xmlns:a16="http://schemas.microsoft.com/office/drawing/2014/main" id="{39CAA196-8666-CB48-B896-16FF338E2C7F}"/>
              </a:ext>
            </a:extLst>
          </p:cNvPr>
          <p:cNvSpPr txBox="1"/>
          <p:nvPr/>
        </p:nvSpPr>
        <p:spPr>
          <a:xfrm>
            <a:off x="1439338" y="3576192"/>
            <a:ext cx="951694" cy="474596"/>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IBM Plex Sans" panose="020B0503050203000203" pitchFamily="34" charset="0"/>
                <a:ea typeface="+mn-ea"/>
                <a:cs typeface="+mn-cs"/>
              </a:rPr>
              <a:t>Transaction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IBM Plex Sans" panose="020B0503050203000203" pitchFamily="34" charset="0"/>
                <a:ea typeface="+mn-ea"/>
                <a:cs typeface="+mn-cs"/>
              </a:rPr>
              <a:t>&amp; Event Data</a:t>
            </a:r>
          </a:p>
        </p:txBody>
      </p:sp>
      <p:sp>
        <p:nvSpPr>
          <p:cNvPr id="69" name="Cube 68">
            <a:extLst>
              <a:ext uri="{FF2B5EF4-FFF2-40B4-BE49-F238E27FC236}">
                <a16:creationId xmlns:a16="http://schemas.microsoft.com/office/drawing/2014/main" id="{75774162-E63F-1A47-9962-5BCBD706DA4E}"/>
              </a:ext>
            </a:extLst>
          </p:cNvPr>
          <p:cNvSpPr/>
          <p:nvPr/>
        </p:nvSpPr>
        <p:spPr>
          <a:xfrm>
            <a:off x="2505018" y="3404420"/>
            <a:ext cx="6068815" cy="262775"/>
          </a:xfrm>
          <a:prstGeom prst="cube">
            <a:avLst>
              <a:gd name="adj" fmla="val 44902"/>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Interoperability Layer</a:t>
            </a:r>
          </a:p>
        </p:txBody>
      </p:sp>
      <p:cxnSp>
        <p:nvCxnSpPr>
          <p:cNvPr id="70" name="Elbow Connector 69">
            <a:extLst>
              <a:ext uri="{FF2B5EF4-FFF2-40B4-BE49-F238E27FC236}">
                <a16:creationId xmlns:a16="http://schemas.microsoft.com/office/drawing/2014/main" id="{BE859F7E-BDF8-1E43-B6D0-07FB595654C8}"/>
              </a:ext>
            </a:extLst>
          </p:cNvPr>
          <p:cNvCxnSpPr>
            <a:cxnSpLocks/>
          </p:cNvCxnSpPr>
          <p:nvPr/>
        </p:nvCxnSpPr>
        <p:spPr>
          <a:xfrm rot="5400000" flipH="1" flipV="1">
            <a:off x="3365670" y="3179341"/>
            <a:ext cx="373645" cy="0"/>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5" name="Elbow Connector 74">
            <a:extLst>
              <a:ext uri="{FF2B5EF4-FFF2-40B4-BE49-F238E27FC236}">
                <a16:creationId xmlns:a16="http://schemas.microsoft.com/office/drawing/2014/main" id="{3A21F356-5487-C547-AEA1-BC90B1558DE7}"/>
              </a:ext>
            </a:extLst>
          </p:cNvPr>
          <p:cNvCxnSpPr>
            <a:cxnSpLocks/>
          </p:cNvCxnSpPr>
          <p:nvPr/>
        </p:nvCxnSpPr>
        <p:spPr>
          <a:xfrm rot="5400000" flipH="1" flipV="1">
            <a:off x="3380526" y="4309157"/>
            <a:ext cx="1151612" cy="0"/>
          </a:xfrm>
          <a:prstGeom prst="bentConnector3">
            <a:avLst>
              <a:gd name="adj1" fmla="val 50000"/>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Elbow Connector 76">
            <a:extLst>
              <a:ext uri="{FF2B5EF4-FFF2-40B4-BE49-F238E27FC236}">
                <a16:creationId xmlns:a16="http://schemas.microsoft.com/office/drawing/2014/main" id="{3C219913-6D9F-824F-9EAE-629D07C22905}"/>
              </a:ext>
            </a:extLst>
          </p:cNvPr>
          <p:cNvCxnSpPr>
            <a:cxnSpLocks/>
          </p:cNvCxnSpPr>
          <p:nvPr/>
        </p:nvCxnSpPr>
        <p:spPr>
          <a:xfrm rot="5400000" flipH="1" flipV="1">
            <a:off x="6176211" y="3181266"/>
            <a:ext cx="373645" cy="0"/>
          </a:xfrm>
          <a:prstGeom prst="bentConnector3">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8" name="TextBox 44">
            <a:extLst>
              <a:ext uri="{FF2B5EF4-FFF2-40B4-BE49-F238E27FC236}">
                <a16:creationId xmlns:a16="http://schemas.microsoft.com/office/drawing/2014/main" id="{AE8F001B-DFB8-3A44-91E9-ECDC0EDF4CA5}"/>
              </a:ext>
            </a:extLst>
          </p:cNvPr>
          <p:cNvSpPr txBox="1"/>
          <p:nvPr/>
        </p:nvSpPr>
        <p:spPr>
          <a:xfrm>
            <a:off x="2381107" y="5559249"/>
            <a:ext cx="937955" cy="424120"/>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IBM Plex Sans" panose="020B0503050203000203" pitchFamily="34" charset="0"/>
                <a:ea typeface="+mn-ea"/>
                <a:cs typeface="+mn-cs"/>
              </a:rPr>
              <a:t>Regulatory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IBM Plex Sans" panose="020B0503050203000203" pitchFamily="34" charset="0"/>
                <a:ea typeface="+mn-ea"/>
                <a:cs typeface="+mn-cs"/>
              </a:rPr>
              <a:t>System</a:t>
            </a:r>
          </a:p>
        </p:txBody>
      </p:sp>
      <p:cxnSp>
        <p:nvCxnSpPr>
          <p:cNvPr id="20" name="Straight Connector 19">
            <a:extLst>
              <a:ext uri="{FF2B5EF4-FFF2-40B4-BE49-F238E27FC236}">
                <a16:creationId xmlns:a16="http://schemas.microsoft.com/office/drawing/2014/main" id="{A044E600-F740-FC40-BAB4-6779B04A40E6}"/>
              </a:ext>
            </a:extLst>
          </p:cNvPr>
          <p:cNvCxnSpPr/>
          <p:nvPr/>
        </p:nvCxnSpPr>
        <p:spPr>
          <a:xfrm>
            <a:off x="3447241" y="5640234"/>
            <a:ext cx="431521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7C53F395-B695-6147-A7F3-4754C33E893F}"/>
              </a:ext>
            </a:extLst>
          </p:cNvPr>
          <p:cNvSpPr txBox="1"/>
          <p:nvPr/>
        </p:nvSpPr>
        <p:spPr>
          <a:xfrm>
            <a:off x="2846783" y="2524829"/>
            <a:ext cx="1326354" cy="230832"/>
          </a:xfrm>
          <a:prstGeom prst="rect">
            <a:avLst/>
          </a:prstGeom>
          <a:noFill/>
        </p:spPr>
        <p:txBody>
          <a:bodyPr wrap="square" rtlCol="0" anchor="b">
            <a:spAutoFit/>
          </a:bodyPr>
          <a:lstStyle/>
          <a:p>
            <a:pPr algn="ctr"/>
            <a:r>
              <a:rPr lang="en-US" sz="900" dirty="0">
                <a:solidFill>
                  <a:schemeClr val="bg1"/>
                </a:solidFill>
                <a:latin typeface="IBM Plex Sans" panose="020B0503050203000203" pitchFamily="34" charset="0"/>
              </a:rPr>
              <a:t>Data Warehouse</a:t>
            </a:r>
          </a:p>
        </p:txBody>
      </p:sp>
    </p:spTree>
    <p:extLst>
      <p:ext uri="{BB962C8B-B14F-4D97-AF65-F5344CB8AC3E}">
        <p14:creationId xmlns:p14="http://schemas.microsoft.com/office/powerpoint/2010/main" val="28865428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66" name="Google Shape;466;p6"/>
          <p:cNvSpPr txBox="1"/>
          <p:nvPr/>
        </p:nvSpPr>
        <p:spPr>
          <a:xfrm>
            <a:off x="8092655" y="6338887"/>
            <a:ext cx="416127"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400">
                <a:solidFill>
                  <a:schemeClr val="dk1"/>
                </a:solidFill>
                <a:latin typeface="Gill Sans"/>
                <a:ea typeface="Gill Sans"/>
                <a:cs typeface="Gill Sans"/>
                <a:sym typeface="Gill Sans"/>
              </a:rPr>
              <a:t>29</a:t>
            </a:fld>
            <a:endParaRPr sz="1400" dirty="0">
              <a:solidFill>
                <a:schemeClr val="dk1"/>
              </a:solidFill>
              <a:latin typeface="Gill Sans"/>
              <a:ea typeface="Gill Sans"/>
              <a:cs typeface="Gill Sans"/>
              <a:sym typeface="Gill Sans"/>
            </a:endParaRPr>
          </a:p>
        </p:txBody>
      </p:sp>
      <p:sp>
        <p:nvSpPr>
          <p:cNvPr id="66" name="Google Shape;459;p6">
            <a:extLst>
              <a:ext uri="{FF2B5EF4-FFF2-40B4-BE49-F238E27FC236}">
                <a16:creationId xmlns:a16="http://schemas.microsoft.com/office/drawing/2014/main" id="{BCD745A5-C69A-2047-B2A9-0468A6424EEE}"/>
              </a:ext>
            </a:extLst>
          </p:cNvPr>
          <p:cNvSpPr txBox="1">
            <a:spLocks/>
          </p:cNvSpPr>
          <p:nvPr/>
        </p:nvSpPr>
        <p:spPr>
          <a:xfrm>
            <a:off x="478831" y="580614"/>
            <a:ext cx="8469085" cy="480091"/>
          </a:xfrm>
          <a:prstGeom prst="rect">
            <a:avLst/>
          </a:prstGeom>
          <a:noFill/>
          <a:ln>
            <a:noFill/>
          </a:ln>
        </p:spPr>
        <p:txBody>
          <a:bodyPr spcFirstLastPara="1" vert="horz" wrap="square" lIns="91425" tIns="45700" rIns="91425" bIns="45700" rtlCol="0" anchor="ctr" anchorCtr="0">
            <a:spAutoFit/>
          </a:bodyPr>
          <a:lstStyle>
            <a:lvl1pPr algn="l" defTabSz="914400" rtl="0" eaLnBrk="1" latinLnBrk="0" hangingPunct="1">
              <a:lnSpc>
                <a:spcPct val="90000"/>
              </a:lnSpc>
              <a:spcBef>
                <a:spcPct val="0"/>
              </a:spcBef>
              <a:buNone/>
              <a:defRPr sz="3200" kern="1200">
                <a:solidFill>
                  <a:srgbClr val="BA0C2F"/>
                </a:solidFill>
                <a:latin typeface="Gill Sans MT" panose="020B0502020104020203" pitchFamily="34" charset="0"/>
                <a:ea typeface="+mj-ea"/>
                <a:cs typeface="+mj-cs"/>
              </a:defRPr>
            </a:lvl1pPr>
          </a:lstStyle>
          <a:p>
            <a:pPr marL="0" marR="0" lvl="0" indent="0" algn="l" defTabSz="914400" rtl="0" eaLnBrk="1" fontAlgn="t" latinLnBrk="0" hangingPunct="1">
              <a:lnSpc>
                <a:spcPct val="90000"/>
              </a:lnSpc>
              <a:spcBef>
                <a:spcPct val="0"/>
              </a:spcBef>
              <a:spcAft>
                <a:spcPts val="0"/>
              </a:spcAft>
              <a:buClr>
                <a:srgbClr val="6C6463"/>
              </a:buClr>
              <a:buSzPct val="80000"/>
              <a:buFontTx/>
              <a:buNone/>
              <a:tabLst/>
              <a:defRPr/>
            </a:pPr>
            <a:r>
              <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sym typeface="Gill Sans"/>
              </a:rPr>
              <a:t>Malawi Supply Chain Process Flow (To-Be)</a:t>
            </a:r>
            <a:endPar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endParaRPr>
          </a:p>
        </p:txBody>
      </p:sp>
      <p:pic>
        <p:nvPicPr>
          <p:cNvPr id="2" name="Picture 1">
            <a:extLst>
              <a:ext uri="{FF2B5EF4-FFF2-40B4-BE49-F238E27FC236}">
                <a16:creationId xmlns:a16="http://schemas.microsoft.com/office/drawing/2014/main" id="{C24779BF-E5C6-5644-A484-0C900112406B}"/>
              </a:ext>
            </a:extLst>
          </p:cNvPr>
          <p:cNvPicPr>
            <a:picLocks noChangeAspect="1"/>
          </p:cNvPicPr>
          <p:nvPr/>
        </p:nvPicPr>
        <p:blipFill>
          <a:blip r:embed="rId3"/>
          <a:stretch>
            <a:fillRect/>
          </a:stretch>
        </p:blipFill>
        <p:spPr>
          <a:xfrm>
            <a:off x="612083" y="1343276"/>
            <a:ext cx="7919834" cy="4934110"/>
          </a:xfrm>
          <a:prstGeom prst="rect">
            <a:avLst/>
          </a:prstGeom>
        </p:spPr>
      </p:pic>
    </p:spTree>
    <p:extLst>
      <p:ext uri="{BB962C8B-B14F-4D97-AF65-F5344CB8AC3E}">
        <p14:creationId xmlns:p14="http://schemas.microsoft.com/office/powerpoint/2010/main" val="3855784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CDEE52-E403-451B-B068-987223E4D919}"/>
              </a:ext>
            </a:extLst>
          </p:cNvPr>
          <p:cNvSpPr>
            <a:spLocks noGrp="1"/>
          </p:cNvSpPr>
          <p:nvPr>
            <p:ph type="ctrTitle"/>
          </p:nvPr>
        </p:nvSpPr>
        <p:spPr>
          <a:xfrm>
            <a:off x="725499" y="3453385"/>
            <a:ext cx="7978663" cy="416048"/>
          </a:xfrm>
        </p:spPr>
        <p:txBody>
          <a:bodyPr>
            <a:noAutofit/>
          </a:bodyPr>
          <a:lstStyle/>
          <a:p>
            <a:pPr algn="ctr"/>
            <a:r>
              <a:rPr lang="en-US" sz="2800" b="1" dirty="0"/>
              <a:t>Overview of Digital Supply Chain</a:t>
            </a:r>
          </a:p>
        </p:txBody>
      </p:sp>
    </p:spTree>
    <p:custDataLst>
      <p:tags r:id="rId1"/>
    </p:custDataLst>
    <p:extLst>
      <p:ext uri="{BB962C8B-B14F-4D97-AF65-F5344CB8AC3E}">
        <p14:creationId xmlns:p14="http://schemas.microsoft.com/office/powerpoint/2010/main" val="40720931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66" name="Google Shape;466;p6"/>
          <p:cNvSpPr txBox="1"/>
          <p:nvPr/>
        </p:nvSpPr>
        <p:spPr>
          <a:xfrm>
            <a:off x="8138288" y="6338887"/>
            <a:ext cx="37049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400">
                <a:solidFill>
                  <a:schemeClr val="dk1"/>
                </a:solidFill>
                <a:latin typeface="Gill Sans"/>
                <a:ea typeface="Gill Sans"/>
                <a:cs typeface="Gill Sans"/>
                <a:sym typeface="Gill Sans"/>
              </a:rPr>
              <a:t>30</a:t>
            </a:fld>
            <a:endParaRPr sz="1400" dirty="0">
              <a:solidFill>
                <a:schemeClr val="dk1"/>
              </a:solidFill>
              <a:latin typeface="Gill Sans"/>
              <a:ea typeface="Gill Sans"/>
              <a:cs typeface="Gill Sans"/>
              <a:sym typeface="Gill Sans"/>
            </a:endParaRPr>
          </a:p>
        </p:txBody>
      </p:sp>
      <p:sp>
        <p:nvSpPr>
          <p:cNvPr id="66" name="Google Shape;459;p6">
            <a:extLst>
              <a:ext uri="{FF2B5EF4-FFF2-40B4-BE49-F238E27FC236}">
                <a16:creationId xmlns:a16="http://schemas.microsoft.com/office/drawing/2014/main" id="{BCD745A5-C69A-2047-B2A9-0468A6424EEE}"/>
              </a:ext>
            </a:extLst>
          </p:cNvPr>
          <p:cNvSpPr txBox="1">
            <a:spLocks/>
          </p:cNvSpPr>
          <p:nvPr/>
        </p:nvSpPr>
        <p:spPr>
          <a:xfrm>
            <a:off x="518160" y="831510"/>
            <a:ext cx="8469085" cy="424691"/>
          </a:xfrm>
          <a:prstGeom prst="rect">
            <a:avLst/>
          </a:prstGeom>
          <a:noFill/>
          <a:ln>
            <a:noFill/>
          </a:ln>
        </p:spPr>
        <p:txBody>
          <a:bodyPr spcFirstLastPara="1" vert="horz" wrap="square" lIns="91425" tIns="45700" rIns="91425" bIns="45700" rtlCol="0" anchor="ctr" anchorCtr="0">
            <a:spAutoFit/>
          </a:bodyPr>
          <a:lstStyle>
            <a:lvl1pPr algn="l" defTabSz="914400" rtl="0" eaLnBrk="1" latinLnBrk="0" hangingPunct="1">
              <a:lnSpc>
                <a:spcPct val="90000"/>
              </a:lnSpc>
              <a:spcBef>
                <a:spcPct val="0"/>
              </a:spcBef>
              <a:buNone/>
              <a:defRPr sz="3200" kern="1200">
                <a:solidFill>
                  <a:srgbClr val="BA0C2F"/>
                </a:solidFill>
                <a:latin typeface="Gill Sans MT" panose="020B0502020104020203" pitchFamily="34" charset="0"/>
                <a:ea typeface="+mj-ea"/>
                <a:cs typeface="+mj-cs"/>
              </a:defRPr>
            </a:lvl1pPr>
          </a:lstStyle>
          <a:p>
            <a:pPr marL="0" marR="0" lvl="0" indent="0" algn="l" defTabSz="914400" rtl="0" eaLnBrk="1" fontAlgn="t" latinLnBrk="0" hangingPunct="1">
              <a:lnSpc>
                <a:spcPct val="90000"/>
              </a:lnSpc>
              <a:spcBef>
                <a:spcPct val="0"/>
              </a:spcBef>
              <a:spcAft>
                <a:spcPts val="0"/>
              </a:spcAft>
              <a:buClr>
                <a:srgbClr val="6C6463"/>
              </a:buClr>
              <a:buSzPct val="80000"/>
              <a:buFontTx/>
              <a:buNone/>
              <a:tabLst/>
              <a:defRPr/>
            </a:pPr>
            <a:r>
              <a:rPr kumimoji="0" lang="en-US" sz="24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sym typeface="Gill Sans"/>
              </a:rPr>
              <a:t>Digital Health Ecosystem: Logical Architecture (To-Be)</a:t>
            </a:r>
            <a:endParaRPr kumimoji="0" lang="en-US" sz="24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endParaRPr>
          </a:p>
        </p:txBody>
      </p:sp>
      <p:sp>
        <p:nvSpPr>
          <p:cNvPr id="41" name="Cube 40">
            <a:extLst>
              <a:ext uri="{FF2B5EF4-FFF2-40B4-BE49-F238E27FC236}">
                <a16:creationId xmlns:a16="http://schemas.microsoft.com/office/drawing/2014/main" id="{762E2267-C64F-C441-8C4E-539843659F25}"/>
              </a:ext>
            </a:extLst>
          </p:cNvPr>
          <p:cNvSpPr/>
          <p:nvPr/>
        </p:nvSpPr>
        <p:spPr>
          <a:xfrm>
            <a:off x="1685874" y="2158510"/>
            <a:ext cx="6931060" cy="480091"/>
          </a:xfrm>
          <a:prstGeom prst="cube">
            <a:avLst>
              <a:gd name="adj" fmla="val 6437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IBM Plex Sans" panose="020B0503050203000203" pitchFamily="34" charset="0"/>
              </a:rPr>
              <a:t>Analytics &amp; Business Intelligence</a:t>
            </a:r>
          </a:p>
        </p:txBody>
      </p:sp>
      <p:sp>
        <p:nvSpPr>
          <p:cNvPr id="42" name="Cube 41">
            <a:extLst>
              <a:ext uri="{FF2B5EF4-FFF2-40B4-BE49-F238E27FC236}">
                <a16:creationId xmlns:a16="http://schemas.microsoft.com/office/drawing/2014/main" id="{A93671CD-057B-D043-BA8C-00471AF63F46}"/>
              </a:ext>
            </a:extLst>
          </p:cNvPr>
          <p:cNvSpPr/>
          <p:nvPr/>
        </p:nvSpPr>
        <p:spPr>
          <a:xfrm>
            <a:off x="3187112" y="1741364"/>
            <a:ext cx="921740" cy="595915"/>
          </a:xfrm>
          <a:prstGeom prst="cube">
            <a:avLst>
              <a:gd name="adj" fmla="val 733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900" dirty="0">
                <a:latin typeface="IBM Plex Sans" panose="020B0503050203000203" pitchFamily="34" charset="0"/>
              </a:rPr>
              <a:t>Dashboards</a:t>
            </a:r>
          </a:p>
        </p:txBody>
      </p:sp>
      <p:pic>
        <p:nvPicPr>
          <p:cNvPr id="43" name="Graphic 42" descr="Gauge with solid fill">
            <a:extLst>
              <a:ext uri="{FF2B5EF4-FFF2-40B4-BE49-F238E27FC236}">
                <a16:creationId xmlns:a16="http://schemas.microsoft.com/office/drawing/2014/main" id="{A03F09C1-1E74-2D49-914F-C9254374A9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72094" y="1682014"/>
            <a:ext cx="552885" cy="552885"/>
          </a:xfrm>
          <a:prstGeom prst="rect">
            <a:avLst/>
          </a:prstGeom>
        </p:spPr>
      </p:pic>
      <p:sp>
        <p:nvSpPr>
          <p:cNvPr id="44" name="Cube 43">
            <a:extLst>
              <a:ext uri="{FF2B5EF4-FFF2-40B4-BE49-F238E27FC236}">
                <a16:creationId xmlns:a16="http://schemas.microsoft.com/office/drawing/2014/main" id="{D9EB921B-AEDB-6E4F-B3A6-B5E6C2A6560B}"/>
              </a:ext>
            </a:extLst>
          </p:cNvPr>
          <p:cNvSpPr/>
          <p:nvPr/>
        </p:nvSpPr>
        <p:spPr>
          <a:xfrm>
            <a:off x="4205787" y="1741364"/>
            <a:ext cx="921740" cy="595915"/>
          </a:xfrm>
          <a:prstGeom prst="cube">
            <a:avLst>
              <a:gd name="adj" fmla="val 733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900" dirty="0">
                <a:latin typeface="IBM Plex Sans" panose="020B0503050203000203" pitchFamily="34" charset="0"/>
              </a:rPr>
              <a:t>Reports</a:t>
            </a:r>
          </a:p>
        </p:txBody>
      </p:sp>
      <p:pic>
        <p:nvPicPr>
          <p:cNvPr id="45" name="Graphic 44" descr="Presentation with bar chart with solid fill">
            <a:extLst>
              <a:ext uri="{FF2B5EF4-FFF2-40B4-BE49-F238E27FC236}">
                <a16:creationId xmlns:a16="http://schemas.microsoft.com/office/drawing/2014/main" id="{6D3E7BBA-C4B3-B544-BBC5-B6A2B6F600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56174" y="1761984"/>
            <a:ext cx="423010" cy="423010"/>
          </a:xfrm>
          <a:prstGeom prst="rect">
            <a:avLst/>
          </a:prstGeom>
        </p:spPr>
      </p:pic>
      <p:pic>
        <p:nvPicPr>
          <p:cNvPr id="46" name="Graphic 45" descr="Database with solid fill">
            <a:extLst>
              <a:ext uri="{FF2B5EF4-FFF2-40B4-BE49-F238E27FC236}">
                <a16:creationId xmlns:a16="http://schemas.microsoft.com/office/drawing/2014/main" id="{95394B9C-E6B9-FC4D-A51E-07E8CDD19A0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09262" y="1647183"/>
            <a:ext cx="1769953" cy="843239"/>
          </a:xfrm>
          <a:prstGeom prst="rect">
            <a:avLst/>
          </a:prstGeom>
        </p:spPr>
      </p:pic>
      <p:sp>
        <p:nvSpPr>
          <p:cNvPr id="47" name="TextBox 46">
            <a:extLst>
              <a:ext uri="{FF2B5EF4-FFF2-40B4-BE49-F238E27FC236}">
                <a16:creationId xmlns:a16="http://schemas.microsoft.com/office/drawing/2014/main" id="{7A8A51CD-FC28-4A4E-A26E-C30404D71066}"/>
              </a:ext>
            </a:extLst>
          </p:cNvPr>
          <p:cNvSpPr txBox="1"/>
          <p:nvPr/>
        </p:nvSpPr>
        <p:spPr>
          <a:xfrm>
            <a:off x="1837399" y="2188989"/>
            <a:ext cx="1326354" cy="230832"/>
          </a:xfrm>
          <a:prstGeom prst="rect">
            <a:avLst/>
          </a:prstGeom>
          <a:noFill/>
        </p:spPr>
        <p:txBody>
          <a:bodyPr wrap="square" rtlCol="0" anchor="b">
            <a:spAutoFit/>
          </a:bodyPr>
          <a:lstStyle/>
          <a:p>
            <a:pPr algn="ctr"/>
            <a:r>
              <a:rPr lang="en-US" sz="900" dirty="0">
                <a:solidFill>
                  <a:schemeClr val="bg1"/>
                </a:solidFill>
                <a:latin typeface="IBM Plex Sans" panose="020B0503050203000203" pitchFamily="34" charset="0"/>
              </a:rPr>
              <a:t>Data Warehouse</a:t>
            </a:r>
          </a:p>
        </p:txBody>
      </p:sp>
      <p:sp>
        <p:nvSpPr>
          <p:cNvPr id="48" name="Cube 47">
            <a:extLst>
              <a:ext uri="{FF2B5EF4-FFF2-40B4-BE49-F238E27FC236}">
                <a16:creationId xmlns:a16="http://schemas.microsoft.com/office/drawing/2014/main" id="{668AB665-043C-5E4D-84DA-DBD468275EFA}"/>
              </a:ext>
            </a:extLst>
          </p:cNvPr>
          <p:cNvSpPr/>
          <p:nvPr/>
        </p:nvSpPr>
        <p:spPr>
          <a:xfrm>
            <a:off x="5244129" y="1741364"/>
            <a:ext cx="921740" cy="595915"/>
          </a:xfrm>
          <a:prstGeom prst="cube">
            <a:avLst>
              <a:gd name="adj" fmla="val 733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900" dirty="0">
                <a:latin typeface="IBM Plex Sans" panose="020B0503050203000203" pitchFamily="34" charset="0"/>
              </a:rPr>
              <a:t>Traceability</a:t>
            </a:r>
          </a:p>
        </p:txBody>
      </p:sp>
      <p:grpSp>
        <p:nvGrpSpPr>
          <p:cNvPr id="49" name="Group 48">
            <a:extLst>
              <a:ext uri="{FF2B5EF4-FFF2-40B4-BE49-F238E27FC236}">
                <a16:creationId xmlns:a16="http://schemas.microsoft.com/office/drawing/2014/main" id="{92B04AB8-6D00-DC41-A43C-31466347C4CD}"/>
              </a:ext>
            </a:extLst>
          </p:cNvPr>
          <p:cNvGrpSpPr/>
          <p:nvPr/>
        </p:nvGrpSpPr>
        <p:grpSpPr>
          <a:xfrm>
            <a:off x="5488626" y="1765182"/>
            <a:ext cx="410676" cy="389540"/>
            <a:chOff x="6414560" y="2542061"/>
            <a:chExt cx="914400" cy="914400"/>
          </a:xfrm>
          <a:solidFill>
            <a:schemeClr val="accent4">
              <a:lumMod val="20000"/>
              <a:lumOff val="80000"/>
            </a:schemeClr>
          </a:solidFill>
        </p:grpSpPr>
        <p:pic>
          <p:nvPicPr>
            <p:cNvPr id="50" name="Graphic 49" descr="Magnifying glass">
              <a:extLst>
                <a:ext uri="{FF2B5EF4-FFF2-40B4-BE49-F238E27FC236}">
                  <a16:creationId xmlns:a16="http://schemas.microsoft.com/office/drawing/2014/main" id="{A92C2558-32FC-2349-B50B-18344E753C3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14560" y="2542061"/>
              <a:ext cx="914400" cy="914400"/>
            </a:xfrm>
            <a:prstGeom prst="rect">
              <a:avLst/>
            </a:prstGeom>
          </p:spPr>
        </p:pic>
        <p:pic>
          <p:nvPicPr>
            <p:cNvPr id="53" name="Graphic 52" descr="Checkmark">
              <a:extLst>
                <a:ext uri="{FF2B5EF4-FFF2-40B4-BE49-F238E27FC236}">
                  <a16:creationId xmlns:a16="http://schemas.microsoft.com/office/drawing/2014/main" id="{335A2A22-3763-A740-AB44-60595931819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585620" y="2756570"/>
              <a:ext cx="348580" cy="348580"/>
            </a:xfrm>
            <a:prstGeom prst="rect">
              <a:avLst/>
            </a:prstGeom>
          </p:spPr>
        </p:pic>
      </p:grpSp>
      <p:sp>
        <p:nvSpPr>
          <p:cNvPr id="54" name="Cube 53">
            <a:extLst>
              <a:ext uri="{FF2B5EF4-FFF2-40B4-BE49-F238E27FC236}">
                <a16:creationId xmlns:a16="http://schemas.microsoft.com/office/drawing/2014/main" id="{483C7691-AD56-5D4E-A28D-FB8FA8D24F76}"/>
              </a:ext>
            </a:extLst>
          </p:cNvPr>
          <p:cNvSpPr/>
          <p:nvPr/>
        </p:nvSpPr>
        <p:spPr>
          <a:xfrm>
            <a:off x="1695707" y="3905382"/>
            <a:ext cx="2699809" cy="493362"/>
          </a:xfrm>
          <a:prstGeom prst="cube">
            <a:avLst>
              <a:gd name="adj" fmla="val 48428"/>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latin typeface="IBM Plex Sans" panose="020B0503050203000203" pitchFamily="34" charset="0"/>
              </a:rPr>
              <a:t>Integrated National Supply Chain Information Systems (INSCIS)</a:t>
            </a:r>
          </a:p>
        </p:txBody>
      </p:sp>
      <p:sp>
        <p:nvSpPr>
          <p:cNvPr id="69" name="Cube 68">
            <a:extLst>
              <a:ext uri="{FF2B5EF4-FFF2-40B4-BE49-F238E27FC236}">
                <a16:creationId xmlns:a16="http://schemas.microsoft.com/office/drawing/2014/main" id="{C0F49622-BC9E-A041-A7A9-DD5F43409A68}"/>
              </a:ext>
            </a:extLst>
          </p:cNvPr>
          <p:cNvSpPr/>
          <p:nvPr/>
        </p:nvSpPr>
        <p:spPr>
          <a:xfrm>
            <a:off x="4660537" y="3599588"/>
            <a:ext cx="1401601" cy="790180"/>
          </a:xfrm>
          <a:prstGeom prst="cube">
            <a:avLst>
              <a:gd name="adj" fmla="val 24624"/>
            </a:avLst>
          </a:prstGeom>
          <a:solidFill>
            <a:srgbClr val="CD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IBM Plex Sans" panose="020B0503050203000203" pitchFamily="34" charset="0"/>
              </a:rPr>
              <a:t>Health Information Systems</a:t>
            </a:r>
          </a:p>
        </p:txBody>
      </p:sp>
      <p:sp>
        <p:nvSpPr>
          <p:cNvPr id="71" name="Cube 70">
            <a:extLst>
              <a:ext uri="{FF2B5EF4-FFF2-40B4-BE49-F238E27FC236}">
                <a16:creationId xmlns:a16="http://schemas.microsoft.com/office/drawing/2014/main" id="{BA1E8028-811C-0E43-940D-321DA1A4AACC}"/>
              </a:ext>
            </a:extLst>
          </p:cNvPr>
          <p:cNvSpPr/>
          <p:nvPr/>
        </p:nvSpPr>
        <p:spPr>
          <a:xfrm>
            <a:off x="1874660" y="3707663"/>
            <a:ext cx="711376" cy="381203"/>
          </a:xfrm>
          <a:prstGeom prst="cube">
            <a:avLst>
              <a:gd name="adj" fmla="val 21491"/>
            </a:avLst>
          </a:prstGeom>
          <a:solidFill>
            <a:srgbClr val="5D9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atin typeface="IBM Plex Sans" panose="020B0503050203000203" pitchFamily="34" charset="0"/>
              </a:rPr>
              <a:t>Procurement</a:t>
            </a:r>
          </a:p>
        </p:txBody>
      </p:sp>
      <p:sp>
        <p:nvSpPr>
          <p:cNvPr id="72" name="Cube 71">
            <a:extLst>
              <a:ext uri="{FF2B5EF4-FFF2-40B4-BE49-F238E27FC236}">
                <a16:creationId xmlns:a16="http://schemas.microsoft.com/office/drawing/2014/main" id="{DE21DD35-D168-C949-B91C-23426C3B349B}"/>
              </a:ext>
            </a:extLst>
          </p:cNvPr>
          <p:cNvSpPr/>
          <p:nvPr/>
        </p:nvSpPr>
        <p:spPr>
          <a:xfrm>
            <a:off x="2549281" y="3708665"/>
            <a:ext cx="862342" cy="382923"/>
          </a:xfrm>
          <a:prstGeom prst="cube">
            <a:avLst>
              <a:gd name="adj" fmla="val 21491"/>
            </a:avLst>
          </a:prstGeom>
          <a:solidFill>
            <a:srgbClr val="5D9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atin typeface="IBM Plex Sans" panose="020B0503050203000203" pitchFamily="34" charset="0"/>
              </a:rPr>
              <a:t>Warehouse Management</a:t>
            </a:r>
          </a:p>
        </p:txBody>
      </p:sp>
      <p:sp>
        <p:nvSpPr>
          <p:cNvPr id="73" name="Cube 72">
            <a:extLst>
              <a:ext uri="{FF2B5EF4-FFF2-40B4-BE49-F238E27FC236}">
                <a16:creationId xmlns:a16="http://schemas.microsoft.com/office/drawing/2014/main" id="{428007E9-FF4B-F940-8684-BC56CA0EC7D2}"/>
              </a:ext>
            </a:extLst>
          </p:cNvPr>
          <p:cNvSpPr/>
          <p:nvPr/>
        </p:nvSpPr>
        <p:spPr>
          <a:xfrm>
            <a:off x="3365319" y="3705942"/>
            <a:ext cx="862342" cy="382923"/>
          </a:xfrm>
          <a:prstGeom prst="cube">
            <a:avLst>
              <a:gd name="adj" fmla="val 21491"/>
            </a:avLst>
          </a:prstGeom>
          <a:solidFill>
            <a:srgbClr val="5D9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atin typeface="IBM Plex Sans" panose="020B0503050203000203" pitchFamily="34" charset="0"/>
              </a:rPr>
              <a:t>Transportation Management</a:t>
            </a:r>
          </a:p>
        </p:txBody>
      </p:sp>
      <p:sp>
        <p:nvSpPr>
          <p:cNvPr id="74" name="Cube 73">
            <a:extLst>
              <a:ext uri="{FF2B5EF4-FFF2-40B4-BE49-F238E27FC236}">
                <a16:creationId xmlns:a16="http://schemas.microsoft.com/office/drawing/2014/main" id="{321295BF-6AB7-6142-A76C-73473829EC0B}"/>
              </a:ext>
            </a:extLst>
          </p:cNvPr>
          <p:cNvSpPr/>
          <p:nvPr/>
        </p:nvSpPr>
        <p:spPr>
          <a:xfrm>
            <a:off x="1891528" y="3365584"/>
            <a:ext cx="513561" cy="381203"/>
          </a:xfrm>
          <a:prstGeom prst="cube">
            <a:avLst>
              <a:gd name="adj" fmla="val 21491"/>
            </a:avLst>
          </a:prstGeom>
          <a:solidFill>
            <a:srgbClr val="5D9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atin typeface="IBM Plex Sans" panose="020B0503050203000203" pitchFamily="34" charset="0"/>
              </a:rPr>
              <a:t>Planning</a:t>
            </a:r>
          </a:p>
        </p:txBody>
      </p:sp>
      <p:sp>
        <p:nvSpPr>
          <p:cNvPr id="75" name="Cube 74">
            <a:extLst>
              <a:ext uri="{FF2B5EF4-FFF2-40B4-BE49-F238E27FC236}">
                <a16:creationId xmlns:a16="http://schemas.microsoft.com/office/drawing/2014/main" id="{999EF8D0-A42D-094D-B44F-43A18E19449A}"/>
              </a:ext>
            </a:extLst>
          </p:cNvPr>
          <p:cNvSpPr/>
          <p:nvPr/>
        </p:nvSpPr>
        <p:spPr>
          <a:xfrm>
            <a:off x="2369464" y="3363863"/>
            <a:ext cx="642199" cy="382923"/>
          </a:xfrm>
          <a:prstGeom prst="cube">
            <a:avLst>
              <a:gd name="adj" fmla="val 21491"/>
            </a:avLst>
          </a:prstGeom>
          <a:solidFill>
            <a:srgbClr val="5D9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atin typeface="IBM Plex Sans" panose="020B0503050203000203" pitchFamily="34" charset="0"/>
              </a:rPr>
              <a:t>Supplier &amp; Contract Management</a:t>
            </a:r>
          </a:p>
        </p:txBody>
      </p:sp>
      <p:sp>
        <p:nvSpPr>
          <p:cNvPr id="76" name="Cube 75">
            <a:extLst>
              <a:ext uri="{FF2B5EF4-FFF2-40B4-BE49-F238E27FC236}">
                <a16:creationId xmlns:a16="http://schemas.microsoft.com/office/drawing/2014/main" id="{5375C48C-DF54-D64F-B43F-FB97711255A7}"/>
              </a:ext>
            </a:extLst>
          </p:cNvPr>
          <p:cNvSpPr/>
          <p:nvPr/>
        </p:nvSpPr>
        <p:spPr>
          <a:xfrm>
            <a:off x="2974908" y="3363863"/>
            <a:ext cx="685707" cy="382923"/>
          </a:xfrm>
          <a:prstGeom prst="cube">
            <a:avLst>
              <a:gd name="adj" fmla="val 21491"/>
            </a:avLst>
          </a:prstGeom>
          <a:solidFill>
            <a:srgbClr val="5D9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atin typeface="IBM Plex Sans" panose="020B0503050203000203" pitchFamily="34" charset="0"/>
              </a:rPr>
              <a:t>Order Management</a:t>
            </a:r>
          </a:p>
        </p:txBody>
      </p:sp>
      <p:sp>
        <p:nvSpPr>
          <p:cNvPr id="77" name="Cube 76">
            <a:extLst>
              <a:ext uri="{FF2B5EF4-FFF2-40B4-BE49-F238E27FC236}">
                <a16:creationId xmlns:a16="http://schemas.microsoft.com/office/drawing/2014/main" id="{1441AAB7-532A-FF4C-96EB-77C7E233AF0A}"/>
              </a:ext>
            </a:extLst>
          </p:cNvPr>
          <p:cNvSpPr/>
          <p:nvPr/>
        </p:nvSpPr>
        <p:spPr>
          <a:xfrm>
            <a:off x="3616641" y="3363863"/>
            <a:ext cx="613793" cy="382923"/>
          </a:xfrm>
          <a:prstGeom prst="cube">
            <a:avLst>
              <a:gd name="adj" fmla="val 21491"/>
            </a:avLst>
          </a:prstGeom>
          <a:solidFill>
            <a:srgbClr val="70AD47">
              <a:lumMod val="60000"/>
              <a:lumOff val="40000"/>
            </a:srgbClr>
          </a:solidFill>
          <a:ln w="12700" cap="flat" cmpd="sng" algn="ctr">
            <a:noFill/>
            <a:prstDash val="solid"/>
            <a:miter lim="800000"/>
          </a:ln>
          <a:effectLst/>
        </p:spPr>
        <p:txBody>
          <a:bodyPr wrap="square" rtlCol="0" anchor="ctr"/>
          <a:lstStyle/>
          <a:p>
            <a:pPr algn="ctr" defTabSz="914400"/>
            <a:r>
              <a:rPr lang="en-US" sz="500" kern="0" dirty="0">
                <a:solidFill>
                  <a:sysClr val="windowText" lastClr="000000"/>
                </a:solidFill>
                <a:latin typeface="IBM Plex Sans" panose="020B0503050203000203" pitchFamily="34" charset="0"/>
              </a:rPr>
              <a:t>Dispensing</a:t>
            </a:r>
            <a:endParaRPr lang="en-US" sz="900" kern="0" dirty="0">
              <a:solidFill>
                <a:sysClr val="windowText" lastClr="000000"/>
              </a:solidFill>
              <a:latin typeface="IBM Plex Sans" panose="020B0503050203000203" pitchFamily="34" charset="0"/>
            </a:endParaRPr>
          </a:p>
        </p:txBody>
      </p:sp>
      <p:sp>
        <p:nvSpPr>
          <p:cNvPr id="78" name="Cube 77">
            <a:extLst>
              <a:ext uri="{FF2B5EF4-FFF2-40B4-BE49-F238E27FC236}">
                <a16:creationId xmlns:a16="http://schemas.microsoft.com/office/drawing/2014/main" id="{B399BC72-C5B9-514D-AEDE-C21AB7B78B86}"/>
              </a:ext>
            </a:extLst>
          </p:cNvPr>
          <p:cNvSpPr/>
          <p:nvPr/>
        </p:nvSpPr>
        <p:spPr>
          <a:xfrm>
            <a:off x="6069069" y="3599588"/>
            <a:ext cx="1264860" cy="790180"/>
          </a:xfrm>
          <a:prstGeom prst="cube">
            <a:avLst>
              <a:gd name="adj" fmla="val 24624"/>
            </a:avLst>
          </a:prstGeom>
          <a:solidFill>
            <a:srgbClr val="CD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IBM Plex Sans" panose="020B0503050203000203" pitchFamily="34" charset="0"/>
              </a:rPr>
              <a:t>Regulatory Systems</a:t>
            </a:r>
          </a:p>
        </p:txBody>
      </p:sp>
      <p:sp>
        <p:nvSpPr>
          <p:cNvPr id="79" name="Cube 78">
            <a:extLst>
              <a:ext uri="{FF2B5EF4-FFF2-40B4-BE49-F238E27FC236}">
                <a16:creationId xmlns:a16="http://schemas.microsoft.com/office/drawing/2014/main" id="{3F2FFD2C-2DAB-0941-A97F-FFF64C4EC61B}"/>
              </a:ext>
            </a:extLst>
          </p:cNvPr>
          <p:cNvSpPr/>
          <p:nvPr/>
        </p:nvSpPr>
        <p:spPr>
          <a:xfrm>
            <a:off x="7352075" y="3611981"/>
            <a:ext cx="1264860" cy="790180"/>
          </a:xfrm>
          <a:prstGeom prst="cube">
            <a:avLst>
              <a:gd name="adj" fmla="val 24624"/>
            </a:avLst>
          </a:prstGeom>
          <a:solidFill>
            <a:srgbClr val="CD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IBM Plex Sans" panose="020B0503050203000203" pitchFamily="34" charset="0"/>
              </a:rPr>
              <a:t>Insurance Systems</a:t>
            </a:r>
          </a:p>
        </p:txBody>
      </p:sp>
      <p:sp>
        <p:nvSpPr>
          <p:cNvPr id="81" name="Cube 80">
            <a:extLst>
              <a:ext uri="{FF2B5EF4-FFF2-40B4-BE49-F238E27FC236}">
                <a16:creationId xmlns:a16="http://schemas.microsoft.com/office/drawing/2014/main" id="{F642A4DF-05A6-CA4A-85D9-8F2D419FAB0B}"/>
              </a:ext>
            </a:extLst>
          </p:cNvPr>
          <p:cNvSpPr/>
          <p:nvPr/>
        </p:nvSpPr>
        <p:spPr>
          <a:xfrm>
            <a:off x="6311967" y="1741364"/>
            <a:ext cx="963077" cy="595915"/>
          </a:xfrm>
          <a:prstGeom prst="cube">
            <a:avLst>
              <a:gd name="adj" fmla="val 7337"/>
            </a:avLst>
          </a:prstGeom>
          <a:solidFill>
            <a:srgbClr val="002F6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b"/>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a:latin typeface="IBM Plex Sans" panose="020B0503050203000203" pitchFamily="34" charset="0"/>
              </a:rPr>
              <a:t>Returns &amp; Recalls</a:t>
            </a:r>
          </a:p>
        </p:txBody>
      </p:sp>
      <p:sp>
        <p:nvSpPr>
          <p:cNvPr id="82" name="Cube 81">
            <a:extLst>
              <a:ext uri="{FF2B5EF4-FFF2-40B4-BE49-F238E27FC236}">
                <a16:creationId xmlns:a16="http://schemas.microsoft.com/office/drawing/2014/main" id="{63B59EE1-E2CF-6C41-AEC9-F02968F7F8C6}"/>
              </a:ext>
            </a:extLst>
          </p:cNvPr>
          <p:cNvSpPr/>
          <p:nvPr/>
        </p:nvSpPr>
        <p:spPr>
          <a:xfrm>
            <a:off x="7460470" y="1741364"/>
            <a:ext cx="963076" cy="595915"/>
          </a:xfrm>
          <a:prstGeom prst="cube">
            <a:avLst>
              <a:gd name="adj" fmla="val 7337"/>
            </a:avLst>
          </a:prstGeom>
          <a:solidFill>
            <a:srgbClr val="002F6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b"/>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a:latin typeface="IBM Plex Sans" panose="020B0503050203000203" pitchFamily="34" charset="0"/>
              </a:rPr>
              <a:t>Verification</a:t>
            </a:r>
          </a:p>
        </p:txBody>
      </p:sp>
      <p:pic>
        <p:nvPicPr>
          <p:cNvPr id="83" name="Graphic 4099" descr="Line arrow: Horizontal U-turn with solid fill">
            <a:extLst>
              <a:ext uri="{FF2B5EF4-FFF2-40B4-BE49-F238E27FC236}">
                <a16:creationId xmlns:a16="http://schemas.microsoft.com/office/drawing/2014/main" id="{ABAA1ECE-C8E9-0A45-92D2-219FFBB3EA79}"/>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614212" y="1685410"/>
            <a:ext cx="365760" cy="365760"/>
          </a:xfrm>
          <a:prstGeom prst="rect">
            <a:avLst/>
          </a:prstGeom>
        </p:spPr>
      </p:pic>
      <p:pic>
        <p:nvPicPr>
          <p:cNvPr id="84" name="Graphic 4101" descr="Badge Tick with solid fill">
            <a:extLst>
              <a:ext uri="{FF2B5EF4-FFF2-40B4-BE49-F238E27FC236}">
                <a16:creationId xmlns:a16="http://schemas.microsoft.com/office/drawing/2014/main" id="{3D10CE3E-DDAE-CE4A-A1B5-3DBF8436F438}"/>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751044" y="1773440"/>
            <a:ext cx="374831" cy="365760"/>
          </a:xfrm>
          <a:prstGeom prst="rect">
            <a:avLst/>
          </a:prstGeom>
        </p:spPr>
      </p:pic>
      <p:sp>
        <p:nvSpPr>
          <p:cNvPr id="85" name="Cube 84">
            <a:extLst>
              <a:ext uri="{FF2B5EF4-FFF2-40B4-BE49-F238E27FC236}">
                <a16:creationId xmlns:a16="http://schemas.microsoft.com/office/drawing/2014/main" id="{5D1A5654-4067-1542-A083-D2A0EB608E84}"/>
              </a:ext>
            </a:extLst>
          </p:cNvPr>
          <p:cNvSpPr/>
          <p:nvPr/>
        </p:nvSpPr>
        <p:spPr>
          <a:xfrm>
            <a:off x="1685874" y="4514802"/>
            <a:ext cx="6931061" cy="262775"/>
          </a:xfrm>
          <a:prstGeom prst="cube">
            <a:avLst>
              <a:gd name="adj" fmla="val 44902"/>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IBM Plex Sans" panose="020B0503050203000203" pitchFamily="34" charset="0"/>
              </a:rPr>
              <a:t>Interoperability Layer</a:t>
            </a:r>
          </a:p>
        </p:txBody>
      </p:sp>
      <p:sp>
        <p:nvSpPr>
          <p:cNvPr id="86" name="Cube 85">
            <a:extLst>
              <a:ext uri="{FF2B5EF4-FFF2-40B4-BE49-F238E27FC236}">
                <a16:creationId xmlns:a16="http://schemas.microsoft.com/office/drawing/2014/main" id="{D99D88DD-9E93-964A-81FA-BB4B045B613D}"/>
              </a:ext>
            </a:extLst>
          </p:cNvPr>
          <p:cNvSpPr/>
          <p:nvPr/>
        </p:nvSpPr>
        <p:spPr>
          <a:xfrm rot="16200000" flipV="1">
            <a:off x="4035929" y="3796282"/>
            <a:ext cx="979979" cy="213459"/>
          </a:xfrm>
          <a:prstGeom prst="cube">
            <a:avLst>
              <a:gd name="adj" fmla="val 44902"/>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IBM Plex Sans" panose="020B0503050203000203" pitchFamily="34" charset="0"/>
              </a:rPr>
              <a:t>Interop</a:t>
            </a:r>
          </a:p>
        </p:txBody>
      </p:sp>
      <p:sp>
        <p:nvSpPr>
          <p:cNvPr id="52" name="Cube 51">
            <a:extLst>
              <a:ext uri="{FF2B5EF4-FFF2-40B4-BE49-F238E27FC236}">
                <a16:creationId xmlns:a16="http://schemas.microsoft.com/office/drawing/2014/main" id="{1FA39B6A-BADA-EC4C-A3F8-5A8427CBAF90}"/>
              </a:ext>
            </a:extLst>
          </p:cNvPr>
          <p:cNvSpPr/>
          <p:nvPr/>
        </p:nvSpPr>
        <p:spPr>
          <a:xfrm>
            <a:off x="1617254" y="5279451"/>
            <a:ext cx="1583129" cy="480091"/>
          </a:xfrm>
          <a:prstGeom prst="cube">
            <a:avLst>
              <a:gd name="adj" fmla="val 64371"/>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IBM Plex Sans" panose="020B0503050203000203" pitchFamily="34" charset="0"/>
              </a:rPr>
              <a:t>Regulatory</a:t>
            </a:r>
          </a:p>
        </p:txBody>
      </p:sp>
      <p:sp>
        <p:nvSpPr>
          <p:cNvPr id="57" name="Cube 56">
            <a:extLst>
              <a:ext uri="{FF2B5EF4-FFF2-40B4-BE49-F238E27FC236}">
                <a16:creationId xmlns:a16="http://schemas.microsoft.com/office/drawing/2014/main" id="{6B29F905-B424-4C44-B4DA-E8A9C05A4D57}"/>
              </a:ext>
            </a:extLst>
          </p:cNvPr>
          <p:cNvSpPr/>
          <p:nvPr/>
        </p:nvSpPr>
        <p:spPr>
          <a:xfrm>
            <a:off x="3072566" y="5271943"/>
            <a:ext cx="5544369" cy="480091"/>
          </a:xfrm>
          <a:prstGeom prst="cube">
            <a:avLst>
              <a:gd name="adj" fmla="val 64371"/>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IBM Plex Sans" panose="020B0503050203000203" pitchFamily="34" charset="0"/>
              </a:rPr>
              <a:t>Foundational Components</a:t>
            </a:r>
          </a:p>
        </p:txBody>
      </p:sp>
      <p:sp>
        <p:nvSpPr>
          <p:cNvPr id="58" name="Cube 57">
            <a:extLst>
              <a:ext uri="{FF2B5EF4-FFF2-40B4-BE49-F238E27FC236}">
                <a16:creationId xmlns:a16="http://schemas.microsoft.com/office/drawing/2014/main" id="{2BCBA967-7485-9C4C-9292-D08A40E5EEA9}"/>
              </a:ext>
            </a:extLst>
          </p:cNvPr>
          <p:cNvSpPr/>
          <p:nvPr/>
        </p:nvSpPr>
        <p:spPr>
          <a:xfrm>
            <a:off x="3237253" y="4989156"/>
            <a:ext cx="1350040" cy="515373"/>
          </a:xfrm>
          <a:prstGeom prst="cube">
            <a:avLst>
              <a:gd name="adj" fmla="val 21491"/>
            </a:avLst>
          </a:prstGeom>
          <a:solidFill>
            <a:srgbClr val="6C6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latin typeface="IBM Plex Sans" panose="020B0503050203000203" pitchFamily="34" charset="0"/>
              </a:rPr>
              <a:t>Master Health Product Registry- CMST / NPC - HTSS</a:t>
            </a:r>
          </a:p>
        </p:txBody>
      </p:sp>
      <p:sp>
        <p:nvSpPr>
          <p:cNvPr id="59" name="Cube 58">
            <a:extLst>
              <a:ext uri="{FF2B5EF4-FFF2-40B4-BE49-F238E27FC236}">
                <a16:creationId xmlns:a16="http://schemas.microsoft.com/office/drawing/2014/main" id="{444C9692-E3BE-D14D-A7A2-46EC693E094D}"/>
              </a:ext>
            </a:extLst>
          </p:cNvPr>
          <p:cNvSpPr/>
          <p:nvPr/>
        </p:nvSpPr>
        <p:spPr>
          <a:xfrm>
            <a:off x="4618088" y="4979324"/>
            <a:ext cx="1172746" cy="515373"/>
          </a:xfrm>
          <a:prstGeom prst="cube">
            <a:avLst>
              <a:gd name="adj" fmla="val 21491"/>
            </a:avLst>
          </a:prstGeom>
          <a:solidFill>
            <a:srgbClr val="6C6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latin typeface="IBM Plex Sans" panose="020B0503050203000203" pitchFamily="34" charset="0"/>
              </a:rPr>
              <a:t>Master Health Facility Registry (DHIS2-MOH)</a:t>
            </a:r>
          </a:p>
        </p:txBody>
      </p:sp>
      <p:sp>
        <p:nvSpPr>
          <p:cNvPr id="60" name="Cube 59">
            <a:extLst>
              <a:ext uri="{FF2B5EF4-FFF2-40B4-BE49-F238E27FC236}">
                <a16:creationId xmlns:a16="http://schemas.microsoft.com/office/drawing/2014/main" id="{A52DA97E-B8D4-2F4E-9CD9-70AF0F6EBC33}"/>
              </a:ext>
            </a:extLst>
          </p:cNvPr>
          <p:cNvSpPr/>
          <p:nvPr/>
        </p:nvSpPr>
        <p:spPr>
          <a:xfrm>
            <a:off x="5826130" y="4979325"/>
            <a:ext cx="935644" cy="515373"/>
          </a:xfrm>
          <a:prstGeom prst="cube">
            <a:avLst>
              <a:gd name="adj" fmla="val 21491"/>
            </a:avLst>
          </a:prstGeom>
          <a:solidFill>
            <a:srgbClr val="6C6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latin typeface="IBM Plex Sans" panose="020B0503050203000203" pitchFamily="34" charset="0"/>
              </a:rPr>
              <a:t>Supplier Registry</a:t>
            </a:r>
          </a:p>
          <a:p>
            <a:pPr algn="ctr"/>
            <a:r>
              <a:rPr lang="en-US" sz="900" dirty="0">
                <a:solidFill>
                  <a:schemeClr val="accent3">
                    <a:lumMod val="40000"/>
                    <a:lumOff val="60000"/>
                  </a:schemeClr>
                </a:solidFill>
                <a:latin typeface="IBM Plex Sans" panose="020B0503050203000203" pitchFamily="34" charset="0"/>
              </a:rPr>
              <a:t>(e-GP-</a:t>
            </a:r>
            <a:r>
              <a:rPr lang="en-US" sz="900" dirty="0" err="1">
                <a:solidFill>
                  <a:schemeClr val="accent3">
                    <a:lumMod val="40000"/>
                    <a:lumOff val="60000"/>
                  </a:schemeClr>
                </a:solidFill>
                <a:latin typeface="IBM Plex Sans" panose="020B0503050203000203" pitchFamily="34" charset="0"/>
              </a:rPr>
              <a:t>GoM</a:t>
            </a:r>
            <a:r>
              <a:rPr lang="en-US" sz="900" dirty="0">
                <a:solidFill>
                  <a:schemeClr val="accent3">
                    <a:lumMod val="40000"/>
                    <a:lumOff val="60000"/>
                  </a:schemeClr>
                </a:solidFill>
                <a:latin typeface="IBM Plex Sans" panose="020B0503050203000203" pitchFamily="34" charset="0"/>
              </a:rPr>
              <a:t>)</a:t>
            </a:r>
          </a:p>
        </p:txBody>
      </p:sp>
      <p:sp>
        <p:nvSpPr>
          <p:cNvPr id="61" name="Cube 60">
            <a:extLst>
              <a:ext uri="{FF2B5EF4-FFF2-40B4-BE49-F238E27FC236}">
                <a16:creationId xmlns:a16="http://schemas.microsoft.com/office/drawing/2014/main" id="{699AD7D5-014D-7A4F-A40D-81F06ECB6DB8}"/>
              </a:ext>
            </a:extLst>
          </p:cNvPr>
          <p:cNvSpPr/>
          <p:nvPr/>
        </p:nvSpPr>
        <p:spPr>
          <a:xfrm>
            <a:off x="6747178" y="4979324"/>
            <a:ext cx="935644" cy="515373"/>
          </a:xfrm>
          <a:prstGeom prst="cube">
            <a:avLst>
              <a:gd name="adj" fmla="val 21491"/>
            </a:avLst>
          </a:prstGeom>
          <a:solidFill>
            <a:srgbClr val="6C6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latin typeface="IBM Plex Sans" panose="020B0503050203000203" pitchFamily="34" charset="0"/>
              </a:rPr>
              <a:t>Terminology Services</a:t>
            </a:r>
          </a:p>
        </p:txBody>
      </p:sp>
      <p:sp>
        <p:nvSpPr>
          <p:cNvPr id="62" name="Cube 61">
            <a:extLst>
              <a:ext uri="{FF2B5EF4-FFF2-40B4-BE49-F238E27FC236}">
                <a16:creationId xmlns:a16="http://schemas.microsoft.com/office/drawing/2014/main" id="{5BCA129B-96FD-014F-98EA-BCC7A140B30A}"/>
              </a:ext>
            </a:extLst>
          </p:cNvPr>
          <p:cNvSpPr/>
          <p:nvPr/>
        </p:nvSpPr>
        <p:spPr>
          <a:xfrm>
            <a:off x="1833325" y="4980002"/>
            <a:ext cx="1172746" cy="515373"/>
          </a:xfrm>
          <a:prstGeom prst="cube">
            <a:avLst>
              <a:gd name="adj" fmla="val 2149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latin typeface="IBM Plex Sans" panose="020B0503050203000203" pitchFamily="34" charset="0"/>
              </a:rPr>
              <a:t>Product Item Registration Database- PMRA</a:t>
            </a:r>
          </a:p>
        </p:txBody>
      </p:sp>
      <p:sp>
        <p:nvSpPr>
          <p:cNvPr id="80" name="Cube 79">
            <a:extLst>
              <a:ext uri="{FF2B5EF4-FFF2-40B4-BE49-F238E27FC236}">
                <a16:creationId xmlns:a16="http://schemas.microsoft.com/office/drawing/2014/main" id="{11E3E6E6-6B9A-6147-BDD3-1DF1A05E7D8B}"/>
              </a:ext>
            </a:extLst>
          </p:cNvPr>
          <p:cNvSpPr/>
          <p:nvPr/>
        </p:nvSpPr>
        <p:spPr>
          <a:xfrm>
            <a:off x="7654064" y="4989156"/>
            <a:ext cx="835551" cy="514040"/>
          </a:xfrm>
          <a:prstGeom prst="cube">
            <a:avLst>
              <a:gd name="adj" fmla="val 21491"/>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IBM Plex Sans" panose="020B0503050203000203" pitchFamily="34" charset="0"/>
              </a:rPr>
              <a:t>Other Registries</a:t>
            </a:r>
          </a:p>
        </p:txBody>
      </p:sp>
      <p:sp>
        <p:nvSpPr>
          <p:cNvPr id="2" name="Rectangle 1">
            <a:extLst>
              <a:ext uri="{FF2B5EF4-FFF2-40B4-BE49-F238E27FC236}">
                <a16:creationId xmlns:a16="http://schemas.microsoft.com/office/drawing/2014/main" id="{AF22C316-366D-5449-8C74-5A8D5AA0954B}"/>
              </a:ext>
            </a:extLst>
          </p:cNvPr>
          <p:cNvSpPr/>
          <p:nvPr/>
        </p:nvSpPr>
        <p:spPr>
          <a:xfrm>
            <a:off x="174211" y="3413021"/>
            <a:ext cx="1046427" cy="149327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100" b="1" dirty="0">
                <a:solidFill>
                  <a:schemeClr val="accent4">
                    <a:lumMod val="50000"/>
                  </a:schemeClr>
                </a:solidFill>
                <a:latin typeface="IBM Plex Sans" panose="020B0503050203000203" pitchFamily="34" charset="0"/>
              </a:rPr>
              <a:t>Global</a:t>
            </a:r>
          </a:p>
        </p:txBody>
      </p:sp>
      <p:pic>
        <p:nvPicPr>
          <p:cNvPr id="3" name="Picture 2">
            <a:extLst>
              <a:ext uri="{FF2B5EF4-FFF2-40B4-BE49-F238E27FC236}">
                <a16:creationId xmlns:a16="http://schemas.microsoft.com/office/drawing/2014/main" id="{47041923-27CB-E94A-A69A-A4AD06D3D8D4}"/>
              </a:ext>
            </a:extLst>
          </p:cNvPr>
          <p:cNvPicPr>
            <a:picLocks noChangeAspect="1"/>
          </p:cNvPicPr>
          <p:nvPr/>
        </p:nvPicPr>
        <p:blipFill>
          <a:blip r:embed="rId17"/>
          <a:stretch>
            <a:fillRect/>
          </a:stretch>
        </p:blipFill>
        <p:spPr>
          <a:xfrm>
            <a:off x="311601" y="3748044"/>
            <a:ext cx="768927" cy="505873"/>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6F9A9C03-9BC2-E442-B535-8CAEC4B462D1}"/>
              </a:ext>
            </a:extLst>
          </p:cNvPr>
          <p:cNvSpPr/>
          <p:nvPr/>
        </p:nvSpPr>
        <p:spPr>
          <a:xfrm>
            <a:off x="249454" y="4378020"/>
            <a:ext cx="891088" cy="35665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accent4">
                    <a:lumMod val="50000"/>
                  </a:schemeClr>
                </a:solidFill>
                <a:latin typeface="IBM Plex Sans" panose="020B0503050203000203" pitchFamily="34" charset="0"/>
              </a:rPr>
              <a:t>Manufacturers</a:t>
            </a:r>
          </a:p>
        </p:txBody>
      </p:sp>
      <p:sp>
        <p:nvSpPr>
          <p:cNvPr id="5" name="Left-Right Arrow 4">
            <a:extLst>
              <a:ext uri="{FF2B5EF4-FFF2-40B4-BE49-F238E27FC236}">
                <a16:creationId xmlns:a16="http://schemas.microsoft.com/office/drawing/2014/main" id="{F22505E7-477F-104A-A5B3-A3FDBB49B2E8}"/>
              </a:ext>
            </a:extLst>
          </p:cNvPr>
          <p:cNvSpPr/>
          <p:nvPr/>
        </p:nvSpPr>
        <p:spPr>
          <a:xfrm>
            <a:off x="1257090" y="4580495"/>
            <a:ext cx="348688" cy="197082"/>
          </a:xfrm>
          <a:prstGeom prst="lef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Cube 50">
            <a:extLst>
              <a:ext uri="{FF2B5EF4-FFF2-40B4-BE49-F238E27FC236}">
                <a16:creationId xmlns:a16="http://schemas.microsoft.com/office/drawing/2014/main" id="{47BC81C3-F95B-1E45-A9E1-E44BCEBFFEEB}"/>
              </a:ext>
            </a:extLst>
          </p:cNvPr>
          <p:cNvSpPr/>
          <p:nvPr/>
        </p:nvSpPr>
        <p:spPr>
          <a:xfrm>
            <a:off x="1685873" y="2751780"/>
            <a:ext cx="6931061" cy="475928"/>
          </a:xfrm>
          <a:prstGeom prst="cube">
            <a:avLst>
              <a:gd name="adj" fmla="val 44902"/>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IBM Plex Sans" panose="020B0503050203000203" pitchFamily="34" charset="0"/>
              </a:rPr>
              <a:t> Interoperability Layer - </a:t>
            </a:r>
            <a:r>
              <a:rPr lang="en-US" sz="1100" dirty="0">
                <a:solidFill>
                  <a:schemeClr val="tx1"/>
                </a:solidFill>
                <a:latin typeface="IBM Plex Sans" panose="020B0503050203000203" pitchFamily="34" charset="0"/>
              </a:rPr>
              <a:t>Data Transformation, Data Orchestration &amp; Data Exchange </a:t>
            </a:r>
            <a:endParaRPr lang="en-US" sz="1100" b="1" dirty="0">
              <a:solidFill>
                <a:schemeClr val="tx1"/>
              </a:solidFill>
              <a:latin typeface="IBM Plex Sans" panose="020B0503050203000203" pitchFamily="34" charset="0"/>
            </a:endParaRPr>
          </a:p>
          <a:p>
            <a:pPr algn="ctr"/>
            <a:r>
              <a:rPr lang="en-US" sz="1000" b="1" dirty="0">
                <a:solidFill>
                  <a:schemeClr val="tx1"/>
                </a:solidFill>
                <a:latin typeface="IBM Plex Sans" panose="020B0503050203000203" pitchFamily="34" charset="0"/>
              </a:rPr>
              <a:t>(</a:t>
            </a:r>
            <a:r>
              <a:rPr lang="en-US" sz="1000" dirty="0">
                <a:solidFill>
                  <a:schemeClr val="tx1"/>
                </a:solidFill>
                <a:latin typeface="IBM Plex Sans" panose="020B0503050203000203" pitchFamily="34" charset="0"/>
              </a:rPr>
              <a:t>OpenHIM –DHD,</a:t>
            </a:r>
            <a:r>
              <a:rPr lang="en-US" sz="1000" b="1" dirty="0">
                <a:solidFill>
                  <a:schemeClr val="tx1"/>
                </a:solidFill>
                <a:latin typeface="IBM Plex Sans" panose="020B0503050203000203" pitchFamily="34" charset="0"/>
              </a:rPr>
              <a:t> </a:t>
            </a:r>
            <a:r>
              <a:rPr lang="en-US" sz="1000" dirty="0">
                <a:solidFill>
                  <a:schemeClr val="accent2"/>
                </a:solidFill>
                <a:latin typeface="IBM Plex Sans" panose="020B0503050203000203" pitchFamily="34" charset="0"/>
              </a:rPr>
              <a:t>(WIP)</a:t>
            </a:r>
            <a:r>
              <a:rPr lang="en-US" sz="1000" b="1" dirty="0">
                <a:solidFill>
                  <a:schemeClr val="tx1"/>
                </a:solidFill>
                <a:latin typeface="IBM Plex Sans" panose="020B0503050203000203" pitchFamily="34" charset="0"/>
              </a:rPr>
              <a:t>)</a:t>
            </a:r>
          </a:p>
        </p:txBody>
      </p:sp>
    </p:spTree>
    <p:extLst>
      <p:ext uri="{BB962C8B-B14F-4D97-AF65-F5344CB8AC3E}">
        <p14:creationId xmlns:p14="http://schemas.microsoft.com/office/powerpoint/2010/main" val="38334366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CDEE52-E403-451B-B068-987223E4D919}"/>
              </a:ext>
            </a:extLst>
          </p:cNvPr>
          <p:cNvSpPr>
            <a:spLocks noGrp="1"/>
          </p:cNvSpPr>
          <p:nvPr>
            <p:ph type="ctrTitle"/>
          </p:nvPr>
        </p:nvSpPr>
        <p:spPr>
          <a:xfrm>
            <a:off x="725499" y="3453384"/>
            <a:ext cx="7978663" cy="491295"/>
          </a:xfrm>
        </p:spPr>
        <p:txBody>
          <a:bodyPr>
            <a:noAutofit/>
          </a:bodyPr>
          <a:lstStyle/>
          <a:p>
            <a:pPr algn="ctr"/>
            <a:r>
              <a:rPr lang="en-US" sz="2800" b="1" dirty="0"/>
              <a:t>Draft DSC Roadmap (Sample)</a:t>
            </a:r>
          </a:p>
        </p:txBody>
      </p:sp>
    </p:spTree>
    <p:custDataLst>
      <p:tags r:id="rId1"/>
    </p:custDataLst>
    <p:extLst>
      <p:ext uri="{BB962C8B-B14F-4D97-AF65-F5344CB8AC3E}">
        <p14:creationId xmlns:p14="http://schemas.microsoft.com/office/powerpoint/2010/main" val="4779420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C1AE4842-2308-AC4C-B507-E9B621AF672C}"/>
              </a:ext>
            </a:extLst>
          </p:cNvPr>
          <p:cNvSpPr/>
          <p:nvPr/>
        </p:nvSpPr>
        <p:spPr>
          <a:xfrm>
            <a:off x="564776" y="1551043"/>
            <a:ext cx="732388" cy="299058"/>
          </a:xfrm>
          <a:prstGeom prst="round2DiagRect">
            <a:avLst/>
          </a:prstGeom>
          <a:solidFill>
            <a:srgbClr val="CF3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b="1" dirty="0">
                <a:latin typeface="IBM Plex Sans" panose="020B0503050203000203" pitchFamily="34" charset="0"/>
              </a:rPr>
              <a:t>High</a:t>
            </a:r>
          </a:p>
        </p:txBody>
      </p:sp>
      <p:sp>
        <p:nvSpPr>
          <p:cNvPr id="466" name="Google Shape;466;p6"/>
          <p:cNvSpPr txBox="1"/>
          <p:nvPr/>
        </p:nvSpPr>
        <p:spPr>
          <a:xfrm>
            <a:off x="8139289" y="6338887"/>
            <a:ext cx="36949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400">
                <a:solidFill>
                  <a:schemeClr val="dk1"/>
                </a:solidFill>
                <a:latin typeface="Gill Sans"/>
                <a:ea typeface="Gill Sans"/>
                <a:cs typeface="Gill Sans"/>
                <a:sym typeface="Gill Sans"/>
              </a:rPr>
              <a:t>32</a:t>
            </a:fld>
            <a:endParaRPr sz="1400">
              <a:solidFill>
                <a:schemeClr val="dk1"/>
              </a:solidFill>
              <a:latin typeface="Gill Sans"/>
              <a:ea typeface="Gill Sans"/>
              <a:cs typeface="Gill Sans"/>
              <a:sym typeface="Gill Sans"/>
            </a:endParaRPr>
          </a:p>
        </p:txBody>
      </p:sp>
      <p:sp>
        <p:nvSpPr>
          <p:cNvPr id="66" name="Google Shape;459;p6">
            <a:extLst>
              <a:ext uri="{FF2B5EF4-FFF2-40B4-BE49-F238E27FC236}">
                <a16:creationId xmlns:a16="http://schemas.microsoft.com/office/drawing/2014/main" id="{BCD745A5-C69A-2047-B2A9-0468A6424EEE}"/>
              </a:ext>
            </a:extLst>
          </p:cNvPr>
          <p:cNvSpPr txBox="1">
            <a:spLocks/>
          </p:cNvSpPr>
          <p:nvPr/>
        </p:nvSpPr>
        <p:spPr>
          <a:xfrm>
            <a:off x="518160" y="669286"/>
            <a:ext cx="8469085" cy="867890"/>
          </a:xfrm>
          <a:prstGeom prst="rect">
            <a:avLst/>
          </a:prstGeom>
          <a:noFill/>
          <a:ln>
            <a:noFill/>
          </a:ln>
        </p:spPr>
        <p:txBody>
          <a:bodyPr spcFirstLastPara="1" vert="horz" wrap="square" lIns="91425" tIns="45700" rIns="91425" bIns="45700" rtlCol="0" anchor="ctr" anchorCtr="0">
            <a:spAutoFit/>
          </a:bodyPr>
          <a:lstStyle>
            <a:lvl1pPr algn="l" defTabSz="914400" rtl="0" eaLnBrk="1" latinLnBrk="0" hangingPunct="1">
              <a:lnSpc>
                <a:spcPct val="90000"/>
              </a:lnSpc>
              <a:spcBef>
                <a:spcPct val="0"/>
              </a:spcBef>
              <a:buNone/>
              <a:defRPr sz="3200" kern="1200">
                <a:solidFill>
                  <a:srgbClr val="BA0C2F"/>
                </a:solidFill>
                <a:latin typeface="Gill Sans MT" panose="020B0502020104020203" pitchFamily="34" charset="0"/>
                <a:ea typeface="+mj-ea"/>
                <a:cs typeface="+mj-cs"/>
              </a:defRPr>
            </a:lvl1pPr>
          </a:lstStyle>
          <a:p>
            <a:pPr marL="0" marR="0" lvl="0" indent="0" algn="l" defTabSz="914400" rtl="0" eaLnBrk="1" fontAlgn="t" latinLnBrk="0" hangingPunct="1">
              <a:lnSpc>
                <a:spcPct val="90000"/>
              </a:lnSpc>
              <a:spcBef>
                <a:spcPct val="0"/>
              </a:spcBef>
              <a:spcAft>
                <a:spcPts val="0"/>
              </a:spcAft>
              <a:buClr>
                <a:srgbClr val="6C6463"/>
              </a:buClr>
              <a:buSzPct val="80000"/>
              <a:buFontTx/>
              <a:buNone/>
              <a:tabLst/>
              <a:defRPr/>
            </a:pPr>
            <a:r>
              <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sym typeface="Gill Sans"/>
              </a:rPr>
              <a:t>Example Implementation Priorities Based on DSC Strategy</a:t>
            </a:r>
            <a:endPar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endParaRPr>
          </a:p>
        </p:txBody>
      </p:sp>
      <p:sp>
        <p:nvSpPr>
          <p:cNvPr id="6" name="Rectangle 5">
            <a:extLst>
              <a:ext uri="{FF2B5EF4-FFF2-40B4-BE49-F238E27FC236}">
                <a16:creationId xmlns:a16="http://schemas.microsoft.com/office/drawing/2014/main" id="{60F51C68-7987-5B46-8717-B5E8C6CC00AB}"/>
              </a:ext>
            </a:extLst>
          </p:cNvPr>
          <p:cNvSpPr/>
          <p:nvPr/>
        </p:nvSpPr>
        <p:spPr>
          <a:xfrm>
            <a:off x="564776" y="5148251"/>
            <a:ext cx="2780412" cy="830997"/>
          </a:xfrm>
          <a:prstGeom prst="rect">
            <a:avLst/>
          </a:prstGeom>
          <a:solidFill>
            <a:schemeClr val="accent3"/>
          </a:solidFill>
        </p:spPr>
        <p:txBody>
          <a:bodyPr wrap="square">
            <a:spAutoFit/>
          </a:bodyPr>
          <a:lstStyle/>
          <a:p>
            <a:pPr marR="0" lvl="0">
              <a:spcBef>
                <a:spcPts val="0"/>
              </a:spcBef>
              <a:spcAft>
                <a:spcPts val="0"/>
              </a:spcAft>
            </a:pPr>
            <a:r>
              <a:rPr lang="en-US" sz="1200" b="1" dirty="0">
                <a:solidFill>
                  <a:schemeClr val="bg1"/>
                </a:solidFill>
                <a:latin typeface="IBM Plex Sans" panose="020B0503050203000203" pitchFamily="34" charset="0"/>
                <a:ea typeface="Times New Roman" panose="02020603050405020304" pitchFamily="18" charset="0"/>
                <a:cs typeface="Times New Roman" panose="02020603050405020304" pitchFamily="18" charset="0"/>
              </a:rPr>
              <a:t>#1</a:t>
            </a:r>
            <a:r>
              <a:rPr lang="en-US" sz="1200" dirty="0">
                <a:solidFill>
                  <a:schemeClr val="bg1"/>
                </a:solidFill>
                <a:latin typeface="IBM Plex Sans" panose="020B0503050203000203" pitchFamily="34" charset="0"/>
                <a:ea typeface="Times New Roman" panose="02020603050405020304" pitchFamily="18" charset="0"/>
                <a:cs typeface="Times New Roman" panose="02020603050405020304" pitchFamily="18" charset="0"/>
              </a:rPr>
              <a:t>: Provide genuine high-quality health commodities to patients at the right time, in adequate quantities, and the lowest cost to the system</a:t>
            </a:r>
          </a:p>
        </p:txBody>
      </p:sp>
      <p:sp>
        <p:nvSpPr>
          <p:cNvPr id="7" name="Rectangle 6">
            <a:extLst>
              <a:ext uri="{FF2B5EF4-FFF2-40B4-BE49-F238E27FC236}">
                <a16:creationId xmlns:a16="http://schemas.microsoft.com/office/drawing/2014/main" id="{35C0DDBF-AAE9-BB45-96BA-437BBDC721ED}"/>
              </a:ext>
            </a:extLst>
          </p:cNvPr>
          <p:cNvSpPr/>
          <p:nvPr/>
        </p:nvSpPr>
        <p:spPr>
          <a:xfrm>
            <a:off x="4295554" y="5150333"/>
            <a:ext cx="3481762" cy="830997"/>
          </a:xfrm>
          <a:prstGeom prst="rect">
            <a:avLst/>
          </a:prstGeom>
          <a:solidFill>
            <a:schemeClr val="accent3"/>
          </a:solidFill>
        </p:spPr>
        <p:txBody>
          <a:bodyPr wrap="square">
            <a:spAutoFit/>
          </a:bodyPr>
          <a:lstStyle/>
          <a:p>
            <a:pPr marR="0" lvl="0">
              <a:spcBef>
                <a:spcPts val="0"/>
              </a:spcBef>
              <a:spcAft>
                <a:spcPts val="0"/>
              </a:spcAft>
            </a:pPr>
            <a:r>
              <a:rPr lang="en-US" sz="1200" b="1" dirty="0">
                <a:solidFill>
                  <a:schemeClr val="bg1"/>
                </a:solidFill>
                <a:latin typeface="IBM Plex Sans" panose="020B0503050203000203" pitchFamily="34" charset="0"/>
                <a:ea typeface="Times New Roman" panose="02020603050405020304" pitchFamily="18" charset="0"/>
                <a:cs typeface="Times New Roman" panose="02020603050405020304" pitchFamily="18" charset="0"/>
              </a:rPr>
              <a:t>#2</a:t>
            </a:r>
            <a:r>
              <a:rPr lang="en-US" sz="1200" dirty="0">
                <a:solidFill>
                  <a:schemeClr val="bg1"/>
                </a:solidFill>
                <a:latin typeface="IBM Plex Sans" panose="020B0503050203000203" pitchFamily="34" charset="0"/>
                <a:ea typeface="Times New Roman" panose="02020603050405020304" pitchFamily="18" charset="0"/>
                <a:cs typeface="Times New Roman" panose="02020603050405020304" pitchFamily="18" charset="0"/>
              </a:rPr>
              <a:t>: Continuously improve operational efficiency resulting in consistent real-time high-quality data that helps supply chain leaders to ensure objective #1</a:t>
            </a:r>
            <a:endParaRPr lang="en-US" sz="1200" dirty="0">
              <a:solidFill>
                <a:schemeClr val="bg1"/>
              </a:solidFill>
              <a:latin typeface="Gill Sans MT" panose="020B0502020104020203" pitchFamily="34" charset="77"/>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BD13B8B5-CD33-4549-AB80-B4D3DCF7F63A}"/>
              </a:ext>
            </a:extLst>
          </p:cNvPr>
          <p:cNvSpPr/>
          <p:nvPr/>
        </p:nvSpPr>
        <p:spPr>
          <a:xfrm>
            <a:off x="564776" y="1827454"/>
            <a:ext cx="2688778" cy="1830146"/>
          </a:xfrm>
          <a:prstGeom prst="rect">
            <a:avLst/>
          </a:prstGeom>
          <a:solidFill>
            <a:schemeClr val="accent4">
              <a:lumMod val="20000"/>
              <a:lumOff val="80000"/>
            </a:schemeClr>
          </a:solidFill>
          <a:ln w="19050" cap="flat" cmpd="sng" algn="ctr">
            <a:noFill/>
            <a:prstDash val="solid"/>
            <a:miter lim="800000"/>
          </a:ln>
          <a:effectLst/>
        </p:spPr>
        <p:txBody>
          <a:bodyPr rtlCol="0" anchor="t"/>
          <a:lstStyle/>
          <a:p>
            <a:pPr marL="285750" indent="-285750">
              <a:buFont typeface="Courier New" panose="02070309020205020404" pitchFamily="49" charset="0"/>
              <a:buChar char="o"/>
            </a:pPr>
            <a:r>
              <a:rPr lang="en-US" sz="11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Interoperability layer</a:t>
            </a:r>
            <a:endParaRPr lang="en-US" sz="1100" dirty="0">
              <a:solidFill>
                <a:srgbClr val="7F7F7F"/>
              </a:solidFill>
              <a:latin typeface="Gill Sans MT" panose="020B0502020104020203" pitchFamily="34" charset="77"/>
              <a:ea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en-US" sz="11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Foundational components and integration with other systems through interoperability layer</a:t>
            </a:r>
            <a:endParaRPr lang="en-US" sz="1100" dirty="0">
              <a:solidFill>
                <a:srgbClr val="7F7F7F"/>
              </a:solidFill>
              <a:latin typeface="Gill Sans MT" panose="020B0502020104020203" pitchFamily="34" charset="77"/>
              <a:ea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en-US" sz="11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Forecasting and planning</a:t>
            </a:r>
            <a:endParaRPr lang="en-US" sz="1100" dirty="0">
              <a:solidFill>
                <a:srgbClr val="7F7F7F"/>
              </a:solidFill>
              <a:latin typeface="Gill Sans MT" panose="020B0502020104020203" pitchFamily="34" charset="77"/>
              <a:ea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en-US" sz="11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Order and warehouse management </a:t>
            </a:r>
            <a:endParaRPr lang="en-US" sz="1100" dirty="0">
              <a:solidFill>
                <a:srgbClr val="7F7F7F"/>
              </a:solidFill>
              <a:latin typeface="Gill Sans MT" panose="020B0502020104020203" pitchFamily="34" charset="77"/>
              <a:ea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en-US" sz="11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Dispensing</a:t>
            </a:r>
            <a:endParaRPr lang="en-US" sz="1100" dirty="0">
              <a:solidFill>
                <a:srgbClr val="7F7F7F"/>
              </a:solidFill>
              <a:latin typeface="Gill Sans MT" panose="020B0502020104020203" pitchFamily="34" charset="77"/>
              <a:ea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en-US" sz="11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Incremental development of analytics and business intelligence</a:t>
            </a:r>
            <a:endParaRPr lang="en-US" sz="1100" dirty="0">
              <a:solidFill>
                <a:srgbClr val="7F7F7F"/>
              </a:solidFill>
              <a:latin typeface="Gill Sans MT" panose="020B0502020104020203" pitchFamily="34" charset="77"/>
              <a:ea typeface="Times New Roman" panose="02020603050405020304" pitchFamily="18" charset="0"/>
              <a:cs typeface="Times New Roman" panose="02020603050405020304" pitchFamily="18" charset="0"/>
            </a:endParaRPr>
          </a:p>
          <a:p>
            <a:pPr marL="742950" lvl="1" indent="-285750">
              <a:buFont typeface="Courier New" panose="02070309020205020404" pitchFamily="49" charset="0"/>
              <a:buChar char="o"/>
            </a:pPr>
            <a:r>
              <a:rPr lang="en-US" sz="11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SC dashboards</a:t>
            </a:r>
            <a:r>
              <a:rPr lang="en-US" sz="1100" dirty="0"/>
              <a:t> </a:t>
            </a:r>
            <a:endParaRPr lang="en-US" sz="4000" kern="0" dirty="0">
              <a:solidFill>
                <a:prstClr val="black"/>
              </a:solidFill>
              <a:latin typeface="IBM Plex Sans" panose="020B0503050203000203" pitchFamily="34" charset="0"/>
            </a:endParaRPr>
          </a:p>
        </p:txBody>
      </p:sp>
      <p:sp>
        <p:nvSpPr>
          <p:cNvPr id="11" name="Round Diagonal Corner Rectangle 10">
            <a:extLst>
              <a:ext uri="{FF2B5EF4-FFF2-40B4-BE49-F238E27FC236}">
                <a16:creationId xmlns:a16="http://schemas.microsoft.com/office/drawing/2014/main" id="{B491AEDE-774F-0C49-8765-2622C851E4A6}"/>
              </a:ext>
            </a:extLst>
          </p:cNvPr>
          <p:cNvSpPr/>
          <p:nvPr/>
        </p:nvSpPr>
        <p:spPr>
          <a:xfrm>
            <a:off x="3350497" y="1572309"/>
            <a:ext cx="732388" cy="299058"/>
          </a:xfrm>
          <a:prstGeom prst="round2DiagRect">
            <a:avLst/>
          </a:prstGeom>
          <a:solidFill>
            <a:srgbClr val="EBB1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b="1" dirty="0">
                <a:latin typeface="IBM Plex Sans" panose="020B0503050203000203" pitchFamily="34" charset="0"/>
              </a:rPr>
              <a:t>Medium</a:t>
            </a:r>
          </a:p>
        </p:txBody>
      </p:sp>
      <p:sp>
        <p:nvSpPr>
          <p:cNvPr id="10" name="Rectangle 9">
            <a:extLst>
              <a:ext uri="{FF2B5EF4-FFF2-40B4-BE49-F238E27FC236}">
                <a16:creationId xmlns:a16="http://schemas.microsoft.com/office/drawing/2014/main" id="{3A82D081-5F5E-C345-A212-893CC94094B1}"/>
              </a:ext>
            </a:extLst>
          </p:cNvPr>
          <p:cNvSpPr/>
          <p:nvPr/>
        </p:nvSpPr>
        <p:spPr>
          <a:xfrm>
            <a:off x="3345188" y="1851447"/>
            <a:ext cx="2688778" cy="1806153"/>
          </a:xfrm>
          <a:prstGeom prst="rect">
            <a:avLst/>
          </a:prstGeom>
          <a:solidFill>
            <a:schemeClr val="accent4">
              <a:lumMod val="20000"/>
              <a:lumOff val="80000"/>
            </a:schemeClr>
          </a:solidFill>
          <a:ln w="19050" cap="flat" cmpd="sng" algn="ctr">
            <a:noFill/>
            <a:prstDash val="solid"/>
            <a:miter lim="800000"/>
          </a:ln>
          <a:effectLst/>
        </p:spPr>
        <p:txBody>
          <a:bodyPr rtlCol="0" anchor="t"/>
          <a:lstStyle/>
          <a:p>
            <a:pPr marL="285750" indent="-285750">
              <a:buFont typeface="Courier New" panose="02070309020205020404" pitchFamily="49" charset="0"/>
              <a:buChar char="o"/>
            </a:pPr>
            <a:r>
              <a:rPr lang="en-US" sz="11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Integration of all operational SC systems through interoperability layer</a:t>
            </a:r>
          </a:p>
          <a:p>
            <a:pPr marL="285750" indent="-285750">
              <a:buFont typeface="Courier New" panose="02070309020205020404" pitchFamily="49" charset="0"/>
              <a:buChar char="o"/>
            </a:pPr>
            <a:r>
              <a:rPr lang="en-US" sz="11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Automated and integrated procurement</a:t>
            </a:r>
          </a:p>
          <a:p>
            <a:pPr marL="285750" indent="-285750">
              <a:buFont typeface="Courier New" panose="02070309020205020404" pitchFamily="49" charset="0"/>
              <a:buChar char="o"/>
            </a:pPr>
            <a:r>
              <a:rPr lang="en-US" sz="11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Supplier and contract management</a:t>
            </a:r>
          </a:p>
          <a:p>
            <a:pPr marL="285750" indent="-285750">
              <a:buFont typeface="Courier New" panose="02070309020205020404" pitchFamily="49" charset="0"/>
              <a:buChar char="o"/>
            </a:pPr>
            <a:r>
              <a:rPr lang="en-US" sz="11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Incremental development of analytics and business intelligence</a:t>
            </a:r>
          </a:p>
          <a:p>
            <a:pPr marL="742950" lvl="1" indent="-285750">
              <a:buFont typeface="Courier New" panose="02070309020205020404" pitchFamily="49" charset="0"/>
              <a:buChar char="o"/>
            </a:pPr>
            <a:r>
              <a:rPr lang="en-US" sz="11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Traceability </a:t>
            </a:r>
          </a:p>
          <a:p>
            <a:pPr marL="742950" lvl="1" indent="-285750">
              <a:buFont typeface="Courier New" panose="02070309020205020404" pitchFamily="49" charset="0"/>
              <a:buChar char="o"/>
            </a:pPr>
            <a:r>
              <a:rPr lang="en-US" sz="11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Verification </a:t>
            </a:r>
            <a:endParaRPr lang="en-US" sz="6000" kern="0" dirty="0">
              <a:solidFill>
                <a:prstClr val="black"/>
              </a:solidFill>
              <a:latin typeface="IBM Plex Sans" panose="020B0503050203000203" pitchFamily="34" charset="0"/>
            </a:endParaRPr>
          </a:p>
        </p:txBody>
      </p:sp>
      <p:sp>
        <p:nvSpPr>
          <p:cNvPr id="12" name="Round Diagonal Corner Rectangle 11">
            <a:extLst>
              <a:ext uri="{FF2B5EF4-FFF2-40B4-BE49-F238E27FC236}">
                <a16:creationId xmlns:a16="http://schemas.microsoft.com/office/drawing/2014/main" id="{C9AEE457-FC8D-3F48-9483-BEF0CDC0DF34}"/>
              </a:ext>
            </a:extLst>
          </p:cNvPr>
          <p:cNvSpPr/>
          <p:nvPr/>
        </p:nvSpPr>
        <p:spPr>
          <a:xfrm>
            <a:off x="6125601" y="1567506"/>
            <a:ext cx="732388" cy="299058"/>
          </a:xfrm>
          <a:prstGeom prst="round2DiagRect">
            <a:avLst/>
          </a:prstGeom>
          <a:solidFill>
            <a:srgbClr val="777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b="1" dirty="0">
                <a:latin typeface="IBM Plex Sans" panose="020B0503050203000203" pitchFamily="34" charset="0"/>
              </a:rPr>
              <a:t>Low</a:t>
            </a:r>
          </a:p>
        </p:txBody>
      </p:sp>
      <p:sp>
        <p:nvSpPr>
          <p:cNvPr id="13" name="Rectangle 12">
            <a:extLst>
              <a:ext uri="{FF2B5EF4-FFF2-40B4-BE49-F238E27FC236}">
                <a16:creationId xmlns:a16="http://schemas.microsoft.com/office/drawing/2014/main" id="{CE140660-E6B5-1C4B-9041-77C0A4BCFFF2}"/>
              </a:ext>
            </a:extLst>
          </p:cNvPr>
          <p:cNvSpPr/>
          <p:nvPr/>
        </p:nvSpPr>
        <p:spPr>
          <a:xfrm>
            <a:off x="6125601" y="1846644"/>
            <a:ext cx="2688778" cy="1806153"/>
          </a:xfrm>
          <a:prstGeom prst="rect">
            <a:avLst/>
          </a:prstGeom>
          <a:solidFill>
            <a:schemeClr val="accent4">
              <a:lumMod val="20000"/>
              <a:lumOff val="80000"/>
            </a:schemeClr>
          </a:solidFill>
          <a:ln w="19050" cap="flat" cmpd="sng" algn="ctr">
            <a:noFill/>
            <a:prstDash val="solid"/>
            <a:miter lim="800000"/>
          </a:ln>
          <a:effectLst/>
        </p:spPr>
        <p:txBody>
          <a:bodyPr rtlCol="0" anchor="t"/>
          <a:lstStyle/>
          <a:p>
            <a:pPr marL="285750" indent="-285750">
              <a:buFont typeface="Courier New" panose="02070309020205020404" pitchFamily="49" charset="0"/>
              <a:buChar char="o"/>
            </a:pPr>
            <a:r>
              <a:rPr lang="en-US" sz="11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Transportation management</a:t>
            </a:r>
          </a:p>
          <a:p>
            <a:pPr marL="285750" indent="-285750">
              <a:buFont typeface="Courier New" panose="02070309020205020404" pitchFamily="49" charset="0"/>
              <a:buChar char="o"/>
            </a:pPr>
            <a:r>
              <a:rPr lang="en-US" sz="11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Incremental development of analytics and business intelligence</a:t>
            </a:r>
          </a:p>
          <a:p>
            <a:pPr marL="285750" indent="-285750">
              <a:buFont typeface="Courier New" panose="02070309020205020404" pitchFamily="49" charset="0"/>
              <a:buChar char="o"/>
            </a:pPr>
            <a:r>
              <a:rPr lang="en-US" sz="11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Returns and recalls </a:t>
            </a:r>
          </a:p>
          <a:p>
            <a:pPr marL="285750" indent="-285750">
              <a:buFont typeface="Courier New" panose="02070309020205020404" pitchFamily="49" charset="0"/>
              <a:buChar char="o"/>
            </a:pPr>
            <a:r>
              <a:rPr lang="en-US" sz="11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Integration of all SC systems with other ecosystems, such as HIS, through the interoperability layer </a:t>
            </a:r>
            <a:endParaRPr lang="en-US" sz="8800" kern="0" dirty="0">
              <a:solidFill>
                <a:prstClr val="black"/>
              </a:solidFill>
              <a:latin typeface="IBM Plex Sans" panose="020B0503050203000203" pitchFamily="34" charset="0"/>
            </a:endParaRPr>
          </a:p>
        </p:txBody>
      </p:sp>
      <p:cxnSp>
        <p:nvCxnSpPr>
          <p:cNvPr id="14" name="Straight Connector 13">
            <a:extLst>
              <a:ext uri="{FF2B5EF4-FFF2-40B4-BE49-F238E27FC236}">
                <a16:creationId xmlns:a16="http://schemas.microsoft.com/office/drawing/2014/main" id="{8CC4233C-3B1F-1848-8FB4-E4521FAB6481}"/>
              </a:ext>
            </a:extLst>
          </p:cNvPr>
          <p:cNvCxnSpPr>
            <a:cxnSpLocks/>
          </p:cNvCxnSpPr>
          <p:nvPr/>
        </p:nvCxnSpPr>
        <p:spPr>
          <a:xfrm flipV="1">
            <a:off x="564776" y="3829621"/>
            <a:ext cx="1325880" cy="1"/>
          </a:xfrm>
          <a:prstGeom prst="line">
            <a:avLst/>
          </a:prstGeom>
          <a:noFill/>
          <a:ln w="9525" cap="flat" cmpd="sng" algn="ctr">
            <a:solidFill>
              <a:srgbClr val="CF3968"/>
            </a:solidFill>
            <a:prstDash val="solid"/>
            <a:miter lim="800000"/>
            <a:headEnd type="oval" w="med" len="med"/>
            <a:tailEnd type="oval" w="med" len="med"/>
          </a:ln>
          <a:effectLst/>
        </p:spPr>
      </p:cxnSp>
      <p:sp>
        <p:nvSpPr>
          <p:cNvPr id="15" name="TextBox 14">
            <a:extLst>
              <a:ext uri="{FF2B5EF4-FFF2-40B4-BE49-F238E27FC236}">
                <a16:creationId xmlns:a16="http://schemas.microsoft.com/office/drawing/2014/main" id="{24B5D9D0-1605-DB46-AC23-EB5E98DD23EB}"/>
              </a:ext>
            </a:extLst>
          </p:cNvPr>
          <p:cNvSpPr txBox="1"/>
          <p:nvPr/>
        </p:nvSpPr>
        <p:spPr>
          <a:xfrm>
            <a:off x="928047" y="3629229"/>
            <a:ext cx="593003" cy="246221"/>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lang="en-US" sz="1000" kern="0" dirty="0">
                <a:solidFill>
                  <a:srgbClr val="CF3968"/>
                </a:solidFill>
                <a:latin typeface="IBM Plex Sans" panose="020B0503050203000203" pitchFamily="34" charset="0"/>
              </a:rPr>
              <a:t>Year 1</a:t>
            </a:r>
            <a:endParaRPr kumimoji="0" lang="en-US" sz="1000" b="0" i="0" u="none" strike="noStrike" kern="0" cap="none" spc="0" normalizeH="0" baseline="0" noProof="0" dirty="0">
              <a:ln>
                <a:noFill/>
              </a:ln>
              <a:solidFill>
                <a:srgbClr val="CF3968"/>
              </a:solidFill>
              <a:effectLst/>
              <a:uLnTx/>
              <a:uFillTx/>
              <a:latin typeface="IBM Plex Sans" panose="020B0503050203000203" pitchFamily="34" charset="0"/>
            </a:endParaRPr>
          </a:p>
        </p:txBody>
      </p:sp>
      <p:cxnSp>
        <p:nvCxnSpPr>
          <p:cNvPr id="17" name="Straight Connector 16">
            <a:extLst>
              <a:ext uri="{FF2B5EF4-FFF2-40B4-BE49-F238E27FC236}">
                <a16:creationId xmlns:a16="http://schemas.microsoft.com/office/drawing/2014/main" id="{88AEE060-B6CA-5443-B312-5E79EAE7F0DE}"/>
              </a:ext>
            </a:extLst>
          </p:cNvPr>
          <p:cNvCxnSpPr>
            <a:cxnSpLocks/>
          </p:cNvCxnSpPr>
          <p:nvPr/>
        </p:nvCxnSpPr>
        <p:spPr>
          <a:xfrm>
            <a:off x="1898532" y="3829621"/>
            <a:ext cx="1323136" cy="1"/>
          </a:xfrm>
          <a:prstGeom prst="line">
            <a:avLst/>
          </a:prstGeom>
          <a:noFill/>
          <a:ln w="9525" cap="flat" cmpd="sng" algn="ctr">
            <a:solidFill>
              <a:srgbClr val="CF3968"/>
            </a:solidFill>
            <a:prstDash val="solid"/>
            <a:miter lim="800000"/>
            <a:headEnd type="oval" w="med" len="med"/>
            <a:tailEnd type="oval" w="med" len="med"/>
          </a:ln>
          <a:effectLst/>
        </p:spPr>
      </p:cxnSp>
      <p:sp>
        <p:nvSpPr>
          <p:cNvPr id="21" name="TextBox 20">
            <a:extLst>
              <a:ext uri="{FF2B5EF4-FFF2-40B4-BE49-F238E27FC236}">
                <a16:creationId xmlns:a16="http://schemas.microsoft.com/office/drawing/2014/main" id="{1F6A9BBE-E69A-734F-A0AE-5791DF47138A}"/>
              </a:ext>
            </a:extLst>
          </p:cNvPr>
          <p:cNvSpPr txBox="1"/>
          <p:nvPr/>
        </p:nvSpPr>
        <p:spPr>
          <a:xfrm>
            <a:off x="2256547" y="3623399"/>
            <a:ext cx="593003" cy="246221"/>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lang="en-US" sz="1000" kern="0" dirty="0">
                <a:solidFill>
                  <a:srgbClr val="CF3968"/>
                </a:solidFill>
                <a:latin typeface="IBM Plex Sans" panose="020B0503050203000203" pitchFamily="34" charset="0"/>
              </a:rPr>
              <a:t>Year 2</a:t>
            </a:r>
            <a:endParaRPr kumimoji="0" lang="en-US" sz="1000" b="0" i="0" u="none" strike="noStrike" kern="0" cap="none" spc="0" normalizeH="0" baseline="0" noProof="0" dirty="0">
              <a:ln>
                <a:noFill/>
              </a:ln>
              <a:solidFill>
                <a:srgbClr val="CF3968"/>
              </a:solidFill>
              <a:effectLst/>
              <a:uLnTx/>
              <a:uFillTx/>
              <a:latin typeface="IBM Plex Sans" panose="020B0503050203000203" pitchFamily="34" charset="0"/>
            </a:endParaRPr>
          </a:p>
        </p:txBody>
      </p:sp>
      <p:cxnSp>
        <p:nvCxnSpPr>
          <p:cNvPr id="22" name="Straight Connector 21">
            <a:extLst>
              <a:ext uri="{FF2B5EF4-FFF2-40B4-BE49-F238E27FC236}">
                <a16:creationId xmlns:a16="http://schemas.microsoft.com/office/drawing/2014/main" id="{2F25D765-0D64-B840-A7FE-84F47641B881}"/>
              </a:ext>
            </a:extLst>
          </p:cNvPr>
          <p:cNvCxnSpPr>
            <a:cxnSpLocks/>
          </p:cNvCxnSpPr>
          <p:nvPr/>
        </p:nvCxnSpPr>
        <p:spPr>
          <a:xfrm flipV="1">
            <a:off x="3377074" y="3829620"/>
            <a:ext cx="1325880" cy="1"/>
          </a:xfrm>
          <a:prstGeom prst="line">
            <a:avLst/>
          </a:prstGeom>
          <a:noFill/>
          <a:ln w="9525" cap="flat" cmpd="sng" algn="ctr">
            <a:solidFill>
              <a:srgbClr val="E2AB1D"/>
            </a:solidFill>
            <a:prstDash val="solid"/>
            <a:miter lim="800000"/>
            <a:headEnd type="oval" w="med" len="med"/>
            <a:tailEnd type="oval" w="med" len="med"/>
          </a:ln>
          <a:effectLst/>
        </p:spPr>
      </p:cxnSp>
      <p:sp>
        <p:nvSpPr>
          <p:cNvPr id="23" name="TextBox 22">
            <a:extLst>
              <a:ext uri="{FF2B5EF4-FFF2-40B4-BE49-F238E27FC236}">
                <a16:creationId xmlns:a16="http://schemas.microsoft.com/office/drawing/2014/main" id="{A4DD0A7B-F31B-064B-A61C-532BEC54D715}"/>
              </a:ext>
            </a:extLst>
          </p:cNvPr>
          <p:cNvSpPr txBox="1"/>
          <p:nvPr/>
        </p:nvSpPr>
        <p:spPr>
          <a:xfrm>
            <a:off x="3740345" y="3629228"/>
            <a:ext cx="593003" cy="246221"/>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lang="en-US" sz="1000" kern="0" dirty="0">
                <a:solidFill>
                  <a:srgbClr val="E2AB1D"/>
                </a:solidFill>
                <a:latin typeface="IBM Plex Sans" panose="020B0503050203000203" pitchFamily="34" charset="0"/>
              </a:rPr>
              <a:t>Year 3</a:t>
            </a:r>
            <a:endParaRPr kumimoji="0" lang="en-US" sz="1000" b="0" i="0" u="none" strike="noStrike" kern="0" cap="none" spc="0" normalizeH="0" baseline="0" noProof="0" dirty="0">
              <a:ln>
                <a:noFill/>
              </a:ln>
              <a:solidFill>
                <a:srgbClr val="E2AB1D"/>
              </a:solidFill>
              <a:effectLst/>
              <a:uLnTx/>
              <a:uFillTx/>
              <a:latin typeface="IBM Plex Sans" panose="020B0503050203000203" pitchFamily="34" charset="0"/>
            </a:endParaRPr>
          </a:p>
        </p:txBody>
      </p:sp>
      <p:cxnSp>
        <p:nvCxnSpPr>
          <p:cNvPr id="24" name="Straight Connector 23">
            <a:extLst>
              <a:ext uri="{FF2B5EF4-FFF2-40B4-BE49-F238E27FC236}">
                <a16:creationId xmlns:a16="http://schemas.microsoft.com/office/drawing/2014/main" id="{87D88D84-4BE5-D646-B35D-F5BE1839A077}"/>
              </a:ext>
            </a:extLst>
          </p:cNvPr>
          <p:cNvCxnSpPr>
            <a:cxnSpLocks/>
          </p:cNvCxnSpPr>
          <p:nvPr/>
        </p:nvCxnSpPr>
        <p:spPr>
          <a:xfrm>
            <a:off x="4710830" y="3829620"/>
            <a:ext cx="1323136" cy="1"/>
          </a:xfrm>
          <a:prstGeom prst="line">
            <a:avLst/>
          </a:prstGeom>
          <a:noFill/>
          <a:ln w="9525" cap="flat" cmpd="sng" algn="ctr">
            <a:solidFill>
              <a:srgbClr val="E2AB1D"/>
            </a:solidFill>
            <a:prstDash val="solid"/>
            <a:miter lim="800000"/>
            <a:headEnd type="oval" w="med" len="med"/>
            <a:tailEnd type="oval" w="med" len="med"/>
          </a:ln>
          <a:effectLst/>
        </p:spPr>
      </p:cxnSp>
      <p:sp>
        <p:nvSpPr>
          <p:cNvPr id="25" name="TextBox 24">
            <a:extLst>
              <a:ext uri="{FF2B5EF4-FFF2-40B4-BE49-F238E27FC236}">
                <a16:creationId xmlns:a16="http://schemas.microsoft.com/office/drawing/2014/main" id="{AEB164D6-8FED-4D45-8863-DB44C8E2B78A}"/>
              </a:ext>
            </a:extLst>
          </p:cNvPr>
          <p:cNvSpPr txBox="1"/>
          <p:nvPr/>
        </p:nvSpPr>
        <p:spPr>
          <a:xfrm>
            <a:off x="5068845" y="3623398"/>
            <a:ext cx="593003" cy="246221"/>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lang="en-US" sz="1000" kern="0" dirty="0">
                <a:solidFill>
                  <a:srgbClr val="E2AB1D"/>
                </a:solidFill>
                <a:latin typeface="IBM Plex Sans" panose="020B0503050203000203" pitchFamily="34" charset="0"/>
              </a:rPr>
              <a:t>Year 4</a:t>
            </a:r>
            <a:endParaRPr kumimoji="0" lang="en-US" sz="1000" b="0" i="0" u="none" strike="noStrike" kern="0" cap="none" spc="0" normalizeH="0" baseline="0" noProof="0" dirty="0">
              <a:ln>
                <a:noFill/>
              </a:ln>
              <a:solidFill>
                <a:srgbClr val="E2AB1D"/>
              </a:solidFill>
              <a:effectLst/>
              <a:uLnTx/>
              <a:uFillTx/>
              <a:latin typeface="IBM Plex Sans" panose="020B0503050203000203" pitchFamily="34" charset="0"/>
            </a:endParaRPr>
          </a:p>
        </p:txBody>
      </p:sp>
      <p:cxnSp>
        <p:nvCxnSpPr>
          <p:cNvPr id="26" name="Straight Connector 25">
            <a:extLst>
              <a:ext uri="{FF2B5EF4-FFF2-40B4-BE49-F238E27FC236}">
                <a16:creationId xmlns:a16="http://schemas.microsoft.com/office/drawing/2014/main" id="{21089E6B-A410-AB4F-B76E-7F521299546C}"/>
              </a:ext>
            </a:extLst>
          </p:cNvPr>
          <p:cNvCxnSpPr>
            <a:cxnSpLocks/>
          </p:cNvCxnSpPr>
          <p:nvPr/>
        </p:nvCxnSpPr>
        <p:spPr>
          <a:xfrm>
            <a:off x="6125600" y="3826029"/>
            <a:ext cx="2688779" cy="0"/>
          </a:xfrm>
          <a:prstGeom prst="line">
            <a:avLst/>
          </a:prstGeom>
          <a:noFill/>
          <a:ln w="9525" cap="flat" cmpd="sng" algn="ctr">
            <a:solidFill>
              <a:srgbClr val="777578"/>
            </a:solidFill>
            <a:prstDash val="solid"/>
            <a:miter lim="800000"/>
            <a:headEnd type="oval" w="med" len="med"/>
            <a:tailEnd type="oval" w="med" len="med"/>
          </a:ln>
          <a:effectLst/>
        </p:spPr>
      </p:cxnSp>
      <p:sp>
        <p:nvSpPr>
          <p:cNvPr id="27" name="TextBox 26">
            <a:extLst>
              <a:ext uri="{FF2B5EF4-FFF2-40B4-BE49-F238E27FC236}">
                <a16:creationId xmlns:a16="http://schemas.microsoft.com/office/drawing/2014/main" id="{D448CEDA-0844-9E46-8398-60C1DE7A29D4}"/>
              </a:ext>
            </a:extLst>
          </p:cNvPr>
          <p:cNvSpPr txBox="1"/>
          <p:nvPr/>
        </p:nvSpPr>
        <p:spPr>
          <a:xfrm>
            <a:off x="6808421" y="3623398"/>
            <a:ext cx="1323136" cy="246221"/>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lang="en-US" sz="1000" kern="0" dirty="0">
                <a:solidFill>
                  <a:srgbClr val="777578"/>
                </a:solidFill>
                <a:latin typeface="IBM Plex Sans" panose="020B0503050203000203" pitchFamily="34" charset="0"/>
              </a:rPr>
              <a:t>Subsequent Years</a:t>
            </a:r>
            <a:endParaRPr kumimoji="0" lang="en-US" sz="1000" b="0" i="0" u="none" strike="noStrike" kern="0" cap="none" spc="0" normalizeH="0" baseline="0" noProof="0" dirty="0">
              <a:ln>
                <a:noFill/>
              </a:ln>
              <a:solidFill>
                <a:srgbClr val="777578"/>
              </a:solidFill>
              <a:effectLst/>
              <a:uLnTx/>
              <a:uFillTx/>
              <a:latin typeface="IBM Plex Sans" panose="020B0503050203000203" pitchFamily="34" charset="0"/>
            </a:endParaRPr>
          </a:p>
        </p:txBody>
      </p:sp>
      <p:sp>
        <p:nvSpPr>
          <p:cNvPr id="20" name="Down Arrow Callout 19">
            <a:extLst>
              <a:ext uri="{FF2B5EF4-FFF2-40B4-BE49-F238E27FC236}">
                <a16:creationId xmlns:a16="http://schemas.microsoft.com/office/drawing/2014/main" id="{3E4B69FC-D2DC-9E4E-9C2B-279716AC8588}"/>
              </a:ext>
            </a:extLst>
          </p:cNvPr>
          <p:cNvSpPr/>
          <p:nvPr/>
        </p:nvSpPr>
        <p:spPr>
          <a:xfrm>
            <a:off x="3377074" y="3942570"/>
            <a:ext cx="2748526" cy="1172566"/>
          </a:xfrm>
          <a:prstGeom prst="downArrowCallout">
            <a:avLst>
              <a:gd name="adj1" fmla="val 16570"/>
              <a:gd name="adj2" fmla="val 20137"/>
              <a:gd name="adj3" fmla="val 11208"/>
              <a:gd name="adj4" fmla="val 80983"/>
            </a:avLst>
          </a:prstGeom>
          <a:solidFill>
            <a:srgbClr val="AAE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dirty="0">
                <a:solidFill>
                  <a:schemeClr val="tx1"/>
                </a:solidFill>
                <a:latin typeface="IBM Plex Sans" panose="020B0503050203000203" pitchFamily="34" charset="0"/>
              </a:rPr>
              <a:t>Automates other essential SC processes and integrates additional systems to expand the amount of real-time data, contributing to better decision-making and enhanced efficiency </a:t>
            </a:r>
          </a:p>
        </p:txBody>
      </p:sp>
      <p:sp>
        <p:nvSpPr>
          <p:cNvPr id="30" name="Down Arrow Callout 29">
            <a:extLst>
              <a:ext uri="{FF2B5EF4-FFF2-40B4-BE49-F238E27FC236}">
                <a16:creationId xmlns:a16="http://schemas.microsoft.com/office/drawing/2014/main" id="{88A563B6-BDD4-DC4F-AA39-ED196CBA305C}"/>
              </a:ext>
            </a:extLst>
          </p:cNvPr>
          <p:cNvSpPr/>
          <p:nvPr/>
        </p:nvSpPr>
        <p:spPr>
          <a:xfrm>
            <a:off x="6173457" y="3942569"/>
            <a:ext cx="2688778" cy="1172566"/>
          </a:xfrm>
          <a:prstGeom prst="downArrowCallout">
            <a:avLst>
              <a:gd name="adj1" fmla="val 16570"/>
              <a:gd name="adj2" fmla="val 20137"/>
              <a:gd name="adj3" fmla="val 11208"/>
              <a:gd name="adj4" fmla="val 80983"/>
            </a:avLst>
          </a:prstGeom>
          <a:solidFill>
            <a:srgbClr val="AAE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dirty="0">
                <a:solidFill>
                  <a:schemeClr val="tx1"/>
                </a:solidFill>
                <a:latin typeface="IBM Plex Sans" panose="020B0503050203000203" pitchFamily="34" charset="0"/>
              </a:rPr>
              <a:t>Further integrations across digital ecosystem provide an end-to-end holistic view of public health SC and a solid foundation to adopt advanced technologies such as AI &amp; IoT </a:t>
            </a:r>
          </a:p>
        </p:txBody>
      </p:sp>
      <p:sp>
        <p:nvSpPr>
          <p:cNvPr id="31" name="Down Arrow Callout 30">
            <a:extLst>
              <a:ext uri="{FF2B5EF4-FFF2-40B4-BE49-F238E27FC236}">
                <a16:creationId xmlns:a16="http://schemas.microsoft.com/office/drawing/2014/main" id="{930BB3B6-BBC2-EA43-B1C6-1AC851503450}"/>
              </a:ext>
            </a:extLst>
          </p:cNvPr>
          <p:cNvSpPr/>
          <p:nvPr/>
        </p:nvSpPr>
        <p:spPr>
          <a:xfrm>
            <a:off x="564776" y="3942569"/>
            <a:ext cx="2688778" cy="1172566"/>
          </a:xfrm>
          <a:prstGeom prst="downArrowCallout">
            <a:avLst>
              <a:gd name="adj1" fmla="val 16570"/>
              <a:gd name="adj2" fmla="val 20137"/>
              <a:gd name="adj3" fmla="val 11208"/>
              <a:gd name="adj4" fmla="val 80983"/>
            </a:avLst>
          </a:prstGeom>
          <a:solidFill>
            <a:srgbClr val="AAE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dirty="0">
                <a:solidFill>
                  <a:schemeClr val="tx1"/>
                </a:solidFill>
                <a:latin typeface="IBM Plex Sans" panose="020B0503050203000203" pitchFamily="34" charset="0"/>
              </a:rPr>
              <a:t>Enables essential SC and foundation systems to interoperate, ensuring a seamless flow of data to facilitate trustworthy delivery of quality products to patients</a:t>
            </a:r>
          </a:p>
        </p:txBody>
      </p:sp>
    </p:spTree>
    <p:extLst>
      <p:ext uri="{BB962C8B-B14F-4D97-AF65-F5344CB8AC3E}">
        <p14:creationId xmlns:p14="http://schemas.microsoft.com/office/powerpoint/2010/main" val="29092878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66" name="Google Shape;466;p6"/>
          <p:cNvSpPr txBox="1"/>
          <p:nvPr/>
        </p:nvSpPr>
        <p:spPr>
          <a:xfrm>
            <a:off x="8139289" y="6338887"/>
            <a:ext cx="36949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400">
                <a:solidFill>
                  <a:schemeClr val="dk1"/>
                </a:solidFill>
                <a:latin typeface="Gill Sans"/>
                <a:ea typeface="Gill Sans"/>
                <a:cs typeface="Gill Sans"/>
                <a:sym typeface="Gill Sans"/>
              </a:rPr>
              <a:t>33</a:t>
            </a:fld>
            <a:endParaRPr sz="1400">
              <a:solidFill>
                <a:schemeClr val="dk1"/>
              </a:solidFill>
              <a:latin typeface="Gill Sans"/>
              <a:ea typeface="Gill Sans"/>
              <a:cs typeface="Gill Sans"/>
              <a:sym typeface="Gill Sans"/>
            </a:endParaRPr>
          </a:p>
        </p:txBody>
      </p:sp>
      <p:sp>
        <p:nvSpPr>
          <p:cNvPr id="66" name="Google Shape;459;p6">
            <a:extLst>
              <a:ext uri="{FF2B5EF4-FFF2-40B4-BE49-F238E27FC236}">
                <a16:creationId xmlns:a16="http://schemas.microsoft.com/office/drawing/2014/main" id="{BCD745A5-C69A-2047-B2A9-0468A6424EEE}"/>
              </a:ext>
            </a:extLst>
          </p:cNvPr>
          <p:cNvSpPr txBox="1">
            <a:spLocks/>
          </p:cNvSpPr>
          <p:nvPr/>
        </p:nvSpPr>
        <p:spPr>
          <a:xfrm>
            <a:off x="518160" y="863185"/>
            <a:ext cx="8469085" cy="480091"/>
          </a:xfrm>
          <a:prstGeom prst="rect">
            <a:avLst/>
          </a:prstGeom>
          <a:noFill/>
          <a:ln>
            <a:noFill/>
          </a:ln>
        </p:spPr>
        <p:txBody>
          <a:bodyPr spcFirstLastPara="1" vert="horz" wrap="square" lIns="91425" tIns="45700" rIns="91425" bIns="45700" rtlCol="0" anchor="ctr" anchorCtr="0">
            <a:spAutoFit/>
          </a:bodyPr>
          <a:lstStyle>
            <a:lvl1pPr algn="l" defTabSz="914400" rtl="0" eaLnBrk="1" latinLnBrk="0" hangingPunct="1">
              <a:lnSpc>
                <a:spcPct val="90000"/>
              </a:lnSpc>
              <a:spcBef>
                <a:spcPct val="0"/>
              </a:spcBef>
              <a:buNone/>
              <a:defRPr sz="3200" kern="1200">
                <a:solidFill>
                  <a:srgbClr val="BA0C2F"/>
                </a:solidFill>
                <a:latin typeface="Gill Sans MT" panose="020B0502020104020203" pitchFamily="34" charset="0"/>
                <a:ea typeface="+mj-ea"/>
                <a:cs typeface="+mj-cs"/>
              </a:defRPr>
            </a:lvl1pPr>
          </a:lstStyle>
          <a:p>
            <a:pPr marL="0" marR="0" lvl="0" indent="0" algn="l" defTabSz="914400" rtl="0" eaLnBrk="1" fontAlgn="t" latinLnBrk="0" hangingPunct="1">
              <a:lnSpc>
                <a:spcPct val="90000"/>
              </a:lnSpc>
              <a:spcBef>
                <a:spcPct val="0"/>
              </a:spcBef>
              <a:spcAft>
                <a:spcPts val="0"/>
              </a:spcAft>
              <a:buClr>
                <a:srgbClr val="6C6463"/>
              </a:buClr>
              <a:buSzPct val="80000"/>
              <a:buFontTx/>
              <a:buNone/>
              <a:tabLst/>
              <a:defRPr/>
            </a:pPr>
            <a:r>
              <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sym typeface="Gill Sans"/>
              </a:rPr>
              <a:t>DSC Roadmap: Sample</a:t>
            </a:r>
            <a:endPar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endParaRPr>
          </a:p>
        </p:txBody>
      </p:sp>
      <p:pic>
        <p:nvPicPr>
          <p:cNvPr id="5" name="Picture 4">
            <a:extLst>
              <a:ext uri="{FF2B5EF4-FFF2-40B4-BE49-F238E27FC236}">
                <a16:creationId xmlns:a16="http://schemas.microsoft.com/office/drawing/2014/main" id="{5AF6D7E2-5F87-B744-9CA4-5293AD620862}"/>
              </a:ext>
            </a:extLst>
          </p:cNvPr>
          <p:cNvPicPr/>
          <p:nvPr/>
        </p:nvPicPr>
        <p:blipFill>
          <a:blip r:embed="rId3"/>
          <a:stretch>
            <a:fillRect/>
          </a:stretch>
        </p:blipFill>
        <p:spPr>
          <a:xfrm>
            <a:off x="394335" y="2293837"/>
            <a:ext cx="8355330" cy="1738630"/>
          </a:xfrm>
          <a:prstGeom prst="rect">
            <a:avLst/>
          </a:prstGeom>
        </p:spPr>
      </p:pic>
    </p:spTree>
    <p:extLst>
      <p:ext uri="{BB962C8B-B14F-4D97-AF65-F5344CB8AC3E}">
        <p14:creationId xmlns:p14="http://schemas.microsoft.com/office/powerpoint/2010/main" val="36329398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66" name="Google Shape;466;p6"/>
          <p:cNvSpPr txBox="1"/>
          <p:nvPr/>
        </p:nvSpPr>
        <p:spPr>
          <a:xfrm>
            <a:off x="8139289" y="6338887"/>
            <a:ext cx="36949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400">
                <a:solidFill>
                  <a:schemeClr val="dk1"/>
                </a:solidFill>
                <a:latin typeface="Gill Sans"/>
                <a:ea typeface="Gill Sans"/>
                <a:cs typeface="Gill Sans"/>
                <a:sym typeface="Gill Sans"/>
              </a:rPr>
              <a:t>34</a:t>
            </a:fld>
            <a:endParaRPr sz="1400">
              <a:solidFill>
                <a:schemeClr val="dk1"/>
              </a:solidFill>
              <a:latin typeface="Gill Sans"/>
              <a:ea typeface="Gill Sans"/>
              <a:cs typeface="Gill Sans"/>
              <a:sym typeface="Gill Sans"/>
            </a:endParaRPr>
          </a:p>
        </p:txBody>
      </p:sp>
      <p:sp>
        <p:nvSpPr>
          <p:cNvPr id="66" name="Google Shape;459;p6">
            <a:extLst>
              <a:ext uri="{FF2B5EF4-FFF2-40B4-BE49-F238E27FC236}">
                <a16:creationId xmlns:a16="http://schemas.microsoft.com/office/drawing/2014/main" id="{BCD745A5-C69A-2047-B2A9-0468A6424EEE}"/>
              </a:ext>
            </a:extLst>
          </p:cNvPr>
          <p:cNvSpPr txBox="1">
            <a:spLocks/>
          </p:cNvSpPr>
          <p:nvPr/>
        </p:nvSpPr>
        <p:spPr>
          <a:xfrm>
            <a:off x="518160" y="863185"/>
            <a:ext cx="8469085" cy="480091"/>
          </a:xfrm>
          <a:prstGeom prst="rect">
            <a:avLst/>
          </a:prstGeom>
          <a:noFill/>
          <a:ln>
            <a:noFill/>
          </a:ln>
        </p:spPr>
        <p:txBody>
          <a:bodyPr spcFirstLastPara="1" vert="horz" wrap="square" lIns="91425" tIns="45700" rIns="91425" bIns="45700" rtlCol="0" anchor="ctr" anchorCtr="0">
            <a:spAutoFit/>
          </a:bodyPr>
          <a:lstStyle>
            <a:lvl1pPr algn="l" defTabSz="914400" rtl="0" eaLnBrk="1" latinLnBrk="0" hangingPunct="1">
              <a:lnSpc>
                <a:spcPct val="90000"/>
              </a:lnSpc>
              <a:spcBef>
                <a:spcPct val="0"/>
              </a:spcBef>
              <a:buNone/>
              <a:defRPr sz="3200" kern="1200">
                <a:solidFill>
                  <a:srgbClr val="BA0C2F"/>
                </a:solidFill>
                <a:latin typeface="Gill Sans MT" panose="020B0502020104020203" pitchFamily="34" charset="0"/>
                <a:ea typeface="+mj-ea"/>
                <a:cs typeface="+mj-cs"/>
              </a:defRPr>
            </a:lvl1pPr>
          </a:lstStyle>
          <a:p>
            <a:pPr marL="0" marR="0" lvl="0" indent="0" algn="l" defTabSz="914400" rtl="0" eaLnBrk="1" fontAlgn="t" latinLnBrk="0" hangingPunct="1">
              <a:lnSpc>
                <a:spcPct val="90000"/>
              </a:lnSpc>
              <a:spcBef>
                <a:spcPct val="0"/>
              </a:spcBef>
              <a:spcAft>
                <a:spcPts val="0"/>
              </a:spcAft>
              <a:buClr>
                <a:srgbClr val="6C6463"/>
              </a:buClr>
              <a:buSzPct val="80000"/>
              <a:buFontTx/>
              <a:buNone/>
              <a:tabLst/>
              <a:defRPr/>
            </a:pPr>
            <a:r>
              <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sym typeface="Gill Sans"/>
              </a:rPr>
              <a:t>DSC Dashboards (Template)</a:t>
            </a:r>
            <a:endPar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endParaRPr>
          </a:p>
        </p:txBody>
      </p:sp>
      <p:pic>
        <p:nvPicPr>
          <p:cNvPr id="3" name="Picture 2">
            <a:extLst>
              <a:ext uri="{FF2B5EF4-FFF2-40B4-BE49-F238E27FC236}">
                <a16:creationId xmlns:a16="http://schemas.microsoft.com/office/drawing/2014/main" id="{49D051E2-637D-494B-870E-B431ACD74C45}"/>
              </a:ext>
            </a:extLst>
          </p:cNvPr>
          <p:cNvPicPr>
            <a:picLocks noChangeAspect="1"/>
          </p:cNvPicPr>
          <p:nvPr/>
        </p:nvPicPr>
        <p:blipFill>
          <a:blip r:embed="rId3"/>
          <a:stretch>
            <a:fillRect/>
          </a:stretch>
        </p:blipFill>
        <p:spPr>
          <a:xfrm>
            <a:off x="422567" y="1966105"/>
            <a:ext cx="8469085" cy="3067446"/>
          </a:xfrm>
          <a:prstGeom prst="rect">
            <a:avLst/>
          </a:prstGeom>
        </p:spPr>
      </p:pic>
    </p:spTree>
    <p:extLst>
      <p:ext uri="{BB962C8B-B14F-4D97-AF65-F5344CB8AC3E}">
        <p14:creationId xmlns:p14="http://schemas.microsoft.com/office/powerpoint/2010/main" val="8846294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66" name="Google Shape;466;p6"/>
          <p:cNvSpPr txBox="1"/>
          <p:nvPr/>
        </p:nvSpPr>
        <p:spPr>
          <a:xfrm>
            <a:off x="8133907" y="6338887"/>
            <a:ext cx="37487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400" smtClean="0">
                <a:solidFill>
                  <a:schemeClr val="dk1"/>
                </a:solidFill>
                <a:latin typeface="Gill Sans"/>
                <a:ea typeface="Gill Sans"/>
                <a:cs typeface="Gill Sans"/>
                <a:sym typeface="Gill Sans"/>
              </a:rPr>
              <a:t>35</a:t>
            </a:fld>
            <a:endParaRPr lang="en-US" sz="1400" dirty="0">
              <a:solidFill>
                <a:schemeClr val="dk1"/>
              </a:solidFill>
              <a:latin typeface="Gill Sans"/>
              <a:ea typeface="Gill Sans"/>
              <a:cs typeface="Gill Sans"/>
              <a:sym typeface="Gill Sans"/>
            </a:endParaRPr>
          </a:p>
        </p:txBody>
      </p:sp>
      <p:sp>
        <p:nvSpPr>
          <p:cNvPr id="66" name="Google Shape;459;p6">
            <a:extLst>
              <a:ext uri="{FF2B5EF4-FFF2-40B4-BE49-F238E27FC236}">
                <a16:creationId xmlns:a16="http://schemas.microsoft.com/office/drawing/2014/main" id="{BCD745A5-C69A-2047-B2A9-0468A6424EEE}"/>
              </a:ext>
            </a:extLst>
          </p:cNvPr>
          <p:cNvSpPr txBox="1">
            <a:spLocks/>
          </p:cNvSpPr>
          <p:nvPr/>
        </p:nvSpPr>
        <p:spPr>
          <a:xfrm>
            <a:off x="496894" y="790560"/>
            <a:ext cx="8469085" cy="480091"/>
          </a:xfrm>
          <a:prstGeom prst="rect">
            <a:avLst/>
          </a:prstGeom>
          <a:noFill/>
          <a:ln>
            <a:noFill/>
          </a:ln>
        </p:spPr>
        <p:txBody>
          <a:bodyPr spcFirstLastPara="1" vert="horz" wrap="square" lIns="91425" tIns="45700" rIns="91425" bIns="45700" rtlCol="0" anchor="ctr" anchorCtr="0">
            <a:spAutoFit/>
          </a:bodyPr>
          <a:lstStyle>
            <a:lvl1pPr algn="l" defTabSz="914400" rtl="0" eaLnBrk="1" latinLnBrk="0" hangingPunct="1">
              <a:lnSpc>
                <a:spcPct val="90000"/>
              </a:lnSpc>
              <a:spcBef>
                <a:spcPct val="0"/>
              </a:spcBef>
              <a:buNone/>
              <a:defRPr sz="3200" kern="1200">
                <a:solidFill>
                  <a:srgbClr val="BA0C2F"/>
                </a:solidFill>
                <a:latin typeface="Gill Sans MT" panose="020B0502020104020203" pitchFamily="34" charset="0"/>
                <a:ea typeface="+mj-ea"/>
                <a:cs typeface="+mj-cs"/>
              </a:defRPr>
            </a:lvl1pPr>
          </a:lstStyle>
          <a:p>
            <a:pPr marL="0" marR="0" lvl="0" indent="0" algn="l" defTabSz="914400" rtl="0" eaLnBrk="1" fontAlgn="t" latinLnBrk="0" hangingPunct="1">
              <a:lnSpc>
                <a:spcPct val="90000"/>
              </a:lnSpc>
              <a:spcBef>
                <a:spcPct val="0"/>
              </a:spcBef>
              <a:spcAft>
                <a:spcPts val="0"/>
              </a:spcAft>
              <a:buClr>
                <a:srgbClr val="6C6463"/>
              </a:buClr>
              <a:buSzPct val="80000"/>
              <a:buFontTx/>
              <a:buNone/>
              <a:tabLst/>
              <a:defRPr/>
            </a:pPr>
            <a:r>
              <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sym typeface="Gill Sans"/>
              </a:rPr>
              <a:t>Actionable Considerations</a:t>
            </a:r>
            <a:endParaRPr kumimoji="0" lang="en-US" sz="2400" b="0" i="0" u="none" strike="noStrike" kern="1200" cap="none" spc="0" normalizeH="0" baseline="0" noProof="0" dirty="0">
              <a:ln>
                <a:noFill/>
              </a:ln>
              <a:solidFill>
                <a:srgbClr val="BA0C2F"/>
              </a:solidFill>
              <a:effectLst/>
              <a:uLnTx/>
              <a:uFillTx/>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9DF765F7-ED04-034B-BB18-D07C531A3FF6}"/>
              </a:ext>
            </a:extLst>
          </p:cNvPr>
          <p:cNvSpPr/>
          <p:nvPr/>
        </p:nvSpPr>
        <p:spPr>
          <a:xfrm>
            <a:off x="496893" y="1635677"/>
            <a:ext cx="7875925" cy="738664"/>
          </a:xfrm>
          <a:prstGeom prst="rect">
            <a:avLst/>
          </a:prstGeom>
        </p:spPr>
        <p:txBody>
          <a:bodyPr wrap="square">
            <a:spAutoFit/>
          </a:bodyPr>
          <a:lstStyle/>
          <a:p>
            <a:pPr marL="342900" marR="0" lvl="0" indent="-342900" algn="just">
              <a:spcBef>
                <a:spcPts val="0"/>
              </a:spcBef>
              <a:spcAft>
                <a:spcPts val="0"/>
              </a:spcAft>
              <a:buClr>
                <a:schemeClr val="accent3"/>
              </a:buClr>
              <a:buFont typeface="Wingdings" pitchFamily="2" charset="2"/>
              <a:buChar char="ü"/>
            </a:pPr>
            <a:r>
              <a:rPr lang="en-US" sz="14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People</a:t>
            </a:r>
          </a:p>
          <a:p>
            <a:pPr marL="800100" lvl="1" indent="-342900" algn="just">
              <a:buClr>
                <a:schemeClr val="accent3"/>
              </a:buClr>
              <a:buFont typeface="Arial" panose="020B0604020202020204" pitchFamily="34" charset="0"/>
              <a:buChar char="•"/>
            </a:pPr>
            <a:r>
              <a:rPr lang="en-US" sz="14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Establish key technical roles to provide technical guidance on implementations and monitor progress </a:t>
            </a:r>
          </a:p>
        </p:txBody>
      </p:sp>
      <p:sp>
        <p:nvSpPr>
          <p:cNvPr id="6" name="Rectangle 5">
            <a:extLst>
              <a:ext uri="{FF2B5EF4-FFF2-40B4-BE49-F238E27FC236}">
                <a16:creationId xmlns:a16="http://schemas.microsoft.com/office/drawing/2014/main" id="{DD908873-5428-CE47-A753-407B83CCAA1E}"/>
              </a:ext>
            </a:extLst>
          </p:cNvPr>
          <p:cNvSpPr/>
          <p:nvPr/>
        </p:nvSpPr>
        <p:spPr>
          <a:xfrm>
            <a:off x="496892" y="2547311"/>
            <a:ext cx="7875925" cy="1169551"/>
          </a:xfrm>
          <a:prstGeom prst="rect">
            <a:avLst/>
          </a:prstGeom>
        </p:spPr>
        <p:txBody>
          <a:bodyPr wrap="square">
            <a:spAutoFit/>
          </a:bodyPr>
          <a:lstStyle/>
          <a:p>
            <a:pPr marL="342900" marR="0" lvl="0" indent="-342900" algn="just">
              <a:spcBef>
                <a:spcPts val="0"/>
              </a:spcBef>
              <a:spcAft>
                <a:spcPts val="0"/>
              </a:spcAft>
              <a:buClr>
                <a:schemeClr val="accent3"/>
              </a:buClr>
              <a:buFont typeface="Wingdings" pitchFamily="2" charset="2"/>
              <a:buChar char="ü"/>
            </a:pPr>
            <a:r>
              <a:rPr lang="en-US" sz="14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Process</a:t>
            </a:r>
          </a:p>
          <a:p>
            <a:pPr marL="800100" lvl="1" indent="-342900" algn="just">
              <a:buClr>
                <a:schemeClr val="accent3"/>
              </a:buClr>
              <a:buFont typeface="Arial" panose="020B0604020202020204" pitchFamily="34" charset="0"/>
              <a:buChar char="•"/>
            </a:pPr>
            <a:r>
              <a:rPr lang="en-US" sz="14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Adopt a phased approach to implement DSC architecture</a:t>
            </a:r>
          </a:p>
          <a:p>
            <a:pPr marL="800100" lvl="1" indent="-342900" algn="just">
              <a:buClr>
                <a:schemeClr val="accent3"/>
              </a:buClr>
              <a:buFont typeface="Arial" panose="020B0604020202020204" pitchFamily="34" charset="0"/>
              <a:buChar char="•"/>
            </a:pPr>
            <a:r>
              <a:rPr lang="en-US" sz="14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Centralize processes such as sourcing to minimize cost and improve efficiency</a:t>
            </a:r>
          </a:p>
          <a:p>
            <a:pPr marL="800100" lvl="1" indent="-342900" algn="just">
              <a:buClr>
                <a:schemeClr val="accent3"/>
              </a:buClr>
              <a:buFont typeface="Arial" panose="020B0604020202020204" pitchFamily="34" charset="0"/>
              <a:buChar char="•"/>
            </a:pPr>
            <a:r>
              <a:rPr lang="en-US" sz="14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Establish a compliance mechanism to enforce data sharing from supply chain partners to provide key data, including master data and transactional data, such as shipments </a:t>
            </a:r>
            <a:endParaRPr lang="en-US" sz="24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762A7AAD-A734-D940-9174-D681E3C58D22}"/>
              </a:ext>
            </a:extLst>
          </p:cNvPr>
          <p:cNvSpPr/>
          <p:nvPr/>
        </p:nvSpPr>
        <p:spPr>
          <a:xfrm>
            <a:off x="496891" y="4083756"/>
            <a:ext cx="7875925" cy="2031325"/>
          </a:xfrm>
          <a:prstGeom prst="rect">
            <a:avLst/>
          </a:prstGeom>
        </p:spPr>
        <p:txBody>
          <a:bodyPr wrap="square">
            <a:spAutoFit/>
          </a:bodyPr>
          <a:lstStyle/>
          <a:p>
            <a:pPr marL="342900" marR="0" lvl="0" indent="-342900" algn="just">
              <a:spcBef>
                <a:spcPts val="0"/>
              </a:spcBef>
              <a:spcAft>
                <a:spcPts val="0"/>
              </a:spcAft>
              <a:buClr>
                <a:schemeClr val="accent3"/>
              </a:buClr>
              <a:buFont typeface="Wingdings" pitchFamily="2" charset="2"/>
              <a:buChar char="ü"/>
            </a:pPr>
            <a:r>
              <a:rPr lang="en-US" sz="14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Governance</a:t>
            </a:r>
          </a:p>
          <a:p>
            <a:pPr marL="800100" lvl="1" indent="-342900" algn="just">
              <a:buClr>
                <a:schemeClr val="accent3"/>
              </a:buClr>
              <a:buFont typeface="Arial" panose="020B0604020202020204" pitchFamily="34" charset="0"/>
              <a:buChar char="•"/>
            </a:pPr>
            <a:r>
              <a:rPr lang="en-US" sz="14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Establish digital health enterprise architecture governance or working group; ensure regular meetings if working group is already set up</a:t>
            </a:r>
          </a:p>
          <a:p>
            <a:pPr marL="800100" lvl="1" indent="-342900" algn="just">
              <a:buClr>
                <a:schemeClr val="accent3"/>
              </a:buClr>
              <a:buFont typeface="Arial" panose="020B0604020202020204" pitchFamily="34" charset="0"/>
              <a:buChar char="•"/>
            </a:pPr>
            <a:r>
              <a:rPr lang="en-US" sz="14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Establish a formal process to review and approve digital health and DSC initiatives</a:t>
            </a:r>
          </a:p>
          <a:p>
            <a:pPr marL="1257300" lvl="2" indent="-342900" algn="just">
              <a:buClr>
                <a:schemeClr val="accent3"/>
              </a:buClr>
              <a:buFont typeface="Arial" panose="020B0604020202020204" pitchFamily="34" charset="0"/>
              <a:buChar char="•"/>
            </a:pPr>
            <a:r>
              <a:rPr lang="en-US" sz="14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Include it as part of MSCTP, HSSP, or other reviews to ensure alignment</a:t>
            </a:r>
          </a:p>
          <a:p>
            <a:pPr marL="800100" lvl="1" indent="-342900">
              <a:buClr>
                <a:schemeClr val="accent3"/>
              </a:buClr>
              <a:buFont typeface="Arial" panose="020B0604020202020204" pitchFamily="34" charset="0"/>
              <a:buChar char="•"/>
            </a:pPr>
            <a:r>
              <a:rPr lang="en-US" sz="14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Establish monthly (preferably) or quarterly technical reviews to monitor implementation progress</a:t>
            </a:r>
          </a:p>
          <a:p>
            <a:pPr marL="800100" lvl="1" indent="-342900">
              <a:buClr>
                <a:schemeClr val="accent3"/>
              </a:buClr>
              <a:buFont typeface="Arial" panose="020B0604020202020204" pitchFamily="34" charset="0"/>
              <a:buChar char="•"/>
            </a:pPr>
            <a:r>
              <a:rPr lang="en-US" sz="14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Establish quarterly or half yearly as well as end-of-the year senior leadership reviews to monitor overall DSC implementation progress </a:t>
            </a:r>
            <a:endParaRPr lang="en-US" sz="40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52961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66" name="Google Shape;466;p6"/>
          <p:cNvSpPr txBox="1"/>
          <p:nvPr/>
        </p:nvSpPr>
        <p:spPr>
          <a:xfrm>
            <a:off x="8133907" y="6338887"/>
            <a:ext cx="37487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400" smtClean="0">
                <a:solidFill>
                  <a:schemeClr val="dk1"/>
                </a:solidFill>
                <a:latin typeface="Gill Sans"/>
                <a:ea typeface="Gill Sans"/>
                <a:cs typeface="Gill Sans"/>
                <a:sym typeface="Gill Sans"/>
              </a:rPr>
              <a:t>36</a:t>
            </a:fld>
            <a:endParaRPr lang="en-US" sz="1400" dirty="0">
              <a:solidFill>
                <a:schemeClr val="dk1"/>
              </a:solidFill>
              <a:latin typeface="Gill Sans"/>
              <a:ea typeface="Gill Sans"/>
              <a:cs typeface="Gill Sans"/>
              <a:sym typeface="Gill Sans"/>
            </a:endParaRPr>
          </a:p>
        </p:txBody>
      </p:sp>
      <p:sp>
        <p:nvSpPr>
          <p:cNvPr id="66" name="Google Shape;459;p6">
            <a:extLst>
              <a:ext uri="{FF2B5EF4-FFF2-40B4-BE49-F238E27FC236}">
                <a16:creationId xmlns:a16="http://schemas.microsoft.com/office/drawing/2014/main" id="{BCD745A5-C69A-2047-B2A9-0468A6424EEE}"/>
              </a:ext>
            </a:extLst>
          </p:cNvPr>
          <p:cNvSpPr txBox="1">
            <a:spLocks/>
          </p:cNvSpPr>
          <p:nvPr/>
        </p:nvSpPr>
        <p:spPr>
          <a:xfrm>
            <a:off x="496894" y="790560"/>
            <a:ext cx="8469085" cy="480091"/>
          </a:xfrm>
          <a:prstGeom prst="rect">
            <a:avLst/>
          </a:prstGeom>
          <a:noFill/>
          <a:ln>
            <a:noFill/>
          </a:ln>
        </p:spPr>
        <p:txBody>
          <a:bodyPr spcFirstLastPara="1" vert="horz" wrap="square" lIns="91425" tIns="45700" rIns="91425" bIns="45700" rtlCol="0" anchor="ctr" anchorCtr="0">
            <a:spAutoFit/>
          </a:bodyPr>
          <a:lstStyle>
            <a:lvl1pPr algn="l" defTabSz="914400" rtl="0" eaLnBrk="1" latinLnBrk="0" hangingPunct="1">
              <a:lnSpc>
                <a:spcPct val="90000"/>
              </a:lnSpc>
              <a:spcBef>
                <a:spcPct val="0"/>
              </a:spcBef>
              <a:buNone/>
              <a:defRPr sz="3200" kern="1200">
                <a:solidFill>
                  <a:srgbClr val="BA0C2F"/>
                </a:solidFill>
                <a:latin typeface="Gill Sans MT" panose="020B0502020104020203" pitchFamily="34" charset="0"/>
                <a:ea typeface="+mj-ea"/>
                <a:cs typeface="+mj-cs"/>
              </a:defRPr>
            </a:lvl1pPr>
          </a:lstStyle>
          <a:p>
            <a:pPr marL="0" marR="0" lvl="0" indent="0" algn="l" defTabSz="914400" rtl="0" eaLnBrk="1" fontAlgn="t" latinLnBrk="0" hangingPunct="1">
              <a:lnSpc>
                <a:spcPct val="90000"/>
              </a:lnSpc>
              <a:spcBef>
                <a:spcPct val="0"/>
              </a:spcBef>
              <a:spcAft>
                <a:spcPts val="0"/>
              </a:spcAft>
              <a:buClr>
                <a:srgbClr val="6C6463"/>
              </a:buClr>
              <a:buSzPct val="80000"/>
              <a:buFontTx/>
              <a:buNone/>
              <a:tabLst/>
              <a:defRPr/>
            </a:pPr>
            <a:r>
              <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sym typeface="Gill Sans"/>
              </a:rPr>
              <a:t>Actionable Considerations</a:t>
            </a:r>
            <a:endParaRPr kumimoji="0" lang="en-US" sz="2400" b="0" i="0" u="none" strike="noStrike" kern="1200" cap="none" spc="0" normalizeH="0" baseline="0" noProof="0" dirty="0">
              <a:ln>
                <a:noFill/>
              </a:ln>
              <a:solidFill>
                <a:srgbClr val="BA0C2F"/>
              </a:solidFill>
              <a:effectLst/>
              <a:uLnTx/>
              <a:uFillTx/>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9DF765F7-ED04-034B-BB18-D07C531A3FF6}"/>
              </a:ext>
            </a:extLst>
          </p:cNvPr>
          <p:cNvSpPr/>
          <p:nvPr/>
        </p:nvSpPr>
        <p:spPr>
          <a:xfrm>
            <a:off x="496893" y="1701779"/>
            <a:ext cx="7875925" cy="4185761"/>
          </a:xfrm>
          <a:prstGeom prst="rect">
            <a:avLst/>
          </a:prstGeom>
        </p:spPr>
        <p:txBody>
          <a:bodyPr wrap="square">
            <a:spAutoFit/>
          </a:bodyPr>
          <a:lstStyle/>
          <a:p>
            <a:pPr marL="342900" marR="0" lvl="0" indent="-342900" algn="just">
              <a:spcBef>
                <a:spcPts val="0"/>
              </a:spcBef>
              <a:spcAft>
                <a:spcPts val="0"/>
              </a:spcAft>
              <a:buClr>
                <a:schemeClr val="accent3"/>
              </a:buClr>
              <a:buFont typeface="Wingdings" pitchFamily="2" charset="2"/>
              <a:buChar char="ü"/>
            </a:pPr>
            <a:r>
              <a:rPr lang="en-US" sz="14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Technology</a:t>
            </a:r>
          </a:p>
          <a:p>
            <a:pPr marL="800100" lvl="1" indent="-342900" algn="just">
              <a:buClr>
                <a:schemeClr val="accent3"/>
              </a:buClr>
              <a:buFont typeface="Arial" panose="020B0604020202020204" pitchFamily="34" charset="0"/>
              <a:buChar char="•"/>
            </a:pPr>
            <a:r>
              <a:rPr lang="en-US" sz="14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Integrate systems through an interoperability layer so that a system has to integrate only once for a particular transaction or dataset. </a:t>
            </a:r>
          </a:p>
          <a:p>
            <a:pPr marL="800100" lvl="1" indent="-342900" algn="just">
              <a:buClr>
                <a:schemeClr val="accent3"/>
              </a:buClr>
              <a:buFont typeface="Arial" panose="020B0604020202020204" pitchFamily="34" charset="0"/>
              <a:buChar char="•"/>
            </a:pPr>
            <a:r>
              <a:rPr lang="en-US" sz="14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Use open-source systems that have a sizeable active community to eliminate yearly subscription costs and to take advantage of enhancements by the community.</a:t>
            </a:r>
          </a:p>
          <a:p>
            <a:pPr marL="800100" lvl="1" indent="-342900" algn="just">
              <a:buClr>
                <a:schemeClr val="accent3"/>
              </a:buClr>
              <a:buFont typeface="Arial" panose="020B0604020202020204" pitchFamily="34" charset="0"/>
              <a:buChar char="•"/>
            </a:pPr>
            <a:r>
              <a:rPr lang="en-US" sz="14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Ensure that all systems, including SC, HIS, regulatory, insurance, and even private sector, use the same master data from systems, such as NPC/MHPR.</a:t>
            </a:r>
          </a:p>
          <a:p>
            <a:pPr marL="800100" lvl="1" indent="-342900" algn="just">
              <a:buClr>
                <a:schemeClr val="accent3"/>
              </a:buClr>
              <a:buFont typeface="Arial" panose="020B0604020202020204" pitchFamily="34" charset="0"/>
              <a:buChar char="•"/>
            </a:pPr>
            <a:r>
              <a:rPr lang="en-US" sz="14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Enhance and reuse existing systems if they have the required capabilities to meet DSC requirements. </a:t>
            </a:r>
          </a:p>
          <a:p>
            <a:pPr marL="800100" lvl="1" indent="-342900" algn="just">
              <a:buClr>
                <a:schemeClr val="accent3"/>
              </a:buClr>
              <a:buFont typeface="Arial" panose="020B0604020202020204" pitchFamily="34" charset="0"/>
              <a:buChar char="•"/>
            </a:pPr>
            <a:r>
              <a:rPr lang="en-US" sz="14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Reuse existing systems and application platforms to develop solutions for traceability, verification and returns, and recall management.</a:t>
            </a:r>
          </a:p>
          <a:p>
            <a:pPr marL="800100" lvl="1" indent="-342900" algn="just">
              <a:buClr>
                <a:schemeClr val="accent3"/>
              </a:buClr>
              <a:buFont typeface="Arial" panose="020B0604020202020204" pitchFamily="34" charset="0"/>
              <a:buChar char="•"/>
            </a:pPr>
            <a:r>
              <a:rPr lang="en-US" sz="14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Ensure that new systems and enhancements to existing systems consider scalability and long-term sustainability.</a:t>
            </a:r>
          </a:p>
          <a:p>
            <a:pPr marL="800100" lvl="1" indent="-342900" algn="just">
              <a:buClr>
                <a:schemeClr val="accent3"/>
              </a:buClr>
              <a:buFont typeface="Arial" panose="020B0604020202020204" pitchFamily="34" charset="0"/>
              <a:buChar char="•"/>
            </a:pPr>
            <a:r>
              <a:rPr lang="en-US" sz="14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Incorporate off-line capabilities for certain systems where required—for example, mobile applications of warehousing or dispensing systems used by frontline staff and facilities.</a:t>
            </a:r>
          </a:p>
          <a:p>
            <a:pPr marL="800100" lvl="1" indent="-342900" algn="just">
              <a:buClr>
                <a:schemeClr val="accent3"/>
              </a:buClr>
              <a:buFont typeface="Arial" panose="020B0604020202020204" pitchFamily="34" charset="0"/>
              <a:buChar char="•"/>
            </a:pPr>
            <a:r>
              <a:rPr lang="en-US" sz="14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Select and design new systems that can easily adopt GS1 standards in data management and provide sufficient automation in various processes, such as using barcode scanning to receive, store, and move commodities automatically. </a:t>
            </a:r>
            <a:endParaRPr lang="en-US" sz="24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04243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66" name="Google Shape;466;p6"/>
          <p:cNvSpPr txBox="1"/>
          <p:nvPr/>
        </p:nvSpPr>
        <p:spPr>
          <a:xfrm>
            <a:off x="8139289" y="6338887"/>
            <a:ext cx="36949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400">
                <a:solidFill>
                  <a:schemeClr val="dk1"/>
                </a:solidFill>
                <a:latin typeface="Gill Sans"/>
                <a:ea typeface="Gill Sans"/>
                <a:cs typeface="Gill Sans"/>
                <a:sym typeface="Gill Sans"/>
              </a:rPr>
              <a:t>37</a:t>
            </a:fld>
            <a:endParaRPr sz="1400">
              <a:solidFill>
                <a:schemeClr val="dk1"/>
              </a:solidFill>
              <a:latin typeface="Gill Sans"/>
              <a:ea typeface="Gill Sans"/>
              <a:cs typeface="Gill Sans"/>
              <a:sym typeface="Gill Sans"/>
            </a:endParaRPr>
          </a:p>
        </p:txBody>
      </p:sp>
      <p:sp>
        <p:nvSpPr>
          <p:cNvPr id="66" name="Google Shape;459;p6">
            <a:extLst>
              <a:ext uri="{FF2B5EF4-FFF2-40B4-BE49-F238E27FC236}">
                <a16:creationId xmlns:a16="http://schemas.microsoft.com/office/drawing/2014/main" id="{BCD745A5-C69A-2047-B2A9-0468A6424EEE}"/>
              </a:ext>
            </a:extLst>
          </p:cNvPr>
          <p:cNvSpPr txBox="1">
            <a:spLocks/>
          </p:cNvSpPr>
          <p:nvPr/>
        </p:nvSpPr>
        <p:spPr>
          <a:xfrm>
            <a:off x="518160" y="863185"/>
            <a:ext cx="8469085" cy="480091"/>
          </a:xfrm>
          <a:prstGeom prst="rect">
            <a:avLst/>
          </a:prstGeom>
          <a:noFill/>
          <a:ln>
            <a:noFill/>
          </a:ln>
        </p:spPr>
        <p:txBody>
          <a:bodyPr spcFirstLastPara="1" vert="horz" wrap="square" lIns="91425" tIns="45700" rIns="91425" bIns="45700" rtlCol="0" anchor="ctr" anchorCtr="0">
            <a:spAutoFit/>
          </a:bodyPr>
          <a:lstStyle>
            <a:lvl1pPr algn="l" defTabSz="914400" rtl="0" eaLnBrk="1" latinLnBrk="0" hangingPunct="1">
              <a:lnSpc>
                <a:spcPct val="90000"/>
              </a:lnSpc>
              <a:spcBef>
                <a:spcPct val="0"/>
              </a:spcBef>
              <a:buNone/>
              <a:defRPr sz="3200" kern="1200">
                <a:solidFill>
                  <a:srgbClr val="BA0C2F"/>
                </a:solidFill>
                <a:latin typeface="Gill Sans MT" panose="020B0502020104020203" pitchFamily="34" charset="0"/>
                <a:ea typeface="+mj-ea"/>
                <a:cs typeface="+mj-cs"/>
              </a:defRPr>
            </a:lvl1pPr>
          </a:lstStyle>
          <a:p>
            <a:pPr marL="0" marR="0" lvl="0" indent="0" algn="l" defTabSz="914400" rtl="0" eaLnBrk="1" fontAlgn="t" latinLnBrk="0" hangingPunct="1">
              <a:lnSpc>
                <a:spcPct val="90000"/>
              </a:lnSpc>
              <a:spcBef>
                <a:spcPct val="0"/>
              </a:spcBef>
              <a:spcAft>
                <a:spcPts val="0"/>
              </a:spcAft>
              <a:buClr>
                <a:srgbClr val="6C6463"/>
              </a:buClr>
              <a:buSzPct val="80000"/>
              <a:buFontTx/>
              <a:buNone/>
              <a:tabLst/>
              <a:defRPr/>
            </a:pPr>
            <a:r>
              <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sym typeface="Gill Sans"/>
              </a:rPr>
              <a:t>DSC Deliverable Submission and Follow-up</a:t>
            </a:r>
            <a:endPar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endParaRPr>
          </a:p>
        </p:txBody>
      </p:sp>
      <p:sp>
        <p:nvSpPr>
          <p:cNvPr id="6" name="Rectangle 5">
            <a:extLst>
              <a:ext uri="{FF2B5EF4-FFF2-40B4-BE49-F238E27FC236}">
                <a16:creationId xmlns:a16="http://schemas.microsoft.com/office/drawing/2014/main" id="{02521745-5ECC-3147-837D-358CA74CF7AF}"/>
              </a:ext>
            </a:extLst>
          </p:cNvPr>
          <p:cNvSpPr/>
          <p:nvPr/>
        </p:nvSpPr>
        <p:spPr>
          <a:xfrm>
            <a:off x="518159" y="1828562"/>
            <a:ext cx="7876693" cy="2677656"/>
          </a:xfrm>
          <a:prstGeom prst="rect">
            <a:avLst/>
          </a:prstGeom>
        </p:spPr>
        <p:txBody>
          <a:bodyPr wrap="square">
            <a:spAutoFit/>
          </a:bodyPr>
          <a:lstStyle/>
          <a:p>
            <a:pPr marL="342900" marR="0" lvl="0" indent="-342900" algn="just">
              <a:spcBef>
                <a:spcPts val="0"/>
              </a:spcBef>
              <a:spcAft>
                <a:spcPts val="0"/>
              </a:spcAft>
              <a:buClr>
                <a:schemeClr val="accent3"/>
              </a:buClr>
              <a:buFont typeface="+mj-lt"/>
              <a:buAutoNum type="arabicPeriod"/>
            </a:pPr>
            <a:r>
              <a:rPr lang="en-US" sz="14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Draft DSC S&amp;A Review</a:t>
            </a:r>
          </a:p>
          <a:p>
            <a:pPr marL="800100" lvl="1" indent="-342900" algn="just">
              <a:buClr>
                <a:schemeClr val="accent3"/>
              </a:buClr>
              <a:buFont typeface="Arial" panose="020B0604020202020204" pitchFamily="34" charset="0"/>
              <a:buChar char="•"/>
            </a:pPr>
            <a:r>
              <a:rPr lang="en-US" sz="14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Reviews by relevant technical staff from all stakeholders</a:t>
            </a:r>
          </a:p>
          <a:p>
            <a:pPr marL="800100" lvl="1" indent="-342900" algn="just">
              <a:buClr>
                <a:schemeClr val="accent3"/>
              </a:buClr>
              <a:buFont typeface="Arial" panose="020B0604020202020204" pitchFamily="34" charset="0"/>
              <a:buChar char="•"/>
            </a:pPr>
            <a:r>
              <a:rPr lang="en-US" sz="14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Updates to DSC S&amp;A based on review feedback</a:t>
            </a:r>
          </a:p>
          <a:p>
            <a:pPr lvl="1" algn="just">
              <a:buClr>
                <a:schemeClr val="accent3"/>
              </a:buClr>
            </a:pPr>
            <a:endParaRPr lang="en-US" sz="14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endParaRPr>
          </a:p>
          <a:p>
            <a:pPr marL="342900" indent="-342900" algn="just">
              <a:buClr>
                <a:schemeClr val="accent3"/>
              </a:buClr>
              <a:buFont typeface="+mj-lt"/>
              <a:buAutoNum type="arabicPeriod"/>
            </a:pPr>
            <a:r>
              <a:rPr lang="en-US" sz="14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DSC S&amp;A – Submission for approval and formalization</a:t>
            </a:r>
          </a:p>
          <a:p>
            <a:pPr marL="800100" lvl="1" indent="-342900" algn="just">
              <a:buClr>
                <a:schemeClr val="accent3"/>
              </a:buClr>
              <a:buFont typeface="Arial" panose="020B0604020202020204" pitchFamily="34" charset="0"/>
              <a:buChar char="•"/>
            </a:pPr>
            <a:r>
              <a:rPr lang="en-US" sz="14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Addressing any questions, if any</a:t>
            </a:r>
          </a:p>
          <a:p>
            <a:pPr marL="800100" lvl="1" indent="-342900" algn="just">
              <a:buClr>
                <a:schemeClr val="accent3"/>
              </a:buClr>
              <a:buFont typeface="Arial" panose="020B0604020202020204" pitchFamily="34" charset="0"/>
              <a:buChar char="•"/>
            </a:pPr>
            <a:r>
              <a:rPr lang="en-US" sz="14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Incorporating feedback, if any</a:t>
            </a:r>
          </a:p>
          <a:p>
            <a:pPr lvl="1" algn="just">
              <a:buClr>
                <a:schemeClr val="accent3"/>
              </a:buClr>
            </a:pPr>
            <a:endParaRPr lang="en-US" sz="14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endParaRPr>
          </a:p>
          <a:p>
            <a:pPr marL="342900" indent="-342900" algn="just">
              <a:buClr>
                <a:schemeClr val="accent3"/>
              </a:buClr>
              <a:buFont typeface="+mj-lt"/>
              <a:buAutoNum type="arabicPeriod"/>
            </a:pPr>
            <a:r>
              <a:rPr lang="en-US" sz="14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DSC S&amp;A – Implementation</a:t>
            </a:r>
          </a:p>
          <a:p>
            <a:pPr marL="800100" lvl="1" indent="-342900">
              <a:buClr>
                <a:schemeClr val="accent3"/>
              </a:buClr>
              <a:buFont typeface="Arial" panose="020B0604020202020204" pitchFamily="34" charset="0"/>
              <a:buChar char="•"/>
            </a:pPr>
            <a:r>
              <a:rPr lang="en-US" sz="1400" u="sng"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Updating MOH/HTSS/CMST/</a:t>
            </a:r>
            <a:r>
              <a:rPr lang="en-US" sz="1400" i="1" u="sng"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PMRA workplans</a:t>
            </a:r>
            <a:r>
              <a:rPr lang="en-US" sz="1400" u="sng"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/budgets to incorporate DSC phased implementations</a:t>
            </a:r>
          </a:p>
          <a:p>
            <a:pPr marL="800100" lvl="1" indent="-342900" algn="just">
              <a:buClr>
                <a:schemeClr val="accent3"/>
              </a:buClr>
              <a:buFont typeface="Arial" panose="020B0604020202020204" pitchFamily="34" charset="0"/>
              <a:buChar char="•"/>
            </a:pPr>
            <a:r>
              <a:rPr lang="en-US" sz="14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Monitoring progress of implementations</a:t>
            </a:r>
          </a:p>
        </p:txBody>
      </p:sp>
    </p:spTree>
    <p:extLst>
      <p:ext uri="{BB962C8B-B14F-4D97-AF65-F5344CB8AC3E}">
        <p14:creationId xmlns:p14="http://schemas.microsoft.com/office/powerpoint/2010/main" val="23452212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72"/>
        <p:cNvGrpSpPr/>
        <p:nvPr/>
      </p:nvGrpSpPr>
      <p:grpSpPr>
        <a:xfrm>
          <a:off x="0" y="0"/>
          <a:ext cx="0" cy="0"/>
          <a:chOff x="0" y="0"/>
          <a:chExt cx="0" cy="0"/>
        </a:xfrm>
      </p:grpSpPr>
      <p:sp>
        <p:nvSpPr>
          <p:cNvPr id="1073" name="Google Shape;1073;p47"/>
          <p:cNvSpPr txBox="1">
            <a:spLocks noGrp="1"/>
          </p:cNvSpPr>
          <p:nvPr>
            <p:ph type="body" idx="1"/>
          </p:nvPr>
        </p:nvSpPr>
        <p:spPr>
          <a:xfrm>
            <a:off x="407795" y="1389483"/>
            <a:ext cx="8321040" cy="3829559"/>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3200"/>
              <a:buNone/>
            </a:pPr>
            <a:r>
              <a:rPr lang="en-US" sz="3200">
                <a:solidFill>
                  <a:schemeClr val="lt2"/>
                </a:solidFill>
              </a:rPr>
              <a:t>Thank you</a:t>
            </a:r>
            <a:endParaRPr dirty="0"/>
          </a:p>
        </p:txBody>
      </p:sp>
      <p:sp>
        <p:nvSpPr>
          <p:cNvPr id="1074" name="Google Shape;1074;p47"/>
          <p:cNvSpPr txBox="1"/>
          <p:nvPr/>
        </p:nvSpPr>
        <p:spPr>
          <a:xfrm>
            <a:off x="8091377" y="6338887"/>
            <a:ext cx="41740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400">
                <a:solidFill>
                  <a:schemeClr val="dk1"/>
                </a:solidFill>
                <a:latin typeface="Gill Sans"/>
                <a:ea typeface="Gill Sans"/>
                <a:cs typeface="Gill Sans"/>
                <a:sym typeface="Gill Sans"/>
              </a:rPr>
              <a:t>38</a:t>
            </a:fld>
            <a:endParaRPr sz="1400" dirty="0">
              <a:solidFill>
                <a:schemeClr val="dk1"/>
              </a:solidFill>
              <a:latin typeface="Gill Sans"/>
              <a:ea typeface="Gill Sans"/>
              <a:cs typeface="Gill Sans"/>
              <a:sym typeface="Gill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66" name="Google Shape;466;p6"/>
          <p:cNvSpPr txBox="1"/>
          <p:nvPr/>
        </p:nvSpPr>
        <p:spPr>
          <a:xfrm>
            <a:off x="8234348" y="6338887"/>
            <a:ext cx="27443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400">
                <a:solidFill>
                  <a:schemeClr val="dk1"/>
                </a:solidFill>
                <a:latin typeface="Gill Sans"/>
                <a:ea typeface="Gill Sans"/>
                <a:cs typeface="Gill Sans"/>
                <a:sym typeface="Gill Sans"/>
              </a:rPr>
              <a:t>4</a:t>
            </a:fld>
            <a:endParaRPr sz="1400">
              <a:solidFill>
                <a:schemeClr val="dk1"/>
              </a:solidFill>
              <a:latin typeface="Gill Sans"/>
              <a:ea typeface="Gill Sans"/>
              <a:cs typeface="Gill Sans"/>
              <a:sym typeface="Gill Sans"/>
            </a:endParaRPr>
          </a:p>
        </p:txBody>
      </p:sp>
      <p:sp>
        <p:nvSpPr>
          <p:cNvPr id="66" name="Google Shape;459;p6">
            <a:extLst>
              <a:ext uri="{FF2B5EF4-FFF2-40B4-BE49-F238E27FC236}">
                <a16:creationId xmlns:a16="http://schemas.microsoft.com/office/drawing/2014/main" id="{BCD745A5-C69A-2047-B2A9-0468A6424EEE}"/>
              </a:ext>
            </a:extLst>
          </p:cNvPr>
          <p:cNvSpPr txBox="1">
            <a:spLocks/>
          </p:cNvSpPr>
          <p:nvPr/>
        </p:nvSpPr>
        <p:spPr>
          <a:xfrm>
            <a:off x="518160" y="727717"/>
            <a:ext cx="8469085" cy="480091"/>
          </a:xfrm>
          <a:prstGeom prst="rect">
            <a:avLst/>
          </a:prstGeom>
          <a:noFill/>
          <a:ln>
            <a:noFill/>
          </a:ln>
        </p:spPr>
        <p:txBody>
          <a:bodyPr spcFirstLastPara="1" vert="horz" wrap="square" lIns="91425" tIns="45700" rIns="91425" bIns="45700" rtlCol="0" anchor="ctr" anchorCtr="0">
            <a:spAutoFit/>
          </a:bodyPr>
          <a:lstStyle>
            <a:lvl1pPr algn="l" defTabSz="914400" rtl="0" eaLnBrk="1" latinLnBrk="0" hangingPunct="1">
              <a:lnSpc>
                <a:spcPct val="90000"/>
              </a:lnSpc>
              <a:spcBef>
                <a:spcPct val="0"/>
              </a:spcBef>
              <a:buNone/>
              <a:defRPr sz="3200" kern="1200">
                <a:solidFill>
                  <a:srgbClr val="BA0C2F"/>
                </a:solidFill>
                <a:latin typeface="Gill Sans MT" panose="020B0502020104020203" pitchFamily="34" charset="0"/>
                <a:ea typeface="+mj-ea"/>
                <a:cs typeface="+mj-cs"/>
              </a:defRPr>
            </a:lvl1pPr>
          </a:lstStyle>
          <a:p>
            <a:pPr marL="0" marR="0" lvl="0" indent="0" algn="l" defTabSz="914400" rtl="0" eaLnBrk="1" fontAlgn="t" latinLnBrk="0" hangingPunct="1">
              <a:lnSpc>
                <a:spcPct val="90000"/>
              </a:lnSpc>
              <a:spcBef>
                <a:spcPct val="0"/>
              </a:spcBef>
              <a:spcAft>
                <a:spcPts val="0"/>
              </a:spcAft>
              <a:buClr>
                <a:srgbClr val="6C6463"/>
              </a:buClr>
              <a:buSzPct val="80000"/>
              <a:buFontTx/>
              <a:buNone/>
              <a:tabLst/>
              <a:defRPr/>
            </a:pPr>
            <a:r>
              <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sym typeface="Gill Sans"/>
              </a:rPr>
              <a:t>What is Digital Supply Chain?</a:t>
            </a:r>
            <a:endPar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endParaRPr>
          </a:p>
        </p:txBody>
      </p:sp>
      <p:sp>
        <p:nvSpPr>
          <p:cNvPr id="8" name="Content Placeholder 2">
            <a:extLst>
              <a:ext uri="{FF2B5EF4-FFF2-40B4-BE49-F238E27FC236}">
                <a16:creationId xmlns:a16="http://schemas.microsoft.com/office/drawing/2014/main" id="{D0C02D90-BBD8-2543-A649-44EA85B97698}"/>
              </a:ext>
            </a:extLst>
          </p:cNvPr>
          <p:cNvSpPr txBox="1">
            <a:spLocks/>
          </p:cNvSpPr>
          <p:nvPr/>
        </p:nvSpPr>
        <p:spPr>
          <a:xfrm>
            <a:off x="494217" y="1614444"/>
            <a:ext cx="3812790" cy="31487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i="0" u="none" strike="noStrike" kern="1200" cap="none" spc="0" normalizeH="0" baseline="0" noProof="0" dirty="0">
                <a:ln>
                  <a:noFill/>
                </a:ln>
                <a:effectLst/>
                <a:uLnTx/>
                <a:uFillTx/>
                <a:latin typeface="IBM Plex Sans" panose="020B0503050203000203" pitchFamily="34" charset="0"/>
              </a:rPr>
              <a:t>Digital supply chain (DSC)</a:t>
            </a:r>
            <a:r>
              <a:rPr kumimoji="0" lang="en-US" sz="1200" b="1" i="0" u="none" strike="noStrike" kern="1200" cap="none" spc="0" normalizeH="0" baseline="0" noProof="0" dirty="0">
                <a:ln>
                  <a:noFill/>
                </a:ln>
                <a:solidFill>
                  <a:schemeClr val="accent3"/>
                </a:solidFill>
                <a:effectLst/>
                <a:uLnTx/>
                <a:uFillTx/>
                <a:latin typeface="IBM Plex Sans" panose="020B0503050203000203" pitchFamily="34" charset="0"/>
              </a:rPr>
              <a:t> </a:t>
            </a:r>
            <a:r>
              <a:rPr kumimoji="0" lang="en-US" sz="1200" b="0" i="0" u="none" strike="noStrike" kern="1200" cap="none" spc="0" normalizeH="0" baseline="0" noProof="0" dirty="0">
                <a:ln>
                  <a:noFill/>
                </a:ln>
                <a:solidFill>
                  <a:sysClr val="windowText" lastClr="000000"/>
                </a:solidFill>
                <a:effectLst/>
                <a:uLnTx/>
                <a:uFillTx/>
                <a:latin typeface="IBM Plex Sans" panose="020B0503050203000203" pitchFamily="34" charset="0"/>
              </a:rPr>
              <a:t>helps consistently deliver quality medicines and services on time, at the right place, in the right quantity, and at the right cost to </a:t>
            </a:r>
            <a:r>
              <a:rPr kumimoji="0" lang="en-US" sz="1200" b="1" i="0" u="none" strike="noStrike" kern="1200" cap="none" spc="0" normalizeH="0" baseline="0" noProof="0" dirty="0">
                <a:ln>
                  <a:noFill/>
                </a:ln>
                <a:solidFill>
                  <a:schemeClr val="bg2"/>
                </a:solidFill>
                <a:effectLst/>
                <a:uLnTx/>
                <a:uFillTx/>
                <a:latin typeface="IBM Plex Sans" panose="020B0503050203000203" pitchFamily="34" charset="0"/>
              </a:rPr>
              <a:t>patients and end consumers</a:t>
            </a:r>
            <a:r>
              <a:rPr kumimoji="0" lang="en-US" sz="1200" b="0" i="0" u="none" strike="noStrike" kern="1200" cap="none" spc="0" normalizeH="0" baseline="0" noProof="0" dirty="0">
                <a:ln>
                  <a:noFill/>
                </a:ln>
                <a:solidFill>
                  <a:sysClr val="windowText" lastClr="000000"/>
                </a:solidFill>
                <a:effectLst/>
                <a:uLnTx/>
                <a:uFillTx/>
                <a:latin typeface="IBM Plex Sans" panose="020B0503050203000203" pitchFamily="34" charset="0"/>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ysClr val="windowText" lastClr="000000"/>
                </a:solidFill>
                <a:effectLst/>
                <a:uLnTx/>
                <a:uFillTx/>
                <a:latin typeface="IBM Plex Sans" panose="020B0503050203000203" pitchFamily="34" charset="0"/>
              </a:rPr>
              <a:t>DSC ensures this by enabling a </a:t>
            </a:r>
            <a:r>
              <a:rPr kumimoji="0" lang="en-US" sz="1200" b="1" i="0" u="none" strike="noStrike" kern="1200" cap="none" spc="0" normalizeH="0" baseline="0" noProof="0" dirty="0">
                <a:ln>
                  <a:noFill/>
                </a:ln>
                <a:solidFill>
                  <a:schemeClr val="accent3"/>
                </a:solidFill>
                <a:effectLst/>
                <a:uLnTx/>
                <a:uFillTx/>
                <a:latin typeface="IBM Plex Sans" panose="020B0503050203000203" pitchFamily="34" charset="0"/>
              </a:rPr>
              <a:t>digital ecosystem</a:t>
            </a:r>
            <a:r>
              <a:rPr kumimoji="0" lang="en-US" sz="1200" b="0" i="0" u="none" strike="noStrike" kern="1200" cap="none" spc="0" normalizeH="0" baseline="0" noProof="0" dirty="0">
                <a:ln>
                  <a:noFill/>
                </a:ln>
                <a:solidFill>
                  <a:sysClr val="windowText" lastClr="000000"/>
                </a:solidFill>
                <a:effectLst/>
                <a:uLnTx/>
                <a:uFillTx/>
                <a:latin typeface="IBM Plex Sans" panose="020B0503050203000203" pitchFamily="34" charset="0"/>
              </a:rPr>
              <a:t> that supports </a:t>
            </a:r>
            <a:r>
              <a:rPr kumimoji="0" lang="en-US" sz="1200" b="1" i="0" u="none" strike="noStrike" kern="1200" cap="none" spc="0" normalizeH="0" baseline="0" noProof="0" dirty="0">
                <a:ln>
                  <a:noFill/>
                </a:ln>
                <a:solidFill>
                  <a:schemeClr val="accent3"/>
                </a:solidFill>
                <a:effectLst/>
                <a:uLnTx/>
                <a:uFillTx/>
                <a:latin typeface="IBM Plex Sans" panose="020B0503050203000203" pitchFamily="34" charset="0"/>
              </a:rPr>
              <a:t>collaborative processes</a:t>
            </a:r>
            <a:r>
              <a:rPr kumimoji="0" lang="en-US" sz="1200" b="0" i="0" u="none" strike="noStrike" kern="1200" cap="none" spc="0" normalizeH="0" baseline="0" noProof="0" dirty="0">
                <a:ln>
                  <a:noFill/>
                </a:ln>
                <a:solidFill>
                  <a:schemeClr val="accent3"/>
                </a:solidFill>
                <a:effectLst/>
                <a:uLnTx/>
                <a:uFillTx/>
                <a:latin typeface="IBM Plex Sans" panose="020B0503050203000203" pitchFamily="34" charset="0"/>
              </a:rPr>
              <a:t> </a:t>
            </a:r>
            <a:r>
              <a:rPr kumimoji="0" lang="en-US" sz="1200" b="0" i="0" u="none" strike="noStrike" kern="1200" cap="none" spc="0" normalizeH="0" baseline="0" noProof="0" dirty="0">
                <a:ln>
                  <a:noFill/>
                </a:ln>
                <a:solidFill>
                  <a:sysClr val="windowText" lastClr="000000"/>
                </a:solidFill>
                <a:effectLst/>
                <a:uLnTx/>
                <a:uFillTx/>
                <a:latin typeface="IBM Plex Sans" panose="020B0503050203000203" pitchFamily="34" charset="0"/>
              </a:rPr>
              <a:t>across all systems, including supply chain, health management, and regulatory.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ysClr val="windowText" lastClr="000000"/>
                </a:solidFill>
                <a:effectLst/>
                <a:uLnTx/>
                <a:uFillTx/>
                <a:latin typeface="IBM Plex Sans" panose="020B0503050203000203" pitchFamily="34" charset="0"/>
              </a:rPr>
              <a:t>A digital ecosystem is realized when </a:t>
            </a:r>
            <a:r>
              <a:rPr kumimoji="0" lang="en-US" sz="1200" b="1" i="0" u="none" strike="noStrike" kern="1200" cap="none" spc="0" normalizeH="0" baseline="0" noProof="0" dirty="0">
                <a:ln>
                  <a:noFill/>
                </a:ln>
                <a:solidFill>
                  <a:schemeClr val="accent3"/>
                </a:solidFill>
                <a:effectLst/>
                <a:uLnTx/>
                <a:uFillTx/>
                <a:latin typeface="IBM Plex Sans" panose="020B0503050203000203" pitchFamily="34" charset="0"/>
              </a:rPr>
              <a:t>advanced automation-</a:t>
            </a:r>
            <a:r>
              <a:rPr kumimoji="0" lang="en-US" sz="1200" b="0" i="0" u="none" strike="noStrike" kern="1200" cap="none" spc="0" normalizeH="0" baseline="0" noProof="0" dirty="0">
                <a:ln>
                  <a:noFill/>
                </a:ln>
                <a:solidFill>
                  <a:sysClr val="windowText" lastClr="000000"/>
                </a:solidFill>
                <a:effectLst/>
                <a:uLnTx/>
                <a:uFillTx/>
                <a:latin typeface="IBM Plex Sans" panose="020B0503050203000203" pitchFamily="34" charset="0"/>
              </a:rPr>
              <a:t>driven supply chain processes are integrated to interoperate with each other and with other ecosystems.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ysClr val="windowText" lastClr="000000"/>
                </a:solidFill>
                <a:effectLst/>
                <a:uLnTx/>
                <a:uFillTx/>
                <a:latin typeface="IBM Plex Sans" panose="020B0503050203000203" pitchFamily="34" charset="0"/>
              </a:rPr>
              <a:t>DSC thus ensures availability of real-time data, providing </a:t>
            </a:r>
            <a:r>
              <a:rPr kumimoji="0" lang="en-US" sz="1200" b="1" i="0" u="none" strike="noStrike" kern="1200" cap="none" spc="0" normalizeH="0" baseline="0" noProof="0" dirty="0">
                <a:ln>
                  <a:noFill/>
                </a:ln>
                <a:solidFill>
                  <a:schemeClr val="accent3"/>
                </a:solidFill>
                <a:effectLst/>
                <a:uLnTx/>
                <a:uFillTx/>
                <a:latin typeface="IBM Plex Sans" panose="020B0503050203000203" pitchFamily="34" charset="0"/>
              </a:rPr>
              <a:t>end-to-end visibility </a:t>
            </a:r>
            <a:r>
              <a:rPr kumimoji="0" lang="en-US" sz="1200" b="0" i="0" u="none" strike="noStrike" kern="1200" cap="none" spc="0" normalizeH="0" baseline="0" noProof="0" dirty="0">
                <a:ln>
                  <a:noFill/>
                </a:ln>
                <a:solidFill>
                  <a:sysClr val="windowText" lastClr="000000"/>
                </a:solidFill>
                <a:effectLst/>
                <a:uLnTx/>
                <a:uFillTx/>
                <a:latin typeface="IBM Plex Sans" panose="020B0503050203000203" pitchFamily="34" charset="0"/>
              </a:rPr>
              <a:t>and enhanced </a:t>
            </a:r>
            <a:r>
              <a:rPr kumimoji="0" lang="en-US" sz="1200" b="1" i="0" u="none" strike="noStrike" kern="1200" cap="none" spc="0" normalizeH="0" baseline="0" noProof="0" dirty="0">
                <a:ln>
                  <a:noFill/>
                </a:ln>
                <a:solidFill>
                  <a:schemeClr val="accent3"/>
                </a:solidFill>
                <a:effectLst/>
                <a:uLnTx/>
                <a:uFillTx/>
                <a:latin typeface="IBM Plex Sans" panose="020B0503050203000203" pitchFamily="34" charset="0"/>
              </a:rPr>
              <a:t>decision-making</a:t>
            </a:r>
            <a:r>
              <a:rPr kumimoji="0" lang="en-US" sz="1200" b="0" i="0" u="none" strike="noStrike" kern="1200" cap="none" spc="0" normalizeH="0" baseline="0" noProof="0" dirty="0">
                <a:ln>
                  <a:noFill/>
                </a:ln>
                <a:solidFill>
                  <a:sysClr val="windowText" lastClr="000000"/>
                </a:solidFill>
                <a:effectLst/>
                <a:uLnTx/>
                <a:uFillTx/>
                <a:latin typeface="IBM Plex Sans" panose="020B0503050203000203" pitchFamily="34" charset="0"/>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ysClr val="windowText" lastClr="000000"/>
              </a:solidFill>
              <a:effectLst/>
              <a:uLnTx/>
              <a:uFillTx/>
              <a:latin typeface="IBM Plex Sans" panose="020B0503050203000203" pitchFamily="34" charset="0"/>
            </a:endParaRPr>
          </a:p>
        </p:txBody>
      </p:sp>
      <p:sp>
        <p:nvSpPr>
          <p:cNvPr id="9" name="Hexagon 8">
            <a:extLst>
              <a:ext uri="{FF2B5EF4-FFF2-40B4-BE49-F238E27FC236}">
                <a16:creationId xmlns:a16="http://schemas.microsoft.com/office/drawing/2014/main" id="{F4E34AA0-364F-9545-BD73-CDD0846B95C1}"/>
              </a:ext>
            </a:extLst>
          </p:cNvPr>
          <p:cNvSpPr/>
          <p:nvPr/>
        </p:nvSpPr>
        <p:spPr>
          <a:xfrm>
            <a:off x="5527932" y="2662772"/>
            <a:ext cx="884618" cy="689932"/>
          </a:xfrm>
          <a:prstGeom prst="hexagon">
            <a:avLst/>
          </a:prstGeom>
          <a:solidFill>
            <a:srgbClr val="0067B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FFFFFF"/>
              </a:solidFill>
              <a:effectLst/>
              <a:uLnTx/>
              <a:uFillTx/>
              <a:latin typeface="Gill Sans MT"/>
              <a:ea typeface="+mn-ea"/>
              <a:cs typeface="+mn-cs"/>
            </a:endParaRPr>
          </a:p>
        </p:txBody>
      </p:sp>
      <p:sp>
        <p:nvSpPr>
          <p:cNvPr id="10" name="Hexagon 9">
            <a:extLst>
              <a:ext uri="{FF2B5EF4-FFF2-40B4-BE49-F238E27FC236}">
                <a16:creationId xmlns:a16="http://schemas.microsoft.com/office/drawing/2014/main" id="{38F853CF-725E-5D47-A9A0-8B249990E49C}"/>
              </a:ext>
            </a:extLst>
          </p:cNvPr>
          <p:cNvSpPr/>
          <p:nvPr/>
        </p:nvSpPr>
        <p:spPr>
          <a:xfrm>
            <a:off x="7009687" y="2662772"/>
            <a:ext cx="884618" cy="689932"/>
          </a:xfrm>
          <a:prstGeom prst="hexagon">
            <a:avLst/>
          </a:prstGeom>
          <a:solidFill>
            <a:srgbClr val="0067B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Gill Sans MT"/>
              <a:ea typeface="+mn-ea"/>
              <a:cs typeface="+mn-cs"/>
            </a:endParaRPr>
          </a:p>
        </p:txBody>
      </p:sp>
      <p:grpSp>
        <p:nvGrpSpPr>
          <p:cNvPr id="11" name="Group 10">
            <a:extLst>
              <a:ext uri="{FF2B5EF4-FFF2-40B4-BE49-F238E27FC236}">
                <a16:creationId xmlns:a16="http://schemas.microsoft.com/office/drawing/2014/main" id="{7A829384-2FEF-7846-8BBD-3EFEDC3C9EBD}"/>
              </a:ext>
            </a:extLst>
          </p:cNvPr>
          <p:cNvGrpSpPr/>
          <p:nvPr/>
        </p:nvGrpSpPr>
        <p:grpSpPr>
          <a:xfrm>
            <a:off x="6268112" y="2269274"/>
            <a:ext cx="885722" cy="689932"/>
            <a:chOff x="7014203" y="3284873"/>
            <a:chExt cx="885722" cy="689932"/>
          </a:xfrm>
        </p:grpSpPr>
        <p:sp>
          <p:nvSpPr>
            <p:cNvPr id="12" name="Hexagon 11">
              <a:extLst>
                <a:ext uri="{FF2B5EF4-FFF2-40B4-BE49-F238E27FC236}">
                  <a16:creationId xmlns:a16="http://schemas.microsoft.com/office/drawing/2014/main" id="{30B9B699-CB91-6D41-B80D-B5C818C74D3B}"/>
                </a:ext>
              </a:extLst>
            </p:cNvPr>
            <p:cNvSpPr/>
            <p:nvPr/>
          </p:nvSpPr>
          <p:spPr>
            <a:xfrm>
              <a:off x="7015307" y="3284873"/>
              <a:ext cx="884618" cy="689932"/>
            </a:xfrm>
            <a:prstGeom prst="hexagon">
              <a:avLst/>
            </a:prstGeom>
            <a:solidFill>
              <a:srgbClr val="0067B9"/>
            </a:solidFill>
            <a:ln w="12700" cap="flat" cmpd="sng" algn="ctr">
              <a:noFill/>
              <a:prstDash val="solid"/>
              <a:miter lim="800000"/>
            </a:ln>
            <a:effectLst/>
          </p:spPr>
          <p:txBody>
            <a:bodyPr rtlCol="0" anchor="ctr"/>
            <a:lstStyle/>
            <a:p>
              <a:pPr algn="ctr" defTabSz="457200"/>
              <a:endParaRPr lang="en-US" sz="900" kern="0">
                <a:solidFill>
                  <a:srgbClr val="FFFFFF"/>
                </a:solidFill>
                <a:latin typeface="Gill Sans MT"/>
              </a:endParaRPr>
            </a:p>
          </p:txBody>
        </p:sp>
        <p:sp>
          <p:nvSpPr>
            <p:cNvPr id="13" name="TextBox 12">
              <a:extLst>
                <a:ext uri="{FF2B5EF4-FFF2-40B4-BE49-F238E27FC236}">
                  <a16:creationId xmlns:a16="http://schemas.microsoft.com/office/drawing/2014/main" id="{6B840D2A-1AFA-164A-8E0E-691BEA4BB0E0}"/>
                </a:ext>
              </a:extLst>
            </p:cNvPr>
            <p:cNvSpPr txBox="1"/>
            <p:nvPr/>
          </p:nvSpPr>
          <p:spPr>
            <a:xfrm>
              <a:off x="7014203" y="3435808"/>
              <a:ext cx="874452" cy="369332"/>
            </a:xfrm>
            <a:prstGeom prst="rect">
              <a:avLst/>
            </a:prstGeom>
            <a:noFill/>
            <a:ln>
              <a:noFill/>
            </a:ln>
          </p:spPr>
          <p:txBody>
            <a:bodyPr wrap="square" rtlCol="0" anchor="ctr">
              <a:spAutoFit/>
            </a:bodyPr>
            <a:lstStyle>
              <a:defPPr>
                <a:defRPr lang="en-US"/>
              </a:defPPr>
              <a:lvl1pPr marR="0" lvl="0" indent="0" algn="ctr" defTabSz="457200" fontAlgn="auto">
                <a:lnSpc>
                  <a:spcPct val="100000"/>
                </a:lnSpc>
                <a:spcBef>
                  <a:spcPts val="0"/>
                </a:spcBef>
                <a:spcAft>
                  <a:spcPts val="0"/>
                </a:spcAft>
                <a:buClrTx/>
                <a:buSzTx/>
                <a:buFontTx/>
                <a:buNone/>
                <a:tabLst/>
                <a:defRPr kumimoji="0" sz="1050" b="1" i="0" u="none" strike="noStrike" kern="0" cap="none" spc="0" normalizeH="0" baseline="0">
                  <a:ln>
                    <a:noFill/>
                  </a:ln>
                  <a:solidFill>
                    <a:srgbClr val="FFFFFF"/>
                  </a:solidFill>
                  <a:effectLst/>
                  <a:uLnTx/>
                  <a:uFillTx/>
                  <a:latin typeface="IBM Plex Arabic Medium" panose="020B0503050203000203" pitchFamily="34" charset="-78"/>
                  <a:cs typeface="IBM Plex Arabic Medium" panose="020B0503050203000203" pitchFamily="34" charset="-78"/>
                </a:defRPr>
              </a:lvl1pPr>
            </a:lstStyle>
            <a:p>
              <a:r>
                <a:rPr lang="en-US" sz="900" dirty="0"/>
                <a:t>Digital Ecosystem</a:t>
              </a:r>
            </a:p>
          </p:txBody>
        </p:sp>
      </p:grpSp>
      <p:sp>
        <p:nvSpPr>
          <p:cNvPr id="14" name="Oval 13">
            <a:extLst>
              <a:ext uri="{FF2B5EF4-FFF2-40B4-BE49-F238E27FC236}">
                <a16:creationId xmlns:a16="http://schemas.microsoft.com/office/drawing/2014/main" id="{060D4F3D-6B2F-234D-8E9B-1E3CD8F1CDC8}"/>
              </a:ext>
            </a:extLst>
          </p:cNvPr>
          <p:cNvSpPr/>
          <p:nvPr/>
        </p:nvSpPr>
        <p:spPr>
          <a:xfrm>
            <a:off x="5044380" y="1702677"/>
            <a:ext cx="3337560" cy="333756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pic>
        <p:nvPicPr>
          <p:cNvPr id="16" name="Picture 15">
            <a:extLst>
              <a:ext uri="{FF2B5EF4-FFF2-40B4-BE49-F238E27FC236}">
                <a16:creationId xmlns:a16="http://schemas.microsoft.com/office/drawing/2014/main" id="{DDC41BA5-AF75-7F4C-8C2D-3A351E320CBA}"/>
              </a:ext>
            </a:extLst>
          </p:cNvPr>
          <p:cNvPicPr>
            <a:picLocks noChangeAspect="1"/>
          </p:cNvPicPr>
          <p:nvPr/>
        </p:nvPicPr>
        <p:blipFill>
          <a:blip r:embed="rId3"/>
          <a:stretch>
            <a:fillRect/>
          </a:stretch>
        </p:blipFill>
        <p:spPr>
          <a:xfrm>
            <a:off x="6532286" y="3101317"/>
            <a:ext cx="347371" cy="371748"/>
          </a:xfrm>
          <a:prstGeom prst="rect">
            <a:avLst/>
          </a:prstGeom>
        </p:spPr>
      </p:pic>
      <p:grpSp>
        <p:nvGrpSpPr>
          <p:cNvPr id="17" name="Group 16">
            <a:extLst>
              <a:ext uri="{FF2B5EF4-FFF2-40B4-BE49-F238E27FC236}">
                <a16:creationId xmlns:a16="http://schemas.microsoft.com/office/drawing/2014/main" id="{22227150-87DD-D442-9FF8-E556A05E94EF}"/>
              </a:ext>
            </a:extLst>
          </p:cNvPr>
          <p:cNvGrpSpPr/>
          <p:nvPr/>
        </p:nvGrpSpPr>
        <p:grpSpPr>
          <a:xfrm>
            <a:off x="6215561" y="3769901"/>
            <a:ext cx="991763" cy="689932"/>
            <a:chOff x="6961652" y="3284873"/>
            <a:chExt cx="991763" cy="689932"/>
          </a:xfrm>
        </p:grpSpPr>
        <p:sp>
          <p:nvSpPr>
            <p:cNvPr id="18" name="Hexagon 17">
              <a:extLst>
                <a:ext uri="{FF2B5EF4-FFF2-40B4-BE49-F238E27FC236}">
                  <a16:creationId xmlns:a16="http://schemas.microsoft.com/office/drawing/2014/main" id="{15F5B8F9-B8DF-474E-BBEA-B5DF677E2545}"/>
                </a:ext>
              </a:extLst>
            </p:cNvPr>
            <p:cNvSpPr/>
            <p:nvPr/>
          </p:nvSpPr>
          <p:spPr>
            <a:xfrm>
              <a:off x="7015307" y="3284873"/>
              <a:ext cx="884618" cy="689932"/>
            </a:xfrm>
            <a:prstGeom prst="hexagon">
              <a:avLst/>
            </a:prstGeom>
            <a:solidFill>
              <a:srgbClr val="0067B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FFFFFF"/>
                </a:solidFill>
                <a:effectLst/>
                <a:uLnTx/>
                <a:uFillTx/>
                <a:latin typeface="Gill Sans MT"/>
                <a:ea typeface="+mn-ea"/>
                <a:cs typeface="+mn-cs"/>
              </a:endParaRPr>
            </a:p>
          </p:txBody>
        </p:sp>
        <p:sp>
          <p:nvSpPr>
            <p:cNvPr id="19" name="TextBox 18">
              <a:extLst>
                <a:ext uri="{FF2B5EF4-FFF2-40B4-BE49-F238E27FC236}">
                  <a16:creationId xmlns:a16="http://schemas.microsoft.com/office/drawing/2014/main" id="{886911EA-A087-F141-9B2F-436C68E93E67}"/>
                </a:ext>
              </a:extLst>
            </p:cNvPr>
            <p:cNvSpPr txBox="1"/>
            <p:nvPr/>
          </p:nvSpPr>
          <p:spPr>
            <a:xfrm>
              <a:off x="6961652" y="3498622"/>
              <a:ext cx="991763" cy="369332"/>
            </a:xfrm>
            <a:prstGeom prst="rect">
              <a:avLst/>
            </a:prstGeom>
            <a:noFill/>
            <a:ln>
              <a:noFill/>
            </a:ln>
          </p:spPr>
          <p:txBody>
            <a:bodyPr wrap="square" rtlCol="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FFFF"/>
                  </a:solidFill>
                  <a:effectLst/>
                  <a:uLnTx/>
                  <a:uFillTx/>
                  <a:latin typeface="IBM Plex Arabic Medium" panose="020B0503050203000203" pitchFamily="34" charset="-78"/>
                  <a:cs typeface="IBM Plex Arabic Medium" panose="020B0503050203000203" pitchFamily="34" charset="-78"/>
                </a:rPr>
                <a:t>Transactional Systems</a:t>
              </a:r>
            </a:p>
          </p:txBody>
        </p:sp>
      </p:grpSp>
      <p:grpSp>
        <p:nvGrpSpPr>
          <p:cNvPr id="20" name="Group 19">
            <a:extLst>
              <a:ext uri="{FF2B5EF4-FFF2-40B4-BE49-F238E27FC236}">
                <a16:creationId xmlns:a16="http://schemas.microsoft.com/office/drawing/2014/main" id="{EDE8642B-193A-D342-B955-0F5561722894}"/>
              </a:ext>
            </a:extLst>
          </p:cNvPr>
          <p:cNvGrpSpPr/>
          <p:nvPr/>
        </p:nvGrpSpPr>
        <p:grpSpPr>
          <a:xfrm>
            <a:off x="5526828" y="3391100"/>
            <a:ext cx="885722" cy="689932"/>
            <a:chOff x="7014203" y="3284873"/>
            <a:chExt cx="885722" cy="689932"/>
          </a:xfrm>
        </p:grpSpPr>
        <p:sp>
          <p:nvSpPr>
            <p:cNvPr id="21" name="Hexagon 20">
              <a:extLst>
                <a:ext uri="{FF2B5EF4-FFF2-40B4-BE49-F238E27FC236}">
                  <a16:creationId xmlns:a16="http://schemas.microsoft.com/office/drawing/2014/main" id="{287C6924-961A-734C-996C-5D0D4E1B642E}"/>
                </a:ext>
              </a:extLst>
            </p:cNvPr>
            <p:cNvSpPr/>
            <p:nvPr/>
          </p:nvSpPr>
          <p:spPr>
            <a:xfrm>
              <a:off x="7015307" y="3284873"/>
              <a:ext cx="884618" cy="689932"/>
            </a:xfrm>
            <a:prstGeom prst="hexagon">
              <a:avLst/>
            </a:prstGeom>
            <a:solidFill>
              <a:srgbClr val="0067B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FFFFFF"/>
                </a:solidFill>
                <a:effectLst/>
                <a:uLnTx/>
                <a:uFillTx/>
                <a:latin typeface="Gill Sans MT"/>
                <a:ea typeface="+mn-ea"/>
                <a:cs typeface="+mn-cs"/>
              </a:endParaRPr>
            </a:p>
          </p:txBody>
        </p:sp>
        <p:sp>
          <p:nvSpPr>
            <p:cNvPr id="22" name="TextBox 21">
              <a:extLst>
                <a:ext uri="{FF2B5EF4-FFF2-40B4-BE49-F238E27FC236}">
                  <a16:creationId xmlns:a16="http://schemas.microsoft.com/office/drawing/2014/main" id="{C882CB3C-7486-D741-9DF6-E0E2C3E2A563}"/>
                </a:ext>
              </a:extLst>
            </p:cNvPr>
            <p:cNvSpPr txBox="1"/>
            <p:nvPr/>
          </p:nvSpPr>
          <p:spPr>
            <a:xfrm>
              <a:off x="7014203" y="3446441"/>
              <a:ext cx="874452" cy="369332"/>
            </a:xfrm>
            <a:prstGeom prst="rect">
              <a:avLst/>
            </a:prstGeom>
            <a:noFill/>
            <a:ln>
              <a:noFill/>
            </a:ln>
          </p:spPr>
          <p:txBody>
            <a:bodyPr wrap="square" rtlCol="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FFFF"/>
                  </a:solidFill>
                  <a:effectLst/>
                  <a:uLnTx/>
                  <a:uFillTx/>
                  <a:latin typeface="IBM Plex Arabic Medium" panose="020B0503050203000203" pitchFamily="34" charset="-78"/>
                  <a:cs typeface="IBM Plex Arabic Medium" panose="020B0503050203000203" pitchFamily="34" charset="-78"/>
                </a:rPr>
                <a:t>Advanced Digitization</a:t>
              </a:r>
            </a:p>
          </p:txBody>
        </p:sp>
      </p:grpSp>
      <p:grpSp>
        <p:nvGrpSpPr>
          <p:cNvPr id="23" name="Group 22">
            <a:extLst>
              <a:ext uri="{FF2B5EF4-FFF2-40B4-BE49-F238E27FC236}">
                <a16:creationId xmlns:a16="http://schemas.microsoft.com/office/drawing/2014/main" id="{9079E16B-EAEF-1044-A917-F55F54BA229B}"/>
              </a:ext>
            </a:extLst>
          </p:cNvPr>
          <p:cNvGrpSpPr/>
          <p:nvPr/>
        </p:nvGrpSpPr>
        <p:grpSpPr>
          <a:xfrm>
            <a:off x="7009135" y="3391100"/>
            <a:ext cx="885722" cy="689932"/>
            <a:chOff x="7014203" y="3284873"/>
            <a:chExt cx="885722" cy="689932"/>
          </a:xfrm>
        </p:grpSpPr>
        <p:sp>
          <p:nvSpPr>
            <p:cNvPr id="24" name="Hexagon 23">
              <a:extLst>
                <a:ext uri="{FF2B5EF4-FFF2-40B4-BE49-F238E27FC236}">
                  <a16:creationId xmlns:a16="http://schemas.microsoft.com/office/drawing/2014/main" id="{632B13FD-85F3-B24D-A2BD-F595BA7C4A58}"/>
                </a:ext>
              </a:extLst>
            </p:cNvPr>
            <p:cNvSpPr/>
            <p:nvPr/>
          </p:nvSpPr>
          <p:spPr>
            <a:xfrm>
              <a:off x="7015307" y="3284873"/>
              <a:ext cx="884618" cy="689932"/>
            </a:xfrm>
            <a:prstGeom prst="hexagon">
              <a:avLst/>
            </a:prstGeom>
            <a:solidFill>
              <a:srgbClr val="0067B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FFFFFF"/>
                </a:solidFill>
                <a:effectLst/>
                <a:uLnTx/>
                <a:uFillTx/>
                <a:latin typeface="Gill Sans MT"/>
                <a:ea typeface="+mn-ea"/>
                <a:cs typeface="+mn-cs"/>
              </a:endParaRPr>
            </a:p>
          </p:txBody>
        </p:sp>
        <p:sp>
          <p:nvSpPr>
            <p:cNvPr id="25" name="TextBox 24">
              <a:extLst>
                <a:ext uri="{FF2B5EF4-FFF2-40B4-BE49-F238E27FC236}">
                  <a16:creationId xmlns:a16="http://schemas.microsoft.com/office/drawing/2014/main" id="{09E76D3A-C3A8-2349-834C-7BB1352B5BBD}"/>
                </a:ext>
              </a:extLst>
            </p:cNvPr>
            <p:cNvSpPr txBox="1"/>
            <p:nvPr/>
          </p:nvSpPr>
          <p:spPr>
            <a:xfrm>
              <a:off x="7014203" y="3377191"/>
              <a:ext cx="874452" cy="507831"/>
            </a:xfrm>
            <a:prstGeom prst="rect">
              <a:avLst/>
            </a:prstGeom>
            <a:noFill/>
            <a:ln>
              <a:noFill/>
            </a:ln>
          </p:spPr>
          <p:txBody>
            <a:bodyPr wrap="square" rtlCol="0" anchor="ctr">
              <a:spAutoFit/>
            </a:bodyPr>
            <a:lstStyle/>
            <a:p>
              <a:pPr lvl="0" algn="ctr" defTabSz="457200">
                <a:defRPr/>
              </a:pPr>
              <a:r>
                <a:rPr lang="en-US" sz="900" b="1" kern="0" dirty="0">
                  <a:solidFill>
                    <a:srgbClr val="FFFFFF"/>
                  </a:solidFill>
                  <a:latin typeface="IBM Plex Arabic Medium" panose="020B0503050203000203" pitchFamily="34" charset="-78"/>
                  <a:cs typeface="IBM Plex Arabic Medium" panose="020B0503050203000203" pitchFamily="34" charset="-78"/>
                </a:rPr>
                <a:t>Data </a:t>
              </a:r>
            </a:p>
            <a:p>
              <a:pPr lvl="0" algn="ctr" defTabSz="457200">
                <a:defRPr/>
              </a:pPr>
              <a:r>
                <a:rPr lang="en-US" sz="900" b="1" kern="0" dirty="0">
                  <a:solidFill>
                    <a:srgbClr val="FFFFFF"/>
                  </a:solidFill>
                  <a:latin typeface="IBM Plex Arabic Medium" panose="020B0503050203000203" pitchFamily="34" charset="-78"/>
                  <a:cs typeface="IBM Plex Arabic Medium" panose="020B0503050203000203" pitchFamily="34" charset="-78"/>
                </a:rPr>
                <a:t>&amp; </a:t>
              </a:r>
            </a:p>
            <a:p>
              <a:pPr lvl="0" algn="ctr" defTabSz="457200">
                <a:defRPr/>
              </a:pPr>
              <a:r>
                <a:rPr lang="en-US" sz="900" b="1" kern="0" dirty="0">
                  <a:solidFill>
                    <a:srgbClr val="FFFFFF"/>
                  </a:solidFill>
                  <a:latin typeface="IBM Plex Arabic Medium" panose="020B0503050203000203" pitchFamily="34" charset="-78"/>
                  <a:cs typeface="IBM Plex Arabic Medium" panose="020B0503050203000203" pitchFamily="34" charset="-78"/>
                </a:rPr>
                <a:t>Analytics</a:t>
              </a:r>
              <a:endParaRPr kumimoji="0" lang="en-US" sz="900" b="1" i="0" u="none" strike="noStrike" kern="0" cap="none" spc="0" normalizeH="0" baseline="0" noProof="0" dirty="0">
                <a:ln>
                  <a:noFill/>
                </a:ln>
                <a:solidFill>
                  <a:srgbClr val="FFFFFF"/>
                </a:solidFill>
                <a:effectLst/>
                <a:uLnTx/>
                <a:uFillTx/>
                <a:latin typeface="IBM Plex Arabic Medium" panose="020B0503050203000203" pitchFamily="34" charset="-78"/>
                <a:cs typeface="IBM Plex Arabic Medium" panose="020B0503050203000203" pitchFamily="34" charset="-78"/>
              </a:endParaRPr>
            </a:p>
          </p:txBody>
        </p:sp>
      </p:grpSp>
      <p:sp>
        <p:nvSpPr>
          <p:cNvPr id="26" name="TextBox 25">
            <a:extLst>
              <a:ext uri="{FF2B5EF4-FFF2-40B4-BE49-F238E27FC236}">
                <a16:creationId xmlns:a16="http://schemas.microsoft.com/office/drawing/2014/main" id="{E154AE24-BD7B-6E40-8D8F-7FF2257ACD01}"/>
              </a:ext>
            </a:extLst>
          </p:cNvPr>
          <p:cNvSpPr txBox="1"/>
          <p:nvPr/>
        </p:nvSpPr>
        <p:spPr>
          <a:xfrm>
            <a:off x="6312459" y="3441702"/>
            <a:ext cx="788580" cy="203092"/>
          </a:xfrm>
          <a:prstGeom prst="rect">
            <a:avLst/>
          </a:prstGeom>
          <a:noFill/>
          <a:ln>
            <a:noFill/>
          </a:ln>
        </p:spPr>
        <p:txBody>
          <a:bodyPr spcFirstLastPara="1" vert="horz" wrap="square" lIns="91425" tIns="45700" rIns="91425" bIns="45700" rtlCol="0" anchor="ctr" anchorCtr="0">
            <a:spAutoFit/>
          </a:bodyPr>
          <a:lstStyle>
            <a:defPPr>
              <a:defRPr lang="en-US"/>
            </a:defPPr>
            <a:lvl1pPr marR="0" lvl="0" indent="0" fontAlgn="t">
              <a:lnSpc>
                <a:spcPct val="90000"/>
              </a:lnSpc>
              <a:spcBef>
                <a:spcPct val="0"/>
              </a:spcBef>
              <a:spcAft>
                <a:spcPts val="0"/>
              </a:spcAft>
              <a:buClr>
                <a:srgbClr val="6C6463"/>
              </a:buClr>
              <a:buSzPct val="80000"/>
              <a:buFontTx/>
              <a:buNone/>
              <a:tabLst/>
              <a:defRPr kumimoji="0" sz="2800" b="0" i="0" u="none" strike="noStrike" cap="none" spc="0" normalizeH="0" baseline="0">
                <a:ln>
                  <a:noFill/>
                </a:ln>
                <a:solidFill>
                  <a:srgbClr val="BA0C2F"/>
                </a:solidFill>
                <a:effectLst/>
                <a:uLnTx/>
                <a:uFillTx/>
                <a:latin typeface="Gill Sans MT" panose="020B0502020104020203" pitchFamily="34" charset="0"/>
                <a:ea typeface="+mj-ea"/>
                <a:cs typeface="+mj-cs"/>
              </a:defRPr>
            </a:lvl1pPr>
            <a:lvl2pPr defTabSz="457200"/>
            <a:lvl3pPr defTabSz="457200"/>
            <a:lvl4pPr defTabSz="457200"/>
            <a:lvl5pPr defTabSz="457200"/>
            <a:lvl6pPr defTabSz="457200"/>
            <a:lvl7pPr defTabSz="457200"/>
            <a:lvl8pPr defTabSz="457200"/>
            <a:lvl9pPr defTabSz="457200"/>
          </a:lstStyle>
          <a:p>
            <a:pPr algn="ctr"/>
            <a:r>
              <a:rPr lang="en-US" sz="800" b="1" dirty="0">
                <a:latin typeface="IBM Plex Sans" panose="020B0503050203000203" pitchFamily="34" charset="0"/>
              </a:rPr>
              <a:t>PATIENTS</a:t>
            </a:r>
          </a:p>
        </p:txBody>
      </p:sp>
      <p:sp>
        <p:nvSpPr>
          <p:cNvPr id="27" name="Oval 26">
            <a:extLst>
              <a:ext uri="{FF2B5EF4-FFF2-40B4-BE49-F238E27FC236}">
                <a16:creationId xmlns:a16="http://schemas.microsoft.com/office/drawing/2014/main" id="{E3E440A2-B04B-3644-AEBD-50AB39DB904D}"/>
              </a:ext>
            </a:extLst>
          </p:cNvPr>
          <p:cNvSpPr/>
          <p:nvPr/>
        </p:nvSpPr>
        <p:spPr>
          <a:xfrm>
            <a:off x="6685728" y="1679131"/>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258E3AA7-CC05-3B49-8AC2-837BC13A2851}"/>
              </a:ext>
            </a:extLst>
          </p:cNvPr>
          <p:cNvSpPr/>
          <p:nvPr/>
        </p:nvSpPr>
        <p:spPr>
          <a:xfrm>
            <a:off x="7647421" y="1978673"/>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2F08EB0-A59B-6E4A-8556-C31F19208E6D}"/>
              </a:ext>
            </a:extLst>
          </p:cNvPr>
          <p:cNvSpPr/>
          <p:nvPr/>
        </p:nvSpPr>
        <p:spPr>
          <a:xfrm>
            <a:off x="8262274" y="2801108"/>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E73A67E3-7C1D-7C42-9284-C59E536AC252}"/>
              </a:ext>
            </a:extLst>
          </p:cNvPr>
          <p:cNvSpPr/>
          <p:nvPr/>
        </p:nvSpPr>
        <p:spPr>
          <a:xfrm>
            <a:off x="8257024" y="3920449"/>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7521D838-A1FC-CF4F-BD5D-9F87CD72CA0B}"/>
              </a:ext>
            </a:extLst>
          </p:cNvPr>
          <p:cNvSpPr/>
          <p:nvPr/>
        </p:nvSpPr>
        <p:spPr>
          <a:xfrm>
            <a:off x="6701491" y="5016153"/>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29114353-BA1E-0B4F-BE4B-32072242539C}"/>
              </a:ext>
            </a:extLst>
          </p:cNvPr>
          <p:cNvSpPr/>
          <p:nvPr/>
        </p:nvSpPr>
        <p:spPr>
          <a:xfrm>
            <a:off x="7710482" y="4669315"/>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8E0B849E-4A88-6F44-9004-9C5DFFA2891F}"/>
              </a:ext>
            </a:extLst>
          </p:cNvPr>
          <p:cNvSpPr/>
          <p:nvPr/>
        </p:nvSpPr>
        <p:spPr>
          <a:xfrm>
            <a:off x="5750313" y="1973419"/>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E88A9DB-D372-4D45-AC15-7090DD349CB3}"/>
              </a:ext>
            </a:extLst>
          </p:cNvPr>
          <p:cNvSpPr/>
          <p:nvPr/>
        </p:nvSpPr>
        <p:spPr>
          <a:xfrm>
            <a:off x="5103935" y="2827384"/>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C9B67941-511D-F840-90F8-D6F6806BB86C}"/>
              </a:ext>
            </a:extLst>
          </p:cNvPr>
          <p:cNvSpPr/>
          <p:nvPr/>
        </p:nvSpPr>
        <p:spPr>
          <a:xfrm>
            <a:off x="5130215" y="3946725"/>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DBD70E57-616D-494F-B2D4-1D5E6692C203}"/>
              </a:ext>
            </a:extLst>
          </p:cNvPr>
          <p:cNvSpPr/>
          <p:nvPr/>
        </p:nvSpPr>
        <p:spPr>
          <a:xfrm>
            <a:off x="5718784" y="4695591"/>
            <a:ext cx="45720" cy="45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C50E7CA-A924-E846-9290-D1299D63D112}"/>
              </a:ext>
            </a:extLst>
          </p:cNvPr>
          <p:cNvSpPr txBox="1"/>
          <p:nvPr/>
        </p:nvSpPr>
        <p:spPr>
          <a:xfrm>
            <a:off x="6367001" y="1449118"/>
            <a:ext cx="683173" cy="215444"/>
          </a:xfrm>
          <a:prstGeom prst="rect">
            <a:avLst/>
          </a:prstGeom>
          <a:noFill/>
        </p:spPr>
        <p:txBody>
          <a:bodyPr wrap="square" rtlCol="0">
            <a:spAutoFit/>
          </a:bodyPr>
          <a:lstStyle/>
          <a:p>
            <a:pPr algn="ctr"/>
            <a:r>
              <a:rPr lang="en-US" sz="800" dirty="0">
                <a:latin typeface="IBM Plex Sans" panose="020B0503050203000203" pitchFamily="34" charset="0"/>
              </a:rPr>
              <a:t>DONORS</a:t>
            </a:r>
          </a:p>
        </p:txBody>
      </p:sp>
      <p:sp>
        <p:nvSpPr>
          <p:cNvPr id="38" name="TextBox 37">
            <a:extLst>
              <a:ext uri="{FF2B5EF4-FFF2-40B4-BE49-F238E27FC236}">
                <a16:creationId xmlns:a16="http://schemas.microsoft.com/office/drawing/2014/main" id="{419BBDBB-D6A0-F841-8F6D-F00CE5CC9D1C}"/>
              </a:ext>
            </a:extLst>
          </p:cNvPr>
          <p:cNvSpPr txBox="1"/>
          <p:nvPr/>
        </p:nvSpPr>
        <p:spPr>
          <a:xfrm>
            <a:off x="7669020" y="1782278"/>
            <a:ext cx="1133401" cy="338554"/>
          </a:xfrm>
          <a:prstGeom prst="rect">
            <a:avLst/>
          </a:prstGeom>
          <a:noFill/>
        </p:spPr>
        <p:txBody>
          <a:bodyPr wrap="square" rtlCol="0">
            <a:spAutoFit/>
          </a:bodyPr>
          <a:lstStyle/>
          <a:p>
            <a:pPr algn="ctr"/>
            <a:r>
              <a:rPr lang="en-US" sz="800" dirty="0">
                <a:latin typeface="IBM Plex Sans" panose="020B0503050203000203" pitchFamily="34" charset="0"/>
              </a:rPr>
              <a:t>COMMUNITY HEALTH WORKERS</a:t>
            </a:r>
          </a:p>
        </p:txBody>
      </p:sp>
      <p:sp>
        <p:nvSpPr>
          <p:cNvPr id="39" name="TextBox 38">
            <a:extLst>
              <a:ext uri="{FF2B5EF4-FFF2-40B4-BE49-F238E27FC236}">
                <a16:creationId xmlns:a16="http://schemas.microsoft.com/office/drawing/2014/main" id="{B7F664F2-A940-B747-82C0-0B35C567A7E2}"/>
              </a:ext>
            </a:extLst>
          </p:cNvPr>
          <p:cNvSpPr txBox="1"/>
          <p:nvPr/>
        </p:nvSpPr>
        <p:spPr>
          <a:xfrm>
            <a:off x="8295185" y="2675182"/>
            <a:ext cx="683173" cy="338554"/>
          </a:xfrm>
          <a:prstGeom prst="rect">
            <a:avLst/>
          </a:prstGeom>
          <a:noFill/>
        </p:spPr>
        <p:txBody>
          <a:bodyPr wrap="square" rtlCol="0">
            <a:spAutoFit/>
          </a:bodyPr>
          <a:lstStyle/>
          <a:p>
            <a:pPr algn="ctr"/>
            <a:r>
              <a:rPr lang="en-US" sz="800" dirty="0">
                <a:latin typeface="IBM Plex Sans" panose="020B0503050203000203" pitchFamily="34" charset="0"/>
              </a:rPr>
              <a:t>PRIVATE SECTOR</a:t>
            </a:r>
          </a:p>
        </p:txBody>
      </p:sp>
      <p:sp>
        <p:nvSpPr>
          <p:cNvPr id="40" name="TextBox 39">
            <a:extLst>
              <a:ext uri="{FF2B5EF4-FFF2-40B4-BE49-F238E27FC236}">
                <a16:creationId xmlns:a16="http://schemas.microsoft.com/office/drawing/2014/main" id="{E09D8EBC-12E2-204B-83CA-7B9F0D6880E8}"/>
              </a:ext>
            </a:extLst>
          </p:cNvPr>
          <p:cNvSpPr txBox="1"/>
          <p:nvPr/>
        </p:nvSpPr>
        <p:spPr>
          <a:xfrm>
            <a:off x="8303828" y="3816798"/>
            <a:ext cx="765741" cy="215444"/>
          </a:xfrm>
          <a:prstGeom prst="rect">
            <a:avLst/>
          </a:prstGeom>
          <a:noFill/>
        </p:spPr>
        <p:txBody>
          <a:bodyPr wrap="square" rtlCol="0">
            <a:spAutoFit/>
          </a:bodyPr>
          <a:lstStyle/>
          <a:p>
            <a:pPr algn="ctr"/>
            <a:r>
              <a:rPr lang="en-US" sz="800" dirty="0">
                <a:latin typeface="IBM Plex Sans" panose="020B0503050203000203" pitchFamily="34" charset="0"/>
              </a:rPr>
              <a:t>DPs / SDPs</a:t>
            </a:r>
          </a:p>
        </p:txBody>
      </p:sp>
      <p:sp>
        <p:nvSpPr>
          <p:cNvPr id="41" name="TextBox 40">
            <a:extLst>
              <a:ext uri="{FF2B5EF4-FFF2-40B4-BE49-F238E27FC236}">
                <a16:creationId xmlns:a16="http://schemas.microsoft.com/office/drawing/2014/main" id="{F9C20187-0E25-DB47-B60B-20ACAAE87782}"/>
              </a:ext>
            </a:extLst>
          </p:cNvPr>
          <p:cNvSpPr txBox="1"/>
          <p:nvPr/>
        </p:nvSpPr>
        <p:spPr>
          <a:xfrm>
            <a:off x="4613266" y="1878203"/>
            <a:ext cx="1140606" cy="215444"/>
          </a:xfrm>
          <a:prstGeom prst="rect">
            <a:avLst/>
          </a:prstGeom>
          <a:noFill/>
        </p:spPr>
        <p:txBody>
          <a:bodyPr wrap="square" rtlCol="0">
            <a:spAutoFit/>
          </a:bodyPr>
          <a:lstStyle/>
          <a:p>
            <a:pPr algn="ctr"/>
            <a:r>
              <a:rPr lang="en-US" sz="800" dirty="0">
                <a:latin typeface="IBM Plex Sans" panose="020B0503050203000203" pitchFamily="34" charset="0"/>
              </a:rPr>
              <a:t>MANUFACTURERS</a:t>
            </a:r>
          </a:p>
        </p:txBody>
      </p:sp>
      <p:sp>
        <p:nvSpPr>
          <p:cNvPr id="42" name="TextBox 41">
            <a:extLst>
              <a:ext uri="{FF2B5EF4-FFF2-40B4-BE49-F238E27FC236}">
                <a16:creationId xmlns:a16="http://schemas.microsoft.com/office/drawing/2014/main" id="{9B56A183-9859-2F41-A2BD-E01A1209275E}"/>
              </a:ext>
            </a:extLst>
          </p:cNvPr>
          <p:cNvSpPr txBox="1"/>
          <p:nvPr/>
        </p:nvSpPr>
        <p:spPr>
          <a:xfrm>
            <a:off x="4268614" y="2733799"/>
            <a:ext cx="898382" cy="215444"/>
          </a:xfrm>
          <a:prstGeom prst="rect">
            <a:avLst/>
          </a:prstGeom>
          <a:noFill/>
        </p:spPr>
        <p:txBody>
          <a:bodyPr wrap="square" rtlCol="0">
            <a:spAutoFit/>
          </a:bodyPr>
          <a:lstStyle/>
          <a:p>
            <a:pPr algn="ctr"/>
            <a:r>
              <a:rPr lang="en-US" sz="800" dirty="0">
                <a:latin typeface="IBM Plex Sans" panose="020B0503050203000203" pitchFamily="34" charset="0"/>
              </a:rPr>
              <a:t>PROCURERS</a:t>
            </a:r>
          </a:p>
        </p:txBody>
      </p:sp>
      <p:sp>
        <p:nvSpPr>
          <p:cNvPr id="43" name="TextBox 42">
            <a:extLst>
              <a:ext uri="{FF2B5EF4-FFF2-40B4-BE49-F238E27FC236}">
                <a16:creationId xmlns:a16="http://schemas.microsoft.com/office/drawing/2014/main" id="{E6CDC665-7455-8244-82EF-110E6E67714A}"/>
              </a:ext>
            </a:extLst>
          </p:cNvPr>
          <p:cNvSpPr txBox="1"/>
          <p:nvPr/>
        </p:nvSpPr>
        <p:spPr>
          <a:xfrm>
            <a:off x="4403823" y="3860804"/>
            <a:ext cx="745106" cy="215444"/>
          </a:xfrm>
          <a:prstGeom prst="rect">
            <a:avLst/>
          </a:prstGeom>
          <a:noFill/>
        </p:spPr>
        <p:txBody>
          <a:bodyPr wrap="square" rtlCol="0">
            <a:spAutoFit/>
          </a:bodyPr>
          <a:lstStyle/>
          <a:p>
            <a:pPr algn="ctr"/>
            <a:r>
              <a:rPr lang="en-US" sz="800" dirty="0">
                <a:latin typeface="IBM Plex Sans" panose="020B0503050203000203" pitchFamily="34" charset="0"/>
              </a:rPr>
              <a:t>SHIPPERS</a:t>
            </a:r>
          </a:p>
        </p:txBody>
      </p:sp>
      <p:sp>
        <p:nvSpPr>
          <p:cNvPr id="44" name="TextBox 43">
            <a:extLst>
              <a:ext uri="{FF2B5EF4-FFF2-40B4-BE49-F238E27FC236}">
                <a16:creationId xmlns:a16="http://schemas.microsoft.com/office/drawing/2014/main" id="{561FACBC-F1C3-6041-AC45-79A9E89D584D}"/>
              </a:ext>
            </a:extLst>
          </p:cNvPr>
          <p:cNvSpPr txBox="1"/>
          <p:nvPr/>
        </p:nvSpPr>
        <p:spPr>
          <a:xfrm>
            <a:off x="7672122" y="4578572"/>
            <a:ext cx="884618" cy="338554"/>
          </a:xfrm>
          <a:prstGeom prst="rect">
            <a:avLst/>
          </a:prstGeom>
          <a:noFill/>
        </p:spPr>
        <p:txBody>
          <a:bodyPr wrap="square" rtlCol="0">
            <a:spAutoFit/>
          </a:bodyPr>
          <a:lstStyle/>
          <a:p>
            <a:pPr algn="ctr"/>
            <a:r>
              <a:rPr lang="en-US" sz="800" dirty="0">
                <a:latin typeface="IBM Plex Sans" panose="020B0503050203000203" pitchFamily="34" charset="0"/>
              </a:rPr>
              <a:t>HEALTH FACILITIES</a:t>
            </a:r>
          </a:p>
        </p:txBody>
      </p:sp>
      <p:sp>
        <p:nvSpPr>
          <p:cNvPr id="45" name="TextBox 44">
            <a:extLst>
              <a:ext uri="{FF2B5EF4-FFF2-40B4-BE49-F238E27FC236}">
                <a16:creationId xmlns:a16="http://schemas.microsoft.com/office/drawing/2014/main" id="{7E7C8DCD-9A94-CF45-94EE-313A1094B304}"/>
              </a:ext>
            </a:extLst>
          </p:cNvPr>
          <p:cNvSpPr txBox="1"/>
          <p:nvPr/>
        </p:nvSpPr>
        <p:spPr>
          <a:xfrm>
            <a:off x="6135269" y="5087565"/>
            <a:ext cx="1177158" cy="338554"/>
          </a:xfrm>
          <a:prstGeom prst="rect">
            <a:avLst/>
          </a:prstGeom>
          <a:noFill/>
        </p:spPr>
        <p:txBody>
          <a:bodyPr wrap="square" rtlCol="0">
            <a:spAutoFit/>
          </a:bodyPr>
          <a:lstStyle/>
          <a:p>
            <a:pPr algn="ctr"/>
            <a:r>
              <a:rPr lang="en-US" sz="800" dirty="0">
                <a:latin typeface="IBM Plex Sans" panose="020B0503050203000203" pitchFamily="34" charset="0"/>
              </a:rPr>
              <a:t>CENTRAL MEDICAL STORES</a:t>
            </a:r>
          </a:p>
        </p:txBody>
      </p:sp>
      <p:sp>
        <p:nvSpPr>
          <p:cNvPr id="46" name="TextBox 45">
            <a:extLst>
              <a:ext uri="{FF2B5EF4-FFF2-40B4-BE49-F238E27FC236}">
                <a16:creationId xmlns:a16="http://schemas.microsoft.com/office/drawing/2014/main" id="{FEFB351D-342E-F843-B55E-D2FD13E96532}"/>
              </a:ext>
            </a:extLst>
          </p:cNvPr>
          <p:cNvSpPr txBox="1"/>
          <p:nvPr/>
        </p:nvSpPr>
        <p:spPr>
          <a:xfrm>
            <a:off x="4779432" y="4620639"/>
            <a:ext cx="967988" cy="215444"/>
          </a:xfrm>
          <a:prstGeom prst="rect">
            <a:avLst/>
          </a:prstGeom>
          <a:noFill/>
        </p:spPr>
        <p:txBody>
          <a:bodyPr wrap="square" rtlCol="0">
            <a:spAutoFit/>
          </a:bodyPr>
          <a:lstStyle/>
          <a:p>
            <a:pPr algn="ctr"/>
            <a:r>
              <a:rPr lang="en-US" sz="800" dirty="0">
                <a:latin typeface="IBM Plex Sans" panose="020B0503050203000203" pitchFamily="34" charset="0"/>
              </a:rPr>
              <a:t>REGULATORS</a:t>
            </a:r>
          </a:p>
        </p:txBody>
      </p:sp>
      <p:sp>
        <p:nvSpPr>
          <p:cNvPr id="47" name="TextBox 46">
            <a:extLst>
              <a:ext uri="{FF2B5EF4-FFF2-40B4-BE49-F238E27FC236}">
                <a16:creationId xmlns:a16="http://schemas.microsoft.com/office/drawing/2014/main" id="{958E39E1-8AA6-684C-B6FB-ED72DA75661F}"/>
              </a:ext>
            </a:extLst>
          </p:cNvPr>
          <p:cNvSpPr txBox="1"/>
          <p:nvPr/>
        </p:nvSpPr>
        <p:spPr>
          <a:xfrm>
            <a:off x="7016755" y="2871931"/>
            <a:ext cx="874452" cy="369332"/>
          </a:xfrm>
          <a:prstGeom prst="rect">
            <a:avLst/>
          </a:prstGeom>
          <a:noFill/>
          <a:ln>
            <a:noFill/>
          </a:ln>
        </p:spPr>
        <p:txBody>
          <a:bodyPr wrap="square" rtlCol="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FFFF"/>
                </a:solidFill>
                <a:effectLst/>
                <a:uLnTx/>
                <a:uFillTx/>
                <a:latin typeface="IBM Plex Arabic Medium" panose="020B0503050203000203" pitchFamily="34" charset="-78"/>
                <a:cs typeface="IBM Plex Arabic Medium" panose="020B0503050203000203" pitchFamily="34" charset="-78"/>
              </a:rPr>
              <a:t>End to End Visibility</a:t>
            </a:r>
          </a:p>
        </p:txBody>
      </p:sp>
      <p:sp>
        <p:nvSpPr>
          <p:cNvPr id="48" name="TextBox 47">
            <a:extLst>
              <a:ext uri="{FF2B5EF4-FFF2-40B4-BE49-F238E27FC236}">
                <a16:creationId xmlns:a16="http://schemas.microsoft.com/office/drawing/2014/main" id="{3407E113-414B-4844-92CB-29F91553AE63}"/>
              </a:ext>
            </a:extLst>
          </p:cNvPr>
          <p:cNvSpPr txBox="1"/>
          <p:nvPr/>
        </p:nvSpPr>
        <p:spPr>
          <a:xfrm>
            <a:off x="5409671" y="2886990"/>
            <a:ext cx="1133401" cy="369332"/>
          </a:xfrm>
          <a:prstGeom prst="rect">
            <a:avLst/>
          </a:prstGeom>
          <a:noFill/>
          <a:ln>
            <a:noFill/>
          </a:ln>
        </p:spPr>
        <p:txBody>
          <a:bodyPr wrap="square" rtlCol="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FFFF"/>
                </a:solidFill>
                <a:effectLst/>
                <a:uLnTx/>
                <a:uFillTx/>
                <a:latin typeface="IBM Plex Arabic Medium" panose="020B0503050203000203" pitchFamily="34" charset="-78"/>
                <a:cs typeface="IBM Plex Arabic Medium" panose="020B0503050203000203" pitchFamily="34" charset="-78"/>
              </a:rPr>
              <a:t>Collaborative</a:t>
            </a:r>
          </a:p>
          <a:p>
            <a:pPr marL="0" marR="0" lvl="0" indent="0" algn="ctr" defTabSz="457200" eaLnBrk="1" fontAlgn="auto" latinLnBrk="0" hangingPunct="1">
              <a:lnSpc>
                <a:spcPct val="100000"/>
              </a:lnSpc>
              <a:spcBef>
                <a:spcPts val="0"/>
              </a:spcBef>
              <a:spcAft>
                <a:spcPts val="0"/>
              </a:spcAft>
              <a:buClrTx/>
              <a:buSzTx/>
              <a:buFontTx/>
              <a:buNone/>
              <a:tabLst/>
              <a:defRPr/>
            </a:pPr>
            <a:r>
              <a:rPr lang="en-US" sz="900" b="1" kern="0" dirty="0">
                <a:solidFill>
                  <a:srgbClr val="FFFFFF"/>
                </a:solidFill>
                <a:latin typeface="IBM Plex Arabic Medium" panose="020B0503050203000203" pitchFamily="34" charset="-78"/>
                <a:cs typeface="IBM Plex Arabic Medium" panose="020B0503050203000203" pitchFamily="34" charset="-78"/>
              </a:rPr>
              <a:t>Processes</a:t>
            </a:r>
            <a:endParaRPr kumimoji="0" lang="en-US" sz="900" b="1" i="0" u="none" strike="noStrike" kern="0" cap="none" spc="0" normalizeH="0" baseline="0" noProof="0" dirty="0">
              <a:ln>
                <a:noFill/>
              </a:ln>
              <a:solidFill>
                <a:srgbClr val="FFFFFF"/>
              </a:solidFill>
              <a:effectLst/>
              <a:uLnTx/>
              <a:uFillTx/>
              <a:latin typeface="IBM Plex Arabic Medium" panose="020B0503050203000203" pitchFamily="34" charset="-78"/>
              <a:cs typeface="IBM Plex Arabic Medium" panose="020B0503050203000203" pitchFamily="34" charset="-78"/>
            </a:endParaRPr>
          </a:p>
        </p:txBody>
      </p:sp>
      <p:pic>
        <p:nvPicPr>
          <p:cNvPr id="4" name="Picture 3">
            <a:extLst>
              <a:ext uri="{FF2B5EF4-FFF2-40B4-BE49-F238E27FC236}">
                <a16:creationId xmlns:a16="http://schemas.microsoft.com/office/drawing/2014/main" id="{D9313E64-7DE8-D144-88C4-F1B18C51D179}"/>
              </a:ext>
            </a:extLst>
          </p:cNvPr>
          <p:cNvPicPr>
            <a:picLocks noChangeAspect="1"/>
          </p:cNvPicPr>
          <p:nvPr/>
        </p:nvPicPr>
        <p:blipFill>
          <a:blip r:embed="rId4"/>
          <a:stretch>
            <a:fillRect/>
          </a:stretch>
        </p:blipFill>
        <p:spPr>
          <a:xfrm>
            <a:off x="494217" y="4633564"/>
            <a:ext cx="4327181" cy="1438133"/>
          </a:xfrm>
          <a:prstGeom prst="rect">
            <a:avLst/>
          </a:prstGeom>
        </p:spPr>
      </p:pic>
      <p:sp>
        <p:nvSpPr>
          <p:cNvPr id="5" name="TextBox 4">
            <a:extLst>
              <a:ext uri="{FF2B5EF4-FFF2-40B4-BE49-F238E27FC236}">
                <a16:creationId xmlns:a16="http://schemas.microsoft.com/office/drawing/2014/main" id="{89E09264-2B63-C949-9216-518277138032}"/>
              </a:ext>
            </a:extLst>
          </p:cNvPr>
          <p:cNvSpPr txBox="1"/>
          <p:nvPr/>
        </p:nvSpPr>
        <p:spPr>
          <a:xfrm>
            <a:off x="495316" y="6096599"/>
            <a:ext cx="4781132" cy="253916"/>
          </a:xfrm>
          <a:prstGeom prst="rect">
            <a:avLst/>
          </a:prstGeom>
          <a:solidFill>
            <a:schemeClr val="accent3"/>
          </a:solidFill>
        </p:spPr>
        <p:txBody>
          <a:bodyPr wrap="square" rtlCol="0">
            <a:spAutoFit/>
          </a:bodyPr>
          <a:lstStyle/>
          <a:p>
            <a:r>
              <a:rPr lang="en-US" sz="1050" dirty="0">
                <a:solidFill>
                  <a:schemeClr val="bg1"/>
                </a:solidFill>
                <a:latin typeface="IBM Plex Sans" panose="020B0503050203000203" pitchFamily="34" charset="0"/>
              </a:rPr>
              <a:t>Realizing DSC through progressively maturing along SCISMM maturity levels</a:t>
            </a:r>
          </a:p>
        </p:txBody>
      </p:sp>
    </p:spTree>
    <p:extLst>
      <p:ext uri="{BB962C8B-B14F-4D97-AF65-F5344CB8AC3E}">
        <p14:creationId xmlns:p14="http://schemas.microsoft.com/office/powerpoint/2010/main" val="386303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6"/>
          <p:cNvSpPr txBox="1">
            <a:spLocks noGrp="1"/>
          </p:cNvSpPr>
          <p:nvPr>
            <p:ph type="title"/>
          </p:nvPr>
        </p:nvSpPr>
        <p:spPr>
          <a:xfrm>
            <a:off x="518160" y="627736"/>
            <a:ext cx="8469085" cy="950989"/>
          </a:xfrm>
          <a:prstGeom prst="rect">
            <a:avLst/>
          </a:prstGeom>
          <a:noFill/>
          <a:ln>
            <a:noFill/>
          </a:ln>
        </p:spPr>
        <p:txBody>
          <a:bodyPr spcFirstLastPara="1" wrap="square" lIns="91425" tIns="45700" rIns="91425" bIns="45700" anchor="ctr" anchorCtr="0">
            <a:spAutoFit/>
          </a:bodyPr>
          <a:lstStyle/>
          <a:p>
            <a:pPr marL="0" lvl="0" indent="0" fontAlgn="t">
              <a:spcAft>
                <a:spcPts val="0"/>
              </a:spcAft>
              <a:buClr>
                <a:srgbClr val="6C6463"/>
              </a:buClr>
              <a:buSzPct val="80000"/>
            </a:pPr>
            <a:r>
              <a:rPr lang="en-US" sz="3100" dirty="0">
                <a:sym typeface="Gill Sans"/>
              </a:rPr>
              <a:t>DSC Strategy and Architecture:</a:t>
            </a:r>
            <a:br>
              <a:rPr lang="en-US" sz="3100" dirty="0">
                <a:sym typeface="Gill Sans"/>
              </a:rPr>
            </a:br>
            <a:r>
              <a:rPr lang="en-US" sz="3100" dirty="0">
                <a:sym typeface="Gill Sans"/>
              </a:rPr>
              <a:t>Activity Objectives</a:t>
            </a:r>
            <a:endParaRPr sz="3100" dirty="0"/>
          </a:p>
        </p:txBody>
      </p:sp>
      <p:sp>
        <p:nvSpPr>
          <p:cNvPr id="466" name="Google Shape;466;p6"/>
          <p:cNvSpPr txBox="1"/>
          <p:nvPr/>
        </p:nvSpPr>
        <p:spPr>
          <a:xfrm>
            <a:off x="8234348" y="6338887"/>
            <a:ext cx="27443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400">
                <a:solidFill>
                  <a:schemeClr val="dk1"/>
                </a:solidFill>
                <a:latin typeface="Gill Sans"/>
                <a:ea typeface="Gill Sans"/>
                <a:cs typeface="Gill Sans"/>
                <a:sym typeface="Gill Sans"/>
              </a:rPr>
              <a:t>5</a:t>
            </a:fld>
            <a:endParaRPr sz="1400">
              <a:solidFill>
                <a:schemeClr val="dk1"/>
              </a:solidFill>
              <a:latin typeface="Gill Sans"/>
              <a:ea typeface="Gill Sans"/>
              <a:cs typeface="Gill Sans"/>
              <a:sym typeface="Gill Sans"/>
            </a:endParaRPr>
          </a:p>
        </p:txBody>
      </p:sp>
      <p:sp>
        <p:nvSpPr>
          <p:cNvPr id="12" name="Content Placeholder 2">
            <a:extLst>
              <a:ext uri="{FF2B5EF4-FFF2-40B4-BE49-F238E27FC236}">
                <a16:creationId xmlns:a16="http://schemas.microsoft.com/office/drawing/2014/main" id="{E02B4712-2AB1-AD47-AB23-8ECD061B3226}"/>
              </a:ext>
            </a:extLst>
          </p:cNvPr>
          <p:cNvSpPr txBox="1">
            <a:spLocks/>
          </p:cNvSpPr>
          <p:nvPr/>
        </p:nvSpPr>
        <p:spPr>
          <a:xfrm>
            <a:off x="518160" y="1838846"/>
            <a:ext cx="7886700" cy="3084846"/>
          </a:xfrm>
          <a:prstGeom prst="rect">
            <a:avLst/>
          </a:prstGeom>
          <a:solidFill>
            <a:srgbClr val="F5F8FF"/>
          </a:solidFill>
        </p:spPr>
        <p:txBody>
          <a:bodyPr vert="horz" lIns="91440" tIns="45720" rIns="91440" bIns="45720" rtlCol="0">
            <a:normAutofit/>
          </a:bodyPr>
          <a:lstStyle>
            <a:lvl1pPr marL="228600" indent="-228600" algn="l" defTabSz="914400" rtl="0" eaLnBrk="1" latinLnBrk="0" hangingPunct="1">
              <a:lnSpc>
                <a:spcPct val="100000"/>
              </a:lnSpc>
              <a:spcBef>
                <a:spcPts val="1200"/>
              </a:spcBef>
              <a:buClr>
                <a:srgbClr val="6C6463"/>
              </a:buClr>
              <a:buFont typeface="Arial" panose="020B0604020202020204" pitchFamily="34" charset="0"/>
              <a:buChar char="•"/>
              <a:defRPr sz="2800" kern="1200">
                <a:solidFill>
                  <a:srgbClr val="6C6463"/>
                </a:solidFill>
                <a:latin typeface="Gill Sans MT" panose="020B0502020104020203" pitchFamily="34" charset="0"/>
                <a:ea typeface="+mn-ea"/>
                <a:cs typeface="+mn-cs"/>
              </a:defRPr>
            </a:lvl1pPr>
            <a:lvl2pPr marL="685800" indent="-228600" algn="l" defTabSz="914400" rtl="0" eaLnBrk="1" latinLnBrk="0" hangingPunct="1">
              <a:lnSpc>
                <a:spcPct val="100000"/>
              </a:lnSpc>
              <a:spcBef>
                <a:spcPts val="300"/>
              </a:spcBef>
              <a:buClr>
                <a:srgbClr val="6C6463"/>
              </a:buClr>
              <a:buFont typeface="Courier New" panose="02070309020205020404" pitchFamily="49" charset="0"/>
              <a:buChar char="o"/>
              <a:defRPr sz="2400" kern="1200">
                <a:solidFill>
                  <a:srgbClr val="6C6463"/>
                </a:solidFill>
                <a:latin typeface="Gill Sans MT" panose="020B0502020104020203" pitchFamily="34" charset="0"/>
                <a:ea typeface="+mn-ea"/>
                <a:cs typeface="+mn-cs"/>
              </a:defRPr>
            </a:lvl2pPr>
            <a:lvl3pPr marL="1143000" indent="-228600" algn="l" defTabSz="914400" rtl="0" eaLnBrk="1" latinLnBrk="0" hangingPunct="1">
              <a:lnSpc>
                <a:spcPct val="100000"/>
              </a:lnSpc>
              <a:spcBef>
                <a:spcPts val="300"/>
              </a:spcBef>
              <a:buClr>
                <a:srgbClr val="6C6463"/>
              </a:buClr>
              <a:buFont typeface="Gill Sans MT" panose="020B0502020104020203" pitchFamily="34" charset="0"/>
              <a:buChar char="–"/>
              <a:defRPr sz="2000" kern="1200">
                <a:solidFill>
                  <a:srgbClr val="6C6463"/>
                </a:solidFill>
                <a:latin typeface="Gill Sans MT" panose="020B0502020104020203" pitchFamily="34" charset="0"/>
                <a:ea typeface="+mn-ea"/>
                <a:cs typeface="+mn-cs"/>
              </a:defRPr>
            </a:lvl3pPr>
            <a:lvl4pPr marL="16002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Gill Sans MT" panose="020B0502020104020203" pitchFamily="34" charset="0"/>
                <a:ea typeface="+mn-ea"/>
                <a:cs typeface="+mn-cs"/>
              </a:defRPr>
            </a:lvl4pPr>
            <a:lvl5pPr marL="20574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Gill Sans MT" panose="020B0502020104020203" pitchFamily="34" charset="0"/>
                <a:ea typeface="+mn-ea"/>
                <a:cs typeface="+mn-cs"/>
              </a:defRPr>
            </a:lvl5pPr>
            <a:lvl6pPr marL="25146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Gill Sans MT" panose="020B0502020104020203" pitchFamily="34" charset="0"/>
                <a:ea typeface="+mn-ea"/>
                <a:cs typeface="+mn-cs"/>
              </a:defRPr>
            </a:lvl6pPr>
            <a:lvl7pPr marL="29718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Gill Sans MT" panose="020B0502020104020203" pitchFamily="34" charset="0"/>
                <a:ea typeface="+mn-ea"/>
                <a:cs typeface="+mn-cs"/>
              </a:defRPr>
            </a:lvl7pPr>
            <a:lvl8pPr marL="34290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Gill Sans MT" panose="020B0502020104020203" pitchFamily="34" charset="0"/>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The DSC Strategy and Architecture activity will support Malawi in:</a:t>
            </a:r>
          </a:p>
          <a:p>
            <a:r>
              <a:rPr lang="en-US" sz="1600" dirty="0">
                <a:solidFill>
                  <a:schemeClr val="tx1"/>
                </a:solidFill>
              </a:rPr>
              <a:t>Developing a </a:t>
            </a:r>
            <a:r>
              <a:rPr lang="en-US" sz="1600" b="1" dirty="0">
                <a:solidFill>
                  <a:schemeClr val="accent3"/>
                </a:solidFill>
              </a:rPr>
              <a:t>Digital Supply Chain </a:t>
            </a:r>
            <a:r>
              <a:rPr lang="en-US" sz="1600" b="1" dirty="0">
                <a:solidFill>
                  <a:srgbClr val="0070C0"/>
                </a:solidFill>
              </a:rPr>
              <a:t>Strategy and Architecture</a:t>
            </a:r>
            <a:r>
              <a:rPr lang="en-US" sz="1600" dirty="0">
                <a:solidFill>
                  <a:srgbClr val="0070C0"/>
                </a:solidFill>
              </a:rPr>
              <a:t> </a:t>
            </a:r>
            <a:r>
              <a:rPr lang="en-US" sz="1600" dirty="0">
                <a:solidFill>
                  <a:schemeClr val="tx1"/>
                </a:solidFill>
              </a:rPr>
              <a:t>that aligns with existing digital health transformation strategy documents and national priorities</a:t>
            </a:r>
          </a:p>
          <a:p>
            <a:pPr marL="0" indent="0">
              <a:buNone/>
            </a:pPr>
            <a:endParaRPr lang="en-US" sz="1600" dirty="0">
              <a:solidFill>
                <a:srgbClr val="0070C0"/>
              </a:solidFill>
            </a:endParaRPr>
          </a:p>
          <a:p>
            <a:pPr marL="0" indent="0">
              <a:buNone/>
            </a:pPr>
            <a:r>
              <a:rPr lang="en-US" sz="1600" dirty="0"/>
              <a:t>Deliverables will include:</a:t>
            </a:r>
          </a:p>
          <a:p>
            <a:r>
              <a:rPr lang="en-US" sz="1600" b="1" dirty="0">
                <a:solidFill>
                  <a:srgbClr val="0070C0"/>
                </a:solidFill>
              </a:rPr>
              <a:t>Draft Digital Supply Chain Strategy, </a:t>
            </a:r>
            <a:r>
              <a:rPr lang="en-US" sz="1600" dirty="0">
                <a:solidFill>
                  <a:srgbClr val="0070C0"/>
                </a:solidFill>
              </a:rPr>
              <a:t> </a:t>
            </a:r>
            <a:r>
              <a:rPr lang="en-US" sz="1600" dirty="0">
                <a:solidFill>
                  <a:schemeClr val="tx1"/>
                </a:solidFill>
              </a:rPr>
              <a:t>highlighting key areas to focus on with a high-level roadmap</a:t>
            </a:r>
            <a:r>
              <a:rPr lang="en-US" sz="1600" b="1" dirty="0">
                <a:solidFill>
                  <a:schemeClr val="tx1"/>
                </a:solidFill>
              </a:rPr>
              <a:t> </a:t>
            </a:r>
          </a:p>
          <a:p>
            <a:r>
              <a:rPr lang="en-US" sz="1600" b="1" dirty="0">
                <a:solidFill>
                  <a:srgbClr val="0070C0"/>
                </a:solidFill>
              </a:rPr>
              <a:t>Draft Digital Supply Chain Architecture</a:t>
            </a:r>
          </a:p>
        </p:txBody>
      </p:sp>
      <p:sp>
        <p:nvSpPr>
          <p:cNvPr id="8" name="Content Placeholder 2">
            <a:extLst>
              <a:ext uri="{FF2B5EF4-FFF2-40B4-BE49-F238E27FC236}">
                <a16:creationId xmlns:a16="http://schemas.microsoft.com/office/drawing/2014/main" id="{C9904471-D2C8-0046-B483-15726CCCB473}"/>
              </a:ext>
            </a:extLst>
          </p:cNvPr>
          <p:cNvSpPr>
            <a:spLocks noGrp="1"/>
          </p:cNvSpPr>
          <p:nvPr>
            <p:ph idx="1"/>
          </p:nvPr>
        </p:nvSpPr>
        <p:spPr>
          <a:xfrm>
            <a:off x="518160" y="5036850"/>
            <a:ext cx="7886700" cy="662201"/>
          </a:xfrm>
          <a:solidFill>
            <a:schemeClr val="bg2"/>
          </a:solidFill>
        </p:spPr>
        <p:txBody>
          <a:bodyPr>
            <a:normAutofit fontScale="92500" lnSpcReduction="20000"/>
          </a:bodyPr>
          <a:lstStyle/>
          <a:p>
            <a:pPr marL="0" indent="0">
              <a:buNone/>
            </a:pPr>
            <a:r>
              <a:rPr lang="en-US" sz="1600" dirty="0">
                <a:solidFill>
                  <a:schemeClr val="bg1"/>
                </a:solidFill>
              </a:rPr>
              <a:t>While this activity supports developing these draft deliverables, reviews by Ministry of Health (MOH)/Health Technical Support Services (HTSS)/Digital Health Division (DHD) to formalize them will be coordinated through support from the GHSC-PSM field office.</a:t>
            </a:r>
          </a:p>
        </p:txBody>
      </p:sp>
    </p:spTree>
    <p:extLst>
      <p:ext uri="{BB962C8B-B14F-4D97-AF65-F5344CB8AC3E}">
        <p14:creationId xmlns:p14="http://schemas.microsoft.com/office/powerpoint/2010/main" val="2653150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20" name="Triangle 19">
            <a:extLst>
              <a:ext uri="{FF2B5EF4-FFF2-40B4-BE49-F238E27FC236}">
                <a16:creationId xmlns:a16="http://schemas.microsoft.com/office/drawing/2014/main" id="{0D766F07-6A46-2C44-91AE-F31242EEB91C}"/>
              </a:ext>
            </a:extLst>
          </p:cNvPr>
          <p:cNvSpPr/>
          <p:nvPr/>
        </p:nvSpPr>
        <p:spPr>
          <a:xfrm rot="5400000">
            <a:off x="3053288" y="4630815"/>
            <a:ext cx="1711169" cy="1467294"/>
          </a:xfrm>
          <a:prstGeom prst="triangle">
            <a:avLst>
              <a:gd name="adj" fmla="val 48594"/>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riangle 4">
            <a:extLst>
              <a:ext uri="{FF2B5EF4-FFF2-40B4-BE49-F238E27FC236}">
                <a16:creationId xmlns:a16="http://schemas.microsoft.com/office/drawing/2014/main" id="{44131B6E-70D0-9A4E-B40C-6900F188F854}"/>
              </a:ext>
            </a:extLst>
          </p:cNvPr>
          <p:cNvSpPr/>
          <p:nvPr/>
        </p:nvSpPr>
        <p:spPr>
          <a:xfrm rot="5400000">
            <a:off x="2048356" y="3232119"/>
            <a:ext cx="2918646" cy="654244"/>
          </a:xfrm>
          <a:prstGeom prst="triangle">
            <a:avLst>
              <a:gd name="adj" fmla="val 3621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6" name="Google Shape;466;p6"/>
          <p:cNvSpPr txBox="1"/>
          <p:nvPr/>
        </p:nvSpPr>
        <p:spPr>
          <a:xfrm>
            <a:off x="8234348" y="6338887"/>
            <a:ext cx="27443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400">
                <a:solidFill>
                  <a:schemeClr val="dk1"/>
                </a:solidFill>
                <a:latin typeface="Gill Sans"/>
                <a:ea typeface="Gill Sans"/>
                <a:cs typeface="Gill Sans"/>
                <a:sym typeface="Gill Sans"/>
              </a:rPr>
              <a:t>6</a:t>
            </a:fld>
            <a:endParaRPr sz="1400">
              <a:solidFill>
                <a:schemeClr val="dk1"/>
              </a:solidFill>
              <a:latin typeface="Gill Sans"/>
              <a:ea typeface="Gill Sans"/>
              <a:cs typeface="Gill Sans"/>
              <a:sym typeface="Gill Sans"/>
            </a:endParaRPr>
          </a:p>
        </p:txBody>
      </p:sp>
      <p:sp>
        <p:nvSpPr>
          <p:cNvPr id="66" name="Google Shape;459;p6">
            <a:extLst>
              <a:ext uri="{FF2B5EF4-FFF2-40B4-BE49-F238E27FC236}">
                <a16:creationId xmlns:a16="http://schemas.microsoft.com/office/drawing/2014/main" id="{BCD745A5-C69A-2047-B2A9-0468A6424EEE}"/>
              </a:ext>
            </a:extLst>
          </p:cNvPr>
          <p:cNvSpPr txBox="1">
            <a:spLocks/>
          </p:cNvSpPr>
          <p:nvPr/>
        </p:nvSpPr>
        <p:spPr>
          <a:xfrm>
            <a:off x="518160" y="863185"/>
            <a:ext cx="8469085" cy="480091"/>
          </a:xfrm>
          <a:prstGeom prst="rect">
            <a:avLst/>
          </a:prstGeom>
          <a:noFill/>
          <a:ln>
            <a:noFill/>
          </a:ln>
        </p:spPr>
        <p:txBody>
          <a:bodyPr spcFirstLastPara="1" vert="horz" wrap="square" lIns="91425" tIns="45700" rIns="91425" bIns="45700" rtlCol="0" anchor="ctr" anchorCtr="0">
            <a:spAutoFit/>
          </a:bodyPr>
          <a:lstStyle>
            <a:lvl1pPr algn="l" defTabSz="914400" rtl="0" eaLnBrk="1" latinLnBrk="0" hangingPunct="1">
              <a:lnSpc>
                <a:spcPct val="90000"/>
              </a:lnSpc>
              <a:spcBef>
                <a:spcPct val="0"/>
              </a:spcBef>
              <a:buNone/>
              <a:defRPr sz="3200" kern="1200">
                <a:solidFill>
                  <a:srgbClr val="BA0C2F"/>
                </a:solidFill>
                <a:latin typeface="Gill Sans MT" panose="020B0502020104020203" pitchFamily="34" charset="0"/>
                <a:ea typeface="+mj-ea"/>
                <a:cs typeface="+mj-cs"/>
              </a:defRPr>
            </a:lvl1pPr>
          </a:lstStyle>
          <a:p>
            <a:pPr marL="0" marR="0" lvl="0" indent="0" algn="l" defTabSz="914400" rtl="0" eaLnBrk="1" fontAlgn="t" latinLnBrk="0" hangingPunct="1">
              <a:lnSpc>
                <a:spcPct val="90000"/>
              </a:lnSpc>
              <a:spcBef>
                <a:spcPct val="0"/>
              </a:spcBef>
              <a:spcAft>
                <a:spcPts val="0"/>
              </a:spcAft>
              <a:buClr>
                <a:srgbClr val="6C6463"/>
              </a:buClr>
              <a:buSzPct val="80000"/>
              <a:buFontTx/>
              <a:buNone/>
              <a:tabLst/>
              <a:defRPr/>
            </a:pPr>
            <a:r>
              <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sym typeface="Gill Sans"/>
              </a:rPr>
              <a:t>DSC Strategy and Architecture Development: Approach</a:t>
            </a:r>
            <a:endPar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endParaRPr>
          </a:p>
        </p:txBody>
      </p:sp>
      <p:sp>
        <p:nvSpPr>
          <p:cNvPr id="2" name="Round Diagonal Corner Rectangle 1">
            <a:extLst>
              <a:ext uri="{FF2B5EF4-FFF2-40B4-BE49-F238E27FC236}">
                <a16:creationId xmlns:a16="http://schemas.microsoft.com/office/drawing/2014/main" id="{7A24A3CD-7F95-044D-B228-B5F3B316DAE2}"/>
              </a:ext>
            </a:extLst>
          </p:cNvPr>
          <p:cNvSpPr/>
          <p:nvPr/>
        </p:nvSpPr>
        <p:spPr>
          <a:xfrm>
            <a:off x="1720398" y="3810587"/>
            <a:ext cx="1349454" cy="708923"/>
          </a:xfrm>
          <a:prstGeom prst="round2Diag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accent1"/>
                </a:solidFill>
                <a:latin typeface="IBM Plex Sans" panose="020B0503050203000203" pitchFamily="34" charset="0"/>
              </a:rPr>
              <a:t>Monitoring, Evaluation &amp; Health Information Systems Strategy</a:t>
            </a:r>
          </a:p>
        </p:txBody>
      </p:sp>
      <p:sp>
        <p:nvSpPr>
          <p:cNvPr id="32" name="Round Diagonal Corner Rectangle 31">
            <a:extLst>
              <a:ext uri="{FF2B5EF4-FFF2-40B4-BE49-F238E27FC236}">
                <a16:creationId xmlns:a16="http://schemas.microsoft.com/office/drawing/2014/main" id="{71EEB5C6-12C0-5D48-B105-DDCB0AD361AF}"/>
              </a:ext>
            </a:extLst>
          </p:cNvPr>
          <p:cNvSpPr/>
          <p:nvPr/>
        </p:nvSpPr>
        <p:spPr>
          <a:xfrm>
            <a:off x="1740734" y="2058097"/>
            <a:ext cx="1349454" cy="531628"/>
          </a:xfrm>
          <a:prstGeom prst="round2Diag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accent1"/>
                </a:solidFill>
                <a:latin typeface="IBM Plex Sans" panose="020B0503050203000203" pitchFamily="34" charset="0"/>
              </a:rPr>
              <a:t>Malawi Health Sector Strategic </a:t>
            </a:r>
            <a:r>
              <a:rPr lang="en-US" sz="900" b="1" dirty="0" err="1">
                <a:solidFill>
                  <a:schemeClr val="accent1"/>
                </a:solidFill>
                <a:latin typeface="IBM Plex Sans" panose="020B0503050203000203" pitchFamily="34" charset="0"/>
              </a:rPr>
              <a:t>Plan_ii</a:t>
            </a:r>
            <a:endParaRPr lang="en-US" sz="900" b="1" dirty="0">
              <a:solidFill>
                <a:schemeClr val="accent1"/>
              </a:solidFill>
              <a:latin typeface="IBM Plex Sans" panose="020B0503050203000203" pitchFamily="34" charset="0"/>
            </a:endParaRPr>
          </a:p>
        </p:txBody>
      </p:sp>
      <p:sp>
        <p:nvSpPr>
          <p:cNvPr id="33" name="Round Diagonal Corner Rectangle 32">
            <a:extLst>
              <a:ext uri="{FF2B5EF4-FFF2-40B4-BE49-F238E27FC236}">
                <a16:creationId xmlns:a16="http://schemas.microsoft.com/office/drawing/2014/main" id="{9B71A432-0F55-E04B-8E43-8DB6146DF413}"/>
              </a:ext>
            </a:extLst>
          </p:cNvPr>
          <p:cNvSpPr/>
          <p:nvPr/>
        </p:nvSpPr>
        <p:spPr>
          <a:xfrm>
            <a:off x="1720398" y="5212946"/>
            <a:ext cx="1349454" cy="531628"/>
          </a:xfrm>
          <a:prstGeom prst="round2Diag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accent1"/>
                </a:solidFill>
                <a:latin typeface="IBM Plex Sans" panose="020B0503050203000203" pitchFamily="34" charset="0"/>
              </a:rPr>
              <a:t>Malawi Supply Chain Maturity Assessment Report</a:t>
            </a:r>
          </a:p>
        </p:txBody>
      </p:sp>
      <p:sp>
        <p:nvSpPr>
          <p:cNvPr id="3" name="Rounded Rectangle 2">
            <a:extLst>
              <a:ext uri="{FF2B5EF4-FFF2-40B4-BE49-F238E27FC236}">
                <a16:creationId xmlns:a16="http://schemas.microsoft.com/office/drawing/2014/main" id="{3E49A995-CD1E-DF48-AEFD-4469F17B3DBA}"/>
              </a:ext>
            </a:extLst>
          </p:cNvPr>
          <p:cNvSpPr/>
          <p:nvPr/>
        </p:nvSpPr>
        <p:spPr>
          <a:xfrm>
            <a:off x="3949050" y="2313163"/>
            <a:ext cx="3897777" cy="1467293"/>
          </a:xfrm>
          <a:prstGeom prst="roundRect">
            <a:avLst/>
          </a:prstGeom>
          <a:solidFill>
            <a:srgbClr val="74B3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IBM Plex Sans Condensed" panose="020B0506050203000203" pitchFamily="34" charset="77"/>
              </a:rPr>
              <a:t>DSC Strategy</a:t>
            </a:r>
          </a:p>
          <a:p>
            <a:pPr marL="285750" indent="-285750">
              <a:buFont typeface="Arial" panose="020B0604020202020204" pitchFamily="34" charset="0"/>
              <a:buChar char="•"/>
            </a:pPr>
            <a:r>
              <a:rPr lang="en-US" sz="1200" b="1" dirty="0">
                <a:latin typeface="IBM Plex Sans Condensed" panose="020B0506050203000203" pitchFamily="34" charset="77"/>
              </a:rPr>
              <a:t>DSC Vision</a:t>
            </a:r>
          </a:p>
          <a:p>
            <a:pPr marL="285750" indent="-285750">
              <a:buFont typeface="Arial" panose="020B0604020202020204" pitchFamily="34" charset="0"/>
              <a:buChar char="•"/>
            </a:pPr>
            <a:r>
              <a:rPr lang="en-US" sz="1200" b="1" dirty="0">
                <a:latin typeface="IBM Plex Sans Condensed" panose="020B0506050203000203" pitchFamily="34" charset="77"/>
              </a:rPr>
              <a:t>DSC Priorities </a:t>
            </a:r>
          </a:p>
          <a:p>
            <a:r>
              <a:rPr lang="en-US" sz="1200" b="1" dirty="0">
                <a:latin typeface="IBM Plex Sans Condensed" panose="020B0506050203000203" pitchFamily="34" charset="77"/>
              </a:rPr>
              <a:t>	</a:t>
            </a:r>
            <a:r>
              <a:rPr lang="en-US" sz="1200" dirty="0">
                <a:latin typeface="IBM Plex Sans Condensed" panose="020B0506050203000203" pitchFamily="34" charset="77"/>
              </a:rPr>
              <a:t>aligned with other national digital health priorities</a:t>
            </a:r>
          </a:p>
          <a:p>
            <a:pPr marL="285750" indent="-285750">
              <a:buFont typeface="Arial" panose="020B0604020202020204" pitchFamily="34" charset="0"/>
              <a:buChar char="•"/>
            </a:pPr>
            <a:r>
              <a:rPr lang="en-US" sz="1200" b="1" dirty="0">
                <a:latin typeface="IBM Plex Sans Condensed" panose="020B0506050203000203" pitchFamily="34" charset="77"/>
              </a:rPr>
              <a:t>DSC Implementation Roadmap</a:t>
            </a:r>
          </a:p>
        </p:txBody>
      </p:sp>
      <p:sp>
        <p:nvSpPr>
          <p:cNvPr id="6" name="TextBox 5">
            <a:extLst>
              <a:ext uri="{FF2B5EF4-FFF2-40B4-BE49-F238E27FC236}">
                <a16:creationId xmlns:a16="http://schemas.microsoft.com/office/drawing/2014/main" id="{F9F106A1-4514-6B47-B4B0-8EBCEB67B3F3}"/>
              </a:ext>
            </a:extLst>
          </p:cNvPr>
          <p:cNvSpPr txBox="1"/>
          <p:nvPr/>
        </p:nvSpPr>
        <p:spPr>
          <a:xfrm>
            <a:off x="3180557" y="3044340"/>
            <a:ext cx="647875" cy="276999"/>
          </a:xfrm>
          <a:prstGeom prst="rect">
            <a:avLst/>
          </a:prstGeom>
          <a:noFill/>
        </p:spPr>
        <p:txBody>
          <a:bodyPr wrap="square" rtlCol="0">
            <a:spAutoFit/>
          </a:bodyPr>
          <a:lstStyle/>
          <a:p>
            <a:r>
              <a:rPr lang="en-US" sz="1200" b="1" dirty="0">
                <a:solidFill>
                  <a:schemeClr val="bg1"/>
                </a:solidFill>
              </a:rPr>
              <a:t>Input</a:t>
            </a:r>
          </a:p>
        </p:txBody>
      </p:sp>
      <p:sp>
        <p:nvSpPr>
          <p:cNvPr id="41" name="Triangle 40">
            <a:extLst>
              <a:ext uri="{FF2B5EF4-FFF2-40B4-BE49-F238E27FC236}">
                <a16:creationId xmlns:a16="http://schemas.microsoft.com/office/drawing/2014/main" id="{78AC30ED-83E6-0B4B-BC64-5B88DC357AB9}"/>
              </a:ext>
            </a:extLst>
          </p:cNvPr>
          <p:cNvSpPr/>
          <p:nvPr/>
        </p:nvSpPr>
        <p:spPr>
          <a:xfrm rot="10800000">
            <a:off x="5555195" y="3903470"/>
            <a:ext cx="1467293" cy="65424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AAB6D3F9-7C20-D543-9A81-6C991016A243}"/>
              </a:ext>
            </a:extLst>
          </p:cNvPr>
          <p:cNvSpPr txBox="1"/>
          <p:nvPr/>
        </p:nvSpPr>
        <p:spPr>
          <a:xfrm>
            <a:off x="5968089" y="4097972"/>
            <a:ext cx="647875" cy="276999"/>
          </a:xfrm>
          <a:prstGeom prst="rect">
            <a:avLst/>
          </a:prstGeom>
          <a:noFill/>
        </p:spPr>
        <p:txBody>
          <a:bodyPr wrap="square" rtlCol="0">
            <a:spAutoFit/>
          </a:bodyPr>
          <a:lstStyle/>
          <a:p>
            <a:pPr algn="ctr"/>
            <a:r>
              <a:rPr lang="en-US" sz="1200" b="1" dirty="0">
                <a:solidFill>
                  <a:schemeClr val="bg1"/>
                </a:solidFill>
              </a:rPr>
              <a:t>Input</a:t>
            </a:r>
          </a:p>
        </p:txBody>
      </p:sp>
      <p:sp>
        <p:nvSpPr>
          <p:cNvPr id="48" name="Rounded Rectangle 47">
            <a:extLst>
              <a:ext uri="{FF2B5EF4-FFF2-40B4-BE49-F238E27FC236}">
                <a16:creationId xmlns:a16="http://schemas.microsoft.com/office/drawing/2014/main" id="{855790EA-CF2E-AB4F-80F6-FAE8D16E04E5}"/>
              </a:ext>
            </a:extLst>
          </p:cNvPr>
          <p:cNvSpPr/>
          <p:nvPr/>
        </p:nvSpPr>
        <p:spPr>
          <a:xfrm>
            <a:off x="5168144" y="4624621"/>
            <a:ext cx="3340638" cy="1467293"/>
          </a:xfrm>
          <a:prstGeom prst="roundRect">
            <a:avLst/>
          </a:prstGeom>
          <a:solidFill>
            <a:srgbClr val="568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IBM Plex Sans Condensed" panose="020B0506050203000203" pitchFamily="34" charset="77"/>
              </a:rPr>
              <a:t>DSC Architecture</a:t>
            </a:r>
          </a:p>
          <a:p>
            <a:pPr marL="285750" indent="-285750">
              <a:buFont typeface="Arial" panose="020B0604020202020204" pitchFamily="34" charset="0"/>
              <a:buChar char="•"/>
            </a:pPr>
            <a:r>
              <a:rPr lang="en-US" sz="1200" b="1" dirty="0">
                <a:latin typeface="IBM Plex Sans Condensed" panose="020B0506050203000203" pitchFamily="34" charset="77"/>
              </a:rPr>
              <a:t>High-level DSC Reference To-be Architecture</a:t>
            </a:r>
          </a:p>
          <a:p>
            <a:pPr marL="285750" indent="-285750">
              <a:buFont typeface="Arial" panose="020B0604020202020204" pitchFamily="34" charset="0"/>
              <a:buChar char="•"/>
            </a:pPr>
            <a:r>
              <a:rPr lang="en-US" sz="1200" b="1" dirty="0">
                <a:latin typeface="IBM Plex Sans Condensed" panose="020B0506050203000203" pitchFamily="34" charset="77"/>
              </a:rPr>
              <a:t>DSC Interoperability </a:t>
            </a:r>
            <a:r>
              <a:rPr lang="en-US" sz="1200" dirty="0">
                <a:latin typeface="IBM Plex Sans Condensed" panose="020B0506050203000203" pitchFamily="34" charset="77"/>
              </a:rPr>
              <a:t>with other digital health ecosystems</a:t>
            </a:r>
          </a:p>
          <a:p>
            <a:pPr marL="285750" indent="-285750">
              <a:buFont typeface="Arial" panose="020B0604020202020204" pitchFamily="34" charset="0"/>
              <a:buChar char="•"/>
            </a:pPr>
            <a:r>
              <a:rPr lang="en-US" sz="1200" b="1" dirty="0">
                <a:latin typeface="IBM Plex Sans Condensed" panose="020B0506050203000203" pitchFamily="34" charset="77"/>
              </a:rPr>
              <a:t>DSC System Modules</a:t>
            </a:r>
          </a:p>
          <a:p>
            <a:pPr marL="285750" indent="-285750">
              <a:buFont typeface="Arial" panose="020B0604020202020204" pitchFamily="34" charset="0"/>
              <a:buChar char="•"/>
            </a:pPr>
            <a:r>
              <a:rPr lang="en-US" sz="1200" b="1" dirty="0">
                <a:latin typeface="IBM Plex Sans Condensed" panose="020B0506050203000203" pitchFamily="34" charset="77"/>
              </a:rPr>
              <a:t>DSC Technical Implementation Roadmap</a:t>
            </a:r>
          </a:p>
        </p:txBody>
      </p:sp>
      <p:sp>
        <p:nvSpPr>
          <p:cNvPr id="49" name="Rectangle 48">
            <a:extLst>
              <a:ext uri="{FF2B5EF4-FFF2-40B4-BE49-F238E27FC236}">
                <a16:creationId xmlns:a16="http://schemas.microsoft.com/office/drawing/2014/main" id="{B1F5F144-3567-964E-B2E3-797B4D5429D2}"/>
              </a:ext>
            </a:extLst>
          </p:cNvPr>
          <p:cNvSpPr/>
          <p:nvPr/>
        </p:nvSpPr>
        <p:spPr>
          <a:xfrm>
            <a:off x="1740734" y="1732102"/>
            <a:ext cx="1349454" cy="274320"/>
          </a:xfrm>
          <a:prstGeom prst="rect">
            <a:avLst/>
          </a:prstGeom>
          <a:solidFill>
            <a:srgbClr val="FFC000"/>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a:ln>
                  <a:noFill/>
                </a:ln>
                <a:effectLst/>
                <a:uLnTx/>
                <a:uFillTx/>
                <a:latin typeface="Calibri" panose="020F0502020204030204"/>
                <a:ea typeface="+mn-ea"/>
                <a:cs typeface="+mn-cs"/>
              </a:rPr>
              <a:t>Analyze</a:t>
            </a:r>
          </a:p>
        </p:txBody>
      </p:sp>
      <p:sp>
        <p:nvSpPr>
          <p:cNvPr id="50" name="Rectangle 49">
            <a:extLst>
              <a:ext uri="{FF2B5EF4-FFF2-40B4-BE49-F238E27FC236}">
                <a16:creationId xmlns:a16="http://schemas.microsoft.com/office/drawing/2014/main" id="{3872FD03-1AEC-2841-B04B-5219108E8A3D}"/>
              </a:ext>
            </a:extLst>
          </p:cNvPr>
          <p:cNvSpPr/>
          <p:nvPr/>
        </p:nvSpPr>
        <p:spPr>
          <a:xfrm>
            <a:off x="3908873" y="1732102"/>
            <a:ext cx="1173651" cy="274320"/>
          </a:xfrm>
          <a:prstGeom prst="rect">
            <a:avLst/>
          </a:prstGeom>
          <a:solidFill>
            <a:srgbClr val="FFC000"/>
          </a:solidFill>
          <a:ln w="12700" cap="flat" cmpd="sng" algn="ctr">
            <a:noFill/>
            <a:prstDash val="solid"/>
            <a:miter lim="800000"/>
          </a:ln>
          <a:effectLst/>
        </p:spPr>
        <p:txBody>
          <a:bodyPr rtlCol="0" anchor="ctr"/>
          <a:lstStyle/>
          <a:p>
            <a:pPr algn="ctr" defTabSz="685800"/>
            <a:r>
              <a:rPr lang="en-US" sz="1350" b="1" kern="0" dirty="0">
                <a:latin typeface="Calibri" panose="020F0502020204030204"/>
              </a:rPr>
              <a:t>Identify</a:t>
            </a:r>
          </a:p>
        </p:txBody>
      </p:sp>
      <p:sp>
        <p:nvSpPr>
          <p:cNvPr id="53" name="Rectangle 52">
            <a:extLst>
              <a:ext uri="{FF2B5EF4-FFF2-40B4-BE49-F238E27FC236}">
                <a16:creationId xmlns:a16="http://schemas.microsoft.com/office/drawing/2014/main" id="{D583152F-7EF1-D74B-8B03-3A64A7BD5F5E}"/>
              </a:ext>
            </a:extLst>
          </p:cNvPr>
          <p:cNvSpPr/>
          <p:nvPr/>
        </p:nvSpPr>
        <p:spPr>
          <a:xfrm>
            <a:off x="5168143" y="1732102"/>
            <a:ext cx="1058691" cy="274320"/>
          </a:xfrm>
          <a:prstGeom prst="rect">
            <a:avLst/>
          </a:prstGeom>
          <a:solidFill>
            <a:srgbClr val="FFC000"/>
          </a:solidFill>
          <a:ln w="12700" cap="flat" cmpd="sng" algn="ctr">
            <a:noFill/>
            <a:prstDash val="solid"/>
            <a:miter lim="800000"/>
          </a:ln>
          <a:effectLst/>
        </p:spPr>
        <p:txBody>
          <a:bodyPr rtlCol="0" anchor="ctr"/>
          <a:lstStyle/>
          <a:p>
            <a:pPr algn="ctr" defTabSz="685800"/>
            <a:r>
              <a:rPr lang="en-US" sz="1350" b="1" kern="0" dirty="0">
                <a:latin typeface="Calibri" panose="020F0502020204030204"/>
              </a:rPr>
              <a:t>Prioritize</a:t>
            </a:r>
          </a:p>
        </p:txBody>
      </p:sp>
      <p:sp>
        <p:nvSpPr>
          <p:cNvPr id="54" name="Rectangle 53">
            <a:extLst>
              <a:ext uri="{FF2B5EF4-FFF2-40B4-BE49-F238E27FC236}">
                <a16:creationId xmlns:a16="http://schemas.microsoft.com/office/drawing/2014/main" id="{53E7C561-1404-5347-B55A-0DEE4A89417C}"/>
              </a:ext>
            </a:extLst>
          </p:cNvPr>
          <p:cNvSpPr/>
          <p:nvPr/>
        </p:nvSpPr>
        <p:spPr>
          <a:xfrm>
            <a:off x="6312454" y="1732102"/>
            <a:ext cx="2196328" cy="274320"/>
          </a:xfrm>
          <a:prstGeom prst="rect">
            <a:avLst/>
          </a:prstGeom>
          <a:solidFill>
            <a:srgbClr val="FFC000"/>
          </a:solidFill>
          <a:ln w="12700" cap="flat" cmpd="sng" algn="ctr">
            <a:noFill/>
            <a:prstDash val="solid"/>
            <a:miter lim="800000"/>
          </a:ln>
          <a:effectLst/>
        </p:spPr>
        <p:txBody>
          <a:bodyPr rtlCol="0" anchor="ctr"/>
          <a:lstStyle/>
          <a:p>
            <a:pPr algn="ctr" defTabSz="685800"/>
            <a:r>
              <a:rPr lang="en-US" sz="1350" b="1" kern="0" dirty="0">
                <a:latin typeface="Calibri" panose="020F0502020204030204"/>
              </a:rPr>
              <a:t>Define</a:t>
            </a:r>
          </a:p>
        </p:txBody>
      </p:sp>
      <p:sp>
        <p:nvSpPr>
          <p:cNvPr id="55" name="Round Diagonal Corner Rectangle 54">
            <a:extLst>
              <a:ext uri="{FF2B5EF4-FFF2-40B4-BE49-F238E27FC236}">
                <a16:creationId xmlns:a16="http://schemas.microsoft.com/office/drawing/2014/main" id="{219D6728-6FF6-A44E-B04F-D00507DEEE07}"/>
              </a:ext>
            </a:extLst>
          </p:cNvPr>
          <p:cNvSpPr/>
          <p:nvPr/>
        </p:nvSpPr>
        <p:spPr>
          <a:xfrm>
            <a:off x="1720398" y="5785181"/>
            <a:ext cx="1349454" cy="432032"/>
          </a:xfrm>
          <a:prstGeom prst="round2Diag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accent1"/>
                </a:solidFill>
                <a:latin typeface="IBM Plex Sans" panose="020B0503050203000203" pitchFamily="34" charset="0"/>
              </a:rPr>
              <a:t>Malawi SCISMM Assessment Report</a:t>
            </a:r>
          </a:p>
        </p:txBody>
      </p:sp>
      <p:sp>
        <p:nvSpPr>
          <p:cNvPr id="56" name="Round Diagonal Corner Rectangle 55">
            <a:extLst>
              <a:ext uri="{FF2B5EF4-FFF2-40B4-BE49-F238E27FC236}">
                <a16:creationId xmlns:a16="http://schemas.microsoft.com/office/drawing/2014/main" id="{0B1C8B64-29B4-874D-B304-7CFBE3373401}"/>
              </a:ext>
            </a:extLst>
          </p:cNvPr>
          <p:cNvSpPr/>
          <p:nvPr/>
        </p:nvSpPr>
        <p:spPr>
          <a:xfrm>
            <a:off x="1740734" y="2612517"/>
            <a:ext cx="1349454" cy="531628"/>
          </a:xfrm>
          <a:prstGeom prst="round2Diag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accent1"/>
                </a:solidFill>
                <a:latin typeface="IBM Plex Sans" panose="020B0503050203000203" pitchFamily="34" charset="0"/>
              </a:rPr>
              <a:t>Master Supply Chain Transformation Plan (MSCTP)</a:t>
            </a:r>
          </a:p>
        </p:txBody>
      </p:sp>
      <p:sp>
        <p:nvSpPr>
          <p:cNvPr id="19" name="Round Diagonal Corner Rectangle 18">
            <a:extLst>
              <a:ext uri="{FF2B5EF4-FFF2-40B4-BE49-F238E27FC236}">
                <a16:creationId xmlns:a16="http://schemas.microsoft.com/office/drawing/2014/main" id="{BE361EE5-83B2-7C49-8BD2-E1A8A87AF4E9}"/>
              </a:ext>
            </a:extLst>
          </p:cNvPr>
          <p:cNvSpPr/>
          <p:nvPr/>
        </p:nvSpPr>
        <p:spPr>
          <a:xfrm>
            <a:off x="1740734" y="3163486"/>
            <a:ext cx="1349454" cy="531628"/>
          </a:xfrm>
          <a:prstGeom prst="round2Diag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accent1"/>
                </a:solidFill>
                <a:latin typeface="IBM Plex Sans" panose="020B0503050203000203" pitchFamily="34" charset="0"/>
              </a:rPr>
              <a:t>National Community Health Strategy 2017-2022</a:t>
            </a:r>
          </a:p>
        </p:txBody>
      </p:sp>
      <p:sp>
        <p:nvSpPr>
          <p:cNvPr id="21" name="TextBox 20">
            <a:extLst>
              <a:ext uri="{FF2B5EF4-FFF2-40B4-BE49-F238E27FC236}">
                <a16:creationId xmlns:a16="http://schemas.microsoft.com/office/drawing/2014/main" id="{EF1A6229-A747-0849-802D-2624DD949FCA}"/>
              </a:ext>
            </a:extLst>
          </p:cNvPr>
          <p:cNvSpPr txBox="1"/>
          <p:nvPr/>
        </p:nvSpPr>
        <p:spPr>
          <a:xfrm>
            <a:off x="3595476" y="5198501"/>
            <a:ext cx="647875" cy="276999"/>
          </a:xfrm>
          <a:prstGeom prst="rect">
            <a:avLst/>
          </a:prstGeom>
          <a:noFill/>
        </p:spPr>
        <p:txBody>
          <a:bodyPr wrap="square" rtlCol="0">
            <a:spAutoFit/>
          </a:bodyPr>
          <a:lstStyle/>
          <a:p>
            <a:r>
              <a:rPr lang="en-US" sz="1200" b="1" dirty="0">
                <a:solidFill>
                  <a:schemeClr val="bg1"/>
                </a:solidFill>
              </a:rPr>
              <a:t>Input</a:t>
            </a:r>
          </a:p>
        </p:txBody>
      </p:sp>
      <p:sp>
        <p:nvSpPr>
          <p:cNvPr id="22" name="Round Diagonal Corner Rectangle 21">
            <a:extLst>
              <a:ext uri="{FF2B5EF4-FFF2-40B4-BE49-F238E27FC236}">
                <a16:creationId xmlns:a16="http://schemas.microsoft.com/office/drawing/2014/main" id="{14684B3E-64C1-314C-9063-026B9E024976}"/>
              </a:ext>
            </a:extLst>
          </p:cNvPr>
          <p:cNvSpPr/>
          <p:nvPr/>
        </p:nvSpPr>
        <p:spPr>
          <a:xfrm>
            <a:off x="1720398" y="4644610"/>
            <a:ext cx="1349454" cy="531628"/>
          </a:xfrm>
          <a:prstGeom prst="round2Diag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accent1"/>
                </a:solidFill>
                <a:latin typeface="IBM Plex Sans" panose="020B0503050203000203" pitchFamily="34" charset="0"/>
              </a:rPr>
              <a:t>Malawi Supply Chain Ecosystem (Systems)</a:t>
            </a:r>
          </a:p>
        </p:txBody>
      </p:sp>
      <p:sp>
        <p:nvSpPr>
          <p:cNvPr id="4" name="Left Bracket 3">
            <a:extLst>
              <a:ext uri="{FF2B5EF4-FFF2-40B4-BE49-F238E27FC236}">
                <a16:creationId xmlns:a16="http://schemas.microsoft.com/office/drawing/2014/main" id="{50E1E821-01A2-2E43-84B4-375A42A83AE2}"/>
              </a:ext>
            </a:extLst>
          </p:cNvPr>
          <p:cNvSpPr/>
          <p:nvPr/>
        </p:nvSpPr>
        <p:spPr>
          <a:xfrm>
            <a:off x="1477926" y="2099918"/>
            <a:ext cx="106325" cy="1595196"/>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2F61A3FD-CFFE-4B42-8F95-B9AD273DD1C9}"/>
              </a:ext>
            </a:extLst>
          </p:cNvPr>
          <p:cNvSpPr txBox="1"/>
          <p:nvPr/>
        </p:nvSpPr>
        <p:spPr>
          <a:xfrm>
            <a:off x="373739" y="2565790"/>
            <a:ext cx="1137684" cy="707886"/>
          </a:xfrm>
          <a:prstGeom prst="rect">
            <a:avLst/>
          </a:prstGeom>
          <a:noFill/>
        </p:spPr>
        <p:txBody>
          <a:bodyPr wrap="square" rtlCol="0">
            <a:spAutoFit/>
          </a:bodyPr>
          <a:lstStyle/>
          <a:p>
            <a:r>
              <a:rPr lang="en-US" sz="1000" dirty="0">
                <a:latin typeface="IBM Plex Sans" panose="020B0503050203000203" pitchFamily="34" charset="0"/>
              </a:rPr>
              <a:t>Health and Supply Chain Strategy Documents</a:t>
            </a:r>
          </a:p>
        </p:txBody>
      </p:sp>
      <p:sp>
        <p:nvSpPr>
          <p:cNvPr id="25" name="Left Bracket 24">
            <a:extLst>
              <a:ext uri="{FF2B5EF4-FFF2-40B4-BE49-F238E27FC236}">
                <a16:creationId xmlns:a16="http://schemas.microsoft.com/office/drawing/2014/main" id="{4FD3109F-C138-5D43-A5F0-C57162F76A87}"/>
              </a:ext>
            </a:extLst>
          </p:cNvPr>
          <p:cNvSpPr/>
          <p:nvPr/>
        </p:nvSpPr>
        <p:spPr>
          <a:xfrm>
            <a:off x="1481883" y="4677902"/>
            <a:ext cx="152580" cy="1539311"/>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Left Bracket 25">
            <a:extLst>
              <a:ext uri="{FF2B5EF4-FFF2-40B4-BE49-F238E27FC236}">
                <a16:creationId xmlns:a16="http://schemas.microsoft.com/office/drawing/2014/main" id="{F10A1113-8B3A-3B4B-A2E1-723A57A4E8C5}"/>
              </a:ext>
            </a:extLst>
          </p:cNvPr>
          <p:cNvSpPr/>
          <p:nvPr/>
        </p:nvSpPr>
        <p:spPr>
          <a:xfrm>
            <a:off x="1477926" y="3858228"/>
            <a:ext cx="168400" cy="661281"/>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a:extLst>
              <a:ext uri="{FF2B5EF4-FFF2-40B4-BE49-F238E27FC236}">
                <a16:creationId xmlns:a16="http://schemas.microsoft.com/office/drawing/2014/main" id="{51DBF84A-9516-CA4C-A079-47226631C052}"/>
              </a:ext>
            </a:extLst>
          </p:cNvPr>
          <p:cNvSpPr txBox="1"/>
          <p:nvPr/>
        </p:nvSpPr>
        <p:spPr>
          <a:xfrm>
            <a:off x="373739" y="3939256"/>
            <a:ext cx="1137684" cy="400110"/>
          </a:xfrm>
          <a:prstGeom prst="rect">
            <a:avLst/>
          </a:prstGeom>
          <a:noFill/>
        </p:spPr>
        <p:txBody>
          <a:bodyPr wrap="square" rtlCol="0">
            <a:spAutoFit/>
          </a:bodyPr>
          <a:lstStyle/>
          <a:p>
            <a:r>
              <a:rPr lang="en-US" sz="1000" dirty="0">
                <a:latin typeface="IBM Plex Sans" panose="020B0503050203000203" pitchFamily="34" charset="0"/>
              </a:rPr>
              <a:t>Digital Strategy Document</a:t>
            </a:r>
          </a:p>
        </p:txBody>
      </p:sp>
      <p:sp>
        <p:nvSpPr>
          <p:cNvPr id="28" name="TextBox 27">
            <a:extLst>
              <a:ext uri="{FF2B5EF4-FFF2-40B4-BE49-F238E27FC236}">
                <a16:creationId xmlns:a16="http://schemas.microsoft.com/office/drawing/2014/main" id="{BAD85853-FA7A-3E4B-AE5B-6547098F5CEA}"/>
              </a:ext>
            </a:extLst>
          </p:cNvPr>
          <p:cNvSpPr txBox="1"/>
          <p:nvPr/>
        </p:nvSpPr>
        <p:spPr>
          <a:xfrm>
            <a:off x="372589" y="5275445"/>
            <a:ext cx="1137684" cy="400110"/>
          </a:xfrm>
          <a:prstGeom prst="rect">
            <a:avLst/>
          </a:prstGeom>
          <a:noFill/>
        </p:spPr>
        <p:txBody>
          <a:bodyPr wrap="square" rtlCol="0">
            <a:spAutoFit/>
          </a:bodyPr>
          <a:lstStyle/>
          <a:p>
            <a:r>
              <a:rPr lang="en-US" sz="1000" dirty="0">
                <a:latin typeface="IBM Plex Sans" panose="020B0503050203000203" pitchFamily="34" charset="0"/>
              </a:rPr>
              <a:t>SC and SCISMM Assessments</a:t>
            </a:r>
          </a:p>
        </p:txBody>
      </p:sp>
    </p:spTree>
    <p:extLst>
      <p:ext uri="{BB962C8B-B14F-4D97-AF65-F5344CB8AC3E}">
        <p14:creationId xmlns:p14="http://schemas.microsoft.com/office/powerpoint/2010/main" val="133054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CDEE52-E403-451B-B068-987223E4D919}"/>
              </a:ext>
            </a:extLst>
          </p:cNvPr>
          <p:cNvSpPr>
            <a:spLocks noGrp="1"/>
          </p:cNvSpPr>
          <p:nvPr>
            <p:ph type="ctrTitle"/>
          </p:nvPr>
        </p:nvSpPr>
        <p:spPr>
          <a:xfrm>
            <a:off x="725499" y="3453385"/>
            <a:ext cx="7978663" cy="416048"/>
          </a:xfrm>
        </p:spPr>
        <p:txBody>
          <a:bodyPr>
            <a:noAutofit/>
          </a:bodyPr>
          <a:lstStyle/>
          <a:p>
            <a:pPr algn="ctr"/>
            <a:r>
              <a:rPr lang="en-US" sz="2800" b="1" dirty="0"/>
              <a:t>Malawi DSC Situation Analyses</a:t>
            </a:r>
          </a:p>
        </p:txBody>
      </p:sp>
    </p:spTree>
    <p:custDataLst>
      <p:tags r:id="rId1"/>
    </p:custDataLst>
    <p:extLst>
      <p:ext uri="{BB962C8B-B14F-4D97-AF65-F5344CB8AC3E}">
        <p14:creationId xmlns:p14="http://schemas.microsoft.com/office/powerpoint/2010/main" val="653214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2"/>
        <p:cNvGrpSpPr/>
        <p:nvPr/>
      </p:nvGrpSpPr>
      <p:grpSpPr>
        <a:xfrm>
          <a:off x="0" y="0"/>
          <a:ext cx="0" cy="0"/>
          <a:chOff x="0" y="0"/>
          <a:chExt cx="0" cy="0"/>
        </a:xfrm>
      </p:grpSpPr>
      <p:pic>
        <p:nvPicPr>
          <p:cNvPr id="2" name="Picture 1">
            <a:extLst>
              <a:ext uri="{FF2B5EF4-FFF2-40B4-BE49-F238E27FC236}">
                <a16:creationId xmlns:a16="http://schemas.microsoft.com/office/drawing/2014/main" id="{011F8FDC-DA8F-1248-81C7-A22666370119}"/>
              </a:ext>
            </a:extLst>
          </p:cNvPr>
          <p:cNvPicPr>
            <a:picLocks noChangeAspect="1"/>
          </p:cNvPicPr>
          <p:nvPr/>
        </p:nvPicPr>
        <p:blipFill>
          <a:blip r:embed="rId3"/>
          <a:stretch>
            <a:fillRect/>
          </a:stretch>
        </p:blipFill>
        <p:spPr>
          <a:xfrm>
            <a:off x="329104" y="2050878"/>
            <a:ext cx="8469085" cy="3457042"/>
          </a:xfrm>
          <a:prstGeom prst="rect">
            <a:avLst/>
          </a:prstGeom>
        </p:spPr>
      </p:pic>
      <p:sp>
        <p:nvSpPr>
          <p:cNvPr id="1074" name="Google Shape;1074;p47"/>
          <p:cNvSpPr txBox="1"/>
          <p:nvPr/>
        </p:nvSpPr>
        <p:spPr>
          <a:xfrm>
            <a:off x="8091377" y="6338887"/>
            <a:ext cx="41740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400">
                <a:solidFill>
                  <a:schemeClr val="dk1"/>
                </a:solidFill>
                <a:latin typeface="Gill Sans"/>
                <a:ea typeface="Gill Sans"/>
                <a:cs typeface="Gill Sans"/>
                <a:sym typeface="Gill Sans"/>
              </a:rPr>
              <a:t>8</a:t>
            </a:fld>
            <a:endParaRPr sz="1400" dirty="0">
              <a:solidFill>
                <a:schemeClr val="dk1"/>
              </a:solidFill>
              <a:latin typeface="Gill Sans"/>
              <a:ea typeface="Gill Sans"/>
              <a:cs typeface="Gill Sans"/>
              <a:sym typeface="Gill Sans"/>
            </a:endParaRPr>
          </a:p>
        </p:txBody>
      </p:sp>
      <p:sp>
        <p:nvSpPr>
          <p:cNvPr id="7" name="Google Shape;459;p6">
            <a:extLst>
              <a:ext uri="{FF2B5EF4-FFF2-40B4-BE49-F238E27FC236}">
                <a16:creationId xmlns:a16="http://schemas.microsoft.com/office/drawing/2014/main" id="{40B1ED7A-E8B1-0D4E-922E-55600B157513}"/>
              </a:ext>
            </a:extLst>
          </p:cNvPr>
          <p:cNvSpPr txBox="1">
            <a:spLocks/>
          </p:cNvSpPr>
          <p:nvPr/>
        </p:nvSpPr>
        <p:spPr>
          <a:xfrm>
            <a:off x="518160" y="803810"/>
            <a:ext cx="8469085" cy="480091"/>
          </a:xfrm>
          <a:prstGeom prst="rect">
            <a:avLst/>
          </a:prstGeom>
          <a:noFill/>
          <a:ln>
            <a:noFill/>
          </a:ln>
        </p:spPr>
        <p:txBody>
          <a:bodyPr spcFirstLastPara="1" vert="horz" wrap="square" lIns="91425" tIns="45700" rIns="91425" bIns="45700" rtlCol="0" anchor="ctr" anchorCtr="0">
            <a:spAutoFit/>
          </a:bodyPr>
          <a:lstStyle>
            <a:lvl1pPr algn="l" defTabSz="914400" rtl="0" eaLnBrk="1" latinLnBrk="0" hangingPunct="1">
              <a:lnSpc>
                <a:spcPct val="90000"/>
              </a:lnSpc>
              <a:spcBef>
                <a:spcPct val="0"/>
              </a:spcBef>
              <a:buNone/>
              <a:defRPr sz="3200" kern="1200">
                <a:solidFill>
                  <a:srgbClr val="BA0C2F"/>
                </a:solidFill>
                <a:latin typeface="Gill Sans MT" panose="020B0502020104020203" pitchFamily="34" charset="0"/>
                <a:ea typeface="+mj-ea"/>
                <a:cs typeface="+mj-cs"/>
              </a:defRPr>
            </a:lvl1pPr>
          </a:lstStyle>
          <a:p>
            <a:pPr marL="0" marR="0" lvl="0" indent="0" algn="l" defTabSz="914400" rtl="0" eaLnBrk="1" fontAlgn="t" latinLnBrk="0" hangingPunct="1">
              <a:lnSpc>
                <a:spcPct val="90000"/>
              </a:lnSpc>
              <a:spcBef>
                <a:spcPct val="0"/>
              </a:spcBef>
              <a:spcAft>
                <a:spcPts val="0"/>
              </a:spcAft>
              <a:buClr>
                <a:srgbClr val="6C6463"/>
              </a:buClr>
              <a:buSzPct val="80000"/>
              <a:buFontTx/>
              <a:buNone/>
              <a:tabLst/>
              <a:defRPr/>
            </a:pPr>
            <a:r>
              <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sym typeface="Gill Sans"/>
              </a:rPr>
              <a:t>Current DSC Landscape</a:t>
            </a:r>
            <a:endParaRPr kumimoji="0" lang="en-US" sz="24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endParaRPr>
          </a:p>
        </p:txBody>
      </p:sp>
    </p:spTree>
    <p:extLst>
      <p:ext uri="{BB962C8B-B14F-4D97-AF65-F5344CB8AC3E}">
        <p14:creationId xmlns:p14="http://schemas.microsoft.com/office/powerpoint/2010/main" val="1793708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66" name="Google Shape;466;p6"/>
          <p:cNvSpPr txBox="1"/>
          <p:nvPr/>
        </p:nvSpPr>
        <p:spPr>
          <a:xfrm>
            <a:off x="8091377" y="6338887"/>
            <a:ext cx="41740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400">
                <a:solidFill>
                  <a:schemeClr val="dk1"/>
                </a:solidFill>
                <a:latin typeface="Gill Sans"/>
                <a:ea typeface="Gill Sans"/>
                <a:cs typeface="Gill Sans"/>
                <a:sym typeface="Gill Sans"/>
              </a:rPr>
              <a:t>9</a:t>
            </a:fld>
            <a:endParaRPr sz="1400" dirty="0">
              <a:solidFill>
                <a:schemeClr val="dk1"/>
              </a:solidFill>
              <a:latin typeface="Gill Sans"/>
              <a:ea typeface="Gill Sans"/>
              <a:cs typeface="Gill Sans"/>
              <a:sym typeface="Gill Sans"/>
            </a:endParaRPr>
          </a:p>
        </p:txBody>
      </p:sp>
      <p:sp>
        <p:nvSpPr>
          <p:cNvPr id="66" name="Google Shape;459;p6">
            <a:extLst>
              <a:ext uri="{FF2B5EF4-FFF2-40B4-BE49-F238E27FC236}">
                <a16:creationId xmlns:a16="http://schemas.microsoft.com/office/drawing/2014/main" id="{BCD745A5-C69A-2047-B2A9-0468A6424EEE}"/>
              </a:ext>
            </a:extLst>
          </p:cNvPr>
          <p:cNvSpPr txBox="1">
            <a:spLocks/>
          </p:cNvSpPr>
          <p:nvPr/>
        </p:nvSpPr>
        <p:spPr>
          <a:xfrm>
            <a:off x="518159" y="589300"/>
            <a:ext cx="8469085" cy="480091"/>
          </a:xfrm>
          <a:prstGeom prst="rect">
            <a:avLst/>
          </a:prstGeom>
          <a:noFill/>
          <a:ln>
            <a:noFill/>
          </a:ln>
        </p:spPr>
        <p:txBody>
          <a:bodyPr spcFirstLastPara="1" vert="horz" wrap="square" lIns="91425" tIns="45700" rIns="91425" bIns="45700" rtlCol="0" anchor="ctr" anchorCtr="0">
            <a:spAutoFit/>
          </a:bodyPr>
          <a:lstStyle>
            <a:lvl1pPr algn="l" defTabSz="914400" rtl="0" eaLnBrk="1" latinLnBrk="0" hangingPunct="1">
              <a:lnSpc>
                <a:spcPct val="90000"/>
              </a:lnSpc>
              <a:spcBef>
                <a:spcPct val="0"/>
              </a:spcBef>
              <a:buNone/>
              <a:defRPr sz="3200" kern="1200">
                <a:solidFill>
                  <a:srgbClr val="BA0C2F"/>
                </a:solidFill>
                <a:latin typeface="Gill Sans MT" panose="020B0502020104020203" pitchFamily="34" charset="0"/>
                <a:ea typeface="+mj-ea"/>
                <a:cs typeface="+mj-cs"/>
              </a:defRPr>
            </a:lvl1pPr>
          </a:lstStyle>
          <a:p>
            <a:pPr marL="0" marR="0" lvl="0" indent="0" algn="l" defTabSz="914400" rtl="0" eaLnBrk="1" fontAlgn="t" latinLnBrk="0" hangingPunct="1">
              <a:lnSpc>
                <a:spcPct val="90000"/>
              </a:lnSpc>
              <a:spcBef>
                <a:spcPct val="0"/>
              </a:spcBef>
              <a:spcAft>
                <a:spcPts val="0"/>
              </a:spcAft>
              <a:buClr>
                <a:srgbClr val="6C6463"/>
              </a:buClr>
              <a:buSzPct val="80000"/>
              <a:buFontTx/>
              <a:buNone/>
              <a:tabLst/>
              <a:defRPr/>
            </a:pPr>
            <a:r>
              <a:rPr kumimoji="0" lang="en-US" sz="28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sym typeface="Gill Sans"/>
              </a:rPr>
              <a:t>Malawi National DSC Assessment </a:t>
            </a:r>
            <a:endParaRPr kumimoji="0" lang="en-US" sz="2400" b="0" i="0" u="none" strike="noStrike" kern="1200" cap="none" spc="0" normalizeH="0" baseline="0" noProof="0" dirty="0">
              <a:ln>
                <a:noFill/>
              </a:ln>
              <a:solidFill>
                <a:srgbClr val="BA0C2F"/>
              </a:solidFill>
              <a:effectLst/>
              <a:uLnTx/>
              <a:uFillTx/>
              <a:latin typeface="Gill Sans MT" panose="020B0502020104020203" pitchFamily="34" charset="0"/>
              <a:ea typeface="+mj-ea"/>
              <a:cs typeface="+mj-cs"/>
            </a:endParaRPr>
          </a:p>
        </p:txBody>
      </p:sp>
      <p:sp>
        <p:nvSpPr>
          <p:cNvPr id="2" name="Rectangle 1">
            <a:extLst>
              <a:ext uri="{FF2B5EF4-FFF2-40B4-BE49-F238E27FC236}">
                <a16:creationId xmlns:a16="http://schemas.microsoft.com/office/drawing/2014/main" id="{04B3DB28-7EF6-2142-8027-421448326363}"/>
              </a:ext>
            </a:extLst>
          </p:cNvPr>
          <p:cNvSpPr/>
          <p:nvPr/>
        </p:nvSpPr>
        <p:spPr>
          <a:xfrm>
            <a:off x="485022" y="1751617"/>
            <a:ext cx="3476846" cy="4216539"/>
          </a:xfrm>
          <a:prstGeom prst="rect">
            <a:avLst/>
          </a:prstGeom>
        </p:spPr>
        <p:txBody>
          <a:bodyPr wrap="square">
            <a:spAutoFit/>
          </a:bodyPr>
          <a:lstStyle/>
          <a:p>
            <a:pPr marR="0" lvl="0" algn="just">
              <a:spcBef>
                <a:spcPts val="0"/>
              </a:spcBef>
              <a:spcAft>
                <a:spcPts val="0"/>
              </a:spcAft>
            </a:pPr>
            <a:r>
              <a:rPr lang="en-US" sz="1600" b="1"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Key Observations</a:t>
            </a:r>
            <a:r>
              <a:rPr lang="en-US" sz="16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	</a:t>
            </a:r>
          </a:p>
          <a:p>
            <a:pPr marL="342900" marR="0" lvl="0" indent="-342900">
              <a:spcBef>
                <a:spcPts val="0"/>
              </a:spcBef>
              <a:spcAft>
                <a:spcPts val="0"/>
              </a:spcAft>
              <a:buFont typeface="Symbol" pitchFamily="2" charset="2"/>
              <a:buChar char=""/>
            </a:pPr>
            <a:r>
              <a:rPr lang="en-US" sz="14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Forecasting and planning involves manual operations</a:t>
            </a:r>
          </a:p>
          <a:p>
            <a:pPr marL="342900" marR="0" lvl="0" indent="-342900">
              <a:spcBef>
                <a:spcPts val="0"/>
              </a:spcBef>
              <a:spcAft>
                <a:spcPts val="0"/>
              </a:spcAft>
              <a:buFont typeface="Symbol" pitchFamily="2" charset="2"/>
              <a:buChar char=""/>
            </a:pPr>
            <a:r>
              <a:rPr lang="en-US" sz="14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Suppliers and contracts are managed manually</a:t>
            </a:r>
          </a:p>
          <a:p>
            <a:pPr marL="342900" marR="0" lvl="0" indent="-342900">
              <a:spcBef>
                <a:spcPts val="0"/>
              </a:spcBef>
              <a:spcAft>
                <a:spcPts val="0"/>
              </a:spcAft>
              <a:buFont typeface="Symbol" pitchFamily="2" charset="2"/>
              <a:buChar char=""/>
            </a:pPr>
            <a:r>
              <a:rPr lang="en-US" sz="14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Procurement is done through well-established processes and will be done through electronic government procurement (e-GP) once operational</a:t>
            </a:r>
          </a:p>
          <a:p>
            <a:pPr marL="342900" indent="-342900">
              <a:buFont typeface="Symbol" pitchFamily="2" charset="2"/>
              <a:buChar char=""/>
            </a:pPr>
            <a:r>
              <a:rPr lang="en-US" sz="1400" dirty="0">
                <a:solidFill>
                  <a:srgbClr val="000000"/>
                </a:solidFill>
                <a:latin typeface="IBM Plex Sans" panose="020B0503050203000203" pitchFamily="34" charset="0"/>
                <a:cs typeface="Times New Roman" panose="02020603050405020304" pitchFamily="18" charset="0"/>
              </a:rPr>
              <a:t>No electronic solution implemented to support order submission from customers (hospitals, etc.) and integration to Navision at Central Medical Stores Trust (CMST) </a:t>
            </a:r>
          </a:p>
          <a:p>
            <a:pPr marL="342900" indent="-342900">
              <a:buFont typeface="Symbol" pitchFamily="2" charset="2"/>
              <a:buChar char=""/>
            </a:pPr>
            <a:r>
              <a:rPr lang="en-US" sz="1400" dirty="0">
                <a:solidFill>
                  <a:srgbClr val="000000"/>
                </a:solidFill>
                <a:latin typeface="IBM Plex Sans" panose="020B0503050203000203" pitchFamily="34" charset="0"/>
                <a:cs typeface="Times New Roman" panose="02020603050405020304" pitchFamily="18" charset="0"/>
              </a:rPr>
              <a:t>Mainly paper-based manual operation in CMST warehouse; no real-time data captured into Navision</a:t>
            </a:r>
          </a:p>
        </p:txBody>
      </p:sp>
      <p:pic>
        <p:nvPicPr>
          <p:cNvPr id="9" name="Picture 8">
            <a:extLst>
              <a:ext uri="{FF2B5EF4-FFF2-40B4-BE49-F238E27FC236}">
                <a16:creationId xmlns:a16="http://schemas.microsoft.com/office/drawing/2014/main" id="{2D4A154C-D253-A04E-8B4F-3725FB1CEAB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8460" y="1062456"/>
            <a:ext cx="4308918" cy="2656810"/>
          </a:xfrm>
          <a:prstGeom prst="rect">
            <a:avLst/>
          </a:prstGeom>
          <a:noFill/>
        </p:spPr>
      </p:pic>
      <p:pic>
        <p:nvPicPr>
          <p:cNvPr id="10" name="Picture 9">
            <a:extLst>
              <a:ext uri="{FF2B5EF4-FFF2-40B4-BE49-F238E27FC236}">
                <a16:creationId xmlns:a16="http://schemas.microsoft.com/office/drawing/2014/main" id="{E322304B-B9B4-9E43-B365-E962C9B6E2C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78595" y="3757419"/>
            <a:ext cx="4808649" cy="2558326"/>
          </a:xfrm>
          <a:prstGeom prst="rect">
            <a:avLst/>
          </a:prstGeom>
          <a:noFill/>
        </p:spPr>
      </p:pic>
    </p:spTree>
    <p:extLst>
      <p:ext uri="{BB962C8B-B14F-4D97-AF65-F5344CB8AC3E}">
        <p14:creationId xmlns:p14="http://schemas.microsoft.com/office/powerpoint/2010/main" val="13067229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GHSC-PSM-STANDARD" val="jrs4V4uE"/>
  <p:tag name="ARTICULATE_SLIDE_COUNT" val="1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HSC-PSM-Standard">
  <a:themeElements>
    <a:clrScheme name="USAID Primary/secondary">
      <a:dk1>
        <a:sysClr val="windowText" lastClr="000000"/>
      </a:dk1>
      <a:lt1>
        <a:srgbClr val="FFFFFF"/>
      </a:lt1>
      <a:dk2>
        <a:srgbClr val="002F6C"/>
      </a:dk2>
      <a:lt2>
        <a:srgbClr val="BA0C2F"/>
      </a:lt2>
      <a:accent1>
        <a:srgbClr val="002F6C"/>
      </a:accent1>
      <a:accent2>
        <a:srgbClr val="BA0C2F"/>
      </a:accent2>
      <a:accent3>
        <a:srgbClr val="0067B9"/>
      </a:accent3>
      <a:accent4>
        <a:srgbClr val="A7C6ED"/>
      </a:accent4>
      <a:accent5>
        <a:srgbClr val="651D32"/>
      </a:accent5>
      <a:accent6>
        <a:srgbClr val="6C6463"/>
      </a:accent6>
      <a:hlink>
        <a:srgbClr val="6C6463"/>
      </a:hlink>
      <a:folHlink>
        <a:srgbClr val="6C6463"/>
      </a:folHlink>
    </a:clrScheme>
    <a:fontScheme name="Gill Sans MT">
      <a:majorFont>
        <a:latin typeface="Gill Sans MT"/>
        <a:ea typeface=""/>
        <a:cs typeface=""/>
      </a:majorFont>
      <a:minorFont>
        <a:latin typeface="Gill Sans M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Template_Standard-USAIDonly-3-27-19-newlogo.potx" id="{42D24AFC-3568-4986-BA0F-F91E53D61777}" vid="{E9EC341C-D8F7-49BC-BCFB-264C72B894E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Project Task Orders" ma:contentTypeID="0x0101008DA58B5CA681664FAB24816C56F41085100064DC7806C538D1449B4CC3075070A103" ma:contentTypeVersion="9" ma:contentTypeDescription="" ma:contentTypeScope="" ma:versionID="42c9d39aa1a3c9cf325e2da9b44d4352">
  <xsd:schema xmlns:xsd="http://www.w3.org/2001/XMLSchema" xmlns:xs="http://www.w3.org/2001/XMLSchema" xmlns:p="http://schemas.microsoft.com/office/2006/metadata/properties" xmlns:ns2="8d7096d6-fc66-4344-9e3f-2445529a09f6" targetNamespace="http://schemas.microsoft.com/office/2006/metadata/properties" ma:root="true" ma:fieldsID="b2431dd1ba532b3876c3e935d2771db0" ns2:_="">
    <xsd:import namespace="8d7096d6-fc66-4344-9e3f-2445529a09f6"/>
    <xsd:element name="properties">
      <xsd:complexType>
        <xsd:sequence>
          <xsd:element name="documentManagement">
            <xsd:complexType>
              <xsd:all>
                <xsd:element ref="ns2:hbf0c10381aa4bd59932b5b7da857fe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7096d6-fc66-4344-9e3f-2445529a09f6" elementFormDefault="qualified">
    <xsd:import namespace="http://schemas.microsoft.com/office/2006/documentManagement/types"/>
    <xsd:import namespace="http://schemas.microsoft.com/office/infopath/2007/PartnerControls"/>
    <xsd:element name="hbf0c10381aa4bd59932b5b7da857fed" ma:index="8" nillable="true" ma:taxonomy="true" ma:internalName="hbf0c10381aa4bd59932b5b7da857fed" ma:taxonomyFieldName="Project_x0020_Document_x0020_Type" ma:displayName="Project Document Type" ma:default="" ma:fieldId="{1bf0c103-81aa-4bd5-9932-b5b7da857fed}" ma:sspId="822e118f-d533-465d-b5ca-7beed2256e09" ma:termSetId="d8a5acf7-091c-4877-b363-b3708ae07044"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55cf9c8a-78a3-4561-85a9-0a0514ac3c6b}" ma:internalName="TaxCatchAll" ma:showField="CatchAllData" ma:web="854bdaf2-bd23-4f9a-b8cb-7de5fd396210">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5cf9c8a-78a3-4561-85a9-0a0514ac3c6b}" ma:internalName="TaxCatchAllLabel" ma:readOnly="true" ma:showField="CatchAllDataLabel" ma:web="854bdaf2-bd23-4f9a-b8cb-7de5fd3962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hbf0c10381aa4bd59932b5b7da857fed xmlns="8d7096d6-fc66-4344-9e3f-2445529a09f6">
      <Terms xmlns="http://schemas.microsoft.com/office/infopath/2007/PartnerControls"/>
    </hbf0c10381aa4bd59932b5b7da857fed>
    <TaxCatchAll xmlns="8d7096d6-fc66-4344-9e3f-2445529a09f6" xsi:nil="true"/>
  </documentManagement>
</p:properties>
</file>

<file path=customXml/item3.xml><?xml version="1.0" encoding="utf-8"?>
<?mso-contentType ?>
<SharedContentType xmlns="Microsoft.SharePoint.Taxonomy.ContentTypeSync" SourceId="822e118f-d533-465d-b5ca-7beed2256e09" ContentTypeId="0x0101008DA58B5CA681664FAB24816C56F4108510"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5EB4AF-5328-4D2F-8F0B-84CD5D3662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7096d6-fc66-4344-9e3f-2445529a09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9B0C662-DF10-4FC8-8E43-E78B2B00E5D9}">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33cd82f4-3f37-4b3e-a578-547f27c42b2d"/>
    <ds:schemaRef ds:uri="http://purl.org/dc/dcmitype/"/>
    <ds:schemaRef ds:uri="671005af-4e1e-49ad-bc71-ba4f009e7674"/>
    <ds:schemaRef ds:uri="http://www.w3.org/XML/1998/namespace"/>
    <ds:schemaRef ds:uri="http://purl.org/dc/terms/"/>
    <ds:schemaRef ds:uri="8d7096d6-fc66-4344-9e3f-2445529a09f6"/>
  </ds:schemaRefs>
</ds:datastoreItem>
</file>

<file path=customXml/itemProps3.xml><?xml version="1.0" encoding="utf-8"?>
<ds:datastoreItem xmlns:ds="http://schemas.openxmlformats.org/officeDocument/2006/customXml" ds:itemID="{DD92BED7-8B36-4E9E-B1F4-077D2397446A}">
  <ds:schemaRefs>
    <ds:schemaRef ds:uri="Microsoft.SharePoint.Taxonomy.ContentTypeSync"/>
  </ds:schemaRefs>
</ds:datastoreItem>
</file>

<file path=customXml/itemProps4.xml><?xml version="1.0" encoding="utf-8"?>
<ds:datastoreItem xmlns:ds="http://schemas.openxmlformats.org/officeDocument/2006/customXml" ds:itemID="{CDD78640-CA65-475F-978D-4B91125CD0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92018</TotalTime>
  <Words>2543</Words>
  <Application>Microsoft Office PowerPoint</Application>
  <PresentationFormat>On-screen Show (4:3)</PresentationFormat>
  <Paragraphs>458</Paragraphs>
  <Slides>38</Slides>
  <Notes>33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38</vt:i4>
      </vt:variant>
    </vt:vector>
  </HeadingPairs>
  <TitlesOfParts>
    <vt:vector size="51" baseType="lpstr">
      <vt:lpstr>Arial</vt:lpstr>
      <vt:lpstr>Calibri</vt:lpstr>
      <vt:lpstr>Courier New</vt:lpstr>
      <vt:lpstr>Gill Sans</vt:lpstr>
      <vt:lpstr>Gill Sans MT</vt:lpstr>
      <vt:lpstr>Helvetica</vt:lpstr>
      <vt:lpstr>Helvetica Neue</vt:lpstr>
      <vt:lpstr>IBM Plex Arabic Medium</vt:lpstr>
      <vt:lpstr>IBM Plex Sans</vt:lpstr>
      <vt:lpstr>IBM Plex Sans Condensed</vt:lpstr>
      <vt:lpstr>Symbol</vt:lpstr>
      <vt:lpstr>Wingdings</vt:lpstr>
      <vt:lpstr>GHSC-PSM-Standard</vt:lpstr>
      <vt:lpstr>Framework for Developing Malawi Digital Supply Chain Strategy and Architecture  </vt:lpstr>
      <vt:lpstr>PowerPoint Presentation</vt:lpstr>
      <vt:lpstr>Overview of Digital Supply Chain</vt:lpstr>
      <vt:lpstr>PowerPoint Presentation</vt:lpstr>
      <vt:lpstr>DSC Strategy and Architecture: Activity Objectives</vt:lpstr>
      <vt:lpstr>PowerPoint Presentation</vt:lpstr>
      <vt:lpstr>Malawi DSC Situation Analyses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Draft DSC Strategy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Draft DSC Architecture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Draft DSC Roadmap (Sample)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 Status Updates –  January 6, 2021</dc:title>
  <dc:creator>Simon Conesa</dc:creator>
  <cp:lastModifiedBy>Cindy Shiner</cp:lastModifiedBy>
  <cp:revision>307</cp:revision>
  <dcterms:created xsi:type="dcterms:W3CDTF">2021-01-05T21:52:13Z</dcterms:created>
  <dcterms:modified xsi:type="dcterms:W3CDTF">2022-05-03T14:28:42Z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0x0101008DA58B5CA681664FAB24816C56F41085100064DC7806C538D1449B4CC3075070A103</vt:lpwstr>
  </property>
</Properties>
</file>