
<file path=[Content_Types].xml><?xml version="1.0" encoding="utf-8"?>
<Types xmlns="http://schemas.openxmlformats.org/package/2006/content-types">
  <Default Extension="bin" ContentType="application/vnd.openxmlformats-officedocument.oleObject"/>
  <Default Extension="emf" ContentType="image/x-emf"/>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tags/tag34.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35.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36.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37.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omments/modernComment_258_E47D99CA.xml" ContentType="application/vnd.ms-powerpoint.comments+xml"/>
  <Override PartName="/ppt/tags/tag38.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 id="2147483680" r:id="rId6"/>
  </p:sldMasterIdLst>
  <p:notesMasterIdLst>
    <p:notesMasterId r:id="rId48"/>
  </p:notesMasterIdLst>
  <p:sldIdLst>
    <p:sldId id="606" r:id="rId7"/>
    <p:sldId id="604" r:id="rId8"/>
    <p:sldId id="260" r:id="rId9"/>
    <p:sldId id="641" r:id="rId10"/>
    <p:sldId id="647" r:id="rId11"/>
    <p:sldId id="640" r:id="rId12"/>
    <p:sldId id="590" r:id="rId13"/>
    <p:sldId id="598" r:id="rId14"/>
    <p:sldId id="601" r:id="rId15"/>
    <p:sldId id="587" r:id="rId16"/>
    <p:sldId id="588" r:id="rId17"/>
    <p:sldId id="589" r:id="rId18"/>
    <p:sldId id="607" r:id="rId19"/>
    <p:sldId id="605" r:id="rId20"/>
    <p:sldId id="608" r:id="rId21"/>
    <p:sldId id="596" r:id="rId22"/>
    <p:sldId id="595" r:id="rId23"/>
    <p:sldId id="609" r:id="rId24"/>
    <p:sldId id="610" r:id="rId25"/>
    <p:sldId id="627" r:id="rId26"/>
    <p:sldId id="622" r:id="rId27"/>
    <p:sldId id="614" r:id="rId28"/>
    <p:sldId id="615" r:id="rId29"/>
    <p:sldId id="617" r:id="rId30"/>
    <p:sldId id="642" r:id="rId31"/>
    <p:sldId id="612" r:id="rId32"/>
    <p:sldId id="619" r:id="rId33"/>
    <p:sldId id="620" r:id="rId34"/>
    <p:sldId id="616" r:id="rId35"/>
    <p:sldId id="648" r:id="rId36"/>
    <p:sldId id="599" r:id="rId37"/>
    <p:sldId id="623" r:id="rId38"/>
    <p:sldId id="621" r:id="rId39"/>
    <p:sldId id="600" r:id="rId40"/>
    <p:sldId id="613" r:id="rId41"/>
    <p:sldId id="628" r:id="rId42"/>
    <p:sldId id="602" r:id="rId43"/>
    <p:sldId id="626" r:id="rId44"/>
    <p:sldId id="650" r:id="rId45"/>
    <p:sldId id="624" r:id="rId46"/>
    <p:sldId id="302" r:id="rId47"/>
  </p:sldIdLst>
  <p:sldSz cx="9144000" cy="6858000" type="screen4x3"/>
  <p:notesSz cx="6858000" cy="9144000"/>
  <p:custDataLst>
    <p:tags r:id="rId4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8D200E5-0BF1-943C-8F21-2F66994B55EA}" name="Comstock, Emily" initials="CE" userId="S::emily.comstock@umaryland.edu::0975c4c7-a859-4a6b-91b4-200a615bd99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ean Miller" initials="JM" lastIdx="10" clrIdx="0">
    <p:extLst>
      <p:ext uri="{19B8F6BF-5375-455C-9EA6-DF929625EA0E}">
        <p15:presenceInfo xmlns:p15="http://schemas.microsoft.com/office/powerpoint/2012/main" userId="S::jmiller@ghsc-psm.org::398e158d-6662-4988-863f-51c14e676e38" providerId="AD"/>
      </p:ext>
    </p:extLst>
  </p:cmAuthor>
  <p:cmAuthor id="2" name="Simon Conesa" initials="SC" lastIdx="4" clrIdx="1">
    <p:extLst>
      <p:ext uri="{19B8F6BF-5375-455C-9EA6-DF929625EA0E}">
        <p15:presenceInfo xmlns:p15="http://schemas.microsoft.com/office/powerpoint/2012/main" userId="S::sconesa@ghsc-psm.org::85e637a4-6b19-43c5-8a8d-4fa11b74262f" providerId="AD"/>
      </p:ext>
    </p:extLst>
  </p:cmAuthor>
  <p:cmAuthor id="3" name="Swaroop Jayaprakash" initials="SJ" lastIdx="1" clrIdx="2">
    <p:extLst>
      <p:ext uri="{19B8F6BF-5375-455C-9EA6-DF929625EA0E}">
        <p15:presenceInfo xmlns:p15="http://schemas.microsoft.com/office/powerpoint/2012/main" userId="S::sjayaprakash@ghsc-psm.org::3273a20b-8840-4650-8705-1589465db97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AE8FC"/>
    <a:srgbClr val="68BE00"/>
    <a:srgbClr val="EBFFEB"/>
    <a:srgbClr val="A3EF5C"/>
    <a:srgbClr val="E6EEFD"/>
    <a:srgbClr val="02AB52"/>
    <a:srgbClr val="00BEFF"/>
    <a:srgbClr val="FBF4FF"/>
    <a:srgbClr val="777578"/>
    <a:srgbClr val="E2AB1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F3870E7-17DD-40BD-853A-68D10C6684EF}" v="1" dt="2022-05-03T14:16:19.35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524" autoAdjust="0"/>
    <p:restoredTop sz="87520" autoAdjust="0"/>
  </p:normalViewPr>
  <p:slideViewPr>
    <p:cSldViewPr snapToGrid="0">
      <p:cViewPr varScale="1">
        <p:scale>
          <a:sx n="69" d="100"/>
          <a:sy n="69" d="100"/>
        </p:scale>
        <p:origin x="880" y="52"/>
      </p:cViewPr>
      <p:guideLst/>
    </p:cSldViewPr>
  </p:slideViewPr>
  <p:notesTextViewPr>
    <p:cViewPr>
      <p:scale>
        <a:sx n="1" d="1"/>
        <a:sy n="1" d="1"/>
      </p:scale>
      <p:origin x="0" y="0"/>
    </p:cViewPr>
  </p:notesTextViewPr>
  <p:notesViewPr>
    <p:cSldViewPr snapToGrid="0">
      <p:cViewPr varScale="1">
        <p:scale>
          <a:sx n="82" d="100"/>
          <a:sy n="82" d="100"/>
        </p:scale>
        <p:origin x="3066"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commentAuthors" Target="commentAuthors.xml"/><Relationship Id="rId55" Type="http://schemas.microsoft.com/office/2016/11/relationships/changesInfo" Target="changesInfos/changesInfo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theme" Target="theme/theme1.xml"/><Relationship Id="rId5" Type="http://schemas.openxmlformats.org/officeDocument/2006/relationships/slideMaster" Target="slideMasters/slideMaster1.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notesMaster" Target="notesMasters/notesMaster1.xml"/><Relationship Id="rId56" Type="http://schemas.microsoft.com/office/2015/10/relationships/revisionInfo" Target="revisionInfo.xml"/><Relationship Id="rId8" Type="http://schemas.openxmlformats.org/officeDocument/2006/relationships/slide" Target="slides/slide2.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tags" Target="tags/tag1.xml"/><Relationship Id="rId57" Type="http://schemas.microsoft.com/office/2018/10/relationships/authors" Target="authors.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indy Shiner" userId="56ed9bbd-4109-434d-b281-7bd0dc7eb8e0" providerId="ADAL" clId="{BF3870E7-17DD-40BD-853A-68D10C6684EF}"/>
    <pc:docChg chg="undo custSel delSld modSld">
      <pc:chgData name="Cindy Shiner" userId="56ed9bbd-4109-434d-b281-7bd0dc7eb8e0" providerId="ADAL" clId="{BF3870E7-17DD-40BD-853A-68D10C6684EF}" dt="2022-05-04T16:19:53.048" v="102" actId="47"/>
      <pc:docMkLst>
        <pc:docMk/>
      </pc:docMkLst>
      <pc:sldChg chg="delSp mod">
        <pc:chgData name="Cindy Shiner" userId="56ed9bbd-4109-434d-b281-7bd0dc7eb8e0" providerId="ADAL" clId="{BF3870E7-17DD-40BD-853A-68D10C6684EF}" dt="2022-05-03T14:17:30.135" v="93" actId="478"/>
        <pc:sldMkLst>
          <pc:docMk/>
          <pc:sldMk cId="4072093115" sldId="260"/>
        </pc:sldMkLst>
        <pc:picChg chg="del">
          <ac:chgData name="Cindy Shiner" userId="56ed9bbd-4109-434d-b281-7bd0dc7eb8e0" providerId="ADAL" clId="{BF3870E7-17DD-40BD-853A-68D10C6684EF}" dt="2022-05-03T14:17:30.135" v="93" actId="478"/>
          <ac:picMkLst>
            <pc:docMk/>
            <pc:sldMk cId="4072093115" sldId="260"/>
            <ac:picMk id="3" creationId="{8E6563B2-55AA-4336-8BE0-E42D21DB8246}"/>
          </ac:picMkLst>
        </pc:picChg>
      </pc:sldChg>
      <pc:sldChg chg="addSp delSp modSp mod">
        <pc:chgData name="Cindy Shiner" userId="56ed9bbd-4109-434d-b281-7bd0dc7eb8e0" providerId="ADAL" clId="{BF3870E7-17DD-40BD-853A-68D10C6684EF}" dt="2022-05-03T14:27:27.334" v="101" actId="1076"/>
        <pc:sldMkLst>
          <pc:docMk/>
          <pc:sldMk cId="1293707935" sldId="606"/>
        </pc:sldMkLst>
        <pc:spChg chg="mod">
          <ac:chgData name="Cindy Shiner" userId="56ed9bbd-4109-434d-b281-7bd0dc7eb8e0" providerId="ADAL" clId="{BF3870E7-17DD-40BD-853A-68D10C6684EF}" dt="2022-05-03T14:17:19.676" v="92" actId="1076"/>
          <ac:spMkLst>
            <pc:docMk/>
            <pc:sldMk cId="1293707935" sldId="606"/>
            <ac:spMk id="3" creationId="{3FE8309D-60F0-B748-A70D-D5B8ABFDB7A6}"/>
          </ac:spMkLst>
        </pc:spChg>
        <pc:spChg chg="mod">
          <ac:chgData name="Cindy Shiner" userId="56ed9bbd-4109-434d-b281-7bd0dc7eb8e0" providerId="ADAL" clId="{BF3870E7-17DD-40BD-853A-68D10C6684EF}" dt="2022-05-03T14:17:12.021" v="88" actId="20577"/>
          <ac:spMkLst>
            <pc:docMk/>
            <pc:sldMk cId="1293707935" sldId="606"/>
            <ac:spMk id="4" creationId="{CEF0ED3A-5C9B-2541-B728-6B0898D9CE2D}"/>
          </ac:spMkLst>
        </pc:spChg>
        <pc:spChg chg="add del mod">
          <ac:chgData name="Cindy Shiner" userId="56ed9bbd-4109-434d-b281-7bd0dc7eb8e0" providerId="ADAL" clId="{BF3870E7-17DD-40BD-853A-68D10C6684EF}" dt="2022-05-03T14:27:17.705" v="98" actId="478"/>
          <ac:spMkLst>
            <pc:docMk/>
            <pc:sldMk cId="1293707935" sldId="606"/>
            <ac:spMk id="5" creationId="{57804DE2-29CF-4936-886D-984C9A4E14CB}"/>
          </ac:spMkLst>
        </pc:spChg>
        <pc:picChg chg="add mod">
          <ac:chgData name="Cindy Shiner" userId="56ed9bbd-4109-434d-b281-7bd0dc7eb8e0" providerId="ADAL" clId="{BF3870E7-17DD-40BD-853A-68D10C6684EF}" dt="2022-05-03T14:27:27.334" v="101" actId="1076"/>
          <ac:picMkLst>
            <pc:docMk/>
            <pc:sldMk cId="1293707935" sldId="606"/>
            <ac:picMk id="6" creationId="{C0610E99-7D8B-49A1-BEE5-DA70EA3A1582}"/>
          </ac:picMkLst>
        </pc:picChg>
        <pc:picChg chg="mod">
          <ac:chgData name="Cindy Shiner" userId="56ed9bbd-4109-434d-b281-7bd0dc7eb8e0" providerId="ADAL" clId="{BF3870E7-17DD-40BD-853A-68D10C6684EF}" dt="2022-05-03T14:27:23.491" v="100" actId="1076"/>
          <ac:picMkLst>
            <pc:docMk/>
            <pc:sldMk cId="1293707935" sldId="606"/>
            <ac:picMk id="7" creationId="{BD8E9D1F-A506-4409-A409-829C8E305370}"/>
          </ac:picMkLst>
        </pc:picChg>
      </pc:sldChg>
      <pc:sldChg chg="delSp mod">
        <pc:chgData name="Cindy Shiner" userId="56ed9bbd-4109-434d-b281-7bd0dc7eb8e0" providerId="ADAL" clId="{BF3870E7-17DD-40BD-853A-68D10C6684EF}" dt="2022-05-03T14:17:38.623" v="94" actId="478"/>
        <pc:sldMkLst>
          <pc:docMk/>
          <pc:sldMk cId="653214396" sldId="607"/>
        </pc:sldMkLst>
        <pc:picChg chg="del">
          <ac:chgData name="Cindy Shiner" userId="56ed9bbd-4109-434d-b281-7bd0dc7eb8e0" providerId="ADAL" clId="{BF3870E7-17DD-40BD-853A-68D10C6684EF}" dt="2022-05-03T14:17:38.623" v="94" actId="478"/>
          <ac:picMkLst>
            <pc:docMk/>
            <pc:sldMk cId="653214396" sldId="607"/>
            <ac:picMk id="5" creationId="{DB1F76BE-C5D6-4F76-9F95-452658904FDF}"/>
          </ac:picMkLst>
        </pc:picChg>
      </pc:sldChg>
      <pc:sldChg chg="delSp mod">
        <pc:chgData name="Cindy Shiner" userId="56ed9bbd-4109-434d-b281-7bd0dc7eb8e0" providerId="ADAL" clId="{BF3870E7-17DD-40BD-853A-68D10C6684EF}" dt="2022-05-03T14:17:45.775" v="95" actId="478"/>
        <pc:sldMkLst>
          <pc:docMk/>
          <pc:sldMk cId="256152894" sldId="610"/>
        </pc:sldMkLst>
        <pc:picChg chg="del">
          <ac:chgData name="Cindy Shiner" userId="56ed9bbd-4109-434d-b281-7bd0dc7eb8e0" providerId="ADAL" clId="{BF3870E7-17DD-40BD-853A-68D10C6684EF}" dt="2022-05-03T14:17:45.775" v="95" actId="478"/>
          <ac:picMkLst>
            <pc:docMk/>
            <pc:sldMk cId="256152894" sldId="610"/>
            <ac:picMk id="3" creationId="{BCCB6AEE-1DD1-4DC5-A203-42A4E75F68F7}"/>
          </ac:picMkLst>
        </pc:picChg>
      </pc:sldChg>
      <pc:sldChg chg="delSp mod">
        <pc:chgData name="Cindy Shiner" userId="56ed9bbd-4109-434d-b281-7bd0dc7eb8e0" providerId="ADAL" clId="{BF3870E7-17DD-40BD-853A-68D10C6684EF}" dt="2022-05-03T14:17:52.548" v="96" actId="478"/>
        <pc:sldMkLst>
          <pc:docMk/>
          <pc:sldMk cId="3929551148" sldId="612"/>
        </pc:sldMkLst>
        <pc:picChg chg="del">
          <ac:chgData name="Cindy Shiner" userId="56ed9bbd-4109-434d-b281-7bd0dc7eb8e0" providerId="ADAL" clId="{BF3870E7-17DD-40BD-853A-68D10C6684EF}" dt="2022-05-03T14:17:52.548" v="96" actId="478"/>
          <ac:picMkLst>
            <pc:docMk/>
            <pc:sldMk cId="3929551148" sldId="612"/>
            <ac:picMk id="3" creationId="{C3EAD2B0-1B28-47E6-8034-A1E1CD16647B}"/>
          </ac:picMkLst>
        </pc:picChg>
      </pc:sldChg>
      <pc:sldChg chg="delSp mod">
        <pc:chgData name="Cindy Shiner" userId="56ed9bbd-4109-434d-b281-7bd0dc7eb8e0" providerId="ADAL" clId="{BF3870E7-17DD-40BD-853A-68D10C6684EF}" dt="2022-05-03T14:17:59.408" v="97" actId="478"/>
        <pc:sldMkLst>
          <pc:docMk/>
          <pc:sldMk cId="3418243059" sldId="613"/>
        </pc:sldMkLst>
        <pc:picChg chg="del">
          <ac:chgData name="Cindy Shiner" userId="56ed9bbd-4109-434d-b281-7bd0dc7eb8e0" providerId="ADAL" clId="{BF3870E7-17DD-40BD-853A-68D10C6684EF}" dt="2022-05-03T14:17:59.408" v="97" actId="478"/>
          <ac:picMkLst>
            <pc:docMk/>
            <pc:sldMk cId="3418243059" sldId="613"/>
            <ac:picMk id="3" creationId="{8BAAB04D-5005-44F5-8EA4-64E899389E26}"/>
          </ac:picMkLst>
        </pc:picChg>
      </pc:sldChg>
      <pc:sldChg chg="del">
        <pc:chgData name="Cindy Shiner" userId="56ed9bbd-4109-434d-b281-7bd0dc7eb8e0" providerId="ADAL" clId="{BF3870E7-17DD-40BD-853A-68D10C6684EF}" dt="2022-05-04T16:19:53.048" v="102" actId="47"/>
        <pc:sldMkLst>
          <pc:docMk/>
          <pc:sldMk cId="1888134096" sldId="643"/>
        </pc:sldMkLst>
      </pc:sldChg>
      <pc:sldChg chg="del">
        <pc:chgData name="Cindy Shiner" userId="56ed9bbd-4109-434d-b281-7bd0dc7eb8e0" providerId="ADAL" clId="{BF3870E7-17DD-40BD-853A-68D10C6684EF}" dt="2022-05-04T16:19:53.048" v="102" actId="47"/>
        <pc:sldMkLst>
          <pc:docMk/>
          <pc:sldMk cId="2368840519" sldId="644"/>
        </pc:sldMkLst>
      </pc:sldChg>
      <pc:sldChg chg="del">
        <pc:chgData name="Cindy Shiner" userId="56ed9bbd-4109-434d-b281-7bd0dc7eb8e0" providerId="ADAL" clId="{BF3870E7-17DD-40BD-853A-68D10C6684EF}" dt="2022-05-04T16:19:53.048" v="102" actId="47"/>
        <pc:sldMkLst>
          <pc:docMk/>
          <pc:sldMk cId="589265265" sldId="645"/>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cap="none" spc="0" baseline="0">
                <a:ln w="0"/>
                <a:solidFill>
                  <a:schemeClr val="bg1"/>
                </a:solidFill>
                <a:effectLst>
                  <a:outerShdw blurRad="38100" dist="25400" dir="5400000" algn="ctr" rotWithShape="0">
                    <a:srgbClr val="6E747A">
                      <a:alpha val="43000"/>
                    </a:srgbClr>
                  </a:outerShdw>
                </a:effectLst>
                <a:latin typeface="+mn-lt"/>
                <a:ea typeface="+mn-ea"/>
                <a:cs typeface="+mn-cs"/>
              </a:defRPr>
            </a:pPr>
            <a:r>
              <a:rPr lang="en-US" sz="1400" b="1" cap="none" spc="0">
                <a:ln w="0"/>
                <a:solidFill>
                  <a:schemeClr val="bg1"/>
                </a:solidFill>
                <a:effectLst>
                  <a:outerShdw blurRad="38100" dist="25400" dir="5400000" algn="ctr" rotWithShape="0">
                    <a:srgbClr val="6E747A">
                      <a:alpha val="43000"/>
                    </a:srgbClr>
                  </a:outerShdw>
                </a:effectLst>
              </a:rPr>
              <a:t>Supply Chain Information Systems Radar</a:t>
            </a:r>
          </a:p>
        </c:rich>
      </c:tx>
      <c:overlay val="0"/>
      <c:spPr>
        <a:solidFill>
          <a:schemeClr val="accent1">
            <a:lumMod val="75000"/>
          </a:schemeClr>
        </a:solidFill>
        <a:ln>
          <a:noFill/>
        </a:ln>
        <a:effectLst>
          <a:outerShdw blurRad="50800" dist="38100" dir="2700000" algn="tl" rotWithShape="0">
            <a:prstClr val="black">
              <a:alpha val="40000"/>
            </a:prstClr>
          </a:outerShdw>
        </a:effectLst>
      </c:spPr>
      <c:txPr>
        <a:bodyPr rot="0" spcFirstLastPara="1" vertOverflow="ellipsis" vert="horz" wrap="square" anchor="ctr" anchorCtr="1"/>
        <a:lstStyle/>
        <a:p>
          <a:pPr>
            <a:defRPr sz="1400" b="1" i="0" u="none" strike="noStrike" kern="1200" cap="none" spc="0" baseline="0">
              <a:ln w="0"/>
              <a:solidFill>
                <a:schemeClr val="bg1"/>
              </a:solidFill>
              <a:effectLst>
                <a:outerShdw blurRad="38100" dist="25400" dir="5400000" algn="ctr" rotWithShape="0">
                  <a:srgbClr val="6E747A">
                    <a:alpha val="43000"/>
                  </a:srgbClr>
                </a:outerShdw>
              </a:effectLst>
              <a:latin typeface="+mn-lt"/>
              <a:ea typeface="+mn-ea"/>
              <a:cs typeface="+mn-cs"/>
            </a:defRPr>
          </a:pPr>
          <a:endParaRPr lang="en-US"/>
        </a:p>
      </c:txPr>
    </c:title>
    <c:autoTitleDeleted val="0"/>
    <c:plotArea>
      <c:layout/>
      <c:radarChart>
        <c:radarStyle val="marker"/>
        <c:varyColors val="0"/>
        <c:ser>
          <c:idx val="0"/>
          <c:order val="0"/>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Worksheet!$A$14:$A$22</c:f>
              <c:strCache>
                <c:ptCount val="9"/>
                <c:pt idx="0">
                  <c:v>Master Data Management</c:v>
                </c:pt>
                <c:pt idx="1">
                  <c:v>Forecasting &amp; Planning</c:v>
                </c:pt>
                <c:pt idx="2">
                  <c:v>Supplier &amp; Contract Management</c:v>
                </c:pt>
                <c:pt idx="3">
                  <c:v>Procurement</c:v>
                </c:pt>
                <c:pt idx="4">
                  <c:v>Order Management</c:v>
                </c:pt>
                <c:pt idx="5">
                  <c:v>Warehouse Management</c:v>
                </c:pt>
                <c:pt idx="6">
                  <c:v>Transportation Management</c:v>
                </c:pt>
                <c:pt idx="7">
                  <c:v>Track &amp; Trace</c:v>
                </c:pt>
                <c:pt idx="8">
                  <c:v>Interoperability</c:v>
                </c:pt>
              </c:strCache>
            </c:strRef>
          </c:cat>
          <c:val>
            <c:numRef>
              <c:f>Worksheet!$B$14:$B$22</c:f>
              <c:numCache>
                <c:formatCode>0%</c:formatCode>
                <c:ptCount val="9"/>
                <c:pt idx="0">
                  <c:v>7.6923076923076927E-2</c:v>
                </c:pt>
                <c:pt idx="1">
                  <c:v>0.31818181818181818</c:v>
                </c:pt>
                <c:pt idx="2">
                  <c:v>0.14634146341463414</c:v>
                </c:pt>
                <c:pt idx="3">
                  <c:v>0.2</c:v>
                </c:pt>
                <c:pt idx="4">
                  <c:v>0.80645161290322576</c:v>
                </c:pt>
                <c:pt idx="5">
                  <c:v>0.56521739130434778</c:v>
                </c:pt>
                <c:pt idx="6">
                  <c:v>0</c:v>
                </c:pt>
                <c:pt idx="7">
                  <c:v>0.23529411764705882</c:v>
                </c:pt>
                <c:pt idx="8">
                  <c:v>0.375</c:v>
                </c:pt>
              </c:numCache>
            </c:numRef>
          </c:val>
          <c:extLst>
            <c:ext xmlns:c16="http://schemas.microsoft.com/office/drawing/2014/chart" uri="{C3380CC4-5D6E-409C-BE32-E72D297353CC}">
              <c16:uniqueId val="{00000000-EB0A-A348-9E25-2F9E543C56F1}"/>
            </c:ext>
          </c:extLst>
        </c:ser>
        <c:dLbls>
          <c:showLegendKey val="0"/>
          <c:showVal val="0"/>
          <c:showCatName val="0"/>
          <c:showSerName val="0"/>
          <c:showPercent val="0"/>
          <c:showBubbleSize val="0"/>
        </c:dLbls>
        <c:axId val="1154077471"/>
        <c:axId val="1201684895"/>
      </c:radarChart>
      <c:catAx>
        <c:axId val="11540774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pPr>
            <a:endParaRPr lang="en-US"/>
          </a:p>
        </c:txPr>
        <c:crossAx val="1201684895"/>
        <c:crosses val="autoZero"/>
        <c:auto val="1"/>
        <c:lblAlgn val="ctr"/>
        <c:lblOffset val="100"/>
        <c:noMultiLvlLbl val="0"/>
      </c:catAx>
      <c:valAx>
        <c:axId val="1201684895"/>
        <c:scaling>
          <c:orientation val="minMax"/>
          <c:max val="1"/>
        </c:scaling>
        <c:delete val="0"/>
        <c:axPos val="l"/>
        <c:majorGridlines>
          <c:spPr>
            <a:ln w="9525" cap="flat" cmpd="sng" algn="ctr">
              <a:solidFill>
                <a:schemeClr val="accent2"/>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accent1"/>
                </a:solidFill>
                <a:latin typeface="+mn-lt"/>
                <a:ea typeface="+mn-ea"/>
                <a:cs typeface="+mn-cs"/>
              </a:defRPr>
            </a:pPr>
            <a:endParaRPr lang="en-US"/>
          </a:p>
        </c:txPr>
        <c:crossAx val="115407747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EFF9FE"/>
    </a:solidFill>
    <a:ln w="9525" cap="flat" cmpd="sng" algn="ctr">
      <a:noFill/>
      <a:round/>
    </a:ln>
    <a:effectLst>
      <a:outerShdw blurRad="50800" dist="38100" dir="2700000" algn="tl" rotWithShape="0">
        <a:prstClr val="black">
          <a:alpha val="40000"/>
        </a:prstClr>
      </a:outerShdw>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modernComment_258_E47D99CA.xml><?xml version="1.0" encoding="utf-8"?>
<p188:cmLst xmlns:a="http://schemas.openxmlformats.org/drawingml/2006/main" xmlns:r="http://schemas.openxmlformats.org/officeDocument/2006/relationships" xmlns:p188="http://schemas.microsoft.com/office/powerpoint/2018/8/main">
  <p188:cm id="{CC338578-F3D4-4246-833E-F10A0207C5FB}" authorId="{58D200E5-0BF1-943C-8F21-2F66994B55EA}" created="2022-04-29T20:06:32.329">
    <pc:sldMkLst xmlns:pc="http://schemas.microsoft.com/office/powerpoint/2013/main/command">
      <pc:docMk/>
      <pc:sldMk cId="3833436618" sldId="600"/>
    </pc:sldMkLst>
    <p188:txBody>
      <a:bodyPr/>
      <a:lstStyle/>
      <a:p>
        <a:r>
          <a:rPr lang="en-US"/>
          <a:t>Consider splitting up figure into 2 slides to enlarge font</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CE1074-35A0-4E80-8B95-5D1E5106C7D6}" type="datetimeFigureOut">
              <a:rPr lang="en-US" smtClean="0"/>
              <a:t>5/4/2022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214B62-1256-4800-840F-60309C2A4560}" type="slidenum">
              <a:rPr lang="en-US" smtClean="0"/>
              <a:t>‹#›</a:t>
            </a:fld>
            <a:endParaRPr lang="en-US"/>
          </a:p>
        </p:txBody>
      </p:sp>
    </p:spTree>
    <p:extLst>
      <p:ext uri="{BB962C8B-B14F-4D97-AF65-F5344CB8AC3E}">
        <p14:creationId xmlns:p14="http://schemas.microsoft.com/office/powerpoint/2010/main" val="23066736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171450" lvl="0" indent="-171450" algn="l" rtl="0">
              <a:spcBef>
                <a:spcPts val="0"/>
              </a:spcBef>
              <a:spcAft>
                <a:spcPts val="0"/>
              </a:spcAft>
              <a:buFontTx/>
              <a:buChar char="-"/>
            </a:pPr>
            <a:r>
              <a:rPr lang="en-US" dirty="0"/>
              <a:t>Review RMS SCM initiative details</a:t>
            </a:r>
          </a:p>
          <a:p>
            <a:pPr marL="171450" lvl="0" indent="-171450" algn="l" rtl="0">
              <a:spcBef>
                <a:spcPts val="0"/>
              </a:spcBef>
              <a:spcAft>
                <a:spcPts val="0"/>
              </a:spcAft>
              <a:buFontTx/>
              <a:buChar char="-"/>
            </a:pPr>
            <a:r>
              <a:rPr lang="en-US" dirty="0"/>
              <a:t>Review traceability </a:t>
            </a:r>
            <a:r>
              <a:rPr lang="en-US"/>
              <a:t>strategy document</a:t>
            </a:r>
            <a:endParaRPr/>
          </a:p>
        </p:txBody>
      </p:sp>
      <p:sp>
        <p:nvSpPr>
          <p:cNvPr id="457" name="Google Shape;457;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08600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171450" lvl="0" indent="-171450" algn="l" rtl="0">
              <a:spcBef>
                <a:spcPts val="0"/>
              </a:spcBef>
              <a:spcAft>
                <a:spcPts val="0"/>
              </a:spcAft>
              <a:buFontTx/>
              <a:buChar char="-"/>
            </a:pPr>
            <a:r>
              <a:rPr lang="en-US" dirty="0"/>
              <a:t>Review RMS SCM initiative details</a:t>
            </a:r>
          </a:p>
          <a:p>
            <a:pPr marL="171450" lvl="0" indent="-171450" algn="l" rtl="0">
              <a:spcBef>
                <a:spcPts val="0"/>
              </a:spcBef>
              <a:spcAft>
                <a:spcPts val="0"/>
              </a:spcAft>
              <a:buFontTx/>
              <a:buChar char="-"/>
            </a:pPr>
            <a:r>
              <a:rPr lang="en-US" dirty="0"/>
              <a:t>Review traceability </a:t>
            </a:r>
            <a:r>
              <a:rPr lang="en-US"/>
              <a:t>strategy document</a:t>
            </a:r>
            <a:endParaRPr/>
          </a:p>
        </p:txBody>
      </p:sp>
      <p:sp>
        <p:nvSpPr>
          <p:cNvPr id="457" name="Google Shape;457;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20166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171450" lvl="0" indent="-171450" algn="l" rtl="0">
              <a:spcBef>
                <a:spcPts val="0"/>
              </a:spcBef>
              <a:spcAft>
                <a:spcPts val="0"/>
              </a:spcAft>
              <a:buFontTx/>
              <a:buChar char="-"/>
            </a:pPr>
            <a:r>
              <a:rPr lang="en-US" dirty="0"/>
              <a:t>Review RMS SCM initiative details</a:t>
            </a:r>
          </a:p>
          <a:p>
            <a:pPr marL="171450" lvl="0" indent="-171450" algn="l" rtl="0">
              <a:spcBef>
                <a:spcPts val="0"/>
              </a:spcBef>
              <a:spcAft>
                <a:spcPts val="0"/>
              </a:spcAft>
              <a:buFontTx/>
              <a:buChar char="-"/>
            </a:pPr>
            <a:r>
              <a:rPr lang="en-US" dirty="0"/>
              <a:t>Review traceability </a:t>
            </a:r>
            <a:r>
              <a:rPr lang="en-US"/>
              <a:t>strategy document</a:t>
            </a:r>
            <a:endParaRPr/>
          </a:p>
        </p:txBody>
      </p:sp>
      <p:sp>
        <p:nvSpPr>
          <p:cNvPr id="457" name="Google Shape;457;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675477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171450" lvl="0" indent="-171450" algn="l" rtl="0">
              <a:spcBef>
                <a:spcPts val="0"/>
              </a:spcBef>
              <a:spcAft>
                <a:spcPts val="0"/>
              </a:spcAft>
              <a:buFontTx/>
              <a:buChar char="-"/>
            </a:pPr>
            <a:r>
              <a:rPr lang="en-US" dirty="0"/>
              <a:t>Review RMS SCM initiative details</a:t>
            </a:r>
          </a:p>
          <a:p>
            <a:pPr marL="171450" lvl="0" indent="-171450" algn="l" rtl="0">
              <a:spcBef>
                <a:spcPts val="0"/>
              </a:spcBef>
              <a:spcAft>
                <a:spcPts val="0"/>
              </a:spcAft>
              <a:buFontTx/>
              <a:buChar char="-"/>
            </a:pPr>
            <a:r>
              <a:rPr lang="en-US" dirty="0"/>
              <a:t>Review traceability strategy document</a:t>
            </a:r>
            <a:endParaRPr dirty="0"/>
          </a:p>
        </p:txBody>
      </p:sp>
      <p:sp>
        <p:nvSpPr>
          <p:cNvPr id="457" name="Google Shape;457;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653441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171450" lvl="0" indent="-171450" algn="l" rtl="0">
              <a:spcBef>
                <a:spcPts val="0"/>
              </a:spcBef>
              <a:spcAft>
                <a:spcPts val="0"/>
              </a:spcAft>
              <a:buFontTx/>
              <a:buChar char="-"/>
            </a:pPr>
            <a:r>
              <a:rPr lang="en-US" dirty="0"/>
              <a:t>Review RMS SCM initiative details</a:t>
            </a:r>
          </a:p>
          <a:p>
            <a:pPr marL="171450" lvl="0" indent="-171450" algn="l" rtl="0">
              <a:spcBef>
                <a:spcPts val="0"/>
              </a:spcBef>
              <a:spcAft>
                <a:spcPts val="0"/>
              </a:spcAft>
              <a:buFontTx/>
              <a:buChar char="-"/>
            </a:pPr>
            <a:r>
              <a:rPr lang="en-US" dirty="0"/>
              <a:t>Review traceability </a:t>
            </a:r>
            <a:r>
              <a:rPr lang="en-US"/>
              <a:t>strategy document</a:t>
            </a:r>
            <a:endParaRPr/>
          </a:p>
        </p:txBody>
      </p:sp>
      <p:sp>
        <p:nvSpPr>
          <p:cNvPr id="457" name="Google Shape;457;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467121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171450" lvl="0" indent="-171450" algn="l" rtl="0">
              <a:spcBef>
                <a:spcPts val="0"/>
              </a:spcBef>
              <a:spcAft>
                <a:spcPts val="0"/>
              </a:spcAft>
              <a:buFontTx/>
              <a:buChar char="-"/>
            </a:pPr>
            <a:r>
              <a:rPr lang="en-US" dirty="0"/>
              <a:t>Review RMS SCM initiative details</a:t>
            </a:r>
          </a:p>
          <a:p>
            <a:pPr marL="171450" lvl="0" indent="-171450" algn="l" rtl="0">
              <a:spcBef>
                <a:spcPts val="0"/>
              </a:spcBef>
              <a:spcAft>
                <a:spcPts val="0"/>
              </a:spcAft>
              <a:buFontTx/>
              <a:buChar char="-"/>
            </a:pPr>
            <a:r>
              <a:rPr lang="en-US" dirty="0"/>
              <a:t>Review traceability </a:t>
            </a:r>
            <a:r>
              <a:rPr lang="en-US"/>
              <a:t>strategy document</a:t>
            </a:r>
            <a:endParaRPr/>
          </a:p>
        </p:txBody>
      </p:sp>
      <p:sp>
        <p:nvSpPr>
          <p:cNvPr id="457" name="Google Shape;457;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549956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9"/>
        <p:cNvGrpSpPr/>
        <p:nvPr/>
      </p:nvGrpSpPr>
      <p:grpSpPr>
        <a:xfrm>
          <a:off x="0" y="0"/>
          <a:ext cx="0" cy="0"/>
          <a:chOff x="0" y="0"/>
          <a:chExt cx="0" cy="0"/>
        </a:xfrm>
      </p:grpSpPr>
      <p:sp>
        <p:nvSpPr>
          <p:cNvPr id="1070" name="Google Shape;1070;p4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71" name="Google Shape;1071;p4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888228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9"/>
        <p:cNvGrpSpPr/>
        <p:nvPr/>
      </p:nvGrpSpPr>
      <p:grpSpPr>
        <a:xfrm>
          <a:off x="0" y="0"/>
          <a:ext cx="0" cy="0"/>
          <a:chOff x="0" y="0"/>
          <a:chExt cx="0" cy="0"/>
        </a:xfrm>
      </p:grpSpPr>
      <p:sp>
        <p:nvSpPr>
          <p:cNvPr id="1070" name="Google Shape;1070;p4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71" name="Google Shape;1071;p4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760637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171450" lvl="0" indent="-171450" algn="l" rtl="0">
              <a:spcBef>
                <a:spcPts val="0"/>
              </a:spcBef>
              <a:spcAft>
                <a:spcPts val="0"/>
              </a:spcAft>
              <a:buFontTx/>
              <a:buChar char="-"/>
            </a:pPr>
            <a:r>
              <a:rPr lang="en-US" dirty="0"/>
              <a:t>Review RMS SCM initiative details</a:t>
            </a:r>
          </a:p>
          <a:p>
            <a:pPr marL="171450" lvl="0" indent="-171450" algn="l" rtl="0">
              <a:spcBef>
                <a:spcPts val="0"/>
              </a:spcBef>
              <a:spcAft>
                <a:spcPts val="0"/>
              </a:spcAft>
              <a:buFontTx/>
              <a:buChar char="-"/>
            </a:pPr>
            <a:r>
              <a:rPr lang="en-US" dirty="0"/>
              <a:t>Review traceability </a:t>
            </a:r>
            <a:r>
              <a:rPr lang="en-US"/>
              <a:t>strategy document</a:t>
            </a:r>
            <a:endParaRPr/>
          </a:p>
        </p:txBody>
      </p:sp>
      <p:sp>
        <p:nvSpPr>
          <p:cNvPr id="457" name="Google Shape;457;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782397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171450" lvl="0" indent="-171450" algn="l" rtl="0">
              <a:spcBef>
                <a:spcPts val="0"/>
              </a:spcBef>
              <a:spcAft>
                <a:spcPts val="0"/>
              </a:spcAft>
              <a:buFontTx/>
              <a:buChar char="-"/>
            </a:pPr>
            <a:r>
              <a:rPr lang="en-US" dirty="0"/>
              <a:t>Review RMS SCM initiative details</a:t>
            </a:r>
          </a:p>
          <a:p>
            <a:pPr marL="171450" lvl="0" indent="-171450" algn="l" rtl="0">
              <a:spcBef>
                <a:spcPts val="0"/>
              </a:spcBef>
              <a:spcAft>
                <a:spcPts val="0"/>
              </a:spcAft>
              <a:buFontTx/>
              <a:buChar char="-"/>
            </a:pPr>
            <a:r>
              <a:rPr lang="en-US" dirty="0"/>
              <a:t>Review traceability </a:t>
            </a:r>
            <a:r>
              <a:rPr lang="en-US"/>
              <a:t>strategy document</a:t>
            </a:r>
            <a:endParaRPr/>
          </a:p>
        </p:txBody>
      </p:sp>
      <p:sp>
        <p:nvSpPr>
          <p:cNvPr id="457" name="Google Shape;457;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618093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171450" lvl="0" indent="-171450" algn="l" rtl="0">
              <a:spcBef>
                <a:spcPts val="0"/>
              </a:spcBef>
              <a:spcAft>
                <a:spcPts val="0"/>
              </a:spcAft>
              <a:buFontTx/>
              <a:buChar char="-"/>
            </a:pPr>
            <a:r>
              <a:rPr lang="en-US" dirty="0"/>
              <a:t>Review RMS SCM initiative details</a:t>
            </a:r>
          </a:p>
          <a:p>
            <a:pPr marL="171450" lvl="0" indent="-171450" algn="l" rtl="0">
              <a:spcBef>
                <a:spcPts val="0"/>
              </a:spcBef>
              <a:spcAft>
                <a:spcPts val="0"/>
              </a:spcAft>
              <a:buFontTx/>
              <a:buChar char="-"/>
            </a:pPr>
            <a:r>
              <a:rPr lang="en-US" dirty="0"/>
              <a:t>Review traceability </a:t>
            </a:r>
            <a:r>
              <a:rPr lang="en-US"/>
              <a:t>strategy document</a:t>
            </a:r>
            <a:endParaRPr/>
          </a:p>
        </p:txBody>
      </p:sp>
      <p:sp>
        <p:nvSpPr>
          <p:cNvPr id="457" name="Google Shape;457;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020757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171450" lvl="0" indent="-171450" algn="l" rtl="0">
              <a:spcBef>
                <a:spcPts val="0"/>
              </a:spcBef>
              <a:spcAft>
                <a:spcPts val="0"/>
              </a:spcAft>
              <a:buFontTx/>
              <a:buChar char="-"/>
            </a:pPr>
            <a:endParaRPr dirty="0"/>
          </a:p>
        </p:txBody>
      </p:sp>
      <p:sp>
        <p:nvSpPr>
          <p:cNvPr id="457" name="Google Shape;457;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220816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171450" lvl="0" indent="-171450" algn="l" rtl="0">
              <a:spcBef>
                <a:spcPts val="0"/>
              </a:spcBef>
              <a:spcAft>
                <a:spcPts val="0"/>
              </a:spcAft>
              <a:buFontTx/>
              <a:buChar char="-"/>
            </a:pPr>
            <a:r>
              <a:rPr lang="en-US" dirty="0"/>
              <a:t>Review RMS SCM initiative details</a:t>
            </a:r>
          </a:p>
          <a:p>
            <a:pPr marL="171450" lvl="0" indent="-171450" algn="l" rtl="0">
              <a:spcBef>
                <a:spcPts val="0"/>
              </a:spcBef>
              <a:spcAft>
                <a:spcPts val="0"/>
              </a:spcAft>
              <a:buFontTx/>
              <a:buChar char="-"/>
            </a:pPr>
            <a:r>
              <a:rPr lang="en-US" dirty="0"/>
              <a:t>Review traceability </a:t>
            </a:r>
            <a:r>
              <a:rPr lang="en-US"/>
              <a:t>strategy document</a:t>
            </a:r>
            <a:endParaRPr/>
          </a:p>
        </p:txBody>
      </p:sp>
      <p:sp>
        <p:nvSpPr>
          <p:cNvPr id="457" name="Google Shape;457;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106811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171450" lvl="0" indent="-171450" algn="l" rtl="0">
              <a:spcBef>
                <a:spcPts val="0"/>
              </a:spcBef>
              <a:spcAft>
                <a:spcPts val="0"/>
              </a:spcAft>
              <a:buFontTx/>
              <a:buChar char="-"/>
            </a:pPr>
            <a:r>
              <a:rPr lang="en-US" dirty="0"/>
              <a:t>Review RMS SCM initiative details</a:t>
            </a:r>
          </a:p>
          <a:p>
            <a:pPr marL="171450" lvl="0" indent="-171450" algn="l" rtl="0">
              <a:spcBef>
                <a:spcPts val="0"/>
              </a:spcBef>
              <a:spcAft>
                <a:spcPts val="0"/>
              </a:spcAft>
              <a:buFontTx/>
              <a:buChar char="-"/>
            </a:pPr>
            <a:r>
              <a:rPr lang="en-US" dirty="0"/>
              <a:t>Review traceability strategy document</a:t>
            </a:r>
          </a:p>
        </p:txBody>
      </p:sp>
      <p:sp>
        <p:nvSpPr>
          <p:cNvPr id="457" name="Google Shape;457;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961670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171450" lvl="0" indent="-171450" algn="l" rtl="0">
              <a:spcBef>
                <a:spcPts val="0"/>
              </a:spcBef>
              <a:spcAft>
                <a:spcPts val="0"/>
              </a:spcAft>
              <a:buFontTx/>
              <a:buChar char="-"/>
            </a:pPr>
            <a:r>
              <a:rPr lang="en-US" dirty="0"/>
              <a:t>Review RMS SCM initiative details</a:t>
            </a:r>
          </a:p>
          <a:p>
            <a:pPr marL="171450" lvl="0" indent="-171450" algn="l" rtl="0">
              <a:spcBef>
                <a:spcPts val="0"/>
              </a:spcBef>
              <a:spcAft>
                <a:spcPts val="0"/>
              </a:spcAft>
              <a:buFontTx/>
              <a:buChar char="-"/>
            </a:pPr>
            <a:r>
              <a:rPr lang="en-US" dirty="0"/>
              <a:t>Review traceability strategy document</a:t>
            </a:r>
          </a:p>
          <a:p>
            <a:pPr marL="171450" lvl="0" indent="-171450" algn="l" rtl="0">
              <a:spcBef>
                <a:spcPts val="0"/>
              </a:spcBef>
              <a:spcAft>
                <a:spcPts val="0"/>
              </a:spcAft>
              <a:buFontTx/>
              <a:buChar char="-"/>
            </a:pPr>
            <a:endParaRPr lang="en-US" dirty="0"/>
          </a:p>
        </p:txBody>
      </p:sp>
      <p:sp>
        <p:nvSpPr>
          <p:cNvPr id="457" name="Google Shape;457;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12275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171450" lvl="0" indent="-171450" algn="l" rtl="0">
              <a:spcBef>
                <a:spcPts val="0"/>
              </a:spcBef>
              <a:spcAft>
                <a:spcPts val="0"/>
              </a:spcAft>
              <a:buFontTx/>
              <a:buChar char="-"/>
            </a:pPr>
            <a:r>
              <a:rPr lang="en-US" dirty="0"/>
              <a:t>Review RMS SCM initiative details</a:t>
            </a:r>
          </a:p>
          <a:p>
            <a:pPr marL="171450" lvl="0" indent="-171450" algn="l" rtl="0">
              <a:spcBef>
                <a:spcPts val="0"/>
              </a:spcBef>
              <a:spcAft>
                <a:spcPts val="0"/>
              </a:spcAft>
              <a:buFontTx/>
              <a:buChar char="-"/>
            </a:pPr>
            <a:r>
              <a:rPr lang="en-US" dirty="0"/>
              <a:t>Review traceability </a:t>
            </a:r>
            <a:r>
              <a:rPr lang="en-US"/>
              <a:t>strategy document</a:t>
            </a:r>
            <a:endParaRPr/>
          </a:p>
        </p:txBody>
      </p:sp>
      <p:sp>
        <p:nvSpPr>
          <p:cNvPr id="457" name="Google Shape;457;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204033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171450" lvl="0" indent="-171450" algn="l" rtl="0">
              <a:spcBef>
                <a:spcPts val="0"/>
              </a:spcBef>
              <a:spcAft>
                <a:spcPts val="0"/>
              </a:spcAft>
              <a:buFontTx/>
              <a:buChar char="-"/>
            </a:pPr>
            <a:r>
              <a:rPr lang="en-US" dirty="0"/>
              <a:t>Review RMS SCM initiative details</a:t>
            </a:r>
          </a:p>
          <a:p>
            <a:pPr marL="171450" lvl="0" indent="-171450" algn="l" rtl="0">
              <a:spcBef>
                <a:spcPts val="0"/>
              </a:spcBef>
              <a:spcAft>
                <a:spcPts val="0"/>
              </a:spcAft>
              <a:buFontTx/>
              <a:buChar char="-"/>
            </a:pPr>
            <a:r>
              <a:rPr lang="en-US" dirty="0"/>
              <a:t>Review traceability strategy document</a:t>
            </a:r>
            <a:endParaRPr dirty="0"/>
          </a:p>
        </p:txBody>
      </p:sp>
      <p:sp>
        <p:nvSpPr>
          <p:cNvPr id="457" name="Google Shape;457;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986054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171450" lvl="0" indent="-171450" algn="l" rtl="0">
              <a:spcBef>
                <a:spcPts val="0"/>
              </a:spcBef>
              <a:spcAft>
                <a:spcPts val="0"/>
              </a:spcAft>
              <a:buFontTx/>
              <a:buChar char="-"/>
            </a:pPr>
            <a:r>
              <a:rPr lang="en-US" dirty="0"/>
              <a:t>Review RMS SCM initiative details</a:t>
            </a:r>
          </a:p>
          <a:p>
            <a:pPr marL="171450" lvl="0" indent="-171450" algn="l" rtl="0">
              <a:spcBef>
                <a:spcPts val="0"/>
              </a:spcBef>
              <a:spcAft>
                <a:spcPts val="0"/>
              </a:spcAft>
              <a:buFontTx/>
              <a:buChar char="-"/>
            </a:pPr>
            <a:r>
              <a:rPr lang="en-US" dirty="0"/>
              <a:t>Review traceability </a:t>
            </a:r>
            <a:r>
              <a:rPr lang="en-US"/>
              <a:t>strategy document</a:t>
            </a:r>
            <a:endParaRPr/>
          </a:p>
        </p:txBody>
      </p:sp>
      <p:sp>
        <p:nvSpPr>
          <p:cNvPr id="457" name="Google Shape;457;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032082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171450" lvl="0" indent="-171450" algn="l" rtl="0">
              <a:spcBef>
                <a:spcPts val="0"/>
              </a:spcBef>
              <a:spcAft>
                <a:spcPts val="0"/>
              </a:spcAft>
              <a:buFontTx/>
              <a:buChar char="-"/>
            </a:pPr>
            <a:r>
              <a:rPr lang="en-US" dirty="0"/>
              <a:t>Review RMS SCM initiative details</a:t>
            </a:r>
          </a:p>
          <a:p>
            <a:pPr marL="171450" lvl="0" indent="-171450" algn="l" rtl="0">
              <a:spcBef>
                <a:spcPts val="0"/>
              </a:spcBef>
              <a:spcAft>
                <a:spcPts val="0"/>
              </a:spcAft>
              <a:buFontTx/>
              <a:buChar char="-"/>
            </a:pPr>
            <a:r>
              <a:rPr lang="en-US" dirty="0"/>
              <a:t>Review traceability </a:t>
            </a:r>
            <a:r>
              <a:rPr lang="en-US"/>
              <a:t>strategy document</a:t>
            </a:r>
            <a:endParaRPr/>
          </a:p>
        </p:txBody>
      </p:sp>
      <p:sp>
        <p:nvSpPr>
          <p:cNvPr id="457" name="Google Shape;457;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065868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171450" lvl="0" indent="-171450" algn="l" rtl="0">
              <a:spcBef>
                <a:spcPts val="0"/>
              </a:spcBef>
              <a:spcAft>
                <a:spcPts val="0"/>
              </a:spcAft>
              <a:buFontTx/>
              <a:buChar char="-"/>
            </a:pPr>
            <a:r>
              <a:rPr lang="en-US" dirty="0"/>
              <a:t>Review RMS SCM initiative details</a:t>
            </a:r>
          </a:p>
          <a:p>
            <a:pPr marL="171450" lvl="0" indent="-171450" algn="l" rtl="0">
              <a:spcBef>
                <a:spcPts val="0"/>
              </a:spcBef>
              <a:spcAft>
                <a:spcPts val="0"/>
              </a:spcAft>
              <a:buFontTx/>
              <a:buChar char="-"/>
            </a:pPr>
            <a:r>
              <a:rPr lang="en-US" dirty="0"/>
              <a:t>Review traceability strategy document</a:t>
            </a:r>
            <a:endParaRPr dirty="0"/>
          </a:p>
        </p:txBody>
      </p:sp>
      <p:sp>
        <p:nvSpPr>
          <p:cNvPr id="457" name="Google Shape;457;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195607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7" name="Google Shape;457;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137843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7" name="Google Shape;457;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929442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171450" lvl="0" indent="-171450" algn="l" rtl="0">
              <a:spcBef>
                <a:spcPts val="0"/>
              </a:spcBef>
              <a:spcAft>
                <a:spcPts val="0"/>
              </a:spcAft>
              <a:buFontTx/>
              <a:buChar char="-"/>
            </a:pPr>
            <a:endParaRPr dirty="0"/>
          </a:p>
        </p:txBody>
      </p:sp>
      <p:sp>
        <p:nvSpPr>
          <p:cNvPr id="457" name="Google Shape;457;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048168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7" name="Google Shape;457;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810333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7" name="Google Shape;457;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736494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9"/>
        <p:cNvGrpSpPr/>
        <p:nvPr/>
      </p:nvGrpSpPr>
      <p:grpSpPr>
        <a:xfrm>
          <a:off x="0" y="0"/>
          <a:ext cx="0" cy="0"/>
          <a:chOff x="0" y="0"/>
          <a:chExt cx="0" cy="0"/>
        </a:xfrm>
      </p:grpSpPr>
      <p:sp>
        <p:nvSpPr>
          <p:cNvPr id="1070" name="Google Shape;1070;p4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71" name="Google Shape;1071;p4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7" name="Google Shape;457;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101337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171450" lvl="0" indent="-171450" algn="l" rtl="0">
              <a:spcBef>
                <a:spcPts val="0"/>
              </a:spcBef>
              <a:spcAft>
                <a:spcPts val="0"/>
              </a:spcAft>
              <a:buFontTx/>
              <a:buChar char="-"/>
            </a:pPr>
            <a:r>
              <a:rPr lang="en-US" dirty="0"/>
              <a:t>Review RMS SCM initiative details</a:t>
            </a:r>
          </a:p>
          <a:p>
            <a:pPr marL="171450" lvl="0" indent="-171450" algn="l" rtl="0">
              <a:spcBef>
                <a:spcPts val="0"/>
              </a:spcBef>
              <a:spcAft>
                <a:spcPts val="0"/>
              </a:spcAft>
              <a:buFontTx/>
              <a:buChar char="-"/>
            </a:pPr>
            <a:r>
              <a:rPr lang="en-US" dirty="0"/>
              <a:t>Review traceability strategy document</a:t>
            </a:r>
            <a:endParaRPr dirty="0"/>
          </a:p>
        </p:txBody>
      </p:sp>
      <p:sp>
        <p:nvSpPr>
          <p:cNvPr id="457" name="Google Shape;457;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231601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171450" lvl="0" indent="-171450" algn="l" rtl="0">
              <a:spcBef>
                <a:spcPts val="0"/>
              </a:spcBef>
              <a:spcAft>
                <a:spcPts val="0"/>
              </a:spcAft>
              <a:buFontTx/>
              <a:buChar char="-"/>
            </a:pPr>
            <a:r>
              <a:rPr lang="en-US" dirty="0"/>
              <a:t>Review RMS SCM initiative details</a:t>
            </a:r>
          </a:p>
          <a:p>
            <a:pPr marL="171450" lvl="0" indent="-171450" algn="l" rtl="0">
              <a:spcBef>
                <a:spcPts val="0"/>
              </a:spcBef>
              <a:spcAft>
                <a:spcPts val="0"/>
              </a:spcAft>
              <a:buFontTx/>
              <a:buChar char="-"/>
            </a:pPr>
            <a:r>
              <a:rPr lang="en-US" dirty="0"/>
              <a:t>Review traceability </a:t>
            </a:r>
            <a:r>
              <a:rPr lang="en-US"/>
              <a:t>strategy document</a:t>
            </a:r>
            <a:endParaRPr/>
          </a:p>
        </p:txBody>
      </p:sp>
      <p:sp>
        <p:nvSpPr>
          <p:cNvPr id="457" name="Google Shape;457;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861000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7" name="Google Shape;457;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57105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7" name="Google Shape;457;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626250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7" name="Google Shape;457;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86556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3" Type="http://schemas.openxmlformats.org/officeDocument/2006/relationships/hyperlink" Target="https://www.ghsupplychain.org/" TargetMode="External"/><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9.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Master" Target="../slideMasters/slideMaster2.xml"/><Relationship Id="rId1" Type="http://schemas.openxmlformats.org/officeDocument/2006/relationships/tags" Target="../tags/tag20.xml"/><Relationship Id="rId4"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Master" Target="../slideMasters/slideMaster2.xml"/><Relationship Id="rId1" Type="http://schemas.openxmlformats.org/officeDocument/2006/relationships/tags" Target="../tags/tag21.xml"/><Relationship Id="rId4"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Master" Target="../slideMasters/slideMaster2.xml"/><Relationship Id="rId1" Type="http://schemas.openxmlformats.org/officeDocument/2006/relationships/tags" Target="../tags/tag22.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2.xml"/><Relationship Id="rId1" Type="http://schemas.openxmlformats.org/officeDocument/2006/relationships/tags" Target="../tags/tag2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2.xml"/><Relationship Id="rId1" Type="http://schemas.openxmlformats.org/officeDocument/2006/relationships/tags" Target="../tags/tag24.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5.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6.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7.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8.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9.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0.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1.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2.png"/></Relationships>
</file>

<file path=ppt/slideLayouts/_rels/slideLayout30.xml.rels><?xml version="1.0" encoding="UTF-8" standalone="yes"?>
<Relationships xmlns="http://schemas.openxmlformats.org/package/2006/relationships"><Relationship Id="rId3" Type="http://schemas.openxmlformats.org/officeDocument/2006/relationships/hyperlink" Target="https://www.ghsupplychain.org/" TargetMode="External"/><Relationship Id="rId2" Type="http://schemas.openxmlformats.org/officeDocument/2006/relationships/slideMaster" Target="../slideMasters/slideMaster2.xml"/><Relationship Id="rId1" Type="http://schemas.openxmlformats.org/officeDocument/2006/relationships/tags" Target="../tags/tag3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Basic PPT Slide</a:t>
            </a:r>
          </a:p>
        </p:txBody>
      </p:sp>
      <p:sp>
        <p:nvSpPr>
          <p:cNvPr id="3" name="Content Placeholder 2"/>
          <p:cNvSpPr>
            <a:spLocks noGrp="1"/>
          </p:cNvSpPr>
          <p:nvPr>
            <p:ph idx="1" hasCustomPrompt="1"/>
          </p:nvPr>
        </p:nvSpPr>
        <p:spPr/>
        <p:txBody>
          <a:bodyPr/>
          <a:lstStyle>
            <a:lvl1pPr>
              <a:lnSpc>
                <a:spcPct val="100000"/>
              </a:lnSpc>
              <a:spcBef>
                <a:spcPts val="1200"/>
              </a:spcBef>
              <a:buClr>
                <a:srgbClr val="6C6463"/>
              </a:buClr>
              <a:defRPr>
                <a:solidFill>
                  <a:srgbClr val="6C6463"/>
                </a:solidFill>
              </a:defRPr>
            </a:lvl1pPr>
            <a:lvl2pPr marL="685800" indent="-228600">
              <a:lnSpc>
                <a:spcPct val="100000"/>
              </a:lnSpc>
              <a:spcBef>
                <a:spcPts val="300"/>
              </a:spcBef>
              <a:buClr>
                <a:srgbClr val="6C6463"/>
              </a:buClr>
              <a:buFont typeface="Courier New" panose="02070309020205020404" pitchFamily="49" charset="0"/>
              <a:buChar char="o"/>
              <a:defRPr>
                <a:solidFill>
                  <a:srgbClr val="6C6463"/>
                </a:solidFill>
              </a:defRPr>
            </a:lvl2pPr>
            <a:lvl3pPr marL="1143000" indent="-228600">
              <a:lnSpc>
                <a:spcPct val="100000"/>
              </a:lnSpc>
              <a:spcBef>
                <a:spcPts val="300"/>
              </a:spcBef>
              <a:buClr>
                <a:srgbClr val="6C6463"/>
              </a:buClr>
              <a:buFont typeface="Gill Sans MT" panose="020B0502020104020203" pitchFamily="34" charset="0"/>
              <a:buChar char="–"/>
              <a:defRPr>
                <a:solidFill>
                  <a:srgbClr val="6C6463"/>
                </a:solidFill>
              </a:defRPr>
            </a:lvl3pPr>
            <a:lvl4pPr>
              <a:lnSpc>
                <a:spcPct val="100000"/>
              </a:lnSpc>
              <a:spcBef>
                <a:spcPts val="300"/>
              </a:spcBef>
              <a:defRPr>
                <a:solidFill>
                  <a:srgbClr val="6C6463"/>
                </a:solidFill>
              </a:defRPr>
            </a:lvl4pPr>
            <a:lvl5pPr>
              <a:lnSpc>
                <a:spcPct val="100000"/>
              </a:lnSpc>
              <a:spcBef>
                <a:spcPts val="300"/>
              </a:spcBef>
              <a:defRPr>
                <a:solidFill>
                  <a:srgbClr val="6C6463"/>
                </a:solidFill>
              </a:defRPr>
            </a:lvl5pPr>
          </a:lstStyle>
          <a:p>
            <a:pPr lvl="0"/>
            <a:r>
              <a:rPr lang="en-US" dirty="0"/>
              <a:t>Bullet Points</a:t>
            </a:r>
          </a:p>
        </p:txBody>
      </p:sp>
      <p:sp>
        <p:nvSpPr>
          <p:cNvPr id="6" name="Slide Number Placeholder 5"/>
          <p:cNvSpPr>
            <a:spLocks noGrp="1"/>
          </p:cNvSpPr>
          <p:nvPr>
            <p:ph type="sldNum" sz="quarter" idx="12"/>
          </p:nvPr>
        </p:nvSpPr>
        <p:spPr/>
        <p:txBody>
          <a:bodyPr/>
          <a:lstStyle>
            <a:lvl1pPr>
              <a:defRPr b="1">
                <a:solidFill>
                  <a:srgbClr val="BA0C2F"/>
                </a:solidFill>
              </a:defRPr>
            </a:lvl1pPr>
          </a:lstStyle>
          <a:p>
            <a:fld id="{AFB4637D-E648-4D47-95AC-4BFF987C325D}" type="slidenum">
              <a:rPr lang="en-US" smtClean="0"/>
              <a:pPr/>
              <a:t>‹#›</a:t>
            </a:fld>
            <a:endParaRPr lang="en-US" dirty="0"/>
          </a:p>
        </p:txBody>
      </p:sp>
    </p:spTree>
    <p:custDataLst>
      <p:tags r:id="rId1"/>
    </p:custDataLst>
    <p:extLst>
      <p:ext uri="{BB962C8B-B14F-4D97-AF65-F5344CB8AC3E}">
        <p14:creationId xmlns:p14="http://schemas.microsoft.com/office/powerpoint/2010/main" val="4589577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Bulleted Lis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PPT Slide with Two Columns of Bullets</a:t>
            </a:r>
          </a:p>
        </p:txBody>
      </p:sp>
      <p:sp>
        <p:nvSpPr>
          <p:cNvPr id="3" name="Content Placeholder 2"/>
          <p:cNvSpPr>
            <a:spLocks noGrp="1"/>
          </p:cNvSpPr>
          <p:nvPr>
            <p:ph sz="half" idx="1" hasCustomPrompt="1"/>
          </p:nvPr>
        </p:nvSpPr>
        <p:spPr>
          <a:xfrm>
            <a:off x="628650" y="1825625"/>
            <a:ext cx="3749040" cy="4351338"/>
          </a:xfrm>
        </p:spPr>
        <p:txBody>
          <a:bodyPr/>
          <a:lstStyle>
            <a:lvl1pPr>
              <a:defRPr/>
            </a:lvl1pPr>
          </a:lstStyle>
          <a:p>
            <a:pPr lvl="0"/>
            <a:r>
              <a:rPr lang="en-US" dirty="0"/>
              <a:t>Bullet Points</a:t>
            </a:r>
          </a:p>
        </p:txBody>
      </p:sp>
      <p:sp>
        <p:nvSpPr>
          <p:cNvPr id="4" name="Content Placeholder 3"/>
          <p:cNvSpPr>
            <a:spLocks noGrp="1"/>
          </p:cNvSpPr>
          <p:nvPr>
            <p:ph sz="half" idx="2" hasCustomPrompt="1"/>
          </p:nvPr>
        </p:nvSpPr>
        <p:spPr>
          <a:xfrm>
            <a:off x="4766310" y="1825625"/>
            <a:ext cx="3749040" cy="4351338"/>
          </a:xfrm>
        </p:spPr>
        <p:txBody>
          <a:bodyPr/>
          <a:lstStyle>
            <a:lvl1pPr>
              <a:defRPr/>
            </a:lvl1pPr>
          </a:lstStyle>
          <a:p>
            <a:pPr lvl="0"/>
            <a:r>
              <a:rPr lang="en-US" dirty="0"/>
              <a:t>Bullet Points</a:t>
            </a:r>
          </a:p>
        </p:txBody>
      </p:sp>
      <p:sp>
        <p:nvSpPr>
          <p:cNvPr id="7" name="Slide Number Placeholder 6"/>
          <p:cNvSpPr>
            <a:spLocks noGrp="1"/>
          </p:cNvSpPr>
          <p:nvPr>
            <p:ph type="sldNum" sz="quarter" idx="12"/>
          </p:nvPr>
        </p:nvSpPr>
        <p:spPr/>
        <p:txBody>
          <a:bodyPr/>
          <a:lstStyle/>
          <a:p>
            <a:fld id="{AFB4637D-E648-4D47-95AC-4BFF987C325D}" type="slidenum">
              <a:rPr lang="en-US" smtClean="0"/>
              <a:t>‹#›</a:t>
            </a:fld>
            <a:endParaRPr lang="en-US"/>
          </a:p>
        </p:txBody>
      </p:sp>
      <p:cxnSp>
        <p:nvCxnSpPr>
          <p:cNvPr id="8" name="Straight Connector 7">
            <a:extLst>
              <a:ext uri="{FF2B5EF4-FFF2-40B4-BE49-F238E27FC236}">
                <a16:creationId xmlns:a16="http://schemas.microsoft.com/office/drawing/2014/main" id="{16F40D2F-8472-4CB4-86A9-EEC2FCE2C11B}"/>
              </a:ext>
            </a:extLst>
          </p:cNvPr>
          <p:cNvCxnSpPr/>
          <p:nvPr userDrawn="1"/>
        </p:nvCxnSpPr>
        <p:spPr>
          <a:xfrm>
            <a:off x="4572000" y="1825625"/>
            <a:ext cx="0" cy="435133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498348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hoto and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PPT Slide with a Photo and Bulleted List</a:t>
            </a:r>
          </a:p>
        </p:txBody>
      </p:sp>
      <p:sp>
        <p:nvSpPr>
          <p:cNvPr id="4" name="Content Placeholder 3"/>
          <p:cNvSpPr>
            <a:spLocks noGrp="1"/>
          </p:cNvSpPr>
          <p:nvPr>
            <p:ph sz="half" idx="2" hasCustomPrompt="1"/>
          </p:nvPr>
        </p:nvSpPr>
        <p:spPr>
          <a:xfrm>
            <a:off x="4766310" y="1825625"/>
            <a:ext cx="3749040" cy="4351338"/>
          </a:xfrm>
        </p:spPr>
        <p:txBody>
          <a:bodyPr/>
          <a:lstStyle>
            <a:lvl1pPr>
              <a:defRPr/>
            </a:lvl1pPr>
          </a:lstStyle>
          <a:p>
            <a:pPr lvl="0"/>
            <a:r>
              <a:rPr lang="en-US" dirty="0"/>
              <a:t>Bullet Points</a:t>
            </a:r>
          </a:p>
        </p:txBody>
      </p:sp>
      <p:sp>
        <p:nvSpPr>
          <p:cNvPr id="7" name="Slide Number Placeholder 6"/>
          <p:cNvSpPr>
            <a:spLocks noGrp="1"/>
          </p:cNvSpPr>
          <p:nvPr>
            <p:ph type="sldNum" sz="quarter" idx="12"/>
          </p:nvPr>
        </p:nvSpPr>
        <p:spPr/>
        <p:txBody>
          <a:bodyPr/>
          <a:lstStyle/>
          <a:p>
            <a:fld id="{AFB4637D-E648-4D47-95AC-4BFF987C325D}" type="slidenum">
              <a:rPr lang="en-US" smtClean="0"/>
              <a:t>‹#›</a:t>
            </a:fld>
            <a:endParaRPr lang="en-US"/>
          </a:p>
        </p:txBody>
      </p:sp>
      <p:cxnSp>
        <p:nvCxnSpPr>
          <p:cNvPr id="8" name="Straight Connector 7">
            <a:extLst>
              <a:ext uri="{FF2B5EF4-FFF2-40B4-BE49-F238E27FC236}">
                <a16:creationId xmlns:a16="http://schemas.microsoft.com/office/drawing/2014/main" id="{16F40D2F-8472-4CB4-86A9-EEC2FCE2C11B}"/>
              </a:ext>
            </a:extLst>
          </p:cNvPr>
          <p:cNvCxnSpPr/>
          <p:nvPr userDrawn="1"/>
        </p:nvCxnSpPr>
        <p:spPr>
          <a:xfrm>
            <a:off x="4572000" y="1825625"/>
            <a:ext cx="0" cy="435133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6" name="Picture Placeholder 5">
            <a:extLst>
              <a:ext uri="{FF2B5EF4-FFF2-40B4-BE49-F238E27FC236}">
                <a16:creationId xmlns:a16="http://schemas.microsoft.com/office/drawing/2014/main" id="{60E5BCC9-E1AF-48AB-9C7C-0E51FB051B79}"/>
              </a:ext>
            </a:extLst>
          </p:cNvPr>
          <p:cNvSpPr>
            <a:spLocks noGrp="1"/>
          </p:cNvSpPr>
          <p:nvPr>
            <p:ph type="pic" sz="quarter" idx="13"/>
          </p:nvPr>
        </p:nvSpPr>
        <p:spPr>
          <a:xfrm>
            <a:off x="628651" y="1825626"/>
            <a:ext cx="3749675" cy="3971671"/>
          </a:xfrm>
        </p:spPr>
        <p:txBody>
          <a:bodyPr/>
          <a:lstStyle>
            <a:lvl1pPr marL="0" indent="0">
              <a:buNone/>
              <a:defRPr/>
            </a:lvl1pPr>
          </a:lstStyle>
          <a:p>
            <a:r>
              <a:rPr lang="en-US"/>
              <a:t>Click icon to add picture</a:t>
            </a:r>
            <a:endParaRPr lang="en-US" dirty="0"/>
          </a:p>
        </p:txBody>
      </p:sp>
      <p:sp>
        <p:nvSpPr>
          <p:cNvPr id="12" name="Text Placeholder 11">
            <a:extLst>
              <a:ext uri="{FF2B5EF4-FFF2-40B4-BE49-F238E27FC236}">
                <a16:creationId xmlns:a16="http://schemas.microsoft.com/office/drawing/2014/main" id="{D9BAE435-B4C5-4492-A5D7-C442FC8B4AF7}"/>
              </a:ext>
            </a:extLst>
          </p:cNvPr>
          <p:cNvSpPr>
            <a:spLocks noGrp="1"/>
          </p:cNvSpPr>
          <p:nvPr>
            <p:ph type="body" sz="quarter" idx="14" hasCustomPrompt="1"/>
          </p:nvPr>
        </p:nvSpPr>
        <p:spPr>
          <a:xfrm>
            <a:off x="628651" y="5888735"/>
            <a:ext cx="3760787" cy="288228"/>
          </a:xfrm>
        </p:spPr>
        <p:txBody>
          <a:bodyPr>
            <a:no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Photo: credit/photographer</a:t>
            </a:r>
          </a:p>
        </p:txBody>
      </p:sp>
    </p:spTree>
    <p:custDataLst>
      <p:tags r:id="rId1"/>
    </p:custDataLst>
    <p:extLst>
      <p:ext uri="{BB962C8B-B14F-4D97-AF65-F5344CB8AC3E}">
        <p14:creationId xmlns:p14="http://schemas.microsoft.com/office/powerpoint/2010/main" val="21338696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841" y="365128"/>
            <a:ext cx="7886700" cy="1325563"/>
          </a:xfrm>
        </p:spPr>
        <p:txBody>
          <a:bodyPr/>
          <a:lstStyle>
            <a:lvl1pPr>
              <a:defRPr/>
            </a:lvl1pPr>
          </a:lstStyle>
          <a:p>
            <a:r>
              <a:rPr lang="en-US" dirty="0"/>
              <a:t>PPT Slide to Compare and Contrast</a:t>
            </a:r>
          </a:p>
        </p:txBody>
      </p:sp>
      <p:sp>
        <p:nvSpPr>
          <p:cNvPr id="3" name="Text Placeholder 2"/>
          <p:cNvSpPr>
            <a:spLocks noGrp="1"/>
          </p:cNvSpPr>
          <p:nvPr>
            <p:ph type="body" idx="1" hasCustomPrompt="1"/>
          </p:nvPr>
        </p:nvSpPr>
        <p:spPr>
          <a:xfrm>
            <a:off x="629842" y="1755649"/>
            <a:ext cx="3749040" cy="74942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Pro’s</a:t>
            </a:r>
          </a:p>
        </p:txBody>
      </p:sp>
      <p:sp>
        <p:nvSpPr>
          <p:cNvPr id="4" name="Content Placeholder 3"/>
          <p:cNvSpPr>
            <a:spLocks noGrp="1"/>
          </p:cNvSpPr>
          <p:nvPr>
            <p:ph sz="half" idx="2" hasCustomPrompt="1"/>
          </p:nvPr>
        </p:nvSpPr>
        <p:spPr>
          <a:xfrm>
            <a:off x="629842" y="2505075"/>
            <a:ext cx="3749040" cy="3684588"/>
          </a:xfrm>
        </p:spPr>
        <p:txBody>
          <a:bodyPr/>
          <a:lstStyle>
            <a:lvl1pPr>
              <a:defRPr/>
            </a:lvl1pPr>
          </a:lstStyle>
          <a:p>
            <a:pPr lvl="0"/>
            <a:r>
              <a:rPr lang="en-US" dirty="0"/>
              <a:t>Bullet Points</a:t>
            </a:r>
          </a:p>
        </p:txBody>
      </p:sp>
      <p:sp>
        <p:nvSpPr>
          <p:cNvPr id="5" name="Text Placeholder 4"/>
          <p:cNvSpPr>
            <a:spLocks noGrp="1"/>
          </p:cNvSpPr>
          <p:nvPr>
            <p:ph type="body" sz="quarter" idx="3" hasCustomPrompt="1"/>
          </p:nvPr>
        </p:nvSpPr>
        <p:spPr>
          <a:xfrm>
            <a:off x="4766310" y="1755649"/>
            <a:ext cx="3749040" cy="74942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Con’s</a:t>
            </a:r>
          </a:p>
        </p:txBody>
      </p:sp>
      <p:sp>
        <p:nvSpPr>
          <p:cNvPr id="6" name="Content Placeholder 5"/>
          <p:cNvSpPr>
            <a:spLocks noGrp="1"/>
          </p:cNvSpPr>
          <p:nvPr>
            <p:ph sz="quarter" idx="4" hasCustomPrompt="1"/>
          </p:nvPr>
        </p:nvSpPr>
        <p:spPr>
          <a:xfrm>
            <a:off x="4766310" y="2505075"/>
            <a:ext cx="3749040" cy="3684588"/>
          </a:xfrm>
        </p:spPr>
        <p:txBody>
          <a:bodyPr/>
          <a:lstStyle>
            <a:lvl1pPr>
              <a:defRPr/>
            </a:lvl1pPr>
          </a:lstStyle>
          <a:p>
            <a:pPr lvl="0"/>
            <a:r>
              <a:rPr lang="en-US" dirty="0"/>
              <a:t>Bullet Points</a:t>
            </a:r>
          </a:p>
        </p:txBody>
      </p:sp>
      <p:sp>
        <p:nvSpPr>
          <p:cNvPr id="9" name="Slide Number Placeholder 8"/>
          <p:cNvSpPr>
            <a:spLocks noGrp="1"/>
          </p:cNvSpPr>
          <p:nvPr>
            <p:ph type="sldNum" sz="quarter" idx="12"/>
          </p:nvPr>
        </p:nvSpPr>
        <p:spPr/>
        <p:txBody>
          <a:bodyPr/>
          <a:lstStyle/>
          <a:p>
            <a:fld id="{AFB4637D-E648-4D47-95AC-4BFF987C325D}" type="slidenum">
              <a:rPr lang="en-US" smtClean="0"/>
              <a:t>‹#›</a:t>
            </a:fld>
            <a:endParaRPr lang="en-US"/>
          </a:p>
        </p:txBody>
      </p:sp>
      <p:cxnSp>
        <p:nvCxnSpPr>
          <p:cNvPr id="12" name="Straight Connector 11">
            <a:extLst>
              <a:ext uri="{FF2B5EF4-FFF2-40B4-BE49-F238E27FC236}">
                <a16:creationId xmlns:a16="http://schemas.microsoft.com/office/drawing/2014/main" id="{A5FA42BD-C050-4A47-A483-5EDEFD0A7FEB}"/>
              </a:ext>
            </a:extLst>
          </p:cNvPr>
          <p:cNvCxnSpPr/>
          <p:nvPr userDrawn="1"/>
        </p:nvCxnSpPr>
        <p:spPr>
          <a:xfrm>
            <a:off x="4572000" y="1825625"/>
            <a:ext cx="0" cy="435133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5533446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add title</a:t>
            </a:r>
          </a:p>
        </p:txBody>
      </p:sp>
      <p:sp>
        <p:nvSpPr>
          <p:cNvPr id="5" name="Slide Number Placeholder 4"/>
          <p:cNvSpPr>
            <a:spLocks noGrp="1"/>
          </p:cNvSpPr>
          <p:nvPr>
            <p:ph type="sldNum" sz="quarter" idx="12"/>
          </p:nvPr>
        </p:nvSpPr>
        <p:spPr/>
        <p:txBody>
          <a:bodyPr/>
          <a:lstStyle/>
          <a:p>
            <a:fld id="{AFB4637D-E648-4D47-95AC-4BFF987C325D}" type="slidenum">
              <a:rPr lang="en-US" smtClean="0"/>
              <a:t>‹#›</a:t>
            </a:fld>
            <a:endParaRPr lang="en-US"/>
          </a:p>
        </p:txBody>
      </p:sp>
    </p:spTree>
    <p:custDataLst>
      <p:tags r:id="rId1"/>
    </p:custDataLst>
    <p:extLst>
      <p:ext uri="{BB962C8B-B14F-4D97-AF65-F5344CB8AC3E}">
        <p14:creationId xmlns:p14="http://schemas.microsoft.com/office/powerpoint/2010/main" val="28280920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FB4637D-E648-4D47-95AC-4BFF987C325D}" type="slidenum">
              <a:rPr lang="en-US" smtClean="0"/>
              <a:t>‹#›</a:t>
            </a:fld>
            <a:endParaRPr lang="en-US"/>
          </a:p>
        </p:txBody>
      </p:sp>
      <p:cxnSp>
        <p:nvCxnSpPr>
          <p:cNvPr id="6" name="Straight Connector 5">
            <a:extLst>
              <a:ext uri="{FF2B5EF4-FFF2-40B4-BE49-F238E27FC236}">
                <a16:creationId xmlns:a16="http://schemas.microsoft.com/office/drawing/2014/main" id="{BD6A86A9-1181-4FB3-B2FE-4A179A9D30B0}"/>
              </a:ext>
            </a:extLst>
          </p:cNvPr>
          <p:cNvCxnSpPr>
            <a:cxnSpLocks/>
          </p:cNvCxnSpPr>
          <p:nvPr userDrawn="1"/>
        </p:nvCxnSpPr>
        <p:spPr>
          <a:xfrm>
            <a:off x="617220" y="6356350"/>
            <a:ext cx="789813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745C7A17-2D89-40D0-B2F2-AD52AFD0D71F}"/>
              </a:ext>
            </a:extLst>
          </p:cNvPr>
          <p:cNvSpPr txBox="1"/>
          <p:nvPr userDrawn="1"/>
        </p:nvSpPr>
        <p:spPr>
          <a:xfrm>
            <a:off x="628651" y="6397240"/>
            <a:ext cx="6803979" cy="276999"/>
          </a:xfrm>
          <a:prstGeom prst="rect">
            <a:avLst/>
          </a:prstGeom>
          <a:noFill/>
        </p:spPr>
        <p:txBody>
          <a:bodyPr wrap="square" rtlCol="0">
            <a:spAutoFit/>
          </a:bodyPr>
          <a:lstStyle/>
          <a:p>
            <a:r>
              <a:rPr lang="en-US" sz="1200" b="0" dirty="0">
                <a:solidFill>
                  <a:srgbClr val="BA0C2F"/>
                </a:solidFill>
                <a:latin typeface="Gill Sans MT" panose="020B0502020104020203" pitchFamily="34" charset="0"/>
              </a:rPr>
              <a:t>USAID GLOBAL HEALTH SUPPLY CHAIN PROGRAM</a:t>
            </a:r>
            <a:r>
              <a:rPr lang="en-US" sz="1200" b="0" dirty="0">
                <a:solidFill>
                  <a:srgbClr val="6C6463"/>
                </a:solidFill>
                <a:latin typeface="Gill Sans MT" panose="020B0502020104020203" pitchFamily="34" charset="0"/>
              </a:rPr>
              <a:t>-Procurement and Supply Management</a:t>
            </a:r>
          </a:p>
        </p:txBody>
      </p:sp>
    </p:spTree>
    <p:custDataLst>
      <p:tags r:id="rId1"/>
    </p:custDataLst>
    <p:extLst>
      <p:ext uri="{BB962C8B-B14F-4D97-AF65-F5344CB8AC3E}">
        <p14:creationId xmlns:p14="http://schemas.microsoft.com/office/powerpoint/2010/main" val="39424553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End Slide">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A935AA17-AEC4-430C-B3A2-01E5BC48814A}"/>
              </a:ext>
            </a:extLst>
          </p:cNvPr>
          <p:cNvCxnSpPr>
            <a:cxnSpLocks/>
          </p:cNvCxnSpPr>
          <p:nvPr userDrawn="1"/>
        </p:nvCxnSpPr>
        <p:spPr>
          <a:xfrm>
            <a:off x="617220" y="6356350"/>
            <a:ext cx="789813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87D2DA29-1421-495F-9226-70524D62700D}"/>
              </a:ext>
            </a:extLst>
          </p:cNvPr>
          <p:cNvSpPr txBox="1"/>
          <p:nvPr userDrawn="1"/>
        </p:nvSpPr>
        <p:spPr>
          <a:xfrm>
            <a:off x="628651" y="6397240"/>
            <a:ext cx="6803979" cy="276999"/>
          </a:xfrm>
          <a:prstGeom prst="rect">
            <a:avLst/>
          </a:prstGeom>
          <a:noFill/>
        </p:spPr>
        <p:txBody>
          <a:bodyPr wrap="square" rtlCol="0">
            <a:spAutoFit/>
          </a:bodyPr>
          <a:lstStyle/>
          <a:p>
            <a:r>
              <a:rPr lang="en-US" sz="1200" b="0" dirty="0">
                <a:solidFill>
                  <a:srgbClr val="BA0C2F"/>
                </a:solidFill>
                <a:latin typeface="Gill Sans MT" panose="020B0502020104020203" pitchFamily="34" charset="0"/>
              </a:rPr>
              <a:t>USAID GLOBAL HEALTH SUPPLY CHAIN PROGRAM</a:t>
            </a:r>
            <a:r>
              <a:rPr lang="en-US" sz="1200" b="0" dirty="0">
                <a:solidFill>
                  <a:srgbClr val="6C6463"/>
                </a:solidFill>
                <a:latin typeface="Gill Sans MT" panose="020B0502020104020203" pitchFamily="34" charset="0"/>
              </a:rPr>
              <a:t>-Procurement and Supply Management</a:t>
            </a:r>
          </a:p>
        </p:txBody>
      </p:sp>
      <p:sp>
        <p:nvSpPr>
          <p:cNvPr id="8" name="Rectangle 7">
            <a:extLst>
              <a:ext uri="{FF2B5EF4-FFF2-40B4-BE49-F238E27FC236}">
                <a16:creationId xmlns:a16="http://schemas.microsoft.com/office/drawing/2014/main" id="{E2F73F4C-1500-458D-BE89-6E535BEB3B23}"/>
              </a:ext>
            </a:extLst>
          </p:cNvPr>
          <p:cNvSpPr/>
          <p:nvPr userDrawn="1"/>
        </p:nvSpPr>
        <p:spPr>
          <a:xfrm>
            <a:off x="198159" y="224018"/>
            <a:ext cx="150010" cy="64157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TextBox 8">
            <a:extLst>
              <a:ext uri="{FF2B5EF4-FFF2-40B4-BE49-F238E27FC236}">
                <a16:creationId xmlns:a16="http://schemas.microsoft.com/office/drawing/2014/main" id="{2C5A0F47-39AB-4744-9A17-EE20D1C68ACC}"/>
              </a:ext>
            </a:extLst>
          </p:cNvPr>
          <p:cNvSpPr txBox="1"/>
          <p:nvPr userDrawn="1"/>
        </p:nvSpPr>
        <p:spPr>
          <a:xfrm>
            <a:off x="628650" y="3935026"/>
            <a:ext cx="7898130" cy="2462213"/>
          </a:xfrm>
          <a:prstGeom prst="rect">
            <a:avLst/>
          </a:prstGeom>
          <a:noFill/>
        </p:spPr>
        <p:txBody>
          <a:bodyPr wrap="square" rtlCol="0">
            <a:spAutoFit/>
          </a:bodyPr>
          <a:lstStyle/>
          <a:p>
            <a:r>
              <a:rPr lang="en-US" sz="1400" dirty="0">
                <a:solidFill>
                  <a:srgbClr val="6C6463"/>
                </a:solidFill>
                <a:latin typeface="Gill Sans MT" panose="020B0502020104020203" pitchFamily="34" charset="0"/>
              </a:rPr>
              <a:t>The USAID Global Health Supply Chain Program-Procurement and Supply Management (GHSC-PSM) project is funded under USAID Contract No. AID-OAA-I-15-0004.  GHSC-PSM connects technical solutions and proven commercial processes to promote efficient and cost-effective health supply chains worldwide. Our goal is to ensure uninterrupted supplies of health commodities to save lives and create a healthier future for all. The project purchases and delivers health commodities, offers comprehensive technical assistance to strengthen national supply chain systems, and provides global supply chain leadership. For more information, visit </a:t>
            </a:r>
            <a:r>
              <a:rPr lang="en-US" sz="1400" dirty="0">
                <a:solidFill>
                  <a:srgbClr val="6C6463"/>
                </a:solidFill>
                <a:latin typeface="Gill Sans MT" panose="020B0502020104020203" pitchFamily="34" charset="0"/>
                <a:hlinkClick r:id="rId3"/>
              </a:rPr>
              <a:t>ghsupplychain.org</a:t>
            </a:r>
            <a:r>
              <a:rPr lang="en-US" sz="1400" dirty="0">
                <a:solidFill>
                  <a:srgbClr val="6C6463"/>
                </a:solidFill>
                <a:latin typeface="Gill Sans MT" panose="020B0502020104020203" pitchFamily="34" charset="0"/>
              </a:rPr>
              <a:t>.</a:t>
            </a:r>
          </a:p>
          <a:p>
            <a:endParaRPr lang="en-US" sz="1400" dirty="0">
              <a:solidFill>
                <a:srgbClr val="6C6463"/>
              </a:solidFill>
              <a:latin typeface="Gill Sans MT" panose="020B0502020104020203" pitchFamily="34" charset="0"/>
            </a:endParaRPr>
          </a:p>
          <a:p>
            <a:r>
              <a:rPr lang="en-US" sz="1400" dirty="0">
                <a:solidFill>
                  <a:srgbClr val="6C6463"/>
                </a:solidFill>
                <a:latin typeface="Gill Sans MT" panose="020B0502020104020203" pitchFamily="34" charset="0"/>
              </a:rPr>
              <a:t>The views expressed in this presentation do not necessarily reflect the views of USAID or the U.S. government.</a:t>
            </a:r>
          </a:p>
          <a:p>
            <a:r>
              <a:rPr lang="en-US" sz="1400" dirty="0">
                <a:solidFill>
                  <a:srgbClr val="6C6463"/>
                </a:solidFill>
                <a:latin typeface="Gill Sans MT" panose="020B0502020104020203" pitchFamily="34" charset="0"/>
              </a:rPr>
              <a:t> </a:t>
            </a:r>
          </a:p>
        </p:txBody>
      </p:sp>
    </p:spTree>
    <p:custDataLst>
      <p:tags r:id="rId1"/>
    </p:custDataLst>
    <p:extLst>
      <p:ext uri="{BB962C8B-B14F-4D97-AF65-F5344CB8AC3E}">
        <p14:creationId xmlns:p14="http://schemas.microsoft.com/office/powerpoint/2010/main" val="19385195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Basic PPT Slide</a:t>
            </a:r>
          </a:p>
        </p:txBody>
      </p:sp>
      <p:sp>
        <p:nvSpPr>
          <p:cNvPr id="3" name="Content Placeholder 2"/>
          <p:cNvSpPr>
            <a:spLocks noGrp="1"/>
          </p:cNvSpPr>
          <p:nvPr>
            <p:ph idx="1" hasCustomPrompt="1"/>
          </p:nvPr>
        </p:nvSpPr>
        <p:spPr/>
        <p:txBody>
          <a:bodyPr/>
          <a:lstStyle>
            <a:lvl1pPr>
              <a:lnSpc>
                <a:spcPct val="100000"/>
              </a:lnSpc>
              <a:spcBef>
                <a:spcPts val="900"/>
              </a:spcBef>
              <a:buClr>
                <a:srgbClr val="6C6463"/>
              </a:buClr>
              <a:defRPr>
                <a:solidFill>
                  <a:srgbClr val="6C6463"/>
                </a:solidFill>
              </a:defRPr>
            </a:lvl1pPr>
            <a:lvl2pPr marL="514350" indent="-171450">
              <a:lnSpc>
                <a:spcPct val="100000"/>
              </a:lnSpc>
              <a:spcBef>
                <a:spcPts val="225"/>
              </a:spcBef>
              <a:buClr>
                <a:srgbClr val="6C6463"/>
              </a:buClr>
              <a:buFont typeface="Courier New" panose="02070309020205020404" pitchFamily="49" charset="0"/>
              <a:buChar char="o"/>
              <a:defRPr>
                <a:solidFill>
                  <a:srgbClr val="6C6463"/>
                </a:solidFill>
              </a:defRPr>
            </a:lvl2pPr>
            <a:lvl3pPr marL="857250" indent="-171450">
              <a:lnSpc>
                <a:spcPct val="100000"/>
              </a:lnSpc>
              <a:spcBef>
                <a:spcPts val="225"/>
              </a:spcBef>
              <a:buClr>
                <a:srgbClr val="6C6463"/>
              </a:buClr>
              <a:buFont typeface="Gill Sans MT" panose="020B0502020104020203" pitchFamily="34" charset="0"/>
              <a:buChar char="–"/>
              <a:defRPr>
                <a:solidFill>
                  <a:srgbClr val="6C6463"/>
                </a:solidFill>
              </a:defRPr>
            </a:lvl3pPr>
            <a:lvl4pPr>
              <a:lnSpc>
                <a:spcPct val="100000"/>
              </a:lnSpc>
              <a:spcBef>
                <a:spcPts val="225"/>
              </a:spcBef>
              <a:defRPr>
                <a:solidFill>
                  <a:srgbClr val="6C6463"/>
                </a:solidFill>
              </a:defRPr>
            </a:lvl4pPr>
            <a:lvl5pPr>
              <a:lnSpc>
                <a:spcPct val="100000"/>
              </a:lnSpc>
              <a:spcBef>
                <a:spcPts val="225"/>
              </a:spcBef>
              <a:defRPr>
                <a:solidFill>
                  <a:srgbClr val="6C6463"/>
                </a:solidFill>
              </a:defRPr>
            </a:lvl5pPr>
          </a:lstStyle>
          <a:p>
            <a:pPr lvl="0"/>
            <a:r>
              <a:rPr lang="en-US" dirty="0"/>
              <a:t>Bullet Points</a:t>
            </a:r>
          </a:p>
        </p:txBody>
      </p:sp>
      <p:sp>
        <p:nvSpPr>
          <p:cNvPr id="6" name="Slide Number Placeholder 5"/>
          <p:cNvSpPr>
            <a:spLocks noGrp="1"/>
          </p:cNvSpPr>
          <p:nvPr>
            <p:ph type="sldNum" sz="quarter" idx="12"/>
          </p:nvPr>
        </p:nvSpPr>
        <p:spPr/>
        <p:txBody>
          <a:bodyPr/>
          <a:lstStyle>
            <a:lvl1pPr>
              <a:defRPr b="1">
                <a:solidFill>
                  <a:srgbClr val="BA0C2F"/>
                </a:solidFill>
              </a:defRPr>
            </a:lvl1pPr>
          </a:lstStyle>
          <a:p>
            <a:fld id="{AFB4637D-E648-4D47-95AC-4BFF987C325D}" type="slidenum">
              <a:rPr lang="en-US" smtClean="0"/>
              <a:pPr/>
              <a:t>‹#›</a:t>
            </a:fld>
            <a:endParaRPr lang="en-US" dirty="0"/>
          </a:p>
        </p:txBody>
      </p:sp>
    </p:spTree>
    <p:custDataLst>
      <p:tags r:id="rId1"/>
    </p:custDataLst>
    <p:extLst>
      <p:ext uri="{BB962C8B-B14F-4D97-AF65-F5344CB8AC3E}">
        <p14:creationId xmlns:p14="http://schemas.microsoft.com/office/powerpoint/2010/main" val="41160162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Slide Shipping Imag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B80D4CE-2F80-423F-ABB6-6A1315D7152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5216" y="1668794"/>
            <a:ext cx="8247888" cy="4889466"/>
          </a:xfrm>
          <a:prstGeom prst="rect">
            <a:avLst/>
          </a:prstGeom>
        </p:spPr>
      </p:pic>
      <p:sp>
        <p:nvSpPr>
          <p:cNvPr id="16" name="Rectangle 15">
            <a:extLst>
              <a:ext uri="{FF2B5EF4-FFF2-40B4-BE49-F238E27FC236}">
                <a16:creationId xmlns:a16="http://schemas.microsoft.com/office/drawing/2014/main" id="{F448B12E-B589-40E8-AC8A-DFEA882F5E66}"/>
              </a:ext>
            </a:extLst>
          </p:cNvPr>
          <p:cNvSpPr/>
          <p:nvPr userDrawn="1"/>
        </p:nvSpPr>
        <p:spPr>
          <a:xfrm>
            <a:off x="3602736" y="1845578"/>
            <a:ext cx="5052060" cy="2420342"/>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ctrTitle" hasCustomPrompt="1"/>
          </p:nvPr>
        </p:nvSpPr>
        <p:spPr>
          <a:xfrm>
            <a:off x="3712463" y="1979821"/>
            <a:ext cx="4810493" cy="1500327"/>
          </a:xfrm>
        </p:spPr>
        <p:txBody>
          <a:bodyPr anchor="b">
            <a:normAutofit/>
          </a:bodyPr>
          <a:lstStyle>
            <a:lvl1pPr algn="l">
              <a:defRPr sz="2400"/>
            </a:lvl1pPr>
          </a:lstStyle>
          <a:p>
            <a:r>
              <a:rPr lang="en-US" dirty="0"/>
              <a:t>Click to insert title</a:t>
            </a:r>
          </a:p>
        </p:txBody>
      </p:sp>
      <p:sp>
        <p:nvSpPr>
          <p:cNvPr id="3" name="Subtitle 2"/>
          <p:cNvSpPr>
            <a:spLocks noGrp="1"/>
          </p:cNvSpPr>
          <p:nvPr>
            <p:ph type="subTitle" idx="1" hasCustomPrompt="1"/>
          </p:nvPr>
        </p:nvSpPr>
        <p:spPr>
          <a:xfrm>
            <a:off x="3712463" y="3707680"/>
            <a:ext cx="4810493" cy="416048"/>
          </a:xfrm>
        </p:spPr>
        <p:txBody>
          <a:bodyPr>
            <a:normAutofit/>
          </a:bodyPr>
          <a:lstStyle>
            <a:lvl1pPr marL="0" indent="0" algn="l">
              <a:buNone/>
              <a:defRPr sz="15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insert date and/or author</a:t>
            </a:r>
          </a:p>
        </p:txBody>
      </p:sp>
      <p:sp>
        <p:nvSpPr>
          <p:cNvPr id="10" name="Rectangle 9">
            <a:extLst>
              <a:ext uri="{FF2B5EF4-FFF2-40B4-BE49-F238E27FC236}">
                <a16:creationId xmlns:a16="http://schemas.microsoft.com/office/drawing/2014/main" id="{99EBD0C9-06A3-4940-BD06-2335E8702E32}"/>
              </a:ext>
            </a:extLst>
          </p:cNvPr>
          <p:cNvSpPr/>
          <p:nvPr userDrawn="1"/>
        </p:nvSpPr>
        <p:spPr>
          <a:xfrm>
            <a:off x="198159" y="224018"/>
            <a:ext cx="150010" cy="64157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6C3964D-A2DB-4719-91DE-E000BDEA4A50}"/>
              </a:ext>
            </a:extLst>
          </p:cNvPr>
          <p:cNvSpPr/>
          <p:nvPr userDrawn="1"/>
        </p:nvSpPr>
        <p:spPr>
          <a:xfrm>
            <a:off x="2389761" y="368839"/>
            <a:ext cx="6443344" cy="415498"/>
          </a:xfrm>
          <a:prstGeom prst="rect">
            <a:avLst/>
          </a:prstGeom>
        </p:spPr>
        <p:txBody>
          <a:bodyPr wrap="square">
            <a:spAutoFit/>
          </a:bodyPr>
          <a:lstStyle/>
          <a:p>
            <a:pPr algn="r" defTabSz="685800"/>
            <a:r>
              <a:rPr lang="en-US" sz="1050" b="0" dirty="0">
                <a:solidFill>
                  <a:srgbClr val="BA0C2F"/>
                </a:solidFill>
                <a:latin typeface="Gill Sans MT"/>
              </a:rPr>
              <a:t>USAID GLOBAL HEALTH SUPPLY CHAIN PROGRAM</a:t>
            </a:r>
          </a:p>
          <a:p>
            <a:pPr algn="r" defTabSz="685800">
              <a:defRPr/>
            </a:pPr>
            <a:r>
              <a:rPr lang="en-US" sz="1050" dirty="0">
                <a:solidFill>
                  <a:srgbClr val="6C6463"/>
                </a:solidFill>
                <a:latin typeface="Gill Sans MT"/>
              </a:rPr>
              <a:t>Procurement and Supply Management</a:t>
            </a:r>
          </a:p>
        </p:txBody>
      </p:sp>
      <p:cxnSp>
        <p:nvCxnSpPr>
          <p:cNvPr id="19" name="Straight Connector 18">
            <a:extLst>
              <a:ext uri="{FF2B5EF4-FFF2-40B4-BE49-F238E27FC236}">
                <a16:creationId xmlns:a16="http://schemas.microsoft.com/office/drawing/2014/main" id="{7CEA5C25-D68E-425A-B38A-82D17C052653}"/>
              </a:ext>
            </a:extLst>
          </p:cNvPr>
          <p:cNvCxnSpPr>
            <a:cxnSpLocks/>
          </p:cNvCxnSpPr>
          <p:nvPr userDrawn="1"/>
        </p:nvCxnSpPr>
        <p:spPr>
          <a:xfrm>
            <a:off x="3712464" y="3590633"/>
            <a:ext cx="4810492"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pic>
        <p:nvPicPr>
          <p:cNvPr id="27" name="Picture 26">
            <a:extLst>
              <a:ext uri="{FF2B5EF4-FFF2-40B4-BE49-F238E27FC236}">
                <a16:creationId xmlns:a16="http://schemas.microsoft.com/office/drawing/2014/main" id="{2DBFB556-7B57-4C6E-BA6B-44B1EB94FC9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93852" y="299744"/>
            <a:ext cx="2204724" cy="661417"/>
          </a:xfrm>
          <a:prstGeom prst="rect">
            <a:avLst/>
          </a:prstGeom>
        </p:spPr>
      </p:pic>
    </p:spTree>
    <p:custDataLst>
      <p:tags r:id="rId1"/>
    </p:custDataLst>
    <p:extLst>
      <p:ext uri="{BB962C8B-B14F-4D97-AF65-F5344CB8AC3E}">
        <p14:creationId xmlns:p14="http://schemas.microsoft.com/office/powerpoint/2010/main" val="26512600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Slide Beneficiary Image">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4A703F9E-1C5B-4EFE-A6C1-E20C0C1F86A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5216" y="1664212"/>
            <a:ext cx="8266176" cy="4897709"/>
          </a:xfrm>
          <a:prstGeom prst="rect">
            <a:avLst/>
          </a:prstGeom>
        </p:spPr>
      </p:pic>
      <p:sp>
        <p:nvSpPr>
          <p:cNvPr id="16" name="Rectangle 15">
            <a:extLst>
              <a:ext uri="{FF2B5EF4-FFF2-40B4-BE49-F238E27FC236}">
                <a16:creationId xmlns:a16="http://schemas.microsoft.com/office/drawing/2014/main" id="{F448B12E-B589-40E8-AC8A-DFEA882F5E66}"/>
              </a:ext>
            </a:extLst>
          </p:cNvPr>
          <p:cNvSpPr/>
          <p:nvPr userDrawn="1"/>
        </p:nvSpPr>
        <p:spPr>
          <a:xfrm>
            <a:off x="3602736" y="1845005"/>
            <a:ext cx="5052060" cy="2420342"/>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hasCustomPrompt="1"/>
          </p:nvPr>
        </p:nvSpPr>
        <p:spPr>
          <a:xfrm>
            <a:off x="3712463" y="1979248"/>
            <a:ext cx="4810493" cy="1500327"/>
          </a:xfrm>
        </p:spPr>
        <p:txBody>
          <a:bodyPr anchor="b">
            <a:normAutofit/>
          </a:bodyPr>
          <a:lstStyle>
            <a:lvl1pPr algn="l">
              <a:defRPr sz="2400"/>
            </a:lvl1pPr>
          </a:lstStyle>
          <a:p>
            <a:r>
              <a:rPr lang="en-US" dirty="0"/>
              <a:t>Click to insert title</a:t>
            </a:r>
          </a:p>
        </p:txBody>
      </p:sp>
      <p:sp>
        <p:nvSpPr>
          <p:cNvPr id="3" name="Subtitle 2"/>
          <p:cNvSpPr>
            <a:spLocks noGrp="1"/>
          </p:cNvSpPr>
          <p:nvPr>
            <p:ph type="subTitle" idx="1" hasCustomPrompt="1"/>
          </p:nvPr>
        </p:nvSpPr>
        <p:spPr>
          <a:xfrm>
            <a:off x="3712463" y="3707107"/>
            <a:ext cx="4810493" cy="416048"/>
          </a:xfrm>
        </p:spPr>
        <p:txBody>
          <a:bodyPr>
            <a:normAutofit/>
          </a:bodyPr>
          <a:lstStyle>
            <a:lvl1pPr marL="0" indent="0" algn="l">
              <a:buNone/>
              <a:defRPr sz="15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insert date and/or author</a:t>
            </a:r>
          </a:p>
        </p:txBody>
      </p:sp>
      <p:cxnSp>
        <p:nvCxnSpPr>
          <p:cNvPr id="19" name="Straight Connector 18">
            <a:extLst>
              <a:ext uri="{FF2B5EF4-FFF2-40B4-BE49-F238E27FC236}">
                <a16:creationId xmlns:a16="http://schemas.microsoft.com/office/drawing/2014/main" id="{7CEA5C25-D68E-425A-B38A-82D17C052653}"/>
              </a:ext>
            </a:extLst>
          </p:cNvPr>
          <p:cNvCxnSpPr>
            <a:cxnSpLocks/>
          </p:cNvCxnSpPr>
          <p:nvPr userDrawn="1"/>
        </p:nvCxnSpPr>
        <p:spPr>
          <a:xfrm>
            <a:off x="3712464" y="3590060"/>
            <a:ext cx="4810492"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2E875C3F-FC0B-48BA-99DB-DB09291CB091}"/>
              </a:ext>
            </a:extLst>
          </p:cNvPr>
          <p:cNvSpPr/>
          <p:nvPr userDrawn="1"/>
        </p:nvSpPr>
        <p:spPr>
          <a:xfrm>
            <a:off x="198159" y="224018"/>
            <a:ext cx="150010" cy="64157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ectangle 17">
            <a:extLst>
              <a:ext uri="{FF2B5EF4-FFF2-40B4-BE49-F238E27FC236}">
                <a16:creationId xmlns:a16="http://schemas.microsoft.com/office/drawing/2014/main" id="{E3E8FD79-BF32-4D13-8CDC-C22B69BEB54A}"/>
              </a:ext>
            </a:extLst>
          </p:cNvPr>
          <p:cNvSpPr/>
          <p:nvPr userDrawn="1"/>
        </p:nvSpPr>
        <p:spPr>
          <a:xfrm>
            <a:off x="2389761" y="368839"/>
            <a:ext cx="6443344" cy="415498"/>
          </a:xfrm>
          <a:prstGeom prst="rect">
            <a:avLst/>
          </a:prstGeom>
        </p:spPr>
        <p:txBody>
          <a:bodyPr wrap="square">
            <a:spAutoFit/>
          </a:bodyPr>
          <a:lstStyle/>
          <a:p>
            <a:pPr algn="r" defTabSz="685800"/>
            <a:r>
              <a:rPr lang="en-US" sz="1050" b="0" dirty="0">
                <a:solidFill>
                  <a:srgbClr val="BA0C2F"/>
                </a:solidFill>
                <a:latin typeface="Gill Sans MT"/>
              </a:rPr>
              <a:t>USAID GLOBAL HEALTH SUPPLY CHAIN PROGRAM</a:t>
            </a:r>
          </a:p>
          <a:p>
            <a:pPr algn="r" defTabSz="685800">
              <a:defRPr/>
            </a:pPr>
            <a:r>
              <a:rPr lang="en-US" sz="1050" dirty="0">
                <a:solidFill>
                  <a:srgbClr val="6C6463"/>
                </a:solidFill>
                <a:latin typeface="Gill Sans MT"/>
              </a:rPr>
              <a:t>Procurement and Supply Management</a:t>
            </a:r>
          </a:p>
        </p:txBody>
      </p:sp>
      <p:pic>
        <p:nvPicPr>
          <p:cNvPr id="20" name="Picture 19">
            <a:extLst>
              <a:ext uri="{FF2B5EF4-FFF2-40B4-BE49-F238E27FC236}">
                <a16:creationId xmlns:a16="http://schemas.microsoft.com/office/drawing/2014/main" id="{419C6CA8-B38F-4152-A02B-77C71E8B56B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93852" y="299744"/>
            <a:ext cx="2204724" cy="661417"/>
          </a:xfrm>
          <a:prstGeom prst="rect">
            <a:avLst/>
          </a:prstGeom>
        </p:spPr>
      </p:pic>
    </p:spTree>
    <p:custDataLst>
      <p:tags r:id="rId1"/>
    </p:custDataLst>
    <p:extLst>
      <p:ext uri="{BB962C8B-B14F-4D97-AF65-F5344CB8AC3E}">
        <p14:creationId xmlns:p14="http://schemas.microsoft.com/office/powerpoint/2010/main" val="11827351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Slide Pharmacist Image">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4A703F9E-1C5B-4EFE-A6C1-E20C0C1F86A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6065" y="1669695"/>
            <a:ext cx="8264478" cy="4897709"/>
          </a:xfrm>
          <a:prstGeom prst="rect">
            <a:avLst/>
          </a:prstGeom>
        </p:spPr>
      </p:pic>
      <p:sp>
        <p:nvSpPr>
          <p:cNvPr id="16" name="Rectangle 15">
            <a:extLst>
              <a:ext uri="{FF2B5EF4-FFF2-40B4-BE49-F238E27FC236}">
                <a16:creationId xmlns:a16="http://schemas.microsoft.com/office/drawing/2014/main" id="{F448B12E-B589-40E8-AC8A-DFEA882F5E66}"/>
              </a:ext>
            </a:extLst>
          </p:cNvPr>
          <p:cNvSpPr/>
          <p:nvPr userDrawn="1"/>
        </p:nvSpPr>
        <p:spPr>
          <a:xfrm>
            <a:off x="731520" y="3989792"/>
            <a:ext cx="5052060" cy="2420342"/>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hasCustomPrompt="1"/>
          </p:nvPr>
        </p:nvSpPr>
        <p:spPr>
          <a:xfrm>
            <a:off x="841247" y="4124035"/>
            <a:ext cx="4810493" cy="1500327"/>
          </a:xfrm>
        </p:spPr>
        <p:txBody>
          <a:bodyPr anchor="b">
            <a:normAutofit/>
          </a:bodyPr>
          <a:lstStyle>
            <a:lvl1pPr algn="l">
              <a:defRPr sz="2400"/>
            </a:lvl1pPr>
          </a:lstStyle>
          <a:p>
            <a:r>
              <a:rPr lang="en-US" dirty="0"/>
              <a:t>Click to insert title</a:t>
            </a:r>
          </a:p>
        </p:txBody>
      </p:sp>
      <p:sp>
        <p:nvSpPr>
          <p:cNvPr id="3" name="Subtitle 2"/>
          <p:cNvSpPr>
            <a:spLocks noGrp="1"/>
          </p:cNvSpPr>
          <p:nvPr>
            <p:ph type="subTitle" idx="1" hasCustomPrompt="1"/>
          </p:nvPr>
        </p:nvSpPr>
        <p:spPr>
          <a:xfrm>
            <a:off x="841247" y="5851894"/>
            <a:ext cx="4810493" cy="416048"/>
          </a:xfrm>
        </p:spPr>
        <p:txBody>
          <a:bodyPr>
            <a:normAutofit/>
          </a:bodyPr>
          <a:lstStyle>
            <a:lvl1pPr marL="0" indent="0" algn="l">
              <a:buNone/>
              <a:defRPr sz="15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insert date and/or author</a:t>
            </a:r>
          </a:p>
        </p:txBody>
      </p:sp>
      <p:cxnSp>
        <p:nvCxnSpPr>
          <p:cNvPr id="19" name="Straight Connector 18">
            <a:extLst>
              <a:ext uri="{FF2B5EF4-FFF2-40B4-BE49-F238E27FC236}">
                <a16:creationId xmlns:a16="http://schemas.microsoft.com/office/drawing/2014/main" id="{7CEA5C25-D68E-425A-B38A-82D17C052653}"/>
              </a:ext>
            </a:extLst>
          </p:cNvPr>
          <p:cNvCxnSpPr>
            <a:cxnSpLocks/>
          </p:cNvCxnSpPr>
          <p:nvPr userDrawn="1"/>
        </p:nvCxnSpPr>
        <p:spPr>
          <a:xfrm>
            <a:off x="841248" y="5734847"/>
            <a:ext cx="4810492"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057A228B-0553-4A64-B59E-0B06694A44A1}"/>
              </a:ext>
            </a:extLst>
          </p:cNvPr>
          <p:cNvSpPr/>
          <p:nvPr userDrawn="1"/>
        </p:nvSpPr>
        <p:spPr>
          <a:xfrm>
            <a:off x="198159" y="224018"/>
            <a:ext cx="150010" cy="64157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ectangle 17">
            <a:extLst>
              <a:ext uri="{FF2B5EF4-FFF2-40B4-BE49-F238E27FC236}">
                <a16:creationId xmlns:a16="http://schemas.microsoft.com/office/drawing/2014/main" id="{3811FEEA-D2A3-445F-9587-DA8FBE0DC854}"/>
              </a:ext>
            </a:extLst>
          </p:cNvPr>
          <p:cNvSpPr/>
          <p:nvPr userDrawn="1"/>
        </p:nvSpPr>
        <p:spPr>
          <a:xfrm>
            <a:off x="2389761" y="368839"/>
            <a:ext cx="6443344" cy="415498"/>
          </a:xfrm>
          <a:prstGeom prst="rect">
            <a:avLst/>
          </a:prstGeom>
        </p:spPr>
        <p:txBody>
          <a:bodyPr wrap="square">
            <a:spAutoFit/>
          </a:bodyPr>
          <a:lstStyle/>
          <a:p>
            <a:pPr algn="r" defTabSz="685800"/>
            <a:r>
              <a:rPr lang="en-US" sz="1050" b="0" dirty="0">
                <a:solidFill>
                  <a:srgbClr val="BA0C2F"/>
                </a:solidFill>
                <a:latin typeface="Gill Sans MT"/>
              </a:rPr>
              <a:t>USAID GLOBAL HEALTH SUPPLY CHAIN PROGRAM</a:t>
            </a:r>
          </a:p>
          <a:p>
            <a:pPr algn="r" defTabSz="685800">
              <a:defRPr/>
            </a:pPr>
            <a:r>
              <a:rPr lang="en-US" sz="1050" dirty="0">
                <a:solidFill>
                  <a:srgbClr val="6C6463"/>
                </a:solidFill>
                <a:latin typeface="Gill Sans MT"/>
              </a:rPr>
              <a:t>Procurement and Supply Management</a:t>
            </a:r>
          </a:p>
        </p:txBody>
      </p:sp>
      <p:pic>
        <p:nvPicPr>
          <p:cNvPr id="20" name="Picture 19">
            <a:extLst>
              <a:ext uri="{FF2B5EF4-FFF2-40B4-BE49-F238E27FC236}">
                <a16:creationId xmlns:a16="http://schemas.microsoft.com/office/drawing/2014/main" id="{AF80C86D-DD7A-4F28-AD63-F9D145C722B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93852" y="299744"/>
            <a:ext cx="2204724" cy="661417"/>
          </a:xfrm>
          <a:prstGeom prst="rect">
            <a:avLst/>
          </a:prstGeom>
        </p:spPr>
      </p:pic>
    </p:spTree>
    <p:custDataLst>
      <p:tags r:id="rId1"/>
    </p:custDataLst>
    <p:extLst>
      <p:ext uri="{BB962C8B-B14F-4D97-AF65-F5344CB8AC3E}">
        <p14:creationId xmlns:p14="http://schemas.microsoft.com/office/powerpoint/2010/main" val="4036898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Shipping Imag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B80D4CE-2F80-423F-ABB6-6A1315D7152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5216" y="1668794"/>
            <a:ext cx="8247888" cy="4889466"/>
          </a:xfrm>
          <a:prstGeom prst="rect">
            <a:avLst/>
          </a:prstGeom>
        </p:spPr>
      </p:pic>
      <p:sp>
        <p:nvSpPr>
          <p:cNvPr id="16" name="Rectangle 15">
            <a:extLst>
              <a:ext uri="{FF2B5EF4-FFF2-40B4-BE49-F238E27FC236}">
                <a16:creationId xmlns:a16="http://schemas.microsoft.com/office/drawing/2014/main" id="{F448B12E-B589-40E8-AC8A-DFEA882F5E66}"/>
              </a:ext>
            </a:extLst>
          </p:cNvPr>
          <p:cNvSpPr/>
          <p:nvPr userDrawn="1"/>
        </p:nvSpPr>
        <p:spPr>
          <a:xfrm>
            <a:off x="3602736" y="1845578"/>
            <a:ext cx="5052060" cy="2420342"/>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ctrTitle" hasCustomPrompt="1"/>
          </p:nvPr>
        </p:nvSpPr>
        <p:spPr>
          <a:xfrm>
            <a:off x="3712462" y="1979819"/>
            <a:ext cx="4810493" cy="1500327"/>
          </a:xfrm>
        </p:spPr>
        <p:txBody>
          <a:bodyPr anchor="b">
            <a:normAutofit/>
          </a:bodyPr>
          <a:lstStyle>
            <a:lvl1pPr algn="l">
              <a:defRPr sz="3200"/>
            </a:lvl1pPr>
          </a:lstStyle>
          <a:p>
            <a:r>
              <a:rPr lang="en-US" dirty="0"/>
              <a:t>Click to insert title</a:t>
            </a:r>
          </a:p>
        </p:txBody>
      </p:sp>
      <p:sp>
        <p:nvSpPr>
          <p:cNvPr id="3" name="Subtitle 2"/>
          <p:cNvSpPr>
            <a:spLocks noGrp="1"/>
          </p:cNvSpPr>
          <p:nvPr>
            <p:ph type="subTitle" idx="1" hasCustomPrompt="1"/>
          </p:nvPr>
        </p:nvSpPr>
        <p:spPr>
          <a:xfrm>
            <a:off x="3712462" y="3707680"/>
            <a:ext cx="4810493" cy="416048"/>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insert date and/or author</a:t>
            </a:r>
          </a:p>
        </p:txBody>
      </p:sp>
      <p:sp>
        <p:nvSpPr>
          <p:cNvPr id="10" name="Rectangle 9">
            <a:extLst>
              <a:ext uri="{FF2B5EF4-FFF2-40B4-BE49-F238E27FC236}">
                <a16:creationId xmlns:a16="http://schemas.microsoft.com/office/drawing/2014/main" id="{99EBD0C9-06A3-4940-BD06-2335E8702E32}"/>
              </a:ext>
            </a:extLst>
          </p:cNvPr>
          <p:cNvSpPr/>
          <p:nvPr userDrawn="1"/>
        </p:nvSpPr>
        <p:spPr>
          <a:xfrm>
            <a:off x="198159" y="224018"/>
            <a:ext cx="150010" cy="64157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a:extLst>
              <a:ext uri="{FF2B5EF4-FFF2-40B4-BE49-F238E27FC236}">
                <a16:creationId xmlns:a16="http://schemas.microsoft.com/office/drawing/2014/main" id="{96C3964D-A2DB-4719-91DE-E000BDEA4A50}"/>
              </a:ext>
            </a:extLst>
          </p:cNvPr>
          <p:cNvSpPr/>
          <p:nvPr userDrawn="1"/>
        </p:nvSpPr>
        <p:spPr>
          <a:xfrm>
            <a:off x="2389761" y="368839"/>
            <a:ext cx="6443344" cy="523220"/>
          </a:xfrm>
          <a:prstGeom prst="rect">
            <a:avLst/>
          </a:prstGeom>
        </p:spPr>
        <p:txBody>
          <a:bodyPr wrap="square">
            <a:spAutoFit/>
          </a:bodyPr>
          <a:lstStyle/>
          <a:p>
            <a:pPr algn="r" defTabSz="914400"/>
            <a:r>
              <a:rPr lang="en-US" sz="1400" b="0" dirty="0">
                <a:solidFill>
                  <a:srgbClr val="BA0C2F"/>
                </a:solidFill>
                <a:latin typeface="Gill Sans MT"/>
              </a:rPr>
              <a:t>USAID GLOBAL HEALTH SUPPLY CHAIN PROGRAM</a:t>
            </a:r>
          </a:p>
          <a:p>
            <a:pPr algn="r" defTabSz="914400">
              <a:defRPr/>
            </a:pPr>
            <a:r>
              <a:rPr lang="en-US" sz="1400" dirty="0">
                <a:solidFill>
                  <a:srgbClr val="6C6463"/>
                </a:solidFill>
                <a:latin typeface="Gill Sans MT"/>
              </a:rPr>
              <a:t>Procurement and Supply Management</a:t>
            </a:r>
          </a:p>
        </p:txBody>
      </p:sp>
      <p:cxnSp>
        <p:nvCxnSpPr>
          <p:cNvPr id="19" name="Straight Connector 18">
            <a:extLst>
              <a:ext uri="{FF2B5EF4-FFF2-40B4-BE49-F238E27FC236}">
                <a16:creationId xmlns:a16="http://schemas.microsoft.com/office/drawing/2014/main" id="{7CEA5C25-D68E-425A-B38A-82D17C052653}"/>
              </a:ext>
            </a:extLst>
          </p:cNvPr>
          <p:cNvCxnSpPr>
            <a:cxnSpLocks/>
          </p:cNvCxnSpPr>
          <p:nvPr userDrawn="1"/>
        </p:nvCxnSpPr>
        <p:spPr>
          <a:xfrm>
            <a:off x="3712464" y="3590633"/>
            <a:ext cx="4810492"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pic>
        <p:nvPicPr>
          <p:cNvPr id="27" name="Picture 26">
            <a:extLst>
              <a:ext uri="{FF2B5EF4-FFF2-40B4-BE49-F238E27FC236}">
                <a16:creationId xmlns:a16="http://schemas.microsoft.com/office/drawing/2014/main" id="{2DBFB556-7B57-4C6E-BA6B-44B1EB94FC9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93852" y="299742"/>
            <a:ext cx="2204724" cy="661417"/>
          </a:xfrm>
          <a:prstGeom prst="rect">
            <a:avLst/>
          </a:prstGeom>
        </p:spPr>
      </p:pic>
    </p:spTree>
    <p:custDataLst>
      <p:tags r:id="rId1"/>
    </p:custDataLst>
    <p:extLst>
      <p:ext uri="{BB962C8B-B14F-4D97-AF65-F5344CB8AC3E}">
        <p14:creationId xmlns:p14="http://schemas.microsoft.com/office/powerpoint/2010/main" val="40261137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Slide Light Colo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48648" y="3429002"/>
            <a:ext cx="8084456" cy="1304571"/>
          </a:xfrm>
        </p:spPr>
        <p:txBody>
          <a:bodyPr anchor="b">
            <a:normAutofit/>
          </a:bodyPr>
          <a:lstStyle>
            <a:lvl1pPr algn="l">
              <a:defRPr sz="3000"/>
            </a:lvl1pPr>
          </a:lstStyle>
          <a:p>
            <a:r>
              <a:rPr lang="en-US" dirty="0"/>
              <a:t>Click to insert title</a:t>
            </a:r>
          </a:p>
        </p:txBody>
      </p:sp>
      <p:sp>
        <p:nvSpPr>
          <p:cNvPr id="3" name="Subtitle 2"/>
          <p:cNvSpPr>
            <a:spLocks noGrp="1"/>
          </p:cNvSpPr>
          <p:nvPr>
            <p:ph type="subTitle" idx="1" hasCustomPrompt="1"/>
          </p:nvPr>
        </p:nvSpPr>
        <p:spPr>
          <a:xfrm>
            <a:off x="748648" y="4989604"/>
            <a:ext cx="8084456" cy="416048"/>
          </a:xfrm>
        </p:spPr>
        <p:txBody>
          <a:bodyPr>
            <a:noAutofit/>
          </a:bodyPr>
          <a:lstStyle>
            <a:lvl1pPr marL="0" indent="0" algn="l">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insert date and/or author</a:t>
            </a:r>
          </a:p>
        </p:txBody>
      </p:sp>
      <p:sp>
        <p:nvSpPr>
          <p:cNvPr id="17" name="Rectangle 16">
            <a:extLst>
              <a:ext uri="{FF2B5EF4-FFF2-40B4-BE49-F238E27FC236}">
                <a16:creationId xmlns:a16="http://schemas.microsoft.com/office/drawing/2014/main" id="{446A14D2-2DDC-41F7-9969-14C8D0D388D6}"/>
              </a:ext>
            </a:extLst>
          </p:cNvPr>
          <p:cNvSpPr/>
          <p:nvPr userDrawn="1"/>
        </p:nvSpPr>
        <p:spPr>
          <a:xfrm>
            <a:off x="412689" y="3429004"/>
            <a:ext cx="223921" cy="1985411"/>
          </a:xfrm>
          <a:prstGeom prst="rect">
            <a:avLst/>
          </a:prstGeom>
          <a:solidFill>
            <a:srgbClr val="BA0C2F"/>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latin typeface="Gill Sans MT"/>
              <a:ea typeface="+mn-ea"/>
              <a:cs typeface="+mn-cs"/>
            </a:endParaRPr>
          </a:p>
        </p:txBody>
      </p:sp>
      <p:sp>
        <p:nvSpPr>
          <p:cNvPr id="20" name="Rectangle 19">
            <a:extLst>
              <a:ext uri="{FF2B5EF4-FFF2-40B4-BE49-F238E27FC236}">
                <a16:creationId xmlns:a16="http://schemas.microsoft.com/office/drawing/2014/main" id="{94F42D9D-DFEC-4FFE-AC7A-048F8050EF14}"/>
              </a:ext>
            </a:extLst>
          </p:cNvPr>
          <p:cNvSpPr/>
          <p:nvPr userDrawn="1"/>
        </p:nvSpPr>
        <p:spPr>
          <a:xfrm>
            <a:off x="2584704" y="396475"/>
            <a:ext cx="6248400" cy="461665"/>
          </a:xfrm>
          <a:prstGeom prst="rect">
            <a:avLst/>
          </a:prstGeom>
        </p:spPr>
        <p:txBody>
          <a:bodyPr wrap="square">
            <a:spAutoFit/>
          </a:bodyPr>
          <a:lstStyle/>
          <a:p>
            <a:pPr algn="r" defTabSz="685800"/>
            <a:r>
              <a:rPr lang="en-US" sz="1200" b="0" dirty="0">
                <a:solidFill>
                  <a:srgbClr val="BA0C2F"/>
                </a:solidFill>
                <a:latin typeface="Gill Sans MT"/>
              </a:rPr>
              <a:t>USAID GLOBAL HEALTH SUPPLY CHAIN PROGRAM</a:t>
            </a:r>
          </a:p>
          <a:p>
            <a:pPr algn="r" defTabSz="685800">
              <a:defRPr/>
            </a:pPr>
            <a:r>
              <a:rPr lang="en-US" sz="1200" dirty="0">
                <a:solidFill>
                  <a:srgbClr val="6C6463"/>
                </a:solidFill>
                <a:latin typeface="Gill Sans MT"/>
              </a:rPr>
              <a:t>Procurement and Supply Management</a:t>
            </a:r>
          </a:p>
        </p:txBody>
      </p:sp>
      <p:pic>
        <p:nvPicPr>
          <p:cNvPr id="10" name="Picture 9">
            <a:extLst>
              <a:ext uri="{FF2B5EF4-FFF2-40B4-BE49-F238E27FC236}">
                <a16:creationId xmlns:a16="http://schemas.microsoft.com/office/drawing/2014/main" id="{3F02AB22-7C8F-4B17-A1D4-1B0113944F5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1323" y="358153"/>
            <a:ext cx="2204724" cy="661417"/>
          </a:xfrm>
          <a:prstGeom prst="rect">
            <a:avLst/>
          </a:prstGeom>
        </p:spPr>
      </p:pic>
    </p:spTree>
    <p:custDataLst>
      <p:tags r:id="rId1"/>
    </p:custDataLst>
    <p:extLst>
      <p:ext uri="{BB962C8B-B14F-4D97-AF65-F5344CB8AC3E}">
        <p14:creationId xmlns:p14="http://schemas.microsoft.com/office/powerpoint/2010/main" val="34757275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Slide Solid Colo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FA87961-ACE2-48C4-8C84-0B340CBB0507}"/>
              </a:ext>
            </a:extLst>
          </p:cNvPr>
          <p:cNvSpPr/>
          <p:nvPr userDrawn="1"/>
        </p:nvSpPr>
        <p:spPr>
          <a:xfrm>
            <a:off x="205620" y="1256519"/>
            <a:ext cx="8702160" cy="524333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hasCustomPrompt="1"/>
          </p:nvPr>
        </p:nvSpPr>
        <p:spPr>
          <a:xfrm>
            <a:off x="725500" y="3429002"/>
            <a:ext cx="7978663" cy="1304571"/>
          </a:xfrm>
        </p:spPr>
        <p:txBody>
          <a:bodyPr anchor="b">
            <a:normAutofit/>
          </a:bodyPr>
          <a:lstStyle>
            <a:lvl1pPr algn="l">
              <a:defRPr sz="3000">
                <a:solidFill>
                  <a:schemeClr val="bg1"/>
                </a:solidFill>
              </a:defRPr>
            </a:lvl1pPr>
          </a:lstStyle>
          <a:p>
            <a:r>
              <a:rPr lang="en-US" dirty="0"/>
              <a:t>Click to insert title</a:t>
            </a:r>
          </a:p>
        </p:txBody>
      </p:sp>
      <p:sp>
        <p:nvSpPr>
          <p:cNvPr id="3" name="Subtitle 2"/>
          <p:cNvSpPr>
            <a:spLocks noGrp="1"/>
          </p:cNvSpPr>
          <p:nvPr>
            <p:ph type="subTitle" idx="1" hasCustomPrompt="1"/>
          </p:nvPr>
        </p:nvSpPr>
        <p:spPr>
          <a:xfrm>
            <a:off x="725500" y="4989604"/>
            <a:ext cx="7978663" cy="416048"/>
          </a:xfrm>
        </p:spPr>
        <p:txBody>
          <a:bodyPr>
            <a:noAutofit/>
          </a:bodyPr>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insert date and/or author</a:t>
            </a:r>
          </a:p>
        </p:txBody>
      </p:sp>
      <p:sp>
        <p:nvSpPr>
          <p:cNvPr id="17" name="Rectangle 16">
            <a:extLst>
              <a:ext uri="{FF2B5EF4-FFF2-40B4-BE49-F238E27FC236}">
                <a16:creationId xmlns:a16="http://schemas.microsoft.com/office/drawing/2014/main" id="{446A14D2-2DDC-41F7-9969-14C8D0D388D6}"/>
              </a:ext>
            </a:extLst>
          </p:cNvPr>
          <p:cNvSpPr/>
          <p:nvPr userDrawn="1"/>
        </p:nvSpPr>
        <p:spPr>
          <a:xfrm>
            <a:off x="389539" y="3429004"/>
            <a:ext cx="223921" cy="1985411"/>
          </a:xfrm>
          <a:prstGeom prst="rect">
            <a:avLst/>
          </a:prstGeom>
          <a:solidFill>
            <a:schemeClr val="bg1"/>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latin typeface="Gill Sans MT"/>
              <a:ea typeface="+mn-ea"/>
              <a:cs typeface="+mn-cs"/>
            </a:endParaRPr>
          </a:p>
        </p:txBody>
      </p:sp>
      <p:sp>
        <p:nvSpPr>
          <p:cNvPr id="10" name="Rectangle 9">
            <a:extLst>
              <a:ext uri="{FF2B5EF4-FFF2-40B4-BE49-F238E27FC236}">
                <a16:creationId xmlns:a16="http://schemas.microsoft.com/office/drawing/2014/main" id="{1E04F11F-834A-4A13-9721-5243704F8BAF}"/>
              </a:ext>
            </a:extLst>
          </p:cNvPr>
          <p:cNvSpPr/>
          <p:nvPr userDrawn="1"/>
        </p:nvSpPr>
        <p:spPr>
          <a:xfrm>
            <a:off x="2584704" y="396475"/>
            <a:ext cx="6248400" cy="461665"/>
          </a:xfrm>
          <a:prstGeom prst="rect">
            <a:avLst/>
          </a:prstGeom>
        </p:spPr>
        <p:txBody>
          <a:bodyPr wrap="square">
            <a:spAutoFit/>
          </a:bodyPr>
          <a:lstStyle/>
          <a:p>
            <a:pPr algn="r" defTabSz="685800"/>
            <a:r>
              <a:rPr lang="en-US" sz="1200" b="0" dirty="0">
                <a:solidFill>
                  <a:srgbClr val="BA0C2F"/>
                </a:solidFill>
                <a:latin typeface="Gill Sans MT"/>
              </a:rPr>
              <a:t>USAID GLOBAL HEALTH SUPPLY CHAIN PROGRAM</a:t>
            </a:r>
          </a:p>
          <a:p>
            <a:pPr algn="r" defTabSz="685800">
              <a:defRPr/>
            </a:pPr>
            <a:r>
              <a:rPr lang="en-US" sz="1200" dirty="0">
                <a:solidFill>
                  <a:srgbClr val="6C6463"/>
                </a:solidFill>
                <a:latin typeface="Gill Sans MT"/>
              </a:rPr>
              <a:t>Procurement and Supply Management</a:t>
            </a:r>
          </a:p>
        </p:txBody>
      </p:sp>
      <p:pic>
        <p:nvPicPr>
          <p:cNvPr id="11" name="Picture 10">
            <a:extLst>
              <a:ext uri="{FF2B5EF4-FFF2-40B4-BE49-F238E27FC236}">
                <a16:creationId xmlns:a16="http://schemas.microsoft.com/office/drawing/2014/main" id="{695647BE-EBEA-46BA-8312-D2EB88BC678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1323" y="358153"/>
            <a:ext cx="2204724" cy="661417"/>
          </a:xfrm>
          <a:prstGeom prst="rect">
            <a:avLst/>
          </a:prstGeom>
        </p:spPr>
      </p:pic>
    </p:spTree>
    <p:custDataLst>
      <p:tags r:id="rId1"/>
    </p:custDataLst>
    <p:extLst>
      <p:ext uri="{BB962C8B-B14F-4D97-AF65-F5344CB8AC3E}">
        <p14:creationId xmlns:p14="http://schemas.microsoft.com/office/powerpoint/2010/main" val="7256553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3"/>
            <a:ext cx="7886700" cy="2852737"/>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4589468"/>
            <a:ext cx="7886700" cy="1500187"/>
          </a:xfrm>
        </p:spPr>
        <p:txBody>
          <a:bodyPr/>
          <a:lstStyle>
            <a:lvl1pPr marL="0" indent="0">
              <a:buNone/>
              <a:defRPr sz="1800">
                <a:solidFill>
                  <a:srgbClr val="6C6463"/>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AFB4637D-E648-4D47-95AC-4BFF987C325D}" type="slidenum">
              <a:rPr lang="en-US" smtClean="0"/>
              <a:t>‹#›</a:t>
            </a:fld>
            <a:endParaRPr lang="en-US"/>
          </a:p>
        </p:txBody>
      </p:sp>
      <p:cxnSp>
        <p:nvCxnSpPr>
          <p:cNvPr id="7" name="Straight Connector 6">
            <a:extLst>
              <a:ext uri="{FF2B5EF4-FFF2-40B4-BE49-F238E27FC236}">
                <a16:creationId xmlns:a16="http://schemas.microsoft.com/office/drawing/2014/main" id="{449FC17B-BB55-494B-AF1A-3FC4604A9DD9}"/>
              </a:ext>
            </a:extLst>
          </p:cNvPr>
          <p:cNvCxnSpPr>
            <a:cxnSpLocks/>
          </p:cNvCxnSpPr>
          <p:nvPr userDrawn="1"/>
        </p:nvCxnSpPr>
        <p:spPr>
          <a:xfrm>
            <a:off x="617220" y="6356350"/>
            <a:ext cx="789813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7FDD924-C75F-430C-A673-252BAD63BE61}"/>
              </a:ext>
            </a:extLst>
          </p:cNvPr>
          <p:cNvSpPr txBox="1"/>
          <p:nvPr userDrawn="1"/>
        </p:nvSpPr>
        <p:spPr>
          <a:xfrm>
            <a:off x="628652" y="6397241"/>
            <a:ext cx="6803979" cy="230832"/>
          </a:xfrm>
          <a:prstGeom prst="rect">
            <a:avLst/>
          </a:prstGeom>
          <a:noFill/>
        </p:spPr>
        <p:txBody>
          <a:bodyPr wrap="square" rtlCol="0">
            <a:spAutoFit/>
          </a:bodyPr>
          <a:lstStyle/>
          <a:p>
            <a:r>
              <a:rPr lang="en-US" sz="900" b="0" dirty="0">
                <a:solidFill>
                  <a:srgbClr val="BA0C2F"/>
                </a:solidFill>
                <a:latin typeface="Gill Sans MT" panose="020B0502020104020203" pitchFamily="34" charset="0"/>
              </a:rPr>
              <a:t>USAID GLOBAL HEALTH SUPPLY CHAIN PROGRAM</a:t>
            </a:r>
            <a:r>
              <a:rPr lang="en-US" sz="900" b="0" dirty="0">
                <a:solidFill>
                  <a:srgbClr val="6C6463"/>
                </a:solidFill>
                <a:latin typeface="Gill Sans MT" panose="020B0502020104020203" pitchFamily="34" charset="0"/>
              </a:rPr>
              <a:t>-Procurement and Supply Management</a:t>
            </a:r>
          </a:p>
        </p:txBody>
      </p:sp>
    </p:spTree>
    <p:custDataLst>
      <p:tags r:id="rId1"/>
    </p:custDataLst>
    <p:extLst>
      <p:ext uri="{BB962C8B-B14F-4D97-AF65-F5344CB8AC3E}">
        <p14:creationId xmlns:p14="http://schemas.microsoft.com/office/powerpoint/2010/main" val="8210944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PPT Slide with a Table</a:t>
            </a:r>
          </a:p>
        </p:txBody>
      </p:sp>
      <p:sp>
        <p:nvSpPr>
          <p:cNvPr id="6" name="Slide Number Placeholder 5"/>
          <p:cNvSpPr>
            <a:spLocks noGrp="1"/>
          </p:cNvSpPr>
          <p:nvPr>
            <p:ph type="sldNum" sz="quarter" idx="12"/>
          </p:nvPr>
        </p:nvSpPr>
        <p:spPr/>
        <p:txBody>
          <a:bodyPr/>
          <a:lstStyle>
            <a:lvl1pPr>
              <a:defRPr b="1">
                <a:solidFill>
                  <a:srgbClr val="BA0C2F"/>
                </a:solidFill>
              </a:defRPr>
            </a:lvl1pPr>
          </a:lstStyle>
          <a:p>
            <a:fld id="{AFB4637D-E648-4D47-95AC-4BFF987C325D}" type="slidenum">
              <a:rPr lang="en-US" smtClean="0"/>
              <a:pPr/>
              <a:t>‹#›</a:t>
            </a:fld>
            <a:endParaRPr lang="en-US" dirty="0"/>
          </a:p>
        </p:txBody>
      </p:sp>
      <p:sp>
        <p:nvSpPr>
          <p:cNvPr id="4" name="Table Placeholder 3">
            <a:extLst>
              <a:ext uri="{FF2B5EF4-FFF2-40B4-BE49-F238E27FC236}">
                <a16:creationId xmlns:a16="http://schemas.microsoft.com/office/drawing/2014/main" id="{73F02759-E9B4-452B-8015-98F766EAC2CE}"/>
              </a:ext>
            </a:extLst>
          </p:cNvPr>
          <p:cNvSpPr>
            <a:spLocks noGrp="1"/>
          </p:cNvSpPr>
          <p:nvPr>
            <p:ph type="tbl" sz="quarter" idx="14"/>
          </p:nvPr>
        </p:nvSpPr>
        <p:spPr>
          <a:xfrm>
            <a:off x="628650" y="1817688"/>
            <a:ext cx="7886700" cy="4362450"/>
          </a:xfrm>
        </p:spPr>
        <p:txBody>
          <a:bodyPr/>
          <a:lstStyle>
            <a:lvl1pPr marL="0" indent="0">
              <a:buNone/>
              <a:defRPr/>
            </a:lvl1pPr>
          </a:lstStyle>
          <a:p>
            <a:r>
              <a:rPr lang="en-US"/>
              <a:t>Click icon to add table</a:t>
            </a:r>
            <a:endParaRPr lang="en-US" dirty="0"/>
          </a:p>
        </p:txBody>
      </p:sp>
    </p:spTree>
    <p:custDataLst>
      <p:tags r:id="rId1"/>
    </p:custDataLst>
    <p:extLst>
      <p:ext uri="{BB962C8B-B14F-4D97-AF65-F5344CB8AC3E}">
        <p14:creationId xmlns:p14="http://schemas.microsoft.com/office/powerpoint/2010/main" val="37723634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PPT Slide with a Chart</a:t>
            </a:r>
          </a:p>
        </p:txBody>
      </p:sp>
      <p:sp>
        <p:nvSpPr>
          <p:cNvPr id="6" name="Slide Number Placeholder 5"/>
          <p:cNvSpPr>
            <a:spLocks noGrp="1"/>
          </p:cNvSpPr>
          <p:nvPr>
            <p:ph type="sldNum" sz="quarter" idx="12"/>
          </p:nvPr>
        </p:nvSpPr>
        <p:spPr/>
        <p:txBody>
          <a:bodyPr/>
          <a:lstStyle>
            <a:lvl1pPr>
              <a:defRPr b="1">
                <a:solidFill>
                  <a:srgbClr val="BA0C2F"/>
                </a:solidFill>
              </a:defRPr>
            </a:lvl1pPr>
          </a:lstStyle>
          <a:p>
            <a:fld id="{AFB4637D-E648-4D47-95AC-4BFF987C325D}" type="slidenum">
              <a:rPr lang="en-US" smtClean="0"/>
              <a:pPr/>
              <a:t>‹#›</a:t>
            </a:fld>
            <a:endParaRPr lang="en-US" dirty="0"/>
          </a:p>
        </p:txBody>
      </p:sp>
      <p:sp>
        <p:nvSpPr>
          <p:cNvPr id="5" name="Chart Placeholder 4">
            <a:extLst>
              <a:ext uri="{FF2B5EF4-FFF2-40B4-BE49-F238E27FC236}">
                <a16:creationId xmlns:a16="http://schemas.microsoft.com/office/drawing/2014/main" id="{9EF5820D-B49E-4DDB-9466-EDC583558FF6}"/>
              </a:ext>
            </a:extLst>
          </p:cNvPr>
          <p:cNvSpPr>
            <a:spLocks noGrp="1"/>
          </p:cNvSpPr>
          <p:nvPr>
            <p:ph type="chart" sz="quarter" idx="13"/>
          </p:nvPr>
        </p:nvSpPr>
        <p:spPr>
          <a:xfrm>
            <a:off x="628650" y="1817688"/>
            <a:ext cx="7886700" cy="4362450"/>
          </a:xfrm>
        </p:spPr>
        <p:txBody>
          <a:bodyPr/>
          <a:lstStyle>
            <a:lvl1pPr marL="0" indent="0">
              <a:buFontTx/>
              <a:buNone/>
              <a:defRPr/>
            </a:lvl1pPr>
          </a:lstStyle>
          <a:p>
            <a:r>
              <a:rPr lang="en-US"/>
              <a:t>Click icon to add chart</a:t>
            </a:r>
            <a:endParaRPr lang="en-US" dirty="0"/>
          </a:p>
        </p:txBody>
      </p:sp>
    </p:spTree>
    <p:custDataLst>
      <p:tags r:id="rId1"/>
    </p:custDataLst>
    <p:extLst>
      <p:ext uri="{BB962C8B-B14F-4D97-AF65-F5344CB8AC3E}">
        <p14:creationId xmlns:p14="http://schemas.microsoft.com/office/powerpoint/2010/main" val="38602677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Bulleted Lis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PPT Slide with Two Columns of Bullets</a:t>
            </a:r>
          </a:p>
        </p:txBody>
      </p:sp>
      <p:sp>
        <p:nvSpPr>
          <p:cNvPr id="3" name="Content Placeholder 2"/>
          <p:cNvSpPr>
            <a:spLocks noGrp="1"/>
          </p:cNvSpPr>
          <p:nvPr>
            <p:ph sz="half" idx="1" hasCustomPrompt="1"/>
          </p:nvPr>
        </p:nvSpPr>
        <p:spPr>
          <a:xfrm>
            <a:off x="628650" y="1825625"/>
            <a:ext cx="3749040" cy="4351338"/>
          </a:xfrm>
        </p:spPr>
        <p:txBody>
          <a:bodyPr/>
          <a:lstStyle>
            <a:lvl1pPr>
              <a:defRPr/>
            </a:lvl1pPr>
          </a:lstStyle>
          <a:p>
            <a:pPr lvl="0"/>
            <a:r>
              <a:rPr lang="en-US" dirty="0"/>
              <a:t>Bullet Points</a:t>
            </a:r>
          </a:p>
        </p:txBody>
      </p:sp>
      <p:sp>
        <p:nvSpPr>
          <p:cNvPr id="4" name="Content Placeholder 3"/>
          <p:cNvSpPr>
            <a:spLocks noGrp="1"/>
          </p:cNvSpPr>
          <p:nvPr>
            <p:ph sz="half" idx="2" hasCustomPrompt="1"/>
          </p:nvPr>
        </p:nvSpPr>
        <p:spPr>
          <a:xfrm>
            <a:off x="4766310" y="1825625"/>
            <a:ext cx="3749040" cy="4351338"/>
          </a:xfrm>
        </p:spPr>
        <p:txBody>
          <a:bodyPr/>
          <a:lstStyle>
            <a:lvl1pPr>
              <a:defRPr/>
            </a:lvl1pPr>
          </a:lstStyle>
          <a:p>
            <a:pPr lvl="0"/>
            <a:r>
              <a:rPr lang="en-US" dirty="0"/>
              <a:t>Bullet Points</a:t>
            </a:r>
          </a:p>
        </p:txBody>
      </p:sp>
      <p:sp>
        <p:nvSpPr>
          <p:cNvPr id="7" name="Slide Number Placeholder 6"/>
          <p:cNvSpPr>
            <a:spLocks noGrp="1"/>
          </p:cNvSpPr>
          <p:nvPr>
            <p:ph type="sldNum" sz="quarter" idx="12"/>
          </p:nvPr>
        </p:nvSpPr>
        <p:spPr/>
        <p:txBody>
          <a:bodyPr/>
          <a:lstStyle/>
          <a:p>
            <a:fld id="{AFB4637D-E648-4D47-95AC-4BFF987C325D}" type="slidenum">
              <a:rPr lang="en-US" smtClean="0"/>
              <a:t>‹#›</a:t>
            </a:fld>
            <a:endParaRPr lang="en-US"/>
          </a:p>
        </p:txBody>
      </p:sp>
      <p:cxnSp>
        <p:nvCxnSpPr>
          <p:cNvPr id="8" name="Straight Connector 7">
            <a:extLst>
              <a:ext uri="{FF2B5EF4-FFF2-40B4-BE49-F238E27FC236}">
                <a16:creationId xmlns:a16="http://schemas.microsoft.com/office/drawing/2014/main" id="{16F40D2F-8472-4CB4-86A9-EEC2FCE2C11B}"/>
              </a:ext>
            </a:extLst>
          </p:cNvPr>
          <p:cNvCxnSpPr/>
          <p:nvPr userDrawn="1"/>
        </p:nvCxnSpPr>
        <p:spPr>
          <a:xfrm>
            <a:off x="4572000" y="1825625"/>
            <a:ext cx="0" cy="435133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6145946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hoto and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PPT Slide with a Photo and Bulleted List</a:t>
            </a:r>
          </a:p>
        </p:txBody>
      </p:sp>
      <p:sp>
        <p:nvSpPr>
          <p:cNvPr id="4" name="Content Placeholder 3"/>
          <p:cNvSpPr>
            <a:spLocks noGrp="1"/>
          </p:cNvSpPr>
          <p:nvPr>
            <p:ph sz="half" idx="2" hasCustomPrompt="1"/>
          </p:nvPr>
        </p:nvSpPr>
        <p:spPr>
          <a:xfrm>
            <a:off x="4766310" y="1825625"/>
            <a:ext cx="3749040" cy="4351338"/>
          </a:xfrm>
        </p:spPr>
        <p:txBody>
          <a:bodyPr/>
          <a:lstStyle>
            <a:lvl1pPr>
              <a:defRPr/>
            </a:lvl1pPr>
          </a:lstStyle>
          <a:p>
            <a:pPr lvl="0"/>
            <a:r>
              <a:rPr lang="en-US" dirty="0"/>
              <a:t>Bullet Points</a:t>
            </a:r>
          </a:p>
        </p:txBody>
      </p:sp>
      <p:sp>
        <p:nvSpPr>
          <p:cNvPr id="7" name="Slide Number Placeholder 6"/>
          <p:cNvSpPr>
            <a:spLocks noGrp="1"/>
          </p:cNvSpPr>
          <p:nvPr>
            <p:ph type="sldNum" sz="quarter" idx="12"/>
          </p:nvPr>
        </p:nvSpPr>
        <p:spPr/>
        <p:txBody>
          <a:bodyPr/>
          <a:lstStyle/>
          <a:p>
            <a:fld id="{AFB4637D-E648-4D47-95AC-4BFF987C325D}" type="slidenum">
              <a:rPr lang="en-US" smtClean="0"/>
              <a:t>‹#›</a:t>
            </a:fld>
            <a:endParaRPr lang="en-US"/>
          </a:p>
        </p:txBody>
      </p:sp>
      <p:cxnSp>
        <p:nvCxnSpPr>
          <p:cNvPr id="8" name="Straight Connector 7">
            <a:extLst>
              <a:ext uri="{FF2B5EF4-FFF2-40B4-BE49-F238E27FC236}">
                <a16:creationId xmlns:a16="http://schemas.microsoft.com/office/drawing/2014/main" id="{16F40D2F-8472-4CB4-86A9-EEC2FCE2C11B}"/>
              </a:ext>
            </a:extLst>
          </p:cNvPr>
          <p:cNvCxnSpPr/>
          <p:nvPr userDrawn="1"/>
        </p:nvCxnSpPr>
        <p:spPr>
          <a:xfrm>
            <a:off x="4572000" y="1825625"/>
            <a:ext cx="0" cy="435133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6" name="Picture Placeholder 5">
            <a:extLst>
              <a:ext uri="{FF2B5EF4-FFF2-40B4-BE49-F238E27FC236}">
                <a16:creationId xmlns:a16="http://schemas.microsoft.com/office/drawing/2014/main" id="{60E5BCC9-E1AF-48AB-9C7C-0E51FB051B79}"/>
              </a:ext>
            </a:extLst>
          </p:cNvPr>
          <p:cNvSpPr>
            <a:spLocks noGrp="1"/>
          </p:cNvSpPr>
          <p:nvPr>
            <p:ph type="pic" sz="quarter" idx="13"/>
          </p:nvPr>
        </p:nvSpPr>
        <p:spPr>
          <a:xfrm>
            <a:off x="628652" y="1825626"/>
            <a:ext cx="3749675" cy="3971671"/>
          </a:xfrm>
        </p:spPr>
        <p:txBody>
          <a:bodyPr/>
          <a:lstStyle>
            <a:lvl1pPr marL="0" indent="0">
              <a:buNone/>
              <a:defRPr/>
            </a:lvl1pPr>
          </a:lstStyle>
          <a:p>
            <a:r>
              <a:rPr lang="en-US"/>
              <a:t>Click icon to add picture</a:t>
            </a:r>
            <a:endParaRPr lang="en-US" dirty="0"/>
          </a:p>
        </p:txBody>
      </p:sp>
      <p:sp>
        <p:nvSpPr>
          <p:cNvPr id="12" name="Text Placeholder 11">
            <a:extLst>
              <a:ext uri="{FF2B5EF4-FFF2-40B4-BE49-F238E27FC236}">
                <a16:creationId xmlns:a16="http://schemas.microsoft.com/office/drawing/2014/main" id="{D9BAE435-B4C5-4492-A5D7-C442FC8B4AF7}"/>
              </a:ext>
            </a:extLst>
          </p:cNvPr>
          <p:cNvSpPr>
            <a:spLocks noGrp="1"/>
          </p:cNvSpPr>
          <p:nvPr>
            <p:ph type="body" sz="quarter" idx="14" hasCustomPrompt="1"/>
          </p:nvPr>
        </p:nvSpPr>
        <p:spPr>
          <a:xfrm>
            <a:off x="628652" y="5888735"/>
            <a:ext cx="3760787" cy="288228"/>
          </a:xfrm>
        </p:spPr>
        <p:txBody>
          <a:bodyPr>
            <a:noAutofit/>
          </a:bodyPr>
          <a:lstStyle>
            <a:lvl1pPr marL="0" indent="0">
              <a:buNone/>
              <a:defRPr sz="750"/>
            </a:lvl1pPr>
            <a:lvl2pPr marL="342900" indent="0">
              <a:buNone/>
              <a:defRPr sz="750"/>
            </a:lvl2pPr>
            <a:lvl3pPr marL="685800" indent="0">
              <a:buNone/>
              <a:defRPr sz="750"/>
            </a:lvl3pPr>
            <a:lvl4pPr marL="1028700" indent="0">
              <a:buNone/>
              <a:defRPr sz="750"/>
            </a:lvl4pPr>
            <a:lvl5pPr marL="1371600" indent="0">
              <a:buNone/>
              <a:defRPr sz="750"/>
            </a:lvl5pPr>
          </a:lstStyle>
          <a:p>
            <a:pPr lvl="0"/>
            <a:r>
              <a:rPr lang="en-US" dirty="0"/>
              <a:t>Photo: credit/photographer</a:t>
            </a:r>
          </a:p>
        </p:txBody>
      </p:sp>
    </p:spTree>
    <p:custDataLst>
      <p:tags r:id="rId1"/>
    </p:custDataLst>
    <p:extLst>
      <p:ext uri="{BB962C8B-B14F-4D97-AF65-F5344CB8AC3E}">
        <p14:creationId xmlns:p14="http://schemas.microsoft.com/office/powerpoint/2010/main" val="17460351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841" y="365129"/>
            <a:ext cx="7886700" cy="1325563"/>
          </a:xfrm>
        </p:spPr>
        <p:txBody>
          <a:bodyPr/>
          <a:lstStyle>
            <a:lvl1pPr>
              <a:defRPr/>
            </a:lvl1pPr>
          </a:lstStyle>
          <a:p>
            <a:r>
              <a:rPr lang="en-US" dirty="0"/>
              <a:t>PPT Slide to Compare and Contrast</a:t>
            </a:r>
          </a:p>
        </p:txBody>
      </p:sp>
      <p:sp>
        <p:nvSpPr>
          <p:cNvPr id="3" name="Text Placeholder 2"/>
          <p:cNvSpPr>
            <a:spLocks noGrp="1"/>
          </p:cNvSpPr>
          <p:nvPr>
            <p:ph type="body" idx="1" hasCustomPrompt="1"/>
          </p:nvPr>
        </p:nvSpPr>
        <p:spPr>
          <a:xfrm>
            <a:off x="629842" y="1755651"/>
            <a:ext cx="3749040" cy="749427"/>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Pro’s</a:t>
            </a:r>
          </a:p>
        </p:txBody>
      </p:sp>
      <p:sp>
        <p:nvSpPr>
          <p:cNvPr id="4" name="Content Placeholder 3"/>
          <p:cNvSpPr>
            <a:spLocks noGrp="1"/>
          </p:cNvSpPr>
          <p:nvPr>
            <p:ph sz="half" idx="2" hasCustomPrompt="1"/>
          </p:nvPr>
        </p:nvSpPr>
        <p:spPr>
          <a:xfrm>
            <a:off x="629842" y="2505075"/>
            <a:ext cx="3749040" cy="3684588"/>
          </a:xfrm>
        </p:spPr>
        <p:txBody>
          <a:bodyPr/>
          <a:lstStyle>
            <a:lvl1pPr>
              <a:defRPr/>
            </a:lvl1pPr>
          </a:lstStyle>
          <a:p>
            <a:pPr lvl="0"/>
            <a:r>
              <a:rPr lang="en-US" dirty="0"/>
              <a:t>Bullet Points</a:t>
            </a:r>
          </a:p>
        </p:txBody>
      </p:sp>
      <p:sp>
        <p:nvSpPr>
          <p:cNvPr id="5" name="Text Placeholder 4"/>
          <p:cNvSpPr>
            <a:spLocks noGrp="1"/>
          </p:cNvSpPr>
          <p:nvPr>
            <p:ph type="body" sz="quarter" idx="3" hasCustomPrompt="1"/>
          </p:nvPr>
        </p:nvSpPr>
        <p:spPr>
          <a:xfrm>
            <a:off x="4766310" y="1755651"/>
            <a:ext cx="3749040" cy="749427"/>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Con’s</a:t>
            </a:r>
          </a:p>
        </p:txBody>
      </p:sp>
      <p:sp>
        <p:nvSpPr>
          <p:cNvPr id="6" name="Content Placeholder 5"/>
          <p:cNvSpPr>
            <a:spLocks noGrp="1"/>
          </p:cNvSpPr>
          <p:nvPr>
            <p:ph sz="quarter" idx="4" hasCustomPrompt="1"/>
          </p:nvPr>
        </p:nvSpPr>
        <p:spPr>
          <a:xfrm>
            <a:off x="4766310" y="2505075"/>
            <a:ext cx="3749040" cy="3684588"/>
          </a:xfrm>
        </p:spPr>
        <p:txBody>
          <a:bodyPr/>
          <a:lstStyle>
            <a:lvl1pPr>
              <a:defRPr/>
            </a:lvl1pPr>
          </a:lstStyle>
          <a:p>
            <a:pPr lvl="0"/>
            <a:r>
              <a:rPr lang="en-US" dirty="0"/>
              <a:t>Bullet Points</a:t>
            </a:r>
          </a:p>
        </p:txBody>
      </p:sp>
      <p:sp>
        <p:nvSpPr>
          <p:cNvPr id="9" name="Slide Number Placeholder 8"/>
          <p:cNvSpPr>
            <a:spLocks noGrp="1"/>
          </p:cNvSpPr>
          <p:nvPr>
            <p:ph type="sldNum" sz="quarter" idx="12"/>
          </p:nvPr>
        </p:nvSpPr>
        <p:spPr/>
        <p:txBody>
          <a:bodyPr/>
          <a:lstStyle/>
          <a:p>
            <a:fld id="{AFB4637D-E648-4D47-95AC-4BFF987C325D}" type="slidenum">
              <a:rPr lang="en-US" smtClean="0"/>
              <a:t>‹#›</a:t>
            </a:fld>
            <a:endParaRPr lang="en-US"/>
          </a:p>
        </p:txBody>
      </p:sp>
      <p:cxnSp>
        <p:nvCxnSpPr>
          <p:cNvPr id="12" name="Straight Connector 11">
            <a:extLst>
              <a:ext uri="{FF2B5EF4-FFF2-40B4-BE49-F238E27FC236}">
                <a16:creationId xmlns:a16="http://schemas.microsoft.com/office/drawing/2014/main" id="{A5FA42BD-C050-4A47-A483-5EDEFD0A7FEB}"/>
              </a:ext>
            </a:extLst>
          </p:cNvPr>
          <p:cNvCxnSpPr/>
          <p:nvPr userDrawn="1"/>
        </p:nvCxnSpPr>
        <p:spPr>
          <a:xfrm>
            <a:off x="4572000" y="1825625"/>
            <a:ext cx="0" cy="435133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2840778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add title</a:t>
            </a:r>
          </a:p>
        </p:txBody>
      </p:sp>
      <p:sp>
        <p:nvSpPr>
          <p:cNvPr id="5" name="Slide Number Placeholder 4"/>
          <p:cNvSpPr>
            <a:spLocks noGrp="1"/>
          </p:cNvSpPr>
          <p:nvPr>
            <p:ph type="sldNum" sz="quarter" idx="12"/>
          </p:nvPr>
        </p:nvSpPr>
        <p:spPr/>
        <p:txBody>
          <a:bodyPr/>
          <a:lstStyle/>
          <a:p>
            <a:fld id="{AFB4637D-E648-4D47-95AC-4BFF987C325D}" type="slidenum">
              <a:rPr lang="en-US" smtClean="0"/>
              <a:t>‹#›</a:t>
            </a:fld>
            <a:endParaRPr lang="en-US"/>
          </a:p>
        </p:txBody>
      </p:sp>
    </p:spTree>
    <p:custDataLst>
      <p:tags r:id="rId1"/>
    </p:custDataLst>
    <p:extLst>
      <p:ext uri="{BB962C8B-B14F-4D97-AF65-F5344CB8AC3E}">
        <p14:creationId xmlns:p14="http://schemas.microsoft.com/office/powerpoint/2010/main" val="7339236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FB4637D-E648-4D47-95AC-4BFF987C325D}" type="slidenum">
              <a:rPr lang="en-US" smtClean="0"/>
              <a:t>‹#›</a:t>
            </a:fld>
            <a:endParaRPr lang="en-US"/>
          </a:p>
        </p:txBody>
      </p:sp>
      <p:cxnSp>
        <p:nvCxnSpPr>
          <p:cNvPr id="6" name="Straight Connector 5">
            <a:extLst>
              <a:ext uri="{FF2B5EF4-FFF2-40B4-BE49-F238E27FC236}">
                <a16:creationId xmlns:a16="http://schemas.microsoft.com/office/drawing/2014/main" id="{BD6A86A9-1181-4FB3-B2FE-4A179A9D30B0}"/>
              </a:ext>
            </a:extLst>
          </p:cNvPr>
          <p:cNvCxnSpPr>
            <a:cxnSpLocks/>
          </p:cNvCxnSpPr>
          <p:nvPr userDrawn="1"/>
        </p:nvCxnSpPr>
        <p:spPr>
          <a:xfrm>
            <a:off x="617220" y="6356350"/>
            <a:ext cx="789813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745C7A17-2D89-40D0-B2F2-AD52AFD0D71F}"/>
              </a:ext>
            </a:extLst>
          </p:cNvPr>
          <p:cNvSpPr txBox="1"/>
          <p:nvPr userDrawn="1"/>
        </p:nvSpPr>
        <p:spPr>
          <a:xfrm>
            <a:off x="628652" y="6397241"/>
            <a:ext cx="6803979" cy="230832"/>
          </a:xfrm>
          <a:prstGeom prst="rect">
            <a:avLst/>
          </a:prstGeom>
          <a:noFill/>
        </p:spPr>
        <p:txBody>
          <a:bodyPr wrap="square" rtlCol="0">
            <a:spAutoFit/>
          </a:bodyPr>
          <a:lstStyle/>
          <a:p>
            <a:r>
              <a:rPr lang="en-US" sz="900" b="0" dirty="0">
                <a:solidFill>
                  <a:srgbClr val="BA0C2F"/>
                </a:solidFill>
                <a:latin typeface="Gill Sans MT" panose="020B0502020104020203" pitchFamily="34" charset="0"/>
              </a:rPr>
              <a:t>USAID GLOBAL HEALTH SUPPLY CHAIN PROGRAM</a:t>
            </a:r>
            <a:r>
              <a:rPr lang="en-US" sz="900" b="0" dirty="0">
                <a:solidFill>
                  <a:srgbClr val="6C6463"/>
                </a:solidFill>
                <a:latin typeface="Gill Sans MT" panose="020B0502020104020203" pitchFamily="34" charset="0"/>
              </a:rPr>
              <a:t>-Procurement and Supply Management</a:t>
            </a:r>
          </a:p>
        </p:txBody>
      </p:sp>
    </p:spTree>
    <p:custDataLst>
      <p:tags r:id="rId1"/>
    </p:custDataLst>
    <p:extLst>
      <p:ext uri="{BB962C8B-B14F-4D97-AF65-F5344CB8AC3E}">
        <p14:creationId xmlns:p14="http://schemas.microsoft.com/office/powerpoint/2010/main" val="814283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Beneficiary Image">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4A703F9E-1C5B-4EFE-A6C1-E20C0C1F86A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5216" y="1664210"/>
            <a:ext cx="8266176" cy="4897709"/>
          </a:xfrm>
          <a:prstGeom prst="rect">
            <a:avLst/>
          </a:prstGeom>
        </p:spPr>
      </p:pic>
      <p:sp>
        <p:nvSpPr>
          <p:cNvPr id="16" name="Rectangle 15">
            <a:extLst>
              <a:ext uri="{FF2B5EF4-FFF2-40B4-BE49-F238E27FC236}">
                <a16:creationId xmlns:a16="http://schemas.microsoft.com/office/drawing/2014/main" id="{F448B12E-B589-40E8-AC8A-DFEA882F5E66}"/>
              </a:ext>
            </a:extLst>
          </p:cNvPr>
          <p:cNvSpPr/>
          <p:nvPr userDrawn="1"/>
        </p:nvSpPr>
        <p:spPr>
          <a:xfrm>
            <a:off x="3602736" y="1845005"/>
            <a:ext cx="5052060" cy="2420342"/>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hasCustomPrompt="1"/>
          </p:nvPr>
        </p:nvSpPr>
        <p:spPr>
          <a:xfrm>
            <a:off x="3712462" y="1979246"/>
            <a:ext cx="4810493" cy="1500327"/>
          </a:xfrm>
        </p:spPr>
        <p:txBody>
          <a:bodyPr anchor="b">
            <a:normAutofit/>
          </a:bodyPr>
          <a:lstStyle>
            <a:lvl1pPr algn="l">
              <a:defRPr sz="3200"/>
            </a:lvl1pPr>
          </a:lstStyle>
          <a:p>
            <a:r>
              <a:rPr lang="en-US" dirty="0"/>
              <a:t>Click to insert title</a:t>
            </a:r>
          </a:p>
        </p:txBody>
      </p:sp>
      <p:sp>
        <p:nvSpPr>
          <p:cNvPr id="3" name="Subtitle 2"/>
          <p:cNvSpPr>
            <a:spLocks noGrp="1"/>
          </p:cNvSpPr>
          <p:nvPr>
            <p:ph type="subTitle" idx="1" hasCustomPrompt="1"/>
          </p:nvPr>
        </p:nvSpPr>
        <p:spPr>
          <a:xfrm>
            <a:off x="3712462" y="3707107"/>
            <a:ext cx="4810493" cy="416048"/>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insert date and/or author</a:t>
            </a:r>
          </a:p>
        </p:txBody>
      </p:sp>
      <p:cxnSp>
        <p:nvCxnSpPr>
          <p:cNvPr id="19" name="Straight Connector 18">
            <a:extLst>
              <a:ext uri="{FF2B5EF4-FFF2-40B4-BE49-F238E27FC236}">
                <a16:creationId xmlns:a16="http://schemas.microsoft.com/office/drawing/2014/main" id="{7CEA5C25-D68E-425A-B38A-82D17C052653}"/>
              </a:ext>
            </a:extLst>
          </p:cNvPr>
          <p:cNvCxnSpPr>
            <a:cxnSpLocks/>
          </p:cNvCxnSpPr>
          <p:nvPr userDrawn="1"/>
        </p:nvCxnSpPr>
        <p:spPr>
          <a:xfrm>
            <a:off x="3712464" y="3590060"/>
            <a:ext cx="4810492"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2E875C3F-FC0B-48BA-99DB-DB09291CB091}"/>
              </a:ext>
            </a:extLst>
          </p:cNvPr>
          <p:cNvSpPr/>
          <p:nvPr userDrawn="1"/>
        </p:nvSpPr>
        <p:spPr>
          <a:xfrm>
            <a:off x="198159" y="224018"/>
            <a:ext cx="150010" cy="64157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Rectangle 17">
            <a:extLst>
              <a:ext uri="{FF2B5EF4-FFF2-40B4-BE49-F238E27FC236}">
                <a16:creationId xmlns:a16="http://schemas.microsoft.com/office/drawing/2014/main" id="{E3E8FD79-BF32-4D13-8CDC-C22B69BEB54A}"/>
              </a:ext>
            </a:extLst>
          </p:cNvPr>
          <p:cNvSpPr/>
          <p:nvPr userDrawn="1"/>
        </p:nvSpPr>
        <p:spPr>
          <a:xfrm>
            <a:off x="2389761" y="368839"/>
            <a:ext cx="6443344" cy="523220"/>
          </a:xfrm>
          <a:prstGeom prst="rect">
            <a:avLst/>
          </a:prstGeom>
        </p:spPr>
        <p:txBody>
          <a:bodyPr wrap="square">
            <a:spAutoFit/>
          </a:bodyPr>
          <a:lstStyle/>
          <a:p>
            <a:pPr algn="r" defTabSz="914400"/>
            <a:r>
              <a:rPr lang="en-US" sz="1400" b="0" dirty="0">
                <a:solidFill>
                  <a:srgbClr val="BA0C2F"/>
                </a:solidFill>
                <a:latin typeface="Gill Sans MT"/>
              </a:rPr>
              <a:t>USAID GLOBAL HEALTH SUPPLY CHAIN PROGRAM</a:t>
            </a:r>
          </a:p>
          <a:p>
            <a:pPr algn="r" defTabSz="914400">
              <a:defRPr/>
            </a:pPr>
            <a:r>
              <a:rPr lang="en-US" sz="1400" dirty="0">
                <a:solidFill>
                  <a:srgbClr val="6C6463"/>
                </a:solidFill>
                <a:latin typeface="Gill Sans MT"/>
              </a:rPr>
              <a:t>Procurement and Supply Management</a:t>
            </a:r>
          </a:p>
        </p:txBody>
      </p:sp>
      <p:pic>
        <p:nvPicPr>
          <p:cNvPr id="20" name="Picture 19">
            <a:extLst>
              <a:ext uri="{FF2B5EF4-FFF2-40B4-BE49-F238E27FC236}">
                <a16:creationId xmlns:a16="http://schemas.microsoft.com/office/drawing/2014/main" id="{419C6CA8-B38F-4152-A02B-77C71E8B56B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93852" y="299742"/>
            <a:ext cx="2204724" cy="661417"/>
          </a:xfrm>
          <a:prstGeom prst="rect">
            <a:avLst/>
          </a:prstGeom>
        </p:spPr>
      </p:pic>
    </p:spTree>
    <p:custDataLst>
      <p:tags r:id="rId1"/>
    </p:custDataLst>
    <p:extLst>
      <p:ext uri="{BB962C8B-B14F-4D97-AF65-F5344CB8AC3E}">
        <p14:creationId xmlns:p14="http://schemas.microsoft.com/office/powerpoint/2010/main" val="31029873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End Slide">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A935AA17-AEC4-430C-B3A2-01E5BC48814A}"/>
              </a:ext>
            </a:extLst>
          </p:cNvPr>
          <p:cNvCxnSpPr>
            <a:cxnSpLocks/>
          </p:cNvCxnSpPr>
          <p:nvPr userDrawn="1"/>
        </p:nvCxnSpPr>
        <p:spPr>
          <a:xfrm>
            <a:off x="617220" y="6356350"/>
            <a:ext cx="789813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87D2DA29-1421-495F-9226-70524D62700D}"/>
              </a:ext>
            </a:extLst>
          </p:cNvPr>
          <p:cNvSpPr txBox="1"/>
          <p:nvPr userDrawn="1"/>
        </p:nvSpPr>
        <p:spPr>
          <a:xfrm>
            <a:off x="628652" y="6397241"/>
            <a:ext cx="6803979" cy="230832"/>
          </a:xfrm>
          <a:prstGeom prst="rect">
            <a:avLst/>
          </a:prstGeom>
          <a:noFill/>
        </p:spPr>
        <p:txBody>
          <a:bodyPr wrap="square" rtlCol="0">
            <a:spAutoFit/>
          </a:bodyPr>
          <a:lstStyle/>
          <a:p>
            <a:r>
              <a:rPr lang="en-US" sz="900" b="0" dirty="0">
                <a:solidFill>
                  <a:srgbClr val="BA0C2F"/>
                </a:solidFill>
                <a:latin typeface="Gill Sans MT" panose="020B0502020104020203" pitchFamily="34" charset="0"/>
              </a:rPr>
              <a:t>USAID GLOBAL HEALTH SUPPLY CHAIN PROGRAM</a:t>
            </a:r>
            <a:r>
              <a:rPr lang="en-US" sz="900" b="0" dirty="0">
                <a:solidFill>
                  <a:srgbClr val="6C6463"/>
                </a:solidFill>
                <a:latin typeface="Gill Sans MT" panose="020B0502020104020203" pitchFamily="34" charset="0"/>
              </a:rPr>
              <a:t>-Procurement and Supply Management</a:t>
            </a:r>
          </a:p>
        </p:txBody>
      </p:sp>
      <p:sp>
        <p:nvSpPr>
          <p:cNvPr id="8" name="Rectangle 7">
            <a:extLst>
              <a:ext uri="{FF2B5EF4-FFF2-40B4-BE49-F238E27FC236}">
                <a16:creationId xmlns:a16="http://schemas.microsoft.com/office/drawing/2014/main" id="{E2F73F4C-1500-458D-BE89-6E535BEB3B23}"/>
              </a:ext>
            </a:extLst>
          </p:cNvPr>
          <p:cNvSpPr/>
          <p:nvPr userDrawn="1"/>
        </p:nvSpPr>
        <p:spPr>
          <a:xfrm>
            <a:off x="198159" y="224018"/>
            <a:ext cx="150010" cy="64157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a:extLst>
              <a:ext uri="{FF2B5EF4-FFF2-40B4-BE49-F238E27FC236}">
                <a16:creationId xmlns:a16="http://schemas.microsoft.com/office/drawing/2014/main" id="{2C5A0F47-39AB-4744-9A17-EE20D1C68ACC}"/>
              </a:ext>
            </a:extLst>
          </p:cNvPr>
          <p:cNvSpPr txBox="1"/>
          <p:nvPr userDrawn="1"/>
        </p:nvSpPr>
        <p:spPr>
          <a:xfrm>
            <a:off x="628650" y="3935027"/>
            <a:ext cx="7898130" cy="1384995"/>
          </a:xfrm>
          <a:prstGeom prst="rect">
            <a:avLst/>
          </a:prstGeom>
          <a:noFill/>
        </p:spPr>
        <p:txBody>
          <a:bodyPr wrap="square" rtlCol="0">
            <a:spAutoFit/>
          </a:bodyPr>
          <a:lstStyle/>
          <a:p>
            <a:r>
              <a:rPr lang="en-US" sz="1050" dirty="0">
                <a:solidFill>
                  <a:srgbClr val="6C6463"/>
                </a:solidFill>
                <a:latin typeface="Gill Sans MT" panose="020B0502020104020203" pitchFamily="34" charset="0"/>
              </a:rPr>
              <a:t>The USAID Global Health Supply Chain Program-Procurement and Supply Management (GHSC-PSM) project is funded under USAID Contract No. AID-OAA-I-15-0004.  GHSC-PSM connects technical solutions and proven commercial processes to promote efficient and cost-effective health supply chains worldwide. Our goal is to ensure uninterrupted supplies of health commodities to save lives and create a healthier future for all. The project purchases and delivers health commodities, offers comprehensive technical assistance to strengthen national supply chain systems, and provides global supply chain leadership. For more information, visit </a:t>
            </a:r>
            <a:r>
              <a:rPr lang="en-US" sz="1050" dirty="0">
                <a:solidFill>
                  <a:srgbClr val="6C6463"/>
                </a:solidFill>
                <a:latin typeface="Gill Sans MT" panose="020B0502020104020203" pitchFamily="34" charset="0"/>
                <a:hlinkClick r:id="rId3"/>
              </a:rPr>
              <a:t>ghsupplychain.org</a:t>
            </a:r>
            <a:r>
              <a:rPr lang="en-US" sz="1050" dirty="0">
                <a:solidFill>
                  <a:srgbClr val="6C6463"/>
                </a:solidFill>
                <a:latin typeface="Gill Sans MT" panose="020B0502020104020203" pitchFamily="34" charset="0"/>
              </a:rPr>
              <a:t>.</a:t>
            </a:r>
          </a:p>
          <a:p>
            <a:endParaRPr lang="en-US" sz="1050" dirty="0">
              <a:solidFill>
                <a:srgbClr val="6C6463"/>
              </a:solidFill>
              <a:latin typeface="Gill Sans MT" panose="020B0502020104020203" pitchFamily="34" charset="0"/>
            </a:endParaRPr>
          </a:p>
          <a:p>
            <a:r>
              <a:rPr lang="en-US" sz="1050" dirty="0">
                <a:solidFill>
                  <a:srgbClr val="6C6463"/>
                </a:solidFill>
                <a:latin typeface="Gill Sans MT" panose="020B0502020104020203" pitchFamily="34" charset="0"/>
              </a:rPr>
              <a:t>The views expressed in this presentation do not necessarily reflect the views of USAID or the U.S. government.</a:t>
            </a:r>
          </a:p>
          <a:p>
            <a:r>
              <a:rPr lang="en-US" sz="1050" dirty="0">
                <a:solidFill>
                  <a:srgbClr val="6C6463"/>
                </a:solidFill>
                <a:latin typeface="Gill Sans MT" panose="020B0502020104020203" pitchFamily="34" charset="0"/>
              </a:rPr>
              <a:t> </a:t>
            </a:r>
          </a:p>
        </p:txBody>
      </p:sp>
    </p:spTree>
    <p:custDataLst>
      <p:tags r:id="rId1"/>
    </p:custDataLst>
    <p:extLst>
      <p:ext uri="{BB962C8B-B14F-4D97-AF65-F5344CB8AC3E}">
        <p14:creationId xmlns:p14="http://schemas.microsoft.com/office/powerpoint/2010/main" val="13533936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harmacist Image">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4A703F9E-1C5B-4EFE-A6C1-E20C0C1F86A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6065" y="1669695"/>
            <a:ext cx="8264478" cy="4897709"/>
          </a:xfrm>
          <a:prstGeom prst="rect">
            <a:avLst/>
          </a:prstGeom>
        </p:spPr>
      </p:pic>
      <p:sp>
        <p:nvSpPr>
          <p:cNvPr id="16" name="Rectangle 15">
            <a:extLst>
              <a:ext uri="{FF2B5EF4-FFF2-40B4-BE49-F238E27FC236}">
                <a16:creationId xmlns:a16="http://schemas.microsoft.com/office/drawing/2014/main" id="{F448B12E-B589-40E8-AC8A-DFEA882F5E66}"/>
              </a:ext>
            </a:extLst>
          </p:cNvPr>
          <p:cNvSpPr/>
          <p:nvPr userDrawn="1"/>
        </p:nvSpPr>
        <p:spPr>
          <a:xfrm>
            <a:off x="731520" y="3989792"/>
            <a:ext cx="5052060" cy="2420342"/>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hasCustomPrompt="1"/>
          </p:nvPr>
        </p:nvSpPr>
        <p:spPr>
          <a:xfrm>
            <a:off x="841246" y="4124033"/>
            <a:ext cx="4810493" cy="1500327"/>
          </a:xfrm>
        </p:spPr>
        <p:txBody>
          <a:bodyPr anchor="b">
            <a:normAutofit/>
          </a:bodyPr>
          <a:lstStyle>
            <a:lvl1pPr algn="l">
              <a:defRPr sz="3200"/>
            </a:lvl1pPr>
          </a:lstStyle>
          <a:p>
            <a:r>
              <a:rPr lang="en-US" dirty="0"/>
              <a:t>Click to insert title</a:t>
            </a:r>
          </a:p>
        </p:txBody>
      </p:sp>
      <p:sp>
        <p:nvSpPr>
          <p:cNvPr id="3" name="Subtitle 2"/>
          <p:cNvSpPr>
            <a:spLocks noGrp="1"/>
          </p:cNvSpPr>
          <p:nvPr>
            <p:ph type="subTitle" idx="1" hasCustomPrompt="1"/>
          </p:nvPr>
        </p:nvSpPr>
        <p:spPr>
          <a:xfrm>
            <a:off x="841246" y="5851894"/>
            <a:ext cx="4810493" cy="416048"/>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insert date and/or author</a:t>
            </a:r>
          </a:p>
        </p:txBody>
      </p:sp>
      <p:cxnSp>
        <p:nvCxnSpPr>
          <p:cNvPr id="19" name="Straight Connector 18">
            <a:extLst>
              <a:ext uri="{FF2B5EF4-FFF2-40B4-BE49-F238E27FC236}">
                <a16:creationId xmlns:a16="http://schemas.microsoft.com/office/drawing/2014/main" id="{7CEA5C25-D68E-425A-B38A-82D17C052653}"/>
              </a:ext>
            </a:extLst>
          </p:cNvPr>
          <p:cNvCxnSpPr>
            <a:cxnSpLocks/>
          </p:cNvCxnSpPr>
          <p:nvPr userDrawn="1"/>
        </p:nvCxnSpPr>
        <p:spPr>
          <a:xfrm>
            <a:off x="841248" y="5734847"/>
            <a:ext cx="4810492"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057A228B-0553-4A64-B59E-0B06694A44A1}"/>
              </a:ext>
            </a:extLst>
          </p:cNvPr>
          <p:cNvSpPr/>
          <p:nvPr userDrawn="1"/>
        </p:nvSpPr>
        <p:spPr>
          <a:xfrm>
            <a:off x="198159" y="224018"/>
            <a:ext cx="150010" cy="64157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Rectangle 17">
            <a:extLst>
              <a:ext uri="{FF2B5EF4-FFF2-40B4-BE49-F238E27FC236}">
                <a16:creationId xmlns:a16="http://schemas.microsoft.com/office/drawing/2014/main" id="{3811FEEA-D2A3-445F-9587-DA8FBE0DC854}"/>
              </a:ext>
            </a:extLst>
          </p:cNvPr>
          <p:cNvSpPr/>
          <p:nvPr userDrawn="1"/>
        </p:nvSpPr>
        <p:spPr>
          <a:xfrm>
            <a:off x="2389761" y="368839"/>
            <a:ext cx="6443344" cy="523220"/>
          </a:xfrm>
          <a:prstGeom prst="rect">
            <a:avLst/>
          </a:prstGeom>
        </p:spPr>
        <p:txBody>
          <a:bodyPr wrap="square">
            <a:spAutoFit/>
          </a:bodyPr>
          <a:lstStyle/>
          <a:p>
            <a:pPr algn="r" defTabSz="914400"/>
            <a:r>
              <a:rPr lang="en-US" sz="1400" b="0" dirty="0">
                <a:solidFill>
                  <a:srgbClr val="BA0C2F"/>
                </a:solidFill>
                <a:latin typeface="Gill Sans MT"/>
              </a:rPr>
              <a:t>USAID GLOBAL HEALTH SUPPLY CHAIN PROGRAM</a:t>
            </a:r>
          </a:p>
          <a:p>
            <a:pPr algn="r" defTabSz="914400">
              <a:defRPr/>
            </a:pPr>
            <a:r>
              <a:rPr lang="en-US" sz="1400" dirty="0">
                <a:solidFill>
                  <a:srgbClr val="6C6463"/>
                </a:solidFill>
                <a:latin typeface="Gill Sans MT"/>
              </a:rPr>
              <a:t>Procurement and Supply Management</a:t>
            </a:r>
          </a:p>
        </p:txBody>
      </p:sp>
      <p:pic>
        <p:nvPicPr>
          <p:cNvPr id="20" name="Picture 19">
            <a:extLst>
              <a:ext uri="{FF2B5EF4-FFF2-40B4-BE49-F238E27FC236}">
                <a16:creationId xmlns:a16="http://schemas.microsoft.com/office/drawing/2014/main" id="{AF80C86D-DD7A-4F28-AD63-F9D145C722B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93852" y="299742"/>
            <a:ext cx="2204724" cy="661417"/>
          </a:xfrm>
          <a:prstGeom prst="rect">
            <a:avLst/>
          </a:prstGeom>
        </p:spPr>
      </p:pic>
    </p:spTree>
    <p:custDataLst>
      <p:tags r:id="rId1"/>
    </p:custDataLst>
    <p:extLst>
      <p:ext uri="{BB962C8B-B14F-4D97-AF65-F5344CB8AC3E}">
        <p14:creationId xmlns:p14="http://schemas.microsoft.com/office/powerpoint/2010/main" val="41988294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Light Colo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48648" y="3429002"/>
            <a:ext cx="8084456" cy="1304571"/>
          </a:xfrm>
        </p:spPr>
        <p:txBody>
          <a:bodyPr anchor="b">
            <a:normAutofit/>
          </a:bodyPr>
          <a:lstStyle>
            <a:lvl1pPr algn="l">
              <a:defRPr sz="4000"/>
            </a:lvl1pPr>
          </a:lstStyle>
          <a:p>
            <a:r>
              <a:rPr lang="en-US" dirty="0"/>
              <a:t>Click to insert title</a:t>
            </a:r>
          </a:p>
        </p:txBody>
      </p:sp>
      <p:sp>
        <p:nvSpPr>
          <p:cNvPr id="3" name="Subtitle 2"/>
          <p:cNvSpPr>
            <a:spLocks noGrp="1"/>
          </p:cNvSpPr>
          <p:nvPr>
            <p:ph type="subTitle" idx="1" hasCustomPrompt="1"/>
          </p:nvPr>
        </p:nvSpPr>
        <p:spPr>
          <a:xfrm>
            <a:off x="748648" y="4989604"/>
            <a:ext cx="8084456" cy="416048"/>
          </a:xfrm>
        </p:spPr>
        <p:txBody>
          <a:bodyPr>
            <a:noAutofit/>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insert date and/or author</a:t>
            </a:r>
          </a:p>
        </p:txBody>
      </p:sp>
      <p:sp>
        <p:nvSpPr>
          <p:cNvPr id="17" name="Rectangle 16">
            <a:extLst>
              <a:ext uri="{FF2B5EF4-FFF2-40B4-BE49-F238E27FC236}">
                <a16:creationId xmlns:a16="http://schemas.microsoft.com/office/drawing/2014/main" id="{446A14D2-2DDC-41F7-9969-14C8D0D388D6}"/>
              </a:ext>
            </a:extLst>
          </p:cNvPr>
          <p:cNvSpPr/>
          <p:nvPr userDrawn="1"/>
        </p:nvSpPr>
        <p:spPr>
          <a:xfrm>
            <a:off x="412688" y="3429002"/>
            <a:ext cx="223921" cy="1985411"/>
          </a:xfrm>
          <a:prstGeom prst="rect">
            <a:avLst/>
          </a:prstGeom>
          <a:solidFill>
            <a:srgbClr val="BA0C2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20" name="Rectangle 19">
            <a:extLst>
              <a:ext uri="{FF2B5EF4-FFF2-40B4-BE49-F238E27FC236}">
                <a16:creationId xmlns:a16="http://schemas.microsoft.com/office/drawing/2014/main" id="{94F42D9D-DFEC-4FFE-AC7A-048F8050EF14}"/>
              </a:ext>
            </a:extLst>
          </p:cNvPr>
          <p:cNvSpPr/>
          <p:nvPr userDrawn="1"/>
        </p:nvSpPr>
        <p:spPr>
          <a:xfrm>
            <a:off x="2584704" y="396473"/>
            <a:ext cx="6248400" cy="584775"/>
          </a:xfrm>
          <a:prstGeom prst="rect">
            <a:avLst/>
          </a:prstGeom>
        </p:spPr>
        <p:txBody>
          <a:bodyPr wrap="square">
            <a:spAutoFit/>
          </a:bodyPr>
          <a:lstStyle/>
          <a:p>
            <a:pPr algn="r" defTabSz="914400"/>
            <a:r>
              <a:rPr lang="en-US" sz="1600" b="0" dirty="0">
                <a:solidFill>
                  <a:srgbClr val="BA0C2F"/>
                </a:solidFill>
                <a:latin typeface="Gill Sans MT"/>
              </a:rPr>
              <a:t>USAID GLOBAL HEALTH SUPPLY CHAIN PROGRAM</a:t>
            </a:r>
          </a:p>
          <a:p>
            <a:pPr algn="r" defTabSz="914400">
              <a:defRPr/>
            </a:pPr>
            <a:r>
              <a:rPr lang="en-US" sz="1600" dirty="0">
                <a:solidFill>
                  <a:srgbClr val="6C6463"/>
                </a:solidFill>
                <a:latin typeface="Gill Sans MT"/>
              </a:rPr>
              <a:t>Procurement and Supply Management</a:t>
            </a:r>
          </a:p>
        </p:txBody>
      </p:sp>
      <p:pic>
        <p:nvPicPr>
          <p:cNvPr id="10" name="Picture 9">
            <a:extLst>
              <a:ext uri="{FF2B5EF4-FFF2-40B4-BE49-F238E27FC236}">
                <a16:creationId xmlns:a16="http://schemas.microsoft.com/office/drawing/2014/main" id="{3F02AB22-7C8F-4B17-A1D4-1B0113944F5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1323" y="358151"/>
            <a:ext cx="2204724" cy="661417"/>
          </a:xfrm>
          <a:prstGeom prst="rect">
            <a:avLst/>
          </a:prstGeom>
        </p:spPr>
      </p:pic>
    </p:spTree>
    <p:custDataLst>
      <p:tags r:id="rId1"/>
    </p:custDataLst>
    <p:extLst>
      <p:ext uri="{BB962C8B-B14F-4D97-AF65-F5344CB8AC3E}">
        <p14:creationId xmlns:p14="http://schemas.microsoft.com/office/powerpoint/2010/main" val="1085571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Solid Colo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FA87961-ACE2-48C4-8C84-0B340CBB0507}"/>
              </a:ext>
            </a:extLst>
          </p:cNvPr>
          <p:cNvSpPr/>
          <p:nvPr userDrawn="1"/>
        </p:nvSpPr>
        <p:spPr>
          <a:xfrm>
            <a:off x="205620" y="1256519"/>
            <a:ext cx="8702160" cy="524333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hasCustomPrompt="1"/>
          </p:nvPr>
        </p:nvSpPr>
        <p:spPr>
          <a:xfrm>
            <a:off x="725499" y="3429002"/>
            <a:ext cx="7978663" cy="1304571"/>
          </a:xfrm>
        </p:spPr>
        <p:txBody>
          <a:bodyPr anchor="b">
            <a:normAutofit/>
          </a:bodyPr>
          <a:lstStyle>
            <a:lvl1pPr algn="l">
              <a:defRPr sz="4000">
                <a:solidFill>
                  <a:schemeClr val="bg1"/>
                </a:solidFill>
              </a:defRPr>
            </a:lvl1pPr>
          </a:lstStyle>
          <a:p>
            <a:r>
              <a:rPr lang="en-US" dirty="0"/>
              <a:t>Click to insert title</a:t>
            </a:r>
          </a:p>
        </p:txBody>
      </p:sp>
      <p:sp>
        <p:nvSpPr>
          <p:cNvPr id="3" name="Subtitle 2"/>
          <p:cNvSpPr>
            <a:spLocks noGrp="1"/>
          </p:cNvSpPr>
          <p:nvPr>
            <p:ph type="subTitle" idx="1" hasCustomPrompt="1"/>
          </p:nvPr>
        </p:nvSpPr>
        <p:spPr>
          <a:xfrm>
            <a:off x="725499" y="4989604"/>
            <a:ext cx="7978663" cy="416048"/>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insert date and/or author</a:t>
            </a:r>
          </a:p>
        </p:txBody>
      </p:sp>
      <p:sp>
        <p:nvSpPr>
          <p:cNvPr id="17" name="Rectangle 16">
            <a:extLst>
              <a:ext uri="{FF2B5EF4-FFF2-40B4-BE49-F238E27FC236}">
                <a16:creationId xmlns:a16="http://schemas.microsoft.com/office/drawing/2014/main" id="{446A14D2-2DDC-41F7-9969-14C8D0D388D6}"/>
              </a:ext>
            </a:extLst>
          </p:cNvPr>
          <p:cNvSpPr/>
          <p:nvPr userDrawn="1"/>
        </p:nvSpPr>
        <p:spPr>
          <a:xfrm>
            <a:off x="389538" y="3429002"/>
            <a:ext cx="223921" cy="1985411"/>
          </a:xfrm>
          <a:prstGeom prst="rect">
            <a:avLst/>
          </a:prstGeom>
          <a:solidFill>
            <a:schemeClr val="bg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10" name="Rectangle 9">
            <a:extLst>
              <a:ext uri="{FF2B5EF4-FFF2-40B4-BE49-F238E27FC236}">
                <a16:creationId xmlns:a16="http://schemas.microsoft.com/office/drawing/2014/main" id="{1E04F11F-834A-4A13-9721-5243704F8BAF}"/>
              </a:ext>
            </a:extLst>
          </p:cNvPr>
          <p:cNvSpPr/>
          <p:nvPr userDrawn="1"/>
        </p:nvSpPr>
        <p:spPr>
          <a:xfrm>
            <a:off x="2584704" y="396473"/>
            <a:ext cx="6248400" cy="584775"/>
          </a:xfrm>
          <a:prstGeom prst="rect">
            <a:avLst/>
          </a:prstGeom>
        </p:spPr>
        <p:txBody>
          <a:bodyPr wrap="square">
            <a:spAutoFit/>
          </a:bodyPr>
          <a:lstStyle/>
          <a:p>
            <a:pPr algn="r" defTabSz="914400"/>
            <a:r>
              <a:rPr lang="en-US" sz="1600" b="0" dirty="0">
                <a:solidFill>
                  <a:srgbClr val="BA0C2F"/>
                </a:solidFill>
                <a:latin typeface="Gill Sans MT"/>
              </a:rPr>
              <a:t>USAID GLOBAL HEALTH SUPPLY CHAIN PROGRAM</a:t>
            </a:r>
          </a:p>
          <a:p>
            <a:pPr algn="r" defTabSz="914400">
              <a:defRPr/>
            </a:pPr>
            <a:r>
              <a:rPr lang="en-US" sz="1600" dirty="0">
                <a:solidFill>
                  <a:srgbClr val="6C6463"/>
                </a:solidFill>
                <a:latin typeface="Gill Sans MT"/>
              </a:rPr>
              <a:t>Procurement and Supply Management</a:t>
            </a:r>
          </a:p>
        </p:txBody>
      </p:sp>
      <p:pic>
        <p:nvPicPr>
          <p:cNvPr id="11" name="Picture 10">
            <a:extLst>
              <a:ext uri="{FF2B5EF4-FFF2-40B4-BE49-F238E27FC236}">
                <a16:creationId xmlns:a16="http://schemas.microsoft.com/office/drawing/2014/main" id="{695647BE-EBEA-46BA-8312-D2EB88BC678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1323" y="358151"/>
            <a:ext cx="2204724" cy="661417"/>
          </a:xfrm>
          <a:prstGeom prst="rect">
            <a:avLst/>
          </a:prstGeom>
        </p:spPr>
      </p:pic>
    </p:spTree>
    <p:custDataLst>
      <p:tags r:id="rId1"/>
    </p:custDataLst>
    <p:extLst>
      <p:ext uri="{BB962C8B-B14F-4D97-AF65-F5344CB8AC3E}">
        <p14:creationId xmlns:p14="http://schemas.microsoft.com/office/powerpoint/2010/main" val="31399894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2400">
                <a:solidFill>
                  <a:srgbClr val="6C646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AFB4637D-E648-4D47-95AC-4BFF987C325D}" type="slidenum">
              <a:rPr lang="en-US" smtClean="0"/>
              <a:t>‹#›</a:t>
            </a:fld>
            <a:endParaRPr lang="en-US"/>
          </a:p>
        </p:txBody>
      </p:sp>
      <p:cxnSp>
        <p:nvCxnSpPr>
          <p:cNvPr id="7" name="Straight Connector 6">
            <a:extLst>
              <a:ext uri="{FF2B5EF4-FFF2-40B4-BE49-F238E27FC236}">
                <a16:creationId xmlns:a16="http://schemas.microsoft.com/office/drawing/2014/main" id="{449FC17B-BB55-494B-AF1A-3FC4604A9DD9}"/>
              </a:ext>
            </a:extLst>
          </p:cNvPr>
          <p:cNvCxnSpPr>
            <a:cxnSpLocks/>
          </p:cNvCxnSpPr>
          <p:nvPr userDrawn="1"/>
        </p:nvCxnSpPr>
        <p:spPr>
          <a:xfrm>
            <a:off x="617220" y="6356350"/>
            <a:ext cx="789813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7FDD924-C75F-430C-A673-252BAD63BE61}"/>
              </a:ext>
            </a:extLst>
          </p:cNvPr>
          <p:cNvSpPr txBox="1"/>
          <p:nvPr userDrawn="1"/>
        </p:nvSpPr>
        <p:spPr>
          <a:xfrm>
            <a:off x="628651" y="6397240"/>
            <a:ext cx="6803979" cy="276999"/>
          </a:xfrm>
          <a:prstGeom prst="rect">
            <a:avLst/>
          </a:prstGeom>
          <a:noFill/>
        </p:spPr>
        <p:txBody>
          <a:bodyPr wrap="square" rtlCol="0">
            <a:spAutoFit/>
          </a:bodyPr>
          <a:lstStyle/>
          <a:p>
            <a:r>
              <a:rPr lang="en-US" sz="1200" b="0" dirty="0">
                <a:solidFill>
                  <a:srgbClr val="BA0C2F"/>
                </a:solidFill>
                <a:latin typeface="Gill Sans MT" panose="020B0502020104020203" pitchFamily="34" charset="0"/>
              </a:rPr>
              <a:t>USAID GLOBAL HEALTH SUPPLY CHAIN PROGRAM</a:t>
            </a:r>
            <a:r>
              <a:rPr lang="en-US" sz="1200" b="0" dirty="0">
                <a:solidFill>
                  <a:srgbClr val="6C6463"/>
                </a:solidFill>
                <a:latin typeface="Gill Sans MT" panose="020B0502020104020203" pitchFamily="34" charset="0"/>
              </a:rPr>
              <a:t>-Procurement and Supply Management</a:t>
            </a:r>
          </a:p>
        </p:txBody>
      </p:sp>
    </p:spTree>
    <p:custDataLst>
      <p:tags r:id="rId1"/>
    </p:custDataLst>
    <p:extLst>
      <p:ext uri="{BB962C8B-B14F-4D97-AF65-F5344CB8AC3E}">
        <p14:creationId xmlns:p14="http://schemas.microsoft.com/office/powerpoint/2010/main" val="3008315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PPT Slide with a Table</a:t>
            </a:r>
          </a:p>
        </p:txBody>
      </p:sp>
      <p:sp>
        <p:nvSpPr>
          <p:cNvPr id="6" name="Slide Number Placeholder 5"/>
          <p:cNvSpPr>
            <a:spLocks noGrp="1"/>
          </p:cNvSpPr>
          <p:nvPr>
            <p:ph type="sldNum" sz="quarter" idx="12"/>
          </p:nvPr>
        </p:nvSpPr>
        <p:spPr/>
        <p:txBody>
          <a:bodyPr/>
          <a:lstStyle>
            <a:lvl1pPr>
              <a:defRPr b="1">
                <a:solidFill>
                  <a:srgbClr val="BA0C2F"/>
                </a:solidFill>
              </a:defRPr>
            </a:lvl1pPr>
          </a:lstStyle>
          <a:p>
            <a:fld id="{AFB4637D-E648-4D47-95AC-4BFF987C325D}" type="slidenum">
              <a:rPr lang="en-US" smtClean="0"/>
              <a:pPr/>
              <a:t>‹#›</a:t>
            </a:fld>
            <a:endParaRPr lang="en-US" dirty="0"/>
          </a:p>
        </p:txBody>
      </p:sp>
      <p:sp>
        <p:nvSpPr>
          <p:cNvPr id="4" name="Table Placeholder 3">
            <a:extLst>
              <a:ext uri="{FF2B5EF4-FFF2-40B4-BE49-F238E27FC236}">
                <a16:creationId xmlns:a16="http://schemas.microsoft.com/office/drawing/2014/main" id="{73F02759-E9B4-452B-8015-98F766EAC2CE}"/>
              </a:ext>
            </a:extLst>
          </p:cNvPr>
          <p:cNvSpPr>
            <a:spLocks noGrp="1"/>
          </p:cNvSpPr>
          <p:nvPr>
            <p:ph type="tbl" sz="quarter" idx="14"/>
          </p:nvPr>
        </p:nvSpPr>
        <p:spPr>
          <a:xfrm>
            <a:off x="628650" y="1817688"/>
            <a:ext cx="7886700" cy="4362450"/>
          </a:xfrm>
        </p:spPr>
        <p:txBody>
          <a:bodyPr/>
          <a:lstStyle>
            <a:lvl1pPr marL="0" indent="0">
              <a:buNone/>
              <a:defRPr/>
            </a:lvl1pPr>
          </a:lstStyle>
          <a:p>
            <a:r>
              <a:rPr lang="en-US"/>
              <a:t>Click icon to add table</a:t>
            </a:r>
            <a:endParaRPr lang="en-US" dirty="0"/>
          </a:p>
        </p:txBody>
      </p:sp>
    </p:spTree>
    <p:custDataLst>
      <p:tags r:id="rId1"/>
    </p:custDataLst>
    <p:extLst>
      <p:ext uri="{BB962C8B-B14F-4D97-AF65-F5344CB8AC3E}">
        <p14:creationId xmlns:p14="http://schemas.microsoft.com/office/powerpoint/2010/main" val="509194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PPT Slide with a Chart</a:t>
            </a:r>
          </a:p>
        </p:txBody>
      </p:sp>
      <p:sp>
        <p:nvSpPr>
          <p:cNvPr id="6" name="Slide Number Placeholder 5"/>
          <p:cNvSpPr>
            <a:spLocks noGrp="1"/>
          </p:cNvSpPr>
          <p:nvPr>
            <p:ph type="sldNum" sz="quarter" idx="12"/>
          </p:nvPr>
        </p:nvSpPr>
        <p:spPr/>
        <p:txBody>
          <a:bodyPr/>
          <a:lstStyle>
            <a:lvl1pPr>
              <a:defRPr b="1">
                <a:solidFill>
                  <a:srgbClr val="BA0C2F"/>
                </a:solidFill>
              </a:defRPr>
            </a:lvl1pPr>
          </a:lstStyle>
          <a:p>
            <a:fld id="{AFB4637D-E648-4D47-95AC-4BFF987C325D}" type="slidenum">
              <a:rPr lang="en-US" smtClean="0"/>
              <a:pPr/>
              <a:t>‹#›</a:t>
            </a:fld>
            <a:endParaRPr lang="en-US" dirty="0"/>
          </a:p>
        </p:txBody>
      </p:sp>
      <p:sp>
        <p:nvSpPr>
          <p:cNvPr id="5" name="Chart Placeholder 4">
            <a:extLst>
              <a:ext uri="{FF2B5EF4-FFF2-40B4-BE49-F238E27FC236}">
                <a16:creationId xmlns:a16="http://schemas.microsoft.com/office/drawing/2014/main" id="{9EF5820D-B49E-4DDB-9466-EDC583558FF6}"/>
              </a:ext>
            </a:extLst>
          </p:cNvPr>
          <p:cNvSpPr>
            <a:spLocks noGrp="1"/>
          </p:cNvSpPr>
          <p:nvPr>
            <p:ph type="chart" sz="quarter" idx="13"/>
          </p:nvPr>
        </p:nvSpPr>
        <p:spPr>
          <a:xfrm>
            <a:off x="628650" y="1817688"/>
            <a:ext cx="7886700" cy="4362450"/>
          </a:xfrm>
        </p:spPr>
        <p:txBody>
          <a:bodyPr/>
          <a:lstStyle>
            <a:lvl1pPr marL="0" indent="0">
              <a:buFontTx/>
              <a:buNone/>
              <a:defRPr/>
            </a:lvl1pPr>
          </a:lstStyle>
          <a:p>
            <a:r>
              <a:rPr lang="en-US"/>
              <a:t>Click icon to add chart</a:t>
            </a:r>
            <a:endParaRPr lang="en-US" dirty="0"/>
          </a:p>
        </p:txBody>
      </p:sp>
    </p:spTree>
    <p:custDataLst>
      <p:tags r:id="rId1"/>
    </p:custDataLst>
    <p:extLst>
      <p:ext uri="{BB962C8B-B14F-4D97-AF65-F5344CB8AC3E}">
        <p14:creationId xmlns:p14="http://schemas.microsoft.com/office/powerpoint/2010/main" val="24447557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tags" Target="../tags/tag18.xml"/><Relationship Id="rId2" Type="http://schemas.openxmlformats.org/officeDocument/2006/relationships/slideLayout" Target="../slideLayouts/slideLayout17.xml"/><Relationship Id="rId16"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7580376" y="6356353"/>
            <a:ext cx="934974" cy="365125"/>
          </a:xfrm>
          <a:prstGeom prst="rect">
            <a:avLst/>
          </a:prstGeom>
        </p:spPr>
        <p:txBody>
          <a:bodyPr vert="horz" lIns="91440" tIns="45720" rIns="91440" bIns="45720" rtlCol="0" anchor="ctr"/>
          <a:lstStyle>
            <a:lvl1pPr algn="r">
              <a:defRPr sz="1200" b="1">
                <a:solidFill>
                  <a:srgbClr val="BA0C2F"/>
                </a:solidFill>
                <a:latin typeface="Gill Sans MT" panose="020B0502020104020203" pitchFamily="34" charset="0"/>
              </a:defRPr>
            </a:lvl1pPr>
          </a:lstStyle>
          <a:p>
            <a:fld id="{AFB4637D-E648-4D47-95AC-4BFF987C325D}" type="slidenum">
              <a:rPr lang="en-US" smtClean="0"/>
              <a:pPr/>
              <a:t>‹#›</a:t>
            </a:fld>
            <a:endParaRPr lang="en-US" dirty="0"/>
          </a:p>
        </p:txBody>
      </p:sp>
      <p:sp>
        <p:nvSpPr>
          <p:cNvPr id="7" name="Rectangle 6">
            <a:extLst>
              <a:ext uri="{FF2B5EF4-FFF2-40B4-BE49-F238E27FC236}">
                <a16:creationId xmlns:a16="http://schemas.microsoft.com/office/drawing/2014/main" id="{59AB84BA-1B8C-4076-9D76-7C9F8CE91E8F}"/>
              </a:ext>
            </a:extLst>
          </p:cNvPr>
          <p:cNvSpPr/>
          <p:nvPr userDrawn="1"/>
        </p:nvSpPr>
        <p:spPr>
          <a:xfrm>
            <a:off x="325120" y="365126"/>
            <a:ext cx="162560" cy="13258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BA0C2F"/>
              </a:solidFill>
            </a:endParaRPr>
          </a:p>
        </p:txBody>
      </p:sp>
      <p:cxnSp>
        <p:nvCxnSpPr>
          <p:cNvPr id="9" name="Straight Connector 8">
            <a:extLst>
              <a:ext uri="{FF2B5EF4-FFF2-40B4-BE49-F238E27FC236}">
                <a16:creationId xmlns:a16="http://schemas.microsoft.com/office/drawing/2014/main" id="{1C8BB2CA-6EC2-4C49-91C9-B55FF1A1AC65}"/>
              </a:ext>
            </a:extLst>
          </p:cNvPr>
          <p:cNvCxnSpPr>
            <a:cxnSpLocks/>
          </p:cNvCxnSpPr>
          <p:nvPr userDrawn="1"/>
        </p:nvCxnSpPr>
        <p:spPr>
          <a:xfrm>
            <a:off x="617220" y="6356350"/>
            <a:ext cx="789813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C4576F07-FB61-4B66-906D-29336A30A84C}"/>
              </a:ext>
            </a:extLst>
          </p:cNvPr>
          <p:cNvSpPr txBox="1"/>
          <p:nvPr userDrawn="1"/>
        </p:nvSpPr>
        <p:spPr>
          <a:xfrm>
            <a:off x="628651" y="6397240"/>
            <a:ext cx="6803979" cy="276999"/>
          </a:xfrm>
          <a:prstGeom prst="rect">
            <a:avLst/>
          </a:prstGeom>
          <a:noFill/>
        </p:spPr>
        <p:txBody>
          <a:bodyPr wrap="square" rtlCol="0">
            <a:spAutoFit/>
          </a:bodyPr>
          <a:lstStyle/>
          <a:p>
            <a:r>
              <a:rPr lang="en-US" sz="1200" b="0" dirty="0">
                <a:solidFill>
                  <a:srgbClr val="BA0C2F"/>
                </a:solidFill>
                <a:latin typeface="Gill Sans MT" panose="020B0502020104020203" pitchFamily="34" charset="0"/>
              </a:rPr>
              <a:t>USAID GLOBAL HEALTH SUPPLY CHAIN PROGRAM</a:t>
            </a:r>
            <a:r>
              <a:rPr lang="en-US" sz="1200" b="0" dirty="0">
                <a:solidFill>
                  <a:srgbClr val="6C6463"/>
                </a:solidFill>
                <a:latin typeface="Gill Sans MT" panose="020B0502020104020203" pitchFamily="34" charset="0"/>
              </a:rPr>
              <a:t>-Procurement and Supply Management</a:t>
            </a:r>
          </a:p>
        </p:txBody>
      </p:sp>
    </p:spTree>
    <p:custDataLst>
      <p:tags r:id="rId17"/>
    </p:custDataLst>
    <p:extLst>
      <p:ext uri="{BB962C8B-B14F-4D97-AF65-F5344CB8AC3E}">
        <p14:creationId xmlns:p14="http://schemas.microsoft.com/office/powerpoint/2010/main" val="1359424353"/>
      </p:ext>
    </p:extLst>
  </p:cSld>
  <p:clrMap bg1="lt1" tx1="dk1" bg2="lt2" tx2="dk2" accent1="accent1" accent2="accent2" accent3="accent3" accent4="accent4" accent5="accent5" accent6="accent6" hlink="hlink" folHlink="folHlink"/>
  <p:sldLayoutIdLst>
    <p:sldLayoutId id="2147483662" r:id="rId1"/>
    <p:sldLayoutId id="2147483661" r:id="rId2"/>
    <p:sldLayoutId id="2147483672" r:id="rId3"/>
    <p:sldLayoutId id="2147483673" r:id="rId4"/>
    <p:sldLayoutId id="2147483674" r:id="rId5"/>
    <p:sldLayoutId id="2147483675" r:id="rId6"/>
    <p:sldLayoutId id="2147483663" r:id="rId7"/>
    <p:sldLayoutId id="2147483677" r:id="rId8"/>
    <p:sldLayoutId id="2147483676" r:id="rId9"/>
    <p:sldLayoutId id="2147483664" r:id="rId10"/>
    <p:sldLayoutId id="2147483678" r:id="rId11"/>
    <p:sldLayoutId id="2147483665" r:id="rId12"/>
    <p:sldLayoutId id="2147483666" r:id="rId13"/>
    <p:sldLayoutId id="2147483667" r:id="rId14"/>
    <p:sldLayoutId id="2147483679" r:id="rId15"/>
  </p:sldLayoutIdLst>
  <p:hf hdr="0" ftr="0" dt="0"/>
  <p:txStyles>
    <p:titleStyle>
      <a:lvl1pPr algn="l" defTabSz="914400" rtl="0" eaLnBrk="1" latinLnBrk="0" hangingPunct="1">
        <a:lnSpc>
          <a:spcPct val="90000"/>
        </a:lnSpc>
        <a:spcBef>
          <a:spcPct val="0"/>
        </a:spcBef>
        <a:buNone/>
        <a:defRPr sz="3200" kern="1200">
          <a:solidFill>
            <a:srgbClr val="BA0C2F"/>
          </a:solidFill>
          <a:latin typeface="Gill Sans MT" panose="020B0502020104020203" pitchFamily="34" charset="0"/>
          <a:ea typeface="+mj-ea"/>
          <a:cs typeface="+mj-cs"/>
        </a:defRPr>
      </a:lvl1pPr>
    </p:titleStyle>
    <p:bodyStyle>
      <a:lvl1pPr marL="228600" indent="-228600" algn="l" defTabSz="914400" rtl="0" eaLnBrk="1" latinLnBrk="0" hangingPunct="1">
        <a:lnSpc>
          <a:spcPct val="100000"/>
        </a:lnSpc>
        <a:spcBef>
          <a:spcPts val="1200"/>
        </a:spcBef>
        <a:buClr>
          <a:srgbClr val="6C6463"/>
        </a:buClr>
        <a:buFont typeface="Arial" panose="020B0604020202020204" pitchFamily="34" charset="0"/>
        <a:buChar char="•"/>
        <a:defRPr sz="2800" kern="1200">
          <a:solidFill>
            <a:srgbClr val="6C6463"/>
          </a:solidFill>
          <a:latin typeface="Gill Sans MT" panose="020B0502020104020203" pitchFamily="34" charset="0"/>
          <a:ea typeface="+mn-ea"/>
          <a:cs typeface="+mn-cs"/>
        </a:defRPr>
      </a:lvl1pPr>
      <a:lvl2pPr marL="685800" indent="-228600" algn="l" defTabSz="914400" rtl="0" eaLnBrk="1" latinLnBrk="0" hangingPunct="1">
        <a:lnSpc>
          <a:spcPct val="100000"/>
        </a:lnSpc>
        <a:spcBef>
          <a:spcPts val="300"/>
        </a:spcBef>
        <a:buClr>
          <a:srgbClr val="6C6463"/>
        </a:buClr>
        <a:buFont typeface="Courier New" panose="02070309020205020404" pitchFamily="49" charset="0"/>
        <a:buChar char="o"/>
        <a:defRPr sz="2400" kern="1200">
          <a:solidFill>
            <a:schemeClr val="accent6"/>
          </a:solidFill>
          <a:latin typeface="Gill Sans MT" panose="020B0502020104020203" pitchFamily="34" charset="0"/>
          <a:ea typeface="+mn-ea"/>
          <a:cs typeface="+mn-cs"/>
        </a:defRPr>
      </a:lvl2pPr>
      <a:lvl3pPr marL="1143000" indent="-228600" algn="l" defTabSz="914400" rtl="0" eaLnBrk="1" latinLnBrk="0" hangingPunct="1">
        <a:lnSpc>
          <a:spcPct val="100000"/>
        </a:lnSpc>
        <a:spcBef>
          <a:spcPts val="300"/>
        </a:spcBef>
        <a:buClr>
          <a:srgbClr val="6C6463"/>
        </a:buClr>
        <a:buFont typeface="Gill Sans MT" panose="020B0502020104020203" pitchFamily="34" charset="0"/>
        <a:buChar char="–"/>
        <a:defRPr sz="2000" kern="1200">
          <a:solidFill>
            <a:schemeClr val="accent6"/>
          </a:solidFill>
          <a:latin typeface="Gill Sans MT" panose="020B0502020104020203" pitchFamily="34" charset="0"/>
          <a:ea typeface="+mn-ea"/>
          <a:cs typeface="+mn-cs"/>
        </a:defRPr>
      </a:lvl3pPr>
      <a:lvl4pPr marL="1600200" indent="-228600" algn="l" defTabSz="914400" rtl="0" eaLnBrk="1" latinLnBrk="0" hangingPunct="1">
        <a:lnSpc>
          <a:spcPct val="100000"/>
        </a:lnSpc>
        <a:spcBef>
          <a:spcPts val="300"/>
        </a:spcBef>
        <a:buClr>
          <a:srgbClr val="6C6463"/>
        </a:buClr>
        <a:buFont typeface="Arial" panose="020B0604020202020204" pitchFamily="34" charset="0"/>
        <a:buChar char="•"/>
        <a:defRPr sz="1800" kern="1200">
          <a:solidFill>
            <a:schemeClr val="accent6"/>
          </a:solidFill>
          <a:latin typeface="Gill Sans MT" panose="020B0502020104020203" pitchFamily="34" charset="0"/>
          <a:ea typeface="+mn-ea"/>
          <a:cs typeface="+mn-cs"/>
        </a:defRPr>
      </a:lvl4pPr>
      <a:lvl5pPr marL="2057400" indent="-228600" algn="l" defTabSz="914400" rtl="0" eaLnBrk="1" latinLnBrk="0" hangingPunct="1">
        <a:lnSpc>
          <a:spcPct val="100000"/>
        </a:lnSpc>
        <a:spcBef>
          <a:spcPts val="300"/>
        </a:spcBef>
        <a:buClr>
          <a:srgbClr val="6C6463"/>
        </a:buClr>
        <a:buFont typeface="Arial" panose="020B0604020202020204" pitchFamily="34" charset="0"/>
        <a:buChar char="•"/>
        <a:defRPr sz="1800" kern="1200">
          <a:solidFill>
            <a:srgbClr val="6C6463"/>
          </a:solidFill>
          <a:latin typeface="Gill Sans MT" panose="020B0502020104020203" pitchFamily="34" charset="0"/>
          <a:ea typeface="+mn-ea"/>
          <a:cs typeface="+mn-cs"/>
        </a:defRPr>
      </a:lvl5pPr>
      <a:lvl6pPr marL="2514600" indent="-228600" algn="l" defTabSz="914400" rtl="0" eaLnBrk="1" latinLnBrk="0" hangingPunct="1">
        <a:lnSpc>
          <a:spcPct val="100000"/>
        </a:lnSpc>
        <a:spcBef>
          <a:spcPts val="300"/>
        </a:spcBef>
        <a:buClr>
          <a:srgbClr val="6C6463"/>
        </a:buClr>
        <a:buFont typeface="Arial" panose="020B0604020202020204" pitchFamily="34" charset="0"/>
        <a:buChar char="•"/>
        <a:defRPr sz="1800" kern="1200">
          <a:solidFill>
            <a:srgbClr val="6C6463"/>
          </a:solidFill>
          <a:latin typeface="Gill Sans MT" panose="020B0502020104020203" pitchFamily="34" charset="0"/>
          <a:ea typeface="+mn-ea"/>
          <a:cs typeface="+mn-cs"/>
        </a:defRPr>
      </a:lvl6pPr>
      <a:lvl7pPr marL="2971800" indent="-228600" algn="l" defTabSz="914400" rtl="0" eaLnBrk="1" latinLnBrk="0" hangingPunct="1">
        <a:lnSpc>
          <a:spcPct val="100000"/>
        </a:lnSpc>
        <a:spcBef>
          <a:spcPts val="300"/>
        </a:spcBef>
        <a:buClr>
          <a:srgbClr val="6C6463"/>
        </a:buClr>
        <a:buFont typeface="Arial" panose="020B0604020202020204" pitchFamily="34" charset="0"/>
        <a:buChar char="•"/>
        <a:defRPr sz="1800" kern="1200">
          <a:solidFill>
            <a:srgbClr val="6C6463"/>
          </a:solidFill>
          <a:latin typeface="Gill Sans MT" panose="020B0502020104020203" pitchFamily="34" charset="0"/>
          <a:ea typeface="+mn-ea"/>
          <a:cs typeface="+mn-cs"/>
        </a:defRPr>
      </a:lvl7pPr>
      <a:lvl8pPr marL="3429000" indent="-228600" algn="l" defTabSz="914400" rtl="0" eaLnBrk="1" latinLnBrk="0" hangingPunct="1">
        <a:lnSpc>
          <a:spcPct val="100000"/>
        </a:lnSpc>
        <a:spcBef>
          <a:spcPts val="300"/>
        </a:spcBef>
        <a:buClr>
          <a:srgbClr val="6C6463"/>
        </a:buClr>
        <a:buFont typeface="Arial" panose="020B0604020202020204" pitchFamily="34" charset="0"/>
        <a:buChar char="•"/>
        <a:defRPr sz="1800" kern="1200">
          <a:solidFill>
            <a:srgbClr val="6C6463"/>
          </a:solidFill>
          <a:latin typeface="Gill Sans MT" panose="020B0502020104020203" pitchFamily="34" charset="0"/>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7580376" y="6356355"/>
            <a:ext cx="934974" cy="365125"/>
          </a:xfrm>
          <a:prstGeom prst="rect">
            <a:avLst/>
          </a:prstGeom>
        </p:spPr>
        <p:txBody>
          <a:bodyPr vert="horz" lIns="91440" tIns="45720" rIns="91440" bIns="45720" rtlCol="0" anchor="ctr"/>
          <a:lstStyle>
            <a:lvl1pPr algn="r">
              <a:defRPr sz="900" b="1">
                <a:solidFill>
                  <a:srgbClr val="BA0C2F"/>
                </a:solidFill>
                <a:latin typeface="Gill Sans MT" panose="020B0502020104020203" pitchFamily="34" charset="0"/>
              </a:defRPr>
            </a:lvl1pPr>
          </a:lstStyle>
          <a:p>
            <a:fld id="{AFB4637D-E648-4D47-95AC-4BFF987C325D}" type="slidenum">
              <a:rPr lang="en-US" smtClean="0"/>
              <a:pPr/>
              <a:t>‹#›</a:t>
            </a:fld>
            <a:endParaRPr lang="en-US" dirty="0"/>
          </a:p>
        </p:txBody>
      </p:sp>
      <p:sp>
        <p:nvSpPr>
          <p:cNvPr id="7" name="Rectangle 6">
            <a:extLst>
              <a:ext uri="{FF2B5EF4-FFF2-40B4-BE49-F238E27FC236}">
                <a16:creationId xmlns:a16="http://schemas.microsoft.com/office/drawing/2014/main" id="{59AB84BA-1B8C-4076-9D76-7C9F8CE91E8F}"/>
              </a:ext>
            </a:extLst>
          </p:cNvPr>
          <p:cNvSpPr/>
          <p:nvPr userDrawn="1"/>
        </p:nvSpPr>
        <p:spPr>
          <a:xfrm>
            <a:off x="325120" y="365126"/>
            <a:ext cx="162560" cy="13258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BA0C2F"/>
              </a:solidFill>
            </a:endParaRPr>
          </a:p>
        </p:txBody>
      </p:sp>
      <p:cxnSp>
        <p:nvCxnSpPr>
          <p:cNvPr id="9" name="Straight Connector 8">
            <a:extLst>
              <a:ext uri="{FF2B5EF4-FFF2-40B4-BE49-F238E27FC236}">
                <a16:creationId xmlns:a16="http://schemas.microsoft.com/office/drawing/2014/main" id="{1C8BB2CA-6EC2-4C49-91C9-B55FF1A1AC65}"/>
              </a:ext>
            </a:extLst>
          </p:cNvPr>
          <p:cNvCxnSpPr>
            <a:cxnSpLocks/>
          </p:cNvCxnSpPr>
          <p:nvPr userDrawn="1"/>
        </p:nvCxnSpPr>
        <p:spPr>
          <a:xfrm>
            <a:off x="617220" y="6356350"/>
            <a:ext cx="789813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C4576F07-FB61-4B66-906D-29336A30A84C}"/>
              </a:ext>
            </a:extLst>
          </p:cNvPr>
          <p:cNvSpPr txBox="1"/>
          <p:nvPr userDrawn="1"/>
        </p:nvSpPr>
        <p:spPr>
          <a:xfrm>
            <a:off x="628652" y="6397241"/>
            <a:ext cx="6803979" cy="230832"/>
          </a:xfrm>
          <a:prstGeom prst="rect">
            <a:avLst/>
          </a:prstGeom>
          <a:noFill/>
        </p:spPr>
        <p:txBody>
          <a:bodyPr wrap="square" rtlCol="0">
            <a:spAutoFit/>
          </a:bodyPr>
          <a:lstStyle/>
          <a:p>
            <a:r>
              <a:rPr lang="en-US" sz="900" b="0" dirty="0">
                <a:solidFill>
                  <a:srgbClr val="BA0C2F"/>
                </a:solidFill>
                <a:latin typeface="Gill Sans MT" panose="020B0502020104020203" pitchFamily="34" charset="0"/>
              </a:rPr>
              <a:t>USAID GLOBAL HEALTH SUPPLY CHAIN PROGRAM</a:t>
            </a:r>
            <a:r>
              <a:rPr lang="en-US" sz="900" b="0" dirty="0">
                <a:solidFill>
                  <a:srgbClr val="6C6463"/>
                </a:solidFill>
                <a:latin typeface="Gill Sans MT" panose="020B0502020104020203" pitchFamily="34" charset="0"/>
              </a:rPr>
              <a:t>-Procurement and Supply Management</a:t>
            </a:r>
          </a:p>
        </p:txBody>
      </p:sp>
    </p:spTree>
    <p:custDataLst>
      <p:tags r:id="rId17"/>
    </p:custDataLst>
    <p:extLst>
      <p:ext uri="{BB962C8B-B14F-4D97-AF65-F5344CB8AC3E}">
        <p14:creationId xmlns:p14="http://schemas.microsoft.com/office/powerpoint/2010/main" val="3815513013"/>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Lst>
  <p:hf hdr="0" ftr="0" dt="0"/>
  <p:txStyles>
    <p:titleStyle>
      <a:lvl1pPr algn="l" defTabSz="685800" rtl="0" eaLnBrk="1" latinLnBrk="0" hangingPunct="1">
        <a:lnSpc>
          <a:spcPct val="90000"/>
        </a:lnSpc>
        <a:spcBef>
          <a:spcPct val="0"/>
        </a:spcBef>
        <a:buNone/>
        <a:defRPr sz="2400" kern="1200">
          <a:solidFill>
            <a:srgbClr val="BA0C2F"/>
          </a:solidFill>
          <a:latin typeface="Gill Sans MT" panose="020B0502020104020203" pitchFamily="34" charset="0"/>
          <a:ea typeface="+mj-ea"/>
          <a:cs typeface="+mj-cs"/>
        </a:defRPr>
      </a:lvl1pPr>
    </p:titleStyle>
    <p:bodyStyle>
      <a:lvl1pPr marL="171450" indent="-171450" algn="l" defTabSz="685800" rtl="0" eaLnBrk="1" latinLnBrk="0" hangingPunct="1">
        <a:lnSpc>
          <a:spcPct val="100000"/>
        </a:lnSpc>
        <a:spcBef>
          <a:spcPts val="900"/>
        </a:spcBef>
        <a:buClr>
          <a:srgbClr val="6C6463"/>
        </a:buClr>
        <a:buFont typeface="Arial" panose="020B0604020202020204" pitchFamily="34" charset="0"/>
        <a:buChar char="•"/>
        <a:defRPr sz="2100" kern="1200">
          <a:solidFill>
            <a:srgbClr val="6C6463"/>
          </a:solidFill>
          <a:latin typeface="Gill Sans MT" panose="020B0502020104020203" pitchFamily="34" charset="0"/>
          <a:ea typeface="+mn-ea"/>
          <a:cs typeface="+mn-cs"/>
        </a:defRPr>
      </a:lvl1pPr>
      <a:lvl2pPr marL="514350" indent="-171450" algn="l" defTabSz="685800" rtl="0" eaLnBrk="1" latinLnBrk="0" hangingPunct="1">
        <a:lnSpc>
          <a:spcPct val="100000"/>
        </a:lnSpc>
        <a:spcBef>
          <a:spcPts val="225"/>
        </a:spcBef>
        <a:buClr>
          <a:srgbClr val="6C6463"/>
        </a:buClr>
        <a:buFont typeface="Courier New" panose="02070309020205020404" pitchFamily="49" charset="0"/>
        <a:buChar char="o"/>
        <a:defRPr sz="1800" kern="1200">
          <a:solidFill>
            <a:schemeClr val="accent6"/>
          </a:solidFill>
          <a:latin typeface="Gill Sans MT" panose="020B0502020104020203" pitchFamily="34" charset="0"/>
          <a:ea typeface="+mn-ea"/>
          <a:cs typeface="+mn-cs"/>
        </a:defRPr>
      </a:lvl2pPr>
      <a:lvl3pPr marL="857250" indent="-171450" algn="l" defTabSz="685800" rtl="0" eaLnBrk="1" latinLnBrk="0" hangingPunct="1">
        <a:lnSpc>
          <a:spcPct val="100000"/>
        </a:lnSpc>
        <a:spcBef>
          <a:spcPts val="225"/>
        </a:spcBef>
        <a:buClr>
          <a:srgbClr val="6C6463"/>
        </a:buClr>
        <a:buFont typeface="Gill Sans MT" panose="020B0502020104020203" pitchFamily="34" charset="0"/>
        <a:buChar char="–"/>
        <a:defRPr sz="1500" kern="1200">
          <a:solidFill>
            <a:schemeClr val="accent6"/>
          </a:solidFill>
          <a:latin typeface="Gill Sans MT" panose="020B0502020104020203" pitchFamily="34" charset="0"/>
          <a:ea typeface="+mn-ea"/>
          <a:cs typeface="+mn-cs"/>
        </a:defRPr>
      </a:lvl3pPr>
      <a:lvl4pPr marL="1200150" indent="-171450" algn="l" defTabSz="685800" rtl="0" eaLnBrk="1" latinLnBrk="0" hangingPunct="1">
        <a:lnSpc>
          <a:spcPct val="100000"/>
        </a:lnSpc>
        <a:spcBef>
          <a:spcPts val="225"/>
        </a:spcBef>
        <a:buClr>
          <a:srgbClr val="6C6463"/>
        </a:buClr>
        <a:buFont typeface="Arial" panose="020B0604020202020204" pitchFamily="34" charset="0"/>
        <a:buChar char="•"/>
        <a:defRPr sz="1350" kern="1200">
          <a:solidFill>
            <a:schemeClr val="accent6"/>
          </a:solidFill>
          <a:latin typeface="Gill Sans MT" panose="020B0502020104020203" pitchFamily="34" charset="0"/>
          <a:ea typeface="+mn-ea"/>
          <a:cs typeface="+mn-cs"/>
        </a:defRPr>
      </a:lvl4pPr>
      <a:lvl5pPr marL="1543050" indent="-171450" algn="l" defTabSz="685800" rtl="0" eaLnBrk="1" latinLnBrk="0" hangingPunct="1">
        <a:lnSpc>
          <a:spcPct val="100000"/>
        </a:lnSpc>
        <a:spcBef>
          <a:spcPts val="225"/>
        </a:spcBef>
        <a:buClr>
          <a:srgbClr val="6C6463"/>
        </a:buClr>
        <a:buFont typeface="Arial" panose="020B0604020202020204" pitchFamily="34" charset="0"/>
        <a:buChar char="•"/>
        <a:defRPr sz="1350" kern="1200">
          <a:solidFill>
            <a:srgbClr val="6C6463"/>
          </a:solidFill>
          <a:latin typeface="Gill Sans MT" panose="020B0502020104020203" pitchFamily="34" charset="0"/>
          <a:ea typeface="+mn-ea"/>
          <a:cs typeface="+mn-cs"/>
        </a:defRPr>
      </a:lvl5pPr>
      <a:lvl6pPr marL="1885950" indent="-171450" algn="l" defTabSz="685800" rtl="0" eaLnBrk="1" latinLnBrk="0" hangingPunct="1">
        <a:lnSpc>
          <a:spcPct val="100000"/>
        </a:lnSpc>
        <a:spcBef>
          <a:spcPts val="225"/>
        </a:spcBef>
        <a:buClr>
          <a:srgbClr val="6C6463"/>
        </a:buClr>
        <a:buFont typeface="Arial" panose="020B0604020202020204" pitchFamily="34" charset="0"/>
        <a:buChar char="•"/>
        <a:defRPr sz="1350" kern="1200">
          <a:solidFill>
            <a:srgbClr val="6C6463"/>
          </a:solidFill>
          <a:latin typeface="Gill Sans MT" panose="020B0502020104020203" pitchFamily="34" charset="0"/>
          <a:ea typeface="+mn-ea"/>
          <a:cs typeface="+mn-cs"/>
        </a:defRPr>
      </a:lvl6pPr>
      <a:lvl7pPr marL="2228850" indent="-171450" algn="l" defTabSz="685800" rtl="0" eaLnBrk="1" latinLnBrk="0" hangingPunct="1">
        <a:lnSpc>
          <a:spcPct val="100000"/>
        </a:lnSpc>
        <a:spcBef>
          <a:spcPts val="225"/>
        </a:spcBef>
        <a:buClr>
          <a:srgbClr val="6C6463"/>
        </a:buClr>
        <a:buFont typeface="Arial" panose="020B0604020202020204" pitchFamily="34" charset="0"/>
        <a:buChar char="•"/>
        <a:defRPr sz="1350" kern="1200">
          <a:solidFill>
            <a:srgbClr val="6C6463"/>
          </a:solidFill>
          <a:latin typeface="Gill Sans MT" panose="020B0502020104020203" pitchFamily="34" charset="0"/>
          <a:ea typeface="+mn-ea"/>
          <a:cs typeface="+mn-cs"/>
        </a:defRPr>
      </a:lvl7pPr>
      <a:lvl8pPr marL="2571750" indent="-171450" algn="l" defTabSz="685800" rtl="0" eaLnBrk="1" latinLnBrk="0" hangingPunct="1">
        <a:lnSpc>
          <a:spcPct val="100000"/>
        </a:lnSpc>
        <a:spcBef>
          <a:spcPts val="225"/>
        </a:spcBef>
        <a:buClr>
          <a:srgbClr val="6C6463"/>
        </a:buClr>
        <a:buFont typeface="Arial" panose="020B0604020202020204" pitchFamily="34" charset="0"/>
        <a:buChar char="•"/>
        <a:defRPr sz="1350" kern="1200">
          <a:solidFill>
            <a:srgbClr val="6C6463"/>
          </a:solidFill>
          <a:latin typeface="Gill Sans MT" panose="020B0502020104020203" pitchFamily="34" charset="0"/>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1.sv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3.sv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5.sv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35.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7.e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3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3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3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8" Type="http://schemas.openxmlformats.org/officeDocument/2006/relationships/image" Target="../media/image29.svg"/><Relationship Id="rId13" Type="http://schemas.openxmlformats.org/officeDocument/2006/relationships/image" Target="../media/image34.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svg"/><Relationship Id="rId2" Type="http://schemas.openxmlformats.org/officeDocument/2006/relationships/notesSlide" Target="../notesSlides/notesSlide24.xml"/><Relationship Id="rId16" Type="http://schemas.openxmlformats.org/officeDocument/2006/relationships/image" Target="../media/image37.svg"/><Relationship Id="rId1" Type="http://schemas.openxmlformats.org/officeDocument/2006/relationships/slideLayout" Target="../slideLayouts/slideLayout1.xml"/><Relationship Id="rId6" Type="http://schemas.openxmlformats.org/officeDocument/2006/relationships/image" Target="../media/image27.svg"/><Relationship Id="rId11" Type="http://schemas.openxmlformats.org/officeDocument/2006/relationships/image" Target="../media/image32.png"/><Relationship Id="rId5" Type="http://schemas.openxmlformats.org/officeDocument/2006/relationships/image" Target="../media/image26.png"/><Relationship Id="rId15" Type="http://schemas.openxmlformats.org/officeDocument/2006/relationships/image" Target="../media/image36.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png"/><Relationship Id="rId14" Type="http://schemas.openxmlformats.org/officeDocument/2006/relationships/image" Target="../media/image35.svg"/></Relationships>
</file>

<file path=ppt/slides/_rels/slide32.xml.rels><?xml version="1.0" encoding="UTF-8" standalone="yes"?>
<Relationships xmlns="http://schemas.openxmlformats.org/package/2006/relationships"><Relationship Id="rId8" Type="http://schemas.openxmlformats.org/officeDocument/2006/relationships/image" Target="../media/image41.svg"/><Relationship Id="rId13" Type="http://schemas.openxmlformats.org/officeDocument/2006/relationships/image" Target="../media/image44.png"/><Relationship Id="rId3" Type="http://schemas.openxmlformats.org/officeDocument/2006/relationships/image" Target="../media/image28.png"/><Relationship Id="rId7" Type="http://schemas.openxmlformats.org/officeDocument/2006/relationships/image" Target="../media/image40.png"/><Relationship Id="rId12" Type="http://schemas.openxmlformats.org/officeDocument/2006/relationships/image" Target="../media/image37.svg"/><Relationship Id="rId2" Type="http://schemas.openxmlformats.org/officeDocument/2006/relationships/notesSlide" Target="../notesSlides/notesSlide25.xml"/><Relationship Id="rId16" Type="http://schemas.openxmlformats.org/officeDocument/2006/relationships/image" Target="../media/image47.svg"/><Relationship Id="rId1" Type="http://schemas.openxmlformats.org/officeDocument/2006/relationships/slideLayout" Target="../slideLayouts/slideLayout1.xml"/><Relationship Id="rId6" Type="http://schemas.openxmlformats.org/officeDocument/2006/relationships/image" Target="../media/image39.svg"/><Relationship Id="rId11" Type="http://schemas.openxmlformats.org/officeDocument/2006/relationships/image" Target="../media/image36.png"/><Relationship Id="rId5" Type="http://schemas.openxmlformats.org/officeDocument/2006/relationships/image" Target="../media/image38.png"/><Relationship Id="rId15" Type="http://schemas.openxmlformats.org/officeDocument/2006/relationships/image" Target="../media/image46.png"/><Relationship Id="rId10" Type="http://schemas.openxmlformats.org/officeDocument/2006/relationships/image" Target="../media/image43.svg"/><Relationship Id="rId4" Type="http://schemas.openxmlformats.org/officeDocument/2006/relationships/image" Target="../media/image29.svg"/><Relationship Id="rId9" Type="http://schemas.openxmlformats.org/officeDocument/2006/relationships/image" Target="../media/image42.png"/><Relationship Id="rId14" Type="http://schemas.openxmlformats.org/officeDocument/2006/relationships/image" Target="../media/image45.svg"/></Relationships>
</file>

<file path=ppt/slides/_rels/slide3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svg"/><Relationship Id="rId18" Type="http://schemas.openxmlformats.org/officeDocument/2006/relationships/image" Target="../media/image49.png"/><Relationship Id="rId3" Type="http://schemas.microsoft.com/office/2018/10/relationships/comments" Target="../comments/modernComment_258_E47D99CA.xml"/><Relationship Id="rId7" Type="http://schemas.openxmlformats.org/officeDocument/2006/relationships/image" Target="../media/image27.svg"/><Relationship Id="rId12" Type="http://schemas.openxmlformats.org/officeDocument/2006/relationships/image" Target="../media/image32.png"/><Relationship Id="rId17" Type="http://schemas.openxmlformats.org/officeDocument/2006/relationships/image" Target="../media/image37.svg"/><Relationship Id="rId2" Type="http://schemas.openxmlformats.org/officeDocument/2006/relationships/notesSlide" Target="../notesSlides/notesSlide27.xml"/><Relationship Id="rId16" Type="http://schemas.openxmlformats.org/officeDocument/2006/relationships/image" Target="../media/image36.png"/><Relationship Id="rId1" Type="http://schemas.openxmlformats.org/officeDocument/2006/relationships/slideLayout" Target="../slideLayouts/slideLayout1.xml"/><Relationship Id="rId6" Type="http://schemas.openxmlformats.org/officeDocument/2006/relationships/image" Target="../media/image26.png"/><Relationship Id="rId11" Type="http://schemas.openxmlformats.org/officeDocument/2006/relationships/image" Target="../media/image31.svg"/><Relationship Id="rId5" Type="http://schemas.openxmlformats.org/officeDocument/2006/relationships/image" Target="../media/image25.svg"/><Relationship Id="rId15" Type="http://schemas.openxmlformats.org/officeDocument/2006/relationships/image" Target="../media/image35.sv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svg"/><Relationship Id="rId14" Type="http://schemas.openxmlformats.org/officeDocument/2006/relationships/image" Target="../media/image34.pn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3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52.emf"/><Relationship Id="rId4" Type="http://schemas.openxmlformats.org/officeDocument/2006/relationships/image" Target="../media/image51.emf"/></Relationships>
</file>

<file path=ppt/slides/_rels/slide3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FE8309D-60F0-B748-A70D-D5B8ABFDB7A6}"/>
              </a:ext>
            </a:extLst>
          </p:cNvPr>
          <p:cNvSpPr>
            <a:spLocks noGrp="1"/>
          </p:cNvSpPr>
          <p:nvPr>
            <p:ph type="subTitle" idx="4294967295"/>
          </p:nvPr>
        </p:nvSpPr>
        <p:spPr>
          <a:xfrm>
            <a:off x="659071" y="4733821"/>
            <a:ext cx="4810125" cy="415925"/>
          </a:xfrm>
        </p:spPr>
        <p:txBody>
          <a:bodyPr>
            <a:normAutofit fontScale="92500" lnSpcReduction="20000"/>
          </a:bodyPr>
          <a:lstStyle/>
          <a:p>
            <a:pPr marL="0" indent="0">
              <a:buNone/>
            </a:pPr>
            <a:r>
              <a:rPr lang="en-US" dirty="0"/>
              <a:t>March 2022</a:t>
            </a:r>
          </a:p>
        </p:txBody>
      </p:sp>
      <p:sp>
        <p:nvSpPr>
          <p:cNvPr id="4" name="Title 3">
            <a:extLst>
              <a:ext uri="{FF2B5EF4-FFF2-40B4-BE49-F238E27FC236}">
                <a16:creationId xmlns:a16="http://schemas.microsoft.com/office/drawing/2014/main" id="{CEF0ED3A-5C9B-2541-B728-6B0898D9CE2D}"/>
              </a:ext>
            </a:extLst>
          </p:cNvPr>
          <p:cNvSpPr>
            <a:spLocks noGrp="1"/>
          </p:cNvSpPr>
          <p:nvPr>
            <p:ph type="ctrTitle" idx="4294967295"/>
          </p:nvPr>
        </p:nvSpPr>
        <p:spPr>
          <a:xfrm>
            <a:off x="659071" y="3220042"/>
            <a:ext cx="8197850" cy="1273175"/>
          </a:xfrm>
        </p:spPr>
        <p:txBody>
          <a:bodyPr>
            <a:noAutofit/>
          </a:bodyPr>
          <a:lstStyle/>
          <a:p>
            <a:br>
              <a:rPr lang="en-US" dirty="0"/>
            </a:br>
            <a:r>
              <a:rPr lang="en-US" dirty="0"/>
              <a:t>Rwanda Health Digital Supply Chain </a:t>
            </a:r>
            <a:br>
              <a:rPr lang="en-US" dirty="0"/>
            </a:br>
            <a:r>
              <a:rPr lang="en-US" dirty="0"/>
              <a:t>Strategy and Architecture</a:t>
            </a:r>
          </a:p>
        </p:txBody>
      </p:sp>
      <p:pic>
        <p:nvPicPr>
          <p:cNvPr id="7" name="Picture 6">
            <a:extLst>
              <a:ext uri="{FF2B5EF4-FFF2-40B4-BE49-F238E27FC236}">
                <a16:creationId xmlns:a16="http://schemas.microsoft.com/office/drawing/2014/main" id="{BD8E9D1F-A506-4409-A409-829C8E305370}"/>
              </a:ext>
            </a:extLst>
          </p:cNvPr>
          <p:cNvPicPr>
            <a:picLocks noChangeAspect="1"/>
          </p:cNvPicPr>
          <p:nvPr/>
        </p:nvPicPr>
        <p:blipFill>
          <a:blip r:embed="rId2"/>
          <a:stretch>
            <a:fillRect/>
          </a:stretch>
        </p:blipFill>
        <p:spPr>
          <a:xfrm>
            <a:off x="556354" y="382647"/>
            <a:ext cx="1129284" cy="1124264"/>
          </a:xfrm>
          <a:prstGeom prst="rect">
            <a:avLst/>
          </a:prstGeom>
        </p:spPr>
      </p:pic>
      <p:pic>
        <p:nvPicPr>
          <p:cNvPr id="6" name="Picture 5">
            <a:extLst>
              <a:ext uri="{FF2B5EF4-FFF2-40B4-BE49-F238E27FC236}">
                <a16:creationId xmlns:a16="http://schemas.microsoft.com/office/drawing/2014/main" id="{C0610E99-7D8B-49A1-BEE5-DA70EA3A15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516" y="452109"/>
            <a:ext cx="2204724" cy="661417"/>
          </a:xfrm>
          <a:prstGeom prst="rect">
            <a:avLst/>
          </a:prstGeom>
        </p:spPr>
      </p:pic>
    </p:spTree>
    <p:extLst>
      <p:ext uri="{BB962C8B-B14F-4D97-AF65-F5344CB8AC3E}">
        <p14:creationId xmlns:p14="http://schemas.microsoft.com/office/powerpoint/2010/main" val="12937079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66" name="Google Shape;466;p6"/>
          <p:cNvSpPr txBox="1"/>
          <p:nvPr/>
        </p:nvSpPr>
        <p:spPr>
          <a:xfrm>
            <a:off x="8144540" y="6338887"/>
            <a:ext cx="364242"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fld id="{00000000-1234-1234-1234-123412341234}" type="slidenum">
              <a:rPr lang="en-US" sz="1400">
                <a:solidFill>
                  <a:schemeClr val="dk1"/>
                </a:solidFill>
                <a:latin typeface="Gill Sans"/>
                <a:ea typeface="Gill Sans"/>
                <a:cs typeface="Gill Sans"/>
                <a:sym typeface="Gill Sans"/>
              </a:rPr>
              <a:t>10</a:t>
            </a:fld>
            <a:endParaRPr sz="1400" dirty="0">
              <a:solidFill>
                <a:schemeClr val="dk1"/>
              </a:solidFill>
              <a:latin typeface="Gill Sans"/>
              <a:ea typeface="Gill Sans"/>
              <a:cs typeface="Gill Sans"/>
              <a:sym typeface="Gill Sans"/>
            </a:endParaRPr>
          </a:p>
        </p:txBody>
      </p:sp>
      <p:sp>
        <p:nvSpPr>
          <p:cNvPr id="66" name="Google Shape;459;p6">
            <a:extLst>
              <a:ext uri="{FF2B5EF4-FFF2-40B4-BE49-F238E27FC236}">
                <a16:creationId xmlns:a16="http://schemas.microsoft.com/office/drawing/2014/main" id="{BCD745A5-C69A-2047-B2A9-0468A6424EEE}"/>
              </a:ext>
            </a:extLst>
          </p:cNvPr>
          <p:cNvSpPr txBox="1">
            <a:spLocks/>
          </p:cNvSpPr>
          <p:nvPr/>
        </p:nvSpPr>
        <p:spPr>
          <a:xfrm>
            <a:off x="518160" y="863185"/>
            <a:ext cx="8469085" cy="480091"/>
          </a:xfrm>
          <a:prstGeom prst="rect">
            <a:avLst/>
          </a:prstGeom>
          <a:noFill/>
          <a:ln>
            <a:noFill/>
          </a:ln>
        </p:spPr>
        <p:txBody>
          <a:bodyPr spcFirstLastPara="1" vert="horz" wrap="square" lIns="91425" tIns="45700" rIns="91425" bIns="45700" rtlCol="0" anchor="ctr" anchorCtr="0">
            <a:spAutoFit/>
          </a:bodyPr>
          <a:lstStyle>
            <a:lvl1pPr algn="l" defTabSz="914400" rtl="0" eaLnBrk="1" latinLnBrk="0" hangingPunct="1">
              <a:lnSpc>
                <a:spcPct val="90000"/>
              </a:lnSpc>
              <a:spcBef>
                <a:spcPct val="0"/>
              </a:spcBef>
              <a:buNone/>
              <a:defRPr sz="3200" kern="1200">
                <a:solidFill>
                  <a:srgbClr val="BA0C2F"/>
                </a:solidFill>
                <a:latin typeface="Gill Sans MT" panose="020B0502020104020203" pitchFamily="34" charset="0"/>
                <a:ea typeface="+mj-ea"/>
                <a:cs typeface="+mj-cs"/>
              </a:defRPr>
            </a:lvl1pPr>
          </a:lstStyle>
          <a:p>
            <a:pPr marL="0" marR="0" lvl="0" indent="0" algn="l" defTabSz="914400" rtl="0" eaLnBrk="1" fontAlgn="t" latinLnBrk="0" hangingPunct="1">
              <a:lnSpc>
                <a:spcPct val="90000"/>
              </a:lnSpc>
              <a:spcBef>
                <a:spcPct val="0"/>
              </a:spcBef>
              <a:spcAft>
                <a:spcPts val="0"/>
              </a:spcAft>
              <a:buClr>
                <a:srgbClr val="6C6463"/>
              </a:buClr>
              <a:buSzPct val="80000"/>
              <a:buFontTx/>
              <a:buNone/>
              <a:tabLst/>
              <a:defRPr/>
            </a:pPr>
            <a:r>
              <a:rPr kumimoji="0" lang="en-US" sz="2800" b="0" i="0" u="none" strike="noStrike" kern="1200" cap="none" spc="0" normalizeH="0" baseline="0" noProof="0" dirty="0">
                <a:ln>
                  <a:noFill/>
                </a:ln>
                <a:solidFill>
                  <a:srgbClr val="BA0C2F"/>
                </a:solidFill>
                <a:effectLst/>
                <a:uLnTx/>
                <a:uFillTx/>
                <a:latin typeface="Gill Sans MT" panose="020B0502020104020203" pitchFamily="34" charset="0"/>
                <a:ea typeface="+mj-ea"/>
                <a:cs typeface="+mj-cs"/>
                <a:sym typeface="Gill Sans"/>
              </a:rPr>
              <a:t>DSC Strategy &amp; Architecture Development – Step 2</a:t>
            </a:r>
            <a:endParaRPr kumimoji="0" lang="en-US" sz="2800" b="0" i="0" u="none" strike="noStrike" kern="1200" cap="none" spc="0" normalizeH="0" baseline="0" noProof="0" dirty="0">
              <a:ln>
                <a:noFill/>
              </a:ln>
              <a:solidFill>
                <a:srgbClr val="BA0C2F"/>
              </a:solidFill>
              <a:effectLst/>
              <a:uLnTx/>
              <a:uFillTx/>
              <a:latin typeface="Gill Sans MT" panose="020B0502020104020203" pitchFamily="34" charset="0"/>
              <a:ea typeface="+mj-ea"/>
              <a:cs typeface="+mj-cs"/>
            </a:endParaRPr>
          </a:p>
        </p:txBody>
      </p:sp>
      <p:sp>
        <p:nvSpPr>
          <p:cNvPr id="15" name="Rectangle 14">
            <a:extLst>
              <a:ext uri="{FF2B5EF4-FFF2-40B4-BE49-F238E27FC236}">
                <a16:creationId xmlns:a16="http://schemas.microsoft.com/office/drawing/2014/main" id="{28BD03FA-2D8F-F24D-87A3-6316CF822F3A}"/>
              </a:ext>
            </a:extLst>
          </p:cNvPr>
          <p:cNvSpPr/>
          <p:nvPr/>
        </p:nvSpPr>
        <p:spPr>
          <a:xfrm>
            <a:off x="827115" y="2016968"/>
            <a:ext cx="1282535" cy="274320"/>
          </a:xfrm>
          <a:prstGeom prst="rect">
            <a:avLst/>
          </a:prstGeom>
          <a:no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schemeClr val="accent3"/>
                </a:solidFill>
                <a:effectLst/>
                <a:uLnTx/>
                <a:uFillTx/>
                <a:latin typeface="IBM Plex Sans" panose="020B0503050203000203" pitchFamily="34" charset="0"/>
              </a:rPr>
              <a:t>IDENTIFY</a:t>
            </a:r>
            <a:endParaRPr kumimoji="0" lang="en-US" sz="1350" b="1" i="0" u="none" strike="noStrike" kern="0" cap="none" spc="0" normalizeH="0" baseline="0" noProof="0" dirty="0">
              <a:ln>
                <a:noFill/>
              </a:ln>
              <a:solidFill>
                <a:schemeClr val="accent3"/>
              </a:solidFill>
              <a:effectLst/>
              <a:uLnTx/>
              <a:uFillTx/>
              <a:latin typeface="IBM Plex Sans" panose="020B0503050203000203" pitchFamily="34" charset="0"/>
            </a:endParaRPr>
          </a:p>
        </p:txBody>
      </p:sp>
      <p:sp>
        <p:nvSpPr>
          <p:cNvPr id="17" name="Rectangle 16">
            <a:extLst>
              <a:ext uri="{FF2B5EF4-FFF2-40B4-BE49-F238E27FC236}">
                <a16:creationId xmlns:a16="http://schemas.microsoft.com/office/drawing/2014/main" id="{80D13478-5013-1943-A025-B2770CD465A3}"/>
              </a:ext>
            </a:extLst>
          </p:cNvPr>
          <p:cNvSpPr/>
          <p:nvPr/>
        </p:nvSpPr>
        <p:spPr>
          <a:xfrm>
            <a:off x="723900" y="2481120"/>
            <a:ext cx="1319603" cy="2617579"/>
          </a:xfrm>
          <a:prstGeom prst="rect">
            <a:avLst/>
          </a:prstGeom>
          <a:noFill/>
          <a:ln w="19050" cap="flat" cmpd="sng" algn="ctr">
            <a:solidFill>
              <a:schemeClr val="bg2">
                <a:lumMod val="20000"/>
                <a:lumOff val="80000"/>
              </a:schemeClr>
            </a:solidFill>
            <a:prstDash val="solid"/>
            <a:miter lim="800000"/>
          </a:ln>
          <a:effectLst/>
        </p:spPr>
        <p:txBody>
          <a:bodyPr rtlCol="0" anchor="t"/>
          <a:lstStyle/>
          <a:p>
            <a:pPr marL="0" marR="0" lvl="0" indent="0" defTabSz="68580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dirty="0">
                <a:ln>
                  <a:noFill/>
                </a:ln>
                <a:solidFill>
                  <a:prstClr val="black"/>
                </a:solidFill>
                <a:effectLst/>
                <a:uLnTx/>
                <a:uFillTx/>
                <a:latin typeface="IBM Plex Sans" panose="020B0503050203000203" pitchFamily="34" charset="0"/>
              </a:rPr>
              <a:t>Dependency</a:t>
            </a:r>
          </a:p>
          <a:p>
            <a:pPr marL="214313" lvl="0" indent="-214313" defTabSz="685800">
              <a:buFont typeface="Arial" panose="020B0604020202020204" pitchFamily="34" charset="0"/>
              <a:buChar char="•"/>
              <a:defRPr/>
            </a:pPr>
            <a:r>
              <a:rPr lang="en-US" sz="1050" kern="0" dirty="0">
                <a:solidFill>
                  <a:prstClr val="black"/>
                </a:solidFill>
                <a:latin typeface="IBM Plex Sans" panose="020B0503050203000203" pitchFamily="34" charset="0"/>
              </a:rPr>
              <a:t>None</a:t>
            </a:r>
            <a:endParaRPr kumimoji="0" lang="en-US" sz="1050" b="0" i="0" u="none" strike="noStrike" kern="0" cap="none" spc="0" normalizeH="0" baseline="0" noProof="0" dirty="0">
              <a:ln>
                <a:noFill/>
              </a:ln>
              <a:solidFill>
                <a:prstClr val="black"/>
              </a:solidFill>
              <a:effectLst/>
              <a:uLnTx/>
              <a:uFillTx/>
              <a:latin typeface="IBM Plex Sans" panose="020B0503050203000203" pitchFamily="34" charset="0"/>
            </a:endParaRPr>
          </a:p>
        </p:txBody>
      </p:sp>
      <p:sp>
        <p:nvSpPr>
          <p:cNvPr id="18" name="Right Arrow 17">
            <a:extLst>
              <a:ext uri="{FF2B5EF4-FFF2-40B4-BE49-F238E27FC236}">
                <a16:creationId xmlns:a16="http://schemas.microsoft.com/office/drawing/2014/main" id="{74CE5523-3327-2F42-A0D6-8C4B4364FFAA}"/>
              </a:ext>
            </a:extLst>
          </p:cNvPr>
          <p:cNvSpPr/>
          <p:nvPr/>
        </p:nvSpPr>
        <p:spPr>
          <a:xfrm>
            <a:off x="2350658" y="2659292"/>
            <a:ext cx="1142941" cy="390775"/>
          </a:xfrm>
          <a:prstGeom prst="rightArrow">
            <a:avLst/>
          </a:prstGeom>
          <a:solidFill>
            <a:schemeClr val="accent3"/>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white"/>
                </a:solidFill>
                <a:effectLst/>
                <a:uLnTx/>
                <a:uFillTx/>
                <a:latin typeface="IBM Plex Sans" panose="020B0503050203000203" pitchFamily="34" charset="0"/>
              </a:rPr>
              <a:t>INPUT</a:t>
            </a:r>
          </a:p>
        </p:txBody>
      </p:sp>
      <p:sp>
        <p:nvSpPr>
          <p:cNvPr id="19" name="Right Arrow 18">
            <a:extLst>
              <a:ext uri="{FF2B5EF4-FFF2-40B4-BE49-F238E27FC236}">
                <a16:creationId xmlns:a16="http://schemas.microsoft.com/office/drawing/2014/main" id="{56CD0179-F59A-4E48-96C4-A6604627F5B5}"/>
              </a:ext>
            </a:extLst>
          </p:cNvPr>
          <p:cNvSpPr/>
          <p:nvPr/>
        </p:nvSpPr>
        <p:spPr>
          <a:xfrm>
            <a:off x="7091407" y="2659291"/>
            <a:ext cx="1142941" cy="390775"/>
          </a:xfrm>
          <a:prstGeom prst="rightArrow">
            <a:avLst/>
          </a:prstGeom>
          <a:solidFill>
            <a:schemeClr val="accent3"/>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white"/>
                </a:solidFill>
                <a:effectLst/>
                <a:uLnTx/>
                <a:uFillTx/>
                <a:latin typeface="IBM Plex Sans" panose="020B0503050203000203" pitchFamily="34" charset="0"/>
              </a:rPr>
              <a:t>OUTPUT</a:t>
            </a:r>
          </a:p>
        </p:txBody>
      </p:sp>
      <p:sp>
        <p:nvSpPr>
          <p:cNvPr id="23" name="Rectangle 22">
            <a:extLst>
              <a:ext uri="{FF2B5EF4-FFF2-40B4-BE49-F238E27FC236}">
                <a16:creationId xmlns:a16="http://schemas.microsoft.com/office/drawing/2014/main" id="{BB8A0D43-BD95-094A-B6C8-80C3E3F56BE7}"/>
              </a:ext>
            </a:extLst>
          </p:cNvPr>
          <p:cNvSpPr/>
          <p:nvPr/>
        </p:nvSpPr>
        <p:spPr>
          <a:xfrm>
            <a:off x="2150941" y="3215324"/>
            <a:ext cx="1609180" cy="1422274"/>
          </a:xfrm>
          <a:prstGeom prst="rect">
            <a:avLst/>
          </a:prstGeom>
          <a:noFill/>
          <a:ln w="38100" cap="flat" cmpd="sng" algn="ctr">
            <a:noFill/>
            <a:prstDash val="solid"/>
            <a:miter lim="800000"/>
          </a:ln>
          <a:effectLst/>
        </p:spPr>
        <p:txBody>
          <a:bodyPr rtlCol="0" anchor="t"/>
          <a:lstStyle/>
          <a:p>
            <a:pPr marL="171450" lvl="0" indent="-171450" defTabSz="685800">
              <a:buFont typeface="Arial" panose="020B0604020202020204" pitchFamily="34" charset="0"/>
              <a:buChar char="•"/>
              <a:defRPr/>
            </a:pPr>
            <a:r>
              <a:rPr lang="en-US" sz="1050" kern="0" dirty="0">
                <a:solidFill>
                  <a:prstClr val="black"/>
                </a:solidFill>
                <a:latin typeface="IBM Plex Arabic" panose="020B0503050203000203" pitchFamily="34" charset="-78"/>
                <a:cs typeface="IBM Plex Arabic" panose="020B0503050203000203" pitchFamily="34" charset="-78"/>
              </a:rPr>
              <a:t>Analyses of digital health strategy &amp; architecture documents </a:t>
            </a:r>
          </a:p>
          <a:p>
            <a:pPr marL="171450" lvl="0" indent="-171450" defTabSz="685800">
              <a:buFont typeface="Arial" panose="020B0604020202020204" pitchFamily="34" charset="0"/>
              <a:buChar char="•"/>
              <a:defRPr/>
            </a:pPr>
            <a:r>
              <a:rPr lang="en-US" sz="1050" kern="0" dirty="0">
                <a:solidFill>
                  <a:prstClr val="black"/>
                </a:solidFill>
                <a:latin typeface="IBM Plex Arabic" panose="020B0503050203000203" pitchFamily="34" charset="-78"/>
                <a:cs typeface="IBM Plex Arabic" panose="020B0503050203000203" pitchFamily="34" charset="-78"/>
              </a:rPr>
              <a:t>Analyses of MIS assessment outcomes</a:t>
            </a:r>
            <a:endParaRPr kumimoji="0" lang="en-US" sz="1050" b="0" i="0" u="none" strike="noStrike" kern="0" cap="none" spc="0" normalizeH="0" baseline="0" noProof="0" dirty="0">
              <a:ln>
                <a:noFill/>
              </a:ln>
              <a:solidFill>
                <a:prstClr val="black"/>
              </a:solidFill>
              <a:effectLst/>
              <a:uLnTx/>
              <a:uFillTx/>
              <a:latin typeface="IBM Plex Arabic" panose="020B0503050203000203" pitchFamily="34" charset="-78"/>
              <a:cs typeface="IBM Plex Arabic" panose="020B0503050203000203" pitchFamily="34" charset="-78"/>
            </a:endParaRPr>
          </a:p>
        </p:txBody>
      </p:sp>
      <p:sp>
        <p:nvSpPr>
          <p:cNvPr id="24" name="Rectangle 23">
            <a:extLst>
              <a:ext uri="{FF2B5EF4-FFF2-40B4-BE49-F238E27FC236}">
                <a16:creationId xmlns:a16="http://schemas.microsoft.com/office/drawing/2014/main" id="{E1890468-8114-F245-81DF-EC2E0E03C4F3}"/>
              </a:ext>
            </a:extLst>
          </p:cNvPr>
          <p:cNvSpPr/>
          <p:nvPr/>
        </p:nvSpPr>
        <p:spPr>
          <a:xfrm>
            <a:off x="6899602" y="3215324"/>
            <a:ext cx="1609180" cy="1410637"/>
          </a:xfrm>
          <a:prstGeom prst="rect">
            <a:avLst/>
          </a:prstGeom>
          <a:noFill/>
          <a:ln w="38100" cap="flat" cmpd="sng" algn="ctr">
            <a:noFill/>
            <a:prstDash val="solid"/>
            <a:miter lim="800000"/>
          </a:ln>
          <a:effectLst/>
        </p:spPr>
        <p:txBody>
          <a:bodyPr rtlCol="0" anchor="t"/>
          <a:lstStyle/>
          <a:p>
            <a:pPr marL="171450" lvl="0" indent="-171450" defTabSz="685800">
              <a:buFont typeface="Arial" panose="020B0604020202020204" pitchFamily="34" charset="0"/>
              <a:buChar char="•"/>
              <a:defRPr/>
            </a:pPr>
            <a:r>
              <a:rPr lang="en-US" sz="1050" kern="0" dirty="0">
                <a:solidFill>
                  <a:prstClr val="black"/>
                </a:solidFill>
                <a:latin typeface="IBM Plex Sans" panose="020B0503050203000203" pitchFamily="34" charset="0"/>
              </a:rPr>
              <a:t>List of short-, medium- and long-term digital supply chain improvement areas</a:t>
            </a:r>
          </a:p>
          <a:p>
            <a:pPr marL="171450" lvl="0" indent="-171450" defTabSz="685800">
              <a:buFont typeface="Arial" panose="020B0604020202020204" pitchFamily="34" charset="0"/>
              <a:buChar char="•"/>
              <a:defRPr/>
            </a:pPr>
            <a:r>
              <a:rPr lang="en-US" sz="1050" kern="0" dirty="0">
                <a:solidFill>
                  <a:prstClr val="black"/>
                </a:solidFill>
                <a:latin typeface="IBM Plex Sans" panose="020B0503050203000203" pitchFamily="34" charset="0"/>
              </a:rPr>
              <a:t>List of stakeholder groups to engage for prioritization</a:t>
            </a:r>
            <a:endParaRPr kumimoji="0" lang="en-US" sz="1050" b="0" i="0" u="none" strike="noStrike" kern="0" cap="none" spc="0" normalizeH="0" baseline="0" noProof="0" dirty="0">
              <a:ln>
                <a:noFill/>
              </a:ln>
              <a:solidFill>
                <a:prstClr val="black"/>
              </a:solidFill>
              <a:effectLst/>
              <a:uLnTx/>
              <a:uFillTx/>
              <a:latin typeface="IBM Plex Sans" panose="020B0503050203000203" pitchFamily="34" charset="0"/>
            </a:endParaRPr>
          </a:p>
        </p:txBody>
      </p:sp>
      <p:sp>
        <p:nvSpPr>
          <p:cNvPr id="25" name="Rectangle 24">
            <a:extLst>
              <a:ext uri="{FF2B5EF4-FFF2-40B4-BE49-F238E27FC236}">
                <a16:creationId xmlns:a16="http://schemas.microsoft.com/office/drawing/2014/main" id="{95DE67A9-7F04-BE43-9ADF-8CFD526746D8}"/>
              </a:ext>
            </a:extLst>
          </p:cNvPr>
          <p:cNvSpPr/>
          <p:nvPr/>
        </p:nvSpPr>
        <p:spPr>
          <a:xfrm>
            <a:off x="3823921" y="2682511"/>
            <a:ext cx="3032043" cy="2420067"/>
          </a:xfrm>
          <a:prstGeom prst="rect">
            <a:avLst/>
          </a:prstGeom>
          <a:solidFill>
            <a:srgbClr val="FFE9EB"/>
          </a:solidFill>
          <a:ln w="19050" cap="flat" cmpd="sng" algn="ctr">
            <a:noFill/>
            <a:prstDash val="solid"/>
            <a:miter lim="800000"/>
          </a:ln>
          <a:effectLst/>
        </p:spPr>
        <p:txBody>
          <a:bodyPr rtlCol="0" anchor="t"/>
          <a:lstStyle/>
          <a:p>
            <a:pPr marL="214313" lvl="0" indent="-214313" defTabSz="685800">
              <a:buFont typeface="Arial" panose="020B0604020202020204" pitchFamily="34" charset="0"/>
              <a:buChar char="•"/>
              <a:defRPr/>
            </a:pPr>
            <a:r>
              <a:rPr lang="en-US" sz="1200" kern="0" dirty="0">
                <a:solidFill>
                  <a:prstClr val="black"/>
                </a:solidFill>
                <a:latin typeface="IBM Plex Sans" panose="020B0503050203000203" pitchFamily="34" charset="0"/>
              </a:rPr>
              <a:t>Identify &amp; capture details of existing National HIS &amp; SCIS including data warehouses/lakes, analytical tools &amp; interoperability tools</a:t>
            </a:r>
          </a:p>
          <a:p>
            <a:pPr marL="214313" lvl="0" indent="-214313" defTabSz="685800">
              <a:buFont typeface="Arial" panose="020B0604020202020204" pitchFamily="34" charset="0"/>
              <a:buChar char="•"/>
              <a:defRPr/>
            </a:pPr>
            <a:r>
              <a:rPr lang="en-US" sz="1200" kern="0" dirty="0">
                <a:solidFill>
                  <a:prstClr val="black"/>
                </a:solidFill>
                <a:latin typeface="IBM Plex Sans" panose="020B0503050203000203" pitchFamily="34" charset="0"/>
              </a:rPr>
              <a:t>Identify any ongoing National MIS initiatives</a:t>
            </a:r>
          </a:p>
          <a:p>
            <a:pPr marL="214313" lvl="0" indent="-214313" defTabSz="685800">
              <a:buFont typeface="Arial" panose="020B0604020202020204" pitchFamily="34" charset="0"/>
              <a:buChar char="•"/>
              <a:defRPr/>
            </a:pPr>
            <a:r>
              <a:rPr lang="en-US" sz="1200" kern="0" dirty="0">
                <a:solidFill>
                  <a:prstClr val="black"/>
                </a:solidFill>
                <a:latin typeface="IBM Plex Sans" panose="020B0503050203000203" pitchFamily="34" charset="0"/>
              </a:rPr>
              <a:t>Based on analyses from Step 1, identify areas of immediate, medium-term and long-term digital supply chain improvements</a:t>
            </a:r>
          </a:p>
          <a:p>
            <a:pPr marL="214313" lvl="0" indent="-214313" defTabSz="685800">
              <a:buFont typeface="Arial" panose="020B0604020202020204" pitchFamily="34" charset="0"/>
              <a:buChar char="•"/>
              <a:defRPr/>
            </a:pPr>
            <a:r>
              <a:rPr lang="en-US" sz="1200" kern="0" dirty="0">
                <a:solidFill>
                  <a:prstClr val="black"/>
                </a:solidFill>
                <a:latin typeface="IBM Plex Sans" panose="020B0503050203000203" pitchFamily="34" charset="0"/>
              </a:rPr>
              <a:t>Identify stakeholder groups to engage with to prioritize improvement areas</a:t>
            </a:r>
          </a:p>
        </p:txBody>
      </p:sp>
      <p:cxnSp>
        <p:nvCxnSpPr>
          <p:cNvPr id="37" name="Straight Connector 36">
            <a:extLst>
              <a:ext uri="{FF2B5EF4-FFF2-40B4-BE49-F238E27FC236}">
                <a16:creationId xmlns:a16="http://schemas.microsoft.com/office/drawing/2014/main" id="{DF8DD7E8-9E0D-DD42-A2B3-FD88BB376E64}"/>
              </a:ext>
            </a:extLst>
          </p:cNvPr>
          <p:cNvCxnSpPr>
            <a:cxnSpLocks/>
          </p:cNvCxnSpPr>
          <p:nvPr/>
        </p:nvCxnSpPr>
        <p:spPr>
          <a:xfrm>
            <a:off x="2150941" y="3116847"/>
            <a:ext cx="156554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7621005-98A6-FC4D-A5AE-DA141127C8C3}"/>
              </a:ext>
            </a:extLst>
          </p:cNvPr>
          <p:cNvCxnSpPr>
            <a:cxnSpLocks/>
          </p:cNvCxnSpPr>
          <p:nvPr/>
        </p:nvCxnSpPr>
        <p:spPr>
          <a:xfrm>
            <a:off x="6938407" y="3116847"/>
            <a:ext cx="156554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39" name="Graphic 38" descr="Badge with solid fill">
            <a:extLst>
              <a:ext uri="{FF2B5EF4-FFF2-40B4-BE49-F238E27FC236}">
                <a16:creationId xmlns:a16="http://schemas.microsoft.com/office/drawing/2014/main" id="{99D35554-792D-C34F-9AA2-BAF941ED556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19571" y="1942684"/>
            <a:ext cx="411480" cy="411480"/>
          </a:xfrm>
          <a:prstGeom prst="rect">
            <a:avLst/>
          </a:prstGeom>
        </p:spPr>
      </p:pic>
    </p:spTree>
    <p:extLst>
      <p:ext uri="{BB962C8B-B14F-4D97-AF65-F5344CB8AC3E}">
        <p14:creationId xmlns:p14="http://schemas.microsoft.com/office/powerpoint/2010/main" val="26928026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66" name="Google Shape;466;p6"/>
          <p:cNvSpPr txBox="1"/>
          <p:nvPr/>
        </p:nvSpPr>
        <p:spPr>
          <a:xfrm>
            <a:off x="8133907" y="6338887"/>
            <a:ext cx="374875"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fld id="{00000000-1234-1234-1234-123412341234}" type="slidenum">
              <a:rPr lang="en-US" sz="1400">
                <a:solidFill>
                  <a:schemeClr val="dk1"/>
                </a:solidFill>
                <a:latin typeface="Gill Sans"/>
                <a:ea typeface="Gill Sans"/>
                <a:cs typeface="Gill Sans"/>
                <a:sym typeface="Gill Sans"/>
              </a:rPr>
              <a:t>11</a:t>
            </a:fld>
            <a:endParaRPr sz="1400" dirty="0">
              <a:solidFill>
                <a:schemeClr val="dk1"/>
              </a:solidFill>
              <a:latin typeface="Gill Sans"/>
              <a:ea typeface="Gill Sans"/>
              <a:cs typeface="Gill Sans"/>
              <a:sym typeface="Gill Sans"/>
            </a:endParaRPr>
          </a:p>
        </p:txBody>
      </p:sp>
      <p:sp>
        <p:nvSpPr>
          <p:cNvPr id="66" name="Google Shape;459;p6">
            <a:extLst>
              <a:ext uri="{FF2B5EF4-FFF2-40B4-BE49-F238E27FC236}">
                <a16:creationId xmlns:a16="http://schemas.microsoft.com/office/drawing/2014/main" id="{BCD745A5-C69A-2047-B2A9-0468A6424EEE}"/>
              </a:ext>
            </a:extLst>
          </p:cNvPr>
          <p:cNvSpPr txBox="1">
            <a:spLocks/>
          </p:cNvSpPr>
          <p:nvPr/>
        </p:nvSpPr>
        <p:spPr>
          <a:xfrm>
            <a:off x="518160" y="863185"/>
            <a:ext cx="8469085" cy="480091"/>
          </a:xfrm>
          <a:prstGeom prst="rect">
            <a:avLst/>
          </a:prstGeom>
          <a:noFill/>
          <a:ln>
            <a:noFill/>
          </a:ln>
        </p:spPr>
        <p:txBody>
          <a:bodyPr spcFirstLastPara="1" vert="horz" wrap="square" lIns="91425" tIns="45700" rIns="91425" bIns="45700" rtlCol="0" anchor="ctr" anchorCtr="0">
            <a:spAutoFit/>
          </a:bodyPr>
          <a:lstStyle>
            <a:lvl1pPr algn="l" defTabSz="914400" rtl="0" eaLnBrk="1" latinLnBrk="0" hangingPunct="1">
              <a:lnSpc>
                <a:spcPct val="90000"/>
              </a:lnSpc>
              <a:spcBef>
                <a:spcPct val="0"/>
              </a:spcBef>
              <a:buNone/>
              <a:defRPr sz="3200" kern="1200">
                <a:solidFill>
                  <a:srgbClr val="BA0C2F"/>
                </a:solidFill>
                <a:latin typeface="Gill Sans MT" panose="020B0502020104020203" pitchFamily="34" charset="0"/>
                <a:ea typeface="+mj-ea"/>
                <a:cs typeface="+mj-cs"/>
              </a:defRPr>
            </a:lvl1pPr>
          </a:lstStyle>
          <a:p>
            <a:pPr marL="0" marR="0" lvl="0" indent="0" algn="l" defTabSz="914400" rtl="0" eaLnBrk="1" fontAlgn="t" latinLnBrk="0" hangingPunct="1">
              <a:lnSpc>
                <a:spcPct val="90000"/>
              </a:lnSpc>
              <a:spcBef>
                <a:spcPct val="0"/>
              </a:spcBef>
              <a:spcAft>
                <a:spcPts val="0"/>
              </a:spcAft>
              <a:buClr>
                <a:srgbClr val="6C6463"/>
              </a:buClr>
              <a:buSzPct val="80000"/>
              <a:buFontTx/>
              <a:buNone/>
              <a:tabLst/>
              <a:defRPr/>
            </a:pPr>
            <a:r>
              <a:rPr kumimoji="0" lang="en-US" sz="2800" b="0" i="0" u="none" strike="noStrike" kern="1200" cap="none" spc="0" normalizeH="0" baseline="0" noProof="0" dirty="0">
                <a:ln>
                  <a:noFill/>
                </a:ln>
                <a:solidFill>
                  <a:srgbClr val="BA0C2F"/>
                </a:solidFill>
                <a:effectLst/>
                <a:uLnTx/>
                <a:uFillTx/>
                <a:latin typeface="Gill Sans MT" panose="020B0502020104020203" pitchFamily="34" charset="0"/>
                <a:ea typeface="+mj-ea"/>
                <a:cs typeface="+mj-cs"/>
                <a:sym typeface="Gill Sans"/>
              </a:rPr>
              <a:t>DSC Strategy &amp; Architecture Development – Step 3</a:t>
            </a:r>
            <a:endParaRPr kumimoji="0" lang="en-US" sz="2800" b="0" i="0" u="none" strike="noStrike" kern="1200" cap="none" spc="0" normalizeH="0" baseline="0" noProof="0" dirty="0">
              <a:ln>
                <a:noFill/>
              </a:ln>
              <a:solidFill>
                <a:srgbClr val="BA0C2F"/>
              </a:solidFill>
              <a:effectLst/>
              <a:uLnTx/>
              <a:uFillTx/>
              <a:latin typeface="Gill Sans MT" panose="020B0502020104020203" pitchFamily="34" charset="0"/>
              <a:ea typeface="+mj-ea"/>
              <a:cs typeface="+mj-cs"/>
            </a:endParaRPr>
          </a:p>
        </p:txBody>
      </p:sp>
      <p:sp>
        <p:nvSpPr>
          <p:cNvPr id="26" name="Rectangle 25">
            <a:extLst>
              <a:ext uri="{FF2B5EF4-FFF2-40B4-BE49-F238E27FC236}">
                <a16:creationId xmlns:a16="http://schemas.microsoft.com/office/drawing/2014/main" id="{22E17FAC-661A-784A-8CA9-65D54135BB8A}"/>
              </a:ext>
            </a:extLst>
          </p:cNvPr>
          <p:cNvSpPr/>
          <p:nvPr/>
        </p:nvSpPr>
        <p:spPr>
          <a:xfrm>
            <a:off x="822960" y="2020824"/>
            <a:ext cx="1609180" cy="274320"/>
          </a:xfrm>
          <a:prstGeom prst="rect">
            <a:avLst/>
          </a:prstGeom>
          <a:noFill/>
          <a:ln w="12700" cap="flat" cmpd="sng" algn="ctr">
            <a:noFill/>
            <a:prstDash val="solid"/>
            <a:miter lim="800000"/>
          </a:ln>
          <a:effectLst/>
        </p:spPr>
        <p:txBody>
          <a:bodyPr rtlCol="0" anchor="ctr"/>
          <a:lstStyle/>
          <a:p>
            <a:pPr algn="ctr" defTabSz="685800"/>
            <a:r>
              <a:rPr lang="en-US" b="1" kern="0" dirty="0">
                <a:solidFill>
                  <a:schemeClr val="accent3"/>
                </a:solidFill>
                <a:latin typeface="IBM Plex Sans" panose="020B0503050203000203" pitchFamily="34" charset="0"/>
              </a:rPr>
              <a:t>PRIORITIZE</a:t>
            </a:r>
          </a:p>
        </p:txBody>
      </p:sp>
      <p:pic>
        <p:nvPicPr>
          <p:cNvPr id="36" name="Graphic 35" descr="Badge 3 with solid fill">
            <a:extLst>
              <a:ext uri="{FF2B5EF4-FFF2-40B4-BE49-F238E27FC236}">
                <a16:creationId xmlns:a16="http://schemas.microsoft.com/office/drawing/2014/main" id="{903FB026-91A8-1A4D-A603-B8F01ECFD40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18160" y="1938528"/>
            <a:ext cx="411480" cy="411480"/>
          </a:xfrm>
          <a:prstGeom prst="rect">
            <a:avLst/>
          </a:prstGeom>
        </p:spPr>
      </p:pic>
      <p:sp>
        <p:nvSpPr>
          <p:cNvPr id="15" name="Rectangle 14">
            <a:extLst>
              <a:ext uri="{FF2B5EF4-FFF2-40B4-BE49-F238E27FC236}">
                <a16:creationId xmlns:a16="http://schemas.microsoft.com/office/drawing/2014/main" id="{3940B85A-69BD-7046-8A10-09FAC5F635D4}"/>
              </a:ext>
            </a:extLst>
          </p:cNvPr>
          <p:cNvSpPr/>
          <p:nvPr/>
        </p:nvSpPr>
        <p:spPr>
          <a:xfrm>
            <a:off x="723900" y="2481119"/>
            <a:ext cx="1319603" cy="2617579"/>
          </a:xfrm>
          <a:prstGeom prst="rect">
            <a:avLst/>
          </a:prstGeom>
          <a:noFill/>
          <a:ln w="19050" cap="flat" cmpd="sng" algn="ctr">
            <a:solidFill>
              <a:schemeClr val="bg2">
                <a:lumMod val="20000"/>
                <a:lumOff val="80000"/>
              </a:schemeClr>
            </a:solidFill>
            <a:prstDash val="solid"/>
            <a:miter lim="800000"/>
          </a:ln>
          <a:effectLst/>
        </p:spPr>
        <p:txBody>
          <a:bodyPr rtlCol="0" anchor="t"/>
          <a:lstStyle/>
          <a:p>
            <a:pPr marL="0" marR="0" lvl="0" indent="0" defTabSz="68580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dirty="0">
                <a:ln>
                  <a:noFill/>
                </a:ln>
                <a:solidFill>
                  <a:prstClr val="black"/>
                </a:solidFill>
                <a:effectLst/>
                <a:uLnTx/>
                <a:uFillTx/>
                <a:latin typeface="IBM Plex Sans" panose="020B0503050203000203" pitchFamily="34" charset="0"/>
              </a:rPr>
              <a:t>Dependency</a:t>
            </a:r>
          </a:p>
          <a:p>
            <a:pPr marL="214313" lvl="0" indent="-214313" defTabSz="685800">
              <a:buFont typeface="Arial" panose="020B0604020202020204" pitchFamily="34" charset="0"/>
              <a:buChar char="•"/>
              <a:defRPr/>
            </a:pPr>
            <a:r>
              <a:rPr lang="en-US" sz="1050" kern="0" dirty="0">
                <a:solidFill>
                  <a:prstClr val="black"/>
                </a:solidFill>
                <a:latin typeface="IBM Plex Sans" panose="020B0503050203000203" pitchFamily="34" charset="0"/>
              </a:rPr>
              <a:t>MOH &amp; other stakeholder groups – to provide inputs on prioritization of DSC improvement areas</a:t>
            </a:r>
          </a:p>
          <a:p>
            <a:pPr marL="214313" lvl="0" indent="-214313" defTabSz="685800">
              <a:buFont typeface="Arial" panose="020B0604020202020204" pitchFamily="34" charset="0"/>
              <a:buChar char="•"/>
              <a:defRPr/>
            </a:pPr>
            <a:r>
              <a:rPr lang="en-US" sz="1050" kern="0" dirty="0">
                <a:solidFill>
                  <a:prstClr val="black"/>
                </a:solidFill>
                <a:latin typeface="IBM Plex Sans" panose="020B0503050203000203" pitchFamily="34" charset="0"/>
              </a:rPr>
              <a:t>STTA to Rwanda – Planned for Jul 2021</a:t>
            </a:r>
          </a:p>
        </p:txBody>
      </p:sp>
      <p:sp>
        <p:nvSpPr>
          <p:cNvPr id="16" name="Right Arrow 15">
            <a:extLst>
              <a:ext uri="{FF2B5EF4-FFF2-40B4-BE49-F238E27FC236}">
                <a16:creationId xmlns:a16="http://schemas.microsoft.com/office/drawing/2014/main" id="{C58E3D6F-749A-8A48-A223-DD1223840A29}"/>
              </a:ext>
            </a:extLst>
          </p:cNvPr>
          <p:cNvSpPr/>
          <p:nvPr/>
        </p:nvSpPr>
        <p:spPr>
          <a:xfrm>
            <a:off x="2350658" y="2659292"/>
            <a:ext cx="1142941" cy="390775"/>
          </a:xfrm>
          <a:prstGeom prst="rightArrow">
            <a:avLst/>
          </a:prstGeom>
          <a:solidFill>
            <a:schemeClr val="accent3"/>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white"/>
                </a:solidFill>
                <a:effectLst/>
                <a:uLnTx/>
                <a:uFillTx/>
                <a:latin typeface="IBM Plex Sans" panose="020B0503050203000203" pitchFamily="34" charset="0"/>
              </a:rPr>
              <a:t>INPUT</a:t>
            </a:r>
          </a:p>
        </p:txBody>
      </p:sp>
      <p:sp>
        <p:nvSpPr>
          <p:cNvPr id="17" name="Right Arrow 16">
            <a:extLst>
              <a:ext uri="{FF2B5EF4-FFF2-40B4-BE49-F238E27FC236}">
                <a16:creationId xmlns:a16="http://schemas.microsoft.com/office/drawing/2014/main" id="{884562A0-779C-794D-8861-6D0C2780503B}"/>
              </a:ext>
            </a:extLst>
          </p:cNvPr>
          <p:cNvSpPr/>
          <p:nvPr/>
        </p:nvSpPr>
        <p:spPr>
          <a:xfrm>
            <a:off x="7091407" y="2659291"/>
            <a:ext cx="1142941" cy="390775"/>
          </a:xfrm>
          <a:prstGeom prst="rightArrow">
            <a:avLst/>
          </a:prstGeom>
          <a:solidFill>
            <a:schemeClr val="accent3"/>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white"/>
                </a:solidFill>
                <a:effectLst/>
                <a:uLnTx/>
                <a:uFillTx/>
                <a:latin typeface="IBM Plex Sans" panose="020B0503050203000203" pitchFamily="34" charset="0"/>
              </a:rPr>
              <a:t>OUTPUT</a:t>
            </a:r>
          </a:p>
        </p:txBody>
      </p:sp>
      <p:sp>
        <p:nvSpPr>
          <p:cNvPr id="21" name="Rectangle 20">
            <a:extLst>
              <a:ext uri="{FF2B5EF4-FFF2-40B4-BE49-F238E27FC236}">
                <a16:creationId xmlns:a16="http://schemas.microsoft.com/office/drawing/2014/main" id="{ABF9DDDA-72B3-754A-AF70-CEFA4E6DD26D}"/>
              </a:ext>
            </a:extLst>
          </p:cNvPr>
          <p:cNvSpPr/>
          <p:nvPr/>
        </p:nvSpPr>
        <p:spPr>
          <a:xfrm>
            <a:off x="2150941" y="3215324"/>
            <a:ext cx="1609180" cy="1422274"/>
          </a:xfrm>
          <a:prstGeom prst="rect">
            <a:avLst/>
          </a:prstGeom>
          <a:noFill/>
          <a:ln w="38100" cap="flat" cmpd="sng" algn="ctr">
            <a:noFill/>
            <a:prstDash val="solid"/>
            <a:miter lim="800000"/>
          </a:ln>
          <a:effectLst/>
        </p:spPr>
        <p:txBody>
          <a:bodyPr rtlCol="0" anchor="t"/>
          <a:lstStyle/>
          <a:p>
            <a:pPr marL="171450" lvl="0" indent="-171450" defTabSz="685800">
              <a:buFont typeface="Arial" panose="020B0604020202020204" pitchFamily="34" charset="0"/>
              <a:buChar char="•"/>
              <a:defRPr/>
            </a:pPr>
            <a:r>
              <a:rPr lang="en-US" sz="1050" kern="0" dirty="0">
                <a:solidFill>
                  <a:prstClr val="black"/>
                </a:solidFill>
                <a:latin typeface="IBM Plex Arabic" panose="020B0503050203000203" pitchFamily="34" charset="-78"/>
                <a:cs typeface="IBM Plex Arabic" panose="020B0503050203000203" pitchFamily="34" charset="-78"/>
              </a:rPr>
              <a:t>List of short-, medium- and long-term digital supply chain improvement areas</a:t>
            </a:r>
          </a:p>
          <a:p>
            <a:pPr marL="171450" lvl="0" indent="-171450" defTabSz="685800">
              <a:buFont typeface="Arial" panose="020B0604020202020204" pitchFamily="34" charset="0"/>
              <a:buChar char="•"/>
              <a:defRPr/>
            </a:pPr>
            <a:r>
              <a:rPr lang="en-US" sz="1050" kern="0" dirty="0">
                <a:solidFill>
                  <a:prstClr val="black"/>
                </a:solidFill>
                <a:latin typeface="IBM Plex Arabic" panose="020B0503050203000203" pitchFamily="34" charset="-78"/>
                <a:cs typeface="IBM Plex Arabic" panose="020B0503050203000203" pitchFamily="34" charset="-78"/>
              </a:rPr>
              <a:t>List of stakeholder groups to engage for prioritization</a:t>
            </a:r>
          </a:p>
        </p:txBody>
      </p:sp>
      <p:sp>
        <p:nvSpPr>
          <p:cNvPr id="22" name="Rectangle 21">
            <a:extLst>
              <a:ext uri="{FF2B5EF4-FFF2-40B4-BE49-F238E27FC236}">
                <a16:creationId xmlns:a16="http://schemas.microsoft.com/office/drawing/2014/main" id="{93220A53-F157-BC42-B7E7-4D009C32CE39}"/>
              </a:ext>
            </a:extLst>
          </p:cNvPr>
          <p:cNvSpPr/>
          <p:nvPr/>
        </p:nvSpPr>
        <p:spPr>
          <a:xfrm>
            <a:off x="6899602" y="3215324"/>
            <a:ext cx="1609180" cy="1410637"/>
          </a:xfrm>
          <a:prstGeom prst="rect">
            <a:avLst/>
          </a:prstGeom>
          <a:noFill/>
          <a:ln w="38100" cap="flat" cmpd="sng" algn="ctr">
            <a:noFill/>
            <a:prstDash val="solid"/>
            <a:miter lim="800000"/>
          </a:ln>
          <a:effectLst/>
        </p:spPr>
        <p:txBody>
          <a:bodyPr rtlCol="0" anchor="t"/>
          <a:lstStyle/>
          <a:p>
            <a:pPr marL="171450" lvl="0" indent="-171450" defTabSz="685800">
              <a:buFont typeface="Arial" panose="020B0604020202020204" pitchFamily="34" charset="0"/>
              <a:buChar char="•"/>
              <a:defRPr/>
            </a:pPr>
            <a:r>
              <a:rPr lang="en-US" sz="1050" kern="0" dirty="0">
                <a:solidFill>
                  <a:prstClr val="black"/>
                </a:solidFill>
                <a:latin typeface="IBM Plex Sans" panose="020B0503050203000203" pitchFamily="34" charset="0"/>
              </a:rPr>
              <a:t>List of DSC improvement areas prioritized for short-, medium- and long-term</a:t>
            </a:r>
          </a:p>
        </p:txBody>
      </p:sp>
      <p:sp>
        <p:nvSpPr>
          <p:cNvPr id="23" name="Rectangle 22">
            <a:extLst>
              <a:ext uri="{FF2B5EF4-FFF2-40B4-BE49-F238E27FC236}">
                <a16:creationId xmlns:a16="http://schemas.microsoft.com/office/drawing/2014/main" id="{F242BFD0-6211-3D40-BD7A-D7045F1E1E53}"/>
              </a:ext>
            </a:extLst>
          </p:cNvPr>
          <p:cNvSpPr/>
          <p:nvPr/>
        </p:nvSpPr>
        <p:spPr>
          <a:xfrm>
            <a:off x="3823921" y="2682511"/>
            <a:ext cx="3032043" cy="2420067"/>
          </a:xfrm>
          <a:prstGeom prst="rect">
            <a:avLst/>
          </a:prstGeom>
          <a:solidFill>
            <a:srgbClr val="FFE9EB"/>
          </a:solidFill>
          <a:ln w="19050" cap="flat" cmpd="sng" algn="ctr">
            <a:noFill/>
            <a:prstDash val="solid"/>
            <a:miter lim="800000"/>
          </a:ln>
          <a:effectLst/>
        </p:spPr>
        <p:txBody>
          <a:bodyPr rtlCol="0" anchor="t"/>
          <a:lstStyle/>
          <a:p>
            <a:pPr marL="214313" lvl="0" indent="-214313" defTabSz="685800">
              <a:buFont typeface="Arial" panose="020B0604020202020204" pitchFamily="34" charset="0"/>
              <a:buChar char="•"/>
              <a:defRPr/>
            </a:pPr>
            <a:r>
              <a:rPr lang="en-US" sz="1200" kern="0" dirty="0">
                <a:solidFill>
                  <a:prstClr val="black"/>
                </a:solidFill>
                <a:latin typeface="IBM Plex Sans" panose="020B0503050203000203" pitchFamily="34" charset="0"/>
              </a:rPr>
              <a:t>Prioritize the identified DSC improvement areas based on existing National digital strategy and other National IS priorities</a:t>
            </a:r>
          </a:p>
          <a:p>
            <a:pPr marL="214313" lvl="0" indent="-214313" defTabSz="685800">
              <a:buFont typeface="Arial" panose="020B0604020202020204" pitchFamily="34" charset="0"/>
              <a:buChar char="•"/>
              <a:defRPr/>
            </a:pPr>
            <a:r>
              <a:rPr lang="en-US" sz="1200" kern="0" dirty="0">
                <a:solidFill>
                  <a:prstClr val="black"/>
                </a:solidFill>
                <a:latin typeface="IBM Plex Sans" panose="020B0503050203000203" pitchFamily="34" charset="0"/>
              </a:rPr>
              <a:t>Engage with stakeholder groups to discuss the prioritized DSC improvement areas</a:t>
            </a:r>
          </a:p>
          <a:p>
            <a:pPr marL="214313" lvl="0" indent="-214313" defTabSz="685800">
              <a:buFont typeface="Arial" panose="020B0604020202020204" pitchFamily="34" charset="0"/>
              <a:buChar char="•"/>
              <a:defRPr/>
            </a:pPr>
            <a:r>
              <a:rPr lang="en-US" sz="1200" kern="0" dirty="0">
                <a:solidFill>
                  <a:prstClr val="black"/>
                </a:solidFill>
                <a:latin typeface="IBM Plex Sans" panose="020B0503050203000203" pitchFamily="34" charset="0"/>
              </a:rPr>
              <a:t>Based on feedback from stakeholder groups revise and finalize DSC priorities for short-, medium- and long-term</a:t>
            </a:r>
          </a:p>
        </p:txBody>
      </p:sp>
      <p:cxnSp>
        <p:nvCxnSpPr>
          <p:cNvPr id="24" name="Straight Connector 23">
            <a:extLst>
              <a:ext uri="{FF2B5EF4-FFF2-40B4-BE49-F238E27FC236}">
                <a16:creationId xmlns:a16="http://schemas.microsoft.com/office/drawing/2014/main" id="{88613E0D-00A9-264D-A585-8CA27AAC9545}"/>
              </a:ext>
            </a:extLst>
          </p:cNvPr>
          <p:cNvCxnSpPr>
            <a:cxnSpLocks/>
          </p:cNvCxnSpPr>
          <p:nvPr/>
        </p:nvCxnSpPr>
        <p:spPr>
          <a:xfrm>
            <a:off x="2150941" y="3116847"/>
            <a:ext cx="156554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C7862379-3AB6-674C-A4AB-53282FC36B1D}"/>
              </a:ext>
            </a:extLst>
          </p:cNvPr>
          <p:cNvCxnSpPr>
            <a:cxnSpLocks/>
          </p:cNvCxnSpPr>
          <p:nvPr/>
        </p:nvCxnSpPr>
        <p:spPr>
          <a:xfrm>
            <a:off x="6938407" y="3116847"/>
            <a:ext cx="156554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67819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66" name="Google Shape;466;p6"/>
          <p:cNvSpPr txBox="1"/>
          <p:nvPr/>
        </p:nvSpPr>
        <p:spPr>
          <a:xfrm>
            <a:off x="8123274" y="6338887"/>
            <a:ext cx="385508"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fld id="{00000000-1234-1234-1234-123412341234}" type="slidenum">
              <a:rPr lang="en-US" sz="1400">
                <a:solidFill>
                  <a:schemeClr val="dk1"/>
                </a:solidFill>
                <a:latin typeface="Gill Sans"/>
                <a:ea typeface="Gill Sans"/>
                <a:cs typeface="Gill Sans"/>
                <a:sym typeface="Gill Sans"/>
              </a:rPr>
              <a:t>12</a:t>
            </a:fld>
            <a:endParaRPr sz="1400" dirty="0">
              <a:solidFill>
                <a:schemeClr val="dk1"/>
              </a:solidFill>
              <a:latin typeface="Gill Sans"/>
              <a:ea typeface="Gill Sans"/>
              <a:cs typeface="Gill Sans"/>
              <a:sym typeface="Gill Sans"/>
            </a:endParaRPr>
          </a:p>
        </p:txBody>
      </p:sp>
      <p:sp>
        <p:nvSpPr>
          <p:cNvPr id="66" name="Google Shape;459;p6">
            <a:extLst>
              <a:ext uri="{FF2B5EF4-FFF2-40B4-BE49-F238E27FC236}">
                <a16:creationId xmlns:a16="http://schemas.microsoft.com/office/drawing/2014/main" id="{BCD745A5-C69A-2047-B2A9-0468A6424EEE}"/>
              </a:ext>
            </a:extLst>
          </p:cNvPr>
          <p:cNvSpPr txBox="1">
            <a:spLocks/>
          </p:cNvSpPr>
          <p:nvPr/>
        </p:nvSpPr>
        <p:spPr>
          <a:xfrm>
            <a:off x="518160" y="863185"/>
            <a:ext cx="8469085" cy="480091"/>
          </a:xfrm>
          <a:prstGeom prst="rect">
            <a:avLst/>
          </a:prstGeom>
          <a:noFill/>
          <a:ln>
            <a:noFill/>
          </a:ln>
        </p:spPr>
        <p:txBody>
          <a:bodyPr spcFirstLastPara="1" vert="horz" wrap="square" lIns="91425" tIns="45700" rIns="91425" bIns="45700" rtlCol="0" anchor="ctr" anchorCtr="0">
            <a:spAutoFit/>
          </a:bodyPr>
          <a:lstStyle>
            <a:lvl1pPr algn="l" defTabSz="914400" rtl="0" eaLnBrk="1" latinLnBrk="0" hangingPunct="1">
              <a:lnSpc>
                <a:spcPct val="90000"/>
              </a:lnSpc>
              <a:spcBef>
                <a:spcPct val="0"/>
              </a:spcBef>
              <a:buNone/>
              <a:defRPr sz="3200" kern="1200">
                <a:solidFill>
                  <a:srgbClr val="BA0C2F"/>
                </a:solidFill>
                <a:latin typeface="Gill Sans MT" panose="020B0502020104020203" pitchFamily="34" charset="0"/>
                <a:ea typeface="+mj-ea"/>
                <a:cs typeface="+mj-cs"/>
              </a:defRPr>
            </a:lvl1pPr>
          </a:lstStyle>
          <a:p>
            <a:pPr marL="0" marR="0" lvl="0" indent="0" algn="l" defTabSz="914400" rtl="0" eaLnBrk="1" fontAlgn="t" latinLnBrk="0" hangingPunct="1">
              <a:lnSpc>
                <a:spcPct val="90000"/>
              </a:lnSpc>
              <a:spcBef>
                <a:spcPct val="0"/>
              </a:spcBef>
              <a:spcAft>
                <a:spcPts val="0"/>
              </a:spcAft>
              <a:buClr>
                <a:srgbClr val="6C6463"/>
              </a:buClr>
              <a:buSzPct val="80000"/>
              <a:buFontTx/>
              <a:buNone/>
              <a:tabLst/>
              <a:defRPr/>
            </a:pPr>
            <a:r>
              <a:rPr kumimoji="0" lang="en-US" sz="2800" b="0" i="0" u="none" strike="noStrike" kern="1200" cap="none" spc="0" normalizeH="0" baseline="0" noProof="0" dirty="0">
                <a:ln>
                  <a:noFill/>
                </a:ln>
                <a:solidFill>
                  <a:srgbClr val="BA0C2F"/>
                </a:solidFill>
                <a:effectLst/>
                <a:uLnTx/>
                <a:uFillTx/>
                <a:latin typeface="Gill Sans MT" panose="020B0502020104020203" pitchFamily="34" charset="0"/>
                <a:ea typeface="+mj-ea"/>
                <a:cs typeface="+mj-cs"/>
                <a:sym typeface="Gill Sans"/>
              </a:rPr>
              <a:t>DSC Strategy &amp; Architecture Development – Step 4</a:t>
            </a:r>
            <a:endParaRPr kumimoji="0" lang="en-US" sz="2800" b="0" i="0" u="none" strike="noStrike" kern="1200" cap="none" spc="0" normalizeH="0" baseline="0" noProof="0" dirty="0">
              <a:ln>
                <a:noFill/>
              </a:ln>
              <a:solidFill>
                <a:srgbClr val="BA0C2F"/>
              </a:solidFill>
              <a:effectLst/>
              <a:uLnTx/>
              <a:uFillTx/>
              <a:latin typeface="Gill Sans MT" panose="020B0502020104020203" pitchFamily="34" charset="0"/>
              <a:ea typeface="+mj-ea"/>
              <a:cs typeface="+mj-cs"/>
            </a:endParaRPr>
          </a:p>
        </p:txBody>
      </p:sp>
      <p:sp>
        <p:nvSpPr>
          <p:cNvPr id="26" name="Rectangle 25">
            <a:extLst>
              <a:ext uri="{FF2B5EF4-FFF2-40B4-BE49-F238E27FC236}">
                <a16:creationId xmlns:a16="http://schemas.microsoft.com/office/drawing/2014/main" id="{04E01F33-FEA0-4748-89AC-CFA16C25F93C}"/>
              </a:ext>
            </a:extLst>
          </p:cNvPr>
          <p:cNvSpPr/>
          <p:nvPr/>
        </p:nvSpPr>
        <p:spPr>
          <a:xfrm>
            <a:off x="822960" y="2020824"/>
            <a:ext cx="1282535" cy="274320"/>
          </a:xfrm>
          <a:prstGeom prst="rect">
            <a:avLst/>
          </a:prstGeom>
          <a:noFill/>
          <a:ln w="12700" cap="flat" cmpd="sng" algn="ctr">
            <a:noFill/>
            <a:prstDash val="solid"/>
            <a:miter lim="800000"/>
          </a:ln>
          <a:effectLst/>
        </p:spPr>
        <p:txBody>
          <a:bodyPr rtlCol="0" anchor="ctr"/>
          <a:lstStyle/>
          <a:p>
            <a:pPr algn="ctr" defTabSz="685800"/>
            <a:r>
              <a:rPr lang="en-US" b="1" kern="0" dirty="0">
                <a:solidFill>
                  <a:schemeClr val="accent3"/>
                </a:solidFill>
                <a:latin typeface="IBM Plex Sans" panose="020B0503050203000203" pitchFamily="34" charset="0"/>
              </a:rPr>
              <a:t>DEFINE</a:t>
            </a:r>
          </a:p>
        </p:txBody>
      </p:sp>
      <p:pic>
        <p:nvPicPr>
          <p:cNvPr id="36" name="Graphic 35" descr="Badge 4 with solid fill">
            <a:extLst>
              <a:ext uri="{FF2B5EF4-FFF2-40B4-BE49-F238E27FC236}">
                <a16:creationId xmlns:a16="http://schemas.microsoft.com/office/drawing/2014/main" id="{73D3AD7F-8679-F341-8441-85DA24082B8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18160" y="1938528"/>
            <a:ext cx="411480" cy="411480"/>
          </a:xfrm>
          <a:prstGeom prst="rect">
            <a:avLst/>
          </a:prstGeom>
        </p:spPr>
      </p:pic>
      <p:sp>
        <p:nvSpPr>
          <p:cNvPr id="15" name="Rectangle 14">
            <a:extLst>
              <a:ext uri="{FF2B5EF4-FFF2-40B4-BE49-F238E27FC236}">
                <a16:creationId xmlns:a16="http://schemas.microsoft.com/office/drawing/2014/main" id="{2DB7CE7E-1CCC-944D-BDF9-57839B0AB3D8}"/>
              </a:ext>
            </a:extLst>
          </p:cNvPr>
          <p:cNvSpPr/>
          <p:nvPr/>
        </p:nvSpPr>
        <p:spPr>
          <a:xfrm>
            <a:off x="723900" y="2481119"/>
            <a:ext cx="1319603" cy="2617579"/>
          </a:xfrm>
          <a:prstGeom prst="rect">
            <a:avLst/>
          </a:prstGeom>
          <a:noFill/>
          <a:ln w="19050" cap="flat" cmpd="sng" algn="ctr">
            <a:solidFill>
              <a:schemeClr val="bg2">
                <a:lumMod val="20000"/>
                <a:lumOff val="80000"/>
              </a:schemeClr>
            </a:solidFill>
            <a:prstDash val="solid"/>
            <a:miter lim="800000"/>
          </a:ln>
          <a:effectLst/>
        </p:spPr>
        <p:txBody>
          <a:bodyPr rtlCol="0" anchor="t"/>
          <a:lstStyle/>
          <a:p>
            <a:pPr marL="0" marR="0" lvl="0" indent="0" defTabSz="68580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dirty="0">
                <a:ln>
                  <a:noFill/>
                </a:ln>
                <a:solidFill>
                  <a:prstClr val="black"/>
                </a:solidFill>
                <a:effectLst/>
                <a:uLnTx/>
                <a:uFillTx/>
                <a:latin typeface="IBM Plex Sans" panose="020B0503050203000203" pitchFamily="34" charset="0"/>
              </a:rPr>
              <a:t>Dependency</a:t>
            </a:r>
          </a:p>
          <a:p>
            <a:pPr marL="214313" lvl="0" indent="-214313" defTabSz="685800">
              <a:buFont typeface="Arial" panose="020B0604020202020204" pitchFamily="34" charset="0"/>
              <a:buChar char="•"/>
              <a:defRPr/>
            </a:pPr>
            <a:r>
              <a:rPr lang="en-US" sz="1050" kern="0" dirty="0">
                <a:solidFill>
                  <a:prstClr val="black"/>
                </a:solidFill>
                <a:latin typeface="IBM Plex Sans" panose="020B0503050203000203" pitchFamily="34" charset="0"/>
              </a:rPr>
              <a:t>MOH &amp; other stakeholder groups such as RISA, RMS, RBC – Reviews and feedback</a:t>
            </a:r>
          </a:p>
        </p:txBody>
      </p:sp>
      <p:sp>
        <p:nvSpPr>
          <p:cNvPr id="16" name="Right Arrow 15">
            <a:extLst>
              <a:ext uri="{FF2B5EF4-FFF2-40B4-BE49-F238E27FC236}">
                <a16:creationId xmlns:a16="http://schemas.microsoft.com/office/drawing/2014/main" id="{65A82D8F-0425-1848-AF16-1340FA1834A4}"/>
              </a:ext>
            </a:extLst>
          </p:cNvPr>
          <p:cNvSpPr/>
          <p:nvPr/>
        </p:nvSpPr>
        <p:spPr>
          <a:xfrm>
            <a:off x="2350658" y="2659292"/>
            <a:ext cx="1142941" cy="390775"/>
          </a:xfrm>
          <a:prstGeom prst="rightArrow">
            <a:avLst/>
          </a:prstGeom>
          <a:solidFill>
            <a:schemeClr val="accent3"/>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white"/>
                </a:solidFill>
                <a:effectLst/>
                <a:uLnTx/>
                <a:uFillTx/>
                <a:latin typeface="IBM Plex Sans" panose="020B0503050203000203" pitchFamily="34" charset="0"/>
              </a:rPr>
              <a:t>INPUT</a:t>
            </a:r>
          </a:p>
        </p:txBody>
      </p:sp>
      <p:sp>
        <p:nvSpPr>
          <p:cNvPr id="17" name="Right Arrow 16">
            <a:extLst>
              <a:ext uri="{FF2B5EF4-FFF2-40B4-BE49-F238E27FC236}">
                <a16:creationId xmlns:a16="http://schemas.microsoft.com/office/drawing/2014/main" id="{21E01B83-BE07-0C41-A195-1912886FB204}"/>
              </a:ext>
            </a:extLst>
          </p:cNvPr>
          <p:cNvSpPr/>
          <p:nvPr/>
        </p:nvSpPr>
        <p:spPr>
          <a:xfrm>
            <a:off x="7091407" y="2659291"/>
            <a:ext cx="1142941" cy="390775"/>
          </a:xfrm>
          <a:prstGeom prst="rightArrow">
            <a:avLst/>
          </a:prstGeom>
          <a:solidFill>
            <a:schemeClr val="accent3"/>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white"/>
                </a:solidFill>
                <a:effectLst/>
                <a:uLnTx/>
                <a:uFillTx/>
                <a:latin typeface="IBM Plex Sans" panose="020B0503050203000203" pitchFamily="34" charset="0"/>
              </a:rPr>
              <a:t>OUTPUT</a:t>
            </a:r>
          </a:p>
        </p:txBody>
      </p:sp>
      <p:sp>
        <p:nvSpPr>
          <p:cNvPr id="21" name="Rectangle 20">
            <a:extLst>
              <a:ext uri="{FF2B5EF4-FFF2-40B4-BE49-F238E27FC236}">
                <a16:creationId xmlns:a16="http://schemas.microsoft.com/office/drawing/2014/main" id="{38B5D4F4-0BE1-9B4B-A5F8-DF01F4271CEB}"/>
              </a:ext>
            </a:extLst>
          </p:cNvPr>
          <p:cNvSpPr/>
          <p:nvPr/>
        </p:nvSpPr>
        <p:spPr>
          <a:xfrm>
            <a:off x="2150941" y="3215324"/>
            <a:ext cx="1609180" cy="1422274"/>
          </a:xfrm>
          <a:prstGeom prst="rect">
            <a:avLst/>
          </a:prstGeom>
          <a:noFill/>
          <a:ln w="38100" cap="flat" cmpd="sng" algn="ctr">
            <a:noFill/>
            <a:prstDash val="solid"/>
            <a:miter lim="800000"/>
          </a:ln>
          <a:effectLst/>
        </p:spPr>
        <p:txBody>
          <a:bodyPr rtlCol="0" anchor="t"/>
          <a:lstStyle/>
          <a:p>
            <a:pPr marL="171450" lvl="0" indent="-171450" defTabSz="685800">
              <a:buFont typeface="Arial" panose="020B0604020202020204" pitchFamily="34" charset="0"/>
              <a:buChar char="•"/>
              <a:defRPr/>
            </a:pPr>
            <a:r>
              <a:rPr lang="en-US" sz="1050" kern="0" dirty="0">
                <a:solidFill>
                  <a:prstClr val="black"/>
                </a:solidFill>
                <a:latin typeface="IBM Plex Arabic" panose="020B0503050203000203" pitchFamily="34" charset="-78"/>
                <a:cs typeface="IBM Plex Arabic" panose="020B0503050203000203" pitchFamily="34" charset="-78"/>
              </a:rPr>
              <a:t>List of DSC improvement areas prioritized for short-, medium- and long-term</a:t>
            </a:r>
          </a:p>
        </p:txBody>
      </p:sp>
      <p:sp>
        <p:nvSpPr>
          <p:cNvPr id="22" name="Rectangle 21">
            <a:extLst>
              <a:ext uri="{FF2B5EF4-FFF2-40B4-BE49-F238E27FC236}">
                <a16:creationId xmlns:a16="http://schemas.microsoft.com/office/drawing/2014/main" id="{41F0B781-2B72-6248-B57C-507F81707E25}"/>
              </a:ext>
            </a:extLst>
          </p:cNvPr>
          <p:cNvSpPr/>
          <p:nvPr/>
        </p:nvSpPr>
        <p:spPr>
          <a:xfrm>
            <a:off x="6899602" y="3215324"/>
            <a:ext cx="1609180" cy="1410637"/>
          </a:xfrm>
          <a:prstGeom prst="rect">
            <a:avLst/>
          </a:prstGeom>
          <a:noFill/>
          <a:ln w="38100" cap="flat" cmpd="sng" algn="ctr">
            <a:noFill/>
            <a:prstDash val="solid"/>
            <a:miter lim="800000"/>
          </a:ln>
          <a:effectLst/>
        </p:spPr>
        <p:txBody>
          <a:bodyPr rtlCol="0" anchor="t"/>
          <a:lstStyle/>
          <a:p>
            <a:pPr marL="171450" indent="-171450" defTabSz="685800">
              <a:buFont typeface="Arial" panose="020B0604020202020204" pitchFamily="34" charset="0"/>
              <a:buChar char="•"/>
            </a:pPr>
            <a:r>
              <a:rPr lang="en-US" sz="1050" kern="0" dirty="0">
                <a:solidFill>
                  <a:prstClr val="black"/>
                </a:solidFill>
                <a:latin typeface="IBM Plex Sans" panose="020B0503050203000203" pitchFamily="34" charset="0"/>
              </a:rPr>
              <a:t>Draft DSC Strategy</a:t>
            </a:r>
          </a:p>
          <a:p>
            <a:pPr marL="171450" indent="-171450" defTabSz="685800">
              <a:buFont typeface="Arial" panose="020B0604020202020204" pitchFamily="34" charset="0"/>
              <a:buChar char="•"/>
            </a:pPr>
            <a:r>
              <a:rPr lang="en-US" sz="1050" kern="0" dirty="0">
                <a:solidFill>
                  <a:prstClr val="black"/>
                </a:solidFill>
                <a:latin typeface="IBM Plex Sans" panose="020B0503050203000203" pitchFamily="34" charset="0"/>
              </a:rPr>
              <a:t>Draft DSC Architecture</a:t>
            </a:r>
          </a:p>
        </p:txBody>
      </p:sp>
      <p:sp>
        <p:nvSpPr>
          <p:cNvPr id="23" name="Rectangle 22">
            <a:extLst>
              <a:ext uri="{FF2B5EF4-FFF2-40B4-BE49-F238E27FC236}">
                <a16:creationId xmlns:a16="http://schemas.microsoft.com/office/drawing/2014/main" id="{68E04C1A-13C3-BF40-A69E-0E97BB6A68E0}"/>
              </a:ext>
            </a:extLst>
          </p:cNvPr>
          <p:cNvSpPr/>
          <p:nvPr/>
        </p:nvSpPr>
        <p:spPr>
          <a:xfrm>
            <a:off x="3823921" y="2682511"/>
            <a:ext cx="3032043" cy="2420067"/>
          </a:xfrm>
          <a:prstGeom prst="rect">
            <a:avLst/>
          </a:prstGeom>
          <a:solidFill>
            <a:srgbClr val="FFE9EB"/>
          </a:solidFill>
          <a:ln w="19050" cap="flat" cmpd="sng" algn="ctr">
            <a:noFill/>
            <a:prstDash val="solid"/>
            <a:miter lim="800000"/>
          </a:ln>
          <a:effectLst/>
        </p:spPr>
        <p:txBody>
          <a:bodyPr rtlCol="0" anchor="t"/>
          <a:lstStyle/>
          <a:p>
            <a:pPr marL="214313" lvl="0" indent="-214313" defTabSz="685800">
              <a:buFont typeface="Arial" panose="020B0604020202020204" pitchFamily="34" charset="0"/>
              <a:buChar char="•"/>
              <a:defRPr/>
            </a:pPr>
            <a:r>
              <a:rPr lang="en-US" sz="1200" kern="0" dirty="0">
                <a:solidFill>
                  <a:prstClr val="black"/>
                </a:solidFill>
                <a:latin typeface="IBM Plex Sans" panose="020B0503050203000203" pitchFamily="34" charset="0"/>
              </a:rPr>
              <a:t>Based on priorities, develop a draft DSC strategy along with a high-level implementation roadmap for short-, medium- and long-term</a:t>
            </a:r>
          </a:p>
          <a:p>
            <a:pPr marL="214313" lvl="0" indent="-214313" defTabSz="685800">
              <a:buFont typeface="Arial" panose="020B0604020202020204" pitchFamily="34" charset="0"/>
              <a:buChar char="•"/>
              <a:defRPr/>
            </a:pPr>
            <a:r>
              <a:rPr lang="en-US" sz="1200" kern="0" dirty="0">
                <a:solidFill>
                  <a:prstClr val="black"/>
                </a:solidFill>
                <a:latin typeface="IBM Plex Sans" panose="020B0503050203000203" pitchFamily="34" charset="0"/>
              </a:rPr>
              <a:t>Develop a draft DSC architecture</a:t>
            </a:r>
            <a:endParaRPr lang="en-US" sz="2100" kern="0" dirty="0">
              <a:solidFill>
                <a:prstClr val="black"/>
              </a:solidFill>
              <a:latin typeface="IBM Plex Sans" panose="020B0503050203000203" pitchFamily="34" charset="0"/>
            </a:endParaRPr>
          </a:p>
        </p:txBody>
      </p:sp>
      <p:cxnSp>
        <p:nvCxnSpPr>
          <p:cNvPr id="24" name="Straight Connector 23">
            <a:extLst>
              <a:ext uri="{FF2B5EF4-FFF2-40B4-BE49-F238E27FC236}">
                <a16:creationId xmlns:a16="http://schemas.microsoft.com/office/drawing/2014/main" id="{36961EFC-7D5F-E549-99B8-89DA27932EF6}"/>
              </a:ext>
            </a:extLst>
          </p:cNvPr>
          <p:cNvCxnSpPr>
            <a:cxnSpLocks/>
          </p:cNvCxnSpPr>
          <p:nvPr/>
        </p:nvCxnSpPr>
        <p:spPr>
          <a:xfrm>
            <a:off x="2150941" y="3116847"/>
            <a:ext cx="156554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333E855-6C4C-DB48-8B5E-248BA1221672}"/>
              </a:ext>
            </a:extLst>
          </p:cNvPr>
          <p:cNvCxnSpPr>
            <a:cxnSpLocks/>
          </p:cNvCxnSpPr>
          <p:nvPr/>
        </p:nvCxnSpPr>
        <p:spPr>
          <a:xfrm>
            <a:off x="6938407" y="3116847"/>
            <a:ext cx="156554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70001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DCDEE52-E403-451B-B068-987223E4D919}"/>
              </a:ext>
            </a:extLst>
          </p:cNvPr>
          <p:cNvSpPr>
            <a:spLocks noGrp="1"/>
          </p:cNvSpPr>
          <p:nvPr>
            <p:ph type="title" idx="4294967295"/>
          </p:nvPr>
        </p:nvSpPr>
        <p:spPr>
          <a:xfrm>
            <a:off x="628650" y="2766219"/>
            <a:ext cx="7886700" cy="1325563"/>
          </a:xfrm>
        </p:spPr>
        <p:txBody>
          <a:bodyPr>
            <a:noAutofit/>
          </a:bodyPr>
          <a:lstStyle/>
          <a:p>
            <a:pPr algn="ctr"/>
            <a:r>
              <a:rPr lang="en-US" sz="2800" b="1" dirty="0"/>
              <a:t>Rwanda DSC Situation Analyses</a:t>
            </a:r>
          </a:p>
        </p:txBody>
      </p:sp>
    </p:spTree>
    <p:custDataLst>
      <p:tags r:id="rId1"/>
    </p:custDataLst>
    <p:extLst>
      <p:ext uri="{BB962C8B-B14F-4D97-AF65-F5344CB8AC3E}">
        <p14:creationId xmlns:p14="http://schemas.microsoft.com/office/powerpoint/2010/main" val="6532143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66" name="Google Shape;466;p6"/>
          <p:cNvSpPr txBox="1"/>
          <p:nvPr/>
        </p:nvSpPr>
        <p:spPr>
          <a:xfrm>
            <a:off x="8112642" y="6338887"/>
            <a:ext cx="39614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fld id="{00000000-1234-1234-1234-123412341234}" type="slidenum">
              <a:rPr lang="en-US" sz="1400">
                <a:solidFill>
                  <a:schemeClr val="dk1"/>
                </a:solidFill>
                <a:latin typeface="Gill Sans"/>
                <a:ea typeface="Gill Sans"/>
                <a:cs typeface="Gill Sans"/>
                <a:sym typeface="Gill Sans"/>
              </a:rPr>
              <a:t>14</a:t>
            </a:fld>
            <a:endParaRPr sz="1400">
              <a:solidFill>
                <a:schemeClr val="dk1"/>
              </a:solidFill>
              <a:latin typeface="Gill Sans"/>
              <a:ea typeface="Gill Sans"/>
              <a:cs typeface="Gill Sans"/>
              <a:sym typeface="Gill Sans"/>
            </a:endParaRPr>
          </a:p>
        </p:txBody>
      </p:sp>
      <p:sp>
        <p:nvSpPr>
          <p:cNvPr id="66" name="Google Shape;459;p6">
            <a:extLst>
              <a:ext uri="{FF2B5EF4-FFF2-40B4-BE49-F238E27FC236}">
                <a16:creationId xmlns:a16="http://schemas.microsoft.com/office/drawing/2014/main" id="{BCD745A5-C69A-2047-B2A9-0468A6424EEE}"/>
              </a:ext>
            </a:extLst>
          </p:cNvPr>
          <p:cNvSpPr txBox="1">
            <a:spLocks/>
          </p:cNvSpPr>
          <p:nvPr/>
        </p:nvSpPr>
        <p:spPr>
          <a:xfrm>
            <a:off x="518160" y="803810"/>
            <a:ext cx="8469085" cy="480091"/>
          </a:xfrm>
          <a:prstGeom prst="rect">
            <a:avLst/>
          </a:prstGeom>
          <a:noFill/>
          <a:ln>
            <a:noFill/>
          </a:ln>
        </p:spPr>
        <p:txBody>
          <a:bodyPr spcFirstLastPara="1" vert="horz" wrap="square" lIns="91425" tIns="45700" rIns="91425" bIns="45700" rtlCol="0" anchor="ctr" anchorCtr="0">
            <a:spAutoFit/>
          </a:bodyPr>
          <a:lstStyle>
            <a:lvl1pPr algn="l" defTabSz="914400" rtl="0" eaLnBrk="1" latinLnBrk="0" hangingPunct="1">
              <a:lnSpc>
                <a:spcPct val="90000"/>
              </a:lnSpc>
              <a:spcBef>
                <a:spcPct val="0"/>
              </a:spcBef>
              <a:buNone/>
              <a:defRPr sz="3200" kern="1200">
                <a:solidFill>
                  <a:srgbClr val="BA0C2F"/>
                </a:solidFill>
                <a:latin typeface="Gill Sans MT" panose="020B0502020104020203" pitchFamily="34" charset="0"/>
                <a:ea typeface="+mj-ea"/>
                <a:cs typeface="+mj-cs"/>
              </a:defRPr>
            </a:lvl1pPr>
          </a:lstStyle>
          <a:p>
            <a:pPr marL="0" marR="0" lvl="0" indent="0" algn="l" defTabSz="914400" rtl="0" eaLnBrk="1" fontAlgn="t" latinLnBrk="0" hangingPunct="1">
              <a:lnSpc>
                <a:spcPct val="90000"/>
              </a:lnSpc>
              <a:spcBef>
                <a:spcPct val="0"/>
              </a:spcBef>
              <a:spcAft>
                <a:spcPts val="0"/>
              </a:spcAft>
              <a:buClr>
                <a:srgbClr val="6C6463"/>
              </a:buClr>
              <a:buSzPct val="80000"/>
              <a:buFontTx/>
              <a:buNone/>
              <a:tabLst/>
              <a:defRPr/>
            </a:pPr>
            <a:r>
              <a:rPr kumimoji="0" lang="en-US" sz="2800" b="0" i="0" u="none" strike="noStrike" kern="1200" cap="none" spc="0" normalizeH="0" baseline="0" noProof="0" dirty="0">
                <a:ln>
                  <a:noFill/>
                </a:ln>
                <a:solidFill>
                  <a:srgbClr val="BA0C2F"/>
                </a:solidFill>
                <a:effectLst/>
                <a:uLnTx/>
                <a:uFillTx/>
                <a:latin typeface="Gill Sans MT" panose="020B0502020104020203" pitchFamily="34" charset="0"/>
                <a:ea typeface="+mj-ea"/>
                <a:cs typeface="+mj-cs"/>
                <a:sym typeface="Gill Sans"/>
              </a:rPr>
              <a:t>Current DSC Landscape</a:t>
            </a:r>
            <a:endParaRPr kumimoji="0" lang="en-US" sz="2400" b="0" i="0" u="none" strike="noStrike" kern="1200" cap="none" spc="0" normalizeH="0" baseline="0" noProof="0" dirty="0">
              <a:ln>
                <a:noFill/>
              </a:ln>
              <a:solidFill>
                <a:srgbClr val="BA0C2F"/>
              </a:solidFill>
              <a:effectLst/>
              <a:uLnTx/>
              <a:uFillTx/>
              <a:latin typeface="Gill Sans MT" panose="020B0502020104020203" pitchFamily="34" charset="0"/>
              <a:ea typeface="+mj-ea"/>
              <a:cs typeface="+mj-cs"/>
            </a:endParaRPr>
          </a:p>
        </p:txBody>
      </p:sp>
      <p:pic>
        <p:nvPicPr>
          <p:cNvPr id="2" name="Picture 1">
            <a:extLst>
              <a:ext uri="{FF2B5EF4-FFF2-40B4-BE49-F238E27FC236}">
                <a16:creationId xmlns:a16="http://schemas.microsoft.com/office/drawing/2014/main" id="{7E22275F-6CAE-034A-B568-FB8C349DE001}"/>
              </a:ext>
            </a:extLst>
          </p:cNvPr>
          <p:cNvPicPr>
            <a:picLocks noChangeAspect="1"/>
          </p:cNvPicPr>
          <p:nvPr/>
        </p:nvPicPr>
        <p:blipFill>
          <a:blip r:embed="rId3"/>
          <a:stretch>
            <a:fillRect/>
          </a:stretch>
        </p:blipFill>
        <p:spPr>
          <a:xfrm>
            <a:off x="236185" y="1670066"/>
            <a:ext cx="8751060" cy="4197169"/>
          </a:xfrm>
          <a:prstGeom prst="rect">
            <a:avLst/>
          </a:prstGeom>
        </p:spPr>
      </p:pic>
    </p:spTree>
    <p:extLst>
      <p:ext uri="{BB962C8B-B14F-4D97-AF65-F5344CB8AC3E}">
        <p14:creationId xmlns:p14="http://schemas.microsoft.com/office/powerpoint/2010/main" val="20239983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66" name="Google Shape;466;p6"/>
          <p:cNvSpPr txBox="1"/>
          <p:nvPr/>
        </p:nvSpPr>
        <p:spPr>
          <a:xfrm>
            <a:off x="8091377" y="6338887"/>
            <a:ext cx="417405"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fld id="{00000000-1234-1234-1234-123412341234}" type="slidenum">
              <a:rPr lang="en-US" sz="1400">
                <a:solidFill>
                  <a:schemeClr val="dk1"/>
                </a:solidFill>
                <a:latin typeface="Gill Sans"/>
                <a:ea typeface="Gill Sans"/>
                <a:cs typeface="Gill Sans"/>
                <a:sym typeface="Gill Sans"/>
              </a:rPr>
              <a:t>15</a:t>
            </a:fld>
            <a:endParaRPr sz="1400" dirty="0">
              <a:solidFill>
                <a:schemeClr val="dk1"/>
              </a:solidFill>
              <a:latin typeface="Gill Sans"/>
              <a:ea typeface="Gill Sans"/>
              <a:cs typeface="Gill Sans"/>
              <a:sym typeface="Gill Sans"/>
            </a:endParaRPr>
          </a:p>
        </p:txBody>
      </p:sp>
      <p:sp>
        <p:nvSpPr>
          <p:cNvPr id="66" name="Google Shape;459;p6">
            <a:extLst>
              <a:ext uri="{FF2B5EF4-FFF2-40B4-BE49-F238E27FC236}">
                <a16:creationId xmlns:a16="http://schemas.microsoft.com/office/drawing/2014/main" id="{BCD745A5-C69A-2047-B2A9-0468A6424EEE}"/>
              </a:ext>
            </a:extLst>
          </p:cNvPr>
          <p:cNvSpPr txBox="1">
            <a:spLocks/>
          </p:cNvSpPr>
          <p:nvPr/>
        </p:nvSpPr>
        <p:spPr>
          <a:xfrm>
            <a:off x="518160" y="803810"/>
            <a:ext cx="8469085" cy="480091"/>
          </a:xfrm>
          <a:prstGeom prst="rect">
            <a:avLst/>
          </a:prstGeom>
          <a:noFill/>
          <a:ln>
            <a:noFill/>
          </a:ln>
        </p:spPr>
        <p:txBody>
          <a:bodyPr spcFirstLastPara="1" vert="horz" wrap="square" lIns="91425" tIns="45700" rIns="91425" bIns="45700" rtlCol="0" anchor="ctr" anchorCtr="0">
            <a:spAutoFit/>
          </a:bodyPr>
          <a:lstStyle>
            <a:lvl1pPr algn="l" defTabSz="914400" rtl="0" eaLnBrk="1" latinLnBrk="0" hangingPunct="1">
              <a:lnSpc>
                <a:spcPct val="90000"/>
              </a:lnSpc>
              <a:spcBef>
                <a:spcPct val="0"/>
              </a:spcBef>
              <a:buNone/>
              <a:defRPr sz="3200" kern="1200">
                <a:solidFill>
                  <a:srgbClr val="BA0C2F"/>
                </a:solidFill>
                <a:latin typeface="Gill Sans MT" panose="020B0502020104020203" pitchFamily="34" charset="0"/>
                <a:ea typeface="+mj-ea"/>
                <a:cs typeface="+mj-cs"/>
              </a:defRPr>
            </a:lvl1pPr>
          </a:lstStyle>
          <a:p>
            <a:pPr marL="0" marR="0" lvl="0" indent="0" algn="l" defTabSz="914400" rtl="0" eaLnBrk="1" fontAlgn="t" latinLnBrk="0" hangingPunct="1">
              <a:lnSpc>
                <a:spcPct val="90000"/>
              </a:lnSpc>
              <a:spcBef>
                <a:spcPct val="0"/>
              </a:spcBef>
              <a:spcAft>
                <a:spcPts val="0"/>
              </a:spcAft>
              <a:buClr>
                <a:srgbClr val="6C6463"/>
              </a:buClr>
              <a:buSzPct val="80000"/>
              <a:buFontTx/>
              <a:buNone/>
              <a:tabLst/>
              <a:defRPr/>
            </a:pPr>
            <a:r>
              <a:rPr kumimoji="0" lang="en-US" sz="2800" b="0" i="0" u="none" strike="noStrike" kern="1200" cap="none" spc="0" normalizeH="0" baseline="0" noProof="0" dirty="0">
                <a:ln>
                  <a:noFill/>
                </a:ln>
                <a:solidFill>
                  <a:srgbClr val="BA0C2F"/>
                </a:solidFill>
                <a:effectLst/>
                <a:uLnTx/>
                <a:uFillTx/>
                <a:latin typeface="Gill Sans MT" panose="020B0502020104020203" pitchFamily="34" charset="0"/>
                <a:ea typeface="+mj-ea"/>
                <a:cs typeface="+mj-cs"/>
                <a:sym typeface="Gill Sans"/>
              </a:rPr>
              <a:t>DSC Assessment</a:t>
            </a:r>
            <a:endParaRPr kumimoji="0" lang="en-US" sz="2400" b="0" i="0" u="none" strike="noStrike" kern="1200" cap="none" spc="0" normalizeH="0" baseline="0" noProof="0" dirty="0">
              <a:ln>
                <a:noFill/>
              </a:ln>
              <a:solidFill>
                <a:srgbClr val="BA0C2F"/>
              </a:solidFill>
              <a:effectLst/>
              <a:uLnTx/>
              <a:uFillTx/>
              <a:latin typeface="Gill Sans MT" panose="020B0502020104020203" pitchFamily="34" charset="0"/>
              <a:ea typeface="+mj-ea"/>
              <a:cs typeface="+mj-cs"/>
            </a:endParaRPr>
          </a:p>
        </p:txBody>
      </p:sp>
      <p:graphicFrame>
        <p:nvGraphicFramePr>
          <p:cNvPr id="7" name="Chart 6">
            <a:extLst>
              <a:ext uri="{FF2B5EF4-FFF2-40B4-BE49-F238E27FC236}">
                <a16:creationId xmlns:a16="http://schemas.microsoft.com/office/drawing/2014/main" id="{DCA7FCE3-1449-304E-B4A2-CED3DBFFC8B8}"/>
              </a:ext>
            </a:extLst>
          </p:cNvPr>
          <p:cNvGraphicFramePr/>
          <p:nvPr>
            <p:extLst>
              <p:ext uri="{D42A27DB-BD31-4B8C-83A1-F6EECF244321}">
                <p14:modId xmlns:p14="http://schemas.microsoft.com/office/powerpoint/2010/main" val="949143214"/>
              </p:ext>
            </p:extLst>
          </p:nvPr>
        </p:nvGraphicFramePr>
        <p:xfrm>
          <a:off x="4053840" y="972337"/>
          <a:ext cx="4572000" cy="3338624"/>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a:extLst>
              <a:ext uri="{FF2B5EF4-FFF2-40B4-BE49-F238E27FC236}">
                <a16:creationId xmlns:a16="http://schemas.microsoft.com/office/drawing/2014/main" id="{04B3DB28-7EF6-2142-8027-421448326363}"/>
              </a:ext>
            </a:extLst>
          </p:cNvPr>
          <p:cNvSpPr/>
          <p:nvPr/>
        </p:nvSpPr>
        <p:spPr>
          <a:xfrm>
            <a:off x="361507" y="1612900"/>
            <a:ext cx="3476846" cy="3785652"/>
          </a:xfrm>
          <a:prstGeom prst="rect">
            <a:avLst/>
          </a:prstGeom>
        </p:spPr>
        <p:txBody>
          <a:bodyPr wrap="square">
            <a:spAutoFit/>
          </a:bodyPr>
          <a:lstStyle/>
          <a:p>
            <a:pPr marL="342900" marR="0" lvl="0" indent="-342900">
              <a:spcBef>
                <a:spcPts val="0"/>
              </a:spcBef>
              <a:spcAft>
                <a:spcPts val="0"/>
              </a:spcAft>
              <a:buFont typeface="Symbol" pitchFamily="2" charset="2"/>
              <a:buChar char=""/>
            </a:pPr>
            <a:r>
              <a:rPr lang="en-US" sz="1600" dirty="0">
                <a:solidFill>
                  <a:srgbClr val="000000"/>
                </a:solidFill>
                <a:latin typeface="IBM Plex Sans" panose="020B0503050203000203" pitchFamily="34" charset="0"/>
                <a:ea typeface="Times New Roman" panose="02020603050405020304" pitchFamily="18" charset="0"/>
                <a:cs typeface="Times New Roman" panose="02020603050405020304" pitchFamily="18" charset="0"/>
              </a:rPr>
              <a:t>Rwanda has well-established order management processes and system.</a:t>
            </a:r>
          </a:p>
          <a:p>
            <a:pPr marR="0" lvl="0">
              <a:spcBef>
                <a:spcPts val="0"/>
              </a:spcBef>
              <a:spcAft>
                <a:spcPts val="0"/>
              </a:spcAft>
            </a:pPr>
            <a:endParaRPr lang="en-US" sz="1600" dirty="0">
              <a:solidFill>
                <a:srgbClr val="000000"/>
              </a:solidFill>
              <a:latin typeface="Gill Sans MT" panose="020B0502020104020203" pitchFamily="34" charset="77"/>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n-US" sz="1600" dirty="0">
                <a:solidFill>
                  <a:srgbClr val="000000"/>
                </a:solidFill>
                <a:latin typeface="IBM Plex Sans" panose="020B0503050203000203" pitchFamily="34" charset="0"/>
                <a:ea typeface="Times New Roman" panose="02020603050405020304" pitchFamily="18" charset="0"/>
                <a:cs typeface="Times New Roman" panose="02020603050405020304" pitchFamily="18" charset="0"/>
              </a:rPr>
              <a:t>While warehouse management processes and system exist with a certain amount of maturity, there is opportunity for improvement.</a:t>
            </a:r>
          </a:p>
          <a:p>
            <a:pPr marR="0" lvl="0">
              <a:spcBef>
                <a:spcPts val="0"/>
              </a:spcBef>
              <a:spcAft>
                <a:spcPts val="0"/>
              </a:spcAft>
            </a:pPr>
            <a:endParaRPr lang="en-US" sz="1600" dirty="0">
              <a:solidFill>
                <a:srgbClr val="000000"/>
              </a:solidFill>
              <a:latin typeface="Gill Sans MT" panose="020B0502020104020203" pitchFamily="34" charset="77"/>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n-US" sz="1600" dirty="0">
                <a:solidFill>
                  <a:srgbClr val="000000"/>
                </a:solidFill>
                <a:latin typeface="IBM Plex Sans" panose="020B0503050203000203" pitchFamily="34" charset="0"/>
                <a:ea typeface="Times New Roman" panose="02020603050405020304" pitchFamily="18" charset="0"/>
                <a:cs typeface="Times New Roman" panose="02020603050405020304" pitchFamily="18" charset="0"/>
              </a:rPr>
              <a:t>Other areas such as procurement, forecasting &amp; planning need attention and a long-term roadmap for improvement. </a:t>
            </a:r>
            <a:endParaRPr lang="en-US" sz="1600" dirty="0">
              <a:solidFill>
                <a:srgbClr val="000000"/>
              </a:solidFill>
              <a:latin typeface="Gill Sans MT" panose="020B0502020104020203" pitchFamily="34" charset="77"/>
              <a:ea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775911F6-EA8D-4448-A609-38B038A3E19E}"/>
              </a:ext>
            </a:extLst>
          </p:cNvPr>
          <p:cNvPicPr/>
          <p:nvPr/>
        </p:nvPicPr>
        <p:blipFill>
          <a:blip r:embed="rId4"/>
          <a:stretch>
            <a:fillRect/>
          </a:stretch>
        </p:blipFill>
        <p:spPr>
          <a:xfrm>
            <a:off x="4053840" y="4383776"/>
            <a:ext cx="4572000" cy="1980876"/>
          </a:xfrm>
          <a:prstGeom prst="rect">
            <a:avLst/>
          </a:prstGeom>
        </p:spPr>
      </p:pic>
    </p:spTree>
    <p:extLst>
      <p:ext uri="{BB962C8B-B14F-4D97-AF65-F5344CB8AC3E}">
        <p14:creationId xmlns:p14="http://schemas.microsoft.com/office/powerpoint/2010/main" val="13067229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66" name="Google Shape;466;p6"/>
          <p:cNvSpPr txBox="1"/>
          <p:nvPr/>
        </p:nvSpPr>
        <p:spPr>
          <a:xfrm>
            <a:off x="8234348" y="6338887"/>
            <a:ext cx="409922"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fld id="{00000000-1234-1234-1234-123412341234}" type="slidenum">
              <a:rPr lang="en-US" sz="1400">
                <a:solidFill>
                  <a:schemeClr val="dk1"/>
                </a:solidFill>
                <a:latin typeface="Gill Sans"/>
                <a:ea typeface="Gill Sans"/>
                <a:cs typeface="Gill Sans"/>
                <a:sym typeface="Gill Sans"/>
              </a:rPr>
              <a:t>16</a:t>
            </a:fld>
            <a:endParaRPr sz="1400" dirty="0">
              <a:solidFill>
                <a:schemeClr val="dk1"/>
              </a:solidFill>
              <a:latin typeface="Gill Sans"/>
              <a:ea typeface="Gill Sans"/>
              <a:cs typeface="Gill Sans"/>
              <a:sym typeface="Gill Sans"/>
            </a:endParaRPr>
          </a:p>
        </p:txBody>
      </p:sp>
      <p:sp>
        <p:nvSpPr>
          <p:cNvPr id="66" name="Google Shape;459;p6">
            <a:extLst>
              <a:ext uri="{FF2B5EF4-FFF2-40B4-BE49-F238E27FC236}">
                <a16:creationId xmlns:a16="http://schemas.microsoft.com/office/drawing/2014/main" id="{BCD745A5-C69A-2047-B2A9-0468A6424EEE}"/>
              </a:ext>
            </a:extLst>
          </p:cNvPr>
          <p:cNvSpPr txBox="1">
            <a:spLocks/>
          </p:cNvSpPr>
          <p:nvPr/>
        </p:nvSpPr>
        <p:spPr>
          <a:xfrm>
            <a:off x="518160" y="637611"/>
            <a:ext cx="8469085" cy="812490"/>
          </a:xfrm>
          <a:prstGeom prst="rect">
            <a:avLst/>
          </a:prstGeom>
          <a:noFill/>
          <a:ln>
            <a:noFill/>
          </a:ln>
        </p:spPr>
        <p:txBody>
          <a:bodyPr spcFirstLastPara="1" vert="horz" wrap="square" lIns="91425" tIns="45700" rIns="91425" bIns="45700" rtlCol="0" anchor="ctr" anchorCtr="0">
            <a:spAutoFit/>
          </a:bodyPr>
          <a:lstStyle>
            <a:lvl1pPr algn="l" defTabSz="914400" rtl="0" eaLnBrk="1" latinLnBrk="0" hangingPunct="1">
              <a:lnSpc>
                <a:spcPct val="90000"/>
              </a:lnSpc>
              <a:spcBef>
                <a:spcPct val="0"/>
              </a:spcBef>
              <a:buNone/>
              <a:defRPr sz="3200" kern="1200">
                <a:solidFill>
                  <a:srgbClr val="BA0C2F"/>
                </a:solidFill>
                <a:latin typeface="Gill Sans MT" panose="020B0502020104020203" pitchFamily="34" charset="0"/>
                <a:ea typeface="+mj-ea"/>
                <a:cs typeface="+mj-cs"/>
              </a:defRPr>
            </a:lvl1pPr>
          </a:lstStyle>
          <a:p>
            <a:pPr marL="0" marR="0" lvl="0" indent="0" algn="l" defTabSz="914400" rtl="0" eaLnBrk="1" fontAlgn="t" latinLnBrk="0" hangingPunct="1">
              <a:lnSpc>
                <a:spcPct val="90000"/>
              </a:lnSpc>
              <a:spcBef>
                <a:spcPct val="0"/>
              </a:spcBef>
              <a:spcAft>
                <a:spcPts val="0"/>
              </a:spcAft>
              <a:buClr>
                <a:srgbClr val="6C6463"/>
              </a:buClr>
              <a:buSzPct val="80000"/>
              <a:buFontTx/>
              <a:buNone/>
              <a:tabLst/>
              <a:defRPr/>
            </a:pPr>
            <a:r>
              <a:rPr kumimoji="0" lang="en-US" sz="2800" b="0" i="0" u="none" strike="noStrike" kern="1200" cap="none" spc="0" normalizeH="0" baseline="0" noProof="0" dirty="0">
                <a:ln>
                  <a:noFill/>
                </a:ln>
                <a:solidFill>
                  <a:srgbClr val="BA0C2F"/>
                </a:solidFill>
                <a:effectLst/>
                <a:uLnTx/>
                <a:uFillTx/>
                <a:latin typeface="Gill Sans MT" panose="020B0502020104020203" pitchFamily="34" charset="0"/>
                <a:ea typeface="+mj-ea"/>
                <a:cs typeface="+mj-cs"/>
                <a:sym typeface="Gill Sans"/>
              </a:rPr>
              <a:t>National Digital Health Strategic Plan </a:t>
            </a:r>
            <a:r>
              <a:rPr kumimoji="0" lang="en-US" sz="2400" b="0" i="0" u="none" strike="noStrike" kern="1200" cap="none" spc="0" normalizeH="0" baseline="0" noProof="0" dirty="0">
                <a:ln>
                  <a:noFill/>
                </a:ln>
                <a:solidFill>
                  <a:srgbClr val="BA0C2F"/>
                </a:solidFill>
                <a:effectLst/>
                <a:uLnTx/>
                <a:uFillTx/>
                <a:latin typeface="Gill Sans MT" panose="020B0502020104020203" pitchFamily="34" charset="0"/>
                <a:ea typeface="+mj-ea"/>
                <a:cs typeface="+mj-cs"/>
                <a:sym typeface="Gill Sans"/>
              </a:rPr>
              <a:t>– </a:t>
            </a:r>
          </a:p>
          <a:p>
            <a:pPr marL="0" marR="0" lvl="0" indent="0" algn="l" defTabSz="914400" rtl="0" eaLnBrk="1" fontAlgn="t" latinLnBrk="0" hangingPunct="1">
              <a:lnSpc>
                <a:spcPct val="90000"/>
              </a:lnSpc>
              <a:spcBef>
                <a:spcPct val="0"/>
              </a:spcBef>
              <a:spcAft>
                <a:spcPts val="0"/>
              </a:spcAft>
              <a:buClr>
                <a:srgbClr val="6C6463"/>
              </a:buClr>
              <a:buSzPct val="80000"/>
              <a:buFontTx/>
              <a:buNone/>
              <a:tabLst/>
              <a:defRPr/>
            </a:pPr>
            <a:r>
              <a:rPr kumimoji="0" lang="en-US" sz="2400" b="0" i="0" u="none" strike="noStrike" kern="1200" cap="none" spc="0" normalizeH="0" baseline="0" noProof="0" dirty="0">
                <a:ln>
                  <a:noFill/>
                </a:ln>
                <a:solidFill>
                  <a:srgbClr val="BA0C2F"/>
                </a:solidFill>
                <a:effectLst/>
                <a:uLnTx/>
                <a:uFillTx/>
                <a:latin typeface="Gill Sans MT" panose="020B0502020104020203" pitchFamily="34" charset="0"/>
                <a:ea typeface="+mj-ea"/>
                <a:cs typeface="+mj-cs"/>
                <a:sym typeface="Gill Sans"/>
              </a:rPr>
              <a:t>Gaps &amp; Opportunities for Digital Supply Chain</a:t>
            </a:r>
            <a:endParaRPr kumimoji="0" lang="en-US" sz="2400" b="0" i="0" u="none" strike="noStrike" kern="1200" cap="none" spc="0" normalizeH="0" baseline="0" noProof="0" dirty="0">
              <a:ln>
                <a:noFill/>
              </a:ln>
              <a:solidFill>
                <a:srgbClr val="BA0C2F"/>
              </a:solidFill>
              <a:effectLst/>
              <a:uLnTx/>
              <a:uFillTx/>
              <a:latin typeface="Gill Sans MT" panose="020B0502020104020203" pitchFamily="34" charset="0"/>
              <a:ea typeface="+mj-ea"/>
              <a:cs typeface="+mj-cs"/>
            </a:endParaRPr>
          </a:p>
        </p:txBody>
      </p:sp>
      <p:sp>
        <p:nvSpPr>
          <p:cNvPr id="2" name="Rounded Rectangle 1">
            <a:extLst>
              <a:ext uri="{FF2B5EF4-FFF2-40B4-BE49-F238E27FC236}">
                <a16:creationId xmlns:a16="http://schemas.microsoft.com/office/drawing/2014/main" id="{3B86D58C-6891-704B-8E42-BDA70991B2E9}"/>
              </a:ext>
            </a:extLst>
          </p:cNvPr>
          <p:cNvSpPr/>
          <p:nvPr/>
        </p:nvSpPr>
        <p:spPr>
          <a:xfrm>
            <a:off x="485287" y="1561885"/>
            <a:ext cx="8158983" cy="4499707"/>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US" sz="1500" dirty="0">
                <a:solidFill>
                  <a:schemeClr val="tx2"/>
                </a:solidFill>
              </a:rPr>
              <a:t>Recognizes the challenges around availability of drugs,  the need for supply chain systems and better technologies for more efficient distribution, stock management and quantification</a:t>
            </a:r>
          </a:p>
          <a:p>
            <a:endParaRPr lang="en-US" sz="1500" dirty="0">
              <a:solidFill>
                <a:schemeClr val="tx2"/>
              </a:solidFill>
            </a:endParaRPr>
          </a:p>
          <a:p>
            <a:pPr marL="285750" indent="-285750">
              <a:buFont typeface="Arial" panose="020B0604020202020204" pitchFamily="34" charset="0"/>
              <a:buChar char="•"/>
            </a:pPr>
            <a:r>
              <a:rPr lang="en-US" sz="1500" dirty="0">
                <a:solidFill>
                  <a:schemeClr val="tx2"/>
                </a:solidFill>
              </a:rPr>
              <a:t>Emphasis on terminology and technology standards to ensure system interoperability</a:t>
            </a:r>
          </a:p>
          <a:p>
            <a:endParaRPr lang="en-US" sz="1500" dirty="0">
              <a:solidFill>
                <a:schemeClr val="tx2"/>
              </a:solidFill>
            </a:endParaRPr>
          </a:p>
          <a:p>
            <a:pPr marL="285750" indent="-285750">
              <a:buFont typeface="Arial" panose="020B0604020202020204" pitchFamily="34" charset="0"/>
              <a:buChar char="•"/>
            </a:pPr>
            <a:r>
              <a:rPr lang="en-US" sz="1500" dirty="0">
                <a:solidFill>
                  <a:schemeClr val="tx2"/>
                </a:solidFill>
              </a:rPr>
              <a:t>Highlights the need to enhance supply chain systems as part of policy directions and sub-projects</a:t>
            </a:r>
          </a:p>
          <a:p>
            <a:endParaRPr lang="en-US" sz="1500" dirty="0">
              <a:solidFill>
                <a:schemeClr val="tx2"/>
              </a:solidFill>
            </a:endParaRPr>
          </a:p>
          <a:p>
            <a:pPr marL="285750" indent="-285750">
              <a:buFont typeface="Arial" panose="020B0604020202020204" pitchFamily="34" charset="0"/>
              <a:buChar char="•"/>
            </a:pPr>
            <a:r>
              <a:rPr lang="en-US" sz="1500" dirty="0">
                <a:solidFill>
                  <a:schemeClr val="tx2"/>
                </a:solidFill>
              </a:rPr>
              <a:t>Acknowledges the benefits of supply chain data in DHIS-2,  EMR and other health information systems and processes</a:t>
            </a:r>
          </a:p>
          <a:p>
            <a:endParaRPr lang="en-US" sz="1500" dirty="0">
              <a:solidFill>
                <a:schemeClr val="tx2"/>
              </a:solidFill>
            </a:endParaRPr>
          </a:p>
          <a:p>
            <a:pPr marL="285750" indent="-285750">
              <a:buFont typeface="Arial" panose="020B0604020202020204" pitchFamily="34" charset="0"/>
              <a:buChar char="•"/>
            </a:pPr>
            <a:r>
              <a:rPr lang="en-US" sz="1500" dirty="0">
                <a:solidFill>
                  <a:schemeClr val="tx2"/>
                </a:solidFill>
              </a:rPr>
              <a:t>Highlights opportunities in considering overall supply chain system architecture versus focusing only on eLMIS or WMS</a:t>
            </a:r>
          </a:p>
          <a:p>
            <a:endParaRPr lang="en-US" sz="1500" dirty="0">
              <a:solidFill>
                <a:schemeClr val="tx2"/>
              </a:solidFill>
            </a:endParaRPr>
          </a:p>
          <a:p>
            <a:pPr marL="285750" indent="-285750">
              <a:buFont typeface="Arial" panose="020B0604020202020204" pitchFamily="34" charset="0"/>
              <a:buChar char="•"/>
            </a:pPr>
            <a:r>
              <a:rPr lang="en-US" sz="1500" dirty="0">
                <a:solidFill>
                  <a:schemeClr val="tx2"/>
                </a:solidFill>
              </a:rPr>
              <a:t>Overarching DSC architecture is aligned with this strategic plan, highlighting the necessary supply chain systems including </a:t>
            </a:r>
            <a:r>
              <a:rPr lang="en-US" sz="1500" dirty="0" err="1">
                <a:solidFill>
                  <a:schemeClr val="tx2"/>
                </a:solidFill>
              </a:rPr>
              <a:t>eLMIS</a:t>
            </a:r>
            <a:r>
              <a:rPr lang="en-US" sz="1500" dirty="0">
                <a:solidFill>
                  <a:schemeClr val="tx2"/>
                </a:solidFill>
              </a:rPr>
              <a:t> enhancements and how they will interoperate with other health information ecosystems and private sector sub-systems, where applicable</a:t>
            </a:r>
          </a:p>
        </p:txBody>
      </p:sp>
    </p:spTree>
    <p:extLst>
      <p:ext uri="{BB962C8B-B14F-4D97-AF65-F5344CB8AC3E}">
        <p14:creationId xmlns:p14="http://schemas.microsoft.com/office/powerpoint/2010/main" val="4849835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66" name="Google Shape;466;p6"/>
          <p:cNvSpPr txBox="1"/>
          <p:nvPr/>
        </p:nvSpPr>
        <p:spPr>
          <a:xfrm>
            <a:off x="8102009" y="6338887"/>
            <a:ext cx="406773" cy="3077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fld id="{00000000-1234-1234-1234-123412341234}" type="slidenum">
              <a:rPr lang="en-US" sz="1400">
                <a:solidFill>
                  <a:schemeClr val="dk1"/>
                </a:solidFill>
                <a:latin typeface="Gill Sans"/>
                <a:ea typeface="Gill Sans"/>
                <a:cs typeface="Gill Sans"/>
                <a:sym typeface="Gill Sans"/>
              </a:rPr>
              <a:t>17</a:t>
            </a:fld>
            <a:endParaRPr sz="1400">
              <a:solidFill>
                <a:schemeClr val="dk1"/>
              </a:solidFill>
              <a:latin typeface="Gill Sans"/>
              <a:ea typeface="Gill Sans"/>
              <a:cs typeface="Gill Sans"/>
              <a:sym typeface="Gill Sans"/>
            </a:endParaRPr>
          </a:p>
        </p:txBody>
      </p:sp>
      <p:sp>
        <p:nvSpPr>
          <p:cNvPr id="66" name="Google Shape;459;p6">
            <a:extLst>
              <a:ext uri="{FF2B5EF4-FFF2-40B4-BE49-F238E27FC236}">
                <a16:creationId xmlns:a16="http://schemas.microsoft.com/office/drawing/2014/main" id="{BCD745A5-C69A-2047-B2A9-0468A6424EEE}"/>
              </a:ext>
            </a:extLst>
          </p:cNvPr>
          <p:cNvSpPr txBox="1">
            <a:spLocks/>
          </p:cNvSpPr>
          <p:nvPr/>
        </p:nvSpPr>
        <p:spPr>
          <a:xfrm>
            <a:off x="518160" y="637611"/>
            <a:ext cx="8469085" cy="812490"/>
          </a:xfrm>
          <a:prstGeom prst="rect">
            <a:avLst/>
          </a:prstGeom>
          <a:noFill/>
          <a:ln>
            <a:noFill/>
          </a:ln>
        </p:spPr>
        <p:txBody>
          <a:bodyPr spcFirstLastPara="1" vert="horz" wrap="square" lIns="91425" tIns="45700" rIns="91425" bIns="45700" rtlCol="0" anchor="ctr" anchorCtr="0">
            <a:spAutoFit/>
          </a:bodyPr>
          <a:lstStyle>
            <a:lvl1pPr algn="l" defTabSz="914400" rtl="0" eaLnBrk="1" latinLnBrk="0" hangingPunct="1">
              <a:lnSpc>
                <a:spcPct val="90000"/>
              </a:lnSpc>
              <a:spcBef>
                <a:spcPct val="0"/>
              </a:spcBef>
              <a:buNone/>
              <a:defRPr sz="3200" kern="1200">
                <a:solidFill>
                  <a:srgbClr val="BA0C2F"/>
                </a:solidFill>
                <a:latin typeface="Gill Sans MT" panose="020B0502020104020203" pitchFamily="34" charset="0"/>
                <a:ea typeface="+mj-ea"/>
                <a:cs typeface="+mj-cs"/>
              </a:defRPr>
            </a:lvl1pPr>
          </a:lstStyle>
          <a:p>
            <a:pPr marL="0" marR="0" lvl="0" indent="0" algn="l" defTabSz="914400" rtl="0" eaLnBrk="1" fontAlgn="t" latinLnBrk="0" hangingPunct="1">
              <a:lnSpc>
                <a:spcPct val="90000"/>
              </a:lnSpc>
              <a:spcBef>
                <a:spcPct val="0"/>
              </a:spcBef>
              <a:spcAft>
                <a:spcPts val="0"/>
              </a:spcAft>
              <a:buClr>
                <a:srgbClr val="6C6463"/>
              </a:buClr>
              <a:buSzPct val="80000"/>
              <a:buFontTx/>
              <a:buNone/>
              <a:tabLst/>
              <a:defRPr/>
            </a:pPr>
            <a:r>
              <a:rPr kumimoji="0" lang="en-US" sz="2800" b="0" i="0" u="none" strike="noStrike" kern="1200" cap="none" spc="0" normalizeH="0" baseline="0" noProof="0" dirty="0">
                <a:ln>
                  <a:noFill/>
                </a:ln>
                <a:solidFill>
                  <a:srgbClr val="BA0C2F"/>
                </a:solidFill>
                <a:effectLst/>
                <a:uLnTx/>
                <a:uFillTx/>
                <a:latin typeface="Gill Sans MT" panose="020B0502020104020203" pitchFamily="34" charset="0"/>
                <a:ea typeface="+mj-ea"/>
                <a:cs typeface="+mj-cs"/>
                <a:sym typeface="Gill Sans"/>
              </a:rPr>
              <a:t>Rwanda Digital Health Transformation </a:t>
            </a:r>
            <a:r>
              <a:rPr kumimoji="0" lang="en-US" sz="2400" b="0" i="0" u="none" strike="noStrike" kern="1200" cap="none" spc="0" normalizeH="0" baseline="0" noProof="0" dirty="0">
                <a:ln>
                  <a:noFill/>
                </a:ln>
                <a:solidFill>
                  <a:srgbClr val="BA0C2F"/>
                </a:solidFill>
                <a:effectLst/>
                <a:uLnTx/>
                <a:uFillTx/>
                <a:latin typeface="Gill Sans MT" panose="020B0502020104020203" pitchFamily="34" charset="0"/>
                <a:ea typeface="+mj-ea"/>
                <a:cs typeface="+mj-cs"/>
                <a:sym typeface="Gill Sans"/>
              </a:rPr>
              <a:t>– </a:t>
            </a:r>
          </a:p>
          <a:p>
            <a:pPr marL="0" marR="0" lvl="0" indent="0" algn="l" defTabSz="914400" rtl="0" eaLnBrk="1" fontAlgn="t" latinLnBrk="0" hangingPunct="1">
              <a:lnSpc>
                <a:spcPct val="90000"/>
              </a:lnSpc>
              <a:spcBef>
                <a:spcPct val="0"/>
              </a:spcBef>
              <a:spcAft>
                <a:spcPts val="0"/>
              </a:spcAft>
              <a:buClr>
                <a:srgbClr val="6C6463"/>
              </a:buClr>
              <a:buSzPct val="80000"/>
              <a:buFontTx/>
              <a:buNone/>
              <a:tabLst/>
              <a:defRPr/>
            </a:pPr>
            <a:r>
              <a:rPr kumimoji="0" lang="en-US" sz="2400" b="0" i="0" u="none" strike="noStrike" kern="1200" cap="none" spc="0" normalizeH="0" baseline="0" noProof="0" dirty="0">
                <a:ln>
                  <a:noFill/>
                </a:ln>
                <a:solidFill>
                  <a:srgbClr val="BA0C2F"/>
                </a:solidFill>
                <a:effectLst/>
                <a:uLnTx/>
                <a:uFillTx/>
                <a:latin typeface="Gill Sans MT" panose="020B0502020104020203" pitchFamily="34" charset="0"/>
                <a:ea typeface="+mj-ea"/>
                <a:cs typeface="+mj-cs"/>
                <a:sym typeface="Gill Sans"/>
              </a:rPr>
              <a:t>Gaps &amp; Opportunities for Digital Supply Chain</a:t>
            </a:r>
            <a:endParaRPr kumimoji="0" lang="en-US" sz="2400" b="0" i="0" u="none" strike="noStrike" kern="1200" cap="none" spc="0" normalizeH="0" baseline="0" noProof="0" dirty="0">
              <a:ln>
                <a:noFill/>
              </a:ln>
              <a:solidFill>
                <a:srgbClr val="BA0C2F"/>
              </a:solidFill>
              <a:effectLst/>
              <a:uLnTx/>
              <a:uFillTx/>
              <a:latin typeface="Gill Sans MT" panose="020B0502020104020203" pitchFamily="34" charset="0"/>
              <a:ea typeface="+mj-ea"/>
              <a:cs typeface="+mj-cs"/>
            </a:endParaRPr>
          </a:p>
        </p:txBody>
      </p:sp>
      <p:sp>
        <p:nvSpPr>
          <p:cNvPr id="2" name="Rounded Rectangle 1">
            <a:extLst>
              <a:ext uri="{FF2B5EF4-FFF2-40B4-BE49-F238E27FC236}">
                <a16:creationId xmlns:a16="http://schemas.microsoft.com/office/drawing/2014/main" id="{3B86D58C-6891-704B-8E42-BDA70991B2E9}"/>
              </a:ext>
            </a:extLst>
          </p:cNvPr>
          <p:cNvSpPr/>
          <p:nvPr/>
        </p:nvSpPr>
        <p:spPr>
          <a:xfrm>
            <a:off x="518159" y="1717964"/>
            <a:ext cx="8196349" cy="4281054"/>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US" sz="1600" dirty="0">
                <a:solidFill>
                  <a:schemeClr val="tx2"/>
                </a:solidFill>
              </a:rPr>
              <a:t>Focuses on healthcare information systems while supply chain aspects that impact health services, such as planning, procurement and distribution, need consideration</a:t>
            </a:r>
          </a:p>
          <a:p>
            <a:endParaRPr lang="en-US" sz="1600" dirty="0">
              <a:solidFill>
                <a:schemeClr val="tx2"/>
              </a:solidFill>
            </a:endParaRPr>
          </a:p>
          <a:p>
            <a:pPr marL="285750" indent="-285750">
              <a:buFont typeface="Arial" panose="020B0604020202020204" pitchFamily="34" charset="0"/>
              <a:buChar char="•"/>
            </a:pPr>
            <a:r>
              <a:rPr lang="en-US" sz="1600" dirty="0">
                <a:solidFill>
                  <a:schemeClr val="tx2"/>
                </a:solidFill>
              </a:rPr>
              <a:t>Emphasis on Rwanda HIE that supply chain systems can leverage to share product data relevant to patients across health ecosystems</a:t>
            </a:r>
          </a:p>
          <a:p>
            <a:pPr marL="285750" indent="-285750">
              <a:buFont typeface="Arial" panose="020B0604020202020204" pitchFamily="34" charset="0"/>
              <a:buChar char="•"/>
            </a:pPr>
            <a:endParaRPr lang="en-US" sz="1600" dirty="0">
              <a:solidFill>
                <a:schemeClr val="tx2"/>
              </a:solidFill>
            </a:endParaRPr>
          </a:p>
          <a:p>
            <a:pPr marL="285750" indent="-285750">
              <a:buFont typeface="Arial" panose="020B0604020202020204" pitchFamily="34" charset="0"/>
              <a:buChar char="•"/>
            </a:pPr>
            <a:r>
              <a:rPr lang="en-US" sz="1600" dirty="0">
                <a:solidFill>
                  <a:schemeClr val="tx2"/>
                </a:solidFill>
              </a:rPr>
              <a:t>Integrations such as insurance can benefit from supply chain data to streamline relevant claim processes</a:t>
            </a:r>
          </a:p>
          <a:p>
            <a:pPr marL="285750" indent="-285750">
              <a:buFont typeface="Arial" panose="020B0604020202020204" pitchFamily="34" charset="0"/>
              <a:buChar char="•"/>
            </a:pPr>
            <a:endParaRPr lang="en-US" sz="1600" dirty="0">
              <a:solidFill>
                <a:schemeClr val="tx2"/>
              </a:solidFill>
            </a:endParaRPr>
          </a:p>
          <a:p>
            <a:pPr marL="285750" indent="-285750">
              <a:buFont typeface="Arial" panose="020B0604020202020204" pitchFamily="34" charset="0"/>
              <a:buChar char="•"/>
            </a:pPr>
            <a:r>
              <a:rPr lang="en-US" sz="1600" dirty="0">
                <a:solidFill>
                  <a:schemeClr val="tx2"/>
                </a:solidFill>
              </a:rPr>
              <a:t>HIE can benefit from supply chain specific registries, such as NPC and facility registry, since healthcare systems reference products dispensed to patients</a:t>
            </a:r>
          </a:p>
          <a:p>
            <a:pPr marL="285750" indent="-285750">
              <a:buFont typeface="Arial" panose="020B0604020202020204" pitchFamily="34" charset="0"/>
              <a:buChar char="•"/>
            </a:pPr>
            <a:endParaRPr lang="en-US" sz="1600" dirty="0">
              <a:solidFill>
                <a:schemeClr val="tx2"/>
              </a:solidFill>
            </a:endParaRPr>
          </a:p>
          <a:p>
            <a:pPr marL="285750" indent="-285750">
              <a:buFont typeface="Arial" panose="020B0604020202020204" pitchFamily="34" charset="0"/>
              <a:buChar char="•"/>
            </a:pPr>
            <a:r>
              <a:rPr lang="en-US" sz="1600" dirty="0">
                <a:solidFill>
                  <a:schemeClr val="tx2"/>
                </a:solidFill>
              </a:rPr>
              <a:t>An aligned DSC architecture can highlight synergies with Digital Health architecture, that promotes holistic patient centric health services</a:t>
            </a:r>
          </a:p>
        </p:txBody>
      </p:sp>
    </p:spTree>
    <p:extLst>
      <p:ext uri="{BB962C8B-B14F-4D97-AF65-F5344CB8AC3E}">
        <p14:creationId xmlns:p14="http://schemas.microsoft.com/office/powerpoint/2010/main" val="36944361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66" name="Google Shape;466;p6"/>
          <p:cNvSpPr txBox="1"/>
          <p:nvPr/>
        </p:nvSpPr>
        <p:spPr>
          <a:xfrm>
            <a:off x="8091377" y="6338887"/>
            <a:ext cx="417405"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fld id="{00000000-1234-1234-1234-123412341234}" type="slidenum">
              <a:rPr lang="en-US" sz="1400" smtClean="0">
                <a:solidFill>
                  <a:schemeClr val="dk1"/>
                </a:solidFill>
                <a:latin typeface="Gill Sans"/>
                <a:ea typeface="Gill Sans"/>
                <a:cs typeface="Gill Sans"/>
                <a:sym typeface="Gill Sans"/>
              </a:rPr>
              <a:t>18</a:t>
            </a:fld>
            <a:endParaRPr lang="en-US" sz="1400" dirty="0">
              <a:solidFill>
                <a:schemeClr val="dk1"/>
              </a:solidFill>
              <a:latin typeface="Gill Sans"/>
              <a:ea typeface="Gill Sans"/>
              <a:cs typeface="Gill Sans"/>
              <a:sym typeface="Gill Sans"/>
            </a:endParaRPr>
          </a:p>
        </p:txBody>
      </p:sp>
      <p:sp>
        <p:nvSpPr>
          <p:cNvPr id="66" name="Google Shape;459;p6">
            <a:extLst>
              <a:ext uri="{FF2B5EF4-FFF2-40B4-BE49-F238E27FC236}">
                <a16:creationId xmlns:a16="http://schemas.microsoft.com/office/drawing/2014/main" id="{BCD745A5-C69A-2047-B2A9-0468A6424EEE}"/>
              </a:ext>
            </a:extLst>
          </p:cNvPr>
          <p:cNvSpPr txBox="1">
            <a:spLocks/>
          </p:cNvSpPr>
          <p:nvPr/>
        </p:nvSpPr>
        <p:spPr>
          <a:xfrm>
            <a:off x="518160" y="803810"/>
            <a:ext cx="8469085" cy="480091"/>
          </a:xfrm>
          <a:prstGeom prst="rect">
            <a:avLst/>
          </a:prstGeom>
          <a:noFill/>
          <a:ln>
            <a:noFill/>
          </a:ln>
        </p:spPr>
        <p:txBody>
          <a:bodyPr spcFirstLastPara="1" vert="horz" wrap="square" lIns="91425" tIns="45700" rIns="91425" bIns="45700" rtlCol="0" anchor="ctr" anchorCtr="0">
            <a:spAutoFit/>
          </a:bodyPr>
          <a:lstStyle>
            <a:lvl1pPr algn="l" defTabSz="914400" rtl="0" eaLnBrk="1" latinLnBrk="0" hangingPunct="1">
              <a:lnSpc>
                <a:spcPct val="90000"/>
              </a:lnSpc>
              <a:spcBef>
                <a:spcPct val="0"/>
              </a:spcBef>
              <a:buNone/>
              <a:defRPr sz="3200" kern="1200">
                <a:solidFill>
                  <a:srgbClr val="BA0C2F"/>
                </a:solidFill>
                <a:latin typeface="Gill Sans MT" panose="020B0502020104020203" pitchFamily="34" charset="0"/>
                <a:ea typeface="+mj-ea"/>
                <a:cs typeface="+mj-cs"/>
              </a:defRPr>
            </a:lvl1pPr>
          </a:lstStyle>
          <a:p>
            <a:pPr marL="0" marR="0" lvl="0" indent="0" algn="l" defTabSz="914400" rtl="0" eaLnBrk="1" fontAlgn="t" latinLnBrk="0" hangingPunct="1">
              <a:lnSpc>
                <a:spcPct val="90000"/>
              </a:lnSpc>
              <a:spcBef>
                <a:spcPct val="0"/>
              </a:spcBef>
              <a:spcAft>
                <a:spcPts val="0"/>
              </a:spcAft>
              <a:buClr>
                <a:srgbClr val="6C6463"/>
              </a:buClr>
              <a:buSzPct val="80000"/>
              <a:buFontTx/>
              <a:buNone/>
              <a:tabLst/>
              <a:defRPr/>
            </a:pPr>
            <a:r>
              <a:rPr kumimoji="0" lang="en-US" sz="2800" b="0" i="0" u="none" strike="noStrike" kern="1200" cap="none" spc="0" normalizeH="0" baseline="0" noProof="0">
                <a:ln>
                  <a:noFill/>
                </a:ln>
                <a:solidFill>
                  <a:srgbClr val="BA0C2F"/>
                </a:solidFill>
                <a:effectLst/>
                <a:uLnTx/>
                <a:uFillTx/>
                <a:latin typeface="Gill Sans MT" panose="020B0502020104020203" pitchFamily="34" charset="0"/>
                <a:ea typeface="+mj-ea"/>
                <a:cs typeface="+mj-cs"/>
                <a:sym typeface="Gill Sans"/>
              </a:rPr>
              <a:t>DSC Alignment with National Digital Priorities</a:t>
            </a:r>
            <a:endParaRPr kumimoji="0" lang="en-US" sz="2400" b="0" i="0" u="none" strike="noStrike" kern="1200" cap="none" spc="0" normalizeH="0" baseline="0" noProof="0" dirty="0">
              <a:ln>
                <a:noFill/>
              </a:ln>
              <a:solidFill>
                <a:srgbClr val="BA0C2F"/>
              </a:solidFill>
              <a:effectLst/>
              <a:uLnTx/>
              <a:uFillTx/>
              <a:latin typeface="Gill Sans MT" panose="020B0502020104020203" pitchFamily="34" charset="0"/>
              <a:ea typeface="+mj-ea"/>
              <a:cs typeface="+mj-cs"/>
            </a:endParaRPr>
          </a:p>
        </p:txBody>
      </p:sp>
      <p:graphicFrame>
        <p:nvGraphicFramePr>
          <p:cNvPr id="3" name="Table 2">
            <a:extLst>
              <a:ext uri="{FF2B5EF4-FFF2-40B4-BE49-F238E27FC236}">
                <a16:creationId xmlns:a16="http://schemas.microsoft.com/office/drawing/2014/main" id="{D5473231-D142-A440-B77D-3414B1D1CA51}"/>
              </a:ext>
            </a:extLst>
          </p:cNvPr>
          <p:cNvGraphicFramePr>
            <a:graphicFrameLocks noGrp="1"/>
          </p:cNvGraphicFramePr>
          <p:nvPr>
            <p:extLst>
              <p:ext uri="{D42A27DB-BD31-4B8C-83A1-F6EECF244321}">
                <p14:modId xmlns:p14="http://schemas.microsoft.com/office/powerpoint/2010/main" val="46643085"/>
              </p:ext>
            </p:extLst>
          </p:nvPr>
        </p:nvGraphicFramePr>
        <p:xfrm>
          <a:off x="684755" y="1564435"/>
          <a:ext cx="7774490" cy="4489755"/>
        </p:xfrm>
        <a:graphic>
          <a:graphicData uri="http://schemas.openxmlformats.org/drawingml/2006/table">
            <a:tbl>
              <a:tblPr firstRow="1" firstCol="1" bandRow="1"/>
              <a:tblGrid>
                <a:gridCol w="1698382">
                  <a:extLst>
                    <a:ext uri="{9D8B030D-6E8A-4147-A177-3AD203B41FA5}">
                      <a16:colId xmlns:a16="http://schemas.microsoft.com/office/drawing/2014/main" val="4057272345"/>
                    </a:ext>
                  </a:extLst>
                </a:gridCol>
                <a:gridCol w="2855039">
                  <a:extLst>
                    <a:ext uri="{9D8B030D-6E8A-4147-A177-3AD203B41FA5}">
                      <a16:colId xmlns:a16="http://schemas.microsoft.com/office/drawing/2014/main" val="2965284786"/>
                    </a:ext>
                  </a:extLst>
                </a:gridCol>
                <a:gridCol w="3221069">
                  <a:extLst>
                    <a:ext uri="{9D8B030D-6E8A-4147-A177-3AD203B41FA5}">
                      <a16:colId xmlns:a16="http://schemas.microsoft.com/office/drawing/2014/main" val="2815626543"/>
                    </a:ext>
                  </a:extLst>
                </a:gridCol>
              </a:tblGrid>
              <a:tr h="392936">
                <a:tc>
                  <a:txBody>
                    <a:bodyPr/>
                    <a:lstStyle/>
                    <a:p>
                      <a:pPr marL="0" marR="0">
                        <a:spcBef>
                          <a:spcPts val="0"/>
                        </a:spcBef>
                        <a:spcAft>
                          <a:spcPts val="0"/>
                        </a:spcAft>
                      </a:pPr>
                      <a:r>
                        <a:rPr lang="en-US" sz="1100" b="1">
                          <a:solidFill>
                            <a:srgbClr val="FFFFFF"/>
                          </a:solidFill>
                          <a:effectLst/>
                          <a:latin typeface="IBM Plex Sans" panose="020B0503050203000203" pitchFamily="34" charset="0"/>
                          <a:ea typeface="Times New Roman" panose="02020603050405020304" pitchFamily="18" charset="0"/>
                          <a:cs typeface="Calibri" panose="020F0502020204030204" pitchFamily="34" charset="0"/>
                        </a:rPr>
                        <a:t>Document Reviewed</a:t>
                      </a:r>
                      <a:endParaRPr lang="en-US" sz="1100">
                        <a:solidFill>
                          <a:srgbClr val="7F7F7F"/>
                        </a:solidFill>
                        <a:effectLst/>
                        <a:latin typeface="Gill Sans MT" panose="020B0502020104020203" pitchFamily="34" charset="77"/>
                        <a:ea typeface="Times New Roman" panose="02020603050405020304" pitchFamily="18" charset="0"/>
                        <a:cs typeface="Times New Roman" panose="02020603050405020304" pitchFamily="18" charset="0"/>
                      </a:endParaRPr>
                    </a:p>
                  </a:txBody>
                  <a:tcPr marL="68580" marR="68580" marT="0" marB="0" anchor="ctr">
                    <a:lnL w="28575" cap="flat" cmpd="sng" algn="ctr">
                      <a:solidFill>
                        <a:srgbClr val="2F5496"/>
                      </a:solidFill>
                      <a:prstDash val="solid"/>
                      <a:round/>
                      <a:headEnd type="none" w="med" len="med"/>
                      <a:tailEnd type="none" w="med" len="med"/>
                    </a:lnL>
                    <a:lnR>
                      <a:noFill/>
                    </a:lnR>
                    <a:lnT w="28575" cap="flat" cmpd="sng" algn="ctr">
                      <a:solidFill>
                        <a:srgbClr val="2F5496"/>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44546A"/>
                    </a:solidFill>
                  </a:tcPr>
                </a:tc>
                <a:tc>
                  <a:txBody>
                    <a:bodyPr/>
                    <a:lstStyle/>
                    <a:p>
                      <a:pPr marL="0" marR="0">
                        <a:spcBef>
                          <a:spcPts val="0"/>
                        </a:spcBef>
                        <a:spcAft>
                          <a:spcPts val="0"/>
                        </a:spcAft>
                      </a:pPr>
                      <a:r>
                        <a:rPr lang="en-US" sz="1100" b="1">
                          <a:solidFill>
                            <a:srgbClr val="FFFFFF"/>
                          </a:solidFill>
                          <a:effectLst/>
                          <a:latin typeface="IBM Plex Sans" panose="020B0503050203000203" pitchFamily="34" charset="0"/>
                          <a:ea typeface="Times New Roman" panose="02020603050405020304" pitchFamily="18" charset="0"/>
                          <a:cs typeface="Calibri" panose="020F0502020204030204" pitchFamily="34" charset="0"/>
                        </a:rPr>
                        <a:t>Priorities*</a:t>
                      </a:r>
                      <a:endParaRPr lang="en-US" sz="1100">
                        <a:solidFill>
                          <a:srgbClr val="7F7F7F"/>
                        </a:solidFill>
                        <a:effectLst/>
                        <a:latin typeface="Gill Sans MT" panose="020B0502020104020203" pitchFamily="34" charset="77"/>
                        <a:ea typeface="Times New Roman" panose="02020603050405020304" pitchFamily="18" charset="0"/>
                        <a:cs typeface="Times New Roman" panose="02020603050405020304" pitchFamily="18" charset="0"/>
                      </a:endParaRPr>
                    </a:p>
                  </a:txBody>
                  <a:tcPr marL="68580" marR="68580" marT="0" marB="0" anchor="ctr">
                    <a:lnL>
                      <a:noFill/>
                    </a:lnL>
                    <a:lnR>
                      <a:noFill/>
                    </a:lnR>
                    <a:lnT w="28575" cap="flat" cmpd="sng" algn="ctr">
                      <a:solidFill>
                        <a:srgbClr val="2F5496"/>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44546A"/>
                    </a:solidFill>
                  </a:tcPr>
                </a:tc>
                <a:tc>
                  <a:txBody>
                    <a:bodyPr/>
                    <a:lstStyle/>
                    <a:p>
                      <a:pPr marL="0" marR="0">
                        <a:spcBef>
                          <a:spcPts val="0"/>
                        </a:spcBef>
                        <a:spcAft>
                          <a:spcPts val="0"/>
                        </a:spcAft>
                      </a:pPr>
                      <a:r>
                        <a:rPr lang="en-US" sz="1100" b="1">
                          <a:solidFill>
                            <a:srgbClr val="FFFFFF"/>
                          </a:solidFill>
                          <a:effectLst/>
                          <a:latin typeface="IBM Plex Sans" panose="020B0503050203000203" pitchFamily="34" charset="0"/>
                          <a:ea typeface="Times New Roman" panose="02020603050405020304" pitchFamily="18" charset="0"/>
                          <a:cs typeface="Calibri" panose="020F0502020204030204" pitchFamily="34" charset="0"/>
                        </a:rPr>
                        <a:t>Alignment for DSC Transformation</a:t>
                      </a:r>
                      <a:endParaRPr lang="en-US" sz="1100">
                        <a:solidFill>
                          <a:srgbClr val="7F7F7F"/>
                        </a:solidFill>
                        <a:effectLst/>
                        <a:latin typeface="Gill Sans MT" panose="020B0502020104020203" pitchFamily="34" charset="77"/>
                        <a:ea typeface="Times New Roman" panose="02020603050405020304" pitchFamily="18" charset="0"/>
                        <a:cs typeface="Times New Roman" panose="02020603050405020304" pitchFamily="18" charset="0"/>
                      </a:endParaRPr>
                    </a:p>
                  </a:txBody>
                  <a:tcPr marL="68580" marR="68580" marT="0" marB="0" anchor="ctr">
                    <a:lnL>
                      <a:noFill/>
                    </a:lnL>
                    <a:lnR w="28575" cap="flat" cmpd="sng" algn="ctr">
                      <a:solidFill>
                        <a:srgbClr val="4472C4"/>
                      </a:solidFill>
                      <a:prstDash val="solid"/>
                      <a:round/>
                      <a:headEnd type="none" w="med" len="med"/>
                      <a:tailEnd type="none" w="med" len="med"/>
                    </a:lnR>
                    <a:lnT w="28575" cap="flat" cmpd="sng" algn="ctr">
                      <a:solidFill>
                        <a:srgbClr val="2F5496"/>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4472C4"/>
                    </a:solidFill>
                  </a:tcPr>
                </a:tc>
                <a:extLst>
                  <a:ext uri="{0D108BD9-81ED-4DB2-BD59-A6C34878D82A}">
                    <a16:rowId xmlns:a16="http://schemas.microsoft.com/office/drawing/2014/main" val="69581562"/>
                  </a:ext>
                </a:extLst>
              </a:tr>
              <a:tr h="841690">
                <a:tc>
                  <a:txBody>
                    <a:bodyPr/>
                    <a:lstStyle/>
                    <a:p>
                      <a:pPr marL="0" marR="0">
                        <a:lnSpc>
                          <a:spcPct val="115000"/>
                        </a:lnSpc>
                        <a:spcBef>
                          <a:spcPts val="0"/>
                        </a:spcBef>
                        <a:spcAft>
                          <a:spcPts val="0"/>
                        </a:spcAft>
                      </a:pPr>
                      <a:r>
                        <a:rPr lang="en-US" sz="1200" dirty="0">
                          <a:solidFill>
                            <a:srgbClr val="4472C4"/>
                          </a:solidFill>
                          <a:effectLst/>
                          <a:latin typeface="IBM Plex Sans" panose="020B0503050203000203" pitchFamily="34" charset="0"/>
                          <a:ea typeface="Times New Roman" panose="02020603050405020304" pitchFamily="18" charset="0"/>
                          <a:cs typeface="Times New Roman" panose="02020603050405020304" pitchFamily="18" charset="0"/>
                        </a:rPr>
                        <a:t>National Strategy - Rwanda - 2018-2023</a:t>
                      </a:r>
                      <a:endParaRPr lang="en-US" sz="1200" dirty="0">
                        <a:solidFill>
                          <a:srgbClr val="7F7F7F"/>
                        </a:solidFill>
                        <a:effectLst/>
                        <a:latin typeface="Gill Sans MT" panose="020B0502020104020203" pitchFamily="34" charset="77"/>
                        <a:ea typeface="Times New Roman" panose="02020603050405020304" pitchFamily="18" charset="0"/>
                        <a:cs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endParaRPr lang="en-US" sz="1200" dirty="0">
                        <a:solidFill>
                          <a:srgbClr val="4472C4"/>
                        </a:solidFill>
                        <a:effectLst/>
                        <a:latin typeface="IBM Plex Sans" panose="020B0503050203000203"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200" dirty="0">
                          <a:solidFill>
                            <a:srgbClr val="4472C4"/>
                          </a:solidFill>
                          <a:effectLst/>
                          <a:latin typeface="IBM Plex Sans" panose="020B0503050203000203" pitchFamily="34" charset="0"/>
                          <a:ea typeface="Times New Roman" panose="02020603050405020304" pitchFamily="18" charset="0"/>
                          <a:cs typeface="Times New Roman" panose="02020603050405020304" pitchFamily="18" charset="0"/>
                        </a:rPr>
                        <a:t>Strengthen the management of critical resources in the health sector, by enhancing the Supply Chain System</a:t>
                      </a:r>
                      <a:endParaRPr lang="en-US" sz="1200" dirty="0">
                        <a:solidFill>
                          <a:srgbClr val="7F7F7F"/>
                        </a:solidFill>
                        <a:effectLst/>
                        <a:latin typeface="Gill Sans MT" panose="020B0502020104020203" pitchFamily="34" charset="77"/>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endParaRPr lang="en-US" sz="1200" dirty="0">
                        <a:solidFill>
                          <a:srgbClr val="4472C4"/>
                        </a:solidFill>
                        <a:effectLst/>
                        <a:latin typeface="IBM Plex Sans" panose="020B0503050203000203"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200" dirty="0">
                          <a:solidFill>
                            <a:srgbClr val="4472C4"/>
                          </a:solidFill>
                          <a:effectLst/>
                          <a:latin typeface="IBM Plex Sans" panose="020B0503050203000203" pitchFamily="34" charset="0"/>
                          <a:ea typeface="Times New Roman" panose="02020603050405020304" pitchFamily="18" charset="0"/>
                          <a:cs typeface="Times New Roman" panose="02020603050405020304" pitchFamily="18" charset="0"/>
                        </a:rPr>
                        <a:t>Implementation of systems based on SCIS areas identified in section 3.2.2  </a:t>
                      </a:r>
                      <a:endParaRPr lang="en-US" sz="1200" dirty="0">
                        <a:solidFill>
                          <a:srgbClr val="7F7F7F"/>
                        </a:solidFill>
                        <a:effectLst/>
                        <a:latin typeface="Gill Sans MT" panose="020B0502020104020203" pitchFamily="34" charset="77"/>
                        <a:ea typeface="Times New Roman" panose="02020603050405020304" pitchFamily="18" charset="0"/>
                        <a:cs typeface="Times New Roman" panose="02020603050405020304" pitchFamily="18" charset="0"/>
                      </a:endParaRPr>
                    </a:p>
                  </a:txBody>
                  <a:tcPr marL="68580" marR="68580" marT="0" marB="0">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38155586"/>
                  </a:ext>
                </a:extLst>
              </a:tr>
              <a:tr h="937692">
                <a:tc>
                  <a:txBody>
                    <a:bodyPr/>
                    <a:lstStyle/>
                    <a:p>
                      <a:pPr marL="0" marR="0">
                        <a:lnSpc>
                          <a:spcPct val="115000"/>
                        </a:lnSpc>
                        <a:spcBef>
                          <a:spcPts val="0"/>
                        </a:spcBef>
                        <a:spcAft>
                          <a:spcPts val="0"/>
                        </a:spcAft>
                      </a:pPr>
                      <a:r>
                        <a:rPr lang="en-US" sz="1200" dirty="0">
                          <a:solidFill>
                            <a:srgbClr val="4472C4"/>
                          </a:solidFill>
                          <a:effectLst/>
                          <a:latin typeface="IBM Plex Sans" panose="020B0503050203000203" pitchFamily="34" charset="0"/>
                          <a:ea typeface="Times New Roman" panose="02020603050405020304" pitchFamily="18" charset="0"/>
                          <a:cs typeface="Times New Roman" panose="02020603050405020304" pitchFamily="18" charset="0"/>
                        </a:rPr>
                        <a:t>Rwanda Digital Transformation</a:t>
                      </a:r>
                      <a:endParaRPr lang="en-US" sz="1200" dirty="0">
                        <a:solidFill>
                          <a:srgbClr val="7F7F7F"/>
                        </a:solidFill>
                        <a:effectLst/>
                        <a:latin typeface="Gill Sans MT" panose="020B0502020104020203" pitchFamily="34" charset="77"/>
                        <a:ea typeface="Times New Roman" panose="02020603050405020304" pitchFamily="18" charset="0"/>
                        <a:cs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a:noFill/>
                    </a:lnR>
                    <a:lnT>
                      <a:noFill/>
                    </a:lnT>
                    <a:lnB>
                      <a:noFill/>
                    </a:lnB>
                    <a:solidFill>
                      <a:srgbClr val="EDEDED"/>
                    </a:solidFill>
                  </a:tcPr>
                </a:tc>
                <a:tc>
                  <a:txBody>
                    <a:bodyPr/>
                    <a:lstStyle/>
                    <a:p>
                      <a:pPr marL="0" marR="0">
                        <a:spcBef>
                          <a:spcPts val="0"/>
                        </a:spcBef>
                        <a:spcAft>
                          <a:spcPts val="0"/>
                        </a:spcAft>
                      </a:pPr>
                      <a:endParaRPr lang="en-US" sz="1200" i="1" dirty="0">
                        <a:solidFill>
                          <a:srgbClr val="000000"/>
                        </a:solidFill>
                        <a:effectLst/>
                        <a:latin typeface="IBM Plex Sans" panose="020B0503050203000203"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200" i="1" dirty="0">
                          <a:solidFill>
                            <a:srgbClr val="000000"/>
                          </a:solidFill>
                          <a:effectLst/>
                          <a:latin typeface="IBM Plex Sans" panose="020B0503050203000203" pitchFamily="34" charset="0"/>
                          <a:ea typeface="Times New Roman" panose="02020603050405020304" pitchFamily="18" charset="0"/>
                          <a:cs typeface="Times New Roman" panose="02020603050405020304" pitchFamily="18" charset="0"/>
                        </a:rPr>
                        <a:t>Focuses on Health Information Systems (HIS). </a:t>
                      </a:r>
                      <a:r>
                        <a:rPr lang="en-US" sz="1200" dirty="0">
                          <a:solidFill>
                            <a:srgbClr val="4472C4"/>
                          </a:solidFill>
                          <a:effectLst/>
                          <a:latin typeface="IBM Plex Sans" panose="020B0503050203000203" pitchFamily="34" charset="0"/>
                          <a:ea typeface="Times New Roman" panose="02020603050405020304" pitchFamily="18" charset="0"/>
                          <a:cs typeface="Times New Roman" panose="02020603050405020304" pitchFamily="18" charset="0"/>
                        </a:rPr>
                        <a:t>Opportunities exist where HIS can benefit from supply chain information</a:t>
                      </a:r>
                      <a:r>
                        <a:rPr lang="en-US" sz="1200" i="1" dirty="0">
                          <a:solidFill>
                            <a:srgbClr val="000000"/>
                          </a:solidFill>
                          <a:effectLst/>
                          <a:latin typeface="IBM Plex Sans" panose="020B0503050203000203" pitchFamily="34" charset="0"/>
                          <a:ea typeface="Times New Roman" panose="02020603050405020304" pitchFamily="18" charset="0"/>
                          <a:cs typeface="Times New Roman" panose="02020603050405020304" pitchFamily="18" charset="0"/>
                        </a:rPr>
                        <a:t> </a:t>
                      </a:r>
                      <a:endParaRPr lang="en-US" sz="1200" dirty="0">
                        <a:solidFill>
                          <a:srgbClr val="7F7F7F"/>
                        </a:solidFill>
                        <a:effectLst/>
                        <a:latin typeface="Gill Sans MT" panose="020B0502020104020203" pitchFamily="34" charset="77"/>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solidFill>
                      <a:srgbClr val="EDEDED"/>
                    </a:solidFill>
                  </a:tcPr>
                </a:tc>
                <a:tc>
                  <a:txBody>
                    <a:bodyPr/>
                    <a:lstStyle/>
                    <a:p>
                      <a:pPr marL="0" marR="0">
                        <a:spcBef>
                          <a:spcPts val="0"/>
                        </a:spcBef>
                        <a:spcAft>
                          <a:spcPts val="0"/>
                        </a:spcAft>
                      </a:pPr>
                      <a:endParaRPr lang="en-US" sz="1200" dirty="0">
                        <a:solidFill>
                          <a:srgbClr val="4472C4"/>
                        </a:solidFill>
                        <a:effectLst/>
                        <a:latin typeface="IBM Plex Sans" panose="020B0503050203000203"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200" dirty="0">
                          <a:solidFill>
                            <a:srgbClr val="4472C4"/>
                          </a:solidFill>
                          <a:effectLst/>
                          <a:latin typeface="IBM Plex Sans" panose="020B0503050203000203" pitchFamily="34" charset="0"/>
                          <a:ea typeface="Times New Roman" panose="02020603050405020304" pitchFamily="18" charset="0"/>
                          <a:cs typeface="Times New Roman" panose="02020603050405020304" pitchFamily="18" charset="0"/>
                        </a:rPr>
                        <a:t>Leveraging Rwanda Health Information Exchange to share SC data with HIS to enable a digital health ecosystem</a:t>
                      </a:r>
                      <a:endParaRPr lang="en-US" sz="1200" dirty="0">
                        <a:solidFill>
                          <a:srgbClr val="7F7F7F"/>
                        </a:solidFill>
                        <a:effectLst/>
                        <a:latin typeface="Gill Sans MT" panose="020B0502020104020203" pitchFamily="34" charset="77"/>
                        <a:ea typeface="Times New Roman" panose="02020603050405020304" pitchFamily="18" charset="0"/>
                        <a:cs typeface="Times New Roman" panose="02020603050405020304" pitchFamily="18" charset="0"/>
                      </a:endParaRPr>
                    </a:p>
                  </a:txBody>
                  <a:tcPr marL="68580" marR="68580" marT="0" marB="0">
                    <a:lnL>
                      <a:noFill/>
                    </a:lnL>
                    <a:lnR w="19050" cap="flat" cmpd="sng" algn="ctr">
                      <a:solidFill>
                        <a:srgbClr val="000000"/>
                      </a:solidFill>
                      <a:prstDash val="solid"/>
                      <a:round/>
                      <a:headEnd type="none" w="med" len="med"/>
                      <a:tailEnd type="none" w="med" len="med"/>
                    </a:lnR>
                    <a:lnT>
                      <a:noFill/>
                    </a:lnT>
                    <a:lnB>
                      <a:noFill/>
                    </a:lnB>
                    <a:solidFill>
                      <a:srgbClr val="EDEDED"/>
                    </a:solidFill>
                  </a:tcPr>
                </a:tc>
                <a:extLst>
                  <a:ext uri="{0D108BD9-81ED-4DB2-BD59-A6C34878D82A}">
                    <a16:rowId xmlns:a16="http://schemas.microsoft.com/office/drawing/2014/main" val="2366263354"/>
                  </a:ext>
                </a:extLst>
              </a:tr>
              <a:tr h="1004669">
                <a:tc>
                  <a:txBody>
                    <a:bodyPr/>
                    <a:lstStyle/>
                    <a:p>
                      <a:pPr marL="0" marR="0">
                        <a:lnSpc>
                          <a:spcPct val="115000"/>
                        </a:lnSpc>
                        <a:spcBef>
                          <a:spcPts val="0"/>
                        </a:spcBef>
                        <a:spcAft>
                          <a:spcPts val="0"/>
                        </a:spcAft>
                      </a:pPr>
                      <a:r>
                        <a:rPr lang="en-US" sz="1200" dirty="0">
                          <a:solidFill>
                            <a:srgbClr val="4472C4"/>
                          </a:solidFill>
                          <a:effectLst/>
                          <a:latin typeface="IBM Plex Sans" panose="020B0503050203000203" pitchFamily="34" charset="0"/>
                          <a:ea typeface="Times New Roman" panose="02020603050405020304" pitchFamily="18" charset="0"/>
                          <a:cs typeface="Times New Roman" panose="02020603050405020304" pitchFamily="18" charset="0"/>
                        </a:rPr>
                        <a:t>5 Year Strategic Plan 2021-2026 for RMS</a:t>
                      </a:r>
                      <a:endParaRPr lang="en-US" sz="1200" dirty="0">
                        <a:solidFill>
                          <a:srgbClr val="7F7F7F"/>
                        </a:solidFill>
                        <a:effectLst/>
                        <a:latin typeface="Gill Sans MT" panose="020B0502020104020203" pitchFamily="34" charset="77"/>
                        <a:ea typeface="Times New Roman" panose="02020603050405020304" pitchFamily="18" charset="0"/>
                        <a:cs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a:noFill/>
                    </a:lnR>
                    <a:lnT>
                      <a:noFill/>
                    </a:lnT>
                    <a:lnB>
                      <a:noFill/>
                    </a:lnB>
                  </a:tcPr>
                </a:tc>
                <a:tc>
                  <a:txBody>
                    <a:bodyPr/>
                    <a:lstStyle/>
                    <a:p>
                      <a:pPr marL="0" marR="0">
                        <a:spcBef>
                          <a:spcPts val="0"/>
                        </a:spcBef>
                        <a:spcAft>
                          <a:spcPts val="0"/>
                        </a:spcAft>
                      </a:pPr>
                      <a:endParaRPr lang="en-US" sz="1200" dirty="0">
                        <a:solidFill>
                          <a:srgbClr val="4472C4"/>
                        </a:solidFill>
                        <a:effectLst/>
                        <a:latin typeface="IBM Plex Sans" panose="020B0503050203000203"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200" dirty="0">
                          <a:solidFill>
                            <a:srgbClr val="4472C4"/>
                          </a:solidFill>
                          <a:effectLst/>
                          <a:latin typeface="IBM Plex Sans" panose="020B0503050203000203" pitchFamily="34" charset="0"/>
                          <a:ea typeface="Times New Roman" panose="02020603050405020304" pitchFamily="18" charset="0"/>
                          <a:cs typeface="Times New Roman" panose="02020603050405020304" pitchFamily="18" charset="0"/>
                        </a:rPr>
                        <a:t>Achieve a digitalized system with up to 90% end-to-end data visibility and automation of RMS operations and processes over 5 years</a:t>
                      </a:r>
                      <a:endParaRPr lang="en-US" sz="1200" dirty="0">
                        <a:solidFill>
                          <a:srgbClr val="7F7F7F"/>
                        </a:solidFill>
                        <a:effectLst/>
                        <a:latin typeface="Gill Sans MT" panose="020B0502020104020203" pitchFamily="34" charset="77"/>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spcBef>
                          <a:spcPts val="0"/>
                        </a:spcBef>
                        <a:spcAft>
                          <a:spcPts val="0"/>
                        </a:spcAft>
                      </a:pPr>
                      <a:endParaRPr lang="en-US" sz="1200" dirty="0">
                        <a:solidFill>
                          <a:srgbClr val="4472C4"/>
                        </a:solidFill>
                        <a:effectLst/>
                        <a:latin typeface="IBM Plex Sans" panose="020B0503050203000203"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200" dirty="0">
                          <a:solidFill>
                            <a:srgbClr val="4472C4"/>
                          </a:solidFill>
                          <a:effectLst/>
                          <a:latin typeface="IBM Plex Sans" panose="020B0503050203000203" pitchFamily="34" charset="0"/>
                          <a:ea typeface="Times New Roman" panose="02020603050405020304" pitchFamily="18" charset="0"/>
                          <a:cs typeface="Times New Roman" panose="02020603050405020304" pitchFamily="18" charset="0"/>
                        </a:rPr>
                        <a:t>Implementation of systems based on SCIS areas identified in section 3.2.2</a:t>
                      </a:r>
                      <a:endParaRPr lang="en-US" sz="1200" dirty="0">
                        <a:solidFill>
                          <a:srgbClr val="7F7F7F"/>
                        </a:solidFill>
                        <a:effectLst/>
                        <a:latin typeface="Gill Sans MT" panose="020B0502020104020203" pitchFamily="34" charset="77"/>
                        <a:ea typeface="Times New Roman" panose="02020603050405020304" pitchFamily="18" charset="0"/>
                        <a:cs typeface="Times New Roman" panose="02020603050405020304" pitchFamily="18" charset="0"/>
                      </a:endParaRPr>
                    </a:p>
                  </a:txBody>
                  <a:tcPr marL="68580" marR="68580" marT="0" marB="0">
                    <a:lnL>
                      <a:noFill/>
                    </a:lnL>
                    <a:lnR w="190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250567729"/>
                  </a:ext>
                </a:extLst>
              </a:tr>
              <a:tr h="1312768">
                <a:tc>
                  <a:txBody>
                    <a:bodyPr/>
                    <a:lstStyle/>
                    <a:p>
                      <a:pPr marL="0" marR="0">
                        <a:lnSpc>
                          <a:spcPct val="115000"/>
                        </a:lnSpc>
                        <a:spcBef>
                          <a:spcPts val="0"/>
                        </a:spcBef>
                        <a:spcAft>
                          <a:spcPts val="0"/>
                        </a:spcAft>
                      </a:pPr>
                      <a:r>
                        <a:rPr lang="en-US" sz="1200" dirty="0">
                          <a:solidFill>
                            <a:srgbClr val="4472C4"/>
                          </a:solidFill>
                          <a:effectLst/>
                          <a:latin typeface="IBM Plex Sans" panose="020B0503050203000203" pitchFamily="34" charset="0"/>
                          <a:ea typeface="Times New Roman" panose="02020603050405020304" pitchFamily="18" charset="0"/>
                          <a:cs typeface="Times New Roman" panose="02020603050405020304" pitchFamily="18" charset="0"/>
                        </a:rPr>
                        <a:t>Rwanda National Vision &amp; Strategy for Pharmaceutical Traceability</a:t>
                      </a:r>
                      <a:endParaRPr lang="en-US" sz="1200" dirty="0">
                        <a:solidFill>
                          <a:srgbClr val="7F7F7F"/>
                        </a:solidFill>
                        <a:effectLst/>
                        <a:latin typeface="Gill Sans MT" panose="020B0502020104020203" pitchFamily="34" charset="77"/>
                        <a:ea typeface="Times New Roman" panose="02020603050405020304" pitchFamily="18" charset="0"/>
                        <a:cs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solidFill>
                      <a:srgbClr val="EDEDED"/>
                    </a:solidFill>
                  </a:tcPr>
                </a:tc>
                <a:tc>
                  <a:txBody>
                    <a:bodyPr/>
                    <a:lstStyle/>
                    <a:p>
                      <a:pPr marL="0" marR="0">
                        <a:spcBef>
                          <a:spcPts val="0"/>
                        </a:spcBef>
                        <a:spcAft>
                          <a:spcPts val="0"/>
                        </a:spcAft>
                      </a:pPr>
                      <a:endParaRPr lang="en-US" sz="1200" dirty="0">
                        <a:solidFill>
                          <a:srgbClr val="4472C4"/>
                        </a:solidFill>
                        <a:effectLst/>
                        <a:latin typeface="IBM Plex Sans" panose="020B0503050203000203"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200" dirty="0">
                          <a:solidFill>
                            <a:srgbClr val="4472C4"/>
                          </a:solidFill>
                          <a:effectLst/>
                          <a:latin typeface="IBM Plex Sans" panose="020B0503050203000203" pitchFamily="34" charset="0"/>
                          <a:ea typeface="Times New Roman" panose="02020603050405020304" pitchFamily="18" charset="0"/>
                          <a:cs typeface="Times New Roman" panose="02020603050405020304" pitchFamily="18" charset="0"/>
                        </a:rPr>
                        <a:t>Build and sustain technology to support implementation of traceability and</a:t>
                      </a:r>
                      <a:r>
                        <a:rPr lang="en-US" sz="1200" dirty="0">
                          <a:solidFill>
                            <a:srgbClr val="7F7F7F"/>
                          </a:solidFill>
                          <a:effectLst/>
                          <a:latin typeface="Gill Sans MT" panose="020B0502020104020203" pitchFamily="34" charset="77"/>
                          <a:ea typeface="Times New Roman" panose="02020603050405020304" pitchFamily="18" charset="0"/>
                          <a:cs typeface="Times New Roman" panose="02020603050405020304" pitchFamily="18" charset="0"/>
                        </a:rPr>
                        <a:t> </a:t>
                      </a:r>
                      <a:r>
                        <a:rPr lang="en-US" sz="1200" dirty="0">
                          <a:solidFill>
                            <a:srgbClr val="4472C4"/>
                          </a:solidFill>
                          <a:effectLst/>
                          <a:latin typeface="IBM Plex Sans" panose="020B0503050203000203" pitchFamily="34" charset="0"/>
                          <a:ea typeface="Times New Roman" panose="02020603050405020304" pitchFamily="18" charset="0"/>
                          <a:cs typeface="Times New Roman" panose="02020603050405020304" pitchFamily="18" charset="0"/>
                        </a:rPr>
                        <a:t>interoperability of health systems for increased data visibility</a:t>
                      </a:r>
                      <a:endParaRPr lang="en-US" sz="1200" dirty="0">
                        <a:solidFill>
                          <a:srgbClr val="7F7F7F"/>
                        </a:solidFill>
                        <a:effectLst/>
                        <a:latin typeface="Gill Sans MT" panose="020B0502020104020203" pitchFamily="34" charset="77"/>
                        <a:ea typeface="Times New Roman" panose="02020603050405020304" pitchFamily="18" charset="0"/>
                        <a:cs typeface="Times New Roman" panose="02020603050405020304" pitchFamily="18" charset="0"/>
                      </a:endParaRPr>
                    </a:p>
                  </a:txBody>
                  <a:tcPr marL="68580" marR="68580" marT="0" marB="0">
                    <a:lnL>
                      <a:noFill/>
                    </a:lnL>
                    <a:lnR>
                      <a:noFill/>
                    </a:lnR>
                    <a:lnT>
                      <a:noFill/>
                    </a:lnT>
                    <a:lnB w="19050" cap="flat" cmpd="sng" algn="ctr">
                      <a:solidFill>
                        <a:srgbClr val="000000"/>
                      </a:solidFill>
                      <a:prstDash val="solid"/>
                      <a:round/>
                      <a:headEnd type="none" w="med" len="med"/>
                      <a:tailEnd type="none" w="med" len="med"/>
                    </a:lnB>
                    <a:solidFill>
                      <a:srgbClr val="EDEDED"/>
                    </a:solidFill>
                  </a:tcPr>
                </a:tc>
                <a:tc>
                  <a:txBody>
                    <a:bodyPr/>
                    <a:lstStyle/>
                    <a:p>
                      <a:pPr marL="0" marR="0" lvl="0" indent="0">
                        <a:spcBef>
                          <a:spcPts val="0"/>
                        </a:spcBef>
                        <a:spcAft>
                          <a:spcPts val="0"/>
                        </a:spcAft>
                        <a:buFont typeface="Symbol" pitchFamily="2" charset="2"/>
                        <a:buNone/>
                      </a:pPr>
                      <a:endParaRPr lang="en-US" sz="1200" dirty="0">
                        <a:solidFill>
                          <a:srgbClr val="4472C4"/>
                        </a:solidFill>
                        <a:effectLst/>
                        <a:latin typeface="IBM Plex Sans" panose="020B0503050203000203" pitchFamily="34" charset="0"/>
                        <a:ea typeface="Times New Roman" panose="02020603050405020304" pitchFamily="18" charset="0"/>
                        <a:cs typeface="Times New Roman" panose="02020603050405020304" pitchFamily="18" charset="0"/>
                      </a:endParaRPr>
                    </a:p>
                    <a:p>
                      <a:pPr marL="0" marR="0" lvl="0" indent="0">
                        <a:spcBef>
                          <a:spcPts val="0"/>
                        </a:spcBef>
                        <a:spcAft>
                          <a:spcPts val="0"/>
                        </a:spcAft>
                        <a:buFont typeface="Symbol" pitchFamily="2" charset="2"/>
                        <a:buNone/>
                      </a:pPr>
                      <a:r>
                        <a:rPr lang="en-US" sz="1200" dirty="0">
                          <a:solidFill>
                            <a:srgbClr val="4472C4"/>
                          </a:solidFill>
                          <a:effectLst/>
                          <a:latin typeface="IBM Plex Sans" panose="020B0503050203000203" pitchFamily="34" charset="0"/>
                          <a:ea typeface="Times New Roman" panose="02020603050405020304" pitchFamily="18" charset="0"/>
                          <a:cs typeface="Times New Roman" panose="02020603050405020304" pitchFamily="18" charset="0"/>
                        </a:rPr>
                        <a:t>Implementation of systems based on SCIS areas identified in section 3.2.2</a:t>
                      </a:r>
                    </a:p>
                    <a:p>
                      <a:pPr marL="0" marR="0" lvl="0" indent="0">
                        <a:spcBef>
                          <a:spcPts val="0"/>
                        </a:spcBef>
                        <a:spcAft>
                          <a:spcPts val="0"/>
                        </a:spcAft>
                        <a:buFont typeface="Symbol" pitchFamily="2" charset="2"/>
                        <a:buNone/>
                      </a:pPr>
                      <a:endParaRPr lang="en-US" sz="1200" dirty="0">
                        <a:solidFill>
                          <a:srgbClr val="7F7F7F"/>
                        </a:solidFill>
                        <a:effectLst/>
                        <a:latin typeface="Gill Sans MT" panose="020B0502020104020203" pitchFamily="34" charset="77"/>
                        <a:ea typeface="Times New Roman" panose="02020603050405020304" pitchFamily="18" charset="0"/>
                        <a:cs typeface="Times New Roman" panose="02020603050405020304" pitchFamily="18" charset="0"/>
                      </a:endParaRPr>
                    </a:p>
                    <a:p>
                      <a:pPr marL="0" marR="0" lvl="0" indent="0">
                        <a:spcBef>
                          <a:spcPts val="0"/>
                        </a:spcBef>
                        <a:spcAft>
                          <a:spcPts val="0"/>
                        </a:spcAft>
                        <a:buFont typeface="Symbol" pitchFamily="2" charset="2"/>
                        <a:buNone/>
                      </a:pPr>
                      <a:r>
                        <a:rPr lang="en-US" sz="1200" dirty="0">
                          <a:solidFill>
                            <a:srgbClr val="4472C4"/>
                          </a:solidFill>
                          <a:effectLst/>
                          <a:latin typeface="IBM Plex Sans" panose="020B0503050203000203" pitchFamily="34" charset="0"/>
                          <a:ea typeface="Times New Roman" panose="02020603050405020304" pitchFamily="18" charset="0"/>
                          <a:cs typeface="Times New Roman" panose="02020603050405020304" pitchFamily="18" charset="0"/>
                        </a:rPr>
                        <a:t>Leveraging Rwanda Health Information Exchange to share SC data across, enabling interoperability and data visibility</a:t>
                      </a:r>
                      <a:endParaRPr lang="en-US" sz="1200" dirty="0">
                        <a:solidFill>
                          <a:srgbClr val="7F7F7F"/>
                        </a:solidFill>
                        <a:effectLst/>
                        <a:latin typeface="Gill Sans MT" panose="020B0502020104020203" pitchFamily="34" charset="77"/>
                        <a:ea typeface="Times New Roman" panose="02020603050405020304" pitchFamily="18" charset="0"/>
                        <a:cs typeface="Times New Roman" panose="02020603050405020304" pitchFamily="18" charset="0"/>
                      </a:endParaRPr>
                    </a:p>
                  </a:txBody>
                  <a:tcPr marL="68580" marR="68580" marT="0" marB="0">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1829919513"/>
                  </a:ext>
                </a:extLst>
              </a:tr>
            </a:tbl>
          </a:graphicData>
        </a:graphic>
      </p:graphicFrame>
    </p:spTree>
    <p:extLst>
      <p:ext uri="{BB962C8B-B14F-4D97-AF65-F5344CB8AC3E}">
        <p14:creationId xmlns:p14="http://schemas.microsoft.com/office/powerpoint/2010/main" val="36552492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DCDEE52-E403-451B-B068-987223E4D919}"/>
              </a:ext>
            </a:extLst>
          </p:cNvPr>
          <p:cNvSpPr>
            <a:spLocks noGrp="1"/>
          </p:cNvSpPr>
          <p:nvPr>
            <p:ph type="ctrTitle" idx="4294967295"/>
          </p:nvPr>
        </p:nvSpPr>
        <p:spPr>
          <a:xfrm>
            <a:off x="582613" y="3204369"/>
            <a:ext cx="7978775" cy="449262"/>
          </a:xfrm>
        </p:spPr>
        <p:txBody>
          <a:bodyPr>
            <a:noAutofit/>
          </a:bodyPr>
          <a:lstStyle/>
          <a:p>
            <a:pPr algn="ctr"/>
            <a:r>
              <a:rPr lang="en-US" sz="2800" b="1" dirty="0"/>
              <a:t>Rwanda DSC Strategy</a:t>
            </a:r>
          </a:p>
        </p:txBody>
      </p:sp>
    </p:spTree>
    <p:custDataLst>
      <p:tags r:id="rId1"/>
    </p:custDataLst>
    <p:extLst>
      <p:ext uri="{BB962C8B-B14F-4D97-AF65-F5344CB8AC3E}">
        <p14:creationId xmlns:p14="http://schemas.microsoft.com/office/powerpoint/2010/main" val="2561528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66" name="Google Shape;466;p6"/>
          <p:cNvSpPr txBox="1"/>
          <p:nvPr/>
        </p:nvSpPr>
        <p:spPr>
          <a:xfrm>
            <a:off x="8234348" y="6338887"/>
            <a:ext cx="274434"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fld id="{00000000-1234-1234-1234-123412341234}" type="slidenum">
              <a:rPr lang="en-US" sz="1400">
                <a:solidFill>
                  <a:schemeClr val="dk1"/>
                </a:solidFill>
                <a:latin typeface="Gill Sans"/>
                <a:ea typeface="Gill Sans"/>
                <a:cs typeface="Gill Sans"/>
                <a:sym typeface="Gill Sans"/>
              </a:rPr>
              <a:t>2</a:t>
            </a:fld>
            <a:endParaRPr sz="1400">
              <a:solidFill>
                <a:schemeClr val="dk1"/>
              </a:solidFill>
              <a:latin typeface="Gill Sans"/>
              <a:ea typeface="Gill Sans"/>
              <a:cs typeface="Gill Sans"/>
              <a:sym typeface="Gill Sans"/>
            </a:endParaRPr>
          </a:p>
        </p:txBody>
      </p:sp>
      <p:sp>
        <p:nvSpPr>
          <p:cNvPr id="66" name="Google Shape;459;p6">
            <a:extLst>
              <a:ext uri="{FF2B5EF4-FFF2-40B4-BE49-F238E27FC236}">
                <a16:creationId xmlns:a16="http://schemas.microsoft.com/office/drawing/2014/main" id="{BCD745A5-C69A-2047-B2A9-0468A6424EEE}"/>
              </a:ext>
            </a:extLst>
          </p:cNvPr>
          <p:cNvSpPr txBox="1">
            <a:spLocks/>
          </p:cNvSpPr>
          <p:nvPr/>
        </p:nvSpPr>
        <p:spPr>
          <a:xfrm>
            <a:off x="518160" y="770249"/>
            <a:ext cx="8469085" cy="480091"/>
          </a:xfrm>
          <a:prstGeom prst="rect">
            <a:avLst/>
          </a:prstGeom>
          <a:noFill/>
          <a:ln>
            <a:noFill/>
          </a:ln>
        </p:spPr>
        <p:txBody>
          <a:bodyPr spcFirstLastPara="1" vert="horz" wrap="square" lIns="91425" tIns="45700" rIns="91425" bIns="45700" rtlCol="0" anchor="ctr" anchorCtr="0">
            <a:spAutoFit/>
          </a:bodyPr>
          <a:lstStyle>
            <a:lvl1pPr algn="l" defTabSz="914400" rtl="0" eaLnBrk="1" latinLnBrk="0" hangingPunct="1">
              <a:lnSpc>
                <a:spcPct val="90000"/>
              </a:lnSpc>
              <a:spcBef>
                <a:spcPct val="0"/>
              </a:spcBef>
              <a:buNone/>
              <a:defRPr sz="3200" kern="1200">
                <a:solidFill>
                  <a:srgbClr val="BA0C2F"/>
                </a:solidFill>
                <a:latin typeface="Gill Sans MT" panose="020B0502020104020203" pitchFamily="34" charset="0"/>
                <a:ea typeface="+mj-ea"/>
                <a:cs typeface="+mj-cs"/>
              </a:defRPr>
            </a:lvl1pPr>
          </a:lstStyle>
          <a:p>
            <a:pPr marL="0" marR="0" lvl="0" indent="0" algn="l" defTabSz="914400" rtl="0" eaLnBrk="1" fontAlgn="t" latinLnBrk="0" hangingPunct="1">
              <a:lnSpc>
                <a:spcPct val="90000"/>
              </a:lnSpc>
              <a:spcBef>
                <a:spcPct val="0"/>
              </a:spcBef>
              <a:spcAft>
                <a:spcPts val="0"/>
              </a:spcAft>
              <a:buClr>
                <a:srgbClr val="6C6463"/>
              </a:buClr>
              <a:buSzPct val="80000"/>
              <a:buFontTx/>
              <a:buNone/>
              <a:tabLst/>
              <a:defRPr/>
            </a:pPr>
            <a:r>
              <a:rPr kumimoji="0" lang="en-US" sz="2800" b="0" i="0" u="none" strike="noStrike" kern="1200" cap="none" spc="0" normalizeH="0" baseline="0" noProof="0" dirty="0">
                <a:ln>
                  <a:noFill/>
                </a:ln>
                <a:solidFill>
                  <a:srgbClr val="BA0C2F"/>
                </a:solidFill>
                <a:effectLst/>
                <a:uLnTx/>
                <a:uFillTx/>
                <a:latin typeface="Gill Sans MT" panose="020B0502020104020203" pitchFamily="34" charset="0"/>
                <a:ea typeface="+mj-ea"/>
                <a:cs typeface="+mj-cs"/>
                <a:sym typeface="Gill Sans"/>
              </a:rPr>
              <a:t>Agenda</a:t>
            </a:r>
            <a:endParaRPr kumimoji="0" lang="en-US" sz="2800" b="0" i="0" u="none" strike="noStrike" kern="1200" cap="none" spc="0" normalizeH="0" baseline="0" noProof="0" dirty="0">
              <a:ln>
                <a:noFill/>
              </a:ln>
              <a:solidFill>
                <a:srgbClr val="BA0C2F"/>
              </a:solidFill>
              <a:effectLst/>
              <a:uLnTx/>
              <a:uFillTx/>
              <a:latin typeface="Gill Sans MT" panose="020B0502020104020203" pitchFamily="34" charset="0"/>
              <a:ea typeface="+mj-ea"/>
              <a:cs typeface="+mj-cs"/>
            </a:endParaRPr>
          </a:p>
        </p:txBody>
      </p:sp>
      <p:sp>
        <p:nvSpPr>
          <p:cNvPr id="4" name="TextBox 3">
            <a:extLst>
              <a:ext uri="{FF2B5EF4-FFF2-40B4-BE49-F238E27FC236}">
                <a16:creationId xmlns:a16="http://schemas.microsoft.com/office/drawing/2014/main" id="{91B3F128-A139-0848-B983-0853FC68DB0C}"/>
              </a:ext>
            </a:extLst>
          </p:cNvPr>
          <p:cNvSpPr txBox="1"/>
          <p:nvPr/>
        </p:nvSpPr>
        <p:spPr>
          <a:xfrm>
            <a:off x="627321" y="1634301"/>
            <a:ext cx="7607027" cy="2483500"/>
          </a:xfrm>
          <a:prstGeom prst="rect">
            <a:avLst/>
          </a:prstGeom>
          <a:noFill/>
        </p:spPr>
        <p:txBody>
          <a:bodyPr wrap="square" rtlCol="0">
            <a:spAutoFit/>
          </a:bodyPr>
          <a:lstStyle/>
          <a:p>
            <a:pPr marL="285750" indent="-285750">
              <a:lnSpc>
                <a:spcPct val="200000"/>
              </a:lnSpc>
              <a:buFont typeface="Arial" panose="020B0604020202020204" pitchFamily="34" charset="0"/>
              <a:buChar char="•"/>
            </a:pPr>
            <a:r>
              <a:rPr lang="en-US" sz="1600" dirty="0">
                <a:latin typeface="IBM Plex Sans" panose="020B0503050203000203" pitchFamily="34" charset="0"/>
              </a:rPr>
              <a:t>Overview of Digital Supply Chain (DSC)</a:t>
            </a:r>
          </a:p>
          <a:p>
            <a:pPr marL="285750" indent="-285750">
              <a:lnSpc>
                <a:spcPct val="200000"/>
              </a:lnSpc>
              <a:buFont typeface="Arial" panose="020B0604020202020204" pitchFamily="34" charset="0"/>
              <a:buChar char="•"/>
            </a:pPr>
            <a:r>
              <a:rPr lang="en-US" sz="1600" dirty="0">
                <a:latin typeface="IBM Plex Sans" panose="020B0503050203000203" pitchFamily="34" charset="0"/>
              </a:rPr>
              <a:t>Rwanda DSC Situation Analyses</a:t>
            </a:r>
          </a:p>
          <a:p>
            <a:pPr marL="285750" indent="-285750">
              <a:lnSpc>
                <a:spcPct val="200000"/>
              </a:lnSpc>
              <a:buFont typeface="Arial" panose="020B0604020202020204" pitchFamily="34" charset="0"/>
              <a:buChar char="•"/>
            </a:pPr>
            <a:r>
              <a:rPr lang="en-US" sz="1600" dirty="0">
                <a:latin typeface="IBM Plex Sans" panose="020B0503050203000203" pitchFamily="34" charset="0"/>
              </a:rPr>
              <a:t>Rwanda DSC Strategy</a:t>
            </a:r>
          </a:p>
          <a:p>
            <a:pPr marL="285750" indent="-285750">
              <a:lnSpc>
                <a:spcPct val="200000"/>
              </a:lnSpc>
              <a:buFont typeface="Arial" panose="020B0604020202020204" pitchFamily="34" charset="0"/>
              <a:buChar char="•"/>
            </a:pPr>
            <a:r>
              <a:rPr lang="en-US" sz="1600" dirty="0">
                <a:latin typeface="IBM Plex Sans" panose="020B0503050203000203" pitchFamily="34" charset="0"/>
              </a:rPr>
              <a:t>Rwanda DSC Architecture</a:t>
            </a:r>
          </a:p>
          <a:p>
            <a:pPr marL="285750" indent="-285750">
              <a:lnSpc>
                <a:spcPct val="200000"/>
              </a:lnSpc>
              <a:buFont typeface="Arial" panose="020B0604020202020204" pitchFamily="34" charset="0"/>
              <a:buChar char="•"/>
            </a:pPr>
            <a:r>
              <a:rPr lang="en-US" sz="1600" dirty="0">
                <a:latin typeface="IBM Plex Sans" panose="020B0503050203000203" pitchFamily="34" charset="0"/>
              </a:rPr>
              <a:t>Rwanda DSC Roadmap</a:t>
            </a:r>
          </a:p>
        </p:txBody>
      </p:sp>
    </p:spTree>
    <p:extLst>
      <p:ext uri="{BB962C8B-B14F-4D97-AF65-F5344CB8AC3E}">
        <p14:creationId xmlns:p14="http://schemas.microsoft.com/office/powerpoint/2010/main" val="16749416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72"/>
        <p:cNvGrpSpPr/>
        <p:nvPr/>
      </p:nvGrpSpPr>
      <p:grpSpPr>
        <a:xfrm>
          <a:off x="0" y="0"/>
          <a:ext cx="0" cy="0"/>
          <a:chOff x="0" y="0"/>
          <a:chExt cx="0" cy="0"/>
        </a:xfrm>
      </p:grpSpPr>
      <p:sp>
        <p:nvSpPr>
          <p:cNvPr id="1074" name="Google Shape;1074;p47"/>
          <p:cNvSpPr txBox="1"/>
          <p:nvPr/>
        </p:nvSpPr>
        <p:spPr>
          <a:xfrm>
            <a:off x="8008977" y="6398226"/>
            <a:ext cx="313054" cy="230802"/>
          </a:xfrm>
          <a:prstGeom prst="rect">
            <a:avLst/>
          </a:prstGeom>
          <a:noFill/>
          <a:ln>
            <a:noFill/>
          </a:ln>
        </p:spPr>
        <p:txBody>
          <a:bodyPr spcFirstLastPara="1" wrap="square" lIns="68569" tIns="34275" rIns="68569" bIns="34275" anchor="t" anchorCtr="0">
            <a:spAutoFit/>
          </a:bodyPr>
          <a:lstStyle/>
          <a:p>
            <a:pPr defTabSz="342900"/>
            <a:fld id="{00000000-1234-1234-1234-123412341234}" type="slidenum">
              <a:rPr lang="en-US" sz="1050">
                <a:solidFill>
                  <a:prstClr val="black"/>
                </a:solidFill>
                <a:latin typeface="Gill Sans"/>
                <a:ea typeface="Gill Sans"/>
                <a:cs typeface="Gill Sans"/>
                <a:sym typeface="Gill Sans"/>
              </a:rPr>
              <a:pPr defTabSz="342900"/>
              <a:t>20</a:t>
            </a:fld>
            <a:endParaRPr sz="1050" dirty="0">
              <a:solidFill>
                <a:prstClr val="black"/>
              </a:solidFill>
              <a:latin typeface="Gill Sans"/>
              <a:ea typeface="Gill Sans"/>
              <a:cs typeface="Gill Sans"/>
              <a:sym typeface="Gill Sans"/>
            </a:endParaRPr>
          </a:p>
        </p:txBody>
      </p:sp>
      <p:sp>
        <p:nvSpPr>
          <p:cNvPr id="236" name="Google Shape;459;p6">
            <a:extLst>
              <a:ext uri="{FF2B5EF4-FFF2-40B4-BE49-F238E27FC236}">
                <a16:creationId xmlns:a16="http://schemas.microsoft.com/office/drawing/2014/main" id="{B7C7B587-F949-B941-82EA-DEA3F56C3522}"/>
              </a:ext>
            </a:extLst>
          </p:cNvPr>
          <p:cNvSpPr txBox="1">
            <a:spLocks/>
          </p:cNvSpPr>
          <p:nvPr/>
        </p:nvSpPr>
        <p:spPr>
          <a:xfrm>
            <a:off x="496894" y="612996"/>
            <a:ext cx="8469085" cy="480091"/>
          </a:xfrm>
          <a:prstGeom prst="rect">
            <a:avLst/>
          </a:prstGeom>
          <a:noFill/>
          <a:ln>
            <a:noFill/>
          </a:ln>
        </p:spPr>
        <p:txBody>
          <a:bodyPr spcFirstLastPara="1" vert="horz" wrap="square" lIns="91425" tIns="45700" rIns="91425" bIns="45700" rtlCol="0" anchor="ctr" anchorCtr="0">
            <a:spAutoFit/>
          </a:bodyPr>
          <a:lstStyle>
            <a:lvl1pPr algn="l" defTabSz="914400" rtl="0" eaLnBrk="1" latinLnBrk="0" hangingPunct="1">
              <a:lnSpc>
                <a:spcPct val="90000"/>
              </a:lnSpc>
              <a:spcBef>
                <a:spcPct val="0"/>
              </a:spcBef>
              <a:buNone/>
              <a:defRPr sz="3200" kern="1200">
                <a:solidFill>
                  <a:srgbClr val="BA0C2F"/>
                </a:solidFill>
                <a:latin typeface="Gill Sans MT" panose="020B0502020104020203" pitchFamily="34" charset="0"/>
                <a:ea typeface="+mj-ea"/>
                <a:cs typeface="+mj-cs"/>
              </a:defRPr>
            </a:lvl1pPr>
          </a:lstStyle>
          <a:p>
            <a:pPr marL="0" marR="0" lvl="0" indent="0" algn="l" defTabSz="914400" rtl="0" eaLnBrk="1" fontAlgn="t" latinLnBrk="0" hangingPunct="1">
              <a:lnSpc>
                <a:spcPct val="90000"/>
              </a:lnSpc>
              <a:spcBef>
                <a:spcPct val="0"/>
              </a:spcBef>
              <a:spcAft>
                <a:spcPts val="0"/>
              </a:spcAft>
              <a:buClr>
                <a:srgbClr val="6C6463"/>
              </a:buClr>
              <a:buSzPct val="80000"/>
              <a:buFontTx/>
              <a:buNone/>
              <a:tabLst/>
              <a:defRPr/>
            </a:pPr>
            <a:r>
              <a:rPr kumimoji="0" lang="en-US" sz="2800" b="0" i="0" u="none" strike="noStrike" kern="1200" cap="none" spc="0" normalizeH="0" baseline="0" noProof="0" dirty="0">
                <a:ln>
                  <a:noFill/>
                </a:ln>
                <a:solidFill>
                  <a:srgbClr val="BA0C2F"/>
                </a:solidFill>
                <a:effectLst/>
                <a:uLnTx/>
                <a:uFillTx/>
                <a:latin typeface="Gill Sans MT" panose="020B0502020104020203" pitchFamily="34" charset="0"/>
                <a:ea typeface="+mj-ea"/>
                <a:cs typeface="+mj-cs"/>
                <a:sym typeface="Gill Sans"/>
              </a:rPr>
              <a:t>DSC Transformation – Key Objectives (Proposed)</a:t>
            </a:r>
            <a:endParaRPr kumimoji="0" lang="en-US" sz="2400" b="0" i="0" u="none" strike="noStrike" kern="1200" cap="none" spc="0" normalizeH="0" baseline="0" noProof="0" dirty="0">
              <a:ln>
                <a:noFill/>
              </a:ln>
              <a:solidFill>
                <a:srgbClr val="BA0C2F"/>
              </a:solidFill>
              <a:effectLst/>
              <a:uLnTx/>
              <a:uFillTx/>
              <a:latin typeface="Gill Sans MT" panose="020B0502020104020203" pitchFamily="34" charset="0"/>
              <a:ea typeface="+mj-ea"/>
              <a:cs typeface="+mj-cs"/>
            </a:endParaRPr>
          </a:p>
        </p:txBody>
      </p:sp>
      <p:sp>
        <p:nvSpPr>
          <p:cNvPr id="2" name="Rectangle 1">
            <a:extLst>
              <a:ext uri="{FF2B5EF4-FFF2-40B4-BE49-F238E27FC236}">
                <a16:creationId xmlns:a16="http://schemas.microsoft.com/office/drawing/2014/main" id="{BEB8CE14-3157-7E4E-BBBB-30EC58C1C26A}"/>
              </a:ext>
            </a:extLst>
          </p:cNvPr>
          <p:cNvSpPr/>
          <p:nvPr/>
        </p:nvSpPr>
        <p:spPr>
          <a:xfrm>
            <a:off x="659219" y="1747323"/>
            <a:ext cx="7825562" cy="1107996"/>
          </a:xfrm>
          <a:prstGeom prst="rect">
            <a:avLst/>
          </a:prstGeom>
          <a:solidFill>
            <a:schemeClr val="accent3"/>
          </a:solidFill>
        </p:spPr>
        <p:txBody>
          <a:bodyPr wrap="square">
            <a:spAutoFit/>
          </a:bodyPr>
          <a:lstStyle/>
          <a:p>
            <a:pPr marR="0" lvl="0" algn="just">
              <a:spcBef>
                <a:spcPts val="0"/>
              </a:spcBef>
              <a:spcAft>
                <a:spcPts val="0"/>
              </a:spcAft>
            </a:pPr>
            <a:r>
              <a:rPr lang="en-US" sz="2200" b="1" dirty="0">
                <a:solidFill>
                  <a:schemeClr val="bg1"/>
                </a:solidFill>
                <a:latin typeface="IBM Plex Sans" panose="020B0503050203000203" pitchFamily="34" charset="0"/>
                <a:ea typeface="Times New Roman" panose="02020603050405020304" pitchFamily="18" charset="0"/>
                <a:cs typeface="Times New Roman" panose="02020603050405020304" pitchFamily="18" charset="0"/>
              </a:rPr>
              <a:t>#1</a:t>
            </a:r>
            <a:r>
              <a:rPr lang="en-US" sz="2200" dirty="0">
                <a:solidFill>
                  <a:schemeClr val="bg1"/>
                </a:solidFill>
                <a:latin typeface="IBM Plex Sans" panose="020B0503050203000203" pitchFamily="34" charset="0"/>
                <a:ea typeface="Times New Roman" panose="02020603050405020304" pitchFamily="18" charset="0"/>
                <a:cs typeface="Times New Roman" panose="02020603050405020304" pitchFamily="18" charset="0"/>
              </a:rPr>
              <a:t> - Provide genuine high-quality pharmaceutical products to patients on time, at the right place, in the right quantity and at the right cost</a:t>
            </a:r>
          </a:p>
        </p:txBody>
      </p:sp>
      <p:sp>
        <p:nvSpPr>
          <p:cNvPr id="6" name="Rectangle 5">
            <a:extLst>
              <a:ext uri="{FF2B5EF4-FFF2-40B4-BE49-F238E27FC236}">
                <a16:creationId xmlns:a16="http://schemas.microsoft.com/office/drawing/2014/main" id="{C82BDA40-E246-9C47-ACC9-BD3B637F36BE}"/>
              </a:ext>
            </a:extLst>
          </p:cNvPr>
          <p:cNvSpPr/>
          <p:nvPr/>
        </p:nvSpPr>
        <p:spPr>
          <a:xfrm>
            <a:off x="659219" y="3250060"/>
            <a:ext cx="7825562" cy="1107996"/>
          </a:xfrm>
          <a:prstGeom prst="rect">
            <a:avLst/>
          </a:prstGeom>
          <a:solidFill>
            <a:schemeClr val="accent3"/>
          </a:solidFill>
        </p:spPr>
        <p:txBody>
          <a:bodyPr wrap="square">
            <a:spAutoFit/>
          </a:bodyPr>
          <a:lstStyle/>
          <a:p>
            <a:pPr marR="0" lvl="0" algn="just">
              <a:spcBef>
                <a:spcPts val="0"/>
              </a:spcBef>
              <a:spcAft>
                <a:spcPts val="0"/>
              </a:spcAft>
            </a:pPr>
            <a:r>
              <a:rPr lang="en-US" sz="2200" b="1" dirty="0">
                <a:solidFill>
                  <a:schemeClr val="bg1"/>
                </a:solidFill>
                <a:latin typeface="IBM Plex Sans" panose="020B0503050203000203" pitchFamily="34" charset="0"/>
                <a:ea typeface="Times New Roman" panose="02020603050405020304" pitchFamily="18" charset="0"/>
                <a:cs typeface="Times New Roman" panose="02020603050405020304" pitchFamily="18" charset="0"/>
              </a:rPr>
              <a:t>#2</a:t>
            </a:r>
            <a:r>
              <a:rPr lang="en-US" sz="2200" dirty="0">
                <a:solidFill>
                  <a:schemeClr val="bg1"/>
                </a:solidFill>
                <a:latin typeface="IBM Plex Sans" panose="020B0503050203000203" pitchFamily="34" charset="0"/>
                <a:ea typeface="Times New Roman" panose="02020603050405020304" pitchFamily="18" charset="0"/>
                <a:cs typeface="Times New Roman" panose="02020603050405020304" pitchFamily="18" charset="0"/>
              </a:rPr>
              <a:t> - Continuously improve operational efficiency resulting in consistent real-time high-quality data that helps supply chain leaders to ensure objective 1</a:t>
            </a:r>
            <a:endParaRPr lang="en-US" sz="2200" dirty="0">
              <a:solidFill>
                <a:schemeClr val="bg1"/>
              </a:solidFill>
              <a:latin typeface="Gill Sans MT" panose="020B0502020104020203" pitchFamily="34" charset="77"/>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398435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72"/>
        <p:cNvGrpSpPr/>
        <p:nvPr/>
      </p:nvGrpSpPr>
      <p:grpSpPr>
        <a:xfrm>
          <a:off x="0" y="0"/>
          <a:ext cx="0" cy="0"/>
          <a:chOff x="0" y="0"/>
          <a:chExt cx="0" cy="0"/>
        </a:xfrm>
      </p:grpSpPr>
      <p:sp>
        <p:nvSpPr>
          <p:cNvPr id="1074" name="Google Shape;1074;p47"/>
          <p:cNvSpPr txBox="1"/>
          <p:nvPr/>
        </p:nvSpPr>
        <p:spPr>
          <a:xfrm>
            <a:off x="8008977" y="6398226"/>
            <a:ext cx="313054" cy="230802"/>
          </a:xfrm>
          <a:prstGeom prst="rect">
            <a:avLst/>
          </a:prstGeom>
          <a:noFill/>
          <a:ln>
            <a:noFill/>
          </a:ln>
        </p:spPr>
        <p:txBody>
          <a:bodyPr spcFirstLastPara="1" wrap="square" lIns="68569" tIns="34275" rIns="68569" bIns="34275" anchor="t" anchorCtr="0">
            <a:spAutoFit/>
          </a:bodyPr>
          <a:lstStyle/>
          <a:p>
            <a:pPr defTabSz="342900"/>
            <a:fld id="{00000000-1234-1234-1234-123412341234}" type="slidenum">
              <a:rPr lang="en-US" sz="1050">
                <a:solidFill>
                  <a:prstClr val="black"/>
                </a:solidFill>
                <a:latin typeface="Gill Sans"/>
                <a:ea typeface="Gill Sans"/>
                <a:cs typeface="Gill Sans"/>
                <a:sym typeface="Gill Sans"/>
              </a:rPr>
              <a:pPr defTabSz="342900"/>
              <a:t>21</a:t>
            </a:fld>
            <a:endParaRPr sz="1050" dirty="0">
              <a:solidFill>
                <a:prstClr val="black"/>
              </a:solidFill>
              <a:latin typeface="Gill Sans"/>
              <a:ea typeface="Gill Sans"/>
              <a:cs typeface="Gill Sans"/>
              <a:sym typeface="Gill Sans"/>
            </a:endParaRPr>
          </a:p>
        </p:txBody>
      </p:sp>
      <p:sp>
        <p:nvSpPr>
          <p:cNvPr id="236" name="Google Shape;459;p6">
            <a:extLst>
              <a:ext uri="{FF2B5EF4-FFF2-40B4-BE49-F238E27FC236}">
                <a16:creationId xmlns:a16="http://schemas.microsoft.com/office/drawing/2014/main" id="{B7C7B587-F949-B941-82EA-DEA3F56C3522}"/>
              </a:ext>
            </a:extLst>
          </p:cNvPr>
          <p:cNvSpPr txBox="1">
            <a:spLocks/>
          </p:cNvSpPr>
          <p:nvPr/>
        </p:nvSpPr>
        <p:spPr>
          <a:xfrm>
            <a:off x="496894" y="612996"/>
            <a:ext cx="8469085" cy="480091"/>
          </a:xfrm>
          <a:prstGeom prst="rect">
            <a:avLst/>
          </a:prstGeom>
          <a:noFill/>
          <a:ln>
            <a:noFill/>
          </a:ln>
        </p:spPr>
        <p:txBody>
          <a:bodyPr spcFirstLastPara="1" vert="horz" wrap="square" lIns="91425" tIns="45700" rIns="91425" bIns="45700" rtlCol="0" anchor="ctr" anchorCtr="0">
            <a:spAutoFit/>
          </a:bodyPr>
          <a:lstStyle>
            <a:lvl1pPr algn="l" defTabSz="914400" rtl="0" eaLnBrk="1" latinLnBrk="0" hangingPunct="1">
              <a:lnSpc>
                <a:spcPct val="90000"/>
              </a:lnSpc>
              <a:spcBef>
                <a:spcPct val="0"/>
              </a:spcBef>
              <a:buNone/>
              <a:defRPr sz="3200" kern="1200">
                <a:solidFill>
                  <a:srgbClr val="BA0C2F"/>
                </a:solidFill>
                <a:latin typeface="Gill Sans MT" panose="020B0502020104020203" pitchFamily="34" charset="0"/>
                <a:ea typeface="+mj-ea"/>
                <a:cs typeface="+mj-cs"/>
              </a:defRPr>
            </a:lvl1pPr>
          </a:lstStyle>
          <a:p>
            <a:pPr marL="0" marR="0" lvl="0" indent="0" algn="l" defTabSz="914400" rtl="0" eaLnBrk="1" fontAlgn="t" latinLnBrk="0" hangingPunct="1">
              <a:lnSpc>
                <a:spcPct val="90000"/>
              </a:lnSpc>
              <a:spcBef>
                <a:spcPct val="0"/>
              </a:spcBef>
              <a:spcAft>
                <a:spcPts val="0"/>
              </a:spcAft>
              <a:buClr>
                <a:srgbClr val="6C6463"/>
              </a:buClr>
              <a:buSzPct val="80000"/>
              <a:buFontTx/>
              <a:buNone/>
              <a:tabLst/>
              <a:defRPr/>
            </a:pPr>
            <a:r>
              <a:rPr kumimoji="0" lang="en-US" sz="2800" b="0" i="0" u="none" strike="noStrike" kern="1200" cap="none" spc="0" normalizeH="0" baseline="0" noProof="0" dirty="0">
                <a:ln>
                  <a:noFill/>
                </a:ln>
                <a:solidFill>
                  <a:srgbClr val="BA0C2F"/>
                </a:solidFill>
                <a:effectLst/>
                <a:uLnTx/>
                <a:uFillTx/>
                <a:latin typeface="Gill Sans MT" panose="020B0502020104020203" pitchFamily="34" charset="0"/>
                <a:ea typeface="+mj-ea"/>
                <a:cs typeface="+mj-cs"/>
                <a:sym typeface="Gill Sans"/>
              </a:rPr>
              <a:t>DSC Transformation Vision (Proposed)</a:t>
            </a:r>
            <a:endParaRPr kumimoji="0" lang="en-US" sz="2400" b="0" i="0" u="none" strike="noStrike" kern="1200" cap="none" spc="0" normalizeH="0" baseline="0" noProof="0" dirty="0">
              <a:ln>
                <a:noFill/>
              </a:ln>
              <a:solidFill>
                <a:srgbClr val="BA0C2F"/>
              </a:solidFill>
              <a:effectLst/>
              <a:uLnTx/>
              <a:uFillTx/>
              <a:latin typeface="Gill Sans MT" panose="020B0502020104020203" pitchFamily="34" charset="0"/>
              <a:ea typeface="+mj-ea"/>
              <a:cs typeface="+mj-cs"/>
            </a:endParaRPr>
          </a:p>
        </p:txBody>
      </p:sp>
      <p:pic>
        <p:nvPicPr>
          <p:cNvPr id="2" name="Picture 1">
            <a:extLst>
              <a:ext uri="{FF2B5EF4-FFF2-40B4-BE49-F238E27FC236}">
                <a16:creationId xmlns:a16="http://schemas.microsoft.com/office/drawing/2014/main" id="{B163C17F-399C-3340-99DF-CAF8432FF855}"/>
              </a:ext>
            </a:extLst>
          </p:cNvPr>
          <p:cNvPicPr>
            <a:picLocks noChangeAspect="1"/>
          </p:cNvPicPr>
          <p:nvPr/>
        </p:nvPicPr>
        <p:blipFill rotWithShape="1">
          <a:blip r:embed="rId3"/>
          <a:srcRect b="34150"/>
          <a:stretch/>
        </p:blipFill>
        <p:spPr>
          <a:xfrm>
            <a:off x="190211" y="2170346"/>
            <a:ext cx="9287702" cy="3214253"/>
          </a:xfrm>
          <a:prstGeom prst="rect">
            <a:avLst/>
          </a:prstGeom>
        </p:spPr>
      </p:pic>
    </p:spTree>
    <p:extLst>
      <p:ext uri="{BB962C8B-B14F-4D97-AF65-F5344CB8AC3E}">
        <p14:creationId xmlns:p14="http://schemas.microsoft.com/office/powerpoint/2010/main" val="39070172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66" name="Google Shape;466;p6"/>
          <p:cNvSpPr txBox="1"/>
          <p:nvPr/>
        </p:nvSpPr>
        <p:spPr>
          <a:xfrm>
            <a:off x="8133907" y="6338887"/>
            <a:ext cx="374875"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fld id="{00000000-1234-1234-1234-123412341234}" type="slidenum">
              <a:rPr lang="en-US" sz="1400" smtClean="0">
                <a:solidFill>
                  <a:schemeClr val="dk1"/>
                </a:solidFill>
                <a:latin typeface="Gill Sans"/>
                <a:ea typeface="Gill Sans"/>
                <a:cs typeface="Gill Sans"/>
                <a:sym typeface="Gill Sans"/>
              </a:rPr>
              <a:t>22</a:t>
            </a:fld>
            <a:endParaRPr lang="en-US" sz="1400" dirty="0">
              <a:solidFill>
                <a:schemeClr val="dk1"/>
              </a:solidFill>
              <a:latin typeface="Gill Sans"/>
              <a:ea typeface="Gill Sans"/>
              <a:cs typeface="Gill Sans"/>
              <a:sym typeface="Gill Sans"/>
            </a:endParaRPr>
          </a:p>
        </p:txBody>
      </p:sp>
      <p:sp>
        <p:nvSpPr>
          <p:cNvPr id="66" name="Google Shape;459;p6">
            <a:extLst>
              <a:ext uri="{FF2B5EF4-FFF2-40B4-BE49-F238E27FC236}">
                <a16:creationId xmlns:a16="http://schemas.microsoft.com/office/drawing/2014/main" id="{BCD745A5-C69A-2047-B2A9-0468A6424EEE}"/>
              </a:ext>
            </a:extLst>
          </p:cNvPr>
          <p:cNvSpPr txBox="1">
            <a:spLocks/>
          </p:cNvSpPr>
          <p:nvPr/>
        </p:nvSpPr>
        <p:spPr>
          <a:xfrm>
            <a:off x="485019" y="795816"/>
            <a:ext cx="8469085" cy="480091"/>
          </a:xfrm>
          <a:prstGeom prst="rect">
            <a:avLst/>
          </a:prstGeom>
          <a:noFill/>
          <a:ln>
            <a:noFill/>
          </a:ln>
        </p:spPr>
        <p:txBody>
          <a:bodyPr spcFirstLastPara="1" vert="horz" wrap="square" lIns="91425" tIns="45700" rIns="91425" bIns="45700" rtlCol="0" anchor="ctr" anchorCtr="0">
            <a:spAutoFit/>
          </a:bodyPr>
          <a:lstStyle>
            <a:lvl1pPr algn="l" defTabSz="914400" rtl="0" eaLnBrk="1" latinLnBrk="0" hangingPunct="1">
              <a:lnSpc>
                <a:spcPct val="90000"/>
              </a:lnSpc>
              <a:spcBef>
                <a:spcPct val="0"/>
              </a:spcBef>
              <a:buNone/>
              <a:defRPr sz="3200" kern="1200">
                <a:solidFill>
                  <a:srgbClr val="BA0C2F"/>
                </a:solidFill>
                <a:latin typeface="Gill Sans MT" panose="020B0502020104020203" pitchFamily="34" charset="0"/>
                <a:ea typeface="+mj-ea"/>
                <a:cs typeface="+mj-cs"/>
              </a:defRPr>
            </a:lvl1pPr>
          </a:lstStyle>
          <a:p>
            <a:pPr lvl="0" fontAlgn="t">
              <a:buClr>
                <a:srgbClr val="6C6463"/>
              </a:buClr>
              <a:buSzPct val="80000"/>
              <a:defRPr/>
            </a:pPr>
            <a:r>
              <a:rPr kumimoji="0" lang="en-US" sz="2800" b="0" i="0" u="none" strike="noStrike" kern="1200" cap="none" spc="0" normalizeH="0" baseline="0" noProof="0" dirty="0">
                <a:ln>
                  <a:noFill/>
                </a:ln>
                <a:solidFill>
                  <a:srgbClr val="BA0C2F"/>
                </a:solidFill>
                <a:effectLst/>
                <a:uLnTx/>
                <a:uFillTx/>
                <a:latin typeface="Gill Sans MT" panose="020B0502020104020203" pitchFamily="34" charset="0"/>
                <a:ea typeface="+mj-ea"/>
                <a:cs typeface="+mj-cs"/>
                <a:sym typeface="Gill Sans"/>
              </a:rPr>
              <a:t>DSC – Use Case </a:t>
            </a:r>
            <a:r>
              <a:rPr kumimoji="0" lang="en-US" sz="2800" b="0" i="0" u="none" strike="noStrike" kern="1200" cap="none" spc="0" normalizeH="0" baseline="0" noProof="0" dirty="0">
                <a:ln>
                  <a:noFill/>
                </a:ln>
                <a:solidFill>
                  <a:srgbClr val="BA0C2F"/>
                </a:solidFill>
                <a:effectLst/>
                <a:uLnTx/>
                <a:uFillTx/>
                <a:latin typeface="Arial" panose="020B0604020202020204" pitchFamily="34" charset="0"/>
                <a:cs typeface="Arial" panose="020B0604020202020204" pitchFamily="34" charset="0"/>
                <a:sym typeface="Gill Sans"/>
              </a:rPr>
              <a:t>1</a:t>
            </a:r>
            <a:endParaRPr kumimoji="0" lang="en-US" sz="2400" b="0" i="0" u="none" strike="noStrike" kern="1200" cap="none" spc="0" normalizeH="0" baseline="0" noProof="0" dirty="0">
              <a:ln>
                <a:noFill/>
              </a:ln>
              <a:solidFill>
                <a:srgbClr val="BA0C2F"/>
              </a:solidFill>
              <a:effectLst/>
              <a:uLnTx/>
              <a:uFillTx/>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DABA76F3-632F-5846-A86F-4A31C991CBCD}"/>
              </a:ext>
            </a:extLst>
          </p:cNvPr>
          <p:cNvPicPr>
            <a:picLocks noChangeAspect="1"/>
          </p:cNvPicPr>
          <p:nvPr/>
        </p:nvPicPr>
        <p:blipFill>
          <a:blip r:embed="rId3"/>
          <a:stretch>
            <a:fillRect/>
          </a:stretch>
        </p:blipFill>
        <p:spPr>
          <a:xfrm>
            <a:off x="413351" y="1743740"/>
            <a:ext cx="8317298" cy="4047460"/>
          </a:xfrm>
          <a:prstGeom prst="rect">
            <a:avLst/>
          </a:prstGeom>
        </p:spPr>
      </p:pic>
    </p:spTree>
    <p:extLst>
      <p:ext uri="{BB962C8B-B14F-4D97-AF65-F5344CB8AC3E}">
        <p14:creationId xmlns:p14="http://schemas.microsoft.com/office/powerpoint/2010/main" val="12960732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66" name="Google Shape;466;p6"/>
          <p:cNvSpPr txBox="1"/>
          <p:nvPr/>
        </p:nvSpPr>
        <p:spPr>
          <a:xfrm>
            <a:off x="8133907" y="6338887"/>
            <a:ext cx="374875"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fld id="{00000000-1234-1234-1234-123412341234}" type="slidenum">
              <a:rPr lang="en-US" sz="1400" smtClean="0">
                <a:solidFill>
                  <a:schemeClr val="dk1"/>
                </a:solidFill>
                <a:latin typeface="Gill Sans"/>
                <a:ea typeface="Gill Sans"/>
                <a:cs typeface="Gill Sans"/>
                <a:sym typeface="Gill Sans"/>
              </a:rPr>
              <a:t>23</a:t>
            </a:fld>
            <a:endParaRPr lang="en-US" sz="1400" dirty="0">
              <a:solidFill>
                <a:schemeClr val="dk1"/>
              </a:solidFill>
              <a:latin typeface="Gill Sans"/>
              <a:ea typeface="Gill Sans"/>
              <a:cs typeface="Gill Sans"/>
              <a:sym typeface="Gill Sans"/>
            </a:endParaRPr>
          </a:p>
        </p:txBody>
      </p:sp>
      <p:sp>
        <p:nvSpPr>
          <p:cNvPr id="66" name="Google Shape;459;p6">
            <a:extLst>
              <a:ext uri="{FF2B5EF4-FFF2-40B4-BE49-F238E27FC236}">
                <a16:creationId xmlns:a16="http://schemas.microsoft.com/office/drawing/2014/main" id="{BCD745A5-C69A-2047-B2A9-0468A6424EEE}"/>
              </a:ext>
            </a:extLst>
          </p:cNvPr>
          <p:cNvSpPr txBox="1">
            <a:spLocks/>
          </p:cNvSpPr>
          <p:nvPr/>
        </p:nvSpPr>
        <p:spPr>
          <a:xfrm>
            <a:off x="485019" y="800069"/>
            <a:ext cx="8469085" cy="480091"/>
          </a:xfrm>
          <a:prstGeom prst="rect">
            <a:avLst/>
          </a:prstGeom>
          <a:noFill/>
          <a:ln>
            <a:noFill/>
          </a:ln>
        </p:spPr>
        <p:txBody>
          <a:bodyPr spcFirstLastPara="1" vert="horz" wrap="square" lIns="91425" tIns="45700" rIns="91425" bIns="45700" rtlCol="0" anchor="ctr" anchorCtr="0">
            <a:spAutoFit/>
          </a:bodyPr>
          <a:lstStyle>
            <a:lvl1pPr algn="l" defTabSz="914400" rtl="0" eaLnBrk="1" latinLnBrk="0" hangingPunct="1">
              <a:lnSpc>
                <a:spcPct val="90000"/>
              </a:lnSpc>
              <a:spcBef>
                <a:spcPct val="0"/>
              </a:spcBef>
              <a:buNone/>
              <a:defRPr sz="3200" kern="1200">
                <a:solidFill>
                  <a:srgbClr val="BA0C2F"/>
                </a:solidFill>
                <a:latin typeface="Gill Sans MT" panose="020B0502020104020203" pitchFamily="34" charset="0"/>
                <a:ea typeface="+mj-ea"/>
                <a:cs typeface="+mj-cs"/>
              </a:defRPr>
            </a:lvl1pPr>
          </a:lstStyle>
          <a:p>
            <a:pPr marL="0" marR="0" lvl="0" indent="0" algn="l" defTabSz="914400" rtl="0" eaLnBrk="1" fontAlgn="t" latinLnBrk="0" hangingPunct="1">
              <a:lnSpc>
                <a:spcPct val="90000"/>
              </a:lnSpc>
              <a:spcBef>
                <a:spcPct val="0"/>
              </a:spcBef>
              <a:spcAft>
                <a:spcPts val="0"/>
              </a:spcAft>
              <a:buClr>
                <a:srgbClr val="6C6463"/>
              </a:buClr>
              <a:buSzPct val="80000"/>
              <a:buFontTx/>
              <a:buNone/>
              <a:tabLst/>
              <a:defRPr/>
            </a:pPr>
            <a:r>
              <a:rPr kumimoji="0" lang="en-US" sz="2800" b="0" i="0" u="none" strike="noStrike" kern="1200" cap="none" spc="0" normalizeH="0" baseline="0" noProof="0" dirty="0">
                <a:ln>
                  <a:noFill/>
                </a:ln>
                <a:solidFill>
                  <a:srgbClr val="BA0C2F"/>
                </a:solidFill>
                <a:effectLst/>
                <a:uLnTx/>
                <a:uFillTx/>
                <a:latin typeface="Gill Sans MT" panose="020B0502020104020203" pitchFamily="34" charset="0"/>
                <a:ea typeface="+mj-ea"/>
                <a:cs typeface="+mj-cs"/>
                <a:sym typeface="Gill Sans"/>
              </a:rPr>
              <a:t>DSC – Use Case </a:t>
            </a:r>
            <a:r>
              <a:rPr lang="en-US" sz="2800" dirty="0">
                <a:sym typeface="Gill Sans"/>
              </a:rPr>
              <a:t>2</a:t>
            </a:r>
            <a:endParaRPr lang="en-US" sz="2800" dirty="0"/>
          </a:p>
        </p:txBody>
      </p:sp>
      <p:pic>
        <p:nvPicPr>
          <p:cNvPr id="5" name="Picture 4">
            <a:extLst>
              <a:ext uri="{FF2B5EF4-FFF2-40B4-BE49-F238E27FC236}">
                <a16:creationId xmlns:a16="http://schemas.microsoft.com/office/drawing/2014/main" id="{15F3A119-59C5-4A4E-899A-95233965D178}"/>
              </a:ext>
            </a:extLst>
          </p:cNvPr>
          <p:cNvPicPr>
            <a:picLocks noChangeAspect="1"/>
          </p:cNvPicPr>
          <p:nvPr/>
        </p:nvPicPr>
        <p:blipFill>
          <a:blip r:embed="rId3"/>
          <a:stretch>
            <a:fillRect/>
          </a:stretch>
        </p:blipFill>
        <p:spPr>
          <a:xfrm>
            <a:off x="449586" y="1760359"/>
            <a:ext cx="8244828" cy="4003132"/>
          </a:xfrm>
          <a:prstGeom prst="rect">
            <a:avLst/>
          </a:prstGeom>
        </p:spPr>
      </p:pic>
    </p:spTree>
    <p:extLst>
      <p:ext uri="{BB962C8B-B14F-4D97-AF65-F5344CB8AC3E}">
        <p14:creationId xmlns:p14="http://schemas.microsoft.com/office/powerpoint/2010/main" val="19044012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66" name="Google Shape;466;p6"/>
          <p:cNvSpPr txBox="1"/>
          <p:nvPr/>
        </p:nvSpPr>
        <p:spPr>
          <a:xfrm>
            <a:off x="8133907" y="6338887"/>
            <a:ext cx="374875"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fld id="{00000000-1234-1234-1234-123412341234}" type="slidenum">
              <a:rPr lang="en-US" sz="1400" smtClean="0">
                <a:solidFill>
                  <a:schemeClr val="dk1"/>
                </a:solidFill>
                <a:latin typeface="Gill Sans"/>
                <a:ea typeface="Gill Sans"/>
                <a:cs typeface="Gill Sans"/>
                <a:sym typeface="Gill Sans"/>
              </a:rPr>
              <a:t>24</a:t>
            </a:fld>
            <a:endParaRPr lang="en-US" sz="1400" dirty="0">
              <a:solidFill>
                <a:schemeClr val="dk1"/>
              </a:solidFill>
              <a:latin typeface="Gill Sans"/>
              <a:ea typeface="Gill Sans"/>
              <a:cs typeface="Gill Sans"/>
              <a:sym typeface="Gill Sans"/>
            </a:endParaRPr>
          </a:p>
        </p:txBody>
      </p:sp>
      <p:sp>
        <p:nvSpPr>
          <p:cNvPr id="66" name="Google Shape;459;p6">
            <a:extLst>
              <a:ext uri="{FF2B5EF4-FFF2-40B4-BE49-F238E27FC236}">
                <a16:creationId xmlns:a16="http://schemas.microsoft.com/office/drawing/2014/main" id="{BCD745A5-C69A-2047-B2A9-0468A6424EEE}"/>
              </a:ext>
            </a:extLst>
          </p:cNvPr>
          <p:cNvSpPr txBox="1">
            <a:spLocks/>
          </p:cNvSpPr>
          <p:nvPr/>
        </p:nvSpPr>
        <p:spPr>
          <a:xfrm>
            <a:off x="496894" y="790560"/>
            <a:ext cx="8469085" cy="480091"/>
          </a:xfrm>
          <a:prstGeom prst="rect">
            <a:avLst/>
          </a:prstGeom>
          <a:noFill/>
          <a:ln>
            <a:noFill/>
          </a:ln>
        </p:spPr>
        <p:txBody>
          <a:bodyPr spcFirstLastPara="1" vert="horz" wrap="square" lIns="91425" tIns="45700" rIns="91425" bIns="45700" rtlCol="0" anchor="ctr" anchorCtr="0">
            <a:spAutoFit/>
          </a:bodyPr>
          <a:lstStyle>
            <a:lvl1pPr algn="l" defTabSz="914400" rtl="0" eaLnBrk="1" latinLnBrk="0" hangingPunct="1">
              <a:lnSpc>
                <a:spcPct val="90000"/>
              </a:lnSpc>
              <a:spcBef>
                <a:spcPct val="0"/>
              </a:spcBef>
              <a:buNone/>
              <a:defRPr sz="3200" kern="1200">
                <a:solidFill>
                  <a:srgbClr val="BA0C2F"/>
                </a:solidFill>
                <a:latin typeface="Gill Sans MT" panose="020B0502020104020203" pitchFamily="34" charset="0"/>
                <a:ea typeface="+mj-ea"/>
                <a:cs typeface="+mj-cs"/>
              </a:defRPr>
            </a:lvl1pPr>
          </a:lstStyle>
          <a:p>
            <a:pPr marL="0" marR="0" lvl="0" indent="0" algn="l" defTabSz="914400" rtl="0" eaLnBrk="1" fontAlgn="t" latinLnBrk="0" hangingPunct="1">
              <a:lnSpc>
                <a:spcPct val="90000"/>
              </a:lnSpc>
              <a:spcBef>
                <a:spcPct val="0"/>
              </a:spcBef>
              <a:spcAft>
                <a:spcPts val="0"/>
              </a:spcAft>
              <a:buClr>
                <a:srgbClr val="6C6463"/>
              </a:buClr>
              <a:buSzPct val="80000"/>
              <a:buFontTx/>
              <a:buNone/>
              <a:tabLst/>
              <a:defRPr/>
            </a:pPr>
            <a:r>
              <a:rPr kumimoji="0" lang="en-US" sz="2800" b="0" i="0" u="none" strike="noStrike" kern="1200" cap="none" spc="0" normalizeH="0" baseline="0" noProof="0" dirty="0">
                <a:ln>
                  <a:noFill/>
                </a:ln>
                <a:solidFill>
                  <a:srgbClr val="BA0C2F"/>
                </a:solidFill>
                <a:effectLst/>
                <a:uLnTx/>
                <a:uFillTx/>
                <a:latin typeface="Gill Sans MT" panose="020B0502020104020203" pitchFamily="34" charset="0"/>
                <a:ea typeface="+mj-ea"/>
                <a:cs typeface="+mj-cs"/>
                <a:sym typeface="Gill Sans"/>
              </a:rPr>
              <a:t>Supporting Priorities</a:t>
            </a:r>
            <a:endParaRPr kumimoji="0" lang="en-US" sz="2400" b="0" i="0" u="none" strike="noStrike" kern="1200" cap="none" spc="0" normalizeH="0" baseline="0" noProof="0" dirty="0">
              <a:ln>
                <a:noFill/>
              </a:ln>
              <a:solidFill>
                <a:srgbClr val="BA0C2F"/>
              </a:solidFill>
              <a:effectLst/>
              <a:uLnTx/>
              <a:uFillTx/>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BF9A292B-0C85-5A48-A6C8-E9A5D607CD4F}"/>
              </a:ext>
            </a:extLst>
          </p:cNvPr>
          <p:cNvSpPr/>
          <p:nvPr/>
        </p:nvSpPr>
        <p:spPr>
          <a:xfrm>
            <a:off x="1024827" y="1733416"/>
            <a:ext cx="7413217" cy="3785652"/>
          </a:xfrm>
          <a:prstGeom prst="rect">
            <a:avLst/>
          </a:prstGeom>
        </p:spPr>
        <p:txBody>
          <a:bodyPr wrap="square">
            <a:spAutoFit/>
          </a:bodyPr>
          <a:lstStyle/>
          <a:p>
            <a:pPr marL="342900" marR="0" lvl="0" indent="-342900" algn="just">
              <a:spcBef>
                <a:spcPts val="0"/>
              </a:spcBef>
              <a:spcAft>
                <a:spcPts val="0"/>
              </a:spcAft>
              <a:buClr>
                <a:schemeClr val="accent3"/>
              </a:buClr>
              <a:buFont typeface="Arial" panose="020B0604020202020204" pitchFamily="34" charset="0"/>
              <a:buChar char="•"/>
            </a:pPr>
            <a:r>
              <a:rPr lang="en-US" sz="2000" b="1" dirty="0">
                <a:solidFill>
                  <a:srgbClr val="000000"/>
                </a:solidFill>
                <a:latin typeface="IBM Plex Sans" panose="020B0503050203000203" pitchFamily="34" charset="0"/>
                <a:ea typeface="Times New Roman" panose="02020603050405020304" pitchFamily="18" charset="0"/>
                <a:cs typeface="Times New Roman" panose="02020603050405020304" pitchFamily="18" charset="0"/>
              </a:rPr>
              <a:t>People</a:t>
            </a:r>
          </a:p>
          <a:p>
            <a:pPr marL="800100" lvl="1" indent="-342900" algn="just">
              <a:buClr>
                <a:schemeClr val="accent3"/>
              </a:buClr>
              <a:buFont typeface="Arial" panose="020B0604020202020204" pitchFamily="34" charset="0"/>
              <a:buChar char="•"/>
            </a:pPr>
            <a:r>
              <a:rPr lang="en-US" sz="2000" dirty="0">
                <a:solidFill>
                  <a:srgbClr val="000000"/>
                </a:solidFill>
                <a:latin typeface="IBM Plex Sans" panose="020B0503050203000203" pitchFamily="34" charset="0"/>
                <a:ea typeface="Times New Roman" panose="02020603050405020304" pitchFamily="18" charset="0"/>
                <a:cs typeface="Times New Roman" panose="02020603050405020304" pitchFamily="18" charset="0"/>
              </a:rPr>
              <a:t>Leadership</a:t>
            </a:r>
          </a:p>
          <a:p>
            <a:pPr marL="800100" lvl="1" indent="-342900" algn="just">
              <a:buClr>
                <a:schemeClr val="accent3"/>
              </a:buClr>
              <a:buFont typeface="Arial" panose="020B0604020202020204" pitchFamily="34" charset="0"/>
              <a:buChar char="•"/>
            </a:pPr>
            <a:r>
              <a:rPr lang="en-US" sz="2000" dirty="0">
                <a:solidFill>
                  <a:srgbClr val="000000"/>
                </a:solidFill>
                <a:latin typeface="IBM Plex Sans" panose="020B0503050203000203" pitchFamily="34" charset="0"/>
                <a:ea typeface="Times New Roman" panose="02020603050405020304" pitchFamily="18" charset="0"/>
                <a:cs typeface="Times New Roman" panose="02020603050405020304" pitchFamily="18" charset="0"/>
              </a:rPr>
              <a:t>Workforce Capacity</a:t>
            </a:r>
          </a:p>
          <a:p>
            <a:pPr marL="800100" lvl="1" indent="-342900" algn="just">
              <a:buClr>
                <a:schemeClr val="accent3"/>
              </a:buClr>
              <a:buFont typeface="Arial" panose="020B0604020202020204" pitchFamily="34" charset="0"/>
              <a:buChar char="•"/>
            </a:pPr>
            <a:endParaRPr lang="en-US" sz="2000" dirty="0">
              <a:solidFill>
                <a:srgbClr val="000000"/>
              </a:solidFill>
              <a:latin typeface="IBM Plex Sans" panose="020B0503050203000203" pitchFamily="34" charset="0"/>
              <a:ea typeface="Times New Roman" panose="02020603050405020304" pitchFamily="18" charset="0"/>
              <a:cs typeface="Times New Roman" panose="02020603050405020304" pitchFamily="18" charset="0"/>
            </a:endParaRPr>
          </a:p>
          <a:p>
            <a:pPr marL="342900" marR="0" lvl="0" indent="-342900" algn="just">
              <a:spcBef>
                <a:spcPts val="0"/>
              </a:spcBef>
              <a:spcAft>
                <a:spcPts val="0"/>
              </a:spcAft>
              <a:buClr>
                <a:schemeClr val="accent3"/>
              </a:buClr>
              <a:buFont typeface="Arial" panose="020B0604020202020204" pitchFamily="34" charset="0"/>
              <a:buChar char="•"/>
            </a:pPr>
            <a:r>
              <a:rPr lang="en-US" sz="2000" b="1" dirty="0">
                <a:solidFill>
                  <a:srgbClr val="000000"/>
                </a:solidFill>
                <a:latin typeface="IBM Plex Sans" panose="020B0503050203000203" pitchFamily="34" charset="0"/>
                <a:ea typeface="Times New Roman" panose="02020603050405020304" pitchFamily="18" charset="0"/>
                <a:cs typeface="Times New Roman" panose="02020603050405020304" pitchFamily="18" charset="0"/>
              </a:rPr>
              <a:t>Policy</a:t>
            </a:r>
          </a:p>
          <a:p>
            <a:pPr marL="800100" lvl="1" indent="-342900" algn="just">
              <a:buClr>
                <a:schemeClr val="accent3"/>
              </a:buClr>
              <a:buFont typeface="Arial" panose="020B0604020202020204" pitchFamily="34" charset="0"/>
              <a:buChar char="•"/>
            </a:pPr>
            <a:r>
              <a:rPr lang="en-US" sz="2000" dirty="0">
                <a:solidFill>
                  <a:srgbClr val="000000"/>
                </a:solidFill>
                <a:latin typeface="IBM Plex Sans" panose="020B0503050203000203" pitchFamily="34" charset="0"/>
                <a:ea typeface="Times New Roman" panose="02020603050405020304" pitchFamily="18" charset="0"/>
                <a:cs typeface="Times New Roman" panose="02020603050405020304" pitchFamily="18" charset="0"/>
              </a:rPr>
              <a:t>Policy framework</a:t>
            </a:r>
          </a:p>
          <a:p>
            <a:pPr marL="800100" lvl="1" indent="-342900" algn="just">
              <a:buClr>
                <a:schemeClr val="accent3"/>
              </a:buClr>
              <a:buFont typeface="Arial" panose="020B0604020202020204" pitchFamily="34" charset="0"/>
              <a:buChar char="•"/>
            </a:pPr>
            <a:r>
              <a:rPr lang="en-US" sz="2000" dirty="0">
                <a:solidFill>
                  <a:srgbClr val="000000"/>
                </a:solidFill>
                <a:latin typeface="IBM Plex Sans" panose="020B0503050203000203" pitchFamily="34" charset="0"/>
                <a:ea typeface="Times New Roman" panose="02020603050405020304" pitchFamily="18" charset="0"/>
                <a:cs typeface="Times New Roman" panose="02020603050405020304" pitchFamily="18" charset="0"/>
              </a:rPr>
              <a:t>Contractual framework</a:t>
            </a:r>
          </a:p>
          <a:p>
            <a:pPr marL="342900" marR="0" lvl="0" indent="-342900" algn="just">
              <a:spcBef>
                <a:spcPts val="0"/>
              </a:spcBef>
              <a:spcAft>
                <a:spcPts val="0"/>
              </a:spcAft>
              <a:buClr>
                <a:schemeClr val="accent3"/>
              </a:buClr>
              <a:buFont typeface="Arial" panose="020B0604020202020204" pitchFamily="34" charset="0"/>
              <a:buChar char="•"/>
            </a:pPr>
            <a:endParaRPr lang="en-US" sz="2000" dirty="0">
              <a:solidFill>
                <a:srgbClr val="000000"/>
              </a:solidFill>
              <a:latin typeface="IBM Plex Sans" panose="020B0503050203000203" pitchFamily="34" charset="0"/>
              <a:ea typeface="Times New Roman" panose="02020603050405020304" pitchFamily="18" charset="0"/>
              <a:cs typeface="Times New Roman" panose="02020603050405020304" pitchFamily="18" charset="0"/>
            </a:endParaRPr>
          </a:p>
          <a:p>
            <a:pPr marL="342900" marR="0" lvl="0" indent="-342900" algn="just">
              <a:spcBef>
                <a:spcPts val="0"/>
              </a:spcBef>
              <a:spcAft>
                <a:spcPts val="0"/>
              </a:spcAft>
              <a:buClr>
                <a:schemeClr val="accent3"/>
              </a:buClr>
              <a:buFont typeface="Arial" panose="020B0604020202020204" pitchFamily="34" charset="0"/>
              <a:buChar char="•"/>
            </a:pPr>
            <a:r>
              <a:rPr lang="en-US" sz="2000" b="1" dirty="0">
                <a:solidFill>
                  <a:srgbClr val="000000"/>
                </a:solidFill>
                <a:latin typeface="IBM Plex Sans" panose="020B0503050203000203" pitchFamily="34" charset="0"/>
                <a:ea typeface="Times New Roman" panose="02020603050405020304" pitchFamily="18" charset="0"/>
                <a:cs typeface="Times New Roman" panose="02020603050405020304" pitchFamily="18" charset="0"/>
              </a:rPr>
              <a:t>Governance</a:t>
            </a:r>
          </a:p>
          <a:p>
            <a:pPr marL="800100" lvl="1" indent="-342900" algn="just">
              <a:buClr>
                <a:schemeClr val="accent3"/>
              </a:buClr>
              <a:buFont typeface="Arial" panose="020B0604020202020204" pitchFamily="34" charset="0"/>
              <a:buChar char="•"/>
            </a:pPr>
            <a:r>
              <a:rPr lang="en-US" sz="2000" dirty="0">
                <a:solidFill>
                  <a:srgbClr val="000000"/>
                </a:solidFill>
                <a:latin typeface="IBM Plex Sans" panose="020B0503050203000203" pitchFamily="34" charset="0"/>
                <a:ea typeface="Times New Roman" panose="02020603050405020304" pitchFamily="18" charset="0"/>
                <a:cs typeface="Times New Roman" panose="02020603050405020304" pitchFamily="18" charset="0"/>
              </a:rPr>
              <a:t>Data</a:t>
            </a:r>
          </a:p>
          <a:p>
            <a:pPr marL="800100" lvl="1" indent="-342900" algn="just">
              <a:buClr>
                <a:schemeClr val="accent3"/>
              </a:buClr>
              <a:buFont typeface="Arial" panose="020B0604020202020204" pitchFamily="34" charset="0"/>
              <a:buChar char="•"/>
            </a:pPr>
            <a:r>
              <a:rPr lang="en-US" sz="2000" dirty="0">
                <a:solidFill>
                  <a:srgbClr val="000000"/>
                </a:solidFill>
                <a:latin typeface="IBM Plex Sans" panose="020B0503050203000203" pitchFamily="34" charset="0"/>
                <a:ea typeface="Times New Roman" panose="02020603050405020304" pitchFamily="18" charset="0"/>
                <a:cs typeface="Times New Roman" panose="02020603050405020304" pitchFamily="18" charset="0"/>
              </a:rPr>
              <a:t>Process</a:t>
            </a:r>
          </a:p>
          <a:p>
            <a:pPr marL="800100" lvl="1" indent="-342900" algn="just">
              <a:buClr>
                <a:schemeClr val="accent3"/>
              </a:buClr>
              <a:buFont typeface="Arial" panose="020B0604020202020204" pitchFamily="34" charset="0"/>
              <a:buChar char="•"/>
            </a:pPr>
            <a:r>
              <a:rPr lang="en-US" sz="2000" dirty="0">
                <a:solidFill>
                  <a:srgbClr val="000000"/>
                </a:solidFill>
                <a:latin typeface="IBM Plex Sans" panose="020B0503050203000203" pitchFamily="34" charset="0"/>
                <a:ea typeface="Times New Roman" panose="02020603050405020304" pitchFamily="18" charset="0"/>
                <a:cs typeface="Times New Roman" panose="02020603050405020304" pitchFamily="18" charset="0"/>
              </a:rPr>
              <a:t>Technology</a:t>
            </a:r>
          </a:p>
        </p:txBody>
      </p:sp>
    </p:spTree>
    <p:extLst>
      <p:ext uri="{BB962C8B-B14F-4D97-AF65-F5344CB8AC3E}">
        <p14:creationId xmlns:p14="http://schemas.microsoft.com/office/powerpoint/2010/main" val="5424172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2" name="Rectangle 41">
            <a:extLst>
              <a:ext uri="{FF2B5EF4-FFF2-40B4-BE49-F238E27FC236}">
                <a16:creationId xmlns:a16="http://schemas.microsoft.com/office/drawing/2014/main" id="{532B5CB9-8667-F441-9247-FE03331A1381}"/>
              </a:ext>
            </a:extLst>
          </p:cNvPr>
          <p:cNvSpPr/>
          <p:nvPr/>
        </p:nvSpPr>
        <p:spPr>
          <a:xfrm>
            <a:off x="672028" y="1491516"/>
            <a:ext cx="7836753" cy="2943878"/>
          </a:xfrm>
          <a:prstGeom prst="rect">
            <a:avLst/>
          </a:prstGeom>
          <a:solidFill>
            <a:schemeClr val="bg1">
              <a:lumMod val="9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3B018CBD-B75B-5341-8D72-9EA2975CB23B}"/>
              </a:ext>
            </a:extLst>
          </p:cNvPr>
          <p:cNvSpPr/>
          <p:nvPr/>
        </p:nvSpPr>
        <p:spPr>
          <a:xfrm>
            <a:off x="1784734" y="3000187"/>
            <a:ext cx="5380856" cy="587967"/>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Google Shape;466;p6"/>
          <p:cNvSpPr txBox="1"/>
          <p:nvPr/>
        </p:nvSpPr>
        <p:spPr>
          <a:xfrm>
            <a:off x="8133907" y="6338887"/>
            <a:ext cx="374875"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fld id="{00000000-1234-1234-1234-123412341234}" type="slidenum">
              <a:rPr lang="en-US" sz="1400" smtClean="0">
                <a:solidFill>
                  <a:schemeClr val="dk1"/>
                </a:solidFill>
                <a:latin typeface="Gill Sans"/>
                <a:ea typeface="Gill Sans"/>
                <a:cs typeface="Gill Sans"/>
                <a:sym typeface="Gill Sans"/>
              </a:rPr>
              <a:t>25</a:t>
            </a:fld>
            <a:endParaRPr lang="en-US" sz="1400" dirty="0">
              <a:solidFill>
                <a:schemeClr val="dk1"/>
              </a:solidFill>
              <a:latin typeface="Gill Sans"/>
              <a:ea typeface="Gill Sans"/>
              <a:cs typeface="Gill Sans"/>
              <a:sym typeface="Gill Sans"/>
            </a:endParaRPr>
          </a:p>
        </p:txBody>
      </p:sp>
      <p:sp>
        <p:nvSpPr>
          <p:cNvPr id="66" name="Google Shape;459;p6">
            <a:extLst>
              <a:ext uri="{FF2B5EF4-FFF2-40B4-BE49-F238E27FC236}">
                <a16:creationId xmlns:a16="http://schemas.microsoft.com/office/drawing/2014/main" id="{BCD745A5-C69A-2047-B2A9-0468A6424EEE}"/>
              </a:ext>
            </a:extLst>
          </p:cNvPr>
          <p:cNvSpPr txBox="1">
            <a:spLocks/>
          </p:cNvSpPr>
          <p:nvPr/>
        </p:nvSpPr>
        <p:spPr>
          <a:xfrm>
            <a:off x="496894" y="790560"/>
            <a:ext cx="8469085" cy="480091"/>
          </a:xfrm>
          <a:prstGeom prst="rect">
            <a:avLst/>
          </a:prstGeom>
          <a:noFill/>
          <a:ln>
            <a:noFill/>
          </a:ln>
        </p:spPr>
        <p:txBody>
          <a:bodyPr spcFirstLastPara="1" vert="horz" wrap="square" lIns="91425" tIns="45700" rIns="91425" bIns="45700" rtlCol="0" anchor="ctr" anchorCtr="0">
            <a:spAutoFit/>
          </a:bodyPr>
          <a:lstStyle>
            <a:lvl1pPr algn="l" defTabSz="914400" rtl="0" eaLnBrk="1" latinLnBrk="0" hangingPunct="1">
              <a:lnSpc>
                <a:spcPct val="90000"/>
              </a:lnSpc>
              <a:spcBef>
                <a:spcPct val="0"/>
              </a:spcBef>
              <a:buNone/>
              <a:defRPr sz="3200" kern="1200">
                <a:solidFill>
                  <a:srgbClr val="BA0C2F"/>
                </a:solidFill>
                <a:latin typeface="Gill Sans MT" panose="020B0502020104020203" pitchFamily="34" charset="0"/>
                <a:ea typeface="+mj-ea"/>
                <a:cs typeface="+mj-cs"/>
              </a:defRPr>
            </a:lvl1pPr>
          </a:lstStyle>
          <a:p>
            <a:pPr marL="0" marR="0" lvl="0" indent="0" algn="l" defTabSz="914400" rtl="0" eaLnBrk="1" fontAlgn="t" latinLnBrk="0" hangingPunct="1">
              <a:lnSpc>
                <a:spcPct val="90000"/>
              </a:lnSpc>
              <a:spcBef>
                <a:spcPct val="0"/>
              </a:spcBef>
              <a:spcAft>
                <a:spcPts val="0"/>
              </a:spcAft>
              <a:buClr>
                <a:srgbClr val="6C6463"/>
              </a:buClr>
              <a:buSzPct val="80000"/>
              <a:buFontTx/>
              <a:buNone/>
              <a:tabLst/>
              <a:defRPr/>
            </a:pPr>
            <a:r>
              <a:rPr kumimoji="0" lang="en-US" sz="2800" b="0" i="0" u="none" strike="noStrike" kern="1200" cap="none" spc="0" normalizeH="0" baseline="0" noProof="0" dirty="0">
                <a:ln>
                  <a:noFill/>
                </a:ln>
                <a:solidFill>
                  <a:srgbClr val="BA0C2F"/>
                </a:solidFill>
                <a:effectLst/>
                <a:uLnTx/>
                <a:uFillTx/>
                <a:latin typeface="Gill Sans MT" panose="020B0502020104020203" pitchFamily="34" charset="0"/>
                <a:ea typeface="+mj-ea"/>
                <a:cs typeface="+mj-cs"/>
                <a:sym typeface="Gill Sans"/>
              </a:rPr>
              <a:t>Governance Model (Suggested)</a:t>
            </a:r>
            <a:endParaRPr kumimoji="0" lang="en-US" sz="2400" b="0" i="0" u="none" strike="noStrike" kern="1200" cap="none" spc="0" normalizeH="0" baseline="0" noProof="0" dirty="0">
              <a:ln>
                <a:noFill/>
              </a:ln>
              <a:solidFill>
                <a:srgbClr val="BA0C2F"/>
              </a:solidFill>
              <a:effectLst/>
              <a:uLnTx/>
              <a:uFillTx/>
              <a:latin typeface="Arial" panose="020B0604020202020204" pitchFamily="34" charset="0"/>
              <a:cs typeface="Arial" panose="020B0604020202020204" pitchFamily="34" charset="0"/>
            </a:endParaRPr>
          </a:p>
        </p:txBody>
      </p:sp>
      <p:sp>
        <p:nvSpPr>
          <p:cNvPr id="7" name="Rounded Rectangle 6">
            <a:extLst>
              <a:ext uri="{FF2B5EF4-FFF2-40B4-BE49-F238E27FC236}">
                <a16:creationId xmlns:a16="http://schemas.microsoft.com/office/drawing/2014/main" id="{B6F538C7-B98E-CC48-8F4A-21F35092FC15}"/>
              </a:ext>
            </a:extLst>
          </p:cNvPr>
          <p:cNvSpPr/>
          <p:nvPr/>
        </p:nvSpPr>
        <p:spPr>
          <a:xfrm>
            <a:off x="2924345" y="5199961"/>
            <a:ext cx="1416301" cy="2974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SC Process Formulation &amp; Reviews</a:t>
            </a:r>
          </a:p>
        </p:txBody>
      </p:sp>
      <p:sp>
        <p:nvSpPr>
          <p:cNvPr id="5" name="Rectangle 4">
            <a:extLst>
              <a:ext uri="{FF2B5EF4-FFF2-40B4-BE49-F238E27FC236}">
                <a16:creationId xmlns:a16="http://schemas.microsoft.com/office/drawing/2014/main" id="{E6B8F74F-5816-F144-B7D9-478BFDDDBD39}"/>
              </a:ext>
            </a:extLst>
          </p:cNvPr>
          <p:cNvSpPr/>
          <p:nvPr/>
        </p:nvSpPr>
        <p:spPr>
          <a:xfrm>
            <a:off x="770548" y="4968606"/>
            <a:ext cx="601052" cy="230832"/>
          </a:xfrm>
          <a:prstGeom prst="rect">
            <a:avLst/>
          </a:prstGeom>
        </p:spPr>
        <p:txBody>
          <a:bodyPr wrap="square">
            <a:spAutoFit/>
          </a:bodyPr>
          <a:lstStyle/>
          <a:p>
            <a:pPr>
              <a:buClr>
                <a:schemeClr val="accent3"/>
              </a:buClr>
            </a:pPr>
            <a:r>
              <a:rPr lang="en-US" sz="900" b="1" dirty="0">
                <a:solidFill>
                  <a:srgbClr val="000000"/>
                </a:solidFill>
                <a:latin typeface="IBM Plex Sans" panose="020B0503050203000203" pitchFamily="34" charset="0"/>
                <a:ea typeface="Times New Roman" panose="02020603050405020304" pitchFamily="18" charset="0"/>
                <a:cs typeface="Times New Roman" panose="02020603050405020304" pitchFamily="18" charset="0"/>
              </a:rPr>
              <a:t>Data</a:t>
            </a:r>
          </a:p>
        </p:txBody>
      </p:sp>
      <p:sp>
        <p:nvSpPr>
          <p:cNvPr id="11" name="Rectangle 10">
            <a:extLst>
              <a:ext uri="{FF2B5EF4-FFF2-40B4-BE49-F238E27FC236}">
                <a16:creationId xmlns:a16="http://schemas.microsoft.com/office/drawing/2014/main" id="{A6BCAF28-6EE1-2A45-8452-BAE2D8671CAE}"/>
              </a:ext>
            </a:extLst>
          </p:cNvPr>
          <p:cNvSpPr/>
          <p:nvPr/>
        </p:nvSpPr>
        <p:spPr>
          <a:xfrm>
            <a:off x="2901994" y="4957588"/>
            <a:ext cx="777639" cy="230832"/>
          </a:xfrm>
          <a:prstGeom prst="rect">
            <a:avLst/>
          </a:prstGeom>
        </p:spPr>
        <p:txBody>
          <a:bodyPr wrap="square">
            <a:spAutoFit/>
          </a:bodyPr>
          <a:lstStyle/>
          <a:p>
            <a:pPr>
              <a:buClr>
                <a:schemeClr val="accent3"/>
              </a:buClr>
            </a:pPr>
            <a:r>
              <a:rPr lang="en-US" sz="900" b="1" dirty="0">
                <a:solidFill>
                  <a:srgbClr val="000000"/>
                </a:solidFill>
                <a:latin typeface="IBM Plex Sans" panose="020B0503050203000203" pitchFamily="34" charset="0"/>
                <a:ea typeface="Times New Roman" panose="02020603050405020304" pitchFamily="18" charset="0"/>
                <a:cs typeface="Times New Roman" panose="02020603050405020304" pitchFamily="18" charset="0"/>
              </a:rPr>
              <a:t>Process</a:t>
            </a:r>
          </a:p>
        </p:txBody>
      </p:sp>
      <p:sp>
        <p:nvSpPr>
          <p:cNvPr id="12" name="Rectangle 11">
            <a:extLst>
              <a:ext uri="{FF2B5EF4-FFF2-40B4-BE49-F238E27FC236}">
                <a16:creationId xmlns:a16="http://schemas.microsoft.com/office/drawing/2014/main" id="{6EBB0DC3-D3B5-5043-A13F-63785A3695E8}"/>
              </a:ext>
            </a:extLst>
          </p:cNvPr>
          <p:cNvSpPr/>
          <p:nvPr/>
        </p:nvSpPr>
        <p:spPr>
          <a:xfrm>
            <a:off x="5022267" y="4955223"/>
            <a:ext cx="981926" cy="230832"/>
          </a:xfrm>
          <a:prstGeom prst="rect">
            <a:avLst/>
          </a:prstGeom>
        </p:spPr>
        <p:txBody>
          <a:bodyPr wrap="square">
            <a:spAutoFit/>
          </a:bodyPr>
          <a:lstStyle/>
          <a:p>
            <a:pPr>
              <a:buClr>
                <a:schemeClr val="accent3"/>
              </a:buClr>
            </a:pPr>
            <a:r>
              <a:rPr lang="en-US" sz="900" b="1" dirty="0">
                <a:solidFill>
                  <a:srgbClr val="000000"/>
                </a:solidFill>
                <a:latin typeface="IBM Plex Sans" panose="020B0503050203000203" pitchFamily="34" charset="0"/>
                <a:ea typeface="Times New Roman" panose="02020603050405020304" pitchFamily="18" charset="0"/>
                <a:cs typeface="Times New Roman" panose="02020603050405020304" pitchFamily="18" charset="0"/>
              </a:rPr>
              <a:t>Technology</a:t>
            </a:r>
          </a:p>
        </p:txBody>
      </p:sp>
      <p:sp>
        <p:nvSpPr>
          <p:cNvPr id="13" name="Rectangle 12">
            <a:extLst>
              <a:ext uri="{FF2B5EF4-FFF2-40B4-BE49-F238E27FC236}">
                <a16:creationId xmlns:a16="http://schemas.microsoft.com/office/drawing/2014/main" id="{BDD22E1D-2A56-A246-9DA7-A3C080154428}"/>
              </a:ext>
            </a:extLst>
          </p:cNvPr>
          <p:cNvSpPr/>
          <p:nvPr/>
        </p:nvSpPr>
        <p:spPr>
          <a:xfrm>
            <a:off x="7055882" y="4976300"/>
            <a:ext cx="777639" cy="230832"/>
          </a:xfrm>
          <a:prstGeom prst="rect">
            <a:avLst/>
          </a:prstGeom>
        </p:spPr>
        <p:txBody>
          <a:bodyPr wrap="square">
            <a:spAutoFit/>
          </a:bodyPr>
          <a:lstStyle/>
          <a:p>
            <a:pPr>
              <a:buClr>
                <a:schemeClr val="accent3"/>
              </a:buClr>
            </a:pPr>
            <a:r>
              <a:rPr lang="en-US" sz="900" b="1" dirty="0">
                <a:solidFill>
                  <a:srgbClr val="000000"/>
                </a:solidFill>
                <a:latin typeface="IBM Plex Sans" panose="020B0503050203000203" pitchFamily="34" charset="0"/>
                <a:ea typeface="Times New Roman" panose="02020603050405020304" pitchFamily="18" charset="0"/>
                <a:cs typeface="Times New Roman" panose="02020603050405020304" pitchFamily="18" charset="0"/>
              </a:rPr>
              <a:t>Risk</a:t>
            </a:r>
          </a:p>
        </p:txBody>
      </p:sp>
      <p:sp>
        <p:nvSpPr>
          <p:cNvPr id="14" name="Rounded Rectangle 13">
            <a:extLst>
              <a:ext uri="{FF2B5EF4-FFF2-40B4-BE49-F238E27FC236}">
                <a16:creationId xmlns:a16="http://schemas.microsoft.com/office/drawing/2014/main" id="{B7C87683-A5BA-0E42-BAEB-8041610F04DD}"/>
              </a:ext>
            </a:extLst>
          </p:cNvPr>
          <p:cNvSpPr/>
          <p:nvPr/>
        </p:nvSpPr>
        <p:spPr>
          <a:xfrm>
            <a:off x="2924345" y="5571119"/>
            <a:ext cx="1416301" cy="2974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Regulatory Compliance</a:t>
            </a:r>
          </a:p>
        </p:txBody>
      </p:sp>
      <p:sp>
        <p:nvSpPr>
          <p:cNvPr id="15" name="Rounded Rectangle 14">
            <a:extLst>
              <a:ext uri="{FF2B5EF4-FFF2-40B4-BE49-F238E27FC236}">
                <a16:creationId xmlns:a16="http://schemas.microsoft.com/office/drawing/2014/main" id="{3B3D8F55-CA40-4E44-BAF2-211A14F6D93C}"/>
              </a:ext>
            </a:extLst>
          </p:cNvPr>
          <p:cNvSpPr/>
          <p:nvPr/>
        </p:nvSpPr>
        <p:spPr>
          <a:xfrm>
            <a:off x="5022267" y="5197165"/>
            <a:ext cx="1383249" cy="2974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Enterprise Architecture Reviews</a:t>
            </a:r>
          </a:p>
        </p:txBody>
      </p:sp>
      <p:sp>
        <p:nvSpPr>
          <p:cNvPr id="16" name="Rounded Rectangle 15">
            <a:extLst>
              <a:ext uri="{FF2B5EF4-FFF2-40B4-BE49-F238E27FC236}">
                <a16:creationId xmlns:a16="http://schemas.microsoft.com/office/drawing/2014/main" id="{3C8D235C-6D58-0649-9B0C-AED2D8D1C592}"/>
              </a:ext>
            </a:extLst>
          </p:cNvPr>
          <p:cNvSpPr/>
          <p:nvPr/>
        </p:nvSpPr>
        <p:spPr>
          <a:xfrm>
            <a:off x="7055882" y="5197165"/>
            <a:ext cx="1383249" cy="2974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DSC Risk Management</a:t>
            </a:r>
          </a:p>
        </p:txBody>
      </p:sp>
      <p:sp>
        <p:nvSpPr>
          <p:cNvPr id="17" name="Rounded Rectangle 16">
            <a:extLst>
              <a:ext uri="{FF2B5EF4-FFF2-40B4-BE49-F238E27FC236}">
                <a16:creationId xmlns:a16="http://schemas.microsoft.com/office/drawing/2014/main" id="{9118E0A2-96BB-0648-914E-3BADBE4A3E71}"/>
              </a:ext>
            </a:extLst>
          </p:cNvPr>
          <p:cNvSpPr/>
          <p:nvPr/>
        </p:nvSpPr>
        <p:spPr>
          <a:xfrm>
            <a:off x="770548" y="5197165"/>
            <a:ext cx="1383249" cy="2974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Data Needs Identification</a:t>
            </a:r>
          </a:p>
        </p:txBody>
      </p:sp>
      <p:sp>
        <p:nvSpPr>
          <p:cNvPr id="18" name="Rounded Rectangle 17">
            <a:extLst>
              <a:ext uri="{FF2B5EF4-FFF2-40B4-BE49-F238E27FC236}">
                <a16:creationId xmlns:a16="http://schemas.microsoft.com/office/drawing/2014/main" id="{5AD523E9-97B1-7843-A904-C167B10B6E65}"/>
              </a:ext>
            </a:extLst>
          </p:cNvPr>
          <p:cNvSpPr/>
          <p:nvPr/>
        </p:nvSpPr>
        <p:spPr>
          <a:xfrm>
            <a:off x="770548" y="5571119"/>
            <a:ext cx="1383249" cy="2974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Data Quality Reviews </a:t>
            </a:r>
          </a:p>
        </p:txBody>
      </p:sp>
      <p:sp>
        <p:nvSpPr>
          <p:cNvPr id="19" name="Rounded Rectangle 18">
            <a:extLst>
              <a:ext uri="{FF2B5EF4-FFF2-40B4-BE49-F238E27FC236}">
                <a16:creationId xmlns:a16="http://schemas.microsoft.com/office/drawing/2014/main" id="{FF96D46E-E51C-C14E-A417-433C6880B9EA}"/>
              </a:ext>
            </a:extLst>
          </p:cNvPr>
          <p:cNvSpPr/>
          <p:nvPr/>
        </p:nvSpPr>
        <p:spPr>
          <a:xfrm>
            <a:off x="770547" y="5947166"/>
            <a:ext cx="1383249" cy="2974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Data Exchange Policies</a:t>
            </a:r>
          </a:p>
        </p:txBody>
      </p:sp>
      <p:sp>
        <p:nvSpPr>
          <p:cNvPr id="20" name="Rounded Rectangle 19">
            <a:extLst>
              <a:ext uri="{FF2B5EF4-FFF2-40B4-BE49-F238E27FC236}">
                <a16:creationId xmlns:a16="http://schemas.microsoft.com/office/drawing/2014/main" id="{169A7149-1F74-8340-872C-94E7A72259B3}"/>
              </a:ext>
            </a:extLst>
          </p:cNvPr>
          <p:cNvSpPr/>
          <p:nvPr/>
        </p:nvSpPr>
        <p:spPr>
          <a:xfrm>
            <a:off x="2924344" y="5951587"/>
            <a:ext cx="1416301" cy="2974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Process Improvements</a:t>
            </a:r>
          </a:p>
        </p:txBody>
      </p:sp>
      <p:sp>
        <p:nvSpPr>
          <p:cNvPr id="21" name="Rounded Rectangle 20">
            <a:extLst>
              <a:ext uri="{FF2B5EF4-FFF2-40B4-BE49-F238E27FC236}">
                <a16:creationId xmlns:a16="http://schemas.microsoft.com/office/drawing/2014/main" id="{FD1C6CB7-79BC-0046-8BA1-5A3933E2E712}"/>
              </a:ext>
            </a:extLst>
          </p:cNvPr>
          <p:cNvSpPr/>
          <p:nvPr/>
        </p:nvSpPr>
        <p:spPr>
          <a:xfrm>
            <a:off x="5022267" y="5571119"/>
            <a:ext cx="1383249" cy="2974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DSC Policies</a:t>
            </a:r>
          </a:p>
        </p:txBody>
      </p:sp>
      <p:sp>
        <p:nvSpPr>
          <p:cNvPr id="22" name="Rounded Rectangle 21">
            <a:extLst>
              <a:ext uri="{FF2B5EF4-FFF2-40B4-BE49-F238E27FC236}">
                <a16:creationId xmlns:a16="http://schemas.microsoft.com/office/drawing/2014/main" id="{E749DF2C-E82B-284F-AC22-27403F2808F9}"/>
              </a:ext>
            </a:extLst>
          </p:cNvPr>
          <p:cNvSpPr/>
          <p:nvPr/>
        </p:nvSpPr>
        <p:spPr>
          <a:xfrm>
            <a:off x="5022266" y="5945073"/>
            <a:ext cx="1383249" cy="2974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DSC Technology Audits</a:t>
            </a:r>
          </a:p>
        </p:txBody>
      </p:sp>
      <p:sp>
        <p:nvSpPr>
          <p:cNvPr id="23" name="Rounded Rectangle 22">
            <a:extLst>
              <a:ext uri="{FF2B5EF4-FFF2-40B4-BE49-F238E27FC236}">
                <a16:creationId xmlns:a16="http://schemas.microsoft.com/office/drawing/2014/main" id="{53E83556-5D74-F94A-B89E-464FBEDDEFC9}"/>
              </a:ext>
            </a:extLst>
          </p:cNvPr>
          <p:cNvSpPr/>
          <p:nvPr/>
        </p:nvSpPr>
        <p:spPr>
          <a:xfrm>
            <a:off x="7055881" y="5574452"/>
            <a:ext cx="1383249" cy="2974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Risk Identification &amp; Mitigation</a:t>
            </a:r>
          </a:p>
        </p:txBody>
      </p:sp>
      <p:sp>
        <p:nvSpPr>
          <p:cNvPr id="24" name="Rounded Rectangle 23">
            <a:extLst>
              <a:ext uri="{FF2B5EF4-FFF2-40B4-BE49-F238E27FC236}">
                <a16:creationId xmlns:a16="http://schemas.microsoft.com/office/drawing/2014/main" id="{8EB3809C-C7D1-EA43-9762-41666E7EA414}"/>
              </a:ext>
            </a:extLst>
          </p:cNvPr>
          <p:cNvSpPr/>
          <p:nvPr/>
        </p:nvSpPr>
        <p:spPr>
          <a:xfrm>
            <a:off x="7055880" y="5956785"/>
            <a:ext cx="1383249" cy="2974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Risk Monitoring &amp; Reporting</a:t>
            </a:r>
          </a:p>
        </p:txBody>
      </p:sp>
      <p:sp>
        <p:nvSpPr>
          <p:cNvPr id="6" name="Rounded Rectangle 5">
            <a:extLst>
              <a:ext uri="{FF2B5EF4-FFF2-40B4-BE49-F238E27FC236}">
                <a16:creationId xmlns:a16="http://schemas.microsoft.com/office/drawing/2014/main" id="{93351BCE-A0C8-A348-999D-794852FEB562}"/>
              </a:ext>
            </a:extLst>
          </p:cNvPr>
          <p:cNvSpPr/>
          <p:nvPr/>
        </p:nvSpPr>
        <p:spPr>
          <a:xfrm>
            <a:off x="3813272" y="1517291"/>
            <a:ext cx="1564396" cy="407624"/>
          </a:xfrm>
          <a:prstGeom prst="roundRect">
            <a:avLst/>
          </a:prstGeom>
          <a:solidFill>
            <a:srgbClr val="68B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Executive Chairperson MOH</a:t>
            </a:r>
          </a:p>
        </p:txBody>
      </p:sp>
      <p:sp>
        <p:nvSpPr>
          <p:cNvPr id="39" name="Rounded Rectangle 38">
            <a:extLst>
              <a:ext uri="{FF2B5EF4-FFF2-40B4-BE49-F238E27FC236}">
                <a16:creationId xmlns:a16="http://schemas.microsoft.com/office/drawing/2014/main" id="{3857DFA9-1F8C-3640-A82E-D43355C7C940}"/>
              </a:ext>
            </a:extLst>
          </p:cNvPr>
          <p:cNvSpPr/>
          <p:nvPr/>
        </p:nvSpPr>
        <p:spPr>
          <a:xfrm>
            <a:off x="3813272" y="2305596"/>
            <a:ext cx="1564396" cy="407624"/>
          </a:xfrm>
          <a:prstGeom prst="roundRect">
            <a:avLst/>
          </a:prstGeom>
          <a:solidFill>
            <a:srgbClr val="68B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Secretary - RISA</a:t>
            </a:r>
          </a:p>
        </p:txBody>
      </p:sp>
      <p:sp>
        <p:nvSpPr>
          <p:cNvPr id="40" name="Rounded Rectangle 39">
            <a:extLst>
              <a:ext uri="{FF2B5EF4-FFF2-40B4-BE49-F238E27FC236}">
                <a16:creationId xmlns:a16="http://schemas.microsoft.com/office/drawing/2014/main" id="{F3E53A68-3D7E-154D-8542-26FA7A30A518}"/>
              </a:ext>
            </a:extLst>
          </p:cNvPr>
          <p:cNvSpPr/>
          <p:nvPr/>
        </p:nvSpPr>
        <p:spPr>
          <a:xfrm>
            <a:off x="1869165" y="3096773"/>
            <a:ext cx="904224" cy="40762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RISA</a:t>
            </a:r>
          </a:p>
        </p:txBody>
      </p:sp>
      <p:sp>
        <p:nvSpPr>
          <p:cNvPr id="41" name="Rounded Rectangle 40">
            <a:extLst>
              <a:ext uri="{FF2B5EF4-FFF2-40B4-BE49-F238E27FC236}">
                <a16:creationId xmlns:a16="http://schemas.microsoft.com/office/drawing/2014/main" id="{C96375A5-D415-564F-8A49-936A4E37EE86}"/>
              </a:ext>
            </a:extLst>
          </p:cNvPr>
          <p:cNvSpPr/>
          <p:nvPr/>
        </p:nvSpPr>
        <p:spPr>
          <a:xfrm>
            <a:off x="2943827" y="3096773"/>
            <a:ext cx="904224" cy="40762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RSSB</a:t>
            </a:r>
          </a:p>
        </p:txBody>
      </p:sp>
      <p:grpSp>
        <p:nvGrpSpPr>
          <p:cNvPr id="47" name="Group 46">
            <a:extLst>
              <a:ext uri="{FF2B5EF4-FFF2-40B4-BE49-F238E27FC236}">
                <a16:creationId xmlns:a16="http://schemas.microsoft.com/office/drawing/2014/main" id="{E5A78BD6-7A3A-4F43-A4CD-0B97AEA2522C}"/>
              </a:ext>
            </a:extLst>
          </p:cNvPr>
          <p:cNvGrpSpPr/>
          <p:nvPr/>
        </p:nvGrpSpPr>
        <p:grpSpPr>
          <a:xfrm>
            <a:off x="7165591" y="3852871"/>
            <a:ext cx="508994" cy="270071"/>
            <a:chOff x="8058150" y="3838575"/>
            <a:chExt cx="679120" cy="742950"/>
          </a:xfrm>
        </p:grpSpPr>
        <p:cxnSp>
          <p:nvCxnSpPr>
            <p:cNvPr id="48" name="Straight Connector 47">
              <a:extLst>
                <a:ext uri="{FF2B5EF4-FFF2-40B4-BE49-F238E27FC236}">
                  <a16:creationId xmlns:a16="http://schemas.microsoft.com/office/drawing/2014/main" id="{10AD6C9B-B37C-C244-BB13-83547592BC37}"/>
                </a:ext>
              </a:extLst>
            </p:cNvPr>
            <p:cNvCxnSpPr/>
            <p:nvPr/>
          </p:nvCxnSpPr>
          <p:spPr>
            <a:xfrm>
              <a:off x="8737270" y="3838575"/>
              <a:ext cx="0" cy="74295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368455A-8E19-5945-AAE3-3A71C9D7DE2E}"/>
                </a:ext>
              </a:extLst>
            </p:cNvPr>
            <p:cNvCxnSpPr>
              <a:cxnSpLocks/>
            </p:cNvCxnSpPr>
            <p:nvPr/>
          </p:nvCxnSpPr>
          <p:spPr>
            <a:xfrm>
              <a:off x="8058150" y="4208867"/>
              <a:ext cx="679120" cy="0"/>
            </a:xfrm>
            <a:prstGeom prst="line">
              <a:avLst/>
            </a:prstGeom>
            <a:ln w="15875">
              <a:solidFill>
                <a:schemeClr val="accent2"/>
              </a:solidFill>
              <a:prstDash val="sysDash"/>
            </a:ln>
          </p:spPr>
          <p:style>
            <a:lnRef idx="1">
              <a:schemeClr val="accent1"/>
            </a:lnRef>
            <a:fillRef idx="0">
              <a:schemeClr val="accent1"/>
            </a:fillRef>
            <a:effectRef idx="0">
              <a:schemeClr val="accent1"/>
            </a:effectRef>
            <a:fontRef idx="minor">
              <a:schemeClr val="tx1"/>
            </a:fontRef>
          </p:style>
        </p:cxnSp>
      </p:grpSp>
      <p:sp>
        <p:nvSpPr>
          <p:cNvPr id="50" name="Rectangle 49">
            <a:extLst>
              <a:ext uri="{FF2B5EF4-FFF2-40B4-BE49-F238E27FC236}">
                <a16:creationId xmlns:a16="http://schemas.microsoft.com/office/drawing/2014/main" id="{26B91C2B-5350-1847-97A1-AE7EC77B7C7B}"/>
              </a:ext>
            </a:extLst>
          </p:cNvPr>
          <p:cNvSpPr/>
          <p:nvPr/>
        </p:nvSpPr>
        <p:spPr>
          <a:xfrm>
            <a:off x="7634759" y="3779727"/>
            <a:ext cx="1062151" cy="369332"/>
          </a:xfrm>
          <a:prstGeom prst="rect">
            <a:avLst/>
          </a:prstGeom>
        </p:spPr>
        <p:txBody>
          <a:bodyPr wrap="square">
            <a:spAutoFit/>
          </a:bodyPr>
          <a:lstStyle/>
          <a:p>
            <a:pPr>
              <a:buClr>
                <a:schemeClr val="accent3"/>
              </a:buClr>
            </a:pPr>
            <a:r>
              <a:rPr lang="en-US" sz="900" dirty="0">
                <a:solidFill>
                  <a:srgbClr val="000000"/>
                </a:solidFill>
                <a:latin typeface="IBM Plex Sans" panose="020B0503050203000203" pitchFamily="34" charset="0"/>
                <a:ea typeface="Times New Roman" panose="02020603050405020304" pitchFamily="18" charset="0"/>
                <a:cs typeface="Times New Roman" panose="02020603050405020304" pitchFamily="18" charset="0"/>
              </a:rPr>
              <a:t>Partner Organizations</a:t>
            </a:r>
          </a:p>
        </p:txBody>
      </p:sp>
      <p:sp>
        <p:nvSpPr>
          <p:cNvPr id="51" name="Rounded Rectangle 50">
            <a:extLst>
              <a:ext uri="{FF2B5EF4-FFF2-40B4-BE49-F238E27FC236}">
                <a16:creationId xmlns:a16="http://schemas.microsoft.com/office/drawing/2014/main" id="{15DF48A9-F1AB-B74C-ABCF-FDDB2584683E}"/>
              </a:ext>
            </a:extLst>
          </p:cNvPr>
          <p:cNvSpPr/>
          <p:nvPr/>
        </p:nvSpPr>
        <p:spPr>
          <a:xfrm>
            <a:off x="4018489" y="3096773"/>
            <a:ext cx="904224" cy="40762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RBC</a:t>
            </a:r>
          </a:p>
        </p:txBody>
      </p:sp>
      <p:sp>
        <p:nvSpPr>
          <p:cNvPr id="52" name="Rounded Rectangle 51">
            <a:extLst>
              <a:ext uri="{FF2B5EF4-FFF2-40B4-BE49-F238E27FC236}">
                <a16:creationId xmlns:a16="http://schemas.microsoft.com/office/drawing/2014/main" id="{02DDE283-0E72-034B-BAB7-CDDA88120549}"/>
              </a:ext>
            </a:extLst>
          </p:cNvPr>
          <p:cNvSpPr/>
          <p:nvPr/>
        </p:nvSpPr>
        <p:spPr>
          <a:xfrm>
            <a:off x="5093150" y="3096773"/>
            <a:ext cx="904224" cy="40762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RMS</a:t>
            </a:r>
          </a:p>
        </p:txBody>
      </p:sp>
      <p:sp>
        <p:nvSpPr>
          <p:cNvPr id="53" name="Rounded Rectangle 52">
            <a:extLst>
              <a:ext uri="{FF2B5EF4-FFF2-40B4-BE49-F238E27FC236}">
                <a16:creationId xmlns:a16="http://schemas.microsoft.com/office/drawing/2014/main" id="{A959298D-1920-B644-8D59-08A3E10F8AA1}"/>
              </a:ext>
            </a:extLst>
          </p:cNvPr>
          <p:cNvSpPr/>
          <p:nvPr/>
        </p:nvSpPr>
        <p:spPr>
          <a:xfrm>
            <a:off x="6167811" y="3096264"/>
            <a:ext cx="904224" cy="40762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Rwanda FDA</a:t>
            </a:r>
          </a:p>
        </p:txBody>
      </p:sp>
      <p:sp>
        <p:nvSpPr>
          <p:cNvPr id="59" name="Rectangle 58">
            <a:extLst>
              <a:ext uri="{FF2B5EF4-FFF2-40B4-BE49-F238E27FC236}">
                <a16:creationId xmlns:a16="http://schemas.microsoft.com/office/drawing/2014/main" id="{F21BD217-3C6D-CB43-B21B-C831515DCAE0}"/>
              </a:ext>
            </a:extLst>
          </p:cNvPr>
          <p:cNvSpPr/>
          <p:nvPr/>
        </p:nvSpPr>
        <p:spPr>
          <a:xfrm>
            <a:off x="1784733" y="3693227"/>
            <a:ext cx="5380856" cy="587967"/>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ed Rectangle 53">
            <a:extLst>
              <a:ext uri="{FF2B5EF4-FFF2-40B4-BE49-F238E27FC236}">
                <a16:creationId xmlns:a16="http://schemas.microsoft.com/office/drawing/2014/main" id="{EA08516E-3CCC-6543-BCD2-37C36F0A44D4}"/>
              </a:ext>
            </a:extLst>
          </p:cNvPr>
          <p:cNvSpPr/>
          <p:nvPr/>
        </p:nvSpPr>
        <p:spPr>
          <a:xfrm>
            <a:off x="1864395" y="3786926"/>
            <a:ext cx="904224" cy="40762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Donors</a:t>
            </a:r>
          </a:p>
        </p:txBody>
      </p:sp>
      <p:sp>
        <p:nvSpPr>
          <p:cNvPr id="55" name="Rounded Rectangle 54">
            <a:extLst>
              <a:ext uri="{FF2B5EF4-FFF2-40B4-BE49-F238E27FC236}">
                <a16:creationId xmlns:a16="http://schemas.microsoft.com/office/drawing/2014/main" id="{3022E21A-8D61-A84F-A001-D1AA5B72E4E0}"/>
              </a:ext>
            </a:extLst>
          </p:cNvPr>
          <p:cNvSpPr/>
          <p:nvPr/>
        </p:nvSpPr>
        <p:spPr>
          <a:xfrm>
            <a:off x="3142356" y="3786926"/>
            <a:ext cx="1062150" cy="40762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Implementation Partners</a:t>
            </a:r>
          </a:p>
        </p:txBody>
      </p:sp>
      <p:sp>
        <p:nvSpPr>
          <p:cNvPr id="56" name="Rounded Rectangle 55">
            <a:extLst>
              <a:ext uri="{FF2B5EF4-FFF2-40B4-BE49-F238E27FC236}">
                <a16:creationId xmlns:a16="http://schemas.microsoft.com/office/drawing/2014/main" id="{7748AEDD-D47C-8748-8695-E377F3191FB5}"/>
              </a:ext>
            </a:extLst>
          </p:cNvPr>
          <p:cNvSpPr/>
          <p:nvPr/>
        </p:nvSpPr>
        <p:spPr>
          <a:xfrm>
            <a:off x="4578243" y="3786926"/>
            <a:ext cx="1062150" cy="40762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SMOs</a:t>
            </a:r>
          </a:p>
        </p:txBody>
      </p:sp>
      <p:sp>
        <p:nvSpPr>
          <p:cNvPr id="57" name="Rounded Rectangle 56">
            <a:extLst>
              <a:ext uri="{FF2B5EF4-FFF2-40B4-BE49-F238E27FC236}">
                <a16:creationId xmlns:a16="http://schemas.microsoft.com/office/drawing/2014/main" id="{9F03B002-0B39-5540-A4F8-7025A0FD0F2D}"/>
              </a:ext>
            </a:extLst>
          </p:cNvPr>
          <p:cNvSpPr/>
          <p:nvPr/>
        </p:nvSpPr>
        <p:spPr>
          <a:xfrm>
            <a:off x="6014129" y="3786926"/>
            <a:ext cx="1062150" cy="40762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Private Sector</a:t>
            </a:r>
          </a:p>
        </p:txBody>
      </p:sp>
      <p:sp>
        <p:nvSpPr>
          <p:cNvPr id="60" name="Rectangle 59">
            <a:extLst>
              <a:ext uri="{FF2B5EF4-FFF2-40B4-BE49-F238E27FC236}">
                <a16:creationId xmlns:a16="http://schemas.microsoft.com/office/drawing/2014/main" id="{18248205-B92F-A04B-82BA-6CB73E6EFDFC}"/>
              </a:ext>
            </a:extLst>
          </p:cNvPr>
          <p:cNvSpPr/>
          <p:nvPr/>
        </p:nvSpPr>
        <p:spPr>
          <a:xfrm>
            <a:off x="582277" y="3466856"/>
            <a:ext cx="1072382" cy="369332"/>
          </a:xfrm>
          <a:prstGeom prst="rect">
            <a:avLst/>
          </a:prstGeom>
        </p:spPr>
        <p:txBody>
          <a:bodyPr wrap="square">
            <a:spAutoFit/>
          </a:bodyPr>
          <a:lstStyle/>
          <a:p>
            <a:pPr algn="r">
              <a:buClr>
                <a:schemeClr val="accent3"/>
              </a:buClr>
            </a:pPr>
            <a:r>
              <a:rPr lang="en-US" sz="900" dirty="0">
                <a:solidFill>
                  <a:srgbClr val="000000"/>
                </a:solidFill>
                <a:latin typeface="IBM Plex Sans" panose="020B0503050203000203" pitchFamily="34" charset="0"/>
                <a:ea typeface="Times New Roman" panose="02020603050405020304" pitchFamily="18" charset="0"/>
                <a:cs typeface="Times New Roman" panose="02020603050405020304" pitchFamily="18" charset="0"/>
              </a:rPr>
              <a:t>Technical Representatives</a:t>
            </a:r>
          </a:p>
        </p:txBody>
      </p:sp>
      <p:sp>
        <p:nvSpPr>
          <p:cNvPr id="38" name="Left Bracket 37">
            <a:extLst>
              <a:ext uri="{FF2B5EF4-FFF2-40B4-BE49-F238E27FC236}">
                <a16:creationId xmlns:a16="http://schemas.microsoft.com/office/drawing/2014/main" id="{AA8010B5-C02B-EF4D-8945-06D27328C7BD}"/>
              </a:ext>
            </a:extLst>
          </p:cNvPr>
          <p:cNvSpPr/>
          <p:nvPr/>
        </p:nvSpPr>
        <p:spPr>
          <a:xfrm>
            <a:off x="1641514" y="3304551"/>
            <a:ext cx="79247" cy="693942"/>
          </a:xfrm>
          <a:prstGeom prst="leftBracket">
            <a:avLst/>
          </a:prstGeom>
          <a:ln w="381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1" name="Straight Connector 60">
            <a:extLst>
              <a:ext uri="{FF2B5EF4-FFF2-40B4-BE49-F238E27FC236}">
                <a16:creationId xmlns:a16="http://schemas.microsoft.com/office/drawing/2014/main" id="{5EB6EB33-887A-9742-951A-F9A5C71CE77D}"/>
              </a:ext>
            </a:extLst>
          </p:cNvPr>
          <p:cNvCxnSpPr>
            <a:stCxn id="6" idx="2"/>
            <a:endCxn id="39" idx="0"/>
          </p:cNvCxnSpPr>
          <p:nvPr/>
        </p:nvCxnSpPr>
        <p:spPr>
          <a:xfrm>
            <a:off x="4595470" y="1924915"/>
            <a:ext cx="0" cy="380681"/>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64" name="Rectangle 63">
            <a:extLst>
              <a:ext uri="{FF2B5EF4-FFF2-40B4-BE49-F238E27FC236}">
                <a16:creationId xmlns:a16="http://schemas.microsoft.com/office/drawing/2014/main" id="{F27C038F-3576-644D-86CD-5EF341EC162C}"/>
              </a:ext>
            </a:extLst>
          </p:cNvPr>
          <p:cNvSpPr/>
          <p:nvPr/>
        </p:nvSpPr>
        <p:spPr>
          <a:xfrm>
            <a:off x="635219" y="1508036"/>
            <a:ext cx="2154477" cy="253916"/>
          </a:xfrm>
          <a:prstGeom prst="rect">
            <a:avLst/>
          </a:prstGeom>
        </p:spPr>
        <p:txBody>
          <a:bodyPr wrap="square">
            <a:spAutoFit/>
          </a:bodyPr>
          <a:lstStyle/>
          <a:p>
            <a:pPr>
              <a:buClr>
                <a:schemeClr val="accent3"/>
              </a:buClr>
            </a:pPr>
            <a:r>
              <a:rPr lang="en-US" sz="1050" b="1" dirty="0">
                <a:solidFill>
                  <a:srgbClr val="000000"/>
                </a:solidFill>
                <a:latin typeface="IBM Plex Sans" panose="020B0503050203000203" pitchFamily="34" charset="0"/>
                <a:ea typeface="Times New Roman" panose="02020603050405020304" pitchFamily="18" charset="0"/>
                <a:cs typeface="Times New Roman" panose="02020603050405020304" pitchFamily="18" charset="0"/>
              </a:rPr>
              <a:t>DSC Technical Working Group</a:t>
            </a:r>
          </a:p>
        </p:txBody>
      </p:sp>
      <p:cxnSp>
        <p:nvCxnSpPr>
          <p:cNvPr id="65" name="Straight Connector 64">
            <a:extLst>
              <a:ext uri="{FF2B5EF4-FFF2-40B4-BE49-F238E27FC236}">
                <a16:creationId xmlns:a16="http://schemas.microsoft.com/office/drawing/2014/main" id="{5BA566E0-71F1-9640-A073-4C1094028C3B}"/>
              </a:ext>
            </a:extLst>
          </p:cNvPr>
          <p:cNvCxnSpPr>
            <a:cxnSpLocks/>
          </p:cNvCxnSpPr>
          <p:nvPr/>
        </p:nvCxnSpPr>
        <p:spPr>
          <a:xfrm flipH="1">
            <a:off x="4582615" y="2713220"/>
            <a:ext cx="0" cy="262574"/>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63" name="Down Arrow Callout 62">
            <a:extLst>
              <a:ext uri="{FF2B5EF4-FFF2-40B4-BE49-F238E27FC236}">
                <a16:creationId xmlns:a16="http://schemas.microsoft.com/office/drawing/2014/main" id="{8BEBB6A9-B3F0-0E47-B39D-4BA312976615}"/>
              </a:ext>
            </a:extLst>
          </p:cNvPr>
          <p:cNvSpPr/>
          <p:nvPr/>
        </p:nvSpPr>
        <p:spPr>
          <a:xfrm>
            <a:off x="668270" y="4562757"/>
            <a:ext cx="7840511" cy="349335"/>
          </a:xfrm>
          <a:prstGeom prst="downArrowCallout">
            <a:avLst>
              <a:gd name="adj1" fmla="val 25000"/>
              <a:gd name="adj2" fmla="val 40385"/>
              <a:gd name="adj3" fmla="val 25000"/>
              <a:gd name="adj4" fmla="val 61902"/>
            </a:avLst>
          </a:prstGeom>
          <a:solidFill>
            <a:srgbClr val="00B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DSC Technical Working Group – Governance Topics</a:t>
            </a:r>
          </a:p>
        </p:txBody>
      </p:sp>
    </p:spTree>
    <p:extLst>
      <p:ext uri="{BB962C8B-B14F-4D97-AF65-F5344CB8AC3E}">
        <p14:creationId xmlns:p14="http://schemas.microsoft.com/office/powerpoint/2010/main" val="816019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DCDEE52-E403-451B-B068-987223E4D919}"/>
              </a:ext>
            </a:extLst>
          </p:cNvPr>
          <p:cNvSpPr>
            <a:spLocks noGrp="1"/>
          </p:cNvSpPr>
          <p:nvPr>
            <p:ph type="ctrTitle" idx="4294967295"/>
          </p:nvPr>
        </p:nvSpPr>
        <p:spPr>
          <a:xfrm>
            <a:off x="582613" y="3182938"/>
            <a:ext cx="7978775" cy="492125"/>
          </a:xfrm>
        </p:spPr>
        <p:txBody>
          <a:bodyPr>
            <a:noAutofit/>
          </a:bodyPr>
          <a:lstStyle/>
          <a:p>
            <a:pPr algn="ctr"/>
            <a:r>
              <a:rPr lang="en-US" sz="2800" b="1" dirty="0"/>
              <a:t>Rwanda DSC Architecture</a:t>
            </a:r>
          </a:p>
        </p:txBody>
      </p:sp>
    </p:spTree>
    <p:custDataLst>
      <p:tags r:id="rId1"/>
    </p:custDataLst>
    <p:extLst>
      <p:ext uri="{BB962C8B-B14F-4D97-AF65-F5344CB8AC3E}">
        <p14:creationId xmlns:p14="http://schemas.microsoft.com/office/powerpoint/2010/main" val="39295511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66" name="Google Shape;466;p6"/>
          <p:cNvSpPr txBox="1"/>
          <p:nvPr/>
        </p:nvSpPr>
        <p:spPr>
          <a:xfrm>
            <a:off x="8133907" y="6338887"/>
            <a:ext cx="374875"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fld id="{00000000-1234-1234-1234-123412341234}" type="slidenum">
              <a:rPr lang="en-US" sz="1400" smtClean="0">
                <a:solidFill>
                  <a:schemeClr val="dk1"/>
                </a:solidFill>
                <a:latin typeface="Gill Sans"/>
                <a:ea typeface="Gill Sans"/>
                <a:cs typeface="Gill Sans"/>
                <a:sym typeface="Gill Sans"/>
              </a:rPr>
              <a:t>27</a:t>
            </a:fld>
            <a:endParaRPr lang="en-US" sz="1400" dirty="0">
              <a:solidFill>
                <a:schemeClr val="dk1"/>
              </a:solidFill>
              <a:latin typeface="Gill Sans"/>
              <a:ea typeface="Gill Sans"/>
              <a:cs typeface="Gill Sans"/>
              <a:sym typeface="Gill Sans"/>
            </a:endParaRPr>
          </a:p>
        </p:txBody>
      </p:sp>
      <p:sp>
        <p:nvSpPr>
          <p:cNvPr id="66" name="Google Shape;459;p6">
            <a:extLst>
              <a:ext uri="{FF2B5EF4-FFF2-40B4-BE49-F238E27FC236}">
                <a16:creationId xmlns:a16="http://schemas.microsoft.com/office/drawing/2014/main" id="{BCD745A5-C69A-2047-B2A9-0468A6424EEE}"/>
              </a:ext>
            </a:extLst>
          </p:cNvPr>
          <p:cNvSpPr txBox="1">
            <a:spLocks/>
          </p:cNvSpPr>
          <p:nvPr/>
        </p:nvSpPr>
        <p:spPr>
          <a:xfrm>
            <a:off x="496894" y="790560"/>
            <a:ext cx="8469085" cy="480091"/>
          </a:xfrm>
          <a:prstGeom prst="rect">
            <a:avLst/>
          </a:prstGeom>
          <a:noFill/>
          <a:ln>
            <a:noFill/>
          </a:ln>
        </p:spPr>
        <p:txBody>
          <a:bodyPr spcFirstLastPara="1" vert="horz" wrap="square" lIns="91425" tIns="45700" rIns="91425" bIns="45700" rtlCol="0" anchor="ctr" anchorCtr="0">
            <a:spAutoFit/>
          </a:bodyPr>
          <a:lstStyle>
            <a:lvl1pPr algn="l" defTabSz="914400" rtl="0" eaLnBrk="1" latinLnBrk="0" hangingPunct="1">
              <a:lnSpc>
                <a:spcPct val="90000"/>
              </a:lnSpc>
              <a:spcBef>
                <a:spcPct val="0"/>
              </a:spcBef>
              <a:buNone/>
              <a:defRPr sz="3200" kern="1200">
                <a:solidFill>
                  <a:srgbClr val="BA0C2F"/>
                </a:solidFill>
                <a:latin typeface="Gill Sans MT" panose="020B0502020104020203" pitchFamily="34" charset="0"/>
                <a:ea typeface="+mj-ea"/>
                <a:cs typeface="+mj-cs"/>
              </a:defRPr>
            </a:lvl1pPr>
          </a:lstStyle>
          <a:p>
            <a:pPr marL="0" marR="0" lvl="0" indent="0" algn="l" defTabSz="914400" rtl="0" eaLnBrk="1" fontAlgn="t" latinLnBrk="0" hangingPunct="1">
              <a:lnSpc>
                <a:spcPct val="90000"/>
              </a:lnSpc>
              <a:spcBef>
                <a:spcPct val="0"/>
              </a:spcBef>
              <a:spcAft>
                <a:spcPts val="0"/>
              </a:spcAft>
              <a:buClr>
                <a:srgbClr val="6C6463"/>
              </a:buClr>
              <a:buSzPct val="80000"/>
              <a:buFontTx/>
              <a:buNone/>
              <a:tabLst/>
              <a:defRPr/>
            </a:pPr>
            <a:r>
              <a:rPr kumimoji="0" lang="en-US" sz="2800" b="0" i="0" u="none" strike="noStrike" kern="1200" cap="none" spc="0" normalizeH="0" baseline="0" noProof="0" dirty="0">
                <a:ln>
                  <a:noFill/>
                </a:ln>
                <a:solidFill>
                  <a:srgbClr val="BA0C2F"/>
                </a:solidFill>
                <a:effectLst/>
                <a:uLnTx/>
                <a:uFillTx/>
                <a:latin typeface="Gill Sans MT" panose="020B0502020104020203" pitchFamily="34" charset="0"/>
                <a:ea typeface="+mj-ea"/>
                <a:cs typeface="+mj-cs"/>
                <a:sym typeface="Gill Sans"/>
              </a:rPr>
              <a:t>As-Is Logical Architecture</a:t>
            </a:r>
            <a:endParaRPr kumimoji="0" lang="en-US" sz="2400" b="0" i="0" u="none" strike="noStrike" kern="1200" cap="none" spc="0" normalizeH="0" baseline="0" noProof="0" dirty="0">
              <a:ln>
                <a:noFill/>
              </a:ln>
              <a:solidFill>
                <a:srgbClr val="BA0C2F"/>
              </a:solidFill>
              <a:effectLst/>
              <a:uLnTx/>
              <a:uFillTx/>
              <a:latin typeface="Arial" panose="020B0604020202020204" pitchFamily="34" charset="0"/>
              <a:cs typeface="Arial" panose="020B0604020202020204" pitchFamily="34" charset="0"/>
            </a:endParaRPr>
          </a:p>
        </p:txBody>
      </p:sp>
      <p:sp>
        <p:nvSpPr>
          <p:cNvPr id="5" name="Cube 4">
            <a:extLst>
              <a:ext uri="{FF2B5EF4-FFF2-40B4-BE49-F238E27FC236}">
                <a16:creationId xmlns:a16="http://schemas.microsoft.com/office/drawing/2014/main" id="{E281203B-4028-C84E-9CBA-2A8EF713ECCB}"/>
              </a:ext>
            </a:extLst>
          </p:cNvPr>
          <p:cNvSpPr/>
          <p:nvPr/>
        </p:nvSpPr>
        <p:spPr>
          <a:xfrm>
            <a:off x="680335" y="2845812"/>
            <a:ext cx="7697971" cy="480091"/>
          </a:xfrm>
          <a:prstGeom prst="cube">
            <a:avLst>
              <a:gd name="adj" fmla="val 64371"/>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latin typeface="IBM Plex Sans" panose="020B0503050203000203" pitchFamily="34" charset="0"/>
              </a:rPr>
              <a:t>Supply Chain Systems</a:t>
            </a:r>
          </a:p>
        </p:txBody>
      </p:sp>
      <p:sp>
        <p:nvSpPr>
          <p:cNvPr id="6" name="Cube 5">
            <a:extLst>
              <a:ext uri="{FF2B5EF4-FFF2-40B4-BE49-F238E27FC236}">
                <a16:creationId xmlns:a16="http://schemas.microsoft.com/office/drawing/2014/main" id="{3ED97068-32EB-D645-B809-89FC153ED1C4}"/>
              </a:ext>
            </a:extLst>
          </p:cNvPr>
          <p:cNvSpPr/>
          <p:nvPr/>
        </p:nvSpPr>
        <p:spPr>
          <a:xfrm>
            <a:off x="680334" y="4058248"/>
            <a:ext cx="7697971" cy="480091"/>
          </a:xfrm>
          <a:prstGeom prst="cube">
            <a:avLst>
              <a:gd name="adj" fmla="val 64371"/>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latin typeface="IBM Plex Sans" panose="020B0503050203000203" pitchFamily="34" charset="0"/>
              </a:rPr>
              <a:t>Foundational Components</a:t>
            </a:r>
          </a:p>
        </p:txBody>
      </p:sp>
      <p:sp>
        <p:nvSpPr>
          <p:cNvPr id="7" name="Cube 6">
            <a:extLst>
              <a:ext uri="{FF2B5EF4-FFF2-40B4-BE49-F238E27FC236}">
                <a16:creationId xmlns:a16="http://schemas.microsoft.com/office/drawing/2014/main" id="{3BA05801-66DB-EF48-B01B-8BD4A14DE2C7}"/>
              </a:ext>
            </a:extLst>
          </p:cNvPr>
          <p:cNvSpPr/>
          <p:nvPr/>
        </p:nvSpPr>
        <p:spPr>
          <a:xfrm>
            <a:off x="899972" y="2189194"/>
            <a:ext cx="1068004" cy="900409"/>
          </a:xfrm>
          <a:prstGeom prst="cube">
            <a:avLst>
              <a:gd name="adj" fmla="val 21491"/>
            </a:avLst>
          </a:prstGeom>
          <a:solidFill>
            <a:srgbClr val="5D90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IBM Plex Sans" panose="020B0503050203000203" pitchFamily="34" charset="0"/>
              </a:rPr>
              <a:t>Forecasting &amp; Planning</a:t>
            </a:r>
          </a:p>
        </p:txBody>
      </p:sp>
      <p:sp>
        <p:nvSpPr>
          <p:cNvPr id="8" name="Cube 7">
            <a:extLst>
              <a:ext uri="{FF2B5EF4-FFF2-40B4-BE49-F238E27FC236}">
                <a16:creationId xmlns:a16="http://schemas.microsoft.com/office/drawing/2014/main" id="{ABFF44E3-6CA8-654B-92F5-0AD13362B9F3}"/>
              </a:ext>
            </a:extLst>
          </p:cNvPr>
          <p:cNvSpPr/>
          <p:nvPr/>
        </p:nvSpPr>
        <p:spPr>
          <a:xfrm>
            <a:off x="4958623" y="2157474"/>
            <a:ext cx="1068004" cy="904473"/>
          </a:xfrm>
          <a:prstGeom prst="cube">
            <a:avLst>
              <a:gd name="adj" fmla="val 21491"/>
            </a:avLst>
          </a:prstGeom>
          <a:solidFill>
            <a:srgbClr val="5D90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bg1"/>
                </a:solidFill>
                <a:latin typeface="IBM Plex Sans" panose="020B0503050203000203" pitchFamily="34" charset="0"/>
              </a:rPr>
              <a:t>Order Management</a:t>
            </a:r>
          </a:p>
        </p:txBody>
      </p:sp>
      <p:sp>
        <p:nvSpPr>
          <p:cNvPr id="9" name="Cube 8">
            <a:extLst>
              <a:ext uri="{FF2B5EF4-FFF2-40B4-BE49-F238E27FC236}">
                <a16:creationId xmlns:a16="http://schemas.microsoft.com/office/drawing/2014/main" id="{A05EA917-6D80-A744-8DA9-48DF304C4F08}"/>
              </a:ext>
            </a:extLst>
          </p:cNvPr>
          <p:cNvSpPr/>
          <p:nvPr/>
        </p:nvSpPr>
        <p:spPr>
          <a:xfrm>
            <a:off x="3082073" y="2163571"/>
            <a:ext cx="1068005" cy="904473"/>
          </a:xfrm>
          <a:prstGeom prst="cube">
            <a:avLst>
              <a:gd name="adj" fmla="val 21491"/>
            </a:avLst>
          </a:prstGeom>
          <a:solidFill>
            <a:srgbClr val="5D90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bg1"/>
                </a:solidFill>
                <a:latin typeface="IBM Plex Sans" panose="020B0503050203000203" pitchFamily="34" charset="0"/>
              </a:rPr>
              <a:t>Warehouse Management</a:t>
            </a:r>
          </a:p>
        </p:txBody>
      </p:sp>
      <p:sp>
        <p:nvSpPr>
          <p:cNvPr id="10" name="Cube 9">
            <a:extLst>
              <a:ext uri="{FF2B5EF4-FFF2-40B4-BE49-F238E27FC236}">
                <a16:creationId xmlns:a16="http://schemas.microsoft.com/office/drawing/2014/main" id="{D138274F-23ED-A345-866D-748347F9FFCC}"/>
              </a:ext>
            </a:extLst>
          </p:cNvPr>
          <p:cNvSpPr/>
          <p:nvPr/>
        </p:nvSpPr>
        <p:spPr>
          <a:xfrm>
            <a:off x="984297" y="3765631"/>
            <a:ext cx="1657525" cy="515373"/>
          </a:xfrm>
          <a:prstGeom prst="cube">
            <a:avLst>
              <a:gd name="adj" fmla="val 21491"/>
            </a:avLst>
          </a:prstGeom>
          <a:solidFill>
            <a:srgbClr val="6C6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bg1"/>
                </a:solidFill>
                <a:latin typeface="IBM Plex Sans" panose="020B0503050203000203" pitchFamily="34" charset="0"/>
              </a:rPr>
              <a:t>Product Master Data (National Product Catalog)</a:t>
            </a:r>
          </a:p>
        </p:txBody>
      </p:sp>
      <p:sp>
        <p:nvSpPr>
          <p:cNvPr id="11" name="Cube 10">
            <a:extLst>
              <a:ext uri="{FF2B5EF4-FFF2-40B4-BE49-F238E27FC236}">
                <a16:creationId xmlns:a16="http://schemas.microsoft.com/office/drawing/2014/main" id="{51222C5D-FB4E-CC4C-A8AA-528C803999D3}"/>
              </a:ext>
            </a:extLst>
          </p:cNvPr>
          <p:cNvSpPr/>
          <p:nvPr/>
        </p:nvSpPr>
        <p:spPr>
          <a:xfrm>
            <a:off x="3426396" y="3765631"/>
            <a:ext cx="1510458" cy="515373"/>
          </a:xfrm>
          <a:prstGeom prst="cube">
            <a:avLst>
              <a:gd name="adj" fmla="val 21491"/>
            </a:avLst>
          </a:prstGeom>
          <a:solidFill>
            <a:srgbClr val="6C6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bg1"/>
                </a:solidFill>
                <a:latin typeface="IBM Plex Sans" panose="020B0503050203000203" pitchFamily="34" charset="0"/>
              </a:rPr>
              <a:t>Facility Registry</a:t>
            </a:r>
          </a:p>
        </p:txBody>
      </p:sp>
      <p:sp>
        <p:nvSpPr>
          <p:cNvPr id="12" name="Cube 11">
            <a:extLst>
              <a:ext uri="{FF2B5EF4-FFF2-40B4-BE49-F238E27FC236}">
                <a16:creationId xmlns:a16="http://schemas.microsoft.com/office/drawing/2014/main" id="{20DEC5FD-DB90-D944-8285-9F5A2AB1A3DA}"/>
              </a:ext>
            </a:extLst>
          </p:cNvPr>
          <p:cNvSpPr/>
          <p:nvPr/>
        </p:nvSpPr>
        <p:spPr>
          <a:xfrm>
            <a:off x="7056399" y="2148223"/>
            <a:ext cx="1068004" cy="904473"/>
          </a:xfrm>
          <a:prstGeom prst="cube">
            <a:avLst>
              <a:gd name="adj" fmla="val 21491"/>
            </a:avLst>
          </a:prstGeom>
          <a:solidFill>
            <a:srgbClr val="70AD47">
              <a:lumMod val="60000"/>
              <a:lumOff val="40000"/>
            </a:srgbClr>
          </a:solidFill>
          <a:ln w="12700" cap="flat" cmpd="sng" algn="ctr">
            <a:noFill/>
            <a:prstDash val="solid"/>
            <a:miter lim="800000"/>
          </a:ln>
          <a:effectLst/>
        </p:spPr>
        <p:txBody>
          <a:bodyPr wrap="square" rtlCol="0" anchor="ctr"/>
          <a:lstStyle/>
          <a:p>
            <a:pPr algn="ctr" defTabSz="914400"/>
            <a:r>
              <a:rPr lang="en-US" sz="900" kern="0" dirty="0">
                <a:solidFill>
                  <a:sysClr val="windowText" lastClr="000000"/>
                </a:solidFill>
                <a:latin typeface="IBM Plex Sans" panose="020B0503050203000203" pitchFamily="34" charset="0"/>
              </a:rPr>
              <a:t>Dispensing</a:t>
            </a:r>
          </a:p>
        </p:txBody>
      </p:sp>
    </p:spTree>
    <p:extLst>
      <p:ext uri="{BB962C8B-B14F-4D97-AF65-F5344CB8AC3E}">
        <p14:creationId xmlns:p14="http://schemas.microsoft.com/office/powerpoint/2010/main" val="5007044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66" name="Google Shape;466;p6"/>
          <p:cNvSpPr txBox="1"/>
          <p:nvPr/>
        </p:nvSpPr>
        <p:spPr>
          <a:xfrm>
            <a:off x="8133907" y="6338887"/>
            <a:ext cx="374875"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fld id="{00000000-1234-1234-1234-123412341234}" type="slidenum">
              <a:rPr lang="en-US" sz="1400" smtClean="0">
                <a:solidFill>
                  <a:schemeClr val="dk1"/>
                </a:solidFill>
                <a:latin typeface="Gill Sans"/>
                <a:ea typeface="Gill Sans"/>
                <a:cs typeface="Gill Sans"/>
                <a:sym typeface="Gill Sans"/>
              </a:rPr>
              <a:t>28</a:t>
            </a:fld>
            <a:endParaRPr lang="en-US" sz="1400" dirty="0">
              <a:solidFill>
                <a:schemeClr val="dk1"/>
              </a:solidFill>
              <a:latin typeface="Gill Sans"/>
              <a:ea typeface="Gill Sans"/>
              <a:cs typeface="Gill Sans"/>
              <a:sym typeface="Gill Sans"/>
            </a:endParaRPr>
          </a:p>
        </p:txBody>
      </p:sp>
      <p:sp>
        <p:nvSpPr>
          <p:cNvPr id="66" name="Google Shape;459;p6">
            <a:extLst>
              <a:ext uri="{FF2B5EF4-FFF2-40B4-BE49-F238E27FC236}">
                <a16:creationId xmlns:a16="http://schemas.microsoft.com/office/drawing/2014/main" id="{BCD745A5-C69A-2047-B2A9-0468A6424EEE}"/>
              </a:ext>
            </a:extLst>
          </p:cNvPr>
          <p:cNvSpPr txBox="1">
            <a:spLocks/>
          </p:cNvSpPr>
          <p:nvPr/>
        </p:nvSpPr>
        <p:spPr>
          <a:xfrm>
            <a:off x="496894" y="567267"/>
            <a:ext cx="8469085" cy="480091"/>
          </a:xfrm>
          <a:prstGeom prst="rect">
            <a:avLst/>
          </a:prstGeom>
          <a:noFill/>
          <a:ln>
            <a:noFill/>
          </a:ln>
        </p:spPr>
        <p:txBody>
          <a:bodyPr spcFirstLastPara="1" vert="horz" wrap="square" lIns="91425" tIns="45700" rIns="91425" bIns="45700" rtlCol="0" anchor="ctr" anchorCtr="0">
            <a:spAutoFit/>
          </a:bodyPr>
          <a:lstStyle>
            <a:lvl1pPr algn="l" defTabSz="914400" rtl="0" eaLnBrk="1" latinLnBrk="0" hangingPunct="1">
              <a:lnSpc>
                <a:spcPct val="90000"/>
              </a:lnSpc>
              <a:spcBef>
                <a:spcPct val="0"/>
              </a:spcBef>
              <a:buNone/>
              <a:defRPr sz="3200" kern="1200">
                <a:solidFill>
                  <a:srgbClr val="BA0C2F"/>
                </a:solidFill>
                <a:latin typeface="Gill Sans MT" panose="020B0502020104020203" pitchFamily="34" charset="0"/>
                <a:ea typeface="+mj-ea"/>
                <a:cs typeface="+mj-cs"/>
              </a:defRPr>
            </a:lvl1pPr>
          </a:lstStyle>
          <a:p>
            <a:pPr marL="0" marR="0" lvl="0" indent="0" algn="l" defTabSz="914400" rtl="0" eaLnBrk="1" fontAlgn="t" latinLnBrk="0" hangingPunct="1">
              <a:lnSpc>
                <a:spcPct val="90000"/>
              </a:lnSpc>
              <a:spcBef>
                <a:spcPct val="0"/>
              </a:spcBef>
              <a:spcAft>
                <a:spcPts val="0"/>
              </a:spcAft>
              <a:buClr>
                <a:srgbClr val="6C6463"/>
              </a:buClr>
              <a:buSzPct val="80000"/>
              <a:buFontTx/>
              <a:buNone/>
              <a:tabLst/>
              <a:defRPr/>
            </a:pPr>
            <a:r>
              <a:rPr kumimoji="0" lang="en-US" sz="2800" b="0" i="0" u="none" strike="noStrike" kern="1200" cap="none" spc="0" normalizeH="0" baseline="0" noProof="0" dirty="0">
                <a:ln>
                  <a:noFill/>
                </a:ln>
                <a:solidFill>
                  <a:srgbClr val="BA0C2F"/>
                </a:solidFill>
                <a:effectLst/>
                <a:uLnTx/>
                <a:uFillTx/>
                <a:latin typeface="Gill Sans MT" panose="020B0502020104020203" pitchFamily="34" charset="0"/>
                <a:ea typeface="+mj-ea"/>
                <a:cs typeface="+mj-cs"/>
                <a:sym typeface="Gill Sans"/>
              </a:rPr>
              <a:t>As-Is Process and Data Flow</a:t>
            </a:r>
            <a:endParaRPr kumimoji="0" lang="en-US" sz="2400" b="0" i="0" u="none" strike="noStrike" kern="1200" cap="none" spc="0" normalizeH="0" baseline="0" noProof="0" dirty="0">
              <a:ln>
                <a:noFill/>
              </a:ln>
              <a:solidFill>
                <a:srgbClr val="BA0C2F"/>
              </a:solidFill>
              <a:effectLst/>
              <a:uLnTx/>
              <a:uFillTx/>
              <a:latin typeface="Arial" panose="020B0604020202020204" pitchFamily="34" charset="0"/>
              <a:cs typeface="Arial" panose="020B0604020202020204" pitchFamily="34" charset="0"/>
            </a:endParaRPr>
          </a:p>
        </p:txBody>
      </p:sp>
      <p:pic>
        <p:nvPicPr>
          <p:cNvPr id="7" name="Picture 6" descr="Table&#10;&#10;Description automatically generated with low confidence">
            <a:extLst>
              <a:ext uri="{FF2B5EF4-FFF2-40B4-BE49-F238E27FC236}">
                <a16:creationId xmlns:a16="http://schemas.microsoft.com/office/drawing/2014/main" id="{936ADE8B-431E-954F-BEAB-B66EEA0A9240}"/>
              </a:ext>
            </a:extLst>
          </p:cNvPr>
          <p:cNvPicPr/>
          <p:nvPr/>
        </p:nvPicPr>
        <p:blipFill>
          <a:blip r:embed="rId3"/>
          <a:stretch>
            <a:fillRect/>
          </a:stretch>
        </p:blipFill>
        <p:spPr>
          <a:xfrm>
            <a:off x="710646" y="5922489"/>
            <a:ext cx="1554480" cy="457200"/>
          </a:xfrm>
          <a:prstGeom prst="rect">
            <a:avLst/>
          </a:prstGeom>
        </p:spPr>
      </p:pic>
      <p:pic>
        <p:nvPicPr>
          <p:cNvPr id="2" name="Picture 1">
            <a:extLst>
              <a:ext uri="{FF2B5EF4-FFF2-40B4-BE49-F238E27FC236}">
                <a16:creationId xmlns:a16="http://schemas.microsoft.com/office/drawing/2014/main" id="{4E821C18-56D1-FC4A-A494-04C65BF90E15}"/>
              </a:ext>
            </a:extLst>
          </p:cNvPr>
          <p:cNvPicPr>
            <a:picLocks noChangeAspect="1"/>
          </p:cNvPicPr>
          <p:nvPr/>
        </p:nvPicPr>
        <p:blipFill>
          <a:blip r:embed="rId4"/>
          <a:stretch>
            <a:fillRect/>
          </a:stretch>
        </p:blipFill>
        <p:spPr>
          <a:xfrm>
            <a:off x="574158" y="1172771"/>
            <a:ext cx="8395365" cy="4760351"/>
          </a:xfrm>
          <a:prstGeom prst="rect">
            <a:avLst/>
          </a:prstGeom>
        </p:spPr>
      </p:pic>
    </p:spTree>
    <p:extLst>
      <p:ext uri="{BB962C8B-B14F-4D97-AF65-F5344CB8AC3E}">
        <p14:creationId xmlns:p14="http://schemas.microsoft.com/office/powerpoint/2010/main" val="24110124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66" name="Google Shape;466;p6"/>
          <p:cNvSpPr txBox="1"/>
          <p:nvPr/>
        </p:nvSpPr>
        <p:spPr>
          <a:xfrm>
            <a:off x="8133907" y="6338887"/>
            <a:ext cx="374875"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fld id="{00000000-1234-1234-1234-123412341234}" type="slidenum">
              <a:rPr lang="en-US" sz="1400" smtClean="0">
                <a:solidFill>
                  <a:schemeClr val="dk1"/>
                </a:solidFill>
                <a:latin typeface="Gill Sans"/>
                <a:ea typeface="Gill Sans"/>
                <a:cs typeface="Gill Sans"/>
                <a:sym typeface="Gill Sans"/>
              </a:rPr>
              <a:t>29</a:t>
            </a:fld>
            <a:endParaRPr lang="en-US" sz="1400" dirty="0">
              <a:solidFill>
                <a:schemeClr val="dk1"/>
              </a:solidFill>
              <a:latin typeface="Gill Sans"/>
              <a:ea typeface="Gill Sans"/>
              <a:cs typeface="Gill Sans"/>
              <a:sym typeface="Gill Sans"/>
            </a:endParaRPr>
          </a:p>
        </p:txBody>
      </p:sp>
      <p:sp>
        <p:nvSpPr>
          <p:cNvPr id="66" name="Google Shape;459;p6">
            <a:extLst>
              <a:ext uri="{FF2B5EF4-FFF2-40B4-BE49-F238E27FC236}">
                <a16:creationId xmlns:a16="http://schemas.microsoft.com/office/drawing/2014/main" id="{BCD745A5-C69A-2047-B2A9-0468A6424EEE}"/>
              </a:ext>
            </a:extLst>
          </p:cNvPr>
          <p:cNvSpPr txBox="1">
            <a:spLocks/>
          </p:cNvSpPr>
          <p:nvPr/>
        </p:nvSpPr>
        <p:spPr>
          <a:xfrm>
            <a:off x="496894" y="790560"/>
            <a:ext cx="8469085" cy="480091"/>
          </a:xfrm>
          <a:prstGeom prst="rect">
            <a:avLst/>
          </a:prstGeom>
          <a:noFill/>
          <a:ln>
            <a:noFill/>
          </a:ln>
        </p:spPr>
        <p:txBody>
          <a:bodyPr spcFirstLastPara="1" vert="horz" wrap="square" lIns="91425" tIns="45700" rIns="91425" bIns="45700" rtlCol="0" anchor="ctr" anchorCtr="0">
            <a:spAutoFit/>
          </a:bodyPr>
          <a:lstStyle>
            <a:lvl1pPr algn="l" defTabSz="914400" rtl="0" eaLnBrk="1" latinLnBrk="0" hangingPunct="1">
              <a:lnSpc>
                <a:spcPct val="90000"/>
              </a:lnSpc>
              <a:spcBef>
                <a:spcPct val="0"/>
              </a:spcBef>
              <a:buNone/>
              <a:defRPr sz="3200" kern="1200">
                <a:solidFill>
                  <a:srgbClr val="BA0C2F"/>
                </a:solidFill>
                <a:latin typeface="Gill Sans MT" panose="020B0502020104020203" pitchFamily="34" charset="0"/>
                <a:ea typeface="+mj-ea"/>
                <a:cs typeface="+mj-cs"/>
              </a:defRPr>
            </a:lvl1pPr>
          </a:lstStyle>
          <a:p>
            <a:pPr marL="0" marR="0" lvl="0" indent="0" algn="l" defTabSz="914400" rtl="0" eaLnBrk="1" fontAlgn="t" latinLnBrk="0" hangingPunct="1">
              <a:lnSpc>
                <a:spcPct val="90000"/>
              </a:lnSpc>
              <a:spcBef>
                <a:spcPct val="0"/>
              </a:spcBef>
              <a:spcAft>
                <a:spcPts val="0"/>
              </a:spcAft>
              <a:buClr>
                <a:srgbClr val="6C6463"/>
              </a:buClr>
              <a:buSzPct val="80000"/>
              <a:buFontTx/>
              <a:buNone/>
              <a:tabLst/>
              <a:defRPr/>
            </a:pPr>
            <a:r>
              <a:rPr kumimoji="0" lang="en-US" sz="2800" b="0" i="0" u="none" strike="noStrike" kern="1200" cap="none" spc="0" normalizeH="0" baseline="0" noProof="0" dirty="0">
                <a:ln>
                  <a:noFill/>
                </a:ln>
                <a:solidFill>
                  <a:srgbClr val="BA0C2F"/>
                </a:solidFill>
                <a:effectLst/>
                <a:uLnTx/>
                <a:uFillTx/>
                <a:latin typeface="Gill Sans MT" panose="020B0502020104020203" pitchFamily="34" charset="0"/>
                <a:ea typeface="+mj-ea"/>
                <a:cs typeface="+mj-cs"/>
                <a:sym typeface="Gill Sans"/>
              </a:rPr>
              <a:t>Digital Priorities</a:t>
            </a:r>
            <a:endParaRPr kumimoji="0" lang="en-US" sz="2400" b="0" i="0" u="none" strike="noStrike" kern="1200" cap="none" spc="0" normalizeH="0" baseline="0" noProof="0" dirty="0">
              <a:ln>
                <a:noFill/>
              </a:ln>
              <a:solidFill>
                <a:srgbClr val="BA0C2F"/>
              </a:solidFill>
              <a:effectLst/>
              <a:uLnTx/>
              <a:uFillTx/>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1534B578-4CE4-0748-A845-CF5611FD15A6}"/>
              </a:ext>
            </a:extLst>
          </p:cNvPr>
          <p:cNvSpPr/>
          <p:nvPr/>
        </p:nvSpPr>
        <p:spPr>
          <a:xfrm>
            <a:off x="781020" y="1946100"/>
            <a:ext cx="4234325" cy="2062103"/>
          </a:xfrm>
          <a:prstGeom prst="rect">
            <a:avLst/>
          </a:prstGeom>
        </p:spPr>
        <p:txBody>
          <a:bodyPr wrap="square">
            <a:spAutoFit/>
          </a:bodyPr>
          <a:lstStyle/>
          <a:p>
            <a:pPr marL="342900" marR="0" lvl="0" indent="-342900" algn="just">
              <a:spcBef>
                <a:spcPts val="0"/>
              </a:spcBef>
              <a:spcAft>
                <a:spcPts val="0"/>
              </a:spcAft>
              <a:buClr>
                <a:schemeClr val="accent3"/>
              </a:buClr>
              <a:buFont typeface="+mj-lt"/>
              <a:buAutoNum type="alphaUcPeriod"/>
            </a:pPr>
            <a:r>
              <a:rPr lang="en-US" sz="1600" b="1" dirty="0">
                <a:solidFill>
                  <a:srgbClr val="000000"/>
                </a:solidFill>
                <a:latin typeface="IBM Plex Sans" panose="020B0503050203000203" pitchFamily="34" charset="0"/>
                <a:ea typeface="Times New Roman" panose="02020603050405020304" pitchFamily="18" charset="0"/>
                <a:cs typeface="Times New Roman" panose="02020603050405020304" pitchFamily="18" charset="0"/>
              </a:rPr>
              <a:t>Foundations</a:t>
            </a:r>
          </a:p>
          <a:p>
            <a:pPr marL="800100" lvl="1" indent="-342900" algn="just">
              <a:buClr>
                <a:schemeClr val="accent3"/>
              </a:buClr>
              <a:buFont typeface="Arial" panose="020B0604020202020204" pitchFamily="34" charset="0"/>
              <a:buChar char="•"/>
            </a:pPr>
            <a:r>
              <a:rPr lang="en-US" sz="1600" dirty="0">
                <a:solidFill>
                  <a:srgbClr val="000000"/>
                </a:solidFill>
                <a:latin typeface="IBM Plex Sans" panose="020B0503050203000203" pitchFamily="34" charset="0"/>
                <a:ea typeface="Times New Roman" panose="02020603050405020304" pitchFamily="18" charset="0"/>
                <a:cs typeface="Times New Roman" panose="02020603050405020304" pitchFamily="18" charset="0"/>
              </a:rPr>
              <a:t>Product Master Data Management</a:t>
            </a:r>
          </a:p>
          <a:p>
            <a:pPr marL="800100" lvl="1" indent="-342900" algn="just">
              <a:buClr>
                <a:schemeClr val="accent3"/>
              </a:buClr>
              <a:buFont typeface="Arial" panose="020B0604020202020204" pitchFamily="34" charset="0"/>
              <a:buChar char="•"/>
            </a:pPr>
            <a:r>
              <a:rPr lang="en-US" sz="1600" dirty="0">
                <a:solidFill>
                  <a:srgbClr val="000000"/>
                </a:solidFill>
                <a:latin typeface="IBM Plex Sans" panose="020B0503050203000203" pitchFamily="34" charset="0"/>
                <a:ea typeface="Times New Roman" panose="02020603050405020304" pitchFamily="18" charset="0"/>
                <a:cs typeface="Times New Roman" panose="02020603050405020304" pitchFamily="18" charset="0"/>
              </a:rPr>
              <a:t>Facility Master Data Management</a:t>
            </a:r>
          </a:p>
          <a:p>
            <a:pPr marL="800100" lvl="1" indent="-342900" algn="just">
              <a:buClr>
                <a:schemeClr val="accent3"/>
              </a:buClr>
              <a:buFont typeface="Arial" panose="020B0604020202020204" pitchFamily="34" charset="0"/>
              <a:buChar char="•"/>
            </a:pPr>
            <a:r>
              <a:rPr lang="en-US" sz="1600" dirty="0">
                <a:solidFill>
                  <a:srgbClr val="000000"/>
                </a:solidFill>
                <a:latin typeface="IBM Plex Sans" panose="020B0503050203000203" pitchFamily="34" charset="0"/>
                <a:ea typeface="Times New Roman" panose="02020603050405020304" pitchFamily="18" charset="0"/>
                <a:cs typeface="Times New Roman" panose="02020603050405020304" pitchFamily="18" charset="0"/>
              </a:rPr>
              <a:t>Supplier Master Data Management</a:t>
            </a:r>
          </a:p>
          <a:p>
            <a:pPr marL="800100" lvl="1" indent="-342900" algn="just">
              <a:buClr>
                <a:schemeClr val="accent3"/>
              </a:buClr>
              <a:buFont typeface="Arial" panose="020B0604020202020204" pitchFamily="34" charset="0"/>
              <a:buChar char="•"/>
            </a:pPr>
            <a:r>
              <a:rPr lang="en-US" sz="1600" dirty="0">
                <a:solidFill>
                  <a:srgbClr val="000000"/>
                </a:solidFill>
                <a:latin typeface="IBM Plex Sans" panose="020B0503050203000203" pitchFamily="34" charset="0"/>
                <a:ea typeface="Times New Roman" panose="02020603050405020304" pitchFamily="18" charset="0"/>
                <a:cs typeface="Times New Roman" panose="02020603050405020304" pitchFamily="18" charset="0"/>
              </a:rPr>
              <a:t>Terminology Services </a:t>
            </a:r>
          </a:p>
          <a:p>
            <a:pPr lvl="1" algn="just">
              <a:buClr>
                <a:schemeClr val="accent3"/>
              </a:buClr>
            </a:pPr>
            <a:endParaRPr lang="en-US" sz="1600" dirty="0">
              <a:solidFill>
                <a:srgbClr val="000000"/>
              </a:solidFill>
              <a:latin typeface="IBM Plex Sans" panose="020B0503050203000203" pitchFamily="34" charset="0"/>
              <a:ea typeface="Times New Roman" panose="02020603050405020304" pitchFamily="18" charset="0"/>
              <a:cs typeface="Times New Roman" panose="02020603050405020304" pitchFamily="18" charset="0"/>
            </a:endParaRPr>
          </a:p>
          <a:p>
            <a:pPr marL="342900" marR="0" lvl="0" indent="-342900" algn="just">
              <a:spcBef>
                <a:spcPts val="0"/>
              </a:spcBef>
              <a:spcAft>
                <a:spcPts val="0"/>
              </a:spcAft>
              <a:buClr>
                <a:schemeClr val="accent3"/>
              </a:buClr>
              <a:buFont typeface="+mj-lt"/>
              <a:buAutoNum type="alphaUcPeriod"/>
            </a:pPr>
            <a:r>
              <a:rPr lang="en-US" sz="1600" b="1" dirty="0">
                <a:solidFill>
                  <a:srgbClr val="000000"/>
                </a:solidFill>
                <a:latin typeface="IBM Plex Sans" panose="020B0503050203000203" pitchFamily="34" charset="0"/>
                <a:ea typeface="Times New Roman" panose="02020603050405020304" pitchFamily="18" charset="0"/>
                <a:cs typeface="Times New Roman" panose="02020603050405020304" pitchFamily="18" charset="0"/>
              </a:rPr>
              <a:t>Interoperability</a:t>
            </a:r>
          </a:p>
          <a:p>
            <a:pPr marL="800100" lvl="1" indent="-342900" algn="just">
              <a:buClr>
                <a:schemeClr val="accent3"/>
              </a:buClr>
              <a:buFont typeface="Arial" panose="020B0604020202020204" pitchFamily="34" charset="0"/>
              <a:buChar char="•"/>
            </a:pPr>
            <a:r>
              <a:rPr lang="en-US" sz="1600" dirty="0">
                <a:solidFill>
                  <a:srgbClr val="000000"/>
                </a:solidFill>
                <a:latin typeface="IBM Plex Sans" panose="020B0503050203000203" pitchFamily="34" charset="0"/>
                <a:ea typeface="Times New Roman" panose="02020603050405020304" pitchFamily="18" charset="0"/>
                <a:cs typeface="Times New Roman" panose="02020603050405020304" pitchFamily="18" charset="0"/>
              </a:rPr>
              <a:t>Adoption of Data Standards</a:t>
            </a:r>
          </a:p>
        </p:txBody>
      </p:sp>
      <p:pic>
        <p:nvPicPr>
          <p:cNvPr id="2" name="Picture 1">
            <a:extLst>
              <a:ext uri="{FF2B5EF4-FFF2-40B4-BE49-F238E27FC236}">
                <a16:creationId xmlns:a16="http://schemas.microsoft.com/office/drawing/2014/main" id="{EEFCFB42-1E86-AC4E-B984-70EB9D0E9F2C}"/>
              </a:ext>
            </a:extLst>
          </p:cNvPr>
          <p:cNvPicPr>
            <a:picLocks noChangeAspect="1"/>
          </p:cNvPicPr>
          <p:nvPr/>
        </p:nvPicPr>
        <p:blipFill>
          <a:blip r:embed="rId3"/>
          <a:stretch>
            <a:fillRect/>
          </a:stretch>
        </p:blipFill>
        <p:spPr>
          <a:xfrm>
            <a:off x="5015345" y="3570709"/>
            <a:ext cx="3736308" cy="2225886"/>
          </a:xfrm>
          <a:prstGeom prst="rect">
            <a:avLst/>
          </a:prstGeom>
        </p:spPr>
      </p:pic>
      <p:sp>
        <p:nvSpPr>
          <p:cNvPr id="20" name="Rectangle 19">
            <a:extLst>
              <a:ext uri="{FF2B5EF4-FFF2-40B4-BE49-F238E27FC236}">
                <a16:creationId xmlns:a16="http://schemas.microsoft.com/office/drawing/2014/main" id="{817670B7-BEC7-0B4F-BFFF-4E59A328CF93}"/>
              </a:ext>
            </a:extLst>
          </p:cNvPr>
          <p:cNvSpPr/>
          <p:nvPr/>
        </p:nvSpPr>
        <p:spPr>
          <a:xfrm>
            <a:off x="781020" y="4145043"/>
            <a:ext cx="3347636" cy="1077218"/>
          </a:xfrm>
          <a:prstGeom prst="rect">
            <a:avLst/>
          </a:prstGeom>
        </p:spPr>
        <p:txBody>
          <a:bodyPr wrap="square">
            <a:spAutoFit/>
          </a:bodyPr>
          <a:lstStyle/>
          <a:p>
            <a:pPr marL="342900" marR="0" lvl="0" indent="-342900" algn="just">
              <a:spcBef>
                <a:spcPts val="0"/>
              </a:spcBef>
              <a:spcAft>
                <a:spcPts val="0"/>
              </a:spcAft>
              <a:buClr>
                <a:schemeClr val="accent3"/>
              </a:buClr>
              <a:buFont typeface="+mj-lt"/>
              <a:buAutoNum type="alphaUcPeriod" startAt="3"/>
            </a:pPr>
            <a:r>
              <a:rPr lang="en-US" sz="1600" b="1" dirty="0">
                <a:solidFill>
                  <a:srgbClr val="000000"/>
                </a:solidFill>
                <a:latin typeface="IBM Plex Sans" panose="020B0503050203000203" pitchFamily="34" charset="0"/>
                <a:ea typeface="Times New Roman" panose="02020603050405020304" pitchFamily="18" charset="0"/>
                <a:cs typeface="Times New Roman" panose="02020603050405020304" pitchFamily="18" charset="0"/>
              </a:rPr>
              <a:t>Supply Chain Systems</a:t>
            </a:r>
          </a:p>
          <a:p>
            <a:pPr marL="800100" lvl="1" indent="-342900" algn="just">
              <a:buClr>
                <a:schemeClr val="accent3"/>
              </a:buClr>
              <a:buFont typeface="Arial" panose="020B0604020202020204" pitchFamily="34" charset="0"/>
              <a:buChar char="•"/>
            </a:pPr>
            <a:r>
              <a:rPr lang="en-US" sz="1600" dirty="0">
                <a:solidFill>
                  <a:srgbClr val="000000"/>
                </a:solidFill>
                <a:latin typeface="IBM Plex Sans" panose="020B0503050203000203" pitchFamily="34" charset="0"/>
                <a:ea typeface="Times New Roman" panose="02020603050405020304" pitchFamily="18" charset="0"/>
                <a:cs typeface="Times New Roman" panose="02020603050405020304" pitchFamily="18" charset="0"/>
              </a:rPr>
              <a:t>Automatic Identification and Data Capture (AIDC)</a:t>
            </a:r>
          </a:p>
          <a:p>
            <a:pPr marL="800100" lvl="1" indent="-342900" algn="just">
              <a:buClr>
                <a:schemeClr val="accent3"/>
              </a:buClr>
              <a:buFont typeface="Arial" panose="020B0604020202020204" pitchFamily="34" charset="0"/>
              <a:buChar char="•"/>
            </a:pPr>
            <a:r>
              <a:rPr lang="en-US" sz="1600" dirty="0">
                <a:solidFill>
                  <a:srgbClr val="000000"/>
                </a:solidFill>
                <a:latin typeface="IBM Plex Sans" panose="020B0503050203000203" pitchFamily="34" charset="0"/>
                <a:ea typeface="Times New Roman" panose="02020603050405020304" pitchFamily="18" charset="0"/>
                <a:cs typeface="Times New Roman" panose="02020603050405020304" pitchFamily="18" charset="0"/>
              </a:rPr>
              <a:t>Transactional Systems</a:t>
            </a:r>
          </a:p>
        </p:txBody>
      </p:sp>
    </p:spTree>
    <p:extLst>
      <p:ext uri="{BB962C8B-B14F-4D97-AF65-F5344CB8AC3E}">
        <p14:creationId xmlns:p14="http://schemas.microsoft.com/office/powerpoint/2010/main" val="36352524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DCDEE52-E403-451B-B068-987223E4D919}"/>
              </a:ext>
            </a:extLst>
          </p:cNvPr>
          <p:cNvSpPr>
            <a:spLocks noGrp="1"/>
          </p:cNvSpPr>
          <p:nvPr>
            <p:ph type="title" idx="4294967295"/>
          </p:nvPr>
        </p:nvSpPr>
        <p:spPr>
          <a:xfrm>
            <a:off x="628650" y="2545390"/>
            <a:ext cx="7886700" cy="1325563"/>
          </a:xfrm>
        </p:spPr>
        <p:txBody>
          <a:bodyPr>
            <a:noAutofit/>
          </a:bodyPr>
          <a:lstStyle/>
          <a:p>
            <a:pPr algn="ctr"/>
            <a:r>
              <a:rPr lang="en-US" sz="2800" b="1" dirty="0"/>
              <a:t>Overview of Digital Supply Chain</a:t>
            </a:r>
          </a:p>
        </p:txBody>
      </p:sp>
    </p:spTree>
    <p:custDataLst>
      <p:tags r:id="rId1"/>
    </p:custDataLst>
    <p:extLst>
      <p:ext uri="{BB962C8B-B14F-4D97-AF65-F5344CB8AC3E}">
        <p14:creationId xmlns:p14="http://schemas.microsoft.com/office/powerpoint/2010/main" val="40720931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AAB9757-FE0C-E494-856B-8769F8319314}"/>
              </a:ext>
            </a:extLst>
          </p:cNvPr>
          <p:cNvSpPr>
            <a:spLocks noGrp="1"/>
          </p:cNvSpPr>
          <p:nvPr>
            <p:ph type="sldNum" sz="quarter" idx="12"/>
          </p:nvPr>
        </p:nvSpPr>
        <p:spPr/>
        <p:txBody>
          <a:bodyPr/>
          <a:lstStyle/>
          <a:p>
            <a:fld id="{AFB4637D-E648-4D47-95AC-4BFF987C325D}" type="slidenum">
              <a:rPr lang="en-US" smtClean="0"/>
              <a:pPr/>
              <a:t>30</a:t>
            </a:fld>
            <a:endParaRPr lang="en-US" dirty="0"/>
          </a:p>
        </p:txBody>
      </p:sp>
      <p:sp>
        <p:nvSpPr>
          <p:cNvPr id="5" name="Google Shape;459;p6">
            <a:extLst>
              <a:ext uri="{FF2B5EF4-FFF2-40B4-BE49-F238E27FC236}">
                <a16:creationId xmlns:a16="http://schemas.microsoft.com/office/drawing/2014/main" id="{5AA45B26-58D8-D6DD-BA5D-5840DE71AC62}"/>
              </a:ext>
            </a:extLst>
          </p:cNvPr>
          <p:cNvSpPr txBox="1">
            <a:spLocks noGrp="1"/>
          </p:cNvSpPr>
          <p:nvPr>
            <p:ph type="title"/>
          </p:nvPr>
        </p:nvSpPr>
        <p:spPr>
          <a:xfrm>
            <a:off x="628650" y="787864"/>
            <a:ext cx="7886700" cy="480091"/>
          </a:xfrm>
          <a:prstGeom prst="rect">
            <a:avLst/>
          </a:prstGeom>
          <a:noFill/>
          <a:ln>
            <a:noFill/>
          </a:ln>
        </p:spPr>
        <p:txBody>
          <a:bodyPr spcFirstLastPara="1" vert="horz" wrap="square" lIns="91425" tIns="45700" rIns="91425" bIns="45700" rtlCol="0" anchor="ctr" anchorCtr="0">
            <a:spAutoFit/>
          </a:bodyPr>
          <a:lstStyle>
            <a:lvl1pPr algn="l" defTabSz="914400" rtl="0" eaLnBrk="1" latinLnBrk="0" hangingPunct="1">
              <a:lnSpc>
                <a:spcPct val="90000"/>
              </a:lnSpc>
              <a:spcBef>
                <a:spcPct val="0"/>
              </a:spcBef>
              <a:buNone/>
              <a:defRPr sz="3200" kern="1200">
                <a:solidFill>
                  <a:srgbClr val="BA0C2F"/>
                </a:solidFill>
                <a:latin typeface="Gill Sans MT" panose="020B0502020104020203" pitchFamily="34" charset="0"/>
                <a:ea typeface="+mj-ea"/>
                <a:cs typeface="+mj-cs"/>
              </a:defRPr>
            </a:lvl1pPr>
          </a:lstStyle>
          <a:p>
            <a:pPr marL="0" marR="0" lvl="0" indent="0" algn="l" defTabSz="914400" rtl="0" eaLnBrk="1" fontAlgn="t" latinLnBrk="0" hangingPunct="1">
              <a:lnSpc>
                <a:spcPct val="90000"/>
              </a:lnSpc>
              <a:spcBef>
                <a:spcPct val="0"/>
              </a:spcBef>
              <a:spcAft>
                <a:spcPts val="0"/>
              </a:spcAft>
              <a:buClr>
                <a:srgbClr val="6C6463"/>
              </a:buClr>
              <a:buSzPct val="80000"/>
              <a:buFontTx/>
              <a:buNone/>
              <a:tabLst/>
              <a:defRPr/>
            </a:pPr>
            <a:r>
              <a:rPr kumimoji="0" lang="en-US" sz="2800" b="0" i="0" u="none" strike="noStrike" kern="1200" cap="none" spc="0" normalizeH="0" baseline="0" noProof="0" dirty="0">
                <a:ln>
                  <a:noFill/>
                </a:ln>
                <a:solidFill>
                  <a:srgbClr val="BA0C2F"/>
                </a:solidFill>
                <a:effectLst/>
                <a:uLnTx/>
                <a:uFillTx/>
                <a:latin typeface="Gill Sans MT" panose="020B0502020104020203" pitchFamily="34" charset="0"/>
                <a:ea typeface="+mj-ea"/>
                <a:cs typeface="+mj-cs"/>
                <a:sym typeface="Gill Sans"/>
              </a:rPr>
              <a:t>Digital Priorities (continued)</a:t>
            </a:r>
            <a:endParaRPr kumimoji="0" lang="en-US" sz="2400" b="0" i="0" u="none" strike="noStrike" kern="1200" cap="none" spc="0" normalizeH="0" baseline="0" noProof="0" dirty="0">
              <a:ln>
                <a:noFill/>
              </a:ln>
              <a:solidFill>
                <a:srgbClr val="BA0C2F"/>
              </a:solidFill>
              <a:effectLst/>
              <a:uLnTx/>
              <a:uFillTx/>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D7FC854B-ED79-0DC1-AE71-D4D15734FCF7}"/>
              </a:ext>
            </a:extLst>
          </p:cNvPr>
          <p:cNvSpPr/>
          <p:nvPr/>
        </p:nvSpPr>
        <p:spPr>
          <a:xfrm>
            <a:off x="841722" y="1995896"/>
            <a:ext cx="4075106" cy="2062103"/>
          </a:xfrm>
          <a:prstGeom prst="rect">
            <a:avLst/>
          </a:prstGeom>
        </p:spPr>
        <p:txBody>
          <a:bodyPr wrap="square">
            <a:spAutoFit/>
          </a:bodyPr>
          <a:lstStyle/>
          <a:p>
            <a:pPr marL="342900" marR="0" lvl="0" indent="-342900" algn="just">
              <a:spcBef>
                <a:spcPts val="0"/>
              </a:spcBef>
              <a:spcAft>
                <a:spcPts val="0"/>
              </a:spcAft>
              <a:buClr>
                <a:schemeClr val="accent3"/>
              </a:buClr>
              <a:buFont typeface="+mj-lt"/>
              <a:buAutoNum type="alphaUcPeriod" startAt="4"/>
            </a:pPr>
            <a:r>
              <a:rPr lang="en-US" sz="1600" b="1" dirty="0">
                <a:solidFill>
                  <a:srgbClr val="000000"/>
                </a:solidFill>
                <a:latin typeface="IBM Plex Sans" panose="020B0503050203000203" pitchFamily="34" charset="0"/>
                <a:ea typeface="Times New Roman" panose="02020603050405020304" pitchFamily="18" charset="0"/>
                <a:cs typeface="Times New Roman" panose="02020603050405020304" pitchFamily="18" charset="0"/>
              </a:rPr>
              <a:t>Analytics and Business Intelligence</a:t>
            </a:r>
          </a:p>
          <a:p>
            <a:pPr marL="800100" lvl="1" indent="-342900" algn="just">
              <a:buClr>
                <a:schemeClr val="accent3"/>
              </a:buClr>
              <a:buFont typeface="Arial" panose="020B0604020202020204" pitchFamily="34" charset="0"/>
              <a:buChar char="•"/>
            </a:pPr>
            <a:r>
              <a:rPr lang="en-US" sz="1600" dirty="0">
                <a:solidFill>
                  <a:srgbClr val="000000"/>
                </a:solidFill>
                <a:latin typeface="IBM Plex Sans" panose="020B0503050203000203" pitchFamily="34" charset="0"/>
                <a:ea typeface="Times New Roman" panose="02020603050405020304" pitchFamily="18" charset="0"/>
                <a:cs typeface="Times New Roman" panose="02020603050405020304" pitchFamily="18" charset="0"/>
              </a:rPr>
              <a:t>Traceability and Verification</a:t>
            </a:r>
          </a:p>
          <a:p>
            <a:pPr marL="800100" lvl="1" indent="-342900" algn="just">
              <a:buClr>
                <a:schemeClr val="accent3"/>
              </a:buClr>
              <a:buFont typeface="Arial" panose="020B0604020202020204" pitchFamily="34" charset="0"/>
              <a:buChar char="•"/>
            </a:pPr>
            <a:r>
              <a:rPr lang="en-US" sz="1600" dirty="0">
                <a:solidFill>
                  <a:srgbClr val="000000"/>
                </a:solidFill>
                <a:latin typeface="IBM Plex Sans" panose="020B0503050203000203" pitchFamily="34" charset="0"/>
                <a:ea typeface="Times New Roman" panose="02020603050405020304" pitchFamily="18" charset="0"/>
                <a:cs typeface="Times New Roman" panose="02020603050405020304" pitchFamily="18" charset="0"/>
              </a:rPr>
              <a:t>Returns and Recalls</a:t>
            </a:r>
          </a:p>
          <a:p>
            <a:pPr lvl="1" algn="just">
              <a:buClr>
                <a:schemeClr val="accent3"/>
              </a:buClr>
            </a:pPr>
            <a:endParaRPr lang="en-US" sz="1600" dirty="0">
              <a:solidFill>
                <a:srgbClr val="000000"/>
              </a:solidFill>
              <a:latin typeface="IBM Plex Sans" panose="020B0503050203000203" pitchFamily="34" charset="0"/>
              <a:ea typeface="Times New Roman" panose="02020603050405020304" pitchFamily="18" charset="0"/>
              <a:cs typeface="Times New Roman" panose="02020603050405020304" pitchFamily="18" charset="0"/>
            </a:endParaRPr>
          </a:p>
          <a:p>
            <a:pPr marL="342900" marR="0" lvl="0" indent="-342900" algn="just">
              <a:spcBef>
                <a:spcPts val="0"/>
              </a:spcBef>
              <a:spcAft>
                <a:spcPts val="0"/>
              </a:spcAft>
              <a:buClr>
                <a:schemeClr val="accent3"/>
              </a:buClr>
              <a:buFont typeface="+mj-lt"/>
              <a:buAutoNum type="alphaUcPeriod" startAt="4"/>
            </a:pPr>
            <a:r>
              <a:rPr lang="en-US" sz="1600" b="1" dirty="0">
                <a:solidFill>
                  <a:srgbClr val="000000"/>
                </a:solidFill>
                <a:latin typeface="IBM Plex Sans" panose="020B0503050203000203" pitchFamily="34" charset="0"/>
                <a:ea typeface="Times New Roman" panose="02020603050405020304" pitchFamily="18" charset="0"/>
                <a:cs typeface="Times New Roman" panose="02020603050405020304" pitchFamily="18" charset="0"/>
              </a:rPr>
              <a:t>Future-Proof Technologies</a:t>
            </a:r>
          </a:p>
          <a:p>
            <a:pPr marL="800100" lvl="1" indent="-342900" algn="just">
              <a:buClr>
                <a:schemeClr val="accent3"/>
              </a:buClr>
              <a:buFont typeface="Arial" panose="020B0604020202020204" pitchFamily="34" charset="0"/>
              <a:buChar char="•"/>
            </a:pPr>
            <a:r>
              <a:rPr lang="en-US" sz="1600" dirty="0">
                <a:solidFill>
                  <a:srgbClr val="000000"/>
                </a:solidFill>
                <a:latin typeface="IBM Plex Sans" panose="020B0503050203000203" pitchFamily="34" charset="0"/>
                <a:ea typeface="Times New Roman" panose="02020603050405020304" pitchFamily="18" charset="0"/>
                <a:cs typeface="Times New Roman" panose="02020603050405020304" pitchFamily="18" charset="0"/>
              </a:rPr>
              <a:t>IoT</a:t>
            </a:r>
          </a:p>
          <a:p>
            <a:pPr marL="800100" lvl="1" indent="-342900" algn="just">
              <a:buClr>
                <a:schemeClr val="accent3"/>
              </a:buClr>
              <a:buFont typeface="Arial" panose="020B0604020202020204" pitchFamily="34" charset="0"/>
              <a:buChar char="•"/>
            </a:pPr>
            <a:r>
              <a:rPr lang="en-US" sz="1600" dirty="0">
                <a:solidFill>
                  <a:srgbClr val="000000"/>
                </a:solidFill>
                <a:latin typeface="IBM Plex Sans" panose="020B0503050203000203" pitchFamily="34" charset="0"/>
                <a:ea typeface="Times New Roman" panose="02020603050405020304" pitchFamily="18" charset="0"/>
                <a:cs typeface="Times New Roman" panose="02020603050405020304" pitchFamily="18" charset="0"/>
              </a:rPr>
              <a:t>AI</a:t>
            </a:r>
          </a:p>
          <a:p>
            <a:pPr marL="800100" lvl="1" indent="-342900" algn="just">
              <a:buFont typeface="Arial" panose="020B0604020202020204" pitchFamily="34" charset="0"/>
              <a:buChar char="•"/>
            </a:pPr>
            <a:r>
              <a:rPr lang="en-US" sz="1600" dirty="0">
                <a:solidFill>
                  <a:srgbClr val="000000"/>
                </a:solidFill>
                <a:latin typeface="IBM Plex Sans" panose="020B0503050203000203" pitchFamily="34" charset="0"/>
                <a:ea typeface="Times New Roman" panose="02020603050405020304" pitchFamily="18" charset="0"/>
                <a:cs typeface="Times New Roman" panose="02020603050405020304" pitchFamily="18" charset="0"/>
              </a:rPr>
              <a:t>Blockchain</a:t>
            </a:r>
          </a:p>
        </p:txBody>
      </p:sp>
    </p:spTree>
    <p:extLst>
      <p:ext uri="{BB962C8B-B14F-4D97-AF65-F5344CB8AC3E}">
        <p14:creationId xmlns:p14="http://schemas.microsoft.com/office/powerpoint/2010/main" val="5758180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66" name="Google Shape;466;p6"/>
          <p:cNvSpPr txBox="1"/>
          <p:nvPr/>
        </p:nvSpPr>
        <p:spPr>
          <a:xfrm>
            <a:off x="8138288" y="6338887"/>
            <a:ext cx="370494"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fld id="{00000000-1234-1234-1234-123412341234}" type="slidenum">
              <a:rPr lang="en-US" sz="1400">
                <a:solidFill>
                  <a:schemeClr val="dk1"/>
                </a:solidFill>
                <a:latin typeface="Gill Sans"/>
                <a:ea typeface="Gill Sans"/>
                <a:cs typeface="Gill Sans"/>
                <a:sym typeface="Gill Sans"/>
              </a:rPr>
              <a:t>31</a:t>
            </a:fld>
            <a:endParaRPr sz="1400">
              <a:solidFill>
                <a:schemeClr val="dk1"/>
              </a:solidFill>
              <a:latin typeface="Gill Sans"/>
              <a:ea typeface="Gill Sans"/>
              <a:cs typeface="Gill Sans"/>
              <a:sym typeface="Gill Sans"/>
            </a:endParaRPr>
          </a:p>
        </p:txBody>
      </p:sp>
      <p:sp>
        <p:nvSpPr>
          <p:cNvPr id="66" name="Google Shape;459;p6">
            <a:extLst>
              <a:ext uri="{FF2B5EF4-FFF2-40B4-BE49-F238E27FC236}">
                <a16:creationId xmlns:a16="http://schemas.microsoft.com/office/drawing/2014/main" id="{BCD745A5-C69A-2047-B2A9-0468A6424EEE}"/>
              </a:ext>
            </a:extLst>
          </p:cNvPr>
          <p:cNvSpPr txBox="1">
            <a:spLocks/>
          </p:cNvSpPr>
          <p:nvPr/>
        </p:nvSpPr>
        <p:spPr>
          <a:xfrm>
            <a:off x="518160" y="863185"/>
            <a:ext cx="8469085" cy="480091"/>
          </a:xfrm>
          <a:prstGeom prst="rect">
            <a:avLst/>
          </a:prstGeom>
          <a:noFill/>
          <a:ln>
            <a:noFill/>
          </a:ln>
        </p:spPr>
        <p:txBody>
          <a:bodyPr spcFirstLastPara="1" vert="horz" wrap="square" lIns="91425" tIns="45700" rIns="91425" bIns="45700" rtlCol="0" anchor="ctr" anchorCtr="0">
            <a:spAutoFit/>
          </a:bodyPr>
          <a:lstStyle>
            <a:lvl1pPr algn="l" defTabSz="914400" rtl="0" eaLnBrk="1" latinLnBrk="0" hangingPunct="1">
              <a:lnSpc>
                <a:spcPct val="90000"/>
              </a:lnSpc>
              <a:spcBef>
                <a:spcPct val="0"/>
              </a:spcBef>
              <a:buNone/>
              <a:defRPr sz="3200" kern="1200">
                <a:solidFill>
                  <a:srgbClr val="BA0C2F"/>
                </a:solidFill>
                <a:latin typeface="Gill Sans MT" panose="020B0502020104020203" pitchFamily="34" charset="0"/>
                <a:ea typeface="+mj-ea"/>
                <a:cs typeface="+mj-cs"/>
              </a:defRPr>
            </a:lvl1pPr>
          </a:lstStyle>
          <a:p>
            <a:pPr lvl="0" fontAlgn="t">
              <a:buClr>
                <a:srgbClr val="6C6463"/>
              </a:buClr>
              <a:buSzPct val="80000"/>
              <a:defRPr/>
            </a:pPr>
            <a:r>
              <a:rPr lang="en-US" sz="2800" dirty="0">
                <a:sym typeface="Gill Sans"/>
              </a:rPr>
              <a:t>DSC - To-Be Logical </a:t>
            </a:r>
            <a:r>
              <a:rPr kumimoji="0" lang="en-US" sz="2800" b="0" i="0" u="none" strike="noStrike" kern="1200" cap="none" spc="0" normalizeH="0" baseline="0" noProof="0" dirty="0">
                <a:ln>
                  <a:noFill/>
                </a:ln>
                <a:solidFill>
                  <a:srgbClr val="BA0C2F"/>
                </a:solidFill>
                <a:effectLst/>
                <a:uLnTx/>
                <a:uFillTx/>
                <a:latin typeface="Gill Sans MT" panose="020B0502020104020203" pitchFamily="34" charset="0"/>
                <a:ea typeface="+mj-ea"/>
                <a:cs typeface="+mj-cs"/>
                <a:sym typeface="Gill Sans"/>
              </a:rPr>
              <a:t>Architecture</a:t>
            </a:r>
            <a:endParaRPr kumimoji="0" lang="en-US" sz="2800" b="0" i="0" u="none" strike="noStrike" kern="1200" cap="none" spc="0" normalizeH="0" baseline="0" noProof="0" dirty="0">
              <a:ln>
                <a:noFill/>
              </a:ln>
              <a:solidFill>
                <a:srgbClr val="BA0C2F"/>
              </a:solidFill>
              <a:effectLst/>
              <a:uLnTx/>
              <a:uFillTx/>
              <a:latin typeface="Gill Sans MT" panose="020B0502020104020203" pitchFamily="34" charset="0"/>
              <a:ea typeface="+mj-ea"/>
              <a:cs typeface="+mj-cs"/>
            </a:endParaRPr>
          </a:p>
        </p:txBody>
      </p:sp>
      <p:sp>
        <p:nvSpPr>
          <p:cNvPr id="4" name="Cube 3">
            <a:extLst>
              <a:ext uri="{FF2B5EF4-FFF2-40B4-BE49-F238E27FC236}">
                <a16:creationId xmlns:a16="http://schemas.microsoft.com/office/drawing/2014/main" id="{7FB7B235-75E7-2142-AFA1-9A4E6881B83B}"/>
              </a:ext>
            </a:extLst>
          </p:cNvPr>
          <p:cNvSpPr/>
          <p:nvPr/>
        </p:nvSpPr>
        <p:spPr>
          <a:xfrm>
            <a:off x="640772" y="4021612"/>
            <a:ext cx="7697971" cy="480091"/>
          </a:xfrm>
          <a:prstGeom prst="cube">
            <a:avLst>
              <a:gd name="adj" fmla="val 64371"/>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latin typeface="IBM Plex Sans" panose="020B0503050203000203" pitchFamily="34" charset="0"/>
              </a:rPr>
              <a:t>Supply Chain Systems</a:t>
            </a:r>
          </a:p>
        </p:txBody>
      </p:sp>
      <p:sp>
        <p:nvSpPr>
          <p:cNvPr id="20" name="Cube 19">
            <a:extLst>
              <a:ext uri="{FF2B5EF4-FFF2-40B4-BE49-F238E27FC236}">
                <a16:creationId xmlns:a16="http://schemas.microsoft.com/office/drawing/2014/main" id="{308EFCCD-0E8E-AF48-AC19-EE408EED4D71}"/>
              </a:ext>
            </a:extLst>
          </p:cNvPr>
          <p:cNvSpPr/>
          <p:nvPr/>
        </p:nvSpPr>
        <p:spPr>
          <a:xfrm>
            <a:off x="648587" y="3073617"/>
            <a:ext cx="7697971" cy="310442"/>
          </a:xfrm>
          <a:prstGeom prst="cube">
            <a:avLst>
              <a:gd name="adj" fmla="val 44902"/>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latin typeface="IBM Plex Sans" panose="020B0503050203000203" pitchFamily="34" charset="0"/>
              </a:rPr>
              <a:t>Supply Chain Interoperability Layer</a:t>
            </a:r>
          </a:p>
        </p:txBody>
      </p:sp>
      <p:sp>
        <p:nvSpPr>
          <p:cNvPr id="21" name="Cube 20">
            <a:extLst>
              <a:ext uri="{FF2B5EF4-FFF2-40B4-BE49-F238E27FC236}">
                <a16:creationId xmlns:a16="http://schemas.microsoft.com/office/drawing/2014/main" id="{DD08398F-D5F1-634B-A5A1-7CB73A94F11C}"/>
              </a:ext>
            </a:extLst>
          </p:cNvPr>
          <p:cNvSpPr/>
          <p:nvPr/>
        </p:nvSpPr>
        <p:spPr>
          <a:xfrm>
            <a:off x="629905" y="5382607"/>
            <a:ext cx="7697971" cy="480091"/>
          </a:xfrm>
          <a:prstGeom prst="cube">
            <a:avLst>
              <a:gd name="adj" fmla="val 64371"/>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latin typeface="IBM Plex Sans" panose="020B0503050203000203" pitchFamily="34" charset="0"/>
              </a:rPr>
              <a:t>Foundational Components</a:t>
            </a:r>
          </a:p>
        </p:txBody>
      </p:sp>
      <p:sp>
        <p:nvSpPr>
          <p:cNvPr id="18" name="Cube 17">
            <a:extLst>
              <a:ext uri="{FF2B5EF4-FFF2-40B4-BE49-F238E27FC236}">
                <a16:creationId xmlns:a16="http://schemas.microsoft.com/office/drawing/2014/main" id="{A0370FB7-DE23-A440-8948-1A7834334974}"/>
              </a:ext>
            </a:extLst>
          </p:cNvPr>
          <p:cNvSpPr/>
          <p:nvPr/>
        </p:nvSpPr>
        <p:spPr>
          <a:xfrm>
            <a:off x="838375" y="3499312"/>
            <a:ext cx="1005840" cy="715987"/>
          </a:xfrm>
          <a:prstGeom prst="cube">
            <a:avLst>
              <a:gd name="adj" fmla="val 21491"/>
            </a:avLst>
          </a:prstGeom>
          <a:solidFill>
            <a:srgbClr val="5D90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IBM Plex Sans" panose="020B0503050203000203" pitchFamily="34" charset="0"/>
              </a:rPr>
              <a:t>Forecasting &amp; Planning</a:t>
            </a:r>
          </a:p>
        </p:txBody>
      </p:sp>
      <p:sp>
        <p:nvSpPr>
          <p:cNvPr id="40" name="Cube 39">
            <a:extLst>
              <a:ext uri="{FF2B5EF4-FFF2-40B4-BE49-F238E27FC236}">
                <a16:creationId xmlns:a16="http://schemas.microsoft.com/office/drawing/2014/main" id="{844A5A48-9961-4944-AAC8-B605105B9B1F}"/>
              </a:ext>
            </a:extLst>
          </p:cNvPr>
          <p:cNvSpPr/>
          <p:nvPr/>
        </p:nvSpPr>
        <p:spPr>
          <a:xfrm>
            <a:off x="1801537" y="3499312"/>
            <a:ext cx="1048554" cy="715987"/>
          </a:xfrm>
          <a:prstGeom prst="cube">
            <a:avLst>
              <a:gd name="adj" fmla="val 21491"/>
            </a:avLst>
          </a:prstGeom>
          <a:solidFill>
            <a:srgbClr val="5D90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IBM Plex Sans" panose="020B0503050203000203" pitchFamily="34" charset="0"/>
              </a:rPr>
              <a:t>Procurement</a:t>
            </a:r>
          </a:p>
        </p:txBody>
      </p:sp>
      <p:sp>
        <p:nvSpPr>
          <p:cNvPr id="42" name="Cube 41">
            <a:extLst>
              <a:ext uri="{FF2B5EF4-FFF2-40B4-BE49-F238E27FC236}">
                <a16:creationId xmlns:a16="http://schemas.microsoft.com/office/drawing/2014/main" id="{B92AB141-2A9E-6C47-8C37-8C4AF7B7C7D6}"/>
              </a:ext>
            </a:extLst>
          </p:cNvPr>
          <p:cNvSpPr/>
          <p:nvPr/>
        </p:nvSpPr>
        <p:spPr>
          <a:xfrm>
            <a:off x="2837351" y="3498804"/>
            <a:ext cx="1068004" cy="719218"/>
          </a:xfrm>
          <a:prstGeom prst="cube">
            <a:avLst>
              <a:gd name="adj" fmla="val 21491"/>
            </a:avLst>
          </a:prstGeom>
          <a:solidFill>
            <a:srgbClr val="5D90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IBM Plex Sans" panose="020B0503050203000203" pitchFamily="34" charset="0"/>
              </a:rPr>
              <a:t>Supplier &amp; Contract Management</a:t>
            </a:r>
          </a:p>
        </p:txBody>
      </p:sp>
      <p:sp>
        <p:nvSpPr>
          <p:cNvPr id="43" name="Cube 42">
            <a:extLst>
              <a:ext uri="{FF2B5EF4-FFF2-40B4-BE49-F238E27FC236}">
                <a16:creationId xmlns:a16="http://schemas.microsoft.com/office/drawing/2014/main" id="{5BD50E68-9914-BB4E-9183-04FE1EFEC541}"/>
              </a:ext>
            </a:extLst>
          </p:cNvPr>
          <p:cNvSpPr/>
          <p:nvPr/>
        </p:nvSpPr>
        <p:spPr>
          <a:xfrm>
            <a:off x="3890935" y="3498804"/>
            <a:ext cx="1027911" cy="719218"/>
          </a:xfrm>
          <a:prstGeom prst="cube">
            <a:avLst>
              <a:gd name="adj" fmla="val 21491"/>
            </a:avLst>
          </a:prstGeom>
          <a:solidFill>
            <a:srgbClr val="5D90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IBM Plex Sans" panose="020B0503050203000203" pitchFamily="34" charset="0"/>
              </a:rPr>
              <a:t>Order Management</a:t>
            </a:r>
          </a:p>
        </p:txBody>
      </p:sp>
      <p:sp>
        <p:nvSpPr>
          <p:cNvPr id="44" name="Cube 43">
            <a:extLst>
              <a:ext uri="{FF2B5EF4-FFF2-40B4-BE49-F238E27FC236}">
                <a16:creationId xmlns:a16="http://schemas.microsoft.com/office/drawing/2014/main" id="{CB7086C6-BD44-7246-82FE-40CF7FDBF1BE}"/>
              </a:ext>
            </a:extLst>
          </p:cNvPr>
          <p:cNvSpPr/>
          <p:nvPr/>
        </p:nvSpPr>
        <p:spPr>
          <a:xfrm>
            <a:off x="4914224" y="3498804"/>
            <a:ext cx="1068005" cy="719218"/>
          </a:xfrm>
          <a:prstGeom prst="cube">
            <a:avLst>
              <a:gd name="adj" fmla="val 21491"/>
            </a:avLst>
          </a:prstGeom>
          <a:solidFill>
            <a:srgbClr val="5D90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IBM Plex Sans" panose="020B0503050203000203" pitchFamily="34" charset="0"/>
              </a:rPr>
              <a:t>Warehouse Management</a:t>
            </a:r>
          </a:p>
        </p:txBody>
      </p:sp>
      <p:sp>
        <p:nvSpPr>
          <p:cNvPr id="46" name="Cube 45">
            <a:extLst>
              <a:ext uri="{FF2B5EF4-FFF2-40B4-BE49-F238E27FC236}">
                <a16:creationId xmlns:a16="http://schemas.microsoft.com/office/drawing/2014/main" id="{B4A6E5AE-74EC-1048-B154-E3B75AA99CCC}"/>
              </a:ext>
            </a:extLst>
          </p:cNvPr>
          <p:cNvSpPr/>
          <p:nvPr/>
        </p:nvSpPr>
        <p:spPr>
          <a:xfrm>
            <a:off x="5970862" y="3498804"/>
            <a:ext cx="1232092" cy="719218"/>
          </a:xfrm>
          <a:prstGeom prst="cube">
            <a:avLst>
              <a:gd name="adj" fmla="val 21491"/>
            </a:avLst>
          </a:prstGeom>
          <a:solidFill>
            <a:srgbClr val="5D90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IBM Plex Sans" panose="020B0503050203000203" pitchFamily="34" charset="0"/>
              </a:rPr>
              <a:t>Transportation Management</a:t>
            </a:r>
          </a:p>
        </p:txBody>
      </p:sp>
      <p:sp>
        <p:nvSpPr>
          <p:cNvPr id="52" name="Cube 51">
            <a:extLst>
              <a:ext uri="{FF2B5EF4-FFF2-40B4-BE49-F238E27FC236}">
                <a16:creationId xmlns:a16="http://schemas.microsoft.com/office/drawing/2014/main" id="{C857AAF1-D317-AB49-8BC3-8AB1C55DE8C6}"/>
              </a:ext>
            </a:extLst>
          </p:cNvPr>
          <p:cNvSpPr/>
          <p:nvPr/>
        </p:nvSpPr>
        <p:spPr>
          <a:xfrm>
            <a:off x="952551" y="2805630"/>
            <a:ext cx="1503570" cy="310442"/>
          </a:xfrm>
          <a:prstGeom prst="cube">
            <a:avLst>
              <a:gd name="adj" fmla="val 16748"/>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IBM Plex Sans" panose="020B0503050203000203" pitchFamily="34" charset="0"/>
              </a:rPr>
              <a:t>Data Transformation</a:t>
            </a:r>
          </a:p>
        </p:txBody>
      </p:sp>
      <p:sp>
        <p:nvSpPr>
          <p:cNvPr id="57" name="Cube 56">
            <a:extLst>
              <a:ext uri="{FF2B5EF4-FFF2-40B4-BE49-F238E27FC236}">
                <a16:creationId xmlns:a16="http://schemas.microsoft.com/office/drawing/2014/main" id="{195C83D7-BFAC-AD47-879C-6DF3F709DC48}"/>
              </a:ext>
            </a:extLst>
          </p:cNvPr>
          <p:cNvSpPr/>
          <p:nvPr/>
        </p:nvSpPr>
        <p:spPr>
          <a:xfrm>
            <a:off x="3793634" y="2805630"/>
            <a:ext cx="1503570" cy="310442"/>
          </a:xfrm>
          <a:prstGeom prst="cube">
            <a:avLst>
              <a:gd name="adj" fmla="val 16748"/>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IBM Plex Sans" panose="020B0503050203000203" pitchFamily="34" charset="0"/>
              </a:rPr>
              <a:t>Data Orchestration</a:t>
            </a:r>
          </a:p>
        </p:txBody>
      </p:sp>
      <p:sp>
        <p:nvSpPr>
          <p:cNvPr id="58" name="Cube 57">
            <a:extLst>
              <a:ext uri="{FF2B5EF4-FFF2-40B4-BE49-F238E27FC236}">
                <a16:creationId xmlns:a16="http://schemas.microsoft.com/office/drawing/2014/main" id="{1C84D543-5F42-7243-9C30-CBBA6C9551B9}"/>
              </a:ext>
            </a:extLst>
          </p:cNvPr>
          <p:cNvSpPr/>
          <p:nvPr/>
        </p:nvSpPr>
        <p:spPr>
          <a:xfrm>
            <a:off x="6634718" y="2805630"/>
            <a:ext cx="1503570" cy="310442"/>
          </a:xfrm>
          <a:prstGeom prst="cube">
            <a:avLst>
              <a:gd name="adj" fmla="val 16748"/>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IBM Plex Sans" panose="020B0503050203000203" pitchFamily="34" charset="0"/>
              </a:rPr>
              <a:t>Data Exchange</a:t>
            </a:r>
          </a:p>
        </p:txBody>
      </p:sp>
      <p:sp>
        <p:nvSpPr>
          <p:cNvPr id="59" name="Cube 58">
            <a:extLst>
              <a:ext uri="{FF2B5EF4-FFF2-40B4-BE49-F238E27FC236}">
                <a16:creationId xmlns:a16="http://schemas.microsoft.com/office/drawing/2014/main" id="{452C505B-3ABE-1243-B73A-9E32E230AED8}"/>
              </a:ext>
            </a:extLst>
          </p:cNvPr>
          <p:cNvSpPr/>
          <p:nvPr/>
        </p:nvSpPr>
        <p:spPr>
          <a:xfrm>
            <a:off x="933869" y="5089990"/>
            <a:ext cx="1510458" cy="515373"/>
          </a:xfrm>
          <a:prstGeom prst="cube">
            <a:avLst>
              <a:gd name="adj" fmla="val 21491"/>
            </a:avLst>
          </a:prstGeom>
          <a:solidFill>
            <a:srgbClr val="6C6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bg1"/>
                </a:solidFill>
                <a:latin typeface="IBM Plex Sans" panose="020B0503050203000203" pitchFamily="34" charset="0"/>
              </a:rPr>
              <a:t>National Product Catalog</a:t>
            </a:r>
          </a:p>
        </p:txBody>
      </p:sp>
      <p:sp>
        <p:nvSpPr>
          <p:cNvPr id="60" name="Cube 59">
            <a:extLst>
              <a:ext uri="{FF2B5EF4-FFF2-40B4-BE49-F238E27FC236}">
                <a16:creationId xmlns:a16="http://schemas.microsoft.com/office/drawing/2014/main" id="{7FD2E33C-3654-4A4B-A4A4-F8AF91A60D40}"/>
              </a:ext>
            </a:extLst>
          </p:cNvPr>
          <p:cNvSpPr/>
          <p:nvPr/>
        </p:nvSpPr>
        <p:spPr>
          <a:xfrm>
            <a:off x="2810418" y="5089990"/>
            <a:ext cx="1510458" cy="515373"/>
          </a:xfrm>
          <a:prstGeom prst="cube">
            <a:avLst>
              <a:gd name="adj" fmla="val 21491"/>
            </a:avLst>
          </a:prstGeom>
          <a:solidFill>
            <a:srgbClr val="6C6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bg1"/>
                </a:solidFill>
                <a:latin typeface="IBM Plex Sans" panose="020B0503050203000203" pitchFamily="34" charset="0"/>
              </a:rPr>
              <a:t>Facility Registry</a:t>
            </a:r>
          </a:p>
        </p:txBody>
      </p:sp>
      <p:sp>
        <p:nvSpPr>
          <p:cNvPr id="61" name="Cube 60">
            <a:extLst>
              <a:ext uri="{FF2B5EF4-FFF2-40B4-BE49-F238E27FC236}">
                <a16:creationId xmlns:a16="http://schemas.microsoft.com/office/drawing/2014/main" id="{D6853254-A58C-E041-A513-B9C0BC0ABE44}"/>
              </a:ext>
            </a:extLst>
          </p:cNvPr>
          <p:cNvSpPr/>
          <p:nvPr/>
        </p:nvSpPr>
        <p:spPr>
          <a:xfrm>
            <a:off x="4686967" y="5089990"/>
            <a:ext cx="1510458" cy="515373"/>
          </a:xfrm>
          <a:prstGeom prst="cube">
            <a:avLst>
              <a:gd name="adj" fmla="val 21491"/>
            </a:avLst>
          </a:prstGeom>
          <a:solidFill>
            <a:srgbClr val="6C6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bg1"/>
                </a:solidFill>
                <a:latin typeface="IBM Plex Sans" panose="020B0503050203000203" pitchFamily="34" charset="0"/>
              </a:rPr>
              <a:t>Supplier Registry</a:t>
            </a:r>
          </a:p>
        </p:txBody>
      </p:sp>
      <p:sp>
        <p:nvSpPr>
          <p:cNvPr id="34" name="Cube 33">
            <a:extLst>
              <a:ext uri="{FF2B5EF4-FFF2-40B4-BE49-F238E27FC236}">
                <a16:creationId xmlns:a16="http://schemas.microsoft.com/office/drawing/2014/main" id="{F46CFAFD-6827-4B42-A608-7A88EDE48A86}"/>
              </a:ext>
            </a:extLst>
          </p:cNvPr>
          <p:cNvSpPr/>
          <p:nvPr/>
        </p:nvSpPr>
        <p:spPr>
          <a:xfrm>
            <a:off x="7201061" y="3496081"/>
            <a:ext cx="1025472" cy="719218"/>
          </a:xfrm>
          <a:prstGeom prst="cube">
            <a:avLst>
              <a:gd name="adj" fmla="val 21491"/>
            </a:avLst>
          </a:prstGeom>
          <a:solidFill>
            <a:srgbClr val="70AD47">
              <a:lumMod val="60000"/>
              <a:lumOff val="40000"/>
            </a:srgbClr>
          </a:solidFill>
          <a:ln w="12700" cap="flat" cmpd="sng" algn="ctr">
            <a:noFill/>
            <a:prstDash val="solid"/>
            <a:miter lim="800000"/>
          </a:ln>
          <a:effectLst/>
        </p:spPr>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i="0" u="none" strike="noStrike" kern="0" cap="none" spc="0" normalizeH="0" baseline="0" noProof="0" dirty="0">
                <a:ln>
                  <a:noFill/>
                </a:ln>
                <a:solidFill>
                  <a:sysClr val="windowText" lastClr="000000"/>
                </a:solidFill>
                <a:effectLst/>
                <a:uLnTx/>
                <a:uFillTx/>
                <a:latin typeface="IBM Plex Sans" panose="020B0503050203000203" pitchFamily="34" charset="0"/>
                <a:ea typeface="+mn-ea"/>
                <a:cs typeface="+mn-cs"/>
              </a:rPr>
              <a:t>Dispensing</a:t>
            </a:r>
          </a:p>
        </p:txBody>
      </p:sp>
      <p:sp>
        <p:nvSpPr>
          <p:cNvPr id="39" name="Cube 38">
            <a:extLst>
              <a:ext uri="{FF2B5EF4-FFF2-40B4-BE49-F238E27FC236}">
                <a16:creationId xmlns:a16="http://schemas.microsoft.com/office/drawing/2014/main" id="{0B422B20-29C7-C24E-A437-D0AEEC34558C}"/>
              </a:ext>
            </a:extLst>
          </p:cNvPr>
          <p:cNvSpPr/>
          <p:nvPr/>
        </p:nvSpPr>
        <p:spPr>
          <a:xfrm>
            <a:off x="645917" y="2198420"/>
            <a:ext cx="7697971" cy="480091"/>
          </a:xfrm>
          <a:prstGeom prst="cube">
            <a:avLst>
              <a:gd name="adj" fmla="val 64371"/>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latin typeface="IBM Plex Sans" panose="020B0503050203000203" pitchFamily="34" charset="0"/>
              </a:rPr>
              <a:t>Analytics &amp; Business Intelligence</a:t>
            </a:r>
          </a:p>
        </p:txBody>
      </p:sp>
      <p:sp>
        <p:nvSpPr>
          <p:cNvPr id="41" name="Cube 40">
            <a:extLst>
              <a:ext uri="{FF2B5EF4-FFF2-40B4-BE49-F238E27FC236}">
                <a16:creationId xmlns:a16="http://schemas.microsoft.com/office/drawing/2014/main" id="{39F1FB0E-AC3D-6E48-BFCC-72AC9BA56234}"/>
              </a:ext>
            </a:extLst>
          </p:cNvPr>
          <p:cNvSpPr/>
          <p:nvPr/>
        </p:nvSpPr>
        <p:spPr>
          <a:xfrm>
            <a:off x="2277641" y="1779856"/>
            <a:ext cx="921740" cy="595915"/>
          </a:xfrm>
          <a:prstGeom prst="cube">
            <a:avLst>
              <a:gd name="adj" fmla="val 733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900" dirty="0">
                <a:latin typeface="IBM Plex Sans" panose="020B0503050203000203" pitchFamily="34" charset="0"/>
              </a:rPr>
              <a:t>Dashboards</a:t>
            </a:r>
          </a:p>
        </p:txBody>
      </p:sp>
      <p:pic>
        <p:nvPicPr>
          <p:cNvPr id="47" name="Graphic 46" descr="Gauge with solid fill">
            <a:extLst>
              <a:ext uri="{FF2B5EF4-FFF2-40B4-BE49-F238E27FC236}">
                <a16:creationId xmlns:a16="http://schemas.microsoft.com/office/drawing/2014/main" id="{476BEAFE-42A6-8F42-B949-7E014595599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62623" y="1720506"/>
            <a:ext cx="552885" cy="552885"/>
          </a:xfrm>
          <a:prstGeom prst="rect">
            <a:avLst/>
          </a:prstGeom>
        </p:spPr>
      </p:pic>
      <p:sp>
        <p:nvSpPr>
          <p:cNvPr id="48" name="Cube 47">
            <a:extLst>
              <a:ext uri="{FF2B5EF4-FFF2-40B4-BE49-F238E27FC236}">
                <a16:creationId xmlns:a16="http://schemas.microsoft.com/office/drawing/2014/main" id="{107B5CC1-2131-634F-B47E-AD35621698FE}"/>
              </a:ext>
            </a:extLst>
          </p:cNvPr>
          <p:cNvSpPr/>
          <p:nvPr/>
        </p:nvSpPr>
        <p:spPr>
          <a:xfrm>
            <a:off x="3453631" y="1779856"/>
            <a:ext cx="921740" cy="595915"/>
          </a:xfrm>
          <a:prstGeom prst="cube">
            <a:avLst>
              <a:gd name="adj" fmla="val 733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900" dirty="0">
                <a:latin typeface="IBM Plex Sans" panose="020B0503050203000203" pitchFamily="34" charset="0"/>
              </a:rPr>
              <a:t>Reports</a:t>
            </a:r>
          </a:p>
        </p:txBody>
      </p:sp>
      <p:pic>
        <p:nvPicPr>
          <p:cNvPr id="49" name="Graphic 48" descr="Presentation with bar chart with solid fill">
            <a:extLst>
              <a:ext uri="{FF2B5EF4-FFF2-40B4-BE49-F238E27FC236}">
                <a16:creationId xmlns:a16="http://schemas.microsoft.com/office/drawing/2014/main" id="{22582C51-97E9-3E49-AC25-809EC48DEF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704018" y="1800476"/>
            <a:ext cx="423010" cy="423010"/>
          </a:xfrm>
          <a:prstGeom prst="rect">
            <a:avLst/>
          </a:prstGeom>
        </p:spPr>
      </p:pic>
      <p:pic>
        <p:nvPicPr>
          <p:cNvPr id="50" name="Graphic 49" descr="Database with solid fill">
            <a:extLst>
              <a:ext uri="{FF2B5EF4-FFF2-40B4-BE49-F238E27FC236}">
                <a16:creationId xmlns:a16="http://schemas.microsoft.com/office/drawing/2014/main" id="{8E1A3CC6-50EF-E141-A59E-10B1D994EC1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71975" y="1685675"/>
            <a:ext cx="1769953" cy="843239"/>
          </a:xfrm>
          <a:prstGeom prst="rect">
            <a:avLst/>
          </a:prstGeom>
        </p:spPr>
      </p:pic>
      <p:sp>
        <p:nvSpPr>
          <p:cNvPr id="53" name="TextBox 52">
            <a:extLst>
              <a:ext uri="{FF2B5EF4-FFF2-40B4-BE49-F238E27FC236}">
                <a16:creationId xmlns:a16="http://schemas.microsoft.com/office/drawing/2014/main" id="{65B49E12-30DA-3D47-85F8-19AF4EA43758}"/>
              </a:ext>
            </a:extLst>
          </p:cNvPr>
          <p:cNvSpPr txBox="1"/>
          <p:nvPr/>
        </p:nvSpPr>
        <p:spPr>
          <a:xfrm>
            <a:off x="800112" y="2227481"/>
            <a:ext cx="1326354" cy="230832"/>
          </a:xfrm>
          <a:prstGeom prst="rect">
            <a:avLst/>
          </a:prstGeom>
          <a:noFill/>
        </p:spPr>
        <p:txBody>
          <a:bodyPr wrap="square" rtlCol="0" anchor="b">
            <a:spAutoFit/>
          </a:bodyPr>
          <a:lstStyle/>
          <a:p>
            <a:pPr algn="ctr"/>
            <a:r>
              <a:rPr lang="en-US" sz="900" dirty="0">
                <a:solidFill>
                  <a:schemeClr val="bg1"/>
                </a:solidFill>
                <a:latin typeface="IBM Plex Sans" panose="020B0503050203000203" pitchFamily="34" charset="0"/>
              </a:rPr>
              <a:t>Data Warehouse</a:t>
            </a:r>
          </a:p>
        </p:txBody>
      </p:sp>
      <p:sp>
        <p:nvSpPr>
          <p:cNvPr id="54" name="Cube 53">
            <a:extLst>
              <a:ext uri="{FF2B5EF4-FFF2-40B4-BE49-F238E27FC236}">
                <a16:creationId xmlns:a16="http://schemas.microsoft.com/office/drawing/2014/main" id="{8EED8360-84A9-0C4C-A7F2-D8D605EF8227}"/>
              </a:ext>
            </a:extLst>
          </p:cNvPr>
          <p:cNvSpPr/>
          <p:nvPr/>
        </p:nvSpPr>
        <p:spPr>
          <a:xfrm>
            <a:off x="4629621" y="1779856"/>
            <a:ext cx="921740" cy="595915"/>
          </a:xfrm>
          <a:prstGeom prst="cube">
            <a:avLst>
              <a:gd name="adj" fmla="val 733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900" dirty="0">
                <a:latin typeface="IBM Plex Sans" panose="020B0503050203000203" pitchFamily="34" charset="0"/>
              </a:rPr>
              <a:t>Traceability</a:t>
            </a:r>
          </a:p>
        </p:txBody>
      </p:sp>
      <p:grpSp>
        <p:nvGrpSpPr>
          <p:cNvPr id="55" name="Group 54">
            <a:extLst>
              <a:ext uri="{FF2B5EF4-FFF2-40B4-BE49-F238E27FC236}">
                <a16:creationId xmlns:a16="http://schemas.microsoft.com/office/drawing/2014/main" id="{6BF7FA39-B81B-B44A-9C43-FE8D47A87436}"/>
              </a:ext>
            </a:extLst>
          </p:cNvPr>
          <p:cNvGrpSpPr/>
          <p:nvPr/>
        </p:nvGrpSpPr>
        <p:grpSpPr>
          <a:xfrm>
            <a:off x="4874118" y="1803674"/>
            <a:ext cx="410676" cy="389540"/>
            <a:chOff x="6414560" y="2542061"/>
            <a:chExt cx="914400" cy="914400"/>
          </a:xfrm>
          <a:solidFill>
            <a:schemeClr val="accent4">
              <a:lumMod val="20000"/>
              <a:lumOff val="80000"/>
            </a:schemeClr>
          </a:solidFill>
        </p:grpSpPr>
        <p:pic>
          <p:nvPicPr>
            <p:cNvPr id="56" name="Graphic 55" descr="Magnifying glass">
              <a:extLst>
                <a:ext uri="{FF2B5EF4-FFF2-40B4-BE49-F238E27FC236}">
                  <a16:creationId xmlns:a16="http://schemas.microsoft.com/office/drawing/2014/main" id="{6BDB73C5-D60C-BC41-91B9-60A4E7A0CCA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414560" y="2542061"/>
              <a:ext cx="914400" cy="914400"/>
            </a:xfrm>
            <a:prstGeom prst="rect">
              <a:avLst/>
            </a:prstGeom>
          </p:spPr>
        </p:pic>
        <p:pic>
          <p:nvPicPr>
            <p:cNvPr id="63" name="Graphic 62" descr="Checkmark">
              <a:extLst>
                <a:ext uri="{FF2B5EF4-FFF2-40B4-BE49-F238E27FC236}">
                  <a16:creationId xmlns:a16="http://schemas.microsoft.com/office/drawing/2014/main" id="{DA0AFCF4-E6F6-1446-9760-2D47FEA088D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585620" y="2756570"/>
              <a:ext cx="348580" cy="348580"/>
            </a:xfrm>
            <a:prstGeom prst="rect">
              <a:avLst/>
            </a:prstGeom>
          </p:spPr>
        </p:pic>
      </p:grpSp>
      <p:sp>
        <p:nvSpPr>
          <p:cNvPr id="64" name="Cube 63">
            <a:extLst>
              <a:ext uri="{FF2B5EF4-FFF2-40B4-BE49-F238E27FC236}">
                <a16:creationId xmlns:a16="http://schemas.microsoft.com/office/drawing/2014/main" id="{1DB8D9D1-FBA7-8941-AC52-D295D1DA34EF}"/>
              </a:ext>
            </a:extLst>
          </p:cNvPr>
          <p:cNvSpPr/>
          <p:nvPr/>
        </p:nvSpPr>
        <p:spPr>
          <a:xfrm>
            <a:off x="5805611" y="1779856"/>
            <a:ext cx="963077" cy="595915"/>
          </a:xfrm>
          <a:prstGeom prst="cube">
            <a:avLst>
              <a:gd name="adj" fmla="val 7337"/>
            </a:avLst>
          </a:prstGeom>
          <a:solidFill>
            <a:srgbClr val="002F6C"/>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b"/>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a:latin typeface="IBM Plex Sans" panose="020B0503050203000203" pitchFamily="34" charset="0"/>
              </a:rPr>
              <a:t>Returns &amp; Recalls</a:t>
            </a:r>
          </a:p>
        </p:txBody>
      </p:sp>
      <p:sp>
        <p:nvSpPr>
          <p:cNvPr id="65" name="Cube 64">
            <a:extLst>
              <a:ext uri="{FF2B5EF4-FFF2-40B4-BE49-F238E27FC236}">
                <a16:creationId xmlns:a16="http://schemas.microsoft.com/office/drawing/2014/main" id="{1A1BBB0F-8B36-DB48-B751-F77CF3CA8CB6}"/>
              </a:ext>
            </a:extLst>
          </p:cNvPr>
          <p:cNvSpPr/>
          <p:nvPr/>
        </p:nvSpPr>
        <p:spPr>
          <a:xfrm>
            <a:off x="7022938" y="1779856"/>
            <a:ext cx="963076" cy="595915"/>
          </a:xfrm>
          <a:prstGeom prst="cube">
            <a:avLst>
              <a:gd name="adj" fmla="val 7337"/>
            </a:avLst>
          </a:prstGeom>
          <a:solidFill>
            <a:srgbClr val="002F6C"/>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b"/>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a:latin typeface="IBM Plex Sans" panose="020B0503050203000203" pitchFamily="34" charset="0"/>
              </a:rPr>
              <a:t>Verification</a:t>
            </a:r>
          </a:p>
        </p:txBody>
      </p:sp>
      <p:pic>
        <p:nvPicPr>
          <p:cNvPr id="67" name="Graphic 4099" descr="Line arrow: Horizontal U-turn with solid fill">
            <a:extLst>
              <a:ext uri="{FF2B5EF4-FFF2-40B4-BE49-F238E27FC236}">
                <a16:creationId xmlns:a16="http://schemas.microsoft.com/office/drawing/2014/main" id="{890F91FB-1CBB-5843-9BB5-8A2D0AC9EE70}"/>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107856" y="1723902"/>
            <a:ext cx="365760" cy="365760"/>
          </a:xfrm>
          <a:prstGeom prst="rect">
            <a:avLst/>
          </a:prstGeom>
        </p:spPr>
      </p:pic>
      <p:pic>
        <p:nvPicPr>
          <p:cNvPr id="68" name="Graphic 4101" descr="Badge Tick with solid fill">
            <a:extLst>
              <a:ext uri="{FF2B5EF4-FFF2-40B4-BE49-F238E27FC236}">
                <a16:creationId xmlns:a16="http://schemas.microsoft.com/office/drawing/2014/main" id="{EE96A4CE-7715-D641-BE53-7A66CFF95C22}"/>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313512" y="1811932"/>
            <a:ext cx="374831" cy="365760"/>
          </a:xfrm>
          <a:prstGeom prst="rect">
            <a:avLst/>
          </a:prstGeom>
        </p:spPr>
      </p:pic>
      <p:sp>
        <p:nvSpPr>
          <p:cNvPr id="36" name="Cube 35">
            <a:extLst>
              <a:ext uri="{FF2B5EF4-FFF2-40B4-BE49-F238E27FC236}">
                <a16:creationId xmlns:a16="http://schemas.microsoft.com/office/drawing/2014/main" id="{132B4594-1742-0340-AB02-AD3555F68F5C}"/>
              </a:ext>
            </a:extLst>
          </p:cNvPr>
          <p:cNvSpPr/>
          <p:nvPr/>
        </p:nvSpPr>
        <p:spPr>
          <a:xfrm>
            <a:off x="599407" y="4629357"/>
            <a:ext cx="7697971" cy="310442"/>
          </a:xfrm>
          <a:prstGeom prst="cube">
            <a:avLst>
              <a:gd name="adj" fmla="val 44902"/>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latin typeface="IBM Plex Sans" panose="020B0503050203000203" pitchFamily="34" charset="0"/>
              </a:rPr>
              <a:t>Supply Chain Interoperability Layer</a:t>
            </a:r>
          </a:p>
        </p:txBody>
      </p:sp>
      <p:sp>
        <p:nvSpPr>
          <p:cNvPr id="37" name="Cube 36">
            <a:extLst>
              <a:ext uri="{FF2B5EF4-FFF2-40B4-BE49-F238E27FC236}">
                <a16:creationId xmlns:a16="http://schemas.microsoft.com/office/drawing/2014/main" id="{388FE3E4-799C-9242-B734-AA3068B7786A}"/>
              </a:ext>
            </a:extLst>
          </p:cNvPr>
          <p:cNvSpPr/>
          <p:nvPr/>
        </p:nvSpPr>
        <p:spPr>
          <a:xfrm>
            <a:off x="6501864" y="5089990"/>
            <a:ext cx="1510457" cy="515373"/>
          </a:xfrm>
          <a:prstGeom prst="cube">
            <a:avLst>
              <a:gd name="adj" fmla="val 21491"/>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IBM Plex Sans" panose="020B0503050203000203" pitchFamily="34" charset="0"/>
              </a:rPr>
              <a:t>Other Registries</a:t>
            </a:r>
          </a:p>
        </p:txBody>
      </p:sp>
    </p:spTree>
    <p:extLst>
      <p:ext uri="{BB962C8B-B14F-4D97-AF65-F5344CB8AC3E}">
        <p14:creationId xmlns:p14="http://schemas.microsoft.com/office/powerpoint/2010/main" val="221756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5" name="Cube 4">
            <a:extLst>
              <a:ext uri="{FF2B5EF4-FFF2-40B4-BE49-F238E27FC236}">
                <a16:creationId xmlns:a16="http://schemas.microsoft.com/office/drawing/2014/main" id="{2BA7DD0D-5663-E24E-9D2F-003C73442DF4}"/>
              </a:ext>
            </a:extLst>
          </p:cNvPr>
          <p:cNvSpPr/>
          <p:nvPr/>
        </p:nvSpPr>
        <p:spPr>
          <a:xfrm>
            <a:off x="2505019" y="2570497"/>
            <a:ext cx="6131186" cy="396149"/>
          </a:xfrm>
          <a:prstGeom prst="cube">
            <a:avLst>
              <a:gd name="adj" fmla="val 5268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latin typeface="IBM Plex Sans" panose="020B0503050203000203" pitchFamily="34" charset="0"/>
              </a:rPr>
              <a:t>Analytics &amp; Business Intelligence</a:t>
            </a:r>
          </a:p>
        </p:txBody>
      </p:sp>
      <p:sp>
        <p:nvSpPr>
          <p:cNvPr id="55" name="Rectangle 54">
            <a:extLst>
              <a:ext uri="{FF2B5EF4-FFF2-40B4-BE49-F238E27FC236}">
                <a16:creationId xmlns:a16="http://schemas.microsoft.com/office/drawing/2014/main" id="{209E33B1-B99A-9B49-B323-90886BEC5D2A}"/>
              </a:ext>
            </a:extLst>
          </p:cNvPr>
          <p:cNvSpPr/>
          <p:nvPr/>
        </p:nvSpPr>
        <p:spPr>
          <a:xfrm rot="5400000">
            <a:off x="6249431" y="440293"/>
            <a:ext cx="900319" cy="3549135"/>
          </a:xfrm>
          <a:prstGeom prst="rect">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61F7B9D9-21AF-934C-875C-55B2527BA5E5}"/>
              </a:ext>
            </a:extLst>
          </p:cNvPr>
          <p:cNvSpPr/>
          <p:nvPr/>
        </p:nvSpPr>
        <p:spPr>
          <a:xfrm rot="5400000">
            <a:off x="4541679" y="2666595"/>
            <a:ext cx="1035383" cy="5511116"/>
          </a:xfrm>
          <a:prstGeom prst="rect">
            <a:avLst/>
          </a:prstGeom>
          <a:solidFill>
            <a:srgbClr val="E2FF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EB9F017E-DF05-DA43-A347-496C942E7134}"/>
              </a:ext>
            </a:extLst>
          </p:cNvPr>
          <p:cNvSpPr/>
          <p:nvPr/>
        </p:nvSpPr>
        <p:spPr>
          <a:xfrm>
            <a:off x="591154" y="2369877"/>
            <a:ext cx="951694" cy="3569963"/>
          </a:xfrm>
          <a:prstGeom prst="rect">
            <a:avLst/>
          </a:prstGeom>
          <a:solidFill>
            <a:srgbClr val="FEF5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Google Shape;466;p6"/>
          <p:cNvSpPr txBox="1"/>
          <p:nvPr/>
        </p:nvSpPr>
        <p:spPr>
          <a:xfrm>
            <a:off x="8133907" y="6338887"/>
            <a:ext cx="374875"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fld id="{00000000-1234-1234-1234-123412341234}" type="slidenum">
              <a:rPr lang="en-US" sz="1400" smtClean="0">
                <a:solidFill>
                  <a:schemeClr val="dk1"/>
                </a:solidFill>
                <a:latin typeface="Gill Sans"/>
                <a:ea typeface="Gill Sans"/>
                <a:cs typeface="Gill Sans"/>
                <a:sym typeface="Gill Sans"/>
              </a:rPr>
              <a:t>32</a:t>
            </a:fld>
            <a:endParaRPr lang="en-US" sz="1400" dirty="0">
              <a:solidFill>
                <a:schemeClr val="dk1"/>
              </a:solidFill>
              <a:latin typeface="Gill Sans"/>
              <a:ea typeface="Gill Sans"/>
              <a:cs typeface="Gill Sans"/>
              <a:sym typeface="Gill Sans"/>
            </a:endParaRPr>
          </a:p>
        </p:txBody>
      </p:sp>
      <p:sp>
        <p:nvSpPr>
          <p:cNvPr id="66" name="Google Shape;459;p6">
            <a:extLst>
              <a:ext uri="{FF2B5EF4-FFF2-40B4-BE49-F238E27FC236}">
                <a16:creationId xmlns:a16="http://schemas.microsoft.com/office/drawing/2014/main" id="{BCD745A5-C69A-2047-B2A9-0468A6424EEE}"/>
              </a:ext>
            </a:extLst>
          </p:cNvPr>
          <p:cNvSpPr txBox="1">
            <a:spLocks/>
          </p:cNvSpPr>
          <p:nvPr/>
        </p:nvSpPr>
        <p:spPr>
          <a:xfrm>
            <a:off x="496894" y="790560"/>
            <a:ext cx="8469085" cy="480091"/>
          </a:xfrm>
          <a:prstGeom prst="rect">
            <a:avLst/>
          </a:prstGeom>
          <a:noFill/>
          <a:ln>
            <a:noFill/>
          </a:ln>
        </p:spPr>
        <p:txBody>
          <a:bodyPr spcFirstLastPara="1" vert="horz" wrap="square" lIns="91425" tIns="45700" rIns="91425" bIns="45700" rtlCol="0" anchor="ctr" anchorCtr="0">
            <a:spAutoFit/>
          </a:bodyPr>
          <a:lstStyle>
            <a:lvl1pPr algn="l" defTabSz="914400" rtl="0" eaLnBrk="1" latinLnBrk="0" hangingPunct="1">
              <a:lnSpc>
                <a:spcPct val="90000"/>
              </a:lnSpc>
              <a:spcBef>
                <a:spcPct val="0"/>
              </a:spcBef>
              <a:buNone/>
              <a:defRPr sz="3200" kern="1200">
                <a:solidFill>
                  <a:srgbClr val="BA0C2F"/>
                </a:solidFill>
                <a:latin typeface="Gill Sans MT" panose="020B0502020104020203" pitchFamily="34" charset="0"/>
                <a:ea typeface="+mj-ea"/>
                <a:cs typeface="+mj-cs"/>
              </a:defRPr>
            </a:lvl1pPr>
          </a:lstStyle>
          <a:p>
            <a:pPr marL="0" marR="0" lvl="0" indent="0" algn="l" defTabSz="914400" rtl="0" eaLnBrk="1" fontAlgn="t" latinLnBrk="0" hangingPunct="1">
              <a:lnSpc>
                <a:spcPct val="90000"/>
              </a:lnSpc>
              <a:spcBef>
                <a:spcPct val="0"/>
              </a:spcBef>
              <a:spcAft>
                <a:spcPts val="0"/>
              </a:spcAft>
              <a:buClr>
                <a:srgbClr val="6C6463"/>
              </a:buClr>
              <a:buSzPct val="80000"/>
              <a:buFontTx/>
              <a:buNone/>
              <a:tabLst/>
              <a:defRPr/>
            </a:pPr>
            <a:r>
              <a:rPr kumimoji="0" lang="en-US" sz="2800" b="0" i="0" u="none" strike="noStrike" kern="1200" cap="none" spc="0" normalizeH="0" baseline="0" noProof="0" dirty="0">
                <a:ln>
                  <a:noFill/>
                </a:ln>
                <a:solidFill>
                  <a:srgbClr val="BA0C2F"/>
                </a:solidFill>
                <a:effectLst/>
                <a:uLnTx/>
                <a:uFillTx/>
                <a:latin typeface="Gill Sans MT" panose="020B0502020104020203" pitchFamily="34" charset="0"/>
                <a:ea typeface="+mj-ea"/>
                <a:cs typeface="+mj-cs"/>
                <a:sym typeface="Gill Sans"/>
              </a:rPr>
              <a:t>To-Be Traceability Architecture</a:t>
            </a:r>
            <a:endParaRPr kumimoji="0" lang="en-US" sz="2400" b="0" i="0" u="none" strike="noStrike" kern="1200" cap="none" spc="0" normalizeH="0" baseline="0" noProof="0" dirty="0">
              <a:ln>
                <a:noFill/>
              </a:ln>
              <a:solidFill>
                <a:srgbClr val="BA0C2F"/>
              </a:solidFill>
              <a:effectLst/>
              <a:uLnTx/>
              <a:uFillTx/>
              <a:latin typeface="Arial" panose="020B0604020202020204" pitchFamily="34" charset="0"/>
              <a:cs typeface="Arial" panose="020B0604020202020204" pitchFamily="34" charset="0"/>
            </a:endParaRPr>
          </a:p>
        </p:txBody>
      </p:sp>
      <p:pic>
        <p:nvPicPr>
          <p:cNvPr id="7" name="Graphic 6" descr="Database with solid fill">
            <a:extLst>
              <a:ext uri="{FF2B5EF4-FFF2-40B4-BE49-F238E27FC236}">
                <a16:creationId xmlns:a16="http://schemas.microsoft.com/office/drawing/2014/main" id="{D5F3C127-A387-F34E-B60D-0E6C4E103BB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610088" y="1930416"/>
            <a:ext cx="1962242" cy="900320"/>
          </a:xfrm>
          <a:prstGeom prst="rect">
            <a:avLst/>
          </a:prstGeom>
        </p:spPr>
      </p:pic>
      <p:sp>
        <p:nvSpPr>
          <p:cNvPr id="8" name="Cube 7">
            <a:extLst>
              <a:ext uri="{FF2B5EF4-FFF2-40B4-BE49-F238E27FC236}">
                <a16:creationId xmlns:a16="http://schemas.microsoft.com/office/drawing/2014/main" id="{F9C5490B-F9BE-C846-85F7-349B7A1805A1}"/>
              </a:ext>
            </a:extLst>
          </p:cNvPr>
          <p:cNvSpPr/>
          <p:nvPr/>
        </p:nvSpPr>
        <p:spPr>
          <a:xfrm>
            <a:off x="5021328" y="2014047"/>
            <a:ext cx="1067985" cy="595915"/>
          </a:xfrm>
          <a:prstGeom prst="cube">
            <a:avLst>
              <a:gd name="adj" fmla="val 733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900" dirty="0">
                <a:latin typeface="IBM Plex Sans" panose="020B0503050203000203" pitchFamily="34" charset="0"/>
              </a:rPr>
              <a:t>Track &amp; Trace Dashboards</a:t>
            </a:r>
          </a:p>
        </p:txBody>
      </p:sp>
      <p:pic>
        <p:nvPicPr>
          <p:cNvPr id="3" name="Graphic 2" descr="Map with pin with solid fill">
            <a:extLst>
              <a:ext uri="{FF2B5EF4-FFF2-40B4-BE49-F238E27FC236}">
                <a16:creationId xmlns:a16="http://schemas.microsoft.com/office/drawing/2014/main" id="{82DB45A2-0FB9-8C46-80F9-1F9E1A87C7A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395730" y="2017218"/>
            <a:ext cx="311833" cy="294786"/>
          </a:xfrm>
          <a:prstGeom prst="rect">
            <a:avLst/>
          </a:prstGeom>
        </p:spPr>
      </p:pic>
      <p:grpSp>
        <p:nvGrpSpPr>
          <p:cNvPr id="14" name="Group 13">
            <a:extLst>
              <a:ext uri="{FF2B5EF4-FFF2-40B4-BE49-F238E27FC236}">
                <a16:creationId xmlns:a16="http://schemas.microsoft.com/office/drawing/2014/main" id="{61770535-8960-3C44-AF4F-A73B71432042}"/>
              </a:ext>
            </a:extLst>
          </p:cNvPr>
          <p:cNvGrpSpPr/>
          <p:nvPr/>
        </p:nvGrpSpPr>
        <p:grpSpPr>
          <a:xfrm>
            <a:off x="784573" y="2423788"/>
            <a:ext cx="548640" cy="548640"/>
            <a:chOff x="0" y="0"/>
            <a:chExt cx="796194" cy="771526"/>
          </a:xfrm>
        </p:grpSpPr>
        <p:sp>
          <p:nvSpPr>
            <p:cNvPr id="15" name="Oval 14">
              <a:extLst>
                <a:ext uri="{FF2B5EF4-FFF2-40B4-BE49-F238E27FC236}">
                  <a16:creationId xmlns:a16="http://schemas.microsoft.com/office/drawing/2014/main" id="{05F60BC1-C186-8B49-9E31-2050C1EAD7F7}"/>
                </a:ext>
              </a:extLst>
            </p:cNvPr>
            <p:cNvSpPr/>
            <p:nvPr/>
          </p:nvSpPr>
          <p:spPr>
            <a:xfrm>
              <a:off x="0" y="0"/>
              <a:ext cx="796194" cy="771526"/>
            </a:xfrm>
            <a:prstGeom prst="ellipse">
              <a:avLst/>
            </a:prstGeom>
            <a:solidFill>
              <a:srgbClr val="ED7D31"/>
            </a:solidFill>
            <a:ln w="12700" cap="flat" cmpd="sng" algn="ctr">
              <a:noFill/>
              <a:prstDash val="solid"/>
              <a:miter lim="800000"/>
            </a:ln>
            <a:effectLst/>
          </p:spPr>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pic>
          <p:nvPicPr>
            <p:cNvPr id="16" name="Graphic 11" descr="Factory with solid fill">
              <a:extLst>
                <a:ext uri="{FF2B5EF4-FFF2-40B4-BE49-F238E27FC236}">
                  <a16:creationId xmlns:a16="http://schemas.microsoft.com/office/drawing/2014/main" id="{AC0AF8B7-758A-174A-A340-44EC5BCC9CE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69497" y="124363"/>
              <a:ext cx="457200" cy="457200"/>
            </a:xfrm>
            <a:prstGeom prst="rect">
              <a:avLst/>
            </a:prstGeom>
          </p:spPr>
        </p:pic>
      </p:grpSp>
      <p:grpSp>
        <p:nvGrpSpPr>
          <p:cNvPr id="22" name="Group 21">
            <a:extLst>
              <a:ext uri="{FF2B5EF4-FFF2-40B4-BE49-F238E27FC236}">
                <a16:creationId xmlns:a16="http://schemas.microsoft.com/office/drawing/2014/main" id="{FD4447A3-935D-6A43-AC90-5986BB0BB6FD}"/>
              </a:ext>
            </a:extLst>
          </p:cNvPr>
          <p:cNvGrpSpPr/>
          <p:nvPr/>
        </p:nvGrpSpPr>
        <p:grpSpPr>
          <a:xfrm>
            <a:off x="784573" y="4137943"/>
            <a:ext cx="548640" cy="548640"/>
            <a:chOff x="119062" y="0"/>
            <a:chExt cx="796194" cy="771526"/>
          </a:xfrm>
        </p:grpSpPr>
        <p:sp>
          <p:nvSpPr>
            <p:cNvPr id="25" name="Oval 24">
              <a:extLst>
                <a:ext uri="{FF2B5EF4-FFF2-40B4-BE49-F238E27FC236}">
                  <a16:creationId xmlns:a16="http://schemas.microsoft.com/office/drawing/2014/main" id="{55923878-A3BE-B344-B5A2-427BD84D395F}"/>
                </a:ext>
              </a:extLst>
            </p:cNvPr>
            <p:cNvSpPr/>
            <p:nvPr/>
          </p:nvSpPr>
          <p:spPr>
            <a:xfrm>
              <a:off x="119062" y="0"/>
              <a:ext cx="796194" cy="771526"/>
            </a:xfrm>
            <a:prstGeom prst="ellipse">
              <a:avLst/>
            </a:prstGeom>
            <a:solidFill>
              <a:srgbClr val="ED7D31"/>
            </a:solidFill>
            <a:ln w="12700" cap="flat" cmpd="sng" algn="ctr">
              <a:noFill/>
              <a:prstDash val="solid"/>
              <a:miter lim="800000"/>
            </a:ln>
            <a:effectLst/>
          </p:spPr>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pic>
          <p:nvPicPr>
            <p:cNvPr id="26" name="Graphic 19" descr="Greek Temple with solid fill">
              <a:extLst>
                <a:ext uri="{FF2B5EF4-FFF2-40B4-BE49-F238E27FC236}">
                  <a16:creationId xmlns:a16="http://schemas.microsoft.com/office/drawing/2014/main" id="{B9CE432F-F6F4-474D-BCFF-87F52A58C9C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88559" y="142875"/>
              <a:ext cx="457200" cy="457200"/>
            </a:xfrm>
            <a:prstGeom prst="rect">
              <a:avLst/>
            </a:prstGeom>
          </p:spPr>
        </p:pic>
      </p:grpSp>
      <p:sp>
        <p:nvSpPr>
          <p:cNvPr id="23" name="TextBox 44">
            <a:extLst>
              <a:ext uri="{FF2B5EF4-FFF2-40B4-BE49-F238E27FC236}">
                <a16:creationId xmlns:a16="http://schemas.microsoft.com/office/drawing/2014/main" id="{D6E15479-FA47-3F47-AA0B-347F4ED75EDD}"/>
              </a:ext>
            </a:extLst>
          </p:cNvPr>
          <p:cNvSpPr txBox="1"/>
          <p:nvPr/>
        </p:nvSpPr>
        <p:spPr>
          <a:xfrm>
            <a:off x="613153" y="2904514"/>
            <a:ext cx="889000" cy="350924"/>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i="0" u="none" strike="noStrike" kern="0" cap="none" spc="0" normalizeH="0" baseline="0" noProof="0" dirty="0">
                <a:ln>
                  <a:noFill/>
                </a:ln>
                <a:solidFill>
                  <a:schemeClr val="tx1"/>
                </a:solidFill>
                <a:effectLst/>
                <a:uLnTx/>
                <a:uFillTx/>
                <a:latin typeface="IBM Plex Sans" panose="020B0503050203000203" pitchFamily="34" charset="0"/>
                <a:ea typeface="+mn-ea"/>
                <a:cs typeface="+mn-cs"/>
              </a:rPr>
              <a:t>Suppliers</a:t>
            </a:r>
          </a:p>
        </p:txBody>
      </p:sp>
      <p:sp>
        <p:nvSpPr>
          <p:cNvPr id="24" name="TextBox 45">
            <a:extLst>
              <a:ext uri="{FF2B5EF4-FFF2-40B4-BE49-F238E27FC236}">
                <a16:creationId xmlns:a16="http://schemas.microsoft.com/office/drawing/2014/main" id="{CA467E1B-29F2-9844-8F7E-2FDCA45EB812}"/>
              </a:ext>
            </a:extLst>
          </p:cNvPr>
          <p:cNvSpPr txBox="1"/>
          <p:nvPr/>
        </p:nvSpPr>
        <p:spPr>
          <a:xfrm>
            <a:off x="634554" y="4655629"/>
            <a:ext cx="838200" cy="293113"/>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i="0" u="none" strike="noStrike" kern="0" cap="none" spc="0" normalizeH="0" baseline="0" noProof="0" dirty="0">
                <a:ln>
                  <a:noFill/>
                </a:ln>
                <a:solidFill>
                  <a:schemeClr val="tx1"/>
                </a:solidFill>
                <a:effectLst/>
                <a:uLnTx/>
                <a:uFillTx/>
                <a:latin typeface="IBM Plex Sans" panose="020B0503050203000203" pitchFamily="34" charset="0"/>
                <a:ea typeface="+mn-ea"/>
                <a:cs typeface="+mn-cs"/>
              </a:rPr>
              <a:t>Donors</a:t>
            </a:r>
          </a:p>
        </p:txBody>
      </p:sp>
      <p:sp>
        <p:nvSpPr>
          <p:cNvPr id="27" name="Cube 26">
            <a:extLst>
              <a:ext uri="{FF2B5EF4-FFF2-40B4-BE49-F238E27FC236}">
                <a16:creationId xmlns:a16="http://schemas.microsoft.com/office/drawing/2014/main" id="{7A9560C7-08E2-F647-9957-55356BEBDA99}"/>
              </a:ext>
            </a:extLst>
          </p:cNvPr>
          <p:cNvSpPr/>
          <p:nvPr/>
        </p:nvSpPr>
        <p:spPr>
          <a:xfrm>
            <a:off x="5066588" y="4973169"/>
            <a:ext cx="642758" cy="606056"/>
          </a:xfrm>
          <a:prstGeom prst="cube">
            <a:avLst>
              <a:gd name="adj" fmla="val 21491"/>
            </a:avLst>
          </a:prstGeom>
          <a:solidFill>
            <a:srgbClr val="5D90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IBM Plex Sans" panose="020B0503050203000203" pitchFamily="34" charset="0"/>
              </a:rPr>
              <a:t>OMS</a:t>
            </a:r>
          </a:p>
        </p:txBody>
      </p:sp>
      <p:sp>
        <p:nvSpPr>
          <p:cNvPr id="28" name="Cube 27">
            <a:extLst>
              <a:ext uri="{FF2B5EF4-FFF2-40B4-BE49-F238E27FC236}">
                <a16:creationId xmlns:a16="http://schemas.microsoft.com/office/drawing/2014/main" id="{3091AF08-F17C-6E40-B411-C3B5E0DDE613}"/>
              </a:ext>
            </a:extLst>
          </p:cNvPr>
          <p:cNvSpPr/>
          <p:nvPr/>
        </p:nvSpPr>
        <p:spPr>
          <a:xfrm>
            <a:off x="4403058" y="4973169"/>
            <a:ext cx="642758" cy="606056"/>
          </a:xfrm>
          <a:prstGeom prst="cube">
            <a:avLst>
              <a:gd name="adj" fmla="val 21491"/>
            </a:avLst>
          </a:prstGeom>
          <a:solidFill>
            <a:srgbClr val="5D90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IBM Plex Sans" panose="020B0503050203000203" pitchFamily="34" charset="0"/>
              </a:rPr>
              <a:t>WMS</a:t>
            </a:r>
          </a:p>
        </p:txBody>
      </p:sp>
      <p:sp>
        <p:nvSpPr>
          <p:cNvPr id="29" name="Cube 28">
            <a:extLst>
              <a:ext uri="{FF2B5EF4-FFF2-40B4-BE49-F238E27FC236}">
                <a16:creationId xmlns:a16="http://schemas.microsoft.com/office/drawing/2014/main" id="{2F836498-81AE-6548-9CDA-59BAEF7881B4}"/>
              </a:ext>
            </a:extLst>
          </p:cNvPr>
          <p:cNvSpPr/>
          <p:nvPr/>
        </p:nvSpPr>
        <p:spPr>
          <a:xfrm>
            <a:off x="6863272" y="4973169"/>
            <a:ext cx="914400" cy="606056"/>
          </a:xfrm>
          <a:prstGeom prst="cube">
            <a:avLst>
              <a:gd name="adj" fmla="val 21491"/>
            </a:avLst>
          </a:prstGeom>
          <a:solidFill>
            <a:srgbClr val="70AD47">
              <a:lumMod val="60000"/>
              <a:lumOff val="40000"/>
            </a:srgbClr>
          </a:solidFill>
          <a:ln w="12700" cap="flat" cmpd="sng" algn="ctr">
            <a:noFill/>
            <a:prstDash val="solid"/>
            <a:miter lim="800000"/>
          </a:ln>
          <a:effectLst/>
        </p:spPr>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i="0" u="none" strike="noStrike" kern="0" cap="none" spc="0" normalizeH="0" baseline="0" noProof="0" dirty="0">
                <a:ln>
                  <a:noFill/>
                </a:ln>
                <a:solidFill>
                  <a:sysClr val="windowText" lastClr="000000"/>
                </a:solidFill>
                <a:effectLst/>
                <a:uLnTx/>
                <a:uFillTx/>
                <a:latin typeface="IBM Plex Sans" panose="020B0503050203000203" pitchFamily="34" charset="0"/>
                <a:ea typeface="+mn-ea"/>
                <a:cs typeface="+mn-cs"/>
              </a:rPr>
              <a:t>Dispensing</a:t>
            </a:r>
            <a:endParaRPr kumimoji="0" lang="en-US" i="0" u="none" strike="noStrike" kern="0" cap="none" spc="0" normalizeH="0" baseline="0" noProof="0" dirty="0">
              <a:ln>
                <a:noFill/>
              </a:ln>
              <a:solidFill>
                <a:sysClr val="windowText" lastClr="000000"/>
              </a:solidFill>
              <a:effectLst/>
              <a:uLnTx/>
              <a:uFillTx/>
              <a:latin typeface="IBM Plex Sans" panose="020B0503050203000203" pitchFamily="34" charset="0"/>
              <a:ea typeface="+mn-ea"/>
              <a:cs typeface="+mn-cs"/>
            </a:endParaRPr>
          </a:p>
        </p:txBody>
      </p:sp>
      <p:cxnSp>
        <p:nvCxnSpPr>
          <p:cNvPr id="10" name="Elbow Connector 9">
            <a:extLst>
              <a:ext uri="{FF2B5EF4-FFF2-40B4-BE49-F238E27FC236}">
                <a16:creationId xmlns:a16="http://schemas.microsoft.com/office/drawing/2014/main" id="{A80C14F4-F35C-594C-AEB2-444896A27D38}"/>
              </a:ext>
            </a:extLst>
          </p:cNvPr>
          <p:cNvCxnSpPr/>
          <p:nvPr/>
        </p:nvCxnSpPr>
        <p:spPr>
          <a:xfrm>
            <a:off x="4353572" y="2369877"/>
            <a:ext cx="544010" cy="0"/>
          </a:xfrm>
          <a:prstGeom prst="bentConnector3">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5" name="TextBox 44">
            <a:extLst>
              <a:ext uri="{FF2B5EF4-FFF2-40B4-BE49-F238E27FC236}">
                <a16:creationId xmlns:a16="http://schemas.microsoft.com/office/drawing/2014/main" id="{9A87F81C-793B-0F45-B461-B15803BD3EA2}"/>
              </a:ext>
            </a:extLst>
          </p:cNvPr>
          <p:cNvSpPr txBox="1"/>
          <p:nvPr/>
        </p:nvSpPr>
        <p:spPr>
          <a:xfrm>
            <a:off x="1506593" y="2963005"/>
            <a:ext cx="927590" cy="431800"/>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000" i="0" u="none" strike="noStrike" kern="0" cap="none" spc="0" normalizeH="0" baseline="0" noProof="0" dirty="0">
                <a:ln>
                  <a:noFill/>
                </a:ln>
                <a:solidFill>
                  <a:schemeClr val="tx1"/>
                </a:solidFill>
                <a:effectLst/>
                <a:uLnTx/>
                <a:uFillTx/>
                <a:latin typeface="IBM Plex Sans" panose="020B0503050203000203" pitchFamily="34" charset="0"/>
                <a:ea typeface="+mn-ea"/>
                <a:cs typeface="+mn-cs"/>
              </a:rPr>
              <a:t>Product </a:t>
            </a:r>
          </a:p>
          <a:p>
            <a:pPr marL="0" marR="0" lvl="0" indent="0" algn="r" defTabSz="914400" eaLnBrk="1" fontAlgn="auto" latinLnBrk="0" hangingPunct="1">
              <a:lnSpc>
                <a:spcPct val="100000"/>
              </a:lnSpc>
              <a:spcBef>
                <a:spcPts val="0"/>
              </a:spcBef>
              <a:spcAft>
                <a:spcPts val="0"/>
              </a:spcAft>
              <a:buClrTx/>
              <a:buSzTx/>
              <a:buFontTx/>
              <a:buNone/>
              <a:tabLst/>
              <a:defRPr/>
            </a:pPr>
            <a:r>
              <a:rPr kumimoji="0" lang="en-US" sz="1000" i="0" u="none" strike="noStrike" kern="0" cap="none" spc="0" normalizeH="0" baseline="0" noProof="0" dirty="0">
                <a:ln>
                  <a:noFill/>
                </a:ln>
                <a:solidFill>
                  <a:schemeClr val="tx1"/>
                </a:solidFill>
                <a:effectLst/>
                <a:uLnTx/>
                <a:uFillTx/>
                <a:latin typeface="IBM Plex Sans" panose="020B0503050203000203" pitchFamily="34" charset="0"/>
                <a:ea typeface="+mn-ea"/>
                <a:cs typeface="+mn-cs"/>
              </a:rPr>
              <a:t>Master Data</a:t>
            </a:r>
          </a:p>
        </p:txBody>
      </p:sp>
      <p:grpSp>
        <p:nvGrpSpPr>
          <p:cNvPr id="38" name="Group 37">
            <a:extLst>
              <a:ext uri="{FF2B5EF4-FFF2-40B4-BE49-F238E27FC236}">
                <a16:creationId xmlns:a16="http://schemas.microsoft.com/office/drawing/2014/main" id="{E1E4C736-AA7B-294C-9CAF-790C102B6647}"/>
              </a:ext>
            </a:extLst>
          </p:cNvPr>
          <p:cNvGrpSpPr/>
          <p:nvPr/>
        </p:nvGrpSpPr>
        <p:grpSpPr>
          <a:xfrm>
            <a:off x="784573" y="5001936"/>
            <a:ext cx="548640" cy="548640"/>
            <a:chOff x="119062" y="0"/>
            <a:chExt cx="796194" cy="771526"/>
          </a:xfrm>
        </p:grpSpPr>
        <p:sp>
          <p:nvSpPr>
            <p:cNvPr id="39" name="Oval 38">
              <a:extLst>
                <a:ext uri="{FF2B5EF4-FFF2-40B4-BE49-F238E27FC236}">
                  <a16:creationId xmlns:a16="http://schemas.microsoft.com/office/drawing/2014/main" id="{A5EB3C50-2CA9-5C4C-A4F4-ED43342E52A0}"/>
                </a:ext>
              </a:extLst>
            </p:cNvPr>
            <p:cNvSpPr/>
            <p:nvPr/>
          </p:nvSpPr>
          <p:spPr>
            <a:xfrm>
              <a:off x="119062" y="0"/>
              <a:ext cx="796194" cy="771526"/>
            </a:xfrm>
            <a:prstGeom prst="ellipse">
              <a:avLst/>
            </a:prstGeom>
            <a:solidFill>
              <a:srgbClr val="ED7D31"/>
            </a:solidFill>
            <a:ln w="12700" cap="flat" cmpd="sng" algn="ctr">
              <a:noFill/>
              <a:prstDash val="solid"/>
              <a:miter lim="800000"/>
            </a:ln>
            <a:effectLst/>
          </p:spPr>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pic>
          <p:nvPicPr>
            <p:cNvPr id="40" name="Graphic 19" descr="Greek Temple with solid fill">
              <a:extLst>
                <a:ext uri="{FF2B5EF4-FFF2-40B4-BE49-F238E27FC236}">
                  <a16:creationId xmlns:a16="http://schemas.microsoft.com/office/drawing/2014/main" id="{F3B09E8C-2684-6D41-8ABF-F1E8D874FAE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88559" y="142875"/>
              <a:ext cx="457200" cy="457200"/>
            </a:xfrm>
            <a:prstGeom prst="rect">
              <a:avLst/>
            </a:prstGeom>
          </p:spPr>
        </p:pic>
      </p:grpSp>
      <p:sp>
        <p:nvSpPr>
          <p:cNvPr id="41" name="TextBox 45">
            <a:extLst>
              <a:ext uri="{FF2B5EF4-FFF2-40B4-BE49-F238E27FC236}">
                <a16:creationId xmlns:a16="http://schemas.microsoft.com/office/drawing/2014/main" id="{7502C664-D91D-DA47-B83D-E1FB9B66AA15}"/>
              </a:ext>
            </a:extLst>
          </p:cNvPr>
          <p:cNvSpPr txBox="1"/>
          <p:nvPr/>
        </p:nvSpPr>
        <p:spPr>
          <a:xfrm>
            <a:off x="487273" y="5524061"/>
            <a:ext cx="1169043" cy="381000"/>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i="0" u="none" strike="noStrike" kern="0" cap="none" spc="0" normalizeH="0" baseline="0" noProof="0" dirty="0">
                <a:ln>
                  <a:noFill/>
                </a:ln>
                <a:solidFill>
                  <a:schemeClr val="tx1"/>
                </a:solidFill>
                <a:effectLst/>
                <a:uLnTx/>
                <a:uFillTx/>
                <a:latin typeface="IBM Plex Sans" panose="020B0503050203000203" pitchFamily="34" charset="0"/>
                <a:ea typeface="+mn-ea"/>
                <a:cs typeface="+mn-cs"/>
              </a:rPr>
              <a:t>Other Global Partners</a:t>
            </a:r>
          </a:p>
        </p:txBody>
      </p:sp>
      <p:sp>
        <p:nvSpPr>
          <p:cNvPr id="47" name="Cube 46">
            <a:extLst>
              <a:ext uri="{FF2B5EF4-FFF2-40B4-BE49-F238E27FC236}">
                <a16:creationId xmlns:a16="http://schemas.microsoft.com/office/drawing/2014/main" id="{59D1BA78-2EB6-784B-B2D0-B5C1FC72853A}"/>
              </a:ext>
            </a:extLst>
          </p:cNvPr>
          <p:cNvSpPr/>
          <p:nvPr/>
        </p:nvSpPr>
        <p:spPr>
          <a:xfrm>
            <a:off x="5730118" y="4973169"/>
            <a:ext cx="1112383" cy="606056"/>
          </a:xfrm>
          <a:prstGeom prst="cube">
            <a:avLst>
              <a:gd name="adj" fmla="val 21491"/>
            </a:avLst>
          </a:prstGeom>
          <a:solidFill>
            <a:srgbClr val="5D90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IBM Plex Sans" panose="020B0503050203000203" pitchFamily="34" charset="0"/>
              </a:rPr>
              <a:t>Transportation Management System</a:t>
            </a:r>
          </a:p>
        </p:txBody>
      </p:sp>
      <p:sp>
        <p:nvSpPr>
          <p:cNvPr id="48" name="TextBox 44">
            <a:extLst>
              <a:ext uri="{FF2B5EF4-FFF2-40B4-BE49-F238E27FC236}">
                <a16:creationId xmlns:a16="http://schemas.microsoft.com/office/drawing/2014/main" id="{478EDA1E-9A14-FB4D-94CE-05EB6A500366}"/>
              </a:ext>
            </a:extLst>
          </p:cNvPr>
          <p:cNvSpPr txBox="1"/>
          <p:nvPr/>
        </p:nvSpPr>
        <p:spPr>
          <a:xfrm>
            <a:off x="627294" y="2124540"/>
            <a:ext cx="889000" cy="292682"/>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chemeClr val="tx1"/>
                </a:solidFill>
                <a:effectLst/>
                <a:uLnTx/>
                <a:uFillTx/>
                <a:latin typeface="IBM Plex Sans" panose="020B0503050203000203" pitchFamily="34" charset="0"/>
                <a:ea typeface="+mn-ea"/>
                <a:cs typeface="+mn-cs"/>
              </a:rPr>
              <a:t>External</a:t>
            </a:r>
          </a:p>
        </p:txBody>
      </p:sp>
      <p:sp>
        <p:nvSpPr>
          <p:cNvPr id="49" name="TextBox 44">
            <a:extLst>
              <a:ext uri="{FF2B5EF4-FFF2-40B4-BE49-F238E27FC236}">
                <a16:creationId xmlns:a16="http://schemas.microsoft.com/office/drawing/2014/main" id="{0BB91F79-4DA9-1E43-9F2C-23FD809E60D5}"/>
              </a:ext>
            </a:extLst>
          </p:cNvPr>
          <p:cNvSpPr txBox="1"/>
          <p:nvPr/>
        </p:nvSpPr>
        <p:spPr>
          <a:xfrm>
            <a:off x="4550680" y="5608335"/>
            <a:ext cx="1593703" cy="293888"/>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chemeClr val="tx1"/>
                </a:solidFill>
                <a:effectLst/>
                <a:uLnTx/>
                <a:uFillTx/>
                <a:latin typeface="IBM Plex Sans" panose="020B0503050203000203" pitchFamily="34" charset="0"/>
                <a:ea typeface="+mn-ea"/>
                <a:cs typeface="+mn-cs"/>
              </a:rPr>
              <a:t>Transactional Systems</a:t>
            </a:r>
          </a:p>
        </p:txBody>
      </p:sp>
      <p:cxnSp>
        <p:nvCxnSpPr>
          <p:cNvPr id="50" name="Elbow Connector 49">
            <a:extLst>
              <a:ext uri="{FF2B5EF4-FFF2-40B4-BE49-F238E27FC236}">
                <a16:creationId xmlns:a16="http://schemas.microsoft.com/office/drawing/2014/main" id="{AA0651A7-64ED-514D-A2F3-85DFE9C2A98B}"/>
              </a:ext>
            </a:extLst>
          </p:cNvPr>
          <p:cNvCxnSpPr>
            <a:cxnSpLocks/>
          </p:cNvCxnSpPr>
          <p:nvPr/>
        </p:nvCxnSpPr>
        <p:spPr>
          <a:xfrm rot="5400000" flipH="1" flipV="1">
            <a:off x="3553426" y="4348415"/>
            <a:ext cx="1069848" cy="0"/>
          </a:xfrm>
          <a:prstGeom prst="bentConnector3">
            <a:avLst>
              <a:gd name="adj1" fmla="val 50000"/>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53" name="TextBox 44">
            <a:extLst>
              <a:ext uri="{FF2B5EF4-FFF2-40B4-BE49-F238E27FC236}">
                <a16:creationId xmlns:a16="http://schemas.microsoft.com/office/drawing/2014/main" id="{BA20265D-4319-AB40-AE0C-539AFABA2C62}"/>
              </a:ext>
            </a:extLst>
          </p:cNvPr>
          <p:cNvSpPr txBox="1"/>
          <p:nvPr/>
        </p:nvSpPr>
        <p:spPr>
          <a:xfrm>
            <a:off x="4081990" y="4503887"/>
            <a:ext cx="1142497" cy="431800"/>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i="0" u="none" strike="noStrike" kern="0" cap="none" spc="0" normalizeH="0" baseline="0" noProof="0" dirty="0">
                <a:ln>
                  <a:noFill/>
                </a:ln>
                <a:solidFill>
                  <a:schemeClr val="tx1"/>
                </a:solidFill>
                <a:effectLst/>
                <a:uLnTx/>
                <a:uFillTx/>
                <a:latin typeface="IBM Plex Sans" panose="020B0503050203000203" pitchFamily="34" charset="0"/>
                <a:ea typeface="+mn-ea"/>
                <a:cs typeface="+mn-cs"/>
              </a:rPr>
              <a:t>Transaction &amp; Event Data</a:t>
            </a:r>
          </a:p>
        </p:txBody>
      </p:sp>
      <p:sp>
        <p:nvSpPr>
          <p:cNvPr id="56" name="TextBox 44">
            <a:extLst>
              <a:ext uri="{FF2B5EF4-FFF2-40B4-BE49-F238E27FC236}">
                <a16:creationId xmlns:a16="http://schemas.microsoft.com/office/drawing/2014/main" id="{46E4E878-3CF1-0A41-A3D6-0687B9016FBF}"/>
              </a:ext>
            </a:extLst>
          </p:cNvPr>
          <p:cNvSpPr txBox="1"/>
          <p:nvPr/>
        </p:nvSpPr>
        <p:spPr>
          <a:xfrm>
            <a:off x="5902738" y="1650819"/>
            <a:ext cx="1593703" cy="431800"/>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chemeClr val="tx1"/>
                </a:solidFill>
                <a:effectLst/>
                <a:uLnTx/>
                <a:uFillTx/>
                <a:latin typeface="IBM Plex Sans" panose="020B0503050203000203" pitchFamily="34" charset="0"/>
                <a:ea typeface="+mn-ea"/>
                <a:cs typeface="+mn-cs"/>
              </a:rPr>
              <a:t>Traceability Solution</a:t>
            </a:r>
          </a:p>
        </p:txBody>
      </p:sp>
      <p:sp>
        <p:nvSpPr>
          <p:cNvPr id="57" name="Cube 56">
            <a:extLst>
              <a:ext uri="{FF2B5EF4-FFF2-40B4-BE49-F238E27FC236}">
                <a16:creationId xmlns:a16="http://schemas.microsoft.com/office/drawing/2014/main" id="{0566B9CA-0790-8A4A-96CC-A4519DA0E538}"/>
              </a:ext>
            </a:extLst>
          </p:cNvPr>
          <p:cNvSpPr/>
          <p:nvPr/>
        </p:nvSpPr>
        <p:spPr>
          <a:xfrm>
            <a:off x="7286571" y="1986157"/>
            <a:ext cx="1106560" cy="595915"/>
          </a:xfrm>
          <a:prstGeom prst="cube">
            <a:avLst>
              <a:gd name="adj" fmla="val 7337"/>
            </a:avLst>
          </a:prstGeom>
          <a:solidFill>
            <a:srgbClr val="002F6C"/>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b"/>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latin typeface="IBM Plex Sans" panose="020B0503050203000203" pitchFamily="34" charset="0"/>
              </a:rPr>
              <a:t>Batch / Serial# Verification</a:t>
            </a:r>
          </a:p>
        </p:txBody>
      </p:sp>
      <p:pic>
        <p:nvPicPr>
          <p:cNvPr id="58" name="Graphic 4101" descr="Badge Tick with solid fill">
            <a:extLst>
              <a:ext uri="{FF2B5EF4-FFF2-40B4-BE49-F238E27FC236}">
                <a16:creationId xmlns:a16="http://schemas.microsoft.com/office/drawing/2014/main" id="{6F30D641-62A0-9345-B620-75FBEFC46A31}"/>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698653" y="2006659"/>
            <a:ext cx="218598" cy="213308"/>
          </a:xfrm>
          <a:prstGeom prst="rect">
            <a:avLst/>
          </a:prstGeom>
        </p:spPr>
      </p:pic>
      <p:sp>
        <p:nvSpPr>
          <p:cNvPr id="59" name="Cube 58">
            <a:extLst>
              <a:ext uri="{FF2B5EF4-FFF2-40B4-BE49-F238E27FC236}">
                <a16:creationId xmlns:a16="http://schemas.microsoft.com/office/drawing/2014/main" id="{87F368E1-C1D1-FB42-BB36-EA4A245C3AC3}"/>
              </a:ext>
            </a:extLst>
          </p:cNvPr>
          <p:cNvSpPr/>
          <p:nvPr/>
        </p:nvSpPr>
        <p:spPr>
          <a:xfrm>
            <a:off x="6212191" y="1999862"/>
            <a:ext cx="963076" cy="595915"/>
          </a:xfrm>
          <a:prstGeom prst="cube">
            <a:avLst>
              <a:gd name="adj" fmla="val 7337"/>
            </a:avLst>
          </a:prstGeom>
          <a:solidFill>
            <a:srgbClr val="002F6C"/>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b"/>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latin typeface="IBM Plex Sans" panose="020B0503050203000203" pitchFamily="34" charset="0"/>
              </a:rPr>
              <a:t>GTIN Verification</a:t>
            </a:r>
          </a:p>
        </p:txBody>
      </p:sp>
      <p:pic>
        <p:nvPicPr>
          <p:cNvPr id="60" name="Graphic 4101" descr="Badge Tick with solid fill">
            <a:extLst>
              <a:ext uri="{FF2B5EF4-FFF2-40B4-BE49-F238E27FC236}">
                <a16:creationId xmlns:a16="http://schemas.microsoft.com/office/drawing/2014/main" id="{C4619A87-D754-7446-836D-4B4E85F5AF54}"/>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66398" y="2020364"/>
            <a:ext cx="218598" cy="213308"/>
          </a:xfrm>
          <a:prstGeom prst="rect">
            <a:avLst/>
          </a:prstGeom>
        </p:spPr>
      </p:pic>
      <p:cxnSp>
        <p:nvCxnSpPr>
          <p:cNvPr id="61" name="Elbow Connector 60">
            <a:extLst>
              <a:ext uri="{FF2B5EF4-FFF2-40B4-BE49-F238E27FC236}">
                <a16:creationId xmlns:a16="http://schemas.microsoft.com/office/drawing/2014/main" id="{7D86DDF6-C2D4-C14E-B631-AE2BEA50CBE4}"/>
              </a:ext>
            </a:extLst>
          </p:cNvPr>
          <p:cNvCxnSpPr>
            <a:cxnSpLocks/>
          </p:cNvCxnSpPr>
          <p:nvPr/>
        </p:nvCxnSpPr>
        <p:spPr>
          <a:xfrm rot="16200000" flipV="1">
            <a:off x="5212080" y="4368327"/>
            <a:ext cx="1033272" cy="0"/>
          </a:xfrm>
          <a:prstGeom prst="bentConnector3">
            <a:avLst>
              <a:gd name="adj1" fmla="val 50000"/>
            </a:avLst>
          </a:prstGeom>
          <a:ln w="38100">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62" name="TextBox 44">
            <a:extLst>
              <a:ext uri="{FF2B5EF4-FFF2-40B4-BE49-F238E27FC236}">
                <a16:creationId xmlns:a16="http://schemas.microsoft.com/office/drawing/2014/main" id="{502AAD7F-9E51-3D4F-A547-D06E3A594C66}"/>
              </a:ext>
            </a:extLst>
          </p:cNvPr>
          <p:cNvSpPr txBox="1"/>
          <p:nvPr/>
        </p:nvSpPr>
        <p:spPr>
          <a:xfrm>
            <a:off x="5736124" y="3822642"/>
            <a:ext cx="1142497" cy="431800"/>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i="0" u="none" strike="noStrike" kern="0" cap="none" spc="0" normalizeH="0" baseline="0" noProof="0" dirty="0">
                <a:ln>
                  <a:noFill/>
                </a:ln>
                <a:solidFill>
                  <a:schemeClr val="tx1"/>
                </a:solidFill>
                <a:effectLst/>
                <a:uLnTx/>
                <a:uFillTx/>
                <a:latin typeface="IBM Plex Sans" panose="020B0503050203000203" pitchFamily="34" charset="0"/>
                <a:ea typeface="+mn-ea"/>
                <a:cs typeface="+mn-cs"/>
              </a:rPr>
              <a:t>Track &amp; Trace</a:t>
            </a:r>
          </a:p>
        </p:txBody>
      </p:sp>
      <p:sp>
        <p:nvSpPr>
          <p:cNvPr id="63" name="TextBox 44">
            <a:extLst>
              <a:ext uri="{FF2B5EF4-FFF2-40B4-BE49-F238E27FC236}">
                <a16:creationId xmlns:a16="http://schemas.microsoft.com/office/drawing/2014/main" id="{B7138DC0-6610-2244-BAFB-21A9458E97B8}"/>
              </a:ext>
            </a:extLst>
          </p:cNvPr>
          <p:cNvSpPr txBox="1"/>
          <p:nvPr/>
        </p:nvSpPr>
        <p:spPr>
          <a:xfrm>
            <a:off x="4784691" y="4050788"/>
            <a:ext cx="951434" cy="431800"/>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000" i="0" u="none" strike="noStrike" kern="0" cap="none" spc="0" normalizeH="0" baseline="0" noProof="0" dirty="0">
                <a:ln>
                  <a:noFill/>
                </a:ln>
                <a:solidFill>
                  <a:schemeClr val="tx1"/>
                </a:solidFill>
                <a:effectLst/>
                <a:uLnTx/>
                <a:uFillTx/>
                <a:latin typeface="IBM Plex Sans" panose="020B0503050203000203" pitchFamily="34" charset="0"/>
                <a:ea typeface="+mn-ea"/>
                <a:cs typeface="+mn-cs"/>
              </a:rPr>
              <a:t>Verification</a:t>
            </a:r>
          </a:p>
        </p:txBody>
      </p:sp>
      <p:cxnSp>
        <p:nvCxnSpPr>
          <p:cNvPr id="64" name="Elbow Connector 63">
            <a:extLst>
              <a:ext uri="{FF2B5EF4-FFF2-40B4-BE49-F238E27FC236}">
                <a16:creationId xmlns:a16="http://schemas.microsoft.com/office/drawing/2014/main" id="{89550F79-0197-8345-9D4C-06105AABB203}"/>
              </a:ext>
            </a:extLst>
          </p:cNvPr>
          <p:cNvCxnSpPr>
            <a:cxnSpLocks/>
          </p:cNvCxnSpPr>
          <p:nvPr/>
        </p:nvCxnSpPr>
        <p:spPr>
          <a:xfrm rot="5400000" flipH="1" flipV="1">
            <a:off x="7720036" y="4384044"/>
            <a:ext cx="1069848" cy="0"/>
          </a:xfrm>
          <a:prstGeom prst="bentConnector3">
            <a:avLst>
              <a:gd name="adj1" fmla="val 50000"/>
            </a:avLst>
          </a:prstGeom>
          <a:ln w="38100">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65" name="TextBox 44">
            <a:extLst>
              <a:ext uri="{FF2B5EF4-FFF2-40B4-BE49-F238E27FC236}">
                <a16:creationId xmlns:a16="http://schemas.microsoft.com/office/drawing/2014/main" id="{E48D2F27-4527-8745-9943-3A41155157D1}"/>
              </a:ext>
            </a:extLst>
          </p:cNvPr>
          <p:cNvSpPr txBox="1"/>
          <p:nvPr/>
        </p:nvSpPr>
        <p:spPr>
          <a:xfrm>
            <a:off x="7382849" y="4121886"/>
            <a:ext cx="859107" cy="431800"/>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000" i="0" u="none" strike="noStrike" kern="0" cap="none" spc="0" normalizeH="0" baseline="0" noProof="0" dirty="0">
                <a:ln>
                  <a:noFill/>
                </a:ln>
                <a:solidFill>
                  <a:schemeClr val="tx1"/>
                </a:solidFill>
                <a:effectLst/>
                <a:uLnTx/>
                <a:uFillTx/>
                <a:latin typeface="IBM Plex Sans" panose="020B0503050203000203" pitchFamily="34" charset="0"/>
                <a:ea typeface="+mn-ea"/>
                <a:cs typeface="+mn-cs"/>
              </a:rPr>
              <a:t>Verification</a:t>
            </a:r>
          </a:p>
        </p:txBody>
      </p:sp>
      <p:grpSp>
        <p:nvGrpSpPr>
          <p:cNvPr id="71" name="Group 70">
            <a:extLst>
              <a:ext uri="{FF2B5EF4-FFF2-40B4-BE49-F238E27FC236}">
                <a16:creationId xmlns:a16="http://schemas.microsoft.com/office/drawing/2014/main" id="{0B814F2B-18C6-C14B-B9BD-9289E163A0AC}"/>
              </a:ext>
            </a:extLst>
          </p:cNvPr>
          <p:cNvGrpSpPr/>
          <p:nvPr/>
        </p:nvGrpSpPr>
        <p:grpSpPr>
          <a:xfrm>
            <a:off x="7958462" y="4954083"/>
            <a:ext cx="592994" cy="581026"/>
            <a:chOff x="214803" y="0"/>
            <a:chExt cx="796194" cy="771526"/>
          </a:xfrm>
        </p:grpSpPr>
        <p:sp>
          <p:nvSpPr>
            <p:cNvPr id="73" name="Oval 72">
              <a:extLst>
                <a:ext uri="{FF2B5EF4-FFF2-40B4-BE49-F238E27FC236}">
                  <a16:creationId xmlns:a16="http://schemas.microsoft.com/office/drawing/2014/main" id="{0EA15FCB-EA29-CF4D-AEFB-D2CB9755B2A3}"/>
                </a:ext>
              </a:extLst>
            </p:cNvPr>
            <p:cNvSpPr/>
            <p:nvPr/>
          </p:nvSpPr>
          <p:spPr>
            <a:xfrm>
              <a:off x="214803" y="0"/>
              <a:ext cx="796194" cy="771526"/>
            </a:xfrm>
            <a:prstGeom prst="ellipse">
              <a:avLst/>
            </a:prstGeom>
            <a:solidFill>
              <a:srgbClr val="70AD47"/>
            </a:solidFill>
            <a:ln w="12700" cap="flat" cmpd="sng" algn="ctr">
              <a:noFill/>
              <a:prstDash val="solid"/>
              <a:miter lim="800000"/>
            </a:ln>
            <a:effectLst/>
          </p:spPr>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pic>
          <p:nvPicPr>
            <p:cNvPr id="74" name="Graphic 18" descr="User with solid fill">
              <a:extLst>
                <a:ext uri="{FF2B5EF4-FFF2-40B4-BE49-F238E27FC236}">
                  <a16:creationId xmlns:a16="http://schemas.microsoft.com/office/drawing/2014/main" id="{798A051C-2B80-104E-BB52-5540D371A66F}"/>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51176" y="114299"/>
              <a:ext cx="523447" cy="523447"/>
            </a:xfrm>
            <a:prstGeom prst="rect">
              <a:avLst/>
            </a:prstGeom>
          </p:spPr>
        </p:pic>
      </p:grpSp>
      <p:sp>
        <p:nvSpPr>
          <p:cNvPr id="72" name="TextBox 24">
            <a:extLst>
              <a:ext uri="{FF2B5EF4-FFF2-40B4-BE49-F238E27FC236}">
                <a16:creationId xmlns:a16="http://schemas.microsoft.com/office/drawing/2014/main" id="{DF67A55F-6914-6C42-BBDA-AE8DC7210C20}"/>
              </a:ext>
            </a:extLst>
          </p:cNvPr>
          <p:cNvSpPr txBox="1"/>
          <p:nvPr/>
        </p:nvSpPr>
        <p:spPr>
          <a:xfrm>
            <a:off x="7743659" y="5476218"/>
            <a:ext cx="1041400" cy="355600"/>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chemeClr val="tx1"/>
                </a:solidFill>
                <a:effectLst/>
                <a:uLnTx/>
                <a:uFillTx/>
                <a:latin typeface="IBM Plex Sans" panose="020B0503050203000203" pitchFamily="34" charset="0"/>
                <a:ea typeface="+mn-ea"/>
                <a:cs typeface="+mn-cs"/>
              </a:rPr>
              <a:t>Patients</a:t>
            </a:r>
          </a:p>
        </p:txBody>
      </p:sp>
      <p:sp>
        <p:nvSpPr>
          <p:cNvPr id="76" name="Cube 75">
            <a:extLst>
              <a:ext uri="{FF2B5EF4-FFF2-40B4-BE49-F238E27FC236}">
                <a16:creationId xmlns:a16="http://schemas.microsoft.com/office/drawing/2014/main" id="{01E50C69-ED90-3C4E-AF1E-B660C2B2B8DD}"/>
              </a:ext>
            </a:extLst>
          </p:cNvPr>
          <p:cNvSpPr/>
          <p:nvPr/>
        </p:nvSpPr>
        <p:spPr>
          <a:xfrm>
            <a:off x="3384523" y="4973169"/>
            <a:ext cx="1005840" cy="606056"/>
          </a:xfrm>
          <a:prstGeom prst="cube">
            <a:avLst>
              <a:gd name="adj" fmla="val 21491"/>
            </a:avLst>
          </a:prstGeom>
          <a:solidFill>
            <a:srgbClr val="5D90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IBM Plex Sans" panose="020B0503050203000203" pitchFamily="34" charset="0"/>
              </a:rPr>
              <a:t>Procurement</a:t>
            </a:r>
          </a:p>
        </p:txBody>
      </p:sp>
      <p:sp>
        <p:nvSpPr>
          <p:cNvPr id="52" name="Cube 51">
            <a:extLst>
              <a:ext uri="{FF2B5EF4-FFF2-40B4-BE49-F238E27FC236}">
                <a16:creationId xmlns:a16="http://schemas.microsoft.com/office/drawing/2014/main" id="{3AD3BEE3-6673-BE40-AE47-C7C11EF8FCCA}"/>
              </a:ext>
            </a:extLst>
          </p:cNvPr>
          <p:cNvSpPr/>
          <p:nvPr/>
        </p:nvSpPr>
        <p:spPr>
          <a:xfrm>
            <a:off x="2340732" y="4973169"/>
            <a:ext cx="1005840" cy="606056"/>
          </a:xfrm>
          <a:prstGeom prst="cube">
            <a:avLst>
              <a:gd name="adj" fmla="val 21491"/>
            </a:avLst>
          </a:prstGeom>
          <a:solidFill>
            <a:schemeClr val="accent3"/>
          </a:solidFill>
          <a:ln w="12700" cap="flat" cmpd="sng" algn="ctr">
            <a:noFill/>
            <a:prstDash val="solid"/>
            <a:miter lim="800000"/>
          </a:ln>
          <a:effectLst/>
        </p:spPr>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i="0" u="none" strike="noStrike" kern="0" cap="none" spc="0" normalizeH="0" baseline="0" noProof="0" dirty="0">
                <a:ln>
                  <a:noFill/>
                </a:ln>
                <a:solidFill>
                  <a:schemeClr val="bg1"/>
                </a:solidFill>
                <a:effectLst/>
                <a:uLnTx/>
                <a:uFillTx/>
                <a:latin typeface="IBM Plex Sans" panose="020B0503050203000203" pitchFamily="34" charset="0"/>
                <a:ea typeface="+mn-ea"/>
                <a:cs typeface="+mn-cs"/>
              </a:rPr>
              <a:t>Registration/Importation</a:t>
            </a:r>
            <a:endParaRPr kumimoji="0" lang="en-US" i="0" u="none" strike="noStrike" kern="0" cap="none" spc="0" normalizeH="0" baseline="0" noProof="0" dirty="0">
              <a:ln>
                <a:noFill/>
              </a:ln>
              <a:solidFill>
                <a:schemeClr val="bg1"/>
              </a:solidFill>
              <a:effectLst/>
              <a:uLnTx/>
              <a:uFillTx/>
              <a:latin typeface="IBM Plex Sans" panose="020B0503050203000203" pitchFamily="34" charset="0"/>
              <a:ea typeface="+mn-ea"/>
              <a:cs typeface="+mn-cs"/>
            </a:endParaRPr>
          </a:p>
        </p:txBody>
      </p:sp>
      <p:cxnSp>
        <p:nvCxnSpPr>
          <p:cNvPr id="4" name="Elbow Connector 3">
            <a:extLst>
              <a:ext uri="{FF2B5EF4-FFF2-40B4-BE49-F238E27FC236}">
                <a16:creationId xmlns:a16="http://schemas.microsoft.com/office/drawing/2014/main" id="{4482C0A6-7A3C-694B-BB28-0A40F327E17C}"/>
              </a:ext>
            </a:extLst>
          </p:cNvPr>
          <p:cNvCxnSpPr>
            <a:cxnSpLocks/>
          </p:cNvCxnSpPr>
          <p:nvPr/>
        </p:nvCxnSpPr>
        <p:spPr>
          <a:xfrm>
            <a:off x="1593799" y="3700982"/>
            <a:ext cx="868680" cy="0"/>
          </a:xfrm>
          <a:prstGeom prst="bentConnector3">
            <a:avLst>
              <a:gd name="adj1" fmla="val 50000"/>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67" name="TextBox 44">
            <a:extLst>
              <a:ext uri="{FF2B5EF4-FFF2-40B4-BE49-F238E27FC236}">
                <a16:creationId xmlns:a16="http://schemas.microsoft.com/office/drawing/2014/main" id="{39CAA196-8666-CB48-B896-16FF338E2C7F}"/>
              </a:ext>
            </a:extLst>
          </p:cNvPr>
          <p:cNvSpPr txBox="1"/>
          <p:nvPr/>
        </p:nvSpPr>
        <p:spPr>
          <a:xfrm>
            <a:off x="1439338" y="3714418"/>
            <a:ext cx="951694" cy="474596"/>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000" i="0" u="none" strike="noStrike" kern="0" cap="none" spc="0" normalizeH="0" baseline="0" noProof="0" dirty="0">
                <a:ln>
                  <a:noFill/>
                </a:ln>
                <a:solidFill>
                  <a:schemeClr val="tx1"/>
                </a:solidFill>
                <a:effectLst/>
                <a:uLnTx/>
                <a:uFillTx/>
                <a:latin typeface="IBM Plex Sans" panose="020B0503050203000203" pitchFamily="34" charset="0"/>
                <a:ea typeface="+mn-ea"/>
                <a:cs typeface="+mn-cs"/>
              </a:rPr>
              <a:t>Transaction </a:t>
            </a:r>
          </a:p>
          <a:p>
            <a:pPr marL="0" marR="0" lvl="0" indent="0" algn="r" defTabSz="914400" eaLnBrk="1" fontAlgn="auto" latinLnBrk="0" hangingPunct="1">
              <a:lnSpc>
                <a:spcPct val="100000"/>
              </a:lnSpc>
              <a:spcBef>
                <a:spcPts val="0"/>
              </a:spcBef>
              <a:spcAft>
                <a:spcPts val="0"/>
              </a:spcAft>
              <a:buClrTx/>
              <a:buSzTx/>
              <a:buFontTx/>
              <a:buNone/>
              <a:tabLst/>
              <a:defRPr/>
            </a:pPr>
            <a:r>
              <a:rPr kumimoji="0" lang="en-US" sz="1000" i="0" u="none" strike="noStrike" kern="0" cap="none" spc="0" normalizeH="0" baseline="0" noProof="0" dirty="0">
                <a:ln>
                  <a:noFill/>
                </a:ln>
                <a:solidFill>
                  <a:schemeClr val="tx1"/>
                </a:solidFill>
                <a:effectLst/>
                <a:uLnTx/>
                <a:uFillTx/>
                <a:latin typeface="IBM Plex Sans" panose="020B0503050203000203" pitchFamily="34" charset="0"/>
                <a:ea typeface="+mn-ea"/>
                <a:cs typeface="+mn-cs"/>
              </a:rPr>
              <a:t>&amp; Event Data</a:t>
            </a:r>
          </a:p>
        </p:txBody>
      </p:sp>
      <p:sp>
        <p:nvSpPr>
          <p:cNvPr id="69" name="Cube 68">
            <a:extLst>
              <a:ext uri="{FF2B5EF4-FFF2-40B4-BE49-F238E27FC236}">
                <a16:creationId xmlns:a16="http://schemas.microsoft.com/office/drawing/2014/main" id="{75774162-E63F-1A47-9962-5BCBD706DA4E}"/>
              </a:ext>
            </a:extLst>
          </p:cNvPr>
          <p:cNvSpPr/>
          <p:nvPr/>
        </p:nvSpPr>
        <p:spPr>
          <a:xfrm>
            <a:off x="2505018" y="3521383"/>
            <a:ext cx="6068815" cy="262775"/>
          </a:xfrm>
          <a:prstGeom prst="cube">
            <a:avLst>
              <a:gd name="adj" fmla="val 44902"/>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latin typeface="IBM Plex Sans" panose="020B0503050203000203" pitchFamily="34" charset="0"/>
              </a:rPr>
              <a:t>Interoperability Layer</a:t>
            </a:r>
          </a:p>
        </p:txBody>
      </p:sp>
      <p:cxnSp>
        <p:nvCxnSpPr>
          <p:cNvPr id="70" name="Elbow Connector 69">
            <a:extLst>
              <a:ext uri="{FF2B5EF4-FFF2-40B4-BE49-F238E27FC236}">
                <a16:creationId xmlns:a16="http://schemas.microsoft.com/office/drawing/2014/main" id="{BE859F7E-BDF8-1E43-B6D0-07FB595654C8}"/>
              </a:ext>
            </a:extLst>
          </p:cNvPr>
          <p:cNvCxnSpPr>
            <a:cxnSpLocks/>
          </p:cNvCxnSpPr>
          <p:nvPr/>
        </p:nvCxnSpPr>
        <p:spPr>
          <a:xfrm rot="5400000" flipH="1" flipV="1">
            <a:off x="4152483" y="3232506"/>
            <a:ext cx="373645" cy="0"/>
          </a:xfrm>
          <a:prstGeom prst="bentConnector3">
            <a:avLst>
              <a:gd name="adj1" fmla="val 52846"/>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75" name="Elbow Connector 74">
            <a:extLst>
              <a:ext uri="{FF2B5EF4-FFF2-40B4-BE49-F238E27FC236}">
                <a16:creationId xmlns:a16="http://schemas.microsoft.com/office/drawing/2014/main" id="{3A21F356-5487-C547-AEA1-BC90B1558DE7}"/>
              </a:ext>
            </a:extLst>
          </p:cNvPr>
          <p:cNvCxnSpPr>
            <a:cxnSpLocks/>
          </p:cNvCxnSpPr>
          <p:nvPr/>
        </p:nvCxnSpPr>
        <p:spPr>
          <a:xfrm rot="5400000" flipH="1" flipV="1">
            <a:off x="3434108" y="4363916"/>
            <a:ext cx="1069848" cy="0"/>
          </a:xfrm>
          <a:prstGeom prst="bentConnector3">
            <a:avLst>
              <a:gd name="adj1" fmla="val 50000"/>
            </a:avLst>
          </a:prstGeom>
          <a:ln w="38100">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7" name="Elbow Connector 76">
            <a:extLst>
              <a:ext uri="{FF2B5EF4-FFF2-40B4-BE49-F238E27FC236}">
                <a16:creationId xmlns:a16="http://schemas.microsoft.com/office/drawing/2014/main" id="{3C219913-6D9F-824F-9EAE-629D07C22905}"/>
              </a:ext>
            </a:extLst>
          </p:cNvPr>
          <p:cNvCxnSpPr>
            <a:cxnSpLocks/>
          </p:cNvCxnSpPr>
          <p:nvPr/>
        </p:nvCxnSpPr>
        <p:spPr>
          <a:xfrm rot="5400000" flipH="1" flipV="1">
            <a:off x="6176211" y="3234431"/>
            <a:ext cx="373645" cy="0"/>
          </a:xfrm>
          <a:prstGeom prst="bentConnector3">
            <a:avLst/>
          </a:prstGeom>
          <a:ln w="38100">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78" name="TextBox 44">
            <a:extLst>
              <a:ext uri="{FF2B5EF4-FFF2-40B4-BE49-F238E27FC236}">
                <a16:creationId xmlns:a16="http://schemas.microsoft.com/office/drawing/2014/main" id="{AE8F001B-DFB8-3A44-91E9-ECDC0EDF4CA5}"/>
              </a:ext>
            </a:extLst>
          </p:cNvPr>
          <p:cNvSpPr txBox="1"/>
          <p:nvPr/>
        </p:nvSpPr>
        <p:spPr>
          <a:xfrm>
            <a:off x="2445488" y="5541099"/>
            <a:ext cx="937955" cy="424120"/>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000" b="1" kern="0" dirty="0">
                <a:solidFill>
                  <a:schemeClr val="tx1"/>
                </a:solidFill>
                <a:latin typeface="IBM Plex Sans" panose="020B0503050203000203" pitchFamily="34" charset="0"/>
              </a:rPr>
              <a:t>Regulatory</a:t>
            </a:r>
            <a:r>
              <a:rPr kumimoji="0" lang="en-US" sz="1000" b="1" i="0" u="none" strike="noStrike" kern="0" cap="none" spc="0" normalizeH="0" baseline="0" noProof="0" dirty="0">
                <a:ln>
                  <a:noFill/>
                </a:ln>
                <a:solidFill>
                  <a:schemeClr val="tx1"/>
                </a:solidFill>
                <a:effectLst/>
                <a:uLnTx/>
                <a:uFillTx/>
                <a:latin typeface="IBM Plex Sans" panose="020B0503050203000203" pitchFamily="34" charset="0"/>
                <a:ea typeface="+mn-ea"/>
                <a:cs typeface="+mn-cs"/>
              </a:rPr>
              <a: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chemeClr val="tx1"/>
                </a:solidFill>
                <a:effectLst/>
                <a:uLnTx/>
                <a:uFillTx/>
                <a:latin typeface="IBM Plex Sans" panose="020B0503050203000203" pitchFamily="34" charset="0"/>
                <a:ea typeface="+mn-ea"/>
                <a:cs typeface="+mn-cs"/>
              </a:rPr>
              <a:t>System</a:t>
            </a:r>
          </a:p>
        </p:txBody>
      </p:sp>
      <p:cxnSp>
        <p:nvCxnSpPr>
          <p:cNvPr id="20" name="Straight Connector 19">
            <a:extLst>
              <a:ext uri="{FF2B5EF4-FFF2-40B4-BE49-F238E27FC236}">
                <a16:creationId xmlns:a16="http://schemas.microsoft.com/office/drawing/2014/main" id="{A044E600-F740-FC40-BAB4-6779B04A40E6}"/>
              </a:ext>
            </a:extLst>
          </p:cNvPr>
          <p:cNvCxnSpPr/>
          <p:nvPr/>
        </p:nvCxnSpPr>
        <p:spPr>
          <a:xfrm>
            <a:off x="3394076" y="5640234"/>
            <a:ext cx="4315210"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9" name="Cube 8">
            <a:extLst>
              <a:ext uri="{FF2B5EF4-FFF2-40B4-BE49-F238E27FC236}">
                <a16:creationId xmlns:a16="http://schemas.microsoft.com/office/drawing/2014/main" id="{AC5E4070-C660-2B4D-846A-71538899787A}"/>
              </a:ext>
            </a:extLst>
          </p:cNvPr>
          <p:cNvSpPr/>
          <p:nvPr/>
        </p:nvSpPr>
        <p:spPr>
          <a:xfrm>
            <a:off x="2732693" y="3182029"/>
            <a:ext cx="1142497" cy="419369"/>
          </a:xfrm>
          <a:prstGeom prst="cube">
            <a:avLst>
              <a:gd name="adj" fmla="val 21491"/>
            </a:avLst>
          </a:prstGeom>
          <a:solidFill>
            <a:srgbClr val="6C6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bg1"/>
                </a:solidFill>
                <a:latin typeface="IBM Plex Sans" panose="020B0503050203000203" pitchFamily="34" charset="0"/>
              </a:rPr>
              <a:t>National Product Catalog</a:t>
            </a:r>
          </a:p>
        </p:txBody>
      </p:sp>
      <p:cxnSp>
        <p:nvCxnSpPr>
          <p:cNvPr id="79" name="Elbow Connector 78">
            <a:extLst>
              <a:ext uri="{FF2B5EF4-FFF2-40B4-BE49-F238E27FC236}">
                <a16:creationId xmlns:a16="http://schemas.microsoft.com/office/drawing/2014/main" id="{1D7AE59B-F7C0-8045-B557-F7490B0D95AF}"/>
              </a:ext>
            </a:extLst>
          </p:cNvPr>
          <p:cNvCxnSpPr>
            <a:cxnSpLocks/>
          </p:cNvCxnSpPr>
          <p:nvPr/>
        </p:nvCxnSpPr>
        <p:spPr>
          <a:xfrm flipV="1">
            <a:off x="1583166" y="3385522"/>
            <a:ext cx="1097280" cy="0"/>
          </a:xfrm>
          <a:prstGeom prst="bentConnector3">
            <a:avLst>
              <a:gd name="adj1" fmla="val 50000"/>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84" name="TextBox 44">
            <a:extLst>
              <a:ext uri="{FF2B5EF4-FFF2-40B4-BE49-F238E27FC236}">
                <a16:creationId xmlns:a16="http://schemas.microsoft.com/office/drawing/2014/main" id="{CA791F41-6F0A-D440-9FB8-1B59B97F94EB}"/>
              </a:ext>
            </a:extLst>
          </p:cNvPr>
          <p:cNvSpPr txBox="1"/>
          <p:nvPr/>
        </p:nvSpPr>
        <p:spPr>
          <a:xfrm>
            <a:off x="560692" y="3749599"/>
            <a:ext cx="1008975" cy="350924"/>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i="0" u="none" strike="noStrike" kern="0" cap="none" spc="0" normalizeH="0" baseline="0" noProof="0" dirty="0">
                <a:ln>
                  <a:noFill/>
                </a:ln>
                <a:solidFill>
                  <a:schemeClr val="tx1"/>
                </a:solidFill>
                <a:effectLst/>
                <a:uLnTx/>
                <a:uFillTx/>
                <a:latin typeface="IBM Plex Sans" panose="020B0503050203000203" pitchFamily="34" charset="0"/>
                <a:ea typeface="+mn-ea"/>
                <a:cs typeface="+mn-cs"/>
              </a:rPr>
              <a:t>Private Sector</a:t>
            </a:r>
          </a:p>
        </p:txBody>
      </p:sp>
      <p:grpSp>
        <p:nvGrpSpPr>
          <p:cNvPr id="37" name="Group 36">
            <a:extLst>
              <a:ext uri="{FF2B5EF4-FFF2-40B4-BE49-F238E27FC236}">
                <a16:creationId xmlns:a16="http://schemas.microsoft.com/office/drawing/2014/main" id="{51C4C5EF-B373-D049-83B5-3C85C408D23B}"/>
              </a:ext>
            </a:extLst>
          </p:cNvPr>
          <p:cNvGrpSpPr/>
          <p:nvPr/>
        </p:nvGrpSpPr>
        <p:grpSpPr>
          <a:xfrm>
            <a:off x="788289" y="3268873"/>
            <a:ext cx="548640" cy="548640"/>
            <a:chOff x="788289" y="3268873"/>
            <a:chExt cx="548640" cy="548640"/>
          </a:xfrm>
        </p:grpSpPr>
        <p:sp>
          <p:nvSpPr>
            <p:cNvPr id="82" name="Oval 81">
              <a:extLst>
                <a:ext uri="{FF2B5EF4-FFF2-40B4-BE49-F238E27FC236}">
                  <a16:creationId xmlns:a16="http://schemas.microsoft.com/office/drawing/2014/main" id="{303F8F7B-C465-0743-9C2E-2DC96AD8075C}"/>
                </a:ext>
              </a:extLst>
            </p:cNvPr>
            <p:cNvSpPr/>
            <p:nvPr/>
          </p:nvSpPr>
          <p:spPr>
            <a:xfrm>
              <a:off x="788289" y="3268873"/>
              <a:ext cx="548640" cy="548640"/>
            </a:xfrm>
            <a:prstGeom prst="ellipse">
              <a:avLst/>
            </a:prstGeom>
            <a:solidFill>
              <a:srgbClr val="ED7D31"/>
            </a:solidFill>
            <a:ln w="12700" cap="flat" cmpd="sng" algn="ctr">
              <a:noFill/>
              <a:prstDash val="solid"/>
              <a:miter lim="800000"/>
            </a:ln>
            <a:effectLst/>
          </p:spPr>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pic>
          <p:nvPicPr>
            <p:cNvPr id="36" name="Graphic 35" descr="Register with solid fill">
              <a:extLst>
                <a:ext uri="{FF2B5EF4-FFF2-40B4-BE49-F238E27FC236}">
                  <a16:creationId xmlns:a16="http://schemas.microsoft.com/office/drawing/2014/main" id="{77A1BAB3-8226-FC40-803E-A96C7EAF7772}"/>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902589" y="3367754"/>
              <a:ext cx="320040" cy="320040"/>
            </a:xfrm>
            <a:prstGeom prst="rect">
              <a:avLst/>
            </a:prstGeom>
          </p:spPr>
        </p:pic>
      </p:grpSp>
    </p:spTree>
    <p:extLst>
      <p:ext uri="{BB962C8B-B14F-4D97-AF65-F5344CB8AC3E}">
        <p14:creationId xmlns:p14="http://schemas.microsoft.com/office/powerpoint/2010/main" val="28865428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66" name="Google Shape;466;p6"/>
          <p:cNvSpPr txBox="1"/>
          <p:nvPr/>
        </p:nvSpPr>
        <p:spPr>
          <a:xfrm>
            <a:off x="8321344" y="6397049"/>
            <a:ext cx="374875"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fld id="{00000000-1234-1234-1234-123412341234}" type="slidenum">
              <a:rPr lang="en-US" sz="1400" smtClean="0">
                <a:solidFill>
                  <a:schemeClr val="dk1"/>
                </a:solidFill>
                <a:latin typeface="Gill Sans"/>
                <a:ea typeface="Gill Sans"/>
                <a:cs typeface="Gill Sans"/>
                <a:sym typeface="Gill Sans"/>
              </a:rPr>
              <a:t>33</a:t>
            </a:fld>
            <a:endParaRPr lang="en-US" sz="1400" dirty="0">
              <a:solidFill>
                <a:schemeClr val="dk1"/>
              </a:solidFill>
              <a:latin typeface="Gill Sans"/>
              <a:ea typeface="Gill Sans"/>
              <a:cs typeface="Gill Sans"/>
              <a:sym typeface="Gill Sans"/>
            </a:endParaRPr>
          </a:p>
        </p:txBody>
      </p:sp>
      <p:sp>
        <p:nvSpPr>
          <p:cNvPr id="66" name="Google Shape;459;p6">
            <a:extLst>
              <a:ext uri="{FF2B5EF4-FFF2-40B4-BE49-F238E27FC236}">
                <a16:creationId xmlns:a16="http://schemas.microsoft.com/office/drawing/2014/main" id="{BCD745A5-C69A-2047-B2A9-0468A6424EEE}"/>
              </a:ext>
            </a:extLst>
          </p:cNvPr>
          <p:cNvSpPr txBox="1">
            <a:spLocks/>
          </p:cNvSpPr>
          <p:nvPr/>
        </p:nvSpPr>
        <p:spPr>
          <a:xfrm>
            <a:off x="454364" y="460951"/>
            <a:ext cx="8469085" cy="480091"/>
          </a:xfrm>
          <a:prstGeom prst="rect">
            <a:avLst/>
          </a:prstGeom>
          <a:noFill/>
          <a:ln>
            <a:noFill/>
          </a:ln>
        </p:spPr>
        <p:txBody>
          <a:bodyPr spcFirstLastPara="1" vert="horz" wrap="square" lIns="91425" tIns="45700" rIns="91425" bIns="45700" rtlCol="0" anchor="ctr" anchorCtr="0">
            <a:spAutoFit/>
          </a:bodyPr>
          <a:lstStyle>
            <a:lvl1pPr algn="l" defTabSz="914400" rtl="0" eaLnBrk="1" latinLnBrk="0" hangingPunct="1">
              <a:lnSpc>
                <a:spcPct val="90000"/>
              </a:lnSpc>
              <a:spcBef>
                <a:spcPct val="0"/>
              </a:spcBef>
              <a:buNone/>
              <a:defRPr sz="3200" kern="1200">
                <a:solidFill>
                  <a:srgbClr val="BA0C2F"/>
                </a:solidFill>
                <a:latin typeface="Gill Sans MT" panose="020B0502020104020203" pitchFamily="34" charset="0"/>
                <a:ea typeface="+mj-ea"/>
                <a:cs typeface="+mj-cs"/>
              </a:defRPr>
            </a:lvl1pPr>
          </a:lstStyle>
          <a:p>
            <a:pPr marL="0" marR="0" lvl="0" indent="0" algn="l" defTabSz="914400" rtl="0" eaLnBrk="1" fontAlgn="t" latinLnBrk="0" hangingPunct="1">
              <a:lnSpc>
                <a:spcPct val="90000"/>
              </a:lnSpc>
              <a:spcBef>
                <a:spcPct val="0"/>
              </a:spcBef>
              <a:spcAft>
                <a:spcPts val="0"/>
              </a:spcAft>
              <a:buClr>
                <a:srgbClr val="6C6463"/>
              </a:buClr>
              <a:buSzPct val="80000"/>
              <a:buFontTx/>
              <a:buNone/>
              <a:tabLst/>
              <a:defRPr/>
            </a:pPr>
            <a:r>
              <a:rPr kumimoji="0" lang="en-US" sz="2800" b="0" i="0" u="none" strike="noStrike" kern="1200" cap="none" spc="0" normalizeH="0" baseline="0" noProof="0" dirty="0">
                <a:ln>
                  <a:noFill/>
                </a:ln>
                <a:solidFill>
                  <a:srgbClr val="BA0C2F"/>
                </a:solidFill>
                <a:effectLst/>
                <a:uLnTx/>
                <a:uFillTx/>
                <a:latin typeface="Gill Sans MT" panose="020B0502020104020203" pitchFamily="34" charset="0"/>
                <a:ea typeface="+mj-ea"/>
                <a:cs typeface="+mj-cs"/>
                <a:sym typeface="Gill Sans"/>
              </a:rPr>
              <a:t>To-Be Process and Data Flow</a:t>
            </a:r>
            <a:endParaRPr kumimoji="0" lang="en-US" sz="2400" b="0" i="0" u="none" strike="noStrike" kern="1200" cap="none" spc="0" normalizeH="0" baseline="0" noProof="0" dirty="0">
              <a:ln>
                <a:noFill/>
              </a:ln>
              <a:solidFill>
                <a:srgbClr val="BA0C2F"/>
              </a:solidFill>
              <a:effectLst/>
              <a:uLnTx/>
              <a:uFillTx/>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5EF2161E-AE96-F547-93CF-B4783796D92A}"/>
              </a:ext>
            </a:extLst>
          </p:cNvPr>
          <p:cNvPicPr>
            <a:picLocks noChangeAspect="1"/>
          </p:cNvPicPr>
          <p:nvPr/>
        </p:nvPicPr>
        <p:blipFill>
          <a:blip r:embed="rId3"/>
          <a:stretch>
            <a:fillRect/>
          </a:stretch>
        </p:blipFill>
        <p:spPr>
          <a:xfrm>
            <a:off x="574158" y="1017939"/>
            <a:ext cx="7634178" cy="5418428"/>
          </a:xfrm>
          <a:prstGeom prst="rect">
            <a:avLst/>
          </a:prstGeom>
        </p:spPr>
      </p:pic>
    </p:spTree>
    <p:extLst>
      <p:ext uri="{BB962C8B-B14F-4D97-AF65-F5344CB8AC3E}">
        <p14:creationId xmlns:p14="http://schemas.microsoft.com/office/powerpoint/2010/main" val="18376714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66" name="Google Shape;466;p6"/>
          <p:cNvSpPr txBox="1"/>
          <p:nvPr/>
        </p:nvSpPr>
        <p:spPr>
          <a:xfrm>
            <a:off x="8144540" y="6360153"/>
            <a:ext cx="364242"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fld id="{00000000-1234-1234-1234-123412341234}" type="slidenum">
              <a:rPr lang="en-US" sz="1400">
                <a:solidFill>
                  <a:schemeClr val="dk1"/>
                </a:solidFill>
                <a:latin typeface="Gill Sans"/>
                <a:ea typeface="Gill Sans"/>
                <a:cs typeface="Gill Sans"/>
                <a:sym typeface="Gill Sans"/>
              </a:rPr>
              <a:t>34</a:t>
            </a:fld>
            <a:endParaRPr sz="1400" dirty="0">
              <a:solidFill>
                <a:schemeClr val="dk1"/>
              </a:solidFill>
              <a:latin typeface="Gill Sans"/>
              <a:ea typeface="Gill Sans"/>
              <a:cs typeface="Gill Sans"/>
              <a:sym typeface="Gill Sans"/>
            </a:endParaRPr>
          </a:p>
        </p:txBody>
      </p:sp>
      <p:sp>
        <p:nvSpPr>
          <p:cNvPr id="66" name="Google Shape;459;p6">
            <a:extLst>
              <a:ext uri="{FF2B5EF4-FFF2-40B4-BE49-F238E27FC236}">
                <a16:creationId xmlns:a16="http://schemas.microsoft.com/office/drawing/2014/main" id="{BCD745A5-C69A-2047-B2A9-0468A6424EEE}"/>
              </a:ext>
            </a:extLst>
          </p:cNvPr>
          <p:cNvSpPr txBox="1">
            <a:spLocks/>
          </p:cNvSpPr>
          <p:nvPr/>
        </p:nvSpPr>
        <p:spPr>
          <a:xfrm>
            <a:off x="518160" y="831510"/>
            <a:ext cx="8469085" cy="424691"/>
          </a:xfrm>
          <a:prstGeom prst="rect">
            <a:avLst/>
          </a:prstGeom>
          <a:noFill/>
          <a:ln>
            <a:noFill/>
          </a:ln>
        </p:spPr>
        <p:txBody>
          <a:bodyPr spcFirstLastPara="1" vert="horz" wrap="square" lIns="91425" tIns="45700" rIns="91425" bIns="45700" rtlCol="0" anchor="ctr" anchorCtr="0">
            <a:spAutoFit/>
          </a:bodyPr>
          <a:lstStyle>
            <a:lvl1pPr algn="l" defTabSz="914400" rtl="0" eaLnBrk="1" latinLnBrk="0" hangingPunct="1">
              <a:lnSpc>
                <a:spcPct val="90000"/>
              </a:lnSpc>
              <a:spcBef>
                <a:spcPct val="0"/>
              </a:spcBef>
              <a:buNone/>
              <a:defRPr sz="3200" kern="1200">
                <a:solidFill>
                  <a:srgbClr val="BA0C2F"/>
                </a:solidFill>
                <a:latin typeface="Gill Sans MT" panose="020B0502020104020203" pitchFamily="34" charset="0"/>
                <a:ea typeface="+mj-ea"/>
                <a:cs typeface="+mj-cs"/>
              </a:defRPr>
            </a:lvl1pPr>
          </a:lstStyle>
          <a:p>
            <a:pPr lvl="0" fontAlgn="t">
              <a:buClr>
                <a:srgbClr val="6C6463"/>
              </a:buClr>
              <a:buSzPct val="80000"/>
              <a:defRPr/>
            </a:pPr>
            <a:r>
              <a:rPr kumimoji="0" lang="en-US" sz="2400" b="0" i="0" u="none" strike="noStrike" kern="1200" cap="none" spc="0" normalizeH="0" baseline="0" noProof="0" dirty="0">
                <a:ln>
                  <a:noFill/>
                </a:ln>
                <a:solidFill>
                  <a:srgbClr val="BA0C2F"/>
                </a:solidFill>
                <a:effectLst/>
                <a:uLnTx/>
                <a:uFillTx/>
                <a:latin typeface="Gill Sans MT" panose="020B0502020104020203" pitchFamily="34" charset="0"/>
                <a:ea typeface="+mj-ea"/>
                <a:cs typeface="+mj-cs"/>
                <a:sym typeface="Gill Sans"/>
              </a:rPr>
              <a:t>Digital Health Ecosystem – </a:t>
            </a:r>
            <a:r>
              <a:rPr lang="en-US" sz="2400" dirty="0">
                <a:sym typeface="Gill Sans"/>
              </a:rPr>
              <a:t>To-Be Logical </a:t>
            </a:r>
            <a:r>
              <a:rPr kumimoji="0" lang="en-US" sz="2400" b="0" i="0" u="none" strike="noStrike" kern="1200" cap="none" spc="0" normalizeH="0" baseline="0" noProof="0" dirty="0">
                <a:ln>
                  <a:noFill/>
                </a:ln>
                <a:solidFill>
                  <a:srgbClr val="BA0C2F"/>
                </a:solidFill>
                <a:effectLst/>
                <a:uLnTx/>
                <a:uFillTx/>
                <a:latin typeface="Gill Sans MT" panose="020B0502020104020203" pitchFamily="34" charset="0"/>
                <a:ea typeface="+mj-ea"/>
                <a:cs typeface="+mj-cs"/>
                <a:sym typeface="Gill Sans"/>
              </a:rPr>
              <a:t>Architecture</a:t>
            </a:r>
            <a:endParaRPr kumimoji="0" lang="en-US" sz="2400" b="0" i="0" u="none" strike="noStrike" kern="1200" cap="none" spc="0" normalizeH="0" baseline="0" noProof="0" dirty="0">
              <a:ln>
                <a:noFill/>
              </a:ln>
              <a:solidFill>
                <a:srgbClr val="BA0C2F"/>
              </a:solidFill>
              <a:effectLst/>
              <a:uLnTx/>
              <a:uFillTx/>
              <a:latin typeface="Gill Sans MT" panose="020B0502020104020203" pitchFamily="34" charset="0"/>
              <a:ea typeface="+mj-ea"/>
              <a:cs typeface="+mj-cs"/>
            </a:endParaRPr>
          </a:p>
        </p:txBody>
      </p:sp>
      <p:sp>
        <p:nvSpPr>
          <p:cNvPr id="20" name="Cube 19">
            <a:extLst>
              <a:ext uri="{FF2B5EF4-FFF2-40B4-BE49-F238E27FC236}">
                <a16:creationId xmlns:a16="http://schemas.microsoft.com/office/drawing/2014/main" id="{308EFCCD-0E8E-AF48-AC19-EE408EED4D71}"/>
              </a:ext>
            </a:extLst>
          </p:cNvPr>
          <p:cNvSpPr/>
          <p:nvPr/>
        </p:nvSpPr>
        <p:spPr>
          <a:xfrm>
            <a:off x="1573635" y="3005281"/>
            <a:ext cx="6943051" cy="290633"/>
          </a:xfrm>
          <a:prstGeom prst="cube">
            <a:avLst>
              <a:gd name="adj" fmla="val 44902"/>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latin typeface="IBM Plex Sans" panose="020B0503050203000203" pitchFamily="34" charset="0"/>
              </a:rPr>
              <a:t>Supply Chain Interoperability Layer</a:t>
            </a:r>
          </a:p>
        </p:txBody>
      </p:sp>
      <p:sp>
        <p:nvSpPr>
          <p:cNvPr id="21" name="Cube 20">
            <a:extLst>
              <a:ext uri="{FF2B5EF4-FFF2-40B4-BE49-F238E27FC236}">
                <a16:creationId xmlns:a16="http://schemas.microsoft.com/office/drawing/2014/main" id="{DD08398F-D5F1-634B-A5A1-7CB73A94F11C}"/>
              </a:ext>
            </a:extLst>
          </p:cNvPr>
          <p:cNvSpPr/>
          <p:nvPr/>
        </p:nvSpPr>
        <p:spPr>
          <a:xfrm>
            <a:off x="1573635" y="5215393"/>
            <a:ext cx="6943050" cy="480091"/>
          </a:xfrm>
          <a:prstGeom prst="cube">
            <a:avLst>
              <a:gd name="adj" fmla="val 64371"/>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latin typeface="IBM Plex Sans" panose="020B0503050203000203" pitchFamily="34" charset="0"/>
              </a:rPr>
              <a:t>Foundational Components</a:t>
            </a:r>
          </a:p>
        </p:txBody>
      </p:sp>
      <p:sp>
        <p:nvSpPr>
          <p:cNvPr id="22" name="Cube 21">
            <a:extLst>
              <a:ext uri="{FF2B5EF4-FFF2-40B4-BE49-F238E27FC236}">
                <a16:creationId xmlns:a16="http://schemas.microsoft.com/office/drawing/2014/main" id="{2E01569E-B3E7-F64A-8920-A282EDD14377}"/>
              </a:ext>
            </a:extLst>
          </p:cNvPr>
          <p:cNvSpPr/>
          <p:nvPr/>
        </p:nvSpPr>
        <p:spPr>
          <a:xfrm>
            <a:off x="1573634" y="2197002"/>
            <a:ext cx="6943051" cy="480091"/>
          </a:xfrm>
          <a:prstGeom prst="cube">
            <a:avLst>
              <a:gd name="adj" fmla="val 64371"/>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latin typeface="IBM Plex Sans" panose="020B0503050203000203" pitchFamily="34" charset="0"/>
              </a:rPr>
              <a:t>Analytics &amp; Business Intelligence</a:t>
            </a:r>
          </a:p>
        </p:txBody>
      </p:sp>
      <p:sp>
        <p:nvSpPr>
          <p:cNvPr id="10" name="Cube 9">
            <a:extLst>
              <a:ext uri="{FF2B5EF4-FFF2-40B4-BE49-F238E27FC236}">
                <a16:creationId xmlns:a16="http://schemas.microsoft.com/office/drawing/2014/main" id="{0D2A892E-62A0-9B4A-8E22-43C0C00979B5}"/>
              </a:ext>
            </a:extLst>
          </p:cNvPr>
          <p:cNvSpPr/>
          <p:nvPr/>
        </p:nvSpPr>
        <p:spPr>
          <a:xfrm>
            <a:off x="3107015" y="1779856"/>
            <a:ext cx="921740" cy="595915"/>
          </a:xfrm>
          <a:prstGeom prst="cube">
            <a:avLst>
              <a:gd name="adj" fmla="val 733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900" dirty="0">
                <a:latin typeface="IBM Plex Sans" panose="020B0503050203000203" pitchFamily="34" charset="0"/>
              </a:rPr>
              <a:t>Dashboards</a:t>
            </a:r>
          </a:p>
        </p:txBody>
      </p:sp>
      <p:pic>
        <p:nvPicPr>
          <p:cNvPr id="12" name="Graphic 11" descr="Gauge with solid fill">
            <a:extLst>
              <a:ext uri="{FF2B5EF4-FFF2-40B4-BE49-F238E27FC236}">
                <a16:creationId xmlns:a16="http://schemas.microsoft.com/office/drawing/2014/main" id="{316D0F82-2C2D-FB41-8EA7-FBBDA136E81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291997" y="1720506"/>
            <a:ext cx="552885" cy="552885"/>
          </a:xfrm>
          <a:prstGeom prst="rect">
            <a:avLst/>
          </a:prstGeom>
        </p:spPr>
      </p:pic>
      <p:sp>
        <p:nvSpPr>
          <p:cNvPr id="29" name="Cube 28">
            <a:extLst>
              <a:ext uri="{FF2B5EF4-FFF2-40B4-BE49-F238E27FC236}">
                <a16:creationId xmlns:a16="http://schemas.microsoft.com/office/drawing/2014/main" id="{D5E03E26-3014-0049-8EC2-AC710CD8D836}"/>
              </a:ext>
            </a:extLst>
          </p:cNvPr>
          <p:cNvSpPr/>
          <p:nvPr/>
        </p:nvSpPr>
        <p:spPr>
          <a:xfrm>
            <a:off x="4155409" y="1779856"/>
            <a:ext cx="921740" cy="595915"/>
          </a:xfrm>
          <a:prstGeom prst="cube">
            <a:avLst>
              <a:gd name="adj" fmla="val 733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900" dirty="0">
                <a:latin typeface="IBM Plex Sans" panose="020B0503050203000203" pitchFamily="34" charset="0"/>
              </a:rPr>
              <a:t>Reports</a:t>
            </a:r>
          </a:p>
        </p:txBody>
      </p:sp>
      <p:pic>
        <p:nvPicPr>
          <p:cNvPr id="14" name="Graphic 13" descr="Presentation with bar chart with solid fill">
            <a:extLst>
              <a:ext uri="{FF2B5EF4-FFF2-40B4-BE49-F238E27FC236}">
                <a16:creationId xmlns:a16="http://schemas.microsoft.com/office/drawing/2014/main" id="{B90CBA7B-7E41-D140-A838-B29B1D5B037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405796" y="1800476"/>
            <a:ext cx="423010" cy="423010"/>
          </a:xfrm>
          <a:prstGeom prst="rect">
            <a:avLst/>
          </a:prstGeom>
        </p:spPr>
      </p:pic>
      <p:pic>
        <p:nvPicPr>
          <p:cNvPr id="16" name="Graphic 15" descr="Database with solid fill">
            <a:extLst>
              <a:ext uri="{FF2B5EF4-FFF2-40B4-BE49-F238E27FC236}">
                <a16:creationId xmlns:a16="http://schemas.microsoft.com/office/drawing/2014/main" id="{B6BF6DD1-CD41-F34B-A3C0-13FDB5AB86F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528937" y="1685675"/>
            <a:ext cx="1769953" cy="843239"/>
          </a:xfrm>
          <a:prstGeom prst="rect">
            <a:avLst/>
          </a:prstGeom>
        </p:spPr>
      </p:pic>
      <p:sp>
        <p:nvSpPr>
          <p:cNvPr id="17" name="TextBox 16">
            <a:extLst>
              <a:ext uri="{FF2B5EF4-FFF2-40B4-BE49-F238E27FC236}">
                <a16:creationId xmlns:a16="http://schemas.microsoft.com/office/drawing/2014/main" id="{F210EF26-84AB-ED41-96A3-FF54A18D6AA1}"/>
              </a:ext>
            </a:extLst>
          </p:cNvPr>
          <p:cNvSpPr txBox="1"/>
          <p:nvPr/>
        </p:nvSpPr>
        <p:spPr>
          <a:xfrm>
            <a:off x="1767711" y="2227481"/>
            <a:ext cx="1326354" cy="230832"/>
          </a:xfrm>
          <a:prstGeom prst="rect">
            <a:avLst/>
          </a:prstGeom>
          <a:noFill/>
        </p:spPr>
        <p:txBody>
          <a:bodyPr wrap="square" rtlCol="0" anchor="b">
            <a:spAutoFit/>
          </a:bodyPr>
          <a:lstStyle/>
          <a:p>
            <a:pPr algn="ctr"/>
            <a:r>
              <a:rPr lang="en-US" sz="900" dirty="0">
                <a:solidFill>
                  <a:schemeClr val="bg1"/>
                </a:solidFill>
                <a:latin typeface="IBM Plex Sans" panose="020B0503050203000203" pitchFamily="34" charset="0"/>
              </a:rPr>
              <a:t>Data Warehouse</a:t>
            </a:r>
          </a:p>
        </p:txBody>
      </p:sp>
      <p:sp>
        <p:nvSpPr>
          <p:cNvPr id="38" name="Cube 37">
            <a:extLst>
              <a:ext uri="{FF2B5EF4-FFF2-40B4-BE49-F238E27FC236}">
                <a16:creationId xmlns:a16="http://schemas.microsoft.com/office/drawing/2014/main" id="{680EE38E-8E5B-F84E-8B62-5B19D57A2ED1}"/>
              </a:ext>
            </a:extLst>
          </p:cNvPr>
          <p:cNvSpPr/>
          <p:nvPr/>
        </p:nvSpPr>
        <p:spPr>
          <a:xfrm>
            <a:off x="5203803" y="1779856"/>
            <a:ext cx="921740" cy="595915"/>
          </a:xfrm>
          <a:prstGeom prst="cube">
            <a:avLst>
              <a:gd name="adj" fmla="val 733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900" dirty="0">
                <a:latin typeface="IBM Plex Sans" panose="020B0503050203000203" pitchFamily="34" charset="0"/>
              </a:rPr>
              <a:t>Traceability</a:t>
            </a:r>
          </a:p>
        </p:txBody>
      </p:sp>
      <p:grpSp>
        <p:nvGrpSpPr>
          <p:cNvPr id="35" name="Group 34">
            <a:extLst>
              <a:ext uri="{FF2B5EF4-FFF2-40B4-BE49-F238E27FC236}">
                <a16:creationId xmlns:a16="http://schemas.microsoft.com/office/drawing/2014/main" id="{CFE94456-9ACA-D248-A07D-AF6A8705D170}"/>
              </a:ext>
            </a:extLst>
          </p:cNvPr>
          <p:cNvGrpSpPr/>
          <p:nvPr/>
        </p:nvGrpSpPr>
        <p:grpSpPr>
          <a:xfrm>
            <a:off x="5448300" y="1803674"/>
            <a:ext cx="410676" cy="389540"/>
            <a:chOff x="6414560" y="2542061"/>
            <a:chExt cx="914400" cy="914400"/>
          </a:xfrm>
          <a:solidFill>
            <a:schemeClr val="accent4">
              <a:lumMod val="20000"/>
              <a:lumOff val="80000"/>
            </a:schemeClr>
          </a:solidFill>
        </p:grpSpPr>
        <p:pic>
          <p:nvPicPr>
            <p:cNvPr id="36" name="Graphic 35" descr="Magnifying glass">
              <a:extLst>
                <a:ext uri="{FF2B5EF4-FFF2-40B4-BE49-F238E27FC236}">
                  <a16:creationId xmlns:a16="http://schemas.microsoft.com/office/drawing/2014/main" id="{2E3DE4DD-1F82-EE4C-94E9-53D02C98275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414560" y="2542061"/>
              <a:ext cx="914400" cy="914400"/>
            </a:xfrm>
            <a:prstGeom prst="rect">
              <a:avLst/>
            </a:prstGeom>
          </p:spPr>
        </p:pic>
        <p:pic>
          <p:nvPicPr>
            <p:cNvPr id="37" name="Graphic 36" descr="Checkmark">
              <a:extLst>
                <a:ext uri="{FF2B5EF4-FFF2-40B4-BE49-F238E27FC236}">
                  <a16:creationId xmlns:a16="http://schemas.microsoft.com/office/drawing/2014/main" id="{B0C7079E-A84C-A844-A992-F555C2A3AD19}"/>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585620" y="2756570"/>
              <a:ext cx="348580" cy="348580"/>
            </a:xfrm>
            <a:prstGeom prst="rect">
              <a:avLst/>
            </a:prstGeom>
          </p:spPr>
        </p:pic>
      </p:grpSp>
      <p:sp>
        <p:nvSpPr>
          <p:cNvPr id="4" name="Cube 3">
            <a:extLst>
              <a:ext uri="{FF2B5EF4-FFF2-40B4-BE49-F238E27FC236}">
                <a16:creationId xmlns:a16="http://schemas.microsoft.com/office/drawing/2014/main" id="{7FB7B235-75E7-2142-AFA1-9A4E6881B83B}"/>
              </a:ext>
            </a:extLst>
          </p:cNvPr>
          <p:cNvSpPr/>
          <p:nvPr/>
        </p:nvSpPr>
        <p:spPr>
          <a:xfrm>
            <a:off x="1573635" y="3943873"/>
            <a:ext cx="2703381" cy="480091"/>
          </a:xfrm>
          <a:prstGeom prst="cube">
            <a:avLst>
              <a:gd name="adj" fmla="val 64371"/>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latin typeface="IBM Plex Sans" panose="020B0503050203000203" pitchFamily="34" charset="0"/>
              </a:rPr>
              <a:t>Supply Chain Systems</a:t>
            </a:r>
          </a:p>
        </p:txBody>
      </p:sp>
      <p:sp>
        <p:nvSpPr>
          <p:cNvPr id="51" name="TextBox 50">
            <a:extLst>
              <a:ext uri="{FF2B5EF4-FFF2-40B4-BE49-F238E27FC236}">
                <a16:creationId xmlns:a16="http://schemas.microsoft.com/office/drawing/2014/main" id="{D2E65C75-11B7-0944-A170-C092E51B077E}"/>
              </a:ext>
            </a:extLst>
          </p:cNvPr>
          <p:cNvSpPr txBox="1"/>
          <p:nvPr/>
        </p:nvSpPr>
        <p:spPr>
          <a:xfrm>
            <a:off x="648586" y="5800060"/>
            <a:ext cx="7860196" cy="523220"/>
          </a:xfrm>
          <a:prstGeom prst="rect">
            <a:avLst/>
          </a:prstGeom>
          <a:solidFill>
            <a:schemeClr val="bg1">
              <a:lumMod val="95000"/>
            </a:schemeClr>
          </a:solidFill>
        </p:spPr>
        <p:txBody>
          <a:bodyPr wrap="square" rtlCol="0">
            <a:spAutoFit/>
          </a:bodyPr>
          <a:lstStyle/>
          <a:p>
            <a:r>
              <a:rPr lang="en-US" sz="1400" dirty="0"/>
              <a:t>This is a logical architecture of the digital health ecosystem where supply chain systems interoperate with others such as HIS, Regulatory, Finance and Insurance.</a:t>
            </a:r>
          </a:p>
        </p:txBody>
      </p:sp>
      <p:sp>
        <p:nvSpPr>
          <p:cNvPr id="52" name="Cube 51">
            <a:extLst>
              <a:ext uri="{FF2B5EF4-FFF2-40B4-BE49-F238E27FC236}">
                <a16:creationId xmlns:a16="http://schemas.microsoft.com/office/drawing/2014/main" id="{C857AAF1-D317-AB49-8BC3-8AB1C55DE8C6}"/>
              </a:ext>
            </a:extLst>
          </p:cNvPr>
          <p:cNvSpPr/>
          <p:nvPr/>
        </p:nvSpPr>
        <p:spPr>
          <a:xfrm>
            <a:off x="1983926" y="2779826"/>
            <a:ext cx="1503570" cy="310959"/>
          </a:xfrm>
          <a:prstGeom prst="cube">
            <a:avLst>
              <a:gd name="adj" fmla="val 16748"/>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IBM Plex Sans" panose="020B0503050203000203" pitchFamily="34" charset="0"/>
              </a:rPr>
              <a:t>Data Transformation</a:t>
            </a:r>
          </a:p>
        </p:txBody>
      </p:sp>
      <p:sp>
        <p:nvSpPr>
          <p:cNvPr id="57" name="Cube 56">
            <a:extLst>
              <a:ext uri="{FF2B5EF4-FFF2-40B4-BE49-F238E27FC236}">
                <a16:creationId xmlns:a16="http://schemas.microsoft.com/office/drawing/2014/main" id="{195C83D7-BFAC-AD47-879C-6DF3F709DC48}"/>
              </a:ext>
            </a:extLst>
          </p:cNvPr>
          <p:cNvSpPr/>
          <p:nvPr/>
        </p:nvSpPr>
        <p:spPr>
          <a:xfrm>
            <a:off x="4394386" y="2779826"/>
            <a:ext cx="1503570" cy="310959"/>
          </a:xfrm>
          <a:prstGeom prst="cube">
            <a:avLst>
              <a:gd name="adj" fmla="val 16748"/>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IBM Plex Sans" panose="020B0503050203000203" pitchFamily="34" charset="0"/>
              </a:rPr>
              <a:t>Data Orchestration</a:t>
            </a:r>
          </a:p>
        </p:txBody>
      </p:sp>
      <p:sp>
        <p:nvSpPr>
          <p:cNvPr id="58" name="Cube 57">
            <a:extLst>
              <a:ext uri="{FF2B5EF4-FFF2-40B4-BE49-F238E27FC236}">
                <a16:creationId xmlns:a16="http://schemas.microsoft.com/office/drawing/2014/main" id="{1C84D543-5F42-7243-9C30-CBBA6C9551B9}"/>
              </a:ext>
            </a:extLst>
          </p:cNvPr>
          <p:cNvSpPr/>
          <p:nvPr/>
        </p:nvSpPr>
        <p:spPr>
          <a:xfrm>
            <a:off x="6804846" y="2779826"/>
            <a:ext cx="1503570" cy="310959"/>
          </a:xfrm>
          <a:prstGeom prst="cube">
            <a:avLst>
              <a:gd name="adj" fmla="val 16748"/>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IBM Plex Sans" panose="020B0503050203000203" pitchFamily="34" charset="0"/>
              </a:rPr>
              <a:t>Data Exchange</a:t>
            </a:r>
          </a:p>
        </p:txBody>
      </p:sp>
      <p:sp>
        <p:nvSpPr>
          <p:cNvPr id="59" name="Cube 58">
            <a:extLst>
              <a:ext uri="{FF2B5EF4-FFF2-40B4-BE49-F238E27FC236}">
                <a16:creationId xmlns:a16="http://schemas.microsoft.com/office/drawing/2014/main" id="{452C505B-3ABE-1243-B73A-9E32E230AED8}"/>
              </a:ext>
            </a:extLst>
          </p:cNvPr>
          <p:cNvSpPr/>
          <p:nvPr/>
        </p:nvSpPr>
        <p:spPr>
          <a:xfrm>
            <a:off x="1871357" y="4954675"/>
            <a:ext cx="1085624" cy="457200"/>
          </a:xfrm>
          <a:prstGeom prst="cube">
            <a:avLst>
              <a:gd name="adj" fmla="val 21491"/>
            </a:avLst>
          </a:prstGeom>
          <a:solidFill>
            <a:srgbClr val="6C6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bg1"/>
                </a:solidFill>
                <a:latin typeface="IBM Plex Sans" panose="020B0503050203000203" pitchFamily="34" charset="0"/>
              </a:rPr>
              <a:t>Product Master Data</a:t>
            </a:r>
          </a:p>
        </p:txBody>
      </p:sp>
      <p:sp>
        <p:nvSpPr>
          <p:cNvPr id="60" name="Cube 59">
            <a:extLst>
              <a:ext uri="{FF2B5EF4-FFF2-40B4-BE49-F238E27FC236}">
                <a16:creationId xmlns:a16="http://schemas.microsoft.com/office/drawing/2014/main" id="{7FD2E33C-3654-4A4B-A4A4-F8AF91A60D40}"/>
              </a:ext>
            </a:extLst>
          </p:cNvPr>
          <p:cNvSpPr/>
          <p:nvPr/>
        </p:nvSpPr>
        <p:spPr>
          <a:xfrm>
            <a:off x="3677127" y="4954675"/>
            <a:ext cx="1085624" cy="457200"/>
          </a:xfrm>
          <a:prstGeom prst="cube">
            <a:avLst>
              <a:gd name="adj" fmla="val 21491"/>
            </a:avLst>
          </a:prstGeom>
          <a:solidFill>
            <a:srgbClr val="6C6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bg1"/>
                </a:solidFill>
                <a:latin typeface="IBM Plex Sans" panose="020B0503050203000203" pitchFamily="34" charset="0"/>
              </a:rPr>
              <a:t>Facility Registry</a:t>
            </a:r>
          </a:p>
        </p:txBody>
      </p:sp>
      <p:sp>
        <p:nvSpPr>
          <p:cNvPr id="61" name="Cube 60">
            <a:extLst>
              <a:ext uri="{FF2B5EF4-FFF2-40B4-BE49-F238E27FC236}">
                <a16:creationId xmlns:a16="http://schemas.microsoft.com/office/drawing/2014/main" id="{D6853254-A58C-E041-A513-B9C0BC0ABE44}"/>
              </a:ext>
            </a:extLst>
          </p:cNvPr>
          <p:cNvSpPr/>
          <p:nvPr/>
        </p:nvSpPr>
        <p:spPr>
          <a:xfrm>
            <a:off x="5482897" y="4954675"/>
            <a:ext cx="1012232" cy="457200"/>
          </a:xfrm>
          <a:prstGeom prst="cube">
            <a:avLst>
              <a:gd name="adj" fmla="val 21491"/>
            </a:avLst>
          </a:prstGeom>
          <a:solidFill>
            <a:srgbClr val="6C6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bg1"/>
                </a:solidFill>
                <a:latin typeface="IBM Plex Sans" panose="020B0503050203000203" pitchFamily="34" charset="0"/>
              </a:rPr>
              <a:t>Supplier Registry</a:t>
            </a:r>
          </a:p>
        </p:txBody>
      </p:sp>
      <p:sp>
        <p:nvSpPr>
          <p:cNvPr id="70" name="Cube 69">
            <a:extLst>
              <a:ext uri="{FF2B5EF4-FFF2-40B4-BE49-F238E27FC236}">
                <a16:creationId xmlns:a16="http://schemas.microsoft.com/office/drawing/2014/main" id="{2E0FB528-C5C5-EF4D-8150-1DE87EB5402E}"/>
              </a:ext>
            </a:extLst>
          </p:cNvPr>
          <p:cNvSpPr/>
          <p:nvPr/>
        </p:nvSpPr>
        <p:spPr>
          <a:xfrm>
            <a:off x="4540101" y="3627447"/>
            <a:ext cx="1047415" cy="790180"/>
          </a:xfrm>
          <a:prstGeom prst="cube">
            <a:avLst>
              <a:gd name="adj" fmla="val 24624"/>
            </a:avLst>
          </a:prstGeom>
          <a:solidFill>
            <a:srgbClr val="CDE9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latin typeface="IBM Plex Sans" panose="020B0503050203000203" pitchFamily="34" charset="0"/>
              </a:rPr>
              <a:t>Health Information Systems</a:t>
            </a:r>
          </a:p>
        </p:txBody>
      </p:sp>
      <p:sp>
        <p:nvSpPr>
          <p:cNvPr id="102" name="Cube 101">
            <a:extLst>
              <a:ext uri="{FF2B5EF4-FFF2-40B4-BE49-F238E27FC236}">
                <a16:creationId xmlns:a16="http://schemas.microsoft.com/office/drawing/2014/main" id="{75C6DCC5-6740-DC4C-BE5F-D1FD47454F46}"/>
              </a:ext>
            </a:extLst>
          </p:cNvPr>
          <p:cNvSpPr/>
          <p:nvPr/>
        </p:nvSpPr>
        <p:spPr>
          <a:xfrm>
            <a:off x="1742756" y="3795315"/>
            <a:ext cx="711376" cy="381203"/>
          </a:xfrm>
          <a:prstGeom prst="cube">
            <a:avLst>
              <a:gd name="adj" fmla="val 21491"/>
            </a:avLst>
          </a:prstGeom>
          <a:solidFill>
            <a:srgbClr val="5D90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latin typeface="IBM Plex Sans" panose="020B0503050203000203" pitchFamily="34" charset="0"/>
              </a:rPr>
              <a:t>Procurement</a:t>
            </a:r>
          </a:p>
        </p:txBody>
      </p:sp>
      <p:sp>
        <p:nvSpPr>
          <p:cNvPr id="103" name="Cube 102">
            <a:extLst>
              <a:ext uri="{FF2B5EF4-FFF2-40B4-BE49-F238E27FC236}">
                <a16:creationId xmlns:a16="http://schemas.microsoft.com/office/drawing/2014/main" id="{9C84DB04-D718-6449-AFAB-95438F13C681}"/>
              </a:ext>
            </a:extLst>
          </p:cNvPr>
          <p:cNvSpPr/>
          <p:nvPr/>
        </p:nvSpPr>
        <p:spPr>
          <a:xfrm>
            <a:off x="2417377" y="3796317"/>
            <a:ext cx="862342" cy="382923"/>
          </a:xfrm>
          <a:prstGeom prst="cube">
            <a:avLst>
              <a:gd name="adj" fmla="val 21491"/>
            </a:avLst>
          </a:prstGeom>
          <a:solidFill>
            <a:srgbClr val="5D90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latin typeface="IBM Plex Sans" panose="020B0503050203000203" pitchFamily="34" charset="0"/>
              </a:rPr>
              <a:t>Warehouse Management</a:t>
            </a:r>
          </a:p>
        </p:txBody>
      </p:sp>
      <p:sp>
        <p:nvSpPr>
          <p:cNvPr id="104" name="Cube 103">
            <a:extLst>
              <a:ext uri="{FF2B5EF4-FFF2-40B4-BE49-F238E27FC236}">
                <a16:creationId xmlns:a16="http://schemas.microsoft.com/office/drawing/2014/main" id="{951138EE-E095-5F4F-B79F-B1AF6FD2408C}"/>
              </a:ext>
            </a:extLst>
          </p:cNvPr>
          <p:cNvSpPr/>
          <p:nvPr/>
        </p:nvSpPr>
        <p:spPr>
          <a:xfrm>
            <a:off x="3233415" y="3793594"/>
            <a:ext cx="862342" cy="382923"/>
          </a:xfrm>
          <a:prstGeom prst="cube">
            <a:avLst>
              <a:gd name="adj" fmla="val 21491"/>
            </a:avLst>
          </a:prstGeom>
          <a:solidFill>
            <a:srgbClr val="5D90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latin typeface="IBM Plex Sans" panose="020B0503050203000203" pitchFamily="34" charset="0"/>
              </a:rPr>
              <a:t>Transportation Management</a:t>
            </a:r>
          </a:p>
        </p:txBody>
      </p:sp>
      <p:sp>
        <p:nvSpPr>
          <p:cNvPr id="105" name="Cube 104">
            <a:extLst>
              <a:ext uri="{FF2B5EF4-FFF2-40B4-BE49-F238E27FC236}">
                <a16:creationId xmlns:a16="http://schemas.microsoft.com/office/drawing/2014/main" id="{0FDF989E-4FC4-A14A-AC7B-1DBCD32D8047}"/>
              </a:ext>
            </a:extLst>
          </p:cNvPr>
          <p:cNvSpPr/>
          <p:nvPr/>
        </p:nvSpPr>
        <p:spPr>
          <a:xfrm>
            <a:off x="1759624" y="3453236"/>
            <a:ext cx="513561" cy="381203"/>
          </a:xfrm>
          <a:prstGeom prst="cube">
            <a:avLst>
              <a:gd name="adj" fmla="val 21491"/>
            </a:avLst>
          </a:prstGeom>
          <a:solidFill>
            <a:srgbClr val="5D90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latin typeface="IBM Plex Sans" panose="020B0503050203000203" pitchFamily="34" charset="0"/>
              </a:rPr>
              <a:t>Planning</a:t>
            </a:r>
          </a:p>
        </p:txBody>
      </p:sp>
      <p:sp>
        <p:nvSpPr>
          <p:cNvPr id="106" name="Cube 105">
            <a:extLst>
              <a:ext uri="{FF2B5EF4-FFF2-40B4-BE49-F238E27FC236}">
                <a16:creationId xmlns:a16="http://schemas.microsoft.com/office/drawing/2014/main" id="{80B60D44-60EC-1246-B6BC-40C0723BBDC4}"/>
              </a:ext>
            </a:extLst>
          </p:cNvPr>
          <p:cNvSpPr/>
          <p:nvPr/>
        </p:nvSpPr>
        <p:spPr>
          <a:xfrm>
            <a:off x="2237560" y="3451515"/>
            <a:ext cx="642199" cy="382923"/>
          </a:xfrm>
          <a:prstGeom prst="cube">
            <a:avLst>
              <a:gd name="adj" fmla="val 21491"/>
            </a:avLst>
          </a:prstGeom>
          <a:solidFill>
            <a:srgbClr val="5D90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latin typeface="IBM Plex Sans" panose="020B0503050203000203" pitchFamily="34" charset="0"/>
              </a:rPr>
              <a:t>Supplier &amp; Contract Management</a:t>
            </a:r>
          </a:p>
        </p:txBody>
      </p:sp>
      <p:sp>
        <p:nvSpPr>
          <p:cNvPr id="107" name="Cube 106">
            <a:extLst>
              <a:ext uri="{FF2B5EF4-FFF2-40B4-BE49-F238E27FC236}">
                <a16:creationId xmlns:a16="http://schemas.microsoft.com/office/drawing/2014/main" id="{B35C320A-0DFB-2D4D-A35F-4414EC71DB54}"/>
              </a:ext>
            </a:extLst>
          </p:cNvPr>
          <p:cNvSpPr/>
          <p:nvPr/>
        </p:nvSpPr>
        <p:spPr>
          <a:xfrm>
            <a:off x="2843004" y="3451515"/>
            <a:ext cx="685707" cy="382923"/>
          </a:xfrm>
          <a:prstGeom prst="cube">
            <a:avLst>
              <a:gd name="adj" fmla="val 21491"/>
            </a:avLst>
          </a:prstGeom>
          <a:solidFill>
            <a:srgbClr val="5D90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latin typeface="IBM Plex Sans" panose="020B0503050203000203" pitchFamily="34" charset="0"/>
              </a:rPr>
              <a:t>Order Management</a:t>
            </a:r>
          </a:p>
        </p:txBody>
      </p:sp>
      <p:sp>
        <p:nvSpPr>
          <p:cNvPr id="108" name="Cube 107">
            <a:extLst>
              <a:ext uri="{FF2B5EF4-FFF2-40B4-BE49-F238E27FC236}">
                <a16:creationId xmlns:a16="http://schemas.microsoft.com/office/drawing/2014/main" id="{82C490E9-6B90-A949-A239-BC14DE30AE5B}"/>
              </a:ext>
            </a:extLst>
          </p:cNvPr>
          <p:cNvSpPr/>
          <p:nvPr/>
        </p:nvSpPr>
        <p:spPr>
          <a:xfrm>
            <a:off x="3484737" y="3451515"/>
            <a:ext cx="613793" cy="382923"/>
          </a:xfrm>
          <a:prstGeom prst="cube">
            <a:avLst>
              <a:gd name="adj" fmla="val 21491"/>
            </a:avLst>
          </a:prstGeom>
          <a:solidFill>
            <a:srgbClr val="70AD47">
              <a:lumMod val="60000"/>
              <a:lumOff val="40000"/>
            </a:srgbClr>
          </a:solidFill>
          <a:ln w="12700" cap="flat" cmpd="sng" algn="ctr">
            <a:noFill/>
            <a:prstDash val="solid"/>
            <a:miter lim="800000"/>
          </a:ln>
          <a:effectLst/>
        </p:spPr>
        <p:txBody>
          <a:bodyPr wrap="square" rtlCol="0" anchor="ctr"/>
          <a:lstStyle/>
          <a:p>
            <a:pPr algn="ctr" defTabSz="914400"/>
            <a:r>
              <a:rPr lang="en-US" sz="500" kern="0" dirty="0">
                <a:solidFill>
                  <a:sysClr val="windowText" lastClr="000000"/>
                </a:solidFill>
                <a:latin typeface="IBM Plex Sans" panose="020B0503050203000203" pitchFamily="34" charset="0"/>
              </a:rPr>
              <a:t>Dispensing</a:t>
            </a:r>
            <a:endParaRPr lang="en-US" sz="900" kern="0" dirty="0">
              <a:solidFill>
                <a:sysClr val="windowText" lastClr="000000"/>
              </a:solidFill>
              <a:latin typeface="IBM Plex Sans" panose="020B0503050203000203" pitchFamily="34" charset="0"/>
            </a:endParaRPr>
          </a:p>
        </p:txBody>
      </p:sp>
      <p:sp>
        <p:nvSpPr>
          <p:cNvPr id="110" name="Cube 109">
            <a:extLst>
              <a:ext uri="{FF2B5EF4-FFF2-40B4-BE49-F238E27FC236}">
                <a16:creationId xmlns:a16="http://schemas.microsoft.com/office/drawing/2014/main" id="{F32EDFA6-787C-554F-BA33-A98F09F49844}"/>
              </a:ext>
            </a:extLst>
          </p:cNvPr>
          <p:cNvSpPr/>
          <p:nvPr/>
        </p:nvSpPr>
        <p:spPr>
          <a:xfrm>
            <a:off x="6626831" y="3627447"/>
            <a:ext cx="1007497" cy="790180"/>
          </a:xfrm>
          <a:prstGeom prst="cube">
            <a:avLst>
              <a:gd name="adj" fmla="val 24624"/>
            </a:avLst>
          </a:prstGeom>
          <a:solidFill>
            <a:srgbClr val="CDE9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latin typeface="IBM Plex Sans" panose="020B0503050203000203" pitchFamily="34" charset="0"/>
              </a:rPr>
              <a:t>Insurance Systems</a:t>
            </a:r>
          </a:p>
        </p:txBody>
      </p:sp>
      <p:sp>
        <p:nvSpPr>
          <p:cNvPr id="111" name="Cube 110">
            <a:extLst>
              <a:ext uri="{FF2B5EF4-FFF2-40B4-BE49-F238E27FC236}">
                <a16:creationId xmlns:a16="http://schemas.microsoft.com/office/drawing/2014/main" id="{61E35467-BBB1-FA49-AF2E-4ABC0BD1A9CB}"/>
              </a:ext>
            </a:extLst>
          </p:cNvPr>
          <p:cNvSpPr/>
          <p:nvPr/>
        </p:nvSpPr>
        <p:spPr>
          <a:xfrm>
            <a:off x="7215274" y="4962577"/>
            <a:ext cx="1012232" cy="457200"/>
          </a:xfrm>
          <a:prstGeom prst="cube">
            <a:avLst>
              <a:gd name="adj" fmla="val 21491"/>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IBM Plex Sans" panose="020B0503050203000203" pitchFamily="34" charset="0"/>
              </a:rPr>
              <a:t>Other Registries</a:t>
            </a:r>
          </a:p>
        </p:txBody>
      </p:sp>
      <p:sp>
        <p:nvSpPr>
          <p:cNvPr id="39" name="Cube 38">
            <a:extLst>
              <a:ext uri="{FF2B5EF4-FFF2-40B4-BE49-F238E27FC236}">
                <a16:creationId xmlns:a16="http://schemas.microsoft.com/office/drawing/2014/main" id="{ED1AD96B-4039-9044-BF42-A9EAF6C250A9}"/>
              </a:ext>
            </a:extLst>
          </p:cNvPr>
          <p:cNvSpPr/>
          <p:nvPr/>
        </p:nvSpPr>
        <p:spPr>
          <a:xfrm>
            <a:off x="6252197" y="1779856"/>
            <a:ext cx="963077" cy="595915"/>
          </a:xfrm>
          <a:prstGeom prst="cube">
            <a:avLst>
              <a:gd name="adj" fmla="val 7337"/>
            </a:avLst>
          </a:prstGeom>
          <a:solidFill>
            <a:srgbClr val="002F6C"/>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b"/>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a:latin typeface="IBM Plex Sans" panose="020B0503050203000203" pitchFamily="34" charset="0"/>
              </a:rPr>
              <a:t>Returns &amp; Recalls</a:t>
            </a:r>
          </a:p>
        </p:txBody>
      </p:sp>
      <p:sp>
        <p:nvSpPr>
          <p:cNvPr id="40" name="Cube 39">
            <a:extLst>
              <a:ext uri="{FF2B5EF4-FFF2-40B4-BE49-F238E27FC236}">
                <a16:creationId xmlns:a16="http://schemas.microsoft.com/office/drawing/2014/main" id="{04BE931F-ADD6-324D-A91D-782386950791}"/>
              </a:ext>
            </a:extLst>
          </p:cNvPr>
          <p:cNvSpPr/>
          <p:nvPr/>
        </p:nvSpPr>
        <p:spPr>
          <a:xfrm>
            <a:off x="7331295" y="1779856"/>
            <a:ext cx="963076" cy="595915"/>
          </a:xfrm>
          <a:prstGeom prst="cube">
            <a:avLst>
              <a:gd name="adj" fmla="val 7337"/>
            </a:avLst>
          </a:prstGeom>
          <a:solidFill>
            <a:srgbClr val="002F6C"/>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b"/>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a:latin typeface="IBM Plex Sans" panose="020B0503050203000203" pitchFamily="34" charset="0"/>
              </a:rPr>
              <a:t>Verification</a:t>
            </a:r>
          </a:p>
        </p:txBody>
      </p:sp>
      <p:pic>
        <p:nvPicPr>
          <p:cNvPr id="41" name="Graphic 4099" descr="Line arrow: Horizontal U-turn with solid fill">
            <a:extLst>
              <a:ext uri="{FF2B5EF4-FFF2-40B4-BE49-F238E27FC236}">
                <a16:creationId xmlns:a16="http://schemas.microsoft.com/office/drawing/2014/main" id="{63D75776-484C-044E-BB26-BCFEFA47ED2C}"/>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6554442" y="1723902"/>
            <a:ext cx="365760" cy="365760"/>
          </a:xfrm>
          <a:prstGeom prst="rect">
            <a:avLst/>
          </a:prstGeom>
        </p:spPr>
      </p:pic>
      <p:pic>
        <p:nvPicPr>
          <p:cNvPr id="42" name="Graphic 4101" descr="Badge Tick with solid fill">
            <a:extLst>
              <a:ext uri="{FF2B5EF4-FFF2-40B4-BE49-F238E27FC236}">
                <a16:creationId xmlns:a16="http://schemas.microsoft.com/office/drawing/2014/main" id="{B7A047F8-A9DC-EC4E-BA38-2FB376936EF5}"/>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7621869" y="1811932"/>
            <a:ext cx="374831" cy="365760"/>
          </a:xfrm>
          <a:prstGeom prst="rect">
            <a:avLst/>
          </a:prstGeom>
        </p:spPr>
      </p:pic>
      <p:sp>
        <p:nvSpPr>
          <p:cNvPr id="43" name="Cube 42">
            <a:extLst>
              <a:ext uri="{FF2B5EF4-FFF2-40B4-BE49-F238E27FC236}">
                <a16:creationId xmlns:a16="http://schemas.microsoft.com/office/drawing/2014/main" id="{57A37691-9CED-E340-B632-AF5DA8F25579}"/>
              </a:ext>
            </a:extLst>
          </p:cNvPr>
          <p:cNvSpPr/>
          <p:nvPr/>
        </p:nvSpPr>
        <p:spPr>
          <a:xfrm>
            <a:off x="1573635" y="4553294"/>
            <a:ext cx="6943050" cy="262775"/>
          </a:xfrm>
          <a:prstGeom prst="cube">
            <a:avLst>
              <a:gd name="adj" fmla="val 44902"/>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latin typeface="IBM Plex Sans" panose="020B0503050203000203" pitchFamily="34" charset="0"/>
              </a:rPr>
              <a:t>Supply Chain Interoperability Layer</a:t>
            </a:r>
          </a:p>
        </p:txBody>
      </p:sp>
      <p:sp>
        <p:nvSpPr>
          <p:cNvPr id="44" name="Cube 43">
            <a:extLst>
              <a:ext uri="{FF2B5EF4-FFF2-40B4-BE49-F238E27FC236}">
                <a16:creationId xmlns:a16="http://schemas.microsoft.com/office/drawing/2014/main" id="{AFA13B57-E26B-F84F-B503-7BA439967149}"/>
              </a:ext>
            </a:extLst>
          </p:cNvPr>
          <p:cNvSpPr/>
          <p:nvPr/>
        </p:nvSpPr>
        <p:spPr>
          <a:xfrm rot="16200000" flipV="1">
            <a:off x="3900020" y="3834774"/>
            <a:ext cx="979979" cy="213459"/>
          </a:xfrm>
          <a:prstGeom prst="cube">
            <a:avLst>
              <a:gd name="adj" fmla="val 44902"/>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IBM Plex Sans" panose="020B0503050203000203" pitchFamily="34" charset="0"/>
              </a:rPr>
              <a:t>Innterop</a:t>
            </a:r>
          </a:p>
        </p:txBody>
      </p:sp>
      <p:sp>
        <p:nvSpPr>
          <p:cNvPr id="45" name="Rectangle 44">
            <a:extLst>
              <a:ext uri="{FF2B5EF4-FFF2-40B4-BE49-F238E27FC236}">
                <a16:creationId xmlns:a16="http://schemas.microsoft.com/office/drawing/2014/main" id="{9DD64EA9-4A8C-304A-9F15-AEBD61935331}"/>
              </a:ext>
            </a:extLst>
          </p:cNvPr>
          <p:cNvSpPr/>
          <p:nvPr/>
        </p:nvSpPr>
        <p:spPr>
          <a:xfrm>
            <a:off x="144796" y="3295914"/>
            <a:ext cx="1046427" cy="1520155"/>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100" b="1" dirty="0">
                <a:solidFill>
                  <a:schemeClr val="accent4">
                    <a:lumMod val="50000"/>
                  </a:schemeClr>
                </a:solidFill>
                <a:latin typeface="IBM Plex Sans" panose="020B0503050203000203" pitchFamily="34" charset="0"/>
              </a:rPr>
              <a:t>Global</a:t>
            </a:r>
          </a:p>
        </p:txBody>
      </p:sp>
      <p:pic>
        <p:nvPicPr>
          <p:cNvPr id="46" name="Picture 45">
            <a:extLst>
              <a:ext uri="{FF2B5EF4-FFF2-40B4-BE49-F238E27FC236}">
                <a16:creationId xmlns:a16="http://schemas.microsoft.com/office/drawing/2014/main" id="{FEA5384E-248E-654E-9486-F7EFD9E2A57A}"/>
              </a:ext>
            </a:extLst>
          </p:cNvPr>
          <p:cNvPicPr>
            <a:picLocks noChangeAspect="1"/>
          </p:cNvPicPr>
          <p:nvPr/>
        </p:nvPicPr>
        <p:blipFill>
          <a:blip r:embed="rId18"/>
          <a:stretch>
            <a:fillRect/>
          </a:stretch>
        </p:blipFill>
        <p:spPr>
          <a:xfrm>
            <a:off x="282186" y="3549016"/>
            <a:ext cx="696701" cy="458356"/>
          </a:xfrm>
          <a:prstGeom prst="rect">
            <a:avLst/>
          </a:prstGeom>
          <a:effectLst>
            <a:outerShdw blurRad="50800" dist="38100" dir="2700000" algn="tl" rotWithShape="0">
              <a:prstClr val="black">
                <a:alpha val="40000"/>
              </a:prstClr>
            </a:outerShdw>
          </a:effectLst>
        </p:spPr>
      </p:pic>
      <p:sp>
        <p:nvSpPr>
          <p:cNvPr id="47" name="Rectangle 46">
            <a:extLst>
              <a:ext uri="{FF2B5EF4-FFF2-40B4-BE49-F238E27FC236}">
                <a16:creationId xmlns:a16="http://schemas.microsoft.com/office/drawing/2014/main" id="{358C8C01-0962-154E-806C-EE2F13F4149C}"/>
              </a:ext>
            </a:extLst>
          </p:cNvPr>
          <p:cNvSpPr/>
          <p:nvPr/>
        </p:nvSpPr>
        <p:spPr>
          <a:xfrm>
            <a:off x="190011" y="4072661"/>
            <a:ext cx="914400" cy="265423"/>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accent4">
                    <a:lumMod val="50000"/>
                  </a:schemeClr>
                </a:solidFill>
                <a:latin typeface="IBM Plex Sans" panose="020B0503050203000203" pitchFamily="34" charset="0"/>
              </a:rPr>
              <a:t>Manufacturers</a:t>
            </a:r>
          </a:p>
        </p:txBody>
      </p:sp>
      <p:sp>
        <p:nvSpPr>
          <p:cNvPr id="49" name="Rectangle 48">
            <a:extLst>
              <a:ext uri="{FF2B5EF4-FFF2-40B4-BE49-F238E27FC236}">
                <a16:creationId xmlns:a16="http://schemas.microsoft.com/office/drawing/2014/main" id="{C98ACB61-152A-734F-8B78-F7349F52CE97}"/>
              </a:ext>
            </a:extLst>
          </p:cNvPr>
          <p:cNvSpPr/>
          <p:nvPr/>
        </p:nvSpPr>
        <p:spPr>
          <a:xfrm>
            <a:off x="158112" y="4898583"/>
            <a:ext cx="1046427" cy="663577"/>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100" b="1" dirty="0">
                <a:solidFill>
                  <a:schemeClr val="accent4">
                    <a:lumMod val="50000"/>
                  </a:schemeClr>
                </a:solidFill>
                <a:latin typeface="IBM Plex Sans" panose="020B0503050203000203" pitchFamily="34" charset="0"/>
              </a:rPr>
              <a:t>Local</a:t>
            </a:r>
          </a:p>
        </p:txBody>
      </p:sp>
      <p:sp>
        <p:nvSpPr>
          <p:cNvPr id="50" name="Rectangle 49">
            <a:extLst>
              <a:ext uri="{FF2B5EF4-FFF2-40B4-BE49-F238E27FC236}">
                <a16:creationId xmlns:a16="http://schemas.microsoft.com/office/drawing/2014/main" id="{1B8FB375-A7CB-9246-A86E-1D7C2559CED1}"/>
              </a:ext>
            </a:extLst>
          </p:cNvPr>
          <p:cNvSpPr/>
          <p:nvPr/>
        </p:nvSpPr>
        <p:spPr>
          <a:xfrm>
            <a:off x="233355" y="5179445"/>
            <a:ext cx="891088" cy="274894"/>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accent4">
                    <a:lumMod val="50000"/>
                  </a:schemeClr>
                </a:solidFill>
                <a:latin typeface="IBM Plex Sans" panose="020B0503050203000203" pitchFamily="34" charset="0"/>
              </a:rPr>
              <a:t>Private Sector</a:t>
            </a:r>
          </a:p>
        </p:txBody>
      </p:sp>
      <p:cxnSp>
        <p:nvCxnSpPr>
          <p:cNvPr id="3" name="Elbow Connector 2">
            <a:extLst>
              <a:ext uri="{FF2B5EF4-FFF2-40B4-BE49-F238E27FC236}">
                <a16:creationId xmlns:a16="http://schemas.microsoft.com/office/drawing/2014/main" id="{8D4EC825-B289-D146-9F6B-C3B86CBC58CC}"/>
              </a:ext>
            </a:extLst>
          </p:cNvPr>
          <p:cNvCxnSpPr>
            <a:cxnSpLocks/>
          </p:cNvCxnSpPr>
          <p:nvPr/>
        </p:nvCxnSpPr>
        <p:spPr>
          <a:xfrm>
            <a:off x="1191223" y="4079070"/>
            <a:ext cx="382412" cy="611442"/>
          </a:xfrm>
          <a:prstGeom prst="bentConnector3">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53" name="Elbow Connector 52">
            <a:extLst>
              <a:ext uri="{FF2B5EF4-FFF2-40B4-BE49-F238E27FC236}">
                <a16:creationId xmlns:a16="http://schemas.microsoft.com/office/drawing/2014/main" id="{05AF0A84-0D40-214C-BDD9-6C92DDD89915}"/>
              </a:ext>
            </a:extLst>
          </p:cNvPr>
          <p:cNvCxnSpPr>
            <a:cxnSpLocks/>
          </p:cNvCxnSpPr>
          <p:nvPr/>
        </p:nvCxnSpPr>
        <p:spPr>
          <a:xfrm flipV="1">
            <a:off x="1204539" y="4787526"/>
            <a:ext cx="369095" cy="350102"/>
          </a:xfrm>
          <a:prstGeom prst="bentConnector3">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54" name="Rectangle 53">
            <a:extLst>
              <a:ext uri="{FF2B5EF4-FFF2-40B4-BE49-F238E27FC236}">
                <a16:creationId xmlns:a16="http://schemas.microsoft.com/office/drawing/2014/main" id="{47921145-2981-C04C-8EF2-D24B8CB6C853}"/>
              </a:ext>
            </a:extLst>
          </p:cNvPr>
          <p:cNvSpPr/>
          <p:nvPr/>
        </p:nvSpPr>
        <p:spPr>
          <a:xfrm>
            <a:off x="190011" y="4417628"/>
            <a:ext cx="914400" cy="304784"/>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accent4">
                    <a:lumMod val="50000"/>
                  </a:schemeClr>
                </a:solidFill>
                <a:latin typeface="IBM Plex Sans" panose="020B0503050203000203" pitchFamily="34" charset="0"/>
              </a:rPr>
              <a:t>Global Repositories</a:t>
            </a:r>
          </a:p>
        </p:txBody>
      </p:sp>
      <p:sp>
        <p:nvSpPr>
          <p:cNvPr id="55" name="Cube 54">
            <a:extLst>
              <a:ext uri="{FF2B5EF4-FFF2-40B4-BE49-F238E27FC236}">
                <a16:creationId xmlns:a16="http://schemas.microsoft.com/office/drawing/2014/main" id="{6970B038-07D7-5042-AB57-92161911D04C}"/>
              </a:ext>
            </a:extLst>
          </p:cNvPr>
          <p:cNvSpPr/>
          <p:nvPr/>
        </p:nvSpPr>
        <p:spPr>
          <a:xfrm>
            <a:off x="7650238" y="3627447"/>
            <a:ext cx="844655" cy="790180"/>
          </a:xfrm>
          <a:prstGeom prst="cube">
            <a:avLst>
              <a:gd name="adj" fmla="val 24624"/>
            </a:avLst>
          </a:prstGeom>
          <a:solidFill>
            <a:srgbClr val="CDE9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latin typeface="IBM Plex Sans" panose="020B0503050203000203" pitchFamily="34" charset="0"/>
              </a:rPr>
              <a:t>Finance Systems</a:t>
            </a:r>
          </a:p>
        </p:txBody>
      </p:sp>
      <p:sp>
        <p:nvSpPr>
          <p:cNvPr id="109" name="Cube 108">
            <a:extLst>
              <a:ext uri="{FF2B5EF4-FFF2-40B4-BE49-F238E27FC236}">
                <a16:creationId xmlns:a16="http://schemas.microsoft.com/office/drawing/2014/main" id="{2275A32B-58D3-A140-9C97-CCE20F23DBCD}"/>
              </a:ext>
            </a:extLst>
          </p:cNvPr>
          <p:cNvSpPr/>
          <p:nvPr/>
        </p:nvSpPr>
        <p:spPr>
          <a:xfrm>
            <a:off x="5603425" y="3627447"/>
            <a:ext cx="1007497" cy="790180"/>
          </a:xfrm>
          <a:prstGeom prst="cube">
            <a:avLst>
              <a:gd name="adj" fmla="val 24624"/>
            </a:avLst>
          </a:prstGeom>
          <a:solidFill>
            <a:srgbClr val="CDE9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latin typeface="IBM Plex Sans" panose="020B0503050203000203" pitchFamily="34" charset="0"/>
              </a:rPr>
              <a:t>Regulatory Systems</a:t>
            </a:r>
          </a:p>
        </p:txBody>
      </p:sp>
    </p:spTree>
    <p:extLst>
      <p:ext uri="{BB962C8B-B14F-4D97-AF65-F5344CB8AC3E}">
        <p14:creationId xmlns:p14="http://schemas.microsoft.com/office/powerpoint/2010/main" val="3833436618"/>
      </p:ext>
    </p:extLst>
  </p:cSld>
  <p:clrMapOvr>
    <a:masterClrMapping/>
  </p:clrMapOvr>
  <p:extLst>
    <p:ext uri="{6950BFC3-D8DA-4A85-94F7-54DA5524770B}">
      <p188:commentRel xmlns:p188="http://schemas.microsoft.com/office/powerpoint/2018/8/main" r:id="rId3"/>
    </p:ext>
  </p:extLs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DCDEE52-E403-451B-B068-987223E4D919}"/>
              </a:ext>
            </a:extLst>
          </p:cNvPr>
          <p:cNvSpPr>
            <a:spLocks noGrp="1"/>
          </p:cNvSpPr>
          <p:nvPr>
            <p:ph type="ctrTitle" idx="4294967295"/>
          </p:nvPr>
        </p:nvSpPr>
        <p:spPr>
          <a:xfrm>
            <a:off x="582613" y="3001963"/>
            <a:ext cx="7978775" cy="854075"/>
          </a:xfrm>
        </p:spPr>
        <p:txBody>
          <a:bodyPr>
            <a:noAutofit/>
          </a:bodyPr>
          <a:lstStyle/>
          <a:p>
            <a:pPr algn="ctr"/>
            <a:r>
              <a:rPr lang="en-US" sz="2800" b="1" dirty="0"/>
              <a:t>Rwanda DSC Roadmap</a:t>
            </a:r>
          </a:p>
        </p:txBody>
      </p:sp>
    </p:spTree>
    <p:custDataLst>
      <p:tags r:id="rId1"/>
    </p:custDataLst>
    <p:extLst>
      <p:ext uri="{BB962C8B-B14F-4D97-AF65-F5344CB8AC3E}">
        <p14:creationId xmlns:p14="http://schemas.microsoft.com/office/powerpoint/2010/main" val="34182430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C1AE4842-2308-AC4C-B507-E9B621AF672C}"/>
              </a:ext>
            </a:extLst>
          </p:cNvPr>
          <p:cNvSpPr/>
          <p:nvPr/>
        </p:nvSpPr>
        <p:spPr>
          <a:xfrm>
            <a:off x="564776" y="1551043"/>
            <a:ext cx="732388" cy="299058"/>
          </a:xfrm>
          <a:prstGeom prst="round2DiagRect">
            <a:avLst/>
          </a:prstGeom>
          <a:solidFill>
            <a:srgbClr val="CF39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50" b="1" dirty="0">
                <a:latin typeface="IBM Plex Sans" panose="020B0503050203000203" pitchFamily="34" charset="0"/>
              </a:rPr>
              <a:t>Phase 1</a:t>
            </a:r>
          </a:p>
        </p:txBody>
      </p:sp>
      <p:sp>
        <p:nvSpPr>
          <p:cNvPr id="466" name="Google Shape;466;p6"/>
          <p:cNvSpPr txBox="1"/>
          <p:nvPr/>
        </p:nvSpPr>
        <p:spPr>
          <a:xfrm>
            <a:off x="8139289" y="6338887"/>
            <a:ext cx="369493"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fld id="{00000000-1234-1234-1234-123412341234}" type="slidenum">
              <a:rPr lang="en-US" sz="1400">
                <a:solidFill>
                  <a:schemeClr val="dk1"/>
                </a:solidFill>
                <a:latin typeface="Gill Sans"/>
                <a:ea typeface="Gill Sans"/>
                <a:cs typeface="Gill Sans"/>
                <a:sym typeface="Gill Sans"/>
              </a:rPr>
              <a:t>36</a:t>
            </a:fld>
            <a:endParaRPr sz="1400">
              <a:solidFill>
                <a:schemeClr val="dk1"/>
              </a:solidFill>
              <a:latin typeface="Gill Sans"/>
              <a:ea typeface="Gill Sans"/>
              <a:cs typeface="Gill Sans"/>
              <a:sym typeface="Gill Sans"/>
            </a:endParaRPr>
          </a:p>
        </p:txBody>
      </p:sp>
      <p:sp>
        <p:nvSpPr>
          <p:cNvPr id="66" name="Google Shape;459;p6">
            <a:extLst>
              <a:ext uri="{FF2B5EF4-FFF2-40B4-BE49-F238E27FC236}">
                <a16:creationId xmlns:a16="http://schemas.microsoft.com/office/drawing/2014/main" id="{BCD745A5-C69A-2047-B2A9-0468A6424EEE}"/>
              </a:ext>
            </a:extLst>
          </p:cNvPr>
          <p:cNvSpPr txBox="1">
            <a:spLocks/>
          </p:cNvSpPr>
          <p:nvPr/>
        </p:nvSpPr>
        <p:spPr>
          <a:xfrm>
            <a:off x="518160" y="863185"/>
            <a:ext cx="8469085" cy="480091"/>
          </a:xfrm>
          <a:prstGeom prst="rect">
            <a:avLst/>
          </a:prstGeom>
          <a:noFill/>
          <a:ln>
            <a:noFill/>
          </a:ln>
        </p:spPr>
        <p:txBody>
          <a:bodyPr spcFirstLastPara="1" vert="horz" wrap="square" lIns="91425" tIns="45700" rIns="91425" bIns="45700" rtlCol="0" anchor="ctr" anchorCtr="0">
            <a:spAutoFit/>
          </a:bodyPr>
          <a:lstStyle>
            <a:lvl1pPr algn="l" defTabSz="914400" rtl="0" eaLnBrk="1" latinLnBrk="0" hangingPunct="1">
              <a:lnSpc>
                <a:spcPct val="90000"/>
              </a:lnSpc>
              <a:spcBef>
                <a:spcPct val="0"/>
              </a:spcBef>
              <a:buNone/>
              <a:defRPr sz="3200" kern="1200">
                <a:solidFill>
                  <a:srgbClr val="BA0C2F"/>
                </a:solidFill>
                <a:latin typeface="Gill Sans MT" panose="020B0502020104020203" pitchFamily="34" charset="0"/>
                <a:ea typeface="+mj-ea"/>
                <a:cs typeface="+mj-cs"/>
              </a:defRPr>
            </a:lvl1pPr>
          </a:lstStyle>
          <a:p>
            <a:pPr marL="0" marR="0" lvl="0" indent="0" algn="l" defTabSz="914400" rtl="0" eaLnBrk="1" fontAlgn="t" latinLnBrk="0" hangingPunct="1">
              <a:lnSpc>
                <a:spcPct val="90000"/>
              </a:lnSpc>
              <a:spcBef>
                <a:spcPct val="0"/>
              </a:spcBef>
              <a:spcAft>
                <a:spcPts val="0"/>
              </a:spcAft>
              <a:buClr>
                <a:srgbClr val="6C6463"/>
              </a:buClr>
              <a:buSzPct val="80000"/>
              <a:buFontTx/>
              <a:buNone/>
              <a:tabLst/>
              <a:defRPr/>
            </a:pPr>
            <a:r>
              <a:rPr kumimoji="0" lang="en-US" sz="2800" b="0" i="0" u="none" strike="noStrike" kern="1200" cap="none" spc="0" normalizeH="0" baseline="0" noProof="0" dirty="0">
                <a:ln>
                  <a:noFill/>
                </a:ln>
                <a:solidFill>
                  <a:srgbClr val="BA0C2F"/>
                </a:solidFill>
                <a:effectLst/>
                <a:uLnTx/>
                <a:uFillTx/>
                <a:latin typeface="Gill Sans MT" panose="020B0502020104020203" pitchFamily="34" charset="0"/>
                <a:ea typeface="+mj-ea"/>
                <a:cs typeface="+mj-cs"/>
                <a:sym typeface="Gill Sans"/>
              </a:rPr>
              <a:t>DSC Implementation Priorities</a:t>
            </a:r>
            <a:endParaRPr kumimoji="0" lang="en-US" sz="2800" b="0" i="0" u="none" strike="noStrike" kern="1200" cap="none" spc="0" normalizeH="0" baseline="0" noProof="0" dirty="0">
              <a:ln>
                <a:noFill/>
              </a:ln>
              <a:solidFill>
                <a:srgbClr val="BA0C2F"/>
              </a:solidFill>
              <a:effectLst/>
              <a:uLnTx/>
              <a:uFillTx/>
              <a:latin typeface="Gill Sans MT" panose="020B0502020104020203" pitchFamily="34" charset="0"/>
              <a:ea typeface="+mj-ea"/>
              <a:cs typeface="+mj-cs"/>
            </a:endParaRPr>
          </a:p>
        </p:txBody>
      </p:sp>
      <p:sp>
        <p:nvSpPr>
          <p:cNvPr id="6" name="Rectangle 5">
            <a:extLst>
              <a:ext uri="{FF2B5EF4-FFF2-40B4-BE49-F238E27FC236}">
                <a16:creationId xmlns:a16="http://schemas.microsoft.com/office/drawing/2014/main" id="{60F51C68-7987-5B46-8717-B5E8C6CC00AB}"/>
              </a:ext>
            </a:extLst>
          </p:cNvPr>
          <p:cNvSpPr/>
          <p:nvPr/>
        </p:nvSpPr>
        <p:spPr>
          <a:xfrm>
            <a:off x="564776" y="5148251"/>
            <a:ext cx="2688778" cy="830997"/>
          </a:xfrm>
          <a:prstGeom prst="rect">
            <a:avLst/>
          </a:prstGeom>
          <a:solidFill>
            <a:schemeClr val="accent3"/>
          </a:solidFill>
        </p:spPr>
        <p:txBody>
          <a:bodyPr wrap="square">
            <a:spAutoFit/>
          </a:bodyPr>
          <a:lstStyle/>
          <a:p>
            <a:pPr marR="0" lvl="0">
              <a:spcBef>
                <a:spcPts val="0"/>
              </a:spcBef>
              <a:spcAft>
                <a:spcPts val="0"/>
              </a:spcAft>
            </a:pPr>
            <a:r>
              <a:rPr lang="en-US" sz="1200" b="1" dirty="0">
                <a:solidFill>
                  <a:schemeClr val="bg1"/>
                </a:solidFill>
                <a:latin typeface="IBM Plex Sans" panose="020B0503050203000203" pitchFamily="34" charset="0"/>
                <a:ea typeface="Times New Roman" panose="02020603050405020304" pitchFamily="18" charset="0"/>
                <a:cs typeface="Times New Roman" panose="02020603050405020304" pitchFamily="18" charset="0"/>
              </a:rPr>
              <a:t>#1</a:t>
            </a:r>
            <a:r>
              <a:rPr lang="en-US" sz="1200" dirty="0">
                <a:solidFill>
                  <a:schemeClr val="bg1"/>
                </a:solidFill>
                <a:latin typeface="IBM Plex Sans" panose="020B0503050203000203" pitchFamily="34" charset="0"/>
                <a:ea typeface="Times New Roman" panose="02020603050405020304" pitchFamily="18" charset="0"/>
                <a:cs typeface="Times New Roman" panose="02020603050405020304" pitchFamily="18" charset="0"/>
              </a:rPr>
              <a:t> - Provide genuine high-quality pharmaceutical products to patients on time, at the right place and in the right quantity</a:t>
            </a:r>
          </a:p>
        </p:txBody>
      </p:sp>
      <p:sp>
        <p:nvSpPr>
          <p:cNvPr id="7" name="Rectangle 6">
            <a:extLst>
              <a:ext uri="{FF2B5EF4-FFF2-40B4-BE49-F238E27FC236}">
                <a16:creationId xmlns:a16="http://schemas.microsoft.com/office/drawing/2014/main" id="{35C0DDBF-AAE9-BB45-96BA-437BBDC721ED}"/>
              </a:ext>
            </a:extLst>
          </p:cNvPr>
          <p:cNvSpPr/>
          <p:nvPr/>
        </p:nvSpPr>
        <p:spPr>
          <a:xfrm>
            <a:off x="4295554" y="5150333"/>
            <a:ext cx="3583172" cy="830997"/>
          </a:xfrm>
          <a:prstGeom prst="rect">
            <a:avLst/>
          </a:prstGeom>
          <a:solidFill>
            <a:schemeClr val="accent3"/>
          </a:solidFill>
        </p:spPr>
        <p:txBody>
          <a:bodyPr wrap="square">
            <a:spAutoFit/>
          </a:bodyPr>
          <a:lstStyle/>
          <a:p>
            <a:pPr marR="0" lvl="0">
              <a:spcBef>
                <a:spcPts val="0"/>
              </a:spcBef>
              <a:spcAft>
                <a:spcPts val="0"/>
              </a:spcAft>
            </a:pPr>
            <a:r>
              <a:rPr lang="en-US" sz="1200" b="1" dirty="0">
                <a:solidFill>
                  <a:schemeClr val="bg1"/>
                </a:solidFill>
                <a:latin typeface="IBM Plex Sans" panose="020B0503050203000203" pitchFamily="34" charset="0"/>
                <a:ea typeface="Times New Roman" panose="02020603050405020304" pitchFamily="18" charset="0"/>
                <a:cs typeface="Times New Roman" panose="02020603050405020304" pitchFamily="18" charset="0"/>
              </a:rPr>
              <a:t>#2</a:t>
            </a:r>
            <a:r>
              <a:rPr lang="en-US" sz="1200" dirty="0">
                <a:solidFill>
                  <a:schemeClr val="bg1"/>
                </a:solidFill>
                <a:latin typeface="IBM Plex Sans" panose="020B0503050203000203" pitchFamily="34" charset="0"/>
                <a:ea typeface="Times New Roman" panose="02020603050405020304" pitchFamily="18" charset="0"/>
                <a:cs typeface="Times New Roman" panose="02020603050405020304" pitchFamily="18" charset="0"/>
              </a:rPr>
              <a:t> - Continuously improve operational efficiency resulting in consistent real-time high-quality data that helps supply chain leaders to ensure objective #1</a:t>
            </a:r>
            <a:endParaRPr lang="en-US" sz="1200" dirty="0">
              <a:solidFill>
                <a:schemeClr val="bg1"/>
              </a:solidFill>
              <a:latin typeface="Gill Sans MT" panose="020B0502020104020203" pitchFamily="34" charset="77"/>
              <a:ea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BD13B8B5-CD33-4549-AB80-B4D3DCF7F63A}"/>
              </a:ext>
            </a:extLst>
          </p:cNvPr>
          <p:cNvSpPr/>
          <p:nvPr/>
        </p:nvSpPr>
        <p:spPr>
          <a:xfrm>
            <a:off x="564776" y="1827454"/>
            <a:ext cx="2688778" cy="1830146"/>
          </a:xfrm>
          <a:prstGeom prst="rect">
            <a:avLst/>
          </a:prstGeom>
          <a:solidFill>
            <a:schemeClr val="accent4">
              <a:lumMod val="20000"/>
              <a:lumOff val="80000"/>
            </a:schemeClr>
          </a:solidFill>
          <a:ln w="19050" cap="flat" cmpd="sng" algn="ctr">
            <a:noFill/>
            <a:prstDash val="solid"/>
            <a:miter lim="800000"/>
          </a:ln>
          <a:effectLst/>
        </p:spPr>
        <p:txBody>
          <a:bodyPr rtlCol="0" anchor="t"/>
          <a:lstStyle/>
          <a:p>
            <a:pPr marL="285750" indent="-285750">
              <a:buFont typeface="Courier New" panose="02070309020205020404" pitchFamily="49" charset="0"/>
              <a:buChar char="o"/>
            </a:pPr>
            <a:r>
              <a:rPr lang="en-US" sz="1100" dirty="0">
                <a:solidFill>
                  <a:srgbClr val="000000"/>
                </a:solidFill>
                <a:latin typeface="IBM Plex Sans" panose="020B0503050203000203" pitchFamily="34" charset="0"/>
                <a:ea typeface="Times New Roman" panose="02020603050405020304" pitchFamily="18" charset="0"/>
                <a:cs typeface="Times New Roman" panose="02020603050405020304" pitchFamily="18" charset="0"/>
              </a:rPr>
              <a:t>Interoperability Layer</a:t>
            </a:r>
            <a:endParaRPr lang="en-US" sz="1100" dirty="0">
              <a:solidFill>
                <a:srgbClr val="7F7F7F"/>
              </a:solidFill>
              <a:latin typeface="Gill Sans MT" panose="020B0502020104020203" pitchFamily="34" charset="77"/>
              <a:ea typeface="Times New Roman" panose="02020603050405020304" pitchFamily="18" charset="0"/>
              <a:cs typeface="Times New Roman" panose="02020603050405020304" pitchFamily="18" charset="0"/>
            </a:endParaRPr>
          </a:p>
          <a:p>
            <a:pPr marL="285750" indent="-285750">
              <a:buFont typeface="Courier New" panose="02070309020205020404" pitchFamily="49" charset="0"/>
              <a:buChar char="o"/>
            </a:pPr>
            <a:r>
              <a:rPr lang="en-US" sz="1100" dirty="0">
                <a:solidFill>
                  <a:srgbClr val="000000"/>
                </a:solidFill>
                <a:latin typeface="IBM Plex Sans" panose="020B0503050203000203" pitchFamily="34" charset="0"/>
                <a:ea typeface="Times New Roman" panose="02020603050405020304" pitchFamily="18" charset="0"/>
                <a:cs typeface="Times New Roman" panose="02020603050405020304" pitchFamily="18" charset="0"/>
              </a:rPr>
              <a:t>Foundational components and integration with other systems through Interoperability Layer</a:t>
            </a:r>
            <a:endParaRPr lang="en-US" sz="1100" dirty="0">
              <a:solidFill>
                <a:srgbClr val="7F7F7F"/>
              </a:solidFill>
              <a:latin typeface="Gill Sans MT" panose="020B0502020104020203" pitchFamily="34" charset="77"/>
              <a:ea typeface="Times New Roman" panose="02020603050405020304" pitchFamily="18" charset="0"/>
              <a:cs typeface="Times New Roman" panose="02020603050405020304" pitchFamily="18" charset="0"/>
            </a:endParaRPr>
          </a:p>
          <a:p>
            <a:pPr marL="285750" indent="-285750">
              <a:buFont typeface="Courier New" panose="02070309020205020404" pitchFamily="49" charset="0"/>
              <a:buChar char="o"/>
            </a:pPr>
            <a:r>
              <a:rPr lang="en-US" sz="1100" dirty="0">
                <a:solidFill>
                  <a:srgbClr val="000000"/>
                </a:solidFill>
                <a:latin typeface="IBM Plex Sans" panose="020B0503050203000203" pitchFamily="34" charset="0"/>
                <a:ea typeface="Times New Roman" panose="02020603050405020304" pitchFamily="18" charset="0"/>
                <a:cs typeface="Times New Roman" panose="02020603050405020304" pitchFamily="18" charset="0"/>
              </a:rPr>
              <a:t>Forecasting &amp; Planning</a:t>
            </a:r>
            <a:endParaRPr lang="en-US" sz="1100" dirty="0">
              <a:solidFill>
                <a:srgbClr val="7F7F7F"/>
              </a:solidFill>
              <a:latin typeface="Gill Sans MT" panose="020B0502020104020203" pitchFamily="34" charset="77"/>
              <a:ea typeface="Times New Roman" panose="02020603050405020304" pitchFamily="18" charset="0"/>
              <a:cs typeface="Times New Roman" panose="02020603050405020304" pitchFamily="18" charset="0"/>
            </a:endParaRPr>
          </a:p>
          <a:p>
            <a:pPr marL="285750" indent="-285750">
              <a:buFont typeface="Courier New" panose="02070309020205020404" pitchFamily="49" charset="0"/>
              <a:buChar char="o"/>
            </a:pPr>
            <a:r>
              <a:rPr lang="en-US" sz="1100" dirty="0">
                <a:solidFill>
                  <a:srgbClr val="000000"/>
                </a:solidFill>
                <a:latin typeface="IBM Plex Sans" panose="020B0503050203000203" pitchFamily="34" charset="0"/>
                <a:ea typeface="Times New Roman" panose="02020603050405020304" pitchFamily="18" charset="0"/>
                <a:cs typeface="Times New Roman" panose="02020603050405020304" pitchFamily="18" charset="0"/>
              </a:rPr>
              <a:t>Warehouse Management </a:t>
            </a:r>
            <a:endParaRPr lang="en-US" sz="1100" dirty="0">
              <a:solidFill>
                <a:srgbClr val="7F7F7F"/>
              </a:solidFill>
              <a:latin typeface="Gill Sans MT" panose="020B0502020104020203" pitchFamily="34" charset="77"/>
              <a:ea typeface="Times New Roman" panose="02020603050405020304" pitchFamily="18" charset="0"/>
              <a:cs typeface="Times New Roman" panose="02020603050405020304" pitchFamily="18" charset="0"/>
            </a:endParaRPr>
          </a:p>
          <a:p>
            <a:pPr marL="285750" indent="-285750">
              <a:buFont typeface="Courier New" panose="02070309020205020404" pitchFamily="49" charset="0"/>
              <a:buChar char="o"/>
            </a:pPr>
            <a:r>
              <a:rPr lang="en-US" sz="1100" dirty="0">
                <a:solidFill>
                  <a:srgbClr val="000000"/>
                </a:solidFill>
                <a:latin typeface="IBM Plex Sans" panose="020B0503050203000203" pitchFamily="34" charset="0"/>
                <a:ea typeface="Times New Roman" panose="02020603050405020304" pitchFamily="18" charset="0"/>
                <a:cs typeface="Times New Roman" panose="02020603050405020304" pitchFamily="18" charset="0"/>
              </a:rPr>
              <a:t>Dispensing</a:t>
            </a:r>
            <a:endParaRPr lang="en-US" sz="1100" dirty="0">
              <a:solidFill>
                <a:srgbClr val="7F7F7F"/>
              </a:solidFill>
              <a:latin typeface="Gill Sans MT" panose="020B0502020104020203" pitchFamily="34" charset="77"/>
              <a:ea typeface="Times New Roman" panose="02020603050405020304" pitchFamily="18" charset="0"/>
              <a:cs typeface="Times New Roman" panose="02020603050405020304" pitchFamily="18" charset="0"/>
            </a:endParaRPr>
          </a:p>
          <a:p>
            <a:pPr marL="285750" indent="-285750">
              <a:buFont typeface="Courier New" panose="02070309020205020404" pitchFamily="49" charset="0"/>
              <a:buChar char="o"/>
            </a:pPr>
            <a:r>
              <a:rPr lang="en-US" sz="1100" dirty="0">
                <a:solidFill>
                  <a:srgbClr val="000000"/>
                </a:solidFill>
                <a:latin typeface="IBM Plex Sans" panose="020B0503050203000203" pitchFamily="34" charset="0"/>
                <a:ea typeface="Times New Roman" panose="02020603050405020304" pitchFamily="18" charset="0"/>
                <a:cs typeface="Times New Roman" panose="02020603050405020304" pitchFamily="18" charset="0"/>
              </a:rPr>
              <a:t>Incremental development of Analytics and Business Intelligence</a:t>
            </a:r>
            <a:endParaRPr lang="en-US" sz="1100" dirty="0">
              <a:solidFill>
                <a:srgbClr val="7F7F7F"/>
              </a:solidFill>
              <a:latin typeface="Gill Sans MT" panose="020B0502020104020203" pitchFamily="34" charset="77"/>
              <a:ea typeface="Times New Roman" panose="02020603050405020304" pitchFamily="18" charset="0"/>
              <a:cs typeface="Times New Roman" panose="02020603050405020304" pitchFamily="18" charset="0"/>
            </a:endParaRPr>
          </a:p>
          <a:p>
            <a:pPr marL="742950" lvl="1" indent="-285750">
              <a:buFont typeface="Courier New" panose="02070309020205020404" pitchFamily="49" charset="0"/>
              <a:buChar char="o"/>
            </a:pPr>
            <a:r>
              <a:rPr lang="en-US" sz="1100" dirty="0">
                <a:solidFill>
                  <a:srgbClr val="000000"/>
                </a:solidFill>
                <a:latin typeface="IBM Plex Sans" panose="020B0503050203000203" pitchFamily="34" charset="0"/>
                <a:ea typeface="Times New Roman" panose="02020603050405020304" pitchFamily="18" charset="0"/>
                <a:cs typeface="Times New Roman" panose="02020603050405020304" pitchFamily="18" charset="0"/>
              </a:rPr>
              <a:t>SC Dashboards</a:t>
            </a:r>
            <a:r>
              <a:rPr lang="en-US" sz="1100" dirty="0"/>
              <a:t> </a:t>
            </a:r>
            <a:endParaRPr lang="en-US" sz="4000" kern="0" dirty="0">
              <a:solidFill>
                <a:prstClr val="black"/>
              </a:solidFill>
              <a:latin typeface="IBM Plex Sans" panose="020B0503050203000203" pitchFamily="34" charset="0"/>
            </a:endParaRPr>
          </a:p>
        </p:txBody>
      </p:sp>
      <p:sp>
        <p:nvSpPr>
          <p:cNvPr id="11" name="Round Diagonal Corner Rectangle 10">
            <a:extLst>
              <a:ext uri="{FF2B5EF4-FFF2-40B4-BE49-F238E27FC236}">
                <a16:creationId xmlns:a16="http://schemas.microsoft.com/office/drawing/2014/main" id="{B491AEDE-774F-0C49-8765-2622C851E4A6}"/>
              </a:ext>
            </a:extLst>
          </p:cNvPr>
          <p:cNvSpPr/>
          <p:nvPr/>
        </p:nvSpPr>
        <p:spPr>
          <a:xfrm>
            <a:off x="3350497" y="1572309"/>
            <a:ext cx="732388" cy="299058"/>
          </a:xfrm>
          <a:prstGeom prst="round2DiagRect">
            <a:avLst/>
          </a:prstGeom>
          <a:solidFill>
            <a:srgbClr val="EBB1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50" b="1" dirty="0">
                <a:latin typeface="IBM Plex Sans" panose="020B0503050203000203" pitchFamily="34" charset="0"/>
              </a:rPr>
              <a:t>Phase 2</a:t>
            </a:r>
          </a:p>
        </p:txBody>
      </p:sp>
      <p:sp>
        <p:nvSpPr>
          <p:cNvPr id="10" name="Rectangle 9">
            <a:extLst>
              <a:ext uri="{FF2B5EF4-FFF2-40B4-BE49-F238E27FC236}">
                <a16:creationId xmlns:a16="http://schemas.microsoft.com/office/drawing/2014/main" id="{3A82D081-5F5E-C345-A212-893CC94094B1}"/>
              </a:ext>
            </a:extLst>
          </p:cNvPr>
          <p:cNvSpPr/>
          <p:nvPr/>
        </p:nvSpPr>
        <p:spPr>
          <a:xfrm>
            <a:off x="3345188" y="1851447"/>
            <a:ext cx="2688778" cy="1806153"/>
          </a:xfrm>
          <a:prstGeom prst="rect">
            <a:avLst/>
          </a:prstGeom>
          <a:solidFill>
            <a:schemeClr val="accent4">
              <a:lumMod val="20000"/>
              <a:lumOff val="80000"/>
            </a:schemeClr>
          </a:solidFill>
          <a:ln w="19050" cap="flat" cmpd="sng" algn="ctr">
            <a:noFill/>
            <a:prstDash val="solid"/>
            <a:miter lim="800000"/>
          </a:ln>
          <a:effectLst/>
        </p:spPr>
        <p:txBody>
          <a:bodyPr rtlCol="0" anchor="t"/>
          <a:lstStyle/>
          <a:p>
            <a:pPr marL="285750" indent="-285750">
              <a:buFont typeface="Courier New" panose="02070309020205020404" pitchFamily="49" charset="0"/>
              <a:buChar char="o"/>
            </a:pPr>
            <a:r>
              <a:rPr lang="en-US" sz="1100" dirty="0">
                <a:solidFill>
                  <a:srgbClr val="000000"/>
                </a:solidFill>
                <a:latin typeface="IBM Plex Sans" panose="020B0503050203000203" pitchFamily="34" charset="0"/>
                <a:ea typeface="Times New Roman" panose="02020603050405020304" pitchFamily="18" charset="0"/>
                <a:cs typeface="Times New Roman" panose="02020603050405020304" pitchFamily="18" charset="0"/>
              </a:rPr>
              <a:t>Integration of all operational SC systems through Interoperability Layer</a:t>
            </a:r>
          </a:p>
          <a:p>
            <a:pPr marL="285750" indent="-285750">
              <a:buFont typeface="Courier New" panose="02070309020205020404" pitchFamily="49" charset="0"/>
              <a:buChar char="o"/>
            </a:pPr>
            <a:r>
              <a:rPr lang="en-US" sz="1100" dirty="0">
                <a:solidFill>
                  <a:srgbClr val="000000"/>
                </a:solidFill>
                <a:latin typeface="IBM Plex Sans" panose="020B0503050203000203" pitchFamily="34" charset="0"/>
                <a:ea typeface="Times New Roman" panose="02020603050405020304" pitchFamily="18" charset="0"/>
                <a:cs typeface="Times New Roman" panose="02020603050405020304" pitchFamily="18" charset="0"/>
              </a:rPr>
              <a:t>Procurement</a:t>
            </a:r>
          </a:p>
          <a:p>
            <a:pPr marL="285750" indent="-285750">
              <a:buFont typeface="Courier New" panose="02070309020205020404" pitchFamily="49" charset="0"/>
              <a:buChar char="o"/>
            </a:pPr>
            <a:r>
              <a:rPr lang="en-US" sz="1100" dirty="0">
                <a:solidFill>
                  <a:srgbClr val="000000"/>
                </a:solidFill>
                <a:latin typeface="IBM Plex Sans" panose="020B0503050203000203" pitchFamily="34" charset="0"/>
                <a:ea typeface="Times New Roman" panose="02020603050405020304" pitchFamily="18" charset="0"/>
                <a:cs typeface="Times New Roman" panose="02020603050405020304" pitchFamily="18" charset="0"/>
              </a:rPr>
              <a:t>Supplier and Contract Management</a:t>
            </a:r>
          </a:p>
          <a:p>
            <a:pPr marL="285750" indent="-285750">
              <a:buFont typeface="Courier New" panose="02070309020205020404" pitchFamily="49" charset="0"/>
              <a:buChar char="o"/>
            </a:pPr>
            <a:r>
              <a:rPr lang="en-US" sz="1100" dirty="0">
                <a:solidFill>
                  <a:srgbClr val="000000"/>
                </a:solidFill>
                <a:latin typeface="IBM Plex Sans" panose="020B0503050203000203" pitchFamily="34" charset="0"/>
                <a:ea typeface="Times New Roman" panose="02020603050405020304" pitchFamily="18" charset="0"/>
                <a:cs typeface="Times New Roman" panose="02020603050405020304" pitchFamily="18" charset="0"/>
              </a:rPr>
              <a:t>Incremental development of Analytics and Business Intelligence</a:t>
            </a:r>
          </a:p>
          <a:p>
            <a:pPr marL="742950" lvl="1" indent="-285750">
              <a:buFont typeface="Courier New" panose="02070309020205020404" pitchFamily="49" charset="0"/>
              <a:buChar char="o"/>
            </a:pPr>
            <a:r>
              <a:rPr lang="en-US" sz="1100" dirty="0">
                <a:solidFill>
                  <a:srgbClr val="000000"/>
                </a:solidFill>
                <a:latin typeface="IBM Plex Sans" panose="020B0503050203000203" pitchFamily="34" charset="0"/>
                <a:ea typeface="Times New Roman" panose="02020603050405020304" pitchFamily="18" charset="0"/>
                <a:cs typeface="Times New Roman" panose="02020603050405020304" pitchFamily="18" charset="0"/>
              </a:rPr>
              <a:t>Traceability </a:t>
            </a:r>
          </a:p>
          <a:p>
            <a:pPr marL="742950" lvl="1" indent="-285750">
              <a:buFont typeface="Courier New" panose="02070309020205020404" pitchFamily="49" charset="0"/>
              <a:buChar char="o"/>
            </a:pPr>
            <a:r>
              <a:rPr lang="en-US" sz="1100" dirty="0">
                <a:solidFill>
                  <a:srgbClr val="000000"/>
                </a:solidFill>
                <a:latin typeface="IBM Plex Sans" panose="020B0503050203000203" pitchFamily="34" charset="0"/>
                <a:ea typeface="Times New Roman" panose="02020603050405020304" pitchFamily="18" charset="0"/>
                <a:cs typeface="Times New Roman" panose="02020603050405020304" pitchFamily="18" charset="0"/>
              </a:rPr>
              <a:t>Verification </a:t>
            </a:r>
            <a:endParaRPr lang="en-US" sz="6000" kern="0" dirty="0">
              <a:solidFill>
                <a:prstClr val="black"/>
              </a:solidFill>
              <a:latin typeface="IBM Plex Sans" panose="020B0503050203000203" pitchFamily="34" charset="0"/>
            </a:endParaRPr>
          </a:p>
        </p:txBody>
      </p:sp>
      <p:sp>
        <p:nvSpPr>
          <p:cNvPr id="12" name="Round Diagonal Corner Rectangle 11">
            <a:extLst>
              <a:ext uri="{FF2B5EF4-FFF2-40B4-BE49-F238E27FC236}">
                <a16:creationId xmlns:a16="http://schemas.microsoft.com/office/drawing/2014/main" id="{C9AEE457-FC8D-3F48-9483-BEF0CDC0DF34}"/>
              </a:ext>
            </a:extLst>
          </p:cNvPr>
          <p:cNvSpPr/>
          <p:nvPr/>
        </p:nvSpPr>
        <p:spPr>
          <a:xfrm>
            <a:off x="6125601" y="1567506"/>
            <a:ext cx="732388" cy="299058"/>
          </a:xfrm>
          <a:prstGeom prst="round2DiagRect">
            <a:avLst/>
          </a:prstGeom>
          <a:solidFill>
            <a:srgbClr val="7775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50" b="1" dirty="0">
                <a:latin typeface="IBM Plex Sans" panose="020B0503050203000203" pitchFamily="34" charset="0"/>
              </a:rPr>
              <a:t>Phase 3</a:t>
            </a:r>
          </a:p>
        </p:txBody>
      </p:sp>
      <p:sp>
        <p:nvSpPr>
          <p:cNvPr id="13" name="Rectangle 12">
            <a:extLst>
              <a:ext uri="{FF2B5EF4-FFF2-40B4-BE49-F238E27FC236}">
                <a16:creationId xmlns:a16="http://schemas.microsoft.com/office/drawing/2014/main" id="{CE140660-E6B5-1C4B-9041-77C0A4BCFFF2}"/>
              </a:ext>
            </a:extLst>
          </p:cNvPr>
          <p:cNvSpPr/>
          <p:nvPr/>
        </p:nvSpPr>
        <p:spPr>
          <a:xfrm>
            <a:off x="6125601" y="1846644"/>
            <a:ext cx="2688778" cy="1806153"/>
          </a:xfrm>
          <a:prstGeom prst="rect">
            <a:avLst/>
          </a:prstGeom>
          <a:solidFill>
            <a:schemeClr val="accent4">
              <a:lumMod val="20000"/>
              <a:lumOff val="80000"/>
            </a:schemeClr>
          </a:solidFill>
          <a:ln w="19050" cap="flat" cmpd="sng" algn="ctr">
            <a:noFill/>
            <a:prstDash val="solid"/>
            <a:miter lim="800000"/>
          </a:ln>
          <a:effectLst/>
        </p:spPr>
        <p:txBody>
          <a:bodyPr rtlCol="0" anchor="t"/>
          <a:lstStyle/>
          <a:p>
            <a:pPr marL="285750" indent="-285750">
              <a:buFont typeface="Courier New" panose="02070309020205020404" pitchFamily="49" charset="0"/>
              <a:buChar char="o"/>
            </a:pPr>
            <a:r>
              <a:rPr lang="en-US" sz="1100" dirty="0">
                <a:solidFill>
                  <a:srgbClr val="000000"/>
                </a:solidFill>
                <a:latin typeface="IBM Plex Sans" panose="020B0503050203000203" pitchFamily="34" charset="0"/>
                <a:ea typeface="Times New Roman" panose="02020603050405020304" pitchFamily="18" charset="0"/>
                <a:cs typeface="Times New Roman" panose="02020603050405020304" pitchFamily="18" charset="0"/>
              </a:rPr>
              <a:t>Transportation Management</a:t>
            </a:r>
          </a:p>
          <a:p>
            <a:pPr marL="285750" indent="-285750">
              <a:buFont typeface="Courier New" panose="02070309020205020404" pitchFamily="49" charset="0"/>
              <a:buChar char="o"/>
            </a:pPr>
            <a:r>
              <a:rPr lang="en-US" sz="1100" dirty="0">
                <a:solidFill>
                  <a:srgbClr val="000000"/>
                </a:solidFill>
                <a:latin typeface="IBM Plex Sans" panose="020B0503050203000203" pitchFamily="34" charset="0"/>
                <a:ea typeface="Times New Roman" panose="02020603050405020304" pitchFamily="18" charset="0"/>
                <a:cs typeface="Times New Roman" panose="02020603050405020304" pitchFamily="18" charset="0"/>
              </a:rPr>
              <a:t>Incremental development of Analytics and Business Intelligence</a:t>
            </a:r>
          </a:p>
          <a:p>
            <a:pPr marL="285750" indent="-285750">
              <a:buFont typeface="Courier New" panose="02070309020205020404" pitchFamily="49" charset="0"/>
              <a:buChar char="o"/>
            </a:pPr>
            <a:r>
              <a:rPr lang="en-US" sz="1100" dirty="0">
                <a:solidFill>
                  <a:srgbClr val="000000"/>
                </a:solidFill>
                <a:latin typeface="IBM Plex Sans" panose="020B0503050203000203" pitchFamily="34" charset="0"/>
                <a:ea typeface="Times New Roman" panose="02020603050405020304" pitchFamily="18" charset="0"/>
                <a:cs typeface="Times New Roman" panose="02020603050405020304" pitchFamily="18" charset="0"/>
              </a:rPr>
              <a:t>Returns and Recalls </a:t>
            </a:r>
          </a:p>
          <a:p>
            <a:pPr marL="285750" indent="-285750">
              <a:buFont typeface="Courier New" panose="02070309020205020404" pitchFamily="49" charset="0"/>
              <a:buChar char="o"/>
            </a:pPr>
            <a:r>
              <a:rPr lang="en-US" sz="1100" dirty="0">
                <a:solidFill>
                  <a:srgbClr val="000000"/>
                </a:solidFill>
                <a:latin typeface="IBM Plex Sans" panose="020B0503050203000203" pitchFamily="34" charset="0"/>
                <a:ea typeface="Times New Roman" panose="02020603050405020304" pitchFamily="18" charset="0"/>
                <a:cs typeface="Times New Roman" panose="02020603050405020304" pitchFamily="18" charset="0"/>
              </a:rPr>
              <a:t>Integration of all SC systems with other ecosystems such as HIS, through the Interoperability Layer </a:t>
            </a:r>
            <a:endParaRPr lang="en-US" sz="8800" kern="0" dirty="0">
              <a:solidFill>
                <a:prstClr val="black"/>
              </a:solidFill>
              <a:latin typeface="IBM Plex Sans" panose="020B0503050203000203" pitchFamily="34" charset="0"/>
            </a:endParaRPr>
          </a:p>
        </p:txBody>
      </p:sp>
      <p:cxnSp>
        <p:nvCxnSpPr>
          <p:cNvPr id="14" name="Straight Connector 13">
            <a:extLst>
              <a:ext uri="{FF2B5EF4-FFF2-40B4-BE49-F238E27FC236}">
                <a16:creationId xmlns:a16="http://schemas.microsoft.com/office/drawing/2014/main" id="{8CC4233C-3B1F-1848-8FB4-E4521FAB6481}"/>
              </a:ext>
            </a:extLst>
          </p:cNvPr>
          <p:cNvCxnSpPr>
            <a:cxnSpLocks/>
          </p:cNvCxnSpPr>
          <p:nvPr/>
        </p:nvCxnSpPr>
        <p:spPr>
          <a:xfrm flipV="1">
            <a:off x="564776" y="3829621"/>
            <a:ext cx="1325880" cy="1"/>
          </a:xfrm>
          <a:prstGeom prst="line">
            <a:avLst/>
          </a:prstGeom>
          <a:noFill/>
          <a:ln w="9525" cap="flat" cmpd="sng" algn="ctr">
            <a:solidFill>
              <a:srgbClr val="CF3968"/>
            </a:solidFill>
            <a:prstDash val="solid"/>
            <a:miter lim="800000"/>
            <a:headEnd type="oval" w="med" len="med"/>
            <a:tailEnd type="oval" w="med" len="med"/>
          </a:ln>
          <a:effectLst/>
        </p:spPr>
      </p:cxnSp>
      <p:sp>
        <p:nvSpPr>
          <p:cNvPr id="15" name="TextBox 14">
            <a:extLst>
              <a:ext uri="{FF2B5EF4-FFF2-40B4-BE49-F238E27FC236}">
                <a16:creationId xmlns:a16="http://schemas.microsoft.com/office/drawing/2014/main" id="{24B5D9D0-1605-DB46-AC23-EB5E98DD23EB}"/>
              </a:ext>
            </a:extLst>
          </p:cNvPr>
          <p:cNvSpPr txBox="1"/>
          <p:nvPr/>
        </p:nvSpPr>
        <p:spPr>
          <a:xfrm>
            <a:off x="928047" y="3629229"/>
            <a:ext cx="593003" cy="246221"/>
          </a:xfrm>
          <a:prstGeom prst="rect">
            <a:avLst/>
          </a:prstGeom>
          <a:noFill/>
        </p:spPr>
        <p:txBody>
          <a:bodyPr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lang="en-US" sz="1000" kern="0" dirty="0">
                <a:solidFill>
                  <a:srgbClr val="CF3968"/>
                </a:solidFill>
                <a:latin typeface="IBM Plex Sans" panose="020B0503050203000203" pitchFamily="34" charset="0"/>
              </a:rPr>
              <a:t>Year 1</a:t>
            </a:r>
            <a:endParaRPr kumimoji="0" lang="en-US" sz="1000" b="0" i="0" u="none" strike="noStrike" kern="0" cap="none" spc="0" normalizeH="0" baseline="0" noProof="0" dirty="0">
              <a:ln>
                <a:noFill/>
              </a:ln>
              <a:solidFill>
                <a:srgbClr val="CF3968"/>
              </a:solidFill>
              <a:effectLst/>
              <a:uLnTx/>
              <a:uFillTx/>
              <a:latin typeface="IBM Plex Sans" panose="020B0503050203000203" pitchFamily="34" charset="0"/>
            </a:endParaRPr>
          </a:p>
        </p:txBody>
      </p:sp>
      <p:cxnSp>
        <p:nvCxnSpPr>
          <p:cNvPr id="17" name="Straight Connector 16">
            <a:extLst>
              <a:ext uri="{FF2B5EF4-FFF2-40B4-BE49-F238E27FC236}">
                <a16:creationId xmlns:a16="http://schemas.microsoft.com/office/drawing/2014/main" id="{88AEE060-B6CA-5443-B312-5E79EAE7F0DE}"/>
              </a:ext>
            </a:extLst>
          </p:cNvPr>
          <p:cNvCxnSpPr>
            <a:cxnSpLocks/>
          </p:cNvCxnSpPr>
          <p:nvPr/>
        </p:nvCxnSpPr>
        <p:spPr>
          <a:xfrm>
            <a:off x="1898532" y="3829621"/>
            <a:ext cx="1323136" cy="1"/>
          </a:xfrm>
          <a:prstGeom prst="line">
            <a:avLst/>
          </a:prstGeom>
          <a:noFill/>
          <a:ln w="9525" cap="flat" cmpd="sng" algn="ctr">
            <a:solidFill>
              <a:srgbClr val="CF3968"/>
            </a:solidFill>
            <a:prstDash val="solid"/>
            <a:miter lim="800000"/>
            <a:headEnd type="oval" w="med" len="med"/>
            <a:tailEnd type="oval" w="med" len="med"/>
          </a:ln>
          <a:effectLst/>
        </p:spPr>
      </p:cxnSp>
      <p:sp>
        <p:nvSpPr>
          <p:cNvPr id="21" name="TextBox 20">
            <a:extLst>
              <a:ext uri="{FF2B5EF4-FFF2-40B4-BE49-F238E27FC236}">
                <a16:creationId xmlns:a16="http://schemas.microsoft.com/office/drawing/2014/main" id="{1F6A9BBE-E69A-734F-A0AE-5791DF47138A}"/>
              </a:ext>
            </a:extLst>
          </p:cNvPr>
          <p:cNvSpPr txBox="1"/>
          <p:nvPr/>
        </p:nvSpPr>
        <p:spPr>
          <a:xfrm>
            <a:off x="2256547" y="3623399"/>
            <a:ext cx="593003" cy="246221"/>
          </a:xfrm>
          <a:prstGeom prst="rect">
            <a:avLst/>
          </a:prstGeom>
          <a:noFill/>
        </p:spPr>
        <p:txBody>
          <a:bodyPr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lang="en-US" sz="1000" kern="0" dirty="0">
                <a:solidFill>
                  <a:srgbClr val="CF3968"/>
                </a:solidFill>
                <a:latin typeface="IBM Plex Sans" panose="020B0503050203000203" pitchFamily="34" charset="0"/>
              </a:rPr>
              <a:t>Year 2</a:t>
            </a:r>
            <a:endParaRPr kumimoji="0" lang="en-US" sz="1000" b="0" i="0" u="none" strike="noStrike" kern="0" cap="none" spc="0" normalizeH="0" baseline="0" noProof="0" dirty="0">
              <a:ln>
                <a:noFill/>
              </a:ln>
              <a:solidFill>
                <a:srgbClr val="CF3968"/>
              </a:solidFill>
              <a:effectLst/>
              <a:uLnTx/>
              <a:uFillTx/>
              <a:latin typeface="IBM Plex Sans" panose="020B0503050203000203" pitchFamily="34" charset="0"/>
            </a:endParaRPr>
          </a:p>
        </p:txBody>
      </p:sp>
      <p:cxnSp>
        <p:nvCxnSpPr>
          <p:cNvPr id="22" name="Straight Connector 21">
            <a:extLst>
              <a:ext uri="{FF2B5EF4-FFF2-40B4-BE49-F238E27FC236}">
                <a16:creationId xmlns:a16="http://schemas.microsoft.com/office/drawing/2014/main" id="{2F25D765-0D64-B840-A7FE-84F47641B881}"/>
              </a:ext>
            </a:extLst>
          </p:cNvPr>
          <p:cNvCxnSpPr>
            <a:cxnSpLocks/>
          </p:cNvCxnSpPr>
          <p:nvPr/>
        </p:nvCxnSpPr>
        <p:spPr>
          <a:xfrm flipV="1">
            <a:off x="3377074" y="3829620"/>
            <a:ext cx="1325880" cy="1"/>
          </a:xfrm>
          <a:prstGeom prst="line">
            <a:avLst/>
          </a:prstGeom>
          <a:noFill/>
          <a:ln w="9525" cap="flat" cmpd="sng" algn="ctr">
            <a:solidFill>
              <a:srgbClr val="E2AB1D"/>
            </a:solidFill>
            <a:prstDash val="solid"/>
            <a:miter lim="800000"/>
            <a:headEnd type="oval" w="med" len="med"/>
            <a:tailEnd type="oval" w="med" len="med"/>
          </a:ln>
          <a:effectLst/>
        </p:spPr>
      </p:cxnSp>
      <p:sp>
        <p:nvSpPr>
          <p:cNvPr id="23" name="TextBox 22">
            <a:extLst>
              <a:ext uri="{FF2B5EF4-FFF2-40B4-BE49-F238E27FC236}">
                <a16:creationId xmlns:a16="http://schemas.microsoft.com/office/drawing/2014/main" id="{A4DD0A7B-F31B-064B-A61C-532BEC54D715}"/>
              </a:ext>
            </a:extLst>
          </p:cNvPr>
          <p:cNvSpPr txBox="1"/>
          <p:nvPr/>
        </p:nvSpPr>
        <p:spPr>
          <a:xfrm>
            <a:off x="3740345" y="3629228"/>
            <a:ext cx="593003" cy="246221"/>
          </a:xfrm>
          <a:prstGeom prst="rect">
            <a:avLst/>
          </a:prstGeom>
          <a:noFill/>
        </p:spPr>
        <p:txBody>
          <a:bodyPr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lang="en-US" sz="1000" kern="0" dirty="0">
                <a:solidFill>
                  <a:srgbClr val="E2AB1D"/>
                </a:solidFill>
                <a:latin typeface="IBM Plex Sans" panose="020B0503050203000203" pitchFamily="34" charset="0"/>
              </a:rPr>
              <a:t>Year 3</a:t>
            </a:r>
            <a:endParaRPr kumimoji="0" lang="en-US" sz="1000" b="0" i="0" u="none" strike="noStrike" kern="0" cap="none" spc="0" normalizeH="0" baseline="0" noProof="0" dirty="0">
              <a:ln>
                <a:noFill/>
              </a:ln>
              <a:solidFill>
                <a:srgbClr val="E2AB1D"/>
              </a:solidFill>
              <a:effectLst/>
              <a:uLnTx/>
              <a:uFillTx/>
              <a:latin typeface="IBM Plex Sans" panose="020B0503050203000203" pitchFamily="34" charset="0"/>
            </a:endParaRPr>
          </a:p>
        </p:txBody>
      </p:sp>
      <p:cxnSp>
        <p:nvCxnSpPr>
          <p:cNvPr id="24" name="Straight Connector 23">
            <a:extLst>
              <a:ext uri="{FF2B5EF4-FFF2-40B4-BE49-F238E27FC236}">
                <a16:creationId xmlns:a16="http://schemas.microsoft.com/office/drawing/2014/main" id="{87D88D84-4BE5-D646-B35D-F5BE1839A077}"/>
              </a:ext>
            </a:extLst>
          </p:cNvPr>
          <p:cNvCxnSpPr>
            <a:cxnSpLocks/>
          </p:cNvCxnSpPr>
          <p:nvPr/>
        </p:nvCxnSpPr>
        <p:spPr>
          <a:xfrm>
            <a:off x="4710830" y="3829620"/>
            <a:ext cx="1323136" cy="1"/>
          </a:xfrm>
          <a:prstGeom prst="line">
            <a:avLst/>
          </a:prstGeom>
          <a:noFill/>
          <a:ln w="9525" cap="flat" cmpd="sng" algn="ctr">
            <a:solidFill>
              <a:srgbClr val="E2AB1D"/>
            </a:solidFill>
            <a:prstDash val="solid"/>
            <a:miter lim="800000"/>
            <a:headEnd type="oval" w="med" len="med"/>
            <a:tailEnd type="oval" w="med" len="med"/>
          </a:ln>
          <a:effectLst/>
        </p:spPr>
      </p:cxnSp>
      <p:sp>
        <p:nvSpPr>
          <p:cNvPr id="25" name="TextBox 24">
            <a:extLst>
              <a:ext uri="{FF2B5EF4-FFF2-40B4-BE49-F238E27FC236}">
                <a16:creationId xmlns:a16="http://schemas.microsoft.com/office/drawing/2014/main" id="{AEB164D6-8FED-4D45-8863-DB44C8E2B78A}"/>
              </a:ext>
            </a:extLst>
          </p:cNvPr>
          <p:cNvSpPr txBox="1"/>
          <p:nvPr/>
        </p:nvSpPr>
        <p:spPr>
          <a:xfrm>
            <a:off x="5068845" y="3623398"/>
            <a:ext cx="593003" cy="246221"/>
          </a:xfrm>
          <a:prstGeom prst="rect">
            <a:avLst/>
          </a:prstGeom>
          <a:noFill/>
        </p:spPr>
        <p:txBody>
          <a:bodyPr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lang="en-US" sz="1000" kern="0" dirty="0">
                <a:solidFill>
                  <a:srgbClr val="E2AB1D"/>
                </a:solidFill>
                <a:latin typeface="IBM Plex Sans" panose="020B0503050203000203" pitchFamily="34" charset="0"/>
              </a:rPr>
              <a:t>Year 4</a:t>
            </a:r>
            <a:endParaRPr kumimoji="0" lang="en-US" sz="1000" b="0" i="0" u="none" strike="noStrike" kern="0" cap="none" spc="0" normalizeH="0" baseline="0" noProof="0" dirty="0">
              <a:ln>
                <a:noFill/>
              </a:ln>
              <a:solidFill>
                <a:srgbClr val="E2AB1D"/>
              </a:solidFill>
              <a:effectLst/>
              <a:uLnTx/>
              <a:uFillTx/>
              <a:latin typeface="IBM Plex Sans" panose="020B0503050203000203" pitchFamily="34" charset="0"/>
            </a:endParaRPr>
          </a:p>
        </p:txBody>
      </p:sp>
      <p:cxnSp>
        <p:nvCxnSpPr>
          <p:cNvPr id="26" name="Straight Connector 25">
            <a:extLst>
              <a:ext uri="{FF2B5EF4-FFF2-40B4-BE49-F238E27FC236}">
                <a16:creationId xmlns:a16="http://schemas.microsoft.com/office/drawing/2014/main" id="{21089E6B-A410-AB4F-B76E-7F521299546C}"/>
              </a:ext>
            </a:extLst>
          </p:cNvPr>
          <p:cNvCxnSpPr>
            <a:cxnSpLocks/>
          </p:cNvCxnSpPr>
          <p:nvPr/>
        </p:nvCxnSpPr>
        <p:spPr>
          <a:xfrm>
            <a:off x="6125600" y="3826029"/>
            <a:ext cx="2688779" cy="0"/>
          </a:xfrm>
          <a:prstGeom prst="line">
            <a:avLst/>
          </a:prstGeom>
          <a:noFill/>
          <a:ln w="9525" cap="flat" cmpd="sng" algn="ctr">
            <a:solidFill>
              <a:srgbClr val="777578"/>
            </a:solidFill>
            <a:prstDash val="solid"/>
            <a:miter lim="800000"/>
            <a:headEnd type="oval" w="med" len="med"/>
            <a:tailEnd type="oval" w="med" len="med"/>
          </a:ln>
          <a:effectLst/>
        </p:spPr>
      </p:cxnSp>
      <p:sp>
        <p:nvSpPr>
          <p:cNvPr id="27" name="TextBox 26">
            <a:extLst>
              <a:ext uri="{FF2B5EF4-FFF2-40B4-BE49-F238E27FC236}">
                <a16:creationId xmlns:a16="http://schemas.microsoft.com/office/drawing/2014/main" id="{D448CEDA-0844-9E46-8398-60C1DE7A29D4}"/>
              </a:ext>
            </a:extLst>
          </p:cNvPr>
          <p:cNvSpPr txBox="1"/>
          <p:nvPr/>
        </p:nvSpPr>
        <p:spPr>
          <a:xfrm>
            <a:off x="6808421" y="3623398"/>
            <a:ext cx="1323136" cy="246221"/>
          </a:xfrm>
          <a:prstGeom prst="rect">
            <a:avLst/>
          </a:prstGeom>
          <a:noFill/>
        </p:spPr>
        <p:txBody>
          <a:bodyPr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lang="en-US" sz="1000" kern="0" dirty="0">
                <a:solidFill>
                  <a:srgbClr val="777578"/>
                </a:solidFill>
                <a:latin typeface="IBM Plex Sans" panose="020B0503050203000203" pitchFamily="34" charset="0"/>
              </a:rPr>
              <a:t>Subsequent Years</a:t>
            </a:r>
            <a:endParaRPr kumimoji="0" lang="en-US" sz="1000" b="0" i="0" u="none" strike="noStrike" kern="0" cap="none" spc="0" normalizeH="0" baseline="0" noProof="0" dirty="0">
              <a:ln>
                <a:noFill/>
              </a:ln>
              <a:solidFill>
                <a:srgbClr val="777578"/>
              </a:solidFill>
              <a:effectLst/>
              <a:uLnTx/>
              <a:uFillTx/>
              <a:latin typeface="IBM Plex Sans" panose="020B0503050203000203" pitchFamily="34" charset="0"/>
            </a:endParaRPr>
          </a:p>
        </p:txBody>
      </p:sp>
      <p:sp>
        <p:nvSpPr>
          <p:cNvPr id="20" name="Down Arrow Callout 19">
            <a:extLst>
              <a:ext uri="{FF2B5EF4-FFF2-40B4-BE49-F238E27FC236}">
                <a16:creationId xmlns:a16="http://schemas.microsoft.com/office/drawing/2014/main" id="{3E4B69FC-D2DC-9E4E-9C2B-279716AC8588}"/>
              </a:ext>
            </a:extLst>
          </p:cNvPr>
          <p:cNvSpPr/>
          <p:nvPr/>
        </p:nvSpPr>
        <p:spPr>
          <a:xfrm>
            <a:off x="3377074" y="3942570"/>
            <a:ext cx="2688778" cy="1172566"/>
          </a:xfrm>
          <a:prstGeom prst="downArrowCallout">
            <a:avLst>
              <a:gd name="adj1" fmla="val 16570"/>
              <a:gd name="adj2" fmla="val 20137"/>
              <a:gd name="adj3" fmla="val 11208"/>
              <a:gd name="adj4" fmla="val 80983"/>
            </a:avLst>
          </a:prstGeom>
          <a:solidFill>
            <a:srgbClr val="AAE8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100" dirty="0">
                <a:solidFill>
                  <a:schemeClr val="tx1"/>
                </a:solidFill>
                <a:latin typeface="IBM Plex Sans" panose="020B0503050203000203" pitchFamily="34" charset="0"/>
              </a:rPr>
              <a:t>Automates other essential SC processes &amp; integrates additional systems to expand the amount of real-time data contributing to better decision-making &amp; enhanced efficiency </a:t>
            </a:r>
          </a:p>
        </p:txBody>
      </p:sp>
      <p:sp>
        <p:nvSpPr>
          <p:cNvPr id="30" name="Down Arrow Callout 29">
            <a:extLst>
              <a:ext uri="{FF2B5EF4-FFF2-40B4-BE49-F238E27FC236}">
                <a16:creationId xmlns:a16="http://schemas.microsoft.com/office/drawing/2014/main" id="{88A563B6-BDD4-DC4F-AA39-ED196CBA305C}"/>
              </a:ext>
            </a:extLst>
          </p:cNvPr>
          <p:cNvSpPr/>
          <p:nvPr/>
        </p:nvSpPr>
        <p:spPr>
          <a:xfrm>
            <a:off x="6173457" y="3942569"/>
            <a:ext cx="2688778" cy="1172566"/>
          </a:xfrm>
          <a:prstGeom prst="downArrowCallout">
            <a:avLst>
              <a:gd name="adj1" fmla="val 16570"/>
              <a:gd name="adj2" fmla="val 20137"/>
              <a:gd name="adj3" fmla="val 11208"/>
              <a:gd name="adj4" fmla="val 80983"/>
            </a:avLst>
          </a:prstGeom>
          <a:solidFill>
            <a:srgbClr val="AAE8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100" dirty="0">
                <a:solidFill>
                  <a:schemeClr val="tx1"/>
                </a:solidFill>
                <a:latin typeface="IBM Plex Sans" panose="020B0503050203000203" pitchFamily="34" charset="0"/>
              </a:rPr>
              <a:t>Further integrations across digital ecosystem provides end-to-end holistic view of public health SC &amp; provides solid foundation to adopt advanced technologies such as AI &amp; IoT </a:t>
            </a:r>
          </a:p>
        </p:txBody>
      </p:sp>
      <p:sp>
        <p:nvSpPr>
          <p:cNvPr id="31" name="Down Arrow Callout 30">
            <a:extLst>
              <a:ext uri="{FF2B5EF4-FFF2-40B4-BE49-F238E27FC236}">
                <a16:creationId xmlns:a16="http://schemas.microsoft.com/office/drawing/2014/main" id="{930BB3B6-BBC2-EA43-B1C6-1AC851503450}"/>
              </a:ext>
            </a:extLst>
          </p:cNvPr>
          <p:cNvSpPr/>
          <p:nvPr/>
        </p:nvSpPr>
        <p:spPr>
          <a:xfrm>
            <a:off x="564776" y="3942569"/>
            <a:ext cx="2688778" cy="1172566"/>
          </a:xfrm>
          <a:prstGeom prst="downArrowCallout">
            <a:avLst>
              <a:gd name="adj1" fmla="val 16570"/>
              <a:gd name="adj2" fmla="val 20137"/>
              <a:gd name="adj3" fmla="val 11208"/>
              <a:gd name="adj4" fmla="val 80983"/>
            </a:avLst>
          </a:prstGeom>
          <a:solidFill>
            <a:srgbClr val="AAE8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100" dirty="0">
                <a:solidFill>
                  <a:schemeClr val="tx1"/>
                </a:solidFill>
                <a:latin typeface="IBM Plex Sans" panose="020B0503050203000203" pitchFamily="34" charset="0"/>
              </a:rPr>
              <a:t>Enables essential SC &amp; foundation systems to interoperate ensuring seamless flow of data to facilitate trustworthy delivery of quality products to patients</a:t>
            </a:r>
          </a:p>
        </p:txBody>
      </p:sp>
    </p:spTree>
    <p:extLst>
      <p:ext uri="{BB962C8B-B14F-4D97-AF65-F5344CB8AC3E}">
        <p14:creationId xmlns:p14="http://schemas.microsoft.com/office/powerpoint/2010/main" val="29092878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66" name="Google Shape;466;p6"/>
          <p:cNvSpPr txBox="1"/>
          <p:nvPr/>
        </p:nvSpPr>
        <p:spPr>
          <a:xfrm>
            <a:off x="8139289" y="6338887"/>
            <a:ext cx="369493"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fld id="{00000000-1234-1234-1234-123412341234}" type="slidenum">
              <a:rPr lang="en-US" sz="1400">
                <a:solidFill>
                  <a:schemeClr val="dk1"/>
                </a:solidFill>
                <a:latin typeface="Gill Sans"/>
                <a:ea typeface="Gill Sans"/>
                <a:cs typeface="Gill Sans"/>
                <a:sym typeface="Gill Sans"/>
              </a:rPr>
              <a:t>37</a:t>
            </a:fld>
            <a:endParaRPr sz="1400">
              <a:solidFill>
                <a:schemeClr val="dk1"/>
              </a:solidFill>
              <a:latin typeface="Gill Sans"/>
              <a:ea typeface="Gill Sans"/>
              <a:cs typeface="Gill Sans"/>
              <a:sym typeface="Gill Sans"/>
            </a:endParaRPr>
          </a:p>
        </p:txBody>
      </p:sp>
      <p:sp>
        <p:nvSpPr>
          <p:cNvPr id="66" name="Google Shape;459;p6">
            <a:extLst>
              <a:ext uri="{FF2B5EF4-FFF2-40B4-BE49-F238E27FC236}">
                <a16:creationId xmlns:a16="http://schemas.microsoft.com/office/drawing/2014/main" id="{BCD745A5-C69A-2047-B2A9-0468A6424EEE}"/>
              </a:ext>
            </a:extLst>
          </p:cNvPr>
          <p:cNvSpPr txBox="1">
            <a:spLocks/>
          </p:cNvSpPr>
          <p:nvPr/>
        </p:nvSpPr>
        <p:spPr>
          <a:xfrm>
            <a:off x="495759" y="770481"/>
            <a:ext cx="8469085" cy="480091"/>
          </a:xfrm>
          <a:prstGeom prst="rect">
            <a:avLst/>
          </a:prstGeom>
          <a:noFill/>
          <a:ln>
            <a:noFill/>
          </a:ln>
        </p:spPr>
        <p:txBody>
          <a:bodyPr spcFirstLastPara="1" vert="horz" wrap="square" lIns="91425" tIns="45700" rIns="91425" bIns="45700" rtlCol="0" anchor="ctr" anchorCtr="0">
            <a:spAutoFit/>
          </a:bodyPr>
          <a:lstStyle>
            <a:lvl1pPr algn="l" defTabSz="914400" rtl="0" eaLnBrk="1" latinLnBrk="0" hangingPunct="1">
              <a:lnSpc>
                <a:spcPct val="90000"/>
              </a:lnSpc>
              <a:spcBef>
                <a:spcPct val="0"/>
              </a:spcBef>
              <a:buNone/>
              <a:defRPr sz="3200" kern="1200">
                <a:solidFill>
                  <a:srgbClr val="BA0C2F"/>
                </a:solidFill>
                <a:latin typeface="Gill Sans MT" panose="020B0502020104020203" pitchFamily="34" charset="0"/>
                <a:ea typeface="+mj-ea"/>
                <a:cs typeface="+mj-cs"/>
              </a:defRPr>
            </a:lvl1pPr>
          </a:lstStyle>
          <a:p>
            <a:pPr marL="0" marR="0" lvl="0" indent="0" algn="l" defTabSz="914400" rtl="0" eaLnBrk="1" fontAlgn="t" latinLnBrk="0" hangingPunct="1">
              <a:lnSpc>
                <a:spcPct val="90000"/>
              </a:lnSpc>
              <a:spcBef>
                <a:spcPct val="0"/>
              </a:spcBef>
              <a:spcAft>
                <a:spcPts val="0"/>
              </a:spcAft>
              <a:buClr>
                <a:srgbClr val="6C6463"/>
              </a:buClr>
              <a:buSzPct val="80000"/>
              <a:buFontTx/>
              <a:buNone/>
              <a:tabLst/>
              <a:defRPr/>
            </a:pPr>
            <a:r>
              <a:rPr kumimoji="0" lang="en-US" sz="2800" b="0" i="0" u="none" strike="noStrike" kern="1200" cap="none" spc="0" normalizeH="0" baseline="0" noProof="0" dirty="0">
                <a:ln>
                  <a:noFill/>
                </a:ln>
                <a:solidFill>
                  <a:srgbClr val="BA0C2F"/>
                </a:solidFill>
                <a:effectLst/>
                <a:uLnTx/>
                <a:uFillTx/>
                <a:latin typeface="Gill Sans MT" panose="020B0502020104020203" pitchFamily="34" charset="0"/>
                <a:ea typeface="+mj-ea"/>
                <a:cs typeface="+mj-cs"/>
                <a:sym typeface="Gill Sans"/>
              </a:rPr>
              <a:t>DSC Roadmap – Example For Reference</a:t>
            </a:r>
            <a:endParaRPr kumimoji="0" lang="en-US" sz="2800" b="0" i="0" u="none" strike="noStrike" kern="1200" cap="none" spc="0" normalizeH="0" baseline="0" noProof="0" dirty="0">
              <a:ln>
                <a:noFill/>
              </a:ln>
              <a:solidFill>
                <a:srgbClr val="BA0C2F"/>
              </a:solidFill>
              <a:effectLst/>
              <a:uLnTx/>
              <a:uFillTx/>
              <a:latin typeface="Gill Sans MT" panose="020B0502020104020203" pitchFamily="34" charset="0"/>
              <a:ea typeface="+mj-ea"/>
              <a:cs typeface="+mj-cs"/>
            </a:endParaRPr>
          </a:p>
        </p:txBody>
      </p:sp>
      <p:sp>
        <p:nvSpPr>
          <p:cNvPr id="11" name="Round Diagonal Corner Rectangle 10">
            <a:extLst>
              <a:ext uri="{FF2B5EF4-FFF2-40B4-BE49-F238E27FC236}">
                <a16:creationId xmlns:a16="http://schemas.microsoft.com/office/drawing/2014/main" id="{A0B8CA6B-11DB-8C41-967E-29FFB93C1FB6}"/>
              </a:ext>
            </a:extLst>
          </p:cNvPr>
          <p:cNvSpPr/>
          <p:nvPr/>
        </p:nvSpPr>
        <p:spPr>
          <a:xfrm>
            <a:off x="564776" y="3808262"/>
            <a:ext cx="685800" cy="274320"/>
          </a:xfrm>
          <a:prstGeom prst="round2DiagRect">
            <a:avLst/>
          </a:prstGeom>
          <a:solidFill>
            <a:srgbClr val="CF39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50" b="1" dirty="0">
                <a:latin typeface="IBM Plex Sans" panose="020B0503050203000203" pitchFamily="34" charset="0"/>
              </a:rPr>
              <a:t>Phase 1</a:t>
            </a:r>
          </a:p>
        </p:txBody>
      </p:sp>
      <p:sp>
        <p:nvSpPr>
          <p:cNvPr id="12" name="Round Diagonal Corner Rectangle 11">
            <a:extLst>
              <a:ext uri="{FF2B5EF4-FFF2-40B4-BE49-F238E27FC236}">
                <a16:creationId xmlns:a16="http://schemas.microsoft.com/office/drawing/2014/main" id="{A9AA438D-FC30-FC45-A470-D4ADF0D78775}"/>
              </a:ext>
            </a:extLst>
          </p:cNvPr>
          <p:cNvSpPr/>
          <p:nvPr/>
        </p:nvSpPr>
        <p:spPr>
          <a:xfrm>
            <a:off x="1424089" y="2410355"/>
            <a:ext cx="685800" cy="269945"/>
          </a:xfrm>
          <a:prstGeom prst="round2DiagRect">
            <a:avLst/>
          </a:prstGeom>
          <a:solidFill>
            <a:srgbClr val="EBB1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50" b="1" dirty="0">
                <a:latin typeface="IBM Plex Sans" panose="020B0503050203000203" pitchFamily="34" charset="0"/>
              </a:rPr>
              <a:t>Phase 2</a:t>
            </a:r>
          </a:p>
        </p:txBody>
      </p:sp>
      <p:sp>
        <p:nvSpPr>
          <p:cNvPr id="13" name="Round Diagonal Corner Rectangle 12">
            <a:extLst>
              <a:ext uri="{FF2B5EF4-FFF2-40B4-BE49-F238E27FC236}">
                <a16:creationId xmlns:a16="http://schemas.microsoft.com/office/drawing/2014/main" id="{F6F69F5F-79A6-7746-A9BB-7BB946791660}"/>
              </a:ext>
            </a:extLst>
          </p:cNvPr>
          <p:cNvSpPr/>
          <p:nvPr/>
        </p:nvSpPr>
        <p:spPr>
          <a:xfrm>
            <a:off x="2916555" y="1362572"/>
            <a:ext cx="685800" cy="274320"/>
          </a:xfrm>
          <a:prstGeom prst="round2DiagRect">
            <a:avLst/>
          </a:prstGeom>
          <a:solidFill>
            <a:srgbClr val="7775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50" b="1" dirty="0">
                <a:latin typeface="IBM Plex Sans" panose="020B0503050203000203" pitchFamily="34" charset="0"/>
              </a:rPr>
              <a:t>Phase 3</a:t>
            </a:r>
          </a:p>
        </p:txBody>
      </p:sp>
      <p:sp>
        <p:nvSpPr>
          <p:cNvPr id="18" name="Right Arrow 17">
            <a:extLst>
              <a:ext uri="{FF2B5EF4-FFF2-40B4-BE49-F238E27FC236}">
                <a16:creationId xmlns:a16="http://schemas.microsoft.com/office/drawing/2014/main" id="{4EAA5A11-A56F-D940-A933-0BE218064485}"/>
              </a:ext>
            </a:extLst>
          </p:cNvPr>
          <p:cNvSpPr/>
          <p:nvPr/>
        </p:nvSpPr>
        <p:spPr>
          <a:xfrm>
            <a:off x="564775" y="5863364"/>
            <a:ext cx="8014449" cy="387387"/>
          </a:xfrm>
          <a:prstGeom prst="rightArrow">
            <a:avLst/>
          </a:prstGeom>
          <a:solidFill>
            <a:srgbClr val="00B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Helvetica Neue" panose="02000503000000020004" pitchFamily="2" charset="0"/>
                <a:ea typeface="Helvetica Neue" panose="02000503000000020004" pitchFamily="2" charset="0"/>
                <a:cs typeface="Helvetica Neue" panose="02000503000000020004" pitchFamily="2" charset="0"/>
              </a:rPr>
              <a:t>5 Year Phased Implementation Approach</a:t>
            </a:r>
          </a:p>
        </p:txBody>
      </p:sp>
      <p:pic>
        <p:nvPicPr>
          <p:cNvPr id="21" name="Picture 20">
            <a:extLst>
              <a:ext uri="{FF2B5EF4-FFF2-40B4-BE49-F238E27FC236}">
                <a16:creationId xmlns:a16="http://schemas.microsoft.com/office/drawing/2014/main" id="{7B31869A-1A73-F54D-94E2-7025F3EEA835}"/>
              </a:ext>
            </a:extLst>
          </p:cNvPr>
          <p:cNvPicPr>
            <a:picLocks noChangeAspect="1"/>
          </p:cNvPicPr>
          <p:nvPr/>
        </p:nvPicPr>
        <p:blipFill>
          <a:blip r:embed="rId3"/>
          <a:stretch>
            <a:fillRect/>
          </a:stretch>
        </p:blipFill>
        <p:spPr>
          <a:xfrm>
            <a:off x="1424089" y="2698241"/>
            <a:ext cx="7155135" cy="1013054"/>
          </a:xfrm>
          <a:prstGeom prst="rect">
            <a:avLst/>
          </a:prstGeom>
        </p:spPr>
      </p:pic>
      <p:pic>
        <p:nvPicPr>
          <p:cNvPr id="22" name="Picture 21">
            <a:extLst>
              <a:ext uri="{FF2B5EF4-FFF2-40B4-BE49-F238E27FC236}">
                <a16:creationId xmlns:a16="http://schemas.microsoft.com/office/drawing/2014/main" id="{A6F4DC57-2DC2-7C49-B405-DABB1E92DC4A}"/>
              </a:ext>
            </a:extLst>
          </p:cNvPr>
          <p:cNvPicPr>
            <a:picLocks noChangeAspect="1"/>
          </p:cNvPicPr>
          <p:nvPr/>
        </p:nvPicPr>
        <p:blipFill>
          <a:blip r:embed="rId4"/>
          <a:stretch>
            <a:fillRect/>
          </a:stretch>
        </p:blipFill>
        <p:spPr>
          <a:xfrm>
            <a:off x="2916555" y="1654834"/>
            <a:ext cx="5662669" cy="779332"/>
          </a:xfrm>
          <a:prstGeom prst="rect">
            <a:avLst/>
          </a:prstGeom>
        </p:spPr>
      </p:pic>
      <p:pic>
        <p:nvPicPr>
          <p:cNvPr id="2" name="Picture 1">
            <a:extLst>
              <a:ext uri="{FF2B5EF4-FFF2-40B4-BE49-F238E27FC236}">
                <a16:creationId xmlns:a16="http://schemas.microsoft.com/office/drawing/2014/main" id="{33DAC2DF-26A8-B94E-9BD7-104A1C5DE3D2}"/>
              </a:ext>
            </a:extLst>
          </p:cNvPr>
          <p:cNvPicPr>
            <a:picLocks noChangeAspect="1"/>
          </p:cNvPicPr>
          <p:nvPr/>
        </p:nvPicPr>
        <p:blipFill>
          <a:blip r:embed="rId5"/>
          <a:stretch>
            <a:fillRect/>
          </a:stretch>
        </p:blipFill>
        <p:spPr>
          <a:xfrm>
            <a:off x="564775" y="4093215"/>
            <a:ext cx="8014449" cy="1574548"/>
          </a:xfrm>
          <a:prstGeom prst="rect">
            <a:avLst/>
          </a:prstGeom>
        </p:spPr>
      </p:pic>
    </p:spTree>
    <p:extLst>
      <p:ext uri="{BB962C8B-B14F-4D97-AF65-F5344CB8AC3E}">
        <p14:creationId xmlns:p14="http://schemas.microsoft.com/office/powerpoint/2010/main" val="36329398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66" name="Google Shape;466;p6"/>
          <p:cNvSpPr txBox="1"/>
          <p:nvPr/>
        </p:nvSpPr>
        <p:spPr>
          <a:xfrm>
            <a:off x="8139289" y="6338887"/>
            <a:ext cx="369493"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fld id="{00000000-1234-1234-1234-123412341234}" type="slidenum">
              <a:rPr lang="en-US" sz="1400">
                <a:solidFill>
                  <a:schemeClr val="dk1"/>
                </a:solidFill>
                <a:latin typeface="Gill Sans"/>
                <a:ea typeface="Gill Sans"/>
                <a:cs typeface="Gill Sans"/>
                <a:sym typeface="Gill Sans"/>
              </a:rPr>
              <a:t>38</a:t>
            </a:fld>
            <a:endParaRPr sz="1400">
              <a:solidFill>
                <a:schemeClr val="dk1"/>
              </a:solidFill>
              <a:latin typeface="Gill Sans"/>
              <a:ea typeface="Gill Sans"/>
              <a:cs typeface="Gill Sans"/>
              <a:sym typeface="Gill Sans"/>
            </a:endParaRPr>
          </a:p>
        </p:txBody>
      </p:sp>
      <p:sp>
        <p:nvSpPr>
          <p:cNvPr id="66" name="Google Shape;459;p6">
            <a:extLst>
              <a:ext uri="{FF2B5EF4-FFF2-40B4-BE49-F238E27FC236}">
                <a16:creationId xmlns:a16="http://schemas.microsoft.com/office/drawing/2014/main" id="{BCD745A5-C69A-2047-B2A9-0468A6424EEE}"/>
              </a:ext>
            </a:extLst>
          </p:cNvPr>
          <p:cNvSpPr txBox="1">
            <a:spLocks/>
          </p:cNvSpPr>
          <p:nvPr/>
        </p:nvSpPr>
        <p:spPr>
          <a:xfrm>
            <a:off x="518160" y="863185"/>
            <a:ext cx="8469085" cy="480091"/>
          </a:xfrm>
          <a:prstGeom prst="rect">
            <a:avLst/>
          </a:prstGeom>
          <a:noFill/>
          <a:ln>
            <a:noFill/>
          </a:ln>
        </p:spPr>
        <p:txBody>
          <a:bodyPr spcFirstLastPara="1" vert="horz" wrap="square" lIns="91425" tIns="45700" rIns="91425" bIns="45700" rtlCol="0" anchor="ctr" anchorCtr="0">
            <a:spAutoFit/>
          </a:bodyPr>
          <a:lstStyle>
            <a:lvl1pPr algn="l" defTabSz="914400" rtl="0" eaLnBrk="1" latinLnBrk="0" hangingPunct="1">
              <a:lnSpc>
                <a:spcPct val="90000"/>
              </a:lnSpc>
              <a:spcBef>
                <a:spcPct val="0"/>
              </a:spcBef>
              <a:buNone/>
              <a:defRPr sz="3200" kern="1200">
                <a:solidFill>
                  <a:srgbClr val="BA0C2F"/>
                </a:solidFill>
                <a:latin typeface="Gill Sans MT" panose="020B0502020104020203" pitchFamily="34" charset="0"/>
                <a:ea typeface="+mj-ea"/>
                <a:cs typeface="+mj-cs"/>
              </a:defRPr>
            </a:lvl1pPr>
          </a:lstStyle>
          <a:p>
            <a:pPr marL="0" marR="0" lvl="0" indent="0" algn="l" defTabSz="914400" rtl="0" eaLnBrk="1" fontAlgn="t" latinLnBrk="0" hangingPunct="1">
              <a:lnSpc>
                <a:spcPct val="90000"/>
              </a:lnSpc>
              <a:spcBef>
                <a:spcPct val="0"/>
              </a:spcBef>
              <a:spcAft>
                <a:spcPts val="0"/>
              </a:spcAft>
              <a:buClr>
                <a:srgbClr val="6C6463"/>
              </a:buClr>
              <a:buSzPct val="80000"/>
              <a:buFontTx/>
              <a:buNone/>
              <a:tabLst/>
              <a:defRPr/>
            </a:pPr>
            <a:r>
              <a:rPr kumimoji="0" lang="en-US" sz="2800" b="0" i="0" u="none" strike="noStrike" kern="1200" cap="none" spc="0" normalizeH="0" baseline="0" noProof="0" dirty="0">
                <a:ln>
                  <a:noFill/>
                </a:ln>
                <a:solidFill>
                  <a:srgbClr val="BA0C2F"/>
                </a:solidFill>
                <a:effectLst/>
                <a:uLnTx/>
                <a:uFillTx/>
                <a:latin typeface="Gill Sans MT" panose="020B0502020104020203" pitchFamily="34" charset="0"/>
                <a:ea typeface="+mj-ea"/>
                <a:cs typeface="+mj-cs"/>
                <a:sym typeface="Gill Sans"/>
              </a:rPr>
              <a:t>DSC Progress Monitoring Dashboards</a:t>
            </a:r>
            <a:endParaRPr kumimoji="0" lang="en-US" sz="2800" b="0" i="0" u="none" strike="noStrike" kern="1200" cap="none" spc="0" normalizeH="0" baseline="0" noProof="0" dirty="0">
              <a:ln>
                <a:noFill/>
              </a:ln>
              <a:solidFill>
                <a:srgbClr val="BA0C2F"/>
              </a:solidFill>
              <a:effectLst/>
              <a:uLnTx/>
              <a:uFillTx/>
              <a:latin typeface="Gill Sans MT" panose="020B0502020104020203" pitchFamily="34" charset="0"/>
              <a:ea typeface="+mj-ea"/>
              <a:cs typeface="+mj-cs"/>
            </a:endParaRPr>
          </a:p>
        </p:txBody>
      </p:sp>
      <p:pic>
        <p:nvPicPr>
          <p:cNvPr id="6" name="Picture 5" descr="Graphical user interface, application&#10;&#10;Description automatically generated">
            <a:extLst>
              <a:ext uri="{FF2B5EF4-FFF2-40B4-BE49-F238E27FC236}">
                <a16:creationId xmlns:a16="http://schemas.microsoft.com/office/drawing/2014/main" id="{C88DDDE1-31D9-6E4F-93B0-4B8359D2AFDA}"/>
              </a:ext>
            </a:extLst>
          </p:cNvPr>
          <p:cNvPicPr/>
          <p:nvPr/>
        </p:nvPicPr>
        <p:blipFill rotWithShape="1">
          <a:blip r:embed="rId3"/>
          <a:srcRect r="58689"/>
          <a:stretch/>
        </p:blipFill>
        <p:spPr>
          <a:xfrm>
            <a:off x="1281545" y="1343276"/>
            <a:ext cx="6580909" cy="4995611"/>
          </a:xfrm>
          <a:prstGeom prst="rect">
            <a:avLst/>
          </a:prstGeom>
        </p:spPr>
      </p:pic>
    </p:spTree>
    <p:extLst>
      <p:ext uri="{BB962C8B-B14F-4D97-AF65-F5344CB8AC3E}">
        <p14:creationId xmlns:p14="http://schemas.microsoft.com/office/powerpoint/2010/main" val="8846294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DFAF662-F8B0-3DDE-061D-3A87E133E19E}"/>
              </a:ext>
            </a:extLst>
          </p:cNvPr>
          <p:cNvSpPr>
            <a:spLocks noGrp="1"/>
          </p:cNvSpPr>
          <p:nvPr>
            <p:ph type="sldNum" sz="quarter" idx="12"/>
          </p:nvPr>
        </p:nvSpPr>
        <p:spPr/>
        <p:txBody>
          <a:bodyPr/>
          <a:lstStyle/>
          <a:p>
            <a:fld id="{AFB4637D-E648-4D47-95AC-4BFF987C325D}" type="slidenum">
              <a:rPr lang="en-US" smtClean="0"/>
              <a:pPr/>
              <a:t>39</a:t>
            </a:fld>
            <a:endParaRPr lang="en-US" dirty="0"/>
          </a:p>
        </p:txBody>
      </p:sp>
      <p:sp>
        <p:nvSpPr>
          <p:cNvPr id="5" name="Google Shape;459;p6">
            <a:extLst>
              <a:ext uri="{FF2B5EF4-FFF2-40B4-BE49-F238E27FC236}">
                <a16:creationId xmlns:a16="http://schemas.microsoft.com/office/drawing/2014/main" id="{7EF62951-089E-A2D8-080B-1AAAD7B9A1AE}"/>
              </a:ext>
            </a:extLst>
          </p:cNvPr>
          <p:cNvSpPr txBox="1">
            <a:spLocks noGrp="1"/>
          </p:cNvSpPr>
          <p:nvPr>
            <p:ph type="title"/>
          </p:nvPr>
        </p:nvSpPr>
        <p:spPr>
          <a:xfrm>
            <a:off x="628650" y="787864"/>
            <a:ext cx="7886700" cy="480091"/>
          </a:xfrm>
          <a:prstGeom prst="rect">
            <a:avLst/>
          </a:prstGeom>
          <a:noFill/>
          <a:ln>
            <a:noFill/>
          </a:ln>
        </p:spPr>
        <p:txBody>
          <a:bodyPr spcFirstLastPara="1" vert="horz" wrap="square" lIns="91425" tIns="45700" rIns="91425" bIns="45700" rtlCol="0" anchor="ctr" anchorCtr="0">
            <a:spAutoFit/>
          </a:bodyPr>
          <a:lstStyle>
            <a:lvl1pPr algn="l" defTabSz="914400" rtl="0" eaLnBrk="1" latinLnBrk="0" hangingPunct="1">
              <a:lnSpc>
                <a:spcPct val="90000"/>
              </a:lnSpc>
              <a:spcBef>
                <a:spcPct val="0"/>
              </a:spcBef>
              <a:buNone/>
              <a:defRPr sz="3200" kern="1200">
                <a:solidFill>
                  <a:srgbClr val="BA0C2F"/>
                </a:solidFill>
                <a:latin typeface="Gill Sans MT" panose="020B0502020104020203" pitchFamily="34" charset="0"/>
                <a:ea typeface="+mj-ea"/>
                <a:cs typeface="+mj-cs"/>
              </a:defRPr>
            </a:lvl1pPr>
          </a:lstStyle>
          <a:p>
            <a:pPr marL="0" marR="0" lvl="0" indent="0" algn="l" defTabSz="914400" rtl="0" eaLnBrk="1" fontAlgn="t" latinLnBrk="0" hangingPunct="1">
              <a:lnSpc>
                <a:spcPct val="90000"/>
              </a:lnSpc>
              <a:spcBef>
                <a:spcPct val="0"/>
              </a:spcBef>
              <a:spcAft>
                <a:spcPts val="0"/>
              </a:spcAft>
              <a:buClr>
                <a:srgbClr val="6C6463"/>
              </a:buClr>
              <a:buSzPct val="80000"/>
              <a:buFontTx/>
              <a:buNone/>
              <a:tabLst/>
              <a:defRPr/>
            </a:pPr>
            <a:r>
              <a:rPr kumimoji="0" lang="en-US" sz="2800" b="0" i="0" u="none" strike="noStrike" kern="1200" cap="none" spc="0" normalizeH="0" baseline="0" noProof="0" dirty="0">
                <a:ln>
                  <a:noFill/>
                </a:ln>
                <a:solidFill>
                  <a:srgbClr val="BA0C2F"/>
                </a:solidFill>
                <a:effectLst/>
                <a:uLnTx/>
                <a:uFillTx/>
                <a:latin typeface="Gill Sans MT" panose="020B0502020104020203" pitchFamily="34" charset="0"/>
                <a:ea typeface="+mj-ea"/>
                <a:cs typeface="+mj-cs"/>
                <a:sym typeface="Gill Sans"/>
              </a:rPr>
              <a:t>DSC Progress Monitoring Dashboards (continued)</a:t>
            </a:r>
            <a:endParaRPr kumimoji="0" lang="en-US" sz="2800" b="0" i="0" u="none" strike="noStrike" kern="1200" cap="none" spc="0" normalizeH="0" baseline="0" noProof="0" dirty="0">
              <a:ln>
                <a:noFill/>
              </a:ln>
              <a:solidFill>
                <a:srgbClr val="BA0C2F"/>
              </a:solidFill>
              <a:effectLst/>
              <a:uLnTx/>
              <a:uFillTx/>
              <a:latin typeface="Gill Sans MT" panose="020B0502020104020203" pitchFamily="34" charset="0"/>
              <a:ea typeface="+mj-ea"/>
              <a:cs typeface="+mj-cs"/>
            </a:endParaRPr>
          </a:p>
        </p:txBody>
      </p:sp>
      <p:pic>
        <p:nvPicPr>
          <p:cNvPr id="6" name="Picture 5" descr="Graphical user interface, application&#10;&#10;Description automatically generated">
            <a:extLst>
              <a:ext uri="{FF2B5EF4-FFF2-40B4-BE49-F238E27FC236}">
                <a16:creationId xmlns:a16="http://schemas.microsoft.com/office/drawing/2014/main" id="{40951D62-6444-E4B8-DED9-4198535B8030}"/>
              </a:ext>
            </a:extLst>
          </p:cNvPr>
          <p:cNvPicPr/>
          <p:nvPr/>
        </p:nvPicPr>
        <p:blipFill rotWithShape="1">
          <a:blip r:embed="rId2"/>
          <a:srcRect l="41311"/>
          <a:stretch/>
        </p:blipFill>
        <p:spPr>
          <a:xfrm>
            <a:off x="387927" y="1690691"/>
            <a:ext cx="8575964" cy="4600324"/>
          </a:xfrm>
          <a:prstGeom prst="rect">
            <a:avLst/>
          </a:prstGeom>
        </p:spPr>
      </p:pic>
    </p:spTree>
    <p:extLst>
      <p:ext uri="{BB962C8B-B14F-4D97-AF65-F5344CB8AC3E}">
        <p14:creationId xmlns:p14="http://schemas.microsoft.com/office/powerpoint/2010/main" val="28687717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66" name="Google Shape;466;p6"/>
          <p:cNvSpPr txBox="1"/>
          <p:nvPr/>
        </p:nvSpPr>
        <p:spPr>
          <a:xfrm>
            <a:off x="8234348" y="6338887"/>
            <a:ext cx="274434"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fld id="{00000000-1234-1234-1234-123412341234}" type="slidenum">
              <a:rPr lang="en-US" sz="1400">
                <a:solidFill>
                  <a:schemeClr val="dk1"/>
                </a:solidFill>
                <a:latin typeface="Gill Sans"/>
                <a:ea typeface="Gill Sans"/>
                <a:cs typeface="Gill Sans"/>
                <a:sym typeface="Gill Sans"/>
              </a:rPr>
              <a:t>4</a:t>
            </a:fld>
            <a:endParaRPr sz="1400">
              <a:solidFill>
                <a:schemeClr val="dk1"/>
              </a:solidFill>
              <a:latin typeface="Gill Sans"/>
              <a:ea typeface="Gill Sans"/>
              <a:cs typeface="Gill Sans"/>
              <a:sym typeface="Gill Sans"/>
            </a:endParaRPr>
          </a:p>
        </p:txBody>
      </p:sp>
      <p:sp>
        <p:nvSpPr>
          <p:cNvPr id="66" name="Google Shape;459;p6">
            <a:extLst>
              <a:ext uri="{FF2B5EF4-FFF2-40B4-BE49-F238E27FC236}">
                <a16:creationId xmlns:a16="http://schemas.microsoft.com/office/drawing/2014/main" id="{BCD745A5-C69A-2047-B2A9-0468A6424EEE}"/>
              </a:ext>
            </a:extLst>
          </p:cNvPr>
          <p:cNvSpPr txBox="1">
            <a:spLocks/>
          </p:cNvSpPr>
          <p:nvPr/>
        </p:nvSpPr>
        <p:spPr>
          <a:xfrm>
            <a:off x="518160" y="727717"/>
            <a:ext cx="8469085" cy="480091"/>
          </a:xfrm>
          <a:prstGeom prst="rect">
            <a:avLst/>
          </a:prstGeom>
          <a:noFill/>
          <a:ln>
            <a:noFill/>
          </a:ln>
        </p:spPr>
        <p:txBody>
          <a:bodyPr spcFirstLastPara="1" vert="horz" wrap="square" lIns="91425" tIns="45700" rIns="91425" bIns="45700" rtlCol="0" anchor="ctr" anchorCtr="0">
            <a:spAutoFit/>
          </a:bodyPr>
          <a:lstStyle>
            <a:lvl1pPr algn="l" defTabSz="914400" rtl="0" eaLnBrk="1" latinLnBrk="0" hangingPunct="1">
              <a:lnSpc>
                <a:spcPct val="90000"/>
              </a:lnSpc>
              <a:spcBef>
                <a:spcPct val="0"/>
              </a:spcBef>
              <a:buNone/>
              <a:defRPr sz="3200" kern="1200">
                <a:solidFill>
                  <a:srgbClr val="BA0C2F"/>
                </a:solidFill>
                <a:latin typeface="Gill Sans MT" panose="020B0502020104020203" pitchFamily="34" charset="0"/>
                <a:ea typeface="+mj-ea"/>
                <a:cs typeface="+mj-cs"/>
              </a:defRPr>
            </a:lvl1pPr>
          </a:lstStyle>
          <a:p>
            <a:pPr marL="0" marR="0" lvl="0" indent="0" algn="l" defTabSz="914400" rtl="0" eaLnBrk="1" fontAlgn="t" latinLnBrk="0" hangingPunct="1">
              <a:lnSpc>
                <a:spcPct val="90000"/>
              </a:lnSpc>
              <a:spcBef>
                <a:spcPct val="0"/>
              </a:spcBef>
              <a:spcAft>
                <a:spcPts val="0"/>
              </a:spcAft>
              <a:buClr>
                <a:srgbClr val="6C6463"/>
              </a:buClr>
              <a:buSzPct val="80000"/>
              <a:buFontTx/>
              <a:buNone/>
              <a:tabLst/>
              <a:defRPr/>
            </a:pPr>
            <a:r>
              <a:rPr kumimoji="0" lang="en-US" sz="2800" b="0" i="0" u="none" strike="noStrike" kern="1200" cap="none" spc="0" normalizeH="0" baseline="0" noProof="0" dirty="0">
                <a:ln>
                  <a:noFill/>
                </a:ln>
                <a:solidFill>
                  <a:srgbClr val="BA0C2F"/>
                </a:solidFill>
                <a:effectLst/>
                <a:uLnTx/>
                <a:uFillTx/>
                <a:latin typeface="Gill Sans MT" panose="020B0502020104020203" pitchFamily="34" charset="0"/>
                <a:ea typeface="+mj-ea"/>
                <a:cs typeface="+mj-cs"/>
                <a:sym typeface="Gill Sans"/>
              </a:rPr>
              <a:t>What is Digital Supply Chain (DSC)?</a:t>
            </a:r>
            <a:endParaRPr kumimoji="0" lang="en-US" sz="2800" b="0" i="0" u="none" strike="noStrike" kern="1200" cap="none" spc="0" normalizeH="0" baseline="0" noProof="0" dirty="0">
              <a:ln>
                <a:noFill/>
              </a:ln>
              <a:solidFill>
                <a:srgbClr val="BA0C2F"/>
              </a:solidFill>
              <a:effectLst/>
              <a:uLnTx/>
              <a:uFillTx/>
              <a:latin typeface="Gill Sans MT" panose="020B0502020104020203" pitchFamily="34" charset="0"/>
              <a:ea typeface="+mj-ea"/>
              <a:cs typeface="+mj-cs"/>
            </a:endParaRPr>
          </a:p>
        </p:txBody>
      </p:sp>
      <p:sp>
        <p:nvSpPr>
          <p:cNvPr id="8" name="Content Placeholder 2">
            <a:extLst>
              <a:ext uri="{FF2B5EF4-FFF2-40B4-BE49-F238E27FC236}">
                <a16:creationId xmlns:a16="http://schemas.microsoft.com/office/drawing/2014/main" id="{D0C02D90-BBD8-2543-A649-44EA85B97698}"/>
              </a:ext>
            </a:extLst>
          </p:cNvPr>
          <p:cNvSpPr txBox="1">
            <a:spLocks/>
          </p:cNvSpPr>
          <p:nvPr/>
        </p:nvSpPr>
        <p:spPr>
          <a:xfrm>
            <a:off x="731725" y="1544867"/>
            <a:ext cx="3217697" cy="4543862"/>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60000"/>
              </a:lnSpc>
              <a:spcBef>
                <a:spcPts val="1000"/>
              </a:spcBef>
              <a:spcAft>
                <a:spcPts val="0"/>
              </a:spcAft>
              <a:buClrTx/>
              <a:buSzTx/>
              <a:buFont typeface="Arial" panose="020B0604020202020204" pitchFamily="34" charset="0"/>
              <a:buChar char="•"/>
              <a:tabLst/>
              <a:defRPr/>
            </a:pPr>
            <a:r>
              <a:rPr kumimoji="0" lang="en-US" sz="1600" i="0" u="none" strike="noStrike" kern="1200" cap="none" spc="0" normalizeH="0" baseline="0" noProof="0" dirty="0">
                <a:ln>
                  <a:noFill/>
                </a:ln>
                <a:effectLst/>
                <a:uLnTx/>
                <a:uFillTx/>
                <a:latin typeface="IBM Plex Sans" panose="020B0503050203000203" pitchFamily="34" charset="0"/>
              </a:rPr>
              <a:t>DSC</a:t>
            </a:r>
            <a:r>
              <a:rPr kumimoji="0" lang="en-US" sz="1600" b="1" i="0" u="none" strike="noStrike" kern="1200" cap="none" spc="0" normalizeH="0" baseline="0" noProof="0" dirty="0">
                <a:ln>
                  <a:noFill/>
                </a:ln>
                <a:solidFill>
                  <a:schemeClr val="accent3"/>
                </a:solidFill>
                <a:effectLst/>
                <a:uLnTx/>
                <a:uFillTx/>
                <a:latin typeface="IBM Plex Sans" panose="020B0503050203000203" pitchFamily="34" charset="0"/>
              </a:rPr>
              <a:t> </a:t>
            </a:r>
            <a:r>
              <a:rPr kumimoji="0" lang="en-US" sz="1600" b="0" i="0" u="none" strike="noStrike" kern="1200" cap="none" spc="0" normalizeH="0" baseline="0" noProof="0" dirty="0">
                <a:ln>
                  <a:noFill/>
                </a:ln>
                <a:solidFill>
                  <a:sysClr val="windowText" lastClr="000000"/>
                </a:solidFill>
                <a:effectLst/>
                <a:uLnTx/>
                <a:uFillTx/>
                <a:latin typeface="IBM Plex Sans" panose="020B0503050203000203" pitchFamily="34" charset="0"/>
              </a:rPr>
              <a:t>helps consistently deliver quality medicines and services on time, at the right place, in the right quantity and at the right cost to </a:t>
            </a:r>
            <a:r>
              <a:rPr kumimoji="0" lang="en-US" sz="1600" b="1" i="0" u="none" strike="noStrike" kern="1200" cap="none" spc="0" normalizeH="0" baseline="0" noProof="0" dirty="0">
                <a:ln>
                  <a:noFill/>
                </a:ln>
                <a:solidFill>
                  <a:schemeClr val="bg2"/>
                </a:solidFill>
                <a:effectLst/>
                <a:uLnTx/>
                <a:uFillTx/>
                <a:latin typeface="IBM Plex Sans" panose="020B0503050203000203" pitchFamily="34" charset="0"/>
              </a:rPr>
              <a:t>patients and end consumers</a:t>
            </a:r>
            <a:r>
              <a:rPr kumimoji="0" lang="en-US" sz="1600" b="0" i="0" u="none" strike="noStrike" kern="1200" cap="none" spc="0" normalizeH="0" baseline="0" noProof="0" dirty="0">
                <a:ln>
                  <a:noFill/>
                </a:ln>
                <a:solidFill>
                  <a:sysClr val="windowText" lastClr="000000"/>
                </a:solidFill>
                <a:effectLst/>
                <a:uLnTx/>
                <a:uFillTx/>
                <a:latin typeface="IBM Plex Sans" panose="020B0503050203000203" pitchFamily="34" charset="0"/>
              </a:rPr>
              <a:t>.</a:t>
            </a:r>
          </a:p>
          <a:p>
            <a:pPr marL="228600" marR="0" lvl="0" indent="-228600" algn="l" defTabSz="914400" rtl="0" eaLnBrk="1" fontAlgn="auto" latinLnBrk="0" hangingPunct="1">
              <a:lnSpc>
                <a:spcPct val="16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ysClr val="windowText" lastClr="000000"/>
                </a:solidFill>
                <a:effectLst/>
                <a:uLnTx/>
                <a:uFillTx/>
                <a:latin typeface="IBM Plex Sans" panose="020B0503050203000203" pitchFamily="34" charset="0"/>
              </a:rPr>
              <a:t>DSC ensures this by enabling a </a:t>
            </a:r>
            <a:r>
              <a:rPr kumimoji="0" lang="en-US" sz="1600" b="1" i="0" u="none" strike="noStrike" kern="1200" cap="none" spc="0" normalizeH="0" baseline="0" noProof="0" dirty="0">
                <a:ln>
                  <a:noFill/>
                </a:ln>
                <a:solidFill>
                  <a:schemeClr val="accent3"/>
                </a:solidFill>
                <a:effectLst/>
                <a:uLnTx/>
                <a:uFillTx/>
                <a:latin typeface="IBM Plex Sans" panose="020B0503050203000203" pitchFamily="34" charset="0"/>
              </a:rPr>
              <a:t>digital ecosystem</a:t>
            </a:r>
            <a:r>
              <a:rPr kumimoji="0" lang="en-US" sz="1600" b="0" i="0" u="none" strike="noStrike" kern="1200" cap="none" spc="0" normalizeH="0" baseline="0" noProof="0" dirty="0">
                <a:ln>
                  <a:noFill/>
                </a:ln>
                <a:solidFill>
                  <a:sysClr val="windowText" lastClr="000000"/>
                </a:solidFill>
                <a:effectLst/>
                <a:uLnTx/>
                <a:uFillTx/>
                <a:latin typeface="IBM Plex Sans" panose="020B0503050203000203" pitchFamily="34" charset="0"/>
              </a:rPr>
              <a:t> that supports </a:t>
            </a:r>
            <a:r>
              <a:rPr kumimoji="0" lang="en-US" sz="1600" b="1" i="0" u="none" strike="noStrike" kern="1200" cap="none" spc="0" normalizeH="0" baseline="0" noProof="0" dirty="0">
                <a:ln>
                  <a:noFill/>
                </a:ln>
                <a:solidFill>
                  <a:schemeClr val="accent3"/>
                </a:solidFill>
                <a:effectLst/>
                <a:uLnTx/>
                <a:uFillTx/>
                <a:latin typeface="IBM Plex Sans" panose="020B0503050203000203" pitchFamily="34" charset="0"/>
              </a:rPr>
              <a:t>collaborative processes</a:t>
            </a:r>
            <a:r>
              <a:rPr kumimoji="0" lang="en-US" sz="1600" b="0" i="0" u="none" strike="noStrike" kern="1200" cap="none" spc="0" normalizeH="0" baseline="0" noProof="0" dirty="0">
                <a:ln>
                  <a:noFill/>
                </a:ln>
                <a:solidFill>
                  <a:schemeClr val="accent3"/>
                </a:solidFill>
                <a:effectLst/>
                <a:uLnTx/>
                <a:uFillTx/>
                <a:latin typeface="IBM Plex Sans" panose="020B0503050203000203" pitchFamily="34" charset="0"/>
              </a:rPr>
              <a:t> </a:t>
            </a:r>
            <a:r>
              <a:rPr kumimoji="0" lang="en-US" sz="1600" b="0" i="0" u="none" strike="noStrike" kern="1200" cap="none" spc="0" normalizeH="0" baseline="0" noProof="0" dirty="0">
                <a:ln>
                  <a:noFill/>
                </a:ln>
                <a:solidFill>
                  <a:sysClr val="windowText" lastClr="000000"/>
                </a:solidFill>
                <a:effectLst/>
                <a:uLnTx/>
                <a:uFillTx/>
                <a:latin typeface="IBM Plex Sans" panose="020B0503050203000203" pitchFamily="34" charset="0"/>
              </a:rPr>
              <a:t>across all systems including supply chain, health management and regulatory.</a:t>
            </a:r>
          </a:p>
          <a:p>
            <a:pPr marL="228600" marR="0" lvl="0" indent="-228600" algn="l" defTabSz="914400" rtl="0" eaLnBrk="1" fontAlgn="auto" latinLnBrk="0" hangingPunct="1">
              <a:lnSpc>
                <a:spcPct val="16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ysClr val="windowText" lastClr="000000"/>
                </a:solidFill>
                <a:effectLst/>
                <a:uLnTx/>
                <a:uFillTx/>
                <a:latin typeface="IBM Plex Sans" panose="020B0503050203000203" pitchFamily="34" charset="0"/>
              </a:rPr>
              <a:t>A digital ecosystem is realized when </a:t>
            </a:r>
            <a:r>
              <a:rPr kumimoji="0" lang="en-US" sz="1600" b="1" i="0" u="none" strike="noStrike" kern="1200" cap="none" spc="0" normalizeH="0" baseline="0" noProof="0" dirty="0">
                <a:ln>
                  <a:noFill/>
                </a:ln>
                <a:solidFill>
                  <a:schemeClr val="accent3"/>
                </a:solidFill>
                <a:effectLst/>
                <a:uLnTx/>
                <a:uFillTx/>
                <a:latin typeface="IBM Plex Sans" panose="020B0503050203000203" pitchFamily="34" charset="0"/>
              </a:rPr>
              <a:t>advanced automation </a:t>
            </a:r>
            <a:r>
              <a:rPr kumimoji="0" lang="en-US" sz="1600" b="0" i="0" u="none" strike="noStrike" kern="1200" cap="none" spc="0" normalizeH="0" baseline="0" noProof="0" dirty="0">
                <a:ln>
                  <a:noFill/>
                </a:ln>
                <a:solidFill>
                  <a:sysClr val="windowText" lastClr="000000"/>
                </a:solidFill>
                <a:effectLst/>
                <a:uLnTx/>
                <a:uFillTx/>
                <a:latin typeface="IBM Plex Sans" panose="020B0503050203000203" pitchFamily="34" charset="0"/>
              </a:rPr>
              <a:t>driven supply chain processes are integrated to interoperate with each other and with other ecosystems. </a:t>
            </a:r>
          </a:p>
          <a:p>
            <a:pPr marL="228600" marR="0" lvl="0" indent="-228600" algn="l" defTabSz="914400" rtl="0" eaLnBrk="1" fontAlgn="auto" latinLnBrk="0" hangingPunct="1">
              <a:lnSpc>
                <a:spcPct val="16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ysClr val="windowText" lastClr="000000"/>
                </a:solidFill>
                <a:effectLst/>
                <a:uLnTx/>
                <a:uFillTx/>
                <a:latin typeface="IBM Plex Sans" panose="020B0503050203000203" pitchFamily="34" charset="0"/>
              </a:rPr>
              <a:t>DSC</a:t>
            </a:r>
            <a:r>
              <a:rPr lang="en-US" sz="1600" dirty="0">
                <a:solidFill>
                  <a:sysClr val="windowText" lastClr="000000"/>
                </a:solidFill>
                <a:latin typeface="IBM Plex Sans" panose="020B0503050203000203" pitchFamily="34" charset="0"/>
              </a:rPr>
              <a:t> </a:t>
            </a:r>
            <a:r>
              <a:rPr kumimoji="0" lang="en-US" sz="1600" b="0" i="0" u="none" strike="noStrike" kern="1200" cap="none" spc="0" normalizeH="0" baseline="0" noProof="0" dirty="0">
                <a:ln>
                  <a:noFill/>
                </a:ln>
                <a:solidFill>
                  <a:sysClr val="windowText" lastClr="000000"/>
                </a:solidFill>
                <a:effectLst/>
                <a:uLnTx/>
                <a:uFillTx/>
                <a:latin typeface="IBM Plex Sans" panose="020B0503050203000203" pitchFamily="34" charset="0"/>
              </a:rPr>
              <a:t>ensures availability of real-time data, providing </a:t>
            </a:r>
            <a:r>
              <a:rPr kumimoji="0" lang="en-US" sz="1600" b="1" i="0" u="none" strike="noStrike" kern="1200" cap="none" spc="0" normalizeH="0" baseline="0" noProof="0" dirty="0">
                <a:ln>
                  <a:noFill/>
                </a:ln>
                <a:solidFill>
                  <a:schemeClr val="accent3"/>
                </a:solidFill>
                <a:effectLst/>
                <a:uLnTx/>
                <a:uFillTx/>
                <a:latin typeface="IBM Plex Sans" panose="020B0503050203000203" pitchFamily="34" charset="0"/>
              </a:rPr>
              <a:t>end-to-end visibility </a:t>
            </a:r>
            <a:r>
              <a:rPr kumimoji="0" lang="en-US" sz="1600" b="0" i="0" u="none" strike="noStrike" kern="1200" cap="none" spc="0" normalizeH="0" baseline="0" noProof="0" dirty="0">
                <a:ln>
                  <a:noFill/>
                </a:ln>
                <a:solidFill>
                  <a:sysClr val="windowText" lastClr="000000"/>
                </a:solidFill>
                <a:effectLst/>
                <a:uLnTx/>
                <a:uFillTx/>
                <a:latin typeface="IBM Plex Sans" panose="020B0503050203000203" pitchFamily="34" charset="0"/>
              </a:rPr>
              <a:t>and enhanced </a:t>
            </a:r>
            <a:r>
              <a:rPr kumimoji="0" lang="en-US" sz="1600" b="1" i="0" u="none" strike="noStrike" kern="1200" cap="none" spc="0" normalizeH="0" baseline="0" noProof="0" dirty="0">
                <a:ln>
                  <a:noFill/>
                </a:ln>
                <a:solidFill>
                  <a:schemeClr val="accent3"/>
                </a:solidFill>
                <a:effectLst/>
                <a:uLnTx/>
                <a:uFillTx/>
                <a:latin typeface="IBM Plex Sans" panose="020B0503050203000203" pitchFamily="34" charset="0"/>
              </a:rPr>
              <a:t>decision making</a:t>
            </a:r>
            <a:r>
              <a:rPr kumimoji="0" lang="en-US" sz="1600" b="0" i="0" u="none" strike="noStrike" kern="1200" cap="none" spc="0" normalizeH="0" baseline="0" noProof="0" dirty="0">
                <a:ln>
                  <a:noFill/>
                </a:ln>
                <a:solidFill>
                  <a:sysClr val="windowText" lastClr="000000"/>
                </a:solidFill>
                <a:effectLst/>
                <a:uLnTx/>
                <a:uFillTx/>
                <a:latin typeface="IBM Plex Sans" panose="020B0503050203000203" pitchFamily="34" charset="0"/>
              </a:rPr>
              <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ysClr val="windowText" lastClr="000000"/>
              </a:solidFill>
              <a:effectLst/>
              <a:uLnTx/>
              <a:uFillTx/>
              <a:latin typeface="IBM Plex Sans" panose="020B0503050203000203" pitchFamily="34" charset="0"/>
            </a:endParaRPr>
          </a:p>
        </p:txBody>
      </p:sp>
      <p:sp>
        <p:nvSpPr>
          <p:cNvPr id="9" name="Hexagon 8">
            <a:extLst>
              <a:ext uri="{FF2B5EF4-FFF2-40B4-BE49-F238E27FC236}">
                <a16:creationId xmlns:a16="http://schemas.microsoft.com/office/drawing/2014/main" id="{F4E34AA0-364F-9545-BD73-CDD0846B95C1}"/>
              </a:ext>
            </a:extLst>
          </p:cNvPr>
          <p:cNvSpPr/>
          <p:nvPr/>
        </p:nvSpPr>
        <p:spPr>
          <a:xfrm>
            <a:off x="5527932" y="2662772"/>
            <a:ext cx="884618" cy="689932"/>
          </a:xfrm>
          <a:prstGeom prst="hexagon">
            <a:avLst/>
          </a:prstGeom>
          <a:solidFill>
            <a:srgbClr val="0067B9"/>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FFFFFF"/>
              </a:solidFill>
              <a:effectLst/>
              <a:uLnTx/>
              <a:uFillTx/>
              <a:latin typeface="Gill Sans MT"/>
              <a:ea typeface="+mn-ea"/>
              <a:cs typeface="+mn-cs"/>
            </a:endParaRPr>
          </a:p>
        </p:txBody>
      </p:sp>
      <p:sp>
        <p:nvSpPr>
          <p:cNvPr id="10" name="Hexagon 9">
            <a:extLst>
              <a:ext uri="{FF2B5EF4-FFF2-40B4-BE49-F238E27FC236}">
                <a16:creationId xmlns:a16="http://schemas.microsoft.com/office/drawing/2014/main" id="{38F853CF-725E-5D47-A9A0-8B249990E49C}"/>
              </a:ext>
            </a:extLst>
          </p:cNvPr>
          <p:cNvSpPr/>
          <p:nvPr/>
        </p:nvSpPr>
        <p:spPr>
          <a:xfrm>
            <a:off x="7009687" y="2662772"/>
            <a:ext cx="884618" cy="689932"/>
          </a:xfrm>
          <a:prstGeom prst="hexagon">
            <a:avLst/>
          </a:prstGeom>
          <a:solidFill>
            <a:srgbClr val="0067B9"/>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srgbClr val="FFFFFF"/>
              </a:solidFill>
              <a:effectLst/>
              <a:uLnTx/>
              <a:uFillTx/>
              <a:latin typeface="Gill Sans MT"/>
              <a:ea typeface="+mn-ea"/>
              <a:cs typeface="+mn-cs"/>
            </a:endParaRPr>
          </a:p>
        </p:txBody>
      </p:sp>
      <p:grpSp>
        <p:nvGrpSpPr>
          <p:cNvPr id="11" name="Group 10">
            <a:extLst>
              <a:ext uri="{FF2B5EF4-FFF2-40B4-BE49-F238E27FC236}">
                <a16:creationId xmlns:a16="http://schemas.microsoft.com/office/drawing/2014/main" id="{7A829384-2FEF-7846-8BBD-3EFEDC3C9EBD}"/>
              </a:ext>
            </a:extLst>
          </p:cNvPr>
          <p:cNvGrpSpPr/>
          <p:nvPr/>
        </p:nvGrpSpPr>
        <p:grpSpPr>
          <a:xfrm>
            <a:off x="6268112" y="2269274"/>
            <a:ext cx="885722" cy="689932"/>
            <a:chOff x="7014203" y="3284873"/>
            <a:chExt cx="885722" cy="689932"/>
          </a:xfrm>
        </p:grpSpPr>
        <p:sp>
          <p:nvSpPr>
            <p:cNvPr id="12" name="Hexagon 11">
              <a:extLst>
                <a:ext uri="{FF2B5EF4-FFF2-40B4-BE49-F238E27FC236}">
                  <a16:creationId xmlns:a16="http://schemas.microsoft.com/office/drawing/2014/main" id="{30B9B699-CB91-6D41-B80D-B5C818C74D3B}"/>
                </a:ext>
              </a:extLst>
            </p:cNvPr>
            <p:cNvSpPr/>
            <p:nvPr/>
          </p:nvSpPr>
          <p:spPr>
            <a:xfrm>
              <a:off x="7015307" y="3284873"/>
              <a:ext cx="884618" cy="689932"/>
            </a:xfrm>
            <a:prstGeom prst="hexagon">
              <a:avLst/>
            </a:prstGeom>
            <a:solidFill>
              <a:srgbClr val="0067B9"/>
            </a:solidFill>
            <a:ln w="12700" cap="flat" cmpd="sng" algn="ctr">
              <a:noFill/>
              <a:prstDash val="solid"/>
              <a:miter lim="800000"/>
            </a:ln>
            <a:effectLst/>
          </p:spPr>
          <p:txBody>
            <a:bodyPr rtlCol="0" anchor="ctr"/>
            <a:lstStyle/>
            <a:p>
              <a:pPr algn="ctr" defTabSz="457200"/>
              <a:endParaRPr lang="en-US" sz="900" kern="0">
                <a:solidFill>
                  <a:srgbClr val="FFFFFF"/>
                </a:solidFill>
                <a:latin typeface="Gill Sans MT"/>
              </a:endParaRPr>
            </a:p>
          </p:txBody>
        </p:sp>
        <p:sp>
          <p:nvSpPr>
            <p:cNvPr id="13" name="TextBox 12">
              <a:extLst>
                <a:ext uri="{FF2B5EF4-FFF2-40B4-BE49-F238E27FC236}">
                  <a16:creationId xmlns:a16="http://schemas.microsoft.com/office/drawing/2014/main" id="{6B840D2A-1AFA-164A-8E0E-691BEA4BB0E0}"/>
                </a:ext>
              </a:extLst>
            </p:cNvPr>
            <p:cNvSpPr txBox="1"/>
            <p:nvPr/>
          </p:nvSpPr>
          <p:spPr>
            <a:xfrm>
              <a:off x="7014203" y="3435808"/>
              <a:ext cx="874452" cy="369332"/>
            </a:xfrm>
            <a:prstGeom prst="rect">
              <a:avLst/>
            </a:prstGeom>
            <a:noFill/>
            <a:ln>
              <a:noFill/>
            </a:ln>
          </p:spPr>
          <p:txBody>
            <a:bodyPr wrap="square" rtlCol="0" anchor="ctr">
              <a:spAutoFit/>
            </a:bodyPr>
            <a:lstStyle>
              <a:defPPr>
                <a:defRPr lang="en-US"/>
              </a:defPPr>
              <a:lvl1pPr marR="0" lvl="0" indent="0" algn="ctr" defTabSz="457200" fontAlgn="auto">
                <a:lnSpc>
                  <a:spcPct val="100000"/>
                </a:lnSpc>
                <a:spcBef>
                  <a:spcPts val="0"/>
                </a:spcBef>
                <a:spcAft>
                  <a:spcPts val="0"/>
                </a:spcAft>
                <a:buClrTx/>
                <a:buSzTx/>
                <a:buFontTx/>
                <a:buNone/>
                <a:tabLst/>
                <a:defRPr kumimoji="0" sz="1050" b="1" i="0" u="none" strike="noStrike" kern="0" cap="none" spc="0" normalizeH="0" baseline="0">
                  <a:ln>
                    <a:noFill/>
                  </a:ln>
                  <a:solidFill>
                    <a:srgbClr val="FFFFFF"/>
                  </a:solidFill>
                  <a:effectLst/>
                  <a:uLnTx/>
                  <a:uFillTx/>
                  <a:latin typeface="IBM Plex Arabic Medium" panose="020B0503050203000203" pitchFamily="34" charset="-78"/>
                  <a:cs typeface="IBM Plex Arabic Medium" panose="020B0503050203000203" pitchFamily="34" charset="-78"/>
                </a:defRPr>
              </a:lvl1pPr>
            </a:lstStyle>
            <a:p>
              <a:r>
                <a:rPr lang="en-US" sz="900" dirty="0"/>
                <a:t>Digital Ecosystem</a:t>
              </a:r>
            </a:p>
          </p:txBody>
        </p:sp>
      </p:grpSp>
      <p:sp>
        <p:nvSpPr>
          <p:cNvPr id="14" name="Oval 13">
            <a:extLst>
              <a:ext uri="{FF2B5EF4-FFF2-40B4-BE49-F238E27FC236}">
                <a16:creationId xmlns:a16="http://schemas.microsoft.com/office/drawing/2014/main" id="{060D4F3D-6B2F-234D-8E9B-1E3CD8F1CDC8}"/>
              </a:ext>
            </a:extLst>
          </p:cNvPr>
          <p:cNvSpPr/>
          <p:nvPr/>
        </p:nvSpPr>
        <p:spPr>
          <a:xfrm>
            <a:off x="5044380" y="1702677"/>
            <a:ext cx="3337560" cy="333756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endParaRPr>
          </a:p>
        </p:txBody>
      </p:sp>
      <p:pic>
        <p:nvPicPr>
          <p:cNvPr id="16" name="Picture 15">
            <a:extLst>
              <a:ext uri="{FF2B5EF4-FFF2-40B4-BE49-F238E27FC236}">
                <a16:creationId xmlns:a16="http://schemas.microsoft.com/office/drawing/2014/main" id="{DDC41BA5-AF75-7F4C-8C2D-3A351E320CBA}"/>
              </a:ext>
            </a:extLst>
          </p:cNvPr>
          <p:cNvPicPr>
            <a:picLocks noChangeAspect="1"/>
          </p:cNvPicPr>
          <p:nvPr/>
        </p:nvPicPr>
        <p:blipFill>
          <a:blip r:embed="rId3"/>
          <a:stretch>
            <a:fillRect/>
          </a:stretch>
        </p:blipFill>
        <p:spPr>
          <a:xfrm>
            <a:off x="6532286" y="3101317"/>
            <a:ext cx="347371" cy="371748"/>
          </a:xfrm>
          <a:prstGeom prst="rect">
            <a:avLst/>
          </a:prstGeom>
        </p:spPr>
      </p:pic>
      <p:grpSp>
        <p:nvGrpSpPr>
          <p:cNvPr id="17" name="Group 16">
            <a:extLst>
              <a:ext uri="{FF2B5EF4-FFF2-40B4-BE49-F238E27FC236}">
                <a16:creationId xmlns:a16="http://schemas.microsoft.com/office/drawing/2014/main" id="{22227150-87DD-D442-9FF8-E556A05E94EF}"/>
              </a:ext>
            </a:extLst>
          </p:cNvPr>
          <p:cNvGrpSpPr/>
          <p:nvPr/>
        </p:nvGrpSpPr>
        <p:grpSpPr>
          <a:xfrm>
            <a:off x="6215561" y="3769901"/>
            <a:ext cx="991763" cy="689932"/>
            <a:chOff x="6961652" y="3284873"/>
            <a:chExt cx="991763" cy="689932"/>
          </a:xfrm>
        </p:grpSpPr>
        <p:sp>
          <p:nvSpPr>
            <p:cNvPr id="18" name="Hexagon 17">
              <a:extLst>
                <a:ext uri="{FF2B5EF4-FFF2-40B4-BE49-F238E27FC236}">
                  <a16:creationId xmlns:a16="http://schemas.microsoft.com/office/drawing/2014/main" id="{15F5B8F9-B8DF-474E-BBEA-B5DF677E2545}"/>
                </a:ext>
              </a:extLst>
            </p:cNvPr>
            <p:cNvSpPr/>
            <p:nvPr/>
          </p:nvSpPr>
          <p:spPr>
            <a:xfrm>
              <a:off x="7015307" y="3284873"/>
              <a:ext cx="884618" cy="689932"/>
            </a:xfrm>
            <a:prstGeom prst="hexagon">
              <a:avLst/>
            </a:prstGeom>
            <a:solidFill>
              <a:srgbClr val="0067B9"/>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FFFFFF"/>
                </a:solidFill>
                <a:effectLst/>
                <a:uLnTx/>
                <a:uFillTx/>
                <a:latin typeface="Gill Sans MT"/>
                <a:ea typeface="+mn-ea"/>
                <a:cs typeface="+mn-cs"/>
              </a:endParaRPr>
            </a:p>
          </p:txBody>
        </p:sp>
        <p:sp>
          <p:nvSpPr>
            <p:cNvPr id="19" name="TextBox 18">
              <a:extLst>
                <a:ext uri="{FF2B5EF4-FFF2-40B4-BE49-F238E27FC236}">
                  <a16:creationId xmlns:a16="http://schemas.microsoft.com/office/drawing/2014/main" id="{886911EA-A087-F141-9B2F-436C68E93E67}"/>
                </a:ext>
              </a:extLst>
            </p:cNvPr>
            <p:cNvSpPr txBox="1"/>
            <p:nvPr/>
          </p:nvSpPr>
          <p:spPr>
            <a:xfrm>
              <a:off x="6961652" y="3498622"/>
              <a:ext cx="991763" cy="369332"/>
            </a:xfrm>
            <a:prstGeom prst="rect">
              <a:avLst/>
            </a:prstGeom>
            <a:noFill/>
            <a:ln>
              <a:noFill/>
            </a:ln>
          </p:spPr>
          <p:txBody>
            <a:bodyPr wrap="square" rtlCol="0" anchor="ctr">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FFFFFF"/>
                  </a:solidFill>
                  <a:effectLst/>
                  <a:uLnTx/>
                  <a:uFillTx/>
                  <a:latin typeface="IBM Plex Arabic Medium" panose="020B0503050203000203" pitchFamily="34" charset="-78"/>
                  <a:cs typeface="IBM Plex Arabic Medium" panose="020B0503050203000203" pitchFamily="34" charset="-78"/>
                </a:rPr>
                <a:t>Transactional Systems</a:t>
              </a:r>
            </a:p>
          </p:txBody>
        </p:sp>
      </p:grpSp>
      <p:grpSp>
        <p:nvGrpSpPr>
          <p:cNvPr id="20" name="Group 19">
            <a:extLst>
              <a:ext uri="{FF2B5EF4-FFF2-40B4-BE49-F238E27FC236}">
                <a16:creationId xmlns:a16="http://schemas.microsoft.com/office/drawing/2014/main" id="{EDE8642B-193A-D342-B955-0F5561722894}"/>
              </a:ext>
            </a:extLst>
          </p:cNvPr>
          <p:cNvGrpSpPr/>
          <p:nvPr/>
        </p:nvGrpSpPr>
        <p:grpSpPr>
          <a:xfrm>
            <a:off x="5526828" y="3391100"/>
            <a:ext cx="885722" cy="689932"/>
            <a:chOff x="7014203" y="3284873"/>
            <a:chExt cx="885722" cy="689932"/>
          </a:xfrm>
        </p:grpSpPr>
        <p:sp>
          <p:nvSpPr>
            <p:cNvPr id="21" name="Hexagon 20">
              <a:extLst>
                <a:ext uri="{FF2B5EF4-FFF2-40B4-BE49-F238E27FC236}">
                  <a16:creationId xmlns:a16="http://schemas.microsoft.com/office/drawing/2014/main" id="{287C6924-961A-734C-996C-5D0D4E1B642E}"/>
                </a:ext>
              </a:extLst>
            </p:cNvPr>
            <p:cNvSpPr/>
            <p:nvPr/>
          </p:nvSpPr>
          <p:spPr>
            <a:xfrm>
              <a:off x="7015307" y="3284873"/>
              <a:ext cx="884618" cy="689932"/>
            </a:xfrm>
            <a:prstGeom prst="hexagon">
              <a:avLst/>
            </a:prstGeom>
            <a:solidFill>
              <a:srgbClr val="0067B9"/>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FFFFFF"/>
                </a:solidFill>
                <a:effectLst/>
                <a:uLnTx/>
                <a:uFillTx/>
                <a:latin typeface="Gill Sans MT"/>
                <a:ea typeface="+mn-ea"/>
                <a:cs typeface="+mn-cs"/>
              </a:endParaRPr>
            </a:p>
          </p:txBody>
        </p:sp>
        <p:sp>
          <p:nvSpPr>
            <p:cNvPr id="22" name="TextBox 21">
              <a:extLst>
                <a:ext uri="{FF2B5EF4-FFF2-40B4-BE49-F238E27FC236}">
                  <a16:creationId xmlns:a16="http://schemas.microsoft.com/office/drawing/2014/main" id="{C882CB3C-7486-D741-9DF6-E0E2C3E2A563}"/>
                </a:ext>
              </a:extLst>
            </p:cNvPr>
            <p:cNvSpPr txBox="1"/>
            <p:nvPr/>
          </p:nvSpPr>
          <p:spPr>
            <a:xfrm>
              <a:off x="7014203" y="3446441"/>
              <a:ext cx="874452" cy="369332"/>
            </a:xfrm>
            <a:prstGeom prst="rect">
              <a:avLst/>
            </a:prstGeom>
            <a:noFill/>
            <a:ln>
              <a:noFill/>
            </a:ln>
          </p:spPr>
          <p:txBody>
            <a:bodyPr wrap="square" rtlCol="0" anchor="ctr">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FFFFFF"/>
                  </a:solidFill>
                  <a:effectLst/>
                  <a:uLnTx/>
                  <a:uFillTx/>
                  <a:latin typeface="IBM Plex Arabic Medium" panose="020B0503050203000203" pitchFamily="34" charset="-78"/>
                  <a:cs typeface="IBM Plex Arabic Medium" panose="020B0503050203000203" pitchFamily="34" charset="-78"/>
                </a:rPr>
                <a:t>Advanced Digitization</a:t>
              </a:r>
            </a:p>
          </p:txBody>
        </p:sp>
      </p:grpSp>
      <p:grpSp>
        <p:nvGrpSpPr>
          <p:cNvPr id="23" name="Group 22">
            <a:extLst>
              <a:ext uri="{FF2B5EF4-FFF2-40B4-BE49-F238E27FC236}">
                <a16:creationId xmlns:a16="http://schemas.microsoft.com/office/drawing/2014/main" id="{9079E16B-EAEF-1044-A917-F55F54BA229B}"/>
              </a:ext>
            </a:extLst>
          </p:cNvPr>
          <p:cNvGrpSpPr/>
          <p:nvPr/>
        </p:nvGrpSpPr>
        <p:grpSpPr>
          <a:xfrm>
            <a:off x="7009135" y="3391100"/>
            <a:ext cx="885722" cy="689932"/>
            <a:chOff x="7014203" y="3284873"/>
            <a:chExt cx="885722" cy="689932"/>
          </a:xfrm>
        </p:grpSpPr>
        <p:sp>
          <p:nvSpPr>
            <p:cNvPr id="24" name="Hexagon 23">
              <a:extLst>
                <a:ext uri="{FF2B5EF4-FFF2-40B4-BE49-F238E27FC236}">
                  <a16:creationId xmlns:a16="http://schemas.microsoft.com/office/drawing/2014/main" id="{632B13FD-85F3-B24D-A2BD-F595BA7C4A58}"/>
                </a:ext>
              </a:extLst>
            </p:cNvPr>
            <p:cNvSpPr/>
            <p:nvPr/>
          </p:nvSpPr>
          <p:spPr>
            <a:xfrm>
              <a:off x="7015307" y="3284873"/>
              <a:ext cx="884618" cy="689932"/>
            </a:xfrm>
            <a:prstGeom prst="hexagon">
              <a:avLst/>
            </a:prstGeom>
            <a:solidFill>
              <a:srgbClr val="0067B9"/>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FFFFFF"/>
                </a:solidFill>
                <a:effectLst/>
                <a:uLnTx/>
                <a:uFillTx/>
                <a:latin typeface="Gill Sans MT"/>
                <a:ea typeface="+mn-ea"/>
                <a:cs typeface="+mn-cs"/>
              </a:endParaRPr>
            </a:p>
          </p:txBody>
        </p:sp>
        <p:sp>
          <p:nvSpPr>
            <p:cNvPr id="25" name="TextBox 24">
              <a:extLst>
                <a:ext uri="{FF2B5EF4-FFF2-40B4-BE49-F238E27FC236}">
                  <a16:creationId xmlns:a16="http://schemas.microsoft.com/office/drawing/2014/main" id="{09E76D3A-C3A8-2349-834C-7BB1352B5BBD}"/>
                </a:ext>
              </a:extLst>
            </p:cNvPr>
            <p:cNvSpPr txBox="1"/>
            <p:nvPr/>
          </p:nvSpPr>
          <p:spPr>
            <a:xfrm>
              <a:off x="7014203" y="3377191"/>
              <a:ext cx="874452" cy="507831"/>
            </a:xfrm>
            <a:prstGeom prst="rect">
              <a:avLst/>
            </a:prstGeom>
            <a:noFill/>
            <a:ln>
              <a:noFill/>
            </a:ln>
          </p:spPr>
          <p:txBody>
            <a:bodyPr wrap="square" rtlCol="0" anchor="ctr">
              <a:spAutoFit/>
            </a:bodyPr>
            <a:lstStyle/>
            <a:p>
              <a:pPr lvl="0" algn="ctr" defTabSz="457200">
                <a:defRPr/>
              </a:pPr>
              <a:r>
                <a:rPr lang="en-US" sz="900" b="1" kern="0" dirty="0">
                  <a:solidFill>
                    <a:srgbClr val="FFFFFF"/>
                  </a:solidFill>
                  <a:latin typeface="IBM Plex Arabic Medium" panose="020B0503050203000203" pitchFamily="34" charset="-78"/>
                  <a:cs typeface="IBM Plex Arabic Medium" panose="020B0503050203000203" pitchFamily="34" charset="-78"/>
                </a:rPr>
                <a:t>Data </a:t>
              </a:r>
            </a:p>
            <a:p>
              <a:pPr lvl="0" algn="ctr" defTabSz="457200">
                <a:defRPr/>
              </a:pPr>
              <a:r>
                <a:rPr lang="en-US" sz="900" b="1" kern="0" dirty="0">
                  <a:solidFill>
                    <a:srgbClr val="FFFFFF"/>
                  </a:solidFill>
                  <a:latin typeface="IBM Plex Arabic Medium" panose="020B0503050203000203" pitchFamily="34" charset="-78"/>
                  <a:cs typeface="IBM Plex Arabic Medium" panose="020B0503050203000203" pitchFamily="34" charset="-78"/>
                </a:rPr>
                <a:t>&amp; </a:t>
              </a:r>
            </a:p>
            <a:p>
              <a:pPr lvl="0" algn="ctr" defTabSz="457200">
                <a:defRPr/>
              </a:pPr>
              <a:r>
                <a:rPr lang="en-US" sz="900" b="1" kern="0" dirty="0">
                  <a:solidFill>
                    <a:srgbClr val="FFFFFF"/>
                  </a:solidFill>
                  <a:latin typeface="IBM Plex Arabic Medium" panose="020B0503050203000203" pitchFamily="34" charset="-78"/>
                  <a:cs typeface="IBM Plex Arabic Medium" panose="020B0503050203000203" pitchFamily="34" charset="-78"/>
                </a:rPr>
                <a:t>Analytics</a:t>
              </a:r>
              <a:endParaRPr kumimoji="0" lang="en-US" sz="900" b="1" i="0" u="none" strike="noStrike" kern="0" cap="none" spc="0" normalizeH="0" baseline="0" noProof="0" dirty="0">
                <a:ln>
                  <a:noFill/>
                </a:ln>
                <a:solidFill>
                  <a:srgbClr val="FFFFFF"/>
                </a:solidFill>
                <a:effectLst/>
                <a:uLnTx/>
                <a:uFillTx/>
                <a:latin typeface="IBM Plex Arabic Medium" panose="020B0503050203000203" pitchFamily="34" charset="-78"/>
                <a:cs typeface="IBM Plex Arabic Medium" panose="020B0503050203000203" pitchFamily="34" charset="-78"/>
              </a:endParaRPr>
            </a:p>
          </p:txBody>
        </p:sp>
      </p:grpSp>
      <p:sp>
        <p:nvSpPr>
          <p:cNvPr id="26" name="TextBox 25">
            <a:extLst>
              <a:ext uri="{FF2B5EF4-FFF2-40B4-BE49-F238E27FC236}">
                <a16:creationId xmlns:a16="http://schemas.microsoft.com/office/drawing/2014/main" id="{E154AE24-BD7B-6E40-8D8F-7FF2257ACD01}"/>
              </a:ext>
            </a:extLst>
          </p:cNvPr>
          <p:cNvSpPr txBox="1"/>
          <p:nvPr/>
        </p:nvSpPr>
        <p:spPr>
          <a:xfrm>
            <a:off x="6312459" y="3441702"/>
            <a:ext cx="788580" cy="203092"/>
          </a:xfrm>
          <a:prstGeom prst="rect">
            <a:avLst/>
          </a:prstGeom>
          <a:noFill/>
          <a:ln>
            <a:noFill/>
          </a:ln>
        </p:spPr>
        <p:txBody>
          <a:bodyPr spcFirstLastPara="1" vert="horz" wrap="square" lIns="91425" tIns="45700" rIns="91425" bIns="45700" rtlCol="0" anchor="ctr" anchorCtr="0">
            <a:spAutoFit/>
          </a:bodyPr>
          <a:lstStyle>
            <a:defPPr>
              <a:defRPr lang="en-US"/>
            </a:defPPr>
            <a:lvl1pPr marR="0" lvl="0" indent="0" fontAlgn="t">
              <a:lnSpc>
                <a:spcPct val="90000"/>
              </a:lnSpc>
              <a:spcBef>
                <a:spcPct val="0"/>
              </a:spcBef>
              <a:spcAft>
                <a:spcPts val="0"/>
              </a:spcAft>
              <a:buClr>
                <a:srgbClr val="6C6463"/>
              </a:buClr>
              <a:buSzPct val="80000"/>
              <a:buFontTx/>
              <a:buNone/>
              <a:tabLst/>
              <a:defRPr kumimoji="0" sz="2800" b="0" i="0" u="none" strike="noStrike" cap="none" spc="0" normalizeH="0" baseline="0">
                <a:ln>
                  <a:noFill/>
                </a:ln>
                <a:solidFill>
                  <a:srgbClr val="BA0C2F"/>
                </a:solidFill>
                <a:effectLst/>
                <a:uLnTx/>
                <a:uFillTx/>
                <a:latin typeface="Gill Sans MT" panose="020B0502020104020203" pitchFamily="34" charset="0"/>
                <a:ea typeface="+mj-ea"/>
                <a:cs typeface="+mj-cs"/>
              </a:defRPr>
            </a:lvl1pPr>
            <a:lvl2pPr defTabSz="457200"/>
            <a:lvl3pPr defTabSz="457200"/>
            <a:lvl4pPr defTabSz="457200"/>
            <a:lvl5pPr defTabSz="457200"/>
            <a:lvl6pPr defTabSz="457200"/>
            <a:lvl7pPr defTabSz="457200"/>
            <a:lvl8pPr defTabSz="457200"/>
            <a:lvl9pPr defTabSz="457200"/>
          </a:lstStyle>
          <a:p>
            <a:pPr algn="ctr"/>
            <a:r>
              <a:rPr lang="en-US" sz="800" b="1" dirty="0">
                <a:latin typeface="IBM Plex Sans" panose="020B0503050203000203" pitchFamily="34" charset="0"/>
              </a:rPr>
              <a:t>PATIENTS</a:t>
            </a:r>
          </a:p>
        </p:txBody>
      </p:sp>
      <p:sp>
        <p:nvSpPr>
          <p:cNvPr id="27" name="Oval 26">
            <a:extLst>
              <a:ext uri="{FF2B5EF4-FFF2-40B4-BE49-F238E27FC236}">
                <a16:creationId xmlns:a16="http://schemas.microsoft.com/office/drawing/2014/main" id="{E3E440A2-B04B-3644-AEBD-50AB39DB904D}"/>
              </a:ext>
            </a:extLst>
          </p:cNvPr>
          <p:cNvSpPr/>
          <p:nvPr/>
        </p:nvSpPr>
        <p:spPr>
          <a:xfrm>
            <a:off x="6685728" y="1679131"/>
            <a:ext cx="45720" cy="4572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258E3AA7-CC05-3B49-8AC2-837BC13A2851}"/>
              </a:ext>
            </a:extLst>
          </p:cNvPr>
          <p:cNvSpPr/>
          <p:nvPr/>
        </p:nvSpPr>
        <p:spPr>
          <a:xfrm>
            <a:off x="7647421" y="1978673"/>
            <a:ext cx="45720" cy="4572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32F08EB0-A59B-6E4A-8556-C31F19208E6D}"/>
              </a:ext>
            </a:extLst>
          </p:cNvPr>
          <p:cNvSpPr/>
          <p:nvPr/>
        </p:nvSpPr>
        <p:spPr>
          <a:xfrm>
            <a:off x="8262274" y="2801108"/>
            <a:ext cx="45720" cy="4572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E73A67E3-7C1D-7C42-9284-C59E536AC252}"/>
              </a:ext>
            </a:extLst>
          </p:cNvPr>
          <p:cNvSpPr/>
          <p:nvPr/>
        </p:nvSpPr>
        <p:spPr>
          <a:xfrm>
            <a:off x="8257024" y="3920449"/>
            <a:ext cx="45720" cy="4572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7521D838-A1FC-CF4F-BD5D-9F87CD72CA0B}"/>
              </a:ext>
            </a:extLst>
          </p:cNvPr>
          <p:cNvSpPr/>
          <p:nvPr/>
        </p:nvSpPr>
        <p:spPr>
          <a:xfrm>
            <a:off x="6701491" y="5016153"/>
            <a:ext cx="45720" cy="4572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29114353-BA1E-0B4F-BE4B-32072242539C}"/>
              </a:ext>
            </a:extLst>
          </p:cNvPr>
          <p:cNvSpPr/>
          <p:nvPr/>
        </p:nvSpPr>
        <p:spPr>
          <a:xfrm>
            <a:off x="7710482" y="4669315"/>
            <a:ext cx="45720" cy="4572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8E0B849E-4A88-6F44-9004-9C5DFFA2891F}"/>
              </a:ext>
            </a:extLst>
          </p:cNvPr>
          <p:cNvSpPr/>
          <p:nvPr/>
        </p:nvSpPr>
        <p:spPr>
          <a:xfrm>
            <a:off x="5750313" y="1973419"/>
            <a:ext cx="45720" cy="4572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9E88A9DB-D372-4D45-AC15-7090DD349CB3}"/>
              </a:ext>
            </a:extLst>
          </p:cNvPr>
          <p:cNvSpPr/>
          <p:nvPr/>
        </p:nvSpPr>
        <p:spPr>
          <a:xfrm>
            <a:off x="5103935" y="2827384"/>
            <a:ext cx="45720" cy="4572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C9B67941-511D-F840-90F8-D6F6806BB86C}"/>
              </a:ext>
            </a:extLst>
          </p:cNvPr>
          <p:cNvSpPr/>
          <p:nvPr/>
        </p:nvSpPr>
        <p:spPr>
          <a:xfrm>
            <a:off x="5130215" y="3946725"/>
            <a:ext cx="45720" cy="4572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DBD70E57-616D-494F-B2D4-1D5E6692C203}"/>
              </a:ext>
            </a:extLst>
          </p:cNvPr>
          <p:cNvSpPr/>
          <p:nvPr/>
        </p:nvSpPr>
        <p:spPr>
          <a:xfrm>
            <a:off x="5718784" y="4695591"/>
            <a:ext cx="45720" cy="4572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C50E7CA-A924-E846-9290-D1299D63D112}"/>
              </a:ext>
            </a:extLst>
          </p:cNvPr>
          <p:cNvSpPr txBox="1"/>
          <p:nvPr/>
        </p:nvSpPr>
        <p:spPr>
          <a:xfrm>
            <a:off x="6367001" y="1449118"/>
            <a:ext cx="683173" cy="215444"/>
          </a:xfrm>
          <a:prstGeom prst="rect">
            <a:avLst/>
          </a:prstGeom>
          <a:noFill/>
        </p:spPr>
        <p:txBody>
          <a:bodyPr wrap="square" rtlCol="0">
            <a:spAutoFit/>
          </a:bodyPr>
          <a:lstStyle/>
          <a:p>
            <a:pPr algn="ctr"/>
            <a:r>
              <a:rPr lang="en-US" sz="800" dirty="0">
                <a:latin typeface="IBM Plex Sans" panose="020B0503050203000203" pitchFamily="34" charset="0"/>
              </a:rPr>
              <a:t>DONORS</a:t>
            </a:r>
          </a:p>
        </p:txBody>
      </p:sp>
      <p:sp>
        <p:nvSpPr>
          <p:cNvPr id="38" name="TextBox 37">
            <a:extLst>
              <a:ext uri="{FF2B5EF4-FFF2-40B4-BE49-F238E27FC236}">
                <a16:creationId xmlns:a16="http://schemas.microsoft.com/office/drawing/2014/main" id="{419BBDBB-D6A0-F841-8F6D-F00CE5CC9D1C}"/>
              </a:ext>
            </a:extLst>
          </p:cNvPr>
          <p:cNvSpPr txBox="1"/>
          <p:nvPr/>
        </p:nvSpPr>
        <p:spPr>
          <a:xfrm>
            <a:off x="7669020" y="1782278"/>
            <a:ext cx="1133401" cy="338554"/>
          </a:xfrm>
          <a:prstGeom prst="rect">
            <a:avLst/>
          </a:prstGeom>
          <a:noFill/>
        </p:spPr>
        <p:txBody>
          <a:bodyPr wrap="square" rtlCol="0">
            <a:spAutoFit/>
          </a:bodyPr>
          <a:lstStyle/>
          <a:p>
            <a:pPr algn="ctr"/>
            <a:r>
              <a:rPr lang="en-US" sz="800" dirty="0">
                <a:latin typeface="IBM Plex Sans" panose="020B0503050203000203" pitchFamily="34" charset="0"/>
              </a:rPr>
              <a:t>COMMUNITY HEALTH WORKERS</a:t>
            </a:r>
          </a:p>
        </p:txBody>
      </p:sp>
      <p:sp>
        <p:nvSpPr>
          <p:cNvPr id="39" name="TextBox 38">
            <a:extLst>
              <a:ext uri="{FF2B5EF4-FFF2-40B4-BE49-F238E27FC236}">
                <a16:creationId xmlns:a16="http://schemas.microsoft.com/office/drawing/2014/main" id="{B7F664F2-A940-B747-82C0-0B35C567A7E2}"/>
              </a:ext>
            </a:extLst>
          </p:cNvPr>
          <p:cNvSpPr txBox="1"/>
          <p:nvPr/>
        </p:nvSpPr>
        <p:spPr>
          <a:xfrm>
            <a:off x="8295185" y="2675182"/>
            <a:ext cx="683173" cy="338554"/>
          </a:xfrm>
          <a:prstGeom prst="rect">
            <a:avLst/>
          </a:prstGeom>
          <a:noFill/>
        </p:spPr>
        <p:txBody>
          <a:bodyPr wrap="square" rtlCol="0">
            <a:spAutoFit/>
          </a:bodyPr>
          <a:lstStyle/>
          <a:p>
            <a:pPr algn="ctr"/>
            <a:r>
              <a:rPr lang="en-US" sz="800" dirty="0">
                <a:latin typeface="IBM Plex Sans" panose="020B0503050203000203" pitchFamily="34" charset="0"/>
              </a:rPr>
              <a:t>PRIVATE SECTOR</a:t>
            </a:r>
          </a:p>
        </p:txBody>
      </p:sp>
      <p:sp>
        <p:nvSpPr>
          <p:cNvPr id="40" name="TextBox 39">
            <a:extLst>
              <a:ext uri="{FF2B5EF4-FFF2-40B4-BE49-F238E27FC236}">
                <a16:creationId xmlns:a16="http://schemas.microsoft.com/office/drawing/2014/main" id="{E09D8EBC-12E2-204B-83CA-7B9F0D6880E8}"/>
              </a:ext>
            </a:extLst>
          </p:cNvPr>
          <p:cNvSpPr txBox="1"/>
          <p:nvPr/>
        </p:nvSpPr>
        <p:spPr>
          <a:xfrm>
            <a:off x="8303828" y="3816798"/>
            <a:ext cx="765741" cy="215444"/>
          </a:xfrm>
          <a:prstGeom prst="rect">
            <a:avLst/>
          </a:prstGeom>
          <a:noFill/>
        </p:spPr>
        <p:txBody>
          <a:bodyPr wrap="square" rtlCol="0">
            <a:spAutoFit/>
          </a:bodyPr>
          <a:lstStyle/>
          <a:p>
            <a:pPr algn="ctr"/>
            <a:r>
              <a:rPr lang="en-US" sz="800" dirty="0">
                <a:latin typeface="IBM Plex Sans" panose="020B0503050203000203" pitchFamily="34" charset="0"/>
              </a:rPr>
              <a:t>DPs / SDPs</a:t>
            </a:r>
          </a:p>
        </p:txBody>
      </p:sp>
      <p:sp>
        <p:nvSpPr>
          <p:cNvPr id="41" name="TextBox 40">
            <a:extLst>
              <a:ext uri="{FF2B5EF4-FFF2-40B4-BE49-F238E27FC236}">
                <a16:creationId xmlns:a16="http://schemas.microsoft.com/office/drawing/2014/main" id="{F9C20187-0E25-DB47-B60B-20ACAAE87782}"/>
              </a:ext>
            </a:extLst>
          </p:cNvPr>
          <p:cNvSpPr txBox="1"/>
          <p:nvPr/>
        </p:nvSpPr>
        <p:spPr>
          <a:xfrm>
            <a:off x="4613266" y="1878203"/>
            <a:ext cx="1140606" cy="215444"/>
          </a:xfrm>
          <a:prstGeom prst="rect">
            <a:avLst/>
          </a:prstGeom>
          <a:noFill/>
        </p:spPr>
        <p:txBody>
          <a:bodyPr wrap="square" rtlCol="0">
            <a:spAutoFit/>
          </a:bodyPr>
          <a:lstStyle/>
          <a:p>
            <a:pPr algn="ctr"/>
            <a:r>
              <a:rPr lang="en-US" sz="800" dirty="0">
                <a:latin typeface="IBM Plex Sans" panose="020B0503050203000203" pitchFamily="34" charset="0"/>
              </a:rPr>
              <a:t>MANUFACTURERS</a:t>
            </a:r>
          </a:p>
        </p:txBody>
      </p:sp>
      <p:sp>
        <p:nvSpPr>
          <p:cNvPr id="42" name="TextBox 41">
            <a:extLst>
              <a:ext uri="{FF2B5EF4-FFF2-40B4-BE49-F238E27FC236}">
                <a16:creationId xmlns:a16="http://schemas.microsoft.com/office/drawing/2014/main" id="{9B56A183-9859-2F41-A2BD-E01A1209275E}"/>
              </a:ext>
            </a:extLst>
          </p:cNvPr>
          <p:cNvSpPr txBox="1"/>
          <p:nvPr/>
        </p:nvSpPr>
        <p:spPr>
          <a:xfrm>
            <a:off x="4268614" y="2733799"/>
            <a:ext cx="898382" cy="215444"/>
          </a:xfrm>
          <a:prstGeom prst="rect">
            <a:avLst/>
          </a:prstGeom>
          <a:noFill/>
        </p:spPr>
        <p:txBody>
          <a:bodyPr wrap="square" rtlCol="0">
            <a:spAutoFit/>
          </a:bodyPr>
          <a:lstStyle/>
          <a:p>
            <a:pPr algn="ctr"/>
            <a:r>
              <a:rPr lang="en-US" sz="800" dirty="0">
                <a:latin typeface="IBM Plex Sans" panose="020B0503050203000203" pitchFamily="34" charset="0"/>
              </a:rPr>
              <a:t>PROCURERS</a:t>
            </a:r>
          </a:p>
        </p:txBody>
      </p:sp>
      <p:sp>
        <p:nvSpPr>
          <p:cNvPr id="43" name="TextBox 42">
            <a:extLst>
              <a:ext uri="{FF2B5EF4-FFF2-40B4-BE49-F238E27FC236}">
                <a16:creationId xmlns:a16="http://schemas.microsoft.com/office/drawing/2014/main" id="{E6CDC665-7455-8244-82EF-110E6E67714A}"/>
              </a:ext>
            </a:extLst>
          </p:cNvPr>
          <p:cNvSpPr txBox="1"/>
          <p:nvPr/>
        </p:nvSpPr>
        <p:spPr>
          <a:xfrm>
            <a:off x="4403823" y="3860804"/>
            <a:ext cx="745106" cy="215444"/>
          </a:xfrm>
          <a:prstGeom prst="rect">
            <a:avLst/>
          </a:prstGeom>
          <a:noFill/>
        </p:spPr>
        <p:txBody>
          <a:bodyPr wrap="square" rtlCol="0">
            <a:spAutoFit/>
          </a:bodyPr>
          <a:lstStyle/>
          <a:p>
            <a:pPr algn="ctr"/>
            <a:r>
              <a:rPr lang="en-US" sz="800" dirty="0">
                <a:latin typeface="IBM Plex Sans" panose="020B0503050203000203" pitchFamily="34" charset="0"/>
              </a:rPr>
              <a:t>SHIPPERS</a:t>
            </a:r>
          </a:p>
        </p:txBody>
      </p:sp>
      <p:sp>
        <p:nvSpPr>
          <p:cNvPr id="44" name="TextBox 43">
            <a:extLst>
              <a:ext uri="{FF2B5EF4-FFF2-40B4-BE49-F238E27FC236}">
                <a16:creationId xmlns:a16="http://schemas.microsoft.com/office/drawing/2014/main" id="{561FACBC-F1C3-6041-AC45-79A9E89D584D}"/>
              </a:ext>
            </a:extLst>
          </p:cNvPr>
          <p:cNvSpPr txBox="1"/>
          <p:nvPr/>
        </p:nvSpPr>
        <p:spPr>
          <a:xfrm>
            <a:off x="7672122" y="4578572"/>
            <a:ext cx="884618" cy="338554"/>
          </a:xfrm>
          <a:prstGeom prst="rect">
            <a:avLst/>
          </a:prstGeom>
          <a:noFill/>
        </p:spPr>
        <p:txBody>
          <a:bodyPr wrap="square" rtlCol="0">
            <a:spAutoFit/>
          </a:bodyPr>
          <a:lstStyle/>
          <a:p>
            <a:pPr algn="ctr"/>
            <a:r>
              <a:rPr lang="en-US" sz="800" dirty="0">
                <a:latin typeface="IBM Plex Sans" panose="020B0503050203000203" pitchFamily="34" charset="0"/>
              </a:rPr>
              <a:t>HEALTH FACILITIES</a:t>
            </a:r>
          </a:p>
        </p:txBody>
      </p:sp>
      <p:sp>
        <p:nvSpPr>
          <p:cNvPr id="45" name="TextBox 44">
            <a:extLst>
              <a:ext uri="{FF2B5EF4-FFF2-40B4-BE49-F238E27FC236}">
                <a16:creationId xmlns:a16="http://schemas.microsoft.com/office/drawing/2014/main" id="{7E7C8DCD-9A94-CF45-94EE-313A1094B304}"/>
              </a:ext>
            </a:extLst>
          </p:cNvPr>
          <p:cNvSpPr txBox="1"/>
          <p:nvPr/>
        </p:nvSpPr>
        <p:spPr>
          <a:xfrm>
            <a:off x="6135269" y="5087565"/>
            <a:ext cx="1177158" cy="338554"/>
          </a:xfrm>
          <a:prstGeom prst="rect">
            <a:avLst/>
          </a:prstGeom>
          <a:noFill/>
        </p:spPr>
        <p:txBody>
          <a:bodyPr wrap="square" rtlCol="0">
            <a:spAutoFit/>
          </a:bodyPr>
          <a:lstStyle/>
          <a:p>
            <a:pPr algn="ctr"/>
            <a:r>
              <a:rPr lang="en-US" sz="800" dirty="0">
                <a:latin typeface="IBM Plex Sans" panose="020B0503050203000203" pitchFamily="34" charset="0"/>
              </a:rPr>
              <a:t>CENTRAL MEDICAL STORES</a:t>
            </a:r>
          </a:p>
        </p:txBody>
      </p:sp>
      <p:sp>
        <p:nvSpPr>
          <p:cNvPr id="46" name="TextBox 45">
            <a:extLst>
              <a:ext uri="{FF2B5EF4-FFF2-40B4-BE49-F238E27FC236}">
                <a16:creationId xmlns:a16="http://schemas.microsoft.com/office/drawing/2014/main" id="{FEFB351D-342E-F843-B55E-D2FD13E96532}"/>
              </a:ext>
            </a:extLst>
          </p:cNvPr>
          <p:cNvSpPr txBox="1"/>
          <p:nvPr/>
        </p:nvSpPr>
        <p:spPr>
          <a:xfrm>
            <a:off x="4779432" y="4620639"/>
            <a:ext cx="967988" cy="215444"/>
          </a:xfrm>
          <a:prstGeom prst="rect">
            <a:avLst/>
          </a:prstGeom>
          <a:noFill/>
        </p:spPr>
        <p:txBody>
          <a:bodyPr wrap="square" rtlCol="0">
            <a:spAutoFit/>
          </a:bodyPr>
          <a:lstStyle/>
          <a:p>
            <a:pPr algn="ctr"/>
            <a:r>
              <a:rPr lang="en-US" sz="800" dirty="0">
                <a:latin typeface="IBM Plex Sans" panose="020B0503050203000203" pitchFamily="34" charset="0"/>
              </a:rPr>
              <a:t>REGULATORS</a:t>
            </a:r>
          </a:p>
        </p:txBody>
      </p:sp>
      <p:sp>
        <p:nvSpPr>
          <p:cNvPr id="47" name="TextBox 46">
            <a:extLst>
              <a:ext uri="{FF2B5EF4-FFF2-40B4-BE49-F238E27FC236}">
                <a16:creationId xmlns:a16="http://schemas.microsoft.com/office/drawing/2014/main" id="{958E39E1-8AA6-684C-B6FB-ED72DA75661F}"/>
              </a:ext>
            </a:extLst>
          </p:cNvPr>
          <p:cNvSpPr txBox="1"/>
          <p:nvPr/>
        </p:nvSpPr>
        <p:spPr>
          <a:xfrm>
            <a:off x="7016755" y="2871931"/>
            <a:ext cx="874452" cy="369332"/>
          </a:xfrm>
          <a:prstGeom prst="rect">
            <a:avLst/>
          </a:prstGeom>
          <a:noFill/>
          <a:ln>
            <a:noFill/>
          </a:ln>
        </p:spPr>
        <p:txBody>
          <a:bodyPr wrap="square" rtlCol="0" anchor="ctr">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FFFFFF"/>
                </a:solidFill>
                <a:effectLst/>
                <a:uLnTx/>
                <a:uFillTx/>
                <a:latin typeface="IBM Plex Arabic Medium" panose="020B0503050203000203" pitchFamily="34" charset="-78"/>
                <a:cs typeface="IBM Plex Arabic Medium" panose="020B0503050203000203" pitchFamily="34" charset="-78"/>
              </a:rPr>
              <a:t>End to End Visibility</a:t>
            </a:r>
          </a:p>
        </p:txBody>
      </p:sp>
      <p:sp>
        <p:nvSpPr>
          <p:cNvPr id="48" name="TextBox 47">
            <a:extLst>
              <a:ext uri="{FF2B5EF4-FFF2-40B4-BE49-F238E27FC236}">
                <a16:creationId xmlns:a16="http://schemas.microsoft.com/office/drawing/2014/main" id="{3407E113-414B-4844-92CB-29F91553AE63}"/>
              </a:ext>
            </a:extLst>
          </p:cNvPr>
          <p:cNvSpPr txBox="1"/>
          <p:nvPr/>
        </p:nvSpPr>
        <p:spPr>
          <a:xfrm>
            <a:off x="5409671" y="2886990"/>
            <a:ext cx="1133401" cy="369332"/>
          </a:xfrm>
          <a:prstGeom prst="rect">
            <a:avLst/>
          </a:prstGeom>
          <a:noFill/>
          <a:ln>
            <a:noFill/>
          </a:ln>
        </p:spPr>
        <p:txBody>
          <a:bodyPr wrap="square" rtlCol="0" anchor="ctr">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FFFFFF"/>
                </a:solidFill>
                <a:effectLst/>
                <a:uLnTx/>
                <a:uFillTx/>
                <a:latin typeface="IBM Plex Arabic Medium" panose="020B0503050203000203" pitchFamily="34" charset="-78"/>
                <a:cs typeface="IBM Plex Arabic Medium" panose="020B0503050203000203" pitchFamily="34" charset="-78"/>
              </a:rPr>
              <a:t>Collaborative</a:t>
            </a:r>
          </a:p>
          <a:p>
            <a:pPr marL="0" marR="0" lvl="0" indent="0" algn="ctr" defTabSz="457200" eaLnBrk="1" fontAlgn="auto" latinLnBrk="0" hangingPunct="1">
              <a:lnSpc>
                <a:spcPct val="100000"/>
              </a:lnSpc>
              <a:spcBef>
                <a:spcPts val="0"/>
              </a:spcBef>
              <a:spcAft>
                <a:spcPts val="0"/>
              </a:spcAft>
              <a:buClrTx/>
              <a:buSzTx/>
              <a:buFontTx/>
              <a:buNone/>
              <a:tabLst/>
              <a:defRPr/>
            </a:pPr>
            <a:r>
              <a:rPr lang="en-US" sz="900" b="1" kern="0" dirty="0">
                <a:solidFill>
                  <a:srgbClr val="FFFFFF"/>
                </a:solidFill>
                <a:latin typeface="IBM Plex Arabic Medium" panose="020B0503050203000203" pitchFamily="34" charset="-78"/>
                <a:cs typeface="IBM Plex Arabic Medium" panose="020B0503050203000203" pitchFamily="34" charset="-78"/>
              </a:rPr>
              <a:t>Processes</a:t>
            </a:r>
            <a:endParaRPr kumimoji="0" lang="en-US" sz="900" b="1" i="0" u="none" strike="noStrike" kern="0" cap="none" spc="0" normalizeH="0" baseline="0" noProof="0" dirty="0">
              <a:ln>
                <a:noFill/>
              </a:ln>
              <a:solidFill>
                <a:srgbClr val="FFFFFF"/>
              </a:solidFill>
              <a:effectLst/>
              <a:uLnTx/>
              <a:uFillTx/>
              <a:latin typeface="IBM Plex Arabic Medium" panose="020B0503050203000203" pitchFamily="34" charset="-78"/>
              <a:cs typeface="IBM Plex Arabic Medium" panose="020B0503050203000203" pitchFamily="34" charset="-78"/>
            </a:endParaRPr>
          </a:p>
        </p:txBody>
      </p:sp>
    </p:spTree>
    <p:extLst>
      <p:ext uri="{BB962C8B-B14F-4D97-AF65-F5344CB8AC3E}">
        <p14:creationId xmlns:p14="http://schemas.microsoft.com/office/powerpoint/2010/main" val="1165376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66" name="Google Shape;466;p6"/>
          <p:cNvSpPr txBox="1"/>
          <p:nvPr/>
        </p:nvSpPr>
        <p:spPr>
          <a:xfrm>
            <a:off x="8139289" y="6338887"/>
            <a:ext cx="369493"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fld id="{00000000-1234-1234-1234-123412341234}" type="slidenum">
              <a:rPr lang="en-US" sz="1400">
                <a:solidFill>
                  <a:schemeClr val="dk1"/>
                </a:solidFill>
                <a:latin typeface="Gill Sans"/>
                <a:ea typeface="Gill Sans"/>
                <a:cs typeface="Gill Sans"/>
                <a:sym typeface="Gill Sans"/>
              </a:rPr>
              <a:t>40</a:t>
            </a:fld>
            <a:endParaRPr sz="1400">
              <a:solidFill>
                <a:schemeClr val="dk1"/>
              </a:solidFill>
              <a:latin typeface="Gill Sans"/>
              <a:ea typeface="Gill Sans"/>
              <a:cs typeface="Gill Sans"/>
              <a:sym typeface="Gill Sans"/>
            </a:endParaRPr>
          </a:p>
        </p:txBody>
      </p:sp>
      <p:sp>
        <p:nvSpPr>
          <p:cNvPr id="66" name="Google Shape;459;p6">
            <a:extLst>
              <a:ext uri="{FF2B5EF4-FFF2-40B4-BE49-F238E27FC236}">
                <a16:creationId xmlns:a16="http://schemas.microsoft.com/office/drawing/2014/main" id="{BCD745A5-C69A-2047-B2A9-0468A6424EEE}"/>
              </a:ext>
            </a:extLst>
          </p:cNvPr>
          <p:cNvSpPr txBox="1">
            <a:spLocks/>
          </p:cNvSpPr>
          <p:nvPr/>
        </p:nvSpPr>
        <p:spPr>
          <a:xfrm>
            <a:off x="518160" y="863185"/>
            <a:ext cx="8469085" cy="480091"/>
          </a:xfrm>
          <a:prstGeom prst="rect">
            <a:avLst/>
          </a:prstGeom>
          <a:noFill/>
          <a:ln>
            <a:noFill/>
          </a:ln>
        </p:spPr>
        <p:txBody>
          <a:bodyPr spcFirstLastPara="1" vert="horz" wrap="square" lIns="91425" tIns="45700" rIns="91425" bIns="45700" rtlCol="0" anchor="ctr" anchorCtr="0">
            <a:spAutoFit/>
          </a:bodyPr>
          <a:lstStyle>
            <a:lvl1pPr algn="l" defTabSz="914400" rtl="0" eaLnBrk="1" latinLnBrk="0" hangingPunct="1">
              <a:lnSpc>
                <a:spcPct val="90000"/>
              </a:lnSpc>
              <a:spcBef>
                <a:spcPct val="0"/>
              </a:spcBef>
              <a:buNone/>
              <a:defRPr sz="3200" kern="1200">
                <a:solidFill>
                  <a:srgbClr val="BA0C2F"/>
                </a:solidFill>
                <a:latin typeface="Gill Sans MT" panose="020B0502020104020203" pitchFamily="34" charset="0"/>
                <a:ea typeface="+mj-ea"/>
                <a:cs typeface="+mj-cs"/>
              </a:defRPr>
            </a:lvl1pPr>
          </a:lstStyle>
          <a:p>
            <a:pPr marL="0" marR="0" lvl="0" indent="0" algn="l" defTabSz="914400" rtl="0" eaLnBrk="1" fontAlgn="t" latinLnBrk="0" hangingPunct="1">
              <a:lnSpc>
                <a:spcPct val="90000"/>
              </a:lnSpc>
              <a:spcBef>
                <a:spcPct val="0"/>
              </a:spcBef>
              <a:spcAft>
                <a:spcPts val="0"/>
              </a:spcAft>
              <a:buClr>
                <a:srgbClr val="6C6463"/>
              </a:buClr>
              <a:buSzPct val="80000"/>
              <a:buFontTx/>
              <a:buNone/>
              <a:tabLst/>
              <a:defRPr/>
            </a:pPr>
            <a:r>
              <a:rPr kumimoji="0" lang="en-US" sz="2800" b="0" i="0" u="none" strike="noStrike" kern="1200" cap="none" spc="0" normalizeH="0" baseline="0" noProof="0" dirty="0">
                <a:ln>
                  <a:noFill/>
                </a:ln>
                <a:solidFill>
                  <a:srgbClr val="BA0C2F"/>
                </a:solidFill>
                <a:effectLst/>
                <a:uLnTx/>
                <a:uFillTx/>
                <a:latin typeface="Gill Sans MT" panose="020B0502020104020203" pitchFamily="34" charset="0"/>
                <a:ea typeface="+mj-ea"/>
                <a:cs typeface="+mj-cs"/>
                <a:sym typeface="Gill Sans"/>
              </a:rPr>
              <a:t>DSC – Next Steps</a:t>
            </a:r>
            <a:endParaRPr kumimoji="0" lang="en-US" sz="2800" b="0" i="0" u="none" strike="noStrike" kern="1200" cap="none" spc="0" normalizeH="0" baseline="0" noProof="0" dirty="0">
              <a:ln>
                <a:noFill/>
              </a:ln>
              <a:solidFill>
                <a:srgbClr val="BA0C2F"/>
              </a:solidFill>
              <a:effectLst/>
              <a:uLnTx/>
              <a:uFillTx/>
              <a:latin typeface="Gill Sans MT" panose="020B0502020104020203" pitchFamily="34" charset="0"/>
              <a:ea typeface="+mj-ea"/>
              <a:cs typeface="+mj-cs"/>
            </a:endParaRPr>
          </a:p>
        </p:txBody>
      </p:sp>
      <p:sp>
        <p:nvSpPr>
          <p:cNvPr id="6" name="Rectangle 5">
            <a:extLst>
              <a:ext uri="{FF2B5EF4-FFF2-40B4-BE49-F238E27FC236}">
                <a16:creationId xmlns:a16="http://schemas.microsoft.com/office/drawing/2014/main" id="{02521745-5ECC-3147-837D-358CA74CF7AF}"/>
              </a:ext>
            </a:extLst>
          </p:cNvPr>
          <p:cNvSpPr/>
          <p:nvPr/>
        </p:nvSpPr>
        <p:spPr>
          <a:xfrm>
            <a:off x="518159" y="1828562"/>
            <a:ext cx="7876693" cy="2308324"/>
          </a:xfrm>
          <a:prstGeom prst="rect">
            <a:avLst/>
          </a:prstGeom>
        </p:spPr>
        <p:txBody>
          <a:bodyPr wrap="square">
            <a:spAutoFit/>
          </a:bodyPr>
          <a:lstStyle/>
          <a:p>
            <a:pPr marL="342900" indent="-342900" algn="just">
              <a:buClr>
                <a:schemeClr val="accent3"/>
              </a:buClr>
              <a:buFont typeface="+mj-lt"/>
              <a:buAutoNum type="arabicPeriod"/>
            </a:pPr>
            <a:r>
              <a:rPr lang="en-US" b="1" dirty="0">
                <a:solidFill>
                  <a:srgbClr val="000000"/>
                </a:solidFill>
                <a:latin typeface="IBM Plex Sans" panose="020B0503050203000203" pitchFamily="34" charset="0"/>
                <a:ea typeface="Times New Roman" panose="02020603050405020304" pitchFamily="18" charset="0"/>
                <a:cs typeface="Times New Roman" panose="02020603050405020304" pitchFamily="18" charset="0"/>
              </a:rPr>
              <a:t>DSC S&amp;A – Submission for approval &amp; formalization</a:t>
            </a:r>
          </a:p>
          <a:p>
            <a:pPr marL="800100" lvl="1" indent="-342900" algn="just">
              <a:buClr>
                <a:schemeClr val="accent3"/>
              </a:buClr>
              <a:buFont typeface="Arial" panose="020B0604020202020204" pitchFamily="34" charset="0"/>
              <a:buChar char="•"/>
            </a:pPr>
            <a:r>
              <a:rPr lang="en-US" dirty="0">
                <a:solidFill>
                  <a:srgbClr val="000000"/>
                </a:solidFill>
                <a:latin typeface="IBM Plex Sans" panose="020B0503050203000203" pitchFamily="34" charset="0"/>
                <a:ea typeface="Times New Roman" panose="02020603050405020304" pitchFamily="18" charset="0"/>
                <a:cs typeface="Times New Roman" panose="02020603050405020304" pitchFamily="18" charset="0"/>
              </a:rPr>
              <a:t>Addressing any questions</a:t>
            </a:r>
          </a:p>
          <a:p>
            <a:pPr marL="800100" lvl="1" indent="-342900" algn="just">
              <a:buClr>
                <a:schemeClr val="accent3"/>
              </a:buClr>
              <a:buFont typeface="Arial" panose="020B0604020202020204" pitchFamily="34" charset="0"/>
              <a:buChar char="•"/>
            </a:pPr>
            <a:r>
              <a:rPr lang="en-US" dirty="0">
                <a:solidFill>
                  <a:srgbClr val="000000"/>
                </a:solidFill>
                <a:latin typeface="IBM Plex Sans" panose="020B0503050203000203" pitchFamily="34" charset="0"/>
                <a:ea typeface="Times New Roman" panose="02020603050405020304" pitchFamily="18" charset="0"/>
                <a:cs typeface="Times New Roman" panose="02020603050405020304" pitchFamily="18" charset="0"/>
              </a:rPr>
              <a:t>Incorporating feedback</a:t>
            </a:r>
          </a:p>
          <a:p>
            <a:pPr marL="800100" lvl="1" indent="-342900" algn="just">
              <a:buClr>
                <a:schemeClr val="accent3"/>
              </a:buClr>
              <a:buFont typeface="Arial" panose="020B0604020202020204" pitchFamily="34" charset="0"/>
              <a:buChar char="•"/>
            </a:pPr>
            <a:endParaRPr lang="en-US" b="1" dirty="0">
              <a:solidFill>
                <a:srgbClr val="000000"/>
              </a:solidFill>
              <a:latin typeface="IBM Plex Sans" panose="020B0503050203000203" pitchFamily="34" charset="0"/>
              <a:ea typeface="Times New Roman" panose="02020603050405020304" pitchFamily="18" charset="0"/>
              <a:cs typeface="Times New Roman" panose="02020603050405020304" pitchFamily="18" charset="0"/>
            </a:endParaRPr>
          </a:p>
          <a:p>
            <a:pPr marL="342900" indent="-342900" algn="just">
              <a:buClr>
                <a:schemeClr val="accent3"/>
              </a:buClr>
              <a:buFont typeface="+mj-lt"/>
              <a:buAutoNum type="arabicPeriod"/>
            </a:pPr>
            <a:r>
              <a:rPr lang="en-US" b="1" dirty="0">
                <a:solidFill>
                  <a:srgbClr val="000000"/>
                </a:solidFill>
                <a:latin typeface="IBM Plex Sans" panose="020B0503050203000203" pitchFamily="34" charset="0"/>
                <a:ea typeface="Times New Roman" panose="02020603050405020304" pitchFamily="18" charset="0"/>
                <a:cs typeface="Times New Roman" panose="02020603050405020304" pitchFamily="18" charset="0"/>
              </a:rPr>
              <a:t>DSC S&amp;A – Implementation</a:t>
            </a:r>
          </a:p>
          <a:p>
            <a:pPr marL="800100" lvl="1" indent="-342900" algn="just">
              <a:buClr>
                <a:schemeClr val="accent3"/>
              </a:buClr>
              <a:buFont typeface="Arial" panose="020B0604020202020204" pitchFamily="34" charset="0"/>
              <a:buChar char="•"/>
            </a:pPr>
            <a:r>
              <a:rPr lang="en-US" dirty="0">
                <a:solidFill>
                  <a:srgbClr val="000000"/>
                </a:solidFill>
                <a:latin typeface="IBM Plex Sans" panose="020B0503050203000203" pitchFamily="34" charset="0"/>
                <a:ea typeface="Times New Roman" panose="02020603050405020304" pitchFamily="18" charset="0"/>
                <a:cs typeface="Times New Roman" panose="02020603050405020304" pitchFamily="18" charset="0"/>
              </a:rPr>
              <a:t>Updating MOH workplans/budgets to incorporate DSC phased-implementations</a:t>
            </a:r>
          </a:p>
          <a:p>
            <a:pPr marL="800100" lvl="1" indent="-342900" algn="just">
              <a:buClr>
                <a:schemeClr val="accent3"/>
              </a:buClr>
              <a:buFont typeface="Arial" panose="020B0604020202020204" pitchFamily="34" charset="0"/>
              <a:buChar char="•"/>
            </a:pPr>
            <a:r>
              <a:rPr lang="en-US" dirty="0">
                <a:solidFill>
                  <a:srgbClr val="000000"/>
                </a:solidFill>
                <a:latin typeface="IBM Plex Sans" panose="020B0503050203000203" pitchFamily="34" charset="0"/>
                <a:ea typeface="Times New Roman" panose="02020603050405020304" pitchFamily="18" charset="0"/>
                <a:cs typeface="Times New Roman" panose="02020603050405020304" pitchFamily="18" charset="0"/>
              </a:rPr>
              <a:t>Monitoring progress of implementations</a:t>
            </a:r>
          </a:p>
        </p:txBody>
      </p:sp>
    </p:spTree>
    <p:extLst>
      <p:ext uri="{BB962C8B-B14F-4D97-AF65-F5344CB8AC3E}">
        <p14:creationId xmlns:p14="http://schemas.microsoft.com/office/powerpoint/2010/main" val="23452212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072"/>
        <p:cNvGrpSpPr/>
        <p:nvPr/>
      </p:nvGrpSpPr>
      <p:grpSpPr>
        <a:xfrm>
          <a:off x="0" y="0"/>
          <a:ext cx="0" cy="0"/>
          <a:chOff x="0" y="0"/>
          <a:chExt cx="0" cy="0"/>
        </a:xfrm>
      </p:grpSpPr>
      <p:sp>
        <p:nvSpPr>
          <p:cNvPr id="1073" name="Google Shape;1073;p47"/>
          <p:cNvSpPr txBox="1">
            <a:spLocks noGrp="1"/>
          </p:cNvSpPr>
          <p:nvPr>
            <p:ph type="body" idx="1"/>
          </p:nvPr>
        </p:nvSpPr>
        <p:spPr>
          <a:xfrm>
            <a:off x="407795" y="1389483"/>
            <a:ext cx="8321040" cy="3829559"/>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3200"/>
              <a:buNone/>
            </a:pPr>
            <a:r>
              <a:rPr lang="en-US" sz="3200" dirty="0">
                <a:solidFill>
                  <a:schemeClr val="lt2"/>
                </a:solidFill>
              </a:rPr>
              <a:t>Thank you</a:t>
            </a:r>
            <a:endParaRPr dirty="0"/>
          </a:p>
        </p:txBody>
      </p:sp>
      <p:sp>
        <p:nvSpPr>
          <p:cNvPr id="1074" name="Google Shape;1074;p47"/>
          <p:cNvSpPr txBox="1"/>
          <p:nvPr/>
        </p:nvSpPr>
        <p:spPr>
          <a:xfrm>
            <a:off x="8091377" y="6338887"/>
            <a:ext cx="417405"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fld id="{00000000-1234-1234-1234-123412341234}" type="slidenum">
              <a:rPr lang="en-US" sz="1400">
                <a:solidFill>
                  <a:schemeClr val="dk1"/>
                </a:solidFill>
                <a:latin typeface="Gill Sans"/>
                <a:ea typeface="Gill Sans"/>
                <a:cs typeface="Gill Sans"/>
                <a:sym typeface="Gill Sans"/>
              </a:rPr>
              <a:t>41</a:t>
            </a:fld>
            <a:endParaRPr sz="1400" dirty="0">
              <a:solidFill>
                <a:schemeClr val="dk1"/>
              </a:solidFill>
              <a:latin typeface="Gill Sans"/>
              <a:ea typeface="Gill Sans"/>
              <a:cs typeface="Gill Sans"/>
              <a:sym typeface="Gill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A053C6C-D1C5-FC99-E437-ECEDEA5127B3}"/>
              </a:ext>
            </a:extLst>
          </p:cNvPr>
          <p:cNvSpPr>
            <a:spLocks noGrp="1"/>
          </p:cNvSpPr>
          <p:nvPr>
            <p:ph type="sldNum" sz="quarter" idx="12"/>
          </p:nvPr>
        </p:nvSpPr>
        <p:spPr/>
        <p:txBody>
          <a:bodyPr/>
          <a:lstStyle/>
          <a:p>
            <a:fld id="{AFB4637D-E648-4D47-95AC-4BFF987C325D}" type="slidenum">
              <a:rPr lang="en-US" smtClean="0"/>
              <a:pPr/>
              <a:t>5</a:t>
            </a:fld>
            <a:endParaRPr lang="en-US" dirty="0"/>
          </a:p>
        </p:txBody>
      </p:sp>
      <p:pic>
        <p:nvPicPr>
          <p:cNvPr id="5" name="Picture 4">
            <a:extLst>
              <a:ext uri="{FF2B5EF4-FFF2-40B4-BE49-F238E27FC236}">
                <a16:creationId xmlns:a16="http://schemas.microsoft.com/office/drawing/2014/main" id="{DB4259E9-31D1-4A08-57F7-E250A143FD77}"/>
              </a:ext>
            </a:extLst>
          </p:cNvPr>
          <p:cNvPicPr>
            <a:picLocks noChangeAspect="1"/>
          </p:cNvPicPr>
          <p:nvPr/>
        </p:nvPicPr>
        <p:blipFill>
          <a:blip r:embed="rId2"/>
          <a:stretch>
            <a:fillRect/>
          </a:stretch>
        </p:blipFill>
        <p:spPr>
          <a:xfrm>
            <a:off x="563771" y="1960418"/>
            <a:ext cx="7951579" cy="2642697"/>
          </a:xfrm>
          <a:prstGeom prst="rect">
            <a:avLst/>
          </a:prstGeom>
        </p:spPr>
      </p:pic>
      <p:sp>
        <p:nvSpPr>
          <p:cNvPr id="6" name="TextBox 5">
            <a:extLst>
              <a:ext uri="{FF2B5EF4-FFF2-40B4-BE49-F238E27FC236}">
                <a16:creationId xmlns:a16="http://schemas.microsoft.com/office/drawing/2014/main" id="{FF7490C0-F64A-98A9-BEAF-AF1F387C2792}"/>
              </a:ext>
            </a:extLst>
          </p:cNvPr>
          <p:cNvSpPr txBox="1"/>
          <p:nvPr/>
        </p:nvSpPr>
        <p:spPr>
          <a:xfrm>
            <a:off x="561983" y="4793899"/>
            <a:ext cx="7951579" cy="307777"/>
          </a:xfrm>
          <a:prstGeom prst="rect">
            <a:avLst/>
          </a:prstGeom>
          <a:solidFill>
            <a:schemeClr val="accent3"/>
          </a:solidFill>
        </p:spPr>
        <p:txBody>
          <a:bodyPr wrap="square" rtlCol="0">
            <a:spAutoFit/>
          </a:bodyPr>
          <a:lstStyle/>
          <a:p>
            <a:r>
              <a:rPr lang="en-US" sz="1400" dirty="0">
                <a:solidFill>
                  <a:schemeClr val="bg1"/>
                </a:solidFill>
                <a:latin typeface="IBM Plex Sans" panose="020B0503050203000203" pitchFamily="34" charset="0"/>
              </a:rPr>
              <a:t>Realizing DSC through progressively maturing along SCISMM maturity levels</a:t>
            </a:r>
          </a:p>
        </p:txBody>
      </p:sp>
      <p:sp>
        <p:nvSpPr>
          <p:cNvPr id="7" name="Google Shape;459;p6">
            <a:extLst>
              <a:ext uri="{FF2B5EF4-FFF2-40B4-BE49-F238E27FC236}">
                <a16:creationId xmlns:a16="http://schemas.microsoft.com/office/drawing/2014/main" id="{A5B87DB1-C967-FB4E-CA86-D7291BE50CA1}"/>
              </a:ext>
            </a:extLst>
          </p:cNvPr>
          <p:cNvSpPr txBox="1">
            <a:spLocks/>
          </p:cNvSpPr>
          <p:nvPr/>
        </p:nvSpPr>
        <p:spPr>
          <a:xfrm>
            <a:off x="674915" y="705741"/>
            <a:ext cx="8469085" cy="480091"/>
          </a:xfrm>
          <a:prstGeom prst="rect">
            <a:avLst/>
          </a:prstGeom>
          <a:noFill/>
          <a:ln>
            <a:noFill/>
          </a:ln>
        </p:spPr>
        <p:txBody>
          <a:bodyPr spcFirstLastPara="1" vert="horz" wrap="square" lIns="91425" tIns="45700" rIns="91425" bIns="45700" rtlCol="0" anchor="ctr" anchorCtr="0">
            <a:spAutoFit/>
          </a:bodyPr>
          <a:lstStyle>
            <a:lvl1pPr algn="l" defTabSz="914400" rtl="0" eaLnBrk="1" latinLnBrk="0" hangingPunct="1">
              <a:lnSpc>
                <a:spcPct val="90000"/>
              </a:lnSpc>
              <a:spcBef>
                <a:spcPct val="0"/>
              </a:spcBef>
              <a:buNone/>
              <a:defRPr sz="3200" kern="1200">
                <a:solidFill>
                  <a:srgbClr val="BA0C2F"/>
                </a:solidFill>
                <a:latin typeface="Gill Sans MT" panose="020B0502020104020203" pitchFamily="34" charset="0"/>
                <a:ea typeface="+mj-ea"/>
                <a:cs typeface="+mj-cs"/>
              </a:defRPr>
            </a:lvl1pPr>
          </a:lstStyle>
          <a:p>
            <a:pPr marL="0" marR="0" lvl="0" indent="0" algn="l" defTabSz="914400" rtl="0" eaLnBrk="1" fontAlgn="t" latinLnBrk="0" hangingPunct="1">
              <a:lnSpc>
                <a:spcPct val="90000"/>
              </a:lnSpc>
              <a:spcBef>
                <a:spcPct val="0"/>
              </a:spcBef>
              <a:spcAft>
                <a:spcPts val="0"/>
              </a:spcAft>
              <a:buClr>
                <a:srgbClr val="6C6463"/>
              </a:buClr>
              <a:buSzPct val="80000"/>
              <a:buFontTx/>
              <a:buNone/>
              <a:tabLst/>
              <a:defRPr/>
            </a:pPr>
            <a:r>
              <a:rPr kumimoji="0" lang="en-US" sz="2800" b="0" i="0" u="none" strike="noStrike" kern="1200" cap="none" spc="0" normalizeH="0" baseline="0" noProof="0" dirty="0">
                <a:ln>
                  <a:noFill/>
                </a:ln>
                <a:solidFill>
                  <a:srgbClr val="BA0C2F"/>
                </a:solidFill>
                <a:effectLst/>
                <a:uLnTx/>
                <a:uFillTx/>
                <a:latin typeface="Gill Sans MT" panose="020B0502020104020203" pitchFamily="34" charset="0"/>
                <a:ea typeface="+mj-ea"/>
                <a:cs typeface="+mj-cs"/>
                <a:sym typeface="Gill Sans"/>
              </a:rPr>
              <a:t>What is Digital Supply Chain?</a:t>
            </a:r>
            <a:endParaRPr kumimoji="0" lang="en-US" sz="2800" b="0" i="0" u="none" strike="noStrike" kern="1200" cap="none" spc="0" normalizeH="0" baseline="0" noProof="0" dirty="0">
              <a:ln>
                <a:noFill/>
              </a:ln>
              <a:solidFill>
                <a:srgbClr val="BA0C2F"/>
              </a:solidFill>
              <a:effectLst/>
              <a:uLnTx/>
              <a:uFillTx/>
              <a:latin typeface="Gill Sans MT" panose="020B0502020104020203" pitchFamily="34" charset="0"/>
              <a:ea typeface="+mj-ea"/>
              <a:cs typeface="+mj-cs"/>
            </a:endParaRPr>
          </a:p>
        </p:txBody>
      </p:sp>
    </p:spTree>
    <p:extLst>
      <p:ext uri="{BB962C8B-B14F-4D97-AF65-F5344CB8AC3E}">
        <p14:creationId xmlns:p14="http://schemas.microsoft.com/office/powerpoint/2010/main" val="29973537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30" name="Triangle 29">
            <a:extLst>
              <a:ext uri="{FF2B5EF4-FFF2-40B4-BE49-F238E27FC236}">
                <a16:creationId xmlns:a16="http://schemas.microsoft.com/office/drawing/2014/main" id="{795FE437-C123-C441-88A0-C1BA67D78973}"/>
              </a:ext>
            </a:extLst>
          </p:cNvPr>
          <p:cNvSpPr/>
          <p:nvPr/>
        </p:nvSpPr>
        <p:spPr>
          <a:xfrm rot="5400000">
            <a:off x="4945454" y="2569835"/>
            <a:ext cx="4217192" cy="1447982"/>
          </a:xfrm>
          <a:prstGeom prst="triangle">
            <a:avLst>
              <a:gd name="adj" fmla="val 49652"/>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Google Shape;466;p6"/>
          <p:cNvSpPr txBox="1"/>
          <p:nvPr/>
        </p:nvSpPr>
        <p:spPr>
          <a:xfrm>
            <a:off x="8234348" y="6338887"/>
            <a:ext cx="274434"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fld id="{00000000-1234-1234-1234-123412341234}" type="slidenum">
              <a:rPr lang="en-US" sz="1400">
                <a:solidFill>
                  <a:schemeClr val="dk1"/>
                </a:solidFill>
                <a:latin typeface="Gill Sans"/>
                <a:ea typeface="Gill Sans"/>
                <a:cs typeface="Gill Sans"/>
                <a:sym typeface="Gill Sans"/>
              </a:rPr>
              <a:t>6</a:t>
            </a:fld>
            <a:endParaRPr sz="1400">
              <a:solidFill>
                <a:schemeClr val="dk1"/>
              </a:solidFill>
              <a:latin typeface="Gill Sans"/>
              <a:ea typeface="Gill Sans"/>
              <a:cs typeface="Gill Sans"/>
              <a:sym typeface="Gill Sans"/>
            </a:endParaRPr>
          </a:p>
        </p:txBody>
      </p:sp>
      <p:sp>
        <p:nvSpPr>
          <p:cNvPr id="66" name="Google Shape;459;p6">
            <a:extLst>
              <a:ext uri="{FF2B5EF4-FFF2-40B4-BE49-F238E27FC236}">
                <a16:creationId xmlns:a16="http://schemas.microsoft.com/office/drawing/2014/main" id="{BCD745A5-C69A-2047-B2A9-0468A6424EEE}"/>
              </a:ext>
            </a:extLst>
          </p:cNvPr>
          <p:cNvSpPr txBox="1">
            <a:spLocks/>
          </p:cNvSpPr>
          <p:nvPr/>
        </p:nvSpPr>
        <p:spPr>
          <a:xfrm>
            <a:off x="518160" y="705139"/>
            <a:ext cx="8469085" cy="480091"/>
          </a:xfrm>
          <a:prstGeom prst="rect">
            <a:avLst/>
          </a:prstGeom>
          <a:noFill/>
          <a:ln>
            <a:noFill/>
          </a:ln>
        </p:spPr>
        <p:txBody>
          <a:bodyPr spcFirstLastPara="1" vert="horz" wrap="square" lIns="91425" tIns="45700" rIns="91425" bIns="45700" rtlCol="0" anchor="ctr" anchorCtr="0">
            <a:spAutoFit/>
          </a:bodyPr>
          <a:lstStyle>
            <a:lvl1pPr algn="l" defTabSz="914400" rtl="0" eaLnBrk="1" latinLnBrk="0" hangingPunct="1">
              <a:lnSpc>
                <a:spcPct val="90000"/>
              </a:lnSpc>
              <a:spcBef>
                <a:spcPct val="0"/>
              </a:spcBef>
              <a:buNone/>
              <a:defRPr sz="3200" kern="1200">
                <a:solidFill>
                  <a:srgbClr val="BA0C2F"/>
                </a:solidFill>
                <a:latin typeface="Gill Sans MT" panose="020B0502020104020203" pitchFamily="34" charset="0"/>
                <a:ea typeface="+mj-ea"/>
                <a:cs typeface="+mj-cs"/>
              </a:defRPr>
            </a:lvl1pPr>
          </a:lstStyle>
          <a:p>
            <a:pPr marL="0" marR="0" lvl="0" indent="0" algn="l" defTabSz="914400" rtl="0" eaLnBrk="1" fontAlgn="t" latinLnBrk="0" hangingPunct="1">
              <a:lnSpc>
                <a:spcPct val="90000"/>
              </a:lnSpc>
              <a:spcBef>
                <a:spcPct val="0"/>
              </a:spcBef>
              <a:spcAft>
                <a:spcPts val="0"/>
              </a:spcAft>
              <a:buClr>
                <a:srgbClr val="6C6463"/>
              </a:buClr>
              <a:buSzPct val="80000"/>
              <a:buFontTx/>
              <a:buNone/>
              <a:tabLst/>
              <a:defRPr/>
            </a:pPr>
            <a:r>
              <a:rPr kumimoji="0" lang="en-US" sz="2800" b="0" i="0" u="none" strike="noStrike" kern="1200" cap="none" spc="0" normalizeH="0" baseline="0" noProof="0" dirty="0">
                <a:ln>
                  <a:noFill/>
                </a:ln>
                <a:solidFill>
                  <a:srgbClr val="BA0C2F"/>
                </a:solidFill>
                <a:effectLst/>
                <a:uLnTx/>
                <a:uFillTx/>
                <a:latin typeface="Gill Sans MT" panose="020B0502020104020203" pitchFamily="34" charset="0"/>
                <a:ea typeface="+mj-ea"/>
                <a:cs typeface="+mj-cs"/>
                <a:sym typeface="Gill Sans"/>
              </a:rPr>
              <a:t>Why do we need Digital Supply Chain?</a:t>
            </a:r>
            <a:endParaRPr kumimoji="0" lang="en-US" sz="2800" b="0" i="0" u="none" strike="noStrike" kern="1200" cap="none" spc="0" normalizeH="0" baseline="0" noProof="0" dirty="0">
              <a:ln>
                <a:noFill/>
              </a:ln>
              <a:solidFill>
                <a:srgbClr val="BA0C2F"/>
              </a:solidFill>
              <a:effectLst/>
              <a:uLnTx/>
              <a:uFillTx/>
              <a:latin typeface="Gill Sans MT" panose="020B0502020104020203" pitchFamily="34" charset="0"/>
              <a:ea typeface="+mj-ea"/>
              <a:cs typeface="+mj-cs"/>
            </a:endParaRPr>
          </a:p>
        </p:txBody>
      </p:sp>
      <p:sp>
        <p:nvSpPr>
          <p:cNvPr id="4" name="Round Diagonal Corner Rectangle 3">
            <a:extLst>
              <a:ext uri="{FF2B5EF4-FFF2-40B4-BE49-F238E27FC236}">
                <a16:creationId xmlns:a16="http://schemas.microsoft.com/office/drawing/2014/main" id="{14B5EEDD-1232-0942-9902-70A8D720103D}"/>
              </a:ext>
            </a:extLst>
          </p:cNvPr>
          <p:cNvSpPr/>
          <p:nvPr/>
        </p:nvSpPr>
        <p:spPr>
          <a:xfrm>
            <a:off x="2652230" y="1463020"/>
            <a:ext cx="2901906" cy="787514"/>
          </a:xfrm>
          <a:prstGeom prst="round2Diag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100" b="1" dirty="0">
                <a:solidFill>
                  <a:schemeClr val="accent1"/>
                </a:solidFill>
                <a:latin typeface="IBM Plex Sans Condensed" panose="020B0506050203000203" pitchFamily="34" charset="77"/>
                <a:cs typeface="IBM Plex Arabic" panose="020B0503050203000203" pitchFamily="34" charset="-78"/>
              </a:rPr>
              <a:t>Real-time data ensures product availability by aligning demand with supply &amp; addressing inventory exceptions quickly</a:t>
            </a:r>
          </a:p>
        </p:txBody>
      </p:sp>
      <p:sp>
        <p:nvSpPr>
          <p:cNvPr id="9" name="Round Diagonal Corner Rectangle 8">
            <a:extLst>
              <a:ext uri="{FF2B5EF4-FFF2-40B4-BE49-F238E27FC236}">
                <a16:creationId xmlns:a16="http://schemas.microsoft.com/office/drawing/2014/main" id="{C6FD0B4E-7FE7-9B47-A25D-A24BBDF43CD4}"/>
              </a:ext>
            </a:extLst>
          </p:cNvPr>
          <p:cNvSpPr/>
          <p:nvPr/>
        </p:nvSpPr>
        <p:spPr>
          <a:xfrm>
            <a:off x="2866917" y="3358178"/>
            <a:ext cx="2687218" cy="787514"/>
          </a:xfrm>
          <a:prstGeom prst="round2Diag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100" b="1" dirty="0">
                <a:solidFill>
                  <a:schemeClr val="accent1"/>
                </a:solidFill>
                <a:latin typeface="IBM Plex Sans Condensed" panose="020B0506050203000203" pitchFamily="34" charset="77"/>
                <a:cs typeface="IBM Plex Arabic" panose="020B0503050203000203" pitchFamily="34" charset="-78"/>
              </a:rPr>
              <a:t>Technology driven processes minimizes human errors &amp; improves efficiency</a:t>
            </a:r>
          </a:p>
        </p:txBody>
      </p:sp>
      <p:sp>
        <p:nvSpPr>
          <p:cNvPr id="11" name="Round Diagonal Corner Rectangle 10">
            <a:extLst>
              <a:ext uri="{FF2B5EF4-FFF2-40B4-BE49-F238E27FC236}">
                <a16:creationId xmlns:a16="http://schemas.microsoft.com/office/drawing/2014/main" id="{47D009F2-0217-0F4C-991B-78B19D91A285}"/>
              </a:ext>
            </a:extLst>
          </p:cNvPr>
          <p:cNvSpPr/>
          <p:nvPr/>
        </p:nvSpPr>
        <p:spPr>
          <a:xfrm>
            <a:off x="2866917" y="2399695"/>
            <a:ext cx="2687218" cy="787514"/>
          </a:xfrm>
          <a:prstGeom prst="round2Diag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100" b="1" dirty="0">
                <a:solidFill>
                  <a:schemeClr val="accent1"/>
                </a:solidFill>
                <a:latin typeface="IBM Plex Sans Condensed" panose="020B0506050203000203" pitchFamily="34" charset="77"/>
                <a:cs typeface="IBM Plex Arabic" panose="020B0503050203000203" pitchFamily="34" charset="-78"/>
              </a:rPr>
              <a:t>Networked information sharing minimizes product expiries &amp; wastages</a:t>
            </a:r>
          </a:p>
        </p:txBody>
      </p:sp>
      <p:sp>
        <p:nvSpPr>
          <p:cNvPr id="12" name="Round Diagonal Corner Rectangle 11">
            <a:extLst>
              <a:ext uri="{FF2B5EF4-FFF2-40B4-BE49-F238E27FC236}">
                <a16:creationId xmlns:a16="http://schemas.microsoft.com/office/drawing/2014/main" id="{F2BC9C1B-F65C-A543-92CD-42ABB963E414}"/>
              </a:ext>
            </a:extLst>
          </p:cNvPr>
          <p:cNvSpPr/>
          <p:nvPr/>
        </p:nvSpPr>
        <p:spPr>
          <a:xfrm>
            <a:off x="2866917" y="4317943"/>
            <a:ext cx="2687219" cy="787514"/>
          </a:xfrm>
          <a:prstGeom prst="round2Diag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100" b="1" dirty="0">
                <a:solidFill>
                  <a:schemeClr val="accent1"/>
                </a:solidFill>
                <a:latin typeface="IBM Plex Sans Condensed" panose="020B0506050203000203" pitchFamily="34" charset="77"/>
                <a:cs typeface="IBM Plex Arabic" panose="020B0503050203000203" pitchFamily="34" charset="-78"/>
              </a:rPr>
              <a:t>Real-time transaction processing enables product verification &amp; ensures authenticity</a:t>
            </a:r>
          </a:p>
        </p:txBody>
      </p:sp>
      <p:cxnSp>
        <p:nvCxnSpPr>
          <p:cNvPr id="21" name="Straight Connector 20">
            <a:extLst>
              <a:ext uri="{FF2B5EF4-FFF2-40B4-BE49-F238E27FC236}">
                <a16:creationId xmlns:a16="http://schemas.microsoft.com/office/drawing/2014/main" id="{CC07923E-14D9-C84A-9BEB-86AC697193D6}"/>
              </a:ext>
            </a:extLst>
          </p:cNvPr>
          <p:cNvCxnSpPr>
            <a:cxnSpLocks/>
            <a:stCxn id="4" idx="0"/>
            <a:endCxn id="15" idx="2"/>
          </p:cNvCxnSpPr>
          <p:nvPr/>
        </p:nvCxnSpPr>
        <p:spPr>
          <a:xfrm flipV="1">
            <a:off x="5554136" y="1853057"/>
            <a:ext cx="338912" cy="3720"/>
          </a:xfrm>
          <a:prstGeom prst="line">
            <a:avLst/>
          </a:prstGeom>
          <a:ln w="19050">
            <a:prstDash val="sysDot"/>
            <a:headEnd type="oval"/>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6DE3FD8E-9578-3E46-82AB-78E7EE1C5BDE}"/>
              </a:ext>
            </a:extLst>
          </p:cNvPr>
          <p:cNvCxnSpPr>
            <a:cxnSpLocks/>
            <a:stCxn id="11" idx="0"/>
            <a:endCxn id="16" idx="2"/>
          </p:cNvCxnSpPr>
          <p:nvPr/>
        </p:nvCxnSpPr>
        <p:spPr>
          <a:xfrm>
            <a:off x="5554135" y="2793452"/>
            <a:ext cx="338913" cy="3720"/>
          </a:xfrm>
          <a:prstGeom prst="line">
            <a:avLst/>
          </a:prstGeom>
          <a:ln w="19050">
            <a:prstDash val="sysDot"/>
            <a:headEnd type="oval"/>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49C93189-4B1C-C443-A9B8-85C62AE51FDD}"/>
              </a:ext>
            </a:extLst>
          </p:cNvPr>
          <p:cNvCxnSpPr>
            <a:cxnSpLocks/>
            <a:stCxn id="9" idx="0"/>
            <a:endCxn id="18" idx="2"/>
          </p:cNvCxnSpPr>
          <p:nvPr/>
        </p:nvCxnSpPr>
        <p:spPr>
          <a:xfrm>
            <a:off x="5554135" y="3751935"/>
            <a:ext cx="345287" cy="641"/>
          </a:xfrm>
          <a:prstGeom prst="line">
            <a:avLst/>
          </a:prstGeom>
          <a:ln w="19050">
            <a:prstDash val="sysDot"/>
            <a:headEnd type="oval"/>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59F3454-BB9F-C544-8624-2975FC3E7EA7}"/>
              </a:ext>
            </a:extLst>
          </p:cNvPr>
          <p:cNvCxnSpPr>
            <a:cxnSpLocks/>
            <a:stCxn id="12" idx="0"/>
            <a:endCxn id="19" idx="2"/>
          </p:cNvCxnSpPr>
          <p:nvPr/>
        </p:nvCxnSpPr>
        <p:spPr>
          <a:xfrm flipV="1">
            <a:off x="5554136" y="4707980"/>
            <a:ext cx="344631" cy="3720"/>
          </a:xfrm>
          <a:prstGeom prst="line">
            <a:avLst/>
          </a:prstGeom>
          <a:ln w="19050">
            <a:prstDash val="sysDot"/>
            <a:headEnd type="oval"/>
            <a:tailEnd type="none"/>
          </a:ln>
        </p:spPr>
        <p:style>
          <a:lnRef idx="1">
            <a:schemeClr val="accent1"/>
          </a:lnRef>
          <a:fillRef idx="0">
            <a:schemeClr val="accent1"/>
          </a:fillRef>
          <a:effectRef idx="0">
            <a:schemeClr val="accent1"/>
          </a:effectRef>
          <a:fontRef idx="minor">
            <a:schemeClr val="tx1"/>
          </a:fontRef>
        </p:style>
      </p:cxnSp>
      <p:grpSp>
        <p:nvGrpSpPr>
          <p:cNvPr id="43" name="Group 42">
            <a:extLst>
              <a:ext uri="{FF2B5EF4-FFF2-40B4-BE49-F238E27FC236}">
                <a16:creationId xmlns:a16="http://schemas.microsoft.com/office/drawing/2014/main" id="{15935487-E343-1744-AB16-D058001B262A}"/>
              </a:ext>
            </a:extLst>
          </p:cNvPr>
          <p:cNvGrpSpPr/>
          <p:nvPr/>
        </p:nvGrpSpPr>
        <p:grpSpPr>
          <a:xfrm>
            <a:off x="1972534" y="3059061"/>
            <a:ext cx="917086" cy="689932"/>
            <a:chOff x="6992835" y="3284873"/>
            <a:chExt cx="917086" cy="689932"/>
          </a:xfrm>
        </p:grpSpPr>
        <p:sp>
          <p:nvSpPr>
            <p:cNvPr id="44" name="Hexagon 43">
              <a:extLst>
                <a:ext uri="{FF2B5EF4-FFF2-40B4-BE49-F238E27FC236}">
                  <a16:creationId xmlns:a16="http://schemas.microsoft.com/office/drawing/2014/main" id="{EFCCD4F9-5573-0246-9214-2952CA40C14A}"/>
                </a:ext>
              </a:extLst>
            </p:cNvPr>
            <p:cNvSpPr/>
            <p:nvPr/>
          </p:nvSpPr>
          <p:spPr>
            <a:xfrm>
              <a:off x="7015307" y="3284873"/>
              <a:ext cx="884618" cy="689932"/>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TextBox 44">
              <a:extLst>
                <a:ext uri="{FF2B5EF4-FFF2-40B4-BE49-F238E27FC236}">
                  <a16:creationId xmlns:a16="http://schemas.microsoft.com/office/drawing/2014/main" id="{F47959C9-8FA4-0641-8722-F37BE4CB43E7}"/>
                </a:ext>
              </a:extLst>
            </p:cNvPr>
            <p:cNvSpPr txBox="1"/>
            <p:nvPr/>
          </p:nvSpPr>
          <p:spPr>
            <a:xfrm>
              <a:off x="6992835" y="3488973"/>
              <a:ext cx="917086" cy="369332"/>
            </a:xfrm>
            <a:prstGeom prst="rect">
              <a:avLst/>
            </a:prstGeom>
            <a:noFill/>
            <a:ln>
              <a:noFill/>
            </a:ln>
          </p:spPr>
          <p:txBody>
            <a:bodyPr wrap="square" rtlCol="0" anchor="ctr">
              <a:spAutoFit/>
            </a:bodyPr>
            <a:lstStyle/>
            <a:p>
              <a:pPr algn="ctr"/>
              <a:r>
                <a:rPr lang="en-US" sz="900" b="1" dirty="0">
                  <a:solidFill>
                    <a:schemeClr val="bg1"/>
                  </a:solidFill>
                  <a:latin typeface="IBM Plex Arabic Medium" panose="020B0503050203000203" pitchFamily="34" charset="-78"/>
                  <a:cs typeface="IBM Plex Arabic Medium" panose="020B0503050203000203" pitchFamily="34" charset="-78"/>
                </a:rPr>
                <a:t>Transactional Systems</a:t>
              </a:r>
              <a:endParaRPr lang="en-US" sz="1050" b="1" dirty="0">
                <a:solidFill>
                  <a:schemeClr val="bg1"/>
                </a:solidFill>
                <a:latin typeface="IBM Plex Arabic Medium" panose="020B0503050203000203" pitchFamily="34" charset="-78"/>
                <a:cs typeface="IBM Plex Arabic Medium" panose="020B0503050203000203" pitchFamily="34" charset="-78"/>
              </a:endParaRPr>
            </a:p>
          </p:txBody>
        </p:sp>
      </p:grpSp>
      <p:grpSp>
        <p:nvGrpSpPr>
          <p:cNvPr id="46" name="Group 45">
            <a:extLst>
              <a:ext uri="{FF2B5EF4-FFF2-40B4-BE49-F238E27FC236}">
                <a16:creationId xmlns:a16="http://schemas.microsoft.com/office/drawing/2014/main" id="{F8805594-E38E-AF48-AE4F-08B8C3AD8509}"/>
              </a:ext>
            </a:extLst>
          </p:cNvPr>
          <p:cNvGrpSpPr/>
          <p:nvPr/>
        </p:nvGrpSpPr>
        <p:grpSpPr>
          <a:xfrm>
            <a:off x="1238673" y="3423805"/>
            <a:ext cx="885085" cy="689932"/>
            <a:chOff x="6178069" y="3733113"/>
            <a:chExt cx="885085" cy="689932"/>
          </a:xfrm>
        </p:grpSpPr>
        <p:sp>
          <p:nvSpPr>
            <p:cNvPr id="47" name="Hexagon 46">
              <a:extLst>
                <a:ext uri="{FF2B5EF4-FFF2-40B4-BE49-F238E27FC236}">
                  <a16:creationId xmlns:a16="http://schemas.microsoft.com/office/drawing/2014/main" id="{2523CDAD-CFDA-E44E-8C58-DB8426223B04}"/>
                </a:ext>
              </a:extLst>
            </p:cNvPr>
            <p:cNvSpPr/>
            <p:nvPr/>
          </p:nvSpPr>
          <p:spPr>
            <a:xfrm>
              <a:off x="6178536" y="3733113"/>
              <a:ext cx="884618" cy="689932"/>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129AD198-7A7B-0C4D-AABB-E6B7AE78A2D4}"/>
                </a:ext>
              </a:extLst>
            </p:cNvPr>
            <p:cNvSpPr txBox="1"/>
            <p:nvPr/>
          </p:nvSpPr>
          <p:spPr>
            <a:xfrm>
              <a:off x="6178069" y="3820664"/>
              <a:ext cx="874452" cy="507831"/>
            </a:xfrm>
            <a:prstGeom prst="rect">
              <a:avLst/>
            </a:prstGeom>
            <a:noFill/>
            <a:ln>
              <a:noFill/>
            </a:ln>
          </p:spPr>
          <p:txBody>
            <a:bodyPr wrap="square" rtlCol="0" anchor="ctr">
              <a:spAutoFit/>
            </a:bodyPr>
            <a:lstStyle/>
            <a:p>
              <a:pPr algn="ctr"/>
              <a:r>
                <a:rPr lang="en-US" sz="900" b="1" dirty="0">
                  <a:solidFill>
                    <a:schemeClr val="bg1"/>
                  </a:solidFill>
                  <a:latin typeface="IBM Plex Arabic Medium" panose="020B0503050203000203" pitchFamily="34" charset="-78"/>
                  <a:cs typeface="IBM Plex Arabic Medium" panose="020B0503050203000203" pitchFamily="34" charset="-78"/>
                </a:rPr>
                <a:t>Data </a:t>
              </a:r>
            </a:p>
            <a:p>
              <a:pPr algn="ctr"/>
              <a:r>
                <a:rPr lang="en-US" sz="900" b="1" dirty="0">
                  <a:solidFill>
                    <a:schemeClr val="bg1"/>
                  </a:solidFill>
                  <a:latin typeface="IBM Plex Arabic Medium" panose="020B0503050203000203" pitchFamily="34" charset="-78"/>
                  <a:cs typeface="IBM Plex Arabic Medium" panose="020B0503050203000203" pitchFamily="34" charset="-78"/>
                </a:rPr>
                <a:t>&amp; </a:t>
              </a:r>
            </a:p>
            <a:p>
              <a:pPr algn="ctr"/>
              <a:r>
                <a:rPr lang="en-US" sz="900" b="1" dirty="0">
                  <a:solidFill>
                    <a:schemeClr val="bg1"/>
                  </a:solidFill>
                  <a:latin typeface="IBM Plex Arabic Medium" panose="020B0503050203000203" pitchFamily="34" charset="-78"/>
                  <a:cs typeface="IBM Plex Arabic Medium" panose="020B0503050203000203" pitchFamily="34" charset="-78"/>
                </a:rPr>
                <a:t>Analytics</a:t>
              </a:r>
              <a:endParaRPr lang="en-US" sz="1050" b="1" dirty="0">
                <a:solidFill>
                  <a:schemeClr val="bg1"/>
                </a:solidFill>
                <a:latin typeface="IBM Plex Arabic Medium" panose="020B0503050203000203" pitchFamily="34" charset="-78"/>
                <a:cs typeface="IBM Plex Arabic Medium" panose="020B0503050203000203" pitchFamily="34" charset="-78"/>
              </a:endParaRPr>
            </a:p>
          </p:txBody>
        </p:sp>
      </p:grpSp>
      <p:grpSp>
        <p:nvGrpSpPr>
          <p:cNvPr id="52" name="Group 51">
            <a:extLst>
              <a:ext uri="{FF2B5EF4-FFF2-40B4-BE49-F238E27FC236}">
                <a16:creationId xmlns:a16="http://schemas.microsoft.com/office/drawing/2014/main" id="{8681509F-52AD-8649-94F8-A91F7E0FE9A8}"/>
              </a:ext>
            </a:extLst>
          </p:cNvPr>
          <p:cNvGrpSpPr/>
          <p:nvPr/>
        </p:nvGrpSpPr>
        <p:grpSpPr>
          <a:xfrm>
            <a:off x="468636" y="3078839"/>
            <a:ext cx="884618" cy="689932"/>
            <a:chOff x="7015307" y="3284873"/>
            <a:chExt cx="884618" cy="689932"/>
          </a:xfrm>
        </p:grpSpPr>
        <p:sp>
          <p:nvSpPr>
            <p:cNvPr id="53" name="Hexagon 52">
              <a:extLst>
                <a:ext uri="{FF2B5EF4-FFF2-40B4-BE49-F238E27FC236}">
                  <a16:creationId xmlns:a16="http://schemas.microsoft.com/office/drawing/2014/main" id="{B442F551-1F0B-6046-A412-4FA830024718}"/>
                </a:ext>
              </a:extLst>
            </p:cNvPr>
            <p:cNvSpPr/>
            <p:nvPr/>
          </p:nvSpPr>
          <p:spPr>
            <a:xfrm>
              <a:off x="7015307" y="3284873"/>
              <a:ext cx="884618" cy="689932"/>
            </a:xfrm>
            <a:prstGeom prst="hexagon">
              <a:avLst/>
            </a:prstGeom>
            <a:solidFill>
              <a:srgbClr val="59A5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070092BE-033B-4A49-9312-FBCC8379BB13}"/>
                </a:ext>
              </a:extLst>
            </p:cNvPr>
            <p:cNvSpPr txBox="1"/>
            <p:nvPr/>
          </p:nvSpPr>
          <p:spPr>
            <a:xfrm>
              <a:off x="7022127" y="3467717"/>
              <a:ext cx="874452" cy="369332"/>
            </a:xfrm>
            <a:prstGeom prst="rect">
              <a:avLst/>
            </a:prstGeom>
            <a:noFill/>
            <a:ln>
              <a:noFill/>
            </a:ln>
          </p:spPr>
          <p:txBody>
            <a:bodyPr wrap="square" rtlCol="0" anchor="ctr">
              <a:spAutoFit/>
            </a:bodyPr>
            <a:lstStyle/>
            <a:p>
              <a:pPr algn="ctr"/>
              <a:r>
                <a:rPr lang="en-US" sz="900" b="1" dirty="0">
                  <a:solidFill>
                    <a:schemeClr val="bg1"/>
                  </a:solidFill>
                  <a:latin typeface="IBM Plex Arabic Medium" panose="020B0503050203000203" pitchFamily="34" charset="-78"/>
                  <a:cs typeface="IBM Plex Arabic Medium" panose="020B0503050203000203" pitchFamily="34" charset="-78"/>
                </a:rPr>
                <a:t>Digital Ecosystem</a:t>
              </a:r>
              <a:endParaRPr lang="en-US" sz="1050" b="1" dirty="0">
                <a:solidFill>
                  <a:schemeClr val="bg1"/>
                </a:solidFill>
                <a:latin typeface="IBM Plex Arabic Medium" panose="020B0503050203000203" pitchFamily="34" charset="-78"/>
                <a:cs typeface="IBM Plex Arabic Medium" panose="020B0503050203000203" pitchFamily="34" charset="-78"/>
              </a:endParaRPr>
            </a:p>
          </p:txBody>
        </p:sp>
      </p:grpSp>
      <p:sp>
        <p:nvSpPr>
          <p:cNvPr id="62" name="TextBox 61">
            <a:extLst>
              <a:ext uri="{FF2B5EF4-FFF2-40B4-BE49-F238E27FC236}">
                <a16:creationId xmlns:a16="http://schemas.microsoft.com/office/drawing/2014/main" id="{BA8F71B3-96B1-E84E-9700-D9F17DF3B03F}"/>
              </a:ext>
            </a:extLst>
          </p:cNvPr>
          <p:cNvSpPr txBox="1"/>
          <p:nvPr/>
        </p:nvSpPr>
        <p:spPr>
          <a:xfrm>
            <a:off x="650916" y="5452534"/>
            <a:ext cx="7857865" cy="830997"/>
          </a:xfrm>
          <a:prstGeom prst="rect">
            <a:avLst/>
          </a:prstGeom>
          <a:solidFill>
            <a:schemeClr val="accent2"/>
          </a:solidFill>
        </p:spPr>
        <p:txBody>
          <a:bodyPr wrap="square" rtlCol="0">
            <a:spAutoFit/>
          </a:bodyPr>
          <a:lstStyle/>
          <a:p>
            <a:pPr algn="ctr"/>
            <a:r>
              <a:rPr lang="en-US" sz="1600" dirty="0">
                <a:solidFill>
                  <a:schemeClr val="bg1"/>
                </a:solidFill>
              </a:rPr>
              <a:t>Progressively adopting automated transactional systems that capture and exchange real-time data with one another, enables collaborative processes and end-to-end visibility. This ultimately improves service, product quality and patient safety.</a:t>
            </a:r>
          </a:p>
        </p:txBody>
      </p:sp>
      <p:grpSp>
        <p:nvGrpSpPr>
          <p:cNvPr id="17" name="Group 16">
            <a:extLst>
              <a:ext uri="{FF2B5EF4-FFF2-40B4-BE49-F238E27FC236}">
                <a16:creationId xmlns:a16="http://schemas.microsoft.com/office/drawing/2014/main" id="{C9DEA289-D35C-254C-B531-74853A344824}"/>
              </a:ext>
            </a:extLst>
          </p:cNvPr>
          <p:cNvGrpSpPr/>
          <p:nvPr/>
        </p:nvGrpSpPr>
        <p:grpSpPr>
          <a:xfrm>
            <a:off x="5893048" y="1455580"/>
            <a:ext cx="806101" cy="794954"/>
            <a:chOff x="6525958" y="1455580"/>
            <a:chExt cx="806101" cy="794954"/>
          </a:xfrm>
        </p:grpSpPr>
        <p:sp>
          <p:nvSpPr>
            <p:cNvPr id="15" name="Oval 14">
              <a:extLst>
                <a:ext uri="{FF2B5EF4-FFF2-40B4-BE49-F238E27FC236}">
                  <a16:creationId xmlns:a16="http://schemas.microsoft.com/office/drawing/2014/main" id="{1D418D67-86C8-3641-81A0-C0958793F0B4}"/>
                </a:ext>
              </a:extLst>
            </p:cNvPr>
            <p:cNvSpPr/>
            <p:nvPr/>
          </p:nvSpPr>
          <p:spPr>
            <a:xfrm>
              <a:off x="6525958" y="1455580"/>
              <a:ext cx="806101" cy="79495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b="1" dirty="0">
                <a:solidFill>
                  <a:schemeClr val="bg1"/>
                </a:solidFill>
                <a:latin typeface="IBM Plex Sans Condensed" panose="020B0506050203000203" pitchFamily="34" charset="77"/>
                <a:cs typeface="IBM Plex Arabic" panose="020B0503050203000203" pitchFamily="34" charset="-78"/>
              </a:endParaRPr>
            </a:p>
          </p:txBody>
        </p:sp>
        <p:sp>
          <p:nvSpPr>
            <p:cNvPr id="55" name="TextBox 54">
              <a:extLst>
                <a:ext uri="{FF2B5EF4-FFF2-40B4-BE49-F238E27FC236}">
                  <a16:creationId xmlns:a16="http://schemas.microsoft.com/office/drawing/2014/main" id="{B13B9B97-5A7F-B24C-A07F-A99A19911F31}"/>
                </a:ext>
              </a:extLst>
            </p:cNvPr>
            <p:cNvSpPr txBox="1"/>
            <p:nvPr/>
          </p:nvSpPr>
          <p:spPr>
            <a:xfrm>
              <a:off x="6525958" y="1726099"/>
              <a:ext cx="806101" cy="253916"/>
            </a:xfrm>
            <a:prstGeom prst="rect">
              <a:avLst/>
            </a:prstGeom>
            <a:noFill/>
            <a:ln>
              <a:noFill/>
            </a:ln>
          </p:spPr>
          <p:txBody>
            <a:bodyPr wrap="square" rtlCol="0" anchor="ctr">
              <a:spAutoFit/>
            </a:bodyPr>
            <a:lstStyle/>
            <a:p>
              <a:pPr algn="ctr"/>
              <a:r>
                <a:rPr lang="en-US" sz="1000" b="1" dirty="0">
                  <a:solidFill>
                    <a:schemeClr val="bg1"/>
                  </a:solidFill>
                  <a:latin typeface="IBM Plex Arabic Medium" panose="020B0503050203000203" pitchFamily="34" charset="-78"/>
                  <a:cs typeface="IBM Plex Arabic Medium" panose="020B0503050203000203" pitchFamily="34" charset="-78"/>
                </a:rPr>
                <a:t>SERVICE</a:t>
              </a:r>
            </a:p>
          </p:txBody>
        </p:sp>
      </p:grpSp>
      <p:grpSp>
        <p:nvGrpSpPr>
          <p:cNvPr id="13" name="Group 12">
            <a:extLst>
              <a:ext uri="{FF2B5EF4-FFF2-40B4-BE49-F238E27FC236}">
                <a16:creationId xmlns:a16="http://schemas.microsoft.com/office/drawing/2014/main" id="{8E9717AE-6D90-2842-A2A7-F2E0378DD9C2}"/>
              </a:ext>
            </a:extLst>
          </p:cNvPr>
          <p:cNvGrpSpPr/>
          <p:nvPr/>
        </p:nvGrpSpPr>
        <p:grpSpPr>
          <a:xfrm>
            <a:off x="5893048" y="2399695"/>
            <a:ext cx="806101" cy="794954"/>
            <a:chOff x="6068756" y="2399695"/>
            <a:chExt cx="806101" cy="794954"/>
          </a:xfrm>
        </p:grpSpPr>
        <p:sp>
          <p:nvSpPr>
            <p:cNvPr id="16" name="Oval 15">
              <a:extLst>
                <a:ext uri="{FF2B5EF4-FFF2-40B4-BE49-F238E27FC236}">
                  <a16:creationId xmlns:a16="http://schemas.microsoft.com/office/drawing/2014/main" id="{244F238B-0398-764D-ACFB-970C539E9372}"/>
                </a:ext>
              </a:extLst>
            </p:cNvPr>
            <p:cNvSpPr/>
            <p:nvPr/>
          </p:nvSpPr>
          <p:spPr>
            <a:xfrm>
              <a:off x="6068756" y="2399695"/>
              <a:ext cx="806101" cy="79495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b="1" dirty="0">
                <a:solidFill>
                  <a:schemeClr val="bg1"/>
                </a:solidFill>
                <a:latin typeface="IBM Plex Sans Condensed" panose="020B0506050203000203" pitchFamily="34" charset="77"/>
                <a:cs typeface="IBM Plex Arabic" panose="020B0503050203000203" pitchFamily="34" charset="-78"/>
              </a:endParaRPr>
            </a:p>
          </p:txBody>
        </p:sp>
        <p:sp>
          <p:nvSpPr>
            <p:cNvPr id="56" name="TextBox 55">
              <a:extLst>
                <a:ext uri="{FF2B5EF4-FFF2-40B4-BE49-F238E27FC236}">
                  <a16:creationId xmlns:a16="http://schemas.microsoft.com/office/drawing/2014/main" id="{38A2664A-E2DD-204A-80EF-0FEFB20B96BB}"/>
                </a:ext>
              </a:extLst>
            </p:cNvPr>
            <p:cNvSpPr txBox="1"/>
            <p:nvPr/>
          </p:nvSpPr>
          <p:spPr>
            <a:xfrm>
              <a:off x="6068756" y="2680862"/>
              <a:ext cx="806101" cy="253916"/>
            </a:xfrm>
            <a:prstGeom prst="rect">
              <a:avLst/>
            </a:prstGeom>
            <a:noFill/>
            <a:ln>
              <a:noFill/>
            </a:ln>
          </p:spPr>
          <p:txBody>
            <a:bodyPr wrap="square" rtlCol="0" anchor="ctr">
              <a:spAutoFit/>
            </a:bodyPr>
            <a:lstStyle/>
            <a:p>
              <a:pPr algn="ctr"/>
              <a:r>
                <a:rPr lang="en-US" sz="1000" b="1" dirty="0">
                  <a:solidFill>
                    <a:schemeClr val="bg1"/>
                  </a:solidFill>
                  <a:latin typeface="IBM Plex Arabic Medium" panose="020B0503050203000203" pitchFamily="34" charset="-78"/>
                  <a:cs typeface="IBM Plex Arabic Medium" panose="020B0503050203000203" pitchFamily="34" charset="-78"/>
                </a:rPr>
                <a:t>QUALITY</a:t>
              </a:r>
            </a:p>
          </p:txBody>
        </p:sp>
      </p:grpSp>
      <p:grpSp>
        <p:nvGrpSpPr>
          <p:cNvPr id="20" name="Group 19">
            <a:extLst>
              <a:ext uri="{FF2B5EF4-FFF2-40B4-BE49-F238E27FC236}">
                <a16:creationId xmlns:a16="http://schemas.microsoft.com/office/drawing/2014/main" id="{CFA59B5C-23FA-7C48-90D7-D8218C6A3A87}"/>
              </a:ext>
            </a:extLst>
          </p:cNvPr>
          <p:cNvGrpSpPr/>
          <p:nvPr/>
        </p:nvGrpSpPr>
        <p:grpSpPr>
          <a:xfrm>
            <a:off x="5893048" y="4310503"/>
            <a:ext cx="811820" cy="794954"/>
            <a:chOff x="6520239" y="4310503"/>
            <a:chExt cx="811820" cy="794954"/>
          </a:xfrm>
        </p:grpSpPr>
        <p:sp>
          <p:nvSpPr>
            <p:cNvPr id="19" name="Oval 18">
              <a:extLst>
                <a:ext uri="{FF2B5EF4-FFF2-40B4-BE49-F238E27FC236}">
                  <a16:creationId xmlns:a16="http://schemas.microsoft.com/office/drawing/2014/main" id="{C43153B5-9FD7-4F4A-AC3D-7ED8EB1FDD99}"/>
                </a:ext>
              </a:extLst>
            </p:cNvPr>
            <p:cNvSpPr/>
            <p:nvPr/>
          </p:nvSpPr>
          <p:spPr>
            <a:xfrm>
              <a:off x="6525958" y="4310503"/>
              <a:ext cx="806101" cy="79495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b="1" dirty="0">
                <a:solidFill>
                  <a:schemeClr val="bg1"/>
                </a:solidFill>
                <a:latin typeface="IBM Plex Sans Condensed" panose="020B0506050203000203" pitchFamily="34" charset="77"/>
                <a:cs typeface="IBM Plex Arabic" panose="020B0503050203000203" pitchFamily="34" charset="-78"/>
              </a:endParaRPr>
            </a:p>
          </p:txBody>
        </p:sp>
        <p:sp>
          <p:nvSpPr>
            <p:cNvPr id="58" name="TextBox 57">
              <a:extLst>
                <a:ext uri="{FF2B5EF4-FFF2-40B4-BE49-F238E27FC236}">
                  <a16:creationId xmlns:a16="http://schemas.microsoft.com/office/drawing/2014/main" id="{AC29E32D-6234-204A-96E6-88033DF565BB}"/>
                </a:ext>
              </a:extLst>
            </p:cNvPr>
            <p:cNvSpPr txBox="1"/>
            <p:nvPr/>
          </p:nvSpPr>
          <p:spPr>
            <a:xfrm>
              <a:off x="6520239" y="4587450"/>
              <a:ext cx="806101" cy="253916"/>
            </a:xfrm>
            <a:prstGeom prst="rect">
              <a:avLst/>
            </a:prstGeom>
            <a:noFill/>
            <a:ln>
              <a:noFill/>
            </a:ln>
          </p:spPr>
          <p:txBody>
            <a:bodyPr wrap="square" rtlCol="0" anchor="ctr">
              <a:spAutoFit/>
            </a:bodyPr>
            <a:lstStyle/>
            <a:p>
              <a:pPr algn="ctr"/>
              <a:r>
                <a:rPr lang="en-US" sz="1000" b="1" dirty="0">
                  <a:solidFill>
                    <a:schemeClr val="bg1"/>
                  </a:solidFill>
                  <a:latin typeface="IBM Plex Arabic Medium" panose="020B0503050203000203" pitchFamily="34" charset="-78"/>
                  <a:cs typeface="IBM Plex Arabic Medium" panose="020B0503050203000203" pitchFamily="34" charset="-78"/>
                </a:rPr>
                <a:t>SAFETY</a:t>
              </a:r>
            </a:p>
          </p:txBody>
        </p:sp>
      </p:grpSp>
      <p:grpSp>
        <p:nvGrpSpPr>
          <p:cNvPr id="10" name="Group 9">
            <a:extLst>
              <a:ext uri="{FF2B5EF4-FFF2-40B4-BE49-F238E27FC236}">
                <a16:creationId xmlns:a16="http://schemas.microsoft.com/office/drawing/2014/main" id="{8258BD8B-1401-1344-AEB3-7BAEBE5FB12C}"/>
              </a:ext>
            </a:extLst>
          </p:cNvPr>
          <p:cNvGrpSpPr/>
          <p:nvPr/>
        </p:nvGrpSpPr>
        <p:grpSpPr>
          <a:xfrm>
            <a:off x="5893048" y="3355099"/>
            <a:ext cx="812475" cy="794954"/>
            <a:chOff x="6062383" y="3355099"/>
            <a:chExt cx="812475" cy="794954"/>
          </a:xfrm>
        </p:grpSpPr>
        <p:sp>
          <p:nvSpPr>
            <p:cNvPr id="18" name="Oval 17">
              <a:extLst>
                <a:ext uri="{FF2B5EF4-FFF2-40B4-BE49-F238E27FC236}">
                  <a16:creationId xmlns:a16="http://schemas.microsoft.com/office/drawing/2014/main" id="{10C7DD53-46BE-1F42-8A67-185D29747BB3}"/>
                </a:ext>
              </a:extLst>
            </p:cNvPr>
            <p:cNvSpPr/>
            <p:nvPr/>
          </p:nvSpPr>
          <p:spPr>
            <a:xfrm>
              <a:off x="6068757" y="3355099"/>
              <a:ext cx="806101" cy="79495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b="1" dirty="0">
                <a:solidFill>
                  <a:schemeClr val="bg1"/>
                </a:solidFill>
                <a:latin typeface="IBM Plex Sans Condensed" panose="020B0506050203000203" pitchFamily="34" charset="77"/>
                <a:cs typeface="IBM Plex Arabic" panose="020B0503050203000203" pitchFamily="34" charset="-78"/>
              </a:endParaRPr>
            </a:p>
          </p:txBody>
        </p:sp>
        <p:sp>
          <p:nvSpPr>
            <p:cNvPr id="59" name="TextBox 58">
              <a:extLst>
                <a:ext uri="{FF2B5EF4-FFF2-40B4-BE49-F238E27FC236}">
                  <a16:creationId xmlns:a16="http://schemas.microsoft.com/office/drawing/2014/main" id="{9B8A49F2-56B0-3545-A55A-D1B6EE22142B}"/>
                </a:ext>
              </a:extLst>
            </p:cNvPr>
            <p:cNvSpPr txBox="1"/>
            <p:nvPr/>
          </p:nvSpPr>
          <p:spPr>
            <a:xfrm>
              <a:off x="6062383" y="3633324"/>
              <a:ext cx="806101" cy="253916"/>
            </a:xfrm>
            <a:prstGeom prst="rect">
              <a:avLst/>
            </a:prstGeom>
            <a:noFill/>
            <a:ln>
              <a:noFill/>
            </a:ln>
          </p:spPr>
          <p:txBody>
            <a:bodyPr wrap="square" rtlCol="0" anchor="ctr">
              <a:spAutoFit/>
            </a:bodyPr>
            <a:lstStyle/>
            <a:p>
              <a:pPr algn="ctr"/>
              <a:r>
                <a:rPr lang="en-US" sz="1000" b="1" dirty="0">
                  <a:solidFill>
                    <a:schemeClr val="bg1"/>
                  </a:solidFill>
                  <a:latin typeface="IBM Plex Arabic Medium" panose="020B0503050203000203" pitchFamily="34" charset="-78"/>
                  <a:cs typeface="IBM Plex Arabic Medium" panose="020B0503050203000203" pitchFamily="34" charset="-78"/>
                </a:rPr>
                <a:t>TRUST</a:t>
              </a:r>
            </a:p>
          </p:txBody>
        </p:sp>
      </p:grpSp>
      <p:sp>
        <p:nvSpPr>
          <p:cNvPr id="63" name="TextBox 62">
            <a:extLst>
              <a:ext uri="{FF2B5EF4-FFF2-40B4-BE49-F238E27FC236}">
                <a16:creationId xmlns:a16="http://schemas.microsoft.com/office/drawing/2014/main" id="{C1E7FBF5-3528-AF4C-A278-390BF7754AC6}"/>
              </a:ext>
            </a:extLst>
          </p:cNvPr>
          <p:cNvSpPr txBox="1"/>
          <p:nvPr/>
        </p:nvSpPr>
        <p:spPr>
          <a:xfrm>
            <a:off x="6568440" y="3062683"/>
            <a:ext cx="1206446" cy="415498"/>
          </a:xfrm>
          <a:prstGeom prst="rect">
            <a:avLst/>
          </a:prstGeom>
          <a:noFill/>
          <a:ln>
            <a:noFill/>
          </a:ln>
        </p:spPr>
        <p:txBody>
          <a:bodyPr wrap="square" rtlCol="0" anchor="ctr">
            <a:spAutoFit/>
          </a:bodyPr>
          <a:lstStyle/>
          <a:p>
            <a:pPr algn="ctr"/>
            <a:r>
              <a:rPr lang="en-US" sz="1000" b="1" dirty="0">
                <a:solidFill>
                  <a:schemeClr val="accent1"/>
                </a:solidFill>
                <a:latin typeface="IBM Plex Arabic Medium" panose="020B0503050203000203" pitchFamily="34" charset="-78"/>
                <a:cs typeface="IBM Plex Arabic Medium" panose="020B0503050203000203" pitchFamily="34" charset="-78"/>
              </a:rPr>
              <a:t>EFFICIENT SUPPLY CHAIN</a:t>
            </a:r>
          </a:p>
        </p:txBody>
      </p:sp>
      <p:pic>
        <p:nvPicPr>
          <p:cNvPr id="32" name="Picture 31">
            <a:extLst>
              <a:ext uri="{FF2B5EF4-FFF2-40B4-BE49-F238E27FC236}">
                <a16:creationId xmlns:a16="http://schemas.microsoft.com/office/drawing/2014/main" id="{F0E1D1D5-E010-D841-90B5-42C64575818B}"/>
              </a:ext>
            </a:extLst>
          </p:cNvPr>
          <p:cNvPicPr>
            <a:picLocks noChangeAspect="1"/>
          </p:cNvPicPr>
          <p:nvPr/>
        </p:nvPicPr>
        <p:blipFill>
          <a:blip r:embed="rId3"/>
          <a:stretch>
            <a:fillRect/>
          </a:stretch>
        </p:blipFill>
        <p:spPr>
          <a:xfrm>
            <a:off x="7821779" y="2849215"/>
            <a:ext cx="723900" cy="774700"/>
          </a:xfrm>
          <a:prstGeom prst="rect">
            <a:avLst/>
          </a:prstGeom>
        </p:spPr>
      </p:pic>
      <p:sp>
        <p:nvSpPr>
          <p:cNvPr id="64" name="TextBox 63">
            <a:extLst>
              <a:ext uri="{FF2B5EF4-FFF2-40B4-BE49-F238E27FC236}">
                <a16:creationId xmlns:a16="http://schemas.microsoft.com/office/drawing/2014/main" id="{9C730168-D80B-C146-ABE0-6BE0DC88B343}"/>
              </a:ext>
            </a:extLst>
          </p:cNvPr>
          <p:cNvSpPr txBox="1"/>
          <p:nvPr/>
        </p:nvSpPr>
        <p:spPr>
          <a:xfrm>
            <a:off x="7580506" y="3599728"/>
            <a:ext cx="1206446" cy="415498"/>
          </a:xfrm>
          <a:prstGeom prst="rect">
            <a:avLst/>
          </a:prstGeom>
          <a:noFill/>
          <a:ln>
            <a:noFill/>
          </a:ln>
        </p:spPr>
        <p:txBody>
          <a:bodyPr wrap="square" rtlCol="0" anchor="ctr">
            <a:spAutoFit/>
          </a:bodyPr>
          <a:lstStyle/>
          <a:p>
            <a:pPr algn="ctr"/>
            <a:r>
              <a:rPr lang="en-US" sz="1000" b="1" dirty="0">
                <a:solidFill>
                  <a:schemeClr val="accent1"/>
                </a:solidFill>
                <a:latin typeface="IBM Plex Arabic Medium" panose="020B0503050203000203" pitchFamily="34" charset="-78"/>
                <a:cs typeface="IBM Plex Arabic Medium" panose="020B0503050203000203" pitchFamily="34" charset="-78"/>
              </a:rPr>
              <a:t>SATISFIED PATIENTS</a:t>
            </a:r>
          </a:p>
        </p:txBody>
      </p:sp>
      <p:sp>
        <p:nvSpPr>
          <p:cNvPr id="57" name="Hexagon 56">
            <a:extLst>
              <a:ext uri="{FF2B5EF4-FFF2-40B4-BE49-F238E27FC236}">
                <a16:creationId xmlns:a16="http://schemas.microsoft.com/office/drawing/2014/main" id="{3E363DD7-A9A7-8247-8B0F-D5345D9CD811}"/>
              </a:ext>
            </a:extLst>
          </p:cNvPr>
          <p:cNvSpPr/>
          <p:nvPr/>
        </p:nvSpPr>
        <p:spPr>
          <a:xfrm>
            <a:off x="1229798" y="2685716"/>
            <a:ext cx="884618" cy="689932"/>
          </a:xfrm>
          <a:prstGeom prst="hexagon">
            <a:avLst/>
          </a:prstGeom>
          <a:solidFill>
            <a:srgbClr val="0067B9"/>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FFFFFF"/>
              </a:solidFill>
              <a:effectLst/>
              <a:uLnTx/>
              <a:uFillTx/>
              <a:latin typeface="Gill Sans MT"/>
              <a:ea typeface="+mn-ea"/>
              <a:cs typeface="+mn-cs"/>
            </a:endParaRPr>
          </a:p>
        </p:txBody>
      </p:sp>
      <p:sp>
        <p:nvSpPr>
          <p:cNvPr id="60" name="TextBox 59">
            <a:extLst>
              <a:ext uri="{FF2B5EF4-FFF2-40B4-BE49-F238E27FC236}">
                <a16:creationId xmlns:a16="http://schemas.microsoft.com/office/drawing/2014/main" id="{60C69048-390C-B14B-B158-94ACD445B751}"/>
              </a:ext>
            </a:extLst>
          </p:cNvPr>
          <p:cNvSpPr txBox="1"/>
          <p:nvPr/>
        </p:nvSpPr>
        <p:spPr>
          <a:xfrm>
            <a:off x="1228694" y="2836651"/>
            <a:ext cx="874452" cy="369332"/>
          </a:xfrm>
          <a:prstGeom prst="rect">
            <a:avLst/>
          </a:prstGeom>
          <a:noFill/>
          <a:ln>
            <a:noFill/>
          </a:ln>
        </p:spPr>
        <p:txBody>
          <a:bodyPr wrap="square" rtlCol="0" anchor="ctr">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FFFFFF"/>
                </a:solidFill>
                <a:effectLst/>
                <a:uLnTx/>
                <a:uFillTx/>
                <a:latin typeface="IBM Plex Arabic Medium" panose="020B0503050203000203" pitchFamily="34" charset="-78"/>
                <a:cs typeface="IBM Plex Arabic Medium" panose="020B0503050203000203" pitchFamily="34" charset="-78"/>
              </a:rPr>
              <a:t>Advanced Digitization</a:t>
            </a:r>
          </a:p>
        </p:txBody>
      </p:sp>
      <p:sp>
        <p:nvSpPr>
          <p:cNvPr id="67" name="Hexagon 66">
            <a:extLst>
              <a:ext uri="{FF2B5EF4-FFF2-40B4-BE49-F238E27FC236}">
                <a16:creationId xmlns:a16="http://schemas.microsoft.com/office/drawing/2014/main" id="{44DF3AA1-88F1-394C-9AF8-49A70F1D287E}"/>
              </a:ext>
            </a:extLst>
          </p:cNvPr>
          <p:cNvSpPr/>
          <p:nvPr/>
        </p:nvSpPr>
        <p:spPr>
          <a:xfrm>
            <a:off x="483557" y="3819673"/>
            <a:ext cx="884618" cy="689932"/>
          </a:xfrm>
          <a:prstGeom prst="hexagon">
            <a:avLst/>
          </a:prstGeom>
          <a:solidFill>
            <a:srgbClr val="59A5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68" name="Hexagon 67">
            <a:extLst>
              <a:ext uri="{FF2B5EF4-FFF2-40B4-BE49-F238E27FC236}">
                <a16:creationId xmlns:a16="http://schemas.microsoft.com/office/drawing/2014/main" id="{EF0FBF49-5D16-D347-9FE7-1F5F4CEBE5A2}"/>
              </a:ext>
            </a:extLst>
          </p:cNvPr>
          <p:cNvSpPr/>
          <p:nvPr/>
        </p:nvSpPr>
        <p:spPr>
          <a:xfrm>
            <a:off x="465856" y="2333758"/>
            <a:ext cx="884618" cy="689932"/>
          </a:xfrm>
          <a:prstGeom prst="hexagon">
            <a:avLst/>
          </a:prstGeom>
          <a:solidFill>
            <a:srgbClr val="59A5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endParaRPr>
          </a:p>
        </p:txBody>
      </p:sp>
      <p:sp>
        <p:nvSpPr>
          <p:cNvPr id="69" name="TextBox 68">
            <a:extLst>
              <a:ext uri="{FF2B5EF4-FFF2-40B4-BE49-F238E27FC236}">
                <a16:creationId xmlns:a16="http://schemas.microsoft.com/office/drawing/2014/main" id="{A32985D9-6E41-1F40-BA36-DCE7B8587934}"/>
              </a:ext>
            </a:extLst>
          </p:cNvPr>
          <p:cNvSpPr txBox="1"/>
          <p:nvPr/>
        </p:nvSpPr>
        <p:spPr>
          <a:xfrm>
            <a:off x="472924" y="2542917"/>
            <a:ext cx="874452" cy="369332"/>
          </a:xfrm>
          <a:prstGeom prst="rect">
            <a:avLst/>
          </a:prstGeom>
          <a:noFill/>
          <a:ln>
            <a:noFill/>
          </a:ln>
        </p:spPr>
        <p:txBody>
          <a:bodyPr wrap="square" rtlCol="0" anchor="ctr">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FFFFFF"/>
                </a:solidFill>
                <a:effectLst/>
                <a:uLnTx/>
                <a:uFillTx/>
                <a:latin typeface="IBM Plex Arabic Medium" panose="020B0503050203000203" pitchFamily="34" charset="-78"/>
                <a:cs typeface="IBM Plex Arabic Medium" panose="020B0503050203000203" pitchFamily="34" charset="-78"/>
              </a:rPr>
              <a:t>End to End Visibility</a:t>
            </a:r>
          </a:p>
        </p:txBody>
      </p:sp>
      <p:sp>
        <p:nvSpPr>
          <p:cNvPr id="70" name="TextBox 69">
            <a:extLst>
              <a:ext uri="{FF2B5EF4-FFF2-40B4-BE49-F238E27FC236}">
                <a16:creationId xmlns:a16="http://schemas.microsoft.com/office/drawing/2014/main" id="{7C6B85B4-F46F-F14F-BF70-BF1B55B89619}"/>
              </a:ext>
            </a:extLst>
          </p:cNvPr>
          <p:cNvSpPr txBox="1"/>
          <p:nvPr/>
        </p:nvSpPr>
        <p:spPr>
          <a:xfrm>
            <a:off x="364157" y="4019187"/>
            <a:ext cx="1133401" cy="369332"/>
          </a:xfrm>
          <a:prstGeom prst="rect">
            <a:avLst/>
          </a:prstGeom>
          <a:noFill/>
          <a:ln>
            <a:noFill/>
          </a:ln>
        </p:spPr>
        <p:txBody>
          <a:bodyPr wrap="square" rtlCol="0" anchor="ctr">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FFFFFF"/>
                </a:solidFill>
                <a:effectLst/>
                <a:uLnTx/>
                <a:uFillTx/>
                <a:latin typeface="IBM Plex Arabic Medium" panose="020B0503050203000203" pitchFamily="34" charset="-78"/>
                <a:cs typeface="IBM Plex Arabic Medium" panose="020B0503050203000203" pitchFamily="34" charset="-78"/>
              </a:rPr>
              <a:t>Collaborative</a:t>
            </a:r>
          </a:p>
          <a:p>
            <a:pPr marL="0" marR="0" lvl="0" indent="0" algn="ctr" defTabSz="457200" eaLnBrk="1" fontAlgn="auto" latinLnBrk="0" hangingPunct="1">
              <a:lnSpc>
                <a:spcPct val="100000"/>
              </a:lnSpc>
              <a:spcBef>
                <a:spcPts val="0"/>
              </a:spcBef>
              <a:spcAft>
                <a:spcPts val="0"/>
              </a:spcAft>
              <a:buClrTx/>
              <a:buSzTx/>
              <a:buFontTx/>
              <a:buNone/>
              <a:tabLst/>
              <a:defRPr/>
            </a:pPr>
            <a:r>
              <a:rPr lang="en-US" sz="900" b="1" kern="0" dirty="0">
                <a:solidFill>
                  <a:srgbClr val="FFFFFF"/>
                </a:solidFill>
                <a:latin typeface="IBM Plex Arabic Medium" panose="020B0503050203000203" pitchFamily="34" charset="-78"/>
                <a:cs typeface="IBM Plex Arabic Medium" panose="020B0503050203000203" pitchFamily="34" charset="-78"/>
              </a:rPr>
              <a:t>Processes</a:t>
            </a:r>
            <a:endParaRPr kumimoji="0" lang="en-US" sz="900" b="1" i="0" u="none" strike="noStrike" kern="0" cap="none" spc="0" normalizeH="0" baseline="0" noProof="0" dirty="0">
              <a:ln>
                <a:noFill/>
              </a:ln>
              <a:solidFill>
                <a:srgbClr val="FFFFFF"/>
              </a:solidFill>
              <a:effectLst/>
              <a:uLnTx/>
              <a:uFillTx/>
              <a:latin typeface="IBM Plex Arabic Medium" panose="020B0503050203000203" pitchFamily="34" charset="-78"/>
              <a:cs typeface="IBM Plex Arabic Medium" panose="020B0503050203000203" pitchFamily="34" charset="-78"/>
            </a:endParaRPr>
          </a:p>
        </p:txBody>
      </p:sp>
    </p:spTree>
    <p:extLst>
      <p:ext uri="{BB962C8B-B14F-4D97-AF65-F5344CB8AC3E}">
        <p14:creationId xmlns:p14="http://schemas.microsoft.com/office/powerpoint/2010/main" val="13124674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p6"/>
          <p:cNvSpPr txBox="1">
            <a:spLocks noGrp="1"/>
          </p:cNvSpPr>
          <p:nvPr>
            <p:ph type="title"/>
          </p:nvPr>
        </p:nvSpPr>
        <p:spPr>
          <a:xfrm>
            <a:off x="518160" y="842410"/>
            <a:ext cx="8469085" cy="521641"/>
          </a:xfrm>
          <a:prstGeom prst="rect">
            <a:avLst/>
          </a:prstGeom>
          <a:noFill/>
          <a:ln>
            <a:noFill/>
          </a:ln>
        </p:spPr>
        <p:txBody>
          <a:bodyPr spcFirstLastPara="1" wrap="square" lIns="91425" tIns="45700" rIns="91425" bIns="45700" anchor="ctr" anchorCtr="0">
            <a:spAutoFit/>
          </a:bodyPr>
          <a:lstStyle/>
          <a:p>
            <a:pPr marL="0" lvl="0" indent="0" fontAlgn="t">
              <a:spcAft>
                <a:spcPts val="0"/>
              </a:spcAft>
              <a:buClr>
                <a:srgbClr val="6C6463"/>
              </a:buClr>
              <a:buSzPct val="80000"/>
            </a:pPr>
            <a:r>
              <a:rPr lang="en-US" sz="3100" dirty="0">
                <a:sym typeface="Gill Sans"/>
              </a:rPr>
              <a:t>DSC Strategy &amp; Architecture – Activity Objectives</a:t>
            </a:r>
            <a:endParaRPr sz="3100" dirty="0"/>
          </a:p>
        </p:txBody>
      </p:sp>
      <p:sp>
        <p:nvSpPr>
          <p:cNvPr id="466" name="Google Shape;466;p6"/>
          <p:cNvSpPr txBox="1"/>
          <p:nvPr/>
        </p:nvSpPr>
        <p:spPr>
          <a:xfrm>
            <a:off x="8234348" y="6338887"/>
            <a:ext cx="274434"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fld id="{00000000-1234-1234-1234-123412341234}" type="slidenum">
              <a:rPr lang="en-US" sz="1400">
                <a:solidFill>
                  <a:schemeClr val="dk1"/>
                </a:solidFill>
                <a:latin typeface="Gill Sans"/>
                <a:ea typeface="Gill Sans"/>
                <a:cs typeface="Gill Sans"/>
                <a:sym typeface="Gill Sans"/>
              </a:rPr>
              <a:t>7</a:t>
            </a:fld>
            <a:endParaRPr sz="1400">
              <a:solidFill>
                <a:schemeClr val="dk1"/>
              </a:solidFill>
              <a:latin typeface="Gill Sans"/>
              <a:ea typeface="Gill Sans"/>
              <a:cs typeface="Gill Sans"/>
              <a:sym typeface="Gill Sans"/>
            </a:endParaRPr>
          </a:p>
        </p:txBody>
      </p:sp>
      <p:sp>
        <p:nvSpPr>
          <p:cNvPr id="12" name="Content Placeholder 2">
            <a:extLst>
              <a:ext uri="{FF2B5EF4-FFF2-40B4-BE49-F238E27FC236}">
                <a16:creationId xmlns:a16="http://schemas.microsoft.com/office/drawing/2014/main" id="{E02B4712-2AB1-AD47-AB23-8ECD061B3226}"/>
              </a:ext>
            </a:extLst>
          </p:cNvPr>
          <p:cNvSpPr txBox="1">
            <a:spLocks/>
          </p:cNvSpPr>
          <p:nvPr/>
        </p:nvSpPr>
        <p:spPr>
          <a:xfrm>
            <a:off x="518160" y="1838846"/>
            <a:ext cx="7886700" cy="3084846"/>
          </a:xfrm>
          <a:prstGeom prst="rect">
            <a:avLst/>
          </a:prstGeom>
          <a:solidFill>
            <a:srgbClr val="F5F8FF"/>
          </a:solidFill>
        </p:spPr>
        <p:txBody>
          <a:bodyPr vert="horz" lIns="91440" tIns="45720" rIns="91440" bIns="45720" rtlCol="0">
            <a:normAutofit/>
          </a:bodyPr>
          <a:lstStyle>
            <a:lvl1pPr marL="228600" indent="-228600" algn="l" defTabSz="914400" rtl="0" eaLnBrk="1" latinLnBrk="0" hangingPunct="1">
              <a:lnSpc>
                <a:spcPct val="100000"/>
              </a:lnSpc>
              <a:spcBef>
                <a:spcPts val="1200"/>
              </a:spcBef>
              <a:buClr>
                <a:srgbClr val="6C6463"/>
              </a:buClr>
              <a:buFont typeface="Arial" panose="020B0604020202020204" pitchFamily="34" charset="0"/>
              <a:buChar char="•"/>
              <a:defRPr sz="2800" kern="1200">
                <a:solidFill>
                  <a:srgbClr val="6C6463"/>
                </a:solidFill>
                <a:latin typeface="Gill Sans MT" panose="020B0502020104020203" pitchFamily="34" charset="0"/>
                <a:ea typeface="+mn-ea"/>
                <a:cs typeface="+mn-cs"/>
              </a:defRPr>
            </a:lvl1pPr>
            <a:lvl2pPr marL="685800" indent="-228600" algn="l" defTabSz="914400" rtl="0" eaLnBrk="1" latinLnBrk="0" hangingPunct="1">
              <a:lnSpc>
                <a:spcPct val="100000"/>
              </a:lnSpc>
              <a:spcBef>
                <a:spcPts val="300"/>
              </a:spcBef>
              <a:buClr>
                <a:srgbClr val="6C6463"/>
              </a:buClr>
              <a:buFont typeface="Courier New" panose="02070309020205020404" pitchFamily="49" charset="0"/>
              <a:buChar char="o"/>
              <a:defRPr sz="2400" kern="1200">
                <a:solidFill>
                  <a:srgbClr val="6C6463"/>
                </a:solidFill>
                <a:latin typeface="Gill Sans MT" panose="020B0502020104020203" pitchFamily="34" charset="0"/>
                <a:ea typeface="+mn-ea"/>
                <a:cs typeface="+mn-cs"/>
              </a:defRPr>
            </a:lvl2pPr>
            <a:lvl3pPr marL="1143000" indent="-228600" algn="l" defTabSz="914400" rtl="0" eaLnBrk="1" latinLnBrk="0" hangingPunct="1">
              <a:lnSpc>
                <a:spcPct val="100000"/>
              </a:lnSpc>
              <a:spcBef>
                <a:spcPts val="300"/>
              </a:spcBef>
              <a:buClr>
                <a:srgbClr val="6C6463"/>
              </a:buClr>
              <a:buFont typeface="Gill Sans MT" panose="020B0502020104020203" pitchFamily="34" charset="0"/>
              <a:buChar char="–"/>
              <a:defRPr sz="2000" kern="1200">
                <a:solidFill>
                  <a:srgbClr val="6C6463"/>
                </a:solidFill>
                <a:latin typeface="Gill Sans MT" panose="020B0502020104020203" pitchFamily="34" charset="0"/>
                <a:ea typeface="+mn-ea"/>
                <a:cs typeface="+mn-cs"/>
              </a:defRPr>
            </a:lvl3pPr>
            <a:lvl4pPr marL="1600200" indent="-228600" algn="l" defTabSz="914400" rtl="0" eaLnBrk="1" latinLnBrk="0" hangingPunct="1">
              <a:lnSpc>
                <a:spcPct val="100000"/>
              </a:lnSpc>
              <a:spcBef>
                <a:spcPts val="300"/>
              </a:spcBef>
              <a:buClr>
                <a:srgbClr val="6C6463"/>
              </a:buClr>
              <a:buFont typeface="Arial" panose="020B0604020202020204" pitchFamily="34" charset="0"/>
              <a:buChar char="•"/>
              <a:defRPr sz="1800" kern="1200">
                <a:solidFill>
                  <a:srgbClr val="6C6463"/>
                </a:solidFill>
                <a:latin typeface="Gill Sans MT" panose="020B0502020104020203" pitchFamily="34" charset="0"/>
                <a:ea typeface="+mn-ea"/>
                <a:cs typeface="+mn-cs"/>
              </a:defRPr>
            </a:lvl4pPr>
            <a:lvl5pPr marL="2057400" indent="-228600" algn="l" defTabSz="914400" rtl="0" eaLnBrk="1" latinLnBrk="0" hangingPunct="1">
              <a:lnSpc>
                <a:spcPct val="100000"/>
              </a:lnSpc>
              <a:spcBef>
                <a:spcPts val="300"/>
              </a:spcBef>
              <a:buClr>
                <a:srgbClr val="6C6463"/>
              </a:buClr>
              <a:buFont typeface="Arial" panose="020B0604020202020204" pitchFamily="34" charset="0"/>
              <a:buChar char="•"/>
              <a:defRPr sz="1800" kern="1200">
                <a:solidFill>
                  <a:srgbClr val="6C6463"/>
                </a:solidFill>
                <a:latin typeface="Gill Sans MT" panose="020B0502020104020203" pitchFamily="34" charset="0"/>
                <a:ea typeface="+mn-ea"/>
                <a:cs typeface="+mn-cs"/>
              </a:defRPr>
            </a:lvl5pPr>
            <a:lvl6pPr marL="2514600" indent="-228600" algn="l" defTabSz="914400" rtl="0" eaLnBrk="1" latinLnBrk="0" hangingPunct="1">
              <a:lnSpc>
                <a:spcPct val="100000"/>
              </a:lnSpc>
              <a:spcBef>
                <a:spcPts val="300"/>
              </a:spcBef>
              <a:buClr>
                <a:srgbClr val="6C6463"/>
              </a:buClr>
              <a:buFont typeface="Arial" panose="020B0604020202020204" pitchFamily="34" charset="0"/>
              <a:buChar char="•"/>
              <a:defRPr sz="1800" kern="1200">
                <a:solidFill>
                  <a:srgbClr val="6C6463"/>
                </a:solidFill>
                <a:latin typeface="Gill Sans MT" panose="020B0502020104020203" pitchFamily="34" charset="0"/>
                <a:ea typeface="+mn-ea"/>
                <a:cs typeface="+mn-cs"/>
              </a:defRPr>
            </a:lvl6pPr>
            <a:lvl7pPr marL="2971800" indent="-228600" algn="l" defTabSz="914400" rtl="0" eaLnBrk="1" latinLnBrk="0" hangingPunct="1">
              <a:lnSpc>
                <a:spcPct val="100000"/>
              </a:lnSpc>
              <a:spcBef>
                <a:spcPts val="300"/>
              </a:spcBef>
              <a:buClr>
                <a:srgbClr val="6C6463"/>
              </a:buClr>
              <a:buFont typeface="Arial" panose="020B0604020202020204" pitchFamily="34" charset="0"/>
              <a:buChar char="•"/>
              <a:defRPr sz="1800" kern="1200">
                <a:solidFill>
                  <a:srgbClr val="6C6463"/>
                </a:solidFill>
                <a:latin typeface="Gill Sans MT" panose="020B0502020104020203" pitchFamily="34" charset="0"/>
                <a:ea typeface="+mn-ea"/>
                <a:cs typeface="+mn-cs"/>
              </a:defRPr>
            </a:lvl7pPr>
            <a:lvl8pPr marL="3429000" indent="-228600" algn="l" defTabSz="914400" rtl="0" eaLnBrk="1" latinLnBrk="0" hangingPunct="1">
              <a:lnSpc>
                <a:spcPct val="100000"/>
              </a:lnSpc>
              <a:spcBef>
                <a:spcPts val="300"/>
              </a:spcBef>
              <a:buClr>
                <a:srgbClr val="6C6463"/>
              </a:buClr>
              <a:buFont typeface="Arial" panose="020B0604020202020204" pitchFamily="34" charset="0"/>
              <a:buChar char="•"/>
              <a:defRPr sz="1800" kern="1200">
                <a:solidFill>
                  <a:srgbClr val="6C6463"/>
                </a:solidFill>
                <a:latin typeface="Gill Sans MT" panose="020B0502020104020203" pitchFamily="34" charset="0"/>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t>DSC Strategy &amp; Architecture activity will support Rwanda in, </a:t>
            </a:r>
          </a:p>
          <a:p>
            <a:r>
              <a:rPr lang="en-US" sz="1600" dirty="0">
                <a:solidFill>
                  <a:schemeClr val="tx1"/>
                </a:solidFill>
              </a:rPr>
              <a:t>Development of </a:t>
            </a:r>
            <a:r>
              <a:rPr lang="en-US" sz="1600" b="1" dirty="0">
                <a:solidFill>
                  <a:schemeClr val="accent3"/>
                </a:solidFill>
              </a:rPr>
              <a:t>Digital Supply Chain </a:t>
            </a:r>
            <a:r>
              <a:rPr lang="en-US" sz="1600" b="1" dirty="0">
                <a:solidFill>
                  <a:srgbClr val="0070C0"/>
                </a:solidFill>
              </a:rPr>
              <a:t>Strategy and Architecture </a:t>
            </a:r>
            <a:r>
              <a:rPr lang="en-US" sz="1600" dirty="0">
                <a:solidFill>
                  <a:schemeClr val="tx1"/>
                </a:solidFill>
              </a:rPr>
              <a:t>that aligns with existing digital health transformation strategy documents and national priorities</a:t>
            </a:r>
          </a:p>
          <a:p>
            <a:pPr marL="0" indent="0">
              <a:buNone/>
            </a:pPr>
            <a:endParaRPr lang="en-US" sz="1600" dirty="0">
              <a:solidFill>
                <a:srgbClr val="0070C0"/>
              </a:solidFill>
            </a:endParaRPr>
          </a:p>
          <a:p>
            <a:pPr marL="0" indent="0">
              <a:buNone/>
            </a:pPr>
            <a:r>
              <a:rPr lang="en-US" sz="1800" dirty="0"/>
              <a:t>Deliverables will include,</a:t>
            </a:r>
          </a:p>
          <a:p>
            <a:r>
              <a:rPr lang="en-US" sz="1600" b="1" dirty="0">
                <a:solidFill>
                  <a:srgbClr val="0070C0"/>
                </a:solidFill>
              </a:rPr>
              <a:t>Draft Digital Supply Chain Strategy, </a:t>
            </a:r>
            <a:r>
              <a:rPr lang="en-US" sz="1600" dirty="0">
                <a:solidFill>
                  <a:srgbClr val="0070C0"/>
                </a:solidFill>
              </a:rPr>
              <a:t> </a:t>
            </a:r>
            <a:r>
              <a:rPr lang="en-US" sz="1600" dirty="0">
                <a:solidFill>
                  <a:schemeClr val="tx1"/>
                </a:solidFill>
              </a:rPr>
              <a:t>highlighting key areas to focus on with a high-level roadmap</a:t>
            </a:r>
            <a:r>
              <a:rPr lang="en-US" sz="1600" b="1" dirty="0">
                <a:solidFill>
                  <a:schemeClr val="tx1"/>
                </a:solidFill>
              </a:rPr>
              <a:t> </a:t>
            </a:r>
          </a:p>
          <a:p>
            <a:r>
              <a:rPr lang="en-US" sz="1600" b="1" dirty="0">
                <a:solidFill>
                  <a:srgbClr val="0070C0"/>
                </a:solidFill>
              </a:rPr>
              <a:t>Draft Digital Supply Chain Architecture</a:t>
            </a:r>
          </a:p>
        </p:txBody>
      </p:sp>
    </p:spTree>
    <p:extLst>
      <p:ext uri="{BB962C8B-B14F-4D97-AF65-F5344CB8AC3E}">
        <p14:creationId xmlns:p14="http://schemas.microsoft.com/office/powerpoint/2010/main" val="26531501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19" name="Triangle 18">
            <a:extLst>
              <a:ext uri="{FF2B5EF4-FFF2-40B4-BE49-F238E27FC236}">
                <a16:creationId xmlns:a16="http://schemas.microsoft.com/office/drawing/2014/main" id="{737BA03B-CE03-8143-B589-E0A0AAD4CC43}"/>
              </a:ext>
            </a:extLst>
          </p:cNvPr>
          <p:cNvSpPr/>
          <p:nvPr/>
        </p:nvSpPr>
        <p:spPr>
          <a:xfrm rot="5400000">
            <a:off x="3233336" y="4750577"/>
            <a:ext cx="1307821" cy="1467294"/>
          </a:xfrm>
          <a:prstGeom prst="triangle">
            <a:avLst>
              <a:gd name="adj" fmla="val 48594"/>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6" name="Google Shape;466;p6"/>
          <p:cNvSpPr txBox="1"/>
          <p:nvPr/>
        </p:nvSpPr>
        <p:spPr>
          <a:xfrm>
            <a:off x="8234348" y="6338887"/>
            <a:ext cx="274434"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fld id="{00000000-1234-1234-1234-123412341234}" type="slidenum">
              <a:rPr lang="en-US" sz="1400">
                <a:solidFill>
                  <a:schemeClr val="dk1"/>
                </a:solidFill>
                <a:latin typeface="Gill Sans"/>
                <a:ea typeface="Gill Sans"/>
                <a:cs typeface="Gill Sans"/>
                <a:sym typeface="Gill Sans"/>
              </a:rPr>
              <a:t>8</a:t>
            </a:fld>
            <a:endParaRPr sz="1400">
              <a:solidFill>
                <a:schemeClr val="dk1"/>
              </a:solidFill>
              <a:latin typeface="Gill Sans"/>
              <a:ea typeface="Gill Sans"/>
              <a:cs typeface="Gill Sans"/>
              <a:sym typeface="Gill Sans"/>
            </a:endParaRPr>
          </a:p>
        </p:txBody>
      </p:sp>
      <p:sp>
        <p:nvSpPr>
          <p:cNvPr id="66" name="Google Shape;459;p6">
            <a:extLst>
              <a:ext uri="{FF2B5EF4-FFF2-40B4-BE49-F238E27FC236}">
                <a16:creationId xmlns:a16="http://schemas.microsoft.com/office/drawing/2014/main" id="{BCD745A5-C69A-2047-B2A9-0468A6424EEE}"/>
              </a:ext>
            </a:extLst>
          </p:cNvPr>
          <p:cNvSpPr txBox="1">
            <a:spLocks/>
          </p:cNvSpPr>
          <p:nvPr/>
        </p:nvSpPr>
        <p:spPr>
          <a:xfrm>
            <a:off x="518160" y="863185"/>
            <a:ext cx="8469085" cy="480091"/>
          </a:xfrm>
          <a:prstGeom prst="rect">
            <a:avLst/>
          </a:prstGeom>
          <a:noFill/>
          <a:ln>
            <a:noFill/>
          </a:ln>
        </p:spPr>
        <p:txBody>
          <a:bodyPr spcFirstLastPara="1" vert="horz" wrap="square" lIns="91425" tIns="45700" rIns="91425" bIns="45700" rtlCol="0" anchor="ctr" anchorCtr="0">
            <a:spAutoFit/>
          </a:bodyPr>
          <a:lstStyle>
            <a:lvl1pPr algn="l" defTabSz="914400" rtl="0" eaLnBrk="1" latinLnBrk="0" hangingPunct="1">
              <a:lnSpc>
                <a:spcPct val="90000"/>
              </a:lnSpc>
              <a:spcBef>
                <a:spcPct val="0"/>
              </a:spcBef>
              <a:buNone/>
              <a:defRPr sz="3200" kern="1200">
                <a:solidFill>
                  <a:srgbClr val="BA0C2F"/>
                </a:solidFill>
                <a:latin typeface="Gill Sans MT" panose="020B0502020104020203" pitchFamily="34" charset="0"/>
                <a:ea typeface="+mj-ea"/>
                <a:cs typeface="+mj-cs"/>
              </a:defRPr>
            </a:lvl1pPr>
          </a:lstStyle>
          <a:p>
            <a:pPr marL="0" marR="0" lvl="0" indent="0" algn="l" defTabSz="914400" rtl="0" eaLnBrk="1" fontAlgn="t" latinLnBrk="0" hangingPunct="1">
              <a:lnSpc>
                <a:spcPct val="90000"/>
              </a:lnSpc>
              <a:spcBef>
                <a:spcPct val="0"/>
              </a:spcBef>
              <a:spcAft>
                <a:spcPts val="0"/>
              </a:spcAft>
              <a:buClr>
                <a:srgbClr val="6C6463"/>
              </a:buClr>
              <a:buSzPct val="80000"/>
              <a:buFontTx/>
              <a:buNone/>
              <a:tabLst/>
              <a:defRPr/>
            </a:pPr>
            <a:r>
              <a:rPr kumimoji="0" lang="en-US" sz="2800" b="0" i="0" u="none" strike="noStrike" kern="1200" cap="none" spc="0" normalizeH="0" baseline="0" noProof="0" dirty="0">
                <a:ln>
                  <a:noFill/>
                </a:ln>
                <a:solidFill>
                  <a:srgbClr val="BA0C2F"/>
                </a:solidFill>
                <a:effectLst/>
                <a:uLnTx/>
                <a:uFillTx/>
                <a:latin typeface="Gill Sans MT" panose="020B0502020104020203" pitchFamily="34" charset="0"/>
                <a:ea typeface="+mj-ea"/>
                <a:cs typeface="+mj-cs"/>
                <a:sym typeface="Gill Sans"/>
              </a:rPr>
              <a:t>DSC Strategy &amp; Architecture Development - Approach</a:t>
            </a:r>
            <a:endParaRPr kumimoji="0" lang="en-US" sz="2800" b="0" i="0" u="none" strike="noStrike" kern="1200" cap="none" spc="0" normalizeH="0" baseline="0" noProof="0" dirty="0">
              <a:ln>
                <a:noFill/>
              </a:ln>
              <a:solidFill>
                <a:srgbClr val="BA0C2F"/>
              </a:solidFill>
              <a:effectLst/>
              <a:uLnTx/>
              <a:uFillTx/>
              <a:latin typeface="Gill Sans MT" panose="020B0502020104020203" pitchFamily="34" charset="0"/>
              <a:ea typeface="+mj-ea"/>
              <a:cs typeface="+mj-cs"/>
            </a:endParaRPr>
          </a:p>
        </p:txBody>
      </p:sp>
      <p:sp>
        <p:nvSpPr>
          <p:cNvPr id="2" name="Round Diagonal Corner Rectangle 1">
            <a:extLst>
              <a:ext uri="{FF2B5EF4-FFF2-40B4-BE49-F238E27FC236}">
                <a16:creationId xmlns:a16="http://schemas.microsoft.com/office/drawing/2014/main" id="{7A24A3CD-7F95-044D-B228-B5F3B316DAE2}"/>
              </a:ext>
            </a:extLst>
          </p:cNvPr>
          <p:cNvSpPr/>
          <p:nvPr/>
        </p:nvSpPr>
        <p:spPr>
          <a:xfrm>
            <a:off x="1733112" y="2049879"/>
            <a:ext cx="1335093" cy="480091"/>
          </a:xfrm>
          <a:prstGeom prst="round2DiagRect">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accent1"/>
                </a:solidFill>
                <a:latin typeface="IBM Plex Sans" panose="020B0503050203000203" pitchFamily="34" charset="0"/>
              </a:rPr>
              <a:t>National Strategy - Rwanda - 2018-2023</a:t>
            </a:r>
          </a:p>
        </p:txBody>
      </p:sp>
      <p:sp>
        <p:nvSpPr>
          <p:cNvPr id="32" name="Round Diagonal Corner Rectangle 31">
            <a:extLst>
              <a:ext uri="{FF2B5EF4-FFF2-40B4-BE49-F238E27FC236}">
                <a16:creationId xmlns:a16="http://schemas.microsoft.com/office/drawing/2014/main" id="{71EEB5C6-12C0-5D48-B105-DDCB0AD361AF}"/>
              </a:ext>
            </a:extLst>
          </p:cNvPr>
          <p:cNvSpPr/>
          <p:nvPr/>
        </p:nvSpPr>
        <p:spPr>
          <a:xfrm>
            <a:off x="1726736" y="4308909"/>
            <a:ext cx="1335093" cy="410609"/>
          </a:xfrm>
          <a:prstGeom prst="round2DiagRect">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accent1"/>
                </a:solidFill>
                <a:latin typeface="IBM Plex Sans" panose="020B0503050203000203" pitchFamily="34" charset="0"/>
              </a:rPr>
              <a:t>Rwanda Digital Transformation</a:t>
            </a:r>
          </a:p>
        </p:txBody>
      </p:sp>
      <p:sp>
        <p:nvSpPr>
          <p:cNvPr id="33" name="Round Diagonal Corner Rectangle 32">
            <a:extLst>
              <a:ext uri="{FF2B5EF4-FFF2-40B4-BE49-F238E27FC236}">
                <a16:creationId xmlns:a16="http://schemas.microsoft.com/office/drawing/2014/main" id="{9B71A432-0F55-E04B-8E43-8DB6146DF413}"/>
              </a:ext>
            </a:extLst>
          </p:cNvPr>
          <p:cNvSpPr/>
          <p:nvPr/>
        </p:nvSpPr>
        <p:spPr>
          <a:xfrm>
            <a:off x="1733110" y="5305673"/>
            <a:ext cx="1335093" cy="472743"/>
          </a:xfrm>
          <a:prstGeom prst="round2DiagRect">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accent1"/>
                </a:solidFill>
                <a:latin typeface="IBM Plex Sans" panose="020B0503050203000203" pitchFamily="34" charset="0"/>
              </a:rPr>
              <a:t>Rwanda-HIS Interoperability Assessment Brief</a:t>
            </a:r>
          </a:p>
        </p:txBody>
      </p:sp>
      <p:sp>
        <p:nvSpPr>
          <p:cNvPr id="3" name="Rounded Rectangle 2">
            <a:extLst>
              <a:ext uri="{FF2B5EF4-FFF2-40B4-BE49-F238E27FC236}">
                <a16:creationId xmlns:a16="http://schemas.microsoft.com/office/drawing/2014/main" id="{3E49A995-CD1E-DF48-AEFD-4469F17B3DBA}"/>
              </a:ext>
            </a:extLst>
          </p:cNvPr>
          <p:cNvSpPr/>
          <p:nvPr/>
        </p:nvSpPr>
        <p:spPr>
          <a:xfrm>
            <a:off x="3886891" y="2316560"/>
            <a:ext cx="3584507" cy="1467293"/>
          </a:xfrm>
          <a:prstGeom prst="roundRect">
            <a:avLst/>
          </a:prstGeom>
          <a:solidFill>
            <a:srgbClr val="74B3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IBM Plex Sans Condensed" panose="020B0506050203000203" pitchFamily="34" charset="77"/>
              </a:rPr>
              <a:t>DSC Strategy</a:t>
            </a:r>
          </a:p>
          <a:p>
            <a:pPr marL="285750" indent="-285750">
              <a:buFont typeface="Arial" panose="020B0604020202020204" pitchFamily="34" charset="0"/>
              <a:buChar char="•"/>
            </a:pPr>
            <a:r>
              <a:rPr lang="en-US" sz="1200" b="1" dirty="0">
                <a:latin typeface="IBM Plex Sans Condensed" panose="020B0506050203000203" pitchFamily="34" charset="77"/>
              </a:rPr>
              <a:t>DSC Vision</a:t>
            </a:r>
          </a:p>
          <a:p>
            <a:pPr marL="285750" indent="-285750">
              <a:buFont typeface="Arial" panose="020B0604020202020204" pitchFamily="34" charset="0"/>
              <a:buChar char="•"/>
            </a:pPr>
            <a:r>
              <a:rPr lang="en-US" sz="1200" b="1" dirty="0">
                <a:latin typeface="IBM Plex Sans Condensed" panose="020B0506050203000203" pitchFamily="34" charset="77"/>
              </a:rPr>
              <a:t>DSC Priorities </a:t>
            </a:r>
          </a:p>
          <a:p>
            <a:r>
              <a:rPr lang="en-US" sz="1200" b="1" dirty="0">
                <a:latin typeface="IBM Plex Sans Condensed" panose="020B0506050203000203" pitchFamily="34" charset="77"/>
              </a:rPr>
              <a:t>	</a:t>
            </a:r>
            <a:r>
              <a:rPr lang="en-US" sz="1200" dirty="0">
                <a:latin typeface="IBM Plex Sans Condensed" panose="020B0506050203000203" pitchFamily="34" charset="77"/>
              </a:rPr>
              <a:t>aligned with other national digital health priorities</a:t>
            </a:r>
          </a:p>
          <a:p>
            <a:pPr marL="285750" indent="-285750">
              <a:buFont typeface="Arial" panose="020B0604020202020204" pitchFamily="34" charset="0"/>
              <a:buChar char="•"/>
            </a:pPr>
            <a:r>
              <a:rPr lang="en-US" sz="1200" b="1" dirty="0">
                <a:latin typeface="IBM Plex Sans Condensed" panose="020B0506050203000203" pitchFamily="34" charset="77"/>
              </a:rPr>
              <a:t>DSC Implementation Roadmap</a:t>
            </a:r>
          </a:p>
        </p:txBody>
      </p:sp>
      <p:sp>
        <p:nvSpPr>
          <p:cNvPr id="5" name="Triangle 4">
            <a:extLst>
              <a:ext uri="{FF2B5EF4-FFF2-40B4-BE49-F238E27FC236}">
                <a16:creationId xmlns:a16="http://schemas.microsoft.com/office/drawing/2014/main" id="{44131B6E-70D0-9A4E-B40C-6900F188F854}"/>
              </a:ext>
            </a:extLst>
          </p:cNvPr>
          <p:cNvSpPr/>
          <p:nvPr/>
        </p:nvSpPr>
        <p:spPr>
          <a:xfrm rot="5400000">
            <a:off x="1888548" y="3327411"/>
            <a:ext cx="3194295" cy="654244"/>
          </a:xfrm>
          <a:prstGeom prst="triangle">
            <a:avLst>
              <a:gd name="adj" fmla="val 3621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F9F106A1-4514-6B47-B4B0-8EBCEB67B3F3}"/>
              </a:ext>
            </a:extLst>
          </p:cNvPr>
          <p:cNvSpPr txBox="1"/>
          <p:nvPr/>
        </p:nvSpPr>
        <p:spPr>
          <a:xfrm>
            <a:off x="3201979" y="3050206"/>
            <a:ext cx="647875" cy="276999"/>
          </a:xfrm>
          <a:prstGeom prst="rect">
            <a:avLst/>
          </a:prstGeom>
          <a:noFill/>
        </p:spPr>
        <p:txBody>
          <a:bodyPr wrap="square" rtlCol="0">
            <a:spAutoFit/>
          </a:bodyPr>
          <a:lstStyle/>
          <a:p>
            <a:r>
              <a:rPr lang="en-US" sz="1200" b="1" dirty="0">
                <a:solidFill>
                  <a:schemeClr val="bg1"/>
                </a:solidFill>
              </a:rPr>
              <a:t>Input</a:t>
            </a:r>
          </a:p>
        </p:txBody>
      </p:sp>
      <p:sp>
        <p:nvSpPr>
          <p:cNvPr id="41" name="Triangle 40">
            <a:extLst>
              <a:ext uri="{FF2B5EF4-FFF2-40B4-BE49-F238E27FC236}">
                <a16:creationId xmlns:a16="http://schemas.microsoft.com/office/drawing/2014/main" id="{78AC30ED-83E6-0B4B-BC64-5B88DC357AB9}"/>
              </a:ext>
            </a:extLst>
          </p:cNvPr>
          <p:cNvSpPr/>
          <p:nvPr/>
        </p:nvSpPr>
        <p:spPr>
          <a:xfrm rot="10800000">
            <a:off x="5533212" y="3860938"/>
            <a:ext cx="1467293" cy="654244"/>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AAB6D3F9-7C20-D543-9A81-6C991016A243}"/>
              </a:ext>
            </a:extLst>
          </p:cNvPr>
          <p:cNvSpPr txBox="1"/>
          <p:nvPr/>
        </p:nvSpPr>
        <p:spPr>
          <a:xfrm>
            <a:off x="5946106" y="4055440"/>
            <a:ext cx="647875" cy="276999"/>
          </a:xfrm>
          <a:prstGeom prst="rect">
            <a:avLst/>
          </a:prstGeom>
          <a:noFill/>
        </p:spPr>
        <p:txBody>
          <a:bodyPr wrap="square" rtlCol="0">
            <a:spAutoFit/>
          </a:bodyPr>
          <a:lstStyle/>
          <a:p>
            <a:pPr algn="ctr"/>
            <a:r>
              <a:rPr lang="en-US" sz="1200" b="1" dirty="0">
                <a:solidFill>
                  <a:schemeClr val="bg1"/>
                </a:solidFill>
              </a:rPr>
              <a:t>Input</a:t>
            </a:r>
          </a:p>
        </p:txBody>
      </p:sp>
      <p:sp>
        <p:nvSpPr>
          <p:cNvPr id="48" name="Rounded Rectangle 47">
            <a:extLst>
              <a:ext uri="{FF2B5EF4-FFF2-40B4-BE49-F238E27FC236}">
                <a16:creationId xmlns:a16="http://schemas.microsoft.com/office/drawing/2014/main" id="{855790EA-CF2E-AB4F-80F6-FAE8D16E04E5}"/>
              </a:ext>
            </a:extLst>
          </p:cNvPr>
          <p:cNvSpPr/>
          <p:nvPr/>
        </p:nvSpPr>
        <p:spPr>
          <a:xfrm>
            <a:off x="5146161" y="4582089"/>
            <a:ext cx="3362621" cy="1467293"/>
          </a:xfrm>
          <a:prstGeom prst="roundRect">
            <a:avLst/>
          </a:prstGeom>
          <a:solidFill>
            <a:srgbClr val="5685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IBM Plex Sans Condensed" panose="020B0506050203000203" pitchFamily="34" charset="77"/>
              </a:rPr>
              <a:t>DSC Architecture</a:t>
            </a:r>
          </a:p>
          <a:p>
            <a:pPr marL="285750" indent="-285750">
              <a:buFont typeface="Arial" panose="020B0604020202020204" pitchFamily="34" charset="0"/>
              <a:buChar char="•"/>
            </a:pPr>
            <a:r>
              <a:rPr lang="en-US" sz="1200" b="1" dirty="0">
                <a:latin typeface="IBM Plex Sans Condensed" panose="020B0506050203000203" pitchFamily="34" charset="77"/>
              </a:rPr>
              <a:t>High Level DSC Reference To-be Architecture</a:t>
            </a:r>
          </a:p>
          <a:p>
            <a:pPr marL="285750" indent="-285750">
              <a:buFont typeface="Arial" panose="020B0604020202020204" pitchFamily="34" charset="0"/>
              <a:buChar char="•"/>
            </a:pPr>
            <a:r>
              <a:rPr lang="en-US" sz="1200" b="1" dirty="0">
                <a:latin typeface="IBM Plex Sans Condensed" panose="020B0506050203000203" pitchFamily="34" charset="77"/>
              </a:rPr>
              <a:t>DSC Interoperability </a:t>
            </a:r>
            <a:r>
              <a:rPr lang="en-US" sz="1200" dirty="0">
                <a:latin typeface="IBM Plex Sans Condensed" panose="020B0506050203000203" pitchFamily="34" charset="77"/>
              </a:rPr>
              <a:t>with other digital health ecosystems</a:t>
            </a:r>
          </a:p>
          <a:p>
            <a:pPr marL="285750" indent="-285750">
              <a:buFont typeface="Arial" panose="020B0604020202020204" pitchFamily="34" charset="0"/>
              <a:buChar char="•"/>
            </a:pPr>
            <a:r>
              <a:rPr lang="en-US" sz="1200" b="1" dirty="0">
                <a:latin typeface="IBM Plex Sans Condensed" panose="020B0506050203000203" pitchFamily="34" charset="77"/>
              </a:rPr>
              <a:t>DSC System Modules</a:t>
            </a:r>
          </a:p>
          <a:p>
            <a:pPr marL="285750" indent="-285750">
              <a:buFont typeface="Arial" panose="020B0604020202020204" pitchFamily="34" charset="0"/>
              <a:buChar char="•"/>
            </a:pPr>
            <a:r>
              <a:rPr lang="en-US" sz="1200" b="1" dirty="0">
                <a:latin typeface="IBM Plex Sans Condensed" panose="020B0506050203000203" pitchFamily="34" charset="77"/>
              </a:rPr>
              <a:t>DSC Technical Implementation Roadmap</a:t>
            </a:r>
          </a:p>
        </p:txBody>
      </p:sp>
      <p:sp>
        <p:nvSpPr>
          <p:cNvPr id="49" name="Rectangle 48">
            <a:extLst>
              <a:ext uri="{FF2B5EF4-FFF2-40B4-BE49-F238E27FC236}">
                <a16:creationId xmlns:a16="http://schemas.microsoft.com/office/drawing/2014/main" id="{B1F5F144-3567-964E-B2E3-797B4D5429D2}"/>
              </a:ext>
            </a:extLst>
          </p:cNvPr>
          <p:cNvSpPr/>
          <p:nvPr/>
        </p:nvSpPr>
        <p:spPr>
          <a:xfrm>
            <a:off x="1733112" y="1689570"/>
            <a:ext cx="1335093" cy="274320"/>
          </a:xfrm>
          <a:prstGeom prst="rect">
            <a:avLst/>
          </a:prstGeom>
          <a:solidFill>
            <a:srgbClr val="FFC000"/>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350" b="1" i="0" u="none" strike="noStrike" kern="0" cap="none" spc="0" normalizeH="0" baseline="0" noProof="0" dirty="0">
                <a:ln>
                  <a:noFill/>
                </a:ln>
                <a:effectLst/>
                <a:uLnTx/>
                <a:uFillTx/>
                <a:latin typeface="Calibri" panose="020F0502020204030204"/>
                <a:ea typeface="+mn-ea"/>
                <a:cs typeface="+mn-cs"/>
              </a:rPr>
              <a:t>Analyze</a:t>
            </a:r>
          </a:p>
        </p:txBody>
      </p:sp>
      <p:sp>
        <p:nvSpPr>
          <p:cNvPr id="50" name="Rectangle 49">
            <a:extLst>
              <a:ext uri="{FF2B5EF4-FFF2-40B4-BE49-F238E27FC236}">
                <a16:creationId xmlns:a16="http://schemas.microsoft.com/office/drawing/2014/main" id="{3872FD03-1AEC-2841-B04B-5219108E8A3D}"/>
              </a:ext>
            </a:extLst>
          </p:cNvPr>
          <p:cNvSpPr/>
          <p:nvPr/>
        </p:nvSpPr>
        <p:spPr>
          <a:xfrm>
            <a:off x="3886890" y="1689570"/>
            <a:ext cx="1173651" cy="274320"/>
          </a:xfrm>
          <a:prstGeom prst="rect">
            <a:avLst/>
          </a:prstGeom>
          <a:solidFill>
            <a:srgbClr val="FFC000"/>
          </a:solidFill>
          <a:ln w="12700" cap="flat" cmpd="sng" algn="ctr">
            <a:noFill/>
            <a:prstDash val="solid"/>
            <a:miter lim="800000"/>
          </a:ln>
          <a:effectLst/>
        </p:spPr>
        <p:txBody>
          <a:bodyPr rtlCol="0" anchor="ctr"/>
          <a:lstStyle/>
          <a:p>
            <a:pPr algn="ctr" defTabSz="685800"/>
            <a:r>
              <a:rPr lang="en-US" sz="1350" b="1" kern="0" dirty="0">
                <a:latin typeface="Calibri" panose="020F0502020204030204"/>
              </a:rPr>
              <a:t>Identify</a:t>
            </a:r>
          </a:p>
        </p:txBody>
      </p:sp>
      <p:sp>
        <p:nvSpPr>
          <p:cNvPr id="53" name="Rectangle 52">
            <a:extLst>
              <a:ext uri="{FF2B5EF4-FFF2-40B4-BE49-F238E27FC236}">
                <a16:creationId xmlns:a16="http://schemas.microsoft.com/office/drawing/2014/main" id="{D583152F-7EF1-D74B-8B03-3A64A7BD5F5E}"/>
              </a:ext>
            </a:extLst>
          </p:cNvPr>
          <p:cNvSpPr/>
          <p:nvPr/>
        </p:nvSpPr>
        <p:spPr>
          <a:xfrm>
            <a:off x="5146160" y="1689570"/>
            <a:ext cx="1058691" cy="274320"/>
          </a:xfrm>
          <a:prstGeom prst="rect">
            <a:avLst/>
          </a:prstGeom>
          <a:solidFill>
            <a:srgbClr val="FFC000"/>
          </a:solidFill>
          <a:ln w="12700" cap="flat" cmpd="sng" algn="ctr">
            <a:noFill/>
            <a:prstDash val="solid"/>
            <a:miter lim="800000"/>
          </a:ln>
          <a:effectLst/>
        </p:spPr>
        <p:txBody>
          <a:bodyPr rtlCol="0" anchor="ctr"/>
          <a:lstStyle/>
          <a:p>
            <a:pPr algn="ctr" defTabSz="685800"/>
            <a:r>
              <a:rPr lang="en-US" sz="1350" b="1" kern="0" dirty="0">
                <a:latin typeface="Calibri" panose="020F0502020204030204"/>
              </a:rPr>
              <a:t>Prioritize</a:t>
            </a:r>
          </a:p>
        </p:txBody>
      </p:sp>
      <p:sp>
        <p:nvSpPr>
          <p:cNvPr id="54" name="Rectangle 53">
            <a:extLst>
              <a:ext uri="{FF2B5EF4-FFF2-40B4-BE49-F238E27FC236}">
                <a16:creationId xmlns:a16="http://schemas.microsoft.com/office/drawing/2014/main" id="{53E7C561-1404-5347-B55A-0DEE4A89417C}"/>
              </a:ext>
            </a:extLst>
          </p:cNvPr>
          <p:cNvSpPr/>
          <p:nvPr/>
        </p:nvSpPr>
        <p:spPr>
          <a:xfrm>
            <a:off x="6290471" y="1689570"/>
            <a:ext cx="2298221" cy="274320"/>
          </a:xfrm>
          <a:prstGeom prst="rect">
            <a:avLst/>
          </a:prstGeom>
          <a:solidFill>
            <a:srgbClr val="FFC000"/>
          </a:solidFill>
          <a:ln w="12700" cap="flat" cmpd="sng" algn="ctr">
            <a:noFill/>
            <a:prstDash val="solid"/>
            <a:miter lim="800000"/>
          </a:ln>
          <a:effectLst/>
        </p:spPr>
        <p:txBody>
          <a:bodyPr rtlCol="0" anchor="ctr"/>
          <a:lstStyle/>
          <a:p>
            <a:pPr algn="ctr" defTabSz="685800"/>
            <a:r>
              <a:rPr lang="en-US" sz="1350" b="1" kern="0" dirty="0">
                <a:latin typeface="Calibri" panose="020F0502020204030204"/>
              </a:rPr>
              <a:t>Define</a:t>
            </a:r>
          </a:p>
        </p:txBody>
      </p:sp>
      <p:sp>
        <p:nvSpPr>
          <p:cNvPr id="55" name="Round Diagonal Corner Rectangle 54">
            <a:extLst>
              <a:ext uri="{FF2B5EF4-FFF2-40B4-BE49-F238E27FC236}">
                <a16:creationId xmlns:a16="http://schemas.microsoft.com/office/drawing/2014/main" id="{219D6728-6FF6-A44E-B04F-D00507DEEE07}"/>
              </a:ext>
            </a:extLst>
          </p:cNvPr>
          <p:cNvSpPr/>
          <p:nvPr/>
        </p:nvSpPr>
        <p:spPr>
          <a:xfrm>
            <a:off x="1733107" y="5809619"/>
            <a:ext cx="1335093" cy="328515"/>
          </a:xfrm>
          <a:prstGeom prst="round2DiagRect">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accent1"/>
                </a:solidFill>
                <a:latin typeface="IBM Plex Sans" panose="020B0503050203000203" pitchFamily="34" charset="0"/>
              </a:rPr>
              <a:t>SCISMM Assessment - 2019</a:t>
            </a:r>
          </a:p>
        </p:txBody>
      </p:sp>
      <p:sp>
        <p:nvSpPr>
          <p:cNvPr id="56" name="Round Diagonal Corner Rectangle 55">
            <a:extLst>
              <a:ext uri="{FF2B5EF4-FFF2-40B4-BE49-F238E27FC236}">
                <a16:creationId xmlns:a16="http://schemas.microsoft.com/office/drawing/2014/main" id="{0B1C8B64-29B4-874D-B304-7CFBE3373401}"/>
              </a:ext>
            </a:extLst>
          </p:cNvPr>
          <p:cNvSpPr/>
          <p:nvPr/>
        </p:nvSpPr>
        <p:spPr>
          <a:xfrm>
            <a:off x="1726738" y="3001894"/>
            <a:ext cx="1335093" cy="480091"/>
          </a:xfrm>
          <a:prstGeom prst="round2DiagRect">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accent1"/>
                </a:solidFill>
                <a:latin typeface="IBM Plex Sans" panose="020B0503050203000203" pitchFamily="34" charset="0"/>
              </a:rPr>
              <a:t>5 Year Strategic Plan 2021-2026 for RMS</a:t>
            </a:r>
          </a:p>
        </p:txBody>
      </p:sp>
      <p:sp>
        <p:nvSpPr>
          <p:cNvPr id="20" name="TextBox 19">
            <a:extLst>
              <a:ext uri="{FF2B5EF4-FFF2-40B4-BE49-F238E27FC236}">
                <a16:creationId xmlns:a16="http://schemas.microsoft.com/office/drawing/2014/main" id="{659C82E5-F30C-8D4E-85AA-01110C42FCB8}"/>
              </a:ext>
            </a:extLst>
          </p:cNvPr>
          <p:cNvSpPr txBox="1"/>
          <p:nvPr/>
        </p:nvSpPr>
        <p:spPr>
          <a:xfrm>
            <a:off x="3562952" y="5344326"/>
            <a:ext cx="647875" cy="276999"/>
          </a:xfrm>
          <a:prstGeom prst="rect">
            <a:avLst/>
          </a:prstGeom>
          <a:noFill/>
        </p:spPr>
        <p:txBody>
          <a:bodyPr wrap="square" rtlCol="0">
            <a:spAutoFit/>
          </a:bodyPr>
          <a:lstStyle/>
          <a:p>
            <a:r>
              <a:rPr lang="en-US" sz="1200" b="1" dirty="0">
                <a:solidFill>
                  <a:schemeClr val="bg1"/>
                </a:solidFill>
              </a:rPr>
              <a:t>Input</a:t>
            </a:r>
          </a:p>
        </p:txBody>
      </p:sp>
      <p:sp>
        <p:nvSpPr>
          <p:cNvPr id="21" name="Round Diagonal Corner Rectangle 20">
            <a:extLst>
              <a:ext uri="{FF2B5EF4-FFF2-40B4-BE49-F238E27FC236}">
                <a16:creationId xmlns:a16="http://schemas.microsoft.com/office/drawing/2014/main" id="{1A4ABCE8-CA35-7E46-A3EB-3F64F26A7254}"/>
              </a:ext>
            </a:extLst>
          </p:cNvPr>
          <p:cNvSpPr/>
          <p:nvPr/>
        </p:nvSpPr>
        <p:spPr>
          <a:xfrm>
            <a:off x="1726737" y="3522191"/>
            <a:ext cx="1335093" cy="653031"/>
          </a:xfrm>
          <a:prstGeom prst="round2DiagRect">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accent1"/>
                </a:solidFill>
                <a:latin typeface="IBM Plex Sans" panose="020B0503050203000203" pitchFamily="34" charset="0"/>
              </a:rPr>
              <a:t>Rwanda National Vision &amp; Strategy for Pharmaceutical Traceability</a:t>
            </a:r>
          </a:p>
        </p:txBody>
      </p:sp>
      <p:sp>
        <p:nvSpPr>
          <p:cNvPr id="22" name="Round Diagonal Corner Rectangle 21">
            <a:extLst>
              <a:ext uri="{FF2B5EF4-FFF2-40B4-BE49-F238E27FC236}">
                <a16:creationId xmlns:a16="http://schemas.microsoft.com/office/drawing/2014/main" id="{A1E673A8-F36F-DC4E-B992-0D41B314AE30}"/>
              </a:ext>
            </a:extLst>
          </p:cNvPr>
          <p:cNvSpPr/>
          <p:nvPr/>
        </p:nvSpPr>
        <p:spPr>
          <a:xfrm>
            <a:off x="1732236" y="2570176"/>
            <a:ext cx="1335093" cy="391615"/>
          </a:xfrm>
          <a:prstGeom prst="round2DiagRect">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accent1"/>
                </a:solidFill>
                <a:latin typeface="IBM Plex Sans" panose="020B0503050203000203" pitchFamily="34" charset="0"/>
              </a:rPr>
              <a:t>Rwanda National HSSP 4</a:t>
            </a:r>
          </a:p>
        </p:txBody>
      </p:sp>
      <p:sp>
        <p:nvSpPr>
          <p:cNvPr id="23" name="Round Diagonal Corner Rectangle 22">
            <a:extLst>
              <a:ext uri="{FF2B5EF4-FFF2-40B4-BE49-F238E27FC236}">
                <a16:creationId xmlns:a16="http://schemas.microsoft.com/office/drawing/2014/main" id="{7C8FF8C6-A09F-8047-B3A2-03BD83ACB2E0}"/>
              </a:ext>
            </a:extLst>
          </p:cNvPr>
          <p:cNvSpPr/>
          <p:nvPr/>
        </p:nvSpPr>
        <p:spPr>
          <a:xfrm>
            <a:off x="1726736" y="4945957"/>
            <a:ext cx="1335093" cy="328515"/>
          </a:xfrm>
          <a:prstGeom prst="round2DiagRect">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accent1"/>
                </a:solidFill>
                <a:latin typeface="IBM Plex Sans" panose="020B0503050203000203" pitchFamily="34" charset="0"/>
              </a:rPr>
              <a:t>Supply Chain Systems Landscape</a:t>
            </a:r>
          </a:p>
        </p:txBody>
      </p:sp>
      <p:sp>
        <p:nvSpPr>
          <p:cNvPr id="24" name="Left Bracket 23">
            <a:extLst>
              <a:ext uri="{FF2B5EF4-FFF2-40B4-BE49-F238E27FC236}">
                <a16:creationId xmlns:a16="http://schemas.microsoft.com/office/drawing/2014/main" id="{808AA5CB-8D28-1349-80D6-4CCCEA3ACD38}"/>
              </a:ext>
            </a:extLst>
          </p:cNvPr>
          <p:cNvSpPr/>
          <p:nvPr/>
        </p:nvSpPr>
        <p:spPr>
          <a:xfrm>
            <a:off x="1477926" y="2099918"/>
            <a:ext cx="181107" cy="2075304"/>
          </a:xfrm>
          <a:prstGeom prst="leftBracket">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TextBox 24">
            <a:extLst>
              <a:ext uri="{FF2B5EF4-FFF2-40B4-BE49-F238E27FC236}">
                <a16:creationId xmlns:a16="http://schemas.microsoft.com/office/drawing/2014/main" id="{06485B44-D468-FE49-B956-DE0DEBAEDEA1}"/>
              </a:ext>
            </a:extLst>
          </p:cNvPr>
          <p:cNvSpPr txBox="1"/>
          <p:nvPr/>
        </p:nvSpPr>
        <p:spPr>
          <a:xfrm>
            <a:off x="373739" y="2565790"/>
            <a:ext cx="1137684" cy="553998"/>
          </a:xfrm>
          <a:prstGeom prst="rect">
            <a:avLst/>
          </a:prstGeom>
          <a:noFill/>
        </p:spPr>
        <p:txBody>
          <a:bodyPr wrap="square" rtlCol="0">
            <a:spAutoFit/>
          </a:bodyPr>
          <a:lstStyle/>
          <a:p>
            <a:r>
              <a:rPr lang="en-US" sz="1000" dirty="0">
                <a:latin typeface="IBM Plex Sans" panose="020B0503050203000203" pitchFamily="34" charset="0"/>
              </a:rPr>
              <a:t>Health &amp; Supply Chain Strategy Documents</a:t>
            </a:r>
          </a:p>
        </p:txBody>
      </p:sp>
      <p:sp>
        <p:nvSpPr>
          <p:cNvPr id="26" name="Left Bracket 25">
            <a:extLst>
              <a:ext uri="{FF2B5EF4-FFF2-40B4-BE49-F238E27FC236}">
                <a16:creationId xmlns:a16="http://schemas.microsoft.com/office/drawing/2014/main" id="{D1EC904B-3E53-4149-8CB0-35133D7BC47A}"/>
              </a:ext>
            </a:extLst>
          </p:cNvPr>
          <p:cNvSpPr/>
          <p:nvPr/>
        </p:nvSpPr>
        <p:spPr>
          <a:xfrm>
            <a:off x="1490632" y="4945957"/>
            <a:ext cx="168401" cy="1192177"/>
          </a:xfrm>
          <a:prstGeom prst="leftBracket">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Left Bracket 26">
            <a:extLst>
              <a:ext uri="{FF2B5EF4-FFF2-40B4-BE49-F238E27FC236}">
                <a16:creationId xmlns:a16="http://schemas.microsoft.com/office/drawing/2014/main" id="{6502E64C-7263-6A4C-AE96-1EBBC41E033C}"/>
              </a:ext>
            </a:extLst>
          </p:cNvPr>
          <p:cNvSpPr/>
          <p:nvPr/>
        </p:nvSpPr>
        <p:spPr>
          <a:xfrm>
            <a:off x="1477926" y="4298276"/>
            <a:ext cx="181107" cy="450792"/>
          </a:xfrm>
          <a:prstGeom prst="leftBracket">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E642ED51-3349-AC41-88DD-9FB961570CB9}"/>
              </a:ext>
            </a:extLst>
          </p:cNvPr>
          <p:cNvSpPr txBox="1"/>
          <p:nvPr/>
        </p:nvSpPr>
        <p:spPr>
          <a:xfrm>
            <a:off x="316491" y="4300009"/>
            <a:ext cx="1137684" cy="400110"/>
          </a:xfrm>
          <a:prstGeom prst="rect">
            <a:avLst/>
          </a:prstGeom>
          <a:noFill/>
        </p:spPr>
        <p:txBody>
          <a:bodyPr wrap="square" rtlCol="0">
            <a:spAutoFit/>
          </a:bodyPr>
          <a:lstStyle/>
          <a:p>
            <a:r>
              <a:rPr lang="en-US" sz="1000" dirty="0">
                <a:latin typeface="IBM Plex Sans" panose="020B0503050203000203" pitchFamily="34" charset="0"/>
              </a:rPr>
              <a:t>Digital Strategy Document</a:t>
            </a:r>
          </a:p>
        </p:txBody>
      </p:sp>
      <p:sp>
        <p:nvSpPr>
          <p:cNvPr id="29" name="TextBox 28">
            <a:extLst>
              <a:ext uri="{FF2B5EF4-FFF2-40B4-BE49-F238E27FC236}">
                <a16:creationId xmlns:a16="http://schemas.microsoft.com/office/drawing/2014/main" id="{70E3473F-172D-AC4A-81AC-20E4B9027179}"/>
              </a:ext>
            </a:extLst>
          </p:cNvPr>
          <p:cNvSpPr txBox="1"/>
          <p:nvPr/>
        </p:nvSpPr>
        <p:spPr>
          <a:xfrm>
            <a:off x="372589" y="5211647"/>
            <a:ext cx="1137684" cy="400110"/>
          </a:xfrm>
          <a:prstGeom prst="rect">
            <a:avLst/>
          </a:prstGeom>
          <a:noFill/>
        </p:spPr>
        <p:txBody>
          <a:bodyPr wrap="square" rtlCol="0">
            <a:spAutoFit/>
          </a:bodyPr>
          <a:lstStyle/>
          <a:p>
            <a:r>
              <a:rPr lang="en-US" sz="1000" dirty="0">
                <a:latin typeface="IBM Plex Sans" panose="020B0503050203000203" pitchFamily="34" charset="0"/>
              </a:rPr>
              <a:t>Maturity Assessments</a:t>
            </a:r>
          </a:p>
        </p:txBody>
      </p:sp>
    </p:spTree>
    <p:extLst>
      <p:ext uri="{BB962C8B-B14F-4D97-AF65-F5344CB8AC3E}">
        <p14:creationId xmlns:p14="http://schemas.microsoft.com/office/powerpoint/2010/main" val="1330543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66" name="Google Shape;466;p6"/>
          <p:cNvSpPr txBox="1"/>
          <p:nvPr/>
        </p:nvSpPr>
        <p:spPr>
          <a:xfrm>
            <a:off x="8080744" y="6338887"/>
            <a:ext cx="428038" cy="3077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fld id="{00000000-1234-1234-1234-123412341234}" type="slidenum">
              <a:rPr lang="en-US" sz="1400">
                <a:solidFill>
                  <a:schemeClr val="dk1"/>
                </a:solidFill>
                <a:latin typeface="Gill Sans"/>
                <a:ea typeface="Gill Sans"/>
                <a:cs typeface="Gill Sans"/>
                <a:sym typeface="Gill Sans"/>
              </a:rPr>
              <a:t>9</a:t>
            </a:fld>
            <a:endParaRPr sz="1400">
              <a:solidFill>
                <a:schemeClr val="dk1"/>
              </a:solidFill>
              <a:latin typeface="Gill Sans"/>
              <a:ea typeface="Gill Sans"/>
              <a:cs typeface="Gill Sans"/>
              <a:sym typeface="Gill Sans"/>
            </a:endParaRPr>
          </a:p>
        </p:txBody>
      </p:sp>
      <p:sp>
        <p:nvSpPr>
          <p:cNvPr id="66" name="Google Shape;459;p6">
            <a:extLst>
              <a:ext uri="{FF2B5EF4-FFF2-40B4-BE49-F238E27FC236}">
                <a16:creationId xmlns:a16="http://schemas.microsoft.com/office/drawing/2014/main" id="{BCD745A5-C69A-2047-B2A9-0468A6424EEE}"/>
              </a:ext>
            </a:extLst>
          </p:cNvPr>
          <p:cNvSpPr txBox="1">
            <a:spLocks/>
          </p:cNvSpPr>
          <p:nvPr/>
        </p:nvSpPr>
        <p:spPr>
          <a:xfrm>
            <a:off x="518160" y="863185"/>
            <a:ext cx="8469085" cy="480091"/>
          </a:xfrm>
          <a:prstGeom prst="rect">
            <a:avLst/>
          </a:prstGeom>
          <a:noFill/>
          <a:ln>
            <a:noFill/>
          </a:ln>
        </p:spPr>
        <p:txBody>
          <a:bodyPr spcFirstLastPara="1" vert="horz" wrap="square" lIns="91425" tIns="45700" rIns="91425" bIns="45700" rtlCol="0" anchor="ctr" anchorCtr="0">
            <a:spAutoFit/>
          </a:bodyPr>
          <a:lstStyle>
            <a:lvl1pPr algn="l" defTabSz="914400" rtl="0" eaLnBrk="1" latinLnBrk="0" hangingPunct="1">
              <a:lnSpc>
                <a:spcPct val="90000"/>
              </a:lnSpc>
              <a:spcBef>
                <a:spcPct val="0"/>
              </a:spcBef>
              <a:buNone/>
              <a:defRPr sz="3200" kern="1200">
                <a:solidFill>
                  <a:srgbClr val="BA0C2F"/>
                </a:solidFill>
                <a:latin typeface="Gill Sans MT" panose="020B0502020104020203" pitchFamily="34" charset="0"/>
                <a:ea typeface="+mj-ea"/>
                <a:cs typeface="+mj-cs"/>
              </a:defRPr>
            </a:lvl1pPr>
          </a:lstStyle>
          <a:p>
            <a:pPr marL="0" marR="0" lvl="0" indent="0" algn="l" defTabSz="914400" rtl="0" eaLnBrk="1" fontAlgn="t" latinLnBrk="0" hangingPunct="1">
              <a:lnSpc>
                <a:spcPct val="90000"/>
              </a:lnSpc>
              <a:spcBef>
                <a:spcPct val="0"/>
              </a:spcBef>
              <a:spcAft>
                <a:spcPts val="0"/>
              </a:spcAft>
              <a:buClr>
                <a:srgbClr val="6C6463"/>
              </a:buClr>
              <a:buSzPct val="80000"/>
              <a:buFontTx/>
              <a:buNone/>
              <a:tabLst/>
              <a:defRPr/>
            </a:pPr>
            <a:r>
              <a:rPr kumimoji="0" lang="en-US" sz="2800" b="0" i="0" u="none" strike="noStrike" kern="1200" cap="none" spc="0" normalizeH="0" baseline="0" noProof="0" dirty="0">
                <a:ln>
                  <a:noFill/>
                </a:ln>
                <a:solidFill>
                  <a:srgbClr val="BA0C2F"/>
                </a:solidFill>
                <a:effectLst/>
                <a:uLnTx/>
                <a:uFillTx/>
                <a:latin typeface="Gill Sans MT" panose="020B0502020104020203" pitchFamily="34" charset="0"/>
                <a:ea typeface="+mj-ea"/>
                <a:cs typeface="+mj-cs"/>
                <a:sym typeface="Gill Sans"/>
              </a:rPr>
              <a:t>DSC Strategy &amp; Architecture Development – Step </a:t>
            </a:r>
            <a:r>
              <a:rPr kumimoji="0" lang="en-US" sz="2800" b="0" i="0" u="none" strike="noStrike" kern="1200" cap="none" spc="0" normalizeH="0" baseline="0" noProof="0" dirty="0">
                <a:ln>
                  <a:noFill/>
                </a:ln>
                <a:solidFill>
                  <a:srgbClr val="BA0C2F"/>
                </a:solidFill>
                <a:effectLst/>
                <a:uLnTx/>
                <a:uFillTx/>
                <a:latin typeface="Arial" panose="020B0604020202020204" pitchFamily="34" charset="0"/>
                <a:cs typeface="Arial" panose="020B0604020202020204" pitchFamily="34" charset="0"/>
                <a:sym typeface="Gill Sans"/>
              </a:rPr>
              <a:t>1</a:t>
            </a:r>
            <a:endParaRPr kumimoji="0" lang="en-US" sz="2800" b="0" i="0" u="none" strike="noStrike" kern="1200" cap="none" spc="0" normalizeH="0" baseline="0" noProof="0" dirty="0">
              <a:ln>
                <a:noFill/>
              </a:ln>
              <a:solidFill>
                <a:srgbClr val="BA0C2F"/>
              </a:solidFill>
              <a:effectLst/>
              <a:uLnTx/>
              <a:uFillTx/>
              <a:latin typeface="Arial" panose="020B0604020202020204" pitchFamily="34" charset="0"/>
              <a:cs typeface="Arial" panose="020B0604020202020204" pitchFamily="34" charset="0"/>
            </a:endParaRPr>
          </a:p>
        </p:txBody>
      </p:sp>
      <p:sp>
        <p:nvSpPr>
          <p:cNvPr id="78" name="Rectangle 77">
            <a:extLst>
              <a:ext uri="{FF2B5EF4-FFF2-40B4-BE49-F238E27FC236}">
                <a16:creationId xmlns:a16="http://schemas.microsoft.com/office/drawing/2014/main" id="{F9AB29F7-3EEF-9844-A5C8-DFFF1280DE69}"/>
              </a:ext>
            </a:extLst>
          </p:cNvPr>
          <p:cNvSpPr/>
          <p:nvPr/>
        </p:nvSpPr>
        <p:spPr>
          <a:xfrm>
            <a:off x="827115" y="2016968"/>
            <a:ext cx="1282535" cy="274320"/>
          </a:xfrm>
          <a:prstGeom prst="rect">
            <a:avLst/>
          </a:prstGeom>
          <a:no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schemeClr val="accent3"/>
                </a:solidFill>
                <a:effectLst/>
                <a:uLnTx/>
                <a:uFillTx/>
                <a:latin typeface="IBM Plex Sans" panose="020B0503050203000203" pitchFamily="34" charset="0"/>
              </a:rPr>
              <a:t>ANALYZE</a:t>
            </a:r>
            <a:endParaRPr kumimoji="0" lang="en-US" sz="1350" b="1" i="0" u="none" strike="noStrike" kern="0" cap="none" spc="0" normalizeH="0" baseline="0" noProof="0" dirty="0">
              <a:ln>
                <a:noFill/>
              </a:ln>
              <a:solidFill>
                <a:schemeClr val="accent3"/>
              </a:solidFill>
              <a:effectLst/>
              <a:uLnTx/>
              <a:uFillTx/>
              <a:latin typeface="IBM Plex Sans" panose="020B0503050203000203" pitchFamily="34" charset="0"/>
            </a:endParaRPr>
          </a:p>
        </p:txBody>
      </p:sp>
      <p:pic>
        <p:nvPicPr>
          <p:cNvPr id="79" name="Graphic 78" descr="Badge 1 with solid fill">
            <a:extLst>
              <a:ext uri="{FF2B5EF4-FFF2-40B4-BE49-F238E27FC236}">
                <a16:creationId xmlns:a16="http://schemas.microsoft.com/office/drawing/2014/main" id="{28644243-0AA2-7346-91B8-7A4F4A6E4C8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18160" y="1942683"/>
            <a:ext cx="411480" cy="411480"/>
          </a:xfrm>
          <a:prstGeom prst="rect">
            <a:avLst/>
          </a:prstGeom>
        </p:spPr>
      </p:pic>
      <p:sp>
        <p:nvSpPr>
          <p:cNvPr id="81" name="Rectangle 80">
            <a:extLst>
              <a:ext uri="{FF2B5EF4-FFF2-40B4-BE49-F238E27FC236}">
                <a16:creationId xmlns:a16="http://schemas.microsoft.com/office/drawing/2014/main" id="{B97F7FDA-CEFC-5949-B1BE-F1672BDA1BC9}"/>
              </a:ext>
            </a:extLst>
          </p:cNvPr>
          <p:cNvSpPr/>
          <p:nvPr/>
        </p:nvSpPr>
        <p:spPr>
          <a:xfrm>
            <a:off x="723900" y="2481120"/>
            <a:ext cx="1319603" cy="2628177"/>
          </a:xfrm>
          <a:prstGeom prst="rect">
            <a:avLst/>
          </a:prstGeom>
          <a:noFill/>
          <a:ln w="19050" cap="flat" cmpd="sng" algn="ctr">
            <a:solidFill>
              <a:schemeClr val="bg2">
                <a:lumMod val="20000"/>
                <a:lumOff val="80000"/>
              </a:schemeClr>
            </a:solidFill>
            <a:prstDash val="solid"/>
            <a:miter lim="800000"/>
          </a:ln>
          <a:effectLst/>
        </p:spPr>
        <p:txBody>
          <a:bodyPr rtlCol="0" anchor="t"/>
          <a:lstStyle/>
          <a:p>
            <a:pPr marL="0" marR="0" lvl="0" indent="0" defTabSz="68580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dirty="0">
                <a:ln>
                  <a:noFill/>
                </a:ln>
                <a:solidFill>
                  <a:prstClr val="black"/>
                </a:solidFill>
                <a:effectLst/>
                <a:uLnTx/>
                <a:uFillTx/>
                <a:latin typeface="IBM Plex Sans" panose="020B0503050203000203" pitchFamily="34" charset="0"/>
              </a:rPr>
              <a:t>Dependency</a:t>
            </a:r>
          </a:p>
          <a:p>
            <a:pPr marL="214313" marR="0" lvl="0" indent="-214313" defTabSz="6858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0" cap="none" spc="0" normalizeH="0" baseline="0" noProof="0" dirty="0">
                <a:ln>
                  <a:noFill/>
                </a:ln>
                <a:solidFill>
                  <a:prstClr val="black"/>
                </a:solidFill>
                <a:effectLst/>
                <a:uLnTx/>
                <a:uFillTx/>
                <a:latin typeface="IBM Plex Sans" panose="020B0503050203000203" pitchFamily="34" charset="0"/>
              </a:rPr>
              <a:t>MOH – to provide National Digital/eHealth &amp; Architecture documents &amp; any MIS assessment outcomes</a:t>
            </a:r>
          </a:p>
        </p:txBody>
      </p:sp>
      <p:sp>
        <p:nvSpPr>
          <p:cNvPr id="82" name="Right Arrow 81">
            <a:extLst>
              <a:ext uri="{FF2B5EF4-FFF2-40B4-BE49-F238E27FC236}">
                <a16:creationId xmlns:a16="http://schemas.microsoft.com/office/drawing/2014/main" id="{C9476CC6-AAF3-E744-803B-09C5C6749777}"/>
              </a:ext>
            </a:extLst>
          </p:cNvPr>
          <p:cNvSpPr/>
          <p:nvPr/>
        </p:nvSpPr>
        <p:spPr>
          <a:xfrm>
            <a:off x="2350658" y="2659292"/>
            <a:ext cx="1142941" cy="390775"/>
          </a:xfrm>
          <a:prstGeom prst="rightArrow">
            <a:avLst/>
          </a:prstGeom>
          <a:solidFill>
            <a:schemeClr val="accent3"/>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white"/>
                </a:solidFill>
                <a:effectLst/>
                <a:uLnTx/>
                <a:uFillTx/>
                <a:latin typeface="IBM Plex Sans" panose="020B0503050203000203" pitchFamily="34" charset="0"/>
              </a:rPr>
              <a:t>INPUT</a:t>
            </a:r>
          </a:p>
        </p:txBody>
      </p:sp>
      <p:sp>
        <p:nvSpPr>
          <p:cNvPr id="83" name="Right Arrow 82">
            <a:extLst>
              <a:ext uri="{FF2B5EF4-FFF2-40B4-BE49-F238E27FC236}">
                <a16:creationId xmlns:a16="http://schemas.microsoft.com/office/drawing/2014/main" id="{C71407FE-388F-1E46-9A8B-78953E748C1E}"/>
              </a:ext>
            </a:extLst>
          </p:cNvPr>
          <p:cNvSpPr/>
          <p:nvPr/>
        </p:nvSpPr>
        <p:spPr>
          <a:xfrm>
            <a:off x="7091407" y="2659291"/>
            <a:ext cx="1142941" cy="390775"/>
          </a:xfrm>
          <a:prstGeom prst="rightArrow">
            <a:avLst/>
          </a:prstGeom>
          <a:solidFill>
            <a:schemeClr val="accent3"/>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white"/>
                </a:solidFill>
                <a:effectLst/>
                <a:uLnTx/>
                <a:uFillTx/>
                <a:latin typeface="IBM Plex Sans" panose="020B0503050203000203" pitchFamily="34" charset="0"/>
              </a:rPr>
              <a:t>OUTPUT</a:t>
            </a:r>
          </a:p>
        </p:txBody>
      </p:sp>
      <p:sp>
        <p:nvSpPr>
          <p:cNvPr id="87" name="Rectangle 86">
            <a:extLst>
              <a:ext uri="{FF2B5EF4-FFF2-40B4-BE49-F238E27FC236}">
                <a16:creationId xmlns:a16="http://schemas.microsoft.com/office/drawing/2014/main" id="{9F22B81E-686F-5A41-B1B8-31E780837D4A}"/>
              </a:ext>
            </a:extLst>
          </p:cNvPr>
          <p:cNvSpPr/>
          <p:nvPr/>
        </p:nvSpPr>
        <p:spPr>
          <a:xfrm>
            <a:off x="2150941" y="3215324"/>
            <a:ext cx="1609180" cy="1422274"/>
          </a:xfrm>
          <a:prstGeom prst="rect">
            <a:avLst/>
          </a:prstGeom>
          <a:noFill/>
          <a:ln w="38100" cap="flat" cmpd="sng" algn="ctr">
            <a:noFill/>
            <a:prstDash val="solid"/>
            <a:miter lim="800000"/>
          </a:ln>
          <a:effectLst/>
        </p:spPr>
        <p:txBody>
          <a:bodyPr rtlCol="0" anchor="t"/>
          <a:lstStyle/>
          <a:p>
            <a:pPr marL="171450" marR="0" lvl="0" indent="-171450" defTabSz="6858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0" cap="none" spc="0" normalizeH="0" baseline="0" noProof="0" dirty="0">
                <a:ln>
                  <a:noFill/>
                </a:ln>
                <a:solidFill>
                  <a:prstClr val="black"/>
                </a:solidFill>
                <a:effectLst/>
                <a:uLnTx/>
                <a:uFillTx/>
                <a:latin typeface="IBM Plex Arabic" panose="020B0503050203000203" pitchFamily="34" charset="-78"/>
                <a:cs typeface="IBM Plex Arabic" panose="020B0503050203000203" pitchFamily="34" charset="-78"/>
              </a:rPr>
              <a:t>MIS assessment outcomes</a:t>
            </a:r>
          </a:p>
          <a:p>
            <a:pPr marL="171450" marR="0" lvl="0" indent="-171450" defTabSz="6858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0" cap="none" spc="0" normalizeH="0" baseline="0" noProof="0" dirty="0">
                <a:ln>
                  <a:noFill/>
                </a:ln>
                <a:solidFill>
                  <a:prstClr val="black"/>
                </a:solidFill>
                <a:effectLst/>
                <a:uLnTx/>
                <a:uFillTx/>
                <a:latin typeface="IBM Plex Arabic" panose="020B0503050203000203" pitchFamily="34" charset="-78"/>
                <a:cs typeface="IBM Plex Arabic" panose="020B0503050203000203" pitchFamily="34" charset="-78"/>
              </a:rPr>
              <a:t>Existing National digital/eHealth documents</a:t>
            </a:r>
          </a:p>
          <a:p>
            <a:pPr marL="171450" marR="0" lvl="0" indent="-171450" defTabSz="6858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0" cap="none" spc="0" normalizeH="0" baseline="0" noProof="0" dirty="0">
                <a:ln>
                  <a:noFill/>
                </a:ln>
                <a:solidFill>
                  <a:prstClr val="black"/>
                </a:solidFill>
                <a:effectLst/>
                <a:uLnTx/>
                <a:uFillTx/>
                <a:latin typeface="IBM Plex Arabic" panose="020B0503050203000203" pitchFamily="34" charset="-78"/>
                <a:cs typeface="IBM Plex Arabic" panose="020B0503050203000203" pitchFamily="34" charset="-78"/>
              </a:rPr>
              <a:t>Existing National MIS Architecture documents</a:t>
            </a:r>
          </a:p>
        </p:txBody>
      </p:sp>
      <p:sp>
        <p:nvSpPr>
          <p:cNvPr id="88" name="Rectangle 87">
            <a:extLst>
              <a:ext uri="{FF2B5EF4-FFF2-40B4-BE49-F238E27FC236}">
                <a16:creationId xmlns:a16="http://schemas.microsoft.com/office/drawing/2014/main" id="{1C7F47CC-1DA1-4843-83AE-B6B6AB98943A}"/>
              </a:ext>
            </a:extLst>
          </p:cNvPr>
          <p:cNvSpPr/>
          <p:nvPr/>
        </p:nvSpPr>
        <p:spPr>
          <a:xfrm>
            <a:off x="6899602" y="3215324"/>
            <a:ext cx="1609180" cy="1410637"/>
          </a:xfrm>
          <a:prstGeom prst="rect">
            <a:avLst/>
          </a:prstGeom>
          <a:noFill/>
          <a:ln w="38100" cap="flat" cmpd="sng" algn="ctr">
            <a:noFill/>
            <a:prstDash val="solid"/>
            <a:miter lim="800000"/>
          </a:ln>
          <a:effectLst/>
        </p:spPr>
        <p:txBody>
          <a:bodyPr rtlCol="0" anchor="t"/>
          <a:lstStyle/>
          <a:p>
            <a:pPr marL="171450" marR="0" lvl="0" indent="-171450" defTabSz="6858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0" cap="none" spc="0" normalizeH="0" baseline="0" noProof="0" dirty="0">
                <a:ln>
                  <a:noFill/>
                </a:ln>
                <a:solidFill>
                  <a:prstClr val="black"/>
                </a:solidFill>
                <a:effectLst/>
                <a:uLnTx/>
                <a:uFillTx/>
                <a:latin typeface="IBM Plex Sans" panose="020B0503050203000203" pitchFamily="34" charset="0"/>
              </a:rPr>
              <a:t>Gap Analyses Reports based on,</a:t>
            </a:r>
          </a:p>
          <a:p>
            <a:pPr marL="628650" lvl="1" indent="-171450" defTabSz="685800">
              <a:buFont typeface="Arial" panose="020B0604020202020204" pitchFamily="34" charset="0"/>
              <a:buChar char="•"/>
              <a:defRPr/>
            </a:pPr>
            <a:r>
              <a:rPr kumimoji="0" lang="en-US" sz="1050" b="0" i="0" u="none" strike="noStrike" kern="0" cap="none" spc="0" normalizeH="0" baseline="0" noProof="0" dirty="0">
                <a:ln>
                  <a:noFill/>
                </a:ln>
                <a:solidFill>
                  <a:prstClr val="black"/>
                </a:solidFill>
                <a:effectLst/>
                <a:uLnTx/>
                <a:uFillTx/>
                <a:latin typeface="IBM Plex Sans" panose="020B0503050203000203" pitchFamily="34" charset="0"/>
              </a:rPr>
              <a:t>review of digital health documents </a:t>
            </a:r>
            <a:r>
              <a:rPr lang="en-US" sz="1050" kern="0" dirty="0">
                <a:solidFill>
                  <a:prstClr val="black"/>
                </a:solidFill>
                <a:latin typeface="IBM Plex Sans" panose="020B0503050203000203" pitchFamily="34" charset="0"/>
              </a:rPr>
              <a:t>&amp; </a:t>
            </a:r>
          </a:p>
          <a:p>
            <a:pPr marL="628650" lvl="1" indent="-171450" defTabSz="685800">
              <a:buFont typeface="Arial" panose="020B0604020202020204" pitchFamily="34" charset="0"/>
              <a:buChar char="•"/>
              <a:defRPr/>
            </a:pPr>
            <a:r>
              <a:rPr kumimoji="0" lang="en-US" sz="1050" b="0" i="0" u="none" strike="noStrike" kern="0" cap="none" spc="0" normalizeH="0" baseline="0" noProof="0" dirty="0">
                <a:ln>
                  <a:noFill/>
                </a:ln>
                <a:solidFill>
                  <a:prstClr val="black"/>
                </a:solidFill>
                <a:effectLst/>
                <a:uLnTx/>
                <a:uFillTx/>
                <a:latin typeface="IBM Plex Sans" panose="020B0503050203000203" pitchFamily="34" charset="0"/>
              </a:rPr>
              <a:t>MIS assessment outcomes</a:t>
            </a:r>
          </a:p>
        </p:txBody>
      </p:sp>
      <p:sp>
        <p:nvSpPr>
          <p:cNvPr id="17" name="Rectangle 16">
            <a:extLst>
              <a:ext uri="{FF2B5EF4-FFF2-40B4-BE49-F238E27FC236}">
                <a16:creationId xmlns:a16="http://schemas.microsoft.com/office/drawing/2014/main" id="{3A4F351C-F9D7-8A46-9E2C-81496E9BE5FE}"/>
              </a:ext>
            </a:extLst>
          </p:cNvPr>
          <p:cNvSpPr/>
          <p:nvPr/>
        </p:nvSpPr>
        <p:spPr>
          <a:xfrm>
            <a:off x="3800754" y="2682512"/>
            <a:ext cx="3055210" cy="2430664"/>
          </a:xfrm>
          <a:prstGeom prst="rect">
            <a:avLst/>
          </a:prstGeom>
          <a:solidFill>
            <a:srgbClr val="FFE9EB"/>
          </a:solidFill>
          <a:ln w="19050" cap="flat" cmpd="sng" algn="ctr">
            <a:noFill/>
            <a:prstDash val="solid"/>
            <a:miter lim="800000"/>
          </a:ln>
          <a:effectLst/>
        </p:spPr>
        <p:txBody>
          <a:bodyPr rtlCol="0" anchor="t"/>
          <a:lstStyle/>
          <a:p>
            <a:pPr marL="214313" lvl="0" indent="-214313" defTabSz="685800">
              <a:buFont typeface="Arial" panose="020B0604020202020204" pitchFamily="34" charset="0"/>
              <a:buChar char="•"/>
              <a:defRPr/>
            </a:pPr>
            <a:r>
              <a:rPr lang="en-US" sz="1200" kern="0" dirty="0">
                <a:solidFill>
                  <a:prstClr val="black"/>
                </a:solidFill>
                <a:latin typeface="IBM Plex Sans" panose="020B0503050203000203" pitchFamily="34" charset="0"/>
              </a:rPr>
              <a:t>Review existing digital health or eHealth &amp; traceability strategy documents</a:t>
            </a:r>
          </a:p>
          <a:p>
            <a:pPr marL="214313" lvl="0" indent="-214313" defTabSz="685800">
              <a:buFont typeface="Arial" panose="020B0604020202020204" pitchFamily="34" charset="0"/>
              <a:buChar char="•"/>
              <a:defRPr/>
            </a:pPr>
            <a:r>
              <a:rPr lang="en-US" sz="1200" kern="0" dirty="0">
                <a:solidFill>
                  <a:prstClr val="black"/>
                </a:solidFill>
                <a:latin typeface="IBM Plex Sans" panose="020B0503050203000203" pitchFamily="34" charset="0"/>
              </a:rPr>
              <a:t>Assess current digital supply chain ecosystem using SCISMM </a:t>
            </a:r>
          </a:p>
          <a:p>
            <a:pPr marL="214313" lvl="0" indent="-214313" defTabSz="685800">
              <a:buFont typeface="Arial" panose="020B0604020202020204" pitchFamily="34" charset="0"/>
              <a:buChar char="•"/>
              <a:defRPr/>
            </a:pPr>
            <a:r>
              <a:rPr lang="en-US" sz="1200" kern="0" dirty="0">
                <a:solidFill>
                  <a:prstClr val="black"/>
                </a:solidFill>
                <a:latin typeface="IBM Plex Sans" panose="020B0503050203000203" pitchFamily="34" charset="0"/>
              </a:rPr>
              <a:t>Analyze outputs, if available, from other HIS assessments such as HIS SOCI &amp; HIS interoperability maturity to understand maturity of other SCIS aspects such as interoperability</a:t>
            </a:r>
          </a:p>
          <a:p>
            <a:pPr marL="214313" lvl="0" indent="-214313" defTabSz="685800">
              <a:buFont typeface="Arial" panose="020B0604020202020204" pitchFamily="34" charset="0"/>
              <a:buChar char="•"/>
              <a:defRPr/>
            </a:pPr>
            <a:r>
              <a:rPr lang="en-US" sz="1200" kern="0" dirty="0">
                <a:solidFill>
                  <a:prstClr val="black"/>
                </a:solidFill>
                <a:latin typeface="IBM Plex Sans" panose="020B0503050203000203" pitchFamily="34" charset="0"/>
              </a:rPr>
              <a:t>Review existing HIS and SCIS architecture documents, if available</a:t>
            </a:r>
          </a:p>
        </p:txBody>
      </p:sp>
      <p:cxnSp>
        <p:nvCxnSpPr>
          <p:cNvPr id="5" name="Straight Connector 4">
            <a:extLst>
              <a:ext uri="{FF2B5EF4-FFF2-40B4-BE49-F238E27FC236}">
                <a16:creationId xmlns:a16="http://schemas.microsoft.com/office/drawing/2014/main" id="{3C1989A8-E38C-944B-8669-DA63E825C41E}"/>
              </a:ext>
            </a:extLst>
          </p:cNvPr>
          <p:cNvCxnSpPr>
            <a:cxnSpLocks/>
          </p:cNvCxnSpPr>
          <p:nvPr/>
        </p:nvCxnSpPr>
        <p:spPr>
          <a:xfrm>
            <a:off x="2150941" y="3116847"/>
            <a:ext cx="156554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EA7BA03-F023-264D-AA0A-B2EB229DB8C4}"/>
              </a:ext>
            </a:extLst>
          </p:cNvPr>
          <p:cNvCxnSpPr>
            <a:cxnSpLocks/>
          </p:cNvCxnSpPr>
          <p:nvPr/>
        </p:nvCxnSpPr>
        <p:spPr>
          <a:xfrm>
            <a:off x="6938407" y="3116847"/>
            <a:ext cx="156554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992100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DESIGN_ID_GHSC-PSM-STANDARD" val="jrs4V4uE"/>
  <p:tag name="ARTICULATE_SLIDE_COUNT" val="14"/>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GHSC-PSM-Standard">
  <a:themeElements>
    <a:clrScheme name="USAID Primary/secondary">
      <a:dk1>
        <a:sysClr val="windowText" lastClr="000000"/>
      </a:dk1>
      <a:lt1>
        <a:srgbClr val="FFFFFF"/>
      </a:lt1>
      <a:dk2>
        <a:srgbClr val="002F6C"/>
      </a:dk2>
      <a:lt2>
        <a:srgbClr val="BA0C2F"/>
      </a:lt2>
      <a:accent1>
        <a:srgbClr val="002F6C"/>
      </a:accent1>
      <a:accent2>
        <a:srgbClr val="BA0C2F"/>
      </a:accent2>
      <a:accent3>
        <a:srgbClr val="0067B9"/>
      </a:accent3>
      <a:accent4>
        <a:srgbClr val="A7C6ED"/>
      </a:accent4>
      <a:accent5>
        <a:srgbClr val="651D32"/>
      </a:accent5>
      <a:accent6>
        <a:srgbClr val="6C6463"/>
      </a:accent6>
      <a:hlink>
        <a:srgbClr val="6C6463"/>
      </a:hlink>
      <a:folHlink>
        <a:srgbClr val="6C6463"/>
      </a:folHlink>
    </a:clrScheme>
    <a:fontScheme name="Gill Sans MT">
      <a:majorFont>
        <a:latin typeface="Gill Sans MT"/>
        <a:ea typeface=""/>
        <a:cs typeface=""/>
      </a:majorFont>
      <a:minorFont>
        <a:latin typeface="Gill Sans M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_Template_Standard-USAIDonly-3-27-19-newlogo.potx" id="{42D24AFC-3568-4986-BA0F-F91E53D61777}" vid="{E9EC341C-D8F7-49BC-BCFB-264C72B894E5}"/>
    </a:ext>
  </a:extLst>
</a:theme>
</file>

<file path=ppt/theme/theme2.xml><?xml version="1.0" encoding="utf-8"?>
<a:theme xmlns:a="http://schemas.openxmlformats.org/drawingml/2006/main" name="1_GHSC-PSM-Standard">
  <a:themeElements>
    <a:clrScheme name="USAID Primary/secondary">
      <a:dk1>
        <a:sysClr val="windowText" lastClr="000000"/>
      </a:dk1>
      <a:lt1>
        <a:srgbClr val="FFFFFF"/>
      </a:lt1>
      <a:dk2>
        <a:srgbClr val="002F6C"/>
      </a:dk2>
      <a:lt2>
        <a:srgbClr val="BA0C2F"/>
      </a:lt2>
      <a:accent1>
        <a:srgbClr val="002F6C"/>
      </a:accent1>
      <a:accent2>
        <a:srgbClr val="BA0C2F"/>
      </a:accent2>
      <a:accent3>
        <a:srgbClr val="0067B9"/>
      </a:accent3>
      <a:accent4>
        <a:srgbClr val="A7C6ED"/>
      </a:accent4>
      <a:accent5>
        <a:srgbClr val="651D32"/>
      </a:accent5>
      <a:accent6>
        <a:srgbClr val="6C6463"/>
      </a:accent6>
      <a:hlink>
        <a:srgbClr val="6C6463"/>
      </a:hlink>
      <a:folHlink>
        <a:srgbClr val="6C6463"/>
      </a:folHlink>
    </a:clrScheme>
    <a:fontScheme name="Gill Sans MT">
      <a:majorFont>
        <a:latin typeface="Gill Sans MT"/>
        <a:ea typeface=""/>
        <a:cs typeface=""/>
      </a:majorFont>
      <a:minorFont>
        <a:latin typeface="Gill Sans M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_Template_Standard-USAIDonly-3-27-19-newlogo.potx" id="{42D24AFC-3568-4986-BA0F-F91E53D61777}" vid="{E9EC341C-D8F7-49BC-BCFB-264C72B894E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hbf0c10381aa4bd59932b5b7da857fed xmlns="8d7096d6-fc66-4344-9e3f-2445529a09f6">
      <Terms xmlns="http://schemas.microsoft.com/office/infopath/2007/PartnerControls"/>
    </hbf0c10381aa4bd59932b5b7da857fed>
    <TaxCatchAll xmlns="8d7096d6-fc66-4344-9e3f-2445529a09f6" xsi:nil="true"/>
  </documentManagement>
</p:properties>
</file>

<file path=customXml/item2.xml><?xml version="1.0" encoding="utf-8"?>
<?mso-contentType ?>
<SharedContentType xmlns="Microsoft.SharePoint.Taxonomy.ContentTypeSync" SourceId="822e118f-d533-465d-b5ca-7beed2256e09" ContentTypeId="0x0101008DA58B5CA681664FAB24816C56F4108510" PreviousValue="false"/>
</file>

<file path=customXml/item3.xml><?xml version="1.0" encoding="utf-8"?>
<ct:contentTypeSchema xmlns:ct="http://schemas.microsoft.com/office/2006/metadata/contentType" xmlns:ma="http://schemas.microsoft.com/office/2006/metadata/properties/metaAttributes" ct:_="" ma:_="" ma:contentTypeName="Project Task Orders" ma:contentTypeID="0x0101008DA58B5CA681664FAB24816C56F41085100064DC7806C538D1449B4CC3075070A103" ma:contentTypeVersion="9" ma:contentTypeDescription="" ma:contentTypeScope="" ma:versionID="42c9d39aa1a3c9cf325e2da9b44d4352">
  <xsd:schema xmlns:xsd="http://www.w3.org/2001/XMLSchema" xmlns:xs="http://www.w3.org/2001/XMLSchema" xmlns:p="http://schemas.microsoft.com/office/2006/metadata/properties" xmlns:ns2="8d7096d6-fc66-4344-9e3f-2445529a09f6" targetNamespace="http://schemas.microsoft.com/office/2006/metadata/properties" ma:root="true" ma:fieldsID="b2431dd1ba532b3876c3e935d2771db0" ns2:_="">
    <xsd:import namespace="8d7096d6-fc66-4344-9e3f-2445529a09f6"/>
    <xsd:element name="properties">
      <xsd:complexType>
        <xsd:sequence>
          <xsd:element name="documentManagement">
            <xsd:complexType>
              <xsd:all>
                <xsd:element ref="ns2:hbf0c10381aa4bd59932b5b7da857fed" minOccurs="0"/>
                <xsd:element ref="ns2:TaxCatchAll" minOccurs="0"/>
                <xsd:element ref="ns2:TaxCatchAllLabe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7096d6-fc66-4344-9e3f-2445529a09f6" elementFormDefault="qualified">
    <xsd:import namespace="http://schemas.microsoft.com/office/2006/documentManagement/types"/>
    <xsd:import namespace="http://schemas.microsoft.com/office/infopath/2007/PartnerControls"/>
    <xsd:element name="hbf0c10381aa4bd59932b5b7da857fed" ma:index="8" nillable="true" ma:taxonomy="true" ma:internalName="hbf0c10381aa4bd59932b5b7da857fed" ma:taxonomyFieldName="Project_x0020_Document_x0020_Type" ma:displayName="Project Document Type" ma:default="" ma:fieldId="{1bf0c103-81aa-4bd5-9932-b5b7da857fed}" ma:sspId="822e118f-d533-465d-b5ca-7beed2256e09" ma:termSetId="d8a5acf7-091c-4877-b363-b3708ae07044"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55cf9c8a-78a3-4561-85a9-0a0514ac3c6b}" ma:internalName="TaxCatchAll" ma:showField="CatchAllData" ma:web="854bdaf2-bd23-4f9a-b8cb-7de5fd396210">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55cf9c8a-78a3-4561-85a9-0a0514ac3c6b}" ma:internalName="TaxCatchAllLabel" ma:readOnly="true" ma:showField="CatchAllDataLabel" ma:web="854bdaf2-bd23-4f9a-b8cb-7de5fd39621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9B0C662-DF10-4FC8-8E43-E78B2B00E5D9}">
  <ds:schemaRefs>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schemas.openxmlformats.org/package/2006/metadata/core-properties"/>
    <ds:schemaRef ds:uri="33cd82f4-3f37-4b3e-a578-547f27c42b2d"/>
    <ds:schemaRef ds:uri="http://purl.org/dc/dcmitype/"/>
    <ds:schemaRef ds:uri="671005af-4e1e-49ad-bc71-ba4f009e7674"/>
    <ds:schemaRef ds:uri="http://www.w3.org/XML/1998/namespace"/>
    <ds:schemaRef ds:uri="http://purl.org/dc/terms/"/>
    <ds:schemaRef ds:uri="8d7096d6-fc66-4344-9e3f-2445529a09f6"/>
  </ds:schemaRefs>
</ds:datastoreItem>
</file>

<file path=customXml/itemProps2.xml><?xml version="1.0" encoding="utf-8"?>
<ds:datastoreItem xmlns:ds="http://schemas.openxmlformats.org/officeDocument/2006/customXml" ds:itemID="{4DB79A2A-C7DD-4FF1-B76C-68B6DA426427}">
  <ds:schemaRefs>
    <ds:schemaRef ds:uri="Microsoft.SharePoint.Taxonomy.ContentTypeSync"/>
  </ds:schemaRefs>
</ds:datastoreItem>
</file>

<file path=customXml/itemProps3.xml><?xml version="1.0" encoding="utf-8"?>
<ds:datastoreItem xmlns:ds="http://schemas.openxmlformats.org/officeDocument/2006/customXml" ds:itemID="{0A2BE044-6396-46CC-9044-9766D527D5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d7096d6-fc66-4344-9e3f-2445529a09f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CDD78640-CA65-475F-978D-4B91125CD0C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173763</TotalTime>
  <Words>2333</Words>
  <Application>Microsoft Office PowerPoint</Application>
  <PresentationFormat>On-screen Show (4:3)</PresentationFormat>
  <Paragraphs>506</Paragraphs>
  <Slides>41</Slides>
  <Notes>32</Notes>
  <HiddenSlides>1</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41</vt:i4>
      </vt:variant>
    </vt:vector>
  </HeadingPairs>
  <TitlesOfParts>
    <vt:vector size="54" baseType="lpstr">
      <vt:lpstr>Arial</vt:lpstr>
      <vt:lpstr>Calibri</vt:lpstr>
      <vt:lpstr>Courier New</vt:lpstr>
      <vt:lpstr>Gill Sans</vt:lpstr>
      <vt:lpstr>Gill Sans MT</vt:lpstr>
      <vt:lpstr>Helvetica Neue</vt:lpstr>
      <vt:lpstr>IBM Plex Arabic</vt:lpstr>
      <vt:lpstr>IBM Plex Arabic Medium</vt:lpstr>
      <vt:lpstr>IBM Plex Sans</vt:lpstr>
      <vt:lpstr>IBM Plex Sans Condensed</vt:lpstr>
      <vt:lpstr>Symbol</vt:lpstr>
      <vt:lpstr>GHSC-PSM-Standard</vt:lpstr>
      <vt:lpstr>1_GHSC-PSM-Standard</vt:lpstr>
      <vt:lpstr> Rwanda Health Digital Supply Chain  Strategy and Architecture</vt:lpstr>
      <vt:lpstr>PowerPoint Presentation</vt:lpstr>
      <vt:lpstr>Overview of Digital Supply Chain</vt:lpstr>
      <vt:lpstr>PowerPoint Presentation</vt:lpstr>
      <vt:lpstr>PowerPoint Presentation</vt:lpstr>
      <vt:lpstr>PowerPoint Presentation</vt:lpstr>
      <vt:lpstr>DSC Strategy &amp; Architecture – Activity Objectives</vt:lpstr>
      <vt:lpstr>PowerPoint Presentation</vt:lpstr>
      <vt:lpstr>PowerPoint Presentation</vt:lpstr>
      <vt:lpstr>PowerPoint Presentation</vt:lpstr>
      <vt:lpstr>PowerPoint Presentation</vt:lpstr>
      <vt:lpstr>PowerPoint Presentation</vt:lpstr>
      <vt:lpstr>Rwanda DSC Situation Analyses</vt:lpstr>
      <vt:lpstr>PowerPoint Presentation</vt:lpstr>
      <vt:lpstr>PowerPoint Presentation</vt:lpstr>
      <vt:lpstr>PowerPoint Presentation</vt:lpstr>
      <vt:lpstr>PowerPoint Presentation</vt:lpstr>
      <vt:lpstr>PowerPoint Presentation</vt:lpstr>
      <vt:lpstr>Rwanda DSC Strategy</vt:lpstr>
      <vt:lpstr>PowerPoint Presentation</vt:lpstr>
      <vt:lpstr>PowerPoint Presentation</vt:lpstr>
      <vt:lpstr>PowerPoint Presentation</vt:lpstr>
      <vt:lpstr>PowerPoint Presentation</vt:lpstr>
      <vt:lpstr>PowerPoint Presentation</vt:lpstr>
      <vt:lpstr>PowerPoint Presentation</vt:lpstr>
      <vt:lpstr>Rwanda DSC Architecture</vt:lpstr>
      <vt:lpstr>PowerPoint Presentation</vt:lpstr>
      <vt:lpstr>PowerPoint Presentation</vt:lpstr>
      <vt:lpstr>PowerPoint Presentation</vt:lpstr>
      <vt:lpstr>Digital Priorities (continued)</vt:lpstr>
      <vt:lpstr>PowerPoint Presentation</vt:lpstr>
      <vt:lpstr>PowerPoint Presentation</vt:lpstr>
      <vt:lpstr>PowerPoint Presentation</vt:lpstr>
      <vt:lpstr>PowerPoint Presentation</vt:lpstr>
      <vt:lpstr>Rwanda DSC Roadmap</vt:lpstr>
      <vt:lpstr>PowerPoint Presentation</vt:lpstr>
      <vt:lpstr>PowerPoint Presentation</vt:lpstr>
      <vt:lpstr>PowerPoint Presentation</vt:lpstr>
      <vt:lpstr>DSC Progress Monitoring Dashboards (continued)</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MIS Status Updates –  January 6, 2021</dc:title>
  <dc:creator>Simon Conesa</dc:creator>
  <cp:lastModifiedBy>Cindy Shiner</cp:lastModifiedBy>
  <cp:revision>385</cp:revision>
  <dcterms:created xsi:type="dcterms:W3CDTF">2021-01-05T21:52:13Z</dcterms:created>
  <dcterms:modified xsi:type="dcterms:W3CDTF">2022-05-04T16:19:57Z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0x0101008DA58B5CA681664FAB24816C56F41085100064DC7806C538D1449B4CC3075070A103</vt:lpwstr>
  </property>
</Properties>
</file>