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
  </p:notesMasterIdLst>
  <p:sldIdLst>
    <p:sldId id="452" r:id="rId2"/>
    <p:sldId id="455" r:id="rId3"/>
    <p:sldId id="4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an Agbiriogu" initials="BA" lastIdx="3"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123" autoAdjust="0"/>
    <p:restoredTop sz="75274" autoAdjust="0"/>
  </p:normalViewPr>
  <p:slideViewPr>
    <p:cSldViewPr snapToGrid="0" snapToObjects="1">
      <p:cViewPr>
        <p:scale>
          <a:sx n="90" d="100"/>
          <a:sy n="90" d="100"/>
        </p:scale>
        <p:origin x="-894" y="-132"/>
      </p:cViewPr>
      <p:guideLst>
        <p:guide orient="horz" pos="2160"/>
        <p:guide pos="3840"/>
      </p:guideLst>
    </p:cSldViewPr>
  </p:slideViewPr>
  <p:outlineViewPr>
    <p:cViewPr>
      <p:scale>
        <a:sx n="33" d="100"/>
        <a:sy n="33" d="100"/>
      </p:scale>
      <p:origin x="0" y="-10138"/>
    </p:cViewPr>
  </p:outlineViewPr>
  <p:notesTextViewPr>
    <p:cViewPr>
      <p:scale>
        <a:sx n="1" d="1"/>
        <a:sy n="1" d="1"/>
      </p:scale>
      <p:origin x="0" y="0"/>
    </p:cViewPr>
  </p:notesTextViewPr>
  <p:sorterViewPr>
    <p:cViewPr>
      <p:scale>
        <a:sx n="100" d="100"/>
        <a:sy n="100" d="100"/>
      </p:scale>
      <p:origin x="0" y="-270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11" Type="http://schemas.openxmlformats.org/officeDocument/2006/relationships/customXml" Target="../customXml/item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 Id="rId14" Type="http://schemas.openxmlformats.org/officeDocument/2006/relationships/customXml" Target="../customXml/item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0D3921-C9FE-6E48-83AA-3A4F524FB20F}" type="datetimeFigureOut">
              <a:rPr lang="en-US" smtClean="0"/>
              <a:t>11/7/2019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A3E85-43D4-CA4F-87E4-4813A8F8E626}" type="slidenum">
              <a:rPr lang="en-US" smtClean="0"/>
              <a:t>‹#›</a:t>
            </a:fld>
            <a:endParaRPr lang="en-US"/>
          </a:p>
        </p:txBody>
      </p:sp>
    </p:spTree>
    <p:extLst>
      <p:ext uri="{BB962C8B-B14F-4D97-AF65-F5344CB8AC3E}">
        <p14:creationId xmlns:p14="http://schemas.microsoft.com/office/powerpoint/2010/main" val="1246932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872BA43-7AC7-4C85-A475-09DD78EA8C9A}" type="slidenum">
              <a:rPr lang="en-US" altLang="en-US" sz="1200">
                <a:latin typeface="Times" charset="0"/>
              </a:rPr>
              <a:pPr>
                <a:defRPr/>
              </a:pPr>
              <a:t>1</a:t>
            </a:fld>
            <a:endParaRPr lang="en-US" altLang="en-US" sz="1200">
              <a:latin typeface="Times" charset="0"/>
            </a:endParaRPr>
          </a:p>
        </p:txBody>
      </p:sp>
    </p:spTree>
    <p:extLst>
      <p:ext uri="{BB962C8B-B14F-4D97-AF65-F5344CB8AC3E}">
        <p14:creationId xmlns:p14="http://schemas.microsoft.com/office/powerpoint/2010/main" val="341513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This should be time for</a:t>
            </a:r>
            <a:r>
              <a:rPr lang="en-US" baseline="0" dirty="0" smtClean="0"/>
              <a:t> the participants to reflect on what they have learned and determine if an NSCA (or similar assessment) is needed in their country. </a:t>
            </a:r>
            <a:r>
              <a:rPr lang="en-US" baseline="0" dirty="0" smtClean="0"/>
              <a:t>Participants </a:t>
            </a:r>
            <a:r>
              <a:rPr lang="en-US" baseline="0" dirty="0" smtClean="0"/>
              <a:t>should work individually or in country teams. Select a few people to report out.</a:t>
            </a:r>
            <a:endParaRPr lang="en-US" altLang="en-US" sz="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278730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smtClean="0"/>
              <a:t>The session right before this</a:t>
            </a:r>
            <a:r>
              <a:rPr lang="en-US" baseline="0" dirty="0" smtClean="0"/>
              <a:t> is to go over the parking lot so very specific questions should be answered, but if there is follow up needed from us please raise it now, or come talk to us after. Kevin will be attending GSCS next week and you can also ask him then.</a:t>
            </a:r>
            <a:endParaRPr lang="en-US" altLang="en-US" sz="120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E3A3E85-43D4-CA4F-87E4-4813A8F8E626}"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278730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ED43D48-BA6D-044B-863E-6AA2EE913DA4}"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174930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308072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99233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914805" y="1715549"/>
            <a:ext cx="507959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3" name="Shape 143"/>
          <p:cNvSpPr txBox="1">
            <a:spLocks noGrp="1"/>
          </p:cNvSpPr>
          <p:nvPr>
            <p:ph type="body" idx="2"/>
          </p:nvPr>
        </p:nvSpPr>
        <p:spPr>
          <a:xfrm>
            <a:off x="6197600" y="1715549"/>
            <a:ext cx="5080405" cy="4233230"/>
          </a:xfrm>
          <a:prstGeom prst="rect">
            <a:avLst/>
          </a:prstGeom>
          <a:noFill/>
          <a:ln>
            <a:noFill/>
          </a:ln>
        </p:spPr>
        <p:txBody>
          <a:bodyPr spcFirstLastPara="1" wrap="square" lIns="91425" tIns="91425" rIns="91425" bIns="91425" anchor="t" anchorCtr="0"/>
          <a:lstStyle>
            <a:lvl1pPr marL="604738" marR="0" lvl="0" indent="-470352" algn="l" rtl="0">
              <a:spcBef>
                <a:spcPts val="0"/>
              </a:spcBef>
              <a:spcAft>
                <a:spcPts val="0"/>
              </a:spcAft>
              <a:buClr>
                <a:srgbClr val="6C6463"/>
              </a:buClr>
              <a:buSzPts val="2000"/>
              <a:buChar char="•"/>
              <a:defRPr b="0" i="0" u="none" strike="noStrike" cap="none">
                <a:solidFill>
                  <a:srgbClr val="6C6463"/>
                </a:solidFill>
              </a:defRPr>
            </a:lvl1pPr>
            <a:lvl2pPr marL="1209477" marR="0" lvl="1" indent="-453554" algn="l" rtl="0">
              <a:spcBef>
                <a:spcPts val="1058"/>
              </a:spcBef>
              <a:spcAft>
                <a:spcPts val="0"/>
              </a:spcAft>
              <a:buClr>
                <a:srgbClr val="6C6463"/>
              </a:buClr>
              <a:buSzPts val="1800"/>
              <a:buChar char="–"/>
              <a:defRPr b="0" i="0" u="none" strike="noStrike" cap="none">
                <a:solidFill>
                  <a:srgbClr val="6C6463"/>
                </a:solidFill>
              </a:defRPr>
            </a:lvl2pPr>
            <a:lvl3pPr marL="1814215" marR="0" lvl="2" indent="-436756" algn="l" rtl="0">
              <a:spcBef>
                <a:spcPts val="1058"/>
              </a:spcBef>
              <a:spcAft>
                <a:spcPts val="0"/>
              </a:spcAft>
              <a:buClr>
                <a:srgbClr val="6C6463"/>
              </a:buClr>
              <a:buSzPts val="1600"/>
              <a:buChar char="•"/>
              <a:defRPr b="0" i="0" u="none" strike="noStrike" cap="none">
                <a:solidFill>
                  <a:srgbClr val="6C6463"/>
                </a:solidFill>
              </a:defRPr>
            </a:lvl3pPr>
            <a:lvl4pPr marL="2418954" marR="0" lvl="3" indent="-419957" algn="l" rtl="0">
              <a:spcBef>
                <a:spcPts val="370"/>
              </a:spcBef>
              <a:spcAft>
                <a:spcPts val="0"/>
              </a:spcAft>
              <a:buClr>
                <a:srgbClr val="6C6463"/>
              </a:buClr>
              <a:buSzPts val="1400"/>
              <a:buChar char="–"/>
              <a:defRPr b="0" i="0" u="none" strike="noStrike" cap="none">
                <a:solidFill>
                  <a:srgbClr val="6C6463"/>
                </a:solidFill>
              </a:defRPr>
            </a:lvl4pPr>
            <a:lvl5pPr marL="3023692" marR="0" lvl="4" indent="-403159" algn="l" rtl="0">
              <a:spcBef>
                <a:spcPts val="423"/>
              </a:spcBef>
              <a:spcAft>
                <a:spcPts val="0"/>
              </a:spcAft>
              <a:buClr>
                <a:srgbClr val="6C6463"/>
              </a:buClr>
              <a:buSzPts val="1200"/>
              <a:buChar char="»"/>
              <a:defRPr b="0" i="0" u="none" strike="noStrike" cap="none">
                <a:solidFill>
                  <a:srgbClr val="6C6463"/>
                </a:solidFill>
              </a:defRPr>
            </a:lvl5pPr>
            <a:lvl6pPr marL="3628431" marR="0" lvl="5" indent="-403159" algn="l" rtl="0">
              <a:spcBef>
                <a:spcPts val="476"/>
              </a:spcBef>
              <a:spcAft>
                <a:spcPts val="0"/>
              </a:spcAft>
              <a:buClr>
                <a:srgbClr val="6C6463"/>
              </a:buClr>
              <a:buSzPts val="1200"/>
              <a:buChar char="•"/>
              <a:defRPr b="0" i="0" u="none" strike="noStrike" cap="none">
                <a:solidFill>
                  <a:srgbClr val="6C6463"/>
                </a:solidFill>
              </a:defRPr>
            </a:lvl6pPr>
            <a:lvl7pPr marL="4233169" marR="0" lvl="6" indent="-403159" algn="l" rtl="0">
              <a:spcBef>
                <a:spcPts val="476"/>
              </a:spcBef>
              <a:spcAft>
                <a:spcPts val="0"/>
              </a:spcAft>
              <a:buClr>
                <a:srgbClr val="6C6463"/>
              </a:buClr>
              <a:buSzPts val="1200"/>
              <a:buChar char="•"/>
              <a:defRPr b="0" i="0" u="none" strike="noStrike" cap="none">
                <a:solidFill>
                  <a:srgbClr val="6C6463"/>
                </a:solidFill>
              </a:defRPr>
            </a:lvl7pPr>
            <a:lvl8pPr marL="4837908" marR="0" lvl="7" indent="-403159" algn="l" rtl="0">
              <a:spcBef>
                <a:spcPts val="476"/>
              </a:spcBef>
              <a:spcAft>
                <a:spcPts val="0"/>
              </a:spcAft>
              <a:buClr>
                <a:srgbClr val="6C6463"/>
              </a:buClr>
              <a:buSzPts val="1200"/>
              <a:buChar char="•"/>
              <a:defRPr b="0" i="0" u="none" strike="noStrike" cap="none">
                <a:solidFill>
                  <a:srgbClr val="6C6463"/>
                </a:solidFill>
              </a:defRPr>
            </a:lvl8pPr>
            <a:lvl9pPr marL="5442646" marR="0" lvl="8" indent="-403159" algn="l" rtl="0">
              <a:spcBef>
                <a:spcPts val="476"/>
              </a:spcBef>
              <a:spcAft>
                <a:spcPts val="0"/>
              </a:spcAft>
              <a:buClr>
                <a:srgbClr val="6C6463"/>
              </a:buClr>
              <a:buSzPts val="1200"/>
              <a:buChar char="•"/>
              <a:defRPr b="0" i="0" u="none" strike="noStrike" cap="none">
                <a:solidFill>
                  <a:srgbClr val="6C6463"/>
                </a:solidFill>
              </a:defRPr>
            </a:lvl9pPr>
          </a:lstStyle>
          <a:p>
            <a:endParaRPr/>
          </a:p>
        </p:txBody>
      </p:sp>
      <p:sp>
        <p:nvSpPr>
          <p:cNvPr id="144" name="Shape 144"/>
          <p:cNvSpPr txBox="1">
            <a:spLocks noGrp="1"/>
          </p:cNvSpPr>
          <p:nvPr>
            <p:ph type="sldNum" idx="12"/>
          </p:nvPr>
        </p:nvSpPr>
        <p:spPr>
          <a:xfrm>
            <a:off x="9144000" y="6408096"/>
            <a:ext cx="2844800" cy="24622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94" b="0" i="0" u="none" strike="noStrike" cap="none">
                <a:solidFill>
                  <a:srgbClr val="6C6463"/>
                </a:solidFill>
              </a:defRPr>
            </a:lvl1pPr>
            <a:lvl2pPr marL="0" marR="0" lvl="1" indent="0" algn="r" rtl="0">
              <a:spcBef>
                <a:spcPts val="0"/>
              </a:spcBef>
              <a:buNone/>
              <a:defRPr sz="794" b="0" i="0" u="none" strike="noStrike" cap="none">
                <a:solidFill>
                  <a:srgbClr val="6C6463"/>
                </a:solidFill>
              </a:defRPr>
            </a:lvl2pPr>
            <a:lvl3pPr marL="0" marR="0" lvl="2" indent="0" algn="r" rtl="0">
              <a:spcBef>
                <a:spcPts val="0"/>
              </a:spcBef>
              <a:buNone/>
              <a:defRPr sz="794" b="0" i="0" u="none" strike="noStrike" cap="none">
                <a:solidFill>
                  <a:srgbClr val="6C6463"/>
                </a:solidFill>
              </a:defRPr>
            </a:lvl3pPr>
            <a:lvl4pPr marL="0" marR="0" lvl="3" indent="0" algn="r" rtl="0">
              <a:spcBef>
                <a:spcPts val="0"/>
              </a:spcBef>
              <a:buNone/>
              <a:defRPr sz="794" b="0" i="0" u="none" strike="noStrike" cap="none">
                <a:solidFill>
                  <a:srgbClr val="6C6463"/>
                </a:solidFill>
              </a:defRPr>
            </a:lvl4pPr>
            <a:lvl5pPr marL="0" marR="0" lvl="4" indent="0" algn="r" rtl="0">
              <a:spcBef>
                <a:spcPts val="0"/>
              </a:spcBef>
              <a:buNone/>
              <a:defRPr sz="794" b="0" i="0" u="none" strike="noStrike" cap="none">
                <a:solidFill>
                  <a:srgbClr val="6C6463"/>
                </a:solidFill>
              </a:defRPr>
            </a:lvl5pPr>
            <a:lvl6pPr marL="0" marR="0" lvl="5" indent="0" algn="r" rtl="0">
              <a:spcBef>
                <a:spcPts val="0"/>
              </a:spcBef>
              <a:buNone/>
              <a:defRPr sz="794" b="0" i="0" u="none" strike="noStrike" cap="none">
                <a:solidFill>
                  <a:srgbClr val="6C6463"/>
                </a:solidFill>
              </a:defRPr>
            </a:lvl6pPr>
            <a:lvl7pPr marL="0" marR="0" lvl="6" indent="0" algn="r" rtl="0">
              <a:spcBef>
                <a:spcPts val="0"/>
              </a:spcBef>
              <a:buNone/>
              <a:defRPr sz="794" b="0" i="0" u="none" strike="noStrike" cap="none">
                <a:solidFill>
                  <a:srgbClr val="6C6463"/>
                </a:solidFill>
              </a:defRPr>
            </a:lvl7pPr>
            <a:lvl8pPr marL="0" marR="0" lvl="7" indent="0" algn="r" rtl="0">
              <a:spcBef>
                <a:spcPts val="0"/>
              </a:spcBef>
              <a:buNone/>
              <a:defRPr sz="794" b="0" i="0" u="none" strike="noStrike" cap="none">
                <a:solidFill>
                  <a:srgbClr val="6C6463"/>
                </a:solidFill>
              </a:defRPr>
            </a:lvl8pPr>
            <a:lvl9pPr marL="0" marR="0" lvl="8" indent="0" algn="r" rtl="0">
              <a:spcBef>
                <a:spcPts val="0"/>
              </a:spcBef>
              <a:buNone/>
              <a:defRPr sz="794" b="0" i="0" u="none" strike="noStrike" cap="none">
                <a:solidFill>
                  <a:srgbClr val="6C6463"/>
                </a:solidFill>
              </a:defRPr>
            </a:lvl9pPr>
          </a:lstStyle>
          <a:p>
            <a:fld id="{00000000-1234-1234-1234-123412341234}" type="slidenum">
              <a:rPr lang="en-US" smtClean="0"/>
              <a:pPr/>
              <a:t>‹#›</a:t>
            </a:fld>
            <a:endParaRPr lang="en-US"/>
          </a:p>
        </p:txBody>
      </p:sp>
      <p:sp>
        <p:nvSpPr>
          <p:cNvPr id="145" name="Shape 145"/>
          <p:cNvSpPr txBox="1">
            <a:spLocks noGrp="1"/>
          </p:cNvSpPr>
          <p:nvPr>
            <p:ph type="title"/>
          </p:nvPr>
        </p:nvSpPr>
        <p:spPr>
          <a:xfrm>
            <a:off x="914805" y="898413"/>
            <a:ext cx="10363200" cy="615554"/>
          </a:xfrm>
          <a:prstGeom prst="rect">
            <a:avLst/>
          </a:prstGeom>
          <a:noFill/>
          <a:ln>
            <a:noFill/>
          </a:ln>
        </p:spPr>
        <p:txBody>
          <a:bodyPr spcFirstLastPara="1" wrap="square" lIns="91425" tIns="91425" rIns="91425" bIns="91425" anchor="b" anchorCtr="0"/>
          <a:lstStyle>
            <a:lvl1pPr marL="0" marR="0" lvl="0" indent="0" algn="l" rtl="0">
              <a:spcBef>
                <a:spcPts val="0"/>
              </a:spcBef>
              <a:spcAft>
                <a:spcPts val="0"/>
              </a:spcAft>
              <a:buClr>
                <a:srgbClr val="0067B9"/>
              </a:buClr>
              <a:buSzPts val="1400"/>
              <a:buNone/>
              <a:defRPr sz="3174" b="0" i="0" u="none" strike="noStrike" cap="none">
                <a:solidFill>
                  <a:srgbClr val="0067B9"/>
                </a:solidFill>
              </a:defRPr>
            </a:lvl1pPr>
            <a:lvl2pPr lvl="1" indent="0">
              <a:spcBef>
                <a:spcPts val="0"/>
              </a:spcBef>
              <a:spcAft>
                <a:spcPts val="0"/>
              </a:spcAft>
              <a:buSzPts val="1400"/>
              <a:buNone/>
              <a:defRPr sz="2381"/>
            </a:lvl2pPr>
            <a:lvl3pPr lvl="2" indent="0">
              <a:spcBef>
                <a:spcPts val="0"/>
              </a:spcBef>
              <a:spcAft>
                <a:spcPts val="0"/>
              </a:spcAft>
              <a:buSzPts val="1400"/>
              <a:buNone/>
              <a:defRPr sz="2381"/>
            </a:lvl3pPr>
            <a:lvl4pPr lvl="3" indent="0">
              <a:spcBef>
                <a:spcPts val="0"/>
              </a:spcBef>
              <a:spcAft>
                <a:spcPts val="0"/>
              </a:spcAft>
              <a:buSzPts val="1400"/>
              <a:buNone/>
              <a:defRPr sz="2381"/>
            </a:lvl4pPr>
            <a:lvl5pPr lvl="4" indent="0">
              <a:spcBef>
                <a:spcPts val="0"/>
              </a:spcBef>
              <a:spcAft>
                <a:spcPts val="0"/>
              </a:spcAft>
              <a:buSzPts val="1400"/>
              <a:buNone/>
              <a:defRPr sz="2381"/>
            </a:lvl5pPr>
            <a:lvl6pPr lvl="5" indent="0">
              <a:spcBef>
                <a:spcPts val="0"/>
              </a:spcBef>
              <a:spcAft>
                <a:spcPts val="0"/>
              </a:spcAft>
              <a:buSzPts val="1400"/>
              <a:buNone/>
              <a:defRPr sz="2381"/>
            </a:lvl6pPr>
            <a:lvl7pPr lvl="6" indent="0">
              <a:spcBef>
                <a:spcPts val="0"/>
              </a:spcBef>
              <a:spcAft>
                <a:spcPts val="0"/>
              </a:spcAft>
              <a:buSzPts val="1400"/>
              <a:buNone/>
              <a:defRPr sz="2381"/>
            </a:lvl7pPr>
            <a:lvl8pPr lvl="7" indent="0">
              <a:spcBef>
                <a:spcPts val="0"/>
              </a:spcBef>
              <a:spcAft>
                <a:spcPts val="0"/>
              </a:spcAft>
              <a:buSzPts val="1400"/>
              <a:buNone/>
              <a:defRPr sz="2381"/>
            </a:lvl8pPr>
            <a:lvl9pPr lvl="8" indent="0">
              <a:spcBef>
                <a:spcPts val="0"/>
              </a:spcBef>
              <a:spcAft>
                <a:spcPts val="0"/>
              </a:spcAft>
              <a:buSzPts val="1400"/>
              <a:buNone/>
              <a:defRPr sz="2381"/>
            </a:lvl9pPr>
          </a:lstStyle>
          <a:p>
            <a:endParaRPr/>
          </a:p>
        </p:txBody>
      </p:sp>
    </p:spTree>
    <p:extLst>
      <p:ext uri="{BB962C8B-B14F-4D97-AF65-F5344CB8AC3E}">
        <p14:creationId xmlns:p14="http://schemas.microsoft.com/office/powerpoint/2010/main" val="357139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ED43D48-BA6D-044B-863E-6AA2EE913DA4}"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941300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ED43D48-BA6D-044B-863E-6AA2EE913DA4}" type="datetimeFigureOut">
              <a:rPr lang="en-US" smtClean="0"/>
              <a:t>11/7/2019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20693630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ED43D48-BA6D-044B-863E-6AA2EE913DA4}"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286277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ED43D48-BA6D-044B-863E-6AA2EE913DA4}" type="datetimeFigureOut">
              <a:rPr lang="en-US" smtClean="0"/>
              <a:t>11/7/2019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9011821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ED43D48-BA6D-044B-863E-6AA2EE913DA4}" type="datetimeFigureOut">
              <a:rPr lang="en-US" smtClean="0"/>
              <a:t>11/7/2019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759093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D43D48-BA6D-044B-863E-6AA2EE913DA4}" type="datetimeFigureOut">
              <a:rPr lang="en-US" smtClean="0"/>
              <a:t>11/7/2019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2034751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531067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ED43D48-BA6D-044B-863E-6AA2EE913DA4}" type="datetimeFigureOut">
              <a:rPr lang="en-US" smtClean="0"/>
              <a:t>11/7/2019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50220C-33F2-1C43-9667-1F7049FE1F3D}" type="slidenum">
              <a:rPr lang="en-US" smtClean="0"/>
              <a:t>‹#›</a:t>
            </a:fld>
            <a:endParaRPr lang="en-US"/>
          </a:p>
        </p:txBody>
      </p:sp>
    </p:spTree>
    <p:extLst>
      <p:ext uri="{BB962C8B-B14F-4D97-AF65-F5344CB8AC3E}">
        <p14:creationId xmlns:p14="http://schemas.microsoft.com/office/powerpoint/2010/main" val="1497775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D43D48-BA6D-044B-863E-6AA2EE913DA4}" type="datetimeFigureOut">
              <a:rPr lang="en-US" smtClean="0"/>
              <a:t>11/7/2019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50220C-33F2-1C43-9667-1F7049FE1F3D}" type="slidenum">
              <a:rPr lang="en-US" smtClean="0"/>
              <a:t>‹#›</a:t>
            </a:fld>
            <a:endParaRPr lang="en-US"/>
          </a:p>
        </p:txBody>
      </p:sp>
    </p:spTree>
    <p:extLst>
      <p:ext uri="{BB962C8B-B14F-4D97-AF65-F5344CB8AC3E}">
        <p14:creationId xmlns:p14="http://schemas.microsoft.com/office/powerpoint/2010/main" val="21352873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37408"/>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514906" cy="2462213"/>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320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4: Using Your Knowledge and Advocating for an NSCA</a:t>
            </a:r>
            <a:endPar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eaLnBrk="1" hangingPunct="1">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100390"/>
            <a:ext cx="5912774" cy="584775"/>
          </a:xfrm>
          <a:prstGeom prst="rect">
            <a:avLst/>
          </a:prstGeom>
          <a:noFill/>
        </p:spPr>
        <p:txBody>
          <a:bodyPr wrap="square" rtlCol="0">
            <a:spAutoFit/>
          </a:bodyPr>
          <a:lstStyle/>
          <a:p>
            <a:r>
              <a:rPr lang="en-US" sz="160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1913959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CEA99A-41E4-47D1-866E-5FA3F3E7D9E7}"/>
              </a:ext>
            </a:extLst>
          </p:cNvPr>
          <p:cNvSpPr>
            <a:spLocks noGrp="1"/>
          </p:cNvSpPr>
          <p:nvPr>
            <p:ph type="title"/>
          </p:nvPr>
        </p:nvSpPr>
        <p:spPr>
          <a:xfrm>
            <a:off x="276273" y="423530"/>
            <a:ext cx="11780874" cy="580800"/>
          </a:xfrm>
        </p:spPr>
        <p:txBody>
          <a:bodyPr>
            <a:noAutofit/>
          </a:bodyPr>
          <a:lstStyle/>
          <a:p>
            <a:pPr algn="ctr"/>
            <a:r>
              <a:rPr lang="en-US" sz="3600" b="1" dirty="0" smtClean="0">
                <a:solidFill>
                  <a:srgbClr val="C00000"/>
                </a:solidFill>
                <a:latin typeface="Gill Sans MT" panose="020B0502020104020203" pitchFamily="34" charset="0"/>
              </a:rPr>
              <a:t>Reflecting on what you have learned and next steps? </a:t>
            </a:r>
            <a:endParaRPr lang="en-US" sz="3600" b="1" dirty="0">
              <a:solidFill>
                <a:srgbClr val="C00000"/>
              </a:solidFill>
              <a:latin typeface="Gill Sans MT" panose="020B0502020104020203" pitchFamily="34" charset="0"/>
            </a:endParaRPr>
          </a:p>
        </p:txBody>
      </p:sp>
      <p:sp>
        <p:nvSpPr>
          <p:cNvPr id="5" name="TextBox 4"/>
          <p:cNvSpPr txBox="1"/>
          <p:nvPr/>
        </p:nvSpPr>
        <p:spPr>
          <a:xfrm>
            <a:off x="616342" y="1121289"/>
            <a:ext cx="11100737" cy="3631763"/>
          </a:xfrm>
          <a:prstGeom prst="rect">
            <a:avLst/>
          </a:prstGeom>
          <a:noFill/>
        </p:spPr>
        <p:txBody>
          <a:bodyPr wrap="square" rtlCol="0">
            <a:spAutoFit/>
          </a:bodyPr>
          <a:lstStyle/>
          <a:p>
            <a:r>
              <a:rPr lang="en-US" sz="2000" b="1" dirty="0" smtClean="0">
                <a:latin typeface="Gill Sans MT" panose="020B0502020104020203" pitchFamily="34" charset="0"/>
              </a:rPr>
              <a:t>Take some time individually or as a country team to think about your needs or plans for an NSCA:</a:t>
            </a:r>
          </a:p>
          <a:p>
            <a:endParaRPr lang="en-US" sz="1000" dirty="0">
              <a:latin typeface="Gill Sans MT" panose="020B0502020104020203" pitchFamily="34" charset="0"/>
            </a:endParaRPr>
          </a:p>
          <a:p>
            <a:pPr marL="285750" indent="-285750">
              <a:buFont typeface="Wingdings" panose="05000000000000000000" pitchFamily="2" charset="2"/>
              <a:buChar char="ü"/>
            </a:pPr>
            <a:r>
              <a:rPr lang="en-US" sz="2000" dirty="0" smtClean="0">
                <a:latin typeface="Gill Sans MT" panose="020B0502020104020203" pitchFamily="34" charset="0"/>
              </a:rPr>
              <a:t>Do you already have plans to conduct an NSCA or similar assessment? </a:t>
            </a:r>
            <a:endParaRPr lang="en-US" sz="2000" dirty="0" smtClean="0">
              <a:latin typeface="Gill Sans MT" panose="020B0502020104020203" pitchFamily="34" charset="0"/>
            </a:endParaRPr>
          </a:p>
          <a:p>
            <a:pPr lvl="1"/>
            <a:r>
              <a:rPr lang="en-US" sz="2000" dirty="0" smtClean="0">
                <a:latin typeface="Gill Sans MT" panose="020B0502020104020203" pitchFamily="34" charset="0"/>
              </a:rPr>
              <a:t>-What </a:t>
            </a:r>
            <a:r>
              <a:rPr lang="en-US" sz="2000" dirty="0" smtClean="0">
                <a:latin typeface="Gill Sans MT" panose="020B0502020104020203" pitchFamily="34" charset="0"/>
              </a:rPr>
              <a:t>will the scope be</a:t>
            </a:r>
            <a:r>
              <a:rPr lang="en-US" sz="2000" dirty="0" smtClean="0">
                <a:latin typeface="Gill Sans MT" panose="020B0502020104020203" pitchFamily="34" charset="0"/>
              </a:rPr>
              <a:t>?</a:t>
            </a:r>
          </a:p>
          <a:p>
            <a:pPr lvl="1"/>
            <a:r>
              <a:rPr lang="en-US" sz="2000" dirty="0" smtClean="0">
                <a:latin typeface="Gill Sans MT" panose="020B0502020104020203" pitchFamily="34" charset="0"/>
              </a:rPr>
              <a:t>-What resources will you require? Have these been planned for?</a:t>
            </a:r>
            <a:endParaRPr lang="en-US" sz="2000" dirty="0" smtClean="0">
              <a:latin typeface="Gill Sans MT" panose="020B0502020104020203" pitchFamily="34" charset="0"/>
            </a:endParaRPr>
          </a:p>
          <a:p>
            <a:pPr marL="285750" indent="-285750">
              <a:buFont typeface="Wingdings" panose="05000000000000000000" pitchFamily="2" charset="2"/>
              <a:buChar char="ü"/>
            </a:pPr>
            <a:r>
              <a:rPr lang="en-US" sz="2000" dirty="0" smtClean="0">
                <a:latin typeface="Gill Sans MT" panose="020B0502020104020203" pitchFamily="34" charset="0"/>
              </a:rPr>
              <a:t>If you don’t have immediate plans, consider if your country needs a supply chain assessment?</a:t>
            </a:r>
          </a:p>
          <a:p>
            <a:pPr lvl="1"/>
            <a:r>
              <a:rPr lang="en-US" sz="2000" dirty="0" smtClean="0">
                <a:latin typeface="Gill Sans MT" panose="020B0502020104020203" pitchFamily="34" charset="0"/>
              </a:rPr>
              <a:t>-Has there been a recent assessment?</a:t>
            </a:r>
          </a:p>
          <a:p>
            <a:pPr lvl="1"/>
            <a:r>
              <a:rPr lang="en-US" sz="2000" dirty="0" smtClean="0">
                <a:latin typeface="Gill Sans MT" panose="020B0502020104020203" pitchFamily="34" charset="0"/>
              </a:rPr>
              <a:t>-Will a new supply chain strategy be developed in the next few years?</a:t>
            </a:r>
          </a:p>
          <a:p>
            <a:pPr lvl="1"/>
            <a:r>
              <a:rPr lang="en-US" sz="2000" dirty="0">
                <a:latin typeface="Gill Sans MT" panose="020B0502020104020203" pitchFamily="34" charset="0"/>
              </a:rPr>
              <a:t>-</a:t>
            </a:r>
            <a:r>
              <a:rPr lang="en-US" sz="2000" dirty="0" smtClean="0">
                <a:latin typeface="Gill Sans MT" panose="020B0502020104020203" pitchFamily="34" charset="0"/>
              </a:rPr>
              <a:t>Is </a:t>
            </a:r>
            <a:r>
              <a:rPr lang="en-US" sz="2000" dirty="0" smtClean="0">
                <a:latin typeface="Gill Sans MT" panose="020B0502020104020203" pitchFamily="34" charset="0"/>
              </a:rPr>
              <a:t>there a need to monitor performance of the current strategic plan?</a:t>
            </a:r>
          </a:p>
          <a:p>
            <a:pPr lvl="1"/>
            <a:r>
              <a:rPr lang="en-US" sz="2000" dirty="0" smtClean="0">
                <a:latin typeface="Gill Sans MT" panose="020B0502020104020203" pitchFamily="34" charset="0"/>
              </a:rPr>
              <a:t>-How </a:t>
            </a:r>
            <a:r>
              <a:rPr lang="en-US" sz="2000" dirty="0" smtClean="0">
                <a:latin typeface="Gill Sans MT" panose="020B0502020104020203" pitchFamily="34" charset="0"/>
              </a:rPr>
              <a:t>will you advocate for an NSCA if one is needed</a:t>
            </a:r>
            <a:r>
              <a:rPr lang="en-US" sz="2000" dirty="0" smtClean="0">
                <a:latin typeface="Gill Sans MT" panose="020B0502020104020203" pitchFamily="34" charset="0"/>
              </a:rPr>
              <a:t>? Who would you need to advocate with? What would the key messages be?</a:t>
            </a:r>
            <a:endParaRPr lang="en-US" sz="2000" dirty="0" smtClean="0">
              <a:latin typeface="Gill Sans MT" panose="020B0502020104020203" pitchFamily="34" charset="0"/>
            </a:endParaRPr>
          </a:p>
        </p:txBody>
      </p:sp>
      <p:sp>
        <p:nvSpPr>
          <p:cNvPr id="6" name="TextBox 5"/>
          <p:cNvSpPr txBox="1"/>
          <p:nvPr/>
        </p:nvSpPr>
        <p:spPr>
          <a:xfrm>
            <a:off x="7167090" y="6361339"/>
            <a:ext cx="4890057" cy="400110"/>
          </a:xfrm>
          <a:prstGeom prst="rect">
            <a:avLst/>
          </a:prstGeom>
          <a:noFill/>
        </p:spPr>
        <p:txBody>
          <a:bodyPr wrap="none" rtlCol="0">
            <a:spAutoFit/>
          </a:bodyPr>
          <a:lstStyle/>
          <a:p>
            <a:r>
              <a:rPr lang="en-US" sz="2000" dirty="0" smtClean="0">
                <a:solidFill>
                  <a:srgbClr val="C00000"/>
                </a:solidFill>
                <a:latin typeface="Gill Sans MT" panose="020B0502020104020203" pitchFamily="34" charset="0"/>
              </a:rPr>
              <a:t>Several individuals or teams to report out…..</a:t>
            </a:r>
            <a:endParaRPr lang="en-US" sz="2000" dirty="0">
              <a:solidFill>
                <a:srgbClr val="C00000"/>
              </a:solidFill>
              <a:latin typeface="Gill Sans MT" panose="020B0502020104020203" pitchFamily="34" charset="0"/>
            </a:endParaRPr>
          </a:p>
        </p:txBody>
      </p:sp>
      <p:sp>
        <p:nvSpPr>
          <p:cNvPr id="7" name="TextBox 6"/>
          <p:cNvSpPr txBox="1"/>
          <p:nvPr/>
        </p:nvSpPr>
        <p:spPr>
          <a:xfrm>
            <a:off x="616342" y="4884011"/>
            <a:ext cx="8386783" cy="1477328"/>
          </a:xfrm>
          <a:prstGeom prst="rect">
            <a:avLst/>
          </a:prstGeom>
          <a:noFill/>
        </p:spPr>
        <p:txBody>
          <a:bodyPr wrap="none" rtlCol="0">
            <a:spAutoFit/>
          </a:bodyPr>
          <a:lstStyle/>
          <a:p>
            <a:r>
              <a:rPr lang="en-US" sz="2000" b="1" dirty="0" smtClean="0">
                <a:latin typeface="Gill Sans MT" panose="020B0502020104020203" pitchFamily="34" charset="0"/>
              </a:rPr>
              <a:t>If you are an implementing </a:t>
            </a:r>
            <a:r>
              <a:rPr lang="en-US" sz="2000" b="1" dirty="0" smtClean="0">
                <a:latin typeface="Gill Sans MT" panose="020B0502020104020203" pitchFamily="34" charset="0"/>
              </a:rPr>
              <a:t>partner/consultants:</a:t>
            </a:r>
            <a:endParaRPr lang="en-US" sz="2000" b="1" dirty="0" smtClean="0">
              <a:latin typeface="Gill Sans MT" panose="020B0502020104020203" pitchFamily="34" charset="0"/>
            </a:endParaRPr>
          </a:p>
          <a:p>
            <a:endParaRPr lang="en-US" sz="1000" dirty="0" smtClean="0">
              <a:latin typeface="Gill Sans MT" panose="020B0502020104020203" pitchFamily="34" charset="0"/>
            </a:endParaRPr>
          </a:p>
          <a:p>
            <a:pPr marL="285750" indent="-285750">
              <a:buFont typeface="Wingdings" panose="05000000000000000000" pitchFamily="2" charset="2"/>
              <a:buChar char="ü"/>
            </a:pPr>
            <a:r>
              <a:rPr lang="en-US" sz="2000" dirty="0" smtClean="0">
                <a:latin typeface="Gill Sans MT" panose="020B0502020104020203" pitchFamily="34" charset="0"/>
              </a:rPr>
              <a:t>Do you have any supply chain assessments coming up?</a:t>
            </a:r>
          </a:p>
          <a:p>
            <a:pPr marL="285750" indent="-285750">
              <a:buFont typeface="Wingdings" panose="05000000000000000000" pitchFamily="2" charset="2"/>
              <a:buChar char="ü"/>
            </a:pPr>
            <a:r>
              <a:rPr lang="en-US" sz="2000" dirty="0" smtClean="0">
                <a:latin typeface="Gill Sans MT" panose="020B0502020104020203" pitchFamily="34" charset="0"/>
              </a:rPr>
              <a:t>How will you use the information presented here to inform the assessment</a:t>
            </a:r>
            <a:r>
              <a:rPr lang="en-US" sz="2000" dirty="0" smtClean="0">
                <a:latin typeface="Gill Sans MT" panose="020B0502020104020203" pitchFamily="34" charset="0"/>
              </a:rPr>
              <a:t>?</a:t>
            </a:r>
          </a:p>
          <a:p>
            <a:pPr marL="285750" indent="-285750">
              <a:buFont typeface="Wingdings" panose="05000000000000000000" pitchFamily="2" charset="2"/>
              <a:buChar char="ü"/>
            </a:pPr>
            <a:r>
              <a:rPr lang="en-US" sz="2000" dirty="0" smtClean="0">
                <a:latin typeface="Gill Sans MT" panose="020B0502020104020203" pitchFamily="34" charset="0"/>
              </a:rPr>
              <a:t>Is there a way to advocate for an NSCA in the countries you work in?</a:t>
            </a:r>
            <a:endParaRPr lang="en-US" sz="2000" dirty="0">
              <a:latin typeface="Gill Sans MT" panose="020B0502020104020203" pitchFamily="34" charset="0"/>
            </a:endParaRPr>
          </a:p>
        </p:txBody>
      </p:sp>
    </p:spTree>
    <p:extLst>
      <p:ext uri="{BB962C8B-B14F-4D97-AF65-F5344CB8AC3E}">
        <p14:creationId xmlns:p14="http://schemas.microsoft.com/office/powerpoint/2010/main" val="1683571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CEA99A-41E4-47D1-866E-5FA3F3E7D9E7}"/>
              </a:ext>
            </a:extLst>
          </p:cNvPr>
          <p:cNvSpPr>
            <a:spLocks noGrp="1"/>
          </p:cNvSpPr>
          <p:nvPr>
            <p:ph type="title"/>
          </p:nvPr>
        </p:nvSpPr>
        <p:spPr>
          <a:xfrm>
            <a:off x="914400" y="572386"/>
            <a:ext cx="10363200" cy="580800"/>
          </a:xfrm>
        </p:spPr>
        <p:txBody>
          <a:bodyPr>
            <a:noAutofit/>
          </a:bodyPr>
          <a:lstStyle/>
          <a:p>
            <a:pPr algn="ctr"/>
            <a:r>
              <a:rPr lang="en-US" sz="3600" b="1" dirty="0" smtClean="0">
                <a:solidFill>
                  <a:srgbClr val="C00000"/>
                </a:solidFill>
                <a:latin typeface="Gill Sans MT" panose="020B0502020104020203" pitchFamily="34" charset="0"/>
              </a:rPr>
              <a:t>What additional information do you need?</a:t>
            </a:r>
            <a:endParaRPr lang="en-US" sz="3600" b="1" dirty="0">
              <a:solidFill>
                <a:srgbClr val="C00000"/>
              </a:solidFill>
              <a:latin typeface="Gill Sans MT" panose="020B0502020104020203" pitchFamily="34" charset="0"/>
            </a:endParaRPr>
          </a:p>
        </p:txBody>
      </p:sp>
      <p:sp>
        <p:nvSpPr>
          <p:cNvPr id="5" name="TextBox 4"/>
          <p:cNvSpPr txBox="1"/>
          <p:nvPr/>
        </p:nvSpPr>
        <p:spPr>
          <a:xfrm>
            <a:off x="914400" y="1956390"/>
            <a:ext cx="10048114" cy="1446550"/>
          </a:xfrm>
          <a:prstGeom prst="rect">
            <a:avLst/>
          </a:prstGeom>
          <a:noFill/>
        </p:spPr>
        <p:txBody>
          <a:bodyPr wrap="square" rtlCol="0">
            <a:spAutoFit/>
          </a:bodyPr>
          <a:lstStyle/>
          <a:p>
            <a:pPr marL="342900" indent="-342900">
              <a:buFont typeface="Arial" panose="020B0604020202020204" pitchFamily="34" charset="0"/>
              <a:buChar char="•"/>
            </a:pPr>
            <a:r>
              <a:rPr lang="en-US" sz="2200" dirty="0" smtClean="0">
                <a:latin typeface="Gill Sans MT" panose="020B0502020104020203" pitchFamily="34" charset="0"/>
              </a:rPr>
              <a:t>Is there any additional information you need from us to inform your decision to conduct an assessment?</a:t>
            </a:r>
          </a:p>
          <a:p>
            <a:endParaRPr lang="en-US" sz="2200" dirty="0" smtClean="0">
              <a:latin typeface="Gill Sans MT" panose="020B0502020104020203" pitchFamily="34" charset="0"/>
            </a:endParaRPr>
          </a:p>
          <a:p>
            <a:pPr marL="342900" indent="-342900">
              <a:buFont typeface="Arial" panose="020B0604020202020204" pitchFamily="34" charset="0"/>
              <a:buChar char="•"/>
            </a:pPr>
            <a:r>
              <a:rPr lang="en-US" sz="2200" dirty="0" smtClean="0">
                <a:latin typeface="Gill Sans MT" panose="020B0502020104020203" pitchFamily="34" charset="0"/>
              </a:rPr>
              <a:t>Any additional resources you need?</a:t>
            </a:r>
          </a:p>
        </p:txBody>
      </p:sp>
    </p:spTree>
    <p:extLst>
      <p:ext uri="{BB962C8B-B14F-4D97-AF65-F5344CB8AC3E}">
        <p14:creationId xmlns:p14="http://schemas.microsoft.com/office/powerpoint/2010/main" val="10334157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25317A7B-EE38-4DAC-979D-EA1A9CC5A143}"/>
</file>

<file path=customXml/itemProps2.xml><?xml version="1.0" encoding="utf-8"?>
<ds:datastoreItem xmlns:ds="http://schemas.openxmlformats.org/officeDocument/2006/customXml" ds:itemID="{F13F9E76-84A1-4D1A-B9A9-E874FB38259D}"/>
</file>

<file path=customXml/itemProps3.xml><?xml version="1.0" encoding="utf-8"?>
<ds:datastoreItem xmlns:ds="http://schemas.openxmlformats.org/officeDocument/2006/customXml" ds:itemID="{D77F0DFB-CC8B-433F-AF91-ED773577D7ED}"/>
</file>

<file path=customXml/itemProps4.xml><?xml version="1.0" encoding="utf-8"?>
<ds:datastoreItem xmlns:ds="http://schemas.openxmlformats.org/officeDocument/2006/customXml" ds:itemID="{B0D05E8E-2D0E-4BAF-8F96-1C65FDE6B8CE}"/>
</file>

<file path=docProps/app.xml><?xml version="1.0" encoding="utf-8"?>
<Properties xmlns="http://schemas.openxmlformats.org/officeDocument/2006/extended-properties" xmlns:vt="http://schemas.openxmlformats.org/officeDocument/2006/docPropsVTypes">
  <TotalTime>5962</TotalTime>
  <Words>372</Words>
  <Application>Microsoft Office PowerPoint</Application>
  <PresentationFormat>Custom</PresentationFormat>
  <Paragraphs>29</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PowerPoint Presentation</vt:lpstr>
      <vt:lpstr>Reflecting on what you have learned and next steps? </vt:lpstr>
      <vt:lpstr>What additional information do you need?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Teresa Jamieson</dc:creator>
  <cp:lastModifiedBy>Hershey, Christine (GH/HIDN/MAL)</cp:lastModifiedBy>
  <cp:revision>118</cp:revision>
  <dcterms:created xsi:type="dcterms:W3CDTF">2018-03-15T19:05:04Z</dcterms:created>
  <dcterms:modified xsi:type="dcterms:W3CDTF">2019-11-07T17:02:33Z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