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5"/>
  </p:sldMasterIdLst>
  <p:notesMasterIdLst>
    <p:notesMasterId r:id="rId19"/>
  </p:notesMasterIdLst>
  <p:sldIdLst>
    <p:sldId id="496" r:id="rId6"/>
    <p:sldId id="498" r:id="rId7"/>
    <p:sldId id="497" r:id="rId8"/>
    <p:sldId id="499" r:id="rId9"/>
    <p:sldId id="500" r:id="rId10"/>
    <p:sldId id="501" r:id="rId11"/>
    <p:sldId id="503" r:id="rId12"/>
    <p:sldId id="504" r:id="rId13"/>
    <p:sldId id="505" r:id="rId14"/>
    <p:sldId id="507" r:id="rId15"/>
    <p:sldId id="508" r:id="rId16"/>
    <p:sldId id="506" r:id="rId17"/>
    <p:sldId id="50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vin Pilz" initials="KP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C52236-7A6E-45D5-A411-9FB3F81ED63E}" v="50" dt="2019-10-29T14:04:25.5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2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11/5/2019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Slide Image Placeholder 1">
            <a:extLst>
              <a:ext uri="{FF2B5EF4-FFF2-40B4-BE49-F238E27FC236}">
                <a16:creationId xmlns:a16="http://schemas.microsoft.com/office/drawing/2014/main" id="{4BB9B046-81B3-4714-9922-1DEA7E83B8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Notes Placeholder 2">
            <a:extLst>
              <a:ext uri="{FF2B5EF4-FFF2-40B4-BE49-F238E27FC236}">
                <a16:creationId xmlns:a16="http://schemas.microsoft.com/office/drawing/2014/main" id="{91BD1C62-83FD-408B-AA10-DF72B964C6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71012" name="Slide Number Placeholder 3">
            <a:extLst>
              <a:ext uri="{FF2B5EF4-FFF2-40B4-BE49-F238E27FC236}">
                <a16:creationId xmlns:a16="http://schemas.microsoft.com/office/drawing/2014/main" id="{CCF05D3C-DB65-401A-9AF2-4C75E511BB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84B49-9A6D-4E27-BA02-B6B63BE4959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9981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>
            <a:extLst>
              <a:ext uri="{FF2B5EF4-FFF2-40B4-BE49-F238E27FC236}">
                <a16:creationId xmlns:a16="http://schemas.microsoft.com/office/drawing/2014/main" id="{5826F6A4-9682-47FE-B063-1FA399CB1B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Notes Placeholder 2">
            <a:extLst>
              <a:ext uri="{FF2B5EF4-FFF2-40B4-BE49-F238E27FC236}">
                <a16:creationId xmlns:a16="http://schemas.microsoft.com/office/drawing/2014/main" id="{254020BA-18A2-4434-9253-6456106371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Stratification</a:t>
            </a:r>
            <a:r>
              <a:rPr lang="en-US" altLang="en-US" baseline="0" dirty="0"/>
              <a:t> can account for areas of interest like rural facilities. </a:t>
            </a:r>
            <a:endParaRPr lang="en-US" altLang="en-US" dirty="0"/>
          </a:p>
        </p:txBody>
      </p:sp>
      <p:sp>
        <p:nvSpPr>
          <p:cNvPr id="189444" name="Slide Number Placeholder 3">
            <a:extLst>
              <a:ext uri="{FF2B5EF4-FFF2-40B4-BE49-F238E27FC236}">
                <a16:creationId xmlns:a16="http://schemas.microsoft.com/office/drawing/2014/main" id="{F5329532-CEBF-4042-B035-41D2E9069B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72617-6A89-4A07-96FE-06CC84DD70B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0344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:a16="http://schemas.microsoft.com/office/drawing/2014/main" id="{077ECC10-8CDF-47D1-B14C-044A40267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Notes Placeholder 2">
            <a:extLst>
              <a:ext uri="{FF2B5EF4-FFF2-40B4-BE49-F238E27FC236}">
                <a16:creationId xmlns:a16="http://schemas.microsoft.com/office/drawing/2014/main" id="{4F4EDDBC-3EB7-4FA9-951C-70739D17C0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Have replacement facilities ready for last minutes,</a:t>
            </a:r>
            <a:r>
              <a:rPr lang="en-US" altLang="en-US" baseline="0" dirty="0"/>
              <a:t> and unexpected </a:t>
            </a: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:a16="http://schemas.microsoft.com/office/drawing/2014/main" id="{FECD9260-F435-4BC3-849D-132F2609C1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5B23DB-6194-43CF-A8C3-152D97196DC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08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:a16="http://schemas.microsoft.com/office/drawing/2014/main" id="{077ECC10-8CDF-47D1-B14C-044A40267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Notes Placeholder 2">
            <a:extLst>
              <a:ext uri="{FF2B5EF4-FFF2-40B4-BE49-F238E27FC236}">
                <a16:creationId xmlns:a16="http://schemas.microsoft.com/office/drawing/2014/main" id="{4F4EDDBC-3EB7-4FA9-951C-70739D17C0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Have replacement facilities ready for last minutes,</a:t>
            </a:r>
            <a:r>
              <a:rPr lang="en-US" altLang="en-US" baseline="0" dirty="0"/>
              <a:t> and unexpected </a:t>
            </a: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:a16="http://schemas.microsoft.com/office/drawing/2014/main" id="{FECD9260-F435-4BC3-849D-132F2609C1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5B23DB-6194-43CF-A8C3-152D97196DC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4437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:a16="http://schemas.microsoft.com/office/drawing/2014/main" id="{077ECC10-8CDF-47D1-B14C-044A40267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Notes Placeholder 2">
            <a:extLst>
              <a:ext uri="{FF2B5EF4-FFF2-40B4-BE49-F238E27FC236}">
                <a16:creationId xmlns:a16="http://schemas.microsoft.com/office/drawing/2014/main" id="{4F4EDDBC-3EB7-4FA9-951C-70739D17C0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Have replacement facilities ready for last minutes,</a:t>
            </a:r>
            <a:r>
              <a:rPr lang="en-US" altLang="en-US" baseline="0" dirty="0"/>
              <a:t> and unexpected </a:t>
            </a:r>
            <a:endParaRPr lang="en-US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:a16="http://schemas.microsoft.com/office/drawing/2014/main" id="{FECD9260-F435-4BC3-849D-132F2609C1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5B23DB-6194-43CF-A8C3-152D97196DC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1229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Slide Image Placeholder 1">
            <a:extLst>
              <a:ext uri="{FF2B5EF4-FFF2-40B4-BE49-F238E27FC236}">
                <a16:creationId xmlns:a16="http://schemas.microsoft.com/office/drawing/2014/main" id="{B1BD7049-804F-48C9-8603-F39DBE46A1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Notes Placeholder 2">
            <a:extLst>
              <a:ext uri="{FF2B5EF4-FFF2-40B4-BE49-F238E27FC236}">
                <a16:creationId xmlns:a16="http://schemas.microsoft.com/office/drawing/2014/main" id="{CD30506E-67D5-40D1-90E2-5D989C5931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These</a:t>
            </a:r>
            <a:r>
              <a:rPr lang="en-US" altLang="en-US" baseline="0" dirty="0"/>
              <a:t> are critical steps in sampling. This process should be repeated as needed to fit within the confines of the budget and needs of the stakeholders.</a:t>
            </a:r>
            <a:endParaRPr lang="en-US" altLang="en-US" dirty="0"/>
          </a:p>
        </p:txBody>
      </p:sp>
      <p:sp>
        <p:nvSpPr>
          <p:cNvPr id="175108" name="Slide Number Placeholder 3">
            <a:extLst>
              <a:ext uri="{FF2B5EF4-FFF2-40B4-BE49-F238E27FC236}">
                <a16:creationId xmlns:a16="http://schemas.microsoft.com/office/drawing/2014/main" id="{6E6F145D-9F83-44FC-BD26-46AB297A43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8379A-5262-4751-868B-85DC7A21A75C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984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>
            <a:extLst>
              <a:ext uri="{FF2B5EF4-FFF2-40B4-BE49-F238E27FC236}">
                <a16:creationId xmlns:a16="http://schemas.microsoft.com/office/drawing/2014/main" id="{8F3D24DB-785D-435F-A963-737C66EA52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Notes Placeholder 2">
            <a:extLst>
              <a:ext uri="{FF2B5EF4-FFF2-40B4-BE49-F238E27FC236}">
                <a16:creationId xmlns:a16="http://schemas.microsoft.com/office/drawing/2014/main" id="{E697B6DA-E53F-4996-A112-271E2FD7CD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73060" name="Slide Number Placeholder 3">
            <a:extLst>
              <a:ext uri="{FF2B5EF4-FFF2-40B4-BE49-F238E27FC236}">
                <a16:creationId xmlns:a16="http://schemas.microsoft.com/office/drawing/2014/main" id="{8052CCD2-D230-4311-A1E3-0B6B2C8654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923297-7A79-4254-9401-94FE81EFD16C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7318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>
            <a:extLst>
              <a:ext uri="{FF2B5EF4-FFF2-40B4-BE49-F238E27FC236}">
                <a16:creationId xmlns:a16="http://schemas.microsoft.com/office/drawing/2014/main" id="{4E64E38C-A3D5-4569-AC15-6E80958D65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Notes Placeholder 2">
            <a:extLst>
              <a:ext uri="{FF2B5EF4-FFF2-40B4-BE49-F238E27FC236}">
                <a16:creationId xmlns:a16="http://schemas.microsoft.com/office/drawing/2014/main" id="{37AE3A52-3BF5-4280-9A7A-CD8DE77CF9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How many samples are needed and what</a:t>
            </a:r>
            <a:r>
              <a:rPr lang="en-US" altLang="en-US" baseline="0" dirty="0"/>
              <a:t> facilities are eligible to be included in the sample?</a:t>
            </a:r>
            <a:endParaRPr lang="en-US" altLang="en-US" dirty="0"/>
          </a:p>
        </p:txBody>
      </p:sp>
      <p:sp>
        <p:nvSpPr>
          <p:cNvPr id="177156" name="Slide Number Placeholder 3">
            <a:extLst>
              <a:ext uri="{FF2B5EF4-FFF2-40B4-BE49-F238E27FC236}">
                <a16:creationId xmlns:a16="http://schemas.microsoft.com/office/drawing/2014/main" id="{75A7AD50-A432-4CF3-9AC4-09684B5092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59834E-C7F3-4192-9D0E-AF93781FB1E4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56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Slide Image Placeholder 1">
            <a:extLst>
              <a:ext uri="{FF2B5EF4-FFF2-40B4-BE49-F238E27FC236}">
                <a16:creationId xmlns:a16="http://schemas.microsoft.com/office/drawing/2014/main" id="{06DBD8E5-30FF-4F7E-877B-722F97F173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Notes Placeholder 2">
            <a:extLst>
              <a:ext uri="{FF2B5EF4-FFF2-40B4-BE49-F238E27FC236}">
                <a16:creationId xmlns:a16="http://schemas.microsoft.com/office/drawing/2014/main" id="{09EDE6D3-C349-4AC0-BD23-B4BCEF9C13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179204" name="Slide Number Placeholder 3">
            <a:extLst>
              <a:ext uri="{FF2B5EF4-FFF2-40B4-BE49-F238E27FC236}">
                <a16:creationId xmlns:a16="http://schemas.microsoft.com/office/drawing/2014/main" id="{0C27E050-6757-4189-B4EB-5A7C4AF1C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4BD06-CFBD-41DB-9DA4-870893E858C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5195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Slide Image Placeholder 1">
            <a:extLst>
              <a:ext uri="{FF2B5EF4-FFF2-40B4-BE49-F238E27FC236}">
                <a16:creationId xmlns:a16="http://schemas.microsoft.com/office/drawing/2014/main" id="{C7C99B92-E5E4-4B39-AB55-1C47607CBD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Notes Placeholder 2">
            <a:extLst>
              <a:ext uri="{FF2B5EF4-FFF2-40B4-BE49-F238E27FC236}">
                <a16:creationId xmlns:a16="http://schemas.microsoft.com/office/drawing/2014/main" id="{CFEB45C2-6BD4-4572-A17D-768C8B7FB8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The sample frame is a list of all facilities that could be included in the sample. You will need</a:t>
            </a:r>
            <a:r>
              <a:rPr lang="en-US" altLang="en-US" baseline="0" dirty="0"/>
              <a:t> identifying information for these facilities.</a:t>
            </a:r>
          </a:p>
          <a:p>
            <a:endParaRPr lang="en-US" altLang="en-US" baseline="0" dirty="0"/>
          </a:p>
        </p:txBody>
      </p:sp>
      <p:sp>
        <p:nvSpPr>
          <p:cNvPr id="181252" name="Slide Number Placeholder 3">
            <a:extLst>
              <a:ext uri="{FF2B5EF4-FFF2-40B4-BE49-F238E27FC236}">
                <a16:creationId xmlns:a16="http://schemas.microsoft.com/office/drawing/2014/main" id="{3124AE78-700F-46B7-8A70-2EC543C1A0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5DA07-0114-45D5-A418-4375F8FC54B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3215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>
            <a:extLst>
              <a:ext uri="{FF2B5EF4-FFF2-40B4-BE49-F238E27FC236}">
                <a16:creationId xmlns:a16="http://schemas.microsoft.com/office/drawing/2014/main" id="{A1783E6F-A13A-48A2-805A-C3A36D99D9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Notes Placeholder 2">
            <a:extLst>
              <a:ext uri="{FF2B5EF4-FFF2-40B4-BE49-F238E27FC236}">
                <a16:creationId xmlns:a16="http://schemas.microsoft.com/office/drawing/2014/main" id="{AD852613-DD9F-4632-8610-FA166810EF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The default is a margin of error of +/-</a:t>
            </a:r>
            <a:r>
              <a:rPr lang="en-US" altLang="en-US" baseline="0" dirty="0"/>
              <a:t> 10% at the individual question level. At the scoring level, the margin of error will be less than 10% since the questions are averaged. The sampling methodology is aligned with the EVM sampling methodology. </a:t>
            </a:r>
            <a:endParaRPr lang="en-US" altLang="en-US" dirty="0"/>
          </a:p>
        </p:txBody>
      </p:sp>
      <p:sp>
        <p:nvSpPr>
          <p:cNvPr id="185348" name="Slide Number Placeholder 3">
            <a:extLst>
              <a:ext uri="{FF2B5EF4-FFF2-40B4-BE49-F238E27FC236}">
                <a16:creationId xmlns:a16="http://schemas.microsoft.com/office/drawing/2014/main" id="{19C8CDBD-C120-4600-8717-AC3BBDF0A3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449FA7-566F-4E4E-AD15-DC6308926ECD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502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Slide Image Placeholder 1">
            <a:extLst>
              <a:ext uri="{FF2B5EF4-FFF2-40B4-BE49-F238E27FC236}">
                <a16:creationId xmlns:a16="http://schemas.microsoft.com/office/drawing/2014/main" id="{1F470AE0-E235-416A-A389-F833A7578B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Notes Placeholder 2">
            <a:extLst>
              <a:ext uri="{FF2B5EF4-FFF2-40B4-BE49-F238E27FC236}">
                <a16:creationId xmlns:a16="http://schemas.microsoft.com/office/drawing/2014/main" id="{BAD598F4-9941-4CC2-9977-1814050A6A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The sample is nationally representative</a:t>
            </a:r>
            <a:r>
              <a:rPr lang="en-US" altLang="en-US" baseline="0" dirty="0"/>
              <a:t> and not representative of an individual district. </a:t>
            </a:r>
            <a:endParaRPr lang="en-US" altLang="en-US" dirty="0"/>
          </a:p>
        </p:txBody>
      </p:sp>
      <p:sp>
        <p:nvSpPr>
          <p:cNvPr id="187396" name="Slide Number Placeholder 3">
            <a:extLst>
              <a:ext uri="{FF2B5EF4-FFF2-40B4-BE49-F238E27FC236}">
                <a16:creationId xmlns:a16="http://schemas.microsoft.com/office/drawing/2014/main" id="{2BA2CD80-6E26-4655-A647-B6C74F10B6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2B1CB8-4784-4966-9189-D97948DB51E8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8504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>
            <a:extLst>
              <a:ext uri="{FF2B5EF4-FFF2-40B4-BE49-F238E27FC236}">
                <a16:creationId xmlns:a16="http://schemas.microsoft.com/office/drawing/2014/main" id="{5826F6A4-9682-47FE-B063-1FA399CB1B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Notes Placeholder 2">
            <a:extLst>
              <a:ext uri="{FF2B5EF4-FFF2-40B4-BE49-F238E27FC236}">
                <a16:creationId xmlns:a16="http://schemas.microsoft.com/office/drawing/2014/main" id="{254020BA-18A2-4434-9253-6456106371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en-US" dirty="0"/>
              <a:t>Stratification</a:t>
            </a:r>
            <a:r>
              <a:rPr lang="en-US" altLang="en-US" baseline="0" dirty="0"/>
              <a:t> can account for areas of interest like rural facilities. </a:t>
            </a:r>
            <a:endParaRPr lang="en-US" altLang="en-US" dirty="0"/>
          </a:p>
        </p:txBody>
      </p:sp>
      <p:sp>
        <p:nvSpPr>
          <p:cNvPr id="189444" name="Slide Number Placeholder 3">
            <a:extLst>
              <a:ext uri="{FF2B5EF4-FFF2-40B4-BE49-F238E27FC236}">
                <a16:creationId xmlns:a16="http://schemas.microsoft.com/office/drawing/2014/main" id="{F5329532-CEBF-4042-B035-41D2E9069B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72617-6A89-4A07-96FE-06CC84DD70B5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248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11/5/2019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11/5/2019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11/5/2019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BB08D06-20F3-46EA-94FE-CE0B561E90EB}"/>
              </a:ext>
            </a:extLst>
          </p:cNvPr>
          <p:cNvSpPr/>
          <p:nvPr/>
        </p:nvSpPr>
        <p:spPr>
          <a:xfrm>
            <a:off x="253711" y="197110"/>
            <a:ext cx="11695376" cy="6463782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>
              <a:defRPr/>
            </a:pPr>
            <a:endParaRPr lang="en-US" kern="0" dirty="0">
              <a:solidFill>
                <a:sysClr val="windowText" lastClr="000000"/>
              </a:solidFill>
              <a:latin typeface="Gill Sans M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B276B8B-FDEF-4486-8681-C99D9EFB8DF5}"/>
              </a:ext>
            </a:extLst>
          </p:cNvPr>
          <p:cNvCxnSpPr/>
          <p:nvPr/>
        </p:nvCxnSpPr>
        <p:spPr>
          <a:xfrm>
            <a:off x="6210194" y="5979791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E48A6F61-9A2C-42A0-86F2-3E9C192DCE16}"/>
              </a:ext>
            </a:extLst>
          </p:cNvPr>
          <p:cNvSpPr>
            <a:spLocks noGrp="1"/>
          </p:cNvSpPr>
          <p:nvPr/>
        </p:nvSpPr>
        <p:spPr>
          <a:xfrm>
            <a:off x="2438400" y="1479549"/>
            <a:ext cx="8001000" cy="2101851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>
              <a:lnSpc>
                <a:spcPct val="80000"/>
              </a:lnSpc>
            </a:pPr>
            <a:r>
              <a:rPr lang="en-US" altLang="en-US" sz="32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</a:p>
          <a:p>
            <a:pPr defTabSz="604738">
              <a:lnSpc>
                <a:spcPct val="80000"/>
              </a:lnSpc>
            </a:pP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3:  Site Selection, Sampling, and Communication</a:t>
            </a:r>
          </a:p>
          <a:p>
            <a:pPr defTabSz="604738">
              <a:lnSpc>
                <a:spcPct val="80000"/>
              </a:lnSpc>
            </a:pPr>
            <a:endParaRPr lang="en-US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pic>
        <p:nvPicPr>
          <p:cNvPr id="169991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7E7D8E20-17CC-477F-BAFF-6C2A94ED2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96572" y="6029112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D668B81-8552-4486-8120-77A64584E068}"/>
              </a:ext>
            </a:extLst>
          </p:cNvPr>
          <p:cNvSpPr txBox="1"/>
          <p:nvPr/>
        </p:nvSpPr>
        <p:spPr>
          <a:xfrm>
            <a:off x="6210195" y="5992025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4738"/>
            <a:r>
              <a:rPr lang="en-US" sz="1600" b="1" dirty="0">
                <a:solidFill>
                  <a:srgbClr val="FFFFFF"/>
                </a:solidFill>
                <a:latin typeface="Gill Sans MT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195097785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Content Placeholder 1">
            <a:extLst>
              <a:ext uri="{FF2B5EF4-FFF2-40B4-BE49-F238E27FC236}">
                <a16:creationId xmlns:a16="http://schemas.microsoft.com/office/drawing/2014/main" id="{F91B83A4-F283-41AC-B43E-495415828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233" y="706664"/>
            <a:ext cx="11652179" cy="5863887"/>
          </a:xfrm>
        </p:spPr>
        <p:txBody>
          <a:bodyPr>
            <a:normAutofit/>
          </a:bodyPr>
          <a:lstStyle/>
          <a:p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Random = representative</a:t>
            </a:r>
          </a:p>
          <a:p>
            <a:pPr marL="0" indent="0">
              <a:buNone/>
            </a:pPr>
            <a:endParaRPr lang="en-US" altLang="en-US" sz="2645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Random can be with </a:t>
            </a:r>
            <a:r>
              <a:rPr lang="en-US" altLang="en-US" sz="2645" i="1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the </a:t>
            </a:r>
            <a:r>
              <a:rPr lang="en-US" altLang="en-US" sz="2645" i="1" u="sng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probability of selection proportional to the size of the population</a:t>
            </a:r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,</a:t>
            </a:r>
          </a:p>
          <a:p>
            <a:pPr lvl="1"/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Where population can be number of facilities</a:t>
            </a:r>
          </a:p>
          <a:p>
            <a:endParaRPr lang="en-US" altLang="en-US" sz="2645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Can consider </a:t>
            </a:r>
            <a:r>
              <a:rPr lang="en-US" altLang="en-US" sz="2645" i="1" u="sng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stratification</a:t>
            </a:r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to ensure areas of interest are represented</a:t>
            </a:r>
          </a:p>
          <a:p>
            <a:pPr lvl="1"/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E.g., urban/rural; high/low volume.</a:t>
            </a:r>
            <a:b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2645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240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Have “replacement” facilities generated – this will be key during data collection</a:t>
            </a:r>
            <a:b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2645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eaLnBrk="1" hangingPunct="1"/>
            <a:endParaRPr lang="en-US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88418" name="Date Placeholder 2">
            <a:extLst>
              <a:ext uri="{FF2B5EF4-FFF2-40B4-BE49-F238E27FC236}">
                <a16:creationId xmlns:a16="http://schemas.microsoft.com/office/drawing/2014/main" id="{4A9F7E92-D9CB-411B-8CAC-929C844E2EE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6378A170-FB57-4E37-9C6B-AFC105EB2E48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11/5/2019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8419" name="Footer Placeholder 3">
            <a:extLst>
              <a:ext uri="{FF2B5EF4-FFF2-40B4-BE49-F238E27FC236}">
                <a16:creationId xmlns:a16="http://schemas.microsoft.com/office/drawing/2014/main" id="{13962531-D3A0-41CB-BC3D-30D9506B8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188420" name="Slide Number Placeholder 4">
            <a:extLst>
              <a:ext uri="{FF2B5EF4-FFF2-40B4-BE49-F238E27FC236}">
                <a16:creationId xmlns:a16="http://schemas.microsoft.com/office/drawing/2014/main" id="{5214488F-29A0-4E11-9E03-B23990717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F56E4FFB-7150-4F2F-989D-537347D1E9EF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10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8421" name="Title 5">
            <a:extLst>
              <a:ext uri="{FF2B5EF4-FFF2-40B4-BE49-F238E27FC236}">
                <a16:creationId xmlns:a16="http://schemas.microsoft.com/office/drawing/2014/main" id="{999CEB9B-4AB1-44CD-AD2C-338A892E8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256" y="157077"/>
            <a:ext cx="8305801" cy="1099175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Additional Considerations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535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Date Placeholder 2">
            <a:extLst>
              <a:ext uri="{FF2B5EF4-FFF2-40B4-BE49-F238E27FC236}">
                <a16:creationId xmlns:a16="http://schemas.microsoft.com/office/drawing/2014/main" id="{0BE21488-90CF-4697-A851-6C61D0B2ED0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C5A46702-920B-4170-82BD-EBC5240A95ED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11/5/2019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90467" name="Footer Placeholder 3">
            <a:extLst>
              <a:ext uri="{FF2B5EF4-FFF2-40B4-BE49-F238E27FC236}">
                <a16:creationId xmlns:a16="http://schemas.microsoft.com/office/drawing/2014/main" id="{59BF479B-DCE3-47D0-8F92-98335089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190468" name="Slide Number Placeholder 4">
            <a:extLst>
              <a:ext uri="{FF2B5EF4-FFF2-40B4-BE49-F238E27FC236}">
                <a16:creationId xmlns:a16="http://schemas.microsoft.com/office/drawing/2014/main" id="{4CFDC03C-DA2E-42C6-A42B-25EB1DF3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BB8CE094-D79E-4DD7-B2D9-55EB2CF1FE9E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90469" name="Title 5">
            <a:extLst>
              <a:ext uri="{FF2B5EF4-FFF2-40B4-BE49-F238E27FC236}">
                <a16:creationId xmlns:a16="http://schemas.microsoft.com/office/drawing/2014/main" id="{9872D9CF-3002-42B0-9533-D16022AD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544" y="218057"/>
            <a:ext cx="10158911" cy="58080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Previous NSCA Sample Examples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63AF6CB-9BB4-43A1-8581-A9D4DD6878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183175"/>
              </p:ext>
            </p:extLst>
          </p:nvPr>
        </p:nvGraphicFramePr>
        <p:xfrm>
          <a:off x="268448" y="1730788"/>
          <a:ext cx="3324879" cy="4295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7915">
                  <a:extLst>
                    <a:ext uri="{9D8B030D-6E8A-4147-A177-3AD203B41FA5}">
                      <a16:colId xmlns:a16="http://schemas.microsoft.com/office/drawing/2014/main" val="3412119363"/>
                    </a:ext>
                  </a:extLst>
                </a:gridCol>
                <a:gridCol w="1126964">
                  <a:extLst>
                    <a:ext uri="{9D8B030D-6E8A-4147-A177-3AD203B41FA5}">
                      <a16:colId xmlns:a16="http://schemas.microsoft.com/office/drawing/2014/main" val="1543655671"/>
                    </a:ext>
                  </a:extLst>
                </a:gridCol>
              </a:tblGrid>
              <a:tr h="25908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Ghana 2019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8974283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Facility Type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Number sampled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795103"/>
                  </a:ext>
                </a:extLst>
              </a:tr>
              <a:tr h="3431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CHPS + Clinics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60290736"/>
                  </a:ext>
                </a:extLst>
              </a:tr>
              <a:tr h="310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Health Centre + Polyclinics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20918663"/>
                  </a:ext>
                </a:extLst>
              </a:tr>
              <a:tr h="4019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District Hospitals + Hospitals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07432292"/>
                  </a:ext>
                </a:extLst>
              </a:tr>
              <a:tr h="2709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DHA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87143645"/>
                  </a:ext>
                </a:extLst>
              </a:tr>
              <a:tr h="339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Regional Hospital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79384024"/>
                  </a:ext>
                </a:extLst>
              </a:tr>
              <a:tr h="2903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Regional Medical Stores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30134933"/>
                  </a:ext>
                </a:extLst>
              </a:tr>
              <a:tr h="4261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Teaching Hospital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66026171"/>
                  </a:ext>
                </a:extLst>
              </a:tr>
              <a:tr h="3055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CMS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96287398"/>
                  </a:ext>
                </a:extLst>
              </a:tr>
              <a:tr h="392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MOH + Central Level Entities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459582238"/>
                  </a:ext>
                </a:extLst>
              </a:tr>
              <a:tr h="39207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Grand Total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253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97367901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9EF91F96-9F79-48A7-9C5D-A59A414AEC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213857"/>
              </p:ext>
            </p:extLst>
          </p:nvPr>
        </p:nvGraphicFramePr>
        <p:xfrm>
          <a:off x="8090910" y="1730788"/>
          <a:ext cx="3723588" cy="2992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4153">
                  <a:extLst>
                    <a:ext uri="{9D8B030D-6E8A-4147-A177-3AD203B41FA5}">
                      <a16:colId xmlns:a16="http://schemas.microsoft.com/office/drawing/2014/main" val="3412119363"/>
                    </a:ext>
                  </a:extLst>
                </a:gridCol>
                <a:gridCol w="1489435">
                  <a:extLst>
                    <a:ext uri="{9D8B030D-6E8A-4147-A177-3AD203B41FA5}">
                      <a16:colId xmlns:a16="http://schemas.microsoft.com/office/drawing/2014/main" val="1543655671"/>
                    </a:ext>
                  </a:extLst>
                </a:gridCol>
              </a:tblGrid>
              <a:tr h="25908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Uganda 2018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8974283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Facility Type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Number sampled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3795103"/>
                  </a:ext>
                </a:extLst>
              </a:tr>
              <a:tr h="3431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Health centers II-IV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60290736"/>
                  </a:ext>
                </a:extLst>
              </a:tr>
              <a:tr h="31071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General Hospitals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20918663"/>
                  </a:ext>
                </a:extLst>
              </a:tr>
              <a:tr h="4019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DHOs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07432292"/>
                  </a:ext>
                </a:extLst>
              </a:tr>
              <a:tr h="2709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Regional Referral Hospitals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87143645"/>
                  </a:ext>
                </a:extLst>
              </a:tr>
              <a:tr h="339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CMS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379384024"/>
                  </a:ext>
                </a:extLst>
              </a:tr>
              <a:tr h="2903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MOH + Central Level Entities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30134933"/>
                  </a:ext>
                </a:extLst>
              </a:tr>
              <a:tr h="4261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Total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143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66026171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280A562-C712-464F-BAE8-C11CC98147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7759519"/>
              </p:ext>
            </p:extLst>
          </p:nvPr>
        </p:nvGraphicFramePr>
        <p:xfrm>
          <a:off x="4488110" y="1734220"/>
          <a:ext cx="2931097" cy="4170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7189">
                  <a:extLst>
                    <a:ext uri="{9D8B030D-6E8A-4147-A177-3AD203B41FA5}">
                      <a16:colId xmlns:a16="http://schemas.microsoft.com/office/drawing/2014/main" val="3412119363"/>
                    </a:ext>
                  </a:extLst>
                </a:gridCol>
                <a:gridCol w="1093908">
                  <a:extLst>
                    <a:ext uri="{9D8B030D-6E8A-4147-A177-3AD203B41FA5}">
                      <a16:colId xmlns:a16="http://schemas.microsoft.com/office/drawing/2014/main" val="1543655671"/>
                    </a:ext>
                  </a:extLst>
                </a:gridCol>
              </a:tblGrid>
              <a:tr h="306521"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Guinea 2019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8974283"/>
                  </a:ext>
                </a:extLst>
              </a:tr>
              <a:tr h="306521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Facility Type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+mj-lt"/>
                        </a:rPr>
                        <a:t>Number sampled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624852"/>
                  </a:ext>
                </a:extLst>
              </a:tr>
              <a:tr h="451063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latin typeface="+mj-lt"/>
                        </a:rPr>
                        <a:t>Health Centers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</a:rPr>
                        <a:t>98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0290736"/>
                  </a:ext>
                </a:extLst>
              </a:tr>
              <a:tr h="310719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latin typeface="+mj-lt"/>
                        </a:rPr>
                        <a:t>Hospitals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</a:rPr>
                        <a:t>41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0918663"/>
                  </a:ext>
                </a:extLst>
              </a:tr>
              <a:tr h="389247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latin typeface="+mj-lt"/>
                        </a:rPr>
                        <a:t>National Hospitals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7432292"/>
                  </a:ext>
                </a:extLst>
              </a:tr>
              <a:tr h="417251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latin typeface="+mj-lt"/>
                        </a:rPr>
                        <a:t>Regional Medical Stores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</a:rPr>
                        <a:t>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7143645"/>
                  </a:ext>
                </a:extLst>
              </a:tr>
              <a:tr h="426128"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latin typeface="+mj-lt"/>
                        </a:rPr>
                        <a:t>CMS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</a:rPr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6287398"/>
                  </a:ext>
                </a:extLst>
              </a:tr>
              <a:tr h="613042">
                <a:tc>
                  <a:txBody>
                    <a:bodyPr/>
                    <a:lstStyle/>
                    <a:p>
                      <a:pPr marL="0" marR="0" lvl="0" indent="0" algn="l" defTabSz="60473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MOH + Central Level Entities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</a:rPr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4282231"/>
                  </a:ext>
                </a:extLst>
              </a:tr>
              <a:tr h="613042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>
                          <a:latin typeface="+mj-lt"/>
                        </a:rPr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+mj-lt"/>
                        </a:rPr>
                        <a:t>154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68908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988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Content Placeholder 1">
            <a:extLst>
              <a:ext uri="{FF2B5EF4-FFF2-40B4-BE49-F238E27FC236}">
                <a16:creationId xmlns:a16="http://schemas.microsoft.com/office/drawing/2014/main" id="{DA30189B-17B4-4C76-97C9-1B0C82AFB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99" y="950091"/>
            <a:ext cx="11716974" cy="5689852"/>
          </a:xfrm>
        </p:spPr>
        <p:txBody>
          <a:bodyPr/>
          <a:lstStyle/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Sample should be generated by the core assessment team, based on the parameters and goals of the assessment</a:t>
            </a:r>
            <a:b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Securing buy-in from all stakeholders is very important.</a:t>
            </a:r>
            <a:b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M</a:t>
            </a:r>
            <a:r>
              <a:rPr lang="en-US" altLang="en-US" sz="3439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ake sure to adequately justify sampling decisions and how they line up with assessment goals when circulating</a:t>
            </a:r>
            <a:br>
              <a:rPr lang="en-US" altLang="en-US" sz="3439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43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439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Often its better to circulate a sample description and a summary table of facilities by type. (Not by region or full list)</a:t>
            </a:r>
          </a:p>
          <a:p>
            <a:endParaRPr lang="en-US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eaLnBrk="1" hangingPunct="1"/>
            <a:endParaRPr lang="en-US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90466" name="Date Placeholder 2">
            <a:extLst>
              <a:ext uri="{FF2B5EF4-FFF2-40B4-BE49-F238E27FC236}">
                <a16:creationId xmlns:a16="http://schemas.microsoft.com/office/drawing/2014/main" id="{0BE21488-90CF-4697-A851-6C61D0B2ED0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C5A46702-920B-4170-82BD-EBC5240A95ED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11/5/2019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90467" name="Footer Placeholder 3">
            <a:extLst>
              <a:ext uri="{FF2B5EF4-FFF2-40B4-BE49-F238E27FC236}">
                <a16:creationId xmlns:a16="http://schemas.microsoft.com/office/drawing/2014/main" id="{59BF479B-DCE3-47D0-8F92-98335089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190468" name="Slide Number Placeholder 4">
            <a:extLst>
              <a:ext uri="{FF2B5EF4-FFF2-40B4-BE49-F238E27FC236}">
                <a16:creationId xmlns:a16="http://schemas.microsoft.com/office/drawing/2014/main" id="{4CFDC03C-DA2E-42C6-A42B-25EB1DF3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BB8CE094-D79E-4DD7-B2D9-55EB2CF1FE9E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12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90469" name="Title 5">
            <a:extLst>
              <a:ext uri="{FF2B5EF4-FFF2-40B4-BE49-F238E27FC236}">
                <a16:creationId xmlns:a16="http://schemas.microsoft.com/office/drawing/2014/main" id="{9872D9CF-3002-42B0-9533-D16022AD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544" y="218057"/>
            <a:ext cx="10158911" cy="58080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Selected Sample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4168042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Content Placeholder 1">
            <a:extLst>
              <a:ext uri="{FF2B5EF4-FFF2-40B4-BE49-F238E27FC236}">
                <a16:creationId xmlns:a16="http://schemas.microsoft.com/office/drawing/2014/main" id="{DA30189B-17B4-4C76-97C9-1B0C82AFB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65250"/>
            <a:ext cx="6853287" cy="5689852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Once a sample has been agreed upon by all stakeholders, you must inform all facilities that will be surveyed.</a:t>
            </a:r>
            <a:b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Official notification letters from the Ministry of Health will help facilitate the process. </a:t>
            </a:r>
            <a:b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Two weeks before the survey, confirm that </a:t>
            </a:r>
            <a:r>
              <a:rPr lang="en-US" altLang="en-US" sz="3174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all district-level </a:t>
            </a:r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(or similar administrative level) entities have received and disseminated the letters to the particular facilities. </a:t>
            </a:r>
            <a:endParaRPr lang="en-US" altLang="en-US" sz="343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90466" name="Date Placeholder 2">
            <a:extLst>
              <a:ext uri="{FF2B5EF4-FFF2-40B4-BE49-F238E27FC236}">
                <a16:creationId xmlns:a16="http://schemas.microsoft.com/office/drawing/2014/main" id="{0BE21488-90CF-4697-A851-6C61D0B2ED0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C5A46702-920B-4170-82BD-EBC5240A95ED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11/5/2019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90467" name="Footer Placeholder 3">
            <a:extLst>
              <a:ext uri="{FF2B5EF4-FFF2-40B4-BE49-F238E27FC236}">
                <a16:creationId xmlns:a16="http://schemas.microsoft.com/office/drawing/2014/main" id="{59BF479B-DCE3-47D0-8F92-98335089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190468" name="Slide Number Placeholder 4">
            <a:extLst>
              <a:ext uri="{FF2B5EF4-FFF2-40B4-BE49-F238E27FC236}">
                <a16:creationId xmlns:a16="http://schemas.microsoft.com/office/drawing/2014/main" id="{4CFDC03C-DA2E-42C6-A42B-25EB1DF3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BB8CE094-D79E-4DD7-B2D9-55EB2CF1FE9E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13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90469" name="Title 5">
            <a:extLst>
              <a:ext uri="{FF2B5EF4-FFF2-40B4-BE49-F238E27FC236}">
                <a16:creationId xmlns:a16="http://schemas.microsoft.com/office/drawing/2014/main" id="{9872D9CF-3002-42B0-9533-D16022AD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544" y="218057"/>
            <a:ext cx="10158911" cy="58080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Selected Sample Communication</a:t>
            </a:r>
          </a:p>
        </p:txBody>
      </p:sp>
      <p:pic>
        <p:nvPicPr>
          <p:cNvPr id="3" name="Picture 2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28BBF3E5-D896-4155-8E9C-4E7AF1EA5C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304" y="798856"/>
            <a:ext cx="4655252" cy="605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249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1">
            <a:extLst>
              <a:ext uri="{FF2B5EF4-FFF2-40B4-BE49-F238E27FC236}">
                <a16:creationId xmlns:a16="http://schemas.microsoft.com/office/drawing/2014/main" id="{79EB489D-AB92-41F4-B061-312AD1C39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717" y="1079908"/>
            <a:ext cx="11749371" cy="5561513"/>
          </a:xfrm>
        </p:spPr>
        <p:txBody>
          <a:bodyPr/>
          <a:lstStyle/>
          <a:p>
            <a:pPr marL="558797" indent="-457200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When to define the sample</a:t>
            </a:r>
          </a:p>
          <a:p>
            <a:pPr marL="558797" indent="-457200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What to consider when defining the sample</a:t>
            </a:r>
          </a:p>
          <a:p>
            <a:pPr marL="558797" indent="-457200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Statistical considerations</a:t>
            </a:r>
          </a:p>
          <a:p>
            <a:pPr marL="558797" indent="-457200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Drawing the sample</a:t>
            </a:r>
          </a:p>
          <a:p>
            <a:pPr marL="558797" indent="-457200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Communicating the sample</a:t>
            </a:r>
          </a:p>
          <a:p>
            <a:pPr marL="558779" indent="-457182"/>
            <a:endParaRPr lang="en-US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74082" name="Date Placeholder 2">
            <a:extLst>
              <a:ext uri="{FF2B5EF4-FFF2-40B4-BE49-F238E27FC236}">
                <a16:creationId xmlns:a16="http://schemas.microsoft.com/office/drawing/2014/main" id="{2F63A7B6-7980-4BD6-8F30-A10C008F4B6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BADA6671-6F48-4986-8EF8-812095ACDBD7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11/5/2019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4083" name="Footer Placeholder 3">
            <a:extLst>
              <a:ext uri="{FF2B5EF4-FFF2-40B4-BE49-F238E27FC236}">
                <a16:creationId xmlns:a16="http://schemas.microsoft.com/office/drawing/2014/main" id="{5C71335B-6D78-4343-BE73-EE175DADA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174084" name="Slide Number Placeholder 4">
            <a:extLst>
              <a:ext uri="{FF2B5EF4-FFF2-40B4-BE49-F238E27FC236}">
                <a16:creationId xmlns:a16="http://schemas.microsoft.com/office/drawing/2014/main" id="{76669182-FA30-4DA4-8202-656B9B326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BC2CAFB4-0AC3-4669-84E0-671FDDD967CD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2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4085" name="Title 5">
            <a:extLst>
              <a:ext uri="{FF2B5EF4-FFF2-40B4-BE49-F238E27FC236}">
                <a16:creationId xmlns:a16="http://schemas.microsoft.com/office/drawing/2014/main" id="{4C997923-BD8B-4A27-9B25-0F5001CC8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850" y="124079"/>
            <a:ext cx="8305801" cy="1099175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Objectives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967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Content Placeholder 1">
            <a:extLst>
              <a:ext uri="{FF2B5EF4-FFF2-40B4-BE49-F238E27FC236}">
                <a16:creationId xmlns:a16="http://schemas.microsoft.com/office/drawing/2014/main" id="{77C5FB59-5010-427A-8E9C-CBC219FA7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271" y="1025911"/>
            <a:ext cx="11932955" cy="5832089"/>
          </a:xfrm>
        </p:spPr>
        <p:txBody>
          <a:bodyPr/>
          <a:lstStyle/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As early as possible, but not before the specific scope of the assessment has been decided.</a:t>
            </a:r>
          </a:p>
          <a:p>
            <a:endParaRPr lang="en-US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Number and location of the sample needed for planning</a:t>
            </a:r>
          </a:p>
          <a:p>
            <a:pPr lvl="1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Budget</a:t>
            </a:r>
          </a:p>
          <a:p>
            <a:pPr lvl="1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Logistics</a:t>
            </a:r>
          </a:p>
          <a:p>
            <a:pPr lvl="1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Number of data collectors</a:t>
            </a:r>
          </a:p>
          <a:p>
            <a:pPr lvl="1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Etc.</a:t>
            </a:r>
          </a:p>
          <a:p>
            <a:pPr eaLnBrk="1" hangingPunct="1"/>
            <a:endParaRPr lang="en-US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72034" name="Date Placeholder 2">
            <a:extLst>
              <a:ext uri="{FF2B5EF4-FFF2-40B4-BE49-F238E27FC236}">
                <a16:creationId xmlns:a16="http://schemas.microsoft.com/office/drawing/2014/main" id="{90179A72-877A-4712-A944-5CA19059D7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330489CE-FC44-4FB9-8A45-C09A682C61A6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11/5/2019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2035" name="Footer Placeholder 3">
            <a:extLst>
              <a:ext uri="{FF2B5EF4-FFF2-40B4-BE49-F238E27FC236}">
                <a16:creationId xmlns:a16="http://schemas.microsoft.com/office/drawing/2014/main" id="{7B33C8F8-3DFE-408A-9638-C43F146AF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172036" name="Slide Number Placeholder 4">
            <a:extLst>
              <a:ext uri="{FF2B5EF4-FFF2-40B4-BE49-F238E27FC236}">
                <a16:creationId xmlns:a16="http://schemas.microsoft.com/office/drawing/2014/main" id="{79A7D466-81DC-4A55-97EC-FB140A55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5A06BE70-7866-46EA-A955-336FAD08554F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3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2037" name="Title 5">
            <a:extLst>
              <a:ext uri="{FF2B5EF4-FFF2-40B4-BE49-F238E27FC236}">
                <a16:creationId xmlns:a16="http://schemas.microsoft.com/office/drawing/2014/main" id="{A30C2749-8B59-43C7-8CEF-AFCE723AD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850" y="145679"/>
            <a:ext cx="8305801" cy="1099175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When to define and select the sample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528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Content Placeholder 1">
            <a:extLst>
              <a:ext uri="{FF2B5EF4-FFF2-40B4-BE49-F238E27FC236}">
                <a16:creationId xmlns:a16="http://schemas.microsoft.com/office/drawing/2014/main" id="{1D4423A9-F3A1-40A0-B977-DF903BC1E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43" y="985706"/>
            <a:ext cx="6027157" cy="4615074"/>
          </a:xfrm>
        </p:spPr>
        <p:txBody>
          <a:bodyPr>
            <a:normAutofit lnSpcReduction="10000"/>
          </a:bodyPr>
          <a:lstStyle/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What is the purpose / objective of the assessment? (Why sample?)</a:t>
            </a: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Which programs and systems will be assessed?</a:t>
            </a: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Are there any [vertical / health] programs that are of particular interest?</a:t>
            </a: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Is the system decentralized?</a:t>
            </a:r>
          </a:p>
          <a:p>
            <a:endParaRPr lang="en-US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eaLnBrk="1" hangingPunct="1"/>
            <a:endParaRPr lang="en-US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76130" name="Date Placeholder 2">
            <a:extLst>
              <a:ext uri="{FF2B5EF4-FFF2-40B4-BE49-F238E27FC236}">
                <a16:creationId xmlns:a16="http://schemas.microsoft.com/office/drawing/2014/main" id="{1E4EE738-BBA8-4F32-AA88-B6ED90375AE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6131" name="Footer Placeholder 3">
            <a:extLst>
              <a:ext uri="{FF2B5EF4-FFF2-40B4-BE49-F238E27FC236}">
                <a16:creationId xmlns:a16="http://schemas.microsoft.com/office/drawing/2014/main" id="{42D33B26-B18C-4378-87E1-1D3E7CE70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76132" name="Slide Number Placeholder 4">
            <a:extLst>
              <a:ext uri="{FF2B5EF4-FFF2-40B4-BE49-F238E27FC236}">
                <a16:creationId xmlns:a16="http://schemas.microsoft.com/office/drawing/2014/main" id="{E72D7A34-1144-4D69-AB98-71AAD44D5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471834AE-41D0-421D-82CB-E852AD523FEC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4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6133" name="Title 5">
            <a:extLst>
              <a:ext uri="{FF2B5EF4-FFF2-40B4-BE49-F238E27FC236}">
                <a16:creationId xmlns:a16="http://schemas.microsoft.com/office/drawing/2014/main" id="{10115771-0DB9-4317-BF91-ADD902A03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6911"/>
            <a:ext cx="11818214" cy="1059828"/>
          </a:xfrm>
        </p:spPr>
        <p:txBody>
          <a:bodyPr/>
          <a:lstStyle/>
          <a:p>
            <a:pPr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Critical questions to determine the appropriate sample 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Content Placeholder 1">
            <a:extLst>
              <a:ext uri="{FF2B5EF4-FFF2-40B4-BE49-F238E27FC236}">
                <a16:creationId xmlns:a16="http://schemas.microsoft.com/office/drawing/2014/main" id="{4D09C620-C18B-4362-AFB4-C6FEF209B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313" y="1445665"/>
            <a:ext cx="11792567" cy="5993474"/>
          </a:xfrm>
        </p:spPr>
        <p:txBody>
          <a:bodyPr/>
          <a:lstStyle/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All levels of the supply chain should be included in the scope of the assessment (but, of course, …).</a:t>
            </a:r>
          </a:p>
          <a:p>
            <a:endParaRPr lang="en-US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The goals of the assessment should determine whether or not to include non-governmental systems.</a:t>
            </a:r>
          </a:p>
          <a:p>
            <a:pPr eaLnBrk="1" hangingPunct="1"/>
            <a:endParaRPr lang="en-US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78178" name="Date Placeholder 2">
            <a:extLst>
              <a:ext uri="{FF2B5EF4-FFF2-40B4-BE49-F238E27FC236}">
                <a16:creationId xmlns:a16="http://schemas.microsoft.com/office/drawing/2014/main" id="{BABBB194-21A9-4010-88EF-F6ECB53591A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9DAFC6BD-F10F-4D87-90EC-9A90B6636844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11/5/2019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8179" name="Footer Placeholder 3">
            <a:extLst>
              <a:ext uri="{FF2B5EF4-FFF2-40B4-BE49-F238E27FC236}">
                <a16:creationId xmlns:a16="http://schemas.microsoft.com/office/drawing/2014/main" id="{2B8F60CD-5512-4C06-93FF-6CAC4DD1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178180" name="Slide Number Placeholder 4">
            <a:extLst>
              <a:ext uri="{FF2B5EF4-FFF2-40B4-BE49-F238E27FC236}">
                <a16:creationId xmlns:a16="http://schemas.microsoft.com/office/drawing/2014/main" id="{60BB7330-2F3C-4815-858E-1F74AE8B4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E2DEFFD9-6E8A-46DD-95F6-8E2D431631AC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5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8181" name="Title 5">
            <a:extLst>
              <a:ext uri="{FF2B5EF4-FFF2-40B4-BE49-F238E27FC236}">
                <a16:creationId xmlns:a16="http://schemas.microsoft.com/office/drawing/2014/main" id="{F1A5B473-AF41-492B-9942-0ED91DDD8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12" y="91231"/>
            <a:ext cx="11770971" cy="1099175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NSCA 2.0 guidance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91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Content Placeholder 1">
            <a:extLst>
              <a:ext uri="{FF2B5EF4-FFF2-40B4-BE49-F238E27FC236}">
                <a16:creationId xmlns:a16="http://schemas.microsoft.com/office/drawing/2014/main" id="{97BB213F-B207-4135-B5A7-2866B049B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35465"/>
            <a:ext cx="6415489" cy="5799691"/>
          </a:xfrm>
        </p:spPr>
        <p:txBody>
          <a:bodyPr>
            <a:normAutofit fontScale="62500" lnSpcReduction="20000"/>
          </a:bodyPr>
          <a:lstStyle/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The </a:t>
            </a:r>
            <a:r>
              <a:rPr lang="en-US" altLang="en-US" sz="3174" i="1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sample frame</a:t>
            </a:r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is the list of all units (e.g., facilities) that can potentially be included in the assessment</a:t>
            </a:r>
          </a:p>
          <a:p>
            <a:pPr lvl="1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 list</a:t>
            </a:r>
          </a:p>
          <a:p>
            <a:pPr lvl="1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May need additional data (district, province, population served, etc.)</a:t>
            </a:r>
          </a:p>
          <a:p>
            <a:pPr marL="600539" lvl="1" indent="0">
              <a:buNone/>
            </a:pPr>
            <a:endParaRPr lang="en-US" altLang="en-US" sz="3174" b="1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0" indent="0">
              <a:buNone/>
            </a:pPr>
            <a:r>
              <a:rPr lang="en-US" altLang="en-US" sz="3174" b="1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 2.0 recommendations for sample frame: </a:t>
            </a: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All levels of the supply chain should be included relevant to the goals of the assessment.</a:t>
            </a: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The list of entities included in the sample frame should be reviewed:</a:t>
            </a:r>
          </a:p>
          <a:p>
            <a:pPr lvl="1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Completeness </a:t>
            </a:r>
          </a:p>
          <a:p>
            <a:pPr lvl="1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Up-to-date</a:t>
            </a:r>
          </a:p>
          <a:p>
            <a:pPr lvl="1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Entities included in the sample frame listing can be visited for the assessment (security, weather, etc.)</a:t>
            </a:r>
          </a:p>
          <a:p>
            <a:pPr lvl="1"/>
            <a:endParaRPr lang="en-US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eaLnBrk="1" hangingPunct="1"/>
            <a:endParaRPr lang="en-US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80226" name="Date Placeholder 2">
            <a:extLst>
              <a:ext uri="{FF2B5EF4-FFF2-40B4-BE49-F238E27FC236}">
                <a16:creationId xmlns:a16="http://schemas.microsoft.com/office/drawing/2014/main" id="{63BCF215-B6F6-4414-B1BF-3C78314AEE3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341DC2B9-2988-4C3A-82F6-092E42FD6574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11/5/2019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0227" name="Footer Placeholder 3">
            <a:extLst>
              <a:ext uri="{FF2B5EF4-FFF2-40B4-BE49-F238E27FC236}">
                <a16:creationId xmlns:a16="http://schemas.microsoft.com/office/drawing/2014/main" id="{C5B45A86-E129-48DA-A7F9-4F54C7F1D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180228" name="Slide Number Placeholder 4">
            <a:extLst>
              <a:ext uri="{FF2B5EF4-FFF2-40B4-BE49-F238E27FC236}">
                <a16:creationId xmlns:a16="http://schemas.microsoft.com/office/drawing/2014/main" id="{8039E478-D33F-4B71-A572-915A583D0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C2C88323-36BB-43BE-BE6F-E4D2D87714AA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6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0229" name="Title 5">
            <a:extLst>
              <a:ext uri="{FF2B5EF4-FFF2-40B4-BE49-F238E27FC236}">
                <a16:creationId xmlns:a16="http://schemas.microsoft.com/office/drawing/2014/main" id="{699A7FD2-F698-42DF-BF47-110AF8C2C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905891" cy="1069267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Determine the sample frame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pic>
        <p:nvPicPr>
          <p:cNvPr id="7" name="Picture 2" descr="Image result for sampling frame">
            <a:extLst>
              <a:ext uri="{FF2B5EF4-FFF2-40B4-BE49-F238E27FC236}">
                <a16:creationId xmlns:a16="http://schemas.microsoft.com/office/drawing/2014/main" id="{82266EDF-673C-4DDB-B568-D34A562408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689" y="727098"/>
            <a:ext cx="5238750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667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Content Placeholder 1">
            <a:extLst>
              <a:ext uri="{FF2B5EF4-FFF2-40B4-BE49-F238E27FC236}">
                <a16:creationId xmlns:a16="http://schemas.microsoft.com/office/drawing/2014/main" id="{9AF7ADA4-F509-4C8E-B356-26D6574C9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912" y="1274289"/>
            <a:ext cx="11738574" cy="5250084"/>
          </a:xfrm>
        </p:spPr>
        <p:txBody>
          <a:bodyPr>
            <a:normAutofit fontScale="92500"/>
          </a:bodyPr>
          <a:lstStyle/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In most systems, </a:t>
            </a:r>
            <a:r>
              <a:rPr lang="en-US" altLang="en-US" sz="3174" b="1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central</a:t>
            </a:r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level units (MoH, Central Medical Stores) will not need to be sampled, but will be purposively selected</a:t>
            </a: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Guiding principles:</a:t>
            </a:r>
          </a:p>
          <a:p>
            <a:pPr marL="911190" lvl="1" indent="-457182">
              <a:buFont typeface="Gill Sans MT" panose="020B0502020104020203" pitchFamily="34" charset="0"/>
              <a:buAutoNum type="arabicPeriod"/>
            </a:pPr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Define acceptable </a:t>
            </a:r>
            <a:r>
              <a:rPr lang="en-US" altLang="en-US" sz="3174" b="1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level of confidence </a:t>
            </a:r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and </a:t>
            </a:r>
            <a:r>
              <a:rPr lang="en-US" altLang="en-US" sz="3174" b="1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margin of error</a:t>
            </a:r>
          </a:p>
          <a:p>
            <a:pPr marL="1368372" lvl="2" indent="-457182"/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Default is Margin of Error of ±10%, and an 90% level of confidence </a:t>
            </a:r>
          </a:p>
          <a:p>
            <a:pPr marL="911190" lvl="1" indent="-457182">
              <a:buFont typeface="Gill Sans MT" panose="020B0502020104020203" pitchFamily="34" charset="0"/>
              <a:buAutoNum type="arabicPeriod"/>
            </a:pPr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Use </a:t>
            </a:r>
            <a:r>
              <a:rPr lang="en-US" altLang="en-US" sz="3174" b="1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hypergeometric formula </a:t>
            </a:r>
          </a:p>
          <a:p>
            <a:pPr marL="911190" lvl="1" indent="-457182">
              <a:buFont typeface="Gill Sans MT" panose="020B0502020104020203" pitchFamily="34" charset="0"/>
              <a:buAutoNum type="arabicPeriod"/>
            </a:pPr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Use the ‘lowest distribution point’ / lowest geopolitical level as the primary sampling unit</a:t>
            </a:r>
          </a:p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Standard NSCA Sampling Template can help facilitate this process</a:t>
            </a:r>
          </a:p>
          <a:p>
            <a:pPr eaLnBrk="1" hangingPunct="1"/>
            <a:endParaRPr lang="en-US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84322" name="Date Placeholder 2">
            <a:extLst>
              <a:ext uri="{FF2B5EF4-FFF2-40B4-BE49-F238E27FC236}">
                <a16:creationId xmlns:a16="http://schemas.microsoft.com/office/drawing/2014/main" id="{E2EC3370-C173-410B-84A1-367FF5B5B29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EB544765-9773-402C-B32B-41BD39A29666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11/5/2019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4323" name="Footer Placeholder 3">
            <a:extLst>
              <a:ext uri="{FF2B5EF4-FFF2-40B4-BE49-F238E27FC236}">
                <a16:creationId xmlns:a16="http://schemas.microsoft.com/office/drawing/2014/main" id="{9FD289EE-B288-4694-ADAA-1F942A0BA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184324" name="Slide Number Placeholder 4">
            <a:extLst>
              <a:ext uri="{FF2B5EF4-FFF2-40B4-BE49-F238E27FC236}">
                <a16:creationId xmlns:a16="http://schemas.microsoft.com/office/drawing/2014/main" id="{84C0BE71-35E6-495B-8E07-7195B2E4E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3205CEB2-1970-49C8-B185-17068033800F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7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4325" name="Title 5">
            <a:extLst>
              <a:ext uri="{FF2B5EF4-FFF2-40B4-BE49-F238E27FC236}">
                <a16:creationId xmlns:a16="http://schemas.microsoft.com/office/drawing/2014/main" id="{273DCB0C-1737-44B0-B936-F05EB2CF6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05022"/>
            <a:ext cx="12192000" cy="1069267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Based on the sample frame, determine the sample size needed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62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Content Placeholder 1">
            <a:extLst>
              <a:ext uri="{FF2B5EF4-FFF2-40B4-BE49-F238E27FC236}">
                <a16:creationId xmlns:a16="http://schemas.microsoft.com/office/drawing/2014/main" id="{AFFA0121-C094-418D-ADEF-58DBDC1A7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78452"/>
            <a:ext cx="11914645" cy="6232535"/>
          </a:xfrm>
        </p:spPr>
        <p:txBody>
          <a:bodyPr>
            <a:noAutofit/>
          </a:bodyPr>
          <a:lstStyle/>
          <a:p>
            <a:r>
              <a:rPr lang="en-US" altLang="en-US" sz="3174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Lowest delivery origination point / lowest geographic unit is the primary sampling unit</a:t>
            </a:r>
          </a:p>
          <a:p>
            <a:pPr lvl="1"/>
            <a:r>
              <a:rPr lang="en-US" altLang="en-US" sz="291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Often ‘districts’ (e.g., district warehouse).</a:t>
            </a:r>
          </a:p>
          <a:p>
            <a:pPr lvl="1"/>
            <a:r>
              <a:rPr lang="en-US" altLang="en-US" sz="291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Then work</a:t>
            </a:r>
          </a:p>
          <a:p>
            <a:pPr lvl="2"/>
            <a:r>
              <a:rPr lang="en-US" altLang="en-US" sz="291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‘Upward’ to include all points in the supply chain feeding into the initial sample.</a:t>
            </a:r>
          </a:p>
          <a:p>
            <a:pPr lvl="2"/>
            <a:r>
              <a:rPr lang="en-US" altLang="en-US" sz="291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‘Downward’ to include health facilities / community-based agents supplied by the ‘lowest distribution level’.</a:t>
            </a:r>
          </a:p>
          <a:p>
            <a:pPr lvl="2"/>
            <a:r>
              <a:rPr lang="en-US" altLang="en-US" sz="291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For ‘downward’ the number sampled for each ‘lowest distribution level’ should ensure maintaining the given level of confidence and margin of error.</a:t>
            </a:r>
          </a:p>
        </p:txBody>
      </p:sp>
      <p:sp>
        <p:nvSpPr>
          <p:cNvPr id="186370" name="Date Placeholder 2">
            <a:extLst>
              <a:ext uri="{FF2B5EF4-FFF2-40B4-BE49-F238E27FC236}">
                <a16:creationId xmlns:a16="http://schemas.microsoft.com/office/drawing/2014/main" id="{636E6BF5-E486-4261-ABA6-D54625151E4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6371" name="Footer Placeholder 3">
            <a:extLst>
              <a:ext uri="{FF2B5EF4-FFF2-40B4-BE49-F238E27FC236}">
                <a16:creationId xmlns:a16="http://schemas.microsoft.com/office/drawing/2014/main" id="{89B9B551-C8DE-41AA-9D8B-631B49DFF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86372" name="Slide Number Placeholder 4">
            <a:extLst>
              <a:ext uri="{FF2B5EF4-FFF2-40B4-BE49-F238E27FC236}">
                <a16:creationId xmlns:a16="http://schemas.microsoft.com/office/drawing/2014/main" id="{735AF378-E3E0-4C70-A07F-7CD7DF17B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9791164C-A061-49DA-9187-D6F5D30A3C19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8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6373" name="Title 5">
            <a:extLst>
              <a:ext uri="{FF2B5EF4-FFF2-40B4-BE49-F238E27FC236}">
                <a16:creationId xmlns:a16="http://schemas.microsoft.com/office/drawing/2014/main" id="{2DB46CD6-BCF4-4795-AD41-633F1E513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850" y="43819"/>
            <a:ext cx="8305801" cy="1069267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Select the sample</a:t>
            </a:r>
            <a:br>
              <a:rPr lang="en-US" altLang="en-US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491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Content Placeholder 1">
            <a:extLst>
              <a:ext uri="{FF2B5EF4-FFF2-40B4-BE49-F238E27FC236}">
                <a16:creationId xmlns:a16="http://schemas.microsoft.com/office/drawing/2014/main" id="{F91B83A4-F283-41AC-B43E-495415828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511" y="853127"/>
            <a:ext cx="11652179" cy="5863887"/>
          </a:xfrm>
        </p:spPr>
        <p:txBody>
          <a:bodyPr/>
          <a:lstStyle/>
          <a:p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The NSCA toolkit comes complete with a NSCA Sampling Template and Implementation Guide</a:t>
            </a:r>
            <a:b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2645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Read the implementation guide carefully before using the template the first time</a:t>
            </a:r>
          </a:p>
          <a:p>
            <a:endParaRPr lang="en-US" altLang="en-US" sz="2645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Go slowly and be patient</a:t>
            </a:r>
            <a:b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2645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It is perfectly fine to run it multiple times to become familiar with the nature of the output before you settled on a final sample</a:t>
            </a:r>
            <a:b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2645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r>
              <a:rPr lang="en-US" altLang="en-US" sz="2645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We will demo the sampling template during this training</a:t>
            </a:r>
          </a:p>
          <a:p>
            <a:pPr eaLnBrk="1" hangingPunct="1"/>
            <a:endParaRPr lang="en-US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88418" name="Date Placeholder 2">
            <a:extLst>
              <a:ext uri="{FF2B5EF4-FFF2-40B4-BE49-F238E27FC236}">
                <a16:creationId xmlns:a16="http://schemas.microsoft.com/office/drawing/2014/main" id="{4A9F7E92-D9CB-411B-8CAC-929C844E2EE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6378A170-FB57-4E37-9C6B-AFC105EB2E48}" type="datetime1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11/5/2019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8419" name="Footer Placeholder 3">
            <a:extLst>
              <a:ext uri="{FF2B5EF4-FFF2-40B4-BE49-F238E27FC236}">
                <a16:creationId xmlns:a16="http://schemas.microsoft.com/office/drawing/2014/main" id="{13962531-D3A0-41CB-BC3D-30D9506B8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en-US" altLang="en-US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FOOTER GOES HERE</a:t>
            </a:r>
          </a:p>
        </p:txBody>
      </p:sp>
      <p:sp>
        <p:nvSpPr>
          <p:cNvPr id="188420" name="Slide Number Placeholder 4">
            <a:extLst>
              <a:ext uri="{FF2B5EF4-FFF2-40B4-BE49-F238E27FC236}">
                <a16:creationId xmlns:a16="http://schemas.microsoft.com/office/drawing/2014/main" id="{5214488F-29A0-4E11-9E03-B23990717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fld id="{F56E4FFB-7150-4F2F-989D-537347D1E9EF}" type="slidenum">
              <a:rPr lang="en-US" alt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9</a:t>
            </a:fld>
            <a:endParaRPr lang="en-US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8421" name="Title 5">
            <a:extLst>
              <a:ext uri="{FF2B5EF4-FFF2-40B4-BE49-F238E27FC236}">
                <a16:creationId xmlns:a16="http://schemas.microsoft.com/office/drawing/2014/main" id="{999CEB9B-4AB1-44CD-AD2C-338A892E8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808" y="0"/>
            <a:ext cx="8305801" cy="580800"/>
          </a:xfrm>
        </p:spPr>
        <p:txBody>
          <a:bodyPr/>
          <a:lstStyle/>
          <a:p>
            <a:pPr algn="ctr" eaLnBrk="1" hangingPunct="1"/>
            <a:r>
              <a:rPr lang="en-US" altLang="en-US" b="1" dirty="0">
                <a:latin typeface="Gill Sans MT" panose="020B0502020104020203" pitchFamily="34" charset="0"/>
                <a:cs typeface="Gill Sans MT" panose="020B0502020104020203" pitchFamily="34" charset="0"/>
              </a:rPr>
              <a:t>How to draw the sample</a:t>
            </a:r>
          </a:p>
        </p:txBody>
      </p:sp>
    </p:spTree>
    <p:extLst>
      <p:ext uri="{BB962C8B-B14F-4D97-AF65-F5344CB8AC3E}">
        <p14:creationId xmlns:p14="http://schemas.microsoft.com/office/powerpoint/2010/main" val="2150066783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933D1CA2-6047-4F0B-B9EA-1F83FF255F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EAF3945-3F62-4125-BC06-964F9C487DA4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231954C0-24A7-4244-9B58-A2C1766F013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E3FC69A-9120-4BEB-8187-1FAAB6348192}">
  <ds:schemaRefs>
    <ds:schemaRef ds:uri="8d7096d6-fc66-4344-9e3f-2445529a09f6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944</Words>
  <Application>Microsoft Office PowerPoint</Application>
  <PresentationFormat>Widescreen</PresentationFormat>
  <Paragraphs>190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Gill Sans MT</vt:lpstr>
      <vt:lpstr>Times</vt:lpstr>
      <vt:lpstr>1_16.9-Template_12.7.2016</vt:lpstr>
      <vt:lpstr>PowerPoint Presentation</vt:lpstr>
      <vt:lpstr>Objectives </vt:lpstr>
      <vt:lpstr>When to define and select the sample </vt:lpstr>
      <vt:lpstr>Critical questions to determine the appropriate sample  </vt:lpstr>
      <vt:lpstr>NSCA 2.0 guidance </vt:lpstr>
      <vt:lpstr>Determine the sample frame </vt:lpstr>
      <vt:lpstr>Based on the sample frame, determine the sample size needed </vt:lpstr>
      <vt:lpstr>Select the sample </vt:lpstr>
      <vt:lpstr>How to draw the sample</vt:lpstr>
      <vt:lpstr>Additional Considerations </vt:lpstr>
      <vt:lpstr>Previous NSCA Sample Examples</vt:lpstr>
      <vt:lpstr>Selected Sample Communication</vt:lpstr>
      <vt:lpstr>Selected Sample Communication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Arthur Ostrega</cp:lastModifiedBy>
  <cp:revision>14</cp:revision>
  <dcterms:created xsi:type="dcterms:W3CDTF">2018-05-01T03:53:35Z</dcterms:created>
  <dcterms:modified xsi:type="dcterms:W3CDTF">2019-11-05T15:16:38Z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