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Masters/slideMaster2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10"/>
  </p:notesMasterIdLst>
  <p:sldIdLst>
    <p:sldId id="359" r:id="rId3"/>
    <p:sldId id="366" r:id="rId4"/>
    <p:sldId id="361" r:id="rId5"/>
    <p:sldId id="364" r:id="rId6"/>
    <p:sldId id="365" r:id="rId7"/>
    <p:sldId id="367" r:id="rId8"/>
    <p:sldId id="35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5" autoAdjust="0"/>
    <p:restoredTop sz="86194" autoAdjust="0"/>
  </p:normalViewPr>
  <p:slideViewPr>
    <p:cSldViewPr snapToGrid="0">
      <p:cViewPr varScale="1">
        <p:scale>
          <a:sx n="65" d="100"/>
          <a:sy n="65" d="100"/>
        </p:scale>
        <p:origin x="-72" y="-18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18" Type="http://schemas.openxmlformats.org/officeDocument/2006/relationships/customXml" Target="../customXml/item4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91C70-431F-43F3-882F-3D5BBECB1160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1AEA3-8E71-4BE8-9394-E2C1302B3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56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xmlns="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xmlns="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xmlns="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C872BA43-7AC7-4C85-A475-09DD78EA8C9A}" type="slidenum">
              <a:rPr lang="en-US" altLang="en-US" sz="1200">
                <a:solidFill>
                  <a:prstClr val="black"/>
                </a:solidFill>
                <a:latin typeface="Times" charset="0"/>
              </a:rPr>
              <a:pPr>
                <a:defRPr/>
              </a:pPr>
              <a:t>1</a:t>
            </a:fld>
            <a:endParaRPr lang="en-US" altLang="en-US" sz="1200" dirty="0">
              <a:solidFill>
                <a:prstClr val="black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391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0B9C52-E2F9-4229-A752-FF3A322C8BC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424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50BEECF-28B0-4D6A-A3F3-0971A693AC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EF71C964-5D0E-431B-833F-DFC8005991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510EBAB-9E8C-46DD-8B3B-6D1B91099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27B1501-F06D-445C-9AE4-1D66C1EB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7E0B827-F486-42A0-9377-39A7C4F2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79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248BED1-F1F7-4FC5-A32B-F9294BB26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8AB3F7AE-F1A1-4F3C-B07D-3CE3E7AF26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41064B2-9B5F-458D-9081-C45EED752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13B89DB-7B23-41B9-BF31-374330249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042DD82-FA78-4CE2-B50F-1B088941B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91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291B0AA1-ABDC-4976-84B0-EA853B5B43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54DEAB1B-1412-4B9F-9BC8-22A2BE847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06C8DFA-681F-4176-A366-13E7559D2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601BB1A-119B-46C4-9966-9F0C2F8E8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D0DA2BA-EAB8-44AA-8254-05C9E3D96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18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203200" y="1752600"/>
            <a:ext cx="11988800" cy="5105400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>
                    <a:alpha val="50195"/>
                  </a:schemeClr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prstClr val="black"/>
              </a:solidFill>
            </a:endParaRPr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0" y="17526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prstClr val="black"/>
              </a:solidFill>
            </a:endParaRPr>
          </a:p>
        </p:txBody>
      </p:sp>
      <p:sp>
        <p:nvSpPr>
          <p:cNvPr id="6" name="Rectangle 9"/>
          <p:cNvSpPr>
            <a:spLocks noChangeArrowheads="1"/>
          </p:cNvSpPr>
          <p:nvPr userDrawn="1"/>
        </p:nvSpPr>
        <p:spPr bwMode="auto">
          <a:xfrm>
            <a:off x="0" y="1905000"/>
            <a:ext cx="203200" cy="4953000"/>
          </a:xfrm>
          <a:prstGeom prst="rect">
            <a:avLst/>
          </a:prstGeom>
          <a:solidFill>
            <a:srgbClr val="002A6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prstClr val="black"/>
              </a:solidFill>
            </a:endParaRPr>
          </a:p>
        </p:txBody>
      </p:sp>
      <p:pic>
        <p:nvPicPr>
          <p:cNvPr id="7" name="Picture 2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64"/>
          <a:stretch>
            <a:fillRect/>
          </a:stretch>
        </p:blipFill>
        <p:spPr bwMode="auto">
          <a:xfrm>
            <a:off x="607493" y="455613"/>
            <a:ext cx="4006849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16000" y="2362200"/>
            <a:ext cx="10363200" cy="1143000"/>
          </a:xfrm>
        </p:spPr>
        <p:txBody>
          <a:bodyPr/>
          <a:lstStyle>
            <a:lvl1pPr algn="ctr">
              <a:defRPr sz="4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733800"/>
            <a:ext cx="85344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33C20-B7F1-4DB5-B0D4-6AE834FB96D0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11/12/2019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>
                <a:solidFill>
                  <a:prstClr val="black"/>
                </a:solidFill>
              </a:rPr>
              <a:t>DRAFT 1.0</a:t>
            </a: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6F058F-385F-45E7-9391-BA1063E9D275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r>
              <a:rPr lang="en-US" altLang="en-US" dirty="0">
                <a:solidFill>
                  <a:prstClr val="black"/>
                </a:solidFill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4119420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B396D-DECB-407D-875F-40DD35B25C71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11/12/2019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>
                <a:solidFill>
                  <a:prstClr val="black"/>
                </a:solidFill>
              </a:rPr>
              <a:t>DRAFT 1.0</a:t>
            </a: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F1CF4F-F94A-4E72-8A7A-1D90E0D98BB3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2724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1585" y="328684"/>
            <a:ext cx="8290257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37733"/>
            <a:ext cx="10363200" cy="445826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792EB-DE12-4B8F-AB6E-CAF88D3C705F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11/12/2019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>
                <a:solidFill>
                  <a:prstClr val="black"/>
                </a:solidFill>
              </a:rPr>
              <a:t>DRAFT 1.0</a:t>
            </a: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F1CF4F-F94A-4E72-8A7A-1D90E0D98BB3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495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51"/>
            <a:ext cx="10515600" cy="285273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76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BB4F3-F67E-4DF8-BC91-D4750D45240A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11/12/2019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>
                <a:solidFill>
                  <a:prstClr val="black"/>
                </a:solidFill>
              </a:rPr>
              <a:t>DRAFT 1.0</a:t>
            </a: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6AFFB4-B1F4-4784-ADA3-5AEED083F242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2008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209800"/>
            <a:ext cx="50800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209800"/>
            <a:ext cx="50800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B06B3-8490-4F4B-B6D6-2726DD482E58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11/12/2019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>
                <a:solidFill>
                  <a:prstClr val="black"/>
                </a:solidFill>
              </a:rPr>
              <a:t>DRAFT 1.0</a:t>
            </a: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D8761C-1AF7-4CA7-90FE-F13239F65496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4705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9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05B2D-D2BE-4944-9981-D467F990D4BF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11/12/2019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>
                <a:solidFill>
                  <a:prstClr val="black"/>
                </a:solidFill>
              </a:rPr>
              <a:t>DRAFT 1.0</a:t>
            </a: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E4DA4B-BF04-4F0A-8790-283CC9BD8213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373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A8AA3B-E347-4F64-9BFA-60CBB7A8C2F4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11/12/2019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>
                <a:solidFill>
                  <a:prstClr val="black"/>
                </a:solidFill>
              </a:rPr>
              <a:t>DRAFT 1.0</a:t>
            </a: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29A255-8764-43DF-A359-FB337D6A39B4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0575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AF57E-CAE4-49F9-AC4C-47ACAB7E2D10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11/12/2019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>
                <a:solidFill>
                  <a:prstClr val="black"/>
                </a:solidFill>
              </a:rPr>
              <a:t>DRAFT 1.0</a:t>
            </a: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79C9ED-043E-4FB7-BD0E-2D95D9E0F529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737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5DDBA17-5977-4CD7-988C-5448730D3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C6D6F6C-C07A-4CDA-A9E5-741A38197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9F4F6D6-4804-464E-8C56-6D0C0FFDD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2B14380-5ACF-458A-889C-34B4F51A4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6D465B5-4D9E-465B-AD56-AA8346725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823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26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3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26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6F9D7-70CA-4C50-A20C-A5470660B5B6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11/12/2019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>
                <a:solidFill>
                  <a:prstClr val="black"/>
                </a:solidFill>
              </a:rPr>
              <a:t>DRAFT 1.0</a:t>
            </a: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C672A3-D8E4-4007-AC7C-A71B1A8E55EC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8773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26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3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26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43F46-D85E-4BFD-88D0-72B6FB6545E9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11/12/2019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>
                <a:solidFill>
                  <a:prstClr val="black"/>
                </a:solidFill>
              </a:rPr>
              <a:t>DRAFT 1.0</a:t>
            </a: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27F5E-2A51-4409-8296-31600DDE50AA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6792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86609-0136-48C0-B5FC-611F6AB454E4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11/12/2019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>
                <a:solidFill>
                  <a:prstClr val="black"/>
                </a:solidFill>
              </a:rPr>
              <a:t>DRAFT 1.0</a:t>
            </a: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4BBD64-3B42-4700-9153-BB1D5D32D38F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6077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1447800"/>
            <a:ext cx="2590800" cy="464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47800"/>
            <a:ext cx="7569200" cy="464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30596F-0A39-40E7-A724-83112E182CC0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11/12/2019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smtClean="0">
                <a:solidFill>
                  <a:prstClr val="black"/>
                </a:solidFill>
              </a:rPr>
              <a:t>DRAFT 1.0</a:t>
            </a: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5D2B9D-93BF-4E88-AF56-8C36936718C2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8630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Red/Gray 1 Content + Bottom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203200" y="3429000"/>
            <a:ext cx="11785600" cy="3276600"/>
          </a:xfrm>
          <a:solidFill>
            <a:schemeClr val="bg1"/>
          </a:solidFill>
        </p:spPr>
        <p:txBody>
          <a:bodyPr rtlCol="0">
            <a:normAutofit/>
          </a:bodyPr>
          <a:lstStyle>
            <a:lvl1pPr marL="0" marR="0" indent="0" algn="l" defTabSz="25717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675">
                <a:solidFill>
                  <a:srgbClr val="6C6463"/>
                </a:solidFill>
              </a:defRPr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10363200" cy="1600200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914805" y="1036906"/>
            <a:ext cx="10363200" cy="461665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/>
          </p:nvPr>
        </p:nvSpPr>
        <p:spPr>
          <a:xfrm rot="16200000">
            <a:off x="10494089" y="4728446"/>
            <a:ext cx="2743200" cy="144335"/>
          </a:xfrm>
        </p:spPr>
        <p:txBody>
          <a:bodyPr>
            <a:spAutoFit/>
          </a:bodyPr>
          <a:lstStyle>
            <a:lvl1pPr marL="0" indent="0" algn="r">
              <a:buNone/>
              <a:defRPr sz="338" baseline="0">
                <a:solidFill>
                  <a:srgbClr val="FFFFFF"/>
                </a:solidFill>
              </a:defRPr>
            </a:lvl1pPr>
            <a:lvl2pPr marL="129480" indent="0">
              <a:buNone/>
              <a:defRPr sz="1013">
                <a:solidFill>
                  <a:schemeClr val="bg1"/>
                </a:solidFill>
              </a:defRPr>
            </a:lvl2pPr>
            <a:lvl3pPr marL="258961" indent="0">
              <a:buNone/>
              <a:defRPr sz="900">
                <a:solidFill>
                  <a:schemeClr val="bg1"/>
                </a:solidFill>
              </a:defRPr>
            </a:lvl3pPr>
            <a:lvl4pPr marL="384869" indent="0">
              <a:buNone/>
              <a:defRPr sz="788">
                <a:solidFill>
                  <a:schemeClr val="bg1"/>
                </a:solidFill>
              </a:defRPr>
            </a:lvl4pPr>
            <a:lvl5pPr marL="576858" indent="0">
              <a:buNone/>
              <a:defRPr sz="675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="" xmlns:a16="http://schemas.microsoft.com/office/drawing/2014/main" id="{790EBAF5-3DE1-4BB3-89D9-A45AD7E8F5EB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203200" y="6541372"/>
            <a:ext cx="2844800" cy="144335"/>
          </a:xfrm>
        </p:spPr>
        <p:txBody>
          <a:bodyPr/>
          <a:lstStyle>
            <a:lvl1pPr algn="l">
              <a:defRPr sz="338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82CD31CB-7E1F-4F0F-93EA-ABBFE3A67E8D}" type="datetime1">
              <a:rPr lang="en-US" smtClean="0"/>
              <a:pPr/>
              <a:t>11/12/2019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EA6576CC-49E8-437C-8C5C-1373F413C0A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4165600" y="6541372"/>
            <a:ext cx="3860800" cy="144335"/>
          </a:xfrm>
        </p:spPr>
        <p:txBody>
          <a:bodyPr/>
          <a:lstStyle>
            <a:lvl1pPr algn="ctr">
              <a:defRPr sz="338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 smtClean="0"/>
              <a:t>DRAFT 1.0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="" xmlns:a16="http://schemas.microsoft.com/office/drawing/2014/main" id="{1B4EB852-A429-4388-864A-15D9B25BFC8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9144000" y="6541372"/>
            <a:ext cx="2844800" cy="144335"/>
          </a:xfrm>
        </p:spPr>
        <p:txBody>
          <a:bodyPr/>
          <a:lstStyle>
            <a:lvl1pPr algn="r">
              <a:defRPr sz="338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9BF3D382-ABFA-4660-AEA2-B28A3043D5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6726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/Gray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600200"/>
            <a:ext cx="507959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080405" cy="4572000"/>
          </a:xfrm>
        </p:spPr>
        <p:txBody>
          <a:bodyPr>
            <a:normAutofit/>
          </a:bodyPr>
          <a:lstStyle>
            <a:lvl1pPr>
              <a:defRPr sz="2000">
                <a:solidFill>
                  <a:srgbClr val="6C6463"/>
                </a:solidFill>
              </a:defRPr>
            </a:lvl1pPr>
            <a:lvl2pPr>
              <a:defRPr sz="1800">
                <a:solidFill>
                  <a:srgbClr val="6C6463"/>
                </a:solidFill>
              </a:defRPr>
            </a:lvl2pPr>
            <a:lvl3pPr>
              <a:defRPr sz="1600">
                <a:solidFill>
                  <a:srgbClr val="6C6463"/>
                </a:solidFill>
              </a:defRPr>
            </a:lvl3pPr>
            <a:lvl4pPr>
              <a:defRPr sz="1400">
                <a:solidFill>
                  <a:srgbClr val="6C6463"/>
                </a:solidFill>
              </a:defRPr>
            </a:lvl4pPr>
            <a:lvl5pPr>
              <a:defRPr sz="1600">
                <a:solidFill>
                  <a:srgbClr val="6C6463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914805" y="381012"/>
            <a:ext cx="10363200" cy="461665"/>
          </a:xfrm>
        </p:spPr>
        <p:txBody>
          <a:bodyPr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/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B1F7FB9F-5D44-40A9-9040-4C3178B734FC}" type="datetime1">
              <a:rPr lang="en-US" altLang="en-US"/>
              <a:pPr>
                <a:defRPr/>
              </a:pPr>
              <a:t>11/12/2019</a:t>
            </a:fld>
            <a:endParaRPr lang="en-US" altLang="en-US" dirty="0"/>
          </a:p>
        </p:txBody>
      </p:sp>
      <p:sp>
        <p:nvSpPr>
          <p:cNvPr id="6" name="Footer Placeholder 5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DRAFT 1.0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6C6463"/>
                </a:solidFill>
              </a:defRPr>
            </a:lvl1pPr>
          </a:lstStyle>
          <a:p>
            <a:pPr>
              <a:defRPr/>
            </a:pPr>
            <a:fld id="{CD82236A-A8A5-4793-B352-4C7F8192D5E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9029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9678EF4-C8AB-4CB3-9769-0023F5FE1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5F8FA49-62D9-4173-84DA-C1DCDB5E6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5BB55BE-68BD-418A-8D14-23B5EED91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9EF46CE-3602-4BD4-A8B5-031729CD2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A1092F2-0B93-4170-98DF-D45BC4816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34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9908FE8-CE95-41D1-BB8B-D2B3DE03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A7F7060-09EC-4089-951B-629BBD4F94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9AD1197-5901-49B6-B63E-02643A2B6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4728968-245F-4029-8817-12DA8A939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3287E48-38AE-403B-9D4F-253A44634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826DCA9-4EF3-41CA-8999-E2C491BCF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90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2F54FAF-D8C1-43E7-BFC9-554EC6A43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4D8C204-1FC6-4A85-8EBB-EDA77AB0C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720ABAE-46B2-4117-9877-5AD6761FF4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7D2DC154-AFB0-4800-A099-37BDCC2C62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365BAB57-C74E-4A1B-8433-C44696A4A3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B0491CFC-D33C-45DF-9342-5A5026E3A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2D66656-A59E-4C47-8FCC-84AEB322F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7E7F47EA-AA41-44B4-96D4-E4CD8AA10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85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12E8654-9CC2-45E1-B93E-5C0E919F0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E61D3EB-04BD-427D-BE31-A6DDF7B82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53BB1CE-6EFB-47EE-8B20-DDBBC3DF5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542D365-EE17-4EED-B174-A2B25935D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24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F96F803-2E97-497E-A31B-F95E7F8BC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F3DA8C1-22B4-4D4A-AF6E-9F1E42EEA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34B8791-0317-41B4-B64E-17AA0C970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644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94FD843-05E9-463F-9BA7-6DBDB8129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4068B76-928C-4421-964C-36ECCAD92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062F403F-F7C5-4C36-B7E0-2601D3AE48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37D03BF-E99B-4ED1-BCF7-5C693AF6C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440680D-8BF9-4404-BEC9-5D163FDC1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F511097-F2A0-47A5-892D-220413DBE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51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B32358F-62CC-432D-BF12-5DB968E39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CA245B27-8250-4480-87BE-BC9C0BE9F5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384BB05-3DDF-4FEB-AB58-22F733B3C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453B291-01C8-43E5-8EBE-62E2FB9DF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E72967C-9870-4C07-BBAA-08387B396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64A4813-F1B1-49CF-A095-360B3019A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7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955C2CC3-261F-4E95-A756-61BF161E2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F128BD3-47A8-41BC-BC00-A0B099D18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DC0CEE3-D11D-4F5F-8ED9-DE8B43D2D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7D3D8-CE2F-4F2A-BC05-DC5DE59371A6}" type="datetimeFigureOut">
              <a:rPr lang="en-US" smtClean="0"/>
              <a:t>11/12/2019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2EA3BE8-C0F2-4100-8652-AA3E9DE63C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8EAADAB-C19B-4132-87B6-8892AA5FC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9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47800"/>
            <a:ext cx="103632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209800"/>
            <a:ext cx="103632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DE1D708-C11E-4B0C-9B04-85495EBAC6BD}" type="datetime1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11/12/2019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 dirty="0" smtClean="0">
                <a:solidFill>
                  <a:prstClr val="black"/>
                </a:solidFill>
              </a:rPr>
              <a:t>DRAFT 1.0</a:t>
            </a:r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42CFA4C-190A-497B-A00A-C98D202C9C13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1031" name="Rectangle 10"/>
          <p:cNvSpPr>
            <a:spLocks noChangeArrowheads="1"/>
          </p:cNvSpPr>
          <p:nvPr userDrawn="1"/>
        </p:nvSpPr>
        <p:spPr bwMode="auto">
          <a:xfrm>
            <a:off x="0" y="1066800"/>
            <a:ext cx="12192000" cy="152400"/>
          </a:xfrm>
          <a:prstGeom prst="rect">
            <a:avLst/>
          </a:prstGeom>
          <a:solidFill>
            <a:srgbClr val="C2113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n-US" altLang="en-US" dirty="0" smtClean="0">
              <a:solidFill>
                <a:prstClr val="black"/>
              </a:solidFill>
            </a:endParaRPr>
          </a:p>
        </p:txBody>
      </p:sp>
      <p:sp>
        <p:nvSpPr>
          <p:cNvPr id="1032" name="Rectangle 11"/>
          <p:cNvSpPr>
            <a:spLocks noChangeArrowheads="1"/>
          </p:cNvSpPr>
          <p:nvPr userDrawn="1"/>
        </p:nvSpPr>
        <p:spPr bwMode="auto">
          <a:xfrm>
            <a:off x="0" y="1219200"/>
            <a:ext cx="203200" cy="5638800"/>
          </a:xfrm>
          <a:prstGeom prst="rect">
            <a:avLst/>
          </a:prstGeom>
          <a:solidFill>
            <a:srgbClr val="002A6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en-US" altLang="en-US" dirty="0" smtClean="0">
              <a:solidFill>
                <a:srgbClr val="002A6C"/>
              </a:solidFill>
              <a:latin typeface="Times" panose="02020603050405020304" pitchFamily="18" charset="0"/>
            </a:endParaRPr>
          </a:p>
        </p:txBody>
      </p:sp>
      <p:pic>
        <p:nvPicPr>
          <p:cNvPr id="1033" name="Picture 20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64"/>
          <a:stretch>
            <a:fillRect/>
          </a:stretch>
        </p:blipFill>
        <p:spPr bwMode="auto">
          <a:xfrm>
            <a:off x="302693" y="228613"/>
            <a:ext cx="3230033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0347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61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itle 11">
            <a:extLst>
              <a:ext uri="{FF2B5EF4-FFF2-40B4-BE49-F238E27FC236}">
                <a16:creationId xmlns:a16="http://schemas.microsoft.com/office/drawing/2014/main" xmlns="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317522" cy="2462213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320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 SUPPLY CHAIN ASSESSMENT (NSCA 2.0)</a:t>
            </a:r>
          </a:p>
          <a:p>
            <a:pPr>
              <a:lnSpc>
                <a:spcPct val="80000"/>
              </a:lnSpc>
            </a:pPr>
            <a:endParaRPr lang="en-US" altLang="en-US" sz="3200" dirty="0">
              <a:solidFill>
                <a:srgbClr val="FFFF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n-US" sz="3200" dirty="0" smtClean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Comparing Maturity Model Tools</a:t>
            </a:r>
            <a:endParaRPr lang="en-US" altLang="en-US" sz="3200" dirty="0">
              <a:solidFill>
                <a:srgbClr val="FFFFFF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  <a:p>
            <a:pPr>
              <a:lnSpc>
                <a:spcPct val="80000"/>
              </a:lnSpc>
            </a:pPr>
            <a:endParaRPr lang="en-US" altLang="en-US" sz="800" dirty="0">
              <a:solidFill>
                <a:srgbClr val="0000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xmlns="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8715097" y="6106533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761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753" y="441274"/>
            <a:ext cx="11174819" cy="609600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Recent Proliferation of Maturity-based SC Assessment Tools</a:t>
            </a:r>
            <a:endParaRPr lang="en-US" sz="3200" b="1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64457" y="1255594"/>
            <a:ext cx="11161487" cy="5256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Several maturity model have been developed by different partners for supply chain assessment/benchmarking. The Interagency Supply Group, with UNICEF, has recently catalogued tools to help potential users understand their differences.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b="0" dirty="0" smtClean="0">
              <a:solidFill>
                <a:schemeClr val="tx1"/>
              </a:solidFill>
              <a:latin typeface="Gill Sans MT" panose="020B05020201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Many of these are rapid “self-assessment” or workshop-based tools for frequent assessment, others are rigorous survey tools for periodic assessment.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b="0" dirty="0">
              <a:solidFill>
                <a:schemeClr val="tx1"/>
              </a:solidFill>
              <a:latin typeface="Gill Sans MT" panose="020B0502020104020203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0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Not all are available in the public domain. </a:t>
            </a:r>
          </a:p>
        </p:txBody>
      </p:sp>
    </p:spTree>
    <p:extLst>
      <p:ext uri="{BB962C8B-B14F-4D97-AF65-F5344CB8AC3E}">
        <p14:creationId xmlns:p14="http://schemas.microsoft.com/office/powerpoint/2010/main" val="315185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BE66B320-703F-44F9-8822-467E87253B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2454338"/>
              </p:ext>
            </p:extLst>
          </p:nvPr>
        </p:nvGraphicFramePr>
        <p:xfrm>
          <a:off x="281781" y="154839"/>
          <a:ext cx="11628437" cy="6580290"/>
        </p:xfrm>
        <a:graphic>
          <a:graphicData uri="http://schemas.openxmlformats.org/drawingml/2006/table">
            <a:tbl>
              <a:tblPr firstRow="1" firstCol="1" bandRow="1"/>
              <a:tblGrid>
                <a:gridCol w="2679048">
                  <a:extLst>
                    <a:ext uri="{9D8B030D-6E8A-4147-A177-3AD203B41FA5}">
                      <a16:colId xmlns:a16="http://schemas.microsoft.com/office/drawing/2014/main" xmlns="" val="2730280809"/>
                    </a:ext>
                  </a:extLst>
                </a:gridCol>
                <a:gridCol w="8949389">
                  <a:extLst>
                    <a:ext uri="{9D8B030D-6E8A-4147-A177-3AD203B41FA5}">
                      <a16:colId xmlns:a16="http://schemas.microsoft.com/office/drawing/2014/main" xmlns="" val="4238922648"/>
                    </a:ext>
                  </a:extLst>
                </a:gridCol>
              </a:tblGrid>
              <a:tr h="765761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BMGF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371" marR="119371" marT="59685" marB="59685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42844365"/>
                  </a:ext>
                </a:extLst>
              </a:tr>
              <a:tr h="6505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Partner/Developer’s Objective with tool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 tool to determine current/as-is operational and processes capability of supply chain, and identify the weakest performing areas where improvement efforts should focus</a:t>
                      </a: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48110567"/>
                  </a:ext>
                </a:extLst>
              </a:tr>
              <a:tr h="15890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Strengths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 rapid assessment tool  </a:t>
                      </a:r>
                      <a:endParaRPr lang="en-US" sz="28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Does not cost too much to implement</a:t>
                      </a:r>
                      <a:endParaRPr lang="en-US" sz="28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Countries can use tool for self- assessments </a:t>
                      </a:r>
                      <a:endParaRPr lang="en-US" sz="28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Allows electronic data collection (tablet/phone)</a:t>
                      </a:r>
                      <a:endParaRPr lang="en-US" sz="28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Assessors do not require in-depth training </a:t>
                      </a:r>
                      <a:endParaRPr lang="en-US" sz="28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12774125"/>
                  </a:ext>
                </a:extLst>
              </a:tr>
              <a:tr h="162644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Weaknesses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Not a deep-dive diagnostic tool to help in structural reform of the supply chain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Does not account for political economy and other considerations relevant to supply chain </a:t>
                      </a: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reform</a:t>
                      </a: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Accuracy/consistency of output depends on having the right team of respondents (and right facilitator) in the facilitated workshops sessions which are used for assessment</a:t>
                      </a: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51620586"/>
                  </a:ext>
                </a:extLst>
              </a:tr>
              <a:tr h="3566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Quantitative/Qualitative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Qualitative</a:t>
                      </a:r>
                      <a:endParaRPr lang="en-US" sz="28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9040699"/>
                  </a:ext>
                </a:extLst>
              </a:tr>
              <a:tr h="5064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Duration of assessment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Model concept takes 30-45 minutes to introduce and discuss; and 30-60 minutes to conduct, through a focused series of yes/no questions.</a:t>
                      </a: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04580687"/>
                  </a:ext>
                </a:extLst>
              </a:tr>
              <a:tr h="7133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Methodology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Binary questionnaire completed through interview/facilitated workshop with stake holders. </a:t>
                      </a:r>
                      <a:endParaRPr lang="en-US" sz="28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MS Excel based tool</a:t>
                      </a:r>
                      <a:endParaRPr lang="en-US" sz="28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16764979"/>
                  </a:ext>
                </a:extLst>
              </a:tr>
              <a:tr h="3566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Relative Cost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Low &lt;USD 10,000.00</a:t>
                      </a:r>
                      <a:endParaRPr lang="en-US" sz="28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22383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4345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669C5C10-AFAA-4CF1-AE1A-18ECBDD8BB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456764"/>
              </p:ext>
            </p:extLst>
          </p:nvPr>
        </p:nvGraphicFramePr>
        <p:xfrm>
          <a:off x="364025" y="322200"/>
          <a:ext cx="11628437" cy="6337919"/>
        </p:xfrm>
        <a:graphic>
          <a:graphicData uri="http://schemas.openxmlformats.org/drawingml/2006/table">
            <a:tbl>
              <a:tblPr firstRow="1" firstCol="1" bandRow="1"/>
              <a:tblGrid>
                <a:gridCol w="2679048">
                  <a:extLst>
                    <a:ext uri="{9D8B030D-6E8A-4147-A177-3AD203B41FA5}">
                      <a16:colId xmlns:a16="http://schemas.microsoft.com/office/drawing/2014/main" xmlns="" val="2730280809"/>
                    </a:ext>
                  </a:extLst>
                </a:gridCol>
                <a:gridCol w="8949389">
                  <a:extLst>
                    <a:ext uri="{9D8B030D-6E8A-4147-A177-3AD203B41FA5}">
                      <a16:colId xmlns:a16="http://schemas.microsoft.com/office/drawing/2014/main" xmlns="" val="4238922648"/>
                    </a:ext>
                  </a:extLst>
                </a:gridCol>
              </a:tblGrid>
              <a:tr h="676079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UNICEF Maturity Scorecard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371" marR="119371" marT="59685" marB="59685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42844365"/>
                  </a:ext>
                </a:extLst>
              </a:tr>
              <a:tr h="6297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Partner/Developer’s Objective with tool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 provide a country (national government &amp; UNICEF Country Office) with a rapid assessment tool to measure supply chain strengthening progress and to track UNICEF’s contribution in national supply chain strengthening efforts.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48110567"/>
                  </a:ext>
                </a:extLst>
              </a:tr>
              <a:tr h="18893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Strengths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Considers operations, enablers and operating environment (end to end supply chain)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Simple and easy to understand and use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Quick/rapid assessment 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Focused on measuring outcomes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Plots pathways for improvement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Incorporates indicators from existing partner tools and globally accepted measurement frameworks  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12774125"/>
                  </a:ext>
                </a:extLst>
              </a:tr>
              <a:tr h="11004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Weaknesses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Paper/Excel based (transitioning online after testing)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Can be subjective if deployed without progress indicators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Does not define root cause of low scores/performance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51620586"/>
                  </a:ext>
                </a:extLst>
              </a:tr>
              <a:tr h="3148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Quantitative/Qualitative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Qualitative 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9040699"/>
                  </a:ext>
                </a:extLst>
              </a:tr>
              <a:tr h="3148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Duration of assessment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&lt; 1 week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04580687"/>
                  </a:ext>
                </a:extLst>
              </a:tr>
              <a:tr h="94466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Methodology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Binary questionnaire 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Administered via interviews/questionnaire 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Consensus based discussions 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16764979"/>
                  </a:ext>
                </a:extLst>
              </a:tr>
              <a:tr h="3148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Relative Cost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Low    &lt;US$ 10,000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22383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7515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669C5C10-AFAA-4CF1-AE1A-18ECBDD8BB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473032"/>
              </p:ext>
            </p:extLst>
          </p:nvPr>
        </p:nvGraphicFramePr>
        <p:xfrm>
          <a:off x="407987" y="465736"/>
          <a:ext cx="11628437" cy="6094553"/>
        </p:xfrm>
        <a:graphic>
          <a:graphicData uri="http://schemas.openxmlformats.org/drawingml/2006/table">
            <a:tbl>
              <a:tblPr firstRow="1" firstCol="1" bandRow="1"/>
              <a:tblGrid>
                <a:gridCol w="2679048">
                  <a:extLst>
                    <a:ext uri="{9D8B030D-6E8A-4147-A177-3AD203B41FA5}">
                      <a16:colId xmlns:a16="http://schemas.microsoft.com/office/drawing/2014/main" xmlns="" val="2730280809"/>
                    </a:ext>
                  </a:extLst>
                </a:gridCol>
                <a:gridCol w="8949389">
                  <a:extLst>
                    <a:ext uri="{9D8B030D-6E8A-4147-A177-3AD203B41FA5}">
                      <a16:colId xmlns:a16="http://schemas.microsoft.com/office/drawing/2014/main" xmlns="" val="4238922648"/>
                    </a:ext>
                  </a:extLst>
                </a:gridCol>
              </a:tblGrid>
              <a:tr h="697358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Global Fund Maturity Model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371" marR="119371" marT="59685" marB="59685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42844365"/>
                  </a:ext>
                </a:extLst>
              </a:tr>
              <a:tr h="6016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Partner/Developer’s Objective with tool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 conduct a diagnosis of a national supply chains to inform the design and support of supply chain transformation programmes.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48110567"/>
                  </a:ext>
                </a:extLst>
              </a:tr>
              <a:tr h="15921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Strengths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 two-part supply chain diagnosis which looks at micro and macro level performance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Comparable across countries and enables benchmarking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Assesses both operations and enablers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Uses external data (LPI, CAT)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Determines root cause of supply chain failure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12774125"/>
                  </a:ext>
                </a:extLst>
              </a:tr>
              <a:tr h="12737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Weaknesses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Costly to implement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Requires training/skilled resources to implement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Lengthy and requires a procurement process to onboard assessors 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Deep-dive highly depends on availability and credibility of national data sources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51620586"/>
                  </a:ext>
                </a:extLst>
              </a:tr>
              <a:tr h="3248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Quantitative/Qualitative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Qualitative &amp; Quantitative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9040699"/>
                  </a:ext>
                </a:extLst>
              </a:tr>
              <a:tr h="3248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Duration of assessment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Up to </a:t>
                      </a:r>
                      <a:r>
                        <a:rPr lang="en-US" sz="16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13 weeks </a:t>
                      </a: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including RFP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04580687"/>
                  </a:ext>
                </a:extLst>
              </a:tr>
              <a:tr h="9552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Methodology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Desk based (1st Part), Interviews/Observation (2nd Part/Deep-dive)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Implemented by third parties via an RFP route</a:t>
                      </a:r>
                    </a:p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MS Excel based tool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16764979"/>
                  </a:ext>
                </a:extLst>
              </a:tr>
              <a:tr h="3248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Relative Cost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lvl="0" indent="-17145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High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22383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8249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xmlns="" id="{669C5C10-AFAA-4CF1-AE1A-18ECBDD8BB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324642"/>
              </p:ext>
            </p:extLst>
          </p:nvPr>
        </p:nvGraphicFramePr>
        <p:xfrm>
          <a:off x="407987" y="187325"/>
          <a:ext cx="11628437" cy="6490170"/>
        </p:xfrm>
        <a:graphic>
          <a:graphicData uri="http://schemas.openxmlformats.org/drawingml/2006/table">
            <a:tbl>
              <a:tblPr firstRow="1" firstCol="1" bandRow="1"/>
              <a:tblGrid>
                <a:gridCol w="2679048">
                  <a:extLst>
                    <a:ext uri="{9D8B030D-6E8A-4147-A177-3AD203B41FA5}">
                      <a16:colId xmlns:a16="http://schemas.microsoft.com/office/drawing/2014/main" xmlns="" val="2730280809"/>
                    </a:ext>
                  </a:extLst>
                </a:gridCol>
                <a:gridCol w="8949389">
                  <a:extLst>
                    <a:ext uri="{9D8B030D-6E8A-4147-A177-3AD203B41FA5}">
                      <a16:colId xmlns:a16="http://schemas.microsoft.com/office/drawing/2014/main" xmlns="" val="4238922648"/>
                    </a:ext>
                  </a:extLst>
                </a:gridCol>
              </a:tblGrid>
              <a:tr h="552161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EVMA 2.0</a:t>
                      </a:r>
                      <a:endParaRPr lang="en-US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9371" marR="119371" marT="59685" marB="59685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42844365"/>
                  </a:ext>
                </a:extLst>
              </a:tr>
              <a:tr h="5143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Partner/Developer’s Objective with tool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None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 raise global and national attention to immunization supply chain performance metrics and identify areas where supply chain improvements might positively impact immunization and health outcomes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48110567"/>
                  </a:ext>
                </a:extLst>
              </a:tr>
              <a:tr h="262138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Strengths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 established process and tool that gained wide acceptance with national governments (150 EVMAs conducted in 72 countries) in 5 languages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Modular tool which enables targeted assessments 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Has </a:t>
                      </a: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central repository/dedicated webpage on EVMs conducted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Can be conducted via tablet/PC/mobile </a:t>
                      </a:r>
                      <a:r>
                        <a:rPr lang="en-US" sz="16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phone; Online </a:t>
                      </a: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and offline capability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Capability </a:t>
                      </a: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 centrally manage allocated assessment tasks seamlessly 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Comprehensive measurement (measures inputs, outputs and performance)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Objective evidence based assessment which provides performance scores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Global assessment that is consistent &amp; comparable across countries 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12774125"/>
                  </a:ext>
                </a:extLst>
              </a:tr>
              <a:tr h="13722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Weaknesses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Costly to implement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Users require comprehensive training prior to use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Does not determine root cause of the failings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HR intensive</a:t>
                      </a:r>
                    </a:p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Immunization focused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51620586"/>
                  </a:ext>
                </a:extLst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Quantitative/Qualitative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kern="12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Quantitative 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9040699"/>
                  </a:ext>
                </a:extLst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Duration of assessment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kern="120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 weeks (Training, Assessment &amp; Analysis)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04580687"/>
                  </a:ext>
                </a:extLst>
              </a:tr>
              <a:tr h="3550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Methodology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Interviews and observation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16764979"/>
                  </a:ext>
                </a:extLst>
              </a:tr>
              <a:tr h="2571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Relative Cost</a:t>
                      </a:r>
                      <a:endParaRPr lang="en-US" sz="2800" b="1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74624" marR="74624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6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US$ 50 – 80K (for small to medium sized country)</a:t>
                      </a:r>
                    </a:p>
                  </a:txBody>
                  <a:tcPr marL="68580" marR="68580" marT="0" marB="0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22383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7198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xmlns="" id="{A35BF829-957E-4D1B-9B13-999C37C31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366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en-US" sz="3600" b="1" dirty="0">
                <a:solidFill>
                  <a:srgbClr val="C00000"/>
                </a:solidFill>
                <a:latin typeface="Gill Sans MT" panose="020B0502020104020203" pitchFamily="34" charset="0"/>
                <a:ea typeface="Arial" charset="0"/>
                <a:cs typeface="Arial" charset="0"/>
              </a:rPr>
              <a:t>NSCA </a:t>
            </a:r>
            <a:r>
              <a:rPr lang="en-US" altLang="en-US" sz="3600" b="1" dirty="0" smtClean="0">
                <a:solidFill>
                  <a:srgbClr val="C00000"/>
                </a:solidFill>
                <a:latin typeface="Gill Sans MT" panose="020B0502020104020203" pitchFamily="34" charset="0"/>
                <a:ea typeface="Arial" charset="0"/>
                <a:cs typeface="Arial" charset="0"/>
              </a:rPr>
              <a:t>- Relationship to other maturity tools</a:t>
            </a:r>
            <a:endParaRPr lang="en-US" sz="3600" b="1" dirty="0">
              <a:solidFill>
                <a:srgbClr val="C00000"/>
              </a:solidFill>
              <a:latin typeface="Gill Sans MT" panose="020B0502020104020203" pitchFamily="34" charset="0"/>
              <a:ea typeface="Arial" charset="0"/>
              <a:cs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33998" y="1223963"/>
            <a:ext cx="5157787" cy="823912"/>
          </a:xfrm>
        </p:spPr>
        <p:txBody>
          <a:bodyPr/>
          <a:lstStyle/>
          <a:p>
            <a:r>
              <a:rPr lang="en-US" dirty="0" smtClean="0"/>
              <a:t>NSCA and EVM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233999" y="2299335"/>
            <a:ext cx="3211317" cy="435605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Survey-based quantitative tools </a:t>
            </a:r>
          </a:p>
          <a:p>
            <a:r>
              <a:rPr lang="en-US" dirty="0" smtClean="0"/>
              <a:t>Higher budget and LOE, though modular/can be scaled down</a:t>
            </a:r>
          </a:p>
          <a:p>
            <a:r>
              <a:rPr lang="en-US" dirty="0" smtClean="0"/>
              <a:t>EVM is vaccine and cold chain focused, whereas NSCA is product-agnostic but more oriented to ambient supply 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6800850" y="1246823"/>
            <a:ext cx="5183188" cy="823912"/>
          </a:xfrm>
        </p:spPr>
        <p:txBody>
          <a:bodyPr/>
          <a:lstStyle/>
          <a:p>
            <a:pPr algn="r"/>
            <a:r>
              <a:rPr lang="en-US" dirty="0" smtClean="0"/>
              <a:t>Other SC Maturity tools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8801100" y="2299335"/>
            <a:ext cx="3182938" cy="433319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Less rigorous, objective and repeatable compared to NSCA</a:t>
            </a:r>
          </a:p>
          <a:p>
            <a:r>
              <a:rPr lang="en-US" dirty="0" smtClean="0"/>
              <a:t>Can be conducted more frequently and inexpensively than NSCA</a:t>
            </a:r>
          </a:p>
          <a:p>
            <a:r>
              <a:rPr lang="en-US" dirty="0" smtClean="0"/>
              <a:t>Could be used for continuous improvement between NSCAs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CF4F-F94A-4E72-8A7A-1D90E0D98BB3}" type="slidenum">
              <a:rPr lang="en-US" altLang="en-US" smtClean="0"/>
              <a:pPr/>
              <a:t>7</a:t>
            </a:fld>
            <a:endParaRPr lang="en-US" altLang="en-US" dirty="0"/>
          </a:p>
        </p:txBody>
      </p:sp>
      <p:grpSp>
        <p:nvGrpSpPr>
          <p:cNvPr id="27" name="Canvas 96">
            <a:extLst>
              <a:ext uri="{FF2B5EF4-FFF2-40B4-BE49-F238E27FC236}">
                <a16:creationId xmlns:a16="http://schemas.microsoft.com/office/drawing/2014/main" xmlns="" id="{71D30046-47FD-45E9-A485-2440E1E9D14C}"/>
              </a:ext>
            </a:extLst>
          </p:cNvPr>
          <p:cNvGrpSpPr/>
          <p:nvPr/>
        </p:nvGrpSpPr>
        <p:grpSpPr>
          <a:xfrm>
            <a:off x="3127311" y="1733108"/>
            <a:ext cx="5650653" cy="5010488"/>
            <a:chOff x="0" y="0"/>
            <a:chExt cx="5181600" cy="467868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BEF40698-A6A6-41DD-AF2A-A3B4984C8F55}"/>
                </a:ext>
              </a:extLst>
            </p:cNvPr>
            <p:cNvSpPr/>
            <p:nvPr/>
          </p:nvSpPr>
          <p:spPr>
            <a:xfrm>
              <a:off x="0" y="0"/>
              <a:ext cx="5181600" cy="4678680"/>
            </a:xfrm>
            <a:prstGeom prst="rect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xmlns="" id="{DA9B59B3-D789-40BF-8E71-9D329F91FF70}"/>
                </a:ext>
              </a:extLst>
            </p:cNvPr>
            <p:cNvCxnSpPr/>
            <p:nvPr/>
          </p:nvCxnSpPr>
          <p:spPr>
            <a:xfrm flipV="1">
              <a:off x="685800" y="807720"/>
              <a:ext cx="0" cy="3360309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xmlns="" id="{77EA0184-8268-4B38-B5E5-A5DAF47B170E}"/>
                </a:ext>
              </a:extLst>
            </p:cNvPr>
            <p:cNvCxnSpPr/>
            <p:nvPr/>
          </p:nvCxnSpPr>
          <p:spPr>
            <a:xfrm>
              <a:off x="685800" y="4168140"/>
              <a:ext cx="3870960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50" name="Text Box 77">
              <a:extLst>
                <a:ext uri="{FF2B5EF4-FFF2-40B4-BE49-F238E27FC236}">
                  <a16:creationId xmlns:a16="http://schemas.microsoft.com/office/drawing/2014/main" xmlns="" id="{C966345F-7CBA-4019-AA59-E822C938F37D}"/>
                </a:ext>
              </a:extLst>
            </p:cNvPr>
            <p:cNvSpPr txBox="1"/>
            <p:nvPr/>
          </p:nvSpPr>
          <p:spPr>
            <a:xfrm rot="16200000">
              <a:off x="-495945" y="1812103"/>
              <a:ext cx="1872287" cy="297180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US" sz="1100" b="1">
                  <a:solidFill>
                    <a:srgbClr val="323E4F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Level of Effort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Text Box 78">
              <a:extLst>
                <a:ext uri="{FF2B5EF4-FFF2-40B4-BE49-F238E27FC236}">
                  <a16:creationId xmlns:a16="http://schemas.microsoft.com/office/drawing/2014/main" xmlns="" id="{4B9B8A4F-E411-4EA1-8098-D5C73A95E94E}"/>
                </a:ext>
              </a:extLst>
            </p:cNvPr>
            <p:cNvSpPr txBox="1"/>
            <p:nvPr/>
          </p:nvSpPr>
          <p:spPr>
            <a:xfrm>
              <a:off x="180000" y="4027888"/>
              <a:ext cx="468040" cy="274532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US" sz="110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Low</a:t>
              </a:r>
              <a:endParaRPr lang="en-US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Text Box 19">
              <a:extLst>
                <a:ext uri="{FF2B5EF4-FFF2-40B4-BE49-F238E27FC236}">
                  <a16:creationId xmlns:a16="http://schemas.microsoft.com/office/drawing/2014/main" xmlns="" id="{E9D25366-DCD3-4F82-A1EF-0DD088AB98A5}"/>
                </a:ext>
              </a:extLst>
            </p:cNvPr>
            <p:cNvSpPr txBox="1"/>
            <p:nvPr/>
          </p:nvSpPr>
          <p:spPr>
            <a:xfrm>
              <a:off x="55384" y="688786"/>
              <a:ext cx="579120" cy="274320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00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High</a:t>
              </a:r>
              <a:endParaRPr lang="en-US" sz="120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53" name="Text Box 19">
              <a:extLst>
                <a:ext uri="{FF2B5EF4-FFF2-40B4-BE49-F238E27FC236}">
                  <a16:creationId xmlns:a16="http://schemas.microsoft.com/office/drawing/2014/main" xmlns="" id="{39A682CC-F934-4F4E-9A58-70F65064A264}"/>
                </a:ext>
              </a:extLst>
            </p:cNvPr>
            <p:cNvSpPr txBox="1"/>
            <p:nvPr/>
          </p:nvSpPr>
          <p:spPr>
            <a:xfrm>
              <a:off x="634504" y="4302420"/>
              <a:ext cx="851396" cy="274320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100" dirty="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Qualitative</a:t>
              </a:r>
              <a:endPara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sp>
          <p:nvSpPr>
            <p:cNvPr id="54" name="Text Box 19">
              <a:extLst>
                <a:ext uri="{FF2B5EF4-FFF2-40B4-BE49-F238E27FC236}">
                  <a16:creationId xmlns:a16="http://schemas.microsoft.com/office/drawing/2014/main" xmlns="" id="{295F3594-838B-4D5C-A72A-309E04AC8265}"/>
                </a:ext>
              </a:extLst>
            </p:cNvPr>
            <p:cNvSpPr txBox="1"/>
            <p:nvPr/>
          </p:nvSpPr>
          <p:spPr>
            <a:xfrm>
              <a:off x="3611880" y="4303055"/>
              <a:ext cx="1303020" cy="273685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000">
                  <a:solidFill>
                    <a:srgbClr val="FF000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Quantitative</a:t>
              </a:r>
              <a:endParaRPr lang="en-US" sz="120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xmlns="" id="{D985AB59-339E-4D2B-AACC-C66C61D32D05}"/>
                </a:ext>
              </a:extLst>
            </p:cNvPr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258480" y="1475400"/>
              <a:ext cx="1135380" cy="266700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xmlns="" id="{6883A738-5BAD-473A-BADD-83B1E8402ABE}"/>
                </a:ext>
              </a:extLst>
            </p:cNvPr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3281340" y="1162980"/>
              <a:ext cx="1264920" cy="198120"/>
            </a:xfrm>
            <a:prstGeom prst="rect">
              <a:avLst/>
            </a:prstGeom>
          </p:spPr>
        </p:pic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xmlns="" id="{6CB9E569-CC62-4A29-81CE-8937F91AD38F}"/>
                </a:ext>
              </a:extLst>
            </p:cNvPr>
            <p:cNvCxnSpPr/>
            <p:nvPr/>
          </p:nvCxnSpPr>
          <p:spPr>
            <a:xfrm>
              <a:off x="2651760" y="823071"/>
              <a:ext cx="0" cy="3345069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ysDash"/>
              <a:miter lim="800000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xmlns="" id="{45AD3EEA-B79D-497A-B195-4D9BFAC738A1}"/>
                </a:ext>
              </a:extLst>
            </p:cNvPr>
            <p:cNvCxnSpPr/>
            <p:nvPr/>
          </p:nvCxnSpPr>
          <p:spPr>
            <a:xfrm>
              <a:off x="693420" y="2438400"/>
              <a:ext cx="3909060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ysDash"/>
              <a:miter lim="800000"/>
            </a:ln>
            <a:effectLst/>
          </p:spPr>
        </p:cxnSp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xmlns="" id="{3E7A7CDD-18B5-4567-93D5-6CFD28BD7B29}"/>
                </a:ext>
              </a:extLst>
            </p:cNvPr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1102020" y="2702220"/>
              <a:ext cx="1181100" cy="251460"/>
            </a:xfrm>
            <a:prstGeom prst="rect">
              <a:avLst/>
            </a:prstGeom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xmlns="" id="{4C603770-10A6-41E5-9176-AD76783B6FCD}"/>
                </a:ext>
              </a:extLst>
            </p:cNvPr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942000" y="2466635"/>
              <a:ext cx="1118870" cy="235585"/>
            </a:xfrm>
            <a:prstGeom prst="rect">
              <a:avLst/>
            </a:prstGeom>
          </p:spPr>
        </p:pic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xmlns="" id="{D1D2944D-A652-4D76-9BAB-4F385144262C}"/>
                </a:ext>
              </a:extLst>
            </p:cNvPr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2283120" y="1871640"/>
              <a:ext cx="882650" cy="228600"/>
            </a:xfrm>
            <a:prstGeom prst="rect">
              <a:avLst/>
            </a:prstGeom>
          </p:spPr>
        </p:pic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xmlns="" id="{2E3EAA3E-89A0-4A0B-B475-A5DA8FCF89E7}"/>
                </a:ext>
              </a:extLst>
            </p:cNvPr>
            <p:cNvPicPr/>
            <p:nvPr/>
          </p:nvPicPr>
          <p:blipFill>
            <a:blip r:embed="rId8"/>
            <a:stretch>
              <a:fillRect/>
            </a:stretch>
          </p:blipFill>
          <p:spPr>
            <a:xfrm>
              <a:off x="1208700" y="2907960"/>
              <a:ext cx="989965" cy="304800"/>
            </a:xfrm>
            <a:prstGeom prst="rect">
              <a:avLst/>
            </a:prstGeom>
          </p:spPr>
        </p:pic>
        <p:sp>
          <p:nvSpPr>
            <p:cNvPr id="63" name="Text Box 25">
              <a:extLst>
                <a:ext uri="{FF2B5EF4-FFF2-40B4-BE49-F238E27FC236}">
                  <a16:creationId xmlns:a16="http://schemas.microsoft.com/office/drawing/2014/main" xmlns="" id="{39511396-25D9-441D-8D02-DB0EBEE203C0}"/>
                </a:ext>
              </a:extLst>
            </p:cNvPr>
            <p:cNvSpPr txBox="1"/>
            <p:nvPr/>
          </p:nvSpPr>
          <p:spPr>
            <a:xfrm>
              <a:off x="1102499" y="149520"/>
              <a:ext cx="3063240" cy="307340"/>
            </a:xfrm>
            <a:prstGeom prst="rect">
              <a:avLst/>
            </a:prstGeom>
            <a:solidFill>
              <a:sysClr val="window" lastClr="FFFFFF"/>
            </a:solidFill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GB" sz="1200" b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Level of Effort Vs Results/Output </a:t>
              </a:r>
              <a:endPara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xmlns="" id="{7F466E3A-0120-4543-B22C-0A46B03C4DF5}"/>
                </a:ext>
              </a:extLst>
            </p:cNvPr>
            <p:cNvPicPr/>
            <p:nvPr/>
          </p:nvPicPr>
          <p:blipFill>
            <a:blip r:embed="rId9"/>
            <a:stretch>
              <a:fillRect/>
            </a:stretch>
          </p:blipFill>
          <p:spPr>
            <a:xfrm>
              <a:off x="1827190" y="949620"/>
              <a:ext cx="1431290" cy="2819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8830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SM mtg white bkgd">
  <a:themeElements>
    <a:clrScheme name="from USAID slide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B33D3C58-C7A7-444F-BE8F-F4B4D81921F6}"/>
</file>

<file path=customXml/itemProps2.xml><?xml version="1.0" encoding="utf-8"?>
<ds:datastoreItem xmlns:ds="http://schemas.openxmlformats.org/officeDocument/2006/customXml" ds:itemID="{73D91555-F47E-4563-8C3F-0703F6E86BBE}"/>
</file>

<file path=customXml/itemProps3.xml><?xml version="1.0" encoding="utf-8"?>
<ds:datastoreItem xmlns:ds="http://schemas.openxmlformats.org/officeDocument/2006/customXml" ds:itemID="{AA769477-0DBD-4F7E-83A9-ABE9DFF3C7A1}"/>
</file>

<file path=customXml/itemProps4.xml><?xml version="1.0" encoding="utf-8"?>
<ds:datastoreItem xmlns:ds="http://schemas.openxmlformats.org/officeDocument/2006/customXml" ds:itemID="{0C5FED5C-27A8-468B-BEA1-9AA9543BF8ED}"/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782</Words>
  <Application>Microsoft Office PowerPoint</Application>
  <PresentationFormat>Custom</PresentationFormat>
  <Paragraphs>123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Office Theme</vt:lpstr>
      <vt:lpstr>PSM mtg white bkgd</vt:lpstr>
      <vt:lpstr>PowerPoint Presentation</vt:lpstr>
      <vt:lpstr>Recent Proliferation of Maturity-based SC Assessment Tools</vt:lpstr>
      <vt:lpstr>PowerPoint Presentation</vt:lpstr>
      <vt:lpstr>PowerPoint Presentation</vt:lpstr>
      <vt:lpstr>PowerPoint Presentation</vt:lpstr>
      <vt:lpstr>PowerPoint Presentation</vt:lpstr>
      <vt:lpstr>NSCA - Relationship to other maturity tools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Kevin Pilz</cp:lastModifiedBy>
  <cp:revision>71</cp:revision>
  <dcterms:created xsi:type="dcterms:W3CDTF">2018-05-01T03:36:14Z</dcterms:created>
  <dcterms:modified xsi:type="dcterms:W3CDTF">2019-11-12T07:54:39Z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0x0101008DA58B5CA681664FAB24816C56F41085020073CD9A2FDE83D74A8AE87C5E6F6E6916</vt:lpwstr>
  </property>
  <property fmtid="{D5CDD505-2E9C-101B-9397-08002B2CF9AE}" pid="3" name="Project Document Type">
    <vt:lpwstr/>
  </property>
  <property fmtid="{D5CDD505-2E9C-101B-9397-08002B2CF9AE}" pid="4" name="MediaServiceImageTags">
    <vt:lpwstr/>
  </property>
  <property fmtid="{D5CDD505-2E9C-101B-9397-08002B2CF9AE}" pid="5" name="lcf76f155ced4ddcb4097134ff3c332f">
    <vt:lpwstr/>
  </property>
</Properties>
</file>