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diagrams/data1.xml" ContentType="application/vnd.openxmlformats-officedocument.drawingml.diagramData+xml"/>
  <Override PartName="/ppt/drawings/drawing3.xml" ContentType="application/vnd.openxmlformats-officedocument.drawingml.chartshapes+xml"/>
  <Override PartName="/ppt/drawings/drawing2.xml" ContentType="application/vnd.openxmlformats-officedocument.drawingml.chartshapes+xml"/>
  <Override PartName="/ppt/drawings/drawing1.xml" ContentType="application/vnd.openxmlformats-officedocument.drawingml.chartshapes+xml"/>
  <Override PartName="/ppt/presentation.xml" ContentType="application/vnd.openxmlformats-officedocument.presentationml.presentation.main+xml"/>
  <Override PartName="/ppt/slides/slide23.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2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53.xml" ContentType="application/vnd.openxmlformats-officedocument.presentationml.slide+xml"/>
  <Override PartName="/ppt/slides/slide2.xml" ContentType="application/vnd.openxmlformats-officedocument.presentationml.slide+xml"/>
  <Override PartName="/ppt/slides/slide5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8.xml" ContentType="application/vnd.openxmlformats-officedocument.presentationml.slide+xml"/>
  <Override PartName="/ppt/slides/slide52.xml" ContentType="application/vnd.openxmlformats-officedocument.presentationml.slide+xml"/>
  <Override PartName="/ppt/slides/slide40.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46.xml" ContentType="application/vnd.openxmlformats-officedocument.presentationml.slide+xml"/>
  <Override PartName="/ppt/slides/slide39.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7.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50.xml" ContentType="application/vnd.openxmlformats-officedocument.presentationml.slideLayout+xml"/>
  <Override PartName="/ppt/slideLayouts/slideLayout47.xml" ContentType="application/vnd.openxmlformats-officedocument.presentationml.slideLayout+xml"/>
  <Override PartName="/ppt/notesSlides/notesSlide1.xml" ContentType="application/vnd.openxmlformats-officedocument.presentationml.notesSlid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9.xml" ContentType="application/vnd.openxmlformats-officedocument.presentationml.slideLayout+xml"/>
  <Override PartName="/ppt/slideLayouts/slideLayout68.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handoutMasters/handoutMaster1.xml" ContentType="application/vnd.openxmlformats-officedocument.presentationml.handoutMaster+xml"/>
  <Override PartName="/ppt/charts/chart2.xml" ContentType="application/vnd.openxmlformats-officedocument.drawingml.chart+xml"/>
  <Override PartName="/ppt/commentAuthors.xml" ContentType="application/vnd.openxmlformats-officedocument.presentationml.commentAuthors+xml"/>
  <Override PartName="/ppt/charts/chart1.xml" ContentType="application/vnd.openxmlformats-officedocument.drawingml.chart+xml"/>
  <Override PartName="/ppt/theme/theme4.xml" ContentType="application/vnd.openxmlformats-officedocument.theme+xml"/>
  <Override PartName="/ppt/theme/theme5.xml" ContentType="application/vnd.openxmlformats-officedocument.theme+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charts/chart3.xml" ContentType="application/vnd.openxmlformats-officedocument.drawingml.chart+xml"/>
  <Override PartName="/ppt/charts/chart5.xml" ContentType="application/vnd.openxmlformats-officedocument.drawingml.chart+xml"/>
  <Override PartName="/ppt/theme/theme2.xml" ContentType="application/vnd.openxmlformats-officedocument.theme+xml"/>
  <Override PartName="/ppt/theme/theme3.xml" ContentType="application/vnd.openxmlformats-officedocument.theme+xml"/>
  <Override PartName="/ppt/charts/chart4.xml" ContentType="application/vnd.openxmlformats-officedocument.drawingml.chart+xml"/>
  <Override PartName="/ppt/theme/theme1.xml" ContentType="application/vnd.openxmlformats-officedocument.theme+xml"/>
  <Override PartName="/ppt/charts/chart7.xml" ContentType="application/vnd.openxmlformats-officedocument.drawingml.chart+xml"/>
  <Override PartName="/ppt/notesMasters/notesMaster1.xml" ContentType="application/vnd.openxmlformats-officedocument.presentationml.notesMaster+xml"/>
  <Override PartName="/ppt/charts/chart6.xml" ContentType="application/vnd.openxmlformats-officedocument.drawingml.char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10.xml" ContentType="application/vnd.openxmlformats-officedocument.presentationml.tags+xml"/>
  <Override PartName="/ppt/tags/tag16.xml" ContentType="application/vnd.openxmlformats-officedocument.presentationml.tags+xml"/>
  <Override PartName="/ppt/tags/tag6.xml" ContentType="application/vnd.openxmlformats-officedocument.presentationml.tags+xml"/>
  <Override PartName="/ppt/tags/tag5.xml" ContentType="application/vnd.openxmlformats-officedocument.presentationml.tags+xml"/>
  <Override PartName="/ppt/tags/tag17.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1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9.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ppt/tags/tag19.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30.xml" ContentType="application/vnd.openxmlformats-officedocument.presentationml.tags+xml"/>
  <Override PartName="/ppt/tags/tag29.xml" ContentType="application/vnd.openxmlformats-officedocument.presentationml.tags+xml"/>
  <Override PartName="/ppt/tags/tag28.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18.xml" ContentType="application/vnd.openxmlformats-officedocument.presentationml.tags+xml"/>
  <Override PartName="/ppt/tags/tag23.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4.xml" ContentType="application/vnd.openxmlformats-officedocument.presentationml.tags+xml"/>
  <Override PartName="/ppt/charts/colors7.xml" ContentType="application/vnd.ms-office.chartcolorstyle+xml"/>
  <Override PartName="/ppt/charts/style7.xml" ContentType="application/vnd.ms-office.chartstyle+xml"/>
  <Override PartName="/ppt/charts/style1.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style4.xml" ContentType="application/vnd.ms-office.chartstyle+xml"/>
  <Override PartName="/ppt/charts/colors4.xml" ContentType="application/vnd.ms-office.chartcolorstyle+xml"/>
  <Override PartName="/ppt/charts/style3.xml" ContentType="application/vnd.ms-office.chartstyle+xml"/>
  <Override PartName="/ppt/charts/colors3.xml" ContentType="application/vnd.ms-office.chartcolorstyle+xml"/>
  <Override PartName="/ppt/charts/style2.xml" ContentType="application/vnd.ms-office.chartstyle+xml"/>
  <Override PartName="/ppt/charts/colors2.xml" ContentType="application/vnd.ms-office.chartcolorstyle+xml"/>
  <Override PartName="/ppt/charts/colors1.xml" ContentType="application/vnd.ms-office.chartcolorstyle+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08" r:id="rId2"/>
    <p:sldMasterId id="2147483751" r:id="rId3"/>
  </p:sldMasterIdLst>
  <p:notesMasterIdLst>
    <p:notesMasterId r:id="rId63"/>
  </p:notesMasterIdLst>
  <p:handoutMasterIdLst>
    <p:handoutMasterId r:id="rId64"/>
  </p:handoutMasterIdLst>
  <p:sldIdLst>
    <p:sldId id="307" r:id="rId4"/>
    <p:sldId id="1087" r:id="rId5"/>
    <p:sldId id="1111" r:id="rId6"/>
    <p:sldId id="957" r:id="rId7"/>
    <p:sldId id="1026" r:id="rId8"/>
    <p:sldId id="1112" r:id="rId9"/>
    <p:sldId id="1072" r:id="rId10"/>
    <p:sldId id="1113" r:id="rId11"/>
    <p:sldId id="997" r:id="rId12"/>
    <p:sldId id="1114" r:id="rId13"/>
    <p:sldId id="1025" r:id="rId14"/>
    <p:sldId id="918" r:id="rId15"/>
    <p:sldId id="968" r:id="rId16"/>
    <p:sldId id="1156" r:id="rId17"/>
    <p:sldId id="1161" r:id="rId18"/>
    <p:sldId id="895" r:id="rId19"/>
    <p:sldId id="1172" r:id="rId20"/>
    <p:sldId id="1115" r:id="rId21"/>
    <p:sldId id="1019" r:id="rId22"/>
    <p:sldId id="1117" r:id="rId23"/>
    <p:sldId id="1169" r:id="rId24"/>
    <p:sldId id="1170" r:id="rId25"/>
    <p:sldId id="1116" r:id="rId26"/>
    <p:sldId id="1021" r:id="rId27"/>
    <p:sldId id="1155" r:id="rId28"/>
    <p:sldId id="1158" r:id="rId29"/>
    <p:sldId id="1118" r:id="rId30"/>
    <p:sldId id="311" r:id="rId31"/>
    <p:sldId id="1101" r:id="rId32"/>
    <p:sldId id="976" r:id="rId33"/>
    <p:sldId id="1119" r:id="rId34"/>
    <p:sldId id="1131" r:id="rId35"/>
    <p:sldId id="996" r:id="rId36"/>
    <p:sldId id="1142" r:id="rId37"/>
    <p:sldId id="1134" r:id="rId38"/>
    <p:sldId id="1141" r:id="rId39"/>
    <p:sldId id="1136" r:id="rId40"/>
    <p:sldId id="1138" r:id="rId41"/>
    <p:sldId id="1140" r:id="rId42"/>
    <p:sldId id="1145" r:id="rId43"/>
    <p:sldId id="1147" r:id="rId44"/>
    <p:sldId id="1148" r:id="rId45"/>
    <p:sldId id="1149" r:id="rId46"/>
    <p:sldId id="1151" r:id="rId47"/>
    <p:sldId id="1152" r:id="rId48"/>
    <p:sldId id="1163" r:id="rId49"/>
    <p:sldId id="1154" r:id="rId50"/>
    <p:sldId id="1174" r:id="rId51"/>
    <p:sldId id="1121" r:id="rId52"/>
    <p:sldId id="1171" r:id="rId53"/>
    <p:sldId id="1129" r:id="rId54"/>
    <p:sldId id="1120" r:id="rId55"/>
    <p:sldId id="1164" r:id="rId56"/>
    <p:sldId id="1107" r:id="rId57"/>
    <p:sldId id="1020" r:id="rId58"/>
    <p:sldId id="1173" r:id="rId59"/>
    <p:sldId id="1122" r:id="rId60"/>
    <p:sldId id="1167" r:id="rId61"/>
    <p:sldId id="1175"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C0FFFF"/>
    <a:srgbClr val="BA0C2F"/>
    <a:srgbClr val="00863D"/>
    <a:srgbClr val="FF6600"/>
    <a:srgbClr val="0067B9"/>
    <a:srgbClr val="996633"/>
    <a:srgbClr val="CC0000"/>
    <a:srgbClr val="AAB4D7"/>
    <a:srgbClr val="002D7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74" autoAdjust="0"/>
    <p:restoredTop sz="92818" autoAdjust="0"/>
  </p:normalViewPr>
  <p:slideViewPr>
    <p:cSldViewPr snapToObjects="1">
      <p:cViewPr varScale="1">
        <p:scale>
          <a:sx n="76" d="100"/>
          <a:sy n="76" d="100"/>
        </p:scale>
        <p:origin x="-826" y="-77"/>
      </p:cViewPr>
      <p:guideLst>
        <p:guide orient="horz" pos="1584"/>
        <p:guide pos="288"/>
      </p:guideLst>
    </p:cSldViewPr>
  </p:slideViewPr>
  <p:outlineViewPr>
    <p:cViewPr>
      <p:scale>
        <a:sx n="33" d="100"/>
        <a:sy n="33" d="100"/>
      </p:scale>
      <p:origin x="0" y="-630"/>
    </p:cViewPr>
  </p:outlineViewPr>
  <p:notesTextViewPr>
    <p:cViewPr>
      <p:scale>
        <a:sx n="3" d="2"/>
        <a:sy n="3" d="2"/>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notesMaster" Target="notesMasters/notesMaster1.xml"/><Relationship Id="rId6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customXml" Target="../customXml/item3.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commentAuthors" Target="commentAuthors.xml"/><Relationship Id="rId73" Type="http://schemas.openxmlformats.org/officeDocument/2006/relationships/customXml" Target="../customXml/item4.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schemas.openxmlformats.org/officeDocument/2006/relationships/customXml" Target="../customXml/item2.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oleObject" Target="file:///C:\Users\Martin\Desktop\Metrics.xlsx" TargetMode="External"/><Relationship Id="rId4" Type="http://schemas.microsoft.com/office/2011/relationships/chartStyle" Target="style1.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chartUserShapes" Target="../drawings/drawing2.xml"/><Relationship Id="rId1" Type="http://schemas.openxmlformats.org/officeDocument/2006/relationships/oleObject" Target="file:///C:\Users\Martin\Desktop\Metrics.xlsx" TargetMode="External"/><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oleObject" Target="file:///C:\Users\Martin\Desktop\Metrics.xlsx" TargetMode="External"/></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oleObject" Target="file:///C:\Users\Martin\Desktop\Metrics.xlsx" TargetMode="External"/></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oleObject" Target="file:///C:\Users\Martin\Desktop\Metrics.xlsx" TargetMode="External"/></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openxmlformats.org/officeDocument/2006/relationships/chartUserShapes" Target="../drawings/drawing3.xml"/><Relationship Id="rId1" Type="http://schemas.openxmlformats.org/officeDocument/2006/relationships/oleObject" Target="file:///C:\Users\Martin\Desktop\Metrics.xlsx" TargetMode="External"/><Relationship Id="rId4" Type="http://schemas.microsoft.com/office/2011/relationships/chartStyle" Target="style6.xml"/></Relationships>
</file>

<file path=ppt/charts/_rels/chart7.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oleObject" Target="file:///C:\Users\Martin\Desktop\Metric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en-GB" sz="1800" b="1" baseline="0"/>
              <a:t>Stock Outs by Facility Level</a:t>
            </a:r>
            <a:endParaRPr lang="en-GB" sz="1800" b="1"/>
          </a:p>
        </c:rich>
      </c:tx>
      <c:overlay val="0"/>
      <c:spPr>
        <a:noFill/>
        <a:ln>
          <a:noFill/>
        </a:ln>
        <a:effectLst/>
      </c:spPr>
    </c:title>
    <c:autoTitleDeleted val="0"/>
    <c:plotArea>
      <c:layout>
        <c:manualLayout>
          <c:layoutTarget val="inner"/>
          <c:xMode val="edge"/>
          <c:yMode val="edge"/>
          <c:x val="8.7095596283482637E-2"/>
          <c:y val="0.11830940988835725"/>
          <c:w val="0.90029334037458564"/>
          <c:h val="0.68368935940423714"/>
        </c:manualLayout>
      </c:layout>
      <c:barChart>
        <c:barDir val="col"/>
        <c:grouping val="clustered"/>
        <c:varyColors val="0"/>
        <c:ser>
          <c:idx val="1"/>
          <c:order val="0"/>
          <c:tx>
            <c:strRef>
              <c:f>SHEET!$E$5</c:f>
              <c:strCache>
                <c:ptCount val="1"/>
                <c:pt idx="0">
                  <c:v>Stockout</c:v>
                </c:pt>
              </c:strCache>
            </c:strRef>
          </c:tx>
          <c:spPr>
            <a:solidFill>
              <a:schemeClr val="accent2"/>
            </a:solidFill>
            <a:ln>
              <a:noFill/>
            </a:ln>
            <a:effectLst/>
          </c:spPr>
          <c:invertIfNegative val="0"/>
          <c:cat>
            <c:strRef>
              <c:f>SHEET!$F$3:$J$3</c:f>
              <c:strCache>
                <c:ptCount val="5"/>
                <c:pt idx="0">
                  <c:v>HCII</c:v>
                </c:pt>
                <c:pt idx="1">
                  <c:v>HCIII</c:v>
                </c:pt>
                <c:pt idx="2">
                  <c:v>HCiV</c:v>
                </c:pt>
                <c:pt idx="3">
                  <c:v>Gen Hosp</c:v>
                </c:pt>
                <c:pt idx="4">
                  <c:v>Reg Ref</c:v>
                </c:pt>
              </c:strCache>
            </c:strRef>
          </c:cat>
          <c:val>
            <c:numRef>
              <c:f>SHEET!$F$5:$J$5</c:f>
              <c:numCache>
                <c:formatCode>General</c:formatCode>
                <c:ptCount val="5"/>
                <c:pt idx="0">
                  <c:v>24</c:v>
                </c:pt>
                <c:pt idx="1">
                  <c:v>20</c:v>
                </c:pt>
                <c:pt idx="2">
                  <c:v>16</c:v>
                </c:pt>
                <c:pt idx="3">
                  <c:v>11</c:v>
                </c:pt>
                <c:pt idx="4">
                  <c:v>11</c:v>
                </c:pt>
              </c:numCache>
            </c:numRef>
          </c:val>
          <c:extLst xmlns:c16r2="http://schemas.microsoft.com/office/drawing/2015/06/chart">
            <c:ext xmlns:c16="http://schemas.microsoft.com/office/drawing/2014/chart" uri="{C3380CC4-5D6E-409C-BE32-E72D297353CC}">
              <c16:uniqueId val="{00000000-2E83-418C-B1D3-2863E7932F69}"/>
            </c:ext>
          </c:extLst>
        </c:ser>
        <c:dLbls>
          <c:showLegendKey val="0"/>
          <c:showVal val="0"/>
          <c:showCatName val="0"/>
          <c:showSerName val="0"/>
          <c:showPercent val="0"/>
          <c:showBubbleSize val="0"/>
        </c:dLbls>
        <c:gapWidth val="219"/>
        <c:overlap val="-27"/>
        <c:axId val="49078272"/>
        <c:axId val="49079808"/>
      </c:barChart>
      <c:catAx>
        <c:axId val="49078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49079808"/>
        <c:crosses val="autoZero"/>
        <c:auto val="1"/>
        <c:lblAlgn val="ctr"/>
        <c:lblOffset val="100"/>
        <c:noMultiLvlLbl val="0"/>
      </c:catAx>
      <c:valAx>
        <c:axId val="49079808"/>
        <c:scaling>
          <c:orientation val="minMax"/>
        </c:scaling>
        <c:delete val="0"/>
        <c:axPos val="l"/>
        <c:majorGridlines>
          <c:spPr>
            <a:ln w="9525" cap="flat" cmpd="sng" algn="ctr">
              <a:solidFill>
                <a:schemeClr val="bg2">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49078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en-GB" sz="1800" b="1" baseline="0"/>
              <a:t>Types of Order by Facility Level</a:t>
            </a:r>
            <a:endParaRPr lang="en-GB" sz="1800" b="1"/>
          </a:p>
        </c:rich>
      </c:tx>
      <c:overlay val="0"/>
      <c:spPr>
        <a:noFill/>
        <a:ln>
          <a:noFill/>
        </a:ln>
        <a:effectLst/>
      </c:spPr>
    </c:title>
    <c:autoTitleDeleted val="0"/>
    <c:plotArea>
      <c:layout>
        <c:manualLayout>
          <c:layoutTarget val="inner"/>
          <c:xMode val="edge"/>
          <c:yMode val="edge"/>
          <c:x val="8.7095596283482637E-2"/>
          <c:y val="0.11830940988835725"/>
          <c:w val="0.90029334037458564"/>
          <c:h val="0.68368935940423714"/>
        </c:manualLayout>
      </c:layout>
      <c:barChart>
        <c:barDir val="col"/>
        <c:grouping val="clustered"/>
        <c:varyColors val="0"/>
        <c:ser>
          <c:idx val="1"/>
          <c:order val="0"/>
          <c:tx>
            <c:strRef>
              <c:f>SHEET!$E$17</c:f>
              <c:strCache>
                <c:ptCount val="1"/>
                <c:pt idx="0">
                  <c:v>Planned</c:v>
                </c:pt>
              </c:strCache>
            </c:strRef>
          </c:tx>
          <c:spPr>
            <a:solidFill>
              <a:schemeClr val="accent2"/>
            </a:solidFill>
            <a:ln>
              <a:noFill/>
            </a:ln>
            <a:effectLst/>
          </c:spPr>
          <c:invertIfNegative val="0"/>
          <c:cat>
            <c:strRef>
              <c:f>SHEET!$F$16:$J$16</c:f>
              <c:strCache>
                <c:ptCount val="5"/>
                <c:pt idx="0">
                  <c:v>HCII</c:v>
                </c:pt>
                <c:pt idx="1">
                  <c:v>HCIII</c:v>
                </c:pt>
                <c:pt idx="2">
                  <c:v>HCiV</c:v>
                </c:pt>
                <c:pt idx="3">
                  <c:v>Gen Hosp</c:v>
                </c:pt>
                <c:pt idx="4">
                  <c:v>Reg Ref</c:v>
                </c:pt>
              </c:strCache>
            </c:strRef>
          </c:cat>
          <c:val>
            <c:numRef>
              <c:f>SHEET!$F$17:$J$17</c:f>
              <c:numCache>
                <c:formatCode>0%</c:formatCode>
                <c:ptCount val="5"/>
                <c:pt idx="0">
                  <c:v>0.62074752097635388</c:v>
                </c:pt>
                <c:pt idx="1">
                  <c:v>0.95036101083032487</c:v>
                </c:pt>
                <c:pt idx="2">
                  <c:v>1</c:v>
                </c:pt>
                <c:pt idx="3">
                  <c:v>0.96863799283154128</c:v>
                </c:pt>
                <c:pt idx="4">
                  <c:v>0.98717948717948723</c:v>
                </c:pt>
              </c:numCache>
            </c:numRef>
          </c:val>
          <c:extLst xmlns:c16r2="http://schemas.microsoft.com/office/drawing/2015/06/chart">
            <c:ext xmlns:c16="http://schemas.microsoft.com/office/drawing/2014/chart" uri="{C3380CC4-5D6E-409C-BE32-E72D297353CC}">
              <c16:uniqueId val="{00000000-0448-4304-954C-16EE4B7089AA}"/>
            </c:ext>
          </c:extLst>
        </c:ser>
        <c:ser>
          <c:idx val="0"/>
          <c:order val="1"/>
          <c:tx>
            <c:strRef>
              <c:f>SHEET!$E$18</c:f>
              <c:strCache>
                <c:ptCount val="1"/>
                <c:pt idx="0">
                  <c:v>Emergency</c:v>
                </c:pt>
              </c:strCache>
            </c:strRef>
          </c:tx>
          <c:spPr>
            <a:solidFill>
              <a:schemeClr val="accent1"/>
            </a:solidFill>
            <a:ln>
              <a:noFill/>
            </a:ln>
            <a:effectLst/>
          </c:spPr>
          <c:invertIfNegative val="0"/>
          <c:val>
            <c:numRef>
              <c:f>SHEET!$F$18:$J$18</c:f>
              <c:numCache>
                <c:formatCode>0%</c:formatCode>
                <c:ptCount val="5"/>
                <c:pt idx="0">
                  <c:v>0</c:v>
                </c:pt>
                <c:pt idx="1">
                  <c:v>3.6101083032490976E-3</c:v>
                </c:pt>
                <c:pt idx="2">
                  <c:v>0</c:v>
                </c:pt>
                <c:pt idx="3">
                  <c:v>3.1362007168458779E-2</c:v>
                </c:pt>
                <c:pt idx="4">
                  <c:v>0</c:v>
                </c:pt>
              </c:numCache>
            </c:numRef>
          </c:val>
          <c:extLst xmlns:c16r2="http://schemas.microsoft.com/office/drawing/2015/06/chart">
            <c:ext xmlns:c16="http://schemas.microsoft.com/office/drawing/2014/chart" uri="{C3380CC4-5D6E-409C-BE32-E72D297353CC}">
              <c16:uniqueId val="{00000001-0448-4304-954C-16EE4B7089AA}"/>
            </c:ext>
          </c:extLst>
        </c:ser>
        <c:ser>
          <c:idx val="2"/>
          <c:order val="2"/>
          <c:tx>
            <c:strRef>
              <c:f>SHEET!$E$19</c:f>
              <c:strCache>
                <c:ptCount val="1"/>
                <c:pt idx="0">
                  <c:v>Other type</c:v>
                </c:pt>
              </c:strCache>
            </c:strRef>
          </c:tx>
          <c:spPr>
            <a:solidFill>
              <a:schemeClr val="accent3"/>
            </a:solidFill>
            <a:ln>
              <a:noFill/>
            </a:ln>
            <a:effectLst/>
          </c:spPr>
          <c:invertIfNegative val="0"/>
          <c:val>
            <c:numRef>
              <c:f>SHEET!$F$19:$J$19</c:f>
              <c:numCache>
                <c:formatCode>0%</c:formatCode>
                <c:ptCount val="5"/>
                <c:pt idx="0">
                  <c:v>0.38363844393592678</c:v>
                </c:pt>
                <c:pt idx="1">
                  <c:v>0.11010830324909747</c:v>
                </c:pt>
                <c:pt idx="2">
                  <c:v>0</c:v>
                </c:pt>
                <c:pt idx="3">
                  <c:v>2.6881720430107527E-2</c:v>
                </c:pt>
                <c:pt idx="4">
                  <c:v>0.1</c:v>
                </c:pt>
              </c:numCache>
            </c:numRef>
          </c:val>
          <c:extLst xmlns:c16r2="http://schemas.microsoft.com/office/drawing/2015/06/chart">
            <c:ext xmlns:c16="http://schemas.microsoft.com/office/drawing/2014/chart" uri="{C3380CC4-5D6E-409C-BE32-E72D297353CC}">
              <c16:uniqueId val="{00000002-0448-4304-954C-16EE4B7089AA}"/>
            </c:ext>
          </c:extLst>
        </c:ser>
        <c:dLbls>
          <c:showLegendKey val="0"/>
          <c:showVal val="0"/>
          <c:showCatName val="0"/>
          <c:showSerName val="0"/>
          <c:showPercent val="0"/>
          <c:showBubbleSize val="0"/>
        </c:dLbls>
        <c:gapWidth val="219"/>
        <c:overlap val="-27"/>
        <c:axId val="50397184"/>
        <c:axId val="50398720"/>
      </c:barChart>
      <c:catAx>
        <c:axId val="50397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50398720"/>
        <c:crosses val="autoZero"/>
        <c:auto val="1"/>
        <c:lblAlgn val="ctr"/>
        <c:lblOffset val="100"/>
        <c:noMultiLvlLbl val="0"/>
      </c:catAx>
      <c:valAx>
        <c:axId val="50398720"/>
        <c:scaling>
          <c:orientation val="minMax"/>
          <c:max val="1"/>
        </c:scaling>
        <c:delete val="0"/>
        <c:axPos val="l"/>
        <c:majorGridlines>
          <c:spPr>
            <a:ln w="9525" cap="flat" cmpd="sng" algn="ctr">
              <a:solidFill>
                <a:schemeClr val="bg2">
                  <a:lumMod val="7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50397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GB" sz="1800" b="1" i="0" u="none" strike="noStrike" kern="1200" spc="0" baseline="0">
                <a:solidFill>
                  <a:sysClr val="windowText" lastClr="000000">
                    <a:lumMod val="65000"/>
                    <a:lumOff val="35000"/>
                  </a:sysClr>
                </a:solidFill>
                <a:latin typeface="+mn-lt"/>
                <a:ea typeface="+mn-ea"/>
                <a:cs typeface="+mn-cs"/>
              </a:defRPr>
            </a:pPr>
            <a:r>
              <a:rPr lang="en-GB" sz="1800" b="1" i="0" u="none" strike="noStrike" kern="1200" spc="0" baseline="0">
                <a:solidFill>
                  <a:sysClr val="windowText" lastClr="000000">
                    <a:lumMod val="65000"/>
                    <a:lumOff val="35000"/>
                  </a:sysClr>
                </a:solidFill>
                <a:latin typeface="+mn-lt"/>
                <a:ea typeface="+mn-ea"/>
                <a:cs typeface="+mn-cs"/>
              </a:rPr>
              <a:t>Temperature Logging by Facility Level</a:t>
            </a:r>
          </a:p>
        </c:rich>
      </c:tx>
      <c:overlay val="0"/>
      <c:spPr>
        <a:noFill/>
        <a:ln>
          <a:noFill/>
        </a:ln>
        <a:effectLst/>
      </c:spPr>
    </c:title>
    <c:autoTitleDeleted val="0"/>
    <c:plotArea>
      <c:layout>
        <c:manualLayout>
          <c:layoutTarget val="inner"/>
          <c:xMode val="edge"/>
          <c:yMode val="edge"/>
          <c:x val="0.11069154847877585"/>
          <c:y val="0.11453420685858676"/>
          <c:w val="0.87262071315055911"/>
          <c:h val="0.66907863575222393"/>
        </c:manualLayout>
      </c:layout>
      <c:barChart>
        <c:barDir val="col"/>
        <c:grouping val="clustered"/>
        <c:varyColors val="0"/>
        <c:ser>
          <c:idx val="0"/>
          <c:order val="0"/>
          <c:tx>
            <c:strRef>
              <c:f>SHEET!$E$72</c:f>
              <c:strCache>
                <c:ptCount val="1"/>
                <c:pt idx="0">
                  <c:v>Percentage of facilities that have temperature logs</c:v>
                </c:pt>
              </c:strCache>
            </c:strRef>
          </c:tx>
          <c:spPr>
            <a:solidFill>
              <a:srgbClr val="C00000"/>
            </a:solidFill>
            <a:ln>
              <a:noFill/>
            </a:ln>
            <a:effectLst/>
          </c:spPr>
          <c:invertIfNegative val="0"/>
          <c:cat>
            <c:strRef>
              <c:f>SHEET!$F$71:$K$71</c:f>
              <c:strCache>
                <c:ptCount val="6"/>
                <c:pt idx="0">
                  <c:v>HCII</c:v>
                </c:pt>
                <c:pt idx="1">
                  <c:v>HCIII</c:v>
                </c:pt>
                <c:pt idx="2">
                  <c:v>HCiV</c:v>
                </c:pt>
                <c:pt idx="3">
                  <c:v>Gen Hosp</c:v>
                </c:pt>
                <c:pt idx="4">
                  <c:v>Reg Ref</c:v>
                </c:pt>
                <c:pt idx="5">
                  <c:v>DHO / DVS</c:v>
                </c:pt>
              </c:strCache>
            </c:strRef>
          </c:cat>
          <c:val>
            <c:numRef>
              <c:f>SHEET!$F$72:$K$72</c:f>
              <c:numCache>
                <c:formatCode>0%</c:formatCode>
                <c:ptCount val="6"/>
                <c:pt idx="0">
                  <c:v>0.6745823782103022</c:v>
                </c:pt>
                <c:pt idx="1">
                  <c:v>0.68543401372487722</c:v>
                </c:pt>
                <c:pt idx="2">
                  <c:v>0.80065359477124176</c:v>
                </c:pt>
                <c:pt idx="3">
                  <c:v>0.65578817733990147</c:v>
                </c:pt>
                <c:pt idx="4">
                  <c:v>0.84615384615384615</c:v>
                </c:pt>
                <c:pt idx="5">
                  <c:v>1</c:v>
                </c:pt>
              </c:numCache>
            </c:numRef>
          </c:val>
          <c:extLst xmlns:c16r2="http://schemas.microsoft.com/office/drawing/2015/06/chart">
            <c:ext xmlns:c16="http://schemas.microsoft.com/office/drawing/2014/chart" uri="{C3380CC4-5D6E-409C-BE32-E72D297353CC}">
              <c16:uniqueId val="{00000000-3A0D-44D9-9CC3-FD68D27BB547}"/>
            </c:ext>
          </c:extLst>
        </c:ser>
        <c:dLbls>
          <c:showLegendKey val="0"/>
          <c:showVal val="0"/>
          <c:showCatName val="0"/>
          <c:showSerName val="0"/>
          <c:showPercent val="0"/>
          <c:showBubbleSize val="0"/>
        </c:dLbls>
        <c:gapWidth val="219"/>
        <c:overlap val="-27"/>
        <c:axId val="50472064"/>
        <c:axId val="50473600"/>
      </c:barChart>
      <c:catAx>
        <c:axId val="50472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GB" sz="1200" b="1" i="0" u="none" strike="noStrike" kern="1200" baseline="0">
                <a:solidFill>
                  <a:schemeClr val="tx1">
                    <a:lumMod val="65000"/>
                    <a:lumOff val="35000"/>
                  </a:schemeClr>
                </a:solidFill>
                <a:latin typeface="+mn-lt"/>
                <a:ea typeface="+mn-ea"/>
                <a:cs typeface="+mn-cs"/>
              </a:defRPr>
            </a:pPr>
            <a:endParaRPr lang="en-US"/>
          </a:p>
        </c:txPr>
        <c:crossAx val="50473600"/>
        <c:crosses val="autoZero"/>
        <c:auto val="1"/>
        <c:lblAlgn val="ctr"/>
        <c:lblOffset val="100"/>
        <c:noMultiLvlLbl val="0"/>
      </c:catAx>
      <c:valAx>
        <c:axId val="50473600"/>
        <c:scaling>
          <c:orientation val="minMax"/>
          <c:max val="1"/>
        </c:scaling>
        <c:delete val="0"/>
        <c:axPos val="l"/>
        <c:majorGridlines>
          <c:spPr>
            <a:ln w="9525" cap="flat" cmpd="sng" algn="ctr">
              <a:solidFill>
                <a:schemeClr val="bg2">
                  <a:lumMod val="75000"/>
                </a:schemeClr>
              </a:solidFill>
              <a:prstDash val="solid"/>
              <a:miter lim="800000"/>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a:defRPr lang="en-GB" sz="1400" b="1" i="0" u="none" strike="noStrike" kern="1200" baseline="0">
                <a:solidFill>
                  <a:schemeClr val="tx1">
                    <a:lumMod val="65000"/>
                    <a:lumOff val="35000"/>
                  </a:schemeClr>
                </a:solidFill>
                <a:latin typeface="+mn-lt"/>
                <a:ea typeface="+mn-ea"/>
                <a:cs typeface="+mn-cs"/>
              </a:defRPr>
            </a:pPr>
            <a:endParaRPr lang="en-US"/>
          </a:p>
        </c:txPr>
        <c:crossAx val="50472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en-GB"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GB" sz="1800" b="1" i="0" u="none" strike="noStrike" kern="1200" spc="0" baseline="0">
                <a:solidFill>
                  <a:sysClr val="windowText" lastClr="000000">
                    <a:lumMod val="65000"/>
                    <a:lumOff val="35000"/>
                  </a:sysClr>
                </a:solidFill>
                <a:latin typeface="+mn-lt"/>
                <a:ea typeface="+mn-ea"/>
                <a:cs typeface="+mn-cs"/>
              </a:defRPr>
            </a:pPr>
            <a:r>
              <a:rPr lang="en-GB" sz="1800" b="1" i="0" u="none" strike="noStrike" kern="1200" spc="0" baseline="0">
                <a:solidFill>
                  <a:sysClr val="windowText" lastClr="000000">
                    <a:lumMod val="65000"/>
                    <a:lumOff val="35000"/>
                  </a:sysClr>
                </a:solidFill>
                <a:latin typeface="+mn-lt"/>
                <a:ea typeface="+mn-ea"/>
                <a:cs typeface="+mn-cs"/>
              </a:rPr>
              <a:t>Supply Chain Human Resource Data</a:t>
            </a:r>
          </a:p>
        </c:rich>
      </c:tx>
      <c:overlay val="0"/>
      <c:spPr>
        <a:noFill/>
        <a:ln>
          <a:noFill/>
        </a:ln>
        <a:effectLst/>
      </c:spPr>
    </c:title>
    <c:autoTitleDeleted val="0"/>
    <c:plotArea>
      <c:layout>
        <c:manualLayout>
          <c:layoutTarget val="inner"/>
          <c:xMode val="edge"/>
          <c:yMode val="edge"/>
          <c:x val="0.1065384630049577"/>
          <c:y val="0.12144393241167435"/>
          <c:w val="0.87681588888475837"/>
          <c:h val="0.63779551749579688"/>
        </c:manualLayout>
      </c:layout>
      <c:barChart>
        <c:barDir val="col"/>
        <c:grouping val="clustered"/>
        <c:varyColors val="0"/>
        <c:ser>
          <c:idx val="0"/>
          <c:order val="0"/>
          <c:tx>
            <c:strRef>
              <c:f>SHEET!$E$80</c:f>
              <c:strCache>
                <c:ptCount val="1"/>
                <c:pt idx="0">
                  <c:v>Staff Turnover</c:v>
                </c:pt>
              </c:strCache>
            </c:strRef>
          </c:tx>
          <c:spPr>
            <a:solidFill>
              <a:schemeClr val="accent1"/>
            </a:solidFill>
            <a:ln>
              <a:noFill/>
            </a:ln>
            <a:effectLst/>
          </c:spPr>
          <c:invertIfNegative val="0"/>
          <c:cat>
            <c:strRef>
              <c:f>SHEET!$F$79:$J$79</c:f>
              <c:strCache>
                <c:ptCount val="5"/>
                <c:pt idx="0">
                  <c:v>HCII</c:v>
                </c:pt>
                <c:pt idx="1">
                  <c:v>HCIII</c:v>
                </c:pt>
                <c:pt idx="2">
                  <c:v>HCiV</c:v>
                </c:pt>
                <c:pt idx="3">
                  <c:v>Gen Hosp</c:v>
                </c:pt>
                <c:pt idx="4">
                  <c:v>Reg Ref</c:v>
                </c:pt>
              </c:strCache>
            </c:strRef>
          </c:cat>
          <c:val>
            <c:numRef>
              <c:f>SHEET!$F$80:$J$80</c:f>
              <c:numCache>
                <c:formatCode>0%</c:formatCode>
                <c:ptCount val="5"/>
                <c:pt idx="0">
                  <c:v>0.25286521371974935</c:v>
                </c:pt>
                <c:pt idx="1">
                  <c:v>3.5709628846951481E-2</c:v>
                </c:pt>
                <c:pt idx="2">
                  <c:v>7.2463768115942032E-2</c:v>
                </c:pt>
                <c:pt idx="3">
                  <c:v>4.2043984476067275E-3</c:v>
                </c:pt>
                <c:pt idx="4">
                  <c:v>5.4945054945054944E-2</c:v>
                </c:pt>
              </c:numCache>
            </c:numRef>
          </c:val>
          <c:extLst xmlns:c16r2="http://schemas.microsoft.com/office/drawing/2015/06/chart">
            <c:ext xmlns:c16="http://schemas.microsoft.com/office/drawing/2014/chart" uri="{C3380CC4-5D6E-409C-BE32-E72D297353CC}">
              <c16:uniqueId val="{00000000-D465-4E39-B8B5-1014E984B324}"/>
            </c:ext>
          </c:extLst>
        </c:ser>
        <c:ser>
          <c:idx val="1"/>
          <c:order val="1"/>
          <c:tx>
            <c:strRef>
              <c:f>SHEET!$E$81</c:f>
              <c:strCache>
                <c:ptCount val="1"/>
                <c:pt idx="0">
                  <c:v>Position Vacant</c:v>
                </c:pt>
              </c:strCache>
            </c:strRef>
          </c:tx>
          <c:spPr>
            <a:solidFill>
              <a:srgbClr val="C00000"/>
            </a:solidFill>
            <a:ln>
              <a:noFill/>
            </a:ln>
            <a:effectLst/>
          </c:spPr>
          <c:invertIfNegative val="0"/>
          <c:cat>
            <c:strRef>
              <c:f>SHEET!$F$79:$J$79</c:f>
              <c:strCache>
                <c:ptCount val="5"/>
                <c:pt idx="0">
                  <c:v>HCII</c:v>
                </c:pt>
                <c:pt idx="1">
                  <c:v>HCIII</c:v>
                </c:pt>
                <c:pt idx="2">
                  <c:v>HCiV</c:v>
                </c:pt>
                <c:pt idx="3">
                  <c:v>Gen Hosp</c:v>
                </c:pt>
                <c:pt idx="4">
                  <c:v>Reg Ref</c:v>
                </c:pt>
              </c:strCache>
            </c:strRef>
          </c:cat>
          <c:val>
            <c:numRef>
              <c:f>SHEET!$F$81:$J$81</c:f>
              <c:numCache>
                <c:formatCode>0%</c:formatCode>
                <c:ptCount val="5"/>
                <c:pt idx="0">
                  <c:v>0.29242532488597589</c:v>
                </c:pt>
                <c:pt idx="1">
                  <c:v>8.8145945834585668E-2</c:v>
                </c:pt>
                <c:pt idx="2">
                  <c:v>0.44078742608154381</c:v>
                </c:pt>
                <c:pt idx="3">
                  <c:v>0.54718711091863803</c:v>
                </c:pt>
                <c:pt idx="4">
                  <c:v>0.2671772671772672</c:v>
                </c:pt>
              </c:numCache>
            </c:numRef>
          </c:val>
          <c:extLst xmlns:c16r2="http://schemas.microsoft.com/office/drawing/2015/06/chart">
            <c:ext xmlns:c16="http://schemas.microsoft.com/office/drawing/2014/chart" uri="{C3380CC4-5D6E-409C-BE32-E72D297353CC}">
              <c16:uniqueId val="{00000001-D465-4E39-B8B5-1014E984B324}"/>
            </c:ext>
          </c:extLst>
        </c:ser>
        <c:ser>
          <c:idx val="2"/>
          <c:order val="2"/>
          <c:tx>
            <c:strRef>
              <c:f>SHEET!$E$82</c:f>
              <c:strCache>
                <c:ptCount val="1"/>
                <c:pt idx="0">
                  <c:v>Staff Seconded</c:v>
                </c:pt>
              </c:strCache>
            </c:strRef>
          </c:tx>
          <c:spPr>
            <a:solidFill>
              <a:schemeClr val="accent3"/>
            </a:solidFill>
            <a:ln>
              <a:noFill/>
            </a:ln>
            <a:effectLst/>
          </c:spPr>
          <c:invertIfNegative val="0"/>
          <c:cat>
            <c:strRef>
              <c:f>SHEET!$F$79:$J$79</c:f>
              <c:strCache>
                <c:ptCount val="5"/>
                <c:pt idx="0">
                  <c:v>HCII</c:v>
                </c:pt>
                <c:pt idx="1">
                  <c:v>HCIII</c:v>
                </c:pt>
                <c:pt idx="2">
                  <c:v>HCiV</c:v>
                </c:pt>
                <c:pt idx="3">
                  <c:v>Gen Hosp</c:v>
                </c:pt>
                <c:pt idx="4">
                  <c:v>Reg Ref</c:v>
                </c:pt>
              </c:strCache>
            </c:strRef>
          </c:cat>
          <c:val>
            <c:numRef>
              <c:f>SHEET!$F$82:$J$82</c:f>
              <c:numCache>
                <c:formatCode>0%</c:formatCode>
                <c:ptCount val="5"/>
                <c:pt idx="0">
                  <c:v>7.7993599623212742E-2</c:v>
                </c:pt>
                <c:pt idx="1">
                  <c:v>7.355982947214465E-2</c:v>
                </c:pt>
                <c:pt idx="2">
                  <c:v>4.7385620915032678E-2</c:v>
                </c:pt>
                <c:pt idx="3">
                  <c:v>0.11126847290640395</c:v>
                </c:pt>
                <c:pt idx="4">
                  <c:v>1.7094017094017096E-2</c:v>
                </c:pt>
              </c:numCache>
            </c:numRef>
          </c:val>
          <c:extLst xmlns:c16r2="http://schemas.microsoft.com/office/drawing/2015/06/chart">
            <c:ext xmlns:c16="http://schemas.microsoft.com/office/drawing/2014/chart" uri="{C3380CC4-5D6E-409C-BE32-E72D297353CC}">
              <c16:uniqueId val="{00000002-D465-4E39-B8B5-1014E984B324}"/>
            </c:ext>
          </c:extLst>
        </c:ser>
        <c:dLbls>
          <c:showLegendKey val="0"/>
          <c:showVal val="0"/>
          <c:showCatName val="0"/>
          <c:showSerName val="0"/>
          <c:showPercent val="0"/>
          <c:showBubbleSize val="0"/>
        </c:dLbls>
        <c:gapWidth val="219"/>
        <c:overlap val="-27"/>
        <c:axId val="50524544"/>
        <c:axId val="50526080"/>
      </c:barChart>
      <c:catAx>
        <c:axId val="50524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GB" sz="1200" b="1" i="0" u="none" strike="noStrike" kern="1200" baseline="0">
                <a:solidFill>
                  <a:schemeClr val="tx1">
                    <a:lumMod val="65000"/>
                    <a:lumOff val="35000"/>
                  </a:schemeClr>
                </a:solidFill>
                <a:latin typeface="+mn-lt"/>
                <a:ea typeface="+mn-ea"/>
                <a:cs typeface="+mn-cs"/>
              </a:defRPr>
            </a:pPr>
            <a:endParaRPr lang="en-US"/>
          </a:p>
        </c:txPr>
        <c:crossAx val="50526080"/>
        <c:crosses val="autoZero"/>
        <c:auto val="1"/>
        <c:lblAlgn val="ctr"/>
        <c:lblOffset val="100"/>
        <c:noMultiLvlLbl val="0"/>
      </c:catAx>
      <c:valAx>
        <c:axId val="50526080"/>
        <c:scaling>
          <c:orientation val="minMax"/>
        </c:scaling>
        <c:delete val="0"/>
        <c:axPos val="l"/>
        <c:majorGridlines>
          <c:spPr>
            <a:ln w="9525" cap="flat" cmpd="sng" algn="ctr">
              <a:solidFill>
                <a:schemeClr val="bg2">
                  <a:lumMod val="7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a:defRPr lang="en-GB" sz="1400" b="1" i="0" u="none" strike="noStrike" kern="1200" baseline="0">
                <a:solidFill>
                  <a:schemeClr val="tx1">
                    <a:lumMod val="65000"/>
                    <a:lumOff val="35000"/>
                  </a:schemeClr>
                </a:solidFill>
                <a:latin typeface="+mn-lt"/>
                <a:ea typeface="+mn-ea"/>
                <a:cs typeface="+mn-cs"/>
              </a:defRPr>
            </a:pPr>
            <a:endParaRPr lang="en-US"/>
          </a:p>
        </c:txPr>
        <c:crossAx val="505245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en-GB"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GB" sz="1600" b="1" i="0" u="none" strike="noStrike" kern="1200" spc="0" baseline="0">
                <a:solidFill>
                  <a:sysClr val="windowText" lastClr="000000">
                    <a:lumMod val="65000"/>
                    <a:lumOff val="35000"/>
                  </a:sysClr>
                </a:solidFill>
                <a:latin typeface="+mn-lt"/>
                <a:ea typeface="+mn-ea"/>
                <a:cs typeface="+mn-cs"/>
              </a:defRPr>
            </a:pPr>
            <a:r>
              <a:rPr lang="en-GB" sz="1600" b="1" i="0" u="none" strike="noStrike" kern="1200" spc="0" baseline="0">
                <a:solidFill>
                  <a:sysClr val="windowText" lastClr="000000">
                    <a:lumMod val="65000"/>
                    <a:lumOff val="35000"/>
                  </a:sysClr>
                </a:solidFill>
                <a:latin typeface="+mn-lt"/>
                <a:ea typeface="+mn-ea"/>
                <a:cs typeface="+mn-cs"/>
              </a:rPr>
              <a:t>Order On-Time Rate by Facility Level</a:t>
            </a:r>
          </a:p>
        </c:rich>
      </c:tx>
      <c:overlay val="0"/>
      <c:spPr>
        <a:noFill/>
        <a:ln>
          <a:noFill/>
        </a:ln>
        <a:effectLst/>
      </c:spPr>
    </c:title>
    <c:autoTitleDeleted val="0"/>
    <c:plotArea>
      <c:layout>
        <c:manualLayout>
          <c:layoutTarget val="inner"/>
          <c:xMode val="edge"/>
          <c:yMode val="edge"/>
          <c:x val="0.11849498153434075"/>
          <c:y val="0.12175563697427307"/>
          <c:w val="0.86488033200819792"/>
          <c:h val="0.59630530838774209"/>
        </c:manualLayout>
      </c:layout>
      <c:barChart>
        <c:barDir val="col"/>
        <c:grouping val="clustered"/>
        <c:varyColors val="0"/>
        <c:ser>
          <c:idx val="1"/>
          <c:order val="0"/>
          <c:tx>
            <c:strRef>
              <c:f>SHEET!$F$123</c:f>
              <c:strCache>
                <c:ptCount val="1"/>
                <c:pt idx="0">
                  <c:v>On-time (all orders)</c:v>
                </c:pt>
              </c:strCache>
            </c:strRef>
          </c:tx>
          <c:spPr>
            <a:solidFill>
              <a:srgbClr val="C00000"/>
            </a:solidFill>
            <a:ln>
              <a:noFill/>
            </a:ln>
            <a:effectLst/>
          </c:spPr>
          <c:invertIfNegative val="0"/>
          <c:cat>
            <c:strRef>
              <c:f>SHEET!$G$121:$K$121</c:f>
              <c:strCache>
                <c:ptCount val="5"/>
                <c:pt idx="0">
                  <c:v>HCII</c:v>
                </c:pt>
                <c:pt idx="1">
                  <c:v>HCIII</c:v>
                </c:pt>
                <c:pt idx="2">
                  <c:v>HCiV</c:v>
                </c:pt>
                <c:pt idx="3">
                  <c:v>Gen Hosp</c:v>
                </c:pt>
                <c:pt idx="4">
                  <c:v>Reg Ref</c:v>
                </c:pt>
              </c:strCache>
            </c:strRef>
          </c:cat>
          <c:val>
            <c:numRef>
              <c:f>SHEET!$G$123:$K$123</c:f>
              <c:numCache>
                <c:formatCode>0%</c:formatCode>
                <c:ptCount val="5"/>
                <c:pt idx="0">
                  <c:v>0.15279569892473119</c:v>
                </c:pt>
                <c:pt idx="1">
                  <c:v>0.26583815028901731</c:v>
                </c:pt>
                <c:pt idx="2">
                  <c:v>0.37325349301397204</c:v>
                </c:pt>
                <c:pt idx="3">
                  <c:v>0.52870370370370368</c:v>
                </c:pt>
                <c:pt idx="4">
                  <c:v>0.74871794871794861</c:v>
                </c:pt>
              </c:numCache>
            </c:numRef>
          </c:val>
          <c:extLst xmlns:c16r2="http://schemas.microsoft.com/office/drawing/2015/06/chart">
            <c:ext xmlns:c16="http://schemas.microsoft.com/office/drawing/2014/chart" uri="{C3380CC4-5D6E-409C-BE32-E72D297353CC}">
              <c16:uniqueId val="{00000000-EAD7-4CDE-A089-A9ED50F3F6F6}"/>
            </c:ext>
          </c:extLst>
        </c:ser>
        <c:ser>
          <c:idx val="3"/>
          <c:order val="1"/>
          <c:tx>
            <c:strRef>
              <c:f>SHEET!$F$125</c:f>
              <c:strCache>
                <c:ptCount val="1"/>
                <c:pt idx="0">
                  <c:v>On-time (emergency orders)</c:v>
                </c:pt>
              </c:strCache>
            </c:strRef>
          </c:tx>
          <c:spPr>
            <a:solidFill>
              <a:schemeClr val="accent4"/>
            </a:solidFill>
            <a:ln>
              <a:noFill/>
            </a:ln>
            <a:effectLst/>
          </c:spPr>
          <c:invertIfNegative val="0"/>
          <c:cat>
            <c:strRef>
              <c:f>SHEET!$G$121:$K$121</c:f>
              <c:strCache>
                <c:ptCount val="5"/>
                <c:pt idx="0">
                  <c:v>HCII</c:v>
                </c:pt>
                <c:pt idx="1">
                  <c:v>HCIII</c:v>
                </c:pt>
                <c:pt idx="2">
                  <c:v>HCiV</c:v>
                </c:pt>
                <c:pt idx="3">
                  <c:v>Gen Hosp</c:v>
                </c:pt>
                <c:pt idx="4">
                  <c:v>Reg Ref</c:v>
                </c:pt>
              </c:strCache>
            </c:strRef>
          </c:cat>
          <c:val>
            <c:numRef>
              <c:f>SHEET!$G$125:$K$125</c:f>
              <c:numCache>
                <c:formatCode>General</c:formatCode>
                <c:ptCount val="5"/>
                <c:pt idx="3" formatCode="0%">
                  <c:v>5.5555555555555552E-2</c:v>
                </c:pt>
                <c:pt idx="4" formatCode="0%">
                  <c:v>7.6923076923076927E-2</c:v>
                </c:pt>
              </c:numCache>
            </c:numRef>
          </c:val>
          <c:extLst xmlns:c16r2="http://schemas.microsoft.com/office/drawing/2015/06/chart">
            <c:ext xmlns:c16="http://schemas.microsoft.com/office/drawing/2014/chart" uri="{C3380CC4-5D6E-409C-BE32-E72D297353CC}">
              <c16:uniqueId val="{00000001-EAD7-4CDE-A089-A9ED50F3F6F6}"/>
            </c:ext>
          </c:extLst>
        </c:ser>
        <c:dLbls>
          <c:showLegendKey val="0"/>
          <c:showVal val="0"/>
          <c:showCatName val="0"/>
          <c:showSerName val="0"/>
          <c:showPercent val="0"/>
          <c:showBubbleSize val="0"/>
        </c:dLbls>
        <c:gapWidth val="219"/>
        <c:overlap val="-27"/>
        <c:axId val="52693632"/>
        <c:axId val="52715904"/>
      </c:barChart>
      <c:catAx>
        <c:axId val="52693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GB" sz="1200" b="1" i="0" u="none" strike="noStrike" kern="1200" baseline="0">
                <a:solidFill>
                  <a:schemeClr val="tx1">
                    <a:lumMod val="65000"/>
                    <a:lumOff val="35000"/>
                  </a:schemeClr>
                </a:solidFill>
                <a:latin typeface="+mn-lt"/>
                <a:ea typeface="+mn-ea"/>
                <a:cs typeface="+mn-cs"/>
              </a:defRPr>
            </a:pPr>
            <a:endParaRPr lang="en-US"/>
          </a:p>
        </c:txPr>
        <c:crossAx val="52715904"/>
        <c:crosses val="autoZero"/>
        <c:auto val="1"/>
        <c:lblAlgn val="ctr"/>
        <c:lblOffset val="100"/>
        <c:noMultiLvlLbl val="0"/>
      </c:catAx>
      <c:valAx>
        <c:axId val="527159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a:defRPr lang="en-GB" sz="1400" b="1" i="0" u="none" strike="noStrike" kern="1200" baseline="0">
                <a:solidFill>
                  <a:schemeClr val="tx1">
                    <a:lumMod val="65000"/>
                    <a:lumOff val="35000"/>
                  </a:schemeClr>
                </a:solidFill>
                <a:latin typeface="+mn-lt"/>
                <a:ea typeface="+mn-ea"/>
                <a:cs typeface="+mn-cs"/>
              </a:defRPr>
            </a:pPr>
            <a:endParaRPr lang="en-US"/>
          </a:p>
        </c:txPr>
        <c:crossAx val="52693632"/>
        <c:crosses val="autoZero"/>
        <c:crossBetween val="between"/>
      </c:valAx>
      <c:spPr>
        <a:noFill/>
        <a:ln>
          <a:noFill/>
        </a:ln>
        <a:effectLst/>
      </c:spPr>
    </c:plotArea>
    <c:legend>
      <c:legendPos val="b"/>
      <c:layout>
        <c:manualLayout>
          <c:xMode val="edge"/>
          <c:yMode val="edge"/>
          <c:x val="7.387691734282055E-2"/>
          <c:y val="0.79105161028863757"/>
          <c:w val="0.85829138684157869"/>
          <c:h val="0.19046789839222147"/>
        </c:manualLayout>
      </c:layout>
      <c:overlay val="0"/>
      <c:spPr>
        <a:noFill/>
        <a:ln>
          <a:noFill/>
        </a:ln>
        <a:effectLst/>
      </c:spPr>
      <c:txPr>
        <a:bodyPr rot="0" spcFirstLastPara="1" vertOverflow="ellipsis" vert="horz" wrap="square" anchor="ctr" anchorCtr="1"/>
        <a:lstStyle/>
        <a:p>
          <a:pPr>
            <a:defRPr lang="en-GB"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2B1-4FC6-A9F7-E9C77FE9F7F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52B1-4FC6-A9F7-E9C77FE9F7FF}"/>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52B1-4FC6-A9F7-E9C77FE9F7FF}"/>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52B1-4FC6-A9F7-E9C77FE9F7FF}"/>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52B1-4FC6-A9F7-E9C77FE9F7FF}"/>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52B1-4FC6-A9F7-E9C77FE9F7FF}"/>
              </c:ext>
            </c:extLst>
          </c:dPt>
          <c:dLbls>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mn-lt"/>
                      <a:ea typeface="+mn-ea"/>
                      <a:cs typeface="+mn-cs"/>
                    </a:defRPr>
                  </a:pPr>
                  <a:endParaRPr lang="en-US"/>
                </a:p>
              </c:txPr>
              <c:showLegendKey val="0"/>
              <c:showVal val="1"/>
              <c:showCatName val="0"/>
              <c:showSerName val="0"/>
              <c:showPercent val="0"/>
              <c:showBubbleSize val="0"/>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KPIs!$B$16:$B$21</c:f>
              <c:strCache>
                <c:ptCount val="6"/>
                <c:pt idx="0">
                  <c:v>Government of Uganda</c:v>
                </c:pt>
                <c:pt idx="1">
                  <c:v>Global Fund </c:v>
                </c:pt>
                <c:pt idx="2">
                  <c:v>GAVI and other vaccine donors</c:v>
                </c:pt>
                <c:pt idx="3">
                  <c:v>US Government</c:v>
                </c:pt>
                <c:pt idx="4">
                  <c:v>Vector Control / MoH</c:v>
                </c:pt>
                <c:pt idx="5">
                  <c:v>Other donors</c:v>
                </c:pt>
              </c:strCache>
            </c:strRef>
          </c:cat>
          <c:val>
            <c:numRef>
              <c:f>KPIs!$C$16:$C$21</c:f>
              <c:numCache>
                <c:formatCode>0%</c:formatCode>
                <c:ptCount val="6"/>
                <c:pt idx="0">
                  <c:v>0.25732042161865976</c:v>
                </c:pt>
                <c:pt idx="1">
                  <c:v>0.32401260153267403</c:v>
                </c:pt>
                <c:pt idx="2">
                  <c:v>0.18486679721035318</c:v>
                </c:pt>
                <c:pt idx="3">
                  <c:v>9.0631326102434979E-3</c:v>
                </c:pt>
                <c:pt idx="4">
                  <c:v>0.16231798082863505</c:v>
                </c:pt>
                <c:pt idx="5">
                  <c:v>6.2419066199434443E-2</c:v>
                </c:pt>
              </c:numCache>
            </c:numRef>
          </c:val>
          <c:extLst xmlns:c16r2="http://schemas.microsoft.com/office/drawing/2015/06/chart">
            <c:ext xmlns:c16="http://schemas.microsoft.com/office/drawing/2014/chart" uri="{C3380CC4-5D6E-409C-BE32-E72D297353CC}">
              <c16:uniqueId val="{0000000C-52B1-4FC6-A9F7-E9C77FE9F7F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
          <c:y val="0.76991751668104003"/>
          <c:w val="0.999517423182117"/>
          <c:h val="0.2274321959755030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6BD7-4979-B7F5-45BCFD764CED}"/>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6BD7-4979-B7F5-45BCFD764CED}"/>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6BD7-4979-B7F5-45BCFD764CED}"/>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6BD7-4979-B7F5-45BCFD764CED}"/>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dLbl>
              <c:idx val="1"/>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dLbl>
              <c:idx val="2"/>
              <c:layout>
                <c:manualLayout>
                  <c:x val="-1.0615926329891875E-2"/>
                  <c:y val="1.929753047411952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6BD7-4979-B7F5-45BCFD764CED}"/>
                </c:ext>
              </c:extLst>
            </c:dLbl>
            <c:dLbl>
              <c:idx val="3"/>
              <c:layout>
                <c:manualLayout>
                  <c:x val="2.0892288843401215E-2"/>
                  <c:y val="2.449502465400885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6BD7-4979-B7F5-45BCFD764CED}"/>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'Sources of Funds'!$C$2:$C$5</c:f>
              <c:strCache>
                <c:ptCount val="4"/>
                <c:pt idx="0">
                  <c:v>JMS Cost Recovery</c:v>
                </c:pt>
                <c:pt idx="1">
                  <c:v>USAID Through GHSC-PSM</c:v>
                </c:pt>
                <c:pt idx="2">
                  <c:v>Global Fund TASO</c:v>
                </c:pt>
                <c:pt idx="3">
                  <c:v>Government of Uganda</c:v>
                </c:pt>
              </c:strCache>
            </c:strRef>
          </c:cat>
          <c:val>
            <c:numRef>
              <c:f>'Sources of Funds'!$D$2:$D$5</c:f>
              <c:numCache>
                <c:formatCode>0%</c:formatCode>
                <c:ptCount val="4"/>
                <c:pt idx="0">
                  <c:v>0.27479805232412408</c:v>
                </c:pt>
                <c:pt idx="1">
                  <c:v>0.68422617076382719</c:v>
                </c:pt>
                <c:pt idx="2">
                  <c:v>2.1203206932502099E-2</c:v>
                </c:pt>
                <c:pt idx="3">
                  <c:v>1.9772569979546531E-2</c:v>
                </c:pt>
              </c:numCache>
            </c:numRef>
          </c:val>
          <c:extLst xmlns:c16r2="http://schemas.microsoft.com/office/drawing/2015/06/chart">
            <c:ext xmlns:c16="http://schemas.microsoft.com/office/drawing/2014/chart" uri="{C3380CC4-5D6E-409C-BE32-E72D297353CC}">
              <c16:uniqueId val="{00000008-6BD7-4979-B7F5-45BCFD764CED}"/>
            </c:ext>
          </c:extLst>
        </c:ser>
        <c:ser>
          <c:idx val="1"/>
          <c:order val="1"/>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A-6BD7-4979-B7F5-45BCFD764CED}"/>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C-6BD7-4979-B7F5-45BCFD764CED}"/>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E-6BD7-4979-B7F5-45BCFD764CED}"/>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0-6BD7-4979-B7F5-45BCFD764CED}"/>
              </c:ext>
            </c:extLst>
          </c:dPt>
          <c:cat>
            <c:strRef>
              <c:f>'Sources of Funds'!$C$2:$C$5</c:f>
              <c:strCache>
                <c:ptCount val="4"/>
                <c:pt idx="0">
                  <c:v>JMS Cost Recovery</c:v>
                </c:pt>
                <c:pt idx="1">
                  <c:v>USAID Through GHSC-PSM</c:v>
                </c:pt>
                <c:pt idx="2">
                  <c:v>Global Fund TASO</c:v>
                </c:pt>
                <c:pt idx="3">
                  <c:v>Government of Uganda</c:v>
                </c:pt>
              </c:strCache>
            </c:strRef>
          </c:cat>
          <c:val>
            <c:numRef>
              <c:f>'Sources of Funds'!$E$2:$E$5</c:f>
              <c:numCache>
                <c:formatCode>_(* #,##0_);_(* \(#,##0\);_(* "-"??_);_(@_)</c:formatCode>
                <c:ptCount val="4"/>
                <c:pt idx="0">
                  <c:v>14088325.872328766</c:v>
                </c:pt>
                <c:pt idx="1">
                  <c:v>35078855.845479451</c:v>
                </c:pt>
                <c:pt idx="2">
                  <c:v>1087044.4178082191</c:v>
                </c:pt>
                <c:pt idx="3">
                  <c:v>1013698.6301369863</c:v>
                </c:pt>
              </c:numCache>
            </c:numRef>
          </c:val>
          <c:extLst xmlns:c16r2="http://schemas.microsoft.com/office/drawing/2015/06/chart">
            <c:ext xmlns:c16="http://schemas.microsoft.com/office/drawing/2014/chart" uri="{C3380CC4-5D6E-409C-BE32-E72D297353CC}">
              <c16:uniqueId val="{00000011-6BD7-4979-B7F5-45BCFD764CED}"/>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2.269560054993126E-2"/>
          <c:y val="0.80215703670843963"/>
          <c:w val="0.97643419572553436"/>
          <c:h val="0.1819699826254112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E386775E-1844-41A2-8E77-4B01CCEC98F3}">
      <dgm:prSet phldrT="[Text]" custT="1"/>
      <dgm:spPr>
        <a:solidFill>
          <a:srgbClr val="C00000"/>
        </a:solidFill>
      </dgm:spPr>
      <dgm:t>
        <a:bodyPr/>
        <a:lstStyle/>
        <a:p>
          <a:pPr>
            <a:lnSpc>
              <a:spcPct val="100000"/>
            </a:lnSpc>
            <a:spcAft>
              <a:spcPts val="0"/>
            </a:spcAft>
          </a:pPr>
          <a:r>
            <a:rPr lang="en-US" sz="2100" b="1" i="0" dirty="0">
              <a:solidFill>
                <a:schemeClr val="bg1"/>
              </a:solidFill>
              <a:latin typeface="+mj-lt"/>
            </a:rPr>
            <a:t>1</a:t>
          </a:r>
          <a:r>
            <a:rPr lang="en-US" sz="2100" b="1" i="0">
              <a:solidFill>
                <a:schemeClr val="bg1"/>
              </a:solidFill>
              <a:latin typeface="+mj-lt"/>
            </a:rPr>
            <a:t>. Supply Chain Mapping </a:t>
          </a:r>
          <a:endParaRPr lang="en-US" sz="2100" b="1" i="0" dirty="0">
            <a:solidFill>
              <a:schemeClr val="bg1"/>
            </a:solidFill>
            <a:latin typeface="+mj-lt"/>
          </a:endParaRPr>
        </a:p>
        <a:p>
          <a:pPr>
            <a:lnSpc>
              <a:spcPct val="100000"/>
            </a:lnSpc>
            <a:spcAft>
              <a:spcPts val="0"/>
            </a:spcAft>
          </a:pPr>
          <a:r>
            <a:rPr kumimoji="0" lang="en-US" altLang="en-US" sz="1600" b="0" i="0" u="none" strike="noStrike" cap="none" spc="0" normalizeH="0" baseline="0" noProof="0" dirty="0">
              <a:ln>
                <a:noFill/>
              </a:ln>
              <a:solidFill>
                <a:schemeClr val="bg1"/>
              </a:solidFill>
              <a:effectLst/>
              <a:uLnTx/>
              <a:uFillTx/>
              <a:latin typeface="+mj-lt"/>
              <a:ea typeface="+mn-ea"/>
              <a:cs typeface="+mn-cs"/>
            </a:rPr>
            <a:t>     Develop a visual representation of the supply chain</a:t>
          </a:r>
          <a:endParaRPr lang="en-US" sz="1600" b="0" i="0" dirty="0">
            <a:solidFill>
              <a:schemeClr val="bg1"/>
            </a:solidFill>
            <a:latin typeface="+mj-lt"/>
          </a:endParaRPr>
        </a:p>
      </dgm:t>
    </dgm:pt>
    <dgm:pt modelId="{EF685EF4-5938-4C0C-9A93-757A06C4838B}" type="parTrans" cxnId="{361F9EF5-1364-428B-9E63-EF4594B04CA7}">
      <dgm:prSet/>
      <dgm:spPr/>
      <dgm:t>
        <a:bodyPr/>
        <a:lstStyle/>
        <a:p>
          <a:endParaRPr lang="en-US"/>
        </a:p>
      </dgm:t>
    </dgm:pt>
    <dgm:pt modelId="{AAE23BDD-DF11-4A96-BD47-F20943A82D54}" type="sibTrans" cxnId="{361F9EF5-1364-428B-9E63-EF4594B04CA7}">
      <dgm:prSet/>
      <dgm:spPr/>
      <dgm:t>
        <a:bodyPr/>
        <a:lstStyle/>
        <a:p>
          <a:endParaRPr lang="en-US"/>
        </a:p>
      </dgm:t>
    </dgm:pt>
    <dgm:pt modelId="{8333F5F5-6FBC-4BFB-8584-37834FCC93F5}">
      <dgm:prSet phldrT="[Text]" custT="1"/>
      <dgm:spPr>
        <a:solidFill>
          <a:srgbClr val="C00000"/>
        </a:solidFill>
      </dgm:spPr>
      <dgm:t>
        <a:bodyPr/>
        <a:lstStyle/>
        <a:p>
          <a:pPr>
            <a:lnSpc>
              <a:spcPct val="100000"/>
            </a:lnSpc>
            <a:spcAft>
              <a:spcPts val="0"/>
            </a:spcAft>
          </a:pPr>
          <a:r>
            <a:rPr lang="en-US" sz="2100" b="1" dirty="0"/>
            <a:t>2. Capability and Functionality Assessment</a:t>
          </a:r>
        </a:p>
        <a:p>
          <a:pPr>
            <a:lnSpc>
              <a:spcPct val="100000"/>
            </a:lnSpc>
            <a:spcAft>
              <a:spcPts val="0"/>
            </a:spcAft>
          </a:pPr>
          <a:r>
            <a:rPr kumimoji="0" lang="en-US" sz="1600" b="0" i="0" u="none" strike="noStrike" cap="none" spc="0" normalizeH="0" baseline="0" noProof="0" dirty="0">
              <a:ln>
                <a:noFill/>
              </a:ln>
              <a:solidFill>
                <a:schemeClr val="bg1"/>
              </a:solidFill>
              <a:effectLst/>
              <a:uLnTx/>
              <a:uFillTx/>
              <a:latin typeface="+mj-lt"/>
              <a:ea typeface="+mn-ea"/>
              <a:cs typeface="+mn-cs"/>
            </a:rPr>
            <a:t>     Measure the capability and functionality of a supply chain</a:t>
          </a:r>
          <a:endParaRPr lang="en-US" sz="1600" b="0" i="0" dirty="0">
            <a:solidFill>
              <a:schemeClr val="bg1"/>
            </a:solidFill>
            <a:latin typeface="+mj-lt"/>
          </a:endParaRPr>
        </a:p>
      </dgm:t>
    </dgm:pt>
    <dgm:pt modelId="{F38C41F1-B1D5-413C-B56F-4495274E1742}" type="parTrans" cxnId="{F7614FB1-7DA3-4FB5-8004-16A4C763D659}">
      <dgm:prSet/>
      <dgm:spPr/>
      <dgm:t>
        <a:bodyPr/>
        <a:lstStyle/>
        <a:p>
          <a:endParaRPr lang="en-US"/>
        </a:p>
      </dgm:t>
    </dgm:pt>
    <dgm:pt modelId="{9FA1E02B-54BF-4281-839F-3D0F3ED1B6F5}" type="sibTrans" cxnId="{F7614FB1-7DA3-4FB5-8004-16A4C763D659}">
      <dgm:prSet/>
      <dgm:spPr/>
      <dgm:t>
        <a:bodyPr/>
        <a:lstStyle/>
        <a:p>
          <a:endParaRPr lang="en-US"/>
        </a:p>
      </dgm:t>
    </dgm:pt>
    <dgm:pt modelId="{D641D9E6-B2D0-4B86-A3A9-B78498F78167}">
      <dgm:prSet phldrT="[Text]" custT="1"/>
      <dgm:spPr>
        <a:solidFill>
          <a:srgbClr val="C00000"/>
        </a:solidFill>
        <a:ln w="25400" cap="flat" cmpd="sng" algn="ctr">
          <a:solidFill>
            <a:srgbClr val="FFFFFF">
              <a:hueOff val="0"/>
              <a:satOff val="0"/>
              <a:lumOff val="0"/>
              <a:alphaOff val="0"/>
            </a:srgbClr>
          </a:solidFill>
          <a:prstDash val="solid"/>
        </a:ln>
        <a:effectLst/>
      </dgm:spPr>
      <dgm:t>
        <a:bodyPr spcFirstLastPara="0" vert="horz" wrap="square" lIns="685483" tIns="53340" rIns="53340" bIns="53340" numCol="1" spcCol="1270" anchor="ctr" anchorCtr="0"/>
        <a:lstStyle/>
        <a:p>
          <a:pPr marL="0" lvl="0" algn="l" defTabSz="933450">
            <a:lnSpc>
              <a:spcPct val="100000"/>
            </a:lnSpc>
            <a:spcBef>
              <a:spcPct val="0"/>
            </a:spcBef>
            <a:spcAft>
              <a:spcPts val="0"/>
            </a:spcAft>
            <a:buNone/>
          </a:pPr>
          <a:r>
            <a:rPr lang="en-US" sz="2100" b="1" kern="1200" dirty="0">
              <a:solidFill>
                <a:srgbClr val="FFFFFF"/>
              </a:solidFill>
              <a:latin typeface="Gill Sans MT"/>
              <a:ea typeface="+mn-ea"/>
              <a:cs typeface="+mn-cs"/>
            </a:rPr>
            <a:t>3. Key Performance Indicators</a:t>
          </a:r>
        </a:p>
        <a:p>
          <a:pPr marL="0" lvl="0" algn="l" defTabSz="933450">
            <a:lnSpc>
              <a:spcPct val="100000"/>
            </a:lnSpc>
            <a:spcBef>
              <a:spcPct val="0"/>
            </a:spcBef>
            <a:spcAft>
              <a:spcPts val="0"/>
            </a:spcAft>
            <a:buNone/>
          </a:pPr>
          <a:r>
            <a:rPr lang="en-US" sz="2100" b="1" kern="1200" noProof="0" dirty="0">
              <a:solidFill>
                <a:srgbClr val="FFFFFF"/>
              </a:solidFill>
              <a:latin typeface="Gill Sans MT"/>
              <a:ea typeface="+mn-ea"/>
              <a:cs typeface="+mn-cs"/>
            </a:rPr>
            <a:t>     </a:t>
          </a:r>
          <a:r>
            <a:rPr kumimoji="0" lang="en-US" sz="1600" b="0" i="0" u="none" strike="noStrike" kern="1200" cap="none" spc="0" normalizeH="0" baseline="0" noProof="0" dirty="0">
              <a:ln>
                <a:noFill/>
              </a:ln>
              <a:solidFill>
                <a:srgbClr val="FFFFFF"/>
              </a:solidFill>
              <a:effectLst/>
              <a:uLnTx/>
              <a:uFillTx/>
              <a:latin typeface="Gill Sans MT"/>
              <a:ea typeface="+mn-ea"/>
              <a:cs typeface="+mn-cs"/>
            </a:rPr>
            <a:t>Measure the performance of a health supply chain</a:t>
          </a:r>
          <a:endParaRPr kumimoji="0" lang="en-US" sz="1600" b="0" i="0" u="none" strike="noStrike" kern="1200" cap="none" spc="0" normalizeH="0" baseline="0" dirty="0">
            <a:ln>
              <a:noFill/>
            </a:ln>
            <a:solidFill>
              <a:srgbClr val="FFFFFF"/>
            </a:solidFill>
            <a:effectLst/>
            <a:uLnTx/>
            <a:uFillTx/>
            <a:latin typeface="Gill Sans MT"/>
            <a:ea typeface="+mn-ea"/>
            <a:cs typeface="+mn-cs"/>
          </a:endParaRPr>
        </a:p>
      </dgm:t>
    </dgm:pt>
    <dgm:pt modelId="{04238D90-1BC4-4B6C-AE78-AABC454F01EC}" type="parTrans" cxnId="{DEA765FB-2DCF-476A-A615-20AD6082D037}">
      <dgm:prSet/>
      <dgm:spPr/>
      <dgm:t>
        <a:bodyPr/>
        <a:lstStyle/>
        <a:p>
          <a:endParaRPr lang="en-US"/>
        </a:p>
      </dgm:t>
    </dgm:pt>
    <dgm:pt modelId="{0E13D896-819F-4F6B-857F-8A079D04EE44}" type="sibTrans" cxnId="{DEA765FB-2DCF-476A-A615-20AD6082D037}">
      <dgm:prSet/>
      <dgm:spPr/>
      <dgm:t>
        <a:bodyPr/>
        <a:lstStyle/>
        <a:p>
          <a:endParaRPr lang="en-US"/>
        </a:p>
      </dgm:t>
    </dgm:pt>
    <dgm:pt modelId="{D3781050-EC37-446E-B8A5-9B9B331886EA}" type="pres">
      <dgm:prSet presAssocID="{FCDC6674-2410-4707-81CC-0A337FFABF2D}" presName="Name0" presStyleCnt="0">
        <dgm:presLayoutVars>
          <dgm:chMax val="7"/>
          <dgm:chPref val="7"/>
          <dgm:dir/>
        </dgm:presLayoutVars>
      </dgm:prSet>
      <dgm:spPr/>
      <dgm:t>
        <a:bodyPr/>
        <a:lstStyle/>
        <a:p>
          <a:endParaRPr lang="en-US"/>
        </a:p>
      </dgm:t>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t>
        <a:bodyPr/>
        <a:lstStyle/>
        <a:p>
          <a:endParaRPr lang="en-US"/>
        </a:p>
      </dgm:t>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t>
        <a:bodyPr/>
        <a:lstStyle/>
        <a:p>
          <a:endParaRPr lang="en-US"/>
        </a:p>
      </dgm:t>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t>
        <a:bodyPr/>
        <a:lstStyle/>
        <a:p>
          <a:endParaRPr lang="en-US"/>
        </a:p>
      </dgm:t>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a:xfrm>
          <a:off x="599728" y="3022600"/>
          <a:ext cx="7177950" cy="863600"/>
        </a:xfrm>
        <a:prstGeom prst="rect">
          <a:avLst/>
        </a:prstGeom>
      </dgm:spPr>
      <dgm:t>
        <a:bodyPr/>
        <a:lstStyle/>
        <a:p>
          <a:endParaRPr lang="en-US"/>
        </a:p>
      </dgm:t>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F43B2243-5834-40EB-9AB4-84A8E1ABA045}" type="presOf" srcId="{E386775E-1844-41A2-8E77-4B01CCEC98F3}" destId="{0C74A69E-B933-4B10-A78F-CEA397BECBEA}" srcOrd="0" destOrd="0" presId="urn:microsoft.com/office/officeart/2008/layout/VerticalCurvedList"/>
    <dgm:cxn modelId="{361F9EF5-1364-428B-9E63-EF4594B04CA7}" srcId="{FCDC6674-2410-4707-81CC-0A337FFABF2D}" destId="{E386775E-1844-41A2-8E77-4B01CCEC98F3}" srcOrd="0" destOrd="0" parTransId="{EF685EF4-5938-4C0C-9A93-757A06C4838B}" sibTransId="{AAE23BDD-DF11-4A96-BD47-F20943A82D54}"/>
    <dgm:cxn modelId="{53EE9A4D-1892-463B-8258-23093E268BD2}" type="presOf" srcId="{AAE23BDD-DF11-4A96-BD47-F20943A82D54}" destId="{38D09D35-0DF1-4A7D-8794-3CACCC9E8618}" srcOrd="0" destOrd="0" presId="urn:microsoft.com/office/officeart/2008/layout/VerticalCurvedList"/>
    <dgm:cxn modelId="{DEA765FB-2DCF-476A-A615-20AD6082D037}" srcId="{FCDC6674-2410-4707-81CC-0A337FFABF2D}" destId="{D641D9E6-B2D0-4B86-A3A9-B78498F78167}" srcOrd="2" destOrd="0" parTransId="{04238D90-1BC4-4B6C-AE78-AABC454F01EC}" sibTransId="{0E13D896-819F-4F6B-857F-8A079D04EE44}"/>
    <dgm:cxn modelId="{F7614FB1-7DA3-4FB5-8004-16A4C763D659}" srcId="{FCDC6674-2410-4707-81CC-0A337FFABF2D}" destId="{8333F5F5-6FBC-4BFB-8584-37834FCC93F5}" srcOrd="1" destOrd="0" parTransId="{F38C41F1-B1D5-413C-B56F-4495274E1742}" sibTransId="{9FA1E02B-54BF-4281-839F-3D0F3ED1B6F5}"/>
    <dgm:cxn modelId="{4B93679B-0CA4-4359-BA86-54E3176FD094}" type="presOf" srcId="{FCDC6674-2410-4707-81CC-0A337FFABF2D}" destId="{D3781050-EC37-446E-B8A5-9B9B331886EA}" srcOrd="0" destOrd="0" presId="urn:microsoft.com/office/officeart/2008/layout/VerticalCurvedList"/>
    <dgm:cxn modelId="{448F470A-33B0-48C8-89BA-BDDFE8B9B69D}" type="presOf" srcId="{8333F5F5-6FBC-4BFB-8584-37834FCC93F5}" destId="{CADE4C5C-EF94-4255-B688-C7AA0922E26E}" srcOrd="0" destOrd="0" presId="urn:microsoft.com/office/officeart/2008/layout/VerticalCurvedList"/>
    <dgm:cxn modelId="{987C222F-127C-43D1-BC61-CB14CC6ED31A}" type="presOf" srcId="{D641D9E6-B2D0-4B86-A3A9-B78498F78167}" destId="{DB35DE6A-AEDE-4D31-B16D-0366F0D7D0E8}" srcOrd="0" destOrd="0" presId="urn:microsoft.com/office/officeart/2008/layout/VerticalCurvedList"/>
    <dgm:cxn modelId="{2B1CC691-E891-4D0E-B8C6-6545EBF8A3FB}" type="presParOf" srcId="{D3781050-EC37-446E-B8A5-9B9B331886EA}" destId="{DDFDFE8D-3D91-42BA-8529-03DA6108DCF1}" srcOrd="0" destOrd="0" presId="urn:microsoft.com/office/officeart/2008/layout/VerticalCurvedList"/>
    <dgm:cxn modelId="{AFC42605-B86D-4C20-9ECB-5830E6059C44}" type="presParOf" srcId="{DDFDFE8D-3D91-42BA-8529-03DA6108DCF1}" destId="{6901086A-E992-49F4-9B8F-6C206888E5C2}" srcOrd="0" destOrd="0" presId="urn:microsoft.com/office/officeart/2008/layout/VerticalCurvedList"/>
    <dgm:cxn modelId="{BCB237F6-29B8-4E8B-AD77-328D14A28873}" type="presParOf" srcId="{6901086A-E992-49F4-9B8F-6C206888E5C2}" destId="{BB2A2DA9-95F9-4EDB-8A93-332E3C571D1F}" srcOrd="0" destOrd="0" presId="urn:microsoft.com/office/officeart/2008/layout/VerticalCurvedList"/>
    <dgm:cxn modelId="{D3FFEF9A-3B07-495A-A255-A55A23EA2704}" type="presParOf" srcId="{6901086A-E992-49F4-9B8F-6C206888E5C2}" destId="{38D09D35-0DF1-4A7D-8794-3CACCC9E8618}" srcOrd="1" destOrd="0" presId="urn:microsoft.com/office/officeart/2008/layout/VerticalCurvedList"/>
    <dgm:cxn modelId="{D2C95A34-C01C-4515-9D0C-BEE59C138EEF}" type="presParOf" srcId="{6901086A-E992-49F4-9B8F-6C206888E5C2}" destId="{5F0732AB-756D-4A5D-ADFC-873995D4C555}" srcOrd="2" destOrd="0" presId="urn:microsoft.com/office/officeart/2008/layout/VerticalCurvedList"/>
    <dgm:cxn modelId="{A59F943C-06EE-4F30-84B8-6A80AFB7F06C}" type="presParOf" srcId="{6901086A-E992-49F4-9B8F-6C206888E5C2}" destId="{7419A35B-3C02-487E-AEEA-118FE43E67FF}" srcOrd="3" destOrd="0" presId="urn:microsoft.com/office/officeart/2008/layout/VerticalCurvedList"/>
    <dgm:cxn modelId="{875909DB-CBAD-4AD6-B5D5-7729185795BA}" type="presParOf" srcId="{DDFDFE8D-3D91-42BA-8529-03DA6108DCF1}" destId="{0C74A69E-B933-4B10-A78F-CEA397BECBEA}" srcOrd="1" destOrd="0" presId="urn:microsoft.com/office/officeart/2008/layout/VerticalCurvedList"/>
    <dgm:cxn modelId="{5719B142-0411-4F7E-89C8-74C7E1B71FA3}" type="presParOf" srcId="{DDFDFE8D-3D91-42BA-8529-03DA6108DCF1}" destId="{5A166DF9-7005-458D-BB48-2E24CD94FAE7}" srcOrd="2" destOrd="0" presId="urn:microsoft.com/office/officeart/2008/layout/VerticalCurvedList"/>
    <dgm:cxn modelId="{72EEC9CD-AACB-4B21-9C37-3FA2A653C211}" type="presParOf" srcId="{5A166DF9-7005-458D-BB48-2E24CD94FAE7}" destId="{569AC37E-6726-4238-A57A-C8434D5D0F1D}" srcOrd="0" destOrd="0" presId="urn:microsoft.com/office/officeart/2008/layout/VerticalCurvedList"/>
    <dgm:cxn modelId="{E28EFCF8-8670-4B6A-8834-F3F1283C7031}" type="presParOf" srcId="{DDFDFE8D-3D91-42BA-8529-03DA6108DCF1}" destId="{CADE4C5C-EF94-4255-B688-C7AA0922E26E}" srcOrd="3" destOrd="0" presId="urn:microsoft.com/office/officeart/2008/layout/VerticalCurvedList"/>
    <dgm:cxn modelId="{76B7C530-B6DE-4B56-BE55-BA3C72334530}" type="presParOf" srcId="{DDFDFE8D-3D91-42BA-8529-03DA6108DCF1}" destId="{556C6B9E-5852-4AF9-BFAA-85333019C311}" srcOrd="4" destOrd="0" presId="urn:microsoft.com/office/officeart/2008/layout/VerticalCurvedList"/>
    <dgm:cxn modelId="{712AD018-8D26-4141-A5CD-50DD288FCBA8}" type="presParOf" srcId="{556C6B9E-5852-4AF9-BFAA-85333019C311}" destId="{787C164B-CFCE-47AF-B262-314E9E0E1285}" srcOrd="0" destOrd="0" presId="urn:microsoft.com/office/officeart/2008/layout/VerticalCurvedList"/>
    <dgm:cxn modelId="{62353917-8720-41D7-B4AF-0FF0B620E67B}" type="presParOf" srcId="{DDFDFE8D-3D91-42BA-8529-03DA6108DCF1}" destId="{DB35DE6A-AEDE-4D31-B16D-0366F0D7D0E8}" srcOrd="5" destOrd="0" presId="urn:microsoft.com/office/officeart/2008/layout/VerticalCurvedList"/>
    <dgm:cxn modelId="{DABE3096-34EC-4FDE-B774-E3A9C6EEBF90}" type="presParOf" srcId="{DDFDFE8D-3D91-42BA-8529-03DA6108DCF1}" destId="{DB2D9BF1-CF00-49E1-BBAF-017E46891BFF}" srcOrd="6" destOrd="0" presId="urn:microsoft.com/office/officeart/2008/layout/VerticalCurvedList"/>
    <dgm:cxn modelId="{639BD9DE-98AD-42B1-9433-C51BB954E9E8}"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drawing1.xml><?xml version="1.0" encoding="utf-8"?>
<c:userShapes xmlns:c="http://schemas.openxmlformats.org/drawingml/2006/chart">
  <cdr:relSizeAnchor xmlns:cdr="http://schemas.openxmlformats.org/drawingml/2006/chartDrawing">
    <cdr:from>
      <cdr:x>0.03798</cdr:x>
      <cdr:y>0.00984</cdr:y>
    </cdr:from>
    <cdr:to>
      <cdr:x>0.06721</cdr:x>
      <cdr:y>0.10075</cdr:y>
    </cdr:to>
    <cdr:sp macro="" textlink="">
      <cdr:nvSpPr>
        <cdr:cNvPr id="2" name="TextBox 1">
          <a:extLst xmlns:a="http://schemas.openxmlformats.org/drawingml/2006/main">
            <a:ext uri="{FF2B5EF4-FFF2-40B4-BE49-F238E27FC236}">
              <a16:creationId xmlns:a16="http://schemas.microsoft.com/office/drawing/2014/main" xmlns="" id="{2815B04D-7572-4391-8119-4E3E54D1782A}"/>
            </a:ext>
          </a:extLst>
        </cdr:cNvPr>
        <cdr:cNvSpPr txBox="1"/>
      </cdr:nvSpPr>
      <cdr:spPr>
        <a:xfrm xmlns:a="http://schemas.openxmlformats.org/drawingml/2006/main">
          <a:off x="318193" y="39162"/>
          <a:ext cx="244913" cy="36195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600"/>
            <a:t>%</a:t>
          </a:r>
        </a:p>
      </cdr:txBody>
    </cdr:sp>
  </cdr:relSizeAnchor>
</c:userShapes>
</file>

<file path=ppt/drawings/drawing2.xml><?xml version="1.0" encoding="utf-8"?>
<c:userShapes xmlns:c="http://schemas.openxmlformats.org/drawingml/2006/chart">
  <cdr:relSizeAnchor xmlns:cdr="http://schemas.openxmlformats.org/drawingml/2006/chartDrawing">
    <cdr:from>
      <cdr:x>0.03798</cdr:x>
      <cdr:y>0.00984</cdr:y>
    </cdr:from>
    <cdr:to>
      <cdr:x>0.06721</cdr:x>
      <cdr:y>0.10075</cdr:y>
    </cdr:to>
    <cdr:sp macro="" textlink="">
      <cdr:nvSpPr>
        <cdr:cNvPr id="2" name="TextBox 1">
          <a:extLst xmlns:a="http://schemas.openxmlformats.org/drawingml/2006/main">
            <a:ext uri="{FF2B5EF4-FFF2-40B4-BE49-F238E27FC236}">
              <a16:creationId xmlns:a16="http://schemas.microsoft.com/office/drawing/2014/main" xmlns="" id="{2815B04D-7572-4391-8119-4E3E54D1782A}"/>
            </a:ext>
          </a:extLst>
        </cdr:cNvPr>
        <cdr:cNvSpPr txBox="1"/>
      </cdr:nvSpPr>
      <cdr:spPr>
        <a:xfrm xmlns:a="http://schemas.openxmlformats.org/drawingml/2006/main">
          <a:off x="318193" y="39162"/>
          <a:ext cx="244913" cy="36195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600"/>
            <a:t>%</a:t>
          </a:r>
        </a:p>
      </cdr:txBody>
    </cdr:sp>
  </cdr:relSizeAnchor>
</c:userShapes>
</file>

<file path=ppt/drawings/drawing3.xml><?xml version="1.0" encoding="utf-8"?>
<c:userShapes xmlns:c="http://schemas.openxmlformats.org/drawingml/2006/chart">
  <cdr:relSizeAnchor xmlns:cdr="http://schemas.openxmlformats.org/drawingml/2006/chartDrawing">
    <cdr:from>
      <cdr:x>0.76387</cdr:x>
      <cdr:y>0.79372</cdr:y>
    </cdr:from>
    <cdr:to>
      <cdr:x>1</cdr:x>
      <cdr:y>1</cdr:y>
    </cdr:to>
    <cdr:sp macro="" textlink="">
      <cdr:nvSpPr>
        <cdr:cNvPr id="2" name="Oval Callout 1"/>
        <cdr:cNvSpPr/>
      </cdr:nvSpPr>
      <cdr:spPr>
        <a:xfrm xmlns:a="http://schemas.openxmlformats.org/drawingml/2006/main">
          <a:off x="6796505" y="4846936"/>
          <a:ext cx="1957733" cy="1147463"/>
        </a:xfrm>
        <a:prstGeom xmlns:a="http://schemas.openxmlformats.org/drawingml/2006/main" prst="wedgeEllipseCallout">
          <a:avLst>
            <a:gd name="adj1" fmla="val -207694"/>
            <a:gd name="adj2" fmla="val -46558"/>
          </a:avLst>
        </a:prstGeom>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xmlns:a="http://schemas.openxmlformats.org/drawingml/2006/main">
          <a:pPr algn="ctr"/>
          <a:r>
            <a:rPr lang="en-US" dirty="0"/>
            <a:t>Populate this slide with your data &amp; include numbers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12/21/2018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12/21/2018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xmlns="" id="{65F3F546-5FCA-4DA7-B053-31FCAE6A8106}"/>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xmlns="" id="{42712C23-DF12-46B7-A538-6D4F912A9F12}"/>
              </a:ext>
            </a:extLst>
          </p:cNvPr>
          <p:cNvSpPr>
            <a:spLocks noGrp="1" noChangeArrowheads="1"/>
          </p:cNvSpPr>
          <p:nvPr>
            <p:ph type="body" idx="1"/>
          </p:nvPr>
        </p:nvSpPr>
        <p:spPr>
          <a:noFill/>
        </p:spPr>
        <p:txBody>
          <a:bodyPr/>
          <a:lstStyle/>
          <a:p>
            <a:endParaRPr lang="en-US" altLang="en-US"/>
          </a:p>
        </p:txBody>
      </p:sp>
      <p:sp>
        <p:nvSpPr>
          <p:cNvPr id="38916" name="Slide Number Placeholder 3">
            <a:extLst>
              <a:ext uri="{FF2B5EF4-FFF2-40B4-BE49-F238E27FC236}">
                <a16:creationId xmlns:a16="http://schemas.microsoft.com/office/drawing/2014/main" xmlns="" id="{71BADBFC-550E-40E6-B233-E9D3D7B8125C}"/>
              </a:ext>
            </a:extLst>
          </p:cNvPr>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A45E1C9B-6228-4EF0-BDC4-F4633A4728B9}" type="slidenum">
              <a:rPr lang="en-US" altLang="en-US" sz="1200" smtClean="0">
                <a:latin typeface="Times" panose="02020603050405020304" pitchFamily="18" charset="0"/>
              </a:rPr>
              <a:pPr/>
              <a:t>1</a:t>
            </a:fld>
            <a:endParaRPr lang="en-US" altLang="en-US" sz="1200">
              <a:latin typeface="Times" panose="02020603050405020304" pitchFamily="18" charset="0"/>
            </a:endParaRPr>
          </a:p>
        </p:txBody>
      </p:sp>
    </p:spTree>
    <p:extLst>
      <p:ext uri="{BB962C8B-B14F-4D97-AF65-F5344CB8AC3E}">
        <p14:creationId xmlns:p14="http://schemas.microsoft.com/office/powerpoint/2010/main" val="2129512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25</a:t>
            </a:fld>
            <a:endParaRPr lang="en-US"/>
          </a:p>
        </p:txBody>
      </p:sp>
    </p:spTree>
    <p:extLst>
      <p:ext uri="{BB962C8B-B14F-4D97-AF65-F5344CB8AC3E}">
        <p14:creationId xmlns:p14="http://schemas.microsoft.com/office/powerpoint/2010/main" val="349790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eaLnBrk="1" hangingPunct="1"/>
            <a:fld id="{138BF69E-CB98-4C92-9F69-761DC89669ED}" type="slidenum">
              <a:rPr lang="en-US" altLang="en-US">
                <a:solidFill>
                  <a:srgbClr val="000000"/>
                </a:solidFill>
                <a:latin typeface="Calibri" panose="020F0502020204030204" pitchFamily="34" charset="0"/>
              </a:rPr>
              <a:pPr eaLnBrk="1" hangingPunct="1"/>
              <a:t>30</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438698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33</a:t>
            </a:fld>
            <a:endParaRPr lang="en-US" dirty="0"/>
          </a:p>
        </p:txBody>
      </p:sp>
    </p:spTree>
    <p:extLst>
      <p:ext uri="{BB962C8B-B14F-4D97-AF65-F5344CB8AC3E}">
        <p14:creationId xmlns:p14="http://schemas.microsoft.com/office/powerpoint/2010/main" val="2935146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24A558B-E4E9-A94A-B9C1-029E46A76ABA}" type="slidenum">
              <a:rPr lang="en-US" smtClean="0"/>
              <a:t>34</a:t>
            </a:fld>
            <a:endParaRPr lang="en-US"/>
          </a:p>
        </p:txBody>
      </p:sp>
    </p:spTree>
    <p:extLst>
      <p:ext uri="{BB962C8B-B14F-4D97-AF65-F5344CB8AC3E}">
        <p14:creationId xmlns:p14="http://schemas.microsoft.com/office/powerpoint/2010/main" val="1371210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24A558B-E4E9-A94A-B9C1-029E46A76ABA}" type="slidenum">
              <a:rPr lang="en-US" smtClean="0"/>
              <a:t>35</a:t>
            </a:fld>
            <a:endParaRPr lang="en-US"/>
          </a:p>
        </p:txBody>
      </p:sp>
    </p:spTree>
    <p:extLst>
      <p:ext uri="{BB962C8B-B14F-4D97-AF65-F5344CB8AC3E}">
        <p14:creationId xmlns:p14="http://schemas.microsoft.com/office/powerpoint/2010/main" val="2784301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timeline is an example of Uganda’s timeline. </a:t>
            </a:r>
          </a:p>
        </p:txBody>
      </p:sp>
      <p:sp>
        <p:nvSpPr>
          <p:cNvPr id="4" name="Slide Number Placeholder 3"/>
          <p:cNvSpPr>
            <a:spLocks noGrp="1"/>
          </p:cNvSpPr>
          <p:nvPr>
            <p:ph type="sldNum" sz="quarter" idx="10"/>
          </p:nvPr>
        </p:nvSpPr>
        <p:spPr/>
        <p:txBody>
          <a:bodyPr/>
          <a:lstStyle/>
          <a:p>
            <a:fld id="{6DC366F2-1B82-8E43-B983-045388936D7F}" type="slidenum">
              <a:rPr lang="en-US" smtClean="0"/>
              <a:t>7</a:t>
            </a:fld>
            <a:endParaRPr lang="en-US"/>
          </a:p>
        </p:txBody>
      </p:sp>
    </p:spTree>
    <p:extLst>
      <p:ext uri="{BB962C8B-B14F-4D97-AF65-F5344CB8AC3E}">
        <p14:creationId xmlns:p14="http://schemas.microsoft.com/office/powerpoint/2010/main" val="345360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could </a:t>
            </a:r>
            <a:r>
              <a:rPr lang="en-US" baseline="0" dirty="0"/>
              <a:t>be converted to a more effective Graphic </a:t>
            </a:r>
          </a:p>
          <a:p>
            <a:endParaRPr lang="en-US" baseline="0" dirty="0"/>
          </a:p>
          <a:p>
            <a:r>
              <a:rPr lang="en-US" baseline="0" dirty="0"/>
              <a:t>Important points-</a:t>
            </a:r>
          </a:p>
          <a:p>
            <a:pPr marL="228600" indent="-228600">
              <a:buAutoNum type="arabicPeriod"/>
            </a:pPr>
            <a:r>
              <a:rPr lang="en-US" baseline="0" dirty="0"/>
              <a:t>Overview of scoring- what are the four categories and why is scoring important </a:t>
            </a:r>
          </a:p>
          <a:p>
            <a:pPr marL="228600" indent="-228600">
              <a:buAutoNum type="arabicPeriod"/>
            </a:pPr>
            <a:r>
              <a:rPr lang="en-US" baseline="0" dirty="0"/>
              <a:t> what makes this version so effective -Not just a single categorization – </a:t>
            </a:r>
          </a:p>
          <a:p>
            <a:pPr marL="228600" indent="-228600">
              <a:buAutoNum type="arabicPeriod"/>
            </a:pPr>
            <a:r>
              <a:rPr lang="en-US" baseline="0" dirty="0"/>
              <a:t>May want to compare with other maturity models </a:t>
            </a:r>
          </a:p>
          <a:p>
            <a:pPr marL="228600" indent="-228600">
              <a:buAutoNum type="arabicPeriod"/>
            </a:pPr>
            <a:r>
              <a:rPr lang="en-US" baseline="0" dirty="0"/>
              <a:t>Two different ways to reach an overall “basic” score</a:t>
            </a:r>
          </a:p>
          <a:p>
            <a:pPr marL="685800" lvl="1" indent="-228600">
              <a:buAutoNum type="arabicPeriod"/>
            </a:pPr>
            <a:r>
              <a:rPr lang="en-US" baseline="0" dirty="0"/>
              <a:t>All basic capabilities</a:t>
            </a:r>
          </a:p>
          <a:p>
            <a:pPr marL="685800" lvl="1" indent="-228600">
              <a:buAutoNum type="arabicPeriod"/>
            </a:pPr>
            <a:r>
              <a:rPr lang="en-US" baseline="0" dirty="0"/>
              <a:t>Mix of basic w/some gaps and some intermediate </a:t>
            </a:r>
          </a:p>
          <a:p>
            <a:pPr marL="0" lvl="0" indent="0">
              <a:buNone/>
            </a:pPr>
            <a:r>
              <a:rPr lang="en-US" baseline="0" dirty="0"/>
              <a:t>Important internal note- - What to call below basic  – Where and when to set expectations</a:t>
            </a:r>
          </a:p>
          <a:p>
            <a:pPr marL="0" lvl="0" indent="0">
              <a:buNone/>
            </a:pPr>
            <a:endParaRPr lang="en-US" baseline="0" dirty="0"/>
          </a:p>
          <a:p>
            <a:pPr marL="0" lvl="0" indent="0">
              <a:buNone/>
            </a:pPr>
            <a:r>
              <a:rPr lang="en-US" baseline="0" dirty="0"/>
              <a:t>More detail on maturity model to be included in training as additional slides</a:t>
            </a:r>
          </a:p>
          <a:p>
            <a:r>
              <a:rPr lang="en-US" dirty="0"/>
              <a:t>Discuss different ways of looking at maturity scores.</a:t>
            </a:r>
          </a:p>
          <a:p>
            <a:pPr lvl="1"/>
            <a:r>
              <a:rPr lang="en-US" dirty="0"/>
              <a:t>Overall level </a:t>
            </a:r>
          </a:p>
          <a:p>
            <a:pPr lvl="1"/>
            <a:r>
              <a:rPr lang="en-US" dirty="0"/>
              <a:t>What score is sufficiently basic  </a:t>
            </a:r>
          </a:p>
          <a:p>
            <a:pPr lvl="1"/>
            <a:r>
              <a:rPr lang="en-US" dirty="0"/>
              <a:t>Variability between sites</a:t>
            </a:r>
          </a:p>
          <a:p>
            <a:pPr lvl="1"/>
            <a:r>
              <a:rPr lang="en-US" dirty="0"/>
              <a:t>No bright lines-…</a:t>
            </a:r>
          </a:p>
          <a:p>
            <a:pPr lvl="1"/>
            <a:r>
              <a:rPr lang="en-US" dirty="0"/>
              <a:t>Situation where could be gaps in basic maturity and some advanced capabilities in the same function </a:t>
            </a:r>
          </a:p>
          <a:p>
            <a:pPr marL="0" lvl="0" indent="0">
              <a:buNone/>
            </a:pPr>
            <a:endParaRPr lang="en-US" baseline="0" dirty="0"/>
          </a:p>
          <a:p>
            <a:pPr marL="0" lvl="0" indent="0">
              <a:buNone/>
            </a:pPr>
            <a:endParaRPr lang="en-US" baseline="0" dirty="0"/>
          </a:p>
        </p:txBody>
      </p:sp>
      <p:sp>
        <p:nvSpPr>
          <p:cNvPr id="4" name="Slide Number Placeholder 3"/>
          <p:cNvSpPr>
            <a:spLocks noGrp="1"/>
          </p:cNvSpPr>
          <p:nvPr>
            <p:ph type="sldNum" sz="quarter" idx="10"/>
          </p:nvPr>
        </p:nvSpPr>
        <p:spPr/>
        <p:txBody>
          <a:bodyPr/>
          <a:lstStyle/>
          <a:p>
            <a:fld id="{950B9C52-E2F9-4229-A752-FF3A322C8BC5}" type="slidenum">
              <a:rPr lang="en-US" smtClean="0"/>
              <a:t>12</a:t>
            </a:fld>
            <a:endParaRPr lang="en-US"/>
          </a:p>
        </p:txBody>
      </p:sp>
    </p:spTree>
    <p:extLst>
      <p:ext uri="{BB962C8B-B14F-4D97-AF65-F5344CB8AC3E}">
        <p14:creationId xmlns:p14="http://schemas.microsoft.com/office/powerpoint/2010/main" val="548872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14</a:t>
            </a:fld>
            <a:endParaRPr lang="en-US" dirty="0"/>
          </a:p>
        </p:txBody>
      </p:sp>
    </p:spTree>
    <p:extLst>
      <p:ext uri="{BB962C8B-B14F-4D97-AF65-F5344CB8AC3E}">
        <p14:creationId xmlns:p14="http://schemas.microsoft.com/office/powerpoint/2010/main" val="959693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15</a:t>
            </a:fld>
            <a:endParaRPr lang="en-US" dirty="0"/>
          </a:p>
        </p:txBody>
      </p:sp>
    </p:spTree>
    <p:extLst>
      <p:ext uri="{BB962C8B-B14F-4D97-AF65-F5344CB8AC3E}">
        <p14:creationId xmlns:p14="http://schemas.microsoft.com/office/powerpoint/2010/main" val="4117152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 capability and performance provides a complete picture of a</a:t>
            </a:r>
            <a:r>
              <a:rPr lang="en-US" baseline="0" dirty="0"/>
              <a:t> supply chain’s current state.  Although theoretically highly developed capability should lead to higher-levels of performance (and vice versa), this is not necessarily the case. The National Supply Chain Assessment provides data on both better informing planning and performance management.</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16</a:t>
            </a:fld>
            <a:endParaRPr lang="en-US" dirty="0"/>
          </a:p>
        </p:txBody>
      </p:sp>
    </p:spTree>
    <p:extLst>
      <p:ext uri="{BB962C8B-B14F-4D97-AF65-F5344CB8AC3E}">
        <p14:creationId xmlns:p14="http://schemas.microsoft.com/office/powerpoint/2010/main" val="2352195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a:t>
            </a:r>
            <a:r>
              <a:rPr lang="en-US" baseline="0" dirty="0"/>
              <a:t> = orange</a:t>
            </a:r>
          </a:p>
          <a:p>
            <a:r>
              <a:rPr lang="en-US" baseline="0" dirty="0"/>
              <a:t>TB = Green</a:t>
            </a:r>
          </a:p>
          <a:p>
            <a:r>
              <a:rPr lang="en-US" baseline="0" dirty="0"/>
              <a:t>Essential Meds = Black </a:t>
            </a:r>
          </a:p>
          <a:p>
            <a:r>
              <a:rPr lang="en-US" baseline="0" dirty="0"/>
              <a:t>HIV/AIDS= Red </a:t>
            </a:r>
          </a:p>
          <a:p>
            <a:r>
              <a:rPr lang="en-US" baseline="0" dirty="0"/>
              <a:t>Nutrition = Purple </a:t>
            </a:r>
          </a:p>
          <a:p>
            <a:r>
              <a:rPr lang="en-US" dirty="0"/>
              <a:t>Blue</a:t>
            </a:r>
            <a:r>
              <a:rPr lang="en-US" baseline="0" dirty="0"/>
              <a:t> = vaccines </a:t>
            </a:r>
          </a:p>
          <a:p>
            <a:r>
              <a:rPr lang="en-US" baseline="0" dirty="0"/>
              <a:t>Pink = reproductive health </a:t>
            </a:r>
          </a:p>
          <a:p>
            <a:endParaRPr lang="en-US" baseline="0" dirty="0"/>
          </a:p>
          <a:p>
            <a:r>
              <a:rPr lang="en-US" baseline="0" dirty="0"/>
              <a:t>**Specialized lab commodities are delivered directly by JMS and cross docked through UNPHL </a:t>
            </a:r>
            <a:endParaRPr lang="en-US" dirty="0"/>
          </a:p>
        </p:txBody>
      </p:sp>
      <p:sp>
        <p:nvSpPr>
          <p:cNvPr id="4" name="Slide Number Placeholder 3"/>
          <p:cNvSpPr>
            <a:spLocks noGrp="1"/>
          </p:cNvSpPr>
          <p:nvPr>
            <p:ph type="sldNum" sz="quarter" idx="10"/>
          </p:nvPr>
        </p:nvSpPr>
        <p:spPr/>
        <p:txBody>
          <a:bodyPr/>
          <a:lstStyle/>
          <a:p>
            <a:fld id="{DF273123-D9A7-AC4D-8E4D-DE85FCD293CD}" type="slidenum">
              <a:rPr lang="en-US" smtClean="0"/>
              <a:t>21</a:t>
            </a:fld>
            <a:endParaRPr lang="en-US"/>
          </a:p>
        </p:txBody>
      </p:sp>
    </p:spTree>
    <p:extLst>
      <p:ext uri="{BB962C8B-B14F-4D97-AF65-F5344CB8AC3E}">
        <p14:creationId xmlns:p14="http://schemas.microsoft.com/office/powerpoint/2010/main" val="1468424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a:t>
            </a:r>
            <a:r>
              <a:rPr lang="en-US" baseline="0" dirty="0"/>
              <a:t> = orange</a:t>
            </a:r>
          </a:p>
          <a:p>
            <a:r>
              <a:rPr lang="en-US" baseline="0" dirty="0"/>
              <a:t>TB = Green</a:t>
            </a:r>
          </a:p>
          <a:p>
            <a:r>
              <a:rPr lang="en-US" baseline="0" dirty="0"/>
              <a:t>Essential Meds = Black </a:t>
            </a:r>
          </a:p>
          <a:p>
            <a:r>
              <a:rPr lang="en-US" baseline="0" dirty="0"/>
              <a:t>HIV/AIDS= Red </a:t>
            </a:r>
          </a:p>
          <a:p>
            <a:r>
              <a:rPr lang="en-US" baseline="0" dirty="0"/>
              <a:t>Nutrition = Purple </a:t>
            </a:r>
          </a:p>
          <a:p>
            <a:r>
              <a:rPr lang="en-US" dirty="0"/>
              <a:t>Blue</a:t>
            </a:r>
            <a:r>
              <a:rPr lang="en-US" baseline="0" dirty="0"/>
              <a:t> = vaccines </a:t>
            </a:r>
          </a:p>
          <a:p>
            <a:r>
              <a:rPr lang="en-US" baseline="0" dirty="0"/>
              <a:t>Pink = reproductive health </a:t>
            </a:r>
          </a:p>
          <a:p>
            <a:endParaRPr lang="en-US" baseline="0" dirty="0"/>
          </a:p>
          <a:p>
            <a:r>
              <a:rPr lang="en-US" baseline="0" dirty="0"/>
              <a:t>**Specialized lab commodities are delivered directly by JMS and cross docked through UNPHL </a:t>
            </a:r>
            <a:endParaRPr lang="en-US" dirty="0"/>
          </a:p>
        </p:txBody>
      </p:sp>
      <p:sp>
        <p:nvSpPr>
          <p:cNvPr id="4" name="Slide Number Placeholder 3"/>
          <p:cNvSpPr>
            <a:spLocks noGrp="1"/>
          </p:cNvSpPr>
          <p:nvPr>
            <p:ph type="sldNum" sz="quarter" idx="10"/>
          </p:nvPr>
        </p:nvSpPr>
        <p:spPr/>
        <p:txBody>
          <a:bodyPr/>
          <a:lstStyle/>
          <a:p>
            <a:fld id="{DF273123-D9A7-AC4D-8E4D-DE85FCD293CD}" type="slidenum">
              <a:rPr lang="en-US" smtClean="0"/>
              <a:t>22</a:t>
            </a:fld>
            <a:endParaRPr lang="en-US"/>
          </a:p>
        </p:txBody>
      </p:sp>
    </p:spTree>
    <p:extLst>
      <p:ext uri="{BB962C8B-B14F-4D97-AF65-F5344CB8AC3E}">
        <p14:creationId xmlns:p14="http://schemas.microsoft.com/office/powerpoint/2010/main" val="425734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Shape 564"/>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565" name="Shape 5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oleObject" Target="../embeddings/oleObject3.bin"/><Relationship Id="rId4" Type="http://schemas.openxmlformats.org/officeDocument/2006/relationships/image" Target="../media/image11.jpeg"/></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12/21/2018</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12/21/2018</a:t>
            </a:fld>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pic>
        <p:nvPicPr>
          <p:cNvPr id="11" name="Picture 2" descr="https://lh4.googleusercontent.com/EYIocQE3_LmP_isqnQpZ0AGbNTCCQynNGG9PyCf0IGsbLOhic6gT0SWMiyL4y7nacmhR6fsYbbHEC7ZP7c_d3JkHn3kFGchRNozZ8WJla4KxmAFtqjCdePCWSxxy0XeOI9Ty2uV1pPWRc6HnpQ"/>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01059" y="4882859"/>
            <a:ext cx="1604341" cy="172935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s://lh3.googleusercontent.com/vwIUzCA7DYf1d4KOMzYvyFu1RFgC7nbV_xQaE7v0b0ifwm3GPEXaChW2BJFAk6ejdZJk0bN01awerF0e2jTm7cOkwpQDfk3dWxUnb0brNtAgplz1fK1JnIWtcGgSZqn-tSlZQNwsjOmvbQipT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691531" y="5984819"/>
            <a:ext cx="3147669" cy="492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6104" y="304800"/>
            <a:ext cx="7772400" cy="685800"/>
          </a:xfrm>
        </p:spPr>
        <p:txBody>
          <a:bodyPr anchor="t" anchorCtr="0"/>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3"/>
        <p:cNvGrpSpPr/>
        <p:nvPr/>
      </p:nvGrpSpPr>
      <p:grpSpPr>
        <a:xfrm>
          <a:off x="0" y="0"/>
          <a:ext cx="0" cy="0"/>
          <a:chOff x="0" y="0"/>
          <a:chExt cx="0" cy="0"/>
        </a:xfrm>
      </p:grpSpPr>
      <p:sp>
        <p:nvSpPr>
          <p:cNvPr id="24" name="Shape 24"/>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lstStyle>
            <a:lvl1pPr marR="0" lvl="0" algn="ctr" rtl="0">
              <a:spcBef>
                <a:spcPts val="0"/>
              </a:spcBef>
              <a:spcAft>
                <a:spcPts val="0"/>
              </a:spcAft>
              <a:buClr>
                <a:srgbClr val="BA0C2F"/>
              </a:buClr>
              <a:buSzPts val="6000"/>
              <a:buFont typeface="Cabin"/>
              <a:buNone/>
              <a:defRPr sz="6000" b="0" i="0" u="none" strike="noStrike" cap="none">
                <a:solidFill>
                  <a:srgbClr val="BA0C2F"/>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Shape 25"/>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rgbClr val="635C5B"/>
              </a:buClr>
              <a:buSzPts val="2400"/>
              <a:buFont typeface="Arial"/>
              <a:buNone/>
              <a:defRPr sz="2400" b="0" i="0" u="none" strike="noStrike" cap="none">
                <a:solidFill>
                  <a:srgbClr val="635C5B"/>
                </a:solidFill>
                <a:latin typeface="Cabin"/>
                <a:ea typeface="Cabin"/>
                <a:cs typeface="Cabin"/>
                <a:sym typeface="Cabin"/>
              </a:defRPr>
            </a:lvl1pPr>
            <a:lvl2pPr marR="0" lvl="1" algn="ctr" rtl="0">
              <a:spcBef>
                <a:spcPts val="1200"/>
              </a:spcBef>
              <a:spcAft>
                <a:spcPts val="0"/>
              </a:spcAft>
              <a:buClr>
                <a:srgbClr val="635C5B"/>
              </a:buClr>
              <a:buSzPts val="2000"/>
              <a:buFont typeface="Arial"/>
              <a:buNone/>
              <a:defRPr sz="2000" b="0" i="0" u="none" strike="noStrike" cap="none">
                <a:solidFill>
                  <a:srgbClr val="635C5B"/>
                </a:solidFill>
                <a:latin typeface="Cabin"/>
                <a:ea typeface="Cabin"/>
                <a:cs typeface="Cabin"/>
                <a:sym typeface="Cabin"/>
              </a:defRPr>
            </a:lvl2pPr>
            <a:lvl3pPr marR="0" lvl="2" algn="ctr" rtl="0">
              <a:spcBef>
                <a:spcPts val="1200"/>
              </a:spcBef>
              <a:spcAft>
                <a:spcPts val="0"/>
              </a:spcAft>
              <a:buClr>
                <a:srgbClr val="6C6463"/>
              </a:buClr>
              <a:buSzPts val="1800"/>
              <a:buFont typeface="Arial"/>
              <a:buNone/>
              <a:defRPr sz="1800" b="0" i="0" u="none" strike="noStrike" cap="none">
                <a:solidFill>
                  <a:srgbClr val="6C6463"/>
                </a:solidFill>
                <a:latin typeface="Cabin"/>
                <a:ea typeface="Cabin"/>
                <a:cs typeface="Cabin"/>
                <a:sym typeface="Cabin"/>
              </a:defRPr>
            </a:lvl3pPr>
            <a:lvl4pPr marR="0" lvl="3" algn="ctr" rtl="0">
              <a:spcBef>
                <a:spcPts val="320"/>
              </a:spcBef>
              <a:spcAft>
                <a:spcPts val="0"/>
              </a:spcAft>
              <a:buClr>
                <a:srgbClr val="6C6463"/>
              </a:buClr>
              <a:buSzPts val="1600"/>
              <a:buFont typeface="Arial"/>
              <a:buNone/>
              <a:defRPr sz="1600" b="0" i="0" u="none" strike="noStrike" cap="none">
                <a:solidFill>
                  <a:srgbClr val="6C6463"/>
                </a:solidFill>
                <a:latin typeface="Cabin"/>
                <a:ea typeface="Cabin"/>
                <a:cs typeface="Cabin"/>
                <a:sym typeface="Cabin"/>
              </a:defRPr>
            </a:lvl4pPr>
            <a:lvl5pPr marR="0" lvl="4" algn="ctr" rtl="0">
              <a:spcBef>
                <a:spcPts val="320"/>
              </a:spcBef>
              <a:spcAft>
                <a:spcPts val="0"/>
              </a:spcAft>
              <a:buClr>
                <a:srgbClr val="6C6463"/>
              </a:buClr>
              <a:buSzPts val="1600"/>
              <a:buFont typeface="Arial"/>
              <a:buNone/>
              <a:defRPr sz="1600" b="0" i="0" u="none" strike="noStrike" cap="none">
                <a:solidFill>
                  <a:srgbClr val="6C6463"/>
                </a:solidFill>
                <a:latin typeface="Cabin"/>
                <a:ea typeface="Cabin"/>
                <a:cs typeface="Cabin"/>
                <a:sym typeface="Cabin"/>
              </a:defRPr>
            </a:lvl5pPr>
            <a:lvl6pPr marR="0" lvl="5"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6pPr>
            <a:lvl7pPr marR="0" lvl="6"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7pPr>
            <a:lvl8pPr marR="0" lvl="7"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8pPr>
            <a:lvl9pPr marR="0" lvl="8"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9pPr>
          </a:lstStyle>
          <a:p>
            <a:endParaRPr/>
          </a:p>
        </p:txBody>
      </p:sp>
      <p:sp>
        <p:nvSpPr>
          <p:cNvPr id="26" name="Shape 26"/>
          <p:cNvSpPr txBox="1">
            <a:spLocks noGrp="1"/>
          </p:cNvSpPr>
          <p:nvPr>
            <p:ph type="dt" idx="10"/>
          </p:nvPr>
        </p:nvSpPr>
        <p:spPr>
          <a:xfrm>
            <a:off x="152400" y="6530079"/>
            <a:ext cx="2133600" cy="184666"/>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600" b="0" i="0" u="none" strike="noStrike" cap="none">
                <a:solidFill>
                  <a:srgbClr val="635C5B"/>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Tree>
    <p:extLst>
      <p:ext uri="{BB962C8B-B14F-4D97-AF65-F5344CB8AC3E}">
        <p14:creationId xmlns:p14="http://schemas.microsoft.com/office/powerpoint/2010/main" val="3596993513"/>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413215"/>
            <a:ext cx="2133600" cy="400110"/>
          </a:xfrm>
          <a:prstGeom prst="rect">
            <a:avLst/>
          </a:prstGeom>
        </p:spPr>
        <p:txBody>
          <a:bodyPr vert="horz" lIns="91440" tIns="45720" rIns="91440" bIns="45720" rtlCol="0" anchor="ctr">
            <a:spAutoFit/>
          </a:bodyPr>
          <a:lstStyle>
            <a:lvl1pPr algn="r">
              <a:defRPr sz="20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717439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477000"/>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217864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Red/Gray 1 Content">
  <p:cSld name="3_Red/Gray 1 Content">
    <p:bg>
      <p:bgPr>
        <a:solidFill>
          <a:srgbClr val="E7E7E5"/>
        </a:solidFill>
        <a:effectLst/>
      </p:bgPr>
    </p:bg>
    <p:spTree>
      <p:nvGrpSpPr>
        <p:cNvPr id="1" name="Shape 28"/>
        <p:cNvGrpSpPr/>
        <p:nvPr/>
      </p:nvGrpSpPr>
      <p:grpSpPr>
        <a:xfrm>
          <a:off x="0" y="0"/>
          <a:ext cx="0" cy="0"/>
          <a:chOff x="0" y="0"/>
          <a:chExt cx="0" cy="0"/>
        </a:xfrm>
      </p:grpSpPr>
      <p:sp>
        <p:nvSpPr>
          <p:cNvPr id="29" name="Shape 29"/>
          <p:cNvSpPr txBox="1">
            <a:spLocks noGrp="1"/>
          </p:cNvSpPr>
          <p:nvPr>
            <p:ph type="body" idx="1"/>
          </p:nvPr>
        </p:nvSpPr>
        <p:spPr>
          <a:xfrm>
            <a:off x="685800" y="1600200"/>
            <a:ext cx="7772400" cy="4572000"/>
          </a:xfrm>
          <a:prstGeom prst="rect">
            <a:avLst/>
          </a:prstGeom>
          <a:noFill/>
          <a:ln>
            <a:noFill/>
          </a:ln>
        </p:spPr>
        <p:txBody>
          <a:bodyPr spcFirstLastPara="1" wrap="square" lIns="91425" tIns="45700" rIns="91425" bIns="45700" anchor="t" anchorCtr="0"/>
          <a:lstStyle>
            <a:lvl1pPr marL="457200" marR="0" lvl="0" indent="-355600" algn="l" rtl="0">
              <a:spcBef>
                <a:spcPts val="0"/>
              </a:spcBef>
              <a:spcAft>
                <a:spcPts val="0"/>
              </a:spcAft>
              <a:buClr>
                <a:srgbClr val="635C5B"/>
              </a:buClr>
              <a:buSzPts val="2000"/>
              <a:buFont typeface="Arial"/>
              <a:buChar char="•"/>
              <a:defRPr sz="2000" b="0" i="0" u="none" strike="noStrike" cap="none">
                <a:solidFill>
                  <a:srgbClr val="635C5B"/>
                </a:solidFill>
                <a:latin typeface="Cabin"/>
                <a:ea typeface="Cabin"/>
                <a:cs typeface="Cabin"/>
                <a:sym typeface="Cabin"/>
              </a:defRPr>
            </a:lvl1pPr>
            <a:lvl2pPr marL="914400" marR="0" lvl="1" indent="-355600" algn="l" rtl="0">
              <a:spcBef>
                <a:spcPts val="1200"/>
              </a:spcBef>
              <a:spcAft>
                <a:spcPts val="0"/>
              </a:spcAft>
              <a:buClr>
                <a:srgbClr val="635C5B"/>
              </a:buClr>
              <a:buSzPts val="2000"/>
              <a:buFont typeface="Arial"/>
              <a:buChar char="–"/>
              <a:defRPr sz="2000" b="0" i="0" u="none" strike="noStrike" cap="none">
                <a:solidFill>
                  <a:srgbClr val="635C5B"/>
                </a:solidFill>
                <a:latin typeface="Cabin"/>
                <a:ea typeface="Cabin"/>
                <a:cs typeface="Cabin"/>
                <a:sym typeface="Cabin"/>
              </a:defRPr>
            </a:lvl2pPr>
            <a:lvl3pPr marL="1371600" marR="0" lvl="2" indent="-342900" algn="l" rtl="0">
              <a:spcBef>
                <a:spcPts val="1200"/>
              </a:spcBef>
              <a:spcAft>
                <a:spcPts val="0"/>
              </a:spcAft>
              <a:buClr>
                <a:srgbClr val="6C6463"/>
              </a:buClr>
              <a:buSzPts val="1800"/>
              <a:buFont typeface="Arial"/>
              <a:buChar char="•"/>
              <a:defRPr sz="1800" b="0" i="0" u="none" strike="noStrike" cap="none">
                <a:solidFill>
                  <a:srgbClr val="6C6463"/>
                </a:solidFill>
                <a:latin typeface="Cabin"/>
                <a:ea typeface="Cabin"/>
                <a:cs typeface="Cabin"/>
                <a:sym typeface="Cabin"/>
              </a:defRPr>
            </a:lvl3pPr>
            <a:lvl4pPr marL="1828800" marR="0" lvl="3" indent="-330200" algn="l" rtl="0">
              <a:spcBef>
                <a:spcPts val="320"/>
              </a:spcBef>
              <a:spcAft>
                <a:spcPts val="0"/>
              </a:spcAft>
              <a:buClr>
                <a:srgbClr val="6C6463"/>
              </a:buClr>
              <a:buSzPts val="1600"/>
              <a:buFont typeface="Arial"/>
              <a:buChar char="–"/>
              <a:defRPr sz="1600" b="0" i="0" u="none" strike="noStrike" cap="none">
                <a:solidFill>
                  <a:srgbClr val="6C6463"/>
                </a:solidFill>
                <a:latin typeface="Cabin"/>
                <a:ea typeface="Cabin"/>
                <a:cs typeface="Cabin"/>
                <a:sym typeface="Cabin"/>
              </a:defRPr>
            </a:lvl4pPr>
            <a:lvl5pPr marL="2286000" marR="0" lvl="4" indent="-317500" algn="l" rtl="0">
              <a:spcBef>
                <a:spcPts val="280"/>
              </a:spcBef>
              <a:spcAft>
                <a:spcPts val="0"/>
              </a:spcAft>
              <a:buClr>
                <a:srgbClr val="6C6463"/>
              </a:buClr>
              <a:buSzPts val="1400"/>
              <a:buFont typeface="Arial"/>
              <a:buChar char="»"/>
              <a:defRPr sz="1400" b="0" i="0" u="none" strike="noStrike" cap="none">
                <a:solidFill>
                  <a:srgbClr val="6C6463"/>
                </a:solidFill>
                <a:latin typeface="Cabin"/>
                <a:ea typeface="Cabin"/>
                <a:cs typeface="Cabin"/>
                <a:sym typeface="Cabin"/>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9pPr>
          </a:lstStyle>
          <a:p>
            <a:endParaRPr/>
          </a:p>
        </p:txBody>
      </p:sp>
      <p:sp>
        <p:nvSpPr>
          <p:cNvPr id="30" name="Shape 30"/>
          <p:cNvSpPr txBox="1">
            <a:spLocks noGrp="1"/>
          </p:cNvSpPr>
          <p:nvPr>
            <p:ph type="dt" idx="10"/>
          </p:nvPr>
        </p:nvSpPr>
        <p:spPr>
          <a:xfrm>
            <a:off x="152400" y="6520934"/>
            <a:ext cx="2133600" cy="184666"/>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600" b="0" i="0" u="none" strike="noStrike" cap="none">
                <a:solidFill>
                  <a:srgbClr val="6C6463"/>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31" name="Shape 31"/>
          <p:cNvSpPr txBox="1">
            <a:spLocks noGrp="1"/>
          </p:cNvSpPr>
          <p:nvPr>
            <p:ph type="sldNum" idx="12"/>
          </p:nvPr>
        </p:nvSpPr>
        <p:spPr>
          <a:xfrm>
            <a:off x="6858000" y="6520934"/>
            <a:ext cx="2133600" cy="184666"/>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600" b="0" i="0" u="none" strike="noStrike" cap="none">
                <a:solidFill>
                  <a:srgbClr val="6C6463"/>
                </a:solidFill>
                <a:latin typeface="Cabin"/>
                <a:ea typeface="Cabin"/>
                <a:cs typeface="Cabin"/>
                <a:sym typeface="Cabin"/>
              </a:defRPr>
            </a:lvl1pPr>
            <a:lvl2pPr marL="0" marR="0" lvl="1" indent="0" algn="r" rtl="0">
              <a:spcBef>
                <a:spcPts val="0"/>
              </a:spcBef>
              <a:buNone/>
              <a:defRPr sz="600" b="0" i="0" u="none" strike="noStrike" cap="none">
                <a:solidFill>
                  <a:srgbClr val="6C6463"/>
                </a:solidFill>
                <a:latin typeface="Cabin"/>
                <a:ea typeface="Cabin"/>
                <a:cs typeface="Cabin"/>
                <a:sym typeface="Cabin"/>
              </a:defRPr>
            </a:lvl2pPr>
            <a:lvl3pPr marL="0" marR="0" lvl="2" indent="0" algn="r" rtl="0">
              <a:spcBef>
                <a:spcPts val="0"/>
              </a:spcBef>
              <a:buNone/>
              <a:defRPr sz="600" b="0" i="0" u="none" strike="noStrike" cap="none">
                <a:solidFill>
                  <a:srgbClr val="6C6463"/>
                </a:solidFill>
                <a:latin typeface="Cabin"/>
                <a:ea typeface="Cabin"/>
                <a:cs typeface="Cabin"/>
                <a:sym typeface="Cabin"/>
              </a:defRPr>
            </a:lvl3pPr>
            <a:lvl4pPr marL="0" marR="0" lvl="3" indent="0" algn="r" rtl="0">
              <a:spcBef>
                <a:spcPts val="0"/>
              </a:spcBef>
              <a:buNone/>
              <a:defRPr sz="600" b="0" i="0" u="none" strike="noStrike" cap="none">
                <a:solidFill>
                  <a:srgbClr val="6C6463"/>
                </a:solidFill>
                <a:latin typeface="Cabin"/>
                <a:ea typeface="Cabin"/>
                <a:cs typeface="Cabin"/>
                <a:sym typeface="Cabin"/>
              </a:defRPr>
            </a:lvl4pPr>
            <a:lvl5pPr marL="0" marR="0" lvl="4" indent="0" algn="r" rtl="0">
              <a:spcBef>
                <a:spcPts val="0"/>
              </a:spcBef>
              <a:buNone/>
              <a:defRPr sz="600" b="0" i="0" u="none" strike="noStrike" cap="none">
                <a:solidFill>
                  <a:srgbClr val="6C6463"/>
                </a:solidFill>
                <a:latin typeface="Cabin"/>
                <a:ea typeface="Cabin"/>
                <a:cs typeface="Cabin"/>
                <a:sym typeface="Cabin"/>
              </a:defRPr>
            </a:lvl5pPr>
            <a:lvl6pPr marL="0" marR="0" lvl="5" indent="0" algn="r" rtl="0">
              <a:spcBef>
                <a:spcPts val="0"/>
              </a:spcBef>
              <a:buNone/>
              <a:defRPr sz="600" b="0" i="0" u="none" strike="noStrike" cap="none">
                <a:solidFill>
                  <a:srgbClr val="6C6463"/>
                </a:solidFill>
                <a:latin typeface="Cabin"/>
                <a:ea typeface="Cabin"/>
                <a:cs typeface="Cabin"/>
                <a:sym typeface="Cabin"/>
              </a:defRPr>
            </a:lvl6pPr>
            <a:lvl7pPr marL="0" marR="0" lvl="6" indent="0" algn="r" rtl="0">
              <a:spcBef>
                <a:spcPts val="0"/>
              </a:spcBef>
              <a:buNone/>
              <a:defRPr sz="600" b="0" i="0" u="none" strike="noStrike" cap="none">
                <a:solidFill>
                  <a:srgbClr val="6C6463"/>
                </a:solidFill>
                <a:latin typeface="Cabin"/>
                <a:ea typeface="Cabin"/>
                <a:cs typeface="Cabin"/>
                <a:sym typeface="Cabin"/>
              </a:defRPr>
            </a:lvl7pPr>
            <a:lvl8pPr marL="0" marR="0" lvl="7" indent="0" algn="r" rtl="0">
              <a:spcBef>
                <a:spcPts val="0"/>
              </a:spcBef>
              <a:buNone/>
              <a:defRPr sz="600" b="0" i="0" u="none" strike="noStrike" cap="none">
                <a:solidFill>
                  <a:srgbClr val="6C6463"/>
                </a:solidFill>
                <a:latin typeface="Cabin"/>
                <a:ea typeface="Cabin"/>
                <a:cs typeface="Cabin"/>
                <a:sym typeface="Cabin"/>
              </a:defRPr>
            </a:lvl8pPr>
            <a:lvl9pPr marL="0" marR="0" lvl="8" indent="0" algn="r" rtl="0">
              <a:spcBef>
                <a:spcPts val="0"/>
              </a:spcBef>
              <a:buNone/>
              <a:defRPr sz="600" b="0" i="0" u="none" strike="noStrike" cap="none">
                <a:solidFill>
                  <a:srgbClr val="6C6463"/>
                </a:solidFill>
                <a:latin typeface="Cabin"/>
                <a:ea typeface="Cabin"/>
                <a:cs typeface="Cabin"/>
                <a:sym typeface="Cabin"/>
              </a:defRPr>
            </a:lvl9pPr>
          </a:lstStyle>
          <a:p>
            <a:pPr marL="0" lvl="0" indent="0">
              <a:spcBef>
                <a:spcPts val="0"/>
              </a:spcBef>
              <a:spcAft>
                <a:spcPts val="0"/>
              </a:spcAft>
              <a:buNone/>
            </a:pPr>
            <a:fld id="{00000000-1234-1234-1234-123412341234}" type="slidenum">
              <a:rPr lang="en-US"/>
              <a:t>‹#›</a:t>
            </a:fld>
            <a:endParaRPr/>
          </a:p>
        </p:txBody>
      </p:sp>
      <p:sp>
        <p:nvSpPr>
          <p:cNvPr id="32" name="Shape 32"/>
          <p:cNvSpPr txBox="1">
            <a:spLocks noGrp="1"/>
          </p:cNvSpPr>
          <p:nvPr>
            <p:ph type="title"/>
          </p:nvPr>
        </p:nvSpPr>
        <p:spPr>
          <a:xfrm>
            <a:off x="686104" y="457200"/>
            <a:ext cx="7772400" cy="9144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rgbClr val="BA0C2F"/>
              </a:buClr>
              <a:buSzPts val="2800"/>
              <a:buFont typeface="Cabin"/>
              <a:buNone/>
              <a:defRPr sz="2800" b="0" i="0" u="none" strike="noStrike" cap="none">
                <a:solidFill>
                  <a:srgbClr val="BA0C2F"/>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2826452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38178" name="think-cell Slide" r:id="rId4" imgW="353" imgH="353" progId="TCLayout.ActiveDocument.1">
                  <p:embed/>
                </p:oleObj>
              </mc:Choice>
              <mc:Fallback>
                <p:oleObj name="think-cell Slide" r:id="rId4" imgW="353" imgH="353" progId="TCLayout.ActiveDocument.1">
                  <p:embed/>
                  <p:pic>
                    <p:nvPicPr>
                      <p:cNvPr id="3" name="Object 2" hidden="1"/>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908492507"/>
      </p:ext>
    </p:extLst>
  </p:cSld>
  <p:clrMapOvr>
    <a:masterClrMapping/>
  </p:clrMapOvr>
  <p:extLst mod="1">
    <p:ext uri="{DCECCB84-F9BA-43D5-87BE-67443E8EF086}">
      <p15:sldGuideLst xmlns:p15="http://schemas.microsoft.com/office/powerpoint/2012/main" xmlns="">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743"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mod="1">
    <p:ext uri="{DCECCB84-F9BA-43D5-87BE-67443E8EF086}">
      <p15:sldGuideLst xmlns:p15="http://schemas.microsoft.com/office/powerpoint/2012/main" xmlns="">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mod="1">
    <p:ext uri="{DCECCB84-F9BA-43D5-87BE-67443E8EF086}">
      <p15:sldGuideLst xmlns:p15="http://schemas.microsoft.com/office/powerpoint/2012/main" xmlns="">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theme" Target="../theme/theme2.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tags" Target="../tags/tag9.xml"/><Relationship Id="rId18" Type="http://schemas.openxmlformats.org/officeDocument/2006/relationships/tags" Target="../tags/tag14.xml"/><Relationship Id="rId3" Type="http://schemas.openxmlformats.org/officeDocument/2006/relationships/slideLayout" Target="../slideLayouts/slideLayout69.xml"/><Relationship Id="rId21" Type="http://schemas.openxmlformats.org/officeDocument/2006/relationships/tags" Target="../tags/tag17.xml"/><Relationship Id="rId7" Type="http://schemas.openxmlformats.org/officeDocument/2006/relationships/tags" Target="../tags/tag3.xml"/><Relationship Id="rId12" Type="http://schemas.openxmlformats.org/officeDocument/2006/relationships/tags" Target="../tags/tag8.xml"/><Relationship Id="rId17" Type="http://schemas.openxmlformats.org/officeDocument/2006/relationships/tags" Target="../tags/tag13.xml"/><Relationship Id="rId2" Type="http://schemas.openxmlformats.org/officeDocument/2006/relationships/slideLayout" Target="../slideLayouts/slideLayout68.xml"/><Relationship Id="rId16" Type="http://schemas.openxmlformats.org/officeDocument/2006/relationships/tags" Target="../tags/tag12.xml"/><Relationship Id="rId20" Type="http://schemas.openxmlformats.org/officeDocument/2006/relationships/tags" Target="../tags/tag16.xml"/><Relationship Id="rId1" Type="http://schemas.openxmlformats.org/officeDocument/2006/relationships/slideLayout" Target="../slideLayouts/slideLayout67.xml"/><Relationship Id="rId6" Type="http://schemas.openxmlformats.org/officeDocument/2006/relationships/tags" Target="../tags/tag2.xml"/><Relationship Id="rId11" Type="http://schemas.openxmlformats.org/officeDocument/2006/relationships/tags" Target="../tags/tag7.xml"/><Relationship Id="rId24" Type="http://schemas.openxmlformats.org/officeDocument/2006/relationships/image" Target="../media/image9.emf"/><Relationship Id="rId5" Type="http://schemas.openxmlformats.org/officeDocument/2006/relationships/vmlDrawing" Target="../drawings/vmlDrawing2.vml"/><Relationship Id="rId15" Type="http://schemas.openxmlformats.org/officeDocument/2006/relationships/tags" Target="../tags/tag11.xml"/><Relationship Id="rId23" Type="http://schemas.openxmlformats.org/officeDocument/2006/relationships/oleObject" Target="../embeddings/oleObject2.bin"/><Relationship Id="rId10" Type="http://schemas.openxmlformats.org/officeDocument/2006/relationships/tags" Target="../tags/tag6.xml"/><Relationship Id="rId19" Type="http://schemas.openxmlformats.org/officeDocument/2006/relationships/tags" Target="../tags/tag15.xml"/><Relationship Id="rId4" Type="http://schemas.openxmlformats.org/officeDocument/2006/relationships/theme" Target="../theme/theme3.xml"/><Relationship Id="rId9" Type="http://schemas.openxmlformats.org/officeDocument/2006/relationships/tags" Target="../tags/tag5.xml"/><Relationship Id="rId14" Type="http://schemas.openxmlformats.org/officeDocument/2006/relationships/tags" Target="../tags/tag10.xml"/><Relationship Id="rId22" Type="http://schemas.openxmlformats.org/officeDocument/2006/relationships/tags" Target="../tags/tag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12/21/2018</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391583"/>
            <a:ext cx="2133600" cy="461665"/>
          </a:xfrm>
          <a:prstGeom prst="rect">
            <a:avLst/>
          </a:prstGeom>
        </p:spPr>
        <p:txBody>
          <a:bodyPr vert="horz" lIns="91440" tIns="45720" rIns="91440" bIns="45720" rtlCol="0" anchor="ctr">
            <a:spAutoFit/>
          </a:bodyPr>
          <a:lstStyle>
            <a:lvl1pPr algn="r">
              <a:defRPr sz="24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807" r:id="rId31"/>
    <p:sldLayoutId id="2147483875" r:id="rId32"/>
    <p:sldLayoutId id="2147483876" r:id="rId33"/>
    <p:sldLayoutId id="2147483877" r:id="rId34"/>
    <p:sldLayoutId id="2147483878" r:id="rId35"/>
    <p:sldLayoutId id="2147483879" r:id="rId36"/>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719"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1.xm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4.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34.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notesSlide" Target="../notesSlides/notesSlide2.xml"/><Relationship Id="rId2" Type="http://schemas.openxmlformats.org/officeDocument/2006/relationships/tags" Target="../tags/tag23.xml"/><Relationship Id="rId16" Type="http://schemas.openxmlformats.org/officeDocument/2006/relationships/slideLayout" Target="../slideLayouts/slideLayout36.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D2D0E1C5-66B5-46DA-9689-4B1151F785E8}"/>
              </a:ext>
            </a:extLst>
          </p:cNvPr>
          <p:cNvSpPr/>
          <p:nvPr/>
        </p:nvSpPr>
        <p:spPr>
          <a:xfrm>
            <a:off x="76200" y="19050"/>
            <a:ext cx="8839200" cy="653097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kern="0" dirty="0">
              <a:solidFill>
                <a:sysClr val="windowText" lastClr="000000"/>
              </a:solidFill>
            </a:endParaRPr>
          </a:p>
        </p:txBody>
      </p:sp>
      <p:sp>
        <p:nvSpPr>
          <p:cNvPr id="9" name="Title 11">
            <a:extLst>
              <a:ext uri="{FF2B5EF4-FFF2-40B4-BE49-F238E27FC236}">
                <a16:creationId xmlns:a16="http://schemas.microsoft.com/office/drawing/2014/main" xmlns="" id="{CBA9BB30-C1B0-414B-A01D-B6A213019E9F}"/>
              </a:ext>
            </a:extLst>
          </p:cNvPr>
          <p:cNvSpPr>
            <a:spLocks noGrp="1"/>
          </p:cNvSpPr>
          <p:nvPr/>
        </p:nvSpPr>
        <p:spPr>
          <a:xfrm>
            <a:off x="838199" y="1066800"/>
            <a:ext cx="7238999" cy="2462213"/>
          </a:xfrm>
          <a:prstGeom prst="rect">
            <a:avLst/>
          </a:prstGeom>
          <a:effectLst/>
        </p:spPr>
        <p:txBody>
          <a:bodyPr anchor="b">
            <a:noAutofit/>
          </a:bodyPr>
          <a:lstStyle>
            <a:lvl1pPr algn="l" defTabSz="457200" rtl="0" eaLnBrk="1" latinLnBrk="0" hangingPunct="1">
              <a:spcBef>
                <a:spcPct val="0"/>
              </a:spcBef>
              <a:buNone/>
              <a:defRPr sz="2400" b="0" i="0" kern="1200">
                <a:solidFill>
                  <a:schemeClr val="bg1"/>
                </a:solidFill>
                <a:latin typeface="Gill Sans MT"/>
                <a:ea typeface="+mj-ea"/>
                <a:cs typeface="Gill Sans MT"/>
              </a:defRPr>
            </a:lvl1pPr>
          </a:lstStyle>
          <a:p>
            <a:pPr>
              <a:defRPr/>
            </a:pPr>
            <a:r>
              <a:rPr lang="en-US" sz="5400" dirty="0">
                <a:solidFill>
                  <a:srgbClr val="FFFFFF"/>
                </a:solidFill>
              </a:rPr>
              <a:t>Country X NSCA 2.0 </a:t>
            </a:r>
            <a:r>
              <a:rPr lang="en-US" b="1" dirty="0">
                <a:solidFill>
                  <a:srgbClr val="FFFFFF"/>
                </a:solidFill>
              </a:rPr>
              <a:t>NATIONAL SUPPLY CHAIN ASSESSMENT</a:t>
            </a:r>
            <a:endParaRPr lang="en-US" sz="2800" b="1" dirty="0">
              <a:solidFill>
                <a:srgbClr val="FFFFFF"/>
              </a:solidFill>
            </a:endParaRPr>
          </a:p>
          <a:p>
            <a:pPr fontAlgn="auto">
              <a:spcAft>
                <a:spcPts val="0"/>
              </a:spcAft>
              <a:defRPr/>
            </a:pPr>
            <a:r>
              <a:rPr lang="en-US" sz="4400" dirty="0">
                <a:solidFill>
                  <a:srgbClr val="FFFFFF"/>
                </a:solidFill>
              </a:rPr>
              <a:t>Preliminary Findings</a:t>
            </a:r>
            <a:endParaRPr lang="en-US" sz="5400" dirty="0">
              <a:solidFill>
                <a:srgbClr val="FFFFFF"/>
              </a:solidFill>
            </a:endParaRPr>
          </a:p>
          <a:p>
            <a:pPr fontAlgn="auto">
              <a:spcAft>
                <a:spcPts val="0"/>
              </a:spcAft>
              <a:defRPr/>
            </a:pPr>
            <a:endParaRPr lang="en-US" sz="1200" dirty="0">
              <a:solidFill>
                <a:sysClr val="windowText" lastClr="000000"/>
              </a:solidFill>
            </a:endParaRPr>
          </a:p>
        </p:txBody>
      </p:sp>
      <p:sp>
        <p:nvSpPr>
          <p:cNvPr id="10" name="Subtitle 12">
            <a:extLst>
              <a:ext uri="{FF2B5EF4-FFF2-40B4-BE49-F238E27FC236}">
                <a16:creationId xmlns:a16="http://schemas.microsoft.com/office/drawing/2014/main" xmlns="" id="{48A5E587-038B-4B5C-8C3C-2CD02BF0BF80}"/>
              </a:ext>
            </a:extLst>
          </p:cNvPr>
          <p:cNvSpPr>
            <a:spLocks noGrp="1"/>
          </p:cNvSpPr>
          <p:nvPr/>
        </p:nvSpPr>
        <p:spPr>
          <a:xfrm>
            <a:off x="838200" y="4343400"/>
            <a:ext cx="4191000" cy="676275"/>
          </a:xfrm>
          <a:prstGeom prst="rect">
            <a:avLst/>
          </a:prstGeom>
          <a:effectLst/>
        </p:spPr>
        <p:txBody>
          <a:bodyPr>
            <a:normAutofit fontScale="92500" lnSpcReduction="10000"/>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fontAlgn="auto">
              <a:defRPr/>
            </a:pPr>
            <a:r>
              <a:rPr lang="en-US" sz="1800" dirty="0">
                <a:solidFill>
                  <a:srgbClr val="FFFFFF"/>
                </a:solidFill>
              </a:rPr>
              <a:t>Month Day, Year</a:t>
            </a:r>
          </a:p>
          <a:p>
            <a:pPr fontAlgn="auto">
              <a:defRPr/>
            </a:pPr>
            <a:r>
              <a:rPr lang="en-US" sz="1800" dirty="0">
                <a:solidFill>
                  <a:srgbClr val="FFFFFF"/>
                </a:solidFill>
              </a:rPr>
              <a:t>Capital City, Country X</a:t>
            </a:r>
          </a:p>
        </p:txBody>
      </p:sp>
      <p:pic>
        <p:nvPicPr>
          <p:cNvPr id="37896" name="Picture 3" descr="C:\Users\Mariana Rodrigues\AppData\Local\Microsoft\Windows\INetCacheContent.Word\Horizontal_RGB_294_White.png">
            <a:extLst>
              <a:ext uri="{FF2B5EF4-FFF2-40B4-BE49-F238E27FC236}">
                <a16:creationId xmlns:a16="http://schemas.microsoft.com/office/drawing/2014/main" xmlns="" id="{387F7272-E87F-4080-B266-07CFD59339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335" t="13753" r="7623" b="12534"/>
          <a:stretch>
            <a:fillRect/>
          </a:stretch>
        </p:blipFill>
        <p:spPr bwMode="auto">
          <a:xfrm>
            <a:off x="381000" y="5911850"/>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4694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10</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rgbClr val="FF0000"/>
                </a:solidFill>
                <a:latin typeface="+mn-lt"/>
                <a:ea typeface="+mn-ea"/>
                <a:cs typeface="+mn-cs"/>
              </a:rPr>
              <a:t>NSCA 2.0 Basics &amp; Enumerator Training</a:t>
            </a:r>
            <a:endParaRPr lang="en-US" altLang="en-US" dirty="0">
              <a:solidFill>
                <a:srgbClr val="FF0000"/>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2786053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42782948-4DBE-204D-AB9E-B65E067054AE}" type="slidenum">
              <a:rPr lang="en-US" sz="1200" b="1" smtClean="0">
                <a:solidFill>
                  <a:srgbClr val="635C5B"/>
                </a:solidFill>
                <a:latin typeface="Gill Sans MT" panose="020B0502020104020203" pitchFamily="34" charset="0"/>
              </a:rPr>
              <a:pPr/>
              <a:t>11</a:t>
            </a:fld>
            <a:endParaRPr lang="en-US" sz="1200" b="1" dirty="0">
              <a:solidFill>
                <a:srgbClr val="635C5B"/>
              </a:solidFill>
              <a:latin typeface="Gill Sans MT" panose="020B0502020104020203" pitchFamily="34" charset="0"/>
            </a:endParaRPr>
          </a:p>
        </p:txBody>
      </p:sp>
      <p:sp>
        <p:nvSpPr>
          <p:cNvPr id="8" name="Title 7"/>
          <p:cNvSpPr>
            <a:spLocks noGrp="1"/>
          </p:cNvSpPr>
          <p:nvPr>
            <p:ph type="title"/>
          </p:nvPr>
        </p:nvSpPr>
        <p:spPr>
          <a:xfrm>
            <a:off x="685800" y="314980"/>
            <a:ext cx="6590186" cy="52322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sym typeface="Cabin"/>
              </a:rPr>
              <a:t>Components of the NSCA 2.0</a:t>
            </a:r>
          </a:p>
        </p:txBody>
      </p:sp>
      <p:graphicFrame>
        <p:nvGraphicFramePr>
          <p:cNvPr id="2" name="Diagram 1"/>
          <p:cNvGraphicFramePr/>
          <p:nvPr>
            <p:extLst>
              <p:ext uri="{D42A27DB-BD31-4B8C-83A1-F6EECF244321}">
                <p14:modId xmlns:p14="http://schemas.microsoft.com/office/powerpoint/2010/main" val="1947657195"/>
              </p:ext>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6" name="Picture 4" descr="https://d30y9cdsu7xlg0.cloudfront.net/png/471109-200.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80712" y="1763247"/>
            <a:ext cx="823012" cy="8230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14400" y="4439838"/>
            <a:ext cx="725457" cy="74176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92218" y="3175408"/>
            <a:ext cx="688982" cy="710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14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684551" y="351020"/>
            <a:ext cx="8305800" cy="609600"/>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altLang="en-US" b="1" dirty="0">
                <a:latin typeface="Gill Sans MT" panose="020B0502020104020203" pitchFamily="34" charset="0"/>
                <a:sym typeface="Cabin"/>
              </a:rPr>
              <a:t>Definitions of Level of Maturity and Contribution to the Overall CMM Score</a:t>
            </a:r>
          </a:p>
        </p:txBody>
      </p:sp>
      <p:graphicFrame>
        <p:nvGraphicFramePr>
          <p:cNvPr id="7" name="Table 6"/>
          <p:cNvGraphicFramePr>
            <a:graphicFrameLocks noGrp="1"/>
          </p:cNvGraphicFramePr>
          <p:nvPr>
            <p:extLst>
              <p:ext uri="{D42A27DB-BD31-4B8C-83A1-F6EECF244321}">
                <p14:modId xmlns:p14="http://schemas.microsoft.com/office/powerpoint/2010/main" val="1800937437"/>
              </p:ext>
            </p:extLst>
          </p:nvPr>
        </p:nvGraphicFramePr>
        <p:xfrm>
          <a:off x="533401" y="1302885"/>
          <a:ext cx="5562599" cy="5029200"/>
        </p:xfrm>
        <a:graphic>
          <a:graphicData uri="http://schemas.openxmlformats.org/drawingml/2006/table">
            <a:tbl>
              <a:tblPr firstRow="1" firstCol="1">
                <a:tableStyleId>{6E25E649-3F16-4E02-A733-19D2CDBF48F0}</a:tableStyleId>
              </a:tblPr>
              <a:tblGrid>
                <a:gridCol w="1643495">
                  <a:extLst>
                    <a:ext uri="{9D8B030D-6E8A-4147-A177-3AD203B41FA5}">
                      <a16:colId xmlns:a16="http://schemas.microsoft.com/office/drawing/2014/main" xmlns="" val="20000"/>
                    </a:ext>
                  </a:extLst>
                </a:gridCol>
                <a:gridCol w="1643495">
                  <a:extLst>
                    <a:ext uri="{9D8B030D-6E8A-4147-A177-3AD203B41FA5}">
                      <a16:colId xmlns:a16="http://schemas.microsoft.com/office/drawing/2014/main" xmlns="" val="20001"/>
                    </a:ext>
                  </a:extLst>
                </a:gridCol>
                <a:gridCol w="2275609">
                  <a:extLst>
                    <a:ext uri="{9D8B030D-6E8A-4147-A177-3AD203B41FA5}">
                      <a16:colId xmlns:a16="http://schemas.microsoft.com/office/drawing/2014/main" xmlns="" val="20002"/>
                    </a:ext>
                  </a:extLst>
                </a:gridCol>
              </a:tblGrid>
              <a:tr h="76386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Level of Maturity</a:t>
                      </a:r>
                      <a:r>
                        <a:rPr kumimoji="0" lang="en-US" altLang="en-US" sz="1600" u="none" strike="noStrike" cap="none" normalizeH="0" baseline="0" dirty="0">
                          <a:ln>
                            <a:noFill/>
                          </a:ln>
                          <a:solidFill>
                            <a:schemeClr val="bg1"/>
                          </a:solidFill>
                          <a:effectLst/>
                        </a:rPr>
                        <a:t> </a:t>
                      </a:r>
                      <a:r>
                        <a:rPr kumimoji="0" lang="en-US" altLang="en-US" sz="1400" b="1" i="0" u="none" strike="noStrike" cap="none" normalizeH="0" baseline="0" dirty="0">
                          <a:ln>
                            <a:noFill/>
                          </a:ln>
                          <a:solidFill>
                            <a:schemeClr val="bg1"/>
                          </a:solidFill>
                          <a:effectLst/>
                          <a:latin typeface="Gill Sans MT" pitchFamily="34" charset="0"/>
                          <a:cs typeface="Times New Roman" panose="02020603050405020304" pitchFamily="18" charset="0"/>
                        </a:rPr>
                        <a:t>(Contribution)</a:t>
                      </a:r>
                      <a:endParaRPr kumimoji="0" lang="en-US" altLang="en-US" sz="1400" u="none" strike="noStrike" cap="none" normalizeH="0" baseline="0" dirty="0">
                        <a:ln>
                          <a:noFill/>
                        </a:ln>
                        <a:solidFill>
                          <a:schemeClr val="bg1"/>
                        </a:solidFill>
                        <a:effectLst/>
                      </a:endParaRP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u="none" strike="noStrike" cap="none" normalizeH="0" baseline="0" dirty="0">
                          <a:ln>
                            <a:noFill/>
                          </a:ln>
                          <a:solidFill>
                            <a:schemeClr val="bg1"/>
                          </a:solidFill>
                          <a:effectLst/>
                        </a:rPr>
                        <a:t>Definition</a:t>
                      </a:r>
                      <a:endPar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solidFill>
                      <a:schemeClr val="accent2"/>
                    </a:solidFill>
                  </a:tcPr>
                </a:tc>
                <a:tc>
                  <a:txBody>
                    <a:body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rPr>
                        <a:t>Inventory Example</a:t>
                      </a:r>
                    </a:p>
                  </a:txBody>
                  <a:tcPr marL="91448" marR="91448" marT="45772" marB="45772" anchor="ctr" horzOverflow="overflow">
                    <a:solidFill>
                      <a:schemeClr val="accent2"/>
                    </a:solidFill>
                  </a:tcPr>
                </a:tc>
                <a:extLst>
                  <a:ext uri="{0D108BD9-81ED-4DB2-BD59-A6C34878D82A}">
                    <a16:rowId xmlns:a16="http://schemas.microsoft.com/office/drawing/2014/main" xmlns="" val="10000"/>
                  </a:ext>
                </a:extLst>
              </a:tr>
              <a:tr h="959731">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Basic</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(50%)</a:t>
                      </a: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defRPr/>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Must have </a:t>
                      </a:r>
                      <a:r>
                        <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capabilities and resources</a:t>
                      </a: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Stock Cards</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xmlns="" val="10001"/>
                  </a:ext>
                </a:extLst>
              </a:tr>
              <a:tr h="780936">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Intermediate</a:t>
                      </a:r>
                      <a:br>
                        <a:rPr kumimoji="0" lang="en-US" altLang="en-US" sz="1800" u="none" strike="noStrike" cap="none" normalizeH="0" baseline="0" dirty="0">
                          <a:ln>
                            <a:noFill/>
                          </a:ln>
                          <a:solidFill>
                            <a:schemeClr val="bg1"/>
                          </a:solidFill>
                          <a:effectLst/>
                        </a:rPr>
                      </a:br>
                      <a:r>
                        <a:rPr kumimoji="0" lang="en-US" altLang="en-US" sz="1800" u="none" strike="noStrike" cap="none" normalizeH="0" baseline="0" dirty="0">
                          <a:ln>
                            <a:noFill/>
                          </a:ln>
                          <a:solidFill>
                            <a:schemeClr val="bg1"/>
                          </a:solidFill>
                          <a:effectLst/>
                        </a:rPr>
                        <a:t>(30%)</a:t>
                      </a:r>
                      <a:endPar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Important, but not must-have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excel sheet</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xmlns="" val="10002"/>
                  </a:ext>
                </a:extLst>
              </a:tr>
              <a:tr h="1038289">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Advanced</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(15%)</a:t>
                      </a: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Nice-to-have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 dispensing and stock management electronic tool</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xmlns="" val="10003"/>
                  </a:ext>
                </a:extLst>
              </a:tr>
              <a:tr h="148637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State of  Art (SOA)</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a:t>
                      </a: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As deployed by leading global logistics orgs.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ERP system for stock </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xmlns="" val="10004"/>
                  </a:ext>
                </a:extLst>
              </a:tr>
            </a:tbl>
          </a:graphicData>
        </a:graphic>
      </p:graphicFrame>
      <p:sp>
        <p:nvSpPr>
          <p:cNvPr id="2"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B9F1CF4F-F94A-4E72-8A7A-1D90E0D98BB3}" type="slidenum">
              <a:rPr lang="en-US" altLang="en-US" sz="1200" b="1" smtClean="0">
                <a:latin typeface="Gill Sans MT" panose="020B0502020104020203" pitchFamily="34" charset="0"/>
              </a:rPr>
              <a:pPr/>
              <a:t>12</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1478848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latin typeface="Gill Sans MT" panose="020B0502020104020203" pitchFamily="34" charset="0"/>
              </a:rPr>
              <a:pPr/>
              <a:t>13</a:t>
            </a:fld>
            <a:endParaRPr lang="en-US" sz="1200" b="1" dirty="0">
              <a:latin typeface="Gill Sans MT" panose="020B0502020104020203" pitchFamily="34" charset="0"/>
            </a:endParaRPr>
          </a:p>
        </p:txBody>
      </p:sp>
      <p:sp>
        <p:nvSpPr>
          <p:cNvPr id="40" name="Ellipse 53"/>
          <p:cNvSpPr/>
          <p:nvPr/>
        </p:nvSpPr>
        <p:spPr bwMode="auto">
          <a:xfrm>
            <a:off x="1279769" y="4117104"/>
            <a:ext cx="4297363" cy="2145338"/>
          </a:xfrm>
          <a:prstGeom prst="ellipse">
            <a:avLst/>
          </a:prstGeom>
          <a:gradFill flip="none" rotWithShape="1">
            <a:gsLst>
              <a:gs pos="24000">
                <a:sysClr val="windowText" lastClr="000000">
                  <a:alpha val="4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a:solidFill>
                <a:srgbClr val="FFFFFF"/>
              </a:solidFill>
              <a:latin typeface="Calibri" charset="0"/>
              <a:ea typeface="ＭＳ Ｐゴシック" charset="-128"/>
            </a:endParaRPr>
          </a:p>
        </p:txBody>
      </p:sp>
      <p:grpSp>
        <p:nvGrpSpPr>
          <p:cNvPr id="41" name="Group 16"/>
          <p:cNvGrpSpPr/>
          <p:nvPr/>
        </p:nvGrpSpPr>
        <p:grpSpPr>
          <a:xfrm>
            <a:off x="388184" y="3794507"/>
            <a:ext cx="4835525" cy="2185072"/>
            <a:chOff x="388184" y="3642859"/>
            <a:chExt cx="4835525" cy="2185072"/>
          </a:xfrm>
        </p:grpSpPr>
        <p:sp>
          <p:nvSpPr>
            <p:cNvPr id="42" name="Freeform 9"/>
            <p:cNvSpPr>
              <a:spLocks/>
            </p:cNvSpPr>
            <p:nvPr/>
          </p:nvSpPr>
          <p:spPr bwMode="auto">
            <a:xfrm>
              <a:off x="990963" y="3642859"/>
              <a:ext cx="3636616" cy="975083"/>
            </a:xfrm>
            <a:custGeom>
              <a:avLst/>
              <a:gdLst/>
              <a:ahLst/>
              <a:cxnLst>
                <a:cxn ang="0">
                  <a:pos x="0" y="428"/>
                </a:cxn>
                <a:cxn ang="0">
                  <a:pos x="1574" y="0"/>
                </a:cxn>
                <a:cxn ang="0">
                  <a:pos x="3282" y="428"/>
                </a:cxn>
                <a:cxn ang="0">
                  <a:pos x="1642" y="880"/>
                </a:cxn>
                <a:cxn ang="0">
                  <a:pos x="0" y="428"/>
                </a:cxn>
              </a:cxnLst>
              <a:rect l="0" t="0" r="r" b="b"/>
              <a:pathLst>
                <a:path w="3282" h="880">
                  <a:moveTo>
                    <a:pt x="0" y="428"/>
                  </a:moveTo>
                  <a:lnTo>
                    <a:pt x="1574" y="0"/>
                  </a:lnTo>
                  <a:lnTo>
                    <a:pt x="3282" y="428"/>
                  </a:lnTo>
                  <a:lnTo>
                    <a:pt x="1642" y="880"/>
                  </a:lnTo>
                  <a:lnTo>
                    <a:pt x="0" y="428"/>
                  </a:lnTo>
                  <a:close/>
                </a:path>
              </a:pathLst>
            </a:custGeom>
            <a:solidFill>
              <a:schemeClr val="tx1">
                <a:lumMod val="75000"/>
                <a:lumOff val="25000"/>
              </a:schemeClr>
            </a:solid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grpSp>
          <p:nvGrpSpPr>
            <p:cNvPr id="43" name="Group 15"/>
            <p:cNvGrpSpPr/>
            <p:nvPr/>
          </p:nvGrpSpPr>
          <p:grpSpPr>
            <a:xfrm>
              <a:off x="388184" y="4117104"/>
              <a:ext cx="4835525" cy="1710827"/>
              <a:chOff x="388184" y="4117104"/>
              <a:chExt cx="4835525" cy="1710827"/>
            </a:xfrm>
          </p:grpSpPr>
          <p:sp>
            <p:nvSpPr>
              <p:cNvPr id="44" name="Freeform 7"/>
              <p:cNvSpPr>
                <a:spLocks/>
              </p:cNvSpPr>
              <p:nvPr/>
            </p:nvSpPr>
            <p:spPr bwMode="auto">
              <a:xfrm>
                <a:off x="388184" y="4117104"/>
                <a:ext cx="2422195" cy="1710827"/>
              </a:xfrm>
              <a:custGeom>
                <a:avLst/>
                <a:gdLst/>
                <a:ahLst/>
                <a:cxnLst>
                  <a:cxn ang="0">
                    <a:pos x="0" y="910"/>
                  </a:cxn>
                  <a:cxn ang="0">
                    <a:pos x="2186" y="1544"/>
                  </a:cxn>
                  <a:cxn ang="0">
                    <a:pos x="2186" y="452"/>
                  </a:cxn>
                  <a:cxn ang="0">
                    <a:pos x="544" y="0"/>
                  </a:cxn>
                  <a:cxn ang="0">
                    <a:pos x="0" y="910"/>
                  </a:cxn>
                </a:cxnLst>
                <a:rect l="0" t="0" r="r" b="b"/>
                <a:pathLst>
                  <a:path w="2186" h="1544">
                    <a:moveTo>
                      <a:pt x="0" y="910"/>
                    </a:moveTo>
                    <a:lnTo>
                      <a:pt x="2186" y="1544"/>
                    </a:lnTo>
                    <a:lnTo>
                      <a:pt x="2186" y="452"/>
                    </a:lnTo>
                    <a:lnTo>
                      <a:pt x="544" y="0"/>
                    </a:lnTo>
                    <a:lnTo>
                      <a:pt x="0" y="910"/>
                    </a:lnTo>
                    <a:close/>
                  </a:path>
                </a:pathLst>
              </a:custGeom>
              <a:solidFill>
                <a:schemeClr val="accent2">
                  <a:lumMod val="50000"/>
                </a:schemeClr>
              </a:solidFill>
              <a:ln w="9525">
                <a:solidFill>
                  <a:schemeClr val="accent2">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sp>
            <p:nvSpPr>
              <p:cNvPr id="45" name="Freeform 8"/>
              <p:cNvSpPr>
                <a:spLocks/>
              </p:cNvSpPr>
              <p:nvPr/>
            </p:nvSpPr>
            <p:spPr bwMode="auto">
              <a:xfrm>
                <a:off x="2810379" y="4117104"/>
                <a:ext cx="2413330" cy="1710827"/>
              </a:xfrm>
              <a:custGeom>
                <a:avLst/>
                <a:gdLst/>
                <a:ahLst/>
                <a:cxnLst>
                  <a:cxn ang="0">
                    <a:pos x="1640" y="0"/>
                  </a:cxn>
                  <a:cxn ang="0">
                    <a:pos x="0" y="452"/>
                  </a:cxn>
                  <a:cxn ang="0">
                    <a:pos x="0" y="1544"/>
                  </a:cxn>
                  <a:cxn ang="0">
                    <a:pos x="2178" y="904"/>
                  </a:cxn>
                  <a:cxn ang="0">
                    <a:pos x="1640" y="0"/>
                  </a:cxn>
                </a:cxnLst>
                <a:rect l="0" t="0" r="r" b="b"/>
                <a:pathLst>
                  <a:path w="2178" h="1544">
                    <a:moveTo>
                      <a:pt x="1640" y="0"/>
                    </a:moveTo>
                    <a:lnTo>
                      <a:pt x="0" y="452"/>
                    </a:lnTo>
                    <a:lnTo>
                      <a:pt x="0" y="1544"/>
                    </a:lnTo>
                    <a:lnTo>
                      <a:pt x="2178" y="904"/>
                    </a:lnTo>
                    <a:lnTo>
                      <a:pt x="1640" y="0"/>
                    </a:lnTo>
                    <a:close/>
                  </a:path>
                </a:pathLst>
              </a:custGeom>
              <a:solidFill>
                <a:schemeClr val="accent2">
                  <a:lumMod val="75000"/>
                </a:schemeClr>
              </a:solidFill>
              <a:ln w="9525">
                <a:solidFill>
                  <a:schemeClr val="accent2">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sp>
            <p:nvSpPr>
              <p:cNvPr id="46" name="TextBox 45"/>
              <p:cNvSpPr txBox="1"/>
              <p:nvPr/>
            </p:nvSpPr>
            <p:spPr>
              <a:xfrm rot="21447849">
                <a:off x="3283084" y="4290731"/>
                <a:ext cx="1087157" cy="1077218"/>
              </a:xfrm>
              <a:prstGeom prst="rect">
                <a:avLst/>
              </a:prstGeom>
              <a:noFill/>
            </p:spPr>
            <p:txBody>
              <a:bodyPr wrap="none" rtlCol="0">
                <a:spAutoFit/>
                <a:scene3d>
                  <a:camera prst="perspectiveContrastingRightFacing"/>
                  <a:lightRig rig="threePt" dir="t"/>
                </a:scene3d>
              </a:bodyPr>
              <a:lstStyle/>
              <a:p>
                <a:pPr algn="ctr"/>
                <a:r>
                  <a:rPr lang="en-US" sz="3200" b="1" dirty="0">
                    <a:solidFill>
                      <a:schemeClr val="bg1"/>
                    </a:solidFill>
                    <a:latin typeface="Calibri" pitchFamily="34" charset="0"/>
                  </a:rPr>
                  <a:t>Basic</a:t>
                </a:r>
                <a:br>
                  <a:rPr lang="en-US" sz="3200" b="1" dirty="0">
                    <a:solidFill>
                      <a:schemeClr val="bg1"/>
                    </a:solidFill>
                    <a:latin typeface="Calibri" pitchFamily="34" charset="0"/>
                  </a:rPr>
                </a:br>
                <a:r>
                  <a:rPr lang="en-US" sz="3200" b="1" dirty="0">
                    <a:solidFill>
                      <a:schemeClr val="bg1"/>
                    </a:solidFill>
                    <a:latin typeface="Calibri" pitchFamily="34" charset="0"/>
                  </a:rPr>
                  <a:t>  50%</a:t>
                </a:r>
              </a:p>
            </p:txBody>
          </p:sp>
        </p:grpSp>
      </p:grpSp>
      <p:grpSp>
        <p:nvGrpSpPr>
          <p:cNvPr id="47" name="Group 17"/>
          <p:cNvGrpSpPr/>
          <p:nvPr/>
        </p:nvGrpSpPr>
        <p:grpSpPr>
          <a:xfrm>
            <a:off x="1105862" y="2971843"/>
            <a:ext cx="3381840" cy="1524675"/>
            <a:chOff x="1105981" y="2750444"/>
            <a:chExt cx="3381840" cy="1524675"/>
          </a:xfrm>
        </p:grpSpPr>
        <p:sp>
          <p:nvSpPr>
            <p:cNvPr id="48" name="Freeform 10"/>
            <p:cNvSpPr>
              <a:spLocks/>
            </p:cNvSpPr>
            <p:nvPr/>
          </p:nvSpPr>
          <p:spPr bwMode="auto">
            <a:xfrm>
              <a:off x="1105981" y="3080643"/>
              <a:ext cx="1688667" cy="1194476"/>
            </a:xfrm>
            <a:custGeom>
              <a:avLst/>
              <a:gdLst/>
              <a:ahLst/>
              <a:cxnLst>
                <a:cxn ang="0">
                  <a:pos x="0" y="634"/>
                </a:cxn>
                <a:cxn ang="0">
                  <a:pos x="1524" y="1078"/>
                </a:cxn>
                <a:cxn ang="0">
                  <a:pos x="1524" y="316"/>
                </a:cxn>
                <a:cxn ang="0">
                  <a:pos x="378" y="0"/>
                </a:cxn>
                <a:cxn ang="0">
                  <a:pos x="0" y="634"/>
                </a:cxn>
              </a:cxnLst>
              <a:rect l="0" t="0" r="r" b="b"/>
              <a:pathLst>
                <a:path w="1524" h="1078">
                  <a:moveTo>
                    <a:pt x="0" y="634"/>
                  </a:moveTo>
                  <a:lnTo>
                    <a:pt x="1524" y="1078"/>
                  </a:lnTo>
                  <a:lnTo>
                    <a:pt x="1524" y="316"/>
                  </a:lnTo>
                  <a:lnTo>
                    <a:pt x="378" y="0"/>
                  </a:lnTo>
                  <a:lnTo>
                    <a:pt x="0" y="634"/>
                  </a:lnTo>
                  <a:close/>
                </a:path>
              </a:pathLst>
            </a:custGeom>
            <a:solidFill>
              <a:schemeClr val="bg2">
                <a:lumMod val="25000"/>
              </a:schemeClr>
            </a:solidFill>
            <a:ln w="9525">
              <a:solidFill>
                <a:schemeClr val="bg2">
                  <a:lumMod val="2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49" name="Freeform 11"/>
            <p:cNvSpPr>
              <a:spLocks/>
            </p:cNvSpPr>
            <p:nvPr/>
          </p:nvSpPr>
          <p:spPr bwMode="auto">
            <a:xfrm>
              <a:off x="2789978" y="3080643"/>
              <a:ext cx="1684234" cy="1194476"/>
            </a:xfrm>
            <a:custGeom>
              <a:avLst/>
              <a:gdLst/>
              <a:ahLst/>
              <a:cxnLst>
                <a:cxn ang="0">
                  <a:pos x="1144" y="0"/>
                </a:cxn>
                <a:cxn ang="0">
                  <a:pos x="0" y="316"/>
                </a:cxn>
                <a:cxn ang="0">
                  <a:pos x="0" y="1078"/>
                </a:cxn>
                <a:cxn ang="0">
                  <a:pos x="1520" y="630"/>
                </a:cxn>
                <a:cxn ang="0">
                  <a:pos x="1144" y="0"/>
                </a:cxn>
              </a:cxnLst>
              <a:rect l="0" t="0" r="r" b="b"/>
              <a:pathLst>
                <a:path w="1520" h="1078">
                  <a:moveTo>
                    <a:pt x="1144" y="0"/>
                  </a:moveTo>
                  <a:lnTo>
                    <a:pt x="0" y="316"/>
                  </a:lnTo>
                  <a:lnTo>
                    <a:pt x="0" y="1078"/>
                  </a:lnTo>
                  <a:lnTo>
                    <a:pt x="1520" y="630"/>
                  </a:lnTo>
                  <a:lnTo>
                    <a:pt x="1144" y="0"/>
                  </a:lnTo>
                  <a:close/>
                </a:path>
              </a:pathLst>
            </a:custGeom>
            <a:solidFill>
              <a:srgbClr val="7A7146"/>
            </a:solidFill>
            <a:ln w="9525">
              <a:solidFill>
                <a:schemeClr val="bg2">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0" name="Freeform 12"/>
            <p:cNvSpPr>
              <a:spLocks/>
            </p:cNvSpPr>
            <p:nvPr/>
          </p:nvSpPr>
          <p:spPr bwMode="auto">
            <a:xfrm>
              <a:off x="1524824" y="2750444"/>
              <a:ext cx="2537432" cy="680342"/>
            </a:xfrm>
            <a:custGeom>
              <a:avLst/>
              <a:gdLst/>
              <a:ahLst/>
              <a:cxnLst>
                <a:cxn ang="0">
                  <a:pos x="0" y="298"/>
                </a:cxn>
                <a:cxn ang="0">
                  <a:pos x="1098" y="0"/>
                </a:cxn>
                <a:cxn ang="0">
                  <a:pos x="2290" y="298"/>
                </a:cxn>
                <a:cxn ang="0">
                  <a:pos x="1146" y="614"/>
                </a:cxn>
                <a:cxn ang="0">
                  <a:pos x="0" y="298"/>
                </a:cxn>
              </a:cxnLst>
              <a:rect l="0" t="0" r="r" b="b"/>
              <a:pathLst>
                <a:path w="2290" h="614">
                  <a:moveTo>
                    <a:pt x="0" y="298"/>
                  </a:moveTo>
                  <a:lnTo>
                    <a:pt x="1098" y="0"/>
                  </a:lnTo>
                  <a:lnTo>
                    <a:pt x="2290" y="298"/>
                  </a:lnTo>
                  <a:lnTo>
                    <a:pt x="1146" y="614"/>
                  </a:lnTo>
                  <a:lnTo>
                    <a:pt x="0" y="298"/>
                  </a:lnTo>
                  <a:close/>
                </a:path>
              </a:pathLst>
            </a:custGeom>
            <a:solidFill>
              <a:schemeClr val="tx1">
                <a:lumMod val="75000"/>
                <a:lumOff val="25000"/>
              </a:schemeClr>
            </a:solid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1" name="TextBox 50"/>
            <p:cNvSpPr txBox="1"/>
            <p:nvPr/>
          </p:nvSpPr>
          <p:spPr>
            <a:xfrm rot="21335371">
              <a:off x="2636545" y="3213943"/>
              <a:ext cx="1851276" cy="830997"/>
            </a:xfrm>
            <a:prstGeom prst="rect">
              <a:avLst/>
            </a:prstGeom>
            <a:noFill/>
          </p:spPr>
          <p:txBody>
            <a:bodyPr wrap="none" rtlCol="0">
              <a:spAutoFit/>
              <a:scene3d>
                <a:camera prst="perspectiveContrastingRightFacing"/>
                <a:lightRig rig="threePt" dir="t"/>
              </a:scene3d>
            </a:bodyPr>
            <a:lstStyle/>
            <a:p>
              <a:pPr algn="ctr"/>
              <a:r>
                <a:rPr lang="en-US" sz="2400" b="1" dirty="0">
                  <a:solidFill>
                    <a:schemeClr val="bg1"/>
                  </a:solidFill>
                  <a:latin typeface="Calibri" pitchFamily="34" charset="0"/>
                </a:rPr>
                <a:t>Intermediate</a:t>
              </a:r>
              <a:br>
                <a:rPr lang="en-US" sz="2400" b="1" dirty="0">
                  <a:solidFill>
                    <a:schemeClr val="bg1"/>
                  </a:solidFill>
                  <a:latin typeface="Calibri" pitchFamily="34" charset="0"/>
                </a:rPr>
              </a:br>
              <a:r>
                <a:rPr lang="en-US" sz="2400" b="1" dirty="0">
                  <a:solidFill>
                    <a:schemeClr val="bg1"/>
                  </a:solidFill>
                  <a:latin typeface="Calibri" pitchFamily="34" charset="0"/>
                </a:rPr>
                <a:t>30%</a:t>
              </a:r>
            </a:p>
          </p:txBody>
        </p:sp>
      </p:grpSp>
      <p:grpSp>
        <p:nvGrpSpPr>
          <p:cNvPr id="52" name="Group 18"/>
          <p:cNvGrpSpPr/>
          <p:nvPr/>
        </p:nvGrpSpPr>
        <p:grpSpPr>
          <a:xfrm>
            <a:off x="1666654" y="2154314"/>
            <a:ext cx="2287013" cy="1178964"/>
            <a:chOff x="1666654" y="1999187"/>
            <a:chExt cx="2287013" cy="1178964"/>
          </a:xfrm>
        </p:grpSpPr>
        <p:sp>
          <p:nvSpPr>
            <p:cNvPr id="53" name="Freeform 13"/>
            <p:cNvSpPr>
              <a:spLocks/>
            </p:cNvSpPr>
            <p:nvPr/>
          </p:nvSpPr>
          <p:spPr bwMode="auto">
            <a:xfrm>
              <a:off x="1666654" y="2149882"/>
              <a:ext cx="1141290" cy="1028269"/>
            </a:xfrm>
            <a:custGeom>
              <a:avLst/>
              <a:gdLst/>
              <a:ahLst/>
              <a:cxnLst>
                <a:cxn ang="0">
                  <a:pos x="0" y="640"/>
                </a:cxn>
                <a:cxn ang="0">
                  <a:pos x="1030" y="928"/>
                </a:cxn>
                <a:cxn ang="0">
                  <a:pos x="1030" y="162"/>
                </a:cxn>
                <a:cxn ang="0">
                  <a:pos x="396" y="0"/>
                </a:cxn>
                <a:cxn ang="0">
                  <a:pos x="0" y="640"/>
                </a:cxn>
              </a:cxnLst>
              <a:rect l="0" t="0" r="r" b="b"/>
              <a:pathLst>
                <a:path w="1030" h="928">
                  <a:moveTo>
                    <a:pt x="0" y="640"/>
                  </a:moveTo>
                  <a:lnTo>
                    <a:pt x="1030" y="928"/>
                  </a:lnTo>
                  <a:lnTo>
                    <a:pt x="1030" y="162"/>
                  </a:lnTo>
                  <a:lnTo>
                    <a:pt x="396" y="0"/>
                  </a:lnTo>
                  <a:lnTo>
                    <a:pt x="0" y="640"/>
                  </a:lnTo>
                  <a:close/>
                </a:path>
              </a:pathLst>
            </a:custGeom>
            <a:solidFill>
              <a:schemeClr val="tx2">
                <a:lumMod val="75000"/>
              </a:schemeClr>
            </a:solidFill>
            <a:ln w="9525">
              <a:solidFill>
                <a:schemeClr val="tx2">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4" name="Freeform 14"/>
            <p:cNvSpPr>
              <a:spLocks/>
            </p:cNvSpPr>
            <p:nvPr/>
          </p:nvSpPr>
          <p:spPr bwMode="auto">
            <a:xfrm>
              <a:off x="2807944" y="2154314"/>
              <a:ext cx="1145723" cy="1023837"/>
            </a:xfrm>
            <a:custGeom>
              <a:avLst/>
              <a:gdLst/>
              <a:ahLst/>
              <a:cxnLst>
                <a:cxn ang="0">
                  <a:pos x="634" y="0"/>
                </a:cxn>
                <a:cxn ang="0">
                  <a:pos x="0" y="158"/>
                </a:cxn>
                <a:cxn ang="0">
                  <a:pos x="0" y="924"/>
                </a:cxn>
                <a:cxn ang="0">
                  <a:pos x="1034" y="630"/>
                </a:cxn>
                <a:cxn ang="0">
                  <a:pos x="634" y="0"/>
                </a:cxn>
              </a:cxnLst>
              <a:rect l="0" t="0" r="r" b="b"/>
              <a:pathLst>
                <a:path w="1034" h="924">
                  <a:moveTo>
                    <a:pt x="634" y="0"/>
                  </a:moveTo>
                  <a:lnTo>
                    <a:pt x="0" y="158"/>
                  </a:lnTo>
                  <a:lnTo>
                    <a:pt x="0" y="924"/>
                  </a:lnTo>
                  <a:lnTo>
                    <a:pt x="1034" y="630"/>
                  </a:lnTo>
                  <a:lnTo>
                    <a:pt x="634" y="0"/>
                  </a:lnTo>
                  <a:close/>
                </a:path>
              </a:pathLst>
            </a:custGeom>
            <a:solidFill>
              <a:schemeClr val="accent1">
                <a:lumMod val="75000"/>
              </a:schemeClr>
            </a:solidFill>
            <a:ln w="9525">
              <a:solidFill>
                <a:schemeClr val="accent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5" name="Freeform 15"/>
            <p:cNvSpPr>
              <a:spLocks/>
            </p:cNvSpPr>
            <p:nvPr/>
          </p:nvSpPr>
          <p:spPr bwMode="auto">
            <a:xfrm>
              <a:off x="2105441" y="1999187"/>
              <a:ext cx="1405006" cy="330199"/>
            </a:xfrm>
            <a:custGeom>
              <a:avLst/>
              <a:gdLst/>
              <a:ahLst/>
              <a:cxnLst>
                <a:cxn ang="0">
                  <a:pos x="0" y="136"/>
                </a:cxn>
                <a:cxn ang="0">
                  <a:pos x="642" y="0"/>
                </a:cxn>
                <a:cxn ang="0">
                  <a:pos x="1268" y="140"/>
                </a:cxn>
                <a:cxn ang="0">
                  <a:pos x="634" y="298"/>
                </a:cxn>
                <a:cxn ang="0">
                  <a:pos x="0" y="136"/>
                </a:cxn>
              </a:cxnLst>
              <a:rect l="0" t="0" r="r" b="b"/>
              <a:pathLst>
                <a:path w="1268" h="298">
                  <a:moveTo>
                    <a:pt x="0" y="136"/>
                  </a:moveTo>
                  <a:lnTo>
                    <a:pt x="642" y="0"/>
                  </a:lnTo>
                  <a:lnTo>
                    <a:pt x="1268" y="140"/>
                  </a:lnTo>
                  <a:lnTo>
                    <a:pt x="634" y="298"/>
                  </a:lnTo>
                  <a:lnTo>
                    <a:pt x="0" y="136"/>
                  </a:lnTo>
                  <a:close/>
                </a:path>
              </a:pathLst>
            </a:custGeom>
            <a:solidFill>
              <a:schemeClr val="tx1">
                <a:lumMod val="75000"/>
                <a:lumOff val="25000"/>
              </a:schemeClr>
            </a:solid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6" name="TextBox 55"/>
            <p:cNvSpPr txBox="1"/>
            <p:nvPr/>
          </p:nvSpPr>
          <p:spPr>
            <a:xfrm rot="21425225">
              <a:off x="2584997" y="2298062"/>
              <a:ext cx="1361778" cy="646331"/>
            </a:xfrm>
            <a:prstGeom prst="rect">
              <a:avLst/>
            </a:prstGeom>
            <a:noFill/>
          </p:spPr>
          <p:txBody>
            <a:bodyPr wrap="none" rtlCol="0">
              <a:spAutoFit/>
              <a:scene3d>
                <a:camera prst="perspectiveContrastingRightFacing"/>
                <a:lightRig rig="threePt" dir="t"/>
              </a:scene3d>
            </a:bodyPr>
            <a:lstStyle/>
            <a:p>
              <a:pPr algn="ctr"/>
              <a:r>
                <a:rPr lang="en-US" b="1" dirty="0">
                  <a:solidFill>
                    <a:schemeClr val="bg1"/>
                  </a:solidFill>
                  <a:latin typeface="Calibri" pitchFamily="34" charset="0"/>
                </a:rPr>
                <a:t>Advanced</a:t>
              </a:r>
              <a:br>
                <a:rPr lang="en-US" b="1" dirty="0">
                  <a:solidFill>
                    <a:schemeClr val="bg1"/>
                  </a:solidFill>
                  <a:latin typeface="Calibri" pitchFamily="34" charset="0"/>
                </a:rPr>
              </a:br>
              <a:r>
                <a:rPr lang="en-US" b="1" dirty="0">
                  <a:solidFill>
                    <a:schemeClr val="bg1"/>
                  </a:solidFill>
                  <a:latin typeface="Calibri" pitchFamily="34" charset="0"/>
                </a:rPr>
                <a:t>15%</a:t>
              </a:r>
            </a:p>
          </p:txBody>
        </p:sp>
      </p:grpSp>
      <p:grpSp>
        <p:nvGrpSpPr>
          <p:cNvPr id="57" name="Group 19"/>
          <p:cNvGrpSpPr/>
          <p:nvPr/>
        </p:nvGrpSpPr>
        <p:grpSpPr>
          <a:xfrm>
            <a:off x="2218387" y="1093739"/>
            <a:ext cx="1254311" cy="1192261"/>
            <a:chOff x="2174140" y="895570"/>
            <a:chExt cx="1254311" cy="1192261"/>
          </a:xfrm>
        </p:grpSpPr>
        <p:sp>
          <p:nvSpPr>
            <p:cNvPr id="58" name="Freeform 16"/>
            <p:cNvSpPr>
              <a:spLocks/>
            </p:cNvSpPr>
            <p:nvPr/>
          </p:nvSpPr>
          <p:spPr bwMode="auto">
            <a:xfrm>
              <a:off x="2174140" y="895570"/>
              <a:ext cx="636020" cy="1192261"/>
            </a:xfrm>
            <a:custGeom>
              <a:avLst/>
              <a:gdLst/>
              <a:ahLst/>
              <a:cxnLst>
                <a:cxn ang="0">
                  <a:pos x="0" y="944"/>
                </a:cxn>
                <a:cxn ang="0">
                  <a:pos x="574" y="1076"/>
                </a:cxn>
                <a:cxn ang="0">
                  <a:pos x="570" y="0"/>
                </a:cxn>
                <a:cxn ang="0">
                  <a:pos x="0" y="944"/>
                </a:cxn>
              </a:cxnLst>
              <a:rect l="0" t="0" r="r" b="b"/>
              <a:pathLst>
                <a:path w="574" h="1076">
                  <a:moveTo>
                    <a:pt x="0" y="944"/>
                  </a:moveTo>
                  <a:lnTo>
                    <a:pt x="574" y="1076"/>
                  </a:lnTo>
                  <a:lnTo>
                    <a:pt x="570" y="0"/>
                  </a:lnTo>
                  <a:lnTo>
                    <a:pt x="0" y="944"/>
                  </a:lnTo>
                  <a:close/>
                </a:path>
              </a:pathLst>
            </a:custGeom>
            <a:solidFill>
              <a:schemeClr val="accent3">
                <a:lumMod val="50000"/>
              </a:schemeClr>
            </a:solidFill>
            <a:ln w="9525">
              <a:solidFill>
                <a:schemeClr val="accent3">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sp>
          <p:nvSpPr>
            <p:cNvPr id="59" name="Freeform 17"/>
            <p:cNvSpPr>
              <a:spLocks/>
            </p:cNvSpPr>
            <p:nvPr/>
          </p:nvSpPr>
          <p:spPr bwMode="auto">
            <a:xfrm>
              <a:off x="2805728" y="895570"/>
              <a:ext cx="622723" cy="1192261"/>
            </a:xfrm>
            <a:custGeom>
              <a:avLst/>
              <a:gdLst/>
              <a:ahLst/>
              <a:cxnLst>
                <a:cxn ang="0">
                  <a:pos x="4" y="1076"/>
                </a:cxn>
                <a:cxn ang="0">
                  <a:pos x="562" y="936"/>
                </a:cxn>
                <a:cxn ang="0">
                  <a:pos x="0" y="0"/>
                </a:cxn>
                <a:cxn ang="0">
                  <a:pos x="4" y="1076"/>
                </a:cxn>
              </a:cxnLst>
              <a:rect l="0" t="0" r="r" b="b"/>
              <a:pathLst>
                <a:path w="562" h="1076">
                  <a:moveTo>
                    <a:pt x="4" y="1076"/>
                  </a:moveTo>
                  <a:lnTo>
                    <a:pt x="562" y="936"/>
                  </a:lnTo>
                  <a:lnTo>
                    <a:pt x="0" y="0"/>
                  </a:lnTo>
                  <a:lnTo>
                    <a:pt x="4" y="1076"/>
                  </a:lnTo>
                  <a:close/>
                </a:path>
              </a:pathLst>
            </a:custGeom>
            <a:solidFill>
              <a:schemeClr val="accent3">
                <a:lumMod val="75000"/>
              </a:schemeClr>
            </a:solidFill>
            <a:ln w="9525">
              <a:solidFill>
                <a:schemeClr val="accent3">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grpSp>
      <p:sp>
        <p:nvSpPr>
          <p:cNvPr id="71" name="TextBox 70"/>
          <p:cNvSpPr txBox="1"/>
          <p:nvPr/>
        </p:nvSpPr>
        <p:spPr>
          <a:xfrm rot="21354262">
            <a:off x="2470293" y="1626488"/>
            <a:ext cx="1234502" cy="584775"/>
          </a:xfrm>
          <a:prstGeom prst="rect">
            <a:avLst/>
          </a:prstGeom>
          <a:noFill/>
        </p:spPr>
        <p:txBody>
          <a:bodyPr wrap="square" rtlCol="0">
            <a:spAutoFit/>
            <a:scene3d>
              <a:camera prst="perspectiveContrastingRightFacing"/>
              <a:lightRig rig="threePt" dir="t"/>
            </a:scene3d>
          </a:bodyPr>
          <a:lstStyle/>
          <a:p>
            <a:pPr algn="ctr"/>
            <a:r>
              <a:rPr lang="en-US" sz="1600" b="1" dirty="0">
                <a:solidFill>
                  <a:schemeClr val="bg1"/>
                </a:solidFill>
                <a:latin typeface="Calibri" pitchFamily="34" charset="0"/>
              </a:rPr>
              <a:t>SOA</a:t>
            </a:r>
            <a:br>
              <a:rPr lang="en-US" sz="1600" b="1" dirty="0">
                <a:solidFill>
                  <a:schemeClr val="bg1"/>
                </a:solidFill>
                <a:latin typeface="Calibri" pitchFamily="34" charset="0"/>
              </a:rPr>
            </a:br>
            <a:r>
              <a:rPr lang="en-US" sz="1600" b="1" dirty="0">
                <a:solidFill>
                  <a:schemeClr val="bg1"/>
                </a:solidFill>
                <a:latin typeface="Calibri" pitchFamily="34" charset="0"/>
              </a:rPr>
              <a:t> 5%</a:t>
            </a:r>
          </a:p>
        </p:txBody>
      </p:sp>
      <p:sp>
        <p:nvSpPr>
          <p:cNvPr id="30" name="Title 7">
            <a:extLst>
              <a:ext uri="{FF2B5EF4-FFF2-40B4-BE49-F238E27FC236}">
                <a16:creationId xmlns:a16="http://schemas.microsoft.com/office/drawing/2014/main" xmlns="" id="{A9147C6B-C762-4AA8-BFD0-95BC1DF85FDF}"/>
              </a:ext>
            </a:extLst>
          </p:cNvPr>
          <p:cNvSpPr>
            <a:spLocks noGrp="1"/>
          </p:cNvSpPr>
          <p:nvPr>
            <p:ph type="title"/>
          </p:nvPr>
        </p:nvSpPr>
        <p:spPr>
          <a:xfrm>
            <a:off x="685800" y="314980"/>
            <a:ext cx="7848600" cy="523220"/>
          </a:xfrm>
          <a:noFill/>
          <a:ln>
            <a:noFill/>
          </a:ln>
        </p:spPr>
        <p:txBody>
          <a:bodyPr spcFirstLastPara="1" vert="horz" wrap="square" lIns="91425" tIns="45700" rIns="91425" bIns="45700" rtlCol="0" anchor="t" anchorCtr="0">
            <a:normAutofit/>
          </a:bodyPr>
          <a:lstStyle/>
          <a:p>
            <a:r>
              <a:rPr lang="en-US" b="1" dirty="0"/>
              <a:t>Overall Capability Maturity Model Score</a:t>
            </a:r>
          </a:p>
        </p:txBody>
      </p:sp>
      <p:sp>
        <p:nvSpPr>
          <p:cNvPr id="31" name="Rectangle 30">
            <a:extLst>
              <a:ext uri="{FF2B5EF4-FFF2-40B4-BE49-F238E27FC236}">
                <a16:creationId xmlns:a16="http://schemas.microsoft.com/office/drawing/2014/main" xmlns="" id="{CAB0C415-2610-4B07-95AB-DCE883A6E280}"/>
              </a:ext>
            </a:extLst>
          </p:cNvPr>
          <p:cNvSpPr/>
          <p:nvPr/>
        </p:nvSpPr>
        <p:spPr>
          <a:xfrm>
            <a:off x="5234192" y="1379656"/>
            <a:ext cx="3428525" cy="4364272"/>
          </a:xfrm>
          <a:prstGeom prst="rect">
            <a:avLst/>
          </a:prstGeom>
        </p:spPr>
        <p:txBody>
          <a:bodyPr wrap="square">
            <a:spAutoFit/>
          </a:bodyPr>
          <a:lstStyle/>
          <a:p>
            <a:pPr marL="265113" indent="-265113">
              <a:lnSpc>
                <a:spcPct val="90000"/>
              </a:lnSpc>
              <a:spcBef>
                <a:spcPts val="1200"/>
              </a:spcBef>
              <a:buFont typeface="Arial" panose="020B0604020202020204" pitchFamily="34" charset="0"/>
              <a:buChar char="•"/>
            </a:pPr>
            <a:r>
              <a:rPr lang="en-GB" sz="2400" dirty="0"/>
              <a:t>Each question is scored</a:t>
            </a:r>
          </a:p>
          <a:p>
            <a:pPr marL="265113" indent="-265113">
              <a:lnSpc>
                <a:spcPct val="90000"/>
              </a:lnSpc>
              <a:spcBef>
                <a:spcPts val="1200"/>
              </a:spcBef>
              <a:buFont typeface="Arial" panose="020B0604020202020204" pitchFamily="34" charset="0"/>
              <a:buChar char="•"/>
            </a:pPr>
            <a:r>
              <a:rPr lang="en-GB" sz="2400" dirty="0"/>
              <a:t>Sum of individual scores at each maturity level is the max for that level </a:t>
            </a:r>
          </a:p>
          <a:p>
            <a:pPr marL="265113" indent="-265113">
              <a:lnSpc>
                <a:spcPct val="90000"/>
              </a:lnSpc>
              <a:spcBef>
                <a:spcPts val="1200"/>
              </a:spcBef>
              <a:buFont typeface="Arial" panose="020B0604020202020204" pitchFamily="34" charset="0"/>
              <a:buChar char="•"/>
            </a:pPr>
            <a:r>
              <a:rPr lang="en-GB" sz="2400" dirty="0"/>
              <a:t>Sum of all scores creates a total score for that module</a:t>
            </a:r>
          </a:p>
          <a:p>
            <a:pPr marL="265113" indent="-265113">
              <a:lnSpc>
                <a:spcPct val="90000"/>
              </a:lnSpc>
              <a:spcBef>
                <a:spcPts val="1200"/>
              </a:spcBef>
              <a:buFont typeface="Arial" panose="020B0604020202020204" pitchFamily="34" charset="0"/>
              <a:buChar char="•"/>
            </a:pPr>
            <a:r>
              <a:rPr lang="en-GB" sz="2400" dirty="0"/>
              <a:t>It is possible to have a mix of basic and  higher maturity capabilities</a:t>
            </a:r>
          </a:p>
          <a:p>
            <a:pPr marL="265113" indent="-265113">
              <a:lnSpc>
                <a:spcPct val="90000"/>
              </a:lnSpc>
              <a:spcBef>
                <a:spcPts val="1200"/>
              </a:spcBef>
              <a:buFont typeface="Arial" panose="020B0604020202020204" pitchFamily="34" charset="0"/>
              <a:buChar char="•"/>
            </a:pPr>
            <a:endParaRPr lang="en-US" sz="2400" dirty="0"/>
          </a:p>
        </p:txBody>
      </p:sp>
    </p:spTree>
    <p:extLst>
      <p:ext uri="{BB962C8B-B14F-4D97-AF65-F5344CB8AC3E}">
        <p14:creationId xmlns:p14="http://schemas.microsoft.com/office/powerpoint/2010/main" val="300941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68506"/>
            <a:ext cx="7886700" cy="977090"/>
          </a:xfrm>
        </p:spPr>
        <p:txBody>
          <a:bodyPr>
            <a:normAutofit fontScale="90000"/>
          </a:bodyPr>
          <a:lstStyle/>
          <a:p>
            <a:r>
              <a:rPr lang="en-US" sz="2800" dirty="0">
                <a:latin typeface="Gill Sans MT" panose="020B0502020104020203" pitchFamily="34" charset="0"/>
              </a:rPr>
              <a:t>NSCA 2.0 does not fulfill all supply chain evaluation needs- it may intersect with, but cannot replace, other resources</a:t>
            </a:r>
          </a:p>
        </p:txBody>
      </p:sp>
      <p:sp>
        <p:nvSpPr>
          <p:cNvPr id="19" name="Freeform 18"/>
          <p:cNvSpPr/>
          <p:nvPr/>
        </p:nvSpPr>
        <p:spPr>
          <a:xfrm>
            <a:off x="3287465" y="2027364"/>
            <a:ext cx="2724147" cy="3028545"/>
          </a:xfrm>
          <a:custGeom>
            <a:avLst/>
            <a:gdLst>
              <a:gd name="connsiteX0" fmla="*/ 0 w 2599922"/>
              <a:gd name="connsiteY0" fmla="*/ 1299961 h 2599922"/>
              <a:gd name="connsiteX1" fmla="*/ 1299961 w 2599922"/>
              <a:gd name="connsiteY1" fmla="*/ 0 h 2599922"/>
              <a:gd name="connsiteX2" fmla="*/ 2599922 w 2599922"/>
              <a:gd name="connsiteY2" fmla="*/ 1299961 h 2599922"/>
              <a:gd name="connsiteX3" fmla="*/ 1299961 w 2599922"/>
              <a:gd name="connsiteY3" fmla="*/ 2599922 h 2599922"/>
              <a:gd name="connsiteX4" fmla="*/ 0 w 2599922"/>
              <a:gd name="connsiteY4" fmla="*/ 1299961 h 2599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922" h="2599922">
                <a:moveTo>
                  <a:pt x="0" y="1299961"/>
                </a:moveTo>
                <a:cubicBezTo>
                  <a:pt x="0" y="582012"/>
                  <a:pt x="582012" y="0"/>
                  <a:pt x="1299961" y="0"/>
                </a:cubicBezTo>
                <a:cubicBezTo>
                  <a:pt x="2017910" y="0"/>
                  <a:pt x="2599922" y="582012"/>
                  <a:pt x="2599922" y="1299961"/>
                </a:cubicBezTo>
                <a:cubicBezTo>
                  <a:pt x="2599922" y="2017910"/>
                  <a:pt x="2017910" y="2599922"/>
                  <a:pt x="1299961" y="2599922"/>
                </a:cubicBezTo>
                <a:cubicBezTo>
                  <a:pt x="582012" y="2599922"/>
                  <a:pt x="0" y="2017910"/>
                  <a:pt x="0" y="129996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404880" tIns="404880" rIns="404880" bIns="404880" numCol="1" spcCol="1270" anchor="ctr" anchorCtr="0">
            <a:noAutofit/>
          </a:bodyPr>
          <a:lstStyle/>
          <a:p>
            <a:pPr algn="ctr" defTabSz="844550">
              <a:lnSpc>
                <a:spcPct val="90000"/>
              </a:lnSpc>
              <a:spcBef>
                <a:spcPct val="0"/>
              </a:spcBef>
              <a:spcAft>
                <a:spcPct val="35000"/>
              </a:spcAft>
            </a:pPr>
            <a:r>
              <a:rPr lang="en-US" sz="1900" dirty="0">
                <a:latin typeface="Gill Sans MT" panose="020B0502020104020203" pitchFamily="34" charset="0"/>
              </a:rPr>
              <a:t>NSCA is a point in time assessment. The NSCA was </a:t>
            </a:r>
            <a:r>
              <a:rPr lang="en-US" sz="1900" b="1" u="sng" dirty="0">
                <a:solidFill>
                  <a:srgbClr val="FF0000"/>
                </a:solidFill>
                <a:latin typeface="Gill Sans MT" panose="020B0502020104020203" pitchFamily="34" charset="0"/>
              </a:rPr>
              <a:t>NOT</a:t>
            </a:r>
            <a:r>
              <a:rPr lang="en-US" sz="1900" b="1" dirty="0">
                <a:solidFill>
                  <a:srgbClr val="C00000"/>
                </a:solidFill>
                <a:latin typeface="Gill Sans MT" panose="020B0502020104020203" pitchFamily="34" charset="0"/>
              </a:rPr>
              <a:t> </a:t>
            </a:r>
            <a:r>
              <a:rPr lang="en-US" sz="1900" dirty="0">
                <a:latin typeface="Gill Sans MT" panose="020B0502020104020203" pitchFamily="34" charset="0"/>
              </a:rPr>
              <a:t>designed</a:t>
            </a:r>
            <a:r>
              <a:rPr lang="en-US" sz="1900" dirty="0"/>
              <a:t>:  </a:t>
            </a:r>
          </a:p>
        </p:txBody>
      </p:sp>
      <p:sp>
        <p:nvSpPr>
          <p:cNvPr id="23" name="Freeform 22"/>
          <p:cNvSpPr/>
          <p:nvPr/>
        </p:nvSpPr>
        <p:spPr>
          <a:xfrm>
            <a:off x="5811420" y="2229903"/>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400" dirty="0">
                <a:latin typeface="Gill Sans MT" panose="020B0502020104020203" pitchFamily="34" charset="0"/>
              </a:rPr>
              <a:t>As an auditing activity</a:t>
            </a:r>
          </a:p>
        </p:txBody>
      </p:sp>
      <p:sp>
        <p:nvSpPr>
          <p:cNvPr id="25" name="Freeform 24"/>
          <p:cNvSpPr/>
          <p:nvPr/>
        </p:nvSpPr>
        <p:spPr>
          <a:xfrm>
            <a:off x="5469632" y="4134903"/>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400" dirty="0">
                <a:latin typeface="Gill Sans MT" panose="020B0502020104020203" pitchFamily="34" charset="0"/>
              </a:rPr>
              <a:t>For detailed ROI calculations. </a:t>
            </a:r>
          </a:p>
        </p:txBody>
      </p:sp>
      <p:sp>
        <p:nvSpPr>
          <p:cNvPr id="26" name="Freeform 25"/>
          <p:cNvSpPr/>
          <p:nvPr/>
        </p:nvSpPr>
        <p:spPr>
          <a:xfrm>
            <a:off x="3967245" y="4899805"/>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400" dirty="0">
                <a:latin typeface="Gill Sans MT" panose="020B0502020104020203" pitchFamily="34" charset="0"/>
              </a:rPr>
              <a:t>As a method for identifying fraudulent behaviors</a:t>
            </a:r>
          </a:p>
        </p:txBody>
      </p:sp>
      <p:sp>
        <p:nvSpPr>
          <p:cNvPr id="27" name="Freeform 26"/>
          <p:cNvSpPr/>
          <p:nvPr/>
        </p:nvSpPr>
        <p:spPr>
          <a:xfrm>
            <a:off x="2447660" y="4139351"/>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200" dirty="0">
                <a:latin typeface="Gill Sans MT" panose="020B0502020104020203" pitchFamily="34" charset="0"/>
              </a:rPr>
              <a:t>A</a:t>
            </a:r>
            <a:r>
              <a:rPr lang="en-US" sz="1400" dirty="0">
                <a:latin typeface="Gill Sans MT" panose="020B0502020104020203" pitchFamily="34" charset="0"/>
              </a:rPr>
              <a:t>s </a:t>
            </a:r>
            <a:r>
              <a:rPr lang="en-US" sz="1200" dirty="0">
                <a:latin typeface="Gill Sans MT" panose="020B0502020104020203" pitchFamily="34" charset="0"/>
              </a:rPr>
              <a:t>a performance tool to evaluate  individuals</a:t>
            </a:r>
          </a:p>
        </p:txBody>
      </p:sp>
      <p:sp>
        <p:nvSpPr>
          <p:cNvPr id="29" name="Freeform 28"/>
          <p:cNvSpPr/>
          <p:nvPr/>
        </p:nvSpPr>
        <p:spPr>
          <a:xfrm>
            <a:off x="2068265" y="2458503"/>
            <a:ext cx="1423007"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400" dirty="0">
                <a:latin typeface="Gill Sans MT" panose="020B0502020104020203" pitchFamily="34" charset="0"/>
              </a:rPr>
              <a:t>To provide information on causality of observations </a:t>
            </a:r>
          </a:p>
        </p:txBody>
      </p:sp>
      <p:sp>
        <p:nvSpPr>
          <p:cNvPr id="15" name="Rectangular Callout 14"/>
          <p:cNvSpPr/>
          <p:nvPr/>
        </p:nvSpPr>
        <p:spPr bwMode="auto">
          <a:xfrm>
            <a:off x="452626" y="2854126"/>
            <a:ext cx="1193233" cy="823483"/>
          </a:xfrm>
          <a:prstGeom prst="wedgeRectCallout">
            <a:avLst>
              <a:gd name="adj1" fmla="val 94812"/>
              <a:gd name="adj2" fmla="val 20003"/>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Gill Sans MT" panose="020B0502020104020203" pitchFamily="34" charset="0"/>
              </a:rPr>
              <a:t>Impact Evaluation</a:t>
            </a:r>
          </a:p>
        </p:txBody>
      </p:sp>
      <p:sp>
        <p:nvSpPr>
          <p:cNvPr id="16" name="Rectangular Callout 15"/>
          <p:cNvSpPr/>
          <p:nvPr/>
        </p:nvSpPr>
        <p:spPr bwMode="auto">
          <a:xfrm>
            <a:off x="1295400" y="5196317"/>
            <a:ext cx="914400" cy="823483"/>
          </a:xfrm>
          <a:prstGeom prst="wedgeRectCallout">
            <a:avLst>
              <a:gd name="adj1" fmla="val 91084"/>
              <a:gd name="adj2" fmla="val -54734"/>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Gill Sans MT" panose="020B0502020104020203" pitchFamily="34" charset="0"/>
              </a:rPr>
              <a:t>Annual Review</a:t>
            </a:r>
          </a:p>
        </p:txBody>
      </p:sp>
      <p:sp>
        <p:nvSpPr>
          <p:cNvPr id="17" name="Rectangular Callout 16"/>
          <p:cNvSpPr/>
          <p:nvPr/>
        </p:nvSpPr>
        <p:spPr bwMode="auto">
          <a:xfrm>
            <a:off x="5919527" y="5903220"/>
            <a:ext cx="766574" cy="649980"/>
          </a:xfrm>
          <a:prstGeom prst="wedgeRectCallout">
            <a:avLst>
              <a:gd name="adj1" fmla="val -147484"/>
              <a:gd name="adj2" fmla="val -38614"/>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Gill Sans MT" panose="020B0502020104020203" pitchFamily="34" charset="0"/>
              </a:rPr>
              <a:t>MAR or SLICE</a:t>
            </a:r>
          </a:p>
        </p:txBody>
      </p:sp>
      <p:sp>
        <p:nvSpPr>
          <p:cNvPr id="20" name="Rectangular Callout 19"/>
          <p:cNvSpPr/>
          <p:nvPr/>
        </p:nvSpPr>
        <p:spPr bwMode="auto">
          <a:xfrm>
            <a:off x="7386826" y="4574815"/>
            <a:ext cx="766574" cy="649980"/>
          </a:xfrm>
          <a:prstGeom prst="wedgeRectCallout">
            <a:avLst>
              <a:gd name="adj1" fmla="val -130710"/>
              <a:gd name="adj2" fmla="val 37588"/>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Arial" panose="020B0604020202020204" pitchFamily="34" charset="0"/>
              </a:rPr>
              <a:t>Annual Review</a:t>
            </a:r>
          </a:p>
        </p:txBody>
      </p:sp>
      <p:sp>
        <p:nvSpPr>
          <p:cNvPr id="21" name="Rectangular Callout 20"/>
          <p:cNvSpPr/>
          <p:nvPr/>
        </p:nvSpPr>
        <p:spPr bwMode="auto">
          <a:xfrm>
            <a:off x="7231898" y="3404247"/>
            <a:ext cx="840727" cy="730656"/>
          </a:xfrm>
          <a:prstGeom prst="wedgeRectCallout">
            <a:avLst>
              <a:gd name="adj1" fmla="val -93433"/>
              <a:gd name="adj2" fmla="val -98697"/>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Gill Sans MT" panose="020B0502020104020203" pitchFamily="34" charset="0"/>
              </a:rPr>
              <a:t>Costing or Audit</a:t>
            </a:r>
          </a:p>
        </p:txBody>
      </p:sp>
      <p:sp>
        <p:nvSpPr>
          <p:cNvPr id="22" name="Title 7">
            <a:extLst>
              <a:ext uri="{FF2B5EF4-FFF2-40B4-BE49-F238E27FC236}">
                <a16:creationId xmlns:a16="http://schemas.microsoft.com/office/drawing/2014/main" xmlns="" id="{2D913349-733B-4105-9559-1B75131C9B5A}"/>
              </a:ext>
            </a:extLst>
          </p:cNvPr>
          <p:cNvSpPr txBox="1">
            <a:spLocks/>
          </p:cNvSpPr>
          <p:nvPr/>
        </p:nvSpPr>
        <p:spPr>
          <a:xfrm>
            <a:off x="685800" y="314980"/>
            <a:ext cx="7848600" cy="52322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b="1" dirty="0"/>
              <a:t>What NSCA is not</a:t>
            </a:r>
          </a:p>
        </p:txBody>
      </p:sp>
      <p:sp>
        <p:nvSpPr>
          <p:cNvPr id="24" name="Slide Number Placeholder 5">
            <a:extLst>
              <a:ext uri="{FF2B5EF4-FFF2-40B4-BE49-F238E27FC236}">
                <a16:creationId xmlns:a16="http://schemas.microsoft.com/office/drawing/2014/main" xmlns="" id="{3C62CFE7-DDD2-4373-AF20-E9616BDC7E9A}"/>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14</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448888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066800"/>
            <a:ext cx="5486400" cy="5549381"/>
          </a:xfrm>
        </p:spPr>
        <p:txBody>
          <a:bodyPr>
            <a:noAutofit/>
          </a:bodyPr>
          <a:lstStyle/>
          <a:p>
            <a:pPr>
              <a:lnSpc>
                <a:spcPct val="110000"/>
              </a:lnSpc>
              <a:spcBef>
                <a:spcPts val="1200"/>
              </a:spcBef>
              <a:buFont typeface="Wingdings" panose="05000000000000000000" pitchFamily="2" charset="2"/>
              <a:buChar char="ü"/>
            </a:pPr>
            <a:r>
              <a:rPr lang="en-US" sz="2050" dirty="0">
                <a:solidFill>
                  <a:schemeClr val="tx1"/>
                </a:solidFill>
                <a:latin typeface="Gill Sans MT" panose="020B0502020104020203" pitchFamily="34" charset="0"/>
              </a:rPr>
              <a:t>NSCA can describe performance (in terms of KPIs) and the capability maturity of a supply chain.</a:t>
            </a:r>
          </a:p>
          <a:p>
            <a:pPr>
              <a:lnSpc>
                <a:spcPct val="110000"/>
              </a:lnSpc>
              <a:spcBef>
                <a:spcPts val="1200"/>
              </a:spcBef>
              <a:buFont typeface="Wingdings" panose="05000000000000000000" pitchFamily="2" charset="2"/>
              <a:buChar char="ü"/>
            </a:pPr>
            <a:r>
              <a:rPr lang="en-US" sz="2050" dirty="0">
                <a:solidFill>
                  <a:schemeClr val="tx1"/>
                </a:solidFill>
                <a:latin typeface="Gill Sans MT" panose="020B0502020104020203" pitchFamily="34" charset="0"/>
              </a:rPr>
              <a:t>Depending on the sample size, detailed analysis can show correlation, but not causation. </a:t>
            </a:r>
          </a:p>
          <a:p>
            <a:pPr lvl="1">
              <a:lnSpc>
                <a:spcPct val="110000"/>
              </a:lnSpc>
              <a:spcBef>
                <a:spcPts val="1200"/>
              </a:spcBef>
              <a:buFont typeface="Arial" panose="020B0604020202020204" pitchFamily="34" charset="0"/>
              <a:buChar char="•"/>
            </a:pPr>
            <a:r>
              <a:rPr lang="en-US" sz="2050" dirty="0">
                <a:solidFill>
                  <a:schemeClr val="tx1"/>
                </a:solidFill>
                <a:latin typeface="Gill Sans MT" panose="020B0502020104020203" pitchFamily="34" charset="0"/>
              </a:rPr>
              <a:t>The CMM can help to isolate the inputs and processes that are commonly present or absent at different levels of the supply chain.</a:t>
            </a:r>
            <a:endParaRPr lang="en-US" sz="2050" dirty="0">
              <a:latin typeface="Gill Sans MT" panose="020B0502020104020203" pitchFamily="34" charset="0"/>
            </a:endParaRPr>
          </a:p>
          <a:p>
            <a:pPr>
              <a:lnSpc>
                <a:spcPct val="110000"/>
              </a:lnSpc>
              <a:spcBef>
                <a:spcPts val="1200"/>
              </a:spcBef>
              <a:buFont typeface="Wingdings" panose="05000000000000000000" pitchFamily="2" charset="2"/>
              <a:buChar char="ü"/>
            </a:pPr>
            <a:r>
              <a:rPr lang="en-US" sz="2050" dirty="0">
                <a:solidFill>
                  <a:srgbClr val="FF0000"/>
                </a:solidFill>
                <a:latin typeface="Gill Sans MT" panose="020B0502020104020203" pitchFamily="34" charset="0"/>
              </a:rPr>
              <a:t>CMM findings are therefore likely to identify areas where investments or actions can lead to improved performance. </a:t>
            </a:r>
          </a:p>
          <a:p>
            <a:pPr marL="454025" lvl="1" indent="0">
              <a:lnSpc>
                <a:spcPct val="110000"/>
              </a:lnSpc>
              <a:spcBef>
                <a:spcPts val="1200"/>
              </a:spcBef>
              <a:buNone/>
            </a:pPr>
            <a:endParaRPr lang="en-US" sz="2050" dirty="0">
              <a:latin typeface="Gill Sans MT" panose="020B0502020104020203" pitchFamily="34" charset="0"/>
            </a:endParaRPr>
          </a:p>
          <a:p>
            <a:pPr>
              <a:lnSpc>
                <a:spcPct val="110000"/>
              </a:lnSpc>
              <a:spcBef>
                <a:spcPts val="1200"/>
              </a:spcBef>
            </a:pPr>
            <a:endParaRPr lang="en-US" sz="2050" dirty="0"/>
          </a:p>
        </p:txBody>
      </p:sp>
      <p:sp>
        <p:nvSpPr>
          <p:cNvPr id="2" name="Slide Number Placeholder 1"/>
          <p:cNvSpPr>
            <a:spLocks noGrp="1"/>
          </p:cNvSpPr>
          <p:nvPr>
            <p:ph type="sldNum" sz="quarter" idx="12"/>
          </p:nvPr>
        </p:nvSpPr>
        <p:spPr/>
        <p:txBody>
          <a:bodyPr/>
          <a:lstStyle/>
          <a:p>
            <a:fld id="{B9F1CF4F-F94A-4E72-8A7A-1D90E0D98BB3}" type="slidenum">
              <a:rPr lang="en-US" altLang="en-US" smtClean="0"/>
              <a:pPr/>
              <a:t>15</a:t>
            </a:fld>
            <a:endParaRPr lang="en-US" alt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6208" y="955040"/>
            <a:ext cx="2359025" cy="596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7">
            <a:extLst>
              <a:ext uri="{FF2B5EF4-FFF2-40B4-BE49-F238E27FC236}">
                <a16:creationId xmlns:a16="http://schemas.microsoft.com/office/drawing/2014/main" xmlns="" id="{74A9FCEE-BEE1-46A0-A9DE-0C77EC565389}"/>
              </a:ext>
            </a:extLst>
          </p:cNvPr>
          <p:cNvSpPr txBox="1">
            <a:spLocks/>
          </p:cNvSpPr>
          <p:nvPr/>
        </p:nvSpPr>
        <p:spPr>
          <a:xfrm>
            <a:off x="685800" y="314980"/>
            <a:ext cx="7848600" cy="52322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GB" b="1" dirty="0"/>
              <a:t>What the NSCA Can do: </a:t>
            </a:r>
          </a:p>
        </p:txBody>
      </p:sp>
    </p:spTree>
    <p:extLst>
      <p:ext uri="{BB962C8B-B14F-4D97-AF65-F5344CB8AC3E}">
        <p14:creationId xmlns:p14="http://schemas.microsoft.com/office/powerpoint/2010/main" val="4006022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145" y="368092"/>
            <a:ext cx="8214255" cy="758825"/>
          </a:xfrm>
          <a:noFill/>
          <a:ln>
            <a:noFill/>
          </a:ln>
        </p:spPr>
        <p:txBody>
          <a:bodyPr spcFirstLastPara="1" vert="horz" wrap="square" lIns="91425" tIns="45700" rIns="91425" bIns="45700" rtlCol="0" anchor="t" anchorCtr="0">
            <a:normAutofit fontScale="90000"/>
          </a:bodyPr>
          <a:lstStyle/>
          <a:p>
            <a:pPr>
              <a:lnSpc>
                <a:spcPct val="90000"/>
              </a:lnSpc>
              <a:spcBef>
                <a:spcPts val="0"/>
              </a:spcBef>
              <a:buClr>
                <a:srgbClr val="BA0C2F"/>
              </a:buClr>
              <a:buSzPts val="6000"/>
              <a:buFont typeface="Cabin"/>
            </a:pPr>
            <a:r>
              <a:rPr lang="en-US" b="1" dirty="0">
                <a:latin typeface="Gill Sans MT" panose="020B0502020104020203" pitchFamily="34" charset="0"/>
                <a:sym typeface="Cabin"/>
              </a:rPr>
              <a:t>The Tools Evaluate Supply Chain Capability, Functionality And Performance</a:t>
            </a:r>
          </a:p>
        </p:txBody>
      </p:sp>
      <p:sp>
        <p:nvSpPr>
          <p:cNvPr id="4" name="Slide Number Placeholder 3"/>
          <p:cNvSpPr>
            <a:spLocks noGrp="1"/>
          </p:cNvSpPr>
          <p:nvPr>
            <p:ph type="sldNum" sz="quarter" idx="10"/>
          </p:nvPr>
        </p:nvSpPr>
        <p:spPr>
          <a:xfrm>
            <a:off x="267613" y="6444734"/>
            <a:ext cx="2133600" cy="184666"/>
          </a:xfrm>
        </p:spPr>
        <p:txBody>
          <a:bodyPr/>
          <a:lstStyle/>
          <a:p>
            <a:fld id="{2A61DC93-8257-4C7C-8211-F523C3FF190E}" type="slidenum">
              <a:rPr lang="en-US" smtClean="0"/>
              <a:t>16</a:t>
            </a:fld>
            <a:endParaRPr lang="en-US" dirty="0"/>
          </a:p>
        </p:txBody>
      </p:sp>
      <p:sp>
        <p:nvSpPr>
          <p:cNvPr id="11" name="TextBox 10"/>
          <p:cNvSpPr txBox="1"/>
          <p:nvPr/>
        </p:nvSpPr>
        <p:spPr>
          <a:xfrm>
            <a:off x="2278572" y="2389101"/>
            <a:ext cx="492443" cy="2617896"/>
          </a:xfrm>
          <a:prstGeom prst="rect">
            <a:avLst/>
          </a:prstGeom>
          <a:noFill/>
        </p:spPr>
        <p:txBody>
          <a:bodyPr vert="vert270">
            <a:spAutoFit/>
          </a:bodyPr>
          <a:lstStyle/>
          <a:p>
            <a:pPr algn="ctr">
              <a:defRPr/>
            </a:pPr>
            <a:r>
              <a:rPr lang="en-US" sz="2000" dirty="0">
                <a:solidFill>
                  <a:srgbClr val="003366"/>
                </a:solidFill>
              </a:rPr>
              <a:t>Performance</a:t>
            </a:r>
          </a:p>
        </p:txBody>
      </p:sp>
      <p:sp>
        <p:nvSpPr>
          <p:cNvPr id="12" name="TextBox 11"/>
          <p:cNvSpPr txBox="1">
            <a:spLocks noChangeArrowheads="1"/>
          </p:cNvSpPr>
          <p:nvPr/>
        </p:nvSpPr>
        <p:spPr bwMode="auto">
          <a:xfrm>
            <a:off x="3017237" y="5495845"/>
            <a:ext cx="3667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solidFill>
                  <a:srgbClr val="003366"/>
                </a:solidFill>
              </a:rPr>
              <a:t>Capability &amp; Functionality</a:t>
            </a:r>
          </a:p>
        </p:txBody>
      </p:sp>
      <p:sp>
        <p:nvSpPr>
          <p:cNvPr id="13" name="TextBox 12"/>
          <p:cNvSpPr txBox="1">
            <a:spLocks noChangeArrowheads="1"/>
          </p:cNvSpPr>
          <p:nvPr/>
        </p:nvSpPr>
        <p:spPr bwMode="auto">
          <a:xfrm>
            <a:off x="2550512" y="5436845"/>
            <a:ext cx="933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Low</a:t>
            </a:r>
          </a:p>
        </p:txBody>
      </p:sp>
      <p:sp>
        <p:nvSpPr>
          <p:cNvPr id="14" name="TextBox 13"/>
          <p:cNvSpPr txBox="1">
            <a:spLocks noChangeArrowheads="1"/>
          </p:cNvSpPr>
          <p:nvPr/>
        </p:nvSpPr>
        <p:spPr bwMode="auto">
          <a:xfrm>
            <a:off x="2183835" y="5082905"/>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Low</a:t>
            </a:r>
          </a:p>
        </p:txBody>
      </p:sp>
      <p:sp>
        <p:nvSpPr>
          <p:cNvPr id="15" name="TextBox 14"/>
          <p:cNvSpPr txBox="1">
            <a:spLocks noChangeArrowheads="1"/>
          </p:cNvSpPr>
          <p:nvPr/>
        </p:nvSpPr>
        <p:spPr bwMode="auto">
          <a:xfrm>
            <a:off x="6650282" y="5434205"/>
            <a:ext cx="9350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High</a:t>
            </a:r>
          </a:p>
        </p:txBody>
      </p:sp>
      <p:sp>
        <p:nvSpPr>
          <p:cNvPr id="16" name="TextBox 15"/>
          <p:cNvSpPr txBox="1">
            <a:spLocks noChangeArrowheads="1"/>
          </p:cNvSpPr>
          <p:nvPr/>
        </p:nvSpPr>
        <p:spPr bwMode="auto">
          <a:xfrm>
            <a:off x="2203506" y="1719947"/>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High</a:t>
            </a:r>
          </a:p>
        </p:txBody>
      </p:sp>
      <p:sp>
        <p:nvSpPr>
          <p:cNvPr id="17" name="TextBox 16"/>
          <p:cNvSpPr txBox="1">
            <a:spLocks noChangeArrowheads="1"/>
          </p:cNvSpPr>
          <p:nvPr/>
        </p:nvSpPr>
        <p:spPr bwMode="auto">
          <a:xfrm>
            <a:off x="2421201" y="5641751"/>
            <a:ext cx="1217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dirty="0">
                <a:solidFill>
                  <a:srgbClr val="003366"/>
                </a:solidFill>
              </a:rPr>
              <a:t>Minimal</a:t>
            </a:r>
          </a:p>
        </p:txBody>
      </p:sp>
      <p:sp>
        <p:nvSpPr>
          <p:cNvPr id="18" name="TextBox 17"/>
          <p:cNvSpPr txBox="1">
            <a:spLocks noChangeArrowheads="1"/>
          </p:cNvSpPr>
          <p:nvPr/>
        </p:nvSpPr>
        <p:spPr bwMode="auto">
          <a:xfrm>
            <a:off x="6337034" y="5639884"/>
            <a:ext cx="143668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400" dirty="0">
                <a:solidFill>
                  <a:srgbClr val="003366"/>
                </a:solidFill>
              </a:rPr>
              <a:t>Best Practice</a:t>
            </a:r>
          </a:p>
        </p:txBody>
      </p:sp>
      <p:sp>
        <p:nvSpPr>
          <p:cNvPr id="42" name="Rectangle 41"/>
          <p:cNvSpPr/>
          <p:nvPr/>
        </p:nvSpPr>
        <p:spPr>
          <a:xfrm>
            <a:off x="2819400" y="6024047"/>
            <a:ext cx="4313667" cy="420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rPr>
              <a:t>Capability &amp; Functionality Assessment </a:t>
            </a:r>
          </a:p>
        </p:txBody>
      </p:sp>
      <p:sp>
        <p:nvSpPr>
          <p:cNvPr id="43" name="Rectangle 42"/>
          <p:cNvSpPr/>
          <p:nvPr/>
        </p:nvSpPr>
        <p:spPr>
          <a:xfrm rot="16200000">
            <a:off x="45600" y="3296323"/>
            <a:ext cx="3820877" cy="4068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rPr>
              <a:t>KPIs</a:t>
            </a:r>
          </a:p>
        </p:txBody>
      </p:sp>
      <p:sp>
        <p:nvSpPr>
          <p:cNvPr id="40" name="Oval Callout 39"/>
          <p:cNvSpPr/>
          <p:nvPr/>
        </p:nvSpPr>
        <p:spPr>
          <a:xfrm>
            <a:off x="307414" y="1767099"/>
            <a:ext cx="1828800" cy="1146175"/>
          </a:xfrm>
          <a:prstGeom prst="wedgeEllipseCallout">
            <a:avLst>
              <a:gd name="adj1" fmla="val 65443"/>
              <a:gd name="adj2" fmla="val 8896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t>How is the supply chain actually performing?</a:t>
            </a:r>
          </a:p>
        </p:txBody>
      </p:sp>
      <p:sp>
        <p:nvSpPr>
          <p:cNvPr id="3" name="Rectangle 2">
            <a:extLst>
              <a:ext uri="{FF2B5EF4-FFF2-40B4-BE49-F238E27FC236}">
                <a16:creationId xmlns:a16="http://schemas.microsoft.com/office/drawing/2014/main" xmlns="" id="{F620E0C1-A972-4B0E-9EF1-5AD42010E5E9}"/>
              </a:ext>
            </a:extLst>
          </p:cNvPr>
          <p:cNvSpPr/>
          <p:nvPr/>
        </p:nvSpPr>
        <p:spPr>
          <a:xfrm>
            <a:off x="2819400" y="1589321"/>
            <a:ext cx="2156834" cy="1913625"/>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Low Capability</a:t>
            </a:r>
          </a:p>
          <a:p>
            <a:pPr algn="ctr"/>
            <a:endParaRPr lang="en-GB" dirty="0">
              <a:solidFill>
                <a:schemeClr val="tx1"/>
              </a:solidFill>
            </a:endParaRPr>
          </a:p>
          <a:p>
            <a:pPr algn="ctr"/>
            <a:r>
              <a:rPr lang="en-GB" dirty="0">
                <a:solidFill>
                  <a:schemeClr val="tx1"/>
                </a:solidFill>
              </a:rPr>
              <a:t>High Performance</a:t>
            </a:r>
          </a:p>
        </p:txBody>
      </p:sp>
      <p:sp>
        <p:nvSpPr>
          <p:cNvPr id="49" name="Rectangle 48">
            <a:extLst>
              <a:ext uri="{FF2B5EF4-FFF2-40B4-BE49-F238E27FC236}">
                <a16:creationId xmlns:a16="http://schemas.microsoft.com/office/drawing/2014/main" xmlns="" id="{C8E678F7-D67E-4C2B-A92C-FCAF1DDABAB7}"/>
              </a:ext>
            </a:extLst>
          </p:cNvPr>
          <p:cNvSpPr/>
          <p:nvPr/>
        </p:nvSpPr>
        <p:spPr>
          <a:xfrm>
            <a:off x="4976234" y="1589321"/>
            <a:ext cx="2156834" cy="1913625"/>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High Capability</a:t>
            </a:r>
          </a:p>
          <a:p>
            <a:pPr algn="ctr"/>
            <a:endParaRPr lang="en-GB" dirty="0">
              <a:solidFill>
                <a:schemeClr val="tx1"/>
              </a:solidFill>
            </a:endParaRPr>
          </a:p>
          <a:p>
            <a:pPr algn="ctr"/>
            <a:r>
              <a:rPr lang="en-GB" dirty="0">
                <a:solidFill>
                  <a:schemeClr val="tx1"/>
                </a:solidFill>
              </a:rPr>
              <a:t>High Performance</a:t>
            </a:r>
          </a:p>
        </p:txBody>
      </p:sp>
      <p:sp>
        <p:nvSpPr>
          <p:cNvPr id="52" name="Rectangle 51">
            <a:extLst>
              <a:ext uri="{FF2B5EF4-FFF2-40B4-BE49-F238E27FC236}">
                <a16:creationId xmlns:a16="http://schemas.microsoft.com/office/drawing/2014/main" xmlns="" id="{ABCB3B90-7214-428F-B0B2-0BA3A968AB01}"/>
              </a:ext>
            </a:extLst>
          </p:cNvPr>
          <p:cNvSpPr/>
          <p:nvPr/>
        </p:nvSpPr>
        <p:spPr>
          <a:xfrm>
            <a:off x="2819400" y="3496575"/>
            <a:ext cx="2156834" cy="191362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Low Capability</a:t>
            </a:r>
          </a:p>
          <a:p>
            <a:pPr algn="ctr"/>
            <a:endParaRPr lang="en-GB" dirty="0"/>
          </a:p>
          <a:p>
            <a:pPr algn="ctr"/>
            <a:r>
              <a:rPr lang="en-GB" dirty="0"/>
              <a:t>Low Performance</a:t>
            </a:r>
          </a:p>
        </p:txBody>
      </p:sp>
      <p:sp>
        <p:nvSpPr>
          <p:cNvPr id="53" name="Rectangle 52">
            <a:extLst>
              <a:ext uri="{FF2B5EF4-FFF2-40B4-BE49-F238E27FC236}">
                <a16:creationId xmlns:a16="http://schemas.microsoft.com/office/drawing/2014/main" xmlns="" id="{4A0D94A0-4720-4066-9CD3-EAA486EED07C}"/>
              </a:ext>
            </a:extLst>
          </p:cNvPr>
          <p:cNvSpPr/>
          <p:nvPr/>
        </p:nvSpPr>
        <p:spPr>
          <a:xfrm>
            <a:off x="4976234" y="3496575"/>
            <a:ext cx="2156834" cy="1913625"/>
          </a:xfrm>
          <a:prstGeom prst="rect">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High Capability</a:t>
            </a:r>
          </a:p>
          <a:p>
            <a:pPr algn="ctr"/>
            <a:endParaRPr lang="en-GB" dirty="0"/>
          </a:p>
          <a:p>
            <a:pPr algn="ctr"/>
            <a:r>
              <a:rPr lang="en-GB" dirty="0"/>
              <a:t>Low Performance</a:t>
            </a:r>
          </a:p>
        </p:txBody>
      </p:sp>
      <p:sp>
        <p:nvSpPr>
          <p:cNvPr id="41" name="Oval Callout 40"/>
          <p:cNvSpPr/>
          <p:nvPr/>
        </p:nvSpPr>
        <p:spPr>
          <a:xfrm>
            <a:off x="7133068" y="3795638"/>
            <a:ext cx="1828800" cy="1146175"/>
          </a:xfrm>
          <a:prstGeom prst="wedgeEllipseCallout">
            <a:avLst>
              <a:gd name="adj1" fmla="val -110706"/>
              <a:gd name="adj2" fmla="val 10222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t>What is the capability of the system to perform?</a:t>
            </a:r>
          </a:p>
        </p:txBody>
      </p:sp>
      <p:sp>
        <p:nvSpPr>
          <p:cNvPr id="20" name="Slide Number Placeholder 5">
            <a:extLst>
              <a:ext uri="{FF2B5EF4-FFF2-40B4-BE49-F238E27FC236}">
                <a16:creationId xmlns:a16="http://schemas.microsoft.com/office/drawing/2014/main" xmlns="" id="{371CA513-0CF0-4C2B-B109-6B94C555FD9B}"/>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16</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69638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spcFirstLastPara="1" vert="horz" wrap="square" lIns="91425" tIns="45700" rIns="91425" bIns="45700" rtlCol="0" anchor="t" anchorCtr="0">
            <a:normAutofit/>
          </a:bodyPr>
          <a:lstStyle/>
          <a:p>
            <a:pPr>
              <a:lnSpc>
                <a:spcPct val="90000"/>
              </a:lnSpc>
              <a:spcBef>
                <a:spcPts val="0"/>
              </a:spcBef>
              <a:buClr>
                <a:srgbClr val="BA0C2F"/>
              </a:buClr>
              <a:buSzPts val="6000"/>
              <a:buFont typeface="Cabin"/>
            </a:pPr>
            <a:r>
              <a:rPr lang="en-US" b="1" dirty="0">
                <a:latin typeface="Gill Sans MT" panose="020B0502020104020203" pitchFamily="34" charset="0"/>
              </a:rPr>
              <a:t>About the Data Collectors</a:t>
            </a:r>
          </a:p>
        </p:txBody>
      </p:sp>
      <p:sp>
        <p:nvSpPr>
          <p:cNvPr id="3" name="Content Placeholder 2"/>
          <p:cNvSpPr>
            <a:spLocks noGrp="1"/>
          </p:cNvSpPr>
          <p:nvPr>
            <p:ph idx="1"/>
          </p:nvPr>
        </p:nvSpPr>
        <p:spPr>
          <a:xfrm>
            <a:off x="411480" y="1142999"/>
            <a:ext cx="5201072" cy="4354513"/>
          </a:xfrm>
        </p:spPr>
        <p:txBody>
          <a:bodyPr>
            <a:normAutofit lnSpcReduction="10000"/>
          </a:bodyPr>
          <a:lstStyle/>
          <a:p>
            <a:r>
              <a:rPr lang="en-US" dirty="0"/>
              <a:t>Data collectors included X titles and Y health workers/pharmacists currently working in Country X’s health system </a:t>
            </a:r>
          </a:p>
          <a:p>
            <a:r>
              <a:rPr lang="en-US" dirty="0"/>
              <a:t>Data collectors participated in a 4 day training preceding the assessment</a:t>
            </a:r>
          </a:p>
          <a:p>
            <a:r>
              <a:rPr lang="en-US" dirty="0"/>
              <a:t>Training included: </a:t>
            </a:r>
          </a:p>
          <a:p>
            <a:pPr lvl="1"/>
            <a:r>
              <a:rPr lang="en-US" dirty="0"/>
              <a:t>In-depth examination of the NSCA tool and objectives</a:t>
            </a:r>
          </a:p>
          <a:p>
            <a:pPr lvl="1"/>
            <a:r>
              <a:rPr lang="en-US" dirty="0"/>
              <a:t>Data collection process and best practices </a:t>
            </a:r>
          </a:p>
          <a:p>
            <a:pPr lvl="1"/>
            <a:r>
              <a:rPr lang="en-US" dirty="0"/>
              <a:t>Interview tips</a:t>
            </a:r>
          </a:p>
          <a:p>
            <a:pPr lvl="1"/>
            <a:r>
              <a:rPr lang="en-US" dirty="0"/>
              <a:t>Tool pilot testing</a:t>
            </a:r>
          </a:p>
        </p:txBody>
      </p:sp>
      <p:sp>
        <p:nvSpPr>
          <p:cNvPr id="4" name="Date Placeholder 3"/>
          <p:cNvSpPr>
            <a:spLocks noGrp="1"/>
          </p:cNvSpPr>
          <p:nvPr>
            <p:ph type="dt" sz="half" idx="10"/>
          </p:nvPr>
        </p:nvSpPr>
        <p:spPr/>
        <p:txBody>
          <a:bodyPr/>
          <a:lstStyle/>
          <a:p>
            <a:fld id="{3A5B220F-240D-4734-8A00-6A37D499F3E5}" type="datetime1">
              <a:rPr lang="en-US" smtClean="0"/>
              <a:t>12/21/2018</a:t>
            </a:fld>
            <a:endParaRPr lang="en-US"/>
          </a:p>
        </p:txBody>
      </p:sp>
      <p:sp>
        <p:nvSpPr>
          <p:cNvPr id="5" name="Slide Number Placeholder 4"/>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solidFill>
                  <a:schemeClr val="tx1"/>
                </a:solidFill>
                <a:latin typeface="Gill Sans MT" panose="020B0502020104020203" pitchFamily="34" charset="0"/>
              </a:rPr>
              <a:pPr/>
              <a:t>17</a:t>
            </a:fld>
            <a:endParaRPr lang="en-US" sz="1200" b="1" dirty="0">
              <a:solidFill>
                <a:schemeClr val="tx1"/>
              </a:solidFill>
              <a:latin typeface="Gill Sans MT" panose="020B0502020104020203" pitchFamily="34" charset="0"/>
            </a:endParaRPr>
          </a:p>
        </p:txBody>
      </p:sp>
      <p:pic>
        <p:nvPicPr>
          <p:cNvPr id="4099" name="Picture 3" descr="C:\Users\agerken\Desktop\unnamed.jpg"/>
          <p:cNvPicPr>
            <a:picLocks noChangeAspect="1" noChangeArrowheads="1"/>
          </p:cNvPicPr>
          <p:nvPr/>
        </p:nvPicPr>
        <p:blipFill rotWithShape="1">
          <a:blip r:embed="rId2">
            <a:extLst>
              <a:ext uri="{28A0092B-C50C-407E-A947-70E740481C1C}">
                <a14:useLocalDpi xmlns:a14="http://schemas.microsoft.com/office/drawing/2010/main" val="0"/>
              </a:ext>
            </a:extLst>
          </a:blip>
          <a:srcRect r="38807"/>
          <a:stretch/>
        </p:blipFill>
        <p:spPr bwMode="auto">
          <a:xfrm>
            <a:off x="5612552" y="1771650"/>
            <a:ext cx="3039957" cy="3725863"/>
          </a:xfrm>
          <a:prstGeom prst="rect">
            <a:avLst/>
          </a:prstGeom>
          <a:noFill/>
          <a:extLst>
            <a:ext uri="{909E8E84-426E-40DD-AFC4-6F175D3DCCD1}">
              <a14:hiddenFill xmlns:a14="http://schemas.microsoft.com/office/drawing/2010/main">
                <a:solidFill>
                  <a:srgbClr val="FFFFFF"/>
                </a:solidFill>
              </a14:hiddenFill>
            </a:ext>
          </a:extLst>
        </p:spPr>
      </p:pic>
      <p:sp>
        <p:nvSpPr>
          <p:cNvPr id="6" name="Oval Callout 5"/>
          <p:cNvSpPr/>
          <p:nvPr/>
        </p:nvSpPr>
        <p:spPr>
          <a:xfrm>
            <a:off x="6324600" y="381000"/>
            <a:ext cx="1905000" cy="990600"/>
          </a:xfrm>
          <a:prstGeom prst="wedgeEllipseCallout">
            <a:avLst>
              <a:gd name="adj1" fmla="val -24537"/>
              <a:gd name="adj2" fmla="val 941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new photo here.</a:t>
            </a:r>
          </a:p>
        </p:txBody>
      </p:sp>
    </p:spTree>
    <p:extLst>
      <p:ext uri="{BB962C8B-B14F-4D97-AF65-F5344CB8AC3E}">
        <p14:creationId xmlns:p14="http://schemas.microsoft.com/office/powerpoint/2010/main" val="732122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18</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3211773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74557" y="304800"/>
            <a:ext cx="7772400" cy="954107"/>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rPr>
              <a:t>Country X NSCA 2.0 Tracer Commodities </a:t>
            </a:r>
          </a:p>
        </p:txBody>
      </p:sp>
      <p:graphicFrame>
        <p:nvGraphicFramePr>
          <p:cNvPr id="2" name="Table 1"/>
          <p:cNvGraphicFramePr>
            <a:graphicFrameLocks noGrp="1"/>
          </p:cNvGraphicFramePr>
          <p:nvPr>
            <p:extLst>
              <p:ext uri="{D42A27DB-BD31-4B8C-83A1-F6EECF244321}">
                <p14:modId xmlns:p14="http://schemas.microsoft.com/office/powerpoint/2010/main" val="2836808819"/>
              </p:ext>
            </p:extLst>
          </p:nvPr>
        </p:nvGraphicFramePr>
        <p:xfrm>
          <a:off x="457200" y="762000"/>
          <a:ext cx="8229600" cy="5946276"/>
        </p:xfrm>
        <a:graphic>
          <a:graphicData uri="http://schemas.openxmlformats.org/drawingml/2006/table">
            <a:tbl>
              <a:tblPr firstRow="1" bandRow="1">
                <a:tableStyleId>{5C22544A-7EE6-4342-B048-85BDC9FD1C3A}</a:tableStyleId>
              </a:tblPr>
              <a:tblGrid>
                <a:gridCol w="3067395">
                  <a:extLst>
                    <a:ext uri="{9D8B030D-6E8A-4147-A177-3AD203B41FA5}">
                      <a16:colId xmlns:a16="http://schemas.microsoft.com/office/drawing/2014/main" xmlns="" val="20000"/>
                    </a:ext>
                  </a:extLst>
                </a:gridCol>
                <a:gridCol w="1571105">
                  <a:extLst>
                    <a:ext uri="{9D8B030D-6E8A-4147-A177-3AD203B41FA5}">
                      <a16:colId xmlns:a16="http://schemas.microsoft.com/office/drawing/2014/main" xmlns="" val="20001"/>
                    </a:ext>
                  </a:extLst>
                </a:gridCol>
                <a:gridCol w="1496291">
                  <a:extLst>
                    <a:ext uri="{9D8B030D-6E8A-4147-A177-3AD203B41FA5}">
                      <a16:colId xmlns:a16="http://schemas.microsoft.com/office/drawing/2014/main" xmlns="" val="20002"/>
                    </a:ext>
                  </a:extLst>
                </a:gridCol>
                <a:gridCol w="2094809">
                  <a:extLst>
                    <a:ext uri="{9D8B030D-6E8A-4147-A177-3AD203B41FA5}">
                      <a16:colId xmlns:a16="http://schemas.microsoft.com/office/drawing/2014/main" xmlns="" val="20003"/>
                    </a:ext>
                  </a:extLst>
                </a:gridCol>
              </a:tblGrid>
              <a:tr h="576563">
                <a:tc>
                  <a:txBody>
                    <a:bodyPr/>
                    <a:lstStyle/>
                    <a:p>
                      <a:pPr marL="0" algn="l" defTabSz="457200" rtl="0" eaLnBrk="1" latinLnBrk="0" hangingPunct="1"/>
                      <a:r>
                        <a:rPr lang="en-US" sz="1400" b="1" kern="1200" dirty="0">
                          <a:solidFill>
                            <a:schemeClr val="lt1"/>
                          </a:solidFill>
                          <a:latin typeface="+mn-lt"/>
                          <a:ea typeface="+mn-ea"/>
                          <a:cs typeface="+mn-cs"/>
                        </a:rPr>
                        <a:t>Tracer Commodities</a:t>
                      </a:r>
                    </a:p>
                  </a:txBody>
                  <a:tcPr/>
                </a:tc>
                <a:tc>
                  <a:txBody>
                    <a:bodyPr/>
                    <a:lstStyle/>
                    <a:p>
                      <a:r>
                        <a:rPr lang="en-US" sz="1400" b="1" dirty="0"/>
                        <a:t>Associated Program</a:t>
                      </a:r>
                    </a:p>
                  </a:txBody>
                  <a:tcPr/>
                </a:tc>
                <a:tc>
                  <a:txBody>
                    <a:bodyPr/>
                    <a:lstStyle/>
                    <a:p>
                      <a:r>
                        <a:rPr lang="en-US" sz="1400" b="1" dirty="0"/>
                        <a:t>Unit</a:t>
                      </a:r>
                      <a:r>
                        <a:rPr lang="en-US" sz="1400" b="1" baseline="0" dirty="0"/>
                        <a:t> of Measure</a:t>
                      </a:r>
                      <a:endParaRPr lang="en-US" sz="1400" b="1" dirty="0"/>
                    </a:p>
                  </a:txBody>
                  <a:tcPr/>
                </a:tc>
                <a:tc>
                  <a:txBody>
                    <a:bodyPr/>
                    <a:lstStyle/>
                    <a:p>
                      <a:r>
                        <a:rPr lang="en-US" sz="1400" b="1" dirty="0"/>
                        <a:t>Special Handling</a:t>
                      </a:r>
                    </a:p>
                  </a:txBody>
                  <a:tcPr/>
                </a:tc>
                <a:extLst>
                  <a:ext uri="{0D108BD9-81ED-4DB2-BD59-A6C34878D82A}">
                    <a16:rowId xmlns:a16="http://schemas.microsoft.com/office/drawing/2014/main" xmlns="" val="10000"/>
                  </a:ext>
                </a:extLst>
              </a:tr>
              <a:tr h="469066">
                <a:tc>
                  <a:txBody>
                    <a:bodyPr/>
                    <a:lstStyle/>
                    <a:p>
                      <a:r>
                        <a:rPr lang="en-US" sz="1300" b="1" dirty="0" err="1">
                          <a:solidFill>
                            <a:srgbClr val="000000"/>
                          </a:solidFill>
                          <a:latin typeface="+mn-lt"/>
                        </a:rPr>
                        <a:t>Tenofovir</a:t>
                      </a:r>
                      <a:r>
                        <a:rPr lang="en-US" sz="1300" b="1" dirty="0">
                          <a:solidFill>
                            <a:srgbClr val="000000"/>
                          </a:solidFill>
                          <a:latin typeface="+mn-lt"/>
                        </a:rPr>
                        <a:t>/Lamivudine/</a:t>
                      </a:r>
                      <a:r>
                        <a:rPr lang="en-US" sz="1300" b="1" dirty="0" err="1">
                          <a:solidFill>
                            <a:srgbClr val="000000"/>
                          </a:solidFill>
                          <a:latin typeface="+mn-lt"/>
                        </a:rPr>
                        <a:t>Efavirenz</a:t>
                      </a:r>
                      <a:r>
                        <a:rPr lang="en-US" sz="1300" b="1" dirty="0">
                          <a:solidFill>
                            <a:srgbClr val="000000"/>
                          </a:solidFill>
                          <a:latin typeface="+mn-lt"/>
                        </a:rPr>
                        <a:t> 600/300/300</a:t>
                      </a:r>
                      <a:endParaRPr lang="en-US" sz="1300" b="1" dirty="0">
                        <a:latin typeface="+mn-lt"/>
                      </a:endParaRPr>
                    </a:p>
                  </a:txBody>
                  <a:tcPr/>
                </a:tc>
                <a:tc>
                  <a:txBody>
                    <a:bodyPr/>
                    <a:lstStyle/>
                    <a:p>
                      <a:r>
                        <a:rPr lang="en-US" sz="1300" b="1" dirty="0">
                          <a:latin typeface="+mn-lt"/>
                        </a:rPr>
                        <a:t>HIV</a:t>
                      </a:r>
                    </a:p>
                  </a:txBody>
                  <a:tcPr/>
                </a:tc>
                <a:tc>
                  <a:txBody>
                    <a:bodyPr/>
                    <a:lstStyle/>
                    <a:p>
                      <a:r>
                        <a:rPr lang="en-US" sz="1300" b="1" dirty="0">
                          <a:latin typeface="+mn-lt"/>
                        </a:rPr>
                        <a:t>Bottle of 30 tabs</a:t>
                      </a:r>
                    </a:p>
                  </a:txBody>
                  <a:tcPr/>
                </a:tc>
                <a:tc>
                  <a:txBody>
                    <a:bodyPr/>
                    <a:lstStyle/>
                    <a:p>
                      <a:r>
                        <a:rPr lang="en-US" sz="1300" b="1" dirty="0">
                          <a:latin typeface="+mn-lt"/>
                        </a:rPr>
                        <a:t>None</a:t>
                      </a:r>
                    </a:p>
                  </a:txBody>
                  <a:tcPr/>
                </a:tc>
                <a:extLst>
                  <a:ext uri="{0D108BD9-81ED-4DB2-BD59-A6C34878D82A}">
                    <a16:rowId xmlns:a16="http://schemas.microsoft.com/office/drawing/2014/main" xmlns="" val="10001"/>
                  </a:ext>
                </a:extLst>
              </a:tr>
              <a:tr h="278508">
                <a:tc>
                  <a:txBody>
                    <a:bodyPr/>
                    <a:lstStyle/>
                    <a:p>
                      <a:r>
                        <a:rPr lang="en-US" sz="1300" b="1" dirty="0">
                          <a:latin typeface="+mn-lt"/>
                        </a:rPr>
                        <a:t>Male Condoms</a:t>
                      </a:r>
                    </a:p>
                  </a:txBody>
                  <a:tcPr/>
                </a:tc>
                <a:tc>
                  <a:txBody>
                    <a:bodyPr/>
                    <a:lstStyle/>
                    <a:p>
                      <a:r>
                        <a:rPr lang="en-US" sz="1300" b="1" dirty="0">
                          <a:solidFill>
                            <a:srgbClr val="000000"/>
                          </a:solidFill>
                          <a:latin typeface="+mn-lt"/>
                        </a:rPr>
                        <a:t>RMNCAH</a:t>
                      </a:r>
                      <a:endParaRPr lang="en-US" sz="1300" b="1" dirty="0">
                        <a:latin typeface="+mn-lt"/>
                      </a:endParaRPr>
                    </a:p>
                  </a:txBody>
                  <a:tcPr/>
                </a:tc>
                <a:tc>
                  <a:txBody>
                    <a:bodyPr/>
                    <a:lstStyle/>
                    <a:p>
                      <a:r>
                        <a:rPr lang="en-US" sz="1300" b="1" dirty="0">
                          <a:latin typeface="+mn-lt"/>
                        </a:rPr>
                        <a:t>Condom</a:t>
                      </a:r>
                    </a:p>
                  </a:txBody>
                  <a:tcPr/>
                </a:tc>
                <a:tc>
                  <a:txBody>
                    <a:bodyPr/>
                    <a:lstStyle/>
                    <a:p>
                      <a:r>
                        <a:rPr lang="en-US" sz="1300" b="1" dirty="0">
                          <a:latin typeface="+mn-lt"/>
                        </a:rPr>
                        <a:t>None</a:t>
                      </a:r>
                    </a:p>
                  </a:txBody>
                  <a:tcPr/>
                </a:tc>
                <a:extLst>
                  <a:ext uri="{0D108BD9-81ED-4DB2-BD59-A6C34878D82A}">
                    <a16:rowId xmlns:a16="http://schemas.microsoft.com/office/drawing/2014/main" xmlns="" val="10002"/>
                  </a:ext>
                </a:extLst>
              </a:tr>
              <a:tr h="469066">
                <a:tc>
                  <a:txBody>
                    <a:bodyPr/>
                    <a:lstStyle/>
                    <a:p>
                      <a:r>
                        <a:rPr lang="en-US" sz="1300" b="1" dirty="0">
                          <a:latin typeface="+mn-lt"/>
                        </a:rPr>
                        <a:t>Malaria</a:t>
                      </a:r>
                      <a:r>
                        <a:rPr lang="en-US" sz="1300" b="1" baseline="0" dirty="0">
                          <a:latin typeface="+mn-lt"/>
                        </a:rPr>
                        <a:t> RDTs</a:t>
                      </a:r>
                      <a:endParaRPr lang="en-US" sz="1300" b="1" dirty="0">
                        <a:latin typeface="+mn-lt"/>
                      </a:endParaRPr>
                    </a:p>
                  </a:txBody>
                  <a:tcPr/>
                </a:tc>
                <a:tc>
                  <a:txBody>
                    <a:bodyPr/>
                    <a:lstStyle/>
                    <a:p>
                      <a:r>
                        <a:rPr lang="en-US" sz="1300" b="1" dirty="0">
                          <a:latin typeface="+mn-lt"/>
                        </a:rPr>
                        <a:t>Malaria &amp; Lab</a:t>
                      </a:r>
                    </a:p>
                  </a:txBody>
                  <a:tcPr/>
                </a:tc>
                <a:tc>
                  <a:txBody>
                    <a:bodyPr/>
                    <a:lstStyle/>
                    <a:p>
                      <a:r>
                        <a:rPr lang="en-US" sz="1300" b="1" dirty="0">
                          <a:latin typeface="+mn-lt"/>
                        </a:rPr>
                        <a:t>Test, normally in packs of 25</a:t>
                      </a:r>
                    </a:p>
                  </a:txBody>
                  <a:tcPr/>
                </a:tc>
                <a:tc>
                  <a:txBody>
                    <a:bodyPr/>
                    <a:lstStyle/>
                    <a:p>
                      <a:r>
                        <a:rPr lang="en-US" sz="1300" b="1" dirty="0">
                          <a:latin typeface="+mn-lt"/>
                        </a:rPr>
                        <a:t>None</a:t>
                      </a:r>
                    </a:p>
                  </a:txBody>
                  <a:tcPr/>
                </a:tc>
                <a:extLst>
                  <a:ext uri="{0D108BD9-81ED-4DB2-BD59-A6C34878D82A}">
                    <a16:rowId xmlns:a16="http://schemas.microsoft.com/office/drawing/2014/main" xmlns="" val="10003"/>
                  </a:ext>
                </a:extLst>
              </a:tr>
              <a:tr h="278508">
                <a:tc>
                  <a:txBody>
                    <a:bodyPr/>
                    <a:lstStyle/>
                    <a:p>
                      <a:r>
                        <a:rPr lang="en-US" sz="1300" b="1" dirty="0">
                          <a:latin typeface="+mn-lt"/>
                        </a:rPr>
                        <a:t>Long-lasting Insecticidal Nets</a:t>
                      </a:r>
                    </a:p>
                  </a:txBody>
                  <a:tcPr/>
                </a:tc>
                <a:tc>
                  <a:txBody>
                    <a:bodyPr/>
                    <a:lstStyle/>
                    <a:p>
                      <a:r>
                        <a:rPr lang="en-US" sz="1300" b="1" dirty="0">
                          <a:latin typeface="+mn-lt"/>
                        </a:rPr>
                        <a:t>Malaria</a:t>
                      </a:r>
                    </a:p>
                  </a:txBody>
                  <a:tcPr/>
                </a:tc>
                <a:tc>
                  <a:txBody>
                    <a:bodyPr/>
                    <a:lstStyle/>
                    <a:p>
                      <a:r>
                        <a:rPr lang="en-US" sz="1300" b="1" dirty="0">
                          <a:latin typeface="+mn-lt"/>
                        </a:rPr>
                        <a:t>Single LLIN</a:t>
                      </a:r>
                    </a:p>
                  </a:txBody>
                  <a:tcPr/>
                </a:tc>
                <a:tc>
                  <a:txBody>
                    <a:bodyPr/>
                    <a:lstStyle/>
                    <a:p>
                      <a:r>
                        <a:rPr lang="en-US" sz="1300" b="1" dirty="0">
                          <a:latin typeface="+mn-lt"/>
                        </a:rPr>
                        <a:t>None</a:t>
                      </a:r>
                    </a:p>
                  </a:txBody>
                  <a:tcPr/>
                </a:tc>
                <a:extLst>
                  <a:ext uri="{0D108BD9-81ED-4DB2-BD59-A6C34878D82A}">
                    <a16:rowId xmlns:a16="http://schemas.microsoft.com/office/drawing/2014/main" xmlns="" val="10004"/>
                  </a:ext>
                </a:extLst>
              </a:tr>
              <a:tr h="469066">
                <a:tc>
                  <a:txBody>
                    <a:bodyPr/>
                    <a:lstStyle/>
                    <a:p>
                      <a:r>
                        <a:rPr lang="en-US" sz="1300" b="1" dirty="0">
                          <a:latin typeface="+mn-lt"/>
                        </a:rPr>
                        <a:t>Rifampicin/INH/Pyrazinamide/Ethambutol 150/75/400/275 mg</a:t>
                      </a:r>
                    </a:p>
                  </a:txBody>
                  <a:tcPr/>
                </a:tc>
                <a:tc>
                  <a:txBody>
                    <a:bodyPr/>
                    <a:lstStyle/>
                    <a:p>
                      <a:r>
                        <a:rPr lang="en-US" sz="1300" b="1" dirty="0">
                          <a:latin typeface="+mn-lt"/>
                        </a:rPr>
                        <a:t>TB</a:t>
                      </a:r>
                    </a:p>
                  </a:txBody>
                  <a:tcPr/>
                </a:tc>
                <a:tc>
                  <a:txBody>
                    <a:bodyPr/>
                    <a:lstStyle/>
                    <a:p>
                      <a:r>
                        <a:rPr lang="en-US" sz="1300" b="1" dirty="0">
                          <a:latin typeface="+mn-lt"/>
                        </a:rPr>
                        <a:t>Bottle</a:t>
                      </a:r>
                      <a:r>
                        <a:rPr lang="en-US" sz="1300" b="1" baseline="0" dirty="0">
                          <a:latin typeface="+mn-lt"/>
                        </a:rPr>
                        <a:t> of 500</a:t>
                      </a:r>
                      <a:endParaRPr lang="en-US" sz="1300" b="1" dirty="0">
                        <a:latin typeface="+mn-lt"/>
                      </a:endParaRPr>
                    </a:p>
                  </a:txBody>
                  <a:tcPr/>
                </a:tc>
                <a:tc>
                  <a:txBody>
                    <a:bodyPr/>
                    <a:lstStyle/>
                    <a:p>
                      <a:r>
                        <a:rPr lang="en-US" sz="1300" b="1" dirty="0">
                          <a:latin typeface="+mn-lt"/>
                        </a:rPr>
                        <a:t>Cool, dry place, less than 25C</a:t>
                      </a:r>
                    </a:p>
                  </a:txBody>
                  <a:tcPr/>
                </a:tc>
                <a:extLst>
                  <a:ext uri="{0D108BD9-81ED-4DB2-BD59-A6C34878D82A}">
                    <a16:rowId xmlns:a16="http://schemas.microsoft.com/office/drawing/2014/main" xmlns="" val="10005"/>
                  </a:ext>
                </a:extLst>
              </a:tr>
              <a:tr h="508153">
                <a:tc>
                  <a:txBody>
                    <a:bodyPr/>
                    <a:lstStyle/>
                    <a:p>
                      <a:r>
                        <a:rPr lang="en-US" sz="1300" b="1" kern="1200" dirty="0">
                          <a:solidFill>
                            <a:schemeClr val="dk1"/>
                          </a:solidFill>
                          <a:latin typeface="+mn-lt"/>
                          <a:ea typeface="+mn-ea"/>
                          <a:cs typeface="+mn-cs"/>
                        </a:rPr>
                        <a:t>Depot Medroxyprogesterone Acetate Intra-muscular</a:t>
                      </a:r>
                    </a:p>
                  </a:txBody>
                  <a:tcPr/>
                </a:tc>
                <a:tc>
                  <a:txBody>
                    <a:bodyPr/>
                    <a:lstStyle/>
                    <a:p>
                      <a:r>
                        <a:rPr lang="en-US" sz="1300" b="1" dirty="0">
                          <a:latin typeface="+mn-lt"/>
                        </a:rPr>
                        <a:t>RMNCAH &amp; Family Health</a:t>
                      </a:r>
                    </a:p>
                  </a:txBody>
                  <a:tcPr/>
                </a:tc>
                <a:tc>
                  <a:txBody>
                    <a:bodyPr/>
                    <a:lstStyle/>
                    <a:p>
                      <a:r>
                        <a:rPr lang="en-US" sz="1300" b="1" dirty="0">
                          <a:latin typeface="+mn-lt"/>
                        </a:rPr>
                        <a:t>Vial</a:t>
                      </a:r>
                    </a:p>
                  </a:txBody>
                  <a:tcPr/>
                </a:tc>
                <a:tc>
                  <a:txBody>
                    <a:bodyPr/>
                    <a:lstStyle/>
                    <a:p>
                      <a:r>
                        <a:rPr lang="en-US" sz="1300" b="1" dirty="0">
                          <a:latin typeface="+mn-lt"/>
                        </a:rPr>
                        <a:t>20-25C</a:t>
                      </a:r>
                      <a:r>
                        <a:rPr lang="en-US" sz="1300" b="1" baseline="0" dirty="0">
                          <a:latin typeface="+mn-lt"/>
                        </a:rPr>
                        <a:t> - </a:t>
                      </a:r>
                      <a:r>
                        <a:rPr lang="en-US" sz="1300" b="1" dirty="0">
                          <a:latin typeface="+mn-lt"/>
                        </a:rPr>
                        <a:t>Cool storage, vials must be up-right</a:t>
                      </a:r>
                    </a:p>
                  </a:txBody>
                  <a:tcPr/>
                </a:tc>
                <a:extLst>
                  <a:ext uri="{0D108BD9-81ED-4DB2-BD59-A6C34878D82A}">
                    <a16:rowId xmlns:a16="http://schemas.microsoft.com/office/drawing/2014/main" xmlns="" val="10006"/>
                  </a:ext>
                </a:extLst>
              </a:tr>
              <a:tr h="278508">
                <a:tc>
                  <a:txBody>
                    <a:bodyPr/>
                    <a:lstStyle/>
                    <a:p>
                      <a:r>
                        <a:rPr lang="en-US" sz="1300" b="1" dirty="0">
                          <a:latin typeface="+mn-lt"/>
                        </a:rPr>
                        <a:t>ORS</a:t>
                      </a:r>
                      <a:r>
                        <a:rPr lang="en-US" sz="1300" b="1" baseline="0" dirty="0">
                          <a:latin typeface="+mn-lt"/>
                        </a:rPr>
                        <a:t> + </a:t>
                      </a:r>
                      <a:r>
                        <a:rPr lang="en-US" sz="1300" b="1" dirty="0">
                          <a:latin typeface="+mn-lt"/>
                        </a:rPr>
                        <a:t>Zinc</a:t>
                      </a:r>
                    </a:p>
                  </a:txBody>
                  <a:tcPr/>
                </a:tc>
                <a:tc>
                  <a:txBody>
                    <a:bodyPr/>
                    <a:lstStyle/>
                    <a:p>
                      <a:r>
                        <a:rPr lang="en-US" sz="1300" b="1" dirty="0">
                          <a:latin typeface="+mn-lt"/>
                        </a:rPr>
                        <a:t>RMNCAH</a:t>
                      </a:r>
                    </a:p>
                  </a:txBody>
                  <a:tcPr/>
                </a:tc>
                <a:tc>
                  <a:txBody>
                    <a:bodyPr/>
                    <a:lstStyle/>
                    <a:p>
                      <a:r>
                        <a:rPr lang="en-US" sz="1300" b="1" dirty="0">
                          <a:latin typeface="+mn-lt"/>
                        </a:rPr>
                        <a:t>Sachet</a:t>
                      </a:r>
                    </a:p>
                  </a:txBody>
                  <a:tcPr/>
                </a:tc>
                <a:tc>
                  <a:txBody>
                    <a:bodyPr/>
                    <a:lstStyle/>
                    <a:p>
                      <a:r>
                        <a:rPr lang="en-US" sz="1300" b="1" dirty="0">
                          <a:latin typeface="+mn-lt"/>
                        </a:rPr>
                        <a:t>None</a:t>
                      </a:r>
                    </a:p>
                  </a:txBody>
                  <a:tcPr/>
                </a:tc>
                <a:extLst>
                  <a:ext uri="{0D108BD9-81ED-4DB2-BD59-A6C34878D82A}">
                    <a16:rowId xmlns:a16="http://schemas.microsoft.com/office/drawing/2014/main" xmlns="" val="10007"/>
                  </a:ext>
                </a:extLst>
              </a:tr>
              <a:tr h="469066">
                <a:tc>
                  <a:txBody>
                    <a:bodyPr/>
                    <a:lstStyle/>
                    <a:p>
                      <a:r>
                        <a:rPr lang="en-US" sz="1300" b="1" dirty="0">
                          <a:latin typeface="+mn-lt"/>
                        </a:rPr>
                        <a:t>Tetanus Toxoid</a:t>
                      </a:r>
                    </a:p>
                  </a:txBody>
                  <a:tcPr/>
                </a:tc>
                <a:tc>
                  <a:txBody>
                    <a:bodyPr/>
                    <a:lstStyle/>
                    <a:p>
                      <a:r>
                        <a:rPr lang="en-US" sz="1300" b="1" dirty="0">
                          <a:latin typeface="+mn-lt"/>
                        </a:rPr>
                        <a:t>VMMC and RMNCAH</a:t>
                      </a:r>
                    </a:p>
                  </a:txBody>
                  <a:tcPr/>
                </a:tc>
                <a:tc>
                  <a:txBody>
                    <a:bodyPr/>
                    <a:lstStyle/>
                    <a:p>
                      <a:r>
                        <a:rPr lang="en-US" sz="1300" b="1" dirty="0">
                          <a:latin typeface="+mn-lt"/>
                        </a:rPr>
                        <a:t>Vial</a:t>
                      </a:r>
                    </a:p>
                  </a:txBody>
                  <a:tcPr/>
                </a:tc>
                <a:tc>
                  <a:txBody>
                    <a:bodyPr/>
                    <a:lstStyle/>
                    <a:p>
                      <a:r>
                        <a:rPr lang="en-US" sz="1300" b="1" dirty="0">
                          <a:latin typeface="+mn-lt"/>
                        </a:rPr>
                        <a:t>Cold storage 2-8C</a:t>
                      </a:r>
                    </a:p>
                  </a:txBody>
                  <a:tcPr/>
                </a:tc>
                <a:extLst>
                  <a:ext uri="{0D108BD9-81ED-4DB2-BD59-A6C34878D82A}">
                    <a16:rowId xmlns:a16="http://schemas.microsoft.com/office/drawing/2014/main" xmlns="" val="10008"/>
                  </a:ext>
                </a:extLst>
              </a:tr>
              <a:tr h="278508">
                <a:tc>
                  <a:txBody>
                    <a:bodyPr/>
                    <a:lstStyle/>
                    <a:p>
                      <a:r>
                        <a:rPr lang="en-US" sz="1300" b="1" dirty="0">
                          <a:latin typeface="+mn-lt"/>
                        </a:rPr>
                        <a:t>Oxytocin International Units</a:t>
                      </a:r>
                    </a:p>
                  </a:txBody>
                  <a:tcPr/>
                </a:tc>
                <a:tc>
                  <a:txBody>
                    <a:bodyPr/>
                    <a:lstStyle/>
                    <a:p>
                      <a:r>
                        <a:rPr lang="en-US" sz="1300" b="1" dirty="0">
                          <a:latin typeface="+mn-lt"/>
                        </a:rPr>
                        <a:t>RMNCAH</a:t>
                      </a:r>
                    </a:p>
                  </a:txBody>
                  <a:tcPr/>
                </a:tc>
                <a:tc>
                  <a:txBody>
                    <a:bodyPr/>
                    <a:lstStyle/>
                    <a:p>
                      <a:r>
                        <a:rPr lang="en-US" sz="1300" b="1" dirty="0">
                          <a:latin typeface="+mn-lt"/>
                        </a:rPr>
                        <a:t>Vial</a:t>
                      </a:r>
                    </a:p>
                  </a:txBody>
                  <a:tcPr/>
                </a:tc>
                <a:tc>
                  <a:txBody>
                    <a:bodyPr/>
                    <a:lstStyle/>
                    <a:p>
                      <a:r>
                        <a:rPr lang="en-US" sz="1300" b="1" dirty="0">
                          <a:latin typeface="+mn-lt"/>
                        </a:rPr>
                        <a:t>Cold</a:t>
                      </a:r>
                      <a:r>
                        <a:rPr lang="en-US" sz="1300" b="1" baseline="0" dirty="0">
                          <a:latin typeface="+mn-lt"/>
                        </a:rPr>
                        <a:t> storage 2-8C</a:t>
                      </a:r>
                      <a:endParaRPr lang="en-US" sz="1300" b="1" dirty="0">
                        <a:latin typeface="+mn-lt"/>
                      </a:endParaRPr>
                    </a:p>
                  </a:txBody>
                  <a:tcPr/>
                </a:tc>
                <a:extLst>
                  <a:ext uri="{0D108BD9-81ED-4DB2-BD59-A6C34878D82A}">
                    <a16:rowId xmlns:a16="http://schemas.microsoft.com/office/drawing/2014/main" xmlns="" val="10009"/>
                  </a:ext>
                </a:extLst>
              </a:tr>
              <a:tr h="278508">
                <a:tc>
                  <a:txBody>
                    <a:bodyPr/>
                    <a:lstStyle/>
                    <a:p>
                      <a:r>
                        <a:rPr lang="en-US" sz="1300" b="1" dirty="0">
                          <a:latin typeface="+mn-lt"/>
                        </a:rPr>
                        <a:t>ACTs (AL) 6x4</a:t>
                      </a:r>
                    </a:p>
                  </a:txBody>
                  <a:tcPr/>
                </a:tc>
                <a:tc>
                  <a:txBody>
                    <a:bodyPr/>
                    <a:lstStyle/>
                    <a:p>
                      <a:r>
                        <a:rPr lang="en-US" sz="1300" b="1" dirty="0">
                          <a:latin typeface="+mn-lt"/>
                        </a:rPr>
                        <a:t>EMHS &amp; Malaria</a:t>
                      </a:r>
                    </a:p>
                  </a:txBody>
                  <a:tcPr/>
                </a:tc>
                <a:tc>
                  <a:txBody>
                    <a:bodyPr/>
                    <a:lstStyle/>
                    <a:p>
                      <a:r>
                        <a:rPr lang="en-US" sz="1300" b="1" dirty="0">
                          <a:latin typeface="+mn-lt"/>
                        </a:rPr>
                        <a:t>Packet</a:t>
                      </a:r>
                    </a:p>
                  </a:txBody>
                  <a:tcPr/>
                </a:tc>
                <a:tc>
                  <a:txBody>
                    <a:bodyPr/>
                    <a:lstStyle/>
                    <a:p>
                      <a:r>
                        <a:rPr lang="en-US" sz="1300" b="1" dirty="0">
                          <a:latin typeface="+mn-lt"/>
                        </a:rPr>
                        <a:t>None</a:t>
                      </a:r>
                    </a:p>
                  </a:txBody>
                  <a:tcPr/>
                </a:tc>
                <a:extLst>
                  <a:ext uri="{0D108BD9-81ED-4DB2-BD59-A6C34878D82A}">
                    <a16:rowId xmlns:a16="http://schemas.microsoft.com/office/drawing/2014/main" xmlns="" val="10010"/>
                  </a:ext>
                </a:extLst>
              </a:tr>
              <a:tr h="469066">
                <a:tc>
                  <a:txBody>
                    <a:bodyPr/>
                    <a:lstStyle/>
                    <a:p>
                      <a:r>
                        <a:rPr lang="en-US" sz="1300" b="1" dirty="0">
                          <a:latin typeface="+mn-lt"/>
                        </a:rPr>
                        <a:t>Amoxicillin 250mg</a:t>
                      </a:r>
                      <a:r>
                        <a:rPr lang="en-US" sz="1300" b="1" baseline="0" dirty="0">
                          <a:latin typeface="+mn-lt"/>
                        </a:rPr>
                        <a:t> Capsule</a:t>
                      </a:r>
                      <a:endParaRPr lang="en-US" sz="1300" b="1" dirty="0">
                        <a:latin typeface="+mn-lt"/>
                      </a:endParaRPr>
                    </a:p>
                  </a:txBody>
                  <a:tcPr/>
                </a:tc>
                <a:tc>
                  <a:txBody>
                    <a:bodyPr/>
                    <a:lstStyle/>
                    <a:p>
                      <a:r>
                        <a:rPr lang="en-US" sz="1300" b="1" dirty="0">
                          <a:latin typeface="+mn-lt"/>
                        </a:rPr>
                        <a:t>EMHS</a:t>
                      </a:r>
                    </a:p>
                  </a:txBody>
                  <a:tcPr/>
                </a:tc>
                <a:tc>
                  <a:txBody>
                    <a:bodyPr/>
                    <a:lstStyle/>
                    <a:p>
                      <a:r>
                        <a:rPr lang="en-US" sz="1300" b="1" dirty="0">
                          <a:latin typeface="+mn-lt"/>
                        </a:rPr>
                        <a:t>Bottle of 1000 capsules</a:t>
                      </a:r>
                    </a:p>
                  </a:txBody>
                  <a:tcPr/>
                </a:tc>
                <a:tc>
                  <a:txBody>
                    <a:bodyPr/>
                    <a:lstStyle/>
                    <a:p>
                      <a:r>
                        <a:rPr lang="en-US" sz="1300" b="1" dirty="0">
                          <a:latin typeface="+mn-lt"/>
                        </a:rPr>
                        <a:t>None</a:t>
                      </a:r>
                    </a:p>
                  </a:txBody>
                  <a:tcPr/>
                </a:tc>
                <a:extLst>
                  <a:ext uri="{0D108BD9-81ED-4DB2-BD59-A6C34878D82A}">
                    <a16:rowId xmlns:a16="http://schemas.microsoft.com/office/drawing/2014/main" xmlns="" val="10011"/>
                  </a:ext>
                </a:extLst>
              </a:tr>
              <a:tr h="469066">
                <a:tc>
                  <a:txBody>
                    <a:bodyPr/>
                    <a:lstStyle/>
                    <a:p>
                      <a:r>
                        <a:rPr lang="en-US" sz="1300" b="1" dirty="0">
                          <a:latin typeface="+mn-lt"/>
                        </a:rPr>
                        <a:t>Metformin 500mg</a:t>
                      </a:r>
                      <a:r>
                        <a:rPr lang="en-US" sz="1300" b="1" baseline="0" dirty="0">
                          <a:latin typeface="+mn-lt"/>
                        </a:rPr>
                        <a:t> tablets</a:t>
                      </a:r>
                      <a:endParaRPr lang="en-US" sz="1300" b="1" dirty="0">
                        <a:latin typeface="+mn-lt"/>
                      </a:endParaRPr>
                    </a:p>
                  </a:txBody>
                  <a:tcPr/>
                </a:tc>
                <a:tc>
                  <a:txBody>
                    <a:bodyPr/>
                    <a:lstStyle/>
                    <a:p>
                      <a:r>
                        <a:rPr lang="en-US" sz="1300" b="1" dirty="0">
                          <a:latin typeface="+mn-lt"/>
                        </a:rPr>
                        <a:t>EMHS &amp; NCD</a:t>
                      </a:r>
                    </a:p>
                  </a:txBody>
                  <a:tcPr/>
                </a:tc>
                <a:tc>
                  <a:txBody>
                    <a:bodyPr/>
                    <a:lstStyle/>
                    <a:p>
                      <a:r>
                        <a:rPr lang="en-US" sz="1300" b="1" dirty="0">
                          <a:latin typeface="+mn-lt"/>
                        </a:rPr>
                        <a:t>Bottle of 100 tablets</a:t>
                      </a:r>
                    </a:p>
                  </a:txBody>
                  <a:tcPr/>
                </a:tc>
                <a:tc>
                  <a:txBody>
                    <a:bodyPr/>
                    <a:lstStyle/>
                    <a:p>
                      <a:r>
                        <a:rPr lang="en-US" sz="1300" b="1" dirty="0">
                          <a:latin typeface="+mn-lt"/>
                        </a:rPr>
                        <a:t>Cold storage</a:t>
                      </a:r>
                    </a:p>
                  </a:txBody>
                  <a:tcPr/>
                </a:tc>
                <a:extLst>
                  <a:ext uri="{0D108BD9-81ED-4DB2-BD59-A6C34878D82A}">
                    <a16:rowId xmlns:a16="http://schemas.microsoft.com/office/drawing/2014/main" xmlns="" val="10012"/>
                  </a:ext>
                </a:extLst>
              </a:tr>
              <a:tr h="469066">
                <a:tc>
                  <a:txBody>
                    <a:bodyPr/>
                    <a:lstStyle/>
                    <a:p>
                      <a:r>
                        <a:rPr lang="en-US" sz="1300" b="1" dirty="0">
                          <a:latin typeface="+mn-lt"/>
                        </a:rPr>
                        <a:t>Determine HIV RTK</a:t>
                      </a:r>
                    </a:p>
                  </a:txBody>
                  <a:tcPr/>
                </a:tc>
                <a:tc>
                  <a:txBody>
                    <a:bodyPr/>
                    <a:lstStyle/>
                    <a:p>
                      <a:r>
                        <a:rPr lang="en-US" sz="1300" b="1" dirty="0">
                          <a:latin typeface="+mn-lt"/>
                        </a:rPr>
                        <a:t>HIV</a:t>
                      </a:r>
                    </a:p>
                  </a:txBody>
                  <a:tcPr/>
                </a:tc>
                <a:tc>
                  <a:txBody>
                    <a:bodyPr/>
                    <a:lstStyle/>
                    <a:p>
                      <a:r>
                        <a:rPr lang="en-US" sz="1300" b="1" dirty="0">
                          <a:latin typeface="+mn-lt"/>
                        </a:rPr>
                        <a:t>Test normally in packs of 100</a:t>
                      </a:r>
                    </a:p>
                  </a:txBody>
                  <a:tcPr/>
                </a:tc>
                <a:tc>
                  <a:txBody>
                    <a:bodyPr/>
                    <a:lstStyle/>
                    <a:p>
                      <a:r>
                        <a:rPr lang="en-US" sz="1300" b="1" dirty="0">
                          <a:latin typeface="+mn-lt"/>
                        </a:rPr>
                        <a:t>None</a:t>
                      </a:r>
                    </a:p>
                  </a:txBody>
                  <a:tcPr/>
                </a:tc>
                <a:extLst>
                  <a:ext uri="{0D108BD9-81ED-4DB2-BD59-A6C34878D82A}">
                    <a16:rowId xmlns:a16="http://schemas.microsoft.com/office/drawing/2014/main" xmlns="" val="10013"/>
                  </a:ext>
                </a:extLst>
              </a:tr>
            </a:tbl>
          </a:graphicData>
        </a:graphic>
      </p:graphicFrame>
      <p:sp>
        <p:nvSpPr>
          <p:cNvPr id="4" name="Slide Number Placeholder 5">
            <a:extLst>
              <a:ext uri="{FF2B5EF4-FFF2-40B4-BE49-F238E27FC236}">
                <a16:creationId xmlns:a16="http://schemas.microsoft.com/office/drawing/2014/main" xmlns="" id="{0295BD7A-2A9F-4266-96A3-B0076A24AFB8}"/>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19</a:t>
            </a:fld>
            <a:endParaRPr lang="en-US" altLang="en-US" sz="1200" b="1" dirty="0">
              <a:latin typeface="Gill Sans MT" panose="020B0502020104020203" pitchFamily="34" charset="0"/>
            </a:endParaRPr>
          </a:p>
        </p:txBody>
      </p:sp>
      <p:sp>
        <p:nvSpPr>
          <p:cNvPr id="3" name="Oval Callout 2"/>
          <p:cNvSpPr/>
          <p:nvPr/>
        </p:nvSpPr>
        <p:spPr>
          <a:xfrm>
            <a:off x="7315201" y="76200"/>
            <a:ext cx="1676400" cy="990600"/>
          </a:xfrm>
          <a:prstGeom prst="wedgeEllipseCallout">
            <a:avLst>
              <a:gd name="adj1" fmla="val -112500"/>
              <a:gd name="adj2" fmla="val 13942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Tracers here.</a:t>
            </a:r>
          </a:p>
        </p:txBody>
      </p:sp>
    </p:spTree>
    <p:extLst>
      <p:ext uri="{BB962C8B-B14F-4D97-AF65-F5344CB8AC3E}">
        <p14:creationId xmlns:p14="http://schemas.microsoft.com/office/powerpoint/2010/main" val="3873749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3240090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20</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42255594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ircular Arrow 151"/>
          <p:cNvSpPr/>
          <p:nvPr/>
        </p:nvSpPr>
        <p:spPr>
          <a:xfrm>
            <a:off x="5725986" y="4441336"/>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0" name="Circular Arrow 149"/>
          <p:cNvSpPr/>
          <p:nvPr/>
        </p:nvSpPr>
        <p:spPr>
          <a:xfrm>
            <a:off x="2082964" y="4410112"/>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8" name="Circular Arrow 147"/>
          <p:cNvSpPr/>
          <p:nvPr/>
        </p:nvSpPr>
        <p:spPr>
          <a:xfrm>
            <a:off x="5173269" y="787708"/>
            <a:ext cx="830724" cy="817938"/>
          </a:xfrm>
          <a:prstGeom prst="circularArrow">
            <a:avLst>
              <a:gd name="adj1" fmla="val 12500"/>
              <a:gd name="adj2" fmla="val 1142319"/>
              <a:gd name="adj3" fmla="val 20457681"/>
              <a:gd name="adj4" fmla="val 271340"/>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7" name="Circular Arrow 136"/>
          <p:cNvSpPr/>
          <p:nvPr/>
        </p:nvSpPr>
        <p:spPr>
          <a:xfrm>
            <a:off x="2078605" y="5397501"/>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6" name="Circular Arrow 145"/>
          <p:cNvSpPr/>
          <p:nvPr/>
        </p:nvSpPr>
        <p:spPr>
          <a:xfrm>
            <a:off x="4291811" y="5440068"/>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7" name="Circular Arrow 146"/>
          <p:cNvSpPr/>
          <p:nvPr/>
        </p:nvSpPr>
        <p:spPr>
          <a:xfrm>
            <a:off x="6741399" y="5464670"/>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2750163" y="341859"/>
            <a:ext cx="5049664" cy="414165"/>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a:t>Manufacturers / </a:t>
            </a:r>
            <a:r>
              <a:rPr lang="en-US" b="1" dirty="0"/>
              <a:t>Customs Clearance  </a:t>
            </a:r>
          </a:p>
        </p:txBody>
      </p:sp>
      <p:sp>
        <p:nvSpPr>
          <p:cNvPr id="7" name="Rectangle 6"/>
          <p:cNvSpPr/>
          <p:nvPr/>
        </p:nvSpPr>
        <p:spPr>
          <a:xfrm>
            <a:off x="3912887" y="971177"/>
            <a:ext cx="1481285"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NMS/GF</a:t>
            </a:r>
          </a:p>
        </p:txBody>
      </p:sp>
      <p:sp>
        <p:nvSpPr>
          <p:cNvPr id="12" name="Rectangle 11"/>
          <p:cNvSpPr/>
          <p:nvPr/>
        </p:nvSpPr>
        <p:spPr>
          <a:xfrm>
            <a:off x="5830386" y="989283"/>
            <a:ext cx="1264932"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JMS/GF</a:t>
            </a:r>
          </a:p>
        </p:txBody>
      </p:sp>
      <p:sp>
        <p:nvSpPr>
          <p:cNvPr id="92" name="Rectangle 91"/>
          <p:cNvSpPr/>
          <p:nvPr/>
        </p:nvSpPr>
        <p:spPr>
          <a:xfrm>
            <a:off x="2205642" y="971177"/>
            <a:ext cx="1463504"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USAID/FP</a:t>
            </a:r>
          </a:p>
        </p:txBody>
      </p:sp>
      <p:sp>
        <p:nvSpPr>
          <p:cNvPr id="95" name="Rectangle 94"/>
          <p:cNvSpPr/>
          <p:nvPr/>
        </p:nvSpPr>
        <p:spPr>
          <a:xfrm>
            <a:off x="218153" y="965770"/>
            <a:ext cx="1943615"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UNICEF/USAID</a:t>
            </a:r>
          </a:p>
        </p:txBody>
      </p:sp>
      <p:sp>
        <p:nvSpPr>
          <p:cNvPr id="97" name="Rectangle 96"/>
          <p:cNvSpPr/>
          <p:nvPr/>
        </p:nvSpPr>
        <p:spPr>
          <a:xfrm>
            <a:off x="853444" y="4615312"/>
            <a:ext cx="6946383" cy="419100"/>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Government Health Centers II-IV  </a:t>
            </a:r>
          </a:p>
        </p:txBody>
      </p:sp>
      <p:cxnSp>
        <p:nvCxnSpPr>
          <p:cNvPr id="30" name="Straight Arrow Connector 29"/>
          <p:cNvCxnSpPr/>
          <p:nvPr/>
        </p:nvCxnSpPr>
        <p:spPr>
          <a:xfrm>
            <a:off x="6413242" y="756024"/>
            <a:ext cx="0" cy="29261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flipV="1">
            <a:off x="4857763" y="2061972"/>
            <a:ext cx="1033304" cy="5534"/>
          </a:xfrm>
          <a:prstGeom prst="line">
            <a:avLst/>
          </a:prstGeom>
        </p:spPr>
        <p:style>
          <a:lnRef idx="2">
            <a:schemeClr val="dk1"/>
          </a:lnRef>
          <a:fillRef idx="0">
            <a:schemeClr val="dk1"/>
          </a:fillRef>
          <a:effectRef idx="1">
            <a:schemeClr val="dk1"/>
          </a:effectRef>
          <a:fontRef idx="minor">
            <a:schemeClr val="tx1"/>
          </a:fontRef>
        </p:style>
      </p:cxnSp>
      <p:cxnSp>
        <p:nvCxnSpPr>
          <p:cNvPr id="73" name="Straight Arrow Connector 72"/>
          <p:cNvCxnSpPr/>
          <p:nvPr/>
        </p:nvCxnSpPr>
        <p:spPr>
          <a:xfrm>
            <a:off x="5875018" y="2059289"/>
            <a:ext cx="0" cy="143123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0" name="Straight Arrow Connector 119"/>
          <p:cNvCxnSpPr/>
          <p:nvPr/>
        </p:nvCxnSpPr>
        <p:spPr>
          <a:xfrm>
            <a:off x="1517743" y="1500343"/>
            <a:ext cx="0" cy="3118856"/>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141" name="Straight Arrow Connector 140"/>
          <p:cNvCxnSpPr/>
          <p:nvPr/>
        </p:nvCxnSpPr>
        <p:spPr>
          <a:xfrm>
            <a:off x="8222069" y="1508701"/>
            <a:ext cx="1751" cy="412471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3" name="Straight Connector 172"/>
          <p:cNvCxnSpPr/>
          <p:nvPr/>
        </p:nvCxnSpPr>
        <p:spPr>
          <a:xfrm flipV="1">
            <a:off x="5014651" y="1494770"/>
            <a:ext cx="0" cy="378271"/>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88" name="Straight Arrow Connector 187"/>
          <p:cNvCxnSpPr/>
          <p:nvPr/>
        </p:nvCxnSpPr>
        <p:spPr>
          <a:xfrm>
            <a:off x="7018116" y="1500345"/>
            <a:ext cx="0" cy="310918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7" name="Straight Arrow Connector 226"/>
          <p:cNvCxnSpPr/>
          <p:nvPr/>
        </p:nvCxnSpPr>
        <p:spPr>
          <a:xfrm flipH="1">
            <a:off x="6817028" y="1500345"/>
            <a:ext cx="10482" cy="31091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35" name="Straight Connector 234"/>
          <p:cNvCxnSpPr/>
          <p:nvPr/>
        </p:nvCxnSpPr>
        <p:spPr>
          <a:xfrm>
            <a:off x="4886604" y="1484027"/>
            <a:ext cx="0" cy="580712"/>
          </a:xfrm>
          <a:prstGeom prst="line">
            <a:avLst/>
          </a:prstGeom>
        </p:spPr>
        <p:style>
          <a:lnRef idx="2">
            <a:schemeClr val="dk1"/>
          </a:lnRef>
          <a:fillRef idx="0">
            <a:schemeClr val="dk1"/>
          </a:fillRef>
          <a:effectRef idx="1">
            <a:schemeClr val="dk1"/>
          </a:effectRef>
          <a:fontRef idx="minor">
            <a:schemeClr val="tx1"/>
          </a:fontRef>
        </p:style>
      </p:cxnSp>
      <p:cxnSp>
        <p:nvCxnSpPr>
          <p:cNvPr id="271" name="Straight Arrow Connector 270"/>
          <p:cNvCxnSpPr/>
          <p:nvPr/>
        </p:nvCxnSpPr>
        <p:spPr>
          <a:xfrm>
            <a:off x="5970983" y="1856724"/>
            <a:ext cx="11803" cy="1658777"/>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75" name="Straight Connector 274"/>
          <p:cNvCxnSpPr/>
          <p:nvPr/>
        </p:nvCxnSpPr>
        <p:spPr>
          <a:xfrm flipV="1">
            <a:off x="5122535" y="1500344"/>
            <a:ext cx="0" cy="29196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285" name="Straight Arrow Connector 284"/>
          <p:cNvCxnSpPr/>
          <p:nvPr/>
        </p:nvCxnSpPr>
        <p:spPr>
          <a:xfrm>
            <a:off x="7309374" y="1783808"/>
            <a:ext cx="0" cy="282572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95" name="Straight Arrow Connector 294"/>
          <p:cNvCxnSpPr>
            <a:cxnSpLocks/>
          </p:cNvCxnSpPr>
          <p:nvPr/>
        </p:nvCxnSpPr>
        <p:spPr>
          <a:xfrm>
            <a:off x="1971003" y="2510323"/>
            <a:ext cx="1035837" cy="13282"/>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303" name="Straight Connector 302"/>
          <p:cNvCxnSpPr/>
          <p:nvPr/>
        </p:nvCxnSpPr>
        <p:spPr>
          <a:xfrm>
            <a:off x="1971003" y="1517594"/>
            <a:ext cx="0" cy="984497"/>
          </a:xfrm>
          <a:prstGeom prst="line">
            <a:avLst/>
          </a:prstGeom>
          <a:ln>
            <a:solidFill>
              <a:srgbClr val="7030A0"/>
            </a:solidFill>
          </a:ln>
        </p:spPr>
        <p:style>
          <a:lnRef idx="2">
            <a:schemeClr val="accent4"/>
          </a:lnRef>
          <a:fillRef idx="0">
            <a:schemeClr val="accent4"/>
          </a:fillRef>
          <a:effectRef idx="1">
            <a:schemeClr val="accent4"/>
          </a:effectRef>
          <a:fontRef idx="minor">
            <a:schemeClr val="tx1"/>
          </a:fontRef>
        </p:style>
      </p:cxnSp>
      <p:cxnSp>
        <p:nvCxnSpPr>
          <p:cNvPr id="333" name="Straight Arrow Connector 332"/>
          <p:cNvCxnSpPr/>
          <p:nvPr/>
        </p:nvCxnSpPr>
        <p:spPr>
          <a:xfrm>
            <a:off x="1634436" y="1659784"/>
            <a:ext cx="0" cy="2949747"/>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336" name="Straight Connector 335"/>
          <p:cNvCxnSpPr/>
          <p:nvPr/>
        </p:nvCxnSpPr>
        <p:spPr>
          <a:xfrm flipH="1">
            <a:off x="1634436" y="1638520"/>
            <a:ext cx="2308953" cy="792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41" name="Straight Connector 340"/>
          <p:cNvCxnSpPr/>
          <p:nvPr/>
        </p:nvCxnSpPr>
        <p:spPr>
          <a:xfrm flipV="1">
            <a:off x="3943387" y="1500766"/>
            <a:ext cx="0" cy="13375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57" name="Straight Arrow Connector 356"/>
          <p:cNvCxnSpPr/>
          <p:nvPr/>
        </p:nvCxnSpPr>
        <p:spPr>
          <a:xfrm>
            <a:off x="1961118" y="2603548"/>
            <a:ext cx="9885" cy="2005983"/>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358" name="Straight Connector 357"/>
          <p:cNvCxnSpPr/>
          <p:nvPr/>
        </p:nvCxnSpPr>
        <p:spPr>
          <a:xfrm>
            <a:off x="1966060" y="2603548"/>
            <a:ext cx="1045722" cy="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72" name="Straight Connector 371"/>
          <p:cNvCxnSpPr/>
          <p:nvPr/>
        </p:nvCxnSpPr>
        <p:spPr>
          <a:xfrm flipH="1">
            <a:off x="262033" y="2667745"/>
            <a:ext cx="2744807"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74" name="Straight Arrow Connector 373"/>
          <p:cNvCxnSpPr/>
          <p:nvPr/>
        </p:nvCxnSpPr>
        <p:spPr>
          <a:xfrm>
            <a:off x="286323" y="2667745"/>
            <a:ext cx="0" cy="2965669"/>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391" name="Straight Connector 390"/>
          <p:cNvCxnSpPr/>
          <p:nvPr/>
        </p:nvCxnSpPr>
        <p:spPr>
          <a:xfrm>
            <a:off x="3011782" y="1500344"/>
            <a:ext cx="0" cy="382843"/>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393" name="Straight Connector 392"/>
          <p:cNvCxnSpPr/>
          <p:nvPr/>
        </p:nvCxnSpPr>
        <p:spPr>
          <a:xfrm flipH="1">
            <a:off x="96898" y="1860803"/>
            <a:ext cx="2914884" cy="22384"/>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394" name="Straight Arrow Connector 393"/>
          <p:cNvCxnSpPr/>
          <p:nvPr/>
        </p:nvCxnSpPr>
        <p:spPr>
          <a:xfrm>
            <a:off x="96898" y="1914552"/>
            <a:ext cx="65310" cy="3682402"/>
          </a:xfrm>
          <a:prstGeom prst="straightConnector1">
            <a:avLst/>
          </a:prstGeom>
          <a:ln>
            <a:solidFill>
              <a:srgbClr val="FF61EE"/>
            </a:solidFill>
            <a:tailEnd type="arrow"/>
          </a:ln>
        </p:spPr>
        <p:style>
          <a:lnRef idx="2">
            <a:schemeClr val="accent3"/>
          </a:lnRef>
          <a:fillRef idx="0">
            <a:schemeClr val="accent3"/>
          </a:fillRef>
          <a:effectRef idx="1">
            <a:schemeClr val="accent3"/>
          </a:effectRef>
          <a:fontRef idx="minor">
            <a:schemeClr val="tx1"/>
          </a:fontRef>
        </p:style>
      </p:cxnSp>
      <p:cxnSp>
        <p:nvCxnSpPr>
          <p:cNvPr id="412" name="Straight Connector 411"/>
          <p:cNvCxnSpPr/>
          <p:nvPr/>
        </p:nvCxnSpPr>
        <p:spPr>
          <a:xfrm>
            <a:off x="6223239" y="1494770"/>
            <a:ext cx="0" cy="106399"/>
          </a:xfrm>
          <a:prstGeom prst="line">
            <a:avLst/>
          </a:prstGeom>
        </p:spPr>
        <p:style>
          <a:lnRef idx="2">
            <a:schemeClr val="dk1"/>
          </a:lnRef>
          <a:fillRef idx="0">
            <a:schemeClr val="dk1"/>
          </a:fillRef>
          <a:effectRef idx="1">
            <a:schemeClr val="dk1"/>
          </a:effectRef>
          <a:fontRef idx="minor">
            <a:schemeClr val="tx1"/>
          </a:fontRef>
        </p:style>
      </p:cxnSp>
      <p:cxnSp>
        <p:nvCxnSpPr>
          <p:cNvPr id="414" name="Straight Connector 413"/>
          <p:cNvCxnSpPr/>
          <p:nvPr/>
        </p:nvCxnSpPr>
        <p:spPr>
          <a:xfrm>
            <a:off x="6223239" y="1593411"/>
            <a:ext cx="2553000" cy="7758"/>
          </a:xfrm>
          <a:prstGeom prst="line">
            <a:avLst/>
          </a:prstGeom>
        </p:spPr>
        <p:style>
          <a:lnRef idx="2">
            <a:schemeClr val="dk1"/>
          </a:lnRef>
          <a:fillRef idx="0">
            <a:schemeClr val="dk1"/>
          </a:fillRef>
          <a:effectRef idx="1">
            <a:schemeClr val="dk1"/>
          </a:effectRef>
          <a:fontRef idx="minor">
            <a:schemeClr val="tx1"/>
          </a:fontRef>
        </p:style>
      </p:cxnSp>
      <p:cxnSp>
        <p:nvCxnSpPr>
          <p:cNvPr id="416" name="Straight Arrow Connector 415"/>
          <p:cNvCxnSpPr/>
          <p:nvPr/>
        </p:nvCxnSpPr>
        <p:spPr>
          <a:xfrm>
            <a:off x="8776239" y="1593411"/>
            <a:ext cx="0" cy="40578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36" name="Straight Arrow Connector 435"/>
          <p:cNvCxnSpPr/>
          <p:nvPr/>
        </p:nvCxnSpPr>
        <p:spPr>
          <a:xfrm>
            <a:off x="466107" y="1518450"/>
            <a:ext cx="24464" cy="4114964"/>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439" name="Straight Arrow Connector 438"/>
          <p:cNvCxnSpPr/>
          <p:nvPr/>
        </p:nvCxnSpPr>
        <p:spPr>
          <a:xfrm>
            <a:off x="1160538" y="2701612"/>
            <a:ext cx="0" cy="1907919"/>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441" name="Straight Connector 440"/>
          <p:cNvCxnSpPr/>
          <p:nvPr/>
        </p:nvCxnSpPr>
        <p:spPr>
          <a:xfrm flipH="1" flipV="1">
            <a:off x="1171110" y="2723383"/>
            <a:ext cx="1850448" cy="16795"/>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462" name="Straight Arrow Connector 461"/>
          <p:cNvCxnSpPr/>
          <p:nvPr/>
        </p:nvCxnSpPr>
        <p:spPr>
          <a:xfrm>
            <a:off x="6079996" y="2269161"/>
            <a:ext cx="0" cy="124634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464" name="Rectangle 463"/>
          <p:cNvSpPr/>
          <p:nvPr/>
        </p:nvSpPr>
        <p:spPr>
          <a:xfrm>
            <a:off x="5994044" y="2016869"/>
            <a:ext cx="592047" cy="252292"/>
          </a:xfrm>
          <a:prstGeom prst="rect">
            <a:avLst/>
          </a:prstGeom>
          <a:ln>
            <a:prstDash val="dashDot"/>
          </a:ln>
        </p:spPr>
        <p:style>
          <a:lnRef idx="1">
            <a:schemeClr val="dk1"/>
          </a:lnRef>
          <a:fillRef idx="3">
            <a:schemeClr val="dk1"/>
          </a:fillRef>
          <a:effectRef idx="2">
            <a:schemeClr val="dk1"/>
          </a:effectRef>
          <a:fontRef idx="minor">
            <a:schemeClr val="lt1"/>
          </a:fontRef>
        </p:style>
        <p:txBody>
          <a:bodyPr rtlCol="0" anchor="ctr"/>
          <a:lstStyle/>
          <a:p>
            <a:pPr algn="ctr"/>
            <a:r>
              <a:rPr lang="en-US" sz="1000" dirty="0"/>
              <a:t>UNPHL</a:t>
            </a:r>
          </a:p>
        </p:txBody>
      </p:sp>
      <p:cxnSp>
        <p:nvCxnSpPr>
          <p:cNvPr id="468" name="Straight Connector 467"/>
          <p:cNvCxnSpPr/>
          <p:nvPr/>
        </p:nvCxnSpPr>
        <p:spPr>
          <a:xfrm flipV="1">
            <a:off x="6079996" y="1533946"/>
            <a:ext cx="0" cy="456669"/>
          </a:xfrm>
          <a:prstGeom prst="line">
            <a:avLst/>
          </a:prstGeom>
        </p:spPr>
        <p:style>
          <a:lnRef idx="2">
            <a:schemeClr val="accent6"/>
          </a:lnRef>
          <a:fillRef idx="0">
            <a:schemeClr val="accent6"/>
          </a:fillRef>
          <a:effectRef idx="1">
            <a:schemeClr val="accent6"/>
          </a:effectRef>
          <a:fontRef idx="minor">
            <a:schemeClr val="tx1"/>
          </a:fontRef>
        </p:style>
      </p:cxnSp>
      <p:cxnSp>
        <p:nvCxnSpPr>
          <p:cNvPr id="69" name="Straight Connector 68"/>
          <p:cNvCxnSpPr/>
          <p:nvPr/>
        </p:nvCxnSpPr>
        <p:spPr>
          <a:xfrm>
            <a:off x="5014651" y="1856724"/>
            <a:ext cx="956332" cy="8159"/>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1" name="Straight Connector 70"/>
          <p:cNvCxnSpPr/>
          <p:nvPr/>
        </p:nvCxnSpPr>
        <p:spPr>
          <a:xfrm>
            <a:off x="5122535" y="1792307"/>
            <a:ext cx="2186839"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4" name="Straight Connector 73"/>
          <p:cNvCxnSpPr/>
          <p:nvPr/>
        </p:nvCxnSpPr>
        <p:spPr>
          <a:xfrm flipV="1">
            <a:off x="6586091" y="1517594"/>
            <a:ext cx="0" cy="166356"/>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5" name="Straight Connector 74"/>
          <p:cNvCxnSpPr/>
          <p:nvPr/>
        </p:nvCxnSpPr>
        <p:spPr>
          <a:xfrm>
            <a:off x="6577904" y="1683951"/>
            <a:ext cx="2093345" cy="178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7" name="Straight Arrow Connector 76"/>
          <p:cNvCxnSpPr/>
          <p:nvPr/>
        </p:nvCxnSpPr>
        <p:spPr>
          <a:xfrm>
            <a:off x="8635973" y="1691765"/>
            <a:ext cx="0" cy="396734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80" name="Straight Arrow Connector 79"/>
          <p:cNvCxnSpPr/>
          <p:nvPr/>
        </p:nvCxnSpPr>
        <p:spPr>
          <a:xfrm>
            <a:off x="8863574" y="1547969"/>
            <a:ext cx="16210" cy="408544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6" name="Straight Connector 15"/>
          <p:cNvCxnSpPr/>
          <p:nvPr/>
        </p:nvCxnSpPr>
        <p:spPr>
          <a:xfrm>
            <a:off x="6736080" y="1547969"/>
            <a:ext cx="2127494" cy="1"/>
          </a:xfrm>
          <a:prstGeom prst="line">
            <a:avLst/>
          </a:prstGeom>
          <a:ln>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a:off x="6741399" y="1500343"/>
            <a:ext cx="0" cy="70450"/>
          </a:xfrm>
          <a:prstGeom prst="line">
            <a:avLst/>
          </a:prstGeom>
          <a:ln>
            <a:solidFill>
              <a:schemeClr val="accent6"/>
            </a:solidFill>
          </a:ln>
        </p:spPr>
        <p:style>
          <a:lnRef idx="2">
            <a:schemeClr val="dk1"/>
          </a:lnRef>
          <a:fillRef idx="0">
            <a:schemeClr val="dk1"/>
          </a:fillRef>
          <a:effectRef idx="1">
            <a:schemeClr val="dk1"/>
          </a:effectRef>
          <a:fontRef idx="minor">
            <a:schemeClr val="tx1"/>
          </a:fontRef>
        </p:style>
      </p:cxnSp>
      <p:cxnSp>
        <p:nvCxnSpPr>
          <p:cNvPr id="100" name="Straight Connector 99"/>
          <p:cNvCxnSpPr/>
          <p:nvPr/>
        </p:nvCxnSpPr>
        <p:spPr>
          <a:xfrm>
            <a:off x="4187074" y="1500766"/>
            <a:ext cx="0" cy="490271"/>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06" name="Straight Connector 105"/>
          <p:cNvCxnSpPr/>
          <p:nvPr/>
        </p:nvCxnSpPr>
        <p:spPr>
          <a:xfrm flipH="1">
            <a:off x="1834896" y="1988777"/>
            <a:ext cx="2352178"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108" name="Straight Arrow Connector 107"/>
          <p:cNvCxnSpPr/>
          <p:nvPr/>
        </p:nvCxnSpPr>
        <p:spPr>
          <a:xfrm>
            <a:off x="1837696" y="1985621"/>
            <a:ext cx="0" cy="2623910"/>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H="1" flipV="1">
            <a:off x="640095" y="3828061"/>
            <a:ext cx="21292" cy="1805353"/>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29" name="Straight Arrow Connector 128"/>
          <p:cNvCxnSpPr/>
          <p:nvPr/>
        </p:nvCxnSpPr>
        <p:spPr>
          <a:xfrm flipV="1">
            <a:off x="4117285" y="1500343"/>
            <a:ext cx="0" cy="729079"/>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9" name="Straight Arrow Connector 138"/>
          <p:cNvCxnSpPr/>
          <p:nvPr/>
        </p:nvCxnSpPr>
        <p:spPr>
          <a:xfrm flipH="1" flipV="1">
            <a:off x="5750495" y="2435281"/>
            <a:ext cx="835596" cy="2"/>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V="1">
            <a:off x="6556710" y="2443972"/>
            <a:ext cx="0" cy="2165559"/>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flipV="1">
            <a:off x="6436172" y="1678534"/>
            <a:ext cx="0" cy="331309"/>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3" name="Straight Connector 152"/>
          <p:cNvCxnSpPr/>
          <p:nvPr/>
        </p:nvCxnSpPr>
        <p:spPr>
          <a:xfrm flipH="1" flipV="1">
            <a:off x="5248656" y="1704324"/>
            <a:ext cx="1176848" cy="1"/>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9" name="Straight Arrow Connector 158"/>
          <p:cNvCxnSpPr/>
          <p:nvPr/>
        </p:nvCxnSpPr>
        <p:spPr>
          <a:xfrm flipV="1">
            <a:off x="5248656" y="1455271"/>
            <a:ext cx="0" cy="249054"/>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flipV="1">
            <a:off x="7876322" y="3522407"/>
            <a:ext cx="0" cy="236526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64" name="Straight Connector 163"/>
          <p:cNvCxnSpPr/>
          <p:nvPr/>
        </p:nvCxnSpPr>
        <p:spPr>
          <a:xfrm flipH="1">
            <a:off x="6345937" y="1593411"/>
            <a:ext cx="1350507" cy="34222"/>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66" name="Straight Arrow Connector 165"/>
          <p:cNvCxnSpPr/>
          <p:nvPr/>
        </p:nvCxnSpPr>
        <p:spPr>
          <a:xfrm flipV="1">
            <a:off x="6382512" y="1389465"/>
            <a:ext cx="0" cy="249054"/>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flipH="1" flipV="1">
            <a:off x="943887" y="3837724"/>
            <a:ext cx="2264" cy="771807"/>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89" name="Straight Connector 188"/>
          <p:cNvCxnSpPr/>
          <p:nvPr/>
        </p:nvCxnSpPr>
        <p:spPr>
          <a:xfrm flipH="1">
            <a:off x="737587" y="2143015"/>
            <a:ext cx="2550633" cy="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1" name="Straight Arrow Connector 190"/>
          <p:cNvCxnSpPr/>
          <p:nvPr/>
        </p:nvCxnSpPr>
        <p:spPr>
          <a:xfrm flipV="1">
            <a:off x="3309555" y="1455271"/>
            <a:ext cx="0" cy="657075"/>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flipV="1">
            <a:off x="1316698" y="2437738"/>
            <a:ext cx="1690142" cy="6234"/>
          </a:xfrm>
          <a:prstGeom prst="line">
            <a:avLst/>
          </a:prstGeom>
          <a:ln>
            <a:prstDash val="dashDot"/>
          </a:ln>
        </p:spPr>
        <p:style>
          <a:lnRef idx="2">
            <a:schemeClr val="dk1"/>
          </a:lnRef>
          <a:fillRef idx="0">
            <a:schemeClr val="dk1"/>
          </a:fillRef>
          <a:effectRef idx="1">
            <a:schemeClr val="dk1"/>
          </a:effectRef>
          <a:fontRef idx="minor">
            <a:schemeClr val="tx1"/>
          </a:fontRef>
        </p:style>
      </p:cxnSp>
      <p:cxnSp>
        <p:nvCxnSpPr>
          <p:cNvPr id="101" name="Straight Arrow Connector 100"/>
          <p:cNvCxnSpPr/>
          <p:nvPr/>
        </p:nvCxnSpPr>
        <p:spPr>
          <a:xfrm>
            <a:off x="1322832" y="2435283"/>
            <a:ext cx="0" cy="21742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853444" y="2320861"/>
            <a:ext cx="560179" cy="246221"/>
          </a:xfrm>
          <a:prstGeom prst="rect">
            <a:avLst/>
          </a:prstGeom>
          <a:solidFill>
            <a:srgbClr val="FF0000"/>
          </a:solidFill>
          <a:ln>
            <a:solidFill>
              <a:schemeClr val="tx1"/>
            </a:solidFill>
            <a:prstDash val="dashDot"/>
          </a:ln>
        </p:spPr>
        <p:txBody>
          <a:bodyPr wrap="square" rtlCol="0">
            <a:spAutoFit/>
          </a:bodyPr>
          <a:lstStyle/>
          <a:p>
            <a:r>
              <a:rPr lang="en-US" sz="1000" b="1" dirty="0">
                <a:solidFill>
                  <a:schemeClr val="bg1"/>
                </a:solidFill>
              </a:rPr>
              <a:t>3PL</a:t>
            </a:r>
          </a:p>
        </p:txBody>
      </p:sp>
      <p:cxnSp>
        <p:nvCxnSpPr>
          <p:cNvPr id="107" name="Straight Arrow Connector 106"/>
          <p:cNvCxnSpPr/>
          <p:nvPr/>
        </p:nvCxnSpPr>
        <p:spPr>
          <a:xfrm>
            <a:off x="8428643" y="2532428"/>
            <a:ext cx="0" cy="3100986"/>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09" name="Straight Connector 108"/>
          <p:cNvCxnSpPr>
            <a:cxnSpLocks/>
          </p:cNvCxnSpPr>
          <p:nvPr/>
        </p:nvCxnSpPr>
        <p:spPr>
          <a:xfrm flipV="1">
            <a:off x="5742307" y="2516964"/>
            <a:ext cx="2686336" cy="6641"/>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p:nvPr/>
        </p:nvCxnSpPr>
        <p:spPr>
          <a:xfrm>
            <a:off x="3006840" y="756024"/>
            <a:ext cx="0" cy="23325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3" name="Straight Arrow Connector 112"/>
          <p:cNvCxnSpPr/>
          <p:nvPr/>
        </p:nvCxnSpPr>
        <p:spPr>
          <a:xfrm>
            <a:off x="4498694" y="756024"/>
            <a:ext cx="0" cy="2893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1" name="Straight Arrow Connector 200"/>
          <p:cNvCxnSpPr/>
          <p:nvPr/>
        </p:nvCxnSpPr>
        <p:spPr>
          <a:xfrm>
            <a:off x="45726" y="6299200"/>
            <a:ext cx="432613" cy="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151" name="TextBox 150"/>
          <p:cNvSpPr txBox="1"/>
          <p:nvPr/>
        </p:nvSpPr>
        <p:spPr>
          <a:xfrm>
            <a:off x="539232" y="6165849"/>
            <a:ext cx="459957" cy="246221"/>
          </a:xfrm>
          <a:prstGeom prst="rect">
            <a:avLst/>
          </a:prstGeom>
          <a:noFill/>
        </p:spPr>
        <p:txBody>
          <a:bodyPr wrap="square" rtlCol="0">
            <a:spAutoFit/>
          </a:bodyPr>
          <a:lstStyle/>
          <a:p>
            <a:r>
              <a:rPr lang="en-US" sz="1000" b="1" dirty="0"/>
              <a:t>ARVs</a:t>
            </a:r>
          </a:p>
        </p:txBody>
      </p:sp>
      <p:cxnSp>
        <p:nvCxnSpPr>
          <p:cNvPr id="205" name="Straight Arrow Connector 204"/>
          <p:cNvCxnSpPr/>
          <p:nvPr/>
        </p:nvCxnSpPr>
        <p:spPr>
          <a:xfrm>
            <a:off x="39110" y="6457949"/>
            <a:ext cx="397299"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10" name="TextBox 209"/>
          <p:cNvSpPr txBox="1"/>
          <p:nvPr/>
        </p:nvSpPr>
        <p:spPr>
          <a:xfrm>
            <a:off x="555157" y="6366589"/>
            <a:ext cx="459957" cy="246221"/>
          </a:xfrm>
          <a:prstGeom prst="rect">
            <a:avLst/>
          </a:prstGeom>
          <a:noFill/>
        </p:spPr>
        <p:txBody>
          <a:bodyPr wrap="square" rtlCol="0">
            <a:spAutoFit/>
          </a:bodyPr>
          <a:lstStyle/>
          <a:p>
            <a:r>
              <a:rPr lang="en-US" sz="1000" b="1" dirty="0"/>
              <a:t>Labs</a:t>
            </a:r>
          </a:p>
        </p:txBody>
      </p:sp>
      <p:cxnSp>
        <p:nvCxnSpPr>
          <p:cNvPr id="211" name="Straight Arrow Connector 210"/>
          <p:cNvCxnSpPr/>
          <p:nvPr/>
        </p:nvCxnSpPr>
        <p:spPr>
          <a:xfrm>
            <a:off x="19505" y="6692900"/>
            <a:ext cx="397299" cy="0"/>
          </a:xfrm>
          <a:prstGeom prst="straightConnector1">
            <a:avLst/>
          </a:prstGeom>
          <a:ln>
            <a:solidFill>
              <a:schemeClr val="tx1"/>
            </a:solidFill>
            <a:tailEnd type="arrow"/>
          </a:ln>
        </p:spPr>
        <p:style>
          <a:lnRef idx="2">
            <a:schemeClr val="accent6"/>
          </a:lnRef>
          <a:fillRef idx="0">
            <a:schemeClr val="accent6"/>
          </a:fillRef>
          <a:effectRef idx="1">
            <a:schemeClr val="accent6"/>
          </a:effectRef>
          <a:fontRef idx="minor">
            <a:schemeClr val="tx1"/>
          </a:fontRef>
        </p:style>
      </p:cxnSp>
      <p:sp>
        <p:nvSpPr>
          <p:cNvPr id="212" name="TextBox 211"/>
          <p:cNvSpPr txBox="1"/>
          <p:nvPr/>
        </p:nvSpPr>
        <p:spPr>
          <a:xfrm>
            <a:off x="478339" y="6569789"/>
            <a:ext cx="1313754" cy="246221"/>
          </a:xfrm>
          <a:prstGeom prst="rect">
            <a:avLst/>
          </a:prstGeom>
          <a:noFill/>
        </p:spPr>
        <p:txBody>
          <a:bodyPr wrap="square" rtlCol="0">
            <a:spAutoFit/>
          </a:bodyPr>
          <a:lstStyle/>
          <a:p>
            <a:r>
              <a:rPr lang="en-US" sz="1000" b="1" dirty="0"/>
              <a:t>Essential Meds</a:t>
            </a:r>
          </a:p>
        </p:txBody>
      </p:sp>
      <p:cxnSp>
        <p:nvCxnSpPr>
          <p:cNvPr id="214" name="Straight Arrow Connector 213"/>
          <p:cNvCxnSpPr/>
          <p:nvPr/>
        </p:nvCxnSpPr>
        <p:spPr>
          <a:xfrm>
            <a:off x="1996547" y="6282609"/>
            <a:ext cx="397299" cy="0"/>
          </a:xfrm>
          <a:prstGeom prst="straightConnector1">
            <a:avLst/>
          </a:prstGeom>
          <a:ln>
            <a:solidFill>
              <a:srgbClr val="00B0F0"/>
            </a:solidFill>
            <a:tailEnd type="arrow"/>
          </a:ln>
        </p:spPr>
        <p:style>
          <a:lnRef idx="2">
            <a:schemeClr val="accent6"/>
          </a:lnRef>
          <a:fillRef idx="0">
            <a:schemeClr val="accent6"/>
          </a:fillRef>
          <a:effectRef idx="1">
            <a:schemeClr val="accent6"/>
          </a:effectRef>
          <a:fontRef idx="minor">
            <a:schemeClr val="tx1"/>
          </a:fontRef>
        </p:style>
      </p:cxnSp>
      <p:sp>
        <p:nvSpPr>
          <p:cNvPr id="215" name="TextBox 214"/>
          <p:cNvSpPr txBox="1"/>
          <p:nvPr/>
        </p:nvSpPr>
        <p:spPr>
          <a:xfrm>
            <a:off x="2393846" y="6159498"/>
            <a:ext cx="712635" cy="246221"/>
          </a:xfrm>
          <a:prstGeom prst="rect">
            <a:avLst/>
          </a:prstGeom>
          <a:noFill/>
        </p:spPr>
        <p:txBody>
          <a:bodyPr wrap="square" rtlCol="0">
            <a:spAutoFit/>
          </a:bodyPr>
          <a:lstStyle/>
          <a:p>
            <a:r>
              <a:rPr lang="en-US" sz="1000" b="1" dirty="0"/>
              <a:t>Vaccines</a:t>
            </a:r>
          </a:p>
        </p:txBody>
      </p:sp>
      <p:cxnSp>
        <p:nvCxnSpPr>
          <p:cNvPr id="216" name="Straight Arrow Connector 215"/>
          <p:cNvCxnSpPr/>
          <p:nvPr/>
        </p:nvCxnSpPr>
        <p:spPr>
          <a:xfrm>
            <a:off x="1952261" y="6498508"/>
            <a:ext cx="397299" cy="0"/>
          </a:xfrm>
          <a:prstGeom prst="straightConnector1">
            <a:avLst/>
          </a:prstGeom>
          <a:ln>
            <a:solidFill>
              <a:srgbClr val="7030A0"/>
            </a:solidFill>
            <a:tailEnd type="arrow"/>
          </a:ln>
        </p:spPr>
        <p:style>
          <a:lnRef idx="2">
            <a:schemeClr val="accent6"/>
          </a:lnRef>
          <a:fillRef idx="0">
            <a:schemeClr val="accent6"/>
          </a:fillRef>
          <a:effectRef idx="1">
            <a:schemeClr val="accent6"/>
          </a:effectRef>
          <a:fontRef idx="minor">
            <a:schemeClr val="tx1"/>
          </a:fontRef>
        </p:style>
      </p:cxnSp>
      <p:sp>
        <p:nvSpPr>
          <p:cNvPr id="217" name="TextBox 216"/>
          <p:cNvSpPr txBox="1"/>
          <p:nvPr/>
        </p:nvSpPr>
        <p:spPr>
          <a:xfrm>
            <a:off x="2432594" y="6405719"/>
            <a:ext cx="712635" cy="246221"/>
          </a:xfrm>
          <a:prstGeom prst="rect">
            <a:avLst/>
          </a:prstGeom>
          <a:noFill/>
        </p:spPr>
        <p:txBody>
          <a:bodyPr wrap="square" rtlCol="0">
            <a:spAutoFit/>
          </a:bodyPr>
          <a:lstStyle/>
          <a:p>
            <a:r>
              <a:rPr lang="en-US" sz="1000" b="1" dirty="0"/>
              <a:t>Nutrition</a:t>
            </a:r>
          </a:p>
        </p:txBody>
      </p:sp>
      <p:cxnSp>
        <p:nvCxnSpPr>
          <p:cNvPr id="218" name="Straight Arrow Connector 217"/>
          <p:cNvCxnSpPr/>
          <p:nvPr/>
        </p:nvCxnSpPr>
        <p:spPr>
          <a:xfrm>
            <a:off x="1996546" y="6695358"/>
            <a:ext cx="397299" cy="0"/>
          </a:xfrm>
          <a:prstGeom prst="straightConnector1">
            <a:avLst/>
          </a:prstGeom>
          <a:ln>
            <a:solidFill>
              <a:srgbClr val="FF61EE"/>
            </a:solidFill>
            <a:tailEnd type="arrow"/>
          </a:ln>
        </p:spPr>
        <p:style>
          <a:lnRef idx="2">
            <a:schemeClr val="accent6"/>
          </a:lnRef>
          <a:fillRef idx="0">
            <a:schemeClr val="accent6"/>
          </a:fillRef>
          <a:effectRef idx="1">
            <a:schemeClr val="accent6"/>
          </a:effectRef>
          <a:fontRef idx="minor">
            <a:schemeClr val="tx1"/>
          </a:fontRef>
        </p:style>
      </p:cxnSp>
      <p:sp>
        <p:nvSpPr>
          <p:cNvPr id="219" name="TextBox 218"/>
          <p:cNvSpPr txBox="1"/>
          <p:nvPr/>
        </p:nvSpPr>
        <p:spPr>
          <a:xfrm>
            <a:off x="2368999" y="6576137"/>
            <a:ext cx="1543329" cy="246221"/>
          </a:xfrm>
          <a:prstGeom prst="rect">
            <a:avLst/>
          </a:prstGeom>
          <a:noFill/>
        </p:spPr>
        <p:txBody>
          <a:bodyPr wrap="square" rtlCol="0">
            <a:spAutoFit/>
          </a:bodyPr>
          <a:lstStyle/>
          <a:p>
            <a:r>
              <a:rPr lang="en-US" sz="1000" b="1" dirty="0"/>
              <a:t>Reproductive Health</a:t>
            </a:r>
          </a:p>
        </p:txBody>
      </p:sp>
      <p:cxnSp>
        <p:nvCxnSpPr>
          <p:cNvPr id="220" name="Straight Arrow Connector 219"/>
          <p:cNvCxnSpPr/>
          <p:nvPr/>
        </p:nvCxnSpPr>
        <p:spPr>
          <a:xfrm>
            <a:off x="3834346" y="6299200"/>
            <a:ext cx="397299" cy="0"/>
          </a:xfrm>
          <a:prstGeom prst="straightConnector1">
            <a:avLst/>
          </a:prstGeom>
          <a:ln>
            <a:solidFill>
              <a:srgbClr val="00B050"/>
            </a:solidFill>
            <a:tailEnd type="arrow"/>
          </a:ln>
        </p:spPr>
        <p:style>
          <a:lnRef idx="2">
            <a:schemeClr val="accent6"/>
          </a:lnRef>
          <a:fillRef idx="0">
            <a:schemeClr val="accent6"/>
          </a:fillRef>
          <a:effectRef idx="1">
            <a:schemeClr val="accent6"/>
          </a:effectRef>
          <a:fontRef idx="minor">
            <a:schemeClr val="tx1"/>
          </a:fontRef>
        </p:style>
      </p:cxnSp>
      <p:sp>
        <p:nvSpPr>
          <p:cNvPr id="221" name="TextBox 220"/>
          <p:cNvSpPr txBox="1"/>
          <p:nvPr/>
        </p:nvSpPr>
        <p:spPr>
          <a:xfrm>
            <a:off x="4268716" y="6165849"/>
            <a:ext cx="459957" cy="246221"/>
          </a:xfrm>
          <a:prstGeom prst="rect">
            <a:avLst/>
          </a:prstGeom>
          <a:noFill/>
        </p:spPr>
        <p:txBody>
          <a:bodyPr wrap="square" rtlCol="0">
            <a:spAutoFit/>
          </a:bodyPr>
          <a:lstStyle/>
          <a:p>
            <a:r>
              <a:rPr lang="en-US" sz="1000" b="1" dirty="0"/>
              <a:t>TB</a:t>
            </a:r>
          </a:p>
        </p:txBody>
      </p:sp>
      <p:sp>
        <p:nvSpPr>
          <p:cNvPr id="223" name="TextBox 222"/>
          <p:cNvSpPr txBox="1"/>
          <p:nvPr/>
        </p:nvSpPr>
        <p:spPr>
          <a:xfrm>
            <a:off x="4450359" y="6440330"/>
            <a:ext cx="1543329" cy="246221"/>
          </a:xfrm>
          <a:prstGeom prst="rect">
            <a:avLst/>
          </a:prstGeom>
          <a:noFill/>
        </p:spPr>
        <p:txBody>
          <a:bodyPr wrap="square" rtlCol="0">
            <a:spAutoFit/>
          </a:bodyPr>
          <a:lstStyle/>
          <a:p>
            <a:r>
              <a:rPr lang="en-US" sz="1000" b="1" dirty="0"/>
              <a:t>Inter-Facility Transfer </a:t>
            </a:r>
          </a:p>
        </p:txBody>
      </p:sp>
      <p:cxnSp>
        <p:nvCxnSpPr>
          <p:cNvPr id="225" name="Straight Arrow Connector 224"/>
          <p:cNvCxnSpPr/>
          <p:nvPr/>
        </p:nvCxnSpPr>
        <p:spPr>
          <a:xfrm>
            <a:off x="6382512" y="6339143"/>
            <a:ext cx="640604" cy="0"/>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232" name="TextBox 231"/>
          <p:cNvSpPr txBox="1"/>
          <p:nvPr/>
        </p:nvSpPr>
        <p:spPr>
          <a:xfrm>
            <a:off x="7081401" y="6216032"/>
            <a:ext cx="1554572" cy="246221"/>
          </a:xfrm>
          <a:prstGeom prst="rect">
            <a:avLst/>
          </a:prstGeom>
          <a:noFill/>
        </p:spPr>
        <p:txBody>
          <a:bodyPr wrap="square" rtlCol="0">
            <a:spAutoFit/>
          </a:bodyPr>
          <a:lstStyle/>
          <a:p>
            <a:r>
              <a:rPr lang="en-US" sz="1000" b="1" dirty="0"/>
              <a:t>Communication Flow </a:t>
            </a:r>
          </a:p>
        </p:txBody>
      </p:sp>
      <p:cxnSp>
        <p:nvCxnSpPr>
          <p:cNvPr id="127" name="Straight Arrow Connector 126"/>
          <p:cNvCxnSpPr/>
          <p:nvPr/>
        </p:nvCxnSpPr>
        <p:spPr>
          <a:xfrm>
            <a:off x="7584693" y="1490675"/>
            <a:ext cx="0" cy="3118856"/>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128" name="Straight Connector 127"/>
          <p:cNvCxnSpPr/>
          <p:nvPr/>
        </p:nvCxnSpPr>
        <p:spPr>
          <a:xfrm>
            <a:off x="6671533" y="1513992"/>
            <a:ext cx="0" cy="2065508"/>
          </a:xfrm>
          <a:prstGeom prst="line">
            <a:avLst/>
          </a:prstGeom>
        </p:spPr>
        <p:style>
          <a:lnRef idx="2">
            <a:schemeClr val="dk1"/>
          </a:lnRef>
          <a:fillRef idx="0">
            <a:schemeClr val="dk1"/>
          </a:fillRef>
          <a:effectRef idx="1">
            <a:schemeClr val="dk1"/>
          </a:effectRef>
          <a:fontRef idx="minor">
            <a:schemeClr val="tx1"/>
          </a:fontRef>
        </p:style>
      </p:cxnSp>
      <p:cxnSp>
        <p:nvCxnSpPr>
          <p:cNvPr id="131" name="Straight Arrow Connector 130"/>
          <p:cNvCxnSpPr/>
          <p:nvPr/>
        </p:nvCxnSpPr>
        <p:spPr>
          <a:xfrm flipH="1">
            <a:off x="6277967" y="3579500"/>
            <a:ext cx="393566"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5" name="Straight Arrow Connector 134"/>
          <p:cNvCxnSpPr/>
          <p:nvPr/>
        </p:nvCxnSpPr>
        <p:spPr>
          <a:xfrm>
            <a:off x="7695942" y="717550"/>
            <a:ext cx="0" cy="29261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5" name="Circular Arrow 144"/>
          <p:cNvSpPr/>
          <p:nvPr/>
        </p:nvSpPr>
        <p:spPr>
          <a:xfrm>
            <a:off x="3904732" y="6412071"/>
            <a:ext cx="522806" cy="362980"/>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7" name="Oval 16"/>
          <p:cNvSpPr/>
          <p:nvPr/>
        </p:nvSpPr>
        <p:spPr>
          <a:xfrm>
            <a:off x="7621936" y="2945330"/>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4" name="Straight Connector 153"/>
          <p:cNvCxnSpPr>
            <a:stCxn id="17" idx="1"/>
          </p:cNvCxnSpPr>
          <p:nvPr/>
        </p:nvCxnSpPr>
        <p:spPr>
          <a:xfrm flipH="1" flipV="1">
            <a:off x="7693329" y="1593411"/>
            <a:ext cx="3115" cy="1440604"/>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6" name="Straight Arrow Connector 155"/>
          <p:cNvCxnSpPr/>
          <p:nvPr/>
        </p:nvCxnSpPr>
        <p:spPr>
          <a:xfrm flipV="1">
            <a:off x="8058419" y="1610522"/>
            <a:ext cx="23511" cy="1442526"/>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167" name="Oval 166"/>
          <p:cNvSpPr/>
          <p:nvPr/>
        </p:nvSpPr>
        <p:spPr>
          <a:xfrm>
            <a:off x="534201" y="3303749"/>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1" name="Straight Connector 180"/>
          <p:cNvCxnSpPr/>
          <p:nvPr/>
        </p:nvCxnSpPr>
        <p:spPr>
          <a:xfrm flipH="1" flipV="1">
            <a:off x="769210" y="2143015"/>
            <a:ext cx="1219" cy="1160736"/>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2" name="Straight Connector 191"/>
          <p:cNvCxnSpPr/>
          <p:nvPr/>
        </p:nvCxnSpPr>
        <p:spPr>
          <a:xfrm>
            <a:off x="-23820" y="5269040"/>
            <a:ext cx="9167820" cy="44931"/>
          </a:xfrm>
          <a:prstGeom prst="line">
            <a:avLst/>
          </a:prstGeom>
          <a:ln w="38100">
            <a:solidFill>
              <a:schemeClr val="bg1">
                <a:lumMod val="85000"/>
              </a:schemeClr>
            </a:solidFill>
            <a:prstDash val="sysDash"/>
          </a:ln>
        </p:spPr>
        <p:style>
          <a:lnRef idx="2">
            <a:schemeClr val="dk1"/>
          </a:lnRef>
          <a:fillRef idx="0">
            <a:schemeClr val="dk1"/>
          </a:fillRef>
          <a:effectRef idx="1">
            <a:schemeClr val="dk1"/>
          </a:effectRef>
          <a:fontRef idx="minor">
            <a:schemeClr val="tx1"/>
          </a:fontRef>
        </p:style>
      </p:cxnSp>
      <p:grpSp>
        <p:nvGrpSpPr>
          <p:cNvPr id="44" name="Group 43"/>
          <p:cNvGrpSpPr/>
          <p:nvPr/>
        </p:nvGrpSpPr>
        <p:grpSpPr>
          <a:xfrm>
            <a:off x="2732478" y="1484029"/>
            <a:ext cx="1300517" cy="2006493"/>
            <a:chOff x="2732478" y="1484029"/>
            <a:chExt cx="1300517" cy="2006493"/>
          </a:xfrm>
        </p:grpSpPr>
        <p:cxnSp>
          <p:nvCxnSpPr>
            <p:cNvPr id="125" name="Straight Connector 124"/>
            <p:cNvCxnSpPr/>
            <p:nvPr/>
          </p:nvCxnSpPr>
          <p:spPr>
            <a:xfrm flipV="1">
              <a:off x="4032995" y="1484029"/>
              <a:ext cx="0" cy="261872"/>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30" name="Straight Connector 129"/>
            <p:cNvCxnSpPr/>
            <p:nvPr/>
          </p:nvCxnSpPr>
          <p:spPr>
            <a:xfrm flipH="1">
              <a:off x="2732478" y="1745902"/>
              <a:ext cx="1295429" cy="16378"/>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33" name="Straight Arrow Connector 132"/>
            <p:cNvCxnSpPr/>
            <p:nvPr/>
          </p:nvCxnSpPr>
          <p:spPr>
            <a:xfrm>
              <a:off x="2750163" y="1762280"/>
              <a:ext cx="14286" cy="1728242"/>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grpSp>
      <p:cxnSp>
        <p:nvCxnSpPr>
          <p:cNvPr id="155" name="Straight Connector 154"/>
          <p:cNvCxnSpPr/>
          <p:nvPr/>
        </p:nvCxnSpPr>
        <p:spPr>
          <a:xfrm>
            <a:off x="4938895" y="1490675"/>
            <a:ext cx="0" cy="454867"/>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57" name="Straight Connector 156"/>
          <p:cNvCxnSpPr/>
          <p:nvPr/>
        </p:nvCxnSpPr>
        <p:spPr>
          <a:xfrm flipH="1">
            <a:off x="4928853" y="1945542"/>
            <a:ext cx="2227908"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31" name="Elbow Connector 30"/>
          <p:cNvCxnSpPr>
            <a:cxnSpLocks/>
          </p:cNvCxnSpPr>
          <p:nvPr/>
        </p:nvCxnSpPr>
        <p:spPr>
          <a:xfrm rot="5400000">
            <a:off x="5917511" y="2251272"/>
            <a:ext cx="1544981" cy="933523"/>
          </a:xfrm>
          <a:prstGeom prst="bentConnector3">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36" name="TextBox 135">
            <a:extLst>
              <a:ext uri="{FF2B5EF4-FFF2-40B4-BE49-F238E27FC236}">
                <a16:creationId xmlns:a16="http://schemas.microsoft.com/office/drawing/2014/main" xmlns="" id="{13C18636-30A7-479A-9D95-4FE09B372482}"/>
              </a:ext>
            </a:extLst>
          </p:cNvPr>
          <p:cNvSpPr txBox="1"/>
          <p:nvPr/>
        </p:nvSpPr>
        <p:spPr>
          <a:xfrm>
            <a:off x="457200" y="3473970"/>
            <a:ext cx="705980" cy="261610"/>
          </a:xfrm>
          <a:prstGeom prst="rect">
            <a:avLst/>
          </a:prstGeom>
          <a:noFill/>
        </p:spPr>
        <p:txBody>
          <a:bodyPr wrap="square" rtlCol="0">
            <a:spAutoFit/>
          </a:bodyPr>
          <a:lstStyle/>
          <a:p>
            <a:r>
              <a:rPr lang="en-US" sz="1050" b="1" dirty="0"/>
              <a:t>WAOS</a:t>
            </a:r>
          </a:p>
        </p:txBody>
      </p:sp>
      <p:sp>
        <p:nvSpPr>
          <p:cNvPr id="140" name="TextBox 139">
            <a:extLst>
              <a:ext uri="{FF2B5EF4-FFF2-40B4-BE49-F238E27FC236}">
                <a16:creationId xmlns:a16="http://schemas.microsoft.com/office/drawing/2014/main" xmlns="" id="{38C2C264-E517-46EC-9286-31A25B861FC8}"/>
              </a:ext>
            </a:extLst>
          </p:cNvPr>
          <p:cNvSpPr txBox="1"/>
          <p:nvPr/>
        </p:nvSpPr>
        <p:spPr>
          <a:xfrm>
            <a:off x="7550243" y="3136440"/>
            <a:ext cx="705980" cy="261610"/>
          </a:xfrm>
          <a:prstGeom prst="rect">
            <a:avLst/>
          </a:prstGeom>
          <a:noFill/>
        </p:spPr>
        <p:txBody>
          <a:bodyPr wrap="square" rtlCol="0">
            <a:spAutoFit/>
          </a:bodyPr>
          <a:lstStyle/>
          <a:p>
            <a:r>
              <a:rPr lang="en-US" sz="1050" b="1" dirty="0"/>
              <a:t>WAOS</a:t>
            </a:r>
          </a:p>
        </p:txBody>
      </p:sp>
      <p:sp>
        <p:nvSpPr>
          <p:cNvPr id="142" name="Rectangle 141">
            <a:extLst>
              <a:ext uri="{FF2B5EF4-FFF2-40B4-BE49-F238E27FC236}">
                <a16:creationId xmlns:a16="http://schemas.microsoft.com/office/drawing/2014/main" xmlns="" id="{2A4688E3-769A-44D3-89AA-73922A8C83B9}"/>
              </a:ext>
            </a:extLst>
          </p:cNvPr>
          <p:cNvSpPr/>
          <p:nvPr/>
        </p:nvSpPr>
        <p:spPr>
          <a:xfrm>
            <a:off x="2616200" y="3497911"/>
            <a:ext cx="3673867" cy="400543"/>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sz="1600" b="1" dirty="0"/>
              <a:t>District Hospitals /Referral Hospitals</a:t>
            </a:r>
          </a:p>
        </p:txBody>
      </p:sp>
      <p:sp>
        <p:nvSpPr>
          <p:cNvPr id="158" name="Rectangle 157">
            <a:extLst>
              <a:ext uri="{FF2B5EF4-FFF2-40B4-BE49-F238E27FC236}">
                <a16:creationId xmlns:a16="http://schemas.microsoft.com/office/drawing/2014/main" xmlns="" id="{C13D9E22-2099-4E5A-A4D9-58098AC2D50E}"/>
              </a:ext>
            </a:extLst>
          </p:cNvPr>
          <p:cNvSpPr/>
          <p:nvPr/>
        </p:nvSpPr>
        <p:spPr>
          <a:xfrm>
            <a:off x="190137" y="5633414"/>
            <a:ext cx="2177897" cy="52608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Not for Profit</a:t>
            </a:r>
          </a:p>
          <a:p>
            <a:pPr algn="ctr"/>
            <a:endParaRPr lang="en-US" dirty="0"/>
          </a:p>
          <a:p>
            <a:pPr algn="ctr"/>
            <a:r>
              <a:rPr lang="en-US" dirty="0"/>
              <a:t>  </a:t>
            </a:r>
          </a:p>
        </p:txBody>
      </p:sp>
      <p:sp>
        <p:nvSpPr>
          <p:cNvPr id="160" name="Rectangle 159">
            <a:extLst>
              <a:ext uri="{FF2B5EF4-FFF2-40B4-BE49-F238E27FC236}">
                <a16:creationId xmlns:a16="http://schemas.microsoft.com/office/drawing/2014/main" xmlns="" id="{3A492D8D-4398-4BEB-B965-1CEF75CF2BC8}"/>
              </a:ext>
            </a:extLst>
          </p:cNvPr>
          <p:cNvSpPr/>
          <p:nvPr/>
        </p:nvSpPr>
        <p:spPr>
          <a:xfrm>
            <a:off x="2705100" y="5651294"/>
            <a:ext cx="1921857" cy="50820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for Profit</a:t>
            </a:r>
          </a:p>
          <a:p>
            <a:pPr algn="ctr"/>
            <a:endParaRPr lang="en-US" dirty="0"/>
          </a:p>
          <a:p>
            <a:pPr algn="ctr"/>
            <a:r>
              <a:rPr lang="en-US" dirty="0"/>
              <a:t>  </a:t>
            </a:r>
          </a:p>
        </p:txBody>
      </p:sp>
      <p:sp>
        <p:nvSpPr>
          <p:cNvPr id="162" name="Rectangle 161">
            <a:extLst>
              <a:ext uri="{FF2B5EF4-FFF2-40B4-BE49-F238E27FC236}">
                <a16:creationId xmlns:a16="http://schemas.microsoft.com/office/drawing/2014/main" xmlns="" id="{880D4A4D-B997-442E-BF23-C7DA0554483B}"/>
              </a:ext>
            </a:extLst>
          </p:cNvPr>
          <p:cNvSpPr/>
          <p:nvPr/>
        </p:nvSpPr>
        <p:spPr>
          <a:xfrm>
            <a:off x="4917421" y="5596954"/>
            <a:ext cx="2177897" cy="56254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Not for Profit</a:t>
            </a:r>
          </a:p>
          <a:p>
            <a:pPr algn="ctr"/>
            <a:endParaRPr lang="en-US" dirty="0"/>
          </a:p>
          <a:p>
            <a:pPr algn="ctr"/>
            <a:r>
              <a:rPr lang="en-US" dirty="0"/>
              <a:t>  </a:t>
            </a:r>
          </a:p>
        </p:txBody>
      </p:sp>
      <p:sp>
        <p:nvSpPr>
          <p:cNvPr id="163" name="Rectangle 162">
            <a:extLst>
              <a:ext uri="{FF2B5EF4-FFF2-40B4-BE49-F238E27FC236}">
                <a16:creationId xmlns:a16="http://schemas.microsoft.com/office/drawing/2014/main" xmlns="" id="{0650D514-9F74-468D-96B4-3AC0EBEDAC59}"/>
              </a:ext>
            </a:extLst>
          </p:cNvPr>
          <p:cNvSpPr/>
          <p:nvPr/>
        </p:nvSpPr>
        <p:spPr>
          <a:xfrm>
            <a:off x="7238147" y="5654905"/>
            <a:ext cx="1785120" cy="56053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for Profit</a:t>
            </a:r>
          </a:p>
          <a:p>
            <a:pPr algn="ctr"/>
            <a:endParaRPr lang="en-US" dirty="0"/>
          </a:p>
          <a:p>
            <a:pPr algn="ctr"/>
            <a:r>
              <a:rPr lang="en-US" dirty="0"/>
              <a:t>  </a:t>
            </a:r>
          </a:p>
        </p:txBody>
      </p:sp>
      <p:sp>
        <p:nvSpPr>
          <p:cNvPr id="165" name="Rectangle 164">
            <a:extLst>
              <a:ext uri="{FF2B5EF4-FFF2-40B4-BE49-F238E27FC236}">
                <a16:creationId xmlns:a16="http://schemas.microsoft.com/office/drawing/2014/main" xmlns="" id="{39D5A9DD-0669-43DB-8215-7EE4C7C46968}"/>
              </a:ext>
            </a:extLst>
          </p:cNvPr>
          <p:cNvSpPr/>
          <p:nvPr/>
        </p:nvSpPr>
        <p:spPr>
          <a:xfrm>
            <a:off x="3006840" y="2245738"/>
            <a:ext cx="2735467" cy="699591"/>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District Health Offices </a:t>
            </a:r>
          </a:p>
        </p:txBody>
      </p:sp>
      <p:cxnSp>
        <p:nvCxnSpPr>
          <p:cNvPr id="169" name="Straight Arrow Connector 168">
            <a:extLst>
              <a:ext uri="{FF2B5EF4-FFF2-40B4-BE49-F238E27FC236}">
                <a16:creationId xmlns:a16="http://schemas.microsoft.com/office/drawing/2014/main" xmlns="" id="{94CDDFA1-A2BD-4F21-B228-1C0E74BBFB98}"/>
              </a:ext>
            </a:extLst>
          </p:cNvPr>
          <p:cNvCxnSpPr>
            <a:cxnSpLocks/>
          </p:cNvCxnSpPr>
          <p:nvPr/>
        </p:nvCxnSpPr>
        <p:spPr>
          <a:xfrm>
            <a:off x="4708235" y="2945330"/>
            <a:ext cx="0" cy="558655"/>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70" name="Straight Arrow Connector 169">
            <a:extLst>
              <a:ext uri="{FF2B5EF4-FFF2-40B4-BE49-F238E27FC236}">
                <a16:creationId xmlns:a16="http://schemas.microsoft.com/office/drawing/2014/main" xmlns="" id="{D7650CAD-A714-48B7-AC2B-582970B04F8E}"/>
              </a:ext>
            </a:extLst>
          </p:cNvPr>
          <p:cNvCxnSpPr>
            <a:cxnSpLocks/>
          </p:cNvCxnSpPr>
          <p:nvPr/>
        </p:nvCxnSpPr>
        <p:spPr>
          <a:xfrm flipV="1">
            <a:off x="3367477" y="2945330"/>
            <a:ext cx="0" cy="558656"/>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171" name="TextBox 170">
            <a:extLst>
              <a:ext uri="{FF2B5EF4-FFF2-40B4-BE49-F238E27FC236}">
                <a16:creationId xmlns:a16="http://schemas.microsoft.com/office/drawing/2014/main" xmlns="" id="{72EFD340-0DDC-4D69-8B1A-8DCC303514DB}"/>
              </a:ext>
            </a:extLst>
          </p:cNvPr>
          <p:cNvSpPr txBox="1"/>
          <p:nvPr/>
        </p:nvSpPr>
        <p:spPr>
          <a:xfrm>
            <a:off x="72757" y="97703"/>
            <a:ext cx="2919093" cy="954107"/>
          </a:xfrm>
          <a:prstGeom prst="rect">
            <a:avLst/>
          </a:prstGeom>
          <a:noFill/>
          <a:ln>
            <a:noFill/>
          </a:ln>
        </p:spPr>
        <p:txBody>
          <a:bodyPr spcFirstLastPara="1" vert="horz" wrap="square" lIns="91425" tIns="45700" rIns="91425" bIns="45700" rtlCol="0" anchor="t" anchorCtr="0">
            <a:normAutofit/>
          </a:bodyPr>
          <a:lstStyle>
            <a:lvl1pPr marR="0" lvl="0">
              <a:spcBef>
                <a:spcPts val="0"/>
              </a:spcBef>
              <a:spcAft>
                <a:spcPts val="0"/>
              </a:spcAft>
              <a:buClr>
                <a:srgbClr val="BA0C2F"/>
              </a:buClr>
              <a:buSzPts val="6000"/>
              <a:buFont typeface="Cabin"/>
              <a:buNone/>
              <a:defRPr sz="2800" b="1" i="0" u="none" strike="noStrike" cap="none">
                <a:solidFill>
                  <a:srgbClr val="BA0C2F"/>
                </a:solidFill>
                <a:latin typeface="Gill Sans MT" panose="020B0502020104020203" pitchFamily="34" charset="0"/>
                <a:ea typeface="Cabin"/>
                <a:cs typeface="Cabin"/>
                <a:sym typeface="Cabin"/>
              </a:defRPr>
            </a:lvl1pPr>
            <a:lvl2pPr lvl="1">
              <a:spcBef>
                <a:spcPts val="0"/>
              </a:spcBef>
              <a:spcAft>
                <a:spcPts val="0"/>
              </a:spcAft>
              <a:buSzPts val="1400"/>
              <a:buNone/>
            </a:lvl2pPr>
            <a:lvl3pPr lvl="2">
              <a:spcBef>
                <a:spcPts val="0"/>
              </a:spcBef>
              <a:spcAft>
                <a:spcPts val="0"/>
              </a:spcAft>
              <a:buSzPts val="1400"/>
              <a:buNone/>
            </a:lvl3pPr>
            <a:lvl4pPr lvl="3">
              <a:spcBef>
                <a:spcPts val="0"/>
              </a:spcBef>
              <a:spcAft>
                <a:spcPts val="0"/>
              </a:spcAft>
              <a:buSzPts val="1400"/>
              <a:buNone/>
            </a:lvl4pPr>
            <a:lvl5pPr lvl="4">
              <a:spcBef>
                <a:spcPts val="0"/>
              </a:spcBef>
              <a:spcAft>
                <a:spcPts val="0"/>
              </a:spcAft>
              <a:buSzPts val="1400"/>
              <a:buNone/>
            </a:lvl5pPr>
            <a:lvl6pPr lvl="5">
              <a:spcBef>
                <a:spcPts val="0"/>
              </a:spcBef>
              <a:spcAft>
                <a:spcPts val="0"/>
              </a:spcAft>
              <a:buSzPts val="1400"/>
              <a:buNone/>
            </a:lvl6pPr>
            <a:lvl7pPr lvl="6">
              <a:spcBef>
                <a:spcPts val="0"/>
              </a:spcBef>
              <a:spcAft>
                <a:spcPts val="0"/>
              </a:spcAft>
              <a:buSzPts val="1400"/>
              <a:buNone/>
            </a:lvl7pPr>
            <a:lvl8pPr lvl="7">
              <a:spcBef>
                <a:spcPts val="0"/>
              </a:spcBef>
              <a:spcAft>
                <a:spcPts val="0"/>
              </a:spcAft>
              <a:buSzPts val="1400"/>
              <a:buNone/>
            </a:lvl8pPr>
            <a:lvl9pPr lvl="8">
              <a:spcBef>
                <a:spcPts val="0"/>
              </a:spcBef>
              <a:spcAft>
                <a:spcPts val="0"/>
              </a:spcAft>
              <a:buSzPts val="1400"/>
              <a:buNone/>
            </a:lvl9pPr>
          </a:lstStyle>
          <a:p>
            <a:pPr>
              <a:lnSpc>
                <a:spcPct val="90000"/>
              </a:lnSpc>
            </a:pPr>
            <a:r>
              <a:rPr lang="en-US" sz="1800" dirty="0"/>
              <a:t>Uganda National Health Supply Chain Product and Information Flow </a:t>
            </a:r>
          </a:p>
        </p:txBody>
      </p:sp>
      <p:cxnSp>
        <p:nvCxnSpPr>
          <p:cNvPr id="172" name="Straight Arrow Connector 171">
            <a:extLst>
              <a:ext uri="{FF2B5EF4-FFF2-40B4-BE49-F238E27FC236}">
                <a16:creationId xmlns:a16="http://schemas.microsoft.com/office/drawing/2014/main" xmlns="" id="{300867D1-2C2C-44E1-8A69-96DE8642E62F}"/>
              </a:ext>
            </a:extLst>
          </p:cNvPr>
          <p:cNvCxnSpPr/>
          <p:nvPr/>
        </p:nvCxnSpPr>
        <p:spPr>
          <a:xfrm>
            <a:off x="4467448" y="1494769"/>
            <a:ext cx="0" cy="7453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74" name="Straight Arrow Connector 173">
            <a:extLst>
              <a:ext uri="{FF2B5EF4-FFF2-40B4-BE49-F238E27FC236}">
                <a16:creationId xmlns:a16="http://schemas.microsoft.com/office/drawing/2014/main" xmlns="" id="{9C83EEC7-9CCD-4641-907A-AE6894B7F0EB}"/>
              </a:ext>
            </a:extLst>
          </p:cNvPr>
          <p:cNvCxnSpPr/>
          <p:nvPr/>
        </p:nvCxnSpPr>
        <p:spPr>
          <a:xfrm>
            <a:off x="4378024" y="1500766"/>
            <a:ext cx="0" cy="74539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5" name="Straight Arrow Connector 174">
            <a:extLst>
              <a:ext uri="{FF2B5EF4-FFF2-40B4-BE49-F238E27FC236}">
                <a16:creationId xmlns:a16="http://schemas.microsoft.com/office/drawing/2014/main" xmlns="" id="{A0A31777-45C9-4C5B-BA54-64DEE1166AB8}"/>
              </a:ext>
            </a:extLst>
          </p:cNvPr>
          <p:cNvCxnSpPr/>
          <p:nvPr/>
        </p:nvCxnSpPr>
        <p:spPr>
          <a:xfrm>
            <a:off x="4268716" y="1488105"/>
            <a:ext cx="0" cy="745395"/>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176" name="Straight Arrow Connector 175">
            <a:extLst>
              <a:ext uri="{FF2B5EF4-FFF2-40B4-BE49-F238E27FC236}">
                <a16:creationId xmlns:a16="http://schemas.microsoft.com/office/drawing/2014/main" xmlns="" id="{F66BEB9B-3EF4-4F6F-91D9-DDCEF7FBA7D9}"/>
              </a:ext>
            </a:extLst>
          </p:cNvPr>
          <p:cNvCxnSpPr/>
          <p:nvPr/>
        </p:nvCxnSpPr>
        <p:spPr>
          <a:xfrm>
            <a:off x="4728673" y="1518024"/>
            <a:ext cx="0" cy="711398"/>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77" name="Straight Arrow Connector 176">
            <a:extLst>
              <a:ext uri="{FF2B5EF4-FFF2-40B4-BE49-F238E27FC236}">
                <a16:creationId xmlns:a16="http://schemas.microsoft.com/office/drawing/2014/main" xmlns="" id="{D356D4D7-ACAA-4C72-BAEA-72DB4D50FAA3}"/>
              </a:ext>
            </a:extLst>
          </p:cNvPr>
          <p:cNvCxnSpPr>
            <a:cxnSpLocks/>
          </p:cNvCxnSpPr>
          <p:nvPr/>
        </p:nvCxnSpPr>
        <p:spPr>
          <a:xfrm>
            <a:off x="4608951" y="1500343"/>
            <a:ext cx="93" cy="739821"/>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78" name="Rectangle 177">
            <a:extLst>
              <a:ext uri="{FF2B5EF4-FFF2-40B4-BE49-F238E27FC236}">
                <a16:creationId xmlns:a16="http://schemas.microsoft.com/office/drawing/2014/main" xmlns="" id="{A0B1B174-079E-4522-9FFC-3BDD9F89AD75}"/>
              </a:ext>
            </a:extLst>
          </p:cNvPr>
          <p:cNvSpPr/>
          <p:nvPr/>
        </p:nvSpPr>
        <p:spPr>
          <a:xfrm>
            <a:off x="7379842" y="902331"/>
            <a:ext cx="1687957" cy="59801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sz="1400" b="1" dirty="0"/>
              <a:t>CDC /PEPFAR</a:t>
            </a:r>
          </a:p>
          <a:p>
            <a:pPr algn="ctr"/>
            <a:r>
              <a:rPr lang="en-US" sz="1400" b="1" dirty="0"/>
              <a:t>ARVs/Nutrition</a:t>
            </a:r>
          </a:p>
        </p:txBody>
      </p:sp>
      <p:cxnSp>
        <p:nvCxnSpPr>
          <p:cNvPr id="134" name="Straight Connector 133"/>
          <p:cNvCxnSpPr/>
          <p:nvPr/>
        </p:nvCxnSpPr>
        <p:spPr>
          <a:xfrm>
            <a:off x="2158482" y="2817845"/>
            <a:ext cx="863076" cy="1555"/>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38" name="Straight Arrow Connector 137"/>
          <p:cNvCxnSpPr/>
          <p:nvPr/>
        </p:nvCxnSpPr>
        <p:spPr>
          <a:xfrm>
            <a:off x="2150910" y="2817845"/>
            <a:ext cx="0" cy="1782444"/>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43" name="Straight Arrow Connector 142">
            <a:extLst>
              <a:ext uri="{FF2B5EF4-FFF2-40B4-BE49-F238E27FC236}">
                <a16:creationId xmlns:a16="http://schemas.microsoft.com/office/drawing/2014/main" xmlns="" id="{05674758-9A68-47D9-BA80-F19CEE70CB38}"/>
              </a:ext>
            </a:extLst>
          </p:cNvPr>
          <p:cNvCxnSpPr/>
          <p:nvPr/>
        </p:nvCxnSpPr>
        <p:spPr>
          <a:xfrm>
            <a:off x="6483350" y="6606462"/>
            <a:ext cx="403354" cy="63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68" name="TextBox 167">
            <a:extLst>
              <a:ext uri="{FF2B5EF4-FFF2-40B4-BE49-F238E27FC236}">
                <a16:creationId xmlns:a16="http://schemas.microsoft.com/office/drawing/2014/main" xmlns="" id="{F1775871-D9C1-4D85-A6C8-81DAA217700A}"/>
              </a:ext>
            </a:extLst>
          </p:cNvPr>
          <p:cNvSpPr txBox="1"/>
          <p:nvPr/>
        </p:nvSpPr>
        <p:spPr>
          <a:xfrm>
            <a:off x="7161544" y="6470450"/>
            <a:ext cx="437415" cy="246221"/>
          </a:xfrm>
          <a:prstGeom prst="rect">
            <a:avLst/>
          </a:prstGeom>
          <a:noFill/>
        </p:spPr>
        <p:txBody>
          <a:bodyPr wrap="square" rtlCol="0">
            <a:spAutoFit/>
          </a:bodyPr>
          <a:lstStyle/>
          <a:p>
            <a:r>
              <a:rPr lang="en-US" sz="1000" b="1" dirty="0"/>
              <a:t>3PL </a:t>
            </a:r>
          </a:p>
        </p:txBody>
      </p:sp>
      <p:sp>
        <p:nvSpPr>
          <p:cNvPr id="2" name="Oval Callout 1"/>
          <p:cNvSpPr/>
          <p:nvPr/>
        </p:nvSpPr>
        <p:spPr>
          <a:xfrm>
            <a:off x="6671534" y="97703"/>
            <a:ext cx="2396266" cy="868067"/>
          </a:xfrm>
          <a:prstGeom prst="wedgeEllipseCallout">
            <a:avLst>
              <a:gd name="adj1" fmla="val -203793"/>
              <a:gd name="adj2" fmla="val 37714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Larger SC Map here.</a:t>
            </a:r>
          </a:p>
        </p:txBody>
      </p:sp>
    </p:spTree>
    <p:extLst>
      <p:ext uri="{BB962C8B-B14F-4D97-AF65-F5344CB8AC3E}">
        <p14:creationId xmlns:p14="http://schemas.microsoft.com/office/powerpoint/2010/main" val="4261505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ircular Arrow 151"/>
          <p:cNvSpPr/>
          <p:nvPr/>
        </p:nvSpPr>
        <p:spPr>
          <a:xfrm>
            <a:off x="5725986" y="4441336"/>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0" name="Circular Arrow 149"/>
          <p:cNvSpPr/>
          <p:nvPr/>
        </p:nvSpPr>
        <p:spPr>
          <a:xfrm>
            <a:off x="2082964" y="4410112"/>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8" name="Circular Arrow 147"/>
          <p:cNvSpPr/>
          <p:nvPr/>
        </p:nvSpPr>
        <p:spPr>
          <a:xfrm>
            <a:off x="5173269" y="787708"/>
            <a:ext cx="830724" cy="817938"/>
          </a:xfrm>
          <a:prstGeom prst="circularArrow">
            <a:avLst>
              <a:gd name="adj1" fmla="val 12500"/>
              <a:gd name="adj2" fmla="val 1142319"/>
              <a:gd name="adj3" fmla="val 20457681"/>
              <a:gd name="adj4" fmla="val 271340"/>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7" name="Circular Arrow 136"/>
          <p:cNvSpPr/>
          <p:nvPr/>
        </p:nvSpPr>
        <p:spPr>
          <a:xfrm>
            <a:off x="2078605" y="5397501"/>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6" name="Circular Arrow 145"/>
          <p:cNvSpPr/>
          <p:nvPr/>
        </p:nvSpPr>
        <p:spPr>
          <a:xfrm>
            <a:off x="4291811" y="5440068"/>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7" name="Circular Arrow 146"/>
          <p:cNvSpPr/>
          <p:nvPr/>
        </p:nvSpPr>
        <p:spPr>
          <a:xfrm>
            <a:off x="6741399" y="5464670"/>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2750163" y="341859"/>
            <a:ext cx="5049664" cy="414165"/>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Manufacturers/ Customs Clearance  </a:t>
            </a:r>
          </a:p>
        </p:txBody>
      </p:sp>
      <p:sp>
        <p:nvSpPr>
          <p:cNvPr id="7" name="Rectangle 6"/>
          <p:cNvSpPr/>
          <p:nvPr/>
        </p:nvSpPr>
        <p:spPr>
          <a:xfrm>
            <a:off x="2260599" y="971177"/>
            <a:ext cx="3133573"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NMS/GF</a:t>
            </a:r>
          </a:p>
        </p:txBody>
      </p:sp>
      <p:sp>
        <p:nvSpPr>
          <p:cNvPr id="12" name="Rectangle 11"/>
          <p:cNvSpPr/>
          <p:nvPr/>
        </p:nvSpPr>
        <p:spPr>
          <a:xfrm>
            <a:off x="5811108" y="945996"/>
            <a:ext cx="2596291"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JMS/GF</a:t>
            </a:r>
          </a:p>
        </p:txBody>
      </p:sp>
      <p:sp>
        <p:nvSpPr>
          <p:cNvPr id="97" name="Rectangle 96"/>
          <p:cNvSpPr/>
          <p:nvPr/>
        </p:nvSpPr>
        <p:spPr>
          <a:xfrm>
            <a:off x="853444" y="4615312"/>
            <a:ext cx="6946383" cy="419100"/>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Government Health Centers II-IV  </a:t>
            </a:r>
          </a:p>
        </p:txBody>
      </p:sp>
      <p:cxnSp>
        <p:nvCxnSpPr>
          <p:cNvPr id="30" name="Straight Arrow Connector 29"/>
          <p:cNvCxnSpPr>
            <a:cxnSpLocks/>
          </p:cNvCxnSpPr>
          <p:nvPr/>
        </p:nvCxnSpPr>
        <p:spPr>
          <a:xfrm>
            <a:off x="6413242" y="756024"/>
            <a:ext cx="0" cy="21515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a:off x="4884877" y="1991037"/>
            <a:ext cx="968713" cy="7163"/>
          </a:xfrm>
          <a:prstGeom prst="line">
            <a:avLst/>
          </a:prstGeom>
        </p:spPr>
        <p:style>
          <a:lnRef idx="2">
            <a:schemeClr val="dk1"/>
          </a:lnRef>
          <a:fillRef idx="0">
            <a:schemeClr val="dk1"/>
          </a:fillRef>
          <a:effectRef idx="1">
            <a:schemeClr val="dk1"/>
          </a:effectRef>
          <a:fontRef idx="minor">
            <a:schemeClr val="tx1"/>
          </a:fontRef>
        </p:style>
      </p:cxnSp>
      <p:cxnSp>
        <p:nvCxnSpPr>
          <p:cNvPr id="73" name="Straight Arrow Connector 72"/>
          <p:cNvCxnSpPr/>
          <p:nvPr/>
        </p:nvCxnSpPr>
        <p:spPr>
          <a:xfrm>
            <a:off x="5837080" y="2009843"/>
            <a:ext cx="11452" cy="150565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41" name="Straight Arrow Connector 140"/>
          <p:cNvCxnSpPr/>
          <p:nvPr/>
        </p:nvCxnSpPr>
        <p:spPr>
          <a:xfrm flipH="1">
            <a:off x="8205719" y="1475163"/>
            <a:ext cx="16350" cy="4090426"/>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3" name="Straight Connector 172"/>
          <p:cNvCxnSpPr/>
          <p:nvPr/>
        </p:nvCxnSpPr>
        <p:spPr>
          <a:xfrm flipH="1" flipV="1">
            <a:off x="5014651" y="1494770"/>
            <a:ext cx="1" cy="37011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88" name="Straight Arrow Connector 187"/>
          <p:cNvCxnSpPr/>
          <p:nvPr/>
        </p:nvCxnSpPr>
        <p:spPr>
          <a:xfrm>
            <a:off x="7028325" y="1500345"/>
            <a:ext cx="0" cy="310918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7" name="Straight Arrow Connector 226"/>
          <p:cNvCxnSpPr/>
          <p:nvPr/>
        </p:nvCxnSpPr>
        <p:spPr>
          <a:xfrm flipH="1">
            <a:off x="6817028" y="1500345"/>
            <a:ext cx="10482" cy="31091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35" name="Straight Connector 234"/>
          <p:cNvCxnSpPr/>
          <p:nvPr/>
        </p:nvCxnSpPr>
        <p:spPr>
          <a:xfrm>
            <a:off x="4884877" y="1494770"/>
            <a:ext cx="0" cy="490851"/>
          </a:xfrm>
          <a:prstGeom prst="line">
            <a:avLst/>
          </a:prstGeom>
        </p:spPr>
        <p:style>
          <a:lnRef idx="2">
            <a:schemeClr val="dk1"/>
          </a:lnRef>
          <a:fillRef idx="0">
            <a:schemeClr val="dk1"/>
          </a:fillRef>
          <a:effectRef idx="1">
            <a:schemeClr val="dk1"/>
          </a:effectRef>
          <a:fontRef idx="minor">
            <a:schemeClr val="tx1"/>
          </a:fontRef>
        </p:style>
      </p:cxnSp>
      <p:cxnSp>
        <p:nvCxnSpPr>
          <p:cNvPr id="271" name="Straight Arrow Connector 270"/>
          <p:cNvCxnSpPr/>
          <p:nvPr/>
        </p:nvCxnSpPr>
        <p:spPr>
          <a:xfrm>
            <a:off x="5970983" y="1856724"/>
            <a:ext cx="11803" cy="1658777"/>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75" name="Straight Connector 274"/>
          <p:cNvCxnSpPr/>
          <p:nvPr/>
        </p:nvCxnSpPr>
        <p:spPr>
          <a:xfrm flipV="1">
            <a:off x="5122535" y="1500344"/>
            <a:ext cx="0" cy="29196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285" name="Straight Arrow Connector 284"/>
          <p:cNvCxnSpPr/>
          <p:nvPr/>
        </p:nvCxnSpPr>
        <p:spPr>
          <a:xfrm>
            <a:off x="7309374" y="1783808"/>
            <a:ext cx="0" cy="282572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333" name="Straight Arrow Connector 332"/>
          <p:cNvCxnSpPr/>
          <p:nvPr/>
        </p:nvCxnSpPr>
        <p:spPr>
          <a:xfrm>
            <a:off x="1634436" y="1659784"/>
            <a:ext cx="0" cy="2949747"/>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336" name="Straight Connector 335"/>
          <p:cNvCxnSpPr/>
          <p:nvPr/>
        </p:nvCxnSpPr>
        <p:spPr>
          <a:xfrm flipH="1">
            <a:off x="1634436" y="1638520"/>
            <a:ext cx="2308953" cy="792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41" name="Straight Connector 340"/>
          <p:cNvCxnSpPr/>
          <p:nvPr/>
        </p:nvCxnSpPr>
        <p:spPr>
          <a:xfrm flipV="1">
            <a:off x="3943387" y="1500766"/>
            <a:ext cx="0" cy="13375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57" name="Straight Arrow Connector 356"/>
          <p:cNvCxnSpPr/>
          <p:nvPr/>
        </p:nvCxnSpPr>
        <p:spPr>
          <a:xfrm>
            <a:off x="1961118" y="2603548"/>
            <a:ext cx="9885" cy="2005983"/>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358" name="Straight Connector 357"/>
          <p:cNvCxnSpPr/>
          <p:nvPr/>
        </p:nvCxnSpPr>
        <p:spPr>
          <a:xfrm>
            <a:off x="1966060" y="2603548"/>
            <a:ext cx="1045722" cy="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72" name="Straight Connector 371"/>
          <p:cNvCxnSpPr/>
          <p:nvPr/>
        </p:nvCxnSpPr>
        <p:spPr>
          <a:xfrm flipH="1">
            <a:off x="262033" y="2667745"/>
            <a:ext cx="2744807"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74" name="Straight Arrow Connector 373"/>
          <p:cNvCxnSpPr/>
          <p:nvPr/>
        </p:nvCxnSpPr>
        <p:spPr>
          <a:xfrm>
            <a:off x="286323" y="2667745"/>
            <a:ext cx="0" cy="2965669"/>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412" name="Straight Connector 411"/>
          <p:cNvCxnSpPr/>
          <p:nvPr/>
        </p:nvCxnSpPr>
        <p:spPr>
          <a:xfrm>
            <a:off x="6223239" y="1494770"/>
            <a:ext cx="0" cy="106399"/>
          </a:xfrm>
          <a:prstGeom prst="line">
            <a:avLst/>
          </a:prstGeom>
        </p:spPr>
        <p:style>
          <a:lnRef idx="2">
            <a:schemeClr val="dk1"/>
          </a:lnRef>
          <a:fillRef idx="0">
            <a:schemeClr val="dk1"/>
          </a:fillRef>
          <a:effectRef idx="1">
            <a:schemeClr val="dk1"/>
          </a:effectRef>
          <a:fontRef idx="minor">
            <a:schemeClr val="tx1"/>
          </a:fontRef>
        </p:style>
      </p:cxnSp>
      <p:cxnSp>
        <p:nvCxnSpPr>
          <p:cNvPr id="414" name="Straight Connector 413"/>
          <p:cNvCxnSpPr/>
          <p:nvPr/>
        </p:nvCxnSpPr>
        <p:spPr>
          <a:xfrm>
            <a:off x="6223239" y="1593411"/>
            <a:ext cx="2553000" cy="7758"/>
          </a:xfrm>
          <a:prstGeom prst="line">
            <a:avLst/>
          </a:prstGeom>
        </p:spPr>
        <p:style>
          <a:lnRef idx="2">
            <a:schemeClr val="dk1"/>
          </a:lnRef>
          <a:fillRef idx="0">
            <a:schemeClr val="dk1"/>
          </a:fillRef>
          <a:effectRef idx="1">
            <a:schemeClr val="dk1"/>
          </a:effectRef>
          <a:fontRef idx="minor">
            <a:schemeClr val="tx1"/>
          </a:fontRef>
        </p:style>
      </p:cxnSp>
      <p:cxnSp>
        <p:nvCxnSpPr>
          <p:cNvPr id="416" name="Straight Arrow Connector 415"/>
          <p:cNvCxnSpPr/>
          <p:nvPr/>
        </p:nvCxnSpPr>
        <p:spPr>
          <a:xfrm>
            <a:off x="8776239" y="1593411"/>
            <a:ext cx="0" cy="397217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39" name="Straight Arrow Connector 438"/>
          <p:cNvCxnSpPr/>
          <p:nvPr/>
        </p:nvCxnSpPr>
        <p:spPr>
          <a:xfrm>
            <a:off x="1135216" y="2740178"/>
            <a:ext cx="19728" cy="1884467"/>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441" name="Straight Connector 440"/>
          <p:cNvCxnSpPr/>
          <p:nvPr/>
        </p:nvCxnSpPr>
        <p:spPr>
          <a:xfrm flipH="1">
            <a:off x="1133533" y="2740178"/>
            <a:ext cx="1877454"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462" name="Straight Arrow Connector 461"/>
          <p:cNvCxnSpPr/>
          <p:nvPr/>
        </p:nvCxnSpPr>
        <p:spPr>
          <a:xfrm>
            <a:off x="6079996" y="2269161"/>
            <a:ext cx="0" cy="124634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464" name="Rectangle 463"/>
          <p:cNvSpPr/>
          <p:nvPr/>
        </p:nvSpPr>
        <p:spPr>
          <a:xfrm>
            <a:off x="5994044" y="2016869"/>
            <a:ext cx="592047" cy="252292"/>
          </a:xfrm>
          <a:prstGeom prst="rect">
            <a:avLst/>
          </a:prstGeom>
          <a:ln>
            <a:prstDash val="dashDot"/>
          </a:ln>
        </p:spPr>
        <p:style>
          <a:lnRef idx="1">
            <a:schemeClr val="dk1"/>
          </a:lnRef>
          <a:fillRef idx="3">
            <a:schemeClr val="dk1"/>
          </a:fillRef>
          <a:effectRef idx="2">
            <a:schemeClr val="dk1"/>
          </a:effectRef>
          <a:fontRef idx="minor">
            <a:schemeClr val="lt1"/>
          </a:fontRef>
        </p:style>
        <p:txBody>
          <a:bodyPr rtlCol="0" anchor="ctr"/>
          <a:lstStyle/>
          <a:p>
            <a:pPr algn="ctr"/>
            <a:r>
              <a:rPr lang="en-US" sz="1000" dirty="0"/>
              <a:t>UNPHL</a:t>
            </a:r>
          </a:p>
        </p:txBody>
      </p:sp>
      <p:cxnSp>
        <p:nvCxnSpPr>
          <p:cNvPr id="468" name="Straight Connector 467"/>
          <p:cNvCxnSpPr/>
          <p:nvPr/>
        </p:nvCxnSpPr>
        <p:spPr>
          <a:xfrm flipV="1">
            <a:off x="6079996" y="1475163"/>
            <a:ext cx="0" cy="515453"/>
          </a:xfrm>
          <a:prstGeom prst="line">
            <a:avLst/>
          </a:prstGeom>
        </p:spPr>
        <p:style>
          <a:lnRef idx="2">
            <a:schemeClr val="accent6"/>
          </a:lnRef>
          <a:fillRef idx="0">
            <a:schemeClr val="accent6"/>
          </a:fillRef>
          <a:effectRef idx="1">
            <a:schemeClr val="accent6"/>
          </a:effectRef>
          <a:fontRef idx="minor">
            <a:schemeClr val="tx1"/>
          </a:fontRef>
        </p:style>
      </p:cxnSp>
      <p:cxnSp>
        <p:nvCxnSpPr>
          <p:cNvPr id="475" name="Straight Arrow Connector 474"/>
          <p:cNvCxnSpPr/>
          <p:nvPr/>
        </p:nvCxnSpPr>
        <p:spPr>
          <a:xfrm>
            <a:off x="4708235" y="2807544"/>
            <a:ext cx="0" cy="696441"/>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014651" y="1856724"/>
            <a:ext cx="956332" cy="8159"/>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1" name="Straight Connector 70"/>
          <p:cNvCxnSpPr/>
          <p:nvPr/>
        </p:nvCxnSpPr>
        <p:spPr>
          <a:xfrm>
            <a:off x="5122535" y="1792307"/>
            <a:ext cx="2186839"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4" name="Straight Connector 73"/>
          <p:cNvCxnSpPr/>
          <p:nvPr/>
        </p:nvCxnSpPr>
        <p:spPr>
          <a:xfrm flipH="1" flipV="1">
            <a:off x="6577904" y="1475163"/>
            <a:ext cx="8187" cy="208787"/>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5" name="Straight Connector 74"/>
          <p:cNvCxnSpPr/>
          <p:nvPr/>
        </p:nvCxnSpPr>
        <p:spPr>
          <a:xfrm flipV="1">
            <a:off x="6577904" y="1678534"/>
            <a:ext cx="2058069" cy="5417"/>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7" name="Straight Arrow Connector 76"/>
          <p:cNvCxnSpPr/>
          <p:nvPr/>
        </p:nvCxnSpPr>
        <p:spPr>
          <a:xfrm>
            <a:off x="8616696" y="1678534"/>
            <a:ext cx="0" cy="388705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00" name="Straight Connector 99"/>
          <p:cNvCxnSpPr/>
          <p:nvPr/>
        </p:nvCxnSpPr>
        <p:spPr>
          <a:xfrm>
            <a:off x="4114800" y="1500766"/>
            <a:ext cx="0" cy="490271"/>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06" name="Straight Connector 105"/>
          <p:cNvCxnSpPr>
            <a:cxnSpLocks/>
          </p:cNvCxnSpPr>
          <p:nvPr/>
        </p:nvCxnSpPr>
        <p:spPr>
          <a:xfrm flipH="1">
            <a:off x="1834896" y="1985621"/>
            <a:ext cx="2279904" cy="3156"/>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108" name="Straight Arrow Connector 107"/>
          <p:cNvCxnSpPr/>
          <p:nvPr/>
        </p:nvCxnSpPr>
        <p:spPr>
          <a:xfrm>
            <a:off x="1837696" y="1985621"/>
            <a:ext cx="0" cy="2623910"/>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V="1">
            <a:off x="640094" y="3828061"/>
            <a:ext cx="1" cy="1746867"/>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29" name="Straight Arrow Connector 128"/>
          <p:cNvCxnSpPr/>
          <p:nvPr/>
        </p:nvCxnSpPr>
        <p:spPr>
          <a:xfrm flipV="1">
            <a:off x="3712963" y="1500343"/>
            <a:ext cx="0" cy="729079"/>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8" name="Straight Arrow Connector 137"/>
          <p:cNvCxnSpPr>
            <a:cxnSpLocks/>
          </p:cNvCxnSpPr>
          <p:nvPr/>
        </p:nvCxnSpPr>
        <p:spPr>
          <a:xfrm flipV="1">
            <a:off x="3367477" y="2945330"/>
            <a:ext cx="0" cy="558656"/>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9" name="Straight Arrow Connector 138"/>
          <p:cNvCxnSpPr/>
          <p:nvPr/>
        </p:nvCxnSpPr>
        <p:spPr>
          <a:xfrm flipH="1" flipV="1">
            <a:off x="5742308" y="2658462"/>
            <a:ext cx="835596" cy="2"/>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V="1">
            <a:off x="6556710" y="2658465"/>
            <a:ext cx="0" cy="1951066"/>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flipV="1">
            <a:off x="6436172" y="1678534"/>
            <a:ext cx="0" cy="331309"/>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3" name="Straight Connector 152"/>
          <p:cNvCxnSpPr/>
          <p:nvPr/>
        </p:nvCxnSpPr>
        <p:spPr>
          <a:xfrm flipH="1" flipV="1">
            <a:off x="5248656" y="1704324"/>
            <a:ext cx="1176848" cy="1"/>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9" name="Straight Arrow Connector 158"/>
          <p:cNvCxnSpPr/>
          <p:nvPr/>
        </p:nvCxnSpPr>
        <p:spPr>
          <a:xfrm flipV="1">
            <a:off x="5248656" y="1455271"/>
            <a:ext cx="0" cy="249054"/>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flipV="1">
            <a:off x="7876322" y="3522407"/>
            <a:ext cx="0" cy="236526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flipH="1" flipV="1">
            <a:off x="943887" y="3837724"/>
            <a:ext cx="2264" cy="771807"/>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89" name="Straight Connector 188"/>
          <p:cNvCxnSpPr/>
          <p:nvPr/>
        </p:nvCxnSpPr>
        <p:spPr>
          <a:xfrm flipH="1">
            <a:off x="737587" y="2143015"/>
            <a:ext cx="2550633" cy="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1" name="Straight Arrow Connector 190"/>
          <p:cNvCxnSpPr/>
          <p:nvPr/>
        </p:nvCxnSpPr>
        <p:spPr>
          <a:xfrm flipV="1">
            <a:off x="3309555" y="1455271"/>
            <a:ext cx="0" cy="657075"/>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flipV="1">
            <a:off x="1316698" y="2437738"/>
            <a:ext cx="1690142" cy="6234"/>
          </a:xfrm>
          <a:prstGeom prst="line">
            <a:avLst/>
          </a:prstGeom>
          <a:ln>
            <a:prstDash val="dashDot"/>
          </a:ln>
        </p:spPr>
        <p:style>
          <a:lnRef idx="2">
            <a:schemeClr val="dk1"/>
          </a:lnRef>
          <a:fillRef idx="0">
            <a:schemeClr val="dk1"/>
          </a:fillRef>
          <a:effectRef idx="1">
            <a:schemeClr val="dk1"/>
          </a:effectRef>
          <a:fontRef idx="minor">
            <a:schemeClr val="tx1"/>
          </a:fontRef>
        </p:style>
      </p:cxnSp>
      <p:cxnSp>
        <p:nvCxnSpPr>
          <p:cNvPr id="101" name="Straight Arrow Connector 100"/>
          <p:cNvCxnSpPr/>
          <p:nvPr/>
        </p:nvCxnSpPr>
        <p:spPr>
          <a:xfrm>
            <a:off x="1322832" y="2435283"/>
            <a:ext cx="0" cy="21742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853444" y="2320861"/>
            <a:ext cx="560179" cy="246221"/>
          </a:xfrm>
          <a:prstGeom prst="rect">
            <a:avLst/>
          </a:prstGeom>
          <a:solidFill>
            <a:srgbClr val="FF0000"/>
          </a:solidFill>
          <a:ln>
            <a:solidFill>
              <a:schemeClr val="tx1"/>
            </a:solidFill>
            <a:prstDash val="dashDot"/>
          </a:ln>
        </p:spPr>
        <p:txBody>
          <a:bodyPr wrap="square" rtlCol="0">
            <a:spAutoFit/>
          </a:bodyPr>
          <a:lstStyle/>
          <a:p>
            <a:r>
              <a:rPr lang="en-US" sz="1000" b="1" dirty="0"/>
              <a:t>3PL</a:t>
            </a:r>
          </a:p>
        </p:txBody>
      </p:sp>
      <p:cxnSp>
        <p:nvCxnSpPr>
          <p:cNvPr id="107" name="Straight Arrow Connector 106"/>
          <p:cNvCxnSpPr/>
          <p:nvPr/>
        </p:nvCxnSpPr>
        <p:spPr>
          <a:xfrm>
            <a:off x="8314343" y="2516964"/>
            <a:ext cx="0" cy="3048625"/>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09" name="Straight Connector 108"/>
          <p:cNvCxnSpPr>
            <a:cxnSpLocks/>
          </p:cNvCxnSpPr>
          <p:nvPr/>
        </p:nvCxnSpPr>
        <p:spPr>
          <a:xfrm>
            <a:off x="5742307" y="2523605"/>
            <a:ext cx="2572036" cy="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13" name="Straight Arrow Connector 112"/>
          <p:cNvCxnSpPr>
            <a:cxnSpLocks/>
          </p:cNvCxnSpPr>
          <p:nvPr/>
        </p:nvCxnSpPr>
        <p:spPr>
          <a:xfrm>
            <a:off x="4498694" y="756024"/>
            <a:ext cx="0" cy="21515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1" name="Straight Arrow Connector 200"/>
          <p:cNvCxnSpPr/>
          <p:nvPr/>
        </p:nvCxnSpPr>
        <p:spPr>
          <a:xfrm>
            <a:off x="45726" y="6299200"/>
            <a:ext cx="432613" cy="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151" name="TextBox 150"/>
          <p:cNvSpPr txBox="1"/>
          <p:nvPr/>
        </p:nvSpPr>
        <p:spPr>
          <a:xfrm>
            <a:off x="539232" y="6165849"/>
            <a:ext cx="459957" cy="246221"/>
          </a:xfrm>
          <a:prstGeom prst="rect">
            <a:avLst/>
          </a:prstGeom>
          <a:noFill/>
        </p:spPr>
        <p:txBody>
          <a:bodyPr wrap="square" rtlCol="0">
            <a:spAutoFit/>
          </a:bodyPr>
          <a:lstStyle/>
          <a:p>
            <a:r>
              <a:rPr lang="en-US" sz="1000" b="1" dirty="0"/>
              <a:t>ARVs</a:t>
            </a:r>
          </a:p>
        </p:txBody>
      </p:sp>
      <p:cxnSp>
        <p:nvCxnSpPr>
          <p:cNvPr id="205" name="Straight Arrow Connector 204"/>
          <p:cNvCxnSpPr/>
          <p:nvPr/>
        </p:nvCxnSpPr>
        <p:spPr>
          <a:xfrm>
            <a:off x="39110" y="6457949"/>
            <a:ext cx="397299"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10" name="TextBox 209"/>
          <p:cNvSpPr txBox="1"/>
          <p:nvPr/>
        </p:nvSpPr>
        <p:spPr>
          <a:xfrm>
            <a:off x="555157" y="6366589"/>
            <a:ext cx="459957" cy="246221"/>
          </a:xfrm>
          <a:prstGeom prst="rect">
            <a:avLst/>
          </a:prstGeom>
          <a:noFill/>
        </p:spPr>
        <p:txBody>
          <a:bodyPr wrap="square" rtlCol="0">
            <a:spAutoFit/>
          </a:bodyPr>
          <a:lstStyle/>
          <a:p>
            <a:r>
              <a:rPr lang="en-US" sz="1000" b="1" dirty="0"/>
              <a:t>Labs</a:t>
            </a:r>
          </a:p>
        </p:txBody>
      </p:sp>
      <p:cxnSp>
        <p:nvCxnSpPr>
          <p:cNvPr id="211" name="Straight Arrow Connector 210"/>
          <p:cNvCxnSpPr/>
          <p:nvPr/>
        </p:nvCxnSpPr>
        <p:spPr>
          <a:xfrm>
            <a:off x="19505" y="6692900"/>
            <a:ext cx="397299" cy="0"/>
          </a:xfrm>
          <a:prstGeom prst="straightConnector1">
            <a:avLst/>
          </a:prstGeom>
          <a:ln>
            <a:solidFill>
              <a:schemeClr val="tx1"/>
            </a:solidFill>
            <a:tailEnd type="arrow"/>
          </a:ln>
        </p:spPr>
        <p:style>
          <a:lnRef idx="2">
            <a:schemeClr val="accent6"/>
          </a:lnRef>
          <a:fillRef idx="0">
            <a:schemeClr val="accent6"/>
          </a:fillRef>
          <a:effectRef idx="1">
            <a:schemeClr val="accent6"/>
          </a:effectRef>
          <a:fontRef idx="minor">
            <a:schemeClr val="tx1"/>
          </a:fontRef>
        </p:style>
      </p:cxnSp>
      <p:sp>
        <p:nvSpPr>
          <p:cNvPr id="212" name="TextBox 211"/>
          <p:cNvSpPr txBox="1"/>
          <p:nvPr/>
        </p:nvSpPr>
        <p:spPr>
          <a:xfrm>
            <a:off x="478339" y="6569789"/>
            <a:ext cx="1313754" cy="246221"/>
          </a:xfrm>
          <a:prstGeom prst="rect">
            <a:avLst/>
          </a:prstGeom>
          <a:noFill/>
        </p:spPr>
        <p:txBody>
          <a:bodyPr wrap="square" rtlCol="0">
            <a:spAutoFit/>
          </a:bodyPr>
          <a:lstStyle/>
          <a:p>
            <a:r>
              <a:rPr lang="en-US" sz="1000" b="1" dirty="0"/>
              <a:t>Essential Meds</a:t>
            </a:r>
          </a:p>
        </p:txBody>
      </p:sp>
      <p:cxnSp>
        <p:nvCxnSpPr>
          <p:cNvPr id="214" name="Straight Arrow Connector 213"/>
          <p:cNvCxnSpPr/>
          <p:nvPr/>
        </p:nvCxnSpPr>
        <p:spPr>
          <a:xfrm>
            <a:off x="1996547" y="6282609"/>
            <a:ext cx="397299" cy="0"/>
          </a:xfrm>
          <a:prstGeom prst="straightConnector1">
            <a:avLst/>
          </a:prstGeom>
          <a:ln>
            <a:solidFill>
              <a:srgbClr val="00B0F0"/>
            </a:solidFill>
            <a:tailEnd type="arrow"/>
          </a:ln>
        </p:spPr>
        <p:style>
          <a:lnRef idx="2">
            <a:schemeClr val="accent6"/>
          </a:lnRef>
          <a:fillRef idx="0">
            <a:schemeClr val="accent6"/>
          </a:fillRef>
          <a:effectRef idx="1">
            <a:schemeClr val="accent6"/>
          </a:effectRef>
          <a:fontRef idx="minor">
            <a:schemeClr val="tx1"/>
          </a:fontRef>
        </p:style>
      </p:cxnSp>
      <p:sp>
        <p:nvSpPr>
          <p:cNvPr id="215" name="TextBox 214"/>
          <p:cNvSpPr txBox="1"/>
          <p:nvPr/>
        </p:nvSpPr>
        <p:spPr>
          <a:xfrm>
            <a:off x="2393846" y="6159498"/>
            <a:ext cx="712635" cy="246221"/>
          </a:xfrm>
          <a:prstGeom prst="rect">
            <a:avLst/>
          </a:prstGeom>
          <a:noFill/>
        </p:spPr>
        <p:txBody>
          <a:bodyPr wrap="square" rtlCol="0">
            <a:spAutoFit/>
          </a:bodyPr>
          <a:lstStyle/>
          <a:p>
            <a:r>
              <a:rPr lang="en-US" sz="1000" b="1" dirty="0"/>
              <a:t>Vaccines</a:t>
            </a:r>
          </a:p>
        </p:txBody>
      </p:sp>
      <p:cxnSp>
        <p:nvCxnSpPr>
          <p:cNvPr id="216" name="Straight Arrow Connector 215"/>
          <p:cNvCxnSpPr/>
          <p:nvPr/>
        </p:nvCxnSpPr>
        <p:spPr>
          <a:xfrm>
            <a:off x="1952261" y="6498508"/>
            <a:ext cx="397299" cy="0"/>
          </a:xfrm>
          <a:prstGeom prst="straightConnector1">
            <a:avLst/>
          </a:prstGeom>
          <a:ln>
            <a:solidFill>
              <a:srgbClr val="7030A0"/>
            </a:solidFill>
            <a:tailEnd type="arrow"/>
          </a:ln>
        </p:spPr>
        <p:style>
          <a:lnRef idx="2">
            <a:schemeClr val="accent6"/>
          </a:lnRef>
          <a:fillRef idx="0">
            <a:schemeClr val="accent6"/>
          </a:fillRef>
          <a:effectRef idx="1">
            <a:schemeClr val="accent6"/>
          </a:effectRef>
          <a:fontRef idx="minor">
            <a:schemeClr val="tx1"/>
          </a:fontRef>
        </p:style>
      </p:cxnSp>
      <p:sp>
        <p:nvSpPr>
          <p:cNvPr id="217" name="TextBox 216"/>
          <p:cNvSpPr txBox="1"/>
          <p:nvPr/>
        </p:nvSpPr>
        <p:spPr>
          <a:xfrm>
            <a:off x="2432594" y="6405719"/>
            <a:ext cx="712635" cy="246221"/>
          </a:xfrm>
          <a:prstGeom prst="rect">
            <a:avLst/>
          </a:prstGeom>
          <a:noFill/>
        </p:spPr>
        <p:txBody>
          <a:bodyPr wrap="square" rtlCol="0">
            <a:spAutoFit/>
          </a:bodyPr>
          <a:lstStyle/>
          <a:p>
            <a:r>
              <a:rPr lang="en-US" sz="1000" b="1" dirty="0"/>
              <a:t>Nutrition</a:t>
            </a:r>
          </a:p>
        </p:txBody>
      </p:sp>
      <p:cxnSp>
        <p:nvCxnSpPr>
          <p:cNvPr id="218" name="Straight Arrow Connector 217"/>
          <p:cNvCxnSpPr/>
          <p:nvPr/>
        </p:nvCxnSpPr>
        <p:spPr>
          <a:xfrm>
            <a:off x="1996546" y="6695358"/>
            <a:ext cx="397299" cy="0"/>
          </a:xfrm>
          <a:prstGeom prst="straightConnector1">
            <a:avLst/>
          </a:prstGeom>
          <a:ln>
            <a:solidFill>
              <a:srgbClr val="FF61EE"/>
            </a:solidFill>
            <a:tailEnd type="arrow"/>
          </a:ln>
        </p:spPr>
        <p:style>
          <a:lnRef idx="2">
            <a:schemeClr val="accent6"/>
          </a:lnRef>
          <a:fillRef idx="0">
            <a:schemeClr val="accent6"/>
          </a:fillRef>
          <a:effectRef idx="1">
            <a:schemeClr val="accent6"/>
          </a:effectRef>
          <a:fontRef idx="minor">
            <a:schemeClr val="tx1"/>
          </a:fontRef>
        </p:style>
      </p:cxnSp>
      <p:sp>
        <p:nvSpPr>
          <p:cNvPr id="219" name="TextBox 218"/>
          <p:cNvSpPr txBox="1"/>
          <p:nvPr/>
        </p:nvSpPr>
        <p:spPr>
          <a:xfrm>
            <a:off x="2368999" y="6576137"/>
            <a:ext cx="1543329" cy="246221"/>
          </a:xfrm>
          <a:prstGeom prst="rect">
            <a:avLst/>
          </a:prstGeom>
          <a:noFill/>
        </p:spPr>
        <p:txBody>
          <a:bodyPr wrap="square" rtlCol="0">
            <a:spAutoFit/>
          </a:bodyPr>
          <a:lstStyle/>
          <a:p>
            <a:r>
              <a:rPr lang="en-US" sz="1000" b="1" dirty="0"/>
              <a:t>Reproductive Health</a:t>
            </a:r>
          </a:p>
        </p:txBody>
      </p:sp>
      <p:cxnSp>
        <p:nvCxnSpPr>
          <p:cNvPr id="220" name="Straight Arrow Connector 219"/>
          <p:cNvCxnSpPr/>
          <p:nvPr/>
        </p:nvCxnSpPr>
        <p:spPr>
          <a:xfrm>
            <a:off x="3834346" y="6299200"/>
            <a:ext cx="397299" cy="0"/>
          </a:xfrm>
          <a:prstGeom prst="straightConnector1">
            <a:avLst/>
          </a:prstGeom>
          <a:ln>
            <a:solidFill>
              <a:srgbClr val="00B050"/>
            </a:solidFill>
            <a:tailEnd type="arrow"/>
          </a:ln>
        </p:spPr>
        <p:style>
          <a:lnRef idx="2">
            <a:schemeClr val="accent6"/>
          </a:lnRef>
          <a:fillRef idx="0">
            <a:schemeClr val="accent6"/>
          </a:fillRef>
          <a:effectRef idx="1">
            <a:schemeClr val="accent6"/>
          </a:effectRef>
          <a:fontRef idx="minor">
            <a:schemeClr val="tx1"/>
          </a:fontRef>
        </p:style>
      </p:cxnSp>
      <p:sp>
        <p:nvSpPr>
          <p:cNvPr id="221" name="TextBox 220"/>
          <p:cNvSpPr txBox="1"/>
          <p:nvPr/>
        </p:nvSpPr>
        <p:spPr>
          <a:xfrm>
            <a:off x="4268716" y="6165849"/>
            <a:ext cx="459957" cy="246221"/>
          </a:xfrm>
          <a:prstGeom prst="rect">
            <a:avLst/>
          </a:prstGeom>
          <a:noFill/>
        </p:spPr>
        <p:txBody>
          <a:bodyPr wrap="square" rtlCol="0">
            <a:spAutoFit/>
          </a:bodyPr>
          <a:lstStyle/>
          <a:p>
            <a:r>
              <a:rPr lang="en-US" sz="1000" b="1" dirty="0"/>
              <a:t>TB</a:t>
            </a:r>
          </a:p>
        </p:txBody>
      </p:sp>
      <p:sp>
        <p:nvSpPr>
          <p:cNvPr id="223" name="TextBox 222"/>
          <p:cNvSpPr txBox="1"/>
          <p:nvPr/>
        </p:nvSpPr>
        <p:spPr>
          <a:xfrm>
            <a:off x="4450359" y="6440330"/>
            <a:ext cx="1543329" cy="246221"/>
          </a:xfrm>
          <a:prstGeom prst="rect">
            <a:avLst/>
          </a:prstGeom>
          <a:noFill/>
        </p:spPr>
        <p:txBody>
          <a:bodyPr wrap="square" rtlCol="0">
            <a:spAutoFit/>
          </a:bodyPr>
          <a:lstStyle/>
          <a:p>
            <a:r>
              <a:rPr lang="en-US" sz="1000" b="1" dirty="0"/>
              <a:t>Inter-Facility Transfer </a:t>
            </a:r>
          </a:p>
        </p:txBody>
      </p:sp>
      <p:cxnSp>
        <p:nvCxnSpPr>
          <p:cNvPr id="225" name="Straight Arrow Connector 224"/>
          <p:cNvCxnSpPr/>
          <p:nvPr/>
        </p:nvCxnSpPr>
        <p:spPr>
          <a:xfrm>
            <a:off x="6382512" y="6339143"/>
            <a:ext cx="640604" cy="0"/>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232" name="TextBox 231"/>
          <p:cNvSpPr txBox="1"/>
          <p:nvPr/>
        </p:nvSpPr>
        <p:spPr>
          <a:xfrm>
            <a:off x="7081401" y="6216032"/>
            <a:ext cx="1554572" cy="246221"/>
          </a:xfrm>
          <a:prstGeom prst="rect">
            <a:avLst/>
          </a:prstGeom>
          <a:noFill/>
        </p:spPr>
        <p:txBody>
          <a:bodyPr wrap="square" rtlCol="0">
            <a:spAutoFit/>
          </a:bodyPr>
          <a:lstStyle/>
          <a:p>
            <a:r>
              <a:rPr lang="en-US" sz="1000" b="1" dirty="0"/>
              <a:t>Communication Flow </a:t>
            </a:r>
          </a:p>
        </p:txBody>
      </p:sp>
      <p:cxnSp>
        <p:nvCxnSpPr>
          <p:cNvPr id="128" name="Straight Connector 127"/>
          <p:cNvCxnSpPr/>
          <p:nvPr/>
        </p:nvCxnSpPr>
        <p:spPr>
          <a:xfrm>
            <a:off x="6671533" y="1475163"/>
            <a:ext cx="0" cy="2104337"/>
          </a:xfrm>
          <a:prstGeom prst="line">
            <a:avLst/>
          </a:prstGeom>
        </p:spPr>
        <p:style>
          <a:lnRef idx="2">
            <a:schemeClr val="dk1"/>
          </a:lnRef>
          <a:fillRef idx="0">
            <a:schemeClr val="dk1"/>
          </a:fillRef>
          <a:effectRef idx="1">
            <a:schemeClr val="dk1"/>
          </a:effectRef>
          <a:fontRef idx="minor">
            <a:schemeClr val="tx1"/>
          </a:fontRef>
        </p:style>
      </p:cxnSp>
      <p:cxnSp>
        <p:nvCxnSpPr>
          <p:cNvPr id="131" name="Straight Arrow Connector 130"/>
          <p:cNvCxnSpPr/>
          <p:nvPr/>
        </p:nvCxnSpPr>
        <p:spPr>
          <a:xfrm flipH="1">
            <a:off x="6277967" y="3579500"/>
            <a:ext cx="393566"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5" name="Circular Arrow 144"/>
          <p:cNvSpPr/>
          <p:nvPr/>
        </p:nvSpPr>
        <p:spPr>
          <a:xfrm>
            <a:off x="3904732" y="6412071"/>
            <a:ext cx="522806" cy="362980"/>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7" name="Oval 16"/>
          <p:cNvSpPr/>
          <p:nvPr/>
        </p:nvSpPr>
        <p:spPr>
          <a:xfrm>
            <a:off x="7621936" y="2945330"/>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Oval 166"/>
          <p:cNvSpPr/>
          <p:nvPr/>
        </p:nvSpPr>
        <p:spPr>
          <a:xfrm>
            <a:off x="534201" y="3303749"/>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1" name="Straight Connector 180"/>
          <p:cNvCxnSpPr/>
          <p:nvPr/>
        </p:nvCxnSpPr>
        <p:spPr>
          <a:xfrm flipH="1" flipV="1">
            <a:off x="769210" y="2143015"/>
            <a:ext cx="1219" cy="1160736"/>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2" name="Straight Connector 191"/>
          <p:cNvCxnSpPr/>
          <p:nvPr/>
        </p:nvCxnSpPr>
        <p:spPr>
          <a:xfrm>
            <a:off x="-23820" y="5269040"/>
            <a:ext cx="9167820" cy="44931"/>
          </a:xfrm>
          <a:prstGeom prst="line">
            <a:avLst/>
          </a:prstGeom>
          <a:ln w="38100">
            <a:solidFill>
              <a:schemeClr val="bg1">
                <a:lumMod val="85000"/>
              </a:schemeClr>
            </a:solidFill>
            <a:prstDash val="sysDash"/>
          </a:ln>
        </p:spPr>
        <p:style>
          <a:lnRef idx="2">
            <a:schemeClr val="dk1"/>
          </a:lnRef>
          <a:fillRef idx="0">
            <a:schemeClr val="dk1"/>
          </a:fillRef>
          <a:effectRef idx="1">
            <a:schemeClr val="dk1"/>
          </a:effectRef>
          <a:fontRef idx="minor">
            <a:schemeClr val="tx1"/>
          </a:fontRef>
        </p:style>
      </p:cxnSp>
      <p:cxnSp>
        <p:nvCxnSpPr>
          <p:cNvPr id="142" name="Straight Arrow Connector 141"/>
          <p:cNvCxnSpPr/>
          <p:nvPr/>
        </p:nvCxnSpPr>
        <p:spPr>
          <a:xfrm flipH="1" flipV="1">
            <a:off x="7858687" y="1475163"/>
            <a:ext cx="17635" cy="1427651"/>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2" idx="3"/>
          </p:cNvCxnSpPr>
          <p:nvPr/>
        </p:nvCxnSpPr>
        <p:spPr>
          <a:xfrm>
            <a:off x="8407399" y="1210580"/>
            <a:ext cx="554226" cy="4344060"/>
          </a:xfrm>
          <a:prstGeom prst="bentConnector2">
            <a:avLst/>
          </a:prstGeom>
          <a:ln>
            <a:solidFill>
              <a:schemeClr val="accent6"/>
            </a:solidFill>
            <a:tailEnd type="arrow"/>
          </a:ln>
        </p:spPr>
        <p:style>
          <a:lnRef idx="2">
            <a:schemeClr val="accent1"/>
          </a:lnRef>
          <a:fillRef idx="0">
            <a:schemeClr val="accent1"/>
          </a:fillRef>
          <a:effectRef idx="1">
            <a:schemeClr val="accent1"/>
          </a:effectRef>
          <a:fontRef idx="minor">
            <a:schemeClr val="tx1"/>
          </a:fontRef>
        </p:style>
      </p:cxnSp>
      <p:cxnSp>
        <p:nvCxnSpPr>
          <p:cNvPr id="157" name="Straight Arrow Connector 156"/>
          <p:cNvCxnSpPr>
            <a:cxnSpLocks/>
          </p:cNvCxnSpPr>
          <p:nvPr/>
        </p:nvCxnSpPr>
        <p:spPr>
          <a:xfrm>
            <a:off x="2801576" y="1475163"/>
            <a:ext cx="0" cy="2028822"/>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10" name="Straight Connector 109"/>
          <p:cNvCxnSpPr/>
          <p:nvPr/>
        </p:nvCxnSpPr>
        <p:spPr>
          <a:xfrm flipH="1">
            <a:off x="2913688" y="1745903"/>
            <a:ext cx="1114220" cy="947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11" name="Straight Connector 110"/>
          <p:cNvCxnSpPr/>
          <p:nvPr/>
        </p:nvCxnSpPr>
        <p:spPr>
          <a:xfrm flipV="1">
            <a:off x="4027908" y="1500343"/>
            <a:ext cx="5087" cy="23254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16" name="Straight Arrow Connector 115"/>
          <p:cNvCxnSpPr/>
          <p:nvPr/>
        </p:nvCxnSpPr>
        <p:spPr>
          <a:xfrm flipH="1">
            <a:off x="2913688" y="1732889"/>
            <a:ext cx="2486" cy="1765022"/>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118" name="Straight Connector 117"/>
          <p:cNvCxnSpPr/>
          <p:nvPr/>
        </p:nvCxnSpPr>
        <p:spPr>
          <a:xfrm>
            <a:off x="4828424" y="1519572"/>
            <a:ext cx="1856" cy="414172"/>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24" name="Straight Connector 123"/>
          <p:cNvCxnSpPr/>
          <p:nvPr/>
        </p:nvCxnSpPr>
        <p:spPr>
          <a:xfrm flipH="1">
            <a:off x="4830280" y="1933744"/>
            <a:ext cx="2352178"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133" name="Straight Connector 132"/>
          <p:cNvCxnSpPr/>
          <p:nvPr/>
        </p:nvCxnSpPr>
        <p:spPr>
          <a:xfrm>
            <a:off x="7180602" y="1933744"/>
            <a:ext cx="0" cy="1800419"/>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p:nvPr/>
        </p:nvCxnSpPr>
        <p:spPr>
          <a:xfrm flipH="1" flipV="1">
            <a:off x="6277967" y="3722563"/>
            <a:ext cx="902635" cy="11600"/>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15" name="Rectangle 114">
            <a:extLst>
              <a:ext uri="{FF2B5EF4-FFF2-40B4-BE49-F238E27FC236}">
                <a16:creationId xmlns:a16="http://schemas.microsoft.com/office/drawing/2014/main" xmlns="" id="{B45D3B17-D10D-4117-AAFC-2BFE5668C253}"/>
              </a:ext>
            </a:extLst>
          </p:cNvPr>
          <p:cNvSpPr/>
          <p:nvPr/>
        </p:nvSpPr>
        <p:spPr>
          <a:xfrm>
            <a:off x="2616200" y="3497911"/>
            <a:ext cx="3673867" cy="400543"/>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sz="1600" b="1" dirty="0"/>
              <a:t>District Hospitals /Referral Hospitals</a:t>
            </a:r>
          </a:p>
        </p:txBody>
      </p:sp>
      <p:sp>
        <p:nvSpPr>
          <p:cNvPr id="117" name="Rectangle 116">
            <a:extLst>
              <a:ext uri="{FF2B5EF4-FFF2-40B4-BE49-F238E27FC236}">
                <a16:creationId xmlns:a16="http://schemas.microsoft.com/office/drawing/2014/main" xmlns="" id="{DE945FF3-C72A-4112-8A44-30C6A90E83B6}"/>
              </a:ext>
            </a:extLst>
          </p:cNvPr>
          <p:cNvSpPr/>
          <p:nvPr/>
        </p:nvSpPr>
        <p:spPr>
          <a:xfrm>
            <a:off x="3006840" y="2245738"/>
            <a:ext cx="2735467" cy="699591"/>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District Health Offices </a:t>
            </a:r>
          </a:p>
        </p:txBody>
      </p:sp>
      <p:sp>
        <p:nvSpPr>
          <p:cNvPr id="119" name="Rectangle 118">
            <a:extLst>
              <a:ext uri="{FF2B5EF4-FFF2-40B4-BE49-F238E27FC236}">
                <a16:creationId xmlns:a16="http://schemas.microsoft.com/office/drawing/2014/main" xmlns="" id="{4EA9E046-7FBA-4E05-B6D0-F45B0CBCE494}"/>
              </a:ext>
            </a:extLst>
          </p:cNvPr>
          <p:cNvSpPr/>
          <p:nvPr/>
        </p:nvSpPr>
        <p:spPr>
          <a:xfrm>
            <a:off x="190137" y="5633414"/>
            <a:ext cx="2177897" cy="52608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Not for Profit</a:t>
            </a:r>
          </a:p>
          <a:p>
            <a:pPr algn="ctr"/>
            <a:endParaRPr lang="en-US" dirty="0"/>
          </a:p>
          <a:p>
            <a:pPr algn="ctr"/>
            <a:r>
              <a:rPr lang="en-US" dirty="0"/>
              <a:t>  </a:t>
            </a:r>
          </a:p>
        </p:txBody>
      </p:sp>
      <p:sp>
        <p:nvSpPr>
          <p:cNvPr id="120" name="Rectangle 119">
            <a:extLst>
              <a:ext uri="{FF2B5EF4-FFF2-40B4-BE49-F238E27FC236}">
                <a16:creationId xmlns:a16="http://schemas.microsoft.com/office/drawing/2014/main" xmlns="" id="{5F8D2DE8-501E-4F00-A3B0-1BD86C64C37A}"/>
              </a:ext>
            </a:extLst>
          </p:cNvPr>
          <p:cNvSpPr/>
          <p:nvPr/>
        </p:nvSpPr>
        <p:spPr>
          <a:xfrm>
            <a:off x="2705100" y="5651294"/>
            <a:ext cx="1921857" cy="50820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for Profit</a:t>
            </a:r>
          </a:p>
          <a:p>
            <a:pPr algn="ctr"/>
            <a:endParaRPr lang="en-US" dirty="0"/>
          </a:p>
          <a:p>
            <a:pPr algn="ctr"/>
            <a:r>
              <a:rPr lang="en-US" dirty="0"/>
              <a:t>  </a:t>
            </a:r>
          </a:p>
        </p:txBody>
      </p:sp>
      <p:sp>
        <p:nvSpPr>
          <p:cNvPr id="121" name="Rectangle 120">
            <a:extLst>
              <a:ext uri="{FF2B5EF4-FFF2-40B4-BE49-F238E27FC236}">
                <a16:creationId xmlns:a16="http://schemas.microsoft.com/office/drawing/2014/main" xmlns="" id="{25FE4857-4BAF-4819-99F3-624097C1AA78}"/>
              </a:ext>
            </a:extLst>
          </p:cNvPr>
          <p:cNvSpPr/>
          <p:nvPr/>
        </p:nvSpPr>
        <p:spPr>
          <a:xfrm>
            <a:off x="4917421" y="5596954"/>
            <a:ext cx="2177897" cy="56254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Not for Profit</a:t>
            </a:r>
          </a:p>
          <a:p>
            <a:pPr algn="ctr"/>
            <a:endParaRPr lang="en-US" dirty="0"/>
          </a:p>
          <a:p>
            <a:pPr algn="ctr"/>
            <a:r>
              <a:rPr lang="en-US" dirty="0"/>
              <a:t>  </a:t>
            </a:r>
          </a:p>
        </p:txBody>
      </p:sp>
      <p:sp>
        <p:nvSpPr>
          <p:cNvPr id="122" name="Rectangle 121">
            <a:extLst>
              <a:ext uri="{FF2B5EF4-FFF2-40B4-BE49-F238E27FC236}">
                <a16:creationId xmlns:a16="http://schemas.microsoft.com/office/drawing/2014/main" xmlns="" id="{0588FF9D-279C-49EE-9766-7CC148D21F4B}"/>
              </a:ext>
            </a:extLst>
          </p:cNvPr>
          <p:cNvSpPr/>
          <p:nvPr/>
        </p:nvSpPr>
        <p:spPr>
          <a:xfrm>
            <a:off x="7238147" y="5654905"/>
            <a:ext cx="1785120" cy="56053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for Profit</a:t>
            </a:r>
          </a:p>
          <a:p>
            <a:pPr algn="ctr"/>
            <a:endParaRPr lang="en-US" dirty="0"/>
          </a:p>
          <a:p>
            <a:pPr algn="ctr"/>
            <a:r>
              <a:rPr lang="en-US" dirty="0"/>
              <a:t>  </a:t>
            </a:r>
          </a:p>
        </p:txBody>
      </p:sp>
      <p:sp>
        <p:nvSpPr>
          <p:cNvPr id="125" name="TextBox 124">
            <a:extLst>
              <a:ext uri="{FF2B5EF4-FFF2-40B4-BE49-F238E27FC236}">
                <a16:creationId xmlns:a16="http://schemas.microsoft.com/office/drawing/2014/main" xmlns="" id="{CFD63FCF-2105-4971-9D04-01E265CF256F}"/>
              </a:ext>
            </a:extLst>
          </p:cNvPr>
          <p:cNvSpPr txBox="1"/>
          <p:nvPr/>
        </p:nvSpPr>
        <p:spPr>
          <a:xfrm>
            <a:off x="457200" y="3473970"/>
            <a:ext cx="705980" cy="261610"/>
          </a:xfrm>
          <a:prstGeom prst="rect">
            <a:avLst/>
          </a:prstGeom>
          <a:noFill/>
        </p:spPr>
        <p:txBody>
          <a:bodyPr wrap="square" rtlCol="0">
            <a:spAutoFit/>
          </a:bodyPr>
          <a:lstStyle/>
          <a:p>
            <a:r>
              <a:rPr lang="en-US" sz="1050" b="1" dirty="0"/>
              <a:t>WAOS</a:t>
            </a:r>
          </a:p>
        </p:txBody>
      </p:sp>
      <p:sp>
        <p:nvSpPr>
          <p:cNvPr id="126" name="TextBox 125">
            <a:extLst>
              <a:ext uri="{FF2B5EF4-FFF2-40B4-BE49-F238E27FC236}">
                <a16:creationId xmlns:a16="http://schemas.microsoft.com/office/drawing/2014/main" xmlns="" id="{030C2BC9-7038-41F3-9065-D6105856BD81}"/>
              </a:ext>
            </a:extLst>
          </p:cNvPr>
          <p:cNvSpPr txBox="1"/>
          <p:nvPr/>
        </p:nvSpPr>
        <p:spPr>
          <a:xfrm>
            <a:off x="7550243" y="3136440"/>
            <a:ext cx="705980" cy="261610"/>
          </a:xfrm>
          <a:prstGeom prst="rect">
            <a:avLst/>
          </a:prstGeom>
          <a:noFill/>
        </p:spPr>
        <p:txBody>
          <a:bodyPr wrap="square" rtlCol="0">
            <a:spAutoFit/>
          </a:bodyPr>
          <a:lstStyle/>
          <a:p>
            <a:r>
              <a:rPr lang="en-US" sz="1050" b="1" dirty="0"/>
              <a:t>WAOS</a:t>
            </a:r>
          </a:p>
        </p:txBody>
      </p:sp>
      <p:cxnSp>
        <p:nvCxnSpPr>
          <p:cNvPr id="127" name="Straight Arrow Connector 126">
            <a:extLst>
              <a:ext uri="{FF2B5EF4-FFF2-40B4-BE49-F238E27FC236}">
                <a16:creationId xmlns:a16="http://schemas.microsoft.com/office/drawing/2014/main" xmlns="" id="{03BFF2F2-26E8-4CA4-82DE-26A05F7CD7CB}"/>
              </a:ext>
            </a:extLst>
          </p:cNvPr>
          <p:cNvCxnSpPr/>
          <p:nvPr/>
        </p:nvCxnSpPr>
        <p:spPr>
          <a:xfrm>
            <a:off x="4467448" y="1494769"/>
            <a:ext cx="0" cy="7453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0" name="Straight Arrow Connector 129">
            <a:extLst>
              <a:ext uri="{FF2B5EF4-FFF2-40B4-BE49-F238E27FC236}">
                <a16:creationId xmlns:a16="http://schemas.microsoft.com/office/drawing/2014/main" xmlns="" id="{4CBFEFC1-A8B4-4CD0-916D-506174B609F4}"/>
              </a:ext>
            </a:extLst>
          </p:cNvPr>
          <p:cNvCxnSpPr/>
          <p:nvPr/>
        </p:nvCxnSpPr>
        <p:spPr>
          <a:xfrm>
            <a:off x="4326635" y="1494770"/>
            <a:ext cx="0" cy="74539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36" name="Straight Arrow Connector 135">
            <a:extLst>
              <a:ext uri="{FF2B5EF4-FFF2-40B4-BE49-F238E27FC236}">
                <a16:creationId xmlns:a16="http://schemas.microsoft.com/office/drawing/2014/main" xmlns="" id="{929BBFE4-47AB-4FAC-955B-DA1ED3DABDAB}"/>
              </a:ext>
            </a:extLst>
          </p:cNvPr>
          <p:cNvCxnSpPr/>
          <p:nvPr/>
        </p:nvCxnSpPr>
        <p:spPr>
          <a:xfrm>
            <a:off x="4179843" y="1518024"/>
            <a:ext cx="0" cy="745395"/>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140" name="Straight Arrow Connector 139">
            <a:extLst>
              <a:ext uri="{FF2B5EF4-FFF2-40B4-BE49-F238E27FC236}">
                <a16:creationId xmlns:a16="http://schemas.microsoft.com/office/drawing/2014/main" xmlns="" id="{53862AA8-79C7-4E13-8C4E-E1280C4631E2}"/>
              </a:ext>
            </a:extLst>
          </p:cNvPr>
          <p:cNvCxnSpPr/>
          <p:nvPr/>
        </p:nvCxnSpPr>
        <p:spPr>
          <a:xfrm>
            <a:off x="4728673" y="1518024"/>
            <a:ext cx="0" cy="745395"/>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54" name="Straight Arrow Connector 153">
            <a:extLst>
              <a:ext uri="{FF2B5EF4-FFF2-40B4-BE49-F238E27FC236}">
                <a16:creationId xmlns:a16="http://schemas.microsoft.com/office/drawing/2014/main" xmlns="" id="{E38C653D-E8C8-4908-90B5-4B18671CC6E6}"/>
              </a:ext>
            </a:extLst>
          </p:cNvPr>
          <p:cNvCxnSpPr>
            <a:cxnSpLocks/>
          </p:cNvCxnSpPr>
          <p:nvPr/>
        </p:nvCxnSpPr>
        <p:spPr>
          <a:xfrm>
            <a:off x="4608951" y="1500343"/>
            <a:ext cx="93" cy="739821"/>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55" name="TextBox 154">
            <a:extLst>
              <a:ext uri="{FF2B5EF4-FFF2-40B4-BE49-F238E27FC236}">
                <a16:creationId xmlns:a16="http://schemas.microsoft.com/office/drawing/2014/main" xmlns="" id="{C67A4ED2-6C40-4DFE-AD02-C2E48E1D37B3}"/>
              </a:ext>
            </a:extLst>
          </p:cNvPr>
          <p:cNvSpPr txBox="1"/>
          <p:nvPr/>
        </p:nvSpPr>
        <p:spPr>
          <a:xfrm>
            <a:off x="76200" y="112693"/>
            <a:ext cx="2651728" cy="954107"/>
          </a:xfrm>
          <a:prstGeom prst="rect">
            <a:avLst/>
          </a:prstGeom>
          <a:noFill/>
          <a:ln>
            <a:noFill/>
          </a:ln>
        </p:spPr>
        <p:txBody>
          <a:bodyPr spcFirstLastPara="1" vert="horz" wrap="square" lIns="91425" tIns="45700" rIns="91425" bIns="45700" rtlCol="0" anchor="t" anchorCtr="0">
            <a:normAutofit/>
          </a:bodyPr>
          <a:lstStyle>
            <a:defPPr>
              <a:defRPr lang="en-US"/>
            </a:defPPr>
            <a:lvl1pPr marR="0" lvl="0">
              <a:lnSpc>
                <a:spcPct val="90000"/>
              </a:lnSpc>
              <a:spcBef>
                <a:spcPts val="0"/>
              </a:spcBef>
              <a:spcAft>
                <a:spcPts val="0"/>
              </a:spcAft>
              <a:buClr>
                <a:srgbClr val="BA0C2F"/>
              </a:buClr>
              <a:buSzPts val="6000"/>
              <a:buFont typeface="Cabin"/>
              <a:buNone/>
              <a:defRPr b="1" i="0" u="none" strike="noStrike" cap="none">
                <a:solidFill>
                  <a:srgbClr val="BA0C2F"/>
                </a:solidFill>
                <a:latin typeface="Gill Sans MT" panose="020B0502020104020203" pitchFamily="34" charset="0"/>
                <a:ea typeface="Cabin"/>
                <a:cs typeface="Cabin"/>
              </a:defRPr>
            </a:lvl1pPr>
            <a:lvl2pPr lvl="1">
              <a:spcBef>
                <a:spcPts val="0"/>
              </a:spcBef>
              <a:spcAft>
                <a:spcPts val="0"/>
              </a:spcAft>
              <a:buSzPts val="1400"/>
              <a:buNone/>
            </a:lvl2pPr>
            <a:lvl3pPr lvl="2">
              <a:spcBef>
                <a:spcPts val="0"/>
              </a:spcBef>
              <a:spcAft>
                <a:spcPts val="0"/>
              </a:spcAft>
              <a:buSzPts val="1400"/>
              <a:buNone/>
            </a:lvl3pPr>
            <a:lvl4pPr lvl="3">
              <a:spcBef>
                <a:spcPts val="0"/>
              </a:spcBef>
              <a:spcAft>
                <a:spcPts val="0"/>
              </a:spcAft>
              <a:buSzPts val="1400"/>
              <a:buNone/>
            </a:lvl4pPr>
            <a:lvl5pPr lvl="4">
              <a:spcBef>
                <a:spcPts val="0"/>
              </a:spcBef>
              <a:spcAft>
                <a:spcPts val="0"/>
              </a:spcAft>
              <a:buSzPts val="1400"/>
              <a:buNone/>
            </a:lvl5pPr>
            <a:lvl6pPr lvl="5">
              <a:spcBef>
                <a:spcPts val="0"/>
              </a:spcBef>
              <a:spcAft>
                <a:spcPts val="0"/>
              </a:spcAft>
              <a:buSzPts val="1400"/>
              <a:buNone/>
            </a:lvl6pPr>
            <a:lvl7pPr lvl="6">
              <a:spcBef>
                <a:spcPts val="0"/>
              </a:spcBef>
              <a:spcAft>
                <a:spcPts val="0"/>
              </a:spcAft>
              <a:buSzPts val="1400"/>
              <a:buNone/>
            </a:lvl7pPr>
            <a:lvl8pPr lvl="7">
              <a:spcBef>
                <a:spcPts val="0"/>
              </a:spcBef>
              <a:spcAft>
                <a:spcPts val="0"/>
              </a:spcAft>
              <a:buSzPts val="1400"/>
              <a:buNone/>
            </a:lvl8pPr>
            <a:lvl9pPr lvl="8">
              <a:spcBef>
                <a:spcPts val="0"/>
              </a:spcBef>
              <a:spcAft>
                <a:spcPts val="0"/>
              </a:spcAft>
              <a:buSzPts val="1400"/>
              <a:buNone/>
            </a:lvl9pPr>
          </a:lstStyle>
          <a:p>
            <a:r>
              <a:rPr lang="en-US" dirty="0"/>
              <a:t>NSCA Map of Public Funded Facilities in Uganda</a:t>
            </a:r>
          </a:p>
        </p:txBody>
      </p:sp>
      <p:cxnSp>
        <p:nvCxnSpPr>
          <p:cNvPr id="156" name="Straight Arrow Connector 155">
            <a:extLst>
              <a:ext uri="{FF2B5EF4-FFF2-40B4-BE49-F238E27FC236}">
                <a16:creationId xmlns:a16="http://schemas.microsoft.com/office/drawing/2014/main" xmlns="" id="{46CD564D-F1D9-410F-A194-CFD596F2226A}"/>
              </a:ext>
            </a:extLst>
          </p:cNvPr>
          <p:cNvCxnSpPr/>
          <p:nvPr/>
        </p:nvCxnSpPr>
        <p:spPr>
          <a:xfrm>
            <a:off x="6483350" y="6606462"/>
            <a:ext cx="403354" cy="63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58" name="TextBox 157">
            <a:extLst>
              <a:ext uri="{FF2B5EF4-FFF2-40B4-BE49-F238E27FC236}">
                <a16:creationId xmlns:a16="http://schemas.microsoft.com/office/drawing/2014/main" xmlns="" id="{9B582151-5744-42AC-BEA8-7E839020A829}"/>
              </a:ext>
            </a:extLst>
          </p:cNvPr>
          <p:cNvSpPr txBox="1"/>
          <p:nvPr/>
        </p:nvSpPr>
        <p:spPr>
          <a:xfrm>
            <a:off x="7161544" y="6470450"/>
            <a:ext cx="437415" cy="246221"/>
          </a:xfrm>
          <a:prstGeom prst="rect">
            <a:avLst/>
          </a:prstGeom>
          <a:noFill/>
        </p:spPr>
        <p:txBody>
          <a:bodyPr wrap="square" rtlCol="0">
            <a:spAutoFit/>
          </a:bodyPr>
          <a:lstStyle/>
          <a:p>
            <a:r>
              <a:rPr lang="en-US" sz="1000" b="1" dirty="0"/>
              <a:t>3PL </a:t>
            </a:r>
          </a:p>
        </p:txBody>
      </p:sp>
      <p:cxnSp>
        <p:nvCxnSpPr>
          <p:cNvPr id="123" name="Straight Connector 122"/>
          <p:cNvCxnSpPr/>
          <p:nvPr/>
        </p:nvCxnSpPr>
        <p:spPr>
          <a:xfrm>
            <a:off x="2072260" y="2829873"/>
            <a:ext cx="934580" cy="408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32" name="Straight Arrow Connector 131"/>
          <p:cNvCxnSpPr/>
          <p:nvPr/>
        </p:nvCxnSpPr>
        <p:spPr>
          <a:xfrm>
            <a:off x="2090670" y="2833953"/>
            <a:ext cx="5902" cy="177015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2" name="Oval Callout 1"/>
          <p:cNvSpPr/>
          <p:nvPr/>
        </p:nvSpPr>
        <p:spPr>
          <a:xfrm>
            <a:off x="6483350" y="228599"/>
            <a:ext cx="2813050" cy="1757022"/>
          </a:xfrm>
          <a:prstGeom prst="wedgeEllipseCallout">
            <a:avLst>
              <a:gd name="adj1" fmla="val -141620"/>
              <a:gd name="adj2" fmla="val 17601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just the public sector system or system reviewed by the NSCA here, as needed</a:t>
            </a:r>
          </a:p>
        </p:txBody>
      </p:sp>
    </p:spTree>
    <p:extLst>
      <p:ext uri="{BB962C8B-B14F-4D97-AF65-F5344CB8AC3E}">
        <p14:creationId xmlns:p14="http://schemas.microsoft.com/office/powerpoint/2010/main" val="1900539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23</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35627955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Shape 567"/>
          <p:cNvSpPr txBox="1">
            <a:spLocks noGrp="1"/>
          </p:cNvSpPr>
          <p:nvPr>
            <p:ph type="dt" idx="10"/>
          </p:nvPr>
        </p:nvSpPr>
        <p:spPr>
          <a:xfrm>
            <a:off x="152400" y="6520934"/>
            <a:ext cx="2133600" cy="18466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6C6463"/>
              </a:buClr>
              <a:buSzPts val="600"/>
              <a:buFont typeface="Cabin"/>
              <a:buNone/>
            </a:pPr>
            <a:r>
              <a:rPr lang="en-US" sz="600" b="0" i="0" u="none" strike="noStrike" cap="none">
                <a:solidFill>
                  <a:srgbClr val="6C6463"/>
                </a:solidFill>
                <a:latin typeface="Cabin"/>
                <a:ea typeface="Cabin"/>
                <a:cs typeface="Cabin"/>
                <a:sym typeface="Cabin"/>
              </a:rPr>
              <a:t>5/16/2018</a:t>
            </a:r>
            <a:endParaRPr sz="600" b="0" i="0" u="none" strike="noStrike" cap="none">
              <a:solidFill>
                <a:srgbClr val="6C6463"/>
              </a:solidFill>
              <a:latin typeface="Cabin"/>
              <a:ea typeface="Cabin"/>
              <a:cs typeface="Cabin"/>
              <a:sym typeface="Cabin"/>
            </a:endParaRPr>
          </a:p>
        </p:txBody>
      </p:sp>
      <p:sp>
        <p:nvSpPr>
          <p:cNvPr id="569" name="Shape 569"/>
          <p:cNvSpPr txBox="1">
            <a:spLocks noGrp="1"/>
          </p:cNvSpPr>
          <p:nvPr>
            <p:ph type="title"/>
          </p:nvPr>
        </p:nvSpPr>
        <p:spPr>
          <a:xfrm>
            <a:off x="677333" y="294900"/>
            <a:ext cx="6858000" cy="523220"/>
          </a:xfrm>
          <a:prstGeom prst="rect">
            <a:avLst/>
          </a:prstGeom>
          <a:noFill/>
          <a:ln>
            <a:noFill/>
          </a:ln>
        </p:spPr>
        <p:txBody>
          <a:bodyPr spcFirstLastPara="1" vert="horz" wrap="square" lIns="91425" tIns="45700" rIns="91425" bIns="45700" rtlCol="0" anchor="t" anchorCtr="0">
            <a:normAutofit/>
          </a:bodyPr>
          <a:lstStyle/>
          <a:p>
            <a:pPr>
              <a:buSzPts val="6000"/>
            </a:pPr>
            <a:r>
              <a:rPr lang="en-US" b="1" dirty="0">
                <a:latin typeface="Gill Sans MT" panose="020B0502020104020203" pitchFamily="34" charset="0"/>
              </a:rPr>
              <a:t>Central Level Interviews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240" y="1548427"/>
            <a:ext cx="1752600" cy="2020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3798" y="1560459"/>
            <a:ext cx="2020941" cy="2020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4548133"/>
            <a:ext cx="29527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b="28373"/>
          <a:stretch/>
        </p:blipFill>
        <p:spPr bwMode="auto">
          <a:xfrm>
            <a:off x="960721" y="4618377"/>
            <a:ext cx="3535079" cy="1519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204146" y="1038727"/>
            <a:ext cx="2738486" cy="369332"/>
          </a:xfrm>
          <a:prstGeom prst="rect">
            <a:avLst/>
          </a:prstGeom>
          <a:noFill/>
        </p:spPr>
        <p:txBody>
          <a:bodyPr wrap="square" rtlCol="0">
            <a:spAutoFit/>
          </a:bodyPr>
          <a:lstStyle/>
          <a:p>
            <a:r>
              <a:rPr lang="en-US" dirty="0"/>
              <a:t>Ministry of Health (MOH)</a:t>
            </a:r>
          </a:p>
        </p:txBody>
      </p:sp>
      <p:sp>
        <p:nvSpPr>
          <p:cNvPr id="11" name="TextBox 10"/>
          <p:cNvSpPr txBox="1"/>
          <p:nvPr/>
        </p:nvSpPr>
        <p:spPr>
          <a:xfrm>
            <a:off x="4930670" y="1026695"/>
            <a:ext cx="3329036" cy="646331"/>
          </a:xfrm>
          <a:prstGeom prst="rect">
            <a:avLst/>
          </a:prstGeom>
          <a:noFill/>
        </p:spPr>
        <p:txBody>
          <a:bodyPr wrap="square" rtlCol="0">
            <a:spAutoFit/>
          </a:bodyPr>
          <a:lstStyle/>
          <a:p>
            <a:r>
              <a:rPr lang="en-US" dirty="0"/>
              <a:t>National Drug Authority (NDA)</a:t>
            </a:r>
          </a:p>
          <a:p>
            <a:endParaRPr lang="en-US" dirty="0"/>
          </a:p>
        </p:txBody>
      </p:sp>
      <p:sp>
        <p:nvSpPr>
          <p:cNvPr id="12" name="TextBox 11"/>
          <p:cNvSpPr txBox="1"/>
          <p:nvPr/>
        </p:nvSpPr>
        <p:spPr>
          <a:xfrm>
            <a:off x="5199055" y="4042610"/>
            <a:ext cx="2738486" cy="646331"/>
          </a:xfrm>
          <a:prstGeom prst="rect">
            <a:avLst/>
          </a:prstGeom>
          <a:noFill/>
        </p:spPr>
        <p:txBody>
          <a:bodyPr wrap="square" rtlCol="0">
            <a:spAutoFit/>
          </a:bodyPr>
          <a:lstStyle/>
          <a:p>
            <a:r>
              <a:rPr lang="en-US" dirty="0"/>
              <a:t>Joint Medical Stores (JMS) </a:t>
            </a:r>
          </a:p>
          <a:p>
            <a:endParaRPr lang="en-US" dirty="0"/>
          </a:p>
        </p:txBody>
      </p:sp>
      <p:sp>
        <p:nvSpPr>
          <p:cNvPr id="13" name="TextBox 12"/>
          <p:cNvSpPr txBox="1"/>
          <p:nvPr/>
        </p:nvSpPr>
        <p:spPr>
          <a:xfrm>
            <a:off x="1143000" y="4080937"/>
            <a:ext cx="3124200" cy="646331"/>
          </a:xfrm>
          <a:prstGeom prst="rect">
            <a:avLst/>
          </a:prstGeom>
          <a:noFill/>
        </p:spPr>
        <p:txBody>
          <a:bodyPr wrap="square" rtlCol="0">
            <a:spAutoFit/>
          </a:bodyPr>
          <a:lstStyle/>
          <a:p>
            <a:r>
              <a:rPr lang="en-US" dirty="0"/>
              <a:t>National Medical Stores (NMS)</a:t>
            </a:r>
          </a:p>
          <a:p>
            <a:endParaRPr lang="en-US" dirty="0"/>
          </a:p>
        </p:txBody>
      </p:sp>
      <p:sp>
        <p:nvSpPr>
          <p:cNvPr id="14" name="Slide Number Placeholder 5">
            <a:extLst>
              <a:ext uri="{FF2B5EF4-FFF2-40B4-BE49-F238E27FC236}">
                <a16:creationId xmlns:a16="http://schemas.microsoft.com/office/drawing/2014/main" xmlns="" id="{E211BC5B-1431-49CC-9054-87D9A057C354}"/>
              </a:ext>
            </a:extLst>
          </p:cNvPr>
          <p:cNvSpPr txBox="1">
            <a:spLocks/>
          </p:cNvSpPr>
          <p:nvPr/>
        </p:nvSpPr>
        <p:spPr bwMode="auto">
          <a:xfrm>
            <a:off x="6858000" y="6483913"/>
            <a:ext cx="2133600" cy="2769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24</a:t>
            </a:fld>
            <a:endParaRPr lang="en-US" altLang="en-US" sz="1200" b="1">
              <a:latin typeface="Gill Sans MT" panose="020B0502020104020203" pitchFamily="34" charset="0"/>
            </a:endParaRPr>
          </a:p>
        </p:txBody>
      </p:sp>
      <p:sp>
        <p:nvSpPr>
          <p:cNvPr id="2" name="Oval Callout 1"/>
          <p:cNvSpPr/>
          <p:nvPr/>
        </p:nvSpPr>
        <p:spPr>
          <a:xfrm>
            <a:off x="5503798" y="152401"/>
            <a:ext cx="2954402" cy="886326"/>
          </a:xfrm>
          <a:prstGeom prst="wedgeEllipseCallout">
            <a:avLst>
              <a:gd name="adj1" fmla="val 6945"/>
              <a:gd name="adj2" fmla="val 42141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Place logos of the central level entities interviewed.</a:t>
            </a:r>
          </a:p>
        </p:txBody>
      </p:sp>
    </p:spTree>
    <p:extLst>
      <p:ext uri="{BB962C8B-B14F-4D97-AF65-F5344CB8AC3E}">
        <p14:creationId xmlns:p14="http://schemas.microsoft.com/office/powerpoint/2010/main" val="1816696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spcFirstLastPara="1" vert="horz" wrap="square" lIns="91425" tIns="45700" rIns="91425" bIns="45700" rtlCol="0" anchor="t" anchorCtr="0">
            <a:normAutofit/>
          </a:bodyPr>
          <a:lstStyle/>
          <a:p>
            <a:pPr>
              <a:lnSpc>
                <a:spcPct val="90000"/>
              </a:lnSpc>
              <a:spcBef>
                <a:spcPts val="0"/>
              </a:spcBef>
              <a:buClr>
                <a:srgbClr val="BA0C2F"/>
              </a:buClr>
              <a:buSzPts val="6000"/>
              <a:buFont typeface="Cabin"/>
            </a:pPr>
            <a:r>
              <a:rPr lang="en-US" b="1" dirty="0">
                <a:latin typeface="Gill Sans MT" panose="020B0502020104020203" pitchFamily="34" charset="0"/>
              </a:rPr>
              <a:t>Sampling goal</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524000"/>
            <a:ext cx="2590800"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914400" y="4953000"/>
            <a:ext cx="1525418" cy="369332"/>
          </a:xfrm>
          <a:prstGeom prst="rect">
            <a:avLst/>
          </a:prstGeom>
        </p:spPr>
        <p:txBody>
          <a:bodyPr wrap="none">
            <a:spAutoFit/>
          </a:bodyPr>
          <a:lstStyle/>
          <a:p>
            <a:pPr lvl="0" fontAlgn="auto">
              <a:spcBef>
                <a:spcPts val="0"/>
              </a:spcBef>
              <a:spcAft>
                <a:spcPts val="0"/>
              </a:spcAft>
            </a:pPr>
            <a:r>
              <a:rPr lang="en-US" b="1" dirty="0">
                <a:solidFill>
                  <a:prstClr val="black"/>
                </a:solidFill>
                <a:latin typeface="Calibri"/>
              </a:rPr>
              <a:t>Decrease bias </a:t>
            </a:r>
          </a:p>
        </p:txBody>
      </p:sp>
      <p:sp>
        <p:nvSpPr>
          <p:cNvPr id="10" name="Rectangle 9"/>
          <p:cNvSpPr/>
          <p:nvPr/>
        </p:nvSpPr>
        <p:spPr>
          <a:xfrm>
            <a:off x="5187280" y="5141987"/>
            <a:ext cx="2966119" cy="369332"/>
          </a:xfrm>
          <a:prstGeom prst="rect">
            <a:avLst/>
          </a:prstGeom>
        </p:spPr>
        <p:txBody>
          <a:bodyPr wrap="square">
            <a:spAutoFit/>
          </a:bodyPr>
          <a:lstStyle/>
          <a:p>
            <a:pPr lvl="0" algn="ctr" fontAlgn="auto">
              <a:spcBef>
                <a:spcPts val="0"/>
              </a:spcBef>
              <a:spcAft>
                <a:spcPts val="0"/>
              </a:spcAft>
              <a:defRPr/>
            </a:pPr>
            <a:r>
              <a:rPr lang="en-US" b="1" dirty="0">
                <a:solidFill>
                  <a:prstClr val="black"/>
                </a:solidFill>
                <a:latin typeface="Calibri"/>
              </a:rPr>
              <a:t>Increase representativeness</a:t>
            </a:r>
          </a:p>
        </p:txBody>
      </p:sp>
      <p:pic>
        <p:nvPicPr>
          <p:cNvPr id="3" name="Picture 2" descr="soup-with-ladel.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200" y="1600200"/>
            <a:ext cx="4702101" cy="3042260"/>
          </a:xfrm>
          <a:prstGeom prst="rect">
            <a:avLst/>
          </a:prstGeom>
          <a:ln>
            <a:noFill/>
          </a:ln>
          <a:effectLst>
            <a:softEdge rad="112500"/>
          </a:effectLst>
        </p:spPr>
      </p:pic>
      <p:sp>
        <p:nvSpPr>
          <p:cNvPr id="7" name="Slide Number Placeholder 5">
            <a:extLst>
              <a:ext uri="{FF2B5EF4-FFF2-40B4-BE49-F238E27FC236}">
                <a16:creationId xmlns:a16="http://schemas.microsoft.com/office/drawing/2014/main" xmlns="" id="{EF67631C-A771-454B-A00D-92B82D695374}"/>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25</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38500121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8" name="Title 5"/>
          <p:cNvSpPr>
            <a:spLocks noGrp="1"/>
          </p:cNvSpPr>
          <p:nvPr>
            <p:ph type="title"/>
          </p:nvPr>
        </p:nvSpPr>
        <p:spPr>
          <a:xfrm>
            <a:off x="685800" y="287595"/>
            <a:ext cx="7772400" cy="1198532"/>
          </a:xfrm>
          <a:noFill/>
          <a:ln>
            <a:noFill/>
          </a:ln>
        </p:spPr>
        <p:txBody>
          <a:bodyPr spcFirstLastPara="1" vert="horz" wrap="square" lIns="91425" tIns="45700" rIns="91425" bIns="45700" rtlCol="0" anchor="t" anchorCtr="0">
            <a:normAutofit/>
          </a:bodyPr>
          <a:lstStyle/>
          <a:p>
            <a:pPr>
              <a:lnSpc>
                <a:spcPct val="90000"/>
              </a:lnSpc>
              <a:spcBef>
                <a:spcPts val="0"/>
              </a:spcBef>
              <a:buClr>
                <a:srgbClr val="BA0C2F"/>
              </a:buClr>
              <a:buSzPts val="6000"/>
              <a:buFont typeface="Cabin"/>
            </a:pPr>
            <a:r>
              <a:rPr lang="en-US" b="1" dirty="0">
                <a:latin typeface="Gill Sans MT" panose="020B0502020104020203" pitchFamily="34" charset="0"/>
                <a:sym typeface="Cabin"/>
              </a:rPr>
              <a:t>Districts, followed by the sites within districts, were randomly selected</a:t>
            </a:r>
            <a:endParaRPr lang="en-US" altLang="en-US" b="1" dirty="0">
              <a:latin typeface="Gill Sans MT" panose="020B0502020104020203" pitchFamily="34" charset="0"/>
              <a:sym typeface="Cabin"/>
            </a:endParaRPr>
          </a:p>
        </p:txBody>
      </p:sp>
      <p:graphicFrame>
        <p:nvGraphicFramePr>
          <p:cNvPr id="9" name="Table 8"/>
          <p:cNvGraphicFramePr>
            <a:graphicFrameLocks noGrp="1"/>
          </p:cNvGraphicFramePr>
          <p:nvPr>
            <p:extLst>
              <p:ext uri="{D42A27DB-BD31-4B8C-83A1-F6EECF244321}">
                <p14:modId xmlns:p14="http://schemas.microsoft.com/office/powerpoint/2010/main" val="853502515"/>
              </p:ext>
            </p:extLst>
          </p:nvPr>
        </p:nvGraphicFramePr>
        <p:xfrm>
          <a:off x="609600" y="2122160"/>
          <a:ext cx="3496678" cy="1764040"/>
        </p:xfrm>
        <a:graphic>
          <a:graphicData uri="http://schemas.openxmlformats.org/drawingml/2006/table">
            <a:tbl>
              <a:tblPr>
                <a:tableStyleId>{5C22544A-7EE6-4342-B048-85BDC9FD1C3A}</a:tableStyleId>
              </a:tblPr>
              <a:tblGrid>
                <a:gridCol w="1938094">
                  <a:extLst>
                    <a:ext uri="{9D8B030D-6E8A-4147-A177-3AD203B41FA5}">
                      <a16:colId xmlns:a16="http://schemas.microsoft.com/office/drawing/2014/main" xmlns="" val="20000"/>
                    </a:ext>
                  </a:extLst>
                </a:gridCol>
                <a:gridCol w="1558584">
                  <a:extLst>
                    <a:ext uri="{9D8B030D-6E8A-4147-A177-3AD203B41FA5}">
                      <a16:colId xmlns:a16="http://schemas.microsoft.com/office/drawing/2014/main" xmlns="" val="20001"/>
                    </a:ext>
                  </a:extLst>
                </a:gridCol>
              </a:tblGrid>
              <a:tr h="215333">
                <a:tc>
                  <a:txBody>
                    <a:bodyPr/>
                    <a:lstStyle/>
                    <a:p>
                      <a:pPr algn="l" fontAlgn="b"/>
                      <a:r>
                        <a:rPr lang="en-US" sz="1400" b="0" u="none" strike="noStrike" dirty="0">
                          <a:effectLst/>
                        </a:rPr>
                        <a:t>Central Warehouse</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a:effectLst/>
                        </a:rPr>
                        <a:t>2</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0"/>
                  </a:ext>
                </a:extLst>
              </a:tr>
              <a:tr h="215333">
                <a:tc>
                  <a:txBody>
                    <a:bodyPr/>
                    <a:lstStyle/>
                    <a:p>
                      <a:pPr algn="l" fontAlgn="b"/>
                      <a:r>
                        <a:rPr lang="en-US" sz="1400" b="0" u="none" strike="noStrike" dirty="0">
                          <a:effectLst/>
                        </a:rPr>
                        <a:t>Health Center 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1"/>
                  </a:ext>
                </a:extLst>
              </a:tr>
              <a:tr h="215333">
                <a:tc>
                  <a:txBody>
                    <a:bodyPr/>
                    <a:lstStyle/>
                    <a:p>
                      <a:pPr algn="l" fontAlgn="b"/>
                      <a:r>
                        <a:rPr lang="en-US" sz="1400" b="0" u="none" strike="noStrike" dirty="0">
                          <a:effectLst/>
                        </a:rPr>
                        <a:t>Health Center III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2"/>
                  </a:ext>
                </a:extLst>
              </a:tr>
              <a:tr h="215333">
                <a:tc>
                  <a:txBody>
                    <a:bodyPr/>
                    <a:lstStyle/>
                    <a:p>
                      <a:pPr algn="l" fontAlgn="b"/>
                      <a:r>
                        <a:rPr lang="en-US" sz="1400" b="0" u="none" strike="noStrike" dirty="0">
                          <a:effectLst/>
                        </a:rPr>
                        <a:t>Health Center IV</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dirty="0">
                          <a:effectLst/>
                        </a:rPr>
                        <a:t>22</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3"/>
                  </a:ext>
                </a:extLst>
              </a:tr>
              <a:tr h="215333">
                <a:tc>
                  <a:txBody>
                    <a:bodyPr/>
                    <a:lstStyle/>
                    <a:p>
                      <a:pPr algn="l" fontAlgn="b"/>
                      <a:r>
                        <a:rPr lang="en-US" sz="1400" b="0" u="none" strike="noStrike" dirty="0">
                          <a:effectLst/>
                        </a:rPr>
                        <a:t>Hospitals</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dirty="0">
                          <a:effectLst/>
                        </a:rPr>
                        <a:t>17</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4"/>
                  </a:ext>
                </a:extLst>
              </a:tr>
              <a:tr h="122943">
                <a:tc>
                  <a:txBody>
                    <a:bodyPr/>
                    <a:lstStyle/>
                    <a:p>
                      <a:pPr algn="l" fontAlgn="b"/>
                      <a:r>
                        <a:rPr lang="en-US" sz="1400" b="0" u="none" strike="noStrike" dirty="0" err="1">
                          <a:effectLst/>
                        </a:rPr>
                        <a:t>MoH</a:t>
                      </a:r>
                      <a:r>
                        <a:rPr lang="en-US" sz="1400" b="0" u="none" strike="noStrike" dirty="0">
                          <a:effectLst/>
                        </a:rPr>
                        <a:t> or similar institution</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i="0" u="none" strike="noStrike" dirty="0">
                          <a:solidFill>
                            <a:schemeClr val="dk1"/>
                          </a:solidFill>
                          <a:effectLst/>
                          <a:latin typeface="+mn-lt"/>
                        </a:rPr>
                        <a:t>3</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5"/>
                  </a:ext>
                </a:extLst>
              </a:tr>
              <a:tr h="215333">
                <a:tc>
                  <a:txBody>
                    <a:bodyPr/>
                    <a:lstStyle/>
                    <a:p>
                      <a:pPr algn="l" fontAlgn="b"/>
                      <a:r>
                        <a:rPr lang="en-US" sz="1400" b="0" u="none" strike="noStrike" kern="1200" dirty="0">
                          <a:solidFill>
                            <a:schemeClr val="dk1"/>
                          </a:solidFill>
                          <a:effectLst/>
                          <a:latin typeface="+mn-lt"/>
                          <a:ea typeface="+mn-ea"/>
                          <a:cs typeface="+mn-cs"/>
                        </a:rPr>
                        <a:t>DHOs/DVS</a:t>
                      </a:r>
                    </a:p>
                  </a:txBody>
                  <a:tcPr marL="7145" marR="7145" marT="7145" marB="0" anchor="b"/>
                </a:tc>
                <a:tc>
                  <a:txBody>
                    <a:bodyPr/>
                    <a:lstStyle/>
                    <a:p>
                      <a:pPr algn="r" fontAlgn="b"/>
                      <a:r>
                        <a:rPr lang="en-US" sz="1400" b="0" i="0" u="none" strike="noStrike" dirty="0">
                          <a:solidFill>
                            <a:srgbClr val="000000"/>
                          </a:solidFill>
                          <a:effectLst/>
                          <a:latin typeface="Calibri" panose="020F0502020204030204" pitchFamily="34" charset="0"/>
                        </a:rPr>
                        <a:t>31</a:t>
                      </a:r>
                    </a:p>
                  </a:txBody>
                  <a:tcPr marL="7145" marR="7145" marT="7145" marB="0" anchor="b"/>
                </a:tc>
                <a:extLst>
                  <a:ext uri="{0D108BD9-81ED-4DB2-BD59-A6C34878D82A}">
                    <a16:rowId xmlns:a16="http://schemas.microsoft.com/office/drawing/2014/main" xmlns="" val="10006"/>
                  </a:ext>
                </a:extLst>
              </a:tr>
              <a:tr h="215333">
                <a:tc>
                  <a:txBody>
                    <a:bodyPr/>
                    <a:lstStyle/>
                    <a:p>
                      <a:pPr algn="l" fontAlgn="b"/>
                      <a:r>
                        <a:rPr lang="en-US" sz="1400" b="0" u="none" strike="noStrike" dirty="0">
                          <a:effectLst/>
                        </a:rPr>
                        <a:t>Regional Referral Hospital</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dirty="0">
                          <a:effectLst/>
                        </a:rPr>
                        <a:t>8</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7"/>
                  </a:ext>
                </a:extLst>
              </a:tr>
            </a:tbl>
          </a:graphicData>
        </a:graphic>
      </p:graphicFrame>
      <p:sp>
        <p:nvSpPr>
          <p:cNvPr id="100" name="Oval Callout 99"/>
          <p:cNvSpPr/>
          <p:nvPr/>
        </p:nvSpPr>
        <p:spPr>
          <a:xfrm>
            <a:off x="1371600" y="4114800"/>
            <a:ext cx="2133600" cy="785693"/>
          </a:xfrm>
          <a:prstGeom prst="wedgeEllipseCallout">
            <a:avLst>
              <a:gd name="adj1" fmla="val 26776"/>
              <a:gd name="adj2" fmla="val -793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b="1" i="1" dirty="0">
                <a:solidFill>
                  <a:schemeClr val="bg1"/>
                </a:solidFill>
              </a:rPr>
              <a:t>A total of 145 Sites from 31 Districts</a:t>
            </a:r>
          </a:p>
        </p:txBody>
      </p:sp>
      <p:pic>
        <p:nvPicPr>
          <p:cNvPr id="8" name="Picture 7">
            <a:extLst>
              <a:ext uri="{FF2B5EF4-FFF2-40B4-BE49-F238E27FC236}">
                <a16:creationId xmlns:a16="http://schemas.microsoft.com/office/drawing/2014/main" xmlns="" id="{ED3D2D64-87E3-4F06-B18B-CF787375999C}"/>
              </a:ext>
            </a:extLst>
          </p:cNvPr>
          <p:cNvPicPr>
            <a:picLocks noChangeAspect="1"/>
          </p:cNvPicPr>
          <p:nvPr/>
        </p:nvPicPr>
        <p:blipFill rotWithShape="1">
          <a:blip r:embed="rId2"/>
          <a:srcRect l="43333" t="18875" r="17500" b="5533"/>
          <a:stretch/>
        </p:blipFill>
        <p:spPr>
          <a:xfrm>
            <a:off x="4262939" y="1515892"/>
            <a:ext cx="4572000" cy="4961108"/>
          </a:xfrm>
          <a:prstGeom prst="rect">
            <a:avLst/>
          </a:prstGeom>
        </p:spPr>
      </p:pic>
      <p:sp>
        <p:nvSpPr>
          <p:cNvPr id="2" name="Rectangle 1"/>
          <p:cNvSpPr/>
          <p:nvPr/>
        </p:nvSpPr>
        <p:spPr>
          <a:xfrm>
            <a:off x="523672" y="1219200"/>
            <a:ext cx="3572878" cy="840230"/>
          </a:xfrm>
          <a:prstGeom prst="rect">
            <a:avLst/>
          </a:prstGeom>
        </p:spPr>
        <p:txBody>
          <a:bodyPr wrap="square">
            <a:spAutoFit/>
          </a:bodyPr>
          <a:lstStyle/>
          <a:p>
            <a:pPr>
              <a:lnSpc>
                <a:spcPct val="90000"/>
              </a:lnSpc>
            </a:pPr>
            <a:r>
              <a:rPr lang="en-US" dirty="0">
                <a:solidFill>
                  <a:srgbClr val="BA0C2F"/>
                </a:solidFill>
                <a:latin typeface="Gill Sans MT" panose="020B0502020104020203" pitchFamily="34" charset="0"/>
                <a:sym typeface="Cabin"/>
              </a:rPr>
              <a:t>Random selection is required to reduce bias and increase</a:t>
            </a:r>
            <a:r>
              <a:rPr lang="en-US" dirty="0">
                <a:solidFill>
                  <a:srgbClr val="BA0C2F"/>
                </a:solidFill>
                <a:sym typeface="Cabin"/>
              </a:rPr>
              <a:t> r</a:t>
            </a:r>
            <a:r>
              <a:rPr lang="en-US" dirty="0">
                <a:solidFill>
                  <a:srgbClr val="BA0C2F"/>
                </a:solidFill>
                <a:latin typeface="Gill Sans MT" panose="020B0502020104020203" pitchFamily="34" charset="0"/>
                <a:sym typeface="Cabin"/>
              </a:rPr>
              <a:t>epresentativeness </a:t>
            </a:r>
            <a:endParaRPr lang="en-US" dirty="0">
              <a:solidFill>
                <a:srgbClr val="BA0C2F"/>
              </a:solidFill>
            </a:endParaRPr>
          </a:p>
        </p:txBody>
      </p:sp>
      <p:sp>
        <p:nvSpPr>
          <p:cNvPr id="11" name="Slide Number Placeholder 5">
            <a:extLst>
              <a:ext uri="{FF2B5EF4-FFF2-40B4-BE49-F238E27FC236}">
                <a16:creationId xmlns:a16="http://schemas.microsoft.com/office/drawing/2014/main" xmlns="" id="{1EAC5D15-D768-4035-AC2B-12403EA7247B}"/>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26</a:t>
            </a:fld>
            <a:endParaRPr lang="en-US" altLang="en-US" sz="1200" b="1" dirty="0">
              <a:latin typeface="Gill Sans MT" panose="020B0502020104020203" pitchFamily="34" charset="0"/>
            </a:endParaRPr>
          </a:p>
        </p:txBody>
      </p:sp>
      <p:sp>
        <p:nvSpPr>
          <p:cNvPr id="12" name="Rectangle 11">
            <a:extLst>
              <a:ext uri="{FF2B5EF4-FFF2-40B4-BE49-F238E27FC236}">
                <a16:creationId xmlns:a16="http://schemas.microsoft.com/office/drawing/2014/main" xmlns="" id="{69C4831C-F187-4917-8C5C-B031BA1987D6}"/>
              </a:ext>
            </a:extLst>
          </p:cNvPr>
          <p:cNvSpPr/>
          <p:nvPr/>
        </p:nvSpPr>
        <p:spPr>
          <a:xfrm>
            <a:off x="523672" y="4800600"/>
            <a:ext cx="3572878" cy="1865126"/>
          </a:xfrm>
          <a:prstGeom prst="rect">
            <a:avLst/>
          </a:prstGeom>
        </p:spPr>
        <p:txBody>
          <a:bodyPr wrap="square">
            <a:spAutoFit/>
          </a:bodyPr>
          <a:lstStyle/>
          <a:p>
            <a:pPr>
              <a:lnSpc>
                <a:spcPct val="90000"/>
              </a:lnSpc>
            </a:pPr>
            <a:r>
              <a:rPr lang="en-US" sz="1600" dirty="0">
                <a:latin typeface="Gill Sans MT" panose="020B0502020104020203" pitchFamily="34" charset="0"/>
                <a:sym typeface="Cabin"/>
              </a:rPr>
              <a:t>Notes:</a:t>
            </a:r>
          </a:p>
          <a:p>
            <a:pPr marL="176213" indent="-176213">
              <a:lnSpc>
                <a:spcPct val="90000"/>
              </a:lnSpc>
              <a:buFont typeface="Arial" panose="020B0604020202020204" pitchFamily="34" charset="0"/>
              <a:buChar char="•"/>
            </a:pPr>
            <a:r>
              <a:rPr lang="en-US" sz="1600" dirty="0">
                <a:latin typeface="Gill Sans MT" panose="020B0502020104020203" pitchFamily="34" charset="0"/>
                <a:sym typeface="Cabin"/>
              </a:rPr>
              <a:t>National representative sample carrying full list of tracer commodities</a:t>
            </a:r>
          </a:p>
          <a:p>
            <a:pPr marL="176213" indent="-176213">
              <a:lnSpc>
                <a:spcPct val="90000"/>
              </a:lnSpc>
              <a:buFont typeface="Arial" panose="020B0604020202020204" pitchFamily="34" charset="0"/>
              <a:buChar char="•"/>
            </a:pPr>
            <a:r>
              <a:rPr lang="en-US" sz="1600" dirty="0">
                <a:latin typeface="Gill Sans MT" panose="020B0502020104020203" pitchFamily="34" charset="0"/>
                <a:sym typeface="Cabin"/>
              </a:rPr>
              <a:t>Islands and inaccessible regions excluded</a:t>
            </a:r>
          </a:p>
          <a:p>
            <a:pPr marL="176213" indent="-176213">
              <a:lnSpc>
                <a:spcPct val="90000"/>
              </a:lnSpc>
              <a:buFont typeface="Arial" panose="020B0604020202020204" pitchFamily="34" charset="0"/>
              <a:buChar char="•"/>
            </a:pPr>
            <a:r>
              <a:rPr lang="en-US" sz="1600" dirty="0">
                <a:latin typeface="Gill Sans MT" panose="020B0502020104020203" pitchFamily="34" charset="0"/>
                <a:sym typeface="Cabin"/>
              </a:rPr>
              <a:t>Over representation of Regional Referral Hospitals</a:t>
            </a:r>
          </a:p>
          <a:p>
            <a:pPr marL="176213" indent="-176213">
              <a:lnSpc>
                <a:spcPct val="90000"/>
              </a:lnSpc>
              <a:buFont typeface="Arial" panose="020B0604020202020204" pitchFamily="34" charset="0"/>
              <a:buChar char="•"/>
            </a:pPr>
            <a:r>
              <a:rPr lang="en-US" sz="1600" dirty="0">
                <a:latin typeface="Gill Sans MT" panose="020B0502020104020203" pitchFamily="34" charset="0"/>
                <a:sym typeface="Cabin"/>
              </a:rPr>
              <a:t>PNFP Sites not included</a:t>
            </a:r>
          </a:p>
        </p:txBody>
      </p:sp>
      <p:sp>
        <p:nvSpPr>
          <p:cNvPr id="3" name="Oval Callout 2"/>
          <p:cNvSpPr/>
          <p:nvPr/>
        </p:nvSpPr>
        <p:spPr>
          <a:xfrm>
            <a:off x="5029200" y="762000"/>
            <a:ext cx="2514600" cy="609600"/>
          </a:xfrm>
          <a:prstGeom prst="wedgeEllipseCallout">
            <a:avLst>
              <a:gd name="adj1" fmla="val 3677"/>
              <a:gd name="adj2" fmla="val 15833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Put your map here</a:t>
            </a:r>
          </a:p>
        </p:txBody>
      </p:sp>
      <p:sp>
        <p:nvSpPr>
          <p:cNvPr id="10" name="Oval Callout 9"/>
          <p:cNvSpPr/>
          <p:nvPr/>
        </p:nvSpPr>
        <p:spPr>
          <a:xfrm>
            <a:off x="0" y="4267200"/>
            <a:ext cx="2310110" cy="1242893"/>
          </a:xfrm>
          <a:prstGeom prst="wedgeEllipseCallout">
            <a:avLst>
              <a:gd name="adj1" fmla="val 56614"/>
              <a:gd name="adj2" fmla="val -17458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Put your table here and any sample caveats below.</a:t>
            </a:r>
          </a:p>
        </p:txBody>
      </p:sp>
    </p:spTree>
    <p:extLst>
      <p:ext uri="{BB962C8B-B14F-4D97-AF65-F5344CB8AC3E}">
        <p14:creationId xmlns:p14="http://schemas.microsoft.com/office/powerpoint/2010/main" val="9785542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27</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rgbClr val="FF0000"/>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738829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6AB161D4-7FD2-499A-9653-950604FF125D}"/>
              </a:ext>
            </a:extLst>
          </p:cNvPr>
          <p:cNvSpPr>
            <a:spLocks noGrp="1"/>
          </p:cNvSpPr>
          <p:nvPr>
            <p:ph type="title"/>
          </p:nvPr>
        </p:nvSpPr>
        <p:spPr>
          <a:xfrm>
            <a:off x="670810" y="319790"/>
            <a:ext cx="8615362" cy="1384995"/>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sym typeface="Cabin"/>
              </a:rPr>
              <a:t>Using the NSCA 2.0 we collected data across all areas of the supply chain</a:t>
            </a:r>
            <a:br>
              <a:rPr lang="en-US" b="1" dirty="0">
                <a:latin typeface="Gill Sans MT" panose="020B0502020104020203" pitchFamily="34" charset="0"/>
                <a:sym typeface="Cabin"/>
              </a:rPr>
            </a:br>
            <a:endParaRPr lang="en-US" b="1" dirty="0">
              <a:latin typeface="Gill Sans MT" panose="020B0502020104020203" pitchFamily="34" charset="0"/>
              <a:sym typeface="Cabin"/>
            </a:endParaRPr>
          </a:p>
        </p:txBody>
      </p:sp>
      <p:sp>
        <p:nvSpPr>
          <p:cNvPr id="10" name="Content Placeholder 7">
            <a:extLst>
              <a:ext uri="{FF2B5EF4-FFF2-40B4-BE49-F238E27FC236}">
                <a16:creationId xmlns:a16="http://schemas.microsoft.com/office/drawing/2014/main" xmlns="" id="{6E0ADE77-F131-4785-9C18-A6EA3652F7E1}"/>
              </a:ext>
            </a:extLst>
          </p:cNvPr>
          <p:cNvSpPr txBox="1">
            <a:spLocks/>
          </p:cNvSpPr>
          <p:nvPr/>
        </p:nvSpPr>
        <p:spPr bwMode="auto">
          <a:xfrm>
            <a:off x="685799" y="2158999"/>
            <a:ext cx="3407353" cy="1248105"/>
          </a:xfrm>
          <a:prstGeom prst="rect">
            <a:avLst/>
          </a:prstGeom>
          <a:noFill/>
          <a:ln w="28575">
            <a:solidFill>
              <a:schemeClr val="bg1">
                <a:lumMod val="65000"/>
              </a:schemeClr>
            </a:solidFill>
          </a:ln>
          <a:extLst>
            <a:ext uri="{909E8E84-426E-40DD-AFC4-6F175D3DCCD1}">
              <a14:hiddenFill xmlns:a14="http://schemas.microsoft.com/office/drawing/2010/main">
                <a:solidFill>
                  <a:srgbClr val="FFFFFF"/>
                </a:solidFill>
              </a14:hiddenFill>
            </a:ext>
          </a:extLst>
        </p:spPr>
        <p:txBody>
          <a:bodyPr anchor="ctr" anchorCtr="0"/>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a:lnSpc>
                <a:spcPct val="90000"/>
              </a:lnSpc>
              <a:buFontTx/>
              <a:buNone/>
              <a:defRPr/>
            </a:pPr>
            <a:r>
              <a:rPr lang="en-US" sz="1800" dirty="0">
                <a:solidFill>
                  <a:schemeClr val="tx1"/>
                </a:solidFill>
              </a:rPr>
              <a:t>Measures the capability maturity of a supply chain, benchmarking against best-practice standards</a:t>
            </a:r>
            <a:endParaRPr lang="en-US" sz="3200" kern="0" dirty="0">
              <a:solidFill>
                <a:srgbClr val="003366"/>
              </a:solidFill>
            </a:endParaRPr>
          </a:p>
        </p:txBody>
      </p:sp>
      <p:sp>
        <p:nvSpPr>
          <p:cNvPr id="11" name="Content Placeholder 9">
            <a:extLst>
              <a:ext uri="{FF2B5EF4-FFF2-40B4-BE49-F238E27FC236}">
                <a16:creationId xmlns:a16="http://schemas.microsoft.com/office/drawing/2014/main" xmlns="" id="{91F839AB-F752-4BAC-8BF4-019E590F85C9}"/>
              </a:ext>
            </a:extLst>
          </p:cNvPr>
          <p:cNvSpPr txBox="1">
            <a:spLocks/>
          </p:cNvSpPr>
          <p:nvPr/>
        </p:nvSpPr>
        <p:spPr bwMode="auto">
          <a:xfrm>
            <a:off x="5105400" y="2158999"/>
            <a:ext cx="3505200" cy="1248105"/>
          </a:xfrm>
          <a:prstGeom prst="rect">
            <a:avLst/>
          </a:prstGeom>
          <a:noFill/>
          <a:ln w="28575">
            <a:solidFill>
              <a:schemeClr val="bg1">
                <a:lumMod val="65000"/>
              </a:schemeClr>
            </a:solidFill>
          </a:ln>
          <a:extLst>
            <a:ext uri="{909E8E84-426E-40DD-AFC4-6F175D3DCCD1}">
              <a14:hiddenFill xmlns:a14="http://schemas.microsoft.com/office/drawing/2010/main">
                <a:solidFill>
                  <a:srgbClr val="FFFFFF"/>
                </a:solidFill>
              </a14:hiddenFill>
            </a:ext>
          </a:extLst>
        </p:spPr>
        <p:txBody>
          <a:bodyPr anchor="ctr" anchorCtr="0"/>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a:lnSpc>
                <a:spcPct val="90000"/>
              </a:lnSpc>
              <a:buFontTx/>
              <a:buNone/>
              <a:defRPr/>
            </a:pPr>
            <a:r>
              <a:rPr lang="en-US" sz="1800" dirty="0">
                <a:solidFill>
                  <a:schemeClr val="tx1"/>
                </a:solidFill>
              </a:rPr>
              <a:t>Set of indicators that comprehensively measure the performance of a health supply chain</a:t>
            </a:r>
          </a:p>
        </p:txBody>
      </p:sp>
      <p:sp>
        <p:nvSpPr>
          <p:cNvPr id="12" name="Down Arrow 7">
            <a:extLst>
              <a:ext uri="{FF2B5EF4-FFF2-40B4-BE49-F238E27FC236}">
                <a16:creationId xmlns:a16="http://schemas.microsoft.com/office/drawing/2014/main" xmlns="" id="{7CBA347A-FAE6-464F-B5CB-3EC094C9F202}"/>
              </a:ext>
            </a:extLst>
          </p:cNvPr>
          <p:cNvSpPr/>
          <p:nvPr/>
        </p:nvSpPr>
        <p:spPr>
          <a:xfrm>
            <a:off x="1636713" y="3505200"/>
            <a:ext cx="1563687" cy="609600"/>
          </a:xfrm>
          <a:prstGeom prst="downArrow">
            <a:avLst/>
          </a:prstGeom>
          <a:solidFill>
            <a:srgbClr val="C00000"/>
          </a:solidFill>
          <a:ln w="25400" cap="flat" cmpd="sng" algn="ctr">
            <a:noFill/>
            <a:prstDash val="solid"/>
          </a:ln>
          <a:effectLst/>
        </p:spPr>
        <p:txBody>
          <a:bodyPr anchor="ctr"/>
          <a:lstStyle/>
          <a:p>
            <a:pPr algn="ctr" eaLnBrk="1" fontAlgn="auto" hangingPunct="1">
              <a:spcBef>
                <a:spcPts val="0"/>
              </a:spcBef>
              <a:spcAft>
                <a:spcPts val="0"/>
              </a:spcAft>
              <a:defRPr/>
            </a:pPr>
            <a:r>
              <a:rPr lang="en-US" sz="1200" b="1" kern="0" dirty="0">
                <a:solidFill>
                  <a:srgbClr val="FFFFFF"/>
                </a:solidFill>
                <a:latin typeface="Arial"/>
              </a:rPr>
              <a:t>Outputs</a:t>
            </a:r>
          </a:p>
        </p:txBody>
      </p:sp>
      <p:sp>
        <p:nvSpPr>
          <p:cNvPr id="40970" name="TextBox 17">
            <a:extLst>
              <a:ext uri="{FF2B5EF4-FFF2-40B4-BE49-F238E27FC236}">
                <a16:creationId xmlns:a16="http://schemas.microsoft.com/office/drawing/2014/main" xmlns="" id="{B515CF16-9A93-4A02-8FCC-070FEB354A59}"/>
              </a:ext>
            </a:extLst>
          </p:cNvPr>
          <p:cNvSpPr txBox="1">
            <a:spLocks noChangeArrowheads="1"/>
          </p:cNvSpPr>
          <p:nvPr/>
        </p:nvSpPr>
        <p:spPr bwMode="auto">
          <a:xfrm>
            <a:off x="685799" y="1833562"/>
            <a:ext cx="3407353" cy="369332"/>
          </a:xfrm>
          <a:prstGeom prst="rect">
            <a:avLst/>
          </a:prstGeom>
          <a:solidFill>
            <a:srgbClr val="C00000"/>
          </a:solidFill>
          <a:ln w="28575">
            <a:noFill/>
            <a:miter lim="800000"/>
            <a:headEnd/>
            <a:tailEnd/>
          </a:ln>
        </p:spPr>
        <p:txBody>
          <a:bodyPr wrap="square">
            <a:spAutoFit/>
          </a:bodyPr>
          <a:lstStyle>
            <a:lvl1pPr>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ctr">
              <a:spcAft>
                <a:spcPct val="0"/>
              </a:spcAft>
              <a:buFontTx/>
              <a:buNone/>
            </a:pPr>
            <a:r>
              <a:rPr lang="en-US" altLang="en-US" sz="1800" b="1">
                <a:solidFill>
                  <a:schemeClr val="bg1"/>
                </a:solidFill>
                <a:latin typeface="Arial" panose="020B0604020202020204" pitchFamily="34" charset="0"/>
              </a:rPr>
              <a:t>CMM</a:t>
            </a:r>
          </a:p>
        </p:txBody>
      </p:sp>
      <p:sp>
        <p:nvSpPr>
          <p:cNvPr id="40971" name="TextBox 19">
            <a:extLst>
              <a:ext uri="{FF2B5EF4-FFF2-40B4-BE49-F238E27FC236}">
                <a16:creationId xmlns:a16="http://schemas.microsoft.com/office/drawing/2014/main" xmlns="" id="{C1E2C203-D004-453F-AFAF-812C0510D914}"/>
              </a:ext>
            </a:extLst>
          </p:cNvPr>
          <p:cNvSpPr txBox="1">
            <a:spLocks noChangeArrowheads="1"/>
          </p:cNvSpPr>
          <p:nvPr/>
        </p:nvSpPr>
        <p:spPr bwMode="auto">
          <a:xfrm>
            <a:off x="5105400" y="1833562"/>
            <a:ext cx="3505200" cy="369332"/>
          </a:xfrm>
          <a:prstGeom prst="rect">
            <a:avLst/>
          </a:prstGeom>
          <a:solidFill>
            <a:srgbClr val="C00000"/>
          </a:solidFill>
          <a:ln w="28575">
            <a:noFill/>
            <a:miter lim="800000"/>
            <a:headEnd/>
            <a:tailEnd/>
          </a:ln>
        </p:spPr>
        <p:txBody>
          <a:bodyPr wrap="square">
            <a:spAutoFit/>
          </a:bodyPr>
          <a:lstStyle>
            <a:lvl1pPr>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ctr">
              <a:spcAft>
                <a:spcPct val="0"/>
              </a:spcAft>
              <a:buFontTx/>
              <a:buNone/>
            </a:pPr>
            <a:r>
              <a:rPr lang="en-US" altLang="en-US" sz="1800" b="1">
                <a:solidFill>
                  <a:schemeClr val="bg1"/>
                </a:solidFill>
                <a:latin typeface="Arial" panose="020B0604020202020204" pitchFamily="34" charset="0"/>
              </a:rPr>
              <a:t>KPIs</a:t>
            </a:r>
          </a:p>
        </p:txBody>
      </p:sp>
      <p:sp>
        <p:nvSpPr>
          <p:cNvPr id="40972" name="TextBox 1">
            <a:extLst>
              <a:ext uri="{FF2B5EF4-FFF2-40B4-BE49-F238E27FC236}">
                <a16:creationId xmlns:a16="http://schemas.microsoft.com/office/drawing/2014/main" xmlns="" id="{A0E84D23-7395-4F40-9E3E-7633BE15E35C}"/>
              </a:ext>
            </a:extLst>
          </p:cNvPr>
          <p:cNvSpPr txBox="1">
            <a:spLocks noChangeArrowheads="1"/>
          </p:cNvSpPr>
          <p:nvPr/>
        </p:nvSpPr>
        <p:spPr bwMode="auto">
          <a:xfrm>
            <a:off x="670810" y="4202113"/>
            <a:ext cx="7939790" cy="1631950"/>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457200" indent="-45720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spcAft>
                <a:spcPct val="0"/>
              </a:spcAft>
              <a:buFontTx/>
              <a:buChar char="•"/>
              <a:defRPr/>
            </a:pPr>
            <a:r>
              <a:rPr lang="en-US" altLang="en-US" sz="2500" dirty="0">
                <a:solidFill>
                  <a:schemeClr val="tx1"/>
                </a:solidFill>
                <a:latin typeface="+mn-lt"/>
              </a:rPr>
              <a:t>Identifying areas of possible intervention</a:t>
            </a:r>
          </a:p>
          <a:p>
            <a:pPr>
              <a:spcAft>
                <a:spcPct val="0"/>
              </a:spcAft>
              <a:buFontTx/>
              <a:buChar char="•"/>
              <a:defRPr/>
            </a:pPr>
            <a:r>
              <a:rPr lang="en-GB" altLang="en-US" sz="2500" dirty="0">
                <a:solidFill>
                  <a:schemeClr val="tx1"/>
                </a:solidFill>
                <a:latin typeface="+mn-lt"/>
              </a:rPr>
              <a:t>Approximate measure of performance against KPIs</a:t>
            </a:r>
          </a:p>
          <a:p>
            <a:pPr>
              <a:spcAft>
                <a:spcPct val="0"/>
              </a:spcAft>
              <a:buFontTx/>
              <a:buChar char="•"/>
              <a:defRPr/>
            </a:pPr>
            <a:r>
              <a:rPr lang="en-US" altLang="en-US" sz="2500" dirty="0">
                <a:solidFill>
                  <a:schemeClr val="tx1"/>
                </a:solidFill>
                <a:latin typeface="+mn-lt"/>
              </a:rPr>
              <a:t>Estimation of system capability</a:t>
            </a:r>
          </a:p>
          <a:p>
            <a:pPr>
              <a:spcAft>
                <a:spcPct val="0"/>
              </a:spcAft>
              <a:buFontTx/>
              <a:buChar char="•"/>
              <a:defRPr/>
            </a:pPr>
            <a:r>
              <a:rPr lang="en-US" altLang="en-US" sz="2500" dirty="0">
                <a:solidFill>
                  <a:schemeClr val="tx1"/>
                </a:solidFill>
                <a:latin typeface="+mn-lt"/>
              </a:rPr>
              <a:t>Overall quantitative, qualitative view of the supply chain </a:t>
            </a:r>
          </a:p>
        </p:txBody>
      </p:sp>
      <p:sp>
        <p:nvSpPr>
          <p:cNvPr id="16" name="Down Arrow 12">
            <a:extLst>
              <a:ext uri="{FF2B5EF4-FFF2-40B4-BE49-F238E27FC236}">
                <a16:creationId xmlns:a16="http://schemas.microsoft.com/office/drawing/2014/main" xmlns="" id="{D710C1BB-16CF-454B-914B-1726D816E797}"/>
              </a:ext>
            </a:extLst>
          </p:cNvPr>
          <p:cNvSpPr/>
          <p:nvPr/>
        </p:nvSpPr>
        <p:spPr>
          <a:xfrm>
            <a:off x="6096000" y="3505200"/>
            <a:ext cx="1563687" cy="609600"/>
          </a:xfrm>
          <a:prstGeom prst="downArrow">
            <a:avLst/>
          </a:prstGeom>
          <a:solidFill>
            <a:srgbClr val="C00000"/>
          </a:solidFill>
          <a:ln w="25400" cap="flat" cmpd="sng" algn="ctr">
            <a:noFill/>
            <a:prstDash val="solid"/>
          </a:ln>
          <a:effectLst/>
        </p:spPr>
        <p:txBody>
          <a:bodyPr anchor="ctr"/>
          <a:lstStyle/>
          <a:p>
            <a:pPr algn="ctr" eaLnBrk="1" fontAlgn="auto" hangingPunct="1">
              <a:spcBef>
                <a:spcPts val="0"/>
              </a:spcBef>
              <a:spcAft>
                <a:spcPts val="0"/>
              </a:spcAft>
              <a:defRPr/>
            </a:pPr>
            <a:r>
              <a:rPr lang="en-US" sz="1200" b="1" kern="0" dirty="0">
                <a:solidFill>
                  <a:srgbClr val="FFFFFF"/>
                </a:solidFill>
                <a:latin typeface="Arial"/>
              </a:rPr>
              <a:t>Outputs</a:t>
            </a:r>
          </a:p>
        </p:txBody>
      </p:sp>
      <p:sp>
        <p:nvSpPr>
          <p:cNvPr id="14" name="Slide Number Placeholder 5">
            <a:extLst>
              <a:ext uri="{FF2B5EF4-FFF2-40B4-BE49-F238E27FC236}">
                <a16:creationId xmlns:a16="http://schemas.microsoft.com/office/drawing/2014/main" xmlns="" id="{5A66292A-B161-43AF-B1EE-E0523A2399CD}"/>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28</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18951756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dirty="0">
                <a:solidFill>
                  <a:srgbClr val="FF0000"/>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rgbClr val="FF0000"/>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29</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299141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3</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41710564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660284912"/>
              </p:ext>
            </p:extLst>
          </p:nvPr>
        </p:nvGraphicFramePr>
        <p:xfrm>
          <a:off x="381000" y="1242963"/>
          <a:ext cx="8516813" cy="5157837"/>
        </p:xfrm>
        <a:graphic>
          <a:graphicData uri="http://schemas.openxmlformats.org/drawingml/2006/table">
            <a:tbl>
              <a:tblPr firstRow="1">
                <a:tableStyleId>{69012ECD-51FC-41F1-AA8D-1B2483CD663E}</a:tableStyleId>
              </a:tblPr>
              <a:tblGrid>
                <a:gridCol w="1222530">
                  <a:extLst>
                    <a:ext uri="{9D8B030D-6E8A-4147-A177-3AD203B41FA5}">
                      <a16:colId xmlns:a16="http://schemas.microsoft.com/office/drawing/2014/main" xmlns="" val="20000"/>
                    </a:ext>
                  </a:extLst>
                </a:gridCol>
                <a:gridCol w="3483593">
                  <a:extLst>
                    <a:ext uri="{9D8B030D-6E8A-4147-A177-3AD203B41FA5}">
                      <a16:colId xmlns:a16="http://schemas.microsoft.com/office/drawing/2014/main" xmlns="" val="20001"/>
                    </a:ext>
                  </a:extLst>
                </a:gridCol>
                <a:gridCol w="3810690">
                  <a:extLst>
                    <a:ext uri="{9D8B030D-6E8A-4147-A177-3AD203B41FA5}">
                      <a16:colId xmlns:a16="http://schemas.microsoft.com/office/drawing/2014/main" xmlns="" val="20002"/>
                    </a:ext>
                  </a:extLst>
                </a:gridCol>
              </a:tblGrid>
              <a:tr h="295888">
                <a:tc>
                  <a:txBody>
                    <a:bodyPr/>
                    <a:lstStyle/>
                    <a:p>
                      <a:pPr marL="0" marR="0" indent="0">
                        <a:lnSpc>
                          <a:spcPct val="90000"/>
                        </a:lnSpc>
                        <a:spcBef>
                          <a:spcPts val="0"/>
                        </a:spcBef>
                        <a:spcAft>
                          <a:spcPts val="1200"/>
                        </a:spcAft>
                        <a:buFont typeface="Arial" panose="020B0604020202020204" pitchFamily="34" charset="0"/>
                        <a:buNone/>
                      </a:pPr>
                      <a:r>
                        <a:rPr lang="en-US" sz="1500" b="1" u="none" dirty="0">
                          <a:effectLst/>
                        </a:rPr>
                        <a:t>Category</a:t>
                      </a:r>
                      <a:endParaRPr lang="en-US" sz="15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90000"/>
                        </a:lnSpc>
                        <a:spcBef>
                          <a:spcPts val="0"/>
                        </a:spcBef>
                        <a:spcAft>
                          <a:spcPts val="0"/>
                        </a:spcAft>
                        <a:buFont typeface="Symbol" panose="05050102010706020507" pitchFamily="18" charset="2"/>
                        <a:buNone/>
                      </a:pPr>
                      <a:r>
                        <a:rPr lang="en-US" sz="1500" b="1" u="none" dirty="0">
                          <a:effectLst/>
                        </a:rPr>
                        <a:t>KPIs</a:t>
                      </a:r>
                      <a:endParaRPr lang="en-US" sz="15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90000"/>
                        </a:lnSpc>
                        <a:spcBef>
                          <a:spcPts val="0"/>
                        </a:spcBef>
                        <a:spcAft>
                          <a:spcPts val="1200"/>
                        </a:spcAft>
                        <a:buFont typeface="Symbol" panose="05050102010706020507" pitchFamily="18" charset="2"/>
                        <a:buNone/>
                      </a:pPr>
                      <a:r>
                        <a:rPr lang="en-US" sz="1500" b="1" u="none" dirty="0">
                          <a:effectLst/>
                        </a:rPr>
                        <a:t>KPIs</a:t>
                      </a:r>
                      <a:endParaRPr lang="en-US" sz="15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44104">
                <a:tc>
                  <a:txBody>
                    <a:bodyPr/>
                    <a:lstStyle/>
                    <a:p>
                      <a:pPr marL="0" marR="0">
                        <a:lnSpc>
                          <a:spcPct val="90000"/>
                        </a:lnSpc>
                        <a:spcBef>
                          <a:spcPts val="0"/>
                        </a:spcBef>
                        <a:spcAft>
                          <a:spcPts val="1200"/>
                        </a:spcAft>
                      </a:pPr>
                      <a:r>
                        <a:rPr lang="en-US" sz="1400" b="1" u="none" dirty="0">
                          <a:effectLst/>
                        </a:rPr>
                        <a:t>Forecasting</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90000"/>
                        </a:lnSpc>
                        <a:spcBef>
                          <a:spcPts val="0"/>
                        </a:spcBef>
                        <a:spcAft>
                          <a:spcPts val="0"/>
                        </a:spcAft>
                        <a:buFont typeface="Symbol" panose="05050102010706020507" pitchFamily="18" charset="2"/>
                        <a:buChar char=""/>
                      </a:pPr>
                      <a:r>
                        <a:rPr lang="en-US" sz="1500" b="1" u="none" dirty="0">
                          <a:effectLst/>
                        </a:rPr>
                        <a:t>Forecast accuracy </a:t>
                      </a:r>
                    </a:p>
                    <a:p>
                      <a:pPr marL="177800" marR="0" lvl="0" indent="-177800">
                        <a:lnSpc>
                          <a:spcPct val="90000"/>
                        </a:lnSpc>
                        <a:spcBef>
                          <a:spcPts val="0"/>
                        </a:spcBef>
                        <a:spcAft>
                          <a:spcPts val="0"/>
                        </a:spcAft>
                        <a:buFont typeface="Symbol" panose="05050102010706020507" pitchFamily="18" charset="2"/>
                        <a:buChar char=""/>
                      </a:pPr>
                      <a:r>
                        <a:rPr lang="en-US" sz="1500" b="1" u="none" dirty="0">
                          <a:effectLst/>
                        </a:rPr>
                        <a:t>Source of funds</a:t>
                      </a:r>
                      <a:endParaRPr lang="en-US" sz="15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Supply plan accuracy</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332309">
                <a:tc>
                  <a:txBody>
                    <a:bodyPr/>
                    <a:lstStyle/>
                    <a:p>
                      <a:pPr marL="0" marR="0">
                        <a:lnSpc>
                          <a:spcPct val="90000"/>
                        </a:lnSpc>
                        <a:spcBef>
                          <a:spcPts val="0"/>
                        </a:spcBef>
                        <a:spcAft>
                          <a:spcPts val="1200"/>
                        </a:spcAft>
                      </a:pPr>
                      <a:r>
                        <a:rPr lang="en-US" sz="1400" b="1" u="none">
                          <a:effectLst/>
                        </a:rPr>
                        <a:t>Procurement</a:t>
                      </a:r>
                      <a:endParaRPr lang="en-US" sz="1400" b="1" u="none">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Vendor on-time and in full delivery rate</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Percent of international reference price</a:t>
                      </a:r>
                      <a:r>
                        <a:rPr lang="en-US" sz="1500" b="1" u="none" kern="1200" baseline="0" dirty="0">
                          <a:effectLst/>
                        </a:rPr>
                        <a:t> paid</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Number of emergency orders placed on vendors, as a % of total orders placed</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Supplier fill rate</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Procurement methods employed</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Percentage of product selection based on NEML</a:t>
                      </a: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551081">
                <a:tc>
                  <a:txBody>
                    <a:bodyPr/>
                    <a:lstStyle/>
                    <a:p>
                      <a:pPr marL="0" marR="0">
                        <a:lnSpc>
                          <a:spcPct val="90000"/>
                        </a:lnSpc>
                        <a:spcBef>
                          <a:spcPts val="0"/>
                        </a:spcBef>
                        <a:spcAft>
                          <a:spcPts val="1200"/>
                        </a:spcAft>
                      </a:pPr>
                      <a:r>
                        <a:rPr lang="en-US" sz="1400" b="1" u="none" dirty="0">
                          <a:effectLst/>
                        </a:rPr>
                        <a:t>Warehousing and inventory management</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Stocked according to plan</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err="1">
                          <a:effectLst/>
                        </a:rPr>
                        <a:t>Stockout</a:t>
                      </a:r>
                      <a:r>
                        <a:rPr lang="en-US" sz="1500" b="1" u="none" kern="1200" dirty="0">
                          <a:effectLst/>
                        </a:rPr>
                        <a:t> rate by tracer commodity by level in</a:t>
                      </a:r>
                      <a:r>
                        <a:rPr lang="en-US" sz="1500" b="1" u="none" kern="1200" baseline="0" dirty="0">
                          <a:effectLst/>
                        </a:rPr>
                        <a:t> the system</a:t>
                      </a:r>
                      <a:endParaRPr lang="en-US" sz="1500" b="1" u="none" kern="1200" dirty="0">
                        <a:effectLst/>
                      </a:endParaRP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Stock accuracy</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Order fill rate</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Wastage from damage, theft and expiry </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Number and duration</a:t>
                      </a:r>
                      <a:r>
                        <a:rPr lang="en-US" sz="1500" b="1" u="none" kern="1200" baseline="0" dirty="0">
                          <a:effectLst/>
                        </a:rPr>
                        <a:t> of t</a:t>
                      </a:r>
                      <a:r>
                        <a:rPr lang="en-US" sz="1500" b="1" u="none" kern="1200" dirty="0">
                          <a:effectLst/>
                        </a:rPr>
                        <a:t>emperature excursions in cold storage facility</a:t>
                      </a:r>
                    </a:p>
                    <a:p>
                      <a:pPr marL="177800" marR="0" lvl="0" indent="-177800" algn="l" defTabSz="914400" rtl="0" eaLnBrk="1" fontAlgn="auto" latinLnBrk="0" hangingPunct="1">
                        <a:lnSpc>
                          <a:spcPct val="90000"/>
                        </a:lnSpc>
                        <a:spcBef>
                          <a:spcPts val="0"/>
                        </a:spcBef>
                        <a:spcAft>
                          <a:spcPts val="0"/>
                        </a:spcAft>
                        <a:buClrTx/>
                        <a:buSzTx/>
                        <a:buFont typeface="Symbol" panose="05050102010706020507" pitchFamily="18" charset="2"/>
                        <a:buChar char=""/>
                        <a:tabLst/>
                        <a:defRPr/>
                      </a:pPr>
                      <a:r>
                        <a:rPr lang="en-US" sz="1500" b="1" u="none" kern="1200" dirty="0">
                          <a:effectLst/>
                        </a:rPr>
                        <a:t>Stockout rate of one or more tracer Commodities by facility</a:t>
                      </a:r>
                    </a:p>
                    <a:p>
                      <a:pPr marL="177800" marR="0" lvl="0" indent="-177800" algn="l" defTabSz="914400" rtl="0" eaLnBrk="1" fontAlgn="auto" latinLnBrk="0" hangingPunct="1">
                        <a:lnSpc>
                          <a:spcPct val="90000"/>
                        </a:lnSpc>
                        <a:spcBef>
                          <a:spcPts val="0"/>
                        </a:spcBef>
                        <a:spcAft>
                          <a:spcPts val="0"/>
                        </a:spcAft>
                        <a:buClrTx/>
                        <a:buSzTx/>
                        <a:buFont typeface="Symbol" panose="05050102010706020507" pitchFamily="18" charset="2"/>
                        <a:buChar char=""/>
                        <a:tabLst/>
                        <a:defRPr/>
                      </a:pPr>
                      <a:r>
                        <a:rPr lang="en-US" sz="1500" b="1" u="none" kern="1200" dirty="0">
                          <a:effectLst/>
                        </a:rPr>
                        <a:t>Cost of warehousing operation</a:t>
                      </a: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66154">
                <a:tc>
                  <a:txBody>
                    <a:bodyPr/>
                    <a:lstStyle/>
                    <a:p>
                      <a:pPr marL="0" marR="0">
                        <a:lnSpc>
                          <a:spcPct val="90000"/>
                        </a:lnSpc>
                        <a:spcBef>
                          <a:spcPts val="0"/>
                        </a:spcBef>
                        <a:spcAft>
                          <a:spcPts val="1200"/>
                        </a:spcAft>
                      </a:pPr>
                      <a:r>
                        <a:rPr lang="en-US" sz="1400" b="1" u="none" dirty="0">
                          <a:effectLst/>
                        </a:rPr>
                        <a:t>Distribution</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On-time delivery to facility</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Percentage of orders placed by health facilities as emergency orders</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90000"/>
                        </a:lnSpc>
                        <a:spcBef>
                          <a:spcPts val="0"/>
                        </a:spcBef>
                        <a:spcAft>
                          <a:spcPts val="0"/>
                        </a:spcAft>
                        <a:buClrTx/>
                        <a:buSzTx/>
                        <a:buFont typeface="Symbol" panose="05050102010706020507" pitchFamily="18" charset="2"/>
                        <a:buNone/>
                        <a:tabLst/>
                        <a:defRPr/>
                      </a:pPr>
                      <a:r>
                        <a:rPr lang="en-US" sz="1500" b="1" u="none" kern="1200" dirty="0">
                          <a:effectLst/>
                        </a:rPr>
                        <a:t>Cost of distribution operation</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67391">
                <a:tc>
                  <a:txBody>
                    <a:bodyPr/>
                    <a:lstStyle/>
                    <a:p>
                      <a:pPr marL="0" marR="0">
                        <a:lnSpc>
                          <a:spcPct val="90000"/>
                        </a:lnSpc>
                        <a:spcBef>
                          <a:spcPts val="0"/>
                        </a:spcBef>
                        <a:spcAft>
                          <a:spcPts val="1200"/>
                        </a:spcAft>
                      </a:pPr>
                      <a:r>
                        <a:rPr lang="en-US" sz="1400" b="1" u="none" dirty="0">
                          <a:effectLst/>
                        </a:rPr>
                        <a:t>HR</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Staff turnover rate</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Percent of key positions vacant</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444104">
                <a:tc>
                  <a:txBody>
                    <a:bodyPr/>
                    <a:lstStyle/>
                    <a:p>
                      <a:pPr marL="0" marR="0">
                        <a:lnSpc>
                          <a:spcPct val="90000"/>
                        </a:lnSpc>
                        <a:spcBef>
                          <a:spcPts val="0"/>
                        </a:spcBef>
                        <a:spcAft>
                          <a:spcPts val="1200"/>
                        </a:spcAft>
                      </a:pPr>
                      <a:r>
                        <a:rPr lang="en-US" sz="1400" b="1" u="none" dirty="0">
                          <a:effectLst/>
                        </a:rPr>
                        <a:t>Data and information</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Facility reporting rates on time</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Facility reporting rates (complete)</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6" name="Title 2"/>
          <p:cNvSpPr>
            <a:spLocks noGrp="1"/>
          </p:cNvSpPr>
          <p:nvPr>
            <p:ph type="title"/>
          </p:nvPr>
        </p:nvSpPr>
        <p:spPr>
          <a:xfrm>
            <a:off x="693158" y="366010"/>
            <a:ext cx="7612642" cy="624590"/>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altLang="en-US" b="1" dirty="0">
                <a:latin typeface="Gill Sans MT" panose="020B0502020104020203" pitchFamily="34" charset="0"/>
                <a:sym typeface="Cabin"/>
              </a:rPr>
              <a:t>Key Performance Indicators in Country X NSCA</a:t>
            </a:r>
          </a:p>
        </p:txBody>
      </p:sp>
      <p:sp>
        <p:nvSpPr>
          <p:cNvPr id="253991" name="Slide Number Placeholder 1"/>
          <p:cNvSpPr>
            <a:spLocks noGrp="1"/>
          </p:cNvSpPr>
          <p:nvPr>
            <p:ph type="sldNum" sz="quarter" idx="12"/>
          </p:nvPr>
        </p:nvSpPr>
        <p:spPr bwMode="auto">
          <a:xfrm>
            <a:off x="6344213" y="5732173"/>
            <a:ext cx="1425806" cy="161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E1E0D98E-C425-4AE8-BB68-1C854DE95566}" type="slidenum">
              <a:rPr lang="en-US" altLang="en-US" sz="450">
                <a:solidFill>
                  <a:srgbClr val="FF0000"/>
                </a:solidFill>
                <a:cs typeface="Arial" panose="020B0604020202020204" pitchFamily="34" charset="0"/>
              </a:rPr>
              <a:pPr eaLnBrk="1" hangingPunct="1">
                <a:spcAft>
                  <a:spcPct val="0"/>
                </a:spcAft>
                <a:buFontTx/>
                <a:buNone/>
              </a:pPr>
              <a:t>30</a:t>
            </a:fld>
            <a:endParaRPr lang="en-US" altLang="en-US" sz="450">
              <a:solidFill>
                <a:srgbClr val="FF0000"/>
              </a:solidFill>
              <a:cs typeface="Arial" panose="020B0604020202020204" pitchFamily="34" charset="0"/>
            </a:endParaRPr>
          </a:p>
        </p:txBody>
      </p:sp>
      <p:sp>
        <p:nvSpPr>
          <p:cNvPr id="9" name="Slide Number Placeholder 5">
            <a:extLst>
              <a:ext uri="{FF2B5EF4-FFF2-40B4-BE49-F238E27FC236}">
                <a16:creationId xmlns:a16="http://schemas.microsoft.com/office/drawing/2014/main" xmlns="" id="{CC79F6D1-CEBC-45AA-B0A5-5D795B17F024}"/>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30</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29848259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sz="2100"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FF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31</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3680420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850B18-8205-4DD3-B750-C73F2AAC5CBB}"/>
              </a:ext>
            </a:extLst>
          </p:cNvPr>
          <p:cNvSpPr>
            <a:spLocks noGrp="1"/>
          </p:cNvSpPr>
          <p:nvPr>
            <p:ph type="title"/>
          </p:nvPr>
        </p:nvSpPr>
        <p:spPr>
          <a:xfrm>
            <a:off x="686104" y="304800"/>
            <a:ext cx="8017334" cy="685800"/>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GB" b="1" dirty="0">
                <a:latin typeface="Gill Sans MT" panose="020B0502020104020203" pitchFamily="34" charset="0"/>
                <a:sym typeface="Cabin"/>
              </a:rPr>
              <a:t>The CMM Heat Map presents modules capability across all tiers of the supply chain</a:t>
            </a:r>
          </a:p>
        </p:txBody>
      </p:sp>
      <p:sp>
        <p:nvSpPr>
          <p:cNvPr id="4" name="Date Placeholder 3">
            <a:extLst>
              <a:ext uri="{FF2B5EF4-FFF2-40B4-BE49-F238E27FC236}">
                <a16:creationId xmlns:a16="http://schemas.microsoft.com/office/drawing/2014/main" xmlns="" id="{98D0D207-D1F9-48D9-945F-2C2B41F3CC47}"/>
              </a:ext>
            </a:extLst>
          </p:cNvPr>
          <p:cNvSpPr>
            <a:spLocks noGrp="1"/>
          </p:cNvSpPr>
          <p:nvPr>
            <p:ph type="dt" sz="half" idx="10"/>
          </p:nvPr>
        </p:nvSpPr>
        <p:spPr/>
        <p:txBody>
          <a:bodyPr/>
          <a:lstStyle/>
          <a:p>
            <a:fld id="{5D464683-C680-4A39-825E-63E7532A9560}" type="datetime1">
              <a:rPr lang="en-US" smtClean="0"/>
              <a:t>12/21/2018</a:t>
            </a:fld>
            <a:endParaRPr lang="en-US"/>
          </a:p>
        </p:txBody>
      </p:sp>
      <p:sp>
        <p:nvSpPr>
          <p:cNvPr id="5" name="Slide Number Placeholder 4">
            <a:extLst>
              <a:ext uri="{FF2B5EF4-FFF2-40B4-BE49-F238E27FC236}">
                <a16:creationId xmlns:a16="http://schemas.microsoft.com/office/drawing/2014/main" xmlns="" id="{F5C9C7E4-8EA5-4A53-A2B0-F89EE9F3258F}"/>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latin typeface="Gill Sans MT" panose="020B0502020104020203" pitchFamily="34" charset="0"/>
              </a:rPr>
              <a:pPr/>
              <a:t>32</a:t>
            </a:fld>
            <a:endParaRPr lang="en-US" sz="1200" b="1" dirty="0">
              <a:latin typeface="Gill Sans MT" panose="020B0502020104020203" pitchFamily="34" charset="0"/>
            </a:endParaRPr>
          </a:p>
        </p:txBody>
      </p:sp>
      <p:pic>
        <p:nvPicPr>
          <p:cNvPr id="7" name="Picture 6">
            <a:extLst>
              <a:ext uri="{FF2B5EF4-FFF2-40B4-BE49-F238E27FC236}">
                <a16:creationId xmlns:a16="http://schemas.microsoft.com/office/drawing/2014/main" xmlns="" id="{714B7CBB-C7C3-45E7-88B5-D97B970C362F}"/>
              </a:ext>
            </a:extLst>
          </p:cNvPr>
          <p:cNvPicPr>
            <a:picLocks noChangeAspect="1"/>
          </p:cNvPicPr>
          <p:nvPr/>
        </p:nvPicPr>
        <p:blipFill>
          <a:blip r:embed="rId2"/>
          <a:stretch>
            <a:fillRect/>
          </a:stretch>
        </p:blipFill>
        <p:spPr>
          <a:xfrm>
            <a:off x="957364" y="1251952"/>
            <a:ext cx="7424636" cy="5276506"/>
          </a:xfrm>
          <a:prstGeom prst="rect">
            <a:avLst/>
          </a:prstGeom>
        </p:spPr>
      </p:pic>
      <p:sp>
        <p:nvSpPr>
          <p:cNvPr id="3" name="Oval Callout 2"/>
          <p:cNvSpPr/>
          <p:nvPr/>
        </p:nvSpPr>
        <p:spPr>
          <a:xfrm>
            <a:off x="7086600" y="533400"/>
            <a:ext cx="1676400" cy="1066800"/>
          </a:xfrm>
          <a:prstGeom prst="wedgeEllipseCallout">
            <a:avLst>
              <a:gd name="adj1" fmla="val -24755"/>
              <a:gd name="adj2" fmla="val 17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Put your heat map here.</a:t>
            </a:r>
          </a:p>
        </p:txBody>
      </p:sp>
    </p:spTree>
    <p:extLst>
      <p:ext uri="{BB962C8B-B14F-4D97-AF65-F5344CB8AC3E}">
        <p14:creationId xmlns:p14="http://schemas.microsoft.com/office/powerpoint/2010/main" val="35954746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xmlns="" id="{E754DD27-8F7B-40F5-8F5A-47B80497FC29}"/>
              </a:ext>
            </a:extLst>
          </p:cNvPr>
          <p:cNvSpPr/>
          <p:nvPr/>
        </p:nvSpPr>
        <p:spPr>
          <a:xfrm>
            <a:off x="4525682" y="2743202"/>
            <a:ext cx="274905" cy="457195"/>
          </a:xfrm>
          <a:prstGeom prst="roundRect">
            <a:avLst>
              <a:gd name="adj" fmla="val 10000"/>
            </a:avLst>
          </a:prstGeom>
        </p:spPr>
        <p:style>
          <a:lnRef idx="2">
            <a:schemeClr val="accent2">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sp>
      <p:sp>
        <p:nvSpPr>
          <p:cNvPr id="6" name="Rectangle: Rounded Corners 5">
            <a:extLst>
              <a:ext uri="{FF2B5EF4-FFF2-40B4-BE49-F238E27FC236}">
                <a16:creationId xmlns:a16="http://schemas.microsoft.com/office/drawing/2014/main" xmlns="" id="{75AB8E07-E48A-416A-8D94-57D945D5FB9F}"/>
              </a:ext>
            </a:extLst>
          </p:cNvPr>
          <p:cNvSpPr/>
          <p:nvPr/>
        </p:nvSpPr>
        <p:spPr>
          <a:xfrm>
            <a:off x="624509" y="2356765"/>
            <a:ext cx="488392" cy="544270"/>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1" name="Freeform: Shape 10">
            <a:extLst>
              <a:ext uri="{FF2B5EF4-FFF2-40B4-BE49-F238E27FC236}">
                <a16:creationId xmlns:a16="http://schemas.microsoft.com/office/drawing/2014/main" xmlns="" id="{4BB32662-8DCA-45AB-856E-B7F95A4145DF}"/>
              </a:ext>
            </a:extLst>
          </p:cNvPr>
          <p:cNvSpPr/>
          <p:nvPr/>
        </p:nvSpPr>
        <p:spPr>
          <a:xfrm>
            <a:off x="503463" y="2286000"/>
            <a:ext cx="572451" cy="3047996"/>
          </a:xfrm>
          <a:custGeom>
            <a:avLst/>
            <a:gdLst>
              <a:gd name="connsiteX0" fmla="*/ 60107 w 572449"/>
              <a:gd name="connsiteY0" fmla="*/ 0 h 3047996"/>
              <a:gd name="connsiteX1" fmla="*/ 512342 w 572449"/>
              <a:gd name="connsiteY1" fmla="*/ 0 h 3047996"/>
              <a:gd name="connsiteX2" fmla="*/ 572449 w 572449"/>
              <a:gd name="connsiteY2" fmla="*/ 60107 h 3047996"/>
              <a:gd name="connsiteX3" fmla="*/ 572449 w 572449"/>
              <a:gd name="connsiteY3" fmla="*/ 3047996 h 3047996"/>
              <a:gd name="connsiteX4" fmla="*/ 572449 w 572449"/>
              <a:gd name="connsiteY4" fmla="*/ 3047996 h 3047996"/>
              <a:gd name="connsiteX5" fmla="*/ 0 w 572449"/>
              <a:gd name="connsiteY5" fmla="*/ 3047996 h 3047996"/>
              <a:gd name="connsiteX6" fmla="*/ 0 w 572449"/>
              <a:gd name="connsiteY6" fmla="*/ 3047996 h 3047996"/>
              <a:gd name="connsiteX7" fmla="*/ 0 w 572449"/>
              <a:gd name="connsiteY7" fmla="*/ 60107 h 3047996"/>
              <a:gd name="connsiteX8" fmla="*/ 60107 w 572449"/>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449" h="3047996">
                <a:moveTo>
                  <a:pt x="512341" y="3047996"/>
                </a:moveTo>
                <a:lnTo>
                  <a:pt x="60108" y="3047996"/>
                </a:lnTo>
                <a:cubicBezTo>
                  <a:pt x="26912" y="3047996"/>
                  <a:pt x="1" y="3021085"/>
                  <a:pt x="1" y="2987889"/>
                </a:cubicBezTo>
                <a:lnTo>
                  <a:pt x="1" y="0"/>
                </a:lnTo>
                <a:lnTo>
                  <a:pt x="1" y="0"/>
                </a:lnTo>
                <a:lnTo>
                  <a:pt x="572448" y="0"/>
                </a:lnTo>
                <a:lnTo>
                  <a:pt x="572448" y="0"/>
                </a:lnTo>
                <a:lnTo>
                  <a:pt x="572448" y="2987889"/>
                </a:lnTo>
                <a:cubicBezTo>
                  <a:pt x="572448" y="3021085"/>
                  <a:pt x="545537" y="3047996"/>
                  <a:pt x="512341" y="3047996"/>
                </a:cubicBez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846" tIns="142239" rIns="159846" bIns="159845" numCol="1" spcCol="1270" anchor="ctr" anchorCtr="0">
            <a:noAutofit/>
          </a:bodyPr>
          <a:lstStyle/>
          <a:p>
            <a:pPr marL="0" lvl="0" indent="0" algn="ctr" defTabSz="889000">
              <a:lnSpc>
                <a:spcPct val="70000"/>
              </a:lnSpc>
              <a:spcBef>
                <a:spcPct val="0"/>
              </a:spcBef>
              <a:spcAft>
                <a:spcPct val="35000"/>
              </a:spcAft>
              <a:buNone/>
            </a:pPr>
            <a:r>
              <a:rPr lang="en-US" sz="2000" b="1" kern="1200" dirty="0"/>
              <a:t>Strategic Planning &amp; Management</a:t>
            </a:r>
          </a:p>
        </p:txBody>
      </p:sp>
      <p:sp>
        <p:nvSpPr>
          <p:cNvPr id="12" name="Rectangle: Rounded Corners 11">
            <a:extLst>
              <a:ext uri="{FF2B5EF4-FFF2-40B4-BE49-F238E27FC236}">
                <a16:creationId xmlns:a16="http://schemas.microsoft.com/office/drawing/2014/main" xmlns="" id="{158CDFDE-6628-4AC8-8783-3820E9B59102}"/>
              </a:ext>
            </a:extLst>
          </p:cNvPr>
          <p:cNvSpPr/>
          <p:nvPr/>
        </p:nvSpPr>
        <p:spPr>
          <a:xfrm>
            <a:off x="1384043" y="2400298"/>
            <a:ext cx="444475" cy="457204"/>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3" name="Freeform: Shape 12">
            <a:extLst>
              <a:ext uri="{FF2B5EF4-FFF2-40B4-BE49-F238E27FC236}">
                <a16:creationId xmlns:a16="http://schemas.microsoft.com/office/drawing/2014/main" xmlns="" id="{9961F050-1845-45DA-B5D4-696262753E0B}"/>
              </a:ext>
            </a:extLst>
          </p:cNvPr>
          <p:cNvSpPr/>
          <p:nvPr/>
        </p:nvSpPr>
        <p:spPr>
          <a:xfrm>
            <a:off x="1300287" y="2286000"/>
            <a:ext cx="538222" cy="3047996"/>
          </a:xfrm>
          <a:custGeom>
            <a:avLst/>
            <a:gdLst>
              <a:gd name="connsiteX0" fmla="*/ 56513 w 538221"/>
              <a:gd name="connsiteY0" fmla="*/ 0 h 3047996"/>
              <a:gd name="connsiteX1" fmla="*/ 481708 w 538221"/>
              <a:gd name="connsiteY1" fmla="*/ 0 h 3047996"/>
              <a:gd name="connsiteX2" fmla="*/ 538221 w 538221"/>
              <a:gd name="connsiteY2" fmla="*/ 56513 h 3047996"/>
              <a:gd name="connsiteX3" fmla="*/ 538221 w 538221"/>
              <a:gd name="connsiteY3" fmla="*/ 3047996 h 3047996"/>
              <a:gd name="connsiteX4" fmla="*/ 538221 w 538221"/>
              <a:gd name="connsiteY4" fmla="*/ 3047996 h 3047996"/>
              <a:gd name="connsiteX5" fmla="*/ 0 w 538221"/>
              <a:gd name="connsiteY5" fmla="*/ 3047996 h 3047996"/>
              <a:gd name="connsiteX6" fmla="*/ 0 w 538221"/>
              <a:gd name="connsiteY6" fmla="*/ 3047996 h 3047996"/>
              <a:gd name="connsiteX7" fmla="*/ 0 w 538221"/>
              <a:gd name="connsiteY7" fmla="*/ 56513 h 3047996"/>
              <a:gd name="connsiteX8" fmla="*/ 56513 w 538221"/>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8221" h="3047996">
                <a:moveTo>
                  <a:pt x="481707" y="3047996"/>
                </a:moveTo>
                <a:lnTo>
                  <a:pt x="56514" y="3047996"/>
                </a:lnTo>
                <a:cubicBezTo>
                  <a:pt x="25303" y="3047996"/>
                  <a:pt x="1" y="3022694"/>
                  <a:pt x="1" y="2991483"/>
                </a:cubicBezTo>
                <a:lnTo>
                  <a:pt x="1" y="0"/>
                </a:lnTo>
                <a:lnTo>
                  <a:pt x="1" y="0"/>
                </a:lnTo>
                <a:lnTo>
                  <a:pt x="538220" y="0"/>
                </a:lnTo>
                <a:lnTo>
                  <a:pt x="538220" y="0"/>
                </a:lnTo>
                <a:lnTo>
                  <a:pt x="538220" y="2991483"/>
                </a:lnTo>
                <a:cubicBezTo>
                  <a:pt x="538220" y="3022694"/>
                  <a:pt x="512918" y="3047996"/>
                  <a:pt x="481707"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8792" tIns="142239" rIns="158793" bIns="158792"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Human Resources</a:t>
            </a:r>
          </a:p>
        </p:txBody>
      </p:sp>
      <p:sp>
        <p:nvSpPr>
          <p:cNvPr id="14" name="Rectangle: Rounded Corners 13">
            <a:extLst>
              <a:ext uri="{FF2B5EF4-FFF2-40B4-BE49-F238E27FC236}">
                <a16:creationId xmlns:a16="http://schemas.microsoft.com/office/drawing/2014/main" xmlns="" id="{951068D2-C948-4EAD-8AC6-3BE1EFD1D7D7}"/>
              </a:ext>
            </a:extLst>
          </p:cNvPr>
          <p:cNvSpPr/>
          <p:nvPr/>
        </p:nvSpPr>
        <p:spPr>
          <a:xfrm>
            <a:off x="2211408" y="2476500"/>
            <a:ext cx="230670" cy="3047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5" name="Freeform: Shape 14">
            <a:extLst>
              <a:ext uri="{FF2B5EF4-FFF2-40B4-BE49-F238E27FC236}">
                <a16:creationId xmlns:a16="http://schemas.microsoft.com/office/drawing/2014/main" xmlns="" id="{2B8A8BEB-F7D8-4159-9F5D-BC6D848E073D}"/>
              </a:ext>
            </a:extLst>
          </p:cNvPr>
          <p:cNvSpPr/>
          <p:nvPr/>
        </p:nvSpPr>
        <p:spPr>
          <a:xfrm>
            <a:off x="1991972" y="2285999"/>
            <a:ext cx="567537" cy="3047997"/>
          </a:xfrm>
          <a:custGeom>
            <a:avLst/>
            <a:gdLst>
              <a:gd name="connsiteX0" fmla="*/ 59591 w 567536"/>
              <a:gd name="connsiteY0" fmla="*/ 0 h 3047996"/>
              <a:gd name="connsiteX1" fmla="*/ 507945 w 567536"/>
              <a:gd name="connsiteY1" fmla="*/ 0 h 3047996"/>
              <a:gd name="connsiteX2" fmla="*/ 567536 w 567536"/>
              <a:gd name="connsiteY2" fmla="*/ 59591 h 3047996"/>
              <a:gd name="connsiteX3" fmla="*/ 567536 w 567536"/>
              <a:gd name="connsiteY3" fmla="*/ 3047996 h 3047996"/>
              <a:gd name="connsiteX4" fmla="*/ 567536 w 567536"/>
              <a:gd name="connsiteY4" fmla="*/ 3047996 h 3047996"/>
              <a:gd name="connsiteX5" fmla="*/ 0 w 567536"/>
              <a:gd name="connsiteY5" fmla="*/ 3047996 h 3047996"/>
              <a:gd name="connsiteX6" fmla="*/ 0 w 567536"/>
              <a:gd name="connsiteY6" fmla="*/ 3047996 h 3047996"/>
              <a:gd name="connsiteX7" fmla="*/ 0 w 567536"/>
              <a:gd name="connsiteY7" fmla="*/ 59591 h 3047996"/>
              <a:gd name="connsiteX8" fmla="*/ 59591 w 567536"/>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7536" h="3047996">
                <a:moveTo>
                  <a:pt x="507944" y="3047996"/>
                </a:moveTo>
                <a:lnTo>
                  <a:pt x="59592" y="3047996"/>
                </a:lnTo>
                <a:cubicBezTo>
                  <a:pt x="26681" y="3047996"/>
                  <a:pt x="1" y="3021316"/>
                  <a:pt x="1" y="2988405"/>
                </a:cubicBezTo>
                <a:lnTo>
                  <a:pt x="1" y="0"/>
                </a:lnTo>
                <a:lnTo>
                  <a:pt x="1" y="0"/>
                </a:lnTo>
                <a:lnTo>
                  <a:pt x="567535" y="0"/>
                </a:lnTo>
                <a:lnTo>
                  <a:pt x="567535" y="0"/>
                </a:lnTo>
                <a:lnTo>
                  <a:pt x="567535" y="2988405"/>
                </a:lnTo>
                <a:cubicBezTo>
                  <a:pt x="567535" y="3021316"/>
                  <a:pt x="540855" y="3047996"/>
                  <a:pt x="507944"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694" tIns="142240" rIns="159695" bIns="159694"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LMIS</a:t>
            </a:r>
          </a:p>
        </p:txBody>
      </p:sp>
      <p:sp>
        <p:nvSpPr>
          <p:cNvPr id="16" name="Rectangle: Rounded Corners 15">
            <a:extLst>
              <a:ext uri="{FF2B5EF4-FFF2-40B4-BE49-F238E27FC236}">
                <a16:creationId xmlns:a16="http://schemas.microsoft.com/office/drawing/2014/main" xmlns="" id="{886F94E1-3F96-4316-AEFD-72401D4688C2}"/>
              </a:ext>
            </a:extLst>
          </p:cNvPr>
          <p:cNvSpPr/>
          <p:nvPr/>
        </p:nvSpPr>
        <p:spPr>
          <a:xfrm>
            <a:off x="2942443" y="2400298"/>
            <a:ext cx="238840" cy="457204"/>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7" name="Freeform: Shape 16">
            <a:extLst>
              <a:ext uri="{FF2B5EF4-FFF2-40B4-BE49-F238E27FC236}">
                <a16:creationId xmlns:a16="http://schemas.microsoft.com/office/drawing/2014/main" xmlns="" id="{66406439-055D-4C1F-8421-238B8BADF31E}"/>
              </a:ext>
            </a:extLst>
          </p:cNvPr>
          <p:cNvSpPr/>
          <p:nvPr/>
        </p:nvSpPr>
        <p:spPr>
          <a:xfrm>
            <a:off x="2808395" y="2286000"/>
            <a:ext cx="562768" cy="3047996"/>
          </a:xfrm>
          <a:custGeom>
            <a:avLst/>
            <a:gdLst>
              <a:gd name="connsiteX0" fmla="*/ 59091 w 562767"/>
              <a:gd name="connsiteY0" fmla="*/ 0 h 3047996"/>
              <a:gd name="connsiteX1" fmla="*/ 503676 w 562767"/>
              <a:gd name="connsiteY1" fmla="*/ 0 h 3047996"/>
              <a:gd name="connsiteX2" fmla="*/ 562767 w 562767"/>
              <a:gd name="connsiteY2" fmla="*/ 59091 h 3047996"/>
              <a:gd name="connsiteX3" fmla="*/ 562767 w 562767"/>
              <a:gd name="connsiteY3" fmla="*/ 3047996 h 3047996"/>
              <a:gd name="connsiteX4" fmla="*/ 562767 w 562767"/>
              <a:gd name="connsiteY4" fmla="*/ 3047996 h 3047996"/>
              <a:gd name="connsiteX5" fmla="*/ 0 w 562767"/>
              <a:gd name="connsiteY5" fmla="*/ 3047996 h 3047996"/>
              <a:gd name="connsiteX6" fmla="*/ 0 w 562767"/>
              <a:gd name="connsiteY6" fmla="*/ 3047996 h 3047996"/>
              <a:gd name="connsiteX7" fmla="*/ 0 w 562767"/>
              <a:gd name="connsiteY7" fmla="*/ 59091 h 3047996"/>
              <a:gd name="connsiteX8" fmla="*/ 59091 w 562767"/>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2767" h="3047996">
                <a:moveTo>
                  <a:pt x="503675" y="3047996"/>
                </a:moveTo>
                <a:lnTo>
                  <a:pt x="59092" y="3047996"/>
                </a:lnTo>
                <a:cubicBezTo>
                  <a:pt x="26457" y="3047996"/>
                  <a:pt x="1" y="3021540"/>
                  <a:pt x="1" y="2988905"/>
                </a:cubicBezTo>
                <a:lnTo>
                  <a:pt x="1" y="0"/>
                </a:lnTo>
                <a:lnTo>
                  <a:pt x="1" y="0"/>
                </a:lnTo>
                <a:lnTo>
                  <a:pt x="562766" y="0"/>
                </a:lnTo>
                <a:lnTo>
                  <a:pt x="562766" y="0"/>
                </a:lnTo>
                <a:lnTo>
                  <a:pt x="562766" y="2988905"/>
                </a:lnTo>
                <a:cubicBezTo>
                  <a:pt x="562766" y="3021540"/>
                  <a:pt x="536310" y="3047996"/>
                  <a:pt x="503675"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547" tIns="142239" rIns="159548" bIns="159547"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Financial Sustainability </a:t>
            </a:r>
          </a:p>
        </p:txBody>
      </p:sp>
      <p:sp>
        <p:nvSpPr>
          <p:cNvPr id="18" name="Rectangle: Rounded Corners 17">
            <a:extLst>
              <a:ext uri="{FF2B5EF4-FFF2-40B4-BE49-F238E27FC236}">
                <a16:creationId xmlns:a16="http://schemas.microsoft.com/office/drawing/2014/main" xmlns="" id="{24D23185-AA0F-4390-BEC4-2B484D23BEBB}"/>
              </a:ext>
            </a:extLst>
          </p:cNvPr>
          <p:cNvSpPr/>
          <p:nvPr/>
        </p:nvSpPr>
        <p:spPr>
          <a:xfrm>
            <a:off x="3638235" y="2476500"/>
            <a:ext cx="312726" cy="3047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9" name="Freeform: Shape 18">
            <a:extLst>
              <a:ext uri="{FF2B5EF4-FFF2-40B4-BE49-F238E27FC236}">
                <a16:creationId xmlns:a16="http://schemas.microsoft.com/office/drawing/2014/main" xmlns="" id="{9226E901-B2F8-48E3-BD3C-1F7928E320DA}"/>
              </a:ext>
            </a:extLst>
          </p:cNvPr>
          <p:cNvSpPr/>
          <p:nvPr/>
        </p:nvSpPr>
        <p:spPr>
          <a:xfrm>
            <a:off x="3522625" y="2286000"/>
            <a:ext cx="643695" cy="3047996"/>
          </a:xfrm>
          <a:custGeom>
            <a:avLst/>
            <a:gdLst>
              <a:gd name="connsiteX0" fmla="*/ 67588 w 643694"/>
              <a:gd name="connsiteY0" fmla="*/ 0 h 3047996"/>
              <a:gd name="connsiteX1" fmla="*/ 576106 w 643694"/>
              <a:gd name="connsiteY1" fmla="*/ 0 h 3047996"/>
              <a:gd name="connsiteX2" fmla="*/ 643694 w 643694"/>
              <a:gd name="connsiteY2" fmla="*/ 67588 h 3047996"/>
              <a:gd name="connsiteX3" fmla="*/ 643694 w 643694"/>
              <a:gd name="connsiteY3" fmla="*/ 3047996 h 3047996"/>
              <a:gd name="connsiteX4" fmla="*/ 643694 w 643694"/>
              <a:gd name="connsiteY4" fmla="*/ 3047996 h 3047996"/>
              <a:gd name="connsiteX5" fmla="*/ 0 w 643694"/>
              <a:gd name="connsiteY5" fmla="*/ 3047996 h 3047996"/>
              <a:gd name="connsiteX6" fmla="*/ 0 w 643694"/>
              <a:gd name="connsiteY6" fmla="*/ 3047996 h 3047996"/>
              <a:gd name="connsiteX7" fmla="*/ 0 w 643694"/>
              <a:gd name="connsiteY7" fmla="*/ 67588 h 3047996"/>
              <a:gd name="connsiteX8" fmla="*/ 67588 w 643694"/>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3694" h="3047996">
                <a:moveTo>
                  <a:pt x="576105" y="3047996"/>
                </a:moveTo>
                <a:lnTo>
                  <a:pt x="67589" y="3047996"/>
                </a:lnTo>
                <a:cubicBezTo>
                  <a:pt x="30261" y="3047996"/>
                  <a:pt x="1" y="3017736"/>
                  <a:pt x="1" y="2980408"/>
                </a:cubicBezTo>
                <a:lnTo>
                  <a:pt x="1" y="0"/>
                </a:lnTo>
                <a:lnTo>
                  <a:pt x="1" y="0"/>
                </a:lnTo>
                <a:lnTo>
                  <a:pt x="643693" y="0"/>
                </a:lnTo>
                <a:lnTo>
                  <a:pt x="643693" y="0"/>
                </a:lnTo>
                <a:lnTo>
                  <a:pt x="643693" y="2980408"/>
                </a:lnTo>
                <a:cubicBezTo>
                  <a:pt x="643693" y="3017736"/>
                  <a:pt x="613433" y="3047996"/>
                  <a:pt x="576105" y="3047996"/>
                </a:cubicBezTo>
                <a:close/>
              </a:path>
            </a:pathLst>
          </a:custGeom>
          <a:solidFill>
            <a:schemeClr val="bg1">
              <a:lumMod val="85000"/>
            </a:schemeClr>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62036" tIns="142239" rIns="162037" bIns="162036"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Policy and Governance </a:t>
            </a:r>
          </a:p>
        </p:txBody>
      </p:sp>
      <p:sp>
        <p:nvSpPr>
          <p:cNvPr id="21" name="Freeform: Shape 20">
            <a:extLst>
              <a:ext uri="{FF2B5EF4-FFF2-40B4-BE49-F238E27FC236}">
                <a16:creationId xmlns:a16="http://schemas.microsoft.com/office/drawing/2014/main" xmlns="" id="{A70C3CB3-EFC4-4C8C-AD67-A8497858E89C}"/>
              </a:ext>
            </a:extLst>
          </p:cNvPr>
          <p:cNvSpPr/>
          <p:nvPr/>
        </p:nvSpPr>
        <p:spPr>
          <a:xfrm>
            <a:off x="4318851" y="2286000"/>
            <a:ext cx="597642" cy="3047996"/>
          </a:xfrm>
          <a:custGeom>
            <a:avLst/>
            <a:gdLst>
              <a:gd name="connsiteX0" fmla="*/ 62752 w 597642"/>
              <a:gd name="connsiteY0" fmla="*/ 0 h 3047996"/>
              <a:gd name="connsiteX1" fmla="*/ 534890 w 597642"/>
              <a:gd name="connsiteY1" fmla="*/ 0 h 3047996"/>
              <a:gd name="connsiteX2" fmla="*/ 597642 w 597642"/>
              <a:gd name="connsiteY2" fmla="*/ 62752 h 3047996"/>
              <a:gd name="connsiteX3" fmla="*/ 597642 w 597642"/>
              <a:gd name="connsiteY3" fmla="*/ 3047996 h 3047996"/>
              <a:gd name="connsiteX4" fmla="*/ 597642 w 597642"/>
              <a:gd name="connsiteY4" fmla="*/ 3047996 h 3047996"/>
              <a:gd name="connsiteX5" fmla="*/ 0 w 597642"/>
              <a:gd name="connsiteY5" fmla="*/ 3047996 h 3047996"/>
              <a:gd name="connsiteX6" fmla="*/ 0 w 597642"/>
              <a:gd name="connsiteY6" fmla="*/ 3047996 h 3047996"/>
              <a:gd name="connsiteX7" fmla="*/ 0 w 597642"/>
              <a:gd name="connsiteY7" fmla="*/ 62752 h 3047996"/>
              <a:gd name="connsiteX8" fmla="*/ 62752 w 597642"/>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642" h="3047996">
                <a:moveTo>
                  <a:pt x="534889" y="3047996"/>
                </a:moveTo>
                <a:lnTo>
                  <a:pt x="62753" y="3047996"/>
                </a:lnTo>
                <a:cubicBezTo>
                  <a:pt x="28096" y="3047996"/>
                  <a:pt x="1" y="3019901"/>
                  <a:pt x="1" y="2985244"/>
                </a:cubicBezTo>
                <a:lnTo>
                  <a:pt x="1" y="0"/>
                </a:lnTo>
                <a:lnTo>
                  <a:pt x="1" y="0"/>
                </a:lnTo>
                <a:lnTo>
                  <a:pt x="597641" y="0"/>
                </a:lnTo>
                <a:lnTo>
                  <a:pt x="597641" y="0"/>
                </a:lnTo>
                <a:lnTo>
                  <a:pt x="597641" y="2985244"/>
                </a:lnTo>
                <a:cubicBezTo>
                  <a:pt x="597641" y="3019901"/>
                  <a:pt x="569546" y="3047996"/>
                  <a:pt x="534889" y="3047996"/>
                </a:cubicBezTo>
                <a:close/>
              </a:path>
            </a:pathLst>
          </a:custGeom>
          <a:solidFill>
            <a:schemeClr val="bg1">
              <a:lumMod val="85000"/>
            </a:schemeClr>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60620" tIns="142240" rIns="160620" bIns="160620"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Quality &amp; Pharmacovigilance </a:t>
            </a:r>
          </a:p>
        </p:txBody>
      </p:sp>
      <p:sp>
        <p:nvSpPr>
          <p:cNvPr id="22" name="Rectangle: Rounded Corners 21">
            <a:extLst>
              <a:ext uri="{FF2B5EF4-FFF2-40B4-BE49-F238E27FC236}">
                <a16:creationId xmlns:a16="http://schemas.microsoft.com/office/drawing/2014/main" xmlns="" id="{F55098B5-83F9-466F-8233-F8C8FC2D2EB5}"/>
              </a:ext>
            </a:extLst>
          </p:cNvPr>
          <p:cNvSpPr/>
          <p:nvPr/>
        </p:nvSpPr>
        <p:spPr>
          <a:xfrm>
            <a:off x="5189903" y="2476500"/>
            <a:ext cx="410744" cy="3047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3" name="Freeform: Shape 22">
            <a:extLst>
              <a:ext uri="{FF2B5EF4-FFF2-40B4-BE49-F238E27FC236}">
                <a16:creationId xmlns:a16="http://schemas.microsoft.com/office/drawing/2014/main" xmlns="" id="{B38175F2-3B0D-48EE-A1B6-76B1B4828A92}"/>
              </a:ext>
            </a:extLst>
          </p:cNvPr>
          <p:cNvSpPr/>
          <p:nvPr/>
        </p:nvSpPr>
        <p:spPr>
          <a:xfrm>
            <a:off x="5089582" y="2286000"/>
            <a:ext cx="630267" cy="3047997"/>
          </a:xfrm>
          <a:custGeom>
            <a:avLst/>
            <a:gdLst>
              <a:gd name="connsiteX0" fmla="*/ 66178 w 630267"/>
              <a:gd name="connsiteY0" fmla="*/ 0 h 3047996"/>
              <a:gd name="connsiteX1" fmla="*/ 564089 w 630267"/>
              <a:gd name="connsiteY1" fmla="*/ 0 h 3047996"/>
              <a:gd name="connsiteX2" fmla="*/ 630267 w 630267"/>
              <a:gd name="connsiteY2" fmla="*/ 66178 h 3047996"/>
              <a:gd name="connsiteX3" fmla="*/ 630267 w 630267"/>
              <a:gd name="connsiteY3" fmla="*/ 3047996 h 3047996"/>
              <a:gd name="connsiteX4" fmla="*/ 630267 w 630267"/>
              <a:gd name="connsiteY4" fmla="*/ 3047996 h 3047996"/>
              <a:gd name="connsiteX5" fmla="*/ 0 w 630267"/>
              <a:gd name="connsiteY5" fmla="*/ 3047996 h 3047996"/>
              <a:gd name="connsiteX6" fmla="*/ 0 w 630267"/>
              <a:gd name="connsiteY6" fmla="*/ 3047996 h 3047996"/>
              <a:gd name="connsiteX7" fmla="*/ 0 w 630267"/>
              <a:gd name="connsiteY7" fmla="*/ 66178 h 3047996"/>
              <a:gd name="connsiteX8" fmla="*/ 66178 w 630267"/>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267" h="3047996">
                <a:moveTo>
                  <a:pt x="564088" y="3047996"/>
                </a:moveTo>
                <a:lnTo>
                  <a:pt x="66179" y="3047996"/>
                </a:lnTo>
                <a:cubicBezTo>
                  <a:pt x="29630" y="3047996"/>
                  <a:pt x="1" y="3018367"/>
                  <a:pt x="1" y="2981818"/>
                </a:cubicBezTo>
                <a:lnTo>
                  <a:pt x="1" y="0"/>
                </a:lnTo>
                <a:lnTo>
                  <a:pt x="1" y="0"/>
                </a:lnTo>
                <a:lnTo>
                  <a:pt x="630266" y="0"/>
                </a:lnTo>
                <a:lnTo>
                  <a:pt x="630266" y="0"/>
                </a:lnTo>
                <a:lnTo>
                  <a:pt x="630266" y="2981818"/>
                </a:lnTo>
                <a:cubicBezTo>
                  <a:pt x="630266" y="3018367"/>
                  <a:pt x="600637" y="3047996"/>
                  <a:pt x="564088" y="3047996"/>
                </a:cubicBez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61623" tIns="142240" rIns="161623" bIns="161624"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Forecasting &amp; Supply Planning </a:t>
            </a:r>
          </a:p>
        </p:txBody>
      </p:sp>
      <p:sp>
        <p:nvSpPr>
          <p:cNvPr id="24" name="Rectangle: Rounded Corners 23">
            <a:extLst>
              <a:ext uri="{FF2B5EF4-FFF2-40B4-BE49-F238E27FC236}">
                <a16:creationId xmlns:a16="http://schemas.microsoft.com/office/drawing/2014/main" xmlns="" id="{9EF54473-EBAF-45D1-839C-AB79A04A8877}"/>
              </a:ext>
            </a:extLst>
          </p:cNvPr>
          <p:cNvSpPr/>
          <p:nvPr/>
        </p:nvSpPr>
        <p:spPr>
          <a:xfrm>
            <a:off x="6049317" y="2400298"/>
            <a:ext cx="224885" cy="457204"/>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5" name="Freeform: Shape 24">
            <a:extLst>
              <a:ext uri="{FF2B5EF4-FFF2-40B4-BE49-F238E27FC236}">
                <a16:creationId xmlns:a16="http://schemas.microsoft.com/office/drawing/2014/main" xmlns="" id="{353E86F9-5EAF-4496-A800-858DA6E98966}"/>
              </a:ext>
            </a:extLst>
          </p:cNvPr>
          <p:cNvSpPr/>
          <p:nvPr/>
        </p:nvSpPr>
        <p:spPr>
          <a:xfrm>
            <a:off x="5962677" y="2286000"/>
            <a:ext cx="577007" cy="3047996"/>
          </a:xfrm>
          <a:custGeom>
            <a:avLst/>
            <a:gdLst>
              <a:gd name="connsiteX0" fmla="*/ 60586 w 577007"/>
              <a:gd name="connsiteY0" fmla="*/ 0 h 3047996"/>
              <a:gd name="connsiteX1" fmla="*/ 516421 w 577007"/>
              <a:gd name="connsiteY1" fmla="*/ 0 h 3047996"/>
              <a:gd name="connsiteX2" fmla="*/ 577007 w 577007"/>
              <a:gd name="connsiteY2" fmla="*/ 60586 h 3047996"/>
              <a:gd name="connsiteX3" fmla="*/ 577007 w 577007"/>
              <a:gd name="connsiteY3" fmla="*/ 3047996 h 3047996"/>
              <a:gd name="connsiteX4" fmla="*/ 577007 w 577007"/>
              <a:gd name="connsiteY4" fmla="*/ 3047996 h 3047996"/>
              <a:gd name="connsiteX5" fmla="*/ 0 w 577007"/>
              <a:gd name="connsiteY5" fmla="*/ 3047996 h 3047996"/>
              <a:gd name="connsiteX6" fmla="*/ 0 w 577007"/>
              <a:gd name="connsiteY6" fmla="*/ 3047996 h 3047996"/>
              <a:gd name="connsiteX7" fmla="*/ 0 w 577007"/>
              <a:gd name="connsiteY7" fmla="*/ 60586 h 3047996"/>
              <a:gd name="connsiteX8" fmla="*/ 60586 w 577007"/>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007" h="3047996">
                <a:moveTo>
                  <a:pt x="516420" y="3047996"/>
                </a:moveTo>
                <a:lnTo>
                  <a:pt x="60587" y="3047996"/>
                </a:lnTo>
                <a:cubicBezTo>
                  <a:pt x="27126" y="3047996"/>
                  <a:pt x="1" y="3020871"/>
                  <a:pt x="1" y="2987410"/>
                </a:cubicBezTo>
                <a:lnTo>
                  <a:pt x="1" y="0"/>
                </a:lnTo>
                <a:lnTo>
                  <a:pt x="1" y="0"/>
                </a:lnTo>
                <a:lnTo>
                  <a:pt x="577006" y="0"/>
                </a:lnTo>
                <a:lnTo>
                  <a:pt x="577006" y="0"/>
                </a:lnTo>
                <a:lnTo>
                  <a:pt x="577006" y="2987410"/>
                </a:lnTo>
                <a:cubicBezTo>
                  <a:pt x="577006" y="3020871"/>
                  <a:pt x="549881" y="3047996"/>
                  <a:pt x="516420" y="3047996"/>
                </a:cubicBez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985" tIns="142240" rIns="159985" bIns="159985"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Procurement &amp; Customs Clearance</a:t>
            </a:r>
          </a:p>
        </p:txBody>
      </p:sp>
      <p:sp>
        <p:nvSpPr>
          <p:cNvPr id="26" name="Rectangle: Rounded Corners 25">
            <a:extLst>
              <a:ext uri="{FF2B5EF4-FFF2-40B4-BE49-F238E27FC236}">
                <a16:creationId xmlns:a16="http://schemas.microsoft.com/office/drawing/2014/main" xmlns="" id="{E9A860C1-59F3-4E3B-8715-CCC18AB0F716}"/>
              </a:ext>
            </a:extLst>
          </p:cNvPr>
          <p:cNvSpPr/>
          <p:nvPr/>
        </p:nvSpPr>
        <p:spPr>
          <a:xfrm>
            <a:off x="6810469" y="2481937"/>
            <a:ext cx="182293" cy="293926"/>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7" name="Freeform: Shape 26">
            <a:extLst>
              <a:ext uri="{FF2B5EF4-FFF2-40B4-BE49-F238E27FC236}">
                <a16:creationId xmlns:a16="http://schemas.microsoft.com/office/drawing/2014/main" xmlns="" id="{121FEB18-B9D8-4951-A669-3521FC4325FD}"/>
              </a:ext>
            </a:extLst>
          </p:cNvPr>
          <p:cNvSpPr/>
          <p:nvPr/>
        </p:nvSpPr>
        <p:spPr>
          <a:xfrm>
            <a:off x="6731516" y="2286000"/>
            <a:ext cx="518994" cy="3047996"/>
          </a:xfrm>
          <a:custGeom>
            <a:avLst/>
            <a:gdLst>
              <a:gd name="connsiteX0" fmla="*/ 54494 w 518994"/>
              <a:gd name="connsiteY0" fmla="*/ 0 h 3047996"/>
              <a:gd name="connsiteX1" fmla="*/ 464500 w 518994"/>
              <a:gd name="connsiteY1" fmla="*/ 0 h 3047996"/>
              <a:gd name="connsiteX2" fmla="*/ 518994 w 518994"/>
              <a:gd name="connsiteY2" fmla="*/ 54494 h 3047996"/>
              <a:gd name="connsiteX3" fmla="*/ 518994 w 518994"/>
              <a:gd name="connsiteY3" fmla="*/ 3047996 h 3047996"/>
              <a:gd name="connsiteX4" fmla="*/ 518994 w 518994"/>
              <a:gd name="connsiteY4" fmla="*/ 3047996 h 3047996"/>
              <a:gd name="connsiteX5" fmla="*/ 0 w 518994"/>
              <a:gd name="connsiteY5" fmla="*/ 3047996 h 3047996"/>
              <a:gd name="connsiteX6" fmla="*/ 0 w 518994"/>
              <a:gd name="connsiteY6" fmla="*/ 3047996 h 3047996"/>
              <a:gd name="connsiteX7" fmla="*/ 0 w 518994"/>
              <a:gd name="connsiteY7" fmla="*/ 54494 h 3047996"/>
              <a:gd name="connsiteX8" fmla="*/ 54494 w 518994"/>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994" h="3047996">
                <a:moveTo>
                  <a:pt x="464499" y="3047996"/>
                </a:moveTo>
                <a:lnTo>
                  <a:pt x="54495" y="3047996"/>
                </a:lnTo>
                <a:cubicBezTo>
                  <a:pt x="24399" y="3047996"/>
                  <a:pt x="1" y="3023598"/>
                  <a:pt x="1" y="2993502"/>
                </a:cubicBezTo>
                <a:lnTo>
                  <a:pt x="1" y="0"/>
                </a:lnTo>
                <a:lnTo>
                  <a:pt x="1" y="0"/>
                </a:lnTo>
                <a:lnTo>
                  <a:pt x="518993" y="0"/>
                </a:lnTo>
                <a:lnTo>
                  <a:pt x="518993" y="0"/>
                </a:lnTo>
                <a:lnTo>
                  <a:pt x="518993" y="2993502"/>
                </a:lnTo>
                <a:cubicBezTo>
                  <a:pt x="518993" y="3023598"/>
                  <a:pt x="494595" y="3047996"/>
                  <a:pt x="464499"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8201" tIns="142240" rIns="158201" bIns="158201"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Warehousing &amp; Storage</a:t>
            </a:r>
          </a:p>
        </p:txBody>
      </p:sp>
      <p:sp>
        <p:nvSpPr>
          <p:cNvPr id="28" name="Rectangle: Rounded Corners 27">
            <a:extLst>
              <a:ext uri="{FF2B5EF4-FFF2-40B4-BE49-F238E27FC236}">
                <a16:creationId xmlns:a16="http://schemas.microsoft.com/office/drawing/2014/main" xmlns="" id="{0D066472-F76C-4513-9C85-1D6D172B3835}"/>
              </a:ext>
            </a:extLst>
          </p:cNvPr>
          <p:cNvSpPr/>
          <p:nvPr/>
        </p:nvSpPr>
        <p:spPr>
          <a:xfrm>
            <a:off x="7364127" y="2345869"/>
            <a:ext cx="496674" cy="6095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9" name="Freeform: Shape 28">
            <a:extLst>
              <a:ext uri="{FF2B5EF4-FFF2-40B4-BE49-F238E27FC236}">
                <a16:creationId xmlns:a16="http://schemas.microsoft.com/office/drawing/2014/main" xmlns="" id="{08213CB0-75DB-42A4-A92C-69E3B68BBF71}"/>
              </a:ext>
            </a:extLst>
          </p:cNvPr>
          <p:cNvSpPr/>
          <p:nvPr/>
        </p:nvSpPr>
        <p:spPr>
          <a:xfrm>
            <a:off x="7464744" y="2324241"/>
            <a:ext cx="444445" cy="2960924"/>
          </a:xfrm>
          <a:custGeom>
            <a:avLst/>
            <a:gdLst>
              <a:gd name="connsiteX0" fmla="*/ 46667 w 444445"/>
              <a:gd name="connsiteY0" fmla="*/ 0 h 2960924"/>
              <a:gd name="connsiteX1" fmla="*/ 397778 w 444445"/>
              <a:gd name="connsiteY1" fmla="*/ 0 h 2960924"/>
              <a:gd name="connsiteX2" fmla="*/ 444445 w 444445"/>
              <a:gd name="connsiteY2" fmla="*/ 46667 h 2960924"/>
              <a:gd name="connsiteX3" fmla="*/ 444445 w 444445"/>
              <a:gd name="connsiteY3" fmla="*/ 2960924 h 2960924"/>
              <a:gd name="connsiteX4" fmla="*/ 444445 w 444445"/>
              <a:gd name="connsiteY4" fmla="*/ 2960924 h 2960924"/>
              <a:gd name="connsiteX5" fmla="*/ 0 w 444445"/>
              <a:gd name="connsiteY5" fmla="*/ 2960924 h 2960924"/>
              <a:gd name="connsiteX6" fmla="*/ 0 w 444445"/>
              <a:gd name="connsiteY6" fmla="*/ 2960924 h 2960924"/>
              <a:gd name="connsiteX7" fmla="*/ 0 w 444445"/>
              <a:gd name="connsiteY7" fmla="*/ 46667 h 2960924"/>
              <a:gd name="connsiteX8" fmla="*/ 46667 w 444445"/>
              <a:gd name="connsiteY8" fmla="*/ 0 h 296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445" h="2960924">
                <a:moveTo>
                  <a:pt x="397777" y="2960924"/>
                </a:moveTo>
                <a:lnTo>
                  <a:pt x="46668" y="2960924"/>
                </a:lnTo>
                <a:cubicBezTo>
                  <a:pt x="20895" y="2960924"/>
                  <a:pt x="1" y="2940030"/>
                  <a:pt x="1" y="2914257"/>
                </a:cubicBezTo>
                <a:lnTo>
                  <a:pt x="1" y="0"/>
                </a:lnTo>
                <a:lnTo>
                  <a:pt x="1" y="0"/>
                </a:lnTo>
                <a:lnTo>
                  <a:pt x="444444" y="0"/>
                </a:lnTo>
                <a:lnTo>
                  <a:pt x="444444" y="0"/>
                </a:lnTo>
                <a:lnTo>
                  <a:pt x="444444" y="2914257"/>
                </a:lnTo>
                <a:cubicBezTo>
                  <a:pt x="444444" y="2940030"/>
                  <a:pt x="423550" y="2960924"/>
                  <a:pt x="397777" y="2960924"/>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5908" tIns="142240" rIns="155908" bIns="155908"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Distribution</a:t>
            </a:r>
          </a:p>
        </p:txBody>
      </p:sp>
      <p:sp>
        <p:nvSpPr>
          <p:cNvPr id="30" name="Rectangle: Rounded Corners 29">
            <a:extLst>
              <a:ext uri="{FF2B5EF4-FFF2-40B4-BE49-F238E27FC236}">
                <a16:creationId xmlns:a16="http://schemas.microsoft.com/office/drawing/2014/main" xmlns="" id="{E9DDE742-8D6A-44A8-8C94-9DA38CDCD2A4}"/>
              </a:ext>
            </a:extLst>
          </p:cNvPr>
          <p:cNvSpPr/>
          <p:nvPr/>
        </p:nvSpPr>
        <p:spPr>
          <a:xfrm flipV="1">
            <a:off x="8074430" y="2599314"/>
            <a:ext cx="475446" cy="87075"/>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31" name="Freeform: Shape 30">
            <a:extLst>
              <a:ext uri="{FF2B5EF4-FFF2-40B4-BE49-F238E27FC236}">
                <a16:creationId xmlns:a16="http://schemas.microsoft.com/office/drawing/2014/main" xmlns="" id="{8EEA3E52-4107-41D9-880F-50728BDA20D2}"/>
              </a:ext>
            </a:extLst>
          </p:cNvPr>
          <p:cNvSpPr/>
          <p:nvPr/>
        </p:nvSpPr>
        <p:spPr>
          <a:xfrm>
            <a:off x="8173148" y="2293634"/>
            <a:ext cx="551213" cy="2992189"/>
          </a:xfrm>
          <a:custGeom>
            <a:avLst/>
            <a:gdLst>
              <a:gd name="connsiteX0" fmla="*/ 57877 w 551213"/>
              <a:gd name="connsiteY0" fmla="*/ 0 h 2992189"/>
              <a:gd name="connsiteX1" fmla="*/ 493336 w 551213"/>
              <a:gd name="connsiteY1" fmla="*/ 0 h 2992189"/>
              <a:gd name="connsiteX2" fmla="*/ 551213 w 551213"/>
              <a:gd name="connsiteY2" fmla="*/ 57877 h 2992189"/>
              <a:gd name="connsiteX3" fmla="*/ 551213 w 551213"/>
              <a:gd name="connsiteY3" fmla="*/ 2992189 h 2992189"/>
              <a:gd name="connsiteX4" fmla="*/ 551213 w 551213"/>
              <a:gd name="connsiteY4" fmla="*/ 2992189 h 2992189"/>
              <a:gd name="connsiteX5" fmla="*/ 0 w 551213"/>
              <a:gd name="connsiteY5" fmla="*/ 2992189 h 2992189"/>
              <a:gd name="connsiteX6" fmla="*/ 0 w 551213"/>
              <a:gd name="connsiteY6" fmla="*/ 2992189 h 2992189"/>
              <a:gd name="connsiteX7" fmla="*/ 0 w 551213"/>
              <a:gd name="connsiteY7" fmla="*/ 57877 h 2992189"/>
              <a:gd name="connsiteX8" fmla="*/ 57877 w 551213"/>
              <a:gd name="connsiteY8" fmla="*/ 0 h 2992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213" h="2992189">
                <a:moveTo>
                  <a:pt x="493335" y="2992189"/>
                </a:moveTo>
                <a:lnTo>
                  <a:pt x="57878" y="2992189"/>
                </a:lnTo>
                <a:cubicBezTo>
                  <a:pt x="25913" y="2992189"/>
                  <a:pt x="1" y="2966277"/>
                  <a:pt x="1" y="2934312"/>
                </a:cubicBezTo>
                <a:lnTo>
                  <a:pt x="1" y="0"/>
                </a:lnTo>
                <a:lnTo>
                  <a:pt x="1" y="0"/>
                </a:lnTo>
                <a:lnTo>
                  <a:pt x="551212" y="0"/>
                </a:lnTo>
                <a:lnTo>
                  <a:pt x="551212" y="0"/>
                </a:lnTo>
                <a:lnTo>
                  <a:pt x="551212" y="2934312"/>
                </a:lnTo>
                <a:cubicBezTo>
                  <a:pt x="551212" y="2966277"/>
                  <a:pt x="525300" y="2992189"/>
                  <a:pt x="493335" y="2992189"/>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192" tIns="142240" rIns="159192" bIns="159192"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Waste Management</a:t>
            </a:r>
          </a:p>
        </p:txBody>
      </p:sp>
      <p:sp>
        <p:nvSpPr>
          <p:cNvPr id="4" name="TextBox 3"/>
          <p:cNvSpPr txBox="1"/>
          <p:nvPr/>
        </p:nvSpPr>
        <p:spPr>
          <a:xfrm>
            <a:off x="2971800" y="5486400"/>
            <a:ext cx="3200400" cy="400110"/>
          </a:xfrm>
          <a:prstGeom prst="rect">
            <a:avLst/>
          </a:prstGeom>
          <a:noFill/>
        </p:spPr>
        <p:txBody>
          <a:bodyPr wrap="square" rtlCol="0">
            <a:spAutoFit/>
          </a:bodyPr>
          <a:lstStyle/>
          <a:p>
            <a:pPr algn="ctr"/>
            <a:r>
              <a:rPr lang="en-US" sz="2000" b="1" dirty="0">
                <a:solidFill>
                  <a:schemeClr val="bg1"/>
                </a:solidFill>
              </a:rPr>
              <a:t>ENVIRONMENT</a:t>
            </a:r>
          </a:p>
        </p:txBody>
      </p:sp>
      <p:sp>
        <p:nvSpPr>
          <p:cNvPr id="7" name="Arrow: Right 6"/>
          <p:cNvSpPr/>
          <p:nvPr/>
        </p:nvSpPr>
        <p:spPr>
          <a:xfrm>
            <a:off x="379744" y="1714637"/>
            <a:ext cx="8623139" cy="799963"/>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2362200" y="1905000"/>
            <a:ext cx="4341792" cy="369332"/>
          </a:xfrm>
          <a:prstGeom prst="rect">
            <a:avLst/>
          </a:prstGeom>
          <a:noFill/>
        </p:spPr>
        <p:txBody>
          <a:bodyPr wrap="square" rtlCol="0">
            <a:spAutoFit/>
          </a:bodyPr>
          <a:lstStyle/>
          <a:p>
            <a:pPr algn="ctr"/>
            <a:r>
              <a:rPr lang="en-US" b="1" dirty="0">
                <a:solidFill>
                  <a:schemeClr val="bg1"/>
                </a:solidFill>
              </a:rPr>
              <a:t>Central  &gt; Districts  &gt;  Health Facilities </a:t>
            </a:r>
          </a:p>
        </p:txBody>
      </p:sp>
      <p:sp>
        <p:nvSpPr>
          <p:cNvPr id="9" name="Title 1">
            <a:extLst>
              <a:ext uri="{FF2B5EF4-FFF2-40B4-BE49-F238E27FC236}">
                <a16:creationId xmlns:a16="http://schemas.microsoft.com/office/drawing/2014/main" xmlns="" id="{BD7D4162-3DF1-4376-AB7C-5C055D2A88BE}"/>
              </a:ext>
            </a:extLst>
          </p:cNvPr>
          <p:cNvSpPr txBox="1">
            <a:spLocks/>
          </p:cNvSpPr>
          <p:nvPr/>
        </p:nvSpPr>
        <p:spPr>
          <a:xfrm>
            <a:off x="685800" y="304800"/>
            <a:ext cx="7772400" cy="838200"/>
          </a:xfrm>
          <a:prstGeom prst="rect">
            <a:avLst/>
          </a:prstGeom>
          <a:noFill/>
          <a:ln>
            <a:noFill/>
          </a:ln>
        </p:spPr>
        <p:txBody>
          <a:bodyPr spcFirstLastPara="1" vert="horz" wrap="square" lIns="91425" tIns="45700" rIns="91425" bIns="45700" rtlCol="0" anchor="t" anchorCtr="0">
            <a:normAutofit fontScale="92500" lnSpcReduction="1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altLang="en-US" b="1" dirty="0">
                <a:latin typeface="Gill Sans MT" panose="020B0502020104020203" pitchFamily="34" charset="0"/>
              </a:rPr>
              <a:t>Our CMM focus today is based on the green tabs below</a:t>
            </a:r>
          </a:p>
        </p:txBody>
      </p:sp>
      <p:sp>
        <p:nvSpPr>
          <p:cNvPr id="2" name="Oval Callout 1"/>
          <p:cNvSpPr/>
          <p:nvPr/>
        </p:nvSpPr>
        <p:spPr>
          <a:xfrm>
            <a:off x="6274202" y="609600"/>
            <a:ext cx="2450159" cy="914400"/>
          </a:xfrm>
          <a:prstGeom prst="wedgeEllipseCallout">
            <a:avLst>
              <a:gd name="adj1" fmla="val -19587"/>
              <a:gd name="adj2" fmla="val 19821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Highlight the modules you will discuss </a:t>
            </a:r>
          </a:p>
        </p:txBody>
      </p:sp>
    </p:spTree>
    <p:extLst>
      <p:ext uri="{BB962C8B-B14F-4D97-AF65-F5344CB8AC3E}">
        <p14:creationId xmlns:p14="http://schemas.microsoft.com/office/powerpoint/2010/main" val="282492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3">
            <a:extLst>
              <a:ext uri="{FF2B5EF4-FFF2-40B4-BE49-F238E27FC236}">
                <a16:creationId xmlns:a16="http://schemas.microsoft.com/office/drawing/2014/main" xmlns="" id="{1E01B0F8-C9AC-423B-9015-7BDCE3034105}"/>
              </a:ext>
            </a:extLst>
          </p:cNvPr>
          <p:cNvCxnSpPr>
            <a:cxnSpLocks/>
          </p:cNvCxnSpPr>
          <p:nvPr/>
        </p:nvCxnSpPr>
        <p:spPr>
          <a:xfrm>
            <a:off x="778648" y="3488697"/>
            <a:ext cx="38695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xmlns="" id="{12FE33AC-0E19-48E6-B22C-F425C053F52B}"/>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Warehousing and Storage</a:t>
            </a:r>
          </a:p>
        </p:txBody>
      </p:sp>
      <p:cxnSp>
        <p:nvCxnSpPr>
          <p:cNvPr id="7" name="Straight Connector 6">
            <a:extLst>
              <a:ext uri="{FF2B5EF4-FFF2-40B4-BE49-F238E27FC236}">
                <a16:creationId xmlns:a16="http://schemas.microsoft.com/office/drawing/2014/main" xmlns="" id="{278DFFEB-7EE3-47E5-B406-D329B1153F1B}"/>
              </a:ext>
            </a:extLst>
          </p:cNvPr>
          <p:cNvCxnSpPr>
            <a:cxnSpLocks/>
          </p:cNvCxnSpPr>
          <p:nvPr/>
        </p:nvCxnSpPr>
        <p:spPr>
          <a:xfrm>
            <a:off x="778648" y="146399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xmlns="" id="{6ED874EF-E145-4EF4-8222-240B76FD323E}"/>
              </a:ext>
            </a:extLst>
          </p:cNvPr>
          <p:cNvCxnSpPr>
            <a:cxnSpLocks/>
          </p:cNvCxnSpPr>
          <p:nvPr/>
        </p:nvCxnSpPr>
        <p:spPr>
          <a:xfrm>
            <a:off x="778648" y="226967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xmlns="" id="{E72E5FAF-6C1D-4BEC-8490-4475429E36BD}"/>
              </a:ext>
            </a:extLst>
          </p:cNvPr>
          <p:cNvCxnSpPr>
            <a:cxnSpLocks/>
          </p:cNvCxnSpPr>
          <p:nvPr/>
        </p:nvCxnSpPr>
        <p:spPr>
          <a:xfrm>
            <a:off x="778648" y="387922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xmlns="" id="{D8F6940C-8EB6-479A-A2BD-E2FE681FF649}"/>
              </a:ext>
            </a:extLst>
          </p:cNvPr>
          <p:cNvCxnSpPr>
            <a:cxnSpLocks/>
          </p:cNvCxnSpPr>
          <p:nvPr/>
        </p:nvCxnSpPr>
        <p:spPr>
          <a:xfrm>
            <a:off x="778648" y="468288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xmlns="" id="{1DA615E4-A592-4A87-93DC-B7EDC0D38A2D}"/>
              </a:ext>
            </a:extLst>
          </p:cNvPr>
          <p:cNvCxnSpPr>
            <a:cxnSpLocks/>
          </p:cNvCxnSpPr>
          <p:nvPr/>
        </p:nvCxnSpPr>
        <p:spPr>
          <a:xfrm>
            <a:off x="778648" y="307196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xmlns="" id="{9CBC8DEC-3E0E-4AD9-B0D1-C68A246999D6}"/>
              </a:ext>
            </a:extLst>
          </p:cNvPr>
          <p:cNvSpPr/>
          <p:nvPr/>
        </p:nvSpPr>
        <p:spPr>
          <a:xfrm>
            <a:off x="2971800" y="3288210"/>
            <a:ext cx="228598" cy="462876"/>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xmlns="" id="{EAE5CD18-703E-4E1B-BC1A-846302A592BC}"/>
              </a:ext>
            </a:extLst>
          </p:cNvPr>
          <p:cNvSpPr/>
          <p:nvPr/>
        </p:nvSpPr>
        <p:spPr>
          <a:xfrm>
            <a:off x="2514600" y="3021077"/>
            <a:ext cx="228598" cy="132037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xmlns="" id="{D6DC9157-8AE4-46B8-B636-40177D0A614D}"/>
              </a:ext>
            </a:extLst>
          </p:cNvPr>
          <p:cNvSpPr/>
          <p:nvPr/>
        </p:nvSpPr>
        <p:spPr>
          <a:xfrm>
            <a:off x="2057400" y="3139249"/>
            <a:ext cx="228598" cy="103651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xmlns="" id="{691FDD4B-5316-44C1-8DA2-6E438A3CC546}"/>
              </a:ext>
            </a:extLst>
          </p:cNvPr>
          <p:cNvSpPr/>
          <p:nvPr/>
        </p:nvSpPr>
        <p:spPr>
          <a:xfrm>
            <a:off x="1600200" y="3148145"/>
            <a:ext cx="228598" cy="1347291"/>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xmlns="" id="{77D5414B-4E8A-4E47-9256-06CA67C6DA4B}"/>
              </a:ext>
            </a:extLst>
          </p:cNvPr>
          <p:cNvSpPr/>
          <p:nvPr/>
        </p:nvSpPr>
        <p:spPr>
          <a:xfrm>
            <a:off x="1143000" y="3705364"/>
            <a:ext cx="228598" cy="109077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6" name="Slide Number Placeholder 5">
            <a:extLst>
              <a:ext uri="{FF2B5EF4-FFF2-40B4-BE49-F238E27FC236}">
                <a16:creationId xmlns:a16="http://schemas.microsoft.com/office/drawing/2014/main" xmlns="" id="{C31498DC-55E6-4D93-A1C4-358FA05ACCBD}"/>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34</a:t>
            </a:fld>
            <a:endParaRPr lang="en-US" altLang="en-US" sz="1200" b="1" dirty="0">
              <a:latin typeface="Gill Sans MT" panose="020B0502020104020203" pitchFamily="34" charset="0"/>
            </a:endParaRPr>
          </a:p>
        </p:txBody>
      </p:sp>
      <p:sp>
        <p:nvSpPr>
          <p:cNvPr id="29" name="TextBox 28">
            <a:extLst>
              <a:ext uri="{FF2B5EF4-FFF2-40B4-BE49-F238E27FC236}">
                <a16:creationId xmlns:a16="http://schemas.microsoft.com/office/drawing/2014/main" xmlns="" id="{B7B0524C-EF13-44C1-AF6B-236B2A2DF324}"/>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32" name="Straight Connector 31">
            <a:extLst>
              <a:ext uri="{FF2B5EF4-FFF2-40B4-BE49-F238E27FC236}">
                <a16:creationId xmlns:a16="http://schemas.microsoft.com/office/drawing/2014/main" xmlns="" id="{59655B00-72AC-4228-A1BE-E67B0977259B}"/>
              </a:ext>
            </a:extLst>
          </p:cNvPr>
          <p:cNvCxnSpPr>
            <a:cxnSpLocks/>
          </p:cNvCxnSpPr>
          <p:nvPr/>
        </p:nvCxnSpPr>
        <p:spPr>
          <a:xfrm>
            <a:off x="1143000" y="4343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xmlns="" id="{B43E3783-D1D0-40FA-A1B0-9FC37D21B630}"/>
              </a:ext>
            </a:extLst>
          </p:cNvPr>
          <p:cNvCxnSpPr>
            <a:cxnSpLocks/>
          </p:cNvCxnSpPr>
          <p:nvPr/>
        </p:nvCxnSpPr>
        <p:spPr>
          <a:xfrm>
            <a:off x="1600200" y="4003764"/>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xmlns="" id="{27840182-4B57-4855-B800-C74C009B064F}"/>
              </a:ext>
            </a:extLst>
          </p:cNvPr>
          <p:cNvCxnSpPr>
            <a:cxnSpLocks/>
          </p:cNvCxnSpPr>
          <p:nvPr/>
        </p:nvCxnSpPr>
        <p:spPr>
          <a:xfrm>
            <a:off x="2057400" y="37338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xmlns="" id="{F9F4C349-38DE-4C5F-BBBA-F4D46E6A1B01}"/>
              </a:ext>
            </a:extLst>
          </p:cNvPr>
          <p:cNvCxnSpPr>
            <a:cxnSpLocks/>
          </p:cNvCxnSpPr>
          <p:nvPr/>
        </p:nvCxnSpPr>
        <p:spPr>
          <a:xfrm>
            <a:off x="2514600" y="3616236"/>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xmlns="" id="{338F5A5C-86E8-48FB-9AF0-C6AED52E9215}"/>
              </a:ext>
            </a:extLst>
          </p:cNvPr>
          <p:cNvCxnSpPr>
            <a:cxnSpLocks/>
          </p:cNvCxnSpPr>
          <p:nvPr/>
        </p:nvCxnSpPr>
        <p:spPr>
          <a:xfrm>
            <a:off x="2971798" y="3496491"/>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2" name="Subtitle 2">
            <a:extLst>
              <a:ext uri="{FF2B5EF4-FFF2-40B4-BE49-F238E27FC236}">
                <a16:creationId xmlns:a16="http://schemas.microsoft.com/office/drawing/2014/main" xmlns="" id="{103392D9-9B20-4B55-A814-9A2441C51778}"/>
              </a:ext>
            </a:extLst>
          </p:cNvPr>
          <p:cNvSpPr txBox="1">
            <a:spLocks/>
          </p:cNvSpPr>
          <p:nvPr/>
        </p:nvSpPr>
        <p:spPr>
          <a:xfrm>
            <a:off x="4965092" y="1472083"/>
            <a:ext cx="3738346" cy="3392686"/>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Wide range of scores among health centres, general and regional referral hospitals</a:t>
            </a:r>
          </a:p>
          <a:p>
            <a:r>
              <a:rPr lang="en-GB" dirty="0"/>
              <a:t>Increasing trend in average scores at SDPs</a:t>
            </a:r>
          </a:p>
          <a:p>
            <a:r>
              <a:rPr lang="en-GB" dirty="0"/>
              <a:t>High scores for JMS and NMS</a:t>
            </a:r>
          </a:p>
        </p:txBody>
      </p:sp>
      <p:sp>
        <p:nvSpPr>
          <p:cNvPr id="38" name="TextBox 37">
            <a:extLst>
              <a:ext uri="{FF2B5EF4-FFF2-40B4-BE49-F238E27FC236}">
                <a16:creationId xmlns:a16="http://schemas.microsoft.com/office/drawing/2014/main" xmlns="" id="{327BD903-F40A-4FE1-AA1D-233BE0364F68}"/>
              </a:ext>
            </a:extLst>
          </p:cNvPr>
          <p:cNvSpPr txBox="1"/>
          <p:nvPr/>
        </p:nvSpPr>
        <p:spPr>
          <a:xfrm>
            <a:off x="267816" y="3283328"/>
            <a:ext cx="604653" cy="369332"/>
          </a:xfrm>
          <a:prstGeom prst="rect">
            <a:avLst/>
          </a:prstGeom>
          <a:noFill/>
        </p:spPr>
        <p:txBody>
          <a:bodyPr wrap="none" rtlCol="0">
            <a:spAutoFit/>
          </a:bodyPr>
          <a:lstStyle/>
          <a:p>
            <a:r>
              <a:rPr lang="en-GB" b="1" dirty="0">
                <a:solidFill>
                  <a:srgbClr val="C00000"/>
                </a:solidFill>
              </a:rPr>
              <a:t>50%</a:t>
            </a:r>
          </a:p>
        </p:txBody>
      </p:sp>
      <p:sp>
        <p:nvSpPr>
          <p:cNvPr id="39" name="TextBox 38">
            <a:extLst>
              <a:ext uri="{FF2B5EF4-FFF2-40B4-BE49-F238E27FC236}">
                <a16:creationId xmlns:a16="http://schemas.microsoft.com/office/drawing/2014/main" xmlns="" id="{BF77D168-64C5-4B0B-B937-F1319107810D}"/>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40" name="TextBox 39">
            <a:extLst>
              <a:ext uri="{FF2B5EF4-FFF2-40B4-BE49-F238E27FC236}">
                <a16:creationId xmlns:a16="http://schemas.microsoft.com/office/drawing/2014/main" xmlns="" id="{DAD2C642-9E96-412C-9F96-A8B64DEA16A1}"/>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41" name="TextBox 40">
            <a:extLst>
              <a:ext uri="{FF2B5EF4-FFF2-40B4-BE49-F238E27FC236}">
                <a16:creationId xmlns:a16="http://schemas.microsoft.com/office/drawing/2014/main" xmlns="" id="{C01C1869-6433-4C96-AD37-605509820DC6}"/>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43" name="TextBox 42">
            <a:extLst>
              <a:ext uri="{FF2B5EF4-FFF2-40B4-BE49-F238E27FC236}">
                <a16:creationId xmlns:a16="http://schemas.microsoft.com/office/drawing/2014/main" xmlns="" id="{DC6D1B5D-3552-40B5-AD4F-D51A2A2B3594}"/>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44" name="TextBox 43">
            <a:extLst>
              <a:ext uri="{FF2B5EF4-FFF2-40B4-BE49-F238E27FC236}">
                <a16:creationId xmlns:a16="http://schemas.microsoft.com/office/drawing/2014/main" xmlns="" id="{D41E4CC6-E661-4947-BB16-E8AE092A577C}"/>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45" name="Straight Arrow Connector 44">
            <a:extLst>
              <a:ext uri="{FF2B5EF4-FFF2-40B4-BE49-F238E27FC236}">
                <a16:creationId xmlns:a16="http://schemas.microsoft.com/office/drawing/2014/main" xmlns="" id="{A1F6650A-99DE-4B07-9FC7-32E949D90643}"/>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1" name="TextBox 60">
            <a:extLst>
              <a:ext uri="{FF2B5EF4-FFF2-40B4-BE49-F238E27FC236}">
                <a16:creationId xmlns:a16="http://schemas.microsoft.com/office/drawing/2014/main" xmlns="" id="{C2B72032-4F9D-4A1B-BBF1-51D7C17FDFF5}"/>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cxnSp>
        <p:nvCxnSpPr>
          <p:cNvPr id="62" name="Straight Connector 61">
            <a:extLst>
              <a:ext uri="{FF2B5EF4-FFF2-40B4-BE49-F238E27FC236}">
                <a16:creationId xmlns:a16="http://schemas.microsoft.com/office/drawing/2014/main" xmlns="" id="{A1D54F1C-DE0F-47A3-A6DD-733524A2FF06}"/>
              </a:ext>
            </a:extLst>
          </p:cNvPr>
          <p:cNvCxnSpPr>
            <a:cxnSpLocks/>
          </p:cNvCxnSpPr>
          <p:nvPr/>
        </p:nvCxnSpPr>
        <p:spPr>
          <a:xfrm flipV="1">
            <a:off x="931048" y="5486381"/>
            <a:ext cx="3717152" cy="19"/>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63" name="TextBox 62">
            <a:extLst>
              <a:ext uri="{FF2B5EF4-FFF2-40B4-BE49-F238E27FC236}">
                <a16:creationId xmlns:a16="http://schemas.microsoft.com/office/drawing/2014/main" xmlns="" id="{75D35E79-1D8C-48B9-9E3E-20B1E0980BDA}"/>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64" name="TextBox 63">
            <a:extLst>
              <a:ext uri="{FF2B5EF4-FFF2-40B4-BE49-F238E27FC236}">
                <a16:creationId xmlns:a16="http://schemas.microsoft.com/office/drawing/2014/main" xmlns="" id="{1179CFAD-FCB7-4541-84E8-43DABFE2D70C}"/>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65" name="TextBox 64">
            <a:extLst>
              <a:ext uri="{FF2B5EF4-FFF2-40B4-BE49-F238E27FC236}">
                <a16:creationId xmlns:a16="http://schemas.microsoft.com/office/drawing/2014/main" xmlns="" id="{1CC0885D-26DD-435C-8F00-BEAFF24A24A5}"/>
              </a:ext>
            </a:extLst>
          </p:cNvPr>
          <p:cNvSpPr txBox="1"/>
          <p:nvPr/>
        </p:nvSpPr>
        <p:spPr>
          <a:xfrm rot="3097029">
            <a:off x="981892" y="5645336"/>
            <a:ext cx="695094" cy="313932"/>
          </a:xfrm>
          <a:prstGeom prst="rect">
            <a:avLst/>
          </a:prstGeom>
          <a:noFill/>
        </p:spPr>
        <p:txBody>
          <a:bodyPr wrap="square" rtlCol="0">
            <a:spAutoFit/>
          </a:bodyPr>
          <a:lstStyle/>
          <a:p>
            <a:pPr algn="just">
              <a:lnSpc>
                <a:spcPct val="80000"/>
              </a:lnSpc>
            </a:pPr>
            <a:r>
              <a:rPr lang="en-GB" dirty="0"/>
              <a:t>HCII</a:t>
            </a:r>
          </a:p>
        </p:txBody>
      </p:sp>
      <p:sp>
        <p:nvSpPr>
          <p:cNvPr id="66" name="TextBox 65">
            <a:extLst>
              <a:ext uri="{FF2B5EF4-FFF2-40B4-BE49-F238E27FC236}">
                <a16:creationId xmlns:a16="http://schemas.microsoft.com/office/drawing/2014/main" xmlns="" id="{E26A13CA-4364-4DF3-A1C9-A3DD323C4616}"/>
              </a:ext>
            </a:extLst>
          </p:cNvPr>
          <p:cNvSpPr txBox="1"/>
          <p:nvPr/>
        </p:nvSpPr>
        <p:spPr>
          <a:xfrm rot="3097029">
            <a:off x="2716085" y="5950581"/>
            <a:ext cx="1479995" cy="313932"/>
          </a:xfrm>
          <a:prstGeom prst="rect">
            <a:avLst/>
          </a:prstGeom>
          <a:noFill/>
        </p:spPr>
        <p:txBody>
          <a:bodyPr wrap="square" rtlCol="0">
            <a:spAutoFit/>
          </a:bodyPr>
          <a:lstStyle/>
          <a:p>
            <a:pPr>
              <a:lnSpc>
                <a:spcPct val="80000"/>
              </a:lnSpc>
            </a:pPr>
            <a:r>
              <a:rPr lang="en-GB" dirty="0"/>
              <a:t>Reg Ref Hosp</a:t>
            </a:r>
          </a:p>
        </p:txBody>
      </p:sp>
      <p:sp>
        <p:nvSpPr>
          <p:cNvPr id="67" name="TextBox 66">
            <a:extLst>
              <a:ext uri="{FF2B5EF4-FFF2-40B4-BE49-F238E27FC236}">
                <a16:creationId xmlns:a16="http://schemas.microsoft.com/office/drawing/2014/main" xmlns="" id="{59786571-2D9A-489E-8623-052168236AA7}"/>
              </a:ext>
            </a:extLst>
          </p:cNvPr>
          <p:cNvSpPr txBox="1"/>
          <p:nvPr/>
        </p:nvSpPr>
        <p:spPr>
          <a:xfrm rot="3097029">
            <a:off x="3312252" y="5732201"/>
            <a:ext cx="932444" cy="313932"/>
          </a:xfrm>
          <a:prstGeom prst="rect">
            <a:avLst/>
          </a:prstGeom>
          <a:noFill/>
        </p:spPr>
        <p:txBody>
          <a:bodyPr wrap="square" rtlCol="0">
            <a:spAutoFit/>
          </a:bodyPr>
          <a:lstStyle/>
          <a:p>
            <a:pPr algn="just">
              <a:lnSpc>
                <a:spcPct val="80000"/>
              </a:lnSpc>
            </a:pPr>
            <a:r>
              <a:rPr lang="en-GB" dirty="0"/>
              <a:t>JMS</a:t>
            </a:r>
          </a:p>
        </p:txBody>
      </p:sp>
      <p:sp>
        <p:nvSpPr>
          <p:cNvPr id="68" name="TextBox 67">
            <a:extLst>
              <a:ext uri="{FF2B5EF4-FFF2-40B4-BE49-F238E27FC236}">
                <a16:creationId xmlns:a16="http://schemas.microsoft.com/office/drawing/2014/main" xmlns="" id="{7CBC9DE7-59C2-47B8-9B49-579851F59E14}"/>
              </a:ext>
            </a:extLst>
          </p:cNvPr>
          <p:cNvSpPr txBox="1"/>
          <p:nvPr/>
        </p:nvSpPr>
        <p:spPr>
          <a:xfrm rot="3097029">
            <a:off x="3751306" y="5732201"/>
            <a:ext cx="932444" cy="313932"/>
          </a:xfrm>
          <a:prstGeom prst="rect">
            <a:avLst/>
          </a:prstGeom>
          <a:noFill/>
        </p:spPr>
        <p:txBody>
          <a:bodyPr wrap="square" rtlCol="0">
            <a:spAutoFit/>
          </a:bodyPr>
          <a:lstStyle/>
          <a:p>
            <a:pPr algn="just">
              <a:lnSpc>
                <a:spcPct val="80000"/>
              </a:lnSpc>
            </a:pPr>
            <a:r>
              <a:rPr lang="en-GB" dirty="0"/>
              <a:t>NMS</a:t>
            </a:r>
          </a:p>
        </p:txBody>
      </p:sp>
      <p:sp>
        <p:nvSpPr>
          <p:cNvPr id="69" name="Date Placeholder 3">
            <a:extLst>
              <a:ext uri="{FF2B5EF4-FFF2-40B4-BE49-F238E27FC236}">
                <a16:creationId xmlns:a16="http://schemas.microsoft.com/office/drawing/2014/main" xmlns="" id="{B6C370EC-0B77-4682-AADA-1A96751802F5}"/>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cxnSp>
        <p:nvCxnSpPr>
          <p:cNvPr id="70" name="Straight Connector 69">
            <a:extLst>
              <a:ext uri="{FF2B5EF4-FFF2-40B4-BE49-F238E27FC236}">
                <a16:creationId xmlns:a16="http://schemas.microsoft.com/office/drawing/2014/main" xmlns="" id="{C3756EF0-7D94-4C89-A998-93E283D36825}"/>
              </a:ext>
            </a:extLst>
          </p:cNvPr>
          <p:cNvCxnSpPr>
            <a:cxnSpLocks/>
          </p:cNvCxnSpPr>
          <p:nvPr/>
        </p:nvCxnSpPr>
        <p:spPr>
          <a:xfrm>
            <a:off x="3946360" y="2389496"/>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xmlns="" id="{5AB4605C-4D27-42D7-8BEC-EA26D14C1FC9}"/>
              </a:ext>
            </a:extLst>
          </p:cNvPr>
          <p:cNvCxnSpPr>
            <a:cxnSpLocks/>
          </p:cNvCxnSpPr>
          <p:nvPr/>
        </p:nvCxnSpPr>
        <p:spPr>
          <a:xfrm>
            <a:off x="3505200" y="2329198"/>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 name="Oval Callout 1"/>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and key findings</a:t>
            </a:r>
          </a:p>
        </p:txBody>
      </p:sp>
    </p:spTree>
    <p:extLst>
      <p:ext uri="{BB962C8B-B14F-4D97-AF65-F5344CB8AC3E}">
        <p14:creationId xmlns:p14="http://schemas.microsoft.com/office/powerpoint/2010/main" val="1545547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5B000F4E-2FAE-483B-9C11-E20D6A651133}"/>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Distribution</a:t>
            </a:r>
          </a:p>
        </p:txBody>
      </p:sp>
      <p:cxnSp>
        <p:nvCxnSpPr>
          <p:cNvPr id="59" name="Straight Connector 58">
            <a:extLst>
              <a:ext uri="{FF2B5EF4-FFF2-40B4-BE49-F238E27FC236}">
                <a16:creationId xmlns:a16="http://schemas.microsoft.com/office/drawing/2014/main" xmlns="" id="{D88C8B1F-C958-45E1-BC2F-D7B50C2BA773}"/>
              </a:ext>
            </a:extLst>
          </p:cNvPr>
          <p:cNvCxnSpPr>
            <a:cxnSpLocks/>
          </p:cNvCxnSpPr>
          <p:nvPr/>
        </p:nvCxnSpPr>
        <p:spPr>
          <a:xfrm>
            <a:off x="778648" y="146399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xmlns="" id="{E402EC26-69E9-4192-ACE9-5E947C4DB141}"/>
              </a:ext>
            </a:extLst>
          </p:cNvPr>
          <p:cNvCxnSpPr>
            <a:cxnSpLocks/>
          </p:cNvCxnSpPr>
          <p:nvPr/>
        </p:nvCxnSpPr>
        <p:spPr>
          <a:xfrm>
            <a:off x="778648" y="226967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xmlns="" id="{C9484B36-8DBA-4D4F-8ABD-7DC45A910829}"/>
              </a:ext>
            </a:extLst>
          </p:cNvPr>
          <p:cNvCxnSpPr>
            <a:cxnSpLocks/>
          </p:cNvCxnSpPr>
          <p:nvPr/>
        </p:nvCxnSpPr>
        <p:spPr>
          <a:xfrm>
            <a:off x="778648" y="387922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xmlns="" id="{636ECD23-AB51-4FD3-A9D8-332F2C6CC3F4}"/>
              </a:ext>
            </a:extLst>
          </p:cNvPr>
          <p:cNvCxnSpPr>
            <a:cxnSpLocks/>
          </p:cNvCxnSpPr>
          <p:nvPr/>
        </p:nvCxnSpPr>
        <p:spPr>
          <a:xfrm>
            <a:off x="778648" y="468288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xmlns="" id="{592828B7-73EC-4D08-B0EA-18D19CC32580}"/>
              </a:ext>
            </a:extLst>
          </p:cNvPr>
          <p:cNvCxnSpPr>
            <a:cxnSpLocks/>
          </p:cNvCxnSpPr>
          <p:nvPr/>
        </p:nvCxnSpPr>
        <p:spPr>
          <a:xfrm>
            <a:off x="778648" y="307196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78" name="TextBox 77">
            <a:extLst>
              <a:ext uri="{FF2B5EF4-FFF2-40B4-BE49-F238E27FC236}">
                <a16:creationId xmlns:a16="http://schemas.microsoft.com/office/drawing/2014/main" xmlns="" id="{80AA6C55-E48D-4E0C-B516-CF84270E3551}"/>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88" name="Straight Connector 87">
            <a:extLst>
              <a:ext uri="{FF2B5EF4-FFF2-40B4-BE49-F238E27FC236}">
                <a16:creationId xmlns:a16="http://schemas.microsoft.com/office/drawing/2014/main" xmlns="" id="{F24C70A0-375E-4386-B7BC-B374D8F245CC}"/>
              </a:ext>
            </a:extLst>
          </p:cNvPr>
          <p:cNvCxnSpPr>
            <a:cxnSpLocks/>
          </p:cNvCxnSpPr>
          <p:nvPr/>
        </p:nvCxnSpPr>
        <p:spPr>
          <a:xfrm flipV="1">
            <a:off x="931048" y="5486381"/>
            <a:ext cx="3717152" cy="19"/>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92" name="TextBox 91">
            <a:extLst>
              <a:ext uri="{FF2B5EF4-FFF2-40B4-BE49-F238E27FC236}">
                <a16:creationId xmlns:a16="http://schemas.microsoft.com/office/drawing/2014/main" xmlns="" id="{AF570838-ED32-4C64-93DB-BE98953B4906}"/>
              </a:ext>
            </a:extLst>
          </p:cNvPr>
          <p:cNvSpPr txBox="1"/>
          <p:nvPr/>
        </p:nvSpPr>
        <p:spPr>
          <a:xfrm rot="3097029">
            <a:off x="3058567" y="6087844"/>
            <a:ext cx="1715564" cy="313932"/>
          </a:xfrm>
          <a:prstGeom prst="rect">
            <a:avLst/>
          </a:prstGeom>
          <a:noFill/>
        </p:spPr>
        <p:txBody>
          <a:bodyPr wrap="square" rtlCol="0">
            <a:spAutoFit/>
          </a:bodyPr>
          <a:lstStyle/>
          <a:p>
            <a:pPr algn="just">
              <a:lnSpc>
                <a:spcPct val="80000"/>
              </a:lnSpc>
            </a:pPr>
            <a:r>
              <a:rPr lang="en-GB" b="1" dirty="0"/>
              <a:t>NMS</a:t>
            </a:r>
          </a:p>
        </p:txBody>
      </p:sp>
      <p:sp>
        <p:nvSpPr>
          <p:cNvPr id="93" name="TextBox 92">
            <a:extLst>
              <a:ext uri="{FF2B5EF4-FFF2-40B4-BE49-F238E27FC236}">
                <a16:creationId xmlns:a16="http://schemas.microsoft.com/office/drawing/2014/main" xmlns="" id="{BCE775C3-57BC-475A-B6C0-47C311912CAC}"/>
              </a:ext>
            </a:extLst>
          </p:cNvPr>
          <p:cNvSpPr txBox="1"/>
          <p:nvPr/>
        </p:nvSpPr>
        <p:spPr>
          <a:xfrm rot="3097029">
            <a:off x="2003704" y="5780909"/>
            <a:ext cx="932444" cy="313932"/>
          </a:xfrm>
          <a:prstGeom prst="rect">
            <a:avLst/>
          </a:prstGeom>
          <a:noFill/>
        </p:spPr>
        <p:txBody>
          <a:bodyPr wrap="square" rtlCol="0">
            <a:spAutoFit/>
          </a:bodyPr>
          <a:lstStyle/>
          <a:p>
            <a:pPr algn="just">
              <a:lnSpc>
                <a:spcPct val="80000"/>
              </a:lnSpc>
            </a:pPr>
            <a:r>
              <a:rPr lang="en-GB" b="1" dirty="0"/>
              <a:t>JMS</a:t>
            </a:r>
          </a:p>
        </p:txBody>
      </p:sp>
      <p:sp>
        <p:nvSpPr>
          <p:cNvPr id="94" name="Date Placeholder 3">
            <a:extLst>
              <a:ext uri="{FF2B5EF4-FFF2-40B4-BE49-F238E27FC236}">
                <a16:creationId xmlns:a16="http://schemas.microsoft.com/office/drawing/2014/main" xmlns="" id="{AAA038FF-C529-466E-A719-23F2E79C9B68}"/>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cxnSp>
        <p:nvCxnSpPr>
          <p:cNvPr id="95" name="Straight Connector 94">
            <a:extLst>
              <a:ext uri="{FF2B5EF4-FFF2-40B4-BE49-F238E27FC236}">
                <a16:creationId xmlns:a16="http://schemas.microsoft.com/office/drawing/2014/main" xmlns="" id="{80C04D37-F32F-406D-A47E-BEF01CB66D69}"/>
              </a:ext>
            </a:extLst>
          </p:cNvPr>
          <p:cNvCxnSpPr>
            <a:cxnSpLocks/>
          </p:cNvCxnSpPr>
          <p:nvPr/>
        </p:nvCxnSpPr>
        <p:spPr>
          <a:xfrm>
            <a:off x="3260698" y="2173355"/>
            <a:ext cx="549302"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xmlns="" id="{586FADF9-8B36-465A-9FB9-BABC88ACA6B4}"/>
              </a:ext>
            </a:extLst>
          </p:cNvPr>
          <p:cNvCxnSpPr>
            <a:cxnSpLocks/>
          </p:cNvCxnSpPr>
          <p:nvPr/>
        </p:nvCxnSpPr>
        <p:spPr>
          <a:xfrm flipV="1">
            <a:off x="2057400" y="3071963"/>
            <a:ext cx="546299" cy="1579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8" name="Subtitle 2">
            <a:extLst>
              <a:ext uri="{FF2B5EF4-FFF2-40B4-BE49-F238E27FC236}">
                <a16:creationId xmlns:a16="http://schemas.microsoft.com/office/drawing/2014/main" xmlns="" id="{53E9EBE3-A37C-41E5-8F70-CE085F242885}"/>
              </a:ext>
            </a:extLst>
          </p:cNvPr>
          <p:cNvSpPr txBox="1">
            <a:spLocks/>
          </p:cNvSpPr>
          <p:nvPr/>
        </p:nvSpPr>
        <p:spPr>
          <a:xfrm>
            <a:off x="4965092" y="1472082"/>
            <a:ext cx="3738346" cy="4571327"/>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High score at the NMS (82%)</a:t>
            </a:r>
          </a:p>
          <a:p>
            <a:r>
              <a:rPr lang="en-GB" dirty="0"/>
              <a:t>Moderate score at the JMS (60%)</a:t>
            </a:r>
          </a:p>
          <a:p>
            <a:endParaRPr lang="en-GB" dirty="0"/>
          </a:p>
          <a:p>
            <a:endParaRPr lang="en-GB" dirty="0"/>
          </a:p>
          <a:p>
            <a:endParaRPr lang="en-GB" altLang="en-US" dirty="0"/>
          </a:p>
        </p:txBody>
      </p:sp>
      <p:sp>
        <p:nvSpPr>
          <p:cNvPr id="29" name="Slide Number Placeholder 5">
            <a:extLst>
              <a:ext uri="{FF2B5EF4-FFF2-40B4-BE49-F238E27FC236}">
                <a16:creationId xmlns:a16="http://schemas.microsoft.com/office/drawing/2014/main" xmlns="" id="{B1887372-3560-4D55-A6A6-1D90AFF572C3}"/>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35</a:t>
            </a:fld>
            <a:endParaRPr lang="en-US" altLang="en-US" sz="1200" b="1" dirty="0">
              <a:latin typeface="Gill Sans MT" panose="020B0502020104020203" pitchFamily="34" charset="0"/>
            </a:endParaRPr>
          </a:p>
        </p:txBody>
      </p:sp>
      <p:cxnSp>
        <p:nvCxnSpPr>
          <p:cNvPr id="30" name="Straight Connector 29">
            <a:extLst>
              <a:ext uri="{FF2B5EF4-FFF2-40B4-BE49-F238E27FC236}">
                <a16:creationId xmlns:a16="http://schemas.microsoft.com/office/drawing/2014/main" xmlns="" id="{B752BFE4-441D-4332-9C4C-D80A8DFFF55C}"/>
              </a:ext>
            </a:extLst>
          </p:cNvPr>
          <p:cNvCxnSpPr>
            <a:cxnSpLocks/>
          </p:cNvCxnSpPr>
          <p:nvPr/>
        </p:nvCxnSpPr>
        <p:spPr>
          <a:xfrm>
            <a:off x="778648" y="3488697"/>
            <a:ext cx="38695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xmlns="" id="{8FCFB598-DD04-4AC1-9A75-742B3B347C74}"/>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33" name="TextBox 32">
            <a:extLst>
              <a:ext uri="{FF2B5EF4-FFF2-40B4-BE49-F238E27FC236}">
                <a16:creationId xmlns:a16="http://schemas.microsoft.com/office/drawing/2014/main" xmlns="" id="{736177A5-91BC-485D-A86C-F0D5FB5C6AC0}"/>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34" name="TextBox 33">
            <a:extLst>
              <a:ext uri="{FF2B5EF4-FFF2-40B4-BE49-F238E27FC236}">
                <a16:creationId xmlns:a16="http://schemas.microsoft.com/office/drawing/2014/main" xmlns="" id="{D3706387-E096-407D-B9D4-B4328AA44978}"/>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35" name="TextBox 34">
            <a:extLst>
              <a:ext uri="{FF2B5EF4-FFF2-40B4-BE49-F238E27FC236}">
                <a16:creationId xmlns:a16="http://schemas.microsoft.com/office/drawing/2014/main" xmlns="" id="{7B369CE3-6C96-4BF9-B281-EA75711DD736}"/>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36" name="TextBox 35">
            <a:extLst>
              <a:ext uri="{FF2B5EF4-FFF2-40B4-BE49-F238E27FC236}">
                <a16:creationId xmlns:a16="http://schemas.microsoft.com/office/drawing/2014/main" xmlns="" id="{A1930261-6C49-430E-8DA0-1E1E2CB93FBC}"/>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37" name="TextBox 36">
            <a:extLst>
              <a:ext uri="{FF2B5EF4-FFF2-40B4-BE49-F238E27FC236}">
                <a16:creationId xmlns:a16="http://schemas.microsoft.com/office/drawing/2014/main" xmlns="" id="{0E981C5C-B16C-49B3-B062-FAEB2955343A}"/>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38" name="Straight Arrow Connector 37">
            <a:extLst>
              <a:ext uri="{FF2B5EF4-FFF2-40B4-BE49-F238E27FC236}">
                <a16:creationId xmlns:a16="http://schemas.microsoft.com/office/drawing/2014/main" xmlns="" id="{F143E842-A7C6-4F05-B2AB-384FA02C9D21}"/>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xmlns="" id="{B21E12DF-DE86-4E2E-A978-11B17B844A36}"/>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sp>
        <p:nvSpPr>
          <p:cNvPr id="26" name="Oval Callout 25"/>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key findings</a:t>
            </a:r>
          </a:p>
        </p:txBody>
      </p:sp>
    </p:spTree>
    <p:extLst>
      <p:ext uri="{BB962C8B-B14F-4D97-AF65-F5344CB8AC3E}">
        <p14:creationId xmlns:p14="http://schemas.microsoft.com/office/powerpoint/2010/main" val="12461645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a:extLst>
              <a:ext uri="{FF2B5EF4-FFF2-40B4-BE49-F238E27FC236}">
                <a16:creationId xmlns:a16="http://schemas.microsoft.com/office/drawing/2014/main" xmlns="" id="{3A47EA87-8F90-4B4C-91EA-2BBC82FF0BF9}"/>
              </a:ext>
            </a:extLst>
          </p:cNvPr>
          <p:cNvCxnSpPr>
            <a:cxnSpLocks/>
          </p:cNvCxnSpPr>
          <p:nvPr/>
        </p:nvCxnSpPr>
        <p:spPr>
          <a:xfrm>
            <a:off x="778648" y="3488697"/>
            <a:ext cx="47077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xmlns="" id="{E7686CCB-B7B4-4856-BE8C-D53A5C4977A2}"/>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xmlns="" id="{6B28B47E-D216-4DD7-B860-F369EAF7E95E}"/>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78" name="Straight Connector 77">
            <a:extLst>
              <a:ext uri="{FF2B5EF4-FFF2-40B4-BE49-F238E27FC236}">
                <a16:creationId xmlns:a16="http://schemas.microsoft.com/office/drawing/2014/main" xmlns="" id="{19A84E87-C826-40BD-8C61-14C401ABFADC}"/>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xmlns="" id="{BE5080C6-EF09-414E-B8C7-9AB0208916BE}"/>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80" name="Straight Connector 79">
            <a:extLst>
              <a:ext uri="{FF2B5EF4-FFF2-40B4-BE49-F238E27FC236}">
                <a16:creationId xmlns:a16="http://schemas.microsoft.com/office/drawing/2014/main" xmlns="" id="{E470BCA3-12C7-4802-B82A-5AC431A0F03A}"/>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81" name="Straight Connector 80">
            <a:extLst>
              <a:ext uri="{FF2B5EF4-FFF2-40B4-BE49-F238E27FC236}">
                <a16:creationId xmlns:a16="http://schemas.microsoft.com/office/drawing/2014/main" xmlns="" id="{C14FD118-4D9A-43AC-8CF8-B1660E1966F3}"/>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xmlns="" id="{BDE33B49-691D-4BCC-B072-6082B7B7C258}"/>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Waste Management</a:t>
            </a:r>
          </a:p>
        </p:txBody>
      </p:sp>
      <p:sp>
        <p:nvSpPr>
          <p:cNvPr id="7" name="Slide Number Placeholder 5">
            <a:extLst>
              <a:ext uri="{FF2B5EF4-FFF2-40B4-BE49-F238E27FC236}">
                <a16:creationId xmlns:a16="http://schemas.microsoft.com/office/drawing/2014/main" xmlns="" id="{A0452EEE-9F97-4CEC-8613-2362F23FC86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36</a:t>
            </a:fld>
            <a:endParaRPr lang="en-US" altLang="en-US" sz="1200" b="1" dirty="0">
              <a:latin typeface="Gill Sans MT" panose="020B0502020104020203" pitchFamily="34" charset="0"/>
            </a:endParaRPr>
          </a:p>
        </p:txBody>
      </p:sp>
      <p:sp>
        <p:nvSpPr>
          <p:cNvPr id="20" name="Rectangle 19">
            <a:extLst>
              <a:ext uri="{FF2B5EF4-FFF2-40B4-BE49-F238E27FC236}">
                <a16:creationId xmlns:a16="http://schemas.microsoft.com/office/drawing/2014/main" xmlns="" id="{87CC12C6-9DEA-4CAB-9B05-B38CB4FB6315}"/>
              </a:ext>
            </a:extLst>
          </p:cNvPr>
          <p:cNvSpPr/>
          <p:nvPr/>
        </p:nvSpPr>
        <p:spPr>
          <a:xfrm>
            <a:off x="2971800" y="3705364"/>
            <a:ext cx="228598" cy="167303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xmlns="" id="{2330C92C-2E88-4DCD-B9BF-53078E5CD65B}"/>
              </a:ext>
            </a:extLst>
          </p:cNvPr>
          <p:cNvSpPr/>
          <p:nvPr/>
        </p:nvSpPr>
        <p:spPr>
          <a:xfrm>
            <a:off x="2514600" y="2398646"/>
            <a:ext cx="228598" cy="246612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xmlns="" id="{94DCF784-8BFE-4BEA-BDA2-CD4D03116323}"/>
              </a:ext>
            </a:extLst>
          </p:cNvPr>
          <p:cNvSpPr/>
          <p:nvPr/>
        </p:nvSpPr>
        <p:spPr>
          <a:xfrm>
            <a:off x="2057400" y="2490900"/>
            <a:ext cx="228598" cy="2843095"/>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xmlns="" id="{79BA497E-1062-4DDC-802B-3C5B53E62CBD}"/>
              </a:ext>
            </a:extLst>
          </p:cNvPr>
          <p:cNvSpPr/>
          <p:nvPr/>
        </p:nvSpPr>
        <p:spPr>
          <a:xfrm>
            <a:off x="1600200" y="2951011"/>
            <a:ext cx="228598" cy="184959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xmlns="" id="{514C970D-5537-44B8-994E-523BC36EC00E}"/>
              </a:ext>
            </a:extLst>
          </p:cNvPr>
          <p:cNvSpPr/>
          <p:nvPr/>
        </p:nvSpPr>
        <p:spPr>
          <a:xfrm>
            <a:off x="1143000" y="3879222"/>
            <a:ext cx="228598" cy="1607177"/>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xmlns="" id="{89359B17-5205-4EF0-8AC7-5274FB70772B}"/>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32" name="Straight Connector 31">
            <a:extLst>
              <a:ext uri="{FF2B5EF4-FFF2-40B4-BE49-F238E27FC236}">
                <a16:creationId xmlns:a16="http://schemas.microsoft.com/office/drawing/2014/main" xmlns="" id="{366DF02B-1622-4AE8-BCAE-664F7D019378}"/>
              </a:ext>
            </a:extLst>
          </p:cNvPr>
          <p:cNvCxnSpPr>
            <a:cxnSpLocks/>
          </p:cNvCxnSpPr>
          <p:nvPr/>
        </p:nvCxnSpPr>
        <p:spPr>
          <a:xfrm>
            <a:off x="1143000" y="48006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xmlns="" id="{0438D2D8-A350-432B-A11A-BE7CE03820CA}"/>
              </a:ext>
            </a:extLst>
          </p:cNvPr>
          <p:cNvCxnSpPr>
            <a:cxnSpLocks/>
          </p:cNvCxnSpPr>
          <p:nvPr/>
        </p:nvCxnSpPr>
        <p:spPr>
          <a:xfrm>
            <a:off x="1600200" y="41148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xmlns="" id="{3A29DFF2-1DA0-4EC6-8186-177E45FA6956}"/>
              </a:ext>
            </a:extLst>
          </p:cNvPr>
          <p:cNvCxnSpPr>
            <a:cxnSpLocks/>
          </p:cNvCxnSpPr>
          <p:nvPr/>
        </p:nvCxnSpPr>
        <p:spPr>
          <a:xfrm>
            <a:off x="2057400" y="4006796"/>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xmlns="" id="{1CFE93CD-EDB5-4F89-B1C0-10F47863FA3D}"/>
              </a:ext>
            </a:extLst>
          </p:cNvPr>
          <p:cNvCxnSpPr>
            <a:cxnSpLocks/>
          </p:cNvCxnSpPr>
          <p:nvPr/>
        </p:nvCxnSpPr>
        <p:spPr>
          <a:xfrm>
            <a:off x="2514600" y="3681453"/>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xmlns="" id="{FDC4A4ED-A5FF-4765-8DC9-15B479DD0C21}"/>
              </a:ext>
            </a:extLst>
          </p:cNvPr>
          <p:cNvCxnSpPr>
            <a:cxnSpLocks/>
          </p:cNvCxnSpPr>
          <p:nvPr/>
        </p:nvCxnSpPr>
        <p:spPr>
          <a:xfrm>
            <a:off x="2971798" y="4511702"/>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50" name="Date Placeholder 3">
            <a:extLst>
              <a:ext uri="{FF2B5EF4-FFF2-40B4-BE49-F238E27FC236}">
                <a16:creationId xmlns:a16="http://schemas.microsoft.com/office/drawing/2014/main" xmlns="" id="{E6364AD1-C314-4F6D-ADE7-173D6D706CFE}"/>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sp>
        <p:nvSpPr>
          <p:cNvPr id="53" name="TextBox 52">
            <a:extLst>
              <a:ext uri="{FF2B5EF4-FFF2-40B4-BE49-F238E27FC236}">
                <a16:creationId xmlns:a16="http://schemas.microsoft.com/office/drawing/2014/main" xmlns="" id="{050786D0-FE45-4AF9-A542-5E43CCADCFB8}"/>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sp>
        <p:nvSpPr>
          <p:cNvPr id="56" name="TextBox 55">
            <a:extLst>
              <a:ext uri="{FF2B5EF4-FFF2-40B4-BE49-F238E27FC236}">
                <a16:creationId xmlns:a16="http://schemas.microsoft.com/office/drawing/2014/main" xmlns="" id="{A41E49B4-6E42-43B5-8DE8-C2C87A4DF7DC}"/>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57" name="TextBox 56">
            <a:extLst>
              <a:ext uri="{FF2B5EF4-FFF2-40B4-BE49-F238E27FC236}">
                <a16:creationId xmlns:a16="http://schemas.microsoft.com/office/drawing/2014/main" xmlns="" id="{2B3339EA-0E66-474F-B8ED-560DE1879EFF}"/>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38" name="Subtitle 2">
            <a:extLst>
              <a:ext uri="{FF2B5EF4-FFF2-40B4-BE49-F238E27FC236}">
                <a16:creationId xmlns:a16="http://schemas.microsoft.com/office/drawing/2014/main" xmlns="" id="{10EACCCB-48E6-4DAB-A491-025D95C67482}"/>
              </a:ext>
            </a:extLst>
          </p:cNvPr>
          <p:cNvSpPr txBox="1">
            <a:spLocks/>
          </p:cNvSpPr>
          <p:nvPr/>
        </p:nvSpPr>
        <p:spPr>
          <a:xfrm>
            <a:off x="5667816" y="1472082"/>
            <a:ext cx="3035621" cy="4571327"/>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Wide range in scores at health </a:t>
            </a:r>
            <a:r>
              <a:rPr lang="en-GB" dirty="0" err="1"/>
              <a:t>centers</a:t>
            </a:r>
            <a:r>
              <a:rPr lang="en-GB" dirty="0"/>
              <a:t>, general and regional referral hospitals</a:t>
            </a:r>
          </a:p>
          <a:p>
            <a:r>
              <a:rPr lang="en-GB" dirty="0"/>
              <a:t>Increasing trend in average scores at higher level health facilities</a:t>
            </a:r>
          </a:p>
          <a:p>
            <a:r>
              <a:rPr lang="en-GB" dirty="0"/>
              <a:t>High scores at JMS and NMS</a:t>
            </a:r>
          </a:p>
          <a:p>
            <a:endParaRPr lang="en-GB" altLang="en-US" dirty="0"/>
          </a:p>
        </p:txBody>
      </p:sp>
      <p:sp>
        <p:nvSpPr>
          <p:cNvPr id="41" name="TextBox 40">
            <a:extLst>
              <a:ext uri="{FF2B5EF4-FFF2-40B4-BE49-F238E27FC236}">
                <a16:creationId xmlns:a16="http://schemas.microsoft.com/office/drawing/2014/main" xmlns="" id="{9D87DACA-E28F-4A63-BC71-04324EB27A9D}"/>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42" name="TextBox 41">
            <a:extLst>
              <a:ext uri="{FF2B5EF4-FFF2-40B4-BE49-F238E27FC236}">
                <a16:creationId xmlns:a16="http://schemas.microsoft.com/office/drawing/2014/main" xmlns="" id="{42D7EDA7-C3EE-48B3-A36D-32983082A725}"/>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43" name="TextBox 42">
            <a:extLst>
              <a:ext uri="{FF2B5EF4-FFF2-40B4-BE49-F238E27FC236}">
                <a16:creationId xmlns:a16="http://schemas.microsoft.com/office/drawing/2014/main" xmlns="" id="{9885F794-040E-4042-9789-1E3DCD5B4515}"/>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44" name="TextBox 43">
            <a:extLst>
              <a:ext uri="{FF2B5EF4-FFF2-40B4-BE49-F238E27FC236}">
                <a16:creationId xmlns:a16="http://schemas.microsoft.com/office/drawing/2014/main" xmlns="" id="{05C308B5-DA03-4BD1-803E-67FCEA56350D}"/>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45" name="TextBox 44">
            <a:extLst>
              <a:ext uri="{FF2B5EF4-FFF2-40B4-BE49-F238E27FC236}">
                <a16:creationId xmlns:a16="http://schemas.microsoft.com/office/drawing/2014/main" xmlns="" id="{B6BB6321-D6E5-49AA-8B9C-5E3D101C6E33}"/>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46" name="TextBox 45">
            <a:extLst>
              <a:ext uri="{FF2B5EF4-FFF2-40B4-BE49-F238E27FC236}">
                <a16:creationId xmlns:a16="http://schemas.microsoft.com/office/drawing/2014/main" xmlns="" id="{C27ADD79-686A-44B0-96F1-649E0034E0BA}"/>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47" name="Straight Arrow Connector 46">
            <a:extLst>
              <a:ext uri="{FF2B5EF4-FFF2-40B4-BE49-F238E27FC236}">
                <a16:creationId xmlns:a16="http://schemas.microsoft.com/office/drawing/2014/main" xmlns="" id="{90711D5C-3D1E-4393-959B-C2AEBC02BB99}"/>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xmlns="" id="{1F2962DA-C28E-4A90-9792-44E28E2EA40D}"/>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cxnSp>
        <p:nvCxnSpPr>
          <p:cNvPr id="67" name="Straight Connector 66">
            <a:extLst>
              <a:ext uri="{FF2B5EF4-FFF2-40B4-BE49-F238E27FC236}">
                <a16:creationId xmlns:a16="http://schemas.microsoft.com/office/drawing/2014/main" xmlns="" id="{B82453A1-D1EC-4176-AC83-ACB88EE57934}"/>
              </a:ext>
            </a:extLst>
          </p:cNvPr>
          <p:cNvCxnSpPr>
            <a:cxnSpLocks/>
          </p:cNvCxnSpPr>
          <p:nvPr/>
        </p:nvCxnSpPr>
        <p:spPr>
          <a:xfrm>
            <a:off x="3505202" y="22098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68" name="Straight Connector 67">
            <a:extLst>
              <a:ext uri="{FF2B5EF4-FFF2-40B4-BE49-F238E27FC236}">
                <a16:creationId xmlns:a16="http://schemas.microsoft.com/office/drawing/2014/main" xmlns="" id="{AE4F7233-6CA8-4C06-A57D-71C9317770F0}"/>
              </a:ext>
            </a:extLst>
          </p:cNvPr>
          <p:cNvCxnSpPr>
            <a:cxnSpLocks/>
          </p:cNvCxnSpPr>
          <p:nvPr/>
        </p:nvCxnSpPr>
        <p:spPr>
          <a:xfrm>
            <a:off x="3886202" y="2514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69" name="TextBox 68">
            <a:extLst>
              <a:ext uri="{FF2B5EF4-FFF2-40B4-BE49-F238E27FC236}">
                <a16:creationId xmlns:a16="http://schemas.microsoft.com/office/drawing/2014/main" xmlns="" id="{81B9849C-4A7E-42AF-82C9-10EB127747C3}"/>
              </a:ext>
            </a:extLst>
          </p:cNvPr>
          <p:cNvSpPr txBox="1"/>
          <p:nvPr/>
        </p:nvSpPr>
        <p:spPr>
          <a:xfrm rot="3097029">
            <a:off x="981892" y="5645336"/>
            <a:ext cx="695094" cy="313932"/>
          </a:xfrm>
          <a:prstGeom prst="rect">
            <a:avLst/>
          </a:prstGeom>
          <a:noFill/>
        </p:spPr>
        <p:txBody>
          <a:bodyPr wrap="square" rtlCol="0">
            <a:spAutoFit/>
          </a:bodyPr>
          <a:lstStyle/>
          <a:p>
            <a:pPr algn="just">
              <a:lnSpc>
                <a:spcPct val="80000"/>
              </a:lnSpc>
            </a:pPr>
            <a:r>
              <a:rPr lang="en-GB" dirty="0"/>
              <a:t>HCII</a:t>
            </a:r>
          </a:p>
        </p:txBody>
      </p:sp>
      <p:sp>
        <p:nvSpPr>
          <p:cNvPr id="70" name="TextBox 69">
            <a:extLst>
              <a:ext uri="{FF2B5EF4-FFF2-40B4-BE49-F238E27FC236}">
                <a16:creationId xmlns:a16="http://schemas.microsoft.com/office/drawing/2014/main" xmlns="" id="{DB9CC4D4-C126-4589-964D-5A3AFD8220F4}"/>
              </a:ext>
            </a:extLst>
          </p:cNvPr>
          <p:cNvSpPr txBox="1"/>
          <p:nvPr/>
        </p:nvSpPr>
        <p:spPr>
          <a:xfrm rot="3097029">
            <a:off x="2716085" y="5950581"/>
            <a:ext cx="1479995" cy="313932"/>
          </a:xfrm>
          <a:prstGeom prst="rect">
            <a:avLst/>
          </a:prstGeom>
          <a:noFill/>
        </p:spPr>
        <p:txBody>
          <a:bodyPr wrap="square" rtlCol="0">
            <a:spAutoFit/>
          </a:bodyPr>
          <a:lstStyle/>
          <a:p>
            <a:pPr>
              <a:lnSpc>
                <a:spcPct val="80000"/>
              </a:lnSpc>
            </a:pPr>
            <a:r>
              <a:rPr lang="en-GB" dirty="0"/>
              <a:t>Reg Ref Hosp</a:t>
            </a:r>
          </a:p>
        </p:txBody>
      </p:sp>
      <p:sp>
        <p:nvSpPr>
          <p:cNvPr id="71" name="TextBox 70">
            <a:extLst>
              <a:ext uri="{FF2B5EF4-FFF2-40B4-BE49-F238E27FC236}">
                <a16:creationId xmlns:a16="http://schemas.microsoft.com/office/drawing/2014/main" xmlns="" id="{50E19781-6D98-434C-98C5-FD969BF735B9}"/>
              </a:ext>
            </a:extLst>
          </p:cNvPr>
          <p:cNvSpPr txBox="1"/>
          <p:nvPr/>
        </p:nvSpPr>
        <p:spPr>
          <a:xfrm rot="3097029">
            <a:off x="3312252" y="5732201"/>
            <a:ext cx="932444" cy="313932"/>
          </a:xfrm>
          <a:prstGeom prst="rect">
            <a:avLst/>
          </a:prstGeom>
          <a:noFill/>
        </p:spPr>
        <p:txBody>
          <a:bodyPr wrap="square" rtlCol="0">
            <a:spAutoFit/>
          </a:bodyPr>
          <a:lstStyle/>
          <a:p>
            <a:pPr algn="just">
              <a:lnSpc>
                <a:spcPct val="80000"/>
              </a:lnSpc>
            </a:pPr>
            <a:r>
              <a:rPr lang="en-GB" dirty="0"/>
              <a:t>JMS</a:t>
            </a:r>
          </a:p>
        </p:txBody>
      </p:sp>
      <p:sp>
        <p:nvSpPr>
          <p:cNvPr id="72" name="TextBox 71">
            <a:extLst>
              <a:ext uri="{FF2B5EF4-FFF2-40B4-BE49-F238E27FC236}">
                <a16:creationId xmlns:a16="http://schemas.microsoft.com/office/drawing/2014/main" xmlns="" id="{FB548DB9-6C5E-41A5-8E54-7F3229273157}"/>
              </a:ext>
            </a:extLst>
          </p:cNvPr>
          <p:cNvSpPr txBox="1"/>
          <p:nvPr/>
        </p:nvSpPr>
        <p:spPr>
          <a:xfrm rot="3097029">
            <a:off x="3751306" y="5732201"/>
            <a:ext cx="932444" cy="313932"/>
          </a:xfrm>
          <a:prstGeom prst="rect">
            <a:avLst/>
          </a:prstGeom>
          <a:noFill/>
        </p:spPr>
        <p:txBody>
          <a:bodyPr wrap="square" rtlCol="0">
            <a:spAutoFit/>
          </a:bodyPr>
          <a:lstStyle/>
          <a:p>
            <a:pPr algn="just">
              <a:lnSpc>
                <a:spcPct val="80000"/>
              </a:lnSpc>
            </a:pPr>
            <a:r>
              <a:rPr lang="en-GB" dirty="0"/>
              <a:t>NMS</a:t>
            </a:r>
          </a:p>
        </p:txBody>
      </p:sp>
      <p:sp>
        <p:nvSpPr>
          <p:cNvPr id="73" name="TextBox 72">
            <a:extLst>
              <a:ext uri="{FF2B5EF4-FFF2-40B4-BE49-F238E27FC236}">
                <a16:creationId xmlns:a16="http://schemas.microsoft.com/office/drawing/2014/main" xmlns="" id="{7EFB124D-1DA9-4F22-920A-D7742FFB595D}"/>
              </a:ext>
            </a:extLst>
          </p:cNvPr>
          <p:cNvSpPr txBox="1"/>
          <p:nvPr/>
        </p:nvSpPr>
        <p:spPr>
          <a:xfrm rot="3097029">
            <a:off x="4231452" y="5732201"/>
            <a:ext cx="932444" cy="313932"/>
          </a:xfrm>
          <a:prstGeom prst="rect">
            <a:avLst/>
          </a:prstGeom>
          <a:noFill/>
        </p:spPr>
        <p:txBody>
          <a:bodyPr wrap="square" rtlCol="0">
            <a:spAutoFit/>
          </a:bodyPr>
          <a:lstStyle/>
          <a:p>
            <a:pPr algn="just">
              <a:lnSpc>
                <a:spcPct val="80000"/>
              </a:lnSpc>
            </a:pPr>
            <a:r>
              <a:rPr lang="en-GB" dirty="0"/>
              <a:t>NDA</a:t>
            </a:r>
          </a:p>
        </p:txBody>
      </p:sp>
      <p:sp>
        <p:nvSpPr>
          <p:cNvPr id="74" name="TextBox 73">
            <a:extLst>
              <a:ext uri="{FF2B5EF4-FFF2-40B4-BE49-F238E27FC236}">
                <a16:creationId xmlns:a16="http://schemas.microsoft.com/office/drawing/2014/main" xmlns="" id="{35C64F9F-1B77-4FD3-B773-9FDACDD0BA84}"/>
              </a:ext>
            </a:extLst>
          </p:cNvPr>
          <p:cNvSpPr txBox="1"/>
          <p:nvPr/>
        </p:nvSpPr>
        <p:spPr>
          <a:xfrm rot="3097029">
            <a:off x="4670704" y="5732201"/>
            <a:ext cx="932444" cy="313932"/>
          </a:xfrm>
          <a:prstGeom prst="rect">
            <a:avLst/>
          </a:prstGeom>
          <a:noFill/>
        </p:spPr>
        <p:txBody>
          <a:bodyPr wrap="square" rtlCol="0">
            <a:spAutoFit/>
          </a:bodyPr>
          <a:lstStyle/>
          <a:p>
            <a:pPr algn="just">
              <a:lnSpc>
                <a:spcPct val="80000"/>
              </a:lnSpc>
            </a:pPr>
            <a:r>
              <a:rPr lang="en-GB" dirty="0" err="1"/>
              <a:t>MoH</a:t>
            </a:r>
            <a:endParaRPr lang="en-GB" dirty="0"/>
          </a:p>
        </p:txBody>
      </p:sp>
      <p:cxnSp>
        <p:nvCxnSpPr>
          <p:cNvPr id="82" name="Straight Connector 81">
            <a:extLst>
              <a:ext uri="{FF2B5EF4-FFF2-40B4-BE49-F238E27FC236}">
                <a16:creationId xmlns:a16="http://schemas.microsoft.com/office/drawing/2014/main" xmlns="" id="{21BD18F8-5BA2-44A1-B95B-01740C40229F}"/>
              </a:ext>
            </a:extLst>
          </p:cNvPr>
          <p:cNvCxnSpPr>
            <a:cxnSpLocks/>
          </p:cNvCxnSpPr>
          <p:nvPr/>
        </p:nvCxnSpPr>
        <p:spPr>
          <a:xfrm>
            <a:off x="4468506" y="1483056"/>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xmlns="" id="{1BC76B65-56A3-484C-A3CD-A32C296BA061}"/>
              </a:ext>
            </a:extLst>
          </p:cNvPr>
          <p:cNvCxnSpPr>
            <a:cxnSpLocks/>
          </p:cNvCxnSpPr>
          <p:nvPr/>
        </p:nvCxnSpPr>
        <p:spPr>
          <a:xfrm>
            <a:off x="4890450" y="44958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9" name="Oval Callout 48"/>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and key findings</a:t>
            </a:r>
          </a:p>
        </p:txBody>
      </p:sp>
    </p:spTree>
    <p:extLst>
      <p:ext uri="{BB962C8B-B14F-4D97-AF65-F5344CB8AC3E}">
        <p14:creationId xmlns:p14="http://schemas.microsoft.com/office/powerpoint/2010/main" val="35011702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Connector 45">
            <a:extLst>
              <a:ext uri="{FF2B5EF4-FFF2-40B4-BE49-F238E27FC236}">
                <a16:creationId xmlns:a16="http://schemas.microsoft.com/office/drawing/2014/main" xmlns="" id="{DA1E485C-A102-4309-9B8D-D6B7B872A6B4}"/>
              </a:ext>
            </a:extLst>
          </p:cNvPr>
          <p:cNvCxnSpPr>
            <a:cxnSpLocks/>
          </p:cNvCxnSpPr>
          <p:nvPr/>
        </p:nvCxnSpPr>
        <p:spPr>
          <a:xfrm>
            <a:off x="778648" y="3488697"/>
            <a:ext cx="47077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xmlns="" id="{0912FB55-8D29-4CBC-AC4B-950F4ECD73EC}"/>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Human Resources</a:t>
            </a:r>
          </a:p>
        </p:txBody>
      </p:sp>
      <p:sp>
        <p:nvSpPr>
          <p:cNvPr id="7" name="Slide Number Placeholder 5">
            <a:extLst>
              <a:ext uri="{FF2B5EF4-FFF2-40B4-BE49-F238E27FC236}">
                <a16:creationId xmlns:a16="http://schemas.microsoft.com/office/drawing/2014/main" xmlns="" id="{3E840D89-96A6-4801-97B7-F8E556AB2639}"/>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37</a:t>
            </a:fld>
            <a:endParaRPr lang="en-US" altLang="en-US" sz="1200" b="1" dirty="0">
              <a:latin typeface="Gill Sans MT" panose="020B0502020104020203" pitchFamily="34" charset="0"/>
            </a:endParaRPr>
          </a:p>
        </p:txBody>
      </p:sp>
      <p:cxnSp>
        <p:nvCxnSpPr>
          <p:cNvPr id="8" name="Straight Connector 7">
            <a:extLst>
              <a:ext uri="{FF2B5EF4-FFF2-40B4-BE49-F238E27FC236}">
                <a16:creationId xmlns:a16="http://schemas.microsoft.com/office/drawing/2014/main" xmlns="" id="{B6328B84-928B-4EDB-BA5C-AF035859B0E1}"/>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xmlns="" id="{DB590D18-1F49-454D-9C2F-54F07D76A6D4}"/>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xmlns="" id="{E2A7517D-A822-419A-A45F-B4C79B7AB67F}"/>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xmlns="" id="{0522FC5C-A4F0-4DE5-8A52-966E6B97270D}"/>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xmlns="" id="{42DB2062-6FDF-425E-BC93-9E827922707C}"/>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22" name="Rectangle 21">
            <a:extLst>
              <a:ext uri="{FF2B5EF4-FFF2-40B4-BE49-F238E27FC236}">
                <a16:creationId xmlns:a16="http://schemas.microsoft.com/office/drawing/2014/main" xmlns="" id="{73735102-7A04-4B55-9BA3-AAB754282FAA}"/>
              </a:ext>
            </a:extLst>
          </p:cNvPr>
          <p:cNvSpPr/>
          <p:nvPr/>
        </p:nvSpPr>
        <p:spPr>
          <a:xfrm>
            <a:off x="2057400" y="2507678"/>
            <a:ext cx="228598" cy="168004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xmlns="" id="{5ECD36FC-DA30-4168-8148-FF840FCC7283}"/>
              </a:ext>
            </a:extLst>
          </p:cNvPr>
          <p:cNvSpPr/>
          <p:nvPr/>
        </p:nvSpPr>
        <p:spPr>
          <a:xfrm>
            <a:off x="1600200" y="2697064"/>
            <a:ext cx="228598" cy="22631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xmlns="" id="{4CB00D6A-7028-4070-BE05-2F1A96D421E4}"/>
              </a:ext>
            </a:extLst>
          </p:cNvPr>
          <p:cNvSpPr/>
          <p:nvPr/>
        </p:nvSpPr>
        <p:spPr>
          <a:xfrm>
            <a:off x="1143000" y="2655912"/>
            <a:ext cx="228598" cy="237386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xmlns="" id="{289313D8-2DF1-4BBE-A81D-187FB31B9EC6}"/>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32" name="Straight Connector 31">
            <a:extLst>
              <a:ext uri="{FF2B5EF4-FFF2-40B4-BE49-F238E27FC236}">
                <a16:creationId xmlns:a16="http://schemas.microsoft.com/office/drawing/2014/main" xmlns="" id="{1DB0217F-0F49-4C72-820D-4B8945354E05}"/>
              </a:ext>
            </a:extLst>
          </p:cNvPr>
          <p:cNvCxnSpPr>
            <a:cxnSpLocks/>
          </p:cNvCxnSpPr>
          <p:nvPr/>
        </p:nvCxnSpPr>
        <p:spPr>
          <a:xfrm>
            <a:off x="1143000" y="3962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xmlns="" id="{2C7F3D62-71DA-49ED-A73A-D0C6924903EC}"/>
              </a:ext>
            </a:extLst>
          </p:cNvPr>
          <p:cNvCxnSpPr>
            <a:cxnSpLocks/>
          </p:cNvCxnSpPr>
          <p:nvPr/>
        </p:nvCxnSpPr>
        <p:spPr>
          <a:xfrm>
            <a:off x="1600200" y="3581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xmlns="" id="{6A49E990-A516-4FD6-9A73-5A0E61D6A589}"/>
              </a:ext>
            </a:extLst>
          </p:cNvPr>
          <p:cNvCxnSpPr>
            <a:cxnSpLocks/>
          </p:cNvCxnSpPr>
          <p:nvPr/>
        </p:nvCxnSpPr>
        <p:spPr>
          <a:xfrm>
            <a:off x="2057400" y="3326673"/>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59" name="Date Placeholder 3">
            <a:extLst>
              <a:ext uri="{FF2B5EF4-FFF2-40B4-BE49-F238E27FC236}">
                <a16:creationId xmlns:a16="http://schemas.microsoft.com/office/drawing/2014/main" xmlns="" id="{5B84082E-891C-418A-9ED9-0B2D9EBA3B2A}"/>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sp>
        <p:nvSpPr>
          <p:cNvPr id="60" name="TextBox 59">
            <a:extLst>
              <a:ext uri="{FF2B5EF4-FFF2-40B4-BE49-F238E27FC236}">
                <a16:creationId xmlns:a16="http://schemas.microsoft.com/office/drawing/2014/main" xmlns="" id="{42C71D24-6661-4535-920F-129B22CF8954}"/>
              </a:ext>
            </a:extLst>
          </p:cNvPr>
          <p:cNvSpPr txBox="1"/>
          <p:nvPr/>
        </p:nvSpPr>
        <p:spPr>
          <a:xfrm rot="3097029">
            <a:off x="2797788" y="5732200"/>
            <a:ext cx="932444" cy="313932"/>
          </a:xfrm>
          <a:prstGeom prst="rect">
            <a:avLst/>
          </a:prstGeom>
          <a:noFill/>
        </p:spPr>
        <p:txBody>
          <a:bodyPr wrap="square" rtlCol="0">
            <a:spAutoFit/>
          </a:bodyPr>
          <a:lstStyle/>
          <a:p>
            <a:pPr algn="just">
              <a:lnSpc>
                <a:spcPct val="80000"/>
              </a:lnSpc>
            </a:pPr>
            <a:r>
              <a:rPr lang="en-GB" dirty="0"/>
              <a:t>DHO</a:t>
            </a:r>
          </a:p>
        </p:txBody>
      </p:sp>
      <p:sp>
        <p:nvSpPr>
          <p:cNvPr id="61" name="TextBox 60">
            <a:extLst>
              <a:ext uri="{FF2B5EF4-FFF2-40B4-BE49-F238E27FC236}">
                <a16:creationId xmlns:a16="http://schemas.microsoft.com/office/drawing/2014/main" xmlns="" id="{9A8BC4B2-E338-4928-8F2C-C5CF1B236858}"/>
              </a:ext>
            </a:extLst>
          </p:cNvPr>
          <p:cNvSpPr txBox="1"/>
          <p:nvPr/>
        </p:nvSpPr>
        <p:spPr>
          <a:xfrm rot="3097029">
            <a:off x="3173285" y="5935591"/>
            <a:ext cx="1479995" cy="313932"/>
          </a:xfrm>
          <a:prstGeom prst="rect">
            <a:avLst/>
          </a:prstGeom>
          <a:noFill/>
        </p:spPr>
        <p:txBody>
          <a:bodyPr wrap="square" rtlCol="0">
            <a:spAutoFit/>
          </a:bodyPr>
          <a:lstStyle/>
          <a:p>
            <a:pPr>
              <a:lnSpc>
                <a:spcPct val="80000"/>
              </a:lnSpc>
            </a:pPr>
            <a:r>
              <a:rPr lang="en-GB" dirty="0"/>
              <a:t>Reg Ref Hosp</a:t>
            </a:r>
          </a:p>
        </p:txBody>
      </p:sp>
      <p:sp>
        <p:nvSpPr>
          <p:cNvPr id="62" name="TextBox 61">
            <a:extLst>
              <a:ext uri="{FF2B5EF4-FFF2-40B4-BE49-F238E27FC236}">
                <a16:creationId xmlns:a16="http://schemas.microsoft.com/office/drawing/2014/main" xmlns="" id="{A9865AB1-5584-4172-82DE-6B61370CBF9A}"/>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cxnSp>
        <p:nvCxnSpPr>
          <p:cNvPr id="63" name="Straight Connector 62">
            <a:extLst>
              <a:ext uri="{FF2B5EF4-FFF2-40B4-BE49-F238E27FC236}">
                <a16:creationId xmlns:a16="http://schemas.microsoft.com/office/drawing/2014/main" xmlns="" id="{540F2E68-2EDE-4EF8-9DDF-D80493E9C186}"/>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64" name="TextBox 63">
            <a:extLst>
              <a:ext uri="{FF2B5EF4-FFF2-40B4-BE49-F238E27FC236}">
                <a16:creationId xmlns:a16="http://schemas.microsoft.com/office/drawing/2014/main" xmlns="" id="{EF324573-3EA4-4CF6-B410-A0DE32113BC4}"/>
              </a:ext>
            </a:extLst>
          </p:cNvPr>
          <p:cNvSpPr txBox="1"/>
          <p:nvPr/>
        </p:nvSpPr>
        <p:spPr>
          <a:xfrm rot="3097029">
            <a:off x="5004502" y="5736226"/>
            <a:ext cx="948727" cy="313932"/>
          </a:xfrm>
          <a:prstGeom prst="rect">
            <a:avLst/>
          </a:prstGeom>
          <a:noFill/>
        </p:spPr>
        <p:txBody>
          <a:bodyPr wrap="square" rtlCol="0">
            <a:spAutoFit/>
          </a:bodyPr>
          <a:lstStyle/>
          <a:p>
            <a:pPr>
              <a:lnSpc>
                <a:spcPct val="80000"/>
              </a:lnSpc>
            </a:pPr>
            <a:r>
              <a:rPr lang="en-GB" dirty="0" err="1"/>
              <a:t>MoH</a:t>
            </a:r>
            <a:endParaRPr lang="en-GB" dirty="0"/>
          </a:p>
        </p:txBody>
      </p:sp>
      <p:sp>
        <p:nvSpPr>
          <p:cNvPr id="65" name="TextBox 64">
            <a:extLst>
              <a:ext uri="{FF2B5EF4-FFF2-40B4-BE49-F238E27FC236}">
                <a16:creationId xmlns:a16="http://schemas.microsoft.com/office/drawing/2014/main" xmlns="" id="{26B2C1F9-D140-48F5-ACC4-F4E23F7617CA}"/>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66" name="TextBox 65">
            <a:extLst>
              <a:ext uri="{FF2B5EF4-FFF2-40B4-BE49-F238E27FC236}">
                <a16:creationId xmlns:a16="http://schemas.microsoft.com/office/drawing/2014/main" xmlns="" id="{E434B2DF-9AF7-4A94-A1CC-AB3FFD4C9B63}"/>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67" name="TextBox 66">
            <a:extLst>
              <a:ext uri="{FF2B5EF4-FFF2-40B4-BE49-F238E27FC236}">
                <a16:creationId xmlns:a16="http://schemas.microsoft.com/office/drawing/2014/main" xmlns="" id="{5FF13F21-1399-44F2-BDFB-6844F1A72437}"/>
              </a:ext>
            </a:extLst>
          </p:cNvPr>
          <p:cNvSpPr txBox="1"/>
          <p:nvPr/>
        </p:nvSpPr>
        <p:spPr>
          <a:xfrm rot="3097029">
            <a:off x="981892" y="5670102"/>
            <a:ext cx="695094" cy="313932"/>
          </a:xfrm>
          <a:prstGeom prst="rect">
            <a:avLst/>
          </a:prstGeom>
          <a:noFill/>
        </p:spPr>
        <p:txBody>
          <a:bodyPr wrap="square" rtlCol="0">
            <a:spAutoFit/>
          </a:bodyPr>
          <a:lstStyle/>
          <a:p>
            <a:pPr algn="just">
              <a:lnSpc>
                <a:spcPct val="80000"/>
              </a:lnSpc>
            </a:pPr>
            <a:r>
              <a:rPr lang="en-GB" dirty="0"/>
              <a:t>HCII</a:t>
            </a:r>
          </a:p>
        </p:txBody>
      </p:sp>
      <p:sp>
        <p:nvSpPr>
          <p:cNvPr id="69" name="TextBox 68">
            <a:extLst>
              <a:ext uri="{FF2B5EF4-FFF2-40B4-BE49-F238E27FC236}">
                <a16:creationId xmlns:a16="http://schemas.microsoft.com/office/drawing/2014/main" xmlns="" id="{82AA7453-95E1-42AB-84C6-73BC9CA31880}"/>
              </a:ext>
            </a:extLst>
          </p:cNvPr>
          <p:cNvSpPr txBox="1"/>
          <p:nvPr/>
        </p:nvSpPr>
        <p:spPr>
          <a:xfrm rot="3097029">
            <a:off x="4154398" y="5732201"/>
            <a:ext cx="932444" cy="313932"/>
          </a:xfrm>
          <a:prstGeom prst="rect">
            <a:avLst/>
          </a:prstGeom>
          <a:noFill/>
        </p:spPr>
        <p:txBody>
          <a:bodyPr wrap="square" rtlCol="0">
            <a:spAutoFit/>
          </a:bodyPr>
          <a:lstStyle/>
          <a:p>
            <a:pPr algn="just">
              <a:lnSpc>
                <a:spcPct val="80000"/>
              </a:lnSpc>
            </a:pPr>
            <a:r>
              <a:rPr lang="en-GB" dirty="0"/>
              <a:t>NMS</a:t>
            </a:r>
          </a:p>
        </p:txBody>
      </p:sp>
      <p:sp>
        <p:nvSpPr>
          <p:cNvPr id="70" name="Rectangle 69">
            <a:extLst>
              <a:ext uri="{FF2B5EF4-FFF2-40B4-BE49-F238E27FC236}">
                <a16:creationId xmlns:a16="http://schemas.microsoft.com/office/drawing/2014/main" xmlns="" id="{76EA8AC5-98FC-4BCA-8A4D-5915D6381E4D}"/>
              </a:ext>
            </a:extLst>
          </p:cNvPr>
          <p:cNvSpPr/>
          <p:nvPr/>
        </p:nvSpPr>
        <p:spPr>
          <a:xfrm>
            <a:off x="4798139" y="3182982"/>
            <a:ext cx="228598" cy="17634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xmlns="" id="{9263E815-63BF-4BA1-AEFB-5EF061EBAAC1}"/>
              </a:ext>
            </a:extLst>
          </p:cNvPr>
          <p:cNvSpPr/>
          <p:nvPr/>
        </p:nvSpPr>
        <p:spPr>
          <a:xfrm>
            <a:off x="3426539" y="2990161"/>
            <a:ext cx="228598" cy="1570389"/>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xmlns="" id="{C8B674EE-6BD9-4DFA-9544-16BB5A8E24A0}"/>
              </a:ext>
            </a:extLst>
          </p:cNvPr>
          <p:cNvSpPr/>
          <p:nvPr/>
        </p:nvSpPr>
        <p:spPr>
          <a:xfrm>
            <a:off x="2969339" y="2835698"/>
            <a:ext cx="228598" cy="1569915"/>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4" name="TextBox 83">
            <a:extLst>
              <a:ext uri="{FF2B5EF4-FFF2-40B4-BE49-F238E27FC236}">
                <a16:creationId xmlns:a16="http://schemas.microsoft.com/office/drawing/2014/main" xmlns="" id="{D477CFFF-BCE6-4486-B675-12C77063A217}"/>
              </a:ext>
            </a:extLst>
          </p:cNvPr>
          <p:cNvSpPr txBox="1"/>
          <p:nvPr/>
        </p:nvSpPr>
        <p:spPr>
          <a:xfrm rot="3097029">
            <a:off x="4381327" y="6017707"/>
            <a:ext cx="1664475" cy="313932"/>
          </a:xfrm>
          <a:prstGeom prst="rect">
            <a:avLst/>
          </a:prstGeom>
          <a:noFill/>
        </p:spPr>
        <p:txBody>
          <a:bodyPr wrap="square" rtlCol="0">
            <a:spAutoFit/>
          </a:bodyPr>
          <a:lstStyle/>
          <a:p>
            <a:pPr algn="just">
              <a:lnSpc>
                <a:spcPct val="80000"/>
              </a:lnSpc>
            </a:pPr>
            <a:r>
              <a:rPr lang="en-GB" dirty="0"/>
              <a:t>Medical Bureau</a:t>
            </a:r>
          </a:p>
        </p:txBody>
      </p:sp>
      <p:sp>
        <p:nvSpPr>
          <p:cNvPr id="85" name="Rectangle 84">
            <a:extLst>
              <a:ext uri="{FF2B5EF4-FFF2-40B4-BE49-F238E27FC236}">
                <a16:creationId xmlns:a16="http://schemas.microsoft.com/office/drawing/2014/main" xmlns="" id="{FC8DC3D0-CA59-41D7-9AF6-3101D59B7648}"/>
              </a:ext>
            </a:extLst>
          </p:cNvPr>
          <p:cNvSpPr/>
          <p:nvPr/>
        </p:nvSpPr>
        <p:spPr>
          <a:xfrm>
            <a:off x="2493203" y="2417780"/>
            <a:ext cx="228598" cy="159557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86" name="Straight Connector 85">
            <a:extLst>
              <a:ext uri="{FF2B5EF4-FFF2-40B4-BE49-F238E27FC236}">
                <a16:creationId xmlns:a16="http://schemas.microsoft.com/office/drawing/2014/main" xmlns="" id="{530B2E7C-66E3-41D5-BE3C-388072B7ED71}"/>
              </a:ext>
            </a:extLst>
          </p:cNvPr>
          <p:cNvCxnSpPr>
            <a:cxnSpLocks/>
          </p:cNvCxnSpPr>
          <p:nvPr/>
        </p:nvCxnSpPr>
        <p:spPr>
          <a:xfrm>
            <a:off x="2493203" y="3098073"/>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xmlns="" id="{2E059FB7-2C10-4599-8FA1-5A55C6381E5C}"/>
              </a:ext>
            </a:extLst>
          </p:cNvPr>
          <p:cNvCxnSpPr>
            <a:cxnSpLocks/>
          </p:cNvCxnSpPr>
          <p:nvPr/>
        </p:nvCxnSpPr>
        <p:spPr>
          <a:xfrm>
            <a:off x="2969339" y="3581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xmlns="" id="{915E6FCC-F078-4185-A1E5-20A8820DF56F}"/>
              </a:ext>
            </a:extLst>
          </p:cNvPr>
          <p:cNvCxnSpPr>
            <a:cxnSpLocks/>
          </p:cNvCxnSpPr>
          <p:nvPr/>
        </p:nvCxnSpPr>
        <p:spPr>
          <a:xfrm>
            <a:off x="3426539" y="3581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xmlns="" id="{E0ED1C9B-238D-4A6E-809F-F392CA05E9B2}"/>
              </a:ext>
            </a:extLst>
          </p:cNvPr>
          <p:cNvCxnSpPr>
            <a:cxnSpLocks/>
          </p:cNvCxnSpPr>
          <p:nvPr/>
        </p:nvCxnSpPr>
        <p:spPr>
          <a:xfrm>
            <a:off x="4798139" y="3269997"/>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7" name="Subtitle 2">
            <a:extLst>
              <a:ext uri="{FF2B5EF4-FFF2-40B4-BE49-F238E27FC236}">
                <a16:creationId xmlns:a16="http://schemas.microsoft.com/office/drawing/2014/main" xmlns="" id="{D62D8347-7443-420F-9539-7D611990F509}"/>
              </a:ext>
            </a:extLst>
          </p:cNvPr>
          <p:cNvSpPr txBox="1">
            <a:spLocks/>
          </p:cNvSpPr>
          <p:nvPr/>
        </p:nvSpPr>
        <p:spPr>
          <a:xfrm>
            <a:off x="5709315" y="1524674"/>
            <a:ext cx="3166868" cy="4356942"/>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Scored at all levels of supply chain</a:t>
            </a:r>
          </a:p>
          <a:p>
            <a:r>
              <a:rPr lang="en-GB" dirty="0"/>
              <a:t>Wide range of scores at all levels</a:t>
            </a:r>
          </a:p>
          <a:p>
            <a:r>
              <a:rPr lang="en-GB" dirty="0"/>
              <a:t>Increasing trend in  average scores at higher level health facilities</a:t>
            </a:r>
          </a:p>
          <a:p>
            <a:r>
              <a:rPr lang="en-GB" dirty="0"/>
              <a:t>Significant difference in score between NMS and JMS</a:t>
            </a:r>
            <a:endParaRPr lang="en-GB" altLang="en-US" dirty="0"/>
          </a:p>
        </p:txBody>
      </p:sp>
      <p:sp>
        <p:nvSpPr>
          <p:cNvPr id="49" name="TextBox 48">
            <a:extLst>
              <a:ext uri="{FF2B5EF4-FFF2-40B4-BE49-F238E27FC236}">
                <a16:creationId xmlns:a16="http://schemas.microsoft.com/office/drawing/2014/main" xmlns="" id="{8D013840-0D66-471E-935A-74B488D5B60C}"/>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50" name="TextBox 49">
            <a:extLst>
              <a:ext uri="{FF2B5EF4-FFF2-40B4-BE49-F238E27FC236}">
                <a16:creationId xmlns:a16="http://schemas.microsoft.com/office/drawing/2014/main" xmlns="" id="{73D3839F-5BA9-476E-B372-70A6F87AFF7C}"/>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51" name="TextBox 50">
            <a:extLst>
              <a:ext uri="{FF2B5EF4-FFF2-40B4-BE49-F238E27FC236}">
                <a16:creationId xmlns:a16="http://schemas.microsoft.com/office/drawing/2014/main" xmlns="" id="{27D8CE3E-BAA7-4B60-9591-84AFAD6995E4}"/>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52" name="TextBox 51">
            <a:extLst>
              <a:ext uri="{FF2B5EF4-FFF2-40B4-BE49-F238E27FC236}">
                <a16:creationId xmlns:a16="http://schemas.microsoft.com/office/drawing/2014/main" xmlns="" id="{B603063B-4CB0-42D8-8110-B743497C6AB7}"/>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53" name="TextBox 52">
            <a:extLst>
              <a:ext uri="{FF2B5EF4-FFF2-40B4-BE49-F238E27FC236}">
                <a16:creationId xmlns:a16="http://schemas.microsoft.com/office/drawing/2014/main" xmlns="" id="{469D0B00-FF2C-49C9-940A-18C6C17479CB}"/>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54" name="TextBox 53">
            <a:extLst>
              <a:ext uri="{FF2B5EF4-FFF2-40B4-BE49-F238E27FC236}">
                <a16:creationId xmlns:a16="http://schemas.microsoft.com/office/drawing/2014/main" xmlns="" id="{2BA6164D-3F0F-40FE-85BD-C8997903B85B}"/>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55" name="Straight Arrow Connector 54">
            <a:extLst>
              <a:ext uri="{FF2B5EF4-FFF2-40B4-BE49-F238E27FC236}">
                <a16:creationId xmlns:a16="http://schemas.microsoft.com/office/drawing/2014/main" xmlns="" id="{07F5723F-4EF6-4F0A-A2E3-11F647F1A796}"/>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56" name="TextBox 55">
            <a:extLst>
              <a:ext uri="{FF2B5EF4-FFF2-40B4-BE49-F238E27FC236}">
                <a16:creationId xmlns:a16="http://schemas.microsoft.com/office/drawing/2014/main" xmlns="" id="{2E972829-B629-4480-AC8D-9444685F7014}"/>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cxnSp>
        <p:nvCxnSpPr>
          <p:cNvPr id="58" name="Straight Connector 57">
            <a:extLst>
              <a:ext uri="{FF2B5EF4-FFF2-40B4-BE49-F238E27FC236}">
                <a16:creationId xmlns:a16="http://schemas.microsoft.com/office/drawing/2014/main" xmlns="" id="{DE574A55-8BC1-44C0-949D-571DB7DBAC21}"/>
              </a:ext>
            </a:extLst>
          </p:cNvPr>
          <p:cNvCxnSpPr>
            <a:cxnSpLocks/>
          </p:cNvCxnSpPr>
          <p:nvPr/>
        </p:nvCxnSpPr>
        <p:spPr>
          <a:xfrm>
            <a:off x="3878052" y="263702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xmlns="" id="{77AE50A8-C9C5-41DC-9A1C-3357D9310980}"/>
              </a:ext>
            </a:extLst>
          </p:cNvPr>
          <p:cNvCxnSpPr>
            <a:cxnSpLocks/>
          </p:cNvCxnSpPr>
          <p:nvPr/>
        </p:nvCxnSpPr>
        <p:spPr>
          <a:xfrm>
            <a:off x="4343402" y="3531327"/>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xmlns="" id="{FEC24BF0-154C-4889-9A32-958E70CF8339}"/>
              </a:ext>
            </a:extLst>
          </p:cNvPr>
          <p:cNvSpPr txBox="1"/>
          <p:nvPr/>
        </p:nvSpPr>
        <p:spPr>
          <a:xfrm rot="3097029">
            <a:off x="3751306" y="5732201"/>
            <a:ext cx="932444" cy="313932"/>
          </a:xfrm>
          <a:prstGeom prst="rect">
            <a:avLst/>
          </a:prstGeom>
          <a:noFill/>
        </p:spPr>
        <p:txBody>
          <a:bodyPr wrap="square" rtlCol="0">
            <a:spAutoFit/>
          </a:bodyPr>
          <a:lstStyle/>
          <a:p>
            <a:pPr algn="just">
              <a:lnSpc>
                <a:spcPct val="80000"/>
              </a:lnSpc>
            </a:pPr>
            <a:r>
              <a:rPr lang="en-GB" dirty="0"/>
              <a:t>JMS</a:t>
            </a:r>
          </a:p>
        </p:txBody>
      </p:sp>
      <p:cxnSp>
        <p:nvCxnSpPr>
          <p:cNvPr id="76" name="Straight Connector 75">
            <a:extLst>
              <a:ext uri="{FF2B5EF4-FFF2-40B4-BE49-F238E27FC236}">
                <a16:creationId xmlns:a16="http://schemas.microsoft.com/office/drawing/2014/main" xmlns="" id="{20F097EC-CECE-4DA4-9BD5-BCBDE217031B}"/>
              </a:ext>
            </a:extLst>
          </p:cNvPr>
          <p:cNvCxnSpPr>
            <a:cxnSpLocks/>
          </p:cNvCxnSpPr>
          <p:nvPr/>
        </p:nvCxnSpPr>
        <p:spPr>
          <a:xfrm>
            <a:off x="5195250" y="3276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57" name="Oval Callout 5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key findings</a:t>
            </a:r>
          </a:p>
        </p:txBody>
      </p:sp>
    </p:spTree>
    <p:extLst>
      <p:ext uri="{BB962C8B-B14F-4D97-AF65-F5344CB8AC3E}">
        <p14:creationId xmlns:p14="http://schemas.microsoft.com/office/powerpoint/2010/main" val="18702458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xmlns="" id="{9FBF9392-7565-4442-B109-94E090579426}"/>
              </a:ext>
            </a:extLst>
          </p:cNvPr>
          <p:cNvCxnSpPr>
            <a:cxnSpLocks/>
          </p:cNvCxnSpPr>
          <p:nvPr/>
        </p:nvCxnSpPr>
        <p:spPr>
          <a:xfrm>
            <a:off x="778648" y="3488697"/>
            <a:ext cx="4686353"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xmlns="" id="{578FEDC3-BB58-4FF9-8461-4B44D9654FD0}"/>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Financial Sustainability</a:t>
            </a:r>
          </a:p>
        </p:txBody>
      </p:sp>
      <p:sp>
        <p:nvSpPr>
          <p:cNvPr id="52" name="Slide Number Placeholder 5">
            <a:extLst>
              <a:ext uri="{FF2B5EF4-FFF2-40B4-BE49-F238E27FC236}">
                <a16:creationId xmlns:a16="http://schemas.microsoft.com/office/drawing/2014/main" xmlns="" id="{B8C20A03-57BC-4A5C-953C-46C7BA6BEC61}"/>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38</a:t>
            </a:fld>
            <a:endParaRPr lang="en-US" altLang="en-US" sz="1200" b="1" dirty="0">
              <a:latin typeface="Gill Sans MT" panose="020B0502020104020203" pitchFamily="34" charset="0"/>
            </a:endParaRPr>
          </a:p>
        </p:txBody>
      </p:sp>
      <p:cxnSp>
        <p:nvCxnSpPr>
          <p:cNvPr id="53" name="Straight Connector 52">
            <a:extLst>
              <a:ext uri="{FF2B5EF4-FFF2-40B4-BE49-F238E27FC236}">
                <a16:creationId xmlns:a16="http://schemas.microsoft.com/office/drawing/2014/main" xmlns="" id="{2872ACCF-3F6F-4B50-8B81-15D3A3E842D6}"/>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xmlns="" id="{28A7F436-2EA9-4003-8C2B-48EE5E0604CE}"/>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xmlns="" id="{ED67F471-39BE-46FA-ACD1-E727C3359713}"/>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xmlns="" id="{E49EA973-8B02-4311-965E-33C8DDDE66DB}"/>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xmlns="" id="{984D8976-7BA0-4DAC-9C75-2E97910AD151}"/>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65" name="Rectangle 64">
            <a:extLst>
              <a:ext uri="{FF2B5EF4-FFF2-40B4-BE49-F238E27FC236}">
                <a16:creationId xmlns:a16="http://schemas.microsoft.com/office/drawing/2014/main" xmlns="" id="{90C136A9-50FF-4B99-9EF1-E4FFAC256BFB}"/>
              </a:ext>
            </a:extLst>
          </p:cNvPr>
          <p:cNvSpPr/>
          <p:nvPr/>
        </p:nvSpPr>
        <p:spPr>
          <a:xfrm>
            <a:off x="2057400" y="2175113"/>
            <a:ext cx="228598" cy="226760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xmlns="" id="{2390986A-5158-47F5-844E-C6013D271FC7}"/>
              </a:ext>
            </a:extLst>
          </p:cNvPr>
          <p:cNvSpPr/>
          <p:nvPr/>
        </p:nvSpPr>
        <p:spPr>
          <a:xfrm>
            <a:off x="1600200" y="2447663"/>
            <a:ext cx="228598" cy="258211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xmlns="" id="{F3AD4E59-7AEB-4246-8409-FC0F5C09108B}"/>
              </a:ext>
            </a:extLst>
          </p:cNvPr>
          <p:cNvSpPr/>
          <p:nvPr/>
        </p:nvSpPr>
        <p:spPr>
          <a:xfrm>
            <a:off x="1143000" y="2209802"/>
            <a:ext cx="228598" cy="297179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9" name="TextBox 68">
            <a:extLst>
              <a:ext uri="{FF2B5EF4-FFF2-40B4-BE49-F238E27FC236}">
                <a16:creationId xmlns:a16="http://schemas.microsoft.com/office/drawing/2014/main" xmlns="" id="{ADCE52BE-EB78-449C-BA74-97DB80FB97C2}"/>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70" name="Straight Connector 69">
            <a:extLst>
              <a:ext uri="{FF2B5EF4-FFF2-40B4-BE49-F238E27FC236}">
                <a16:creationId xmlns:a16="http://schemas.microsoft.com/office/drawing/2014/main" xmlns="" id="{60752FA9-F7D4-4B80-8799-7647B235A291}"/>
              </a:ext>
            </a:extLst>
          </p:cNvPr>
          <p:cNvCxnSpPr>
            <a:cxnSpLocks/>
          </p:cNvCxnSpPr>
          <p:nvPr/>
        </p:nvCxnSpPr>
        <p:spPr>
          <a:xfrm>
            <a:off x="1143000" y="3687096"/>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xmlns="" id="{63B1FB65-0B38-4399-A28E-817805E18EEF}"/>
              </a:ext>
            </a:extLst>
          </p:cNvPr>
          <p:cNvCxnSpPr>
            <a:cxnSpLocks/>
          </p:cNvCxnSpPr>
          <p:nvPr/>
        </p:nvCxnSpPr>
        <p:spPr>
          <a:xfrm>
            <a:off x="1600200" y="32766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xmlns="" id="{6072EDAE-7CBA-4C71-B550-46A7E11C4ADF}"/>
              </a:ext>
            </a:extLst>
          </p:cNvPr>
          <p:cNvCxnSpPr>
            <a:cxnSpLocks/>
          </p:cNvCxnSpPr>
          <p:nvPr/>
        </p:nvCxnSpPr>
        <p:spPr>
          <a:xfrm>
            <a:off x="2057400" y="3185652"/>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4" name="Date Placeholder 3">
            <a:extLst>
              <a:ext uri="{FF2B5EF4-FFF2-40B4-BE49-F238E27FC236}">
                <a16:creationId xmlns:a16="http://schemas.microsoft.com/office/drawing/2014/main" xmlns="" id="{98AB8BD5-0AB3-400E-9940-78DE8AC1EF51}"/>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sp>
        <p:nvSpPr>
          <p:cNvPr id="76" name="TextBox 75">
            <a:extLst>
              <a:ext uri="{FF2B5EF4-FFF2-40B4-BE49-F238E27FC236}">
                <a16:creationId xmlns:a16="http://schemas.microsoft.com/office/drawing/2014/main" xmlns="" id="{B939B626-BEAF-4F0C-9CCA-029364861F70}"/>
              </a:ext>
            </a:extLst>
          </p:cNvPr>
          <p:cNvSpPr txBox="1"/>
          <p:nvPr/>
        </p:nvSpPr>
        <p:spPr>
          <a:xfrm rot="3097029">
            <a:off x="2716085" y="5950581"/>
            <a:ext cx="1479995" cy="313932"/>
          </a:xfrm>
          <a:prstGeom prst="rect">
            <a:avLst/>
          </a:prstGeom>
          <a:noFill/>
        </p:spPr>
        <p:txBody>
          <a:bodyPr wrap="square" rtlCol="0">
            <a:spAutoFit/>
          </a:bodyPr>
          <a:lstStyle/>
          <a:p>
            <a:pPr>
              <a:lnSpc>
                <a:spcPct val="80000"/>
              </a:lnSpc>
            </a:pPr>
            <a:r>
              <a:rPr lang="en-GB" dirty="0"/>
              <a:t>Reg Ref Hosp</a:t>
            </a:r>
          </a:p>
        </p:txBody>
      </p:sp>
      <p:sp>
        <p:nvSpPr>
          <p:cNvPr id="77" name="TextBox 76">
            <a:extLst>
              <a:ext uri="{FF2B5EF4-FFF2-40B4-BE49-F238E27FC236}">
                <a16:creationId xmlns:a16="http://schemas.microsoft.com/office/drawing/2014/main" xmlns="" id="{3FED749F-561E-46DA-91A2-AD4C445F710F}"/>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cxnSp>
        <p:nvCxnSpPr>
          <p:cNvPr id="78" name="Straight Connector 77">
            <a:extLst>
              <a:ext uri="{FF2B5EF4-FFF2-40B4-BE49-F238E27FC236}">
                <a16:creationId xmlns:a16="http://schemas.microsoft.com/office/drawing/2014/main" xmlns="" id="{F1068EDB-D3B1-46A3-8F61-6C2D710BE0FA}"/>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80" name="TextBox 79">
            <a:extLst>
              <a:ext uri="{FF2B5EF4-FFF2-40B4-BE49-F238E27FC236}">
                <a16:creationId xmlns:a16="http://schemas.microsoft.com/office/drawing/2014/main" xmlns="" id="{23A7DF51-0E42-49D8-ADBA-E10BDC87192C}"/>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81" name="TextBox 80">
            <a:extLst>
              <a:ext uri="{FF2B5EF4-FFF2-40B4-BE49-F238E27FC236}">
                <a16:creationId xmlns:a16="http://schemas.microsoft.com/office/drawing/2014/main" xmlns="" id="{31D49F85-36E8-42A6-9117-518BE9BA200F}"/>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83" name="TextBox 82">
            <a:extLst>
              <a:ext uri="{FF2B5EF4-FFF2-40B4-BE49-F238E27FC236}">
                <a16:creationId xmlns:a16="http://schemas.microsoft.com/office/drawing/2014/main" xmlns="" id="{12D57312-1C7B-48C3-A020-88A7F3D89950}"/>
              </a:ext>
            </a:extLst>
          </p:cNvPr>
          <p:cNvSpPr txBox="1"/>
          <p:nvPr/>
        </p:nvSpPr>
        <p:spPr>
          <a:xfrm rot="3097029">
            <a:off x="3312252" y="5732201"/>
            <a:ext cx="932444" cy="313932"/>
          </a:xfrm>
          <a:prstGeom prst="rect">
            <a:avLst/>
          </a:prstGeom>
          <a:noFill/>
        </p:spPr>
        <p:txBody>
          <a:bodyPr wrap="square" rtlCol="0">
            <a:spAutoFit/>
          </a:bodyPr>
          <a:lstStyle/>
          <a:p>
            <a:pPr algn="just">
              <a:lnSpc>
                <a:spcPct val="80000"/>
              </a:lnSpc>
            </a:pPr>
            <a:r>
              <a:rPr lang="en-GB" dirty="0"/>
              <a:t>JMS</a:t>
            </a:r>
          </a:p>
        </p:txBody>
      </p:sp>
      <p:sp>
        <p:nvSpPr>
          <p:cNvPr id="86" name="Rectangle 85">
            <a:extLst>
              <a:ext uri="{FF2B5EF4-FFF2-40B4-BE49-F238E27FC236}">
                <a16:creationId xmlns:a16="http://schemas.microsoft.com/office/drawing/2014/main" xmlns="" id="{19729BF2-2B32-497D-860D-16053B362C32}"/>
              </a:ext>
            </a:extLst>
          </p:cNvPr>
          <p:cNvSpPr/>
          <p:nvPr/>
        </p:nvSpPr>
        <p:spPr>
          <a:xfrm>
            <a:off x="2950403" y="2345875"/>
            <a:ext cx="228598" cy="111111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9" name="Rectangle 88">
            <a:extLst>
              <a:ext uri="{FF2B5EF4-FFF2-40B4-BE49-F238E27FC236}">
                <a16:creationId xmlns:a16="http://schemas.microsoft.com/office/drawing/2014/main" xmlns="" id="{51C06740-041E-4AFB-A155-9A5E085BFF8C}"/>
              </a:ext>
            </a:extLst>
          </p:cNvPr>
          <p:cNvSpPr/>
          <p:nvPr/>
        </p:nvSpPr>
        <p:spPr>
          <a:xfrm>
            <a:off x="2493203" y="2066621"/>
            <a:ext cx="228598" cy="129270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90" name="Straight Connector 89">
            <a:extLst>
              <a:ext uri="{FF2B5EF4-FFF2-40B4-BE49-F238E27FC236}">
                <a16:creationId xmlns:a16="http://schemas.microsoft.com/office/drawing/2014/main" xmlns="" id="{6C9BEFB3-3A87-4A1E-91B8-7CA2A8CCCD41}"/>
              </a:ext>
            </a:extLst>
          </p:cNvPr>
          <p:cNvCxnSpPr>
            <a:cxnSpLocks/>
          </p:cNvCxnSpPr>
          <p:nvPr/>
        </p:nvCxnSpPr>
        <p:spPr>
          <a:xfrm>
            <a:off x="2493203" y="28956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xmlns="" id="{0C96153F-2495-4472-A653-95CDCE7DE843}"/>
              </a:ext>
            </a:extLst>
          </p:cNvPr>
          <p:cNvCxnSpPr>
            <a:cxnSpLocks/>
          </p:cNvCxnSpPr>
          <p:nvPr/>
        </p:nvCxnSpPr>
        <p:spPr>
          <a:xfrm>
            <a:off x="2950403" y="2819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2" name="Subtitle 2">
            <a:extLst>
              <a:ext uri="{FF2B5EF4-FFF2-40B4-BE49-F238E27FC236}">
                <a16:creationId xmlns:a16="http://schemas.microsoft.com/office/drawing/2014/main" xmlns="" id="{B574F39A-11DD-4958-AA37-209F27301941}"/>
              </a:ext>
            </a:extLst>
          </p:cNvPr>
          <p:cNvSpPr txBox="1">
            <a:spLocks/>
          </p:cNvSpPr>
          <p:nvPr/>
        </p:nvSpPr>
        <p:spPr>
          <a:xfrm>
            <a:off x="5709315" y="1524673"/>
            <a:ext cx="3166868" cy="4571327"/>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Wide range of scores at health Centres</a:t>
            </a:r>
          </a:p>
          <a:p>
            <a:r>
              <a:rPr lang="en-GB" dirty="0"/>
              <a:t>Increasing trend in  average scores at higher level health facilities</a:t>
            </a:r>
          </a:p>
          <a:p>
            <a:r>
              <a:rPr lang="en-GB" dirty="0"/>
              <a:t>Higher scores at NMS and JMS</a:t>
            </a:r>
          </a:p>
          <a:p>
            <a:endParaRPr lang="en-GB" dirty="0"/>
          </a:p>
          <a:p>
            <a:endParaRPr lang="en-GB" altLang="en-US" dirty="0"/>
          </a:p>
        </p:txBody>
      </p:sp>
      <p:sp>
        <p:nvSpPr>
          <p:cNvPr id="46" name="TextBox 45">
            <a:extLst>
              <a:ext uri="{FF2B5EF4-FFF2-40B4-BE49-F238E27FC236}">
                <a16:creationId xmlns:a16="http://schemas.microsoft.com/office/drawing/2014/main" xmlns="" id="{5DED00AA-8729-4B2E-82E0-8984CD9EB55E}"/>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47" name="TextBox 46">
            <a:extLst>
              <a:ext uri="{FF2B5EF4-FFF2-40B4-BE49-F238E27FC236}">
                <a16:creationId xmlns:a16="http://schemas.microsoft.com/office/drawing/2014/main" xmlns="" id="{821A5873-6301-455E-81F2-A166819476DC}"/>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48" name="TextBox 47">
            <a:extLst>
              <a:ext uri="{FF2B5EF4-FFF2-40B4-BE49-F238E27FC236}">
                <a16:creationId xmlns:a16="http://schemas.microsoft.com/office/drawing/2014/main" xmlns="" id="{DF62A104-03B3-48F2-BDAD-ED05E416D87F}"/>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49" name="TextBox 48">
            <a:extLst>
              <a:ext uri="{FF2B5EF4-FFF2-40B4-BE49-F238E27FC236}">
                <a16:creationId xmlns:a16="http://schemas.microsoft.com/office/drawing/2014/main" xmlns="" id="{F6DAD9F5-BF08-4316-8575-B67A144C78A0}"/>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50" name="TextBox 49">
            <a:extLst>
              <a:ext uri="{FF2B5EF4-FFF2-40B4-BE49-F238E27FC236}">
                <a16:creationId xmlns:a16="http://schemas.microsoft.com/office/drawing/2014/main" xmlns="" id="{635E2305-EF62-4E5D-ADD4-8D3E3541556F}"/>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51" name="TextBox 50">
            <a:extLst>
              <a:ext uri="{FF2B5EF4-FFF2-40B4-BE49-F238E27FC236}">
                <a16:creationId xmlns:a16="http://schemas.microsoft.com/office/drawing/2014/main" xmlns="" id="{E2A5C4D0-C48A-475B-B32C-D96349AC92FA}"/>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64" name="Straight Arrow Connector 63">
            <a:extLst>
              <a:ext uri="{FF2B5EF4-FFF2-40B4-BE49-F238E27FC236}">
                <a16:creationId xmlns:a16="http://schemas.microsoft.com/office/drawing/2014/main" xmlns="" id="{F03328F6-F66F-4B4E-A23F-6813DAF75111}"/>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8" name="TextBox 67">
            <a:extLst>
              <a:ext uri="{FF2B5EF4-FFF2-40B4-BE49-F238E27FC236}">
                <a16:creationId xmlns:a16="http://schemas.microsoft.com/office/drawing/2014/main" xmlns="" id="{F4BDDF6A-3CA9-488B-92DE-734666EAD10B}"/>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sp>
        <p:nvSpPr>
          <p:cNvPr id="85" name="TextBox 84">
            <a:extLst>
              <a:ext uri="{FF2B5EF4-FFF2-40B4-BE49-F238E27FC236}">
                <a16:creationId xmlns:a16="http://schemas.microsoft.com/office/drawing/2014/main" xmlns="" id="{2D87F965-09D3-4D1F-8FBE-149B1B1A7DB6}"/>
              </a:ext>
            </a:extLst>
          </p:cNvPr>
          <p:cNvSpPr txBox="1"/>
          <p:nvPr/>
        </p:nvSpPr>
        <p:spPr>
          <a:xfrm rot="3097029">
            <a:off x="4231452" y="5732201"/>
            <a:ext cx="932444" cy="313932"/>
          </a:xfrm>
          <a:prstGeom prst="rect">
            <a:avLst/>
          </a:prstGeom>
          <a:noFill/>
        </p:spPr>
        <p:txBody>
          <a:bodyPr wrap="square" rtlCol="0">
            <a:spAutoFit/>
          </a:bodyPr>
          <a:lstStyle/>
          <a:p>
            <a:pPr algn="just">
              <a:lnSpc>
                <a:spcPct val="80000"/>
              </a:lnSpc>
            </a:pPr>
            <a:r>
              <a:rPr lang="en-GB" dirty="0" err="1"/>
              <a:t>MoH</a:t>
            </a:r>
            <a:endParaRPr lang="en-GB" dirty="0"/>
          </a:p>
        </p:txBody>
      </p:sp>
      <p:cxnSp>
        <p:nvCxnSpPr>
          <p:cNvPr id="91" name="Straight Connector 90">
            <a:extLst>
              <a:ext uri="{FF2B5EF4-FFF2-40B4-BE49-F238E27FC236}">
                <a16:creationId xmlns:a16="http://schemas.microsoft.com/office/drawing/2014/main" xmlns="" id="{BDB0B4E2-B3BD-47A3-BA76-22CEDD1628E4}"/>
              </a:ext>
            </a:extLst>
          </p:cNvPr>
          <p:cNvCxnSpPr>
            <a:cxnSpLocks/>
          </p:cNvCxnSpPr>
          <p:nvPr/>
        </p:nvCxnSpPr>
        <p:spPr>
          <a:xfrm>
            <a:off x="3401916" y="22098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xmlns="" id="{B44AC22E-B8BD-4673-A24F-E5D9ADF61829}"/>
              </a:ext>
            </a:extLst>
          </p:cNvPr>
          <p:cNvCxnSpPr>
            <a:cxnSpLocks/>
          </p:cNvCxnSpPr>
          <p:nvPr/>
        </p:nvCxnSpPr>
        <p:spPr>
          <a:xfrm>
            <a:off x="3823148" y="2689122"/>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95" name="TextBox 94">
            <a:extLst>
              <a:ext uri="{FF2B5EF4-FFF2-40B4-BE49-F238E27FC236}">
                <a16:creationId xmlns:a16="http://schemas.microsoft.com/office/drawing/2014/main" xmlns="" id="{9F8CA82D-9B89-4524-84DE-87D1567B61EC}"/>
              </a:ext>
            </a:extLst>
          </p:cNvPr>
          <p:cNvSpPr txBox="1"/>
          <p:nvPr/>
        </p:nvSpPr>
        <p:spPr>
          <a:xfrm rot="3097029">
            <a:off x="3751306" y="5732201"/>
            <a:ext cx="932444" cy="313932"/>
          </a:xfrm>
          <a:prstGeom prst="rect">
            <a:avLst/>
          </a:prstGeom>
          <a:noFill/>
        </p:spPr>
        <p:txBody>
          <a:bodyPr wrap="square" rtlCol="0">
            <a:spAutoFit/>
          </a:bodyPr>
          <a:lstStyle/>
          <a:p>
            <a:pPr algn="just">
              <a:lnSpc>
                <a:spcPct val="80000"/>
              </a:lnSpc>
            </a:pPr>
            <a:r>
              <a:rPr lang="en-GB" dirty="0"/>
              <a:t>NMS</a:t>
            </a:r>
          </a:p>
        </p:txBody>
      </p:sp>
      <p:sp>
        <p:nvSpPr>
          <p:cNvPr id="43" name="TextBox 42">
            <a:extLst>
              <a:ext uri="{FF2B5EF4-FFF2-40B4-BE49-F238E27FC236}">
                <a16:creationId xmlns:a16="http://schemas.microsoft.com/office/drawing/2014/main" xmlns="" id="{25F828F1-30F0-449F-A3CD-C726E90D4220}"/>
              </a:ext>
            </a:extLst>
          </p:cNvPr>
          <p:cNvSpPr txBox="1"/>
          <p:nvPr/>
        </p:nvSpPr>
        <p:spPr>
          <a:xfrm rot="3097029">
            <a:off x="981892" y="5645336"/>
            <a:ext cx="695094" cy="313932"/>
          </a:xfrm>
          <a:prstGeom prst="rect">
            <a:avLst/>
          </a:prstGeom>
          <a:noFill/>
        </p:spPr>
        <p:txBody>
          <a:bodyPr wrap="square" rtlCol="0">
            <a:spAutoFit/>
          </a:bodyPr>
          <a:lstStyle/>
          <a:p>
            <a:pPr algn="just">
              <a:lnSpc>
                <a:spcPct val="80000"/>
              </a:lnSpc>
            </a:pPr>
            <a:r>
              <a:rPr lang="en-GB" dirty="0"/>
              <a:t>HCII</a:t>
            </a:r>
          </a:p>
        </p:txBody>
      </p:sp>
      <p:cxnSp>
        <p:nvCxnSpPr>
          <p:cNvPr id="44" name="Straight Connector 43">
            <a:extLst>
              <a:ext uri="{FF2B5EF4-FFF2-40B4-BE49-F238E27FC236}">
                <a16:creationId xmlns:a16="http://schemas.microsoft.com/office/drawing/2014/main" xmlns="" id="{3CAAF942-03FC-41F9-8F06-B712297AD1AD}"/>
              </a:ext>
            </a:extLst>
          </p:cNvPr>
          <p:cNvCxnSpPr>
            <a:cxnSpLocks/>
          </p:cNvCxnSpPr>
          <p:nvPr/>
        </p:nvCxnSpPr>
        <p:spPr>
          <a:xfrm>
            <a:off x="4433250" y="3276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5" name="Oval Callout 44"/>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key findings</a:t>
            </a:r>
          </a:p>
        </p:txBody>
      </p:sp>
    </p:spTree>
    <p:extLst>
      <p:ext uri="{BB962C8B-B14F-4D97-AF65-F5344CB8AC3E}">
        <p14:creationId xmlns:p14="http://schemas.microsoft.com/office/powerpoint/2010/main" val="29361887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a:extLst>
              <a:ext uri="{FF2B5EF4-FFF2-40B4-BE49-F238E27FC236}">
                <a16:creationId xmlns:a16="http://schemas.microsoft.com/office/drawing/2014/main" xmlns="" id="{57E2FBBD-EB34-4A4F-8435-75DE14CF8A5F}"/>
              </a:ext>
            </a:extLst>
          </p:cNvPr>
          <p:cNvCxnSpPr>
            <a:cxnSpLocks/>
          </p:cNvCxnSpPr>
          <p:nvPr/>
        </p:nvCxnSpPr>
        <p:spPr>
          <a:xfrm>
            <a:off x="778648" y="3488697"/>
            <a:ext cx="4686353" cy="16503"/>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xmlns="" id="{65B27167-8251-49B4-834B-E64121D973F4}"/>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6" name="Title 1">
            <a:extLst>
              <a:ext uri="{FF2B5EF4-FFF2-40B4-BE49-F238E27FC236}">
                <a16:creationId xmlns:a16="http://schemas.microsoft.com/office/drawing/2014/main" xmlns="" id="{680AF72D-27CD-4BB8-8ABA-EF1AFBE7D35A}"/>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LMIS</a:t>
            </a:r>
          </a:p>
        </p:txBody>
      </p:sp>
      <p:sp>
        <p:nvSpPr>
          <p:cNvPr id="91" name="Slide Number Placeholder 5">
            <a:extLst>
              <a:ext uri="{FF2B5EF4-FFF2-40B4-BE49-F238E27FC236}">
                <a16:creationId xmlns:a16="http://schemas.microsoft.com/office/drawing/2014/main" xmlns="" id="{6164F1CB-0ACA-4B3D-974E-2F8658431CE1}"/>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39</a:t>
            </a:fld>
            <a:endParaRPr lang="en-US" altLang="en-US" sz="1200" b="1" dirty="0">
              <a:latin typeface="Gill Sans MT" panose="020B0502020104020203" pitchFamily="34" charset="0"/>
            </a:endParaRPr>
          </a:p>
        </p:txBody>
      </p:sp>
      <p:cxnSp>
        <p:nvCxnSpPr>
          <p:cNvPr id="92" name="Straight Connector 91">
            <a:extLst>
              <a:ext uri="{FF2B5EF4-FFF2-40B4-BE49-F238E27FC236}">
                <a16:creationId xmlns:a16="http://schemas.microsoft.com/office/drawing/2014/main" xmlns="" id="{264205C0-A2B7-4E1A-9DAF-13DA47F897DD}"/>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3" name="Straight Connector 92">
            <a:extLst>
              <a:ext uri="{FF2B5EF4-FFF2-40B4-BE49-F238E27FC236}">
                <a16:creationId xmlns:a16="http://schemas.microsoft.com/office/drawing/2014/main" xmlns="" id="{8C03C02B-40EA-4AB3-85D7-12674E6CEA0E}"/>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xmlns="" id="{0985010E-DEEF-42A4-A9D3-82E3B3E077F6}"/>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xmlns="" id="{D62D4933-268C-43CB-B103-EDF20CA104A6}"/>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xmlns="" id="{B124E1A6-7434-4B42-AE43-838B7E8DA781}"/>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97" name="TextBox 96">
            <a:extLst>
              <a:ext uri="{FF2B5EF4-FFF2-40B4-BE49-F238E27FC236}">
                <a16:creationId xmlns:a16="http://schemas.microsoft.com/office/drawing/2014/main" xmlns="" id="{048FBBEE-ABC9-4F7E-AA62-EF547647CB37}"/>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98" name="TextBox 97">
            <a:extLst>
              <a:ext uri="{FF2B5EF4-FFF2-40B4-BE49-F238E27FC236}">
                <a16:creationId xmlns:a16="http://schemas.microsoft.com/office/drawing/2014/main" xmlns="" id="{90639520-42B7-41CF-89DC-33D9CB782C64}"/>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99" name="TextBox 98">
            <a:extLst>
              <a:ext uri="{FF2B5EF4-FFF2-40B4-BE49-F238E27FC236}">
                <a16:creationId xmlns:a16="http://schemas.microsoft.com/office/drawing/2014/main" xmlns="" id="{D6C36875-2FAB-4117-B1BD-3CA6827E3B39}"/>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100" name="TextBox 99">
            <a:extLst>
              <a:ext uri="{FF2B5EF4-FFF2-40B4-BE49-F238E27FC236}">
                <a16:creationId xmlns:a16="http://schemas.microsoft.com/office/drawing/2014/main" xmlns="" id="{8A3135E7-99F4-4BD1-A514-1AC43A3B25F0}"/>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101" name="TextBox 100">
            <a:extLst>
              <a:ext uri="{FF2B5EF4-FFF2-40B4-BE49-F238E27FC236}">
                <a16:creationId xmlns:a16="http://schemas.microsoft.com/office/drawing/2014/main" xmlns="" id="{3BE4BE3B-5B8F-4AD2-B8AB-8EB70B7A15D7}"/>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102" name="Straight Arrow Connector 101">
            <a:extLst>
              <a:ext uri="{FF2B5EF4-FFF2-40B4-BE49-F238E27FC236}">
                <a16:creationId xmlns:a16="http://schemas.microsoft.com/office/drawing/2014/main" xmlns="" id="{C2BF6377-4BCF-45E9-9AAB-0C1727E7C51C}"/>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03" name="Rectangle 102">
            <a:extLst>
              <a:ext uri="{FF2B5EF4-FFF2-40B4-BE49-F238E27FC236}">
                <a16:creationId xmlns:a16="http://schemas.microsoft.com/office/drawing/2014/main" xmlns="" id="{6C3E01C1-20C2-4FD5-A984-856C49E72709}"/>
              </a:ext>
            </a:extLst>
          </p:cNvPr>
          <p:cNvSpPr/>
          <p:nvPr/>
        </p:nvSpPr>
        <p:spPr>
          <a:xfrm>
            <a:off x="2057400" y="2555709"/>
            <a:ext cx="228598" cy="150975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4" name="Rectangle 103">
            <a:extLst>
              <a:ext uri="{FF2B5EF4-FFF2-40B4-BE49-F238E27FC236}">
                <a16:creationId xmlns:a16="http://schemas.microsoft.com/office/drawing/2014/main" xmlns="" id="{CF02A777-4B35-46CF-B042-6677A7FDB910}"/>
              </a:ext>
            </a:extLst>
          </p:cNvPr>
          <p:cNvSpPr/>
          <p:nvPr/>
        </p:nvSpPr>
        <p:spPr>
          <a:xfrm>
            <a:off x="1600200" y="1983638"/>
            <a:ext cx="228598" cy="1924969"/>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5" name="Rectangle 104">
            <a:extLst>
              <a:ext uri="{FF2B5EF4-FFF2-40B4-BE49-F238E27FC236}">
                <a16:creationId xmlns:a16="http://schemas.microsoft.com/office/drawing/2014/main" xmlns="" id="{739E1C8C-5C60-4A90-9328-2D885B3F3588}"/>
              </a:ext>
            </a:extLst>
          </p:cNvPr>
          <p:cNvSpPr/>
          <p:nvPr/>
        </p:nvSpPr>
        <p:spPr>
          <a:xfrm>
            <a:off x="1143000" y="2417779"/>
            <a:ext cx="228598" cy="3068621"/>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7" name="TextBox 106">
            <a:extLst>
              <a:ext uri="{FF2B5EF4-FFF2-40B4-BE49-F238E27FC236}">
                <a16:creationId xmlns:a16="http://schemas.microsoft.com/office/drawing/2014/main" xmlns="" id="{4E25A410-32E1-43B3-B1EA-111F1FA15AFD}"/>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108" name="Straight Connector 107">
            <a:extLst>
              <a:ext uri="{FF2B5EF4-FFF2-40B4-BE49-F238E27FC236}">
                <a16:creationId xmlns:a16="http://schemas.microsoft.com/office/drawing/2014/main" xmlns="" id="{43122459-0D20-4977-B254-20461017252C}"/>
              </a:ext>
            </a:extLst>
          </p:cNvPr>
          <p:cNvCxnSpPr>
            <a:cxnSpLocks/>
          </p:cNvCxnSpPr>
          <p:nvPr/>
        </p:nvCxnSpPr>
        <p:spPr>
          <a:xfrm>
            <a:off x="1143000" y="35052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09" name="Straight Connector 108">
            <a:extLst>
              <a:ext uri="{FF2B5EF4-FFF2-40B4-BE49-F238E27FC236}">
                <a16:creationId xmlns:a16="http://schemas.microsoft.com/office/drawing/2014/main" xmlns="" id="{934E2553-2927-4672-B5B5-67C54872C23D}"/>
              </a:ext>
            </a:extLst>
          </p:cNvPr>
          <p:cNvCxnSpPr>
            <a:cxnSpLocks/>
          </p:cNvCxnSpPr>
          <p:nvPr/>
        </p:nvCxnSpPr>
        <p:spPr>
          <a:xfrm>
            <a:off x="1600200" y="29718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10" name="Straight Connector 109">
            <a:extLst>
              <a:ext uri="{FF2B5EF4-FFF2-40B4-BE49-F238E27FC236}">
                <a16:creationId xmlns:a16="http://schemas.microsoft.com/office/drawing/2014/main" xmlns="" id="{001D0244-B12F-4DCC-B6A2-2DB00F93DDA3}"/>
              </a:ext>
            </a:extLst>
          </p:cNvPr>
          <p:cNvCxnSpPr>
            <a:cxnSpLocks/>
          </p:cNvCxnSpPr>
          <p:nvPr/>
        </p:nvCxnSpPr>
        <p:spPr>
          <a:xfrm>
            <a:off x="2057400" y="3378927"/>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12" name="Date Placeholder 3">
            <a:extLst>
              <a:ext uri="{FF2B5EF4-FFF2-40B4-BE49-F238E27FC236}">
                <a16:creationId xmlns:a16="http://schemas.microsoft.com/office/drawing/2014/main" xmlns="" id="{67220C4F-149A-4094-8D11-2B8F8DDAC177}"/>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sp>
        <p:nvSpPr>
          <p:cNvPr id="114" name="TextBox 113">
            <a:extLst>
              <a:ext uri="{FF2B5EF4-FFF2-40B4-BE49-F238E27FC236}">
                <a16:creationId xmlns:a16="http://schemas.microsoft.com/office/drawing/2014/main" xmlns="" id="{3EA87B44-99E3-4412-BACF-8D9CA7C878B9}"/>
              </a:ext>
            </a:extLst>
          </p:cNvPr>
          <p:cNvSpPr txBox="1"/>
          <p:nvPr/>
        </p:nvSpPr>
        <p:spPr>
          <a:xfrm rot="3097029">
            <a:off x="2723130" y="5950581"/>
            <a:ext cx="1479995" cy="313932"/>
          </a:xfrm>
          <a:prstGeom prst="rect">
            <a:avLst/>
          </a:prstGeom>
          <a:noFill/>
        </p:spPr>
        <p:txBody>
          <a:bodyPr wrap="square" rtlCol="0">
            <a:spAutoFit/>
          </a:bodyPr>
          <a:lstStyle/>
          <a:p>
            <a:pPr>
              <a:lnSpc>
                <a:spcPct val="80000"/>
              </a:lnSpc>
            </a:pPr>
            <a:r>
              <a:rPr lang="en-GB" dirty="0"/>
              <a:t>Reg Ref Hosp</a:t>
            </a:r>
          </a:p>
        </p:txBody>
      </p:sp>
      <p:sp>
        <p:nvSpPr>
          <p:cNvPr id="115" name="TextBox 114">
            <a:extLst>
              <a:ext uri="{FF2B5EF4-FFF2-40B4-BE49-F238E27FC236}">
                <a16:creationId xmlns:a16="http://schemas.microsoft.com/office/drawing/2014/main" xmlns="" id="{0491A588-ADC0-4D23-9A59-B9966D73A93E}"/>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cxnSp>
        <p:nvCxnSpPr>
          <p:cNvPr id="116" name="Straight Connector 115">
            <a:extLst>
              <a:ext uri="{FF2B5EF4-FFF2-40B4-BE49-F238E27FC236}">
                <a16:creationId xmlns:a16="http://schemas.microsoft.com/office/drawing/2014/main" xmlns="" id="{391630DC-2AEA-4019-ADD1-BE3E8F454CDA}"/>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118" name="TextBox 117">
            <a:extLst>
              <a:ext uri="{FF2B5EF4-FFF2-40B4-BE49-F238E27FC236}">
                <a16:creationId xmlns:a16="http://schemas.microsoft.com/office/drawing/2014/main" xmlns="" id="{76C391AE-A5C3-4DFD-8AE0-951E11D227BD}"/>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119" name="TextBox 118">
            <a:extLst>
              <a:ext uri="{FF2B5EF4-FFF2-40B4-BE49-F238E27FC236}">
                <a16:creationId xmlns:a16="http://schemas.microsoft.com/office/drawing/2014/main" xmlns="" id="{CD8B5F77-9D44-4E71-832D-FF6B85E6BA08}"/>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120" name="TextBox 119">
            <a:extLst>
              <a:ext uri="{FF2B5EF4-FFF2-40B4-BE49-F238E27FC236}">
                <a16:creationId xmlns:a16="http://schemas.microsoft.com/office/drawing/2014/main" xmlns="" id="{A37D489D-34F4-46B6-8099-A16A44B2BF72}"/>
              </a:ext>
            </a:extLst>
          </p:cNvPr>
          <p:cNvSpPr txBox="1"/>
          <p:nvPr/>
        </p:nvSpPr>
        <p:spPr>
          <a:xfrm rot="3097029">
            <a:off x="981892" y="5645336"/>
            <a:ext cx="695094" cy="313932"/>
          </a:xfrm>
          <a:prstGeom prst="rect">
            <a:avLst/>
          </a:prstGeom>
          <a:noFill/>
        </p:spPr>
        <p:txBody>
          <a:bodyPr wrap="square" rtlCol="0">
            <a:spAutoFit/>
          </a:bodyPr>
          <a:lstStyle/>
          <a:p>
            <a:pPr algn="just">
              <a:lnSpc>
                <a:spcPct val="80000"/>
              </a:lnSpc>
            </a:pPr>
            <a:r>
              <a:rPr lang="en-GB" dirty="0"/>
              <a:t>HCII</a:t>
            </a:r>
          </a:p>
        </p:txBody>
      </p:sp>
      <p:sp>
        <p:nvSpPr>
          <p:cNvPr id="121" name="TextBox 120">
            <a:extLst>
              <a:ext uri="{FF2B5EF4-FFF2-40B4-BE49-F238E27FC236}">
                <a16:creationId xmlns:a16="http://schemas.microsoft.com/office/drawing/2014/main" xmlns="" id="{C3678E6B-1FB3-430D-9AC2-357D3683EA61}"/>
              </a:ext>
            </a:extLst>
          </p:cNvPr>
          <p:cNvSpPr txBox="1"/>
          <p:nvPr/>
        </p:nvSpPr>
        <p:spPr>
          <a:xfrm rot="3097029">
            <a:off x="3312253" y="5732201"/>
            <a:ext cx="932444" cy="313932"/>
          </a:xfrm>
          <a:prstGeom prst="rect">
            <a:avLst/>
          </a:prstGeom>
          <a:noFill/>
        </p:spPr>
        <p:txBody>
          <a:bodyPr wrap="square" rtlCol="0">
            <a:spAutoFit/>
          </a:bodyPr>
          <a:lstStyle/>
          <a:p>
            <a:pPr algn="just">
              <a:lnSpc>
                <a:spcPct val="80000"/>
              </a:lnSpc>
            </a:pPr>
            <a:r>
              <a:rPr lang="en-GB" dirty="0"/>
              <a:t>JMS</a:t>
            </a:r>
          </a:p>
        </p:txBody>
      </p:sp>
      <p:sp>
        <p:nvSpPr>
          <p:cNvPr id="122" name="TextBox 121">
            <a:extLst>
              <a:ext uri="{FF2B5EF4-FFF2-40B4-BE49-F238E27FC236}">
                <a16:creationId xmlns:a16="http://schemas.microsoft.com/office/drawing/2014/main" xmlns="" id="{0A39B6BC-1F45-4F61-9F6C-8D0FA3E060F9}"/>
              </a:ext>
            </a:extLst>
          </p:cNvPr>
          <p:cNvSpPr txBox="1"/>
          <p:nvPr/>
        </p:nvSpPr>
        <p:spPr>
          <a:xfrm rot="3097029">
            <a:off x="3754463" y="5732201"/>
            <a:ext cx="932444" cy="313932"/>
          </a:xfrm>
          <a:prstGeom prst="rect">
            <a:avLst/>
          </a:prstGeom>
          <a:noFill/>
        </p:spPr>
        <p:txBody>
          <a:bodyPr wrap="square" rtlCol="0">
            <a:spAutoFit/>
          </a:bodyPr>
          <a:lstStyle/>
          <a:p>
            <a:pPr algn="just">
              <a:lnSpc>
                <a:spcPct val="80000"/>
              </a:lnSpc>
            </a:pPr>
            <a:r>
              <a:rPr lang="en-GB" dirty="0"/>
              <a:t>NMS</a:t>
            </a:r>
          </a:p>
        </p:txBody>
      </p:sp>
      <p:sp>
        <p:nvSpPr>
          <p:cNvPr id="123" name="Rectangle 122">
            <a:extLst>
              <a:ext uri="{FF2B5EF4-FFF2-40B4-BE49-F238E27FC236}">
                <a16:creationId xmlns:a16="http://schemas.microsoft.com/office/drawing/2014/main" xmlns="" id="{58D4A088-5F33-44AE-A281-A6F2499BD568}"/>
              </a:ext>
            </a:extLst>
          </p:cNvPr>
          <p:cNvSpPr/>
          <p:nvPr/>
        </p:nvSpPr>
        <p:spPr>
          <a:xfrm>
            <a:off x="2950404" y="2417779"/>
            <a:ext cx="228598" cy="149082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5" name="Rectangle 124">
            <a:extLst>
              <a:ext uri="{FF2B5EF4-FFF2-40B4-BE49-F238E27FC236}">
                <a16:creationId xmlns:a16="http://schemas.microsoft.com/office/drawing/2014/main" xmlns="" id="{F5911AEC-C931-4540-AE5F-B4697B596E5F}"/>
              </a:ext>
            </a:extLst>
          </p:cNvPr>
          <p:cNvSpPr/>
          <p:nvPr/>
        </p:nvSpPr>
        <p:spPr>
          <a:xfrm>
            <a:off x="2493203" y="2762765"/>
            <a:ext cx="228598" cy="1209557"/>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26" name="Straight Connector 125">
            <a:extLst>
              <a:ext uri="{FF2B5EF4-FFF2-40B4-BE49-F238E27FC236}">
                <a16:creationId xmlns:a16="http://schemas.microsoft.com/office/drawing/2014/main" xmlns="" id="{8CA62D22-6131-4B2C-A6FE-802C9F4FAAA3}"/>
              </a:ext>
            </a:extLst>
          </p:cNvPr>
          <p:cNvCxnSpPr>
            <a:cxnSpLocks/>
          </p:cNvCxnSpPr>
          <p:nvPr/>
        </p:nvCxnSpPr>
        <p:spPr>
          <a:xfrm>
            <a:off x="2488475" y="3254835"/>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27" name="Straight Connector 126">
            <a:extLst>
              <a:ext uri="{FF2B5EF4-FFF2-40B4-BE49-F238E27FC236}">
                <a16:creationId xmlns:a16="http://schemas.microsoft.com/office/drawing/2014/main" xmlns="" id="{EB79C1F8-145C-4A3D-AB0D-E3887B8F5062}"/>
              </a:ext>
            </a:extLst>
          </p:cNvPr>
          <p:cNvCxnSpPr>
            <a:cxnSpLocks/>
          </p:cNvCxnSpPr>
          <p:nvPr/>
        </p:nvCxnSpPr>
        <p:spPr>
          <a:xfrm>
            <a:off x="2950404" y="3259182"/>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1" name="Subtitle 2">
            <a:extLst>
              <a:ext uri="{FF2B5EF4-FFF2-40B4-BE49-F238E27FC236}">
                <a16:creationId xmlns:a16="http://schemas.microsoft.com/office/drawing/2014/main" xmlns="" id="{EFC81B91-A3D9-4FED-A49D-A5547D142A3D}"/>
              </a:ext>
            </a:extLst>
          </p:cNvPr>
          <p:cNvSpPr txBox="1">
            <a:spLocks/>
          </p:cNvSpPr>
          <p:nvPr/>
        </p:nvSpPr>
        <p:spPr>
          <a:xfrm>
            <a:off x="5709315" y="1524673"/>
            <a:ext cx="3166868" cy="4571327"/>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Wide range of scores at health centres, general and regional referral hospitals</a:t>
            </a:r>
          </a:p>
          <a:p>
            <a:r>
              <a:rPr lang="en-GB" dirty="0"/>
              <a:t>Widest range of score at HCII (0% - 78%)</a:t>
            </a:r>
          </a:p>
          <a:p>
            <a:r>
              <a:rPr lang="en-GB" dirty="0"/>
              <a:t>Average scores for SDPs in the mid fifties</a:t>
            </a:r>
          </a:p>
          <a:p>
            <a:r>
              <a:rPr lang="en-GB" dirty="0"/>
              <a:t>Relatively similar scores for NMS and JMS</a:t>
            </a:r>
          </a:p>
          <a:p>
            <a:endParaRPr lang="en-GB" dirty="0"/>
          </a:p>
        </p:txBody>
      </p:sp>
      <p:sp>
        <p:nvSpPr>
          <p:cNvPr id="44" name="TextBox 43">
            <a:extLst>
              <a:ext uri="{FF2B5EF4-FFF2-40B4-BE49-F238E27FC236}">
                <a16:creationId xmlns:a16="http://schemas.microsoft.com/office/drawing/2014/main" xmlns="" id="{B831D861-073D-4300-9544-31315A3C2ED2}"/>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cxnSp>
        <p:nvCxnSpPr>
          <p:cNvPr id="45" name="Straight Connector 44">
            <a:extLst>
              <a:ext uri="{FF2B5EF4-FFF2-40B4-BE49-F238E27FC236}">
                <a16:creationId xmlns:a16="http://schemas.microsoft.com/office/drawing/2014/main" xmlns="" id="{7A27F281-6178-4205-B13A-BBC4FC1AF6A1}"/>
              </a:ext>
            </a:extLst>
          </p:cNvPr>
          <p:cNvCxnSpPr>
            <a:cxnSpLocks/>
          </p:cNvCxnSpPr>
          <p:nvPr/>
        </p:nvCxnSpPr>
        <p:spPr>
          <a:xfrm>
            <a:off x="3870136" y="2977477"/>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xmlns="" id="{C30BCD68-16B6-427D-83FF-26E166399D7D}"/>
              </a:ext>
            </a:extLst>
          </p:cNvPr>
          <p:cNvCxnSpPr>
            <a:cxnSpLocks/>
          </p:cNvCxnSpPr>
          <p:nvPr/>
        </p:nvCxnSpPr>
        <p:spPr>
          <a:xfrm>
            <a:off x="3429000" y="3276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xmlns="" id="{3D19B6C7-7C1A-4801-AD94-B0EA8F3B4E25}"/>
              </a:ext>
            </a:extLst>
          </p:cNvPr>
          <p:cNvSpPr txBox="1"/>
          <p:nvPr/>
        </p:nvSpPr>
        <p:spPr>
          <a:xfrm rot="3097029">
            <a:off x="4231452" y="5732201"/>
            <a:ext cx="932444" cy="313932"/>
          </a:xfrm>
          <a:prstGeom prst="rect">
            <a:avLst/>
          </a:prstGeom>
          <a:noFill/>
        </p:spPr>
        <p:txBody>
          <a:bodyPr wrap="square" rtlCol="0">
            <a:spAutoFit/>
          </a:bodyPr>
          <a:lstStyle/>
          <a:p>
            <a:pPr algn="just">
              <a:lnSpc>
                <a:spcPct val="80000"/>
              </a:lnSpc>
            </a:pPr>
            <a:r>
              <a:rPr lang="en-GB" dirty="0" err="1"/>
              <a:t>MoH</a:t>
            </a:r>
            <a:endParaRPr lang="en-GB" dirty="0"/>
          </a:p>
        </p:txBody>
      </p:sp>
      <p:cxnSp>
        <p:nvCxnSpPr>
          <p:cNvPr id="48" name="Straight Connector 47">
            <a:extLst>
              <a:ext uri="{FF2B5EF4-FFF2-40B4-BE49-F238E27FC236}">
                <a16:creationId xmlns:a16="http://schemas.microsoft.com/office/drawing/2014/main" xmlns="" id="{92A7D79C-2347-4FBB-970F-3A59A69B464A}"/>
              </a:ext>
            </a:extLst>
          </p:cNvPr>
          <p:cNvCxnSpPr>
            <a:cxnSpLocks/>
          </p:cNvCxnSpPr>
          <p:nvPr/>
        </p:nvCxnSpPr>
        <p:spPr>
          <a:xfrm>
            <a:off x="4433250" y="4038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9" name="Oval Callout 48"/>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key findings</a:t>
            </a:r>
          </a:p>
        </p:txBody>
      </p:sp>
    </p:spTree>
    <p:extLst>
      <p:ext uri="{BB962C8B-B14F-4D97-AF65-F5344CB8AC3E}">
        <p14:creationId xmlns:p14="http://schemas.microsoft.com/office/powerpoint/2010/main" val="2525010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a:p>
        </p:txBody>
      </p:sp>
      <p:sp>
        <p:nvSpPr>
          <p:cNvPr id="6" name="Slide Number Placeholder 5"/>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42782948-4DBE-204D-AB9E-B65E067054AE}" type="slidenum">
              <a:rPr lang="en-US" sz="1200" b="1" smtClean="0">
                <a:solidFill>
                  <a:srgbClr val="635C5B"/>
                </a:solidFill>
                <a:latin typeface="Gill Sans MT" panose="020B0502020104020203" pitchFamily="34" charset="0"/>
              </a:rPr>
              <a:pPr/>
              <a:t>4</a:t>
            </a:fld>
            <a:endParaRPr lang="en-US" sz="1200" b="1" dirty="0">
              <a:solidFill>
                <a:srgbClr val="635C5B"/>
              </a:solidFill>
              <a:latin typeface="Gill Sans MT" panose="020B0502020104020203" pitchFamily="34" charset="0"/>
            </a:endParaRPr>
          </a:p>
        </p:txBody>
      </p:sp>
      <p:sp>
        <p:nvSpPr>
          <p:cNvPr id="8" name="Title 7"/>
          <p:cNvSpPr>
            <a:spLocks noGrp="1"/>
          </p:cNvSpPr>
          <p:nvPr>
            <p:ph type="title"/>
          </p:nvPr>
        </p:nvSpPr>
        <p:spPr>
          <a:xfrm>
            <a:off x="152400" y="314980"/>
            <a:ext cx="7382814" cy="52322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sym typeface="Cabin"/>
              </a:rPr>
              <a:t>Objective of Country X’s NSCA 2.0 are to:</a:t>
            </a:r>
          </a:p>
        </p:txBody>
      </p:sp>
      <p:sp>
        <p:nvSpPr>
          <p:cNvPr id="3" name="Rectangle 2"/>
          <p:cNvSpPr/>
          <p:nvPr/>
        </p:nvSpPr>
        <p:spPr>
          <a:xfrm>
            <a:off x="618186" y="1143000"/>
            <a:ext cx="8144814" cy="5004447"/>
          </a:xfrm>
          <a:prstGeom prst="rect">
            <a:avLst/>
          </a:prstGeom>
        </p:spPr>
        <p:txBody>
          <a:bodyPr wrap="square">
            <a:spAutoFit/>
          </a:bodyPr>
          <a:lstStyle/>
          <a:p>
            <a:pPr marL="265113" indent="-265113">
              <a:lnSpc>
                <a:spcPct val="90000"/>
              </a:lnSpc>
              <a:spcBef>
                <a:spcPts val="1200"/>
              </a:spcBef>
              <a:buFont typeface="Arial" panose="020B0604020202020204" pitchFamily="34" charset="0"/>
              <a:buChar char="•"/>
            </a:pPr>
            <a:r>
              <a:rPr lang="en-US" sz="2400" dirty="0"/>
              <a:t>Provide a comprehensive view of Country X’s public sector pharmaceutical supply chain maturity and performance</a:t>
            </a:r>
          </a:p>
          <a:p>
            <a:pPr marL="265113" indent="-265113">
              <a:lnSpc>
                <a:spcPct val="90000"/>
              </a:lnSpc>
              <a:spcBef>
                <a:spcPts val="1200"/>
              </a:spcBef>
              <a:buFont typeface="Arial" panose="020B0604020202020204" pitchFamily="34" charset="0"/>
              <a:buChar char="•"/>
            </a:pPr>
            <a:r>
              <a:rPr lang="en-US" sz="2400" dirty="0"/>
              <a:t>Analyze and measure the performance of the Supply Chain</a:t>
            </a:r>
          </a:p>
          <a:p>
            <a:pPr marL="265113" indent="-265113">
              <a:lnSpc>
                <a:spcPct val="90000"/>
              </a:lnSpc>
              <a:spcBef>
                <a:spcPts val="1200"/>
              </a:spcBef>
              <a:buFont typeface="Arial" panose="020B0604020202020204" pitchFamily="34" charset="0"/>
              <a:buChar char="•"/>
            </a:pPr>
            <a:r>
              <a:rPr lang="en-US" sz="2400" dirty="0"/>
              <a:t>Use NSCA to further customize interventions at various facility levels</a:t>
            </a:r>
          </a:p>
          <a:p>
            <a:pPr marL="265113" indent="-265113">
              <a:lnSpc>
                <a:spcPct val="90000"/>
              </a:lnSpc>
              <a:spcBef>
                <a:spcPts val="1200"/>
              </a:spcBef>
              <a:buFont typeface="Arial" panose="020B0604020202020204" pitchFamily="34" charset="0"/>
              <a:buChar char="•"/>
            </a:pPr>
            <a:r>
              <a:rPr lang="en-US" sz="2400" dirty="0"/>
              <a:t>Identify focus areas of opportunity for MOH planning and stakeholder coordination to inform the development of transformational plan(s) to guide system strengthening investments</a:t>
            </a:r>
          </a:p>
          <a:p>
            <a:pPr marL="265113" indent="-265113">
              <a:lnSpc>
                <a:spcPct val="90000"/>
              </a:lnSpc>
              <a:spcBef>
                <a:spcPts val="1200"/>
              </a:spcBef>
              <a:buFont typeface="Arial" panose="020B0604020202020204" pitchFamily="34" charset="0"/>
              <a:buChar char="•"/>
            </a:pPr>
            <a:endParaRPr lang="en-US" sz="2400" dirty="0"/>
          </a:p>
          <a:p>
            <a:pPr marL="265113" indent="-265113">
              <a:lnSpc>
                <a:spcPct val="90000"/>
              </a:lnSpc>
              <a:spcBef>
                <a:spcPts val="1200"/>
              </a:spcBef>
              <a:buFont typeface="Arial" panose="020B0604020202020204" pitchFamily="34" charset="0"/>
              <a:buChar char="•"/>
            </a:pPr>
            <a:endParaRPr lang="en-US" sz="2400" dirty="0"/>
          </a:p>
          <a:p>
            <a:pPr marL="265113" indent="-265113">
              <a:lnSpc>
                <a:spcPct val="90000"/>
              </a:lnSpc>
              <a:spcBef>
                <a:spcPts val="1200"/>
              </a:spcBef>
              <a:buFont typeface="Arial" panose="020B0604020202020204" pitchFamily="34" charset="0"/>
              <a:buChar char="•"/>
            </a:pPr>
            <a:endParaRPr lang="en-US" sz="2400" dirty="0"/>
          </a:p>
        </p:txBody>
      </p:sp>
    </p:spTree>
    <p:extLst>
      <p:ext uri="{BB962C8B-B14F-4D97-AF65-F5344CB8AC3E}">
        <p14:creationId xmlns:p14="http://schemas.microsoft.com/office/powerpoint/2010/main" val="13226692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7909604" cy="685800"/>
          </a:xfrm>
          <a:noFill/>
          <a:ln>
            <a:noFill/>
          </a:ln>
        </p:spPr>
        <p:txBody>
          <a:bodyPr spcFirstLastPara="1" vert="horz" wrap="square" lIns="91425" tIns="45700" rIns="91425" bIns="45700" rtlCol="0" anchor="t" anchorCtr="0">
            <a:normAutofit fontScale="90000"/>
          </a:bodyPr>
          <a:lstStyle/>
          <a:p>
            <a:pPr>
              <a:lnSpc>
                <a:spcPct val="90000"/>
              </a:lnSpc>
              <a:spcBef>
                <a:spcPts val="0"/>
              </a:spcBef>
              <a:buClr>
                <a:srgbClr val="BA0C2F"/>
              </a:buClr>
              <a:buSzPts val="6000"/>
              <a:buFont typeface="Cabin"/>
            </a:pPr>
            <a:r>
              <a:rPr lang="en-GB" b="1" dirty="0">
                <a:latin typeface="Gill Sans MT" panose="020B0502020104020203" pitchFamily="34" charset="0"/>
                <a:sym typeface="Cabin"/>
              </a:rPr>
              <a:t>Stockouts are less prevalent across tracer commodities at the central levels with stock to plan between 21% &amp; 26%</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7" name="Title 1">
            <a:extLst>
              <a:ext uri="{FF2B5EF4-FFF2-40B4-BE49-F238E27FC236}">
                <a16:creationId xmlns:a16="http://schemas.microsoft.com/office/drawing/2014/main" xmlns="" id="{A0671FC7-1489-447B-8AA1-BC988098C9BF}"/>
              </a:ext>
            </a:extLst>
          </p:cNvPr>
          <p:cNvSpPr txBox="1">
            <a:spLocks/>
          </p:cNvSpPr>
          <p:nvPr/>
        </p:nvSpPr>
        <p:spPr>
          <a:xfrm>
            <a:off x="686104" y="5867400"/>
            <a:ext cx="7772400" cy="685800"/>
          </a:xfrm>
          <a:prstGeom prst="rect">
            <a:avLst/>
          </a:prstGeom>
        </p:spPr>
        <p:txBody>
          <a:bodyPr vert="horz" lIns="91440" tIns="45720" rIns="91440" bIns="45720" rtlCol="0" anchor="t" anchorCtr="0">
            <a:no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nSpc>
                <a:spcPct val="90000"/>
              </a:lnSpc>
            </a:pPr>
            <a:r>
              <a:rPr lang="en-GB" sz="1800" dirty="0"/>
              <a:t>Note - Stockouts were on day of assessment</a:t>
            </a:r>
          </a:p>
          <a:p>
            <a:pPr>
              <a:lnSpc>
                <a:spcPct val="90000"/>
              </a:lnSpc>
            </a:pPr>
            <a:r>
              <a:rPr lang="en-GB" sz="1800" dirty="0"/>
              <a:t>&amp; those facilities not stocked to plan may be higher or low than plan</a:t>
            </a:r>
          </a:p>
        </p:txBody>
      </p:sp>
      <p:sp>
        <p:nvSpPr>
          <p:cNvPr id="9" name="Slide Number Placeholder 5">
            <a:extLst>
              <a:ext uri="{FF2B5EF4-FFF2-40B4-BE49-F238E27FC236}">
                <a16:creationId xmlns:a16="http://schemas.microsoft.com/office/drawing/2014/main" xmlns="" id="{399189E2-D802-49F0-BEE1-49723C907D6A}"/>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40</a:t>
            </a:fld>
            <a:endParaRPr lang="en-US" altLang="en-US" sz="1200" b="1" dirty="0">
              <a:latin typeface="Gill Sans MT" panose="020B0502020104020203" pitchFamily="34" charset="0"/>
            </a:endParaRPr>
          </a:p>
        </p:txBody>
      </p:sp>
      <p:cxnSp>
        <p:nvCxnSpPr>
          <p:cNvPr id="5" name="Straight Connector 4">
            <a:extLst>
              <a:ext uri="{FF2B5EF4-FFF2-40B4-BE49-F238E27FC236}">
                <a16:creationId xmlns:a16="http://schemas.microsoft.com/office/drawing/2014/main" xmlns="" id="{29512BD5-CA1C-4A10-8DFE-3F22CE306470}"/>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graphicFrame>
        <p:nvGraphicFramePr>
          <p:cNvPr id="12" name="Chart 11">
            <a:extLst>
              <a:ext uri="{FF2B5EF4-FFF2-40B4-BE49-F238E27FC236}">
                <a16:creationId xmlns:a16="http://schemas.microsoft.com/office/drawing/2014/main" xmlns="" id="{C90DBCB6-A7D0-4A3F-9D97-B13C761BA088}"/>
              </a:ext>
            </a:extLst>
          </p:cNvPr>
          <p:cNvGraphicFramePr>
            <a:graphicFrameLocks/>
          </p:cNvGraphicFramePr>
          <p:nvPr>
            <p:extLst>
              <p:ext uri="{D42A27DB-BD31-4B8C-83A1-F6EECF244321}">
                <p14:modId xmlns:p14="http://schemas.microsoft.com/office/powerpoint/2010/main" val="862541162"/>
              </p:ext>
            </p:extLst>
          </p:nvPr>
        </p:nvGraphicFramePr>
        <p:xfrm>
          <a:off x="382587" y="1752600"/>
          <a:ext cx="8378825" cy="3981450"/>
        </p:xfrm>
        <a:graphic>
          <a:graphicData uri="http://schemas.openxmlformats.org/drawingml/2006/chart">
            <c:chart xmlns:c="http://schemas.openxmlformats.org/drawingml/2006/chart" xmlns:r="http://schemas.openxmlformats.org/officeDocument/2006/relationships" r:id="rId2"/>
          </a:graphicData>
        </a:graphic>
      </p:graphicFrame>
      <p:sp>
        <p:nvSpPr>
          <p:cNvPr id="8" name="Oval Callout 7"/>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36215722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GB" b="1" dirty="0">
                <a:latin typeface="Gill Sans MT" panose="020B0502020104020203" pitchFamily="34" charset="0"/>
                <a:sym typeface="Cabin"/>
              </a:rPr>
              <a:t>Why are Emergency Orders not being raised if a Stockout exists at a facility</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41</a:t>
            </a:fld>
            <a:endParaRPr lang="en-US" altLang="en-US" sz="1200" b="1" dirty="0">
              <a:latin typeface="Gill Sans MT" panose="020B0502020104020203" pitchFamily="34" charset="0"/>
            </a:endParaRPr>
          </a:p>
        </p:txBody>
      </p:sp>
      <p:graphicFrame>
        <p:nvGraphicFramePr>
          <p:cNvPr id="8" name="Chart 7">
            <a:extLst>
              <a:ext uri="{FF2B5EF4-FFF2-40B4-BE49-F238E27FC236}">
                <a16:creationId xmlns:a16="http://schemas.microsoft.com/office/drawing/2014/main" xmlns="" id="{997C6C29-2C43-4010-BCC8-4DF0FF4C2849}"/>
              </a:ext>
            </a:extLst>
          </p:cNvPr>
          <p:cNvGraphicFramePr>
            <a:graphicFrameLocks/>
          </p:cNvGraphicFramePr>
          <p:nvPr>
            <p:extLst>
              <p:ext uri="{D42A27DB-BD31-4B8C-83A1-F6EECF244321}">
                <p14:modId xmlns:p14="http://schemas.microsoft.com/office/powerpoint/2010/main" val="4286859815"/>
              </p:ext>
            </p:extLst>
          </p:nvPr>
        </p:nvGraphicFramePr>
        <p:xfrm>
          <a:off x="382587" y="1733550"/>
          <a:ext cx="8378825" cy="398145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a:extLst>
              <a:ext uri="{FF2B5EF4-FFF2-40B4-BE49-F238E27FC236}">
                <a16:creationId xmlns:a16="http://schemas.microsoft.com/office/drawing/2014/main" xmlns="" id="{4DA53FCA-7118-4583-A85F-63546B621F5E}"/>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33791981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8305496" cy="685800"/>
          </a:xfrm>
          <a:noFill/>
          <a:ln>
            <a:noFill/>
          </a:ln>
        </p:spPr>
        <p:txBody>
          <a:bodyPr spcFirstLastPara="1" vert="horz" wrap="square" lIns="91425" tIns="45700" rIns="91425" bIns="45700" rtlCol="0" anchor="t" anchorCtr="0">
            <a:normAutofit fontScale="90000"/>
          </a:bodyPr>
          <a:lstStyle/>
          <a:p>
            <a:pPr>
              <a:lnSpc>
                <a:spcPct val="90000"/>
              </a:lnSpc>
              <a:spcBef>
                <a:spcPts val="0"/>
              </a:spcBef>
              <a:buClr>
                <a:srgbClr val="BA0C2F"/>
              </a:buClr>
              <a:buSzPts val="6000"/>
              <a:buFont typeface="Cabin"/>
            </a:pPr>
            <a:r>
              <a:rPr lang="en-GB" b="1" dirty="0">
                <a:latin typeface="Gill Sans MT" panose="020B0502020104020203" pitchFamily="34" charset="0"/>
                <a:sym typeface="Cabin"/>
              </a:rPr>
              <a:t>Many facilities at the lower levels do not have temperature logs</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42</a:t>
            </a:fld>
            <a:endParaRPr lang="en-US" altLang="en-US" sz="1200" b="1" dirty="0">
              <a:latin typeface="Gill Sans MT" panose="020B0502020104020203" pitchFamily="34" charset="0"/>
            </a:endParaRPr>
          </a:p>
        </p:txBody>
      </p:sp>
      <p:graphicFrame>
        <p:nvGraphicFramePr>
          <p:cNvPr id="11" name="Chart 10">
            <a:extLst>
              <a:ext uri="{FF2B5EF4-FFF2-40B4-BE49-F238E27FC236}">
                <a16:creationId xmlns:a16="http://schemas.microsoft.com/office/drawing/2014/main" xmlns="" id="{78E0270C-1D6E-4EC7-8E93-327FC188F91D}"/>
              </a:ext>
            </a:extLst>
          </p:cNvPr>
          <p:cNvGraphicFramePr>
            <a:graphicFrameLocks/>
          </p:cNvGraphicFramePr>
          <p:nvPr>
            <p:extLst>
              <p:ext uri="{D42A27DB-BD31-4B8C-83A1-F6EECF244321}">
                <p14:modId xmlns:p14="http://schemas.microsoft.com/office/powerpoint/2010/main" val="2441517566"/>
              </p:ext>
            </p:extLst>
          </p:nvPr>
        </p:nvGraphicFramePr>
        <p:xfrm>
          <a:off x="354208" y="1726166"/>
          <a:ext cx="8371416" cy="4112684"/>
        </p:xfrm>
        <a:graphic>
          <a:graphicData uri="http://schemas.openxmlformats.org/drawingml/2006/chart">
            <c:chart xmlns:c="http://schemas.openxmlformats.org/drawingml/2006/chart" xmlns:r="http://schemas.openxmlformats.org/officeDocument/2006/relationships" r:id="rId2"/>
          </a:graphicData>
        </a:graphic>
      </p:graphicFrame>
      <p:cxnSp>
        <p:nvCxnSpPr>
          <p:cNvPr id="12" name="Straight Connector 11">
            <a:extLst>
              <a:ext uri="{FF2B5EF4-FFF2-40B4-BE49-F238E27FC236}">
                <a16:creationId xmlns:a16="http://schemas.microsoft.com/office/drawing/2014/main" xmlns="" id="{B322517E-1585-44B9-A8D6-A9E58E030430}"/>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6249911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7960216" cy="685800"/>
          </a:xfrm>
          <a:noFill/>
          <a:ln>
            <a:noFill/>
          </a:ln>
        </p:spPr>
        <p:txBody>
          <a:bodyPr spcFirstLastPara="1" vert="horz" wrap="square" lIns="91425" tIns="45700" rIns="91425" bIns="45700" rtlCol="0" anchor="t" anchorCtr="0">
            <a:normAutofit fontScale="90000"/>
          </a:bodyPr>
          <a:lstStyle/>
          <a:p>
            <a:pPr>
              <a:lnSpc>
                <a:spcPct val="90000"/>
              </a:lnSpc>
              <a:spcBef>
                <a:spcPts val="0"/>
              </a:spcBef>
              <a:buClr>
                <a:srgbClr val="BA0C2F"/>
              </a:buClr>
              <a:buSzPts val="6000"/>
              <a:buFont typeface="Cabin"/>
            </a:pPr>
            <a:r>
              <a:rPr lang="en-GB" b="1" dirty="0">
                <a:latin typeface="Gill Sans MT" panose="020B0502020104020203" pitchFamily="34" charset="0"/>
                <a:sym typeface="Cabin"/>
              </a:rPr>
              <a:t>Supply chain staff turnover and positions vacant are high at the HCIIs and a high number vacancies exist at the hospitals</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43</a:t>
            </a:fld>
            <a:endParaRPr lang="en-US" altLang="en-US" sz="1200" b="1" dirty="0">
              <a:latin typeface="Gill Sans MT" panose="020B0502020104020203" pitchFamily="34" charset="0"/>
            </a:endParaRPr>
          </a:p>
        </p:txBody>
      </p:sp>
      <p:sp>
        <p:nvSpPr>
          <p:cNvPr id="6" name="TextBox 5">
            <a:extLst>
              <a:ext uri="{FF2B5EF4-FFF2-40B4-BE49-F238E27FC236}">
                <a16:creationId xmlns:a16="http://schemas.microsoft.com/office/drawing/2014/main" xmlns="" id="{B1DA15B8-8E56-4989-A8E6-2EF406625FD1}"/>
              </a:ext>
            </a:extLst>
          </p:cNvPr>
          <p:cNvSpPr txBox="1"/>
          <p:nvPr/>
        </p:nvSpPr>
        <p:spPr>
          <a:xfrm>
            <a:off x="1191273" y="6093023"/>
            <a:ext cx="4752327" cy="307777"/>
          </a:xfrm>
          <a:prstGeom prst="rect">
            <a:avLst/>
          </a:prstGeom>
          <a:noFill/>
        </p:spPr>
        <p:txBody>
          <a:bodyPr wrap="none" rtlCol="0">
            <a:spAutoFit/>
          </a:bodyPr>
          <a:lstStyle/>
          <a:p>
            <a:r>
              <a:rPr lang="en-GB" sz="1400" dirty="0"/>
              <a:t>Note – Staff Turnover is over a period of one year 2017 - 2018</a:t>
            </a:r>
          </a:p>
        </p:txBody>
      </p:sp>
      <p:cxnSp>
        <p:nvCxnSpPr>
          <p:cNvPr id="11" name="Straight Connector 10">
            <a:extLst>
              <a:ext uri="{FF2B5EF4-FFF2-40B4-BE49-F238E27FC236}">
                <a16:creationId xmlns:a16="http://schemas.microsoft.com/office/drawing/2014/main" xmlns="" id="{28AA9D3C-0876-45D6-BCD2-AFF395581E9C}"/>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graphicFrame>
        <p:nvGraphicFramePr>
          <p:cNvPr id="12" name="Chart 11">
            <a:extLst>
              <a:ext uri="{FF2B5EF4-FFF2-40B4-BE49-F238E27FC236}">
                <a16:creationId xmlns:a16="http://schemas.microsoft.com/office/drawing/2014/main" xmlns="" id="{AE1665B9-F0CC-449C-B1A8-FEF9C411FD41}"/>
              </a:ext>
            </a:extLst>
          </p:cNvPr>
          <p:cNvGraphicFramePr>
            <a:graphicFrameLocks/>
          </p:cNvGraphicFramePr>
          <p:nvPr>
            <p:extLst>
              <p:ext uri="{D42A27DB-BD31-4B8C-83A1-F6EECF244321}">
                <p14:modId xmlns:p14="http://schemas.microsoft.com/office/powerpoint/2010/main" val="1947453679"/>
              </p:ext>
            </p:extLst>
          </p:nvPr>
        </p:nvGraphicFramePr>
        <p:xfrm>
          <a:off x="375708" y="1809750"/>
          <a:ext cx="8392584" cy="4133850"/>
        </p:xfrm>
        <a:graphic>
          <a:graphicData uri="http://schemas.openxmlformats.org/drawingml/2006/chart">
            <c:chart xmlns:c="http://schemas.openxmlformats.org/drawingml/2006/chart" xmlns:r="http://schemas.openxmlformats.org/officeDocument/2006/relationships" r:id="rId2"/>
          </a:graphicData>
        </a:graphic>
      </p:graphicFrame>
      <p:sp>
        <p:nvSpPr>
          <p:cNvPr id="8" name="Oval Callout 7"/>
          <p:cNvSpPr/>
          <p:nvPr/>
        </p:nvSpPr>
        <p:spPr>
          <a:xfrm>
            <a:off x="6745705" y="4872337"/>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30553213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GB" b="1" dirty="0">
                <a:latin typeface="Gill Sans MT" panose="020B0502020104020203" pitchFamily="34" charset="0"/>
                <a:sym typeface="Cabin"/>
              </a:rPr>
              <a:t>There is a significant decrease in Order On-Time Rate across tracer commodities at the lower levels</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44</a:t>
            </a:fld>
            <a:endParaRPr lang="en-US" altLang="en-US" sz="1200" b="1" dirty="0">
              <a:latin typeface="Gill Sans MT" panose="020B0502020104020203" pitchFamily="34" charset="0"/>
            </a:endParaRPr>
          </a:p>
        </p:txBody>
      </p:sp>
      <p:graphicFrame>
        <p:nvGraphicFramePr>
          <p:cNvPr id="6" name="Chart 5">
            <a:extLst>
              <a:ext uri="{FF2B5EF4-FFF2-40B4-BE49-F238E27FC236}">
                <a16:creationId xmlns:a16="http://schemas.microsoft.com/office/drawing/2014/main" xmlns="" id="{4C8C99F7-2976-486B-BEFB-5B0449E8AA16}"/>
              </a:ext>
            </a:extLst>
          </p:cNvPr>
          <p:cNvGraphicFramePr>
            <a:graphicFrameLocks/>
          </p:cNvGraphicFramePr>
          <p:nvPr>
            <p:extLst>
              <p:ext uri="{D42A27DB-BD31-4B8C-83A1-F6EECF244321}">
                <p14:modId xmlns:p14="http://schemas.microsoft.com/office/powerpoint/2010/main" val="1530088134"/>
              </p:ext>
            </p:extLst>
          </p:nvPr>
        </p:nvGraphicFramePr>
        <p:xfrm>
          <a:off x="370417" y="1972733"/>
          <a:ext cx="8403166" cy="4123267"/>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a:extLst>
              <a:ext uri="{FF2B5EF4-FFF2-40B4-BE49-F238E27FC236}">
                <a16:creationId xmlns:a16="http://schemas.microsoft.com/office/drawing/2014/main" xmlns="" id="{6D1B2259-2A68-4394-B8FC-BFDD370B4EEA}"/>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2646673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7909604"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NMS Source of Funding FY16</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45</a:t>
            </a:fld>
            <a:endParaRPr lang="en-US" altLang="en-US" sz="1200" b="1" dirty="0">
              <a:latin typeface="Gill Sans MT" panose="020B0502020104020203" pitchFamily="34" charset="0"/>
            </a:endParaRPr>
          </a:p>
        </p:txBody>
      </p:sp>
      <p:graphicFrame>
        <p:nvGraphicFramePr>
          <p:cNvPr id="10" name="Chart 9">
            <a:extLst>
              <a:ext uri="{FF2B5EF4-FFF2-40B4-BE49-F238E27FC236}">
                <a16:creationId xmlns:a16="http://schemas.microsoft.com/office/drawing/2014/main" xmlns="" id="{D5BD891B-2437-44CA-BF45-225D573E49A4}"/>
              </a:ext>
            </a:extLst>
          </p:cNvPr>
          <p:cNvGraphicFramePr>
            <a:graphicFrameLocks/>
          </p:cNvGraphicFramePr>
          <p:nvPr>
            <p:extLst>
              <p:ext uri="{D42A27DB-BD31-4B8C-83A1-F6EECF244321}">
                <p14:modId xmlns:p14="http://schemas.microsoft.com/office/powerpoint/2010/main" val="2964546749"/>
              </p:ext>
            </p:extLst>
          </p:nvPr>
        </p:nvGraphicFramePr>
        <p:xfrm>
          <a:off x="548292" y="990600"/>
          <a:ext cx="8290908" cy="5562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018964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7909604"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JMS Source of Funding</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46</a:t>
            </a:fld>
            <a:endParaRPr lang="en-US" altLang="en-US" sz="1200" b="1" dirty="0">
              <a:latin typeface="Gill Sans MT" panose="020B0502020104020203" pitchFamily="34" charset="0"/>
            </a:endParaRPr>
          </a:p>
        </p:txBody>
      </p:sp>
      <p:graphicFrame>
        <p:nvGraphicFramePr>
          <p:cNvPr id="6" name="Chart 5">
            <a:extLst>
              <a:ext uri="{FF2B5EF4-FFF2-40B4-BE49-F238E27FC236}">
                <a16:creationId xmlns:a16="http://schemas.microsoft.com/office/drawing/2014/main" xmlns="" id="{4960E33B-B87A-4D24-833B-C9037E240791}"/>
              </a:ext>
            </a:extLst>
          </p:cNvPr>
          <p:cNvGraphicFramePr>
            <a:graphicFrameLocks/>
          </p:cNvGraphicFramePr>
          <p:nvPr>
            <p:extLst>
              <p:ext uri="{D42A27DB-BD31-4B8C-83A1-F6EECF244321}">
                <p14:modId xmlns:p14="http://schemas.microsoft.com/office/powerpoint/2010/main" val="329444635"/>
              </p:ext>
            </p:extLst>
          </p:nvPr>
        </p:nvGraphicFramePr>
        <p:xfrm>
          <a:off x="686104" y="990600"/>
          <a:ext cx="7771792" cy="5562600"/>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add numbers</a:t>
            </a:r>
          </a:p>
        </p:txBody>
      </p:sp>
    </p:spTree>
    <p:extLst>
      <p:ext uri="{BB962C8B-B14F-4D97-AF65-F5344CB8AC3E}">
        <p14:creationId xmlns:p14="http://schemas.microsoft.com/office/powerpoint/2010/main" val="18313864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705A4D-E3E5-425F-B034-54D73EA5B802}"/>
              </a:ext>
            </a:extLst>
          </p:cNvPr>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GB" b="1" dirty="0">
                <a:latin typeface="Gill Sans MT" panose="020B0502020104020203" pitchFamily="34" charset="0"/>
                <a:sym typeface="Cabin"/>
              </a:rPr>
              <a:t>Less than 50% of tracer product stock holding is within the NMS Min / Max limits</a:t>
            </a:r>
          </a:p>
        </p:txBody>
      </p:sp>
      <p:sp>
        <p:nvSpPr>
          <p:cNvPr id="4" name="Date Placeholder 3">
            <a:extLst>
              <a:ext uri="{FF2B5EF4-FFF2-40B4-BE49-F238E27FC236}">
                <a16:creationId xmlns:a16="http://schemas.microsoft.com/office/drawing/2014/main" xmlns="" id="{4FE0A317-395E-4EEF-A239-AA9E4E8CCCCA}"/>
              </a:ext>
            </a:extLst>
          </p:cNvPr>
          <p:cNvSpPr>
            <a:spLocks noGrp="1"/>
          </p:cNvSpPr>
          <p:nvPr>
            <p:ph type="dt" sz="half" idx="10"/>
          </p:nvPr>
        </p:nvSpPr>
        <p:spPr/>
        <p:txBody>
          <a:bodyPr/>
          <a:lstStyle/>
          <a:p>
            <a:fld id="{12B7027D-DC20-4870-B52D-C34C5F8342DA}" type="datetime1">
              <a:rPr lang="en-US" smtClean="0"/>
              <a:t>12/21/2018</a:t>
            </a:fld>
            <a:endParaRPr lang="en-US"/>
          </a:p>
        </p:txBody>
      </p:sp>
      <p:sp>
        <p:nvSpPr>
          <p:cNvPr id="5" name="Slide Number Placeholder 4">
            <a:extLst>
              <a:ext uri="{FF2B5EF4-FFF2-40B4-BE49-F238E27FC236}">
                <a16:creationId xmlns:a16="http://schemas.microsoft.com/office/drawing/2014/main" xmlns="" id="{C3D552DA-86A6-4C3B-9AB5-0C5A0CBD137E}"/>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latin typeface="Gill Sans MT" panose="020B0502020104020203" pitchFamily="34" charset="0"/>
              </a:rPr>
              <a:pPr/>
              <a:t>47</a:t>
            </a:fld>
            <a:endParaRPr lang="en-US" sz="1200" b="1" dirty="0">
              <a:latin typeface="Gill Sans MT" panose="020B0502020104020203" pitchFamily="34" charset="0"/>
            </a:endParaRPr>
          </a:p>
        </p:txBody>
      </p:sp>
      <p:pic>
        <p:nvPicPr>
          <p:cNvPr id="6" name="Picture 5">
            <a:extLst>
              <a:ext uri="{FF2B5EF4-FFF2-40B4-BE49-F238E27FC236}">
                <a16:creationId xmlns:a16="http://schemas.microsoft.com/office/drawing/2014/main" xmlns="" id="{240AC458-8075-44C6-AEE2-7F4C9F2237A8}"/>
              </a:ext>
            </a:extLst>
          </p:cNvPr>
          <p:cNvPicPr>
            <a:picLocks noChangeAspect="1"/>
          </p:cNvPicPr>
          <p:nvPr/>
        </p:nvPicPr>
        <p:blipFill>
          <a:blip r:embed="rId2"/>
          <a:stretch>
            <a:fillRect/>
          </a:stretch>
        </p:blipFill>
        <p:spPr>
          <a:xfrm>
            <a:off x="686104" y="1265400"/>
            <a:ext cx="7788359" cy="4678199"/>
          </a:xfrm>
          <a:prstGeom prst="rect">
            <a:avLst/>
          </a:prstGeom>
        </p:spPr>
      </p:pic>
      <p:cxnSp>
        <p:nvCxnSpPr>
          <p:cNvPr id="8" name="Straight Connector 7">
            <a:extLst>
              <a:ext uri="{FF2B5EF4-FFF2-40B4-BE49-F238E27FC236}">
                <a16:creationId xmlns:a16="http://schemas.microsoft.com/office/drawing/2014/main" xmlns="" id="{19C22F5B-F0BD-4B13-B4F2-77E72A3C8202}"/>
              </a:ext>
            </a:extLst>
          </p:cNvPr>
          <p:cNvCxnSpPr/>
          <p:nvPr/>
        </p:nvCxnSpPr>
        <p:spPr>
          <a:xfrm>
            <a:off x="2133600" y="3429000"/>
            <a:ext cx="60960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xmlns="" id="{3E27F57B-29D8-40FB-85DB-4123F9A6B291}"/>
              </a:ext>
            </a:extLst>
          </p:cNvPr>
          <p:cNvCxnSpPr/>
          <p:nvPr/>
        </p:nvCxnSpPr>
        <p:spPr>
          <a:xfrm>
            <a:off x="2133600" y="2057400"/>
            <a:ext cx="6096000" cy="0"/>
          </a:xfrm>
          <a:prstGeom prst="line">
            <a:avLst/>
          </a:prstGeom>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xmlns="" id="{5A5FBC54-C68A-4B28-93DB-2DF1D019B5DE}"/>
              </a:ext>
            </a:extLst>
          </p:cNvPr>
          <p:cNvSpPr txBox="1"/>
          <p:nvPr/>
        </p:nvSpPr>
        <p:spPr>
          <a:xfrm flipH="1">
            <a:off x="686104" y="1826567"/>
            <a:ext cx="868681" cy="461665"/>
          </a:xfrm>
          <a:prstGeom prst="rect">
            <a:avLst/>
          </a:prstGeom>
          <a:noFill/>
        </p:spPr>
        <p:txBody>
          <a:bodyPr wrap="square" rtlCol="0">
            <a:spAutoFit/>
          </a:bodyPr>
          <a:lstStyle/>
          <a:p>
            <a:pPr algn="ctr"/>
            <a:r>
              <a:rPr lang="en-GB" sz="1200" b="1" dirty="0"/>
              <a:t>Official</a:t>
            </a:r>
          </a:p>
          <a:p>
            <a:pPr algn="ctr"/>
            <a:r>
              <a:rPr lang="en-GB" sz="1200" b="1" dirty="0"/>
              <a:t>Max</a:t>
            </a:r>
          </a:p>
        </p:txBody>
      </p:sp>
      <p:sp>
        <p:nvSpPr>
          <p:cNvPr id="13" name="TextBox 12">
            <a:extLst>
              <a:ext uri="{FF2B5EF4-FFF2-40B4-BE49-F238E27FC236}">
                <a16:creationId xmlns:a16="http://schemas.microsoft.com/office/drawing/2014/main" xmlns="" id="{37D1F667-B29B-4214-BB90-0C0EF1E53B7A}"/>
              </a:ext>
            </a:extLst>
          </p:cNvPr>
          <p:cNvSpPr txBox="1"/>
          <p:nvPr/>
        </p:nvSpPr>
        <p:spPr>
          <a:xfrm flipH="1">
            <a:off x="686104" y="3198167"/>
            <a:ext cx="868681" cy="461665"/>
          </a:xfrm>
          <a:prstGeom prst="rect">
            <a:avLst/>
          </a:prstGeom>
          <a:noFill/>
        </p:spPr>
        <p:txBody>
          <a:bodyPr wrap="square" rtlCol="0">
            <a:spAutoFit/>
          </a:bodyPr>
          <a:lstStyle/>
          <a:p>
            <a:pPr algn="ctr"/>
            <a:r>
              <a:rPr lang="en-GB" sz="1200" b="1" dirty="0"/>
              <a:t>Official</a:t>
            </a:r>
          </a:p>
          <a:p>
            <a:pPr algn="ctr"/>
            <a:r>
              <a:rPr lang="en-GB" sz="1200" b="1" dirty="0"/>
              <a:t>Min</a:t>
            </a:r>
          </a:p>
        </p:txBody>
      </p:sp>
      <p:sp>
        <p:nvSpPr>
          <p:cNvPr id="16" name="Title 1">
            <a:extLst>
              <a:ext uri="{FF2B5EF4-FFF2-40B4-BE49-F238E27FC236}">
                <a16:creationId xmlns:a16="http://schemas.microsoft.com/office/drawing/2014/main" xmlns="" id="{9C036A43-D802-4CC0-8036-C84894B97058}"/>
              </a:ext>
            </a:extLst>
          </p:cNvPr>
          <p:cNvSpPr txBox="1">
            <a:spLocks/>
          </p:cNvSpPr>
          <p:nvPr/>
        </p:nvSpPr>
        <p:spPr>
          <a:xfrm>
            <a:off x="686104" y="5966238"/>
            <a:ext cx="7772400" cy="586962"/>
          </a:xfrm>
          <a:prstGeom prst="rect">
            <a:avLst/>
          </a:prstGeom>
        </p:spPr>
        <p:txBody>
          <a:bodyPr vert="horz" lIns="91440" tIns="45720" rIns="91440" bIns="45720" rtlCol="0" anchor="t" anchorCtr="0">
            <a:normAutofit fontScale="975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GB" sz="2000" dirty="0"/>
              <a:t>Question: Is the Min set too low and Max set too high?</a:t>
            </a:r>
          </a:p>
        </p:txBody>
      </p:sp>
      <p:sp>
        <p:nvSpPr>
          <p:cNvPr id="12" name="Oval Callout 11"/>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16862687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8366" y="844442"/>
            <a:ext cx="8458200" cy="5676492"/>
          </a:xfrm>
        </p:spPr>
        <p:txBody>
          <a:bodyPr>
            <a:noAutofit/>
          </a:bodyPr>
          <a:lstStyle/>
          <a:p>
            <a:r>
              <a:rPr lang="en-US" dirty="0"/>
              <a:t>Supply chain strategy, governance and policy development is the mandate of </a:t>
            </a:r>
            <a:r>
              <a:rPr lang="en-US" dirty="0" err="1"/>
              <a:t>MoH</a:t>
            </a:r>
            <a:r>
              <a:rPr lang="en-US" dirty="0"/>
              <a:t> or higher level entity</a:t>
            </a:r>
          </a:p>
          <a:p>
            <a:pPr>
              <a:lnSpc>
                <a:spcPct val="90000"/>
              </a:lnSpc>
            </a:pPr>
            <a:r>
              <a:rPr lang="en-US" dirty="0"/>
              <a:t>Reporting, ordering and receiving processes are not automated at the health center level</a:t>
            </a:r>
          </a:p>
          <a:p>
            <a:pPr lvl="1">
              <a:lnSpc>
                <a:spcPct val="90000"/>
              </a:lnSpc>
            </a:pPr>
            <a:r>
              <a:rPr lang="en-US" dirty="0"/>
              <a:t>ARVs are the only exception</a:t>
            </a:r>
          </a:p>
          <a:p>
            <a:r>
              <a:rPr lang="en-US" dirty="0"/>
              <a:t>Gov’t allocations and cost recovery are insufficient for health commodity procurement. </a:t>
            </a:r>
          </a:p>
          <a:p>
            <a:pPr lvl="1"/>
            <a:r>
              <a:rPr lang="en-US" dirty="0"/>
              <a:t>Often funding availability guides purchase of commodities, and budget for supply chain functions is non-existent at some facilities</a:t>
            </a:r>
          </a:p>
          <a:p>
            <a:r>
              <a:rPr lang="en-US" dirty="0"/>
              <a:t>Data shows high stock out rates on day of visit, but fewer emergency orders</a:t>
            </a:r>
          </a:p>
          <a:p>
            <a:r>
              <a:rPr lang="en-US" dirty="0"/>
              <a:t>Cold chain-temperature logs are not available at some facilities and limited information is documented about excursions</a:t>
            </a:r>
          </a:p>
          <a:p>
            <a:r>
              <a:rPr lang="en-US" dirty="0"/>
              <a:t>Limited availability of human resources with specialization in supply chain functions</a:t>
            </a:r>
          </a:p>
          <a:p>
            <a:endParaRPr lang="en-US" sz="1800" dirty="0"/>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4" name="Slide Number Placeholder 3"/>
          <p:cNvSpPr>
            <a:spLocks noGrp="1"/>
          </p:cNvSpPr>
          <p:nvPr>
            <p:ph type="sldNum" sz="quarter" idx="4"/>
          </p:nvPr>
        </p:nvSpPr>
        <p:spPr/>
        <p:txBody>
          <a:bodyPr/>
          <a:lstStyle/>
          <a:p>
            <a:fld id="{42782948-4DBE-204D-AB9E-B65E067054AE}" type="slidenum">
              <a:rPr lang="en-US" smtClean="0"/>
              <a:pPr/>
              <a:t>48</a:t>
            </a:fld>
            <a:endParaRPr lang="en-US"/>
          </a:p>
        </p:txBody>
      </p:sp>
      <p:sp>
        <p:nvSpPr>
          <p:cNvPr id="8" name="Title 5">
            <a:extLst>
              <a:ext uri="{FF2B5EF4-FFF2-40B4-BE49-F238E27FC236}">
                <a16:creationId xmlns:a16="http://schemas.microsoft.com/office/drawing/2014/main" xmlns="" id="{E68ECBFD-2BA7-4B67-9A14-AD9FBCAD7093}"/>
              </a:ext>
            </a:extLst>
          </p:cNvPr>
          <p:cNvSpPr txBox="1">
            <a:spLocks/>
          </p:cNvSpPr>
          <p:nvPr/>
        </p:nvSpPr>
        <p:spPr>
          <a:xfrm>
            <a:off x="685800" y="306050"/>
            <a:ext cx="7772400" cy="523875"/>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spcBef>
                <a:spcPts val="0"/>
              </a:spcBef>
              <a:buClr>
                <a:srgbClr val="BA0C2F"/>
              </a:buClr>
              <a:buSzPts val="6000"/>
              <a:buFont typeface="Cabin"/>
              <a:buNone/>
            </a:pPr>
            <a:r>
              <a:rPr lang="en-US" altLang="en-US" b="1" dirty="0">
                <a:latin typeface="Gill Sans MT" panose="020B0502020104020203" pitchFamily="34" charset="0"/>
              </a:rPr>
              <a:t>High-Level Findings and Observations </a:t>
            </a:r>
          </a:p>
        </p:txBody>
      </p:sp>
      <p:sp>
        <p:nvSpPr>
          <p:cNvPr id="6" name="Oval Callout 5"/>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8786818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FF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chemeClr val="tx1"/>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49</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3578695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latin typeface="Gill Sans MT" panose="020B0502020104020203" pitchFamily="34" charset="0"/>
              </a:rPr>
              <a:pPr/>
              <a:t>5</a:t>
            </a:fld>
            <a:endParaRPr lang="en-US" sz="1200" b="1" dirty="0">
              <a:latin typeface="Gill Sans MT" panose="020B0502020104020203" pitchFamily="34" charset="0"/>
            </a:endParaRPr>
          </a:p>
        </p:txBody>
      </p:sp>
      <p:sp>
        <p:nvSpPr>
          <p:cNvPr id="5" name="Title 4"/>
          <p:cNvSpPr>
            <a:spLocks noGrp="1"/>
          </p:cNvSpPr>
          <p:nvPr>
            <p:ph type="title"/>
          </p:nvPr>
        </p:nvSpPr>
        <p:spPr>
          <a:xfrm>
            <a:off x="565526" y="304800"/>
            <a:ext cx="7772400" cy="914400"/>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b="1" dirty="0">
                <a:latin typeface="Gill Sans MT" panose="020B0502020104020203" pitchFamily="34" charset="0"/>
                <a:sym typeface="Cabin"/>
              </a:rPr>
              <a:t>The National Supply Chain Assessment (NSCA) follows a structured and systematic process</a:t>
            </a:r>
            <a:endParaRPr lang="en-GB" b="1" dirty="0">
              <a:latin typeface="Gill Sans MT" panose="020B0502020104020203" pitchFamily="34" charset="0"/>
              <a:sym typeface="Cabin"/>
            </a:endParaRPr>
          </a:p>
          <a:p>
            <a:pPr>
              <a:spcBef>
                <a:spcPts val="0"/>
              </a:spcBef>
              <a:buClr>
                <a:srgbClr val="BA0C2F"/>
              </a:buClr>
              <a:buSzPts val="6000"/>
              <a:buFont typeface="Cabin"/>
            </a:pPr>
            <a:endParaRPr lang="en-US" b="1" dirty="0">
              <a:latin typeface="Gill Sans MT" panose="020B0502020104020203" pitchFamily="34" charset="0"/>
              <a:sym typeface="Cabin"/>
            </a:endParaRPr>
          </a:p>
        </p:txBody>
      </p:sp>
      <p:grpSp>
        <p:nvGrpSpPr>
          <p:cNvPr id="9" name="Gruppieren 94"/>
          <p:cNvGrpSpPr/>
          <p:nvPr/>
        </p:nvGrpSpPr>
        <p:grpSpPr bwMode="gray">
          <a:xfrm>
            <a:off x="289702" y="1740700"/>
            <a:ext cx="8496301" cy="4279100"/>
            <a:chOff x="323849" y="1555750"/>
            <a:chExt cx="8496301" cy="4279100"/>
          </a:xfrm>
        </p:grpSpPr>
        <p:grpSp>
          <p:nvGrpSpPr>
            <p:cNvPr id="10" name="Gruppieren 93"/>
            <p:cNvGrpSpPr/>
            <p:nvPr/>
          </p:nvGrpSpPr>
          <p:grpSpPr bwMode="gray">
            <a:xfrm>
              <a:off x="7561555" y="4290904"/>
              <a:ext cx="1258595" cy="1511407"/>
              <a:chOff x="7561555" y="4290904"/>
              <a:chExt cx="1258595" cy="1511407"/>
            </a:xfrm>
          </p:grpSpPr>
          <p:sp>
            <p:nvSpPr>
              <p:cNvPr id="69" name="AutoShape 8"/>
              <p:cNvSpPr>
                <a:spLocks noChangeArrowheads="1"/>
              </p:cNvSpPr>
              <p:nvPr/>
            </p:nvSpPr>
            <p:spPr bwMode="gray">
              <a:xfrm>
                <a:off x="7561555" y="4290904"/>
                <a:ext cx="1258595" cy="645120"/>
              </a:xfrm>
              <a:prstGeom prst="chevron">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lnSpc>
                    <a:spcPct val="95000"/>
                  </a:lnSpc>
                  <a:spcAft>
                    <a:spcPts val="800"/>
                  </a:spcAft>
                  <a:buClr>
                    <a:srgbClr val="969696"/>
                  </a:buClr>
                  <a:defRPr/>
                </a:pPr>
                <a:r>
                  <a:rPr lang="en-US" sz="1400" b="1" dirty="0">
                    <a:solidFill>
                      <a:srgbClr val="FFFFFF"/>
                    </a:solidFill>
                    <a:cs typeface="Arial" charset="0"/>
                  </a:rPr>
                  <a:t>Final Report </a:t>
                </a:r>
              </a:p>
            </p:txBody>
          </p:sp>
          <p:sp>
            <p:nvSpPr>
              <p:cNvPr id="70" name="Rectangle 17"/>
              <p:cNvSpPr>
                <a:spLocks noChangeArrowheads="1"/>
              </p:cNvSpPr>
              <p:nvPr/>
            </p:nvSpPr>
            <p:spPr bwMode="gray">
              <a:xfrm>
                <a:off x="7566989" y="4936024"/>
                <a:ext cx="1128903"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300"/>
                  </a:spcAft>
                  <a:buClr>
                    <a:srgbClr val="969696"/>
                  </a:buClr>
                  <a:buFont typeface="Wingdings" pitchFamily="2" charset="2"/>
                  <a:buChar char="§"/>
                  <a:tabLst>
                    <a:tab pos="180975" algn="l"/>
                  </a:tabLst>
                  <a:defRPr/>
                </a:pPr>
                <a:endParaRPr lang="en-US" sz="1050"/>
              </a:p>
            </p:txBody>
          </p:sp>
          <p:grpSp>
            <p:nvGrpSpPr>
              <p:cNvPr id="71" name="Gruppieren 99"/>
              <p:cNvGrpSpPr/>
              <p:nvPr/>
            </p:nvGrpSpPr>
            <p:grpSpPr bwMode="gray">
              <a:xfrm>
                <a:off x="7584226" y="5117392"/>
                <a:ext cx="1053195" cy="587788"/>
                <a:chOff x="7561555" y="4338650"/>
                <a:chExt cx="1053195" cy="587788"/>
              </a:xfrm>
            </p:grpSpPr>
            <p:grpSp>
              <p:nvGrpSpPr>
                <p:cNvPr id="72" name="Gruppieren 98"/>
                <p:cNvGrpSpPr/>
                <p:nvPr/>
              </p:nvGrpSpPr>
              <p:grpSpPr bwMode="gray">
                <a:xfrm>
                  <a:off x="7602854" y="4338650"/>
                  <a:ext cx="1011896" cy="483018"/>
                  <a:chOff x="7602854" y="4338650"/>
                  <a:chExt cx="1065154" cy="508440"/>
                </a:xfrm>
              </p:grpSpPr>
              <p:grpSp>
                <p:nvGrpSpPr>
                  <p:cNvPr id="74" name="Gruppieren 71"/>
                  <p:cNvGrpSpPr/>
                  <p:nvPr/>
                </p:nvGrpSpPr>
                <p:grpSpPr bwMode="gray">
                  <a:xfrm>
                    <a:off x="7602854" y="4338650"/>
                    <a:ext cx="1065154" cy="508440"/>
                    <a:chOff x="7011733" y="5055650"/>
                    <a:chExt cx="1377344" cy="657461"/>
                  </a:xfrm>
                </p:grpSpPr>
                <p:sp>
                  <p:nvSpPr>
                    <p:cNvPr id="76" name="Rechteck 46"/>
                    <p:cNvSpPr/>
                    <p:nvPr/>
                  </p:nvSpPr>
                  <p:spPr bwMode="gray">
                    <a:xfrm>
                      <a:off x="7011733" y="5055650"/>
                      <a:ext cx="1377344" cy="65746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cxnSp>
                  <p:nvCxnSpPr>
                    <p:cNvPr id="77" name="Gerade Verbindung 50"/>
                    <p:cNvCxnSpPr/>
                    <p:nvPr/>
                  </p:nvCxnSpPr>
                  <p:spPr bwMode="gray">
                    <a:xfrm>
                      <a:off x="7011733" y="5274803"/>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8" name="Gerade Verbindung 51"/>
                    <p:cNvCxnSpPr/>
                    <p:nvPr/>
                  </p:nvCxnSpPr>
                  <p:spPr bwMode="gray">
                    <a:xfrm>
                      <a:off x="7011733" y="5493956"/>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grpSp>
                  <p:nvGrpSpPr>
                    <p:cNvPr id="79" name="Gruppieren 68"/>
                    <p:cNvGrpSpPr/>
                    <p:nvPr/>
                  </p:nvGrpSpPr>
                  <p:grpSpPr bwMode="gray">
                    <a:xfrm>
                      <a:off x="7239632" y="5055650"/>
                      <a:ext cx="921547" cy="657460"/>
                      <a:chOff x="7219950" y="5055650"/>
                      <a:chExt cx="921547" cy="657460"/>
                    </a:xfrm>
                  </p:grpSpPr>
                  <p:sp>
                    <p:nvSpPr>
                      <p:cNvPr id="81" name="Rechteck 59"/>
                      <p:cNvSpPr/>
                      <p:nvPr/>
                    </p:nvSpPr>
                    <p:spPr bwMode="gray">
                      <a:xfrm>
                        <a:off x="7840542"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82" name="Rechteck 63"/>
                      <p:cNvSpPr/>
                      <p:nvPr/>
                    </p:nvSpPr>
                    <p:spPr bwMode="gray">
                      <a:xfrm>
                        <a:off x="7633678"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83" name="Rechteck 67"/>
                      <p:cNvSpPr/>
                      <p:nvPr/>
                    </p:nvSpPr>
                    <p:spPr bwMode="gray">
                      <a:xfrm>
                        <a:off x="7426814"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84" name="Rechteck 47"/>
                      <p:cNvSpPr/>
                      <p:nvPr/>
                    </p:nvSpPr>
                    <p:spPr bwMode="gray">
                      <a:xfrm>
                        <a:off x="7219950"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85" name="Rechteck 48"/>
                      <p:cNvSpPr/>
                      <p:nvPr/>
                    </p:nvSpPr>
                    <p:spPr bwMode="gray">
                      <a:xfrm>
                        <a:off x="8047405"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grpSp>
                <p:sp>
                  <p:nvSpPr>
                    <p:cNvPr id="80" name="AutoShape 26"/>
                    <p:cNvSpPr>
                      <a:spLocks noChangeArrowheads="1"/>
                    </p:cNvSpPr>
                    <p:nvPr/>
                  </p:nvSpPr>
                  <p:spPr bwMode="gray">
                    <a:xfrm rot="16200000" flipV="1">
                      <a:off x="8090692" y="5407089"/>
                      <a:ext cx="409241" cy="144667"/>
                    </a:xfrm>
                    <a:prstGeom prst="triangle">
                      <a:avLst>
                        <a:gd name="adj" fmla="val 50000"/>
                      </a:avLst>
                    </a:prstGeom>
                    <a:solidFill>
                      <a:srgbClr val="808080"/>
                    </a:soli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lnSpc>
                          <a:spcPct val="95000"/>
                        </a:lnSpc>
                        <a:spcAft>
                          <a:spcPts val="800"/>
                        </a:spcAft>
                        <a:buClr>
                          <a:srgbClr val="969696"/>
                        </a:buClr>
                        <a:defRPr/>
                      </a:pPr>
                      <a:endParaRPr lang="en-US" sz="1200" b="1">
                        <a:solidFill>
                          <a:srgbClr val="000000"/>
                        </a:solidFill>
                        <a:cs typeface="Arial" charset="0"/>
                      </a:endParaRPr>
                    </a:p>
                  </p:txBody>
                </p:sp>
              </p:grpSp>
              <p:sp>
                <p:nvSpPr>
                  <p:cNvPr id="75" name="Rechteck 128"/>
                  <p:cNvSpPr/>
                  <p:nvPr/>
                </p:nvSpPr>
                <p:spPr bwMode="gray">
                  <a:xfrm>
                    <a:off x="8259025" y="4476499"/>
                    <a:ext cx="232741" cy="23274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72000" rIns="0" bIns="0" anchor="ctr" anchorCtr="0"/>
                  <a:lstStyle/>
                  <a:p>
                    <a:pPr marL="180975" indent="-180975" algn="ctr">
                      <a:lnSpc>
                        <a:spcPct val="95000"/>
                      </a:lnSpc>
                      <a:spcAft>
                        <a:spcPts val="400"/>
                      </a:spcAft>
                      <a:buClr>
                        <a:srgbClr val="969696"/>
                      </a:buClr>
                      <a:tabLst>
                        <a:tab pos="180975" algn="l"/>
                      </a:tabLst>
                      <a:defRPr/>
                    </a:pPr>
                    <a:r>
                      <a:rPr lang="en-US" sz="2000" b="1">
                        <a:solidFill>
                          <a:srgbClr val="006600"/>
                        </a:solidFill>
                        <a:sym typeface="Wingdings"/>
                      </a:rPr>
                      <a:t></a:t>
                    </a:r>
                    <a:endParaRPr lang="en-US" sz="1100" b="1">
                      <a:solidFill>
                        <a:srgbClr val="006600"/>
                      </a:solidFill>
                    </a:endParaRPr>
                  </a:p>
                </p:txBody>
              </p:sp>
            </p:grpSp>
            <p:pic>
              <p:nvPicPr>
                <p:cNvPr id="73" name="Picture 2" descr="C:\Users\bastian.k\Desktop\lupe.png"/>
                <p:cNvPicPr>
                  <a:picLocks noChangeAspect="1" noChangeArrowheads="1"/>
                </p:cNvPicPr>
                <p:nvPr/>
              </p:nvPicPr>
              <p:blipFill>
                <a:blip r:embed="rId2" cstate="print"/>
                <a:srcRect/>
                <a:stretch>
                  <a:fillRect/>
                </a:stretch>
              </p:blipFill>
              <p:spPr bwMode="gray">
                <a:xfrm rot="20330796" flipH="1">
                  <a:off x="7561555" y="4492042"/>
                  <a:ext cx="670409" cy="434396"/>
                </a:xfrm>
                <a:prstGeom prst="rect">
                  <a:avLst/>
                </a:prstGeom>
                <a:noFill/>
                <a:ln w="28575">
                  <a:solidFill>
                    <a:schemeClr val="tx1"/>
                  </a:solidFill>
                </a:ln>
              </p:spPr>
            </p:pic>
          </p:grpSp>
        </p:grpSp>
        <p:grpSp>
          <p:nvGrpSpPr>
            <p:cNvPr id="11" name="Gruppieren 90"/>
            <p:cNvGrpSpPr/>
            <p:nvPr/>
          </p:nvGrpSpPr>
          <p:grpSpPr bwMode="gray">
            <a:xfrm>
              <a:off x="323849" y="4290904"/>
              <a:ext cx="2436153" cy="1511407"/>
              <a:chOff x="323849" y="4290904"/>
              <a:chExt cx="2436153" cy="1511407"/>
            </a:xfrm>
          </p:grpSpPr>
          <p:sp>
            <p:nvSpPr>
              <p:cNvPr id="58" name="AutoShape 7"/>
              <p:cNvSpPr>
                <a:spLocks noChangeArrowheads="1"/>
              </p:cNvSpPr>
              <p:nvPr/>
            </p:nvSpPr>
            <p:spPr bwMode="gray">
              <a:xfrm>
                <a:off x="323850" y="4290904"/>
                <a:ext cx="2436152" cy="645120"/>
              </a:xfrm>
              <a:prstGeom prst="homePlate">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lnSpc>
                    <a:spcPct val="95000"/>
                  </a:lnSpc>
                  <a:spcAft>
                    <a:spcPts val="800"/>
                  </a:spcAft>
                  <a:buClr>
                    <a:srgbClr val="969696"/>
                  </a:buClr>
                  <a:defRPr/>
                </a:pPr>
                <a:r>
                  <a:rPr lang="en-US" sz="1400" b="1" dirty="0">
                    <a:solidFill>
                      <a:srgbClr val="FFFFFF"/>
                    </a:solidFill>
                    <a:cs typeface="Arial" charset="0"/>
                  </a:rPr>
                  <a:t>Conduct NSCA</a:t>
                </a:r>
              </a:p>
            </p:txBody>
          </p:sp>
          <p:sp>
            <p:nvSpPr>
              <p:cNvPr id="59" name="Rectangle 14"/>
              <p:cNvSpPr>
                <a:spLocks noChangeArrowheads="1"/>
              </p:cNvSpPr>
              <p:nvPr/>
            </p:nvSpPr>
            <p:spPr bwMode="gray">
              <a:xfrm>
                <a:off x="323849" y="4936024"/>
                <a:ext cx="2301098"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300"/>
                  </a:spcAft>
                  <a:buClr>
                    <a:srgbClr val="969696"/>
                  </a:buClr>
                  <a:buFont typeface="Wingdings" pitchFamily="2" charset="2"/>
                  <a:buChar char="§"/>
                  <a:defRPr/>
                </a:pPr>
                <a:endParaRPr lang="en-US" sz="1050"/>
              </a:p>
            </p:txBody>
          </p:sp>
          <p:grpSp>
            <p:nvGrpSpPr>
              <p:cNvPr id="60" name="Gruppieren 146"/>
              <p:cNvGrpSpPr/>
              <p:nvPr/>
            </p:nvGrpSpPr>
            <p:grpSpPr bwMode="gray">
              <a:xfrm>
                <a:off x="1210724" y="5117392"/>
                <a:ext cx="1065155" cy="508441"/>
                <a:chOff x="631130" y="5055650"/>
                <a:chExt cx="1377344" cy="657461"/>
              </a:xfrm>
            </p:grpSpPr>
            <p:sp>
              <p:nvSpPr>
                <p:cNvPr id="61" name="Rechteck 116"/>
                <p:cNvSpPr/>
                <p:nvPr/>
              </p:nvSpPr>
              <p:spPr bwMode="gray">
                <a:xfrm>
                  <a:off x="631130" y="5055650"/>
                  <a:ext cx="1377344" cy="65746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62" name="Ellipse 134"/>
                <p:cNvSpPr/>
                <p:nvPr/>
              </p:nvSpPr>
              <p:spPr bwMode="gray">
                <a:xfrm>
                  <a:off x="747719" y="5182909"/>
                  <a:ext cx="402943" cy="402943"/>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63" name="Ellipse 133"/>
                <p:cNvSpPr/>
                <p:nvPr/>
              </p:nvSpPr>
              <p:spPr bwMode="gray">
                <a:xfrm>
                  <a:off x="798087" y="5233277"/>
                  <a:ext cx="302207" cy="302207"/>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64" name="Ellipse 132"/>
                <p:cNvSpPr/>
                <p:nvPr/>
              </p:nvSpPr>
              <p:spPr bwMode="gray">
                <a:xfrm>
                  <a:off x="848455" y="5283645"/>
                  <a:ext cx="201472" cy="201472"/>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65" name="Ellipse 130"/>
                <p:cNvSpPr/>
                <p:nvPr/>
              </p:nvSpPr>
              <p:spPr bwMode="gray">
                <a:xfrm>
                  <a:off x="898823" y="5334013"/>
                  <a:ext cx="100736" cy="100736"/>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cxnSp>
              <p:nvCxnSpPr>
                <p:cNvPr id="66" name="Gewinkelte Verbindung 142"/>
                <p:cNvCxnSpPr>
                  <a:stCxn id="64" idx="0"/>
                  <a:endCxn id="68" idx="0"/>
                </p:cNvCxnSpPr>
                <p:nvPr/>
              </p:nvCxnSpPr>
              <p:spPr bwMode="gray">
                <a:xfrm rot="5400000" flipH="1" flipV="1">
                  <a:off x="1268807" y="4798661"/>
                  <a:ext cx="165369" cy="804600"/>
                </a:xfrm>
                <a:prstGeom prst="bentConnector3">
                  <a:avLst>
                    <a:gd name="adj1" fmla="val -798"/>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67" name="Gewinkelte Verbindung 145"/>
                <p:cNvCxnSpPr/>
                <p:nvPr/>
              </p:nvCxnSpPr>
              <p:spPr bwMode="gray">
                <a:xfrm rot="16200000" flipH="1">
                  <a:off x="1268809" y="5168400"/>
                  <a:ext cx="165369" cy="804600"/>
                </a:xfrm>
                <a:prstGeom prst="bentConnector3">
                  <a:avLst>
                    <a:gd name="adj1" fmla="val -798"/>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sp>
              <p:nvSpPr>
                <p:cNvPr id="68" name="Rechteck 136"/>
                <p:cNvSpPr/>
                <p:nvPr/>
              </p:nvSpPr>
              <p:spPr bwMode="gray">
                <a:xfrm>
                  <a:off x="1616869" y="5118276"/>
                  <a:ext cx="273844" cy="532209"/>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grpSp>
        </p:grpSp>
        <p:grpSp>
          <p:nvGrpSpPr>
            <p:cNvPr id="12" name="Gruppieren 91"/>
            <p:cNvGrpSpPr/>
            <p:nvPr/>
          </p:nvGrpSpPr>
          <p:grpSpPr bwMode="gray">
            <a:xfrm>
              <a:off x="2920989" y="4290904"/>
              <a:ext cx="2980558" cy="1543946"/>
              <a:chOff x="2920989" y="4290904"/>
              <a:chExt cx="2980558" cy="1543946"/>
            </a:xfrm>
          </p:grpSpPr>
          <p:sp>
            <p:nvSpPr>
              <p:cNvPr id="43" name="AutoShape 9"/>
              <p:cNvSpPr>
                <a:spLocks noChangeArrowheads="1"/>
              </p:cNvSpPr>
              <p:nvPr/>
            </p:nvSpPr>
            <p:spPr bwMode="gray">
              <a:xfrm>
                <a:off x="2929747" y="4290904"/>
                <a:ext cx="2971800" cy="645120"/>
              </a:xfrm>
              <a:prstGeom prst="chevron">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lnSpc>
                    <a:spcPct val="95000"/>
                  </a:lnSpc>
                  <a:spcAft>
                    <a:spcPts val="800"/>
                  </a:spcAft>
                  <a:buClr>
                    <a:srgbClr val="969696"/>
                  </a:buClr>
                  <a:defRPr/>
                </a:pPr>
                <a:r>
                  <a:rPr lang="en-US" sz="1400" b="1" dirty="0">
                    <a:solidFill>
                      <a:srgbClr val="FFFFFF"/>
                    </a:solidFill>
                    <a:cs typeface="Arial" charset="0"/>
                  </a:rPr>
                  <a:t>Initial Debriefs and Sharing</a:t>
                </a:r>
              </a:p>
            </p:txBody>
          </p:sp>
          <p:sp>
            <p:nvSpPr>
              <p:cNvPr id="44" name="Rectangle 16"/>
              <p:cNvSpPr>
                <a:spLocks noChangeArrowheads="1"/>
              </p:cNvSpPr>
              <p:nvPr/>
            </p:nvSpPr>
            <p:spPr bwMode="gray">
              <a:xfrm>
                <a:off x="2920989" y="4968563"/>
                <a:ext cx="2853601"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300"/>
                  </a:spcAft>
                  <a:buClr>
                    <a:srgbClr val="969696"/>
                  </a:buClr>
                  <a:buFont typeface="Wingdings" pitchFamily="2" charset="2"/>
                  <a:buChar char="§"/>
                  <a:defRPr/>
                </a:pPr>
                <a:endParaRPr lang="en-US" sz="1050"/>
              </a:p>
            </p:txBody>
          </p:sp>
          <p:grpSp>
            <p:nvGrpSpPr>
              <p:cNvPr id="45" name="Gruppieren 89"/>
              <p:cNvGrpSpPr/>
              <p:nvPr/>
            </p:nvGrpSpPr>
            <p:grpSpPr bwMode="gray">
              <a:xfrm>
                <a:off x="4194323" y="5117392"/>
                <a:ext cx="1065155" cy="508441"/>
                <a:chOff x="2838930" y="3928670"/>
                <a:chExt cx="1065155" cy="508441"/>
              </a:xfrm>
            </p:grpSpPr>
            <p:sp>
              <p:nvSpPr>
                <p:cNvPr id="46" name="Rechteck 84"/>
                <p:cNvSpPr/>
                <p:nvPr/>
              </p:nvSpPr>
              <p:spPr bwMode="gray">
                <a:xfrm>
                  <a:off x="2838930" y="3928670"/>
                  <a:ext cx="1065155" cy="50844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grpSp>
              <p:nvGrpSpPr>
                <p:cNvPr id="47" name="Gruppieren 108"/>
                <p:cNvGrpSpPr/>
                <p:nvPr/>
              </p:nvGrpSpPr>
              <p:grpSpPr bwMode="gray">
                <a:xfrm>
                  <a:off x="3193984" y="3928671"/>
                  <a:ext cx="532578" cy="508440"/>
                  <a:chOff x="3217376" y="5078509"/>
                  <a:chExt cx="688672" cy="634601"/>
                </a:xfrm>
              </p:grpSpPr>
              <p:cxnSp>
                <p:nvCxnSpPr>
                  <p:cNvPr id="53" name="Gerade Verbindung 103"/>
                  <p:cNvCxnSpPr/>
                  <p:nvPr/>
                </p:nvCxnSpPr>
                <p:spPr bwMode="gray">
                  <a:xfrm rot="10800000" flipV="1">
                    <a:off x="3234649"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4" name="Gerade Verbindung 104"/>
                  <p:cNvCxnSpPr/>
                  <p:nvPr/>
                </p:nvCxnSpPr>
                <p:spPr bwMode="gray">
                  <a:xfrm rot="10800000" flipV="1">
                    <a:off x="3217376"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5" name="Gerade Verbindung 105"/>
                  <p:cNvCxnSpPr/>
                  <p:nvPr/>
                </p:nvCxnSpPr>
                <p:spPr bwMode="gray">
                  <a:xfrm rot="10800000" flipV="1">
                    <a:off x="3446933"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6" name="Gerade Verbindung 106"/>
                  <p:cNvCxnSpPr/>
                  <p:nvPr/>
                </p:nvCxnSpPr>
                <p:spPr bwMode="gray">
                  <a:xfrm rot="10800000" flipV="1">
                    <a:off x="3676490"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7" name="Gerade Verbindung 107"/>
                  <p:cNvCxnSpPr/>
                  <p:nvPr/>
                </p:nvCxnSpPr>
                <p:spPr bwMode="gray">
                  <a:xfrm rot="10800000" flipV="1">
                    <a:off x="3906048"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grpSp>
            <p:sp>
              <p:nvSpPr>
                <p:cNvPr id="48" name="Rechteck 109"/>
                <p:cNvSpPr/>
                <p:nvPr/>
              </p:nvSpPr>
              <p:spPr bwMode="gray">
                <a:xfrm>
                  <a:off x="2838930" y="3979343"/>
                  <a:ext cx="306935"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49" name="Rechteck 110"/>
                <p:cNvSpPr/>
                <p:nvPr/>
              </p:nvSpPr>
              <p:spPr bwMode="gray">
                <a:xfrm>
                  <a:off x="3095405" y="4068311"/>
                  <a:ext cx="140695"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50" name="Rechteck 111"/>
                <p:cNvSpPr/>
                <p:nvPr/>
              </p:nvSpPr>
              <p:spPr bwMode="gray">
                <a:xfrm>
                  <a:off x="3193982" y="4157279"/>
                  <a:ext cx="355050"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51" name="Rechteck 112"/>
                <p:cNvSpPr/>
                <p:nvPr/>
              </p:nvSpPr>
              <p:spPr bwMode="gray">
                <a:xfrm>
                  <a:off x="3457679" y="4246248"/>
                  <a:ext cx="306935"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52" name="Rechteck 113"/>
                <p:cNvSpPr/>
                <p:nvPr/>
              </p:nvSpPr>
              <p:spPr bwMode="gray">
                <a:xfrm>
                  <a:off x="3764614" y="4335216"/>
                  <a:ext cx="139471"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grpSp>
        </p:grpSp>
        <p:grpSp>
          <p:nvGrpSpPr>
            <p:cNvPr id="13" name="Gruppieren 92"/>
            <p:cNvGrpSpPr/>
            <p:nvPr/>
          </p:nvGrpSpPr>
          <p:grpSpPr bwMode="gray">
            <a:xfrm>
              <a:off x="5977747" y="4290904"/>
              <a:ext cx="1571447" cy="1511407"/>
              <a:chOff x="5977747" y="4290904"/>
              <a:chExt cx="1571447" cy="1511407"/>
            </a:xfrm>
          </p:grpSpPr>
          <p:sp>
            <p:nvSpPr>
              <p:cNvPr id="30" name="AutoShape 9"/>
              <p:cNvSpPr>
                <a:spLocks noChangeArrowheads="1"/>
              </p:cNvSpPr>
              <p:nvPr/>
            </p:nvSpPr>
            <p:spPr bwMode="gray">
              <a:xfrm>
                <a:off x="5977747" y="4290904"/>
                <a:ext cx="1571447" cy="645120"/>
              </a:xfrm>
              <a:prstGeom prst="chevron">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lnSpc>
                    <a:spcPct val="95000"/>
                  </a:lnSpc>
                  <a:spcAft>
                    <a:spcPts val="800"/>
                  </a:spcAft>
                  <a:buClr>
                    <a:srgbClr val="969696"/>
                  </a:buClr>
                  <a:defRPr/>
                </a:pPr>
                <a:r>
                  <a:rPr lang="en-US" sz="1200" b="1" dirty="0">
                    <a:solidFill>
                      <a:srgbClr val="FFFFFF"/>
                    </a:solidFill>
                    <a:cs typeface="Arial" charset="0"/>
                  </a:rPr>
                  <a:t>Data Analysis </a:t>
                </a:r>
              </a:p>
              <a:p>
                <a:pPr algn="ctr" defTabSz="801688" eaLnBrk="0" hangingPunct="0">
                  <a:lnSpc>
                    <a:spcPct val="95000"/>
                  </a:lnSpc>
                  <a:spcAft>
                    <a:spcPts val="800"/>
                  </a:spcAft>
                  <a:buClr>
                    <a:srgbClr val="969696"/>
                  </a:buClr>
                  <a:defRPr/>
                </a:pPr>
                <a:r>
                  <a:rPr lang="en-US" sz="1200" b="1" dirty="0">
                    <a:solidFill>
                      <a:srgbClr val="FFFFFF"/>
                    </a:solidFill>
                    <a:cs typeface="Arial" charset="0"/>
                  </a:rPr>
                  <a:t>Draft Report</a:t>
                </a:r>
              </a:p>
            </p:txBody>
          </p:sp>
          <p:sp>
            <p:nvSpPr>
              <p:cNvPr id="31" name="Rectangle 16"/>
              <p:cNvSpPr>
                <a:spLocks noChangeArrowheads="1"/>
              </p:cNvSpPr>
              <p:nvPr/>
            </p:nvSpPr>
            <p:spPr bwMode="gray">
              <a:xfrm>
                <a:off x="6278237" y="4936024"/>
                <a:ext cx="1154069"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300"/>
                  </a:spcAft>
                  <a:buClr>
                    <a:srgbClr val="969696"/>
                  </a:buClr>
                  <a:buFont typeface="Wingdings" pitchFamily="2" charset="2"/>
                  <a:buChar char="§"/>
                  <a:defRPr/>
                </a:pPr>
                <a:endParaRPr lang="en-US" sz="1050"/>
              </a:p>
            </p:txBody>
          </p:sp>
          <p:grpSp>
            <p:nvGrpSpPr>
              <p:cNvPr id="32" name="Gruppieren 72"/>
              <p:cNvGrpSpPr/>
              <p:nvPr/>
            </p:nvGrpSpPr>
            <p:grpSpPr bwMode="gray">
              <a:xfrm>
                <a:off x="6347947" y="5117392"/>
                <a:ext cx="1011897" cy="483019"/>
                <a:chOff x="7011733" y="5055650"/>
                <a:chExt cx="1377344" cy="657461"/>
              </a:xfrm>
            </p:grpSpPr>
            <p:sp>
              <p:nvSpPr>
                <p:cNvPr id="33" name="Rechteck 73"/>
                <p:cNvSpPr/>
                <p:nvPr/>
              </p:nvSpPr>
              <p:spPr bwMode="gray">
                <a:xfrm>
                  <a:off x="7011733" y="5055650"/>
                  <a:ext cx="1377344" cy="65746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cxnSp>
              <p:nvCxnSpPr>
                <p:cNvPr id="34" name="Gerade Verbindung 74"/>
                <p:cNvCxnSpPr/>
                <p:nvPr/>
              </p:nvCxnSpPr>
              <p:spPr bwMode="gray">
                <a:xfrm>
                  <a:off x="7011733" y="5274803"/>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35" name="Gerade Verbindung 75"/>
                <p:cNvCxnSpPr/>
                <p:nvPr/>
              </p:nvCxnSpPr>
              <p:spPr bwMode="gray">
                <a:xfrm>
                  <a:off x="7011733" y="5493956"/>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grpSp>
              <p:nvGrpSpPr>
                <p:cNvPr id="36" name="Gruppieren 76"/>
                <p:cNvGrpSpPr/>
                <p:nvPr/>
              </p:nvGrpSpPr>
              <p:grpSpPr bwMode="gray">
                <a:xfrm>
                  <a:off x="7239632" y="5055650"/>
                  <a:ext cx="921547" cy="657460"/>
                  <a:chOff x="7219950" y="5055650"/>
                  <a:chExt cx="921547" cy="657460"/>
                </a:xfrm>
              </p:grpSpPr>
              <p:sp>
                <p:nvSpPr>
                  <p:cNvPr id="38" name="Rechteck 78"/>
                  <p:cNvSpPr/>
                  <p:nvPr/>
                </p:nvSpPr>
                <p:spPr bwMode="gray">
                  <a:xfrm>
                    <a:off x="7840542"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39" name="Rechteck 79"/>
                  <p:cNvSpPr/>
                  <p:nvPr/>
                </p:nvSpPr>
                <p:spPr bwMode="gray">
                  <a:xfrm>
                    <a:off x="7633678"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40" name="Rechteck 80"/>
                  <p:cNvSpPr/>
                  <p:nvPr/>
                </p:nvSpPr>
                <p:spPr bwMode="gray">
                  <a:xfrm>
                    <a:off x="7426814"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41" name="Rechteck 81"/>
                  <p:cNvSpPr/>
                  <p:nvPr/>
                </p:nvSpPr>
                <p:spPr bwMode="gray">
                  <a:xfrm>
                    <a:off x="7219950"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42" name="Rechteck 82"/>
                  <p:cNvSpPr/>
                  <p:nvPr/>
                </p:nvSpPr>
                <p:spPr bwMode="gray">
                  <a:xfrm>
                    <a:off x="8047405"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grpSp>
            <p:sp>
              <p:nvSpPr>
                <p:cNvPr id="37" name="AutoShape 26"/>
                <p:cNvSpPr>
                  <a:spLocks noChangeArrowheads="1"/>
                </p:cNvSpPr>
                <p:nvPr/>
              </p:nvSpPr>
              <p:spPr bwMode="gray">
                <a:xfrm rot="16200000" flipV="1">
                  <a:off x="8090692" y="5407089"/>
                  <a:ext cx="409241" cy="144667"/>
                </a:xfrm>
                <a:prstGeom prst="triangle">
                  <a:avLst>
                    <a:gd name="adj" fmla="val 50000"/>
                  </a:avLst>
                </a:prstGeom>
                <a:solidFill>
                  <a:srgbClr val="808080"/>
                </a:soli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lnSpc>
                      <a:spcPct val="95000"/>
                    </a:lnSpc>
                    <a:spcAft>
                      <a:spcPts val="800"/>
                    </a:spcAft>
                    <a:buClr>
                      <a:srgbClr val="969696"/>
                    </a:buClr>
                    <a:defRPr/>
                  </a:pPr>
                  <a:endParaRPr lang="en-US" sz="1200" b="1">
                    <a:solidFill>
                      <a:srgbClr val="000000"/>
                    </a:solidFill>
                    <a:cs typeface="Arial" charset="0"/>
                  </a:endParaRPr>
                </a:p>
              </p:txBody>
            </p:sp>
          </p:grpSp>
        </p:grpSp>
        <p:grpSp>
          <p:nvGrpSpPr>
            <p:cNvPr id="14" name="Gruppieren 89"/>
            <p:cNvGrpSpPr/>
            <p:nvPr/>
          </p:nvGrpSpPr>
          <p:grpSpPr bwMode="gray">
            <a:xfrm>
              <a:off x="610041" y="1555750"/>
              <a:ext cx="5205205" cy="2735154"/>
              <a:chOff x="610041" y="1555750"/>
              <a:chExt cx="5205205" cy="2735154"/>
            </a:xfrm>
          </p:grpSpPr>
          <p:sp>
            <p:nvSpPr>
              <p:cNvPr id="15" name="Rechteck 122"/>
              <p:cNvSpPr/>
              <p:nvPr/>
            </p:nvSpPr>
            <p:spPr bwMode="gray">
              <a:xfrm>
                <a:off x="610041" y="1555750"/>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dirty="0">
                    <a:solidFill>
                      <a:srgbClr val="000000"/>
                    </a:solidFill>
                    <a:cs typeface="Arial" charset="0"/>
                  </a:rPr>
                  <a:t>Assessment Planning </a:t>
                </a:r>
              </a:p>
            </p:txBody>
          </p:sp>
          <p:sp>
            <p:nvSpPr>
              <p:cNvPr id="16" name="Rechteck 124"/>
              <p:cNvSpPr/>
              <p:nvPr/>
            </p:nvSpPr>
            <p:spPr bwMode="gray">
              <a:xfrm>
                <a:off x="610041" y="2621438"/>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a:solidFill>
                      <a:srgbClr val="000000"/>
                    </a:solidFill>
                    <a:cs typeface="Arial" charset="0"/>
                  </a:rPr>
                  <a:t>Supply Chain Mapping </a:t>
                </a:r>
                <a:endParaRPr lang="en-US" sz="1200" b="1" dirty="0">
                  <a:solidFill>
                    <a:srgbClr val="000000"/>
                  </a:solidFill>
                  <a:cs typeface="Arial" charset="0"/>
                </a:endParaRPr>
              </a:p>
            </p:txBody>
          </p:sp>
          <p:sp>
            <p:nvSpPr>
              <p:cNvPr id="17" name="Rechteck 126"/>
              <p:cNvSpPr/>
              <p:nvPr/>
            </p:nvSpPr>
            <p:spPr bwMode="gray">
              <a:xfrm>
                <a:off x="610041" y="3687126"/>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dirty="0">
                    <a:solidFill>
                      <a:srgbClr val="000000"/>
                    </a:solidFill>
                    <a:cs typeface="Arial" charset="0"/>
                  </a:rPr>
                  <a:t>Data Collector Training </a:t>
                </a:r>
              </a:p>
            </p:txBody>
          </p:sp>
          <p:sp>
            <p:nvSpPr>
              <p:cNvPr id="18" name="Rechteck 127"/>
              <p:cNvSpPr/>
              <p:nvPr/>
            </p:nvSpPr>
            <p:spPr bwMode="gray">
              <a:xfrm>
                <a:off x="3665286" y="2088594"/>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dirty="0">
                    <a:solidFill>
                      <a:srgbClr val="000000"/>
                    </a:solidFill>
                    <a:cs typeface="Arial" charset="0"/>
                  </a:rPr>
                  <a:t>Data Collection</a:t>
                </a:r>
              </a:p>
            </p:txBody>
          </p:sp>
          <p:sp>
            <p:nvSpPr>
              <p:cNvPr id="19" name="Rechteck 129"/>
              <p:cNvSpPr/>
              <p:nvPr/>
            </p:nvSpPr>
            <p:spPr bwMode="gray">
              <a:xfrm>
                <a:off x="3665286" y="3154282"/>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dirty="0">
                    <a:solidFill>
                      <a:srgbClr val="000000"/>
                    </a:solidFill>
                    <a:cs typeface="Arial" charset="0"/>
                  </a:rPr>
                  <a:t>Data Cleaning </a:t>
                </a:r>
              </a:p>
            </p:txBody>
          </p:sp>
          <p:cxnSp>
            <p:nvCxnSpPr>
              <p:cNvPr id="20" name="Gerade Verbindung mit Pfeil 141"/>
              <p:cNvCxnSpPr>
                <a:stCxn id="15" idx="2"/>
                <a:endCxn id="16" idx="0"/>
              </p:cNvCxnSpPr>
              <p:nvPr/>
            </p:nvCxnSpPr>
            <p:spPr bwMode="gray">
              <a:xfrm rot="5400000">
                <a:off x="1332358" y="2268775"/>
                <a:ext cx="705326" cy="15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144"/>
              <p:cNvCxnSpPr>
                <a:stCxn id="16" idx="2"/>
                <a:endCxn id="17" idx="0"/>
              </p:cNvCxnSpPr>
              <p:nvPr/>
            </p:nvCxnSpPr>
            <p:spPr bwMode="gray">
              <a:xfrm rot="5400000">
                <a:off x="1332358" y="3334463"/>
                <a:ext cx="705326" cy="15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Gewinkelte Verbindung 147"/>
              <p:cNvCxnSpPr>
                <a:stCxn id="17" idx="3"/>
                <a:endCxn id="18" idx="1"/>
              </p:cNvCxnSpPr>
              <p:nvPr/>
            </p:nvCxnSpPr>
            <p:spPr bwMode="gray">
              <a:xfrm flipV="1">
                <a:off x="2760001" y="2268775"/>
                <a:ext cx="905285" cy="1598532"/>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Gerade Verbindung mit Pfeil 149"/>
              <p:cNvCxnSpPr>
                <a:stCxn id="18" idx="2"/>
                <a:endCxn id="19" idx="0"/>
              </p:cNvCxnSpPr>
              <p:nvPr/>
            </p:nvCxnSpPr>
            <p:spPr bwMode="gray">
              <a:xfrm rot="5400000">
                <a:off x="4387603" y="2801619"/>
                <a:ext cx="705326" cy="15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Gerade Verbindung mit Pfeil 151"/>
              <p:cNvCxnSpPr>
                <a:stCxn id="19" idx="2"/>
              </p:cNvCxnSpPr>
              <p:nvPr/>
            </p:nvCxnSpPr>
            <p:spPr bwMode="gray">
              <a:xfrm flipH="1">
                <a:off x="4726900" y="3514644"/>
                <a:ext cx="13366" cy="77626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Rechteck 139"/>
              <p:cNvSpPr/>
              <p:nvPr/>
            </p:nvSpPr>
            <p:spPr bwMode="gray">
              <a:xfrm rot="16200000">
                <a:off x="2772698" y="2908446"/>
                <a:ext cx="932790" cy="360362"/>
              </a:xfrm>
              <a:prstGeom prst="rect">
                <a:avLst/>
              </a:prstGeom>
              <a:solidFill>
                <a:srgbClr val="FFFFFF"/>
              </a:solidFill>
              <a:ln w="28575">
                <a:solidFill>
                  <a:schemeClr val="tx1"/>
                </a:solidFill>
                <a:miter lim="800000"/>
                <a:headEnd/>
                <a:tailEnd/>
              </a:ln>
              <a:effectLst/>
            </p:spPr>
            <p:txBody>
              <a:bodyPr lIns="0" tIns="0" rIns="0" bIns="0" anchor="ctr" anchorCtr="0"/>
              <a:lstStyle/>
              <a:p>
                <a:pPr algn="ctr">
                  <a:spcAft>
                    <a:spcPts val="800"/>
                  </a:spcAft>
                  <a:buClr>
                    <a:srgbClr val="969696"/>
                  </a:buClr>
                  <a:defRPr/>
                </a:pPr>
                <a:r>
                  <a:rPr lang="en-US" sz="1400" dirty="0">
                    <a:solidFill>
                      <a:srgbClr val="000000"/>
                    </a:solidFill>
                    <a:cs typeface="Arial" charset="0"/>
                  </a:rPr>
                  <a:t>Pilot Test </a:t>
                </a:r>
              </a:p>
            </p:txBody>
          </p:sp>
        </p:grpSp>
      </p:grpSp>
      <p:cxnSp>
        <p:nvCxnSpPr>
          <p:cNvPr id="172" name="Elbow Connector 171"/>
          <p:cNvCxnSpPr>
            <a:cxnSpLocks/>
            <a:stCxn id="30" idx="0"/>
            <a:endCxn id="173" idx="2"/>
          </p:cNvCxnSpPr>
          <p:nvPr/>
        </p:nvCxnSpPr>
        <p:spPr>
          <a:xfrm rot="5400000" flipH="1" flipV="1">
            <a:off x="6727923" y="3526710"/>
            <a:ext cx="893991" cy="1004299"/>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173" name="Vertical Scroll 172"/>
          <p:cNvSpPr/>
          <p:nvPr/>
        </p:nvSpPr>
        <p:spPr>
          <a:xfrm>
            <a:off x="6819748" y="1716287"/>
            <a:ext cx="1714640" cy="1865576"/>
          </a:xfrm>
          <a:prstGeom prst="verticalScroll">
            <a:avLst/>
          </a:prstGeom>
          <a:ln>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a:latin typeface="Gill Sans MT" panose="020B0502020104020203" pitchFamily="34" charset="0"/>
              </a:rPr>
              <a:t>Dissemination Workshop </a:t>
            </a:r>
          </a:p>
        </p:txBody>
      </p:sp>
    </p:spTree>
    <p:extLst>
      <p:ext uri="{BB962C8B-B14F-4D97-AF65-F5344CB8AC3E}">
        <p14:creationId xmlns:p14="http://schemas.microsoft.com/office/powerpoint/2010/main" val="17645443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Title 5">
            <a:extLst>
              <a:ext uri="{FF2B5EF4-FFF2-40B4-BE49-F238E27FC236}">
                <a16:creationId xmlns:a16="http://schemas.microsoft.com/office/drawing/2014/main" xmlns="" id="{7E4078FB-4783-476B-A042-3000B7BE0D70}"/>
              </a:ext>
            </a:extLst>
          </p:cNvPr>
          <p:cNvSpPr>
            <a:spLocks noGrp="1"/>
          </p:cNvSpPr>
          <p:nvPr>
            <p:ph type="title"/>
          </p:nvPr>
        </p:nvSpPr>
        <p:spPr>
          <a:xfrm>
            <a:off x="685800" y="306050"/>
            <a:ext cx="7772400" cy="523875"/>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altLang="en-US" b="1" dirty="0">
                <a:latin typeface="Gill Sans MT" panose="020B0502020104020203" pitchFamily="34" charset="0"/>
              </a:rPr>
              <a:t>There were many challenges the enumerators encountered during data collection </a:t>
            </a:r>
          </a:p>
        </p:txBody>
      </p:sp>
      <p:sp>
        <p:nvSpPr>
          <p:cNvPr id="7" name="Subtitle 2">
            <a:extLst>
              <a:ext uri="{FF2B5EF4-FFF2-40B4-BE49-F238E27FC236}">
                <a16:creationId xmlns:a16="http://schemas.microsoft.com/office/drawing/2014/main" xmlns="" id="{55659E62-5716-4ECF-829F-DC2C869CEC78}"/>
              </a:ext>
            </a:extLst>
          </p:cNvPr>
          <p:cNvSpPr txBox="1">
            <a:spLocks/>
          </p:cNvSpPr>
          <p:nvPr/>
        </p:nvSpPr>
        <p:spPr>
          <a:xfrm>
            <a:off x="685800" y="1364612"/>
            <a:ext cx="7772400" cy="5257800"/>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Data collectors not given permission to interview key personnel</a:t>
            </a:r>
            <a:endPar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Key personnel not available to interview on the day of the visit</a:t>
            </a:r>
            <a:endPar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Health facility inaccessible due to road conditions (e.g., flood)</a:t>
            </a:r>
            <a:endPar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Vehicle breakdown </a:t>
            </a:r>
            <a:endPar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Health facility did not exist</a:t>
            </a:r>
            <a:endParaRPr lang="en-GB" altLang="en-US" sz="2800" b="1" dirty="0">
              <a:solidFill>
                <a:schemeClr val="tx1"/>
              </a:solidFill>
              <a:latin typeface="+mn-lt"/>
              <a:cs typeface="+mn-cs"/>
            </a:endParaRPr>
          </a:p>
        </p:txBody>
      </p:sp>
      <p:sp>
        <p:nvSpPr>
          <p:cNvPr id="5" name="Slide Number Placeholder 5">
            <a:extLst>
              <a:ext uri="{FF2B5EF4-FFF2-40B4-BE49-F238E27FC236}">
                <a16:creationId xmlns:a16="http://schemas.microsoft.com/office/drawing/2014/main" xmlns="" id="{8B14F262-6489-458A-AE17-2D79D56B9238}"/>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50</a:t>
            </a:fld>
            <a:endParaRPr lang="en-US" altLang="en-US" sz="1200" b="1" dirty="0">
              <a:latin typeface="Gill Sans MT" panose="020B0502020104020203" pitchFamily="34" charset="0"/>
            </a:endParaRPr>
          </a:p>
        </p:txBody>
      </p:sp>
      <p:sp>
        <p:nvSpPr>
          <p:cNvPr id="6" name="Oval Callout 5"/>
          <p:cNvSpPr/>
          <p:nvPr/>
        </p:nvSpPr>
        <p:spPr>
          <a:xfrm>
            <a:off x="6745705" y="4572000"/>
            <a:ext cx="1957733" cy="1371599"/>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challenges</a:t>
            </a:r>
          </a:p>
        </p:txBody>
      </p:sp>
    </p:spTree>
    <p:extLst>
      <p:ext uri="{BB962C8B-B14F-4D97-AF65-F5344CB8AC3E}">
        <p14:creationId xmlns:p14="http://schemas.microsoft.com/office/powerpoint/2010/main" val="18179690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xmlns="" id="{999B8852-8340-4C2D-9F7A-2405A01859FD}"/>
              </a:ext>
            </a:extLst>
          </p:cNvPr>
          <p:cNvSpPr>
            <a:spLocks noGrp="1"/>
          </p:cNvSpPr>
          <p:nvPr>
            <p:ph type="dt" sz="half" idx="2"/>
          </p:nvPr>
        </p:nvSpPr>
        <p:spPr/>
        <p:txBody>
          <a:bodyPr/>
          <a:lstStyle/>
          <a:p>
            <a:fld id="{414FB1AD-D69E-B741-965A-0BAE826C2FA6}" type="datetime1">
              <a:rPr lang="en-US" smtClean="0"/>
              <a:pPr/>
              <a:t>12/21/2018</a:t>
            </a:fld>
            <a:endParaRPr lang="en-US"/>
          </a:p>
        </p:txBody>
      </p:sp>
      <p:sp>
        <p:nvSpPr>
          <p:cNvPr id="6" name="Title 5">
            <a:extLst>
              <a:ext uri="{FF2B5EF4-FFF2-40B4-BE49-F238E27FC236}">
                <a16:creationId xmlns:a16="http://schemas.microsoft.com/office/drawing/2014/main" xmlns="" id="{2743F049-E946-410A-8CAC-A83FFCFC65B7}"/>
              </a:ext>
            </a:extLst>
          </p:cNvPr>
          <p:cNvSpPr>
            <a:spLocks noGrp="1"/>
          </p:cNvSpPr>
          <p:nvPr>
            <p:ph type="title"/>
          </p:nvPr>
        </p:nvSpPr>
        <p:spPr>
          <a:xfrm>
            <a:off x="685800" y="306050"/>
            <a:ext cx="7772400" cy="523875"/>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altLang="en-US" b="1" dirty="0">
                <a:latin typeface="Gill Sans MT" panose="020B0502020104020203" pitchFamily="34" charset="0"/>
              </a:rPr>
              <a:t>There were many challenges which were overcome</a:t>
            </a:r>
          </a:p>
        </p:txBody>
      </p:sp>
      <p:pic>
        <p:nvPicPr>
          <p:cNvPr id="10" name="Picture 9">
            <a:extLst>
              <a:ext uri="{FF2B5EF4-FFF2-40B4-BE49-F238E27FC236}">
                <a16:creationId xmlns:a16="http://schemas.microsoft.com/office/drawing/2014/main" xmlns="" id="{F3E79F07-A3CE-4A1E-86E7-36EEB3908B26}"/>
              </a:ext>
            </a:extLst>
          </p:cNvPr>
          <p:cNvPicPr>
            <a:picLocks noChangeAspect="1"/>
          </p:cNvPicPr>
          <p:nvPr/>
        </p:nvPicPr>
        <p:blipFill rotWithShape="1">
          <a:blip r:embed="rId2"/>
          <a:srcRect t="24677" b="22418"/>
          <a:stretch/>
        </p:blipFill>
        <p:spPr>
          <a:xfrm>
            <a:off x="740537" y="4181828"/>
            <a:ext cx="2782213" cy="1962558"/>
          </a:xfrm>
          <a:prstGeom prst="rect">
            <a:avLst/>
          </a:prstGeom>
        </p:spPr>
      </p:pic>
      <p:pic>
        <p:nvPicPr>
          <p:cNvPr id="12" name="Picture 11">
            <a:extLst>
              <a:ext uri="{FF2B5EF4-FFF2-40B4-BE49-F238E27FC236}">
                <a16:creationId xmlns:a16="http://schemas.microsoft.com/office/drawing/2014/main" xmlns="" id="{FC37A9A3-B421-44D0-80A4-27808984D291}"/>
              </a:ext>
            </a:extLst>
          </p:cNvPr>
          <p:cNvPicPr>
            <a:picLocks noChangeAspect="1"/>
          </p:cNvPicPr>
          <p:nvPr/>
        </p:nvPicPr>
        <p:blipFill rotWithShape="1">
          <a:blip r:embed="rId3"/>
          <a:srcRect t="17037" b="17778"/>
          <a:stretch/>
        </p:blipFill>
        <p:spPr>
          <a:xfrm>
            <a:off x="6395500" y="982997"/>
            <a:ext cx="2227550" cy="2583518"/>
          </a:xfrm>
          <a:prstGeom prst="rect">
            <a:avLst/>
          </a:prstGeom>
        </p:spPr>
      </p:pic>
      <p:pic>
        <p:nvPicPr>
          <p:cNvPr id="14" name="Picture 13">
            <a:extLst>
              <a:ext uri="{FF2B5EF4-FFF2-40B4-BE49-F238E27FC236}">
                <a16:creationId xmlns:a16="http://schemas.microsoft.com/office/drawing/2014/main" xmlns="" id="{3D2B85A5-CE2A-4F3C-B103-F91A7DE16428}"/>
              </a:ext>
            </a:extLst>
          </p:cNvPr>
          <p:cNvPicPr>
            <a:picLocks noChangeAspect="1"/>
          </p:cNvPicPr>
          <p:nvPr/>
        </p:nvPicPr>
        <p:blipFill rotWithShape="1">
          <a:blip r:embed="rId4"/>
          <a:srcRect t="15556" b="20000"/>
          <a:stretch/>
        </p:blipFill>
        <p:spPr>
          <a:xfrm>
            <a:off x="3387032" y="1365435"/>
            <a:ext cx="2571750" cy="2209800"/>
          </a:xfrm>
          <a:prstGeom prst="rect">
            <a:avLst/>
          </a:prstGeom>
        </p:spPr>
      </p:pic>
      <p:pic>
        <p:nvPicPr>
          <p:cNvPr id="16" name="Picture 15">
            <a:extLst>
              <a:ext uri="{FF2B5EF4-FFF2-40B4-BE49-F238E27FC236}">
                <a16:creationId xmlns:a16="http://schemas.microsoft.com/office/drawing/2014/main" xmlns="" id="{26897432-8F3F-48BD-A951-F0075E48DFFA}"/>
              </a:ext>
            </a:extLst>
          </p:cNvPr>
          <p:cNvPicPr>
            <a:picLocks noChangeAspect="1"/>
          </p:cNvPicPr>
          <p:nvPr/>
        </p:nvPicPr>
        <p:blipFill>
          <a:blip r:embed="rId5"/>
          <a:stretch>
            <a:fillRect/>
          </a:stretch>
        </p:blipFill>
        <p:spPr>
          <a:xfrm>
            <a:off x="5579729" y="3951783"/>
            <a:ext cx="3324153" cy="2493115"/>
          </a:xfrm>
          <a:prstGeom prst="rect">
            <a:avLst/>
          </a:prstGeom>
        </p:spPr>
      </p:pic>
      <p:pic>
        <p:nvPicPr>
          <p:cNvPr id="18" name="Picture 17">
            <a:extLst>
              <a:ext uri="{FF2B5EF4-FFF2-40B4-BE49-F238E27FC236}">
                <a16:creationId xmlns:a16="http://schemas.microsoft.com/office/drawing/2014/main" xmlns="" id="{71AF8D0C-A654-45B2-AD74-D7292B34ECEB}"/>
              </a:ext>
            </a:extLst>
          </p:cNvPr>
          <p:cNvPicPr>
            <a:picLocks noChangeAspect="1"/>
          </p:cNvPicPr>
          <p:nvPr/>
        </p:nvPicPr>
        <p:blipFill>
          <a:blip r:embed="rId6"/>
          <a:stretch>
            <a:fillRect/>
          </a:stretch>
        </p:blipFill>
        <p:spPr>
          <a:xfrm>
            <a:off x="457199" y="1143000"/>
            <a:ext cx="2493116" cy="2493116"/>
          </a:xfrm>
          <a:prstGeom prst="rect">
            <a:avLst/>
          </a:prstGeom>
        </p:spPr>
      </p:pic>
      <p:sp>
        <p:nvSpPr>
          <p:cNvPr id="11" name="Slide Number Placeholder 5">
            <a:extLst>
              <a:ext uri="{FF2B5EF4-FFF2-40B4-BE49-F238E27FC236}">
                <a16:creationId xmlns:a16="http://schemas.microsoft.com/office/drawing/2014/main" xmlns="" id="{13A51B3E-E254-4619-9B85-791FEF1C502D}"/>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51</a:t>
            </a:fld>
            <a:endParaRPr lang="en-US" altLang="en-US" sz="1200" b="1" dirty="0">
              <a:latin typeface="Gill Sans MT" panose="020B0502020104020203" pitchFamily="34" charset="0"/>
            </a:endParaRPr>
          </a:p>
        </p:txBody>
      </p:sp>
      <p:sp>
        <p:nvSpPr>
          <p:cNvPr id="13" name="Oval Callout 12"/>
          <p:cNvSpPr/>
          <p:nvPr/>
        </p:nvSpPr>
        <p:spPr>
          <a:xfrm>
            <a:off x="6745705" y="4572000"/>
            <a:ext cx="1957733" cy="1371599"/>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pictures</a:t>
            </a:r>
          </a:p>
        </p:txBody>
      </p:sp>
    </p:spTree>
    <p:extLst>
      <p:ext uri="{BB962C8B-B14F-4D97-AF65-F5344CB8AC3E}">
        <p14:creationId xmlns:p14="http://schemas.microsoft.com/office/powerpoint/2010/main" val="7621581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FF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52</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26858280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xmlns="" id="{95BE17C7-CC91-4F02-9D81-1ECF121B619F}"/>
              </a:ext>
            </a:extLst>
          </p:cNvPr>
          <p:cNvSpPr>
            <a:spLocks noGrp="1"/>
          </p:cNvSpPr>
          <p:nvPr>
            <p:ph type="dt" sz="half" idx="2"/>
          </p:nvPr>
        </p:nvSpPr>
        <p:spPr/>
        <p:txBody>
          <a:bodyPr/>
          <a:lstStyle/>
          <a:p>
            <a:fld id="{414FB1AD-D69E-B741-965A-0BAE826C2FA6}" type="datetime1">
              <a:rPr lang="en-US" smtClean="0"/>
              <a:pPr/>
              <a:t>12/21/2018</a:t>
            </a:fld>
            <a:endParaRPr lang="en-US"/>
          </a:p>
        </p:txBody>
      </p:sp>
      <p:sp>
        <p:nvSpPr>
          <p:cNvPr id="4" name="Slide Number Placeholder 3">
            <a:extLst>
              <a:ext uri="{FF2B5EF4-FFF2-40B4-BE49-F238E27FC236}">
                <a16:creationId xmlns:a16="http://schemas.microsoft.com/office/drawing/2014/main" xmlns="" id="{42E8E482-F3C7-483D-9775-DC72A4A5B945}"/>
              </a:ext>
            </a:extLst>
          </p:cNvPr>
          <p:cNvSpPr>
            <a:spLocks noGrp="1"/>
          </p:cNvSpPr>
          <p:nvPr>
            <p:ph type="sldNum" sz="quarter" idx="4"/>
          </p:nvPr>
        </p:nvSpPr>
        <p:spPr>
          <a:xfrm>
            <a:off x="6775841" y="636341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42782948-4DBE-204D-AB9E-B65E067054AE}" type="slidenum">
              <a:rPr lang="en-US" sz="1200" b="1" smtClean="0">
                <a:solidFill>
                  <a:srgbClr val="635C5B"/>
                </a:solidFill>
                <a:latin typeface="Gill Sans MT" panose="020B0502020104020203" pitchFamily="34" charset="0"/>
              </a:rPr>
              <a:pPr/>
              <a:t>53</a:t>
            </a:fld>
            <a:endParaRPr lang="en-US" sz="1200" b="1">
              <a:solidFill>
                <a:srgbClr val="635C5B"/>
              </a:solidFill>
              <a:latin typeface="Gill Sans MT" panose="020B0502020104020203" pitchFamily="34" charset="0"/>
            </a:endParaRPr>
          </a:p>
        </p:txBody>
      </p:sp>
      <p:sp>
        <p:nvSpPr>
          <p:cNvPr id="6" name="Title 1">
            <a:extLst>
              <a:ext uri="{FF2B5EF4-FFF2-40B4-BE49-F238E27FC236}">
                <a16:creationId xmlns:a16="http://schemas.microsoft.com/office/drawing/2014/main" xmlns="" id="{37FABC98-EB88-49D6-913D-AB9BC9102E39}"/>
              </a:ext>
            </a:extLst>
          </p:cNvPr>
          <p:cNvSpPr txBox="1">
            <a:spLocks/>
          </p:cNvSpPr>
          <p:nvPr/>
        </p:nvSpPr>
        <p:spPr>
          <a:xfrm>
            <a:off x="685800" y="208548"/>
            <a:ext cx="7772400" cy="838200"/>
          </a:xfrm>
          <a:prstGeom prst="rect">
            <a:avLst/>
          </a:prstGeom>
          <a:noFill/>
          <a:ln>
            <a:noFill/>
          </a:ln>
        </p:spPr>
        <p:txBody>
          <a:bodyPr spcFirstLastPara="1" vert="horz" wrap="square" lIns="91425" tIns="45700" rIns="91425" bIns="45700" rtlCol="0" anchor="t" anchorCtr="0">
            <a:normAutofit fontScale="85000" lnSpcReduction="1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GB" altLang="en-US" b="1" dirty="0">
                <a:latin typeface="Gill Sans MT" panose="020B0502020104020203" pitchFamily="34" charset="0"/>
              </a:rPr>
              <a:t>Further analysis will continue to recommend areas for root cause analysis and improvement planning</a:t>
            </a:r>
          </a:p>
        </p:txBody>
      </p:sp>
      <p:sp>
        <p:nvSpPr>
          <p:cNvPr id="5" name="Arrow: Pentagon 4">
            <a:extLst>
              <a:ext uri="{FF2B5EF4-FFF2-40B4-BE49-F238E27FC236}">
                <a16:creationId xmlns:a16="http://schemas.microsoft.com/office/drawing/2014/main" xmlns="" id="{CF864639-CDF2-4343-A53D-CEF43FA782CA}"/>
              </a:ext>
            </a:extLst>
          </p:cNvPr>
          <p:cNvSpPr/>
          <p:nvPr/>
        </p:nvSpPr>
        <p:spPr>
          <a:xfrm>
            <a:off x="5637913" y="2135778"/>
            <a:ext cx="3271528" cy="2823411"/>
          </a:xfrm>
          <a:prstGeom prst="homePlate">
            <a:avLst>
              <a:gd name="adj" fmla="val 1867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5720" rIns="91440" bIns="45720" numCol="1" spcCol="0" rtlCol="0" fromWordArt="0" anchor="ctr" anchorCtr="0" forceAA="0" compatLnSpc="1">
            <a:prstTxWarp prst="textNoShape">
              <a:avLst/>
            </a:prstTxWarp>
            <a:noAutofit/>
          </a:bodyPr>
          <a:lstStyle/>
          <a:p>
            <a:pPr algn="ctr"/>
            <a:r>
              <a:rPr lang="en-US" sz="1600" b="1" i="1" dirty="0">
                <a:solidFill>
                  <a:schemeClr val="bg1"/>
                </a:solidFill>
              </a:rPr>
              <a:t>Health supply chain strengthening road map</a:t>
            </a:r>
          </a:p>
          <a:p>
            <a:pPr algn="ctr"/>
            <a:r>
              <a:rPr lang="en-US" sz="1600" b="1" i="1" dirty="0">
                <a:solidFill>
                  <a:schemeClr val="bg1"/>
                </a:solidFill>
              </a:rPr>
              <a:t>- Inform country strategic planning</a:t>
            </a:r>
          </a:p>
          <a:p>
            <a:pPr algn="ctr"/>
            <a:r>
              <a:rPr lang="en-US" sz="1600" b="1" i="1" dirty="0">
                <a:solidFill>
                  <a:schemeClr val="bg1"/>
                </a:solidFill>
              </a:rPr>
              <a:t>- Inform SC country and donors investment decision </a:t>
            </a:r>
          </a:p>
          <a:p>
            <a:pPr algn="ctr"/>
            <a:r>
              <a:rPr lang="en-US" sz="1600" b="1" i="1" dirty="0">
                <a:solidFill>
                  <a:schemeClr val="bg1"/>
                </a:solidFill>
              </a:rPr>
              <a:t>- Work around Low hanging areas and quick fixes</a:t>
            </a:r>
          </a:p>
        </p:txBody>
      </p:sp>
      <p:sp>
        <p:nvSpPr>
          <p:cNvPr id="18" name="Arrow: Pentagon 17">
            <a:extLst>
              <a:ext uri="{FF2B5EF4-FFF2-40B4-BE49-F238E27FC236}">
                <a16:creationId xmlns:a16="http://schemas.microsoft.com/office/drawing/2014/main" xmlns="" id="{0E3E5A47-AF47-40F4-80BC-B5F38ACE277E}"/>
              </a:ext>
            </a:extLst>
          </p:cNvPr>
          <p:cNvSpPr/>
          <p:nvPr/>
        </p:nvSpPr>
        <p:spPr>
          <a:xfrm>
            <a:off x="3123313" y="2139789"/>
            <a:ext cx="3048000" cy="2823411"/>
          </a:xfrm>
          <a:prstGeom prst="homePlate">
            <a:avLst>
              <a:gd name="adj" fmla="val 1867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5720" rIns="91440" bIns="45720" numCol="1" spcCol="0" rtlCol="0" fromWordArt="0" anchor="ctr" anchorCtr="0" forceAA="0" compatLnSpc="1">
            <a:prstTxWarp prst="textNoShape">
              <a:avLst/>
            </a:prstTxWarp>
            <a:noAutofit/>
          </a:bodyPr>
          <a:lstStyle/>
          <a:p>
            <a:pPr algn="ctr"/>
            <a:r>
              <a:rPr lang="en-US" sz="1600" b="1" i="1" dirty="0">
                <a:solidFill>
                  <a:schemeClr val="bg1"/>
                </a:solidFill>
              </a:rPr>
              <a:t>Analysis / Diagnostic</a:t>
            </a:r>
          </a:p>
          <a:p>
            <a:pPr algn="ctr"/>
            <a:r>
              <a:rPr lang="en-US" sz="1600" b="1" i="1" dirty="0">
                <a:solidFill>
                  <a:schemeClr val="bg1"/>
                </a:solidFill>
              </a:rPr>
              <a:t>- Root causes and deep dive</a:t>
            </a:r>
          </a:p>
          <a:p>
            <a:pPr algn="ctr"/>
            <a:r>
              <a:rPr lang="en-US" sz="1600" b="1" i="1" dirty="0">
                <a:solidFill>
                  <a:schemeClr val="bg1"/>
                </a:solidFill>
              </a:rPr>
              <a:t>- Change history and past interventions </a:t>
            </a:r>
          </a:p>
          <a:p>
            <a:pPr algn="ctr"/>
            <a:r>
              <a:rPr lang="en-US" sz="1600" b="1" i="1" dirty="0">
                <a:solidFill>
                  <a:schemeClr val="bg1"/>
                </a:solidFill>
              </a:rPr>
              <a:t>- Align with Inter-ministerial Health committee </a:t>
            </a:r>
          </a:p>
        </p:txBody>
      </p:sp>
      <p:sp>
        <p:nvSpPr>
          <p:cNvPr id="19" name="Arrow: Pentagon 18">
            <a:extLst>
              <a:ext uri="{FF2B5EF4-FFF2-40B4-BE49-F238E27FC236}">
                <a16:creationId xmlns:a16="http://schemas.microsoft.com/office/drawing/2014/main" xmlns="" id="{18C82554-3178-4BD3-838C-7D2716C30DE1}"/>
              </a:ext>
            </a:extLst>
          </p:cNvPr>
          <p:cNvSpPr/>
          <p:nvPr/>
        </p:nvSpPr>
        <p:spPr>
          <a:xfrm>
            <a:off x="381000" y="2133600"/>
            <a:ext cx="3270641" cy="2823411"/>
          </a:xfrm>
          <a:prstGeom prst="homePlate">
            <a:avLst>
              <a:gd name="adj" fmla="val 1867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600" b="1" i="1" dirty="0">
                <a:solidFill>
                  <a:schemeClr val="bg1"/>
                </a:solidFill>
              </a:rPr>
              <a:t>NSCA-Assessment of the Supply Chain Capability and performance </a:t>
            </a:r>
          </a:p>
          <a:p>
            <a:pPr algn="ctr"/>
            <a:r>
              <a:rPr lang="en-US" sz="1600" b="1" i="1" dirty="0">
                <a:solidFill>
                  <a:schemeClr val="bg1"/>
                </a:solidFill>
              </a:rPr>
              <a:t>- Map supply chain, stakeholders</a:t>
            </a:r>
          </a:p>
          <a:p>
            <a:pPr algn="ctr"/>
            <a:r>
              <a:rPr lang="en-US" sz="1600" b="1" i="1" dirty="0">
                <a:solidFill>
                  <a:schemeClr val="bg1"/>
                </a:solidFill>
              </a:rPr>
              <a:t>- Measure capability, Performance </a:t>
            </a:r>
          </a:p>
          <a:p>
            <a:pPr algn="ctr"/>
            <a:r>
              <a:rPr lang="en-US" sz="1600" b="1" i="1" dirty="0">
                <a:solidFill>
                  <a:schemeClr val="bg1"/>
                </a:solidFill>
              </a:rPr>
              <a:t>- Identify bottle necks</a:t>
            </a:r>
          </a:p>
        </p:txBody>
      </p:sp>
      <p:sp>
        <p:nvSpPr>
          <p:cNvPr id="20" name="TextBox 19">
            <a:extLst>
              <a:ext uri="{FF2B5EF4-FFF2-40B4-BE49-F238E27FC236}">
                <a16:creationId xmlns:a16="http://schemas.microsoft.com/office/drawing/2014/main" xmlns="" id="{F74D598D-9B44-4F56-9DFC-7F911D33613C}"/>
              </a:ext>
            </a:extLst>
          </p:cNvPr>
          <p:cNvSpPr txBox="1"/>
          <p:nvPr/>
        </p:nvSpPr>
        <p:spPr>
          <a:xfrm>
            <a:off x="914400" y="1447800"/>
            <a:ext cx="1880643" cy="646331"/>
          </a:xfrm>
          <a:prstGeom prst="rect">
            <a:avLst/>
          </a:prstGeom>
          <a:noFill/>
        </p:spPr>
        <p:txBody>
          <a:bodyPr wrap="none" rtlCol="0">
            <a:spAutoFit/>
          </a:bodyPr>
          <a:lstStyle/>
          <a:p>
            <a:pPr algn="ctr"/>
            <a:r>
              <a:rPr lang="en-GB" b="1" dirty="0"/>
              <a:t>Data Collection</a:t>
            </a:r>
          </a:p>
          <a:p>
            <a:pPr algn="ctr"/>
            <a:r>
              <a:rPr lang="en-GB" b="1" dirty="0"/>
              <a:t>&amp; Analysis</a:t>
            </a:r>
          </a:p>
        </p:txBody>
      </p:sp>
      <p:sp>
        <p:nvSpPr>
          <p:cNvPr id="21" name="TextBox 20">
            <a:extLst>
              <a:ext uri="{FF2B5EF4-FFF2-40B4-BE49-F238E27FC236}">
                <a16:creationId xmlns:a16="http://schemas.microsoft.com/office/drawing/2014/main" xmlns="" id="{D286C840-20AE-4168-A66C-E99D7D933CE8}"/>
              </a:ext>
            </a:extLst>
          </p:cNvPr>
          <p:cNvSpPr txBox="1"/>
          <p:nvPr/>
        </p:nvSpPr>
        <p:spPr>
          <a:xfrm>
            <a:off x="3673598" y="1447800"/>
            <a:ext cx="1431802" cy="646331"/>
          </a:xfrm>
          <a:prstGeom prst="rect">
            <a:avLst/>
          </a:prstGeom>
          <a:noFill/>
        </p:spPr>
        <p:txBody>
          <a:bodyPr wrap="none" rtlCol="0">
            <a:spAutoFit/>
          </a:bodyPr>
          <a:lstStyle/>
          <a:p>
            <a:pPr algn="ctr"/>
            <a:r>
              <a:rPr lang="en-GB" b="1" dirty="0"/>
              <a:t>Root Cause</a:t>
            </a:r>
          </a:p>
          <a:p>
            <a:pPr algn="ctr"/>
            <a:r>
              <a:rPr lang="en-GB" b="1" dirty="0"/>
              <a:t>Deep Dives</a:t>
            </a:r>
          </a:p>
        </p:txBody>
      </p:sp>
      <p:sp>
        <p:nvSpPr>
          <p:cNvPr id="22" name="TextBox 21">
            <a:extLst>
              <a:ext uri="{FF2B5EF4-FFF2-40B4-BE49-F238E27FC236}">
                <a16:creationId xmlns:a16="http://schemas.microsoft.com/office/drawing/2014/main" xmlns="" id="{0B03738D-A5A3-4319-AADC-6112C88EA465}"/>
              </a:ext>
            </a:extLst>
          </p:cNvPr>
          <p:cNvSpPr txBox="1"/>
          <p:nvPr/>
        </p:nvSpPr>
        <p:spPr>
          <a:xfrm>
            <a:off x="6189556" y="1447800"/>
            <a:ext cx="1659044" cy="646331"/>
          </a:xfrm>
          <a:prstGeom prst="rect">
            <a:avLst/>
          </a:prstGeom>
          <a:noFill/>
        </p:spPr>
        <p:txBody>
          <a:bodyPr wrap="none" rtlCol="0">
            <a:spAutoFit/>
          </a:bodyPr>
          <a:lstStyle/>
          <a:p>
            <a:pPr algn="ctr"/>
            <a:r>
              <a:rPr lang="en-GB" b="1" dirty="0"/>
              <a:t>Improvement</a:t>
            </a:r>
          </a:p>
          <a:p>
            <a:pPr algn="ctr"/>
            <a:r>
              <a:rPr lang="en-GB" b="1" dirty="0"/>
              <a:t>Planning</a:t>
            </a:r>
          </a:p>
        </p:txBody>
      </p:sp>
      <p:sp>
        <p:nvSpPr>
          <p:cNvPr id="11" name="Oval Callout 10"/>
          <p:cNvSpPr/>
          <p:nvPr/>
        </p:nvSpPr>
        <p:spPr>
          <a:xfrm>
            <a:off x="6745705" y="4796136"/>
            <a:ext cx="1957733" cy="1724798"/>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Update this with your follow-up items and suggestions.</a:t>
            </a:r>
          </a:p>
        </p:txBody>
      </p:sp>
    </p:spTree>
    <p:extLst>
      <p:ext uri="{BB962C8B-B14F-4D97-AF65-F5344CB8AC3E}">
        <p14:creationId xmlns:p14="http://schemas.microsoft.com/office/powerpoint/2010/main" val="42268322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xmlns="" id="{903ABFCF-DD91-464F-A4A1-4F2DB5EE3B6A}"/>
              </a:ext>
            </a:extLst>
          </p:cNvPr>
          <p:cNvSpPr>
            <a:spLocks noGrp="1"/>
          </p:cNvSpPr>
          <p:nvPr>
            <p:ph type="dt" sz="half" idx="2"/>
          </p:nvPr>
        </p:nvSpPr>
        <p:spPr>
          <a:xfrm>
            <a:off x="152400" y="6520934"/>
            <a:ext cx="2133600" cy="184666"/>
          </a:xfrm>
        </p:spPr>
        <p:txBody>
          <a:bodyPr/>
          <a:lstStyle/>
          <a:p>
            <a:fld id="{414FB1AD-D69E-B741-965A-0BAE826C2FA6}" type="datetime1">
              <a:rPr lang="en-US" smtClean="0"/>
              <a:pPr/>
              <a:t>12/21/2018</a:t>
            </a:fld>
            <a:endParaRPr lang="en-US" dirty="0"/>
          </a:p>
        </p:txBody>
      </p:sp>
      <p:sp>
        <p:nvSpPr>
          <p:cNvPr id="6" name="Title 1">
            <a:extLst>
              <a:ext uri="{FF2B5EF4-FFF2-40B4-BE49-F238E27FC236}">
                <a16:creationId xmlns:a16="http://schemas.microsoft.com/office/drawing/2014/main" xmlns="" id="{2A5E61E8-97E5-4ABB-9BA5-A9F7C9083658}"/>
              </a:ext>
            </a:extLst>
          </p:cNvPr>
          <p:cNvSpPr txBox="1">
            <a:spLocks/>
          </p:cNvSpPr>
          <p:nvPr/>
        </p:nvSpPr>
        <p:spPr>
          <a:xfrm>
            <a:off x="685800" y="304800"/>
            <a:ext cx="7772400" cy="83820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altLang="en-US" b="1" dirty="0">
                <a:latin typeface="Gill Sans MT" panose="020B0502020104020203" pitchFamily="34" charset="0"/>
              </a:rPr>
              <a:t>A </a:t>
            </a:r>
            <a:r>
              <a:rPr lang="en-US" altLang="en-US" sz="3600" b="1" dirty="0">
                <a:latin typeface="Gill Sans MT" panose="020B0502020104020203" pitchFamily="34" charset="0"/>
              </a:rPr>
              <a:t>BIG</a:t>
            </a:r>
            <a:r>
              <a:rPr lang="en-US" altLang="en-US" b="1" dirty="0">
                <a:latin typeface="Gill Sans MT" panose="020B0502020104020203" pitchFamily="34" charset="0"/>
              </a:rPr>
              <a:t> thank you to our Enumerators</a:t>
            </a:r>
          </a:p>
        </p:txBody>
      </p:sp>
      <p:pic>
        <p:nvPicPr>
          <p:cNvPr id="8" name="Picture 7">
            <a:extLst>
              <a:ext uri="{FF2B5EF4-FFF2-40B4-BE49-F238E27FC236}">
                <a16:creationId xmlns:a16="http://schemas.microsoft.com/office/drawing/2014/main" xmlns="" id="{3F49A3F1-5CDD-45A8-9E4C-E4988E62EFC5}"/>
              </a:ext>
            </a:extLst>
          </p:cNvPr>
          <p:cNvPicPr>
            <a:picLocks noChangeAspect="1"/>
          </p:cNvPicPr>
          <p:nvPr/>
        </p:nvPicPr>
        <p:blipFill rotWithShape="1">
          <a:blip r:embed="rId2"/>
          <a:srcRect t="16801"/>
          <a:stretch/>
        </p:blipFill>
        <p:spPr>
          <a:xfrm>
            <a:off x="6779972" y="1138989"/>
            <a:ext cx="1736506" cy="2568431"/>
          </a:xfrm>
          <a:prstGeom prst="rect">
            <a:avLst/>
          </a:prstGeom>
        </p:spPr>
      </p:pic>
      <p:sp>
        <p:nvSpPr>
          <p:cNvPr id="9" name="Rectangle 8">
            <a:extLst>
              <a:ext uri="{FF2B5EF4-FFF2-40B4-BE49-F238E27FC236}">
                <a16:creationId xmlns:a16="http://schemas.microsoft.com/office/drawing/2014/main" xmlns="" id="{13ADB24D-6B40-4A81-8C6D-F68BE0BF8485}"/>
              </a:ext>
            </a:extLst>
          </p:cNvPr>
          <p:cNvSpPr/>
          <p:nvPr/>
        </p:nvSpPr>
        <p:spPr>
          <a:xfrm>
            <a:off x="3147763" y="1238476"/>
            <a:ext cx="3332797" cy="2419124"/>
          </a:xfrm>
          <a:prstGeom prst="rect">
            <a:avLst/>
          </a:prstGeom>
        </p:spPr>
        <p:txBody>
          <a:bodyPr wrap="square">
            <a:spAutoFit/>
          </a:bodyPr>
          <a:lstStyle/>
          <a:p>
            <a:pPr algn="ctr">
              <a:lnSpc>
                <a:spcPct val="90000"/>
              </a:lnSpc>
              <a:spcAft>
                <a:spcPts val="0"/>
              </a:spcAft>
            </a:pPr>
            <a:r>
              <a:rPr lang="en-US" sz="2400" b="1" dirty="0">
                <a:latin typeface="Calibri" panose="020F0502020204030204" pitchFamily="34" charset="0"/>
                <a:ea typeface="Calibri" panose="020F0502020204030204" pitchFamily="34" charset="0"/>
                <a:cs typeface="Calibri" panose="020F0502020204030204" pitchFamily="34" charset="0"/>
              </a:rPr>
              <a:t>Special thanks and heartfelt gratitude to all the enumerators without whom completion of the NSCA 2.0 would not have been possible</a:t>
            </a:r>
            <a:endParaRPr lang="en-GB" sz="2400" b="1"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xmlns="" id="{55BEB860-BBB9-4644-9DBE-4C9170AC7DE4}"/>
              </a:ext>
            </a:extLst>
          </p:cNvPr>
          <p:cNvPicPr>
            <a:picLocks noChangeAspect="1"/>
          </p:cNvPicPr>
          <p:nvPr/>
        </p:nvPicPr>
        <p:blipFill rotWithShape="1">
          <a:blip r:embed="rId3"/>
          <a:srcRect t="17949"/>
          <a:stretch/>
        </p:blipFill>
        <p:spPr>
          <a:xfrm>
            <a:off x="802357" y="1359251"/>
            <a:ext cx="2228850" cy="2438400"/>
          </a:xfrm>
          <a:prstGeom prst="rect">
            <a:avLst/>
          </a:prstGeom>
        </p:spPr>
      </p:pic>
      <p:sp>
        <p:nvSpPr>
          <p:cNvPr id="10" name="Slide Number Placeholder 5">
            <a:extLst>
              <a:ext uri="{FF2B5EF4-FFF2-40B4-BE49-F238E27FC236}">
                <a16:creationId xmlns:a16="http://schemas.microsoft.com/office/drawing/2014/main" xmlns="" id="{7E13DE79-E8BD-492F-981F-E621ED392369}"/>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54</a:t>
            </a:fld>
            <a:endParaRPr lang="en-US" altLang="en-US" sz="1200" b="1" dirty="0">
              <a:latin typeface="Gill Sans MT" panose="020B0502020104020203" pitchFamily="34" charset="0"/>
            </a:endParaRPr>
          </a:p>
        </p:txBody>
      </p:sp>
      <p:pic>
        <p:nvPicPr>
          <p:cNvPr id="39938" name="Picture 2" descr="163a67ea22d434c05e91">
            <a:extLst>
              <a:ext uri="{FF2B5EF4-FFF2-40B4-BE49-F238E27FC236}">
                <a16:creationId xmlns:a16="http://schemas.microsoft.com/office/drawing/2014/main" xmlns="" id="{FE69E1E3-586E-43A2-B1DD-ACBC84BB3E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170" y="4317332"/>
            <a:ext cx="2550443" cy="195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xmlns="" id="{B3F2BDEC-C46A-4612-9D39-E3E2053A44E8}"/>
              </a:ext>
            </a:extLst>
          </p:cNvPr>
          <p:cNvPicPr>
            <a:picLocks noChangeAspect="1"/>
          </p:cNvPicPr>
          <p:nvPr/>
        </p:nvPicPr>
        <p:blipFill>
          <a:blip r:embed="rId5"/>
          <a:stretch>
            <a:fillRect/>
          </a:stretch>
        </p:blipFill>
        <p:spPr>
          <a:xfrm rot="5400000">
            <a:off x="3490990" y="4158091"/>
            <a:ext cx="2646342" cy="2029459"/>
          </a:xfrm>
          <a:prstGeom prst="rect">
            <a:avLst/>
          </a:prstGeom>
        </p:spPr>
      </p:pic>
      <p:pic>
        <p:nvPicPr>
          <p:cNvPr id="12" name="Picture 11">
            <a:extLst>
              <a:ext uri="{FF2B5EF4-FFF2-40B4-BE49-F238E27FC236}">
                <a16:creationId xmlns:a16="http://schemas.microsoft.com/office/drawing/2014/main" xmlns="" id="{B2F4A569-18A7-4FE3-9083-627045DAA289}"/>
              </a:ext>
            </a:extLst>
          </p:cNvPr>
          <p:cNvPicPr>
            <a:picLocks noChangeAspect="1"/>
          </p:cNvPicPr>
          <p:nvPr/>
        </p:nvPicPr>
        <p:blipFill rotWithShape="1">
          <a:blip r:embed="rId6"/>
          <a:srcRect t="17107" b="11177"/>
          <a:stretch/>
        </p:blipFill>
        <p:spPr>
          <a:xfrm>
            <a:off x="6447841" y="3984769"/>
            <a:ext cx="2010359" cy="2568431"/>
          </a:xfrm>
          <a:prstGeom prst="rect">
            <a:avLst/>
          </a:prstGeom>
        </p:spPr>
      </p:pic>
      <p:sp>
        <p:nvSpPr>
          <p:cNvPr id="13" name="Oval Callout 12"/>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photos</a:t>
            </a:r>
          </a:p>
        </p:txBody>
      </p:sp>
    </p:spTree>
    <p:extLst>
      <p:ext uri="{BB962C8B-B14F-4D97-AF65-F5344CB8AC3E}">
        <p14:creationId xmlns:p14="http://schemas.microsoft.com/office/powerpoint/2010/main" val="19046235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6" name="Title 5"/>
          <p:cNvSpPr>
            <a:spLocks noGrp="1"/>
          </p:cNvSpPr>
          <p:nvPr>
            <p:ph type="title"/>
          </p:nvPr>
        </p:nvSpPr>
        <p:spPr>
          <a:xfrm>
            <a:off x="685800" y="304916"/>
            <a:ext cx="7772400" cy="52322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sym typeface="Cabin"/>
              </a:rPr>
              <a:t>A </a:t>
            </a:r>
            <a:r>
              <a:rPr lang="en-US" b="1" i="1" dirty="0">
                <a:latin typeface="Gill Sans MT" panose="020B0502020104020203" pitchFamily="34" charset="0"/>
                <a:sym typeface="Cabin"/>
              </a:rPr>
              <a:t>SPECIAL</a:t>
            </a:r>
            <a:r>
              <a:rPr lang="en-US" b="1" dirty="0">
                <a:latin typeface="Gill Sans MT" panose="020B0502020104020203" pitchFamily="34" charset="0"/>
                <a:sym typeface="Cabin"/>
              </a:rPr>
              <a:t> thank you to: </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14667" b="8000"/>
          <a:stretch/>
        </p:blipFill>
        <p:spPr>
          <a:xfrm>
            <a:off x="360971" y="1095354"/>
            <a:ext cx="8490421" cy="4924445"/>
          </a:xfrm>
          <a:prstGeom prst="rect">
            <a:avLst/>
          </a:prstGeom>
        </p:spPr>
      </p:pic>
      <p:sp>
        <p:nvSpPr>
          <p:cNvPr id="2" name="TextBox 1"/>
          <p:cNvSpPr txBox="1"/>
          <p:nvPr/>
        </p:nvSpPr>
        <p:spPr>
          <a:xfrm>
            <a:off x="533400" y="6133128"/>
            <a:ext cx="2480346" cy="369332"/>
          </a:xfrm>
          <a:prstGeom prst="rect">
            <a:avLst/>
          </a:prstGeom>
          <a:noFill/>
        </p:spPr>
        <p:txBody>
          <a:bodyPr wrap="square" rtlCol="0">
            <a:spAutoFit/>
          </a:bodyPr>
          <a:lstStyle/>
          <a:p>
            <a:r>
              <a:rPr lang="en-US" b="1" dirty="0"/>
              <a:t>  </a:t>
            </a:r>
          </a:p>
        </p:txBody>
      </p:sp>
      <p:sp>
        <p:nvSpPr>
          <p:cNvPr id="7" name="TextBox 6"/>
          <p:cNvSpPr txBox="1"/>
          <p:nvPr/>
        </p:nvSpPr>
        <p:spPr>
          <a:xfrm>
            <a:off x="3227762" y="6133128"/>
            <a:ext cx="2868238" cy="369332"/>
          </a:xfrm>
          <a:prstGeom prst="rect">
            <a:avLst/>
          </a:prstGeom>
          <a:noFill/>
        </p:spPr>
        <p:txBody>
          <a:bodyPr wrap="square" rtlCol="0">
            <a:spAutoFit/>
          </a:bodyPr>
          <a:lstStyle/>
          <a:p>
            <a:r>
              <a:rPr lang="en-US" b="1" dirty="0"/>
              <a:t>  </a:t>
            </a:r>
          </a:p>
        </p:txBody>
      </p:sp>
      <p:sp>
        <p:nvSpPr>
          <p:cNvPr id="9" name="TextBox 8"/>
          <p:cNvSpPr txBox="1"/>
          <p:nvPr/>
        </p:nvSpPr>
        <p:spPr>
          <a:xfrm>
            <a:off x="6248400" y="6133128"/>
            <a:ext cx="2619174" cy="369332"/>
          </a:xfrm>
          <a:prstGeom prst="rect">
            <a:avLst/>
          </a:prstGeom>
          <a:noFill/>
        </p:spPr>
        <p:txBody>
          <a:bodyPr wrap="square" rtlCol="0">
            <a:spAutoFit/>
          </a:bodyPr>
          <a:lstStyle/>
          <a:p>
            <a:r>
              <a:rPr lang="en-US" b="1" dirty="0"/>
              <a:t> </a:t>
            </a:r>
          </a:p>
        </p:txBody>
      </p:sp>
      <p:sp>
        <p:nvSpPr>
          <p:cNvPr id="10" name="Slide Number Placeholder 5">
            <a:extLst>
              <a:ext uri="{FF2B5EF4-FFF2-40B4-BE49-F238E27FC236}">
                <a16:creationId xmlns:a16="http://schemas.microsoft.com/office/drawing/2014/main" xmlns="" id="{B1BF4463-9CE6-4186-BD56-8DE0A3775A26}"/>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55</a:t>
            </a:fld>
            <a:endParaRPr lang="en-US" altLang="en-US" sz="1200" b="1" dirty="0">
              <a:latin typeface="Gill Sans MT" panose="020B0502020104020203" pitchFamily="34" charset="0"/>
            </a:endParaRPr>
          </a:p>
        </p:txBody>
      </p:sp>
      <p:sp>
        <p:nvSpPr>
          <p:cNvPr id="11" name="Oval Callout 10"/>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own photo or thank you here</a:t>
            </a:r>
          </a:p>
        </p:txBody>
      </p:sp>
    </p:spTree>
    <p:extLst>
      <p:ext uri="{BB962C8B-B14F-4D97-AF65-F5344CB8AC3E}">
        <p14:creationId xmlns:p14="http://schemas.microsoft.com/office/powerpoint/2010/main" val="15826737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C76C34D2-B0BD-4D40-9D5D-A3DC9F52FF3E}"/>
              </a:ext>
            </a:extLst>
          </p:cNvPr>
          <p:cNvSpPr>
            <a:spLocks noGrp="1"/>
          </p:cNvSpPr>
          <p:nvPr>
            <p:ph idx="1"/>
          </p:nvPr>
        </p:nvSpPr>
        <p:spPr>
          <a:xfrm>
            <a:off x="685800" y="1143000"/>
            <a:ext cx="8153400" cy="5181600"/>
          </a:xfrm>
        </p:spPr>
        <p:txBody>
          <a:bodyPr rtlCol="0">
            <a:normAutofit fontScale="92500" lnSpcReduction="10000"/>
          </a:bodyPr>
          <a:lstStyle/>
          <a:p>
            <a:pPr eaLnBrk="1" fontAlgn="auto" hangingPunct="1">
              <a:spcBef>
                <a:spcPts val="0"/>
              </a:spcBef>
              <a:buFont typeface="Arial"/>
              <a:buChar char="•"/>
              <a:defRPr/>
            </a:pPr>
            <a:r>
              <a:rPr lang="en-US" sz="2400" dirty="0">
                <a:solidFill>
                  <a:schemeClr val="tx1"/>
                </a:solidFill>
                <a:ea typeface="+mn-ea"/>
              </a:rPr>
              <a:t>Completion of data collection</a:t>
            </a:r>
            <a:br>
              <a:rPr lang="en-US" sz="2400" dirty="0">
                <a:solidFill>
                  <a:schemeClr val="tx1"/>
                </a:solidFill>
                <a:ea typeface="+mn-ea"/>
              </a:rPr>
            </a:br>
            <a:r>
              <a:rPr lang="en-US" sz="2400" dirty="0">
                <a:solidFill>
                  <a:schemeClr val="tx1"/>
                </a:solidFill>
                <a:ea typeface="+mn-ea"/>
              </a:rPr>
              <a:t>May 2018</a:t>
            </a:r>
          </a:p>
          <a:p>
            <a:pPr>
              <a:defRPr/>
            </a:pPr>
            <a:r>
              <a:rPr lang="en-US" sz="2400" dirty="0">
                <a:solidFill>
                  <a:schemeClr val="tx1"/>
                </a:solidFill>
              </a:rPr>
              <a:t>Completion of in depth data analysis</a:t>
            </a:r>
            <a:br>
              <a:rPr lang="en-US" sz="2400" dirty="0">
                <a:solidFill>
                  <a:schemeClr val="tx1"/>
                </a:solidFill>
              </a:rPr>
            </a:br>
            <a:r>
              <a:rPr lang="en-US" sz="2400" dirty="0">
                <a:solidFill>
                  <a:schemeClr val="tx1"/>
                </a:solidFill>
              </a:rPr>
              <a:t>August 2018</a:t>
            </a:r>
            <a:endParaRPr lang="en-US" sz="2400" dirty="0">
              <a:solidFill>
                <a:schemeClr val="tx1"/>
              </a:solidFill>
              <a:ea typeface="+mn-ea"/>
            </a:endParaRPr>
          </a:p>
          <a:p>
            <a:pPr eaLnBrk="1" fontAlgn="auto" hangingPunct="1">
              <a:spcBef>
                <a:spcPts val="0"/>
              </a:spcBef>
              <a:buFont typeface="Arial"/>
              <a:buChar char="•"/>
              <a:defRPr/>
            </a:pPr>
            <a:r>
              <a:rPr lang="en-US" sz="2400" dirty="0">
                <a:solidFill>
                  <a:schemeClr val="tx1"/>
                </a:solidFill>
                <a:ea typeface="+mn-ea"/>
              </a:rPr>
              <a:t>Draft Final Report competed</a:t>
            </a:r>
            <a:br>
              <a:rPr lang="en-US" sz="2400" dirty="0">
                <a:solidFill>
                  <a:schemeClr val="tx1"/>
                </a:solidFill>
                <a:ea typeface="+mn-ea"/>
              </a:rPr>
            </a:br>
            <a:r>
              <a:rPr lang="en-US" sz="2400" dirty="0">
                <a:solidFill>
                  <a:schemeClr val="tx1"/>
                </a:solidFill>
                <a:ea typeface="+mn-ea"/>
              </a:rPr>
              <a:t>September 2018</a:t>
            </a:r>
          </a:p>
          <a:p>
            <a:pPr eaLnBrk="1" fontAlgn="auto" hangingPunct="1">
              <a:spcBef>
                <a:spcPts val="0"/>
              </a:spcBef>
              <a:buFont typeface="Arial"/>
              <a:buChar char="•"/>
              <a:defRPr/>
            </a:pPr>
            <a:r>
              <a:rPr lang="en-US" sz="2400" dirty="0">
                <a:solidFill>
                  <a:schemeClr val="tx1"/>
                </a:solidFill>
                <a:ea typeface="+mn-ea"/>
              </a:rPr>
              <a:t>Final Report</a:t>
            </a:r>
            <a:br>
              <a:rPr lang="en-US" sz="2400" dirty="0">
                <a:solidFill>
                  <a:schemeClr val="tx1"/>
                </a:solidFill>
                <a:ea typeface="+mn-ea"/>
              </a:rPr>
            </a:br>
            <a:r>
              <a:rPr lang="en-US" sz="2400" i="1" dirty="0">
                <a:solidFill>
                  <a:schemeClr val="tx1"/>
                </a:solidFill>
                <a:ea typeface="+mn-ea"/>
              </a:rPr>
              <a:t>Dependent Upon Stakeholder Comments</a:t>
            </a:r>
          </a:p>
          <a:p>
            <a:pPr>
              <a:defRPr/>
            </a:pPr>
            <a:r>
              <a:rPr lang="en-US" sz="2400" dirty="0">
                <a:solidFill>
                  <a:schemeClr val="tx1"/>
                </a:solidFill>
                <a:ea typeface="+mn-ea"/>
              </a:rPr>
              <a:t>Dissemination Workshop with Key Stakeholders to Present Final Report and Strategic Implementation Plan</a:t>
            </a:r>
            <a:br>
              <a:rPr lang="en-US" sz="2400" dirty="0">
                <a:solidFill>
                  <a:schemeClr val="tx1"/>
                </a:solidFill>
                <a:ea typeface="+mn-ea"/>
              </a:rPr>
            </a:br>
            <a:r>
              <a:rPr lang="en-US" sz="2400" i="1" dirty="0">
                <a:solidFill>
                  <a:schemeClr val="tx1"/>
                </a:solidFill>
              </a:rPr>
              <a:t>Dependent Upon Stakeholder Comments</a:t>
            </a:r>
            <a:r>
              <a:rPr lang="en-US" sz="2400" dirty="0">
                <a:solidFill>
                  <a:schemeClr val="tx1"/>
                </a:solidFill>
                <a:ea typeface="+mn-ea"/>
              </a:rPr>
              <a:t/>
            </a:r>
            <a:br>
              <a:rPr lang="en-US" sz="2400" dirty="0">
                <a:solidFill>
                  <a:schemeClr val="tx1"/>
                </a:solidFill>
                <a:ea typeface="+mn-ea"/>
              </a:rPr>
            </a:br>
            <a:endParaRPr lang="en-US" sz="2400" dirty="0">
              <a:solidFill>
                <a:schemeClr val="tx1"/>
              </a:solidFill>
              <a:ea typeface="+mn-ea"/>
            </a:endParaRPr>
          </a:p>
          <a:p>
            <a:pPr marL="0" indent="0" eaLnBrk="1" fontAlgn="auto" hangingPunct="1">
              <a:spcBef>
                <a:spcPts val="0"/>
              </a:spcBef>
              <a:buNone/>
              <a:defRPr/>
            </a:pPr>
            <a:r>
              <a:rPr lang="en-US" sz="2400" b="1" dirty="0">
                <a:solidFill>
                  <a:schemeClr val="tx1"/>
                </a:solidFill>
                <a:ea typeface="+mn-ea"/>
              </a:rPr>
              <a:t>NB – deliverable timeline above is tentative and subject to wider consultations with relevant stakeholder.</a:t>
            </a:r>
          </a:p>
        </p:txBody>
      </p:sp>
      <p:sp>
        <p:nvSpPr>
          <p:cNvPr id="69638" name="Title 5">
            <a:extLst>
              <a:ext uri="{FF2B5EF4-FFF2-40B4-BE49-F238E27FC236}">
                <a16:creationId xmlns:a16="http://schemas.microsoft.com/office/drawing/2014/main" xmlns="" id="{FC4AE24C-58ED-46E0-AAA9-29E4D682E919}"/>
              </a:ext>
            </a:extLst>
          </p:cNvPr>
          <p:cNvSpPr>
            <a:spLocks noGrp="1"/>
          </p:cNvSpPr>
          <p:nvPr>
            <p:ph type="title"/>
          </p:nvPr>
        </p:nvSpPr>
        <p:spPr>
          <a:xfrm>
            <a:off x="685800" y="304800"/>
            <a:ext cx="7772400" cy="523875"/>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altLang="en-US" b="1" dirty="0">
                <a:latin typeface="Gill Sans MT" panose="020B0502020104020203" pitchFamily="34" charset="0"/>
                <a:sym typeface="Cabin"/>
              </a:rPr>
              <a:t>Next Steps/Deliverables</a:t>
            </a:r>
          </a:p>
        </p:txBody>
      </p:sp>
      <p:sp>
        <p:nvSpPr>
          <p:cNvPr id="5" name="Slide Number Placeholder 5">
            <a:extLst>
              <a:ext uri="{FF2B5EF4-FFF2-40B4-BE49-F238E27FC236}">
                <a16:creationId xmlns:a16="http://schemas.microsoft.com/office/drawing/2014/main" xmlns="" id="{6706E91D-3345-4616-A3E3-7B794A88E382}"/>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56</a:t>
            </a:fld>
            <a:endParaRPr lang="en-US" altLang="en-US" sz="1200" b="1" dirty="0">
              <a:latin typeface="Gill Sans MT" panose="020B0502020104020203" pitchFamily="34" charset="0"/>
            </a:endParaRPr>
          </a:p>
        </p:txBody>
      </p:sp>
      <p:sp>
        <p:nvSpPr>
          <p:cNvPr id="6" name="Oval Callout 5"/>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timeline  and deliverables here.</a:t>
            </a:r>
          </a:p>
        </p:txBody>
      </p:sp>
    </p:spTree>
    <p:extLst>
      <p:ext uri="{BB962C8B-B14F-4D97-AF65-F5344CB8AC3E}">
        <p14:creationId xmlns:p14="http://schemas.microsoft.com/office/powerpoint/2010/main" val="24997303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chemeClr val="tx1"/>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FF0000"/>
                </a:solidFill>
                <a:latin typeface="+mn-lt"/>
                <a:ea typeface="+mn-ea"/>
                <a:cs typeface="+mn-cs"/>
              </a:rPr>
              <a:t>Questions</a:t>
            </a:r>
          </a:p>
        </p:txBody>
      </p:sp>
      <p:sp>
        <p:nvSpPr>
          <p:cNvPr id="5" name="Slide Number Placeholder 5">
            <a:extLst>
              <a:ext uri="{FF2B5EF4-FFF2-40B4-BE49-F238E27FC236}">
                <a16:creationId xmlns:a16="http://schemas.microsoft.com/office/drawing/2014/main" xmlns="" id="{9B783EC9-3A6B-4A61-9D4E-07EE630E2880}"/>
              </a:ext>
            </a:extLst>
          </p:cNvPr>
          <p:cNvSpPr>
            <a:spLocks noGrp="1"/>
          </p:cNvSpPr>
          <p:nvPr>
            <p:ph type="sldNum" sz="quarter" idx="4294967295"/>
          </p:nvPr>
        </p:nvSpPr>
        <p:spPr bwMode="auto">
          <a:xfrm>
            <a:off x="6858000" y="6483350"/>
            <a:ext cx="2133600" cy="277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57</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36563070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514A9ED2-F239-4898-9799-E3983240F3FF}"/>
              </a:ext>
            </a:extLst>
          </p:cNvPr>
          <p:cNvSpPr/>
          <p:nvPr/>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xmlns="" id="{86C22A4C-735A-4D1B-A08E-41B8A0739EB6}"/>
              </a:ext>
            </a:extLst>
          </p:cNvPr>
          <p:cNvPicPr>
            <a:picLocks noChangeAspect="1"/>
          </p:cNvPicPr>
          <p:nvPr/>
        </p:nvPicPr>
        <p:blipFill>
          <a:blip r:embed="rId2"/>
          <a:stretch>
            <a:fillRect/>
          </a:stretch>
        </p:blipFill>
        <p:spPr>
          <a:xfrm>
            <a:off x="1714500" y="571500"/>
            <a:ext cx="5715000" cy="5715000"/>
          </a:xfrm>
          <a:prstGeom prst="rect">
            <a:avLst/>
          </a:prstGeom>
        </p:spPr>
      </p:pic>
    </p:spTree>
    <p:extLst>
      <p:ext uri="{BB962C8B-B14F-4D97-AF65-F5344CB8AC3E}">
        <p14:creationId xmlns:p14="http://schemas.microsoft.com/office/powerpoint/2010/main" val="21121982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BA739744-70FC-4A3E-8EE2-8EADE590A45C}"/>
              </a:ext>
            </a:extLst>
          </p:cNvPr>
          <p:cNvPicPr>
            <a:picLocks noChangeAspect="1"/>
          </p:cNvPicPr>
          <p:nvPr/>
        </p:nvPicPr>
        <p:blipFill>
          <a:blip r:embed="rId2"/>
          <a:stretch>
            <a:fillRect/>
          </a:stretch>
        </p:blipFill>
        <p:spPr>
          <a:xfrm>
            <a:off x="80010" y="76200"/>
            <a:ext cx="8983980" cy="6705600"/>
          </a:xfrm>
          <a:prstGeom prst="rect">
            <a:avLst/>
          </a:prstGeom>
        </p:spPr>
      </p:pic>
    </p:spTree>
    <p:extLst>
      <p:ext uri="{BB962C8B-B14F-4D97-AF65-F5344CB8AC3E}">
        <p14:creationId xmlns:p14="http://schemas.microsoft.com/office/powerpoint/2010/main" val="702496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6</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rgbClr val="FF0000"/>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722159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95395"/>
            <a:ext cx="8794113" cy="276999"/>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b="1" dirty="0">
                <a:latin typeface="Gill Sans MT" panose="020B0502020104020203" pitchFamily="34" charset="0"/>
                <a:sym typeface="Cabin"/>
              </a:rPr>
              <a:t>Country X NSCA Timeline</a:t>
            </a:r>
            <a:endParaRPr lang="en-GB" b="1" dirty="0">
              <a:latin typeface="Gill Sans MT" panose="020B0502020104020203" pitchFamily="34" charset="0"/>
              <a:sym typeface="Cabin"/>
            </a:endParaRPr>
          </a:p>
        </p:txBody>
      </p:sp>
      <p:grpSp>
        <p:nvGrpSpPr>
          <p:cNvPr id="45" name="Group 44">
            <a:extLst>
              <a:ext uri="{FF2B5EF4-FFF2-40B4-BE49-F238E27FC236}">
                <a16:creationId xmlns:a16="http://schemas.microsoft.com/office/drawing/2014/main" xmlns="" id="{E65CD7DE-2774-45D2-8CD8-897BB9C9D5E6}"/>
              </a:ext>
            </a:extLst>
          </p:cNvPr>
          <p:cNvGrpSpPr/>
          <p:nvPr>
            <p:custDataLst>
              <p:tags r:id="rId1"/>
            </p:custDataLst>
          </p:nvPr>
        </p:nvGrpSpPr>
        <p:grpSpPr>
          <a:xfrm>
            <a:off x="6967127" y="2463861"/>
            <a:ext cx="1452075" cy="741259"/>
            <a:chOff x="7649023" y="930577"/>
            <a:chExt cx="1268200" cy="570282"/>
          </a:xfrm>
        </p:grpSpPr>
        <p:sp>
          <p:nvSpPr>
            <p:cNvPr id="46" name="Freeform 3">
              <a:extLst>
                <a:ext uri="{FF2B5EF4-FFF2-40B4-BE49-F238E27FC236}">
                  <a16:creationId xmlns:a16="http://schemas.microsoft.com/office/drawing/2014/main" xmlns="" id="{BDD730AE-B2DF-4BE5-AAA5-0EC87B784A0D}"/>
                </a:ext>
              </a:extLst>
            </p:cNvPr>
            <p:cNvSpPr/>
            <p:nvPr>
              <p:custDataLst>
                <p:tags r:id="rId14"/>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47" name="TextBox 46">
              <a:extLst>
                <a:ext uri="{FF2B5EF4-FFF2-40B4-BE49-F238E27FC236}">
                  <a16:creationId xmlns:a16="http://schemas.microsoft.com/office/drawing/2014/main" xmlns="" id="{CEF84BDA-4866-4196-A70E-6683A2B031A9}"/>
                </a:ext>
              </a:extLst>
            </p:cNvPr>
            <p:cNvSpPr txBox="1">
              <a:spLocks/>
            </p:cNvSpPr>
            <p:nvPr>
              <p:custDataLst>
                <p:tags r:id="rId15"/>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Develop</a:t>
              </a:r>
            </a:p>
            <a:p>
              <a:pPr algn="ctr">
                <a:lnSpc>
                  <a:spcPct val="90000"/>
                </a:lnSpc>
              </a:pPr>
              <a:r>
                <a:rPr lang="en-US" sz="1200" b="1" dirty="0">
                  <a:solidFill>
                    <a:schemeClr val="bg1"/>
                  </a:solidFill>
                </a:rPr>
                <a:t>Improvements</a:t>
              </a:r>
            </a:p>
          </p:txBody>
        </p:sp>
      </p:grpSp>
      <p:grpSp>
        <p:nvGrpSpPr>
          <p:cNvPr id="93" name="Group 92">
            <a:extLst>
              <a:ext uri="{FF2B5EF4-FFF2-40B4-BE49-F238E27FC236}">
                <a16:creationId xmlns:a16="http://schemas.microsoft.com/office/drawing/2014/main" xmlns="" id="{EA5E01E0-0046-402D-97B2-FF4B3B35F7C0}"/>
              </a:ext>
            </a:extLst>
          </p:cNvPr>
          <p:cNvGrpSpPr>
            <a:grpSpLocks/>
          </p:cNvGrpSpPr>
          <p:nvPr/>
        </p:nvGrpSpPr>
        <p:grpSpPr>
          <a:xfrm>
            <a:off x="544287" y="1169848"/>
            <a:ext cx="5079064" cy="295466"/>
            <a:chOff x="289302" y="818835"/>
            <a:chExt cx="4644649" cy="295466"/>
          </a:xfrm>
        </p:grpSpPr>
        <p:sp>
          <p:nvSpPr>
            <p:cNvPr id="94" name="Rectangle 286"/>
            <p:cNvSpPr txBox="1">
              <a:spLocks noChangeArrowheads="1"/>
            </p:cNvSpPr>
            <p:nvPr/>
          </p:nvSpPr>
          <p:spPr bwMode="auto">
            <a:xfrm>
              <a:off x="289302" y="818835"/>
              <a:ext cx="4644649" cy="29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spcBef>
                  <a:spcPts val="488"/>
                </a:spcBef>
                <a:buClr>
                  <a:srgbClr val="FCAF17"/>
                </a:buClr>
              </a:pPr>
              <a:r>
                <a:rPr lang="en-US" sz="1800" b="1" dirty="0">
                  <a:solidFill>
                    <a:schemeClr val="accent4"/>
                  </a:solidFill>
                </a:rPr>
                <a:t>Indicative timeline to accomplish the NSCA</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a16="http://schemas.microsoft.com/office/drawing/2014/main" xmlns="" id="{11D2B2E3-4D45-4145-ADBD-D8BE8D3E457F}"/>
              </a:ext>
            </a:extLst>
          </p:cNvPr>
          <p:cNvGrpSpPr/>
          <p:nvPr>
            <p:custDataLst>
              <p:tags r:id="rId2"/>
            </p:custDataLst>
          </p:nvPr>
        </p:nvGrpSpPr>
        <p:grpSpPr>
          <a:xfrm>
            <a:off x="3537451" y="2469761"/>
            <a:ext cx="1534450" cy="741259"/>
            <a:chOff x="7472510" y="950246"/>
            <a:chExt cx="1268200" cy="570282"/>
          </a:xfrm>
        </p:grpSpPr>
        <p:sp>
          <p:nvSpPr>
            <p:cNvPr id="141" name="Freeform 3">
              <a:extLst>
                <a:ext uri="{FF2B5EF4-FFF2-40B4-BE49-F238E27FC236}">
                  <a16:creationId xmlns:a16="http://schemas.microsoft.com/office/drawing/2014/main" xmlns="" id="{BD4E87BC-3FA5-490D-A37F-78FD2AE33DEA}"/>
                </a:ext>
              </a:extLst>
            </p:cNvPr>
            <p:cNvSpPr/>
            <p:nvPr>
              <p:custDataLst>
                <p:tags r:id="rId12"/>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2" name="TextBox 141">
              <a:extLst>
                <a:ext uri="{FF2B5EF4-FFF2-40B4-BE49-F238E27FC236}">
                  <a16:creationId xmlns:a16="http://schemas.microsoft.com/office/drawing/2014/main" xmlns="" id="{D859BB2C-8295-4FAA-8328-7E885F082AA5}"/>
                </a:ext>
              </a:extLst>
            </p:cNvPr>
            <p:cNvSpPr txBox="1">
              <a:spLocks/>
            </p:cNvSpPr>
            <p:nvPr>
              <p:custDataLst>
                <p:tags r:id="rId13"/>
              </p:custDataLst>
            </p:nvPr>
          </p:nvSpPr>
          <p:spPr>
            <a:xfrm>
              <a:off x="7587653" y="987825"/>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In country assessment </a:t>
              </a:r>
            </a:p>
          </p:txBody>
        </p:sp>
      </p:grpSp>
      <p:grpSp>
        <p:nvGrpSpPr>
          <p:cNvPr id="143" name="Group 142">
            <a:extLst>
              <a:ext uri="{FF2B5EF4-FFF2-40B4-BE49-F238E27FC236}">
                <a16:creationId xmlns:a16="http://schemas.microsoft.com/office/drawing/2014/main" xmlns="" id="{E65CD7DE-2774-45D2-8CD8-897BB9C9D5E6}"/>
              </a:ext>
            </a:extLst>
          </p:cNvPr>
          <p:cNvGrpSpPr/>
          <p:nvPr>
            <p:custDataLst>
              <p:tags r:id="rId3"/>
            </p:custDataLst>
          </p:nvPr>
        </p:nvGrpSpPr>
        <p:grpSpPr>
          <a:xfrm>
            <a:off x="4974251" y="2463861"/>
            <a:ext cx="2056448" cy="741259"/>
            <a:chOff x="7649023" y="930577"/>
            <a:chExt cx="1268200" cy="570282"/>
          </a:xfrm>
        </p:grpSpPr>
        <p:sp>
          <p:nvSpPr>
            <p:cNvPr id="144" name="Freeform 3">
              <a:extLst>
                <a:ext uri="{FF2B5EF4-FFF2-40B4-BE49-F238E27FC236}">
                  <a16:creationId xmlns:a16="http://schemas.microsoft.com/office/drawing/2014/main" xmlns="" id="{BDD730AE-B2DF-4BE5-AAA5-0EC87B784A0D}"/>
                </a:ext>
              </a:extLst>
            </p:cNvPr>
            <p:cNvSpPr/>
            <p:nvPr>
              <p:custDataLst>
                <p:tags r:id="rId10"/>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5" name="TextBox 144">
              <a:extLst>
                <a:ext uri="{FF2B5EF4-FFF2-40B4-BE49-F238E27FC236}">
                  <a16:creationId xmlns:a16="http://schemas.microsoft.com/office/drawing/2014/main" xmlns="" id="{CEF84BDA-4866-4196-A70E-6683A2B031A9}"/>
                </a:ext>
              </a:extLst>
            </p:cNvPr>
            <p:cNvSpPr txBox="1">
              <a:spLocks/>
            </p:cNvSpPr>
            <p:nvPr>
              <p:custDataLst>
                <p:tags r:id="rId11"/>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Analyze data &amp; final report</a:t>
              </a:r>
            </a:p>
          </p:txBody>
        </p:sp>
      </p:grpSp>
      <p:grpSp>
        <p:nvGrpSpPr>
          <p:cNvPr id="146" name="Group 145">
            <a:extLst>
              <a:ext uri="{FF2B5EF4-FFF2-40B4-BE49-F238E27FC236}">
                <a16:creationId xmlns:a16="http://schemas.microsoft.com/office/drawing/2014/main" xmlns="" id="{FE212E20-5962-4DDA-B2C3-A7688FBD6E60}"/>
              </a:ext>
            </a:extLst>
          </p:cNvPr>
          <p:cNvGrpSpPr/>
          <p:nvPr>
            <p:custDataLst>
              <p:tags r:id="rId4"/>
            </p:custDataLst>
          </p:nvPr>
        </p:nvGrpSpPr>
        <p:grpSpPr>
          <a:xfrm>
            <a:off x="2327703" y="2457891"/>
            <a:ext cx="1268200" cy="741259"/>
            <a:chOff x="5275030" y="930577"/>
            <a:chExt cx="1268200" cy="570282"/>
          </a:xfrm>
        </p:grpSpPr>
        <p:sp>
          <p:nvSpPr>
            <p:cNvPr id="147" name="Freeform 3">
              <a:extLst>
                <a:ext uri="{FF2B5EF4-FFF2-40B4-BE49-F238E27FC236}">
                  <a16:creationId xmlns:a16="http://schemas.microsoft.com/office/drawing/2014/main" xmlns="" id="{3DFE0B9E-C023-4580-BF22-DE5B48C297CF}"/>
                </a:ext>
              </a:extLst>
            </p:cNvPr>
            <p:cNvSpPr/>
            <p:nvPr>
              <p:custDataLst>
                <p:tags r:id="rId8"/>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8" name="TextBox 147">
              <a:extLst>
                <a:ext uri="{FF2B5EF4-FFF2-40B4-BE49-F238E27FC236}">
                  <a16:creationId xmlns:a16="http://schemas.microsoft.com/office/drawing/2014/main" xmlns="" id="{DB2FDF89-A7DD-4802-B362-56759D743C8B}"/>
                </a:ext>
              </a:extLst>
            </p:cNvPr>
            <p:cNvSpPr txBox="1">
              <a:spLocks/>
            </p:cNvSpPr>
            <p:nvPr>
              <p:custDataLst>
                <p:tags r:id="rId9"/>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Desk review, mobilize selected team</a:t>
              </a:r>
            </a:p>
          </p:txBody>
        </p:sp>
      </p:grpSp>
      <p:grpSp>
        <p:nvGrpSpPr>
          <p:cNvPr id="149" name="Group 148">
            <a:extLst>
              <a:ext uri="{FF2B5EF4-FFF2-40B4-BE49-F238E27FC236}">
                <a16:creationId xmlns:a16="http://schemas.microsoft.com/office/drawing/2014/main" xmlns="" id="{5ECAA0C5-0012-4980-9C88-60094DB6743A}"/>
              </a:ext>
            </a:extLst>
          </p:cNvPr>
          <p:cNvGrpSpPr/>
          <p:nvPr>
            <p:custDataLst>
              <p:tags r:id="rId5"/>
            </p:custDataLst>
          </p:nvPr>
        </p:nvGrpSpPr>
        <p:grpSpPr>
          <a:xfrm>
            <a:off x="448357" y="2457891"/>
            <a:ext cx="1922525" cy="741259"/>
            <a:chOff x="4088035" y="930577"/>
            <a:chExt cx="1268200" cy="570282"/>
          </a:xfrm>
          <a:solidFill>
            <a:schemeClr val="accent4"/>
          </a:solidFill>
        </p:grpSpPr>
        <p:sp>
          <p:nvSpPr>
            <p:cNvPr id="150" name="Freeform 3">
              <a:extLst>
                <a:ext uri="{FF2B5EF4-FFF2-40B4-BE49-F238E27FC236}">
                  <a16:creationId xmlns:a16="http://schemas.microsoft.com/office/drawing/2014/main" xmlns="" id="{E386028E-4C95-4D28-8D01-962ADA266C67}"/>
                </a:ext>
              </a:extLst>
            </p:cNvPr>
            <p:cNvSpPr/>
            <p:nvPr>
              <p:custDataLst>
                <p:tags r:id="rId6"/>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51" name="TextBox 150">
              <a:extLst>
                <a:ext uri="{FF2B5EF4-FFF2-40B4-BE49-F238E27FC236}">
                  <a16:creationId xmlns:a16="http://schemas.microsoft.com/office/drawing/2014/main" xmlns="" id="{84CD6D18-671C-42E2-911B-CEB806E68CDB}"/>
                </a:ext>
              </a:extLst>
            </p:cNvPr>
            <p:cNvSpPr txBox="1">
              <a:spLocks/>
            </p:cNvSpPr>
            <p:nvPr>
              <p:custDataLst>
                <p:tags r:id="rId7"/>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Develop terms of reference, organize the team.</a:t>
              </a:r>
            </a:p>
          </p:txBody>
        </p:sp>
      </p:grpSp>
      <p:cxnSp>
        <p:nvCxnSpPr>
          <p:cNvPr id="152" name="Straight Arrow Connector 151"/>
          <p:cNvCxnSpPr>
            <a:cxnSpLocks/>
          </p:cNvCxnSpPr>
          <p:nvPr/>
        </p:nvCxnSpPr>
        <p:spPr>
          <a:xfrm flipV="1">
            <a:off x="470818" y="2284126"/>
            <a:ext cx="1715741" cy="12095"/>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85800" y="1981200"/>
            <a:ext cx="1220625"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12 weeks</a:t>
            </a:r>
          </a:p>
        </p:txBody>
      </p:sp>
      <p:sp>
        <p:nvSpPr>
          <p:cNvPr id="157" name="Rectangle 156"/>
          <p:cNvSpPr>
            <a:spLocks/>
          </p:cNvSpPr>
          <p:nvPr/>
        </p:nvSpPr>
        <p:spPr>
          <a:xfrm>
            <a:off x="2303424" y="1981200"/>
            <a:ext cx="12017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3 weeks</a:t>
            </a:r>
          </a:p>
        </p:txBody>
      </p:sp>
      <p:sp>
        <p:nvSpPr>
          <p:cNvPr id="158" name="Rectangle 157"/>
          <p:cNvSpPr>
            <a:spLocks/>
          </p:cNvSpPr>
          <p:nvPr/>
        </p:nvSpPr>
        <p:spPr>
          <a:xfrm>
            <a:off x="3657600" y="1981200"/>
            <a:ext cx="1204448"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4 weeks</a:t>
            </a:r>
          </a:p>
        </p:txBody>
      </p:sp>
      <p:sp>
        <p:nvSpPr>
          <p:cNvPr id="159" name="Rectangle 158"/>
          <p:cNvSpPr>
            <a:spLocks/>
          </p:cNvSpPr>
          <p:nvPr/>
        </p:nvSpPr>
        <p:spPr>
          <a:xfrm>
            <a:off x="5168726" y="1981200"/>
            <a:ext cx="17652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8 -12 weeks</a:t>
            </a:r>
          </a:p>
        </p:txBody>
      </p:sp>
      <p:cxnSp>
        <p:nvCxnSpPr>
          <p:cNvPr id="161" name="Straight Arrow Connector 160"/>
          <p:cNvCxnSpPr>
            <a:cxnSpLocks/>
          </p:cNvCxnSpPr>
          <p:nvPr/>
        </p:nvCxnSpPr>
        <p:spPr>
          <a:xfrm>
            <a:off x="2422419" y="2296221"/>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2298240"/>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2296220"/>
            <a:ext cx="1544429" cy="2984"/>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754706" y="2099057"/>
            <a:ext cx="1053593" cy="1534450"/>
          </a:xfrm>
          <a:prstGeom prst="bracePair">
            <a:avLst/>
          </a:prstGeom>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TextBox 4"/>
          <p:cNvSpPr txBox="1"/>
          <p:nvPr/>
        </p:nvSpPr>
        <p:spPr>
          <a:xfrm>
            <a:off x="457200" y="3593640"/>
            <a:ext cx="8305800" cy="1323439"/>
          </a:xfrm>
          <a:prstGeom prst="rect">
            <a:avLst/>
          </a:prstGeom>
          <a:noFill/>
          <a:ln>
            <a:solidFill>
              <a:schemeClr val="accent1">
                <a:shade val="95000"/>
                <a:satMod val="105000"/>
              </a:schemeClr>
            </a:solidFill>
          </a:ln>
        </p:spPr>
        <p:txBody>
          <a:bodyPr wrap="square" rtlCol="0">
            <a:spAutoFit/>
          </a:bodyPr>
          <a:lstStyle/>
          <a:p>
            <a:r>
              <a:rPr lang="en-US" sz="2000" dirty="0"/>
              <a:t>Week 1 – Data collectors training, supply chain mapping, and in-brief.</a:t>
            </a:r>
          </a:p>
          <a:p>
            <a:r>
              <a:rPr lang="en-US" sz="2000" dirty="0"/>
              <a:t>Week 2 – Data collection begins at all levels.</a:t>
            </a:r>
          </a:p>
          <a:p>
            <a:r>
              <a:rPr lang="en-US" sz="2000" dirty="0"/>
              <a:t>Week 3 – Data collection continues and concludes.</a:t>
            </a:r>
          </a:p>
          <a:p>
            <a:r>
              <a:rPr lang="en-US" sz="2000" b="1" dirty="0">
                <a:solidFill>
                  <a:srgbClr val="FF0000"/>
                </a:solidFill>
              </a:rPr>
              <a:t>Week 4 – Out Brief (Month Day) on Preliminary Findings presented.</a:t>
            </a:r>
          </a:p>
        </p:txBody>
      </p:sp>
      <p:sp>
        <p:nvSpPr>
          <p:cNvPr id="31" name="Slide Number Placeholder 3">
            <a:extLst>
              <a:ext uri="{FF2B5EF4-FFF2-40B4-BE49-F238E27FC236}">
                <a16:creationId xmlns:a16="http://schemas.microsoft.com/office/drawing/2014/main" xmlns="" id="{1B8BF9F1-E3EA-4CA5-A340-5D8D81211566}"/>
              </a:ext>
            </a:extLst>
          </p:cNvPr>
          <p:cNvSpPr txBox="1">
            <a:spLocks/>
          </p:cNvSpPr>
          <p:nvPr/>
        </p:nvSpPr>
        <p:spPr>
          <a:xfrm>
            <a:off x="6858000" y="6504801"/>
            <a:ext cx="2133600" cy="2769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algn="r">
              <a:defRPr sz="1200" b="1" i="0">
                <a:latin typeface="Gill Sans MT" panose="020B0502020104020203" pitchFamily="34" charset="0"/>
                <a:cs typeface="Gill Sans MT"/>
              </a:defRPr>
            </a:lvl1pPr>
            <a:lvl2pPr marL="742950" indent="-285750">
              <a:defRPr sz="2800">
                <a:latin typeface="Arial" panose="020B0604020202020204" pitchFamily="34" charset="0"/>
              </a:defRPr>
            </a:lvl2pPr>
            <a:lvl3pPr marL="1143000" indent="-228600">
              <a:defRPr sz="2800">
                <a:latin typeface="Arial" panose="020B0604020202020204" pitchFamily="34" charset="0"/>
              </a:defRPr>
            </a:lvl3pPr>
            <a:lvl4pPr marL="1600200" indent="-228600">
              <a:defRPr sz="2800">
                <a:latin typeface="Arial" panose="020B0604020202020204" pitchFamily="34" charset="0"/>
              </a:defRPr>
            </a:lvl4pPr>
            <a:lvl5pPr marL="2057400" indent="-228600">
              <a:defRPr sz="2800">
                <a:latin typeface="Arial" panose="020B0604020202020204" pitchFamily="34" charset="0"/>
              </a:defRPr>
            </a:lvl5pPr>
            <a:lvl6pPr marL="2514600" indent="-228600" eaLnBrk="0" fontAlgn="base" hangingPunct="0">
              <a:spcBef>
                <a:spcPct val="0"/>
              </a:spcBef>
              <a:spcAft>
                <a:spcPct val="0"/>
              </a:spcAft>
              <a:defRPr sz="2800">
                <a:latin typeface="Arial" panose="020B0604020202020204" pitchFamily="34" charset="0"/>
              </a:defRPr>
            </a:lvl6pPr>
            <a:lvl7pPr marL="2971800" indent="-228600" eaLnBrk="0" fontAlgn="base" hangingPunct="0">
              <a:spcBef>
                <a:spcPct val="0"/>
              </a:spcBef>
              <a:spcAft>
                <a:spcPct val="0"/>
              </a:spcAft>
              <a:defRPr sz="2800">
                <a:latin typeface="Arial" panose="020B0604020202020204" pitchFamily="34" charset="0"/>
              </a:defRPr>
            </a:lvl7pPr>
            <a:lvl8pPr marL="3429000" indent="-228600" eaLnBrk="0" fontAlgn="base" hangingPunct="0">
              <a:spcBef>
                <a:spcPct val="0"/>
              </a:spcBef>
              <a:spcAft>
                <a:spcPct val="0"/>
              </a:spcAft>
              <a:defRPr sz="2800">
                <a:latin typeface="Arial" panose="020B0604020202020204" pitchFamily="34" charset="0"/>
              </a:defRPr>
            </a:lvl8pPr>
            <a:lvl9pPr marL="3886200" indent="-228600" eaLnBrk="0" fontAlgn="base" hangingPunct="0">
              <a:spcBef>
                <a:spcPct val="0"/>
              </a:spcBef>
              <a:spcAft>
                <a:spcPct val="0"/>
              </a:spcAft>
              <a:defRPr sz="2800">
                <a:latin typeface="Arial" panose="020B0604020202020204" pitchFamily="34" charset="0"/>
              </a:defRPr>
            </a:lvl9pPr>
          </a:lstStyle>
          <a:p>
            <a:fld id="{42782948-4DBE-204D-AB9E-B65E067054AE}" type="slidenum">
              <a:rPr lang="en-US" smtClean="0"/>
              <a:pPr/>
              <a:t>7</a:t>
            </a:fld>
            <a:endParaRPr lang="en-US"/>
          </a:p>
        </p:txBody>
      </p:sp>
      <p:sp>
        <p:nvSpPr>
          <p:cNvPr id="32" name="Oval Callout 31"/>
          <p:cNvSpPr/>
          <p:nvPr/>
        </p:nvSpPr>
        <p:spPr>
          <a:xfrm>
            <a:off x="7315201" y="76200"/>
            <a:ext cx="1676400" cy="990600"/>
          </a:xfrm>
          <a:prstGeom prst="wedgeEllipseCallout">
            <a:avLst>
              <a:gd name="adj1" fmla="val -112500"/>
              <a:gd name="adj2" fmla="val 13942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Unique timeline.</a:t>
            </a:r>
          </a:p>
        </p:txBody>
      </p:sp>
    </p:spTree>
    <p:extLst>
      <p:ext uri="{BB962C8B-B14F-4D97-AF65-F5344CB8AC3E}">
        <p14:creationId xmlns:p14="http://schemas.microsoft.com/office/powerpoint/2010/main" val="1700743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8</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rgbClr val="FF0000"/>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1623765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42782948-4DBE-204D-AB9E-B65E067054AE}" type="slidenum">
              <a:rPr lang="en-US" sz="1200" b="1" smtClean="0">
                <a:solidFill>
                  <a:srgbClr val="635C5B"/>
                </a:solidFill>
                <a:latin typeface="Gill Sans MT" panose="020B0502020104020203" pitchFamily="34" charset="0"/>
              </a:rPr>
              <a:pPr/>
              <a:t>9</a:t>
            </a:fld>
            <a:endParaRPr lang="en-US" sz="1200" b="1" dirty="0">
              <a:solidFill>
                <a:srgbClr val="635C5B"/>
              </a:solidFill>
              <a:latin typeface="Gill Sans MT" panose="020B0502020104020203" pitchFamily="34" charset="0"/>
            </a:endParaRPr>
          </a:p>
        </p:txBody>
      </p:sp>
      <p:sp>
        <p:nvSpPr>
          <p:cNvPr id="3" name="Rectangle 2"/>
          <p:cNvSpPr/>
          <p:nvPr/>
        </p:nvSpPr>
        <p:spPr>
          <a:xfrm>
            <a:off x="711200" y="1295400"/>
            <a:ext cx="8128000" cy="4339650"/>
          </a:xfrm>
          <a:prstGeom prst="rect">
            <a:avLst/>
          </a:prstGeom>
        </p:spPr>
        <p:txBody>
          <a:bodyPr wrap="square">
            <a:spAutoFit/>
          </a:bodyPr>
          <a:lstStyle/>
          <a:p>
            <a:pPr marL="457200" lvl="0" indent="-457200">
              <a:lnSpc>
                <a:spcPct val="90000"/>
              </a:lnSpc>
              <a:spcBef>
                <a:spcPts val="1200"/>
              </a:spcBef>
              <a:buFont typeface="+mj-lt"/>
              <a:buAutoNum type="arabicPeriod"/>
            </a:pPr>
            <a:r>
              <a:rPr lang="en-US" sz="2400" dirty="0"/>
              <a:t>Partners work plans aligned to address gaps or bottlenecks</a:t>
            </a:r>
          </a:p>
          <a:p>
            <a:pPr marL="457200" lvl="0" indent="-457200">
              <a:lnSpc>
                <a:spcPct val="90000"/>
              </a:lnSpc>
              <a:spcBef>
                <a:spcPts val="1200"/>
              </a:spcBef>
              <a:buFont typeface="+mj-lt"/>
              <a:buAutoNum type="arabicPeriod"/>
            </a:pPr>
            <a:r>
              <a:rPr lang="en-US" sz="2400" dirty="0"/>
              <a:t>Documented current performance and shared best practices from site to site</a:t>
            </a:r>
          </a:p>
          <a:p>
            <a:pPr marL="457200" lvl="0" indent="-457200">
              <a:lnSpc>
                <a:spcPct val="90000"/>
              </a:lnSpc>
              <a:spcBef>
                <a:spcPts val="1200"/>
              </a:spcBef>
              <a:buFont typeface="+mj-lt"/>
              <a:buAutoNum type="arabicPeriod"/>
            </a:pPr>
            <a:r>
              <a:rPr lang="en-US" sz="2400" dirty="0"/>
              <a:t>Advocacy tool developed for further funding</a:t>
            </a:r>
          </a:p>
          <a:p>
            <a:pPr marL="457200" lvl="0" indent="-457200">
              <a:lnSpc>
                <a:spcPct val="90000"/>
              </a:lnSpc>
              <a:spcBef>
                <a:spcPts val="1200"/>
              </a:spcBef>
              <a:buFont typeface="+mj-lt"/>
              <a:buAutoNum type="arabicPeriod"/>
            </a:pPr>
            <a:r>
              <a:rPr lang="en-US" sz="2400" dirty="0"/>
              <a:t>Government of Country X and stakeholder investments identified for public health supply chain improvements</a:t>
            </a:r>
          </a:p>
          <a:p>
            <a:pPr marL="457200" lvl="0" indent="-457200">
              <a:lnSpc>
                <a:spcPct val="90000"/>
              </a:lnSpc>
              <a:spcBef>
                <a:spcPts val="1200"/>
              </a:spcBef>
              <a:buFont typeface="+mj-lt"/>
              <a:buAutoNum type="arabicPeriod"/>
            </a:pPr>
            <a:r>
              <a:rPr lang="en-US" sz="2400" dirty="0"/>
              <a:t>Strategic plan developed with regard to Policy X and Name of Strategic Plan Y</a:t>
            </a:r>
          </a:p>
          <a:p>
            <a:pPr marL="457200" lvl="0" indent="-457200">
              <a:lnSpc>
                <a:spcPct val="90000"/>
              </a:lnSpc>
              <a:spcBef>
                <a:spcPts val="1200"/>
              </a:spcBef>
              <a:buFont typeface="+mj-lt"/>
              <a:buAutoNum type="arabicPeriod"/>
            </a:pPr>
            <a:endParaRPr lang="en-US" sz="2400" dirty="0"/>
          </a:p>
          <a:p>
            <a:pPr marL="457200" lvl="0" indent="-457200">
              <a:lnSpc>
                <a:spcPct val="90000"/>
              </a:lnSpc>
              <a:spcBef>
                <a:spcPts val="1200"/>
              </a:spcBef>
              <a:buFont typeface="+mj-lt"/>
              <a:buAutoNum type="arabicPeriod"/>
            </a:pPr>
            <a:endParaRPr lang="en-US" sz="2400" dirty="0"/>
          </a:p>
        </p:txBody>
      </p:sp>
      <p:sp>
        <p:nvSpPr>
          <p:cNvPr id="7" name="Title 1">
            <a:extLst>
              <a:ext uri="{FF2B5EF4-FFF2-40B4-BE49-F238E27FC236}">
                <a16:creationId xmlns:a16="http://schemas.microsoft.com/office/drawing/2014/main" xmlns="" id="{56C6CDD5-7E5C-4173-82B3-C0DF7DF3EC5B}"/>
              </a:ext>
            </a:extLst>
          </p:cNvPr>
          <p:cNvSpPr txBox="1">
            <a:spLocks/>
          </p:cNvSpPr>
          <p:nvPr/>
        </p:nvSpPr>
        <p:spPr>
          <a:xfrm>
            <a:off x="685800" y="304800"/>
            <a:ext cx="7772400" cy="83820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spcBef>
                <a:spcPts val="0"/>
              </a:spcBef>
              <a:buClr>
                <a:srgbClr val="BA0C2F"/>
              </a:buClr>
              <a:buSzPts val="6000"/>
              <a:buFont typeface="Cabin"/>
            </a:pPr>
            <a:r>
              <a:rPr lang="en-US" b="1" dirty="0">
                <a:latin typeface="Gill Sans MT" panose="020B0502020104020203" pitchFamily="34" charset="0"/>
                <a:sym typeface="Cabin"/>
              </a:rPr>
              <a:t>Expected Outputs Of Country X’s NSCA 2.0</a:t>
            </a:r>
          </a:p>
        </p:txBody>
      </p:sp>
    </p:spTree>
    <p:extLst>
      <p:ext uri="{BB962C8B-B14F-4D97-AF65-F5344CB8AC3E}">
        <p14:creationId xmlns:p14="http://schemas.microsoft.com/office/powerpoint/2010/main" val="12500743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NAME" val="SingleBoat"/>
</p:tagLst>
</file>

<file path=ppt/tags/tag26.xml><?xml version="1.0" encoding="utf-8"?>
<p:tagLst xmlns:a="http://schemas.openxmlformats.org/drawingml/2006/main" xmlns:r="http://schemas.openxmlformats.org/officeDocument/2006/relationships" xmlns:p="http://schemas.openxmlformats.org/presentationml/2006/main">
  <p:tag name="NAME" val="SingleBoat"/>
</p:tagLst>
</file>

<file path=ppt/tags/tag27.xml><?xml version="1.0" encoding="utf-8"?>
<p:tagLst xmlns:a="http://schemas.openxmlformats.org/drawingml/2006/main" xmlns:r="http://schemas.openxmlformats.org/officeDocument/2006/relationships" xmlns:p="http://schemas.openxmlformats.org/presentationml/2006/main">
  <p:tag name="NAME" val="SingleBoatShape"/>
</p:tagLst>
</file>

<file path=ppt/tags/tag28.xml><?xml version="1.0" encoding="utf-8"?>
<p:tagLst xmlns:a="http://schemas.openxmlformats.org/drawingml/2006/main" xmlns:r="http://schemas.openxmlformats.org/officeDocument/2006/relationships" xmlns:p="http://schemas.openxmlformats.org/presentationml/2006/main">
  <p:tag name="NAME" val="SingleBoatText"/>
</p:tagLst>
</file>

<file path=ppt/tags/tag29.xml><?xml version="1.0" encoding="utf-8"?>
<p:tagLst xmlns:a="http://schemas.openxmlformats.org/drawingml/2006/main" xmlns:r="http://schemas.openxmlformats.org/officeDocument/2006/relationships" xmlns:p="http://schemas.openxmlformats.org/presentationml/2006/main">
  <p:tag name="NAME" val="SingleBoatShap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30.xml><?xml version="1.0" encoding="utf-8"?>
<p:tagLst xmlns:a="http://schemas.openxmlformats.org/drawingml/2006/main" xmlns:r="http://schemas.openxmlformats.org/officeDocument/2006/relationships" xmlns:p="http://schemas.openxmlformats.org/presentationml/2006/main">
  <p:tag name="NAME" val="SingleBoatText"/>
</p:tagLst>
</file>

<file path=ppt/tags/tag31.xml><?xml version="1.0" encoding="utf-8"?>
<p:tagLst xmlns:a="http://schemas.openxmlformats.org/drawingml/2006/main" xmlns:r="http://schemas.openxmlformats.org/officeDocument/2006/relationships" xmlns:p="http://schemas.openxmlformats.org/presentationml/2006/main">
  <p:tag name="NAME" val="SingleBoatShape"/>
</p:tagLst>
</file>

<file path=ppt/tags/tag32.xml><?xml version="1.0" encoding="utf-8"?>
<p:tagLst xmlns:a="http://schemas.openxmlformats.org/drawingml/2006/main" xmlns:r="http://schemas.openxmlformats.org/officeDocument/2006/relationships" xmlns:p="http://schemas.openxmlformats.org/presentationml/2006/main">
  <p:tag name="NAME" val="SingleBoatText"/>
</p:tagLst>
</file>

<file path=ppt/tags/tag33.xml><?xml version="1.0" encoding="utf-8"?>
<p:tagLst xmlns:a="http://schemas.openxmlformats.org/drawingml/2006/main" xmlns:r="http://schemas.openxmlformats.org/officeDocument/2006/relationships" xmlns:p="http://schemas.openxmlformats.org/presentationml/2006/main">
  <p:tag name="NAME" val="SingleBoatShape"/>
</p:tagLst>
</file>

<file path=ppt/tags/tag3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NAME" val="SingleBoatShap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Firm Format - template - blue - normal" id="{DFFC87FE-E378-48E5-880C-429190FD33BA}" vid="{9B5EF60C-54F3-4236-9E99-4AFEC72687A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39CA43C7-1FE0-444E-9AE4-BE7C09DFE64B}"/>
</file>

<file path=customXml/itemProps2.xml><?xml version="1.0" encoding="utf-8"?>
<ds:datastoreItem xmlns:ds="http://schemas.openxmlformats.org/officeDocument/2006/customXml" ds:itemID="{4353B25B-7724-4EA8-965F-076A69A103B3}"/>
</file>

<file path=customXml/itemProps3.xml><?xml version="1.0" encoding="utf-8"?>
<ds:datastoreItem xmlns:ds="http://schemas.openxmlformats.org/officeDocument/2006/customXml" ds:itemID="{6FA93C7C-CB8B-40EA-88ED-F54FF8A2F0F1}"/>
</file>

<file path=customXml/itemProps4.xml><?xml version="1.0" encoding="utf-8"?>
<ds:datastoreItem xmlns:ds="http://schemas.openxmlformats.org/officeDocument/2006/customXml" ds:itemID="{4D3CB821-0110-4A7F-B7DE-7464B60A7D05}"/>
</file>

<file path=docProps/app.xml><?xml version="1.0" encoding="utf-8"?>
<Properties xmlns="http://schemas.openxmlformats.org/officeDocument/2006/extended-properties" xmlns:vt="http://schemas.openxmlformats.org/officeDocument/2006/docPropsVTypes">
  <Template>4.3-Template_4.29.2016</Template>
  <TotalTime>23309</TotalTime>
  <Words>3443</Words>
  <Application>Microsoft Office PowerPoint</Application>
  <PresentationFormat>On-screen Show (4:3)</PresentationFormat>
  <Paragraphs>957</Paragraphs>
  <Slides>59</Slides>
  <Notes>14</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59</vt:i4>
      </vt:variant>
    </vt:vector>
  </HeadingPairs>
  <TitlesOfParts>
    <vt:vector size="63" baseType="lpstr">
      <vt:lpstr>4.3-Template_4.29.2016</vt:lpstr>
      <vt:lpstr>1_4.3-Template_4.29.2016</vt:lpstr>
      <vt:lpstr>Firm Format - template_Blue</vt:lpstr>
      <vt:lpstr>think-cell Slide</vt:lpstr>
      <vt:lpstr>PowerPoint Presentation</vt:lpstr>
      <vt:lpstr>Debrief Agenda</vt:lpstr>
      <vt:lpstr>Debrief Agenda</vt:lpstr>
      <vt:lpstr>Objective of Country X’s NSCA 2.0 are to:</vt:lpstr>
      <vt:lpstr>The National Supply Chain Assessment (NSCA) follows a structured and systematic process </vt:lpstr>
      <vt:lpstr>Debrief Agenda</vt:lpstr>
      <vt:lpstr>Country X NSCA Timeline</vt:lpstr>
      <vt:lpstr>Debrief Agenda</vt:lpstr>
      <vt:lpstr>PowerPoint Presentation</vt:lpstr>
      <vt:lpstr>Debrief Agenda</vt:lpstr>
      <vt:lpstr>Components of the NSCA 2.0</vt:lpstr>
      <vt:lpstr>Definitions of Level of Maturity and Contribution to the Overall CMM Score</vt:lpstr>
      <vt:lpstr>Overall Capability Maturity Model Score</vt:lpstr>
      <vt:lpstr>NSCA 2.0 does not fulfill all supply chain evaluation needs- it may intersect with, but cannot replace, other resources</vt:lpstr>
      <vt:lpstr>PowerPoint Presentation</vt:lpstr>
      <vt:lpstr>The Tools Evaluate Supply Chain Capability, Functionality And Performance</vt:lpstr>
      <vt:lpstr>About the Data Collectors</vt:lpstr>
      <vt:lpstr>Debrief Agenda</vt:lpstr>
      <vt:lpstr>Country X NSCA 2.0 Tracer Commodities </vt:lpstr>
      <vt:lpstr>Debrief Agenda</vt:lpstr>
      <vt:lpstr>PowerPoint Presentation</vt:lpstr>
      <vt:lpstr>PowerPoint Presentation</vt:lpstr>
      <vt:lpstr>Debrief Agenda</vt:lpstr>
      <vt:lpstr>Central Level Interviews </vt:lpstr>
      <vt:lpstr>Sampling goal</vt:lpstr>
      <vt:lpstr>Districts, followed by the sites within districts, were randomly selected</vt:lpstr>
      <vt:lpstr>Debrief Agenda</vt:lpstr>
      <vt:lpstr>Using the NSCA 2.0 we collected data across all areas of the supply chain </vt:lpstr>
      <vt:lpstr>Debrief Agenda</vt:lpstr>
      <vt:lpstr>Key Performance Indicators in Country X NSCA</vt:lpstr>
      <vt:lpstr>Debrief Agenda</vt:lpstr>
      <vt:lpstr>The CMM Heat Map presents modules capability across all tiers of the supply chain</vt:lpstr>
      <vt:lpstr>PowerPoint Presentation</vt:lpstr>
      <vt:lpstr>CMM Warehousing and Storage</vt:lpstr>
      <vt:lpstr>CMM Distribution</vt:lpstr>
      <vt:lpstr>CMM Waste Management</vt:lpstr>
      <vt:lpstr>CMM Human Resources</vt:lpstr>
      <vt:lpstr>CMM Financial Sustainability</vt:lpstr>
      <vt:lpstr>CMM LMIS</vt:lpstr>
      <vt:lpstr>Stockouts are less prevalent across tracer commodities at the central levels with stock to plan between 21% &amp; 26%</vt:lpstr>
      <vt:lpstr>Why are Emergency Orders not being raised if a Stockout exists at a facility</vt:lpstr>
      <vt:lpstr>Many facilities at the lower levels do not have temperature logs</vt:lpstr>
      <vt:lpstr>Supply chain staff turnover and positions vacant are high at the HCIIs and a high number vacancies exist at the hospitals</vt:lpstr>
      <vt:lpstr>There is a significant decrease in Order On-Time Rate across tracer commodities at the lower levels</vt:lpstr>
      <vt:lpstr>NMS Source of Funding FY16</vt:lpstr>
      <vt:lpstr>JMS Source of Funding</vt:lpstr>
      <vt:lpstr>Less than 50% of tracer product stock holding is within the NMS Min / Max limits</vt:lpstr>
      <vt:lpstr>PowerPoint Presentation</vt:lpstr>
      <vt:lpstr>Debrief Agenda</vt:lpstr>
      <vt:lpstr>There were many challenges the enumerators encountered during data collection </vt:lpstr>
      <vt:lpstr>There were many challenges which were overcome</vt:lpstr>
      <vt:lpstr>Debrief Agenda</vt:lpstr>
      <vt:lpstr>PowerPoint Presentation</vt:lpstr>
      <vt:lpstr>PowerPoint Presentation</vt:lpstr>
      <vt:lpstr>A SPECIAL thank you to: </vt:lpstr>
      <vt:lpstr>Next Steps/Deliverables</vt:lpstr>
      <vt:lpstr>Debrief Agenda</vt:lpstr>
      <vt:lpstr>PowerPoint Presentation</vt:lpstr>
      <vt:lpstr>PowerPoint Presentation</vt:lpstr>
    </vt:vector>
  </TitlesOfParts>
  <Company>USAID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Kevin Pilz</cp:lastModifiedBy>
  <cp:revision>712</cp:revision>
  <dcterms:created xsi:type="dcterms:W3CDTF">2016-05-03T20:02:08Z</dcterms:created>
  <dcterms:modified xsi:type="dcterms:W3CDTF">2018-12-21T18:21:35Z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0x0101008DA58B5CA681664FAB24816C56F41085020073CD9A2FDE83D74A8AE87C5E6F6E6916</vt:lpwstr>
  </property>
  <property fmtid="{D5CDD505-2E9C-101B-9397-08002B2CF9AE}" pid="3" name="Project Document Type">
    <vt:lpwstr/>
  </property>
  <property fmtid="{D5CDD505-2E9C-101B-9397-08002B2CF9AE}" pid="4" name="MediaServiceImageTags">
    <vt:lpwstr/>
  </property>
  <property fmtid="{D5CDD505-2E9C-101B-9397-08002B2CF9AE}" pid="5" name="lcf76f155ced4ddcb4097134ff3c332f">
    <vt:lpwstr/>
  </property>
</Properties>
</file>