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Override PartName="/ppt/diagrams/data1.xml" ContentType="application/vnd.openxmlformats-officedocument.drawingml.diagramData+xml"/>
  <Override PartName="/ppt/presentation.xml" ContentType="application/vnd.openxmlformats-officedocument.presentationml.presentation.main+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Masters/slideMaster1.xml" ContentType="application/vnd.openxmlformats-officedocument.presentationml.slideMaster+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diagrams/drawing1.xml" ContentType="application/vnd.ms-office.drawingml.diagramDrawing+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98" r:id="rId2"/>
    <p:sldId id="423" r:id="rId3"/>
    <p:sldId id="269" r:id="rId4"/>
    <p:sldId id="414" r:id="rId5"/>
    <p:sldId id="422" r:id="rId6"/>
    <p:sldId id="415" r:id="rId7"/>
    <p:sldId id="316" r:id="rId8"/>
    <p:sldId id="416" r:id="rId9"/>
    <p:sldId id="420" r:id="rId10"/>
    <p:sldId id="421" r:id="rId11"/>
    <p:sldId id="419" r:id="rId12"/>
    <p:sldId id="424" r:id="rId13"/>
    <p:sldId id="417"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201" autoAdjust="0"/>
  </p:normalViewPr>
  <p:slideViewPr>
    <p:cSldViewPr snapToGrid="0">
      <p:cViewPr>
        <p:scale>
          <a:sx n="80" d="100"/>
          <a:sy n="80" d="100"/>
        </p:scale>
        <p:origin x="-888" y="-16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DC6674-2410-4707-81CC-0A337FFABF2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E386775E-1844-41A2-8E77-4B01CCEC98F3}">
      <dgm:prSet phldrT="[Text]" custT="1"/>
      <dgm:spPr>
        <a:solidFill>
          <a:srgbClr val="C00000"/>
        </a:solidFill>
      </dgm:spPr>
      <dgm:t>
        <a:bodyPr/>
        <a:lstStyle/>
        <a:p>
          <a:pPr>
            <a:lnSpc>
              <a:spcPct val="100000"/>
            </a:lnSpc>
            <a:spcAft>
              <a:spcPts val="0"/>
            </a:spcAft>
          </a:pPr>
          <a:r>
            <a:rPr lang="en-US" sz="2100" b="1" i="0" dirty="0">
              <a:solidFill>
                <a:schemeClr val="bg1"/>
              </a:solidFill>
              <a:latin typeface="Gill Sans MT" panose="020B0502020104020203" pitchFamily="34" charset="0"/>
            </a:rPr>
            <a:t>1. Supply Chain Mapping </a:t>
          </a:r>
        </a:p>
      </dgm:t>
    </dgm:pt>
    <dgm:pt modelId="{EF685EF4-5938-4C0C-9A93-757A06C4838B}" type="parTrans" cxnId="{361F9EF5-1364-428B-9E63-EF4594B04CA7}">
      <dgm:prSet/>
      <dgm:spPr/>
      <dgm:t>
        <a:bodyPr/>
        <a:lstStyle/>
        <a:p>
          <a:endParaRPr lang="en-US"/>
        </a:p>
      </dgm:t>
    </dgm:pt>
    <dgm:pt modelId="{AAE23BDD-DF11-4A96-BD47-F20943A82D54}" type="sibTrans" cxnId="{361F9EF5-1364-428B-9E63-EF4594B04CA7}">
      <dgm:prSet/>
      <dgm:spPr/>
      <dgm:t>
        <a:bodyPr/>
        <a:lstStyle/>
        <a:p>
          <a:endParaRPr lang="en-US"/>
        </a:p>
      </dgm:t>
    </dgm:pt>
    <dgm:pt modelId="{8333F5F5-6FBC-4BFB-8584-37834FCC93F5}">
      <dgm:prSet phldrT="[Text]" custT="1"/>
      <dgm:spPr>
        <a:solidFill>
          <a:srgbClr val="C00000"/>
        </a:solidFill>
      </dgm:spPr>
      <dgm:t>
        <a:bodyPr/>
        <a:lstStyle/>
        <a:p>
          <a:pPr>
            <a:lnSpc>
              <a:spcPct val="100000"/>
            </a:lnSpc>
            <a:spcAft>
              <a:spcPts val="0"/>
            </a:spcAft>
          </a:pPr>
          <a:r>
            <a:rPr lang="en-US" sz="2100" b="1" dirty="0">
              <a:latin typeface="Gill Sans MT" panose="020B0502020104020203" pitchFamily="34" charset="0"/>
            </a:rPr>
            <a:t>2. Capability Maturity Model (CMM)</a:t>
          </a:r>
        </a:p>
        <a:p>
          <a:pPr>
            <a:lnSpc>
              <a:spcPct val="100000"/>
            </a:lnSpc>
            <a:spcAft>
              <a:spcPts val="0"/>
            </a:spcAft>
          </a:pPr>
          <a:r>
            <a:rPr kumimoji="0" lang="en-US" sz="1600" b="0" i="0" u="none" strike="noStrike" cap="none" spc="0" normalizeH="0" baseline="0" noProof="0" dirty="0">
              <a:ln>
                <a:noFill/>
              </a:ln>
              <a:solidFill>
                <a:schemeClr val="bg1"/>
              </a:solidFill>
              <a:effectLst/>
              <a:uLnTx/>
              <a:uFillTx/>
              <a:latin typeface="+mj-lt"/>
              <a:ea typeface="+mn-ea"/>
              <a:cs typeface="+mn-cs"/>
            </a:rPr>
            <a:t>     </a:t>
          </a:r>
          <a:endParaRPr lang="en-US" sz="1600" b="0" i="0" dirty="0">
            <a:solidFill>
              <a:schemeClr val="bg1"/>
            </a:solidFill>
            <a:latin typeface="+mj-lt"/>
          </a:endParaRPr>
        </a:p>
      </dgm:t>
    </dgm:pt>
    <dgm:pt modelId="{F38C41F1-B1D5-413C-B56F-4495274E1742}" type="parTrans" cxnId="{F7614FB1-7DA3-4FB5-8004-16A4C763D659}">
      <dgm:prSet/>
      <dgm:spPr/>
      <dgm:t>
        <a:bodyPr/>
        <a:lstStyle/>
        <a:p>
          <a:endParaRPr lang="en-US"/>
        </a:p>
      </dgm:t>
    </dgm:pt>
    <dgm:pt modelId="{9FA1E02B-54BF-4281-839F-3D0F3ED1B6F5}" type="sibTrans" cxnId="{F7614FB1-7DA3-4FB5-8004-16A4C763D659}">
      <dgm:prSet/>
      <dgm:spPr/>
      <dgm:t>
        <a:bodyPr/>
        <a:lstStyle/>
        <a:p>
          <a:endParaRPr lang="en-US"/>
        </a:p>
      </dgm:t>
    </dgm:pt>
    <dgm:pt modelId="{D641D9E6-B2D0-4B86-A3A9-B78498F78167}">
      <dgm:prSet phldrT="[Text]" custT="1"/>
      <dgm:spPr>
        <a:solidFill>
          <a:srgbClr val="C00000"/>
        </a:solidFill>
      </dgm:spPr>
      <dgm:t>
        <a:bodyPr/>
        <a:lstStyle/>
        <a:p>
          <a:pPr>
            <a:lnSpc>
              <a:spcPct val="100000"/>
            </a:lnSpc>
            <a:spcAft>
              <a:spcPts val="0"/>
            </a:spcAft>
          </a:pPr>
          <a:r>
            <a:rPr lang="en-US" sz="2100" b="1" dirty="0">
              <a:solidFill>
                <a:schemeClr val="bg1"/>
              </a:solidFill>
              <a:latin typeface="Gill Sans MT" panose="020B0502020104020203" pitchFamily="34" charset="0"/>
            </a:rPr>
            <a:t>3. Key Performance Indicators (KPIs)</a:t>
          </a:r>
        </a:p>
        <a:p>
          <a:pPr>
            <a:lnSpc>
              <a:spcPct val="100000"/>
            </a:lnSpc>
            <a:spcAft>
              <a:spcPts val="0"/>
            </a:spcAft>
          </a:pPr>
          <a:r>
            <a:rPr kumimoji="0" lang="en-US" sz="1600" b="0" i="0" u="none" strike="noStrike" cap="none" spc="0" normalizeH="0" baseline="0" noProof="0" dirty="0">
              <a:ln>
                <a:noFill/>
              </a:ln>
              <a:solidFill>
                <a:schemeClr val="tx1"/>
              </a:solidFill>
              <a:effectLst/>
              <a:uLnTx/>
              <a:uFillTx/>
              <a:latin typeface="+mj-lt"/>
              <a:ea typeface="+mn-ea"/>
              <a:cs typeface="+mn-cs"/>
            </a:rPr>
            <a:t>     </a:t>
          </a:r>
          <a:endParaRPr lang="en-US" sz="1600" b="0" i="0" dirty="0">
            <a:solidFill>
              <a:schemeClr val="tx1"/>
            </a:solidFill>
            <a:latin typeface="+mj-lt"/>
          </a:endParaRPr>
        </a:p>
      </dgm:t>
    </dgm:pt>
    <dgm:pt modelId="{04238D90-1BC4-4B6C-AE78-AABC454F01EC}" type="parTrans" cxnId="{DEA765FB-2DCF-476A-A615-20AD6082D037}">
      <dgm:prSet/>
      <dgm:spPr/>
      <dgm:t>
        <a:bodyPr/>
        <a:lstStyle/>
        <a:p>
          <a:endParaRPr lang="en-US"/>
        </a:p>
      </dgm:t>
    </dgm:pt>
    <dgm:pt modelId="{0E13D896-819F-4F6B-857F-8A079D04EE44}" type="sibTrans" cxnId="{DEA765FB-2DCF-476A-A615-20AD6082D037}">
      <dgm:prSet/>
      <dgm:spPr/>
      <dgm:t>
        <a:bodyPr/>
        <a:lstStyle/>
        <a:p>
          <a:endParaRPr lang="en-US"/>
        </a:p>
      </dgm:t>
    </dgm:pt>
    <dgm:pt modelId="{D3781050-EC37-446E-B8A5-9B9B331886EA}" type="pres">
      <dgm:prSet presAssocID="{FCDC6674-2410-4707-81CC-0A337FFABF2D}" presName="Name0" presStyleCnt="0">
        <dgm:presLayoutVars>
          <dgm:chMax val="7"/>
          <dgm:chPref val="7"/>
          <dgm:dir/>
        </dgm:presLayoutVars>
      </dgm:prSet>
      <dgm:spPr/>
      <dgm:t>
        <a:bodyPr/>
        <a:lstStyle/>
        <a:p>
          <a:endParaRPr lang="en-US"/>
        </a:p>
      </dgm:t>
    </dgm:pt>
    <dgm:pt modelId="{DDFDFE8D-3D91-42BA-8529-03DA6108DCF1}" type="pres">
      <dgm:prSet presAssocID="{FCDC6674-2410-4707-81CC-0A337FFABF2D}" presName="Name1" presStyleCnt="0"/>
      <dgm:spPr/>
    </dgm:pt>
    <dgm:pt modelId="{6901086A-E992-49F4-9B8F-6C206888E5C2}" type="pres">
      <dgm:prSet presAssocID="{FCDC6674-2410-4707-81CC-0A337FFABF2D}" presName="cycle" presStyleCnt="0"/>
      <dgm:spPr/>
    </dgm:pt>
    <dgm:pt modelId="{BB2A2DA9-95F9-4EDB-8A93-332E3C571D1F}" type="pres">
      <dgm:prSet presAssocID="{FCDC6674-2410-4707-81CC-0A337FFABF2D}" presName="srcNode" presStyleLbl="node1" presStyleIdx="0" presStyleCnt="3"/>
      <dgm:spPr/>
    </dgm:pt>
    <dgm:pt modelId="{38D09D35-0DF1-4A7D-8794-3CACCC9E8618}" type="pres">
      <dgm:prSet presAssocID="{FCDC6674-2410-4707-81CC-0A337FFABF2D}" presName="conn" presStyleLbl="parChTrans1D2" presStyleIdx="0" presStyleCnt="1"/>
      <dgm:spPr/>
      <dgm:t>
        <a:bodyPr/>
        <a:lstStyle/>
        <a:p>
          <a:endParaRPr lang="en-US"/>
        </a:p>
      </dgm:t>
    </dgm:pt>
    <dgm:pt modelId="{5F0732AB-756D-4A5D-ADFC-873995D4C555}" type="pres">
      <dgm:prSet presAssocID="{FCDC6674-2410-4707-81CC-0A337FFABF2D}" presName="extraNode" presStyleLbl="node1" presStyleIdx="0" presStyleCnt="3"/>
      <dgm:spPr/>
    </dgm:pt>
    <dgm:pt modelId="{7419A35B-3C02-487E-AEEA-118FE43E67FF}" type="pres">
      <dgm:prSet presAssocID="{FCDC6674-2410-4707-81CC-0A337FFABF2D}" presName="dstNode" presStyleLbl="node1" presStyleIdx="0" presStyleCnt="3"/>
      <dgm:spPr/>
    </dgm:pt>
    <dgm:pt modelId="{0C74A69E-B933-4B10-A78F-CEA397BECBEA}" type="pres">
      <dgm:prSet presAssocID="{E386775E-1844-41A2-8E77-4B01CCEC98F3}" presName="text_1" presStyleLbl="node1" presStyleIdx="0" presStyleCnt="3" custScaleY="131727" custLinFactNeighborX="-528">
        <dgm:presLayoutVars>
          <dgm:bulletEnabled val="1"/>
        </dgm:presLayoutVars>
      </dgm:prSet>
      <dgm:spPr/>
      <dgm:t>
        <a:bodyPr/>
        <a:lstStyle/>
        <a:p>
          <a:endParaRPr lang="en-US"/>
        </a:p>
      </dgm:t>
    </dgm:pt>
    <dgm:pt modelId="{5A166DF9-7005-458D-BB48-2E24CD94FAE7}" type="pres">
      <dgm:prSet presAssocID="{E386775E-1844-41A2-8E77-4B01CCEC98F3}" presName="accent_1" presStyleCnt="0"/>
      <dgm:spPr/>
    </dgm:pt>
    <dgm:pt modelId="{569AC37E-6726-4238-A57A-C8434D5D0F1D}" type="pres">
      <dgm:prSet presAssocID="{E386775E-1844-41A2-8E77-4B01CCEC98F3}" presName="accentRepeatNode" presStyleLbl="solidFgAcc1" presStyleIdx="0" presStyleCnt="3" custScaleX="57715" custScaleY="57189"/>
      <dgm:spPr/>
    </dgm:pt>
    <dgm:pt modelId="{CADE4C5C-EF94-4255-B688-C7AA0922E26E}" type="pres">
      <dgm:prSet presAssocID="{8333F5F5-6FBC-4BFB-8584-37834FCC93F5}" presName="text_2" presStyleLbl="node1" presStyleIdx="1" presStyleCnt="3" custScaleY="131727" custLinFactNeighborX="-558">
        <dgm:presLayoutVars>
          <dgm:bulletEnabled val="1"/>
        </dgm:presLayoutVars>
      </dgm:prSet>
      <dgm:spPr/>
      <dgm:t>
        <a:bodyPr/>
        <a:lstStyle/>
        <a:p>
          <a:endParaRPr lang="en-US"/>
        </a:p>
      </dgm:t>
    </dgm:pt>
    <dgm:pt modelId="{556C6B9E-5852-4AF9-BFAA-85333019C311}" type="pres">
      <dgm:prSet presAssocID="{8333F5F5-6FBC-4BFB-8584-37834FCC93F5}" presName="accent_2" presStyleCnt="0"/>
      <dgm:spPr/>
    </dgm:pt>
    <dgm:pt modelId="{787C164B-CFCE-47AF-B262-314E9E0E1285}" type="pres">
      <dgm:prSet presAssocID="{8333F5F5-6FBC-4BFB-8584-37834FCC93F5}" presName="accentRepeatNode" presStyleLbl="solidFgAcc1" presStyleIdx="1" presStyleCnt="3" custScaleX="57715" custScaleY="57189"/>
      <dgm:spPr/>
    </dgm:pt>
    <dgm:pt modelId="{DB35DE6A-AEDE-4D31-B16D-0366F0D7D0E8}" type="pres">
      <dgm:prSet presAssocID="{D641D9E6-B2D0-4B86-A3A9-B78498F78167}" presName="text_3" presStyleLbl="node1" presStyleIdx="2" presStyleCnt="3" custScaleY="131727">
        <dgm:presLayoutVars>
          <dgm:bulletEnabled val="1"/>
        </dgm:presLayoutVars>
      </dgm:prSet>
      <dgm:spPr/>
      <dgm:t>
        <a:bodyPr/>
        <a:lstStyle/>
        <a:p>
          <a:endParaRPr lang="en-US"/>
        </a:p>
      </dgm:t>
    </dgm:pt>
    <dgm:pt modelId="{DB2D9BF1-CF00-49E1-BBAF-017E46891BFF}" type="pres">
      <dgm:prSet presAssocID="{D641D9E6-B2D0-4B86-A3A9-B78498F78167}" presName="accent_3" presStyleCnt="0"/>
      <dgm:spPr/>
    </dgm:pt>
    <dgm:pt modelId="{0554BBCD-3515-455D-99C5-6AB7E4130130}" type="pres">
      <dgm:prSet presAssocID="{D641D9E6-B2D0-4B86-A3A9-B78498F78167}" presName="accentRepeatNode" presStyleLbl="solidFgAcc1" presStyleIdx="2" presStyleCnt="3" custScaleX="57715" custScaleY="57189"/>
      <dgm:spPr/>
    </dgm:pt>
  </dgm:ptLst>
  <dgm:cxnLst>
    <dgm:cxn modelId="{361F9EF5-1364-428B-9E63-EF4594B04CA7}" srcId="{FCDC6674-2410-4707-81CC-0A337FFABF2D}" destId="{E386775E-1844-41A2-8E77-4B01CCEC98F3}" srcOrd="0" destOrd="0" parTransId="{EF685EF4-5938-4C0C-9A93-757A06C4838B}" sibTransId="{AAE23BDD-DF11-4A96-BD47-F20943A82D54}"/>
    <dgm:cxn modelId="{5F82A6C5-03DE-8741-97FF-94161DC01459}" type="presOf" srcId="{FCDC6674-2410-4707-81CC-0A337FFABF2D}" destId="{D3781050-EC37-446E-B8A5-9B9B331886EA}" srcOrd="0" destOrd="0" presId="urn:microsoft.com/office/officeart/2008/layout/VerticalCurvedList"/>
    <dgm:cxn modelId="{DEA765FB-2DCF-476A-A615-20AD6082D037}" srcId="{FCDC6674-2410-4707-81CC-0A337FFABF2D}" destId="{D641D9E6-B2D0-4B86-A3A9-B78498F78167}" srcOrd="2" destOrd="0" parTransId="{04238D90-1BC4-4B6C-AE78-AABC454F01EC}" sibTransId="{0E13D896-819F-4F6B-857F-8A079D04EE44}"/>
    <dgm:cxn modelId="{F7614FB1-7DA3-4FB5-8004-16A4C763D659}" srcId="{FCDC6674-2410-4707-81CC-0A337FFABF2D}" destId="{8333F5F5-6FBC-4BFB-8584-37834FCC93F5}" srcOrd="1" destOrd="0" parTransId="{F38C41F1-B1D5-413C-B56F-4495274E1742}" sibTransId="{9FA1E02B-54BF-4281-839F-3D0F3ED1B6F5}"/>
    <dgm:cxn modelId="{25CC9189-5336-9D48-AFC3-627324E90C1F}" type="presOf" srcId="{AAE23BDD-DF11-4A96-BD47-F20943A82D54}" destId="{38D09D35-0DF1-4A7D-8794-3CACCC9E8618}" srcOrd="0" destOrd="0" presId="urn:microsoft.com/office/officeart/2008/layout/VerticalCurvedList"/>
    <dgm:cxn modelId="{52C3C451-DDB8-DB4E-AAA4-EF33D3CAF2AA}" type="presOf" srcId="{8333F5F5-6FBC-4BFB-8584-37834FCC93F5}" destId="{CADE4C5C-EF94-4255-B688-C7AA0922E26E}" srcOrd="0" destOrd="0" presId="urn:microsoft.com/office/officeart/2008/layout/VerticalCurvedList"/>
    <dgm:cxn modelId="{470EC780-9CDA-4649-9220-0BCA21E3FD96}" type="presOf" srcId="{D641D9E6-B2D0-4B86-A3A9-B78498F78167}" destId="{DB35DE6A-AEDE-4D31-B16D-0366F0D7D0E8}" srcOrd="0" destOrd="0" presId="urn:microsoft.com/office/officeart/2008/layout/VerticalCurvedList"/>
    <dgm:cxn modelId="{197827B8-5323-414C-869E-5253332D6D00}" type="presOf" srcId="{E386775E-1844-41A2-8E77-4B01CCEC98F3}" destId="{0C74A69E-B933-4B10-A78F-CEA397BECBEA}" srcOrd="0" destOrd="0" presId="urn:microsoft.com/office/officeart/2008/layout/VerticalCurvedList"/>
    <dgm:cxn modelId="{F03C0304-5D37-EF4E-948B-503DF3E673B0}" type="presParOf" srcId="{D3781050-EC37-446E-B8A5-9B9B331886EA}" destId="{DDFDFE8D-3D91-42BA-8529-03DA6108DCF1}" srcOrd="0" destOrd="0" presId="urn:microsoft.com/office/officeart/2008/layout/VerticalCurvedList"/>
    <dgm:cxn modelId="{9C94A5EE-0582-294D-B3F8-44167F807D91}" type="presParOf" srcId="{DDFDFE8D-3D91-42BA-8529-03DA6108DCF1}" destId="{6901086A-E992-49F4-9B8F-6C206888E5C2}" srcOrd="0" destOrd="0" presId="urn:microsoft.com/office/officeart/2008/layout/VerticalCurvedList"/>
    <dgm:cxn modelId="{50DE5E3F-91B5-CF41-88A9-8FAF7F0A3EF3}" type="presParOf" srcId="{6901086A-E992-49F4-9B8F-6C206888E5C2}" destId="{BB2A2DA9-95F9-4EDB-8A93-332E3C571D1F}" srcOrd="0" destOrd="0" presId="urn:microsoft.com/office/officeart/2008/layout/VerticalCurvedList"/>
    <dgm:cxn modelId="{8DDAD5A9-83D5-3942-9FC2-154C10839667}" type="presParOf" srcId="{6901086A-E992-49F4-9B8F-6C206888E5C2}" destId="{38D09D35-0DF1-4A7D-8794-3CACCC9E8618}" srcOrd="1" destOrd="0" presId="urn:microsoft.com/office/officeart/2008/layout/VerticalCurvedList"/>
    <dgm:cxn modelId="{D70E9800-8935-794E-BC08-895EE896C1DE}" type="presParOf" srcId="{6901086A-E992-49F4-9B8F-6C206888E5C2}" destId="{5F0732AB-756D-4A5D-ADFC-873995D4C555}" srcOrd="2" destOrd="0" presId="urn:microsoft.com/office/officeart/2008/layout/VerticalCurvedList"/>
    <dgm:cxn modelId="{DE33B3C5-C507-E54D-90FF-AE2B948A77E4}" type="presParOf" srcId="{6901086A-E992-49F4-9B8F-6C206888E5C2}" destId="{7419A35B-3C02-487E-AEEA-118FE43E67FF}" srcOrd="3" destOrd="0" presId="urn:microsoft.com/office/officeart/2008/layout/VerticalCurvedList"/>
    <dgm:cxn modelId="{FF7F9660-340E-A54A-BCAE-1EAF4906CAEF}" type="presParOf" srcId="{DDFDFE8D-3D91-42BA-8529-03DA6108DCF1}" destId="{0C74A69E-B933-4B10-A78F-CEA397BECBEA}" srcOrd="1" destOrd="0" presId="urn:microsoft.com/office/officeart/2008/layout/VerticalCurvedList"/>
    <dgm:cxn modelId="{F313E1A2-BF03-A546-91A0-DE5E6F657E05}" type="presParOf" srcId="{DDFDFE8D-3D91-42BA-8529-03DA6108DCF1}" destId="{5A166DF9-7005-458D-BB48-2E24CD94FAE7}" srcOrd="2" destOrd="0" presId="urn:microsoft.com/office/officeart/2008/layout/VerticalCurvedList"/>
    <dgm:cxn modelId="{5D226BAD-ED25-084B-98EE-E47482E60AE2}" type="presParOf" srcId="{5A166DF9-7005-458D-BB48-2E24CD94FAE7}" destId="{569AC37E-6726-4238-A57A-C8434D5D0F1D}" srcOrd="0" destOrd="0" presId="urn:microsoft.com/office/officeart/2008/layout/VerticalCurvedList"/>
    <dgm:cxn modelId="{7F9EFB31-5A2D-FF4A-8D7F-9F6E90FB0BED}" type="presParOf" srcId="{DDFDFE8D-3D91-42BA-8529-03DA6108DCF1}" destId="{CADE4C5C-EF94-4255-B688-C7AA0922E26E}" srcOrd="3" destOrd="0" presId="urn:microsoft.com/office/officeart/2008/layout/VerticalCurvedList"/>
    <dgm:cxn modelId="{1FA71A41-A660-6B46-BB74-0C57B1BD8315}" type="presParOf" srcId="{DDFDFE8D-3D91-42BA-8529-03DA6108DCF1}" destId="{556C6B9E-5852-4AF9-BFAA-85333019C311}" srcOrd="4" destOrd="0" presId="urn:microsoft.com/office/officeart/2008/layout/VerticalCurvedList"/>
    <dgm:cxn modelId="{D7E953B4-7EE4-AF44-BB1B-A34DEC0EB13E}" type="presParOf" srcId="{556C6B9E-5852-4AF9-BFAA-85333019C311}" destId="{787C164B-CFCE-47AF-B262-314E9E0E1285}" srcOrd="0" destOrd="0" presId="urn:microsoft.com/office/officeart/2008/layout/VerticalCurvedList"/>
    <dgm:cxn modelId="{3B5E07CC-11EB-4C4E-BCA1-818178A04BB9}" type="presParOf" srcId="{DDFDFE8D-3D91-42BA-8529-03DA6108DCF1}" destId="{DB35DE6A-AEDE-4D31-B16D-0366F0D7D0E8}" srcOrd="5" destOrd="0" presId="urn:microsoft.com/office/officeart/2008/layout/VerticalCurvedList"/>
    <dgm:cxn modelId="{16A6D2BE-1FD5-F04E-A3FD-688EA59D7771}" type="presParOf" srcId="{DDFDFE8D-3D91-42BA-8529-03DA6108DCF1}" destId="{DB2D9BF1-CF00-49E1-BBAF-017E46891BFF}" srcOrd="6" destOrd="0" presId="urn:microsoft.com/office/officeart/2008/layout/VerticalCurvedList"/>
    <dgm:cxn modelId="{AFC780D9-C016-E042-AC2F-5D146A5C926B}" type="presParOf" srcId="{DB2D9BF1-CF00-49E1-BBAF-017E46891BFF}" destId="{0554BBCD-3515-455D-99C5-6AB7E4130130}"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09D35-0DF1-4A7D-8794-3CACCC9E8618}">
      <dsp:nvSpPr>
        <dsp:cNvPr id="0" name=""/>
        <dsp:cNvSpPr/>
      </dsp:nvSpPr>
      <dsp:spPr>
        <a:xfrm>
          <a:off x="-6178760" y="-945282"/>
          <a:ext cx="7354997" cy="7354997"/>
        </a:xfrm>
        <a:prstGeom prst="blockArc">
          <a:avLst>
            <a:gd name="adj1" fmla="val 18900000"/>
            <a:gd name="adj2" fmla="val 2700000"/>
            <a:gd name="adj3" fmla="val 29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74A69E-B933-4B10-A78F-CEA397BECBEA}">
      <dsp:nvSpPr>
        <dsp:cNvPr id="0" name=""/>
        <dsp:cNvSpPr/>
      </dsp:nvSpPr>
      <dsp:spPr>
        <a:xfrm>
          <a:off x="734112" y="373073"/>
          <a:ext cx="4252866"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3340" rIns="53340" bIns="53340" numCol="1" spcCol="1270" anchor="ctr" anchorCtr="0">
          <a:noAutofit/>
        </a:bodyPr>
        <a:lstStyle/>
        <a:p>
          <a:pPr lvl="0" algn="l" defTabSz="933450">
            <a:lnSpc>
              <a:spcPct val="100000"/>
            </a:lnSpc>
            <a:spcBef>
              <a:spcPct val="0"/>
            </a:spcBef>
            <a:spcAft>
              <a:spcPts val="0"/>
            </a:spcAft>
          </a:pPr>
          <a:r>
            <a:rPr lang="en-US" sz="2100" b="1" i="0" kern="1200" dirty="0">
              <a:solidFill>
                <a:schemeClr val="bg1"/>
              </a:solidFill>
              <a:latin typeface="Gill Sans MT" panose="020B0502020104020203" pitchFamily="34" charset="0"/>
            </a:rPr>
            <a:t>1. Supply Chain Mapping </a:t>
          </a:r>
        </a:p>
      </dsp:txBody>
      <dsp:txXfrm>
        <a:off x="734112" y="373073"/>
        <a:ext cx="4252866" cy="1439626"/>
      </dsp:txXfrm>
    </dsp:sp>
    <dsp:sp modelId="{569AC37E-6726-4238-A57A-C8434D5D0F1D}">
      <dsp:nvSpPr>
        <dsp:cNvPr id="0" name=""/>
        <dsp:cNvSpPr/>
      </dsp:nvSpPr>
      <dsp:spPr>
        <a:xfrm>
          <a:off x="362342" y="70225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DE4C5C-EF94-4255-B688-C7AA0922E26E}">
      <dsp:nvSpPr>
        <dsp:cNvPr id="0" name=""/>
        <dsp:cNvSpPr/>
      </dsp:nvSpPr>
      <dsp:spPr>
        <a:xfrm>
          <a:off x="1132317" y="2012403"/>
          <a:ext cx="3855602"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3340" rIns="53340" bIns="53340" numCol="1" spcCol="1270" anchor="ctr" anchorCtr="0">
          <a:noAutofit/>
        </a:bodyPr>
        <a:lstStyle/>
        <a:p>
          <a:pPr lvl="0" algn="l" defTabSz="933450">
            <a:lnSpc>
              <a:spcPct val="100000"/>
            </a:lnSpc>
            <a:spcBef>
              <a:spcPct val="0"/>
            </a:spcBef>
            <a:spcAft>
              <a:spcPts val="0"/>
            </a:spcAft>
          </a:pPr>
          <a:r>
            <a:rPr lang="en-US" sz="2100" b="1" kern="1200" dirty="0">
              <a:latin typeface="Gill Sans MT" panose="020B0502020104020203" pitchFamily="34" charset="0"/>
            </a:rPr>
            <a:t>2. Capability Maturity Model (CMM)</a:t>
          </a:r>
        </a:p>
        <a:p>
          <a:pPr lvl="0" algn="l" defTabSz="933450">
            <a:lnSpc>
              <a:spcPct val="100000"/>
            </a:lnSpc>
            <a:spcBef>
              <a:spcPct val="0"/>
            </a:spcBef>
            <a:spcAft>
              <a:spcPts val="0"/>
            </a:spcAft>
          </a:pPr>
          <a:r>
            <a:rPr kumimoji="0" lang="en-US" sz="1600" b="0" i="0" u="none" strike="noStrike" kern="1200" cap="none" spc="0" normalizeH="0" baseline="0" noProof="0" dirty="0">
              <a:ln>
                <a:noFill/>
              </a:ln>
              <a:solidFill>
                <a:schemeClr val="bg1"/>
              </a:solidFill>
              <a:effectLst/>
              <a:uLnTx/>
              <a:uFillTx/>
              <a:latin typeface="+mj-lt"/>
              <a:ea typeface="+mn-ea"/>
              <a:cs typeface="+mn-cs"/>
            </a:rPr>
            <a:t>     </a:t>
          </a:r>
          <a:endParaRPr lang="en-US" sz="1600" b="0" i="0" kern="1200" dirty="0">
            <a:solidFill>
              <a:schemeClr val="bg1"/>
            </a:solidFill>
            <a:latin typeface="+mj-lt"/>
          </a:endParaRPr>
        </a:p>
      </dsp:txBody>
      <dsp:txXfrm>
        <a:off x="1132317" y="2012403"/>
        <a:ext cx="3855602" cy="1439626"/>
      </dsp:txXfrm>
    </dsp:sp>
    <dsp:sp modelId="{787C164B-CFCE-47AF-B262-314E9E0E1285}">
      <dsp:nvSpPr>
        <dsp:cNvPr id="0" name=""/>
        <dsp:cNvSpPr/>
      </dsp:nvSpPr>
      <dsp:spPr>
        <a:xfrm>
          <a:off x="759607" y="234158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35DE6A-AEDE-4D31-B16D-0366F0D7D0E8}">
      <dsp:nvSpPr>
        <dsp:cNvPr id="0" name=""/>
        <dsp:cNvSpPr/>
      </dsp:nvSpPr>
      <dsp:spPr>
        <a:xfrm>
          <a:off x="756567" y="3651733"/>
          <a:ext cx="4252866"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3340" rIns="53340" bIns="53340" numCol="1" spcCol="1270" anchor="ctr" anchorCtr="0">
          <a:noAutofit/>
        </a:bodyPr>
        <a:lstStyle/>
        <a:p>
          <a:pPr lvl="0" algn="l" defTabSz="933450">
            <a:lnSpc>
              <a:spcPct val="100000"/>
            </a:lnSpc>
            <a:spcBef>
              <a:spcPct val="0"/>
            </a:spcBef>
            <a:spcAft>
              <a:spcPts val="0"/>
            </a:spcAft>
          </a:pPr>
          <a:r>
            <a:rPr lang="en-US" sz="2100" b="1" kern="1200" dirty="0">
              <a:solidFill>
                <a:schemeClr val="bg1"/>
              </a:solidFill>
              <a:latin typeface="Gill Sans MT" panose="020B0502020104020203" pitchFamily="34" charset="0"/>
            </a:rPr>
            <a:t>3. Key Performance Indicators (KPIs)</a:t>
          </a:r>
        </a:p>
        <a:p>
          <a:pPr lvl="0" algn="l" defTabSz="933450">
            <a:lnSpc>
              <a:spcPct val="100000"/>
            </a:lnSpc>
            <a:spcBef>
              <a:spcPct val="0"/>
            </a:spcBef>
            <a:spcAft>
              <a:spcPts val="0"/>
            </a:spcAft>
          </a:pPr>
          <a:r>
            <a:rPr kumimoji="0" lang="en-US" sz="1600" b="0" i="0" u="none" strike="noStrike" kern="1200" cap="none" spc="0" normalizeH="0" baseline="0" noProof="0" dirty="0">
              <a:ln>
                <a:noFill/>
              </a:ln>
              <a:solidFill>
                <a:schemeClr val="tx1"/>
              </a:solidFill>
              <a:effectLst/>
              <a:uLnTx/>
              <a:uFillTx/>
              <a:latin typeface="+mj-lt"/>
              <a:ea typeface="+mn-ea"/>
              <a:cs typeface="+mn-cs"/>
            </a:rPr>
            <a:t>     </a:t>
          </a:r>
          <a:endParaRPr lang="en-US" sz="1600" b="0" i="0" kern="1200" dirty="0">
            <a:solidFill>
              <a:schemeClr val="tx1"/>
            </a:solidFill>
            <a:latin typeface="+mj-lt"/>
          </a:endParaRPr>
        </a:p>
      </dsp:txBody>
      <dsp:txXfrm>
        <a:off x="756567" y="3651733"/>
        <a:ext cx="4252866" cy="1439626"/>
      </dsp:txXfrm>
    </dsp:sp>
    <dsp:sp modelId="{0554BBCD-3515-455D-99C5-6AB7E4130130}">
      <dsp:nvSpPr>
        <dsp:cNvPr id="0" name=""/>
        <dsp:cNvSpPr/>
      </dsp:nvSpPr>
      <dsp:spPr>
        <a:xfrm>
          <a:off x="362342" y="398091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11/11/2019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930756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09446B8C-B910-BF49-A73D-C45B5A537964}" type="slidenum">
              <a:rPr lang="en-US" smtClean="0"/>
              <a:t>11</a:t>
            </a:fld>
            <a:endParaRPr lang="en-US" dirty="0"/>
          </a:p>
        </p:txBody>
      </p:sp>
    </p:spTree>
    <p:extLst>
      <p:ext uri="{BB962C8B-B14F-4D97-AF65-F5344CB8AC3E}">
        <p14:creationId xmlns:p14="http://schemas.microsoft.com/office/powerpoint/2010/main" val="1509240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intent here</a:t>
            </a:r>
            <a:r>
              <a:rPr lang="en-US" baseline="0" dirty="0"/>
              <a:t> is to go more granular on how both outputs will be used and to begin to convey how the two sets of information play off of each other </a:t>
            </a:r>
          </a:p>
          <a:p>
            <a:r>
              <a:rPr lang="en-US" baseline="0" dirty="0" smtClean="0"/>
              <a:t>For </a:t>
            </a:r>
            <a:r>
              <a:rPr lang="en-US" baseline="0" dirty="0"/>
              <a:t>KPIs- where are the performance issues, can they be explained by low maturity,  </a:t>
            </a:r>
          </a:p>
          <a:p>
            <a:r>
              <a:rPr lang="en-US" baseline="0" dirty="0" smtClean="0"/>
              <a:t>For </a:t>
            </a:r>
            <a:r>
              <a:rPr lang="en-US" baseline="0" dirty="0"/>
              <a:t>CMM- if low maturity in places, how is it affecting performance </a:t>
            </a:r>
          </a:p>
          <a:p>
            <a:endParaRPr lang="en-US" baseline="0" dirty="0"/>
          </a:p>
        </p:txBody>
      </p:sp>
      <p:sp>
        <p:nvSpPr>
          <p:cNvPr id="4" name="Slide Number Placeholder 3"/>
          <p:cNvSpPr>
            <a:spLocks noGrp="1"/>
          </p:cNvSpPr>
          <p:nvPr>
            <p:ph type="sldNum" sz="quarter" idx="10"/>
          </p:nvPr>
        </p:nvSpPr>
        <p:spPr/>
        <p:txBody>
          <a:bodyPr/>
          <a:lstStyle/>
          <a:p>
            <a:fld id="{950B9C52-E2F9-4229-A752-FF3A322C8BC5}" type="slidenum">
              <a:rPr lang="en-US" smtClean="0"/>
              <a:t>12</a:t>
            </a:fld>
            <a:endParaRPr lang="en-US" dirty="0"/>
          </a:p>
        </p:txBody>
      </p:sp>
    </p:spTree>
    <p:extLst>
      <p:ext uri="{BB962C8B-B14F-4D97-AF65-F5344CB8AC3E}">
        <p14:creationId xmlns:p14="http://schemas.microsoft.com/office/powerpoint/2010/main" val="2550832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is a preview of what is to come later in the training and you will see this again in more detail. Understanding capability and performance provides a complete picture of a</a:t>
            </a:r>
            <a:r>
              <a:rPr lang="en-US" baseline="0" dirty="0" smtClean="0"/>
              <a:t> supply chain’s current state.  Although theoretically highly developed capability should lead to higher-levels of performance (and vice versa), this is not necessarily the case. The National Supply Chain Assessment provides data on both better informing planning and performance management.</a:t>
            </a:r>
            <a:endParaRPr lang="en-US" dirty="0" smtClean="0"/>
          </a:p>
          <a:p>
            <a:endParaRPr lang="en-US" dirty="0"/>
          </a:p>
        </p:txBody>
      </p:sp>
      <p:sp>
        <p:nvSpPr>
          <p:cNvPr id="4" name="Slide Number Placeholder 3"/>
          <p:cNvSpPr>
            <a:spLocks noGrp="1"/>
          </p:cNvSpPr>
          <p:nvPr>
            <p:ph type="sldNum" sz="quarter" idx="10"/>
          </p:nvPr>
        </p:nvSpPr>
        <p:spPr/>
        <p:txBody>
          <a:bodyPr/>
          <a:lstStyle/>
          <a:p>
            <a:fld id="{BEB1AEA3-8E71-4BE8-9394-E2C1302B336F}" type="slidenum">
              <a:rPr lang="en-US" smtClean="0"/>
              <a:t>13</a:t>
            </a:fld>
            <a:endParaRPr lang="en-US"/>
          </a:p>
        </p:txBody>
      </p:sp>
    </p:spTree>
    <p:extLst>
      <p:ext uri="{BB962C8B-B14F-4D97-AF65-F5344CB8AC3E}">
        <p14:creationId xmlns:p14="http://schemas.microsoft.com/office/powerpoint/2010/main" val="8961146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The NSCA is a three part comprehensive toolkit designed</a:t>
            </a:r>
            <a:r>
              <a:rPr lang="en-US" dirty="0">
                <a:solidFill>
                  <a:srgbClr val="FF0000"/>
                </a:solidFill>
              </a:rPr>
              <a:t> </a:t>
            </a:r>
            <a:r>
              <a:rPr lang="en-US" dirty="0"/>
              <a:t>to assess the capability and performance of public health supply chains in developing countries. We previously</a:t>
            </a:r>
            <a:r>
              <a:rPr lang="en-US" baseline="0" dirty="0"/>
              <a:t> discussed the Supply Chain mapping and will now go through the CMM and </a:t>
            </a:r>
            <a:r>
              <a:rPr lang="en-US" baseline="0" dirty="0" smtClean="0"/>
              <a:t>KPIs. Several characteristics we wanted in the NSCA toolkit are for there to be a single data collection process for CMM and KPIs, electronic data collection with tablets (currently set up using </a:t>
            </a:r>
            <a:r>
              <a:rPr lang="en-US" baseline="0" dirty="0" err="1" smtClean="0"/>
              <a:t>SurveyCTO</a:t>
            </a:r>
            <a:r>
              <a:rPr lang="en-US" baseline="0" dirty="0" smtClean="0"/>
              <a:t>), and to arrive at scores for each functional area and each level of the supply chain.</a:t>
            </a:r>
            <a:endParaRPr lang="en-US" dirty="0"/>
          </a:p>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3</a:t>
            </a:fld>
            <a:endParaRPr lang="en-US" dirty="0"/>
          </a:p>
        </p:txBody>
      </p:sp>
    </p:spTree>
    <p:extLst>
      <p:ext uri="{BB962C8B-B14F-4D97-AF65-F5344CB8AC3E}">
        <p14:creationId xmlns:p14="http://schemas.microsoft.com/office/powerpoint/2010/main" val="3111497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US" altLang="en-US" dirty="0"/>
              <a:t>Use this slide to show levels</a:t>
            </a:r>
            <a:r>
              <a:rPr lang="en-US" altLang="en-US" baseline="0" dirty="0"/>
              <a:t> of the supply chain covered by an assessment. The exact levels will vary by country and the sampling will need to be based on the levels to be included.</a:t>
            </a:r>
          </a:p>
          <a:p>
            <a:r>
              <a:rPr lang="en-US" altLang="en-US" baseline="0" dirty="0"/>
              <a:t>If the country has a parallel supply chain then facilities from both the government system and the parallel system will need to be included at each level where appropriate</a:t>
            </a:r>
            <a:r>
              <a:rPr lang="en-US" altLang="en-US" baseline="0" dirty="0" smtClean="0"/>
              <a:t>. Consider the different units at the central level that you will need to talk to, some are likely separate from the MOH, such as the pharmaceutical regulatory authority.</a:t>
            </a:r>
            <a:endParaRPr lang="en-US" altLang="en-US" dirty="0"/>
          </a:p>
          <a:p>
            <a:endParaRPr lang="en-US" altLang="en-US" dirty="0"/>
          </a:p>
        </p:txBody>
      </p:sp>
      <p:sp>
        <p:nvSpPr>
          <p:cNvPr id="34820"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ECBB2B00-5F9B-4A01-A947-4575FDEB20CD}" type="slidenum">
              <a:rPr lang="en-US" altLang="en-US" sz="1200">
                <a:latin typeface="Times" panose="02020603050405020304" pitchFamily="18" charset="0"/>
              </a:rPr>
              <a:pPr/>
              <a:t>4</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594753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example of the levels from Zambia. </a:t>
            </a:r>
            <a:r>
              <a:rPr lang="en-US" dirty="0" smtClean="0"/>
              <a:t>You have seen this supply chain map before. </a:t>
            </a:r>
            <a:r>
              <a:rPr lang="en-US" baseline="0" dirty="0" smtClean="0"/>
              <a:t>Gold arrows indicate the locations that the assessment was conducted in Zambia for the Government system. </a:t>
            </a:r>
            <a:r>
              <a:rPr lang="en-US" dirty="0" smtClean="0"/>
              <a:t>We </a:t>
            </a:r>
            <a:r>
              <a:rPr lang="en-US" dirty="0"/>
              <a:t>assessed the parallel supply chain run by </a:t>
            </a:r>
            <a:r>
              <a:rPr lang="en-US" dirty="0" smtClean="0"/>
              <a:t>the Churches Health Association</a:t>
            </a:r>
            <a:r>
              <a:rPr lang="en-US" baseline="0" dirty="0" smtClean="0"/>
              <a:t> of Zambia (</a:t>
            </a:r>
            <a:r>
              <a:rPr lang="en-US" dirty="0" smtClean="0"/>
              <a:t>CHAZ) </a:t>
            </a:r>
            <a:r>
              <a:rPr lang="en-US" dirty="0"/>
              <a:t>at the </a:t>
            </a:r>
            <a:r>
              <a:rPr lang="en-US" dirty="0" smtClean="0"/>
              <a:t>Central</a:t>
            </a:r>
            <a:r>
              <a:rPr lang="en-US" baseline="0" dirty="0" smtClean="0"/>
              <a:t> and </a:t>
            </a:r>
            <a:r>
              <a:rPr lang="en-US" baseline="0" dirty="0"/>
              <a:t>peripheral </a:t>
            </a:r>
            <a:r>
              <a:rPr lang="en-US" baseline="0" dirty="0" smtClean="0"/>
              <a:t>levels (sites visited shown in blue).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5</a:t>
            </a:fld>
            <a:endParaRPr lang="en-US" dirty="0"/>
          </a:p>
        </p:txBody>
      </p:sp>
    </p:spTree>
    <p:extLst>
      <p:ext uri="{BB962C8B-B14F-4D97-AF65-F5344CB8AC3E}">
        <p14:creationId xmlns:p14="http://schemas.microsoft.com/office/powerpoint/2010/main" val="1750945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US" altLang="en-US" dirty="0"/>
              <a:t>This slide</a:t>
            </a:r>
            <a:r>
              <a:rPr lang="en-US" altLang="en-US" baseline="0" dirty="0"/>
              <a:t> shows the functional modules of the tool. </a:t>
            </a:r>
            <a:endParaRPr lang="en-US" altLang="en-US" dirty="0"/>
          </a:p>
          <a:p>
            <a:r>
              <a:rPr lang="en-US" altLang="en-US" dirty="0" smtClean="0"/>
              <a:t>Scope </a:t>
            </a:r>
            <a:r>
              <a:rPr lang="en-US" altLang="en-US" dirty="0"/>
              <a:t>of modules- perspective and expectations</a:t>
            </a:r>
            <a:r>
              <a:rPr lang="en-US" altLang="en-US" baseline="0" dirty="0"/>
              <a:t> </a:t>
            </a:r>
            <a:r>
              <a:rPr lang="en-US" altLang="en-US" baseline="0" dirty="0" smtClean="0"/>
              <a:t>(i.e</a:t>
            </a:r>
            <a:r>
              <a:rPr lang="en-US" altLang="en-US" baseline="0" dirty="0"/>
              <a:t>. some modules primarily at central </a:t>
            </a:r>
            <a:r>
              <a:rPr lang="en-US" altLang="en-US" baseline="0" dirty="0" smtClean="0"/>
              <a:t>level (e.g. strategic planning &amp; management), </a:t>
            </a:r>
            <a:r>
              <a:rPr lang="en-US" altLang="en-US" baseline="0" dirty="0"/>
              <a:t>others at all almost all </a:t>
            </a:r>
            <a:r>
              <a:rPr lang="en-US" altLang="en-US" baseline="0" dirty="0" smtClean="0"/>
              <a:t>levels (e.g. HR, LMIS)) This is discussed further on the next slide.</a:t>
            </a:r>
            <a:endParaRPr lang="en-US" altLang="en-US" dirty="0"/>
          </a:p>
          <a:p>
            <a:r>
              <a:rPr lang="en-US" altLang="en-US" dirty="0"/>
              <a:t>Modules listed here are how they appear in the tool.</a:t>
            </a:r>
          </a:p>
        </p:txBody>
      </p:sp>
      <p:sp>
        <p:nvSpPr>
          <p:cNvPr id="34820"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ECBB2B00-5F9B-4A01-A947-4575FDEB20CD}" type="slidenum">
              <a:rPr lang="en-US" altLang="en-US" sz="1200">
                <a:latin typeface="Times" panose="02020603050405020304" pitchFamily="18" charset="0"/>
              </a:rPr>
              <a:pPr/>
              <a:t>6</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3828148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Different</a:t>
            </a:r>
            <a:r>
              <a:rPr lang="en-US" baseline="0" dirty="0"/>
              <a:t> functional modules are asked at different levels of the supply chain. The questions may differ between levels. For example, for warehousing at the MOH you would ask about policies, but assess the actual storeroom conditions at the others. Procurement questions are only asked at RH if they do procurement. The maturity scores differ between levels</a:t>
            </a:r>
            <a:r>
              <a:rPr lang="en-US" baseline="0" dirty="0" smtClean="0"/>
              <a:t>. For example you would expect more at the central level than the peripheral levels. Specifically, things should be computerized centrally, but may be paper based at the peripheral level, so having an electronic system may be considered basic at the central level, but advanced at a peripheral level.</a:t>
            </a:r>
            <a:endParaRPr lang="en-US" baseline="0" dirty="0"/>
          </a:p>
          <a:p>
            <a:endParaRPr lang="en-US" baseline="0" dirty="0"/>
          </a:p>
        </p:txBody>
      </p:sp>
      <p:sp>
        <p:nvSpPr>
          <p:cNvPr id="4" name="Slide Number Placeholder 3"/>
          <p:cNvSpPr>
            <a:spLocks noGrp="1"/>
          </p:cNvSpPr>
          <p:nvPr>
            <p:ph type="sldNum" sz="quarter" idx="10"/>
          </p:nvPr>
        </p:nvSpPr>
        <p:spPr/>
        <p:txBody>
          <a:bodyPr/>
          <a:lstStyle/>
          <a:p>
            <a:fld id="{09446B8C-B910-BF49-A73D-C45B5A537964}" type="slidenum">
              <a:rPr lang="en-US" smtClean="0"/>
              <a:t>7</a:t>
            </a:fld>
            <a:endParaRPr lang="en-US" dirty="0"/>
          </a:p>
        </p:txBody>
      </p:sp>
    </p:spTree>
    <p:extLst>
      <p:ext uri="{BB962C8B-B14F-4D97-AF65-F5344CB8AC3E}">
        <p14:creationId xmlns:p14="http://schemas.microsoft.com/office/powerpoint/2010/main" val="1509240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By level:</a:t>
            </a:r>
          </a:p>
          <a:p>
            <a:r>
              <a:rPr lang="en-US" baseline="0" dirty="0" smtClean="0"/>
              <a:t>-Different modules (as seen on the previous slide)</a:t>
            </a:r>
          </a:p>
          <a:p>
            <a:r>
              <a:rPr lang="en-US" baseline="0" dirty="0" smtClean="0"/>
              <a:t>-Different questions within the modules (at each level may ask about supervision from above, and supervising the level below)</a:t>
            </a:r>
          </a:p>
          <a:p>
            <a:r>
              <a:rPr lang="en-US" baseline="0" dirty="0" smtClean="0"/>
              <a:t>-Different maturity scoring (covered in much more detail in the next few days, but what is basic at the central level can be advanced at a health facility—e.g. electronic records). Leads into scoring on the next slide.</a:t>
            </a:r>
            <a:endParaRPr lang="en-US" baseline="0" dirty="0"/>
          </a:p>
        </p:txBody>
      </p:sp>
      <p:sp>
        <p:nvSpPr>
          <p:cNvPr id="4" name="Slide Number Placeholder 3"/>
          <p:cNvSpPr>
            <a:spLocks noGrp="1"/>
          </p:cNvSpPr>
          <p:nvPr>
            <p:ph type="sldNum" sz="quarter" idx="10"/>
          </p:nvPr>
        </p:nvSpPr>
        <p:spPr/>
        <p:txBody>
          <a:bodyPr/>
          <a:lstStyle/>
          <a:p>
            <a:fld id="{09446B8C-B910-BF49-A73D-C45B5A537964}" type="slidenum">
              <a:rPr lang="en-US" smtClean="0"/>
              <a:t>8</a:t>
            </a:fld>
            <a:endParaRPr lang="en-US" dirty="0"/>
          </a:p>
        </p:txBody>
      </p:sp>
    </p:spTree>
    <p:extLst>
      <p:ext uri="{BB962C8B-B14F-4D97-AF65-F5344CB8AC3E}">
        <p14:creationId xmlns:p14="http://schemas.microsoft.com/office/powerpoint/2010/main" val="1509240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Important points-</a:t>
            </a:r>
          </a:p>
          <a:p>
            <a:pPr marL="228587" indent="-228587">
              <a:buAutoNum type="arabicPeriod"/>
            </a:pPr>
            <a:r>
              <a:rPr lang="en-US" baseline="0" dirty="0"/>
              <a:t>Overview of scoring- what are the four categories and why is scoring important </a:t>
            </a:r>
          </a:p>
          <a:p>
            <a:pPr marL="228587" indent="-228587">
              <a:buAutoNum type="arabicPeriod"/>
            </a:pPr>
            <a:r>
              <a:rPr lang="en-US" baseline="0" dirty="0"/>
              <a:t>What makes this version so effective -Not just a single </a:t>
            </a:r>
            <a:r>
              <a:rPr lang="en-US" baseline="0" dirty="0" smtClean="0"/>
              <a:t>categorization (as in NSCA 1.0)</a:t>
            </a:r>
            <a:endParaRPr lang="en-US" baseline="0" dirty="0"/>
          </a:p>
          <a:p>
            <a:pPr marL="228587" indent="-228587">
              <a:buAutoNum type="arabicPeriod"/>
            </a:pPr>
            <a:r>
              <a:rPr lang="en-US" baseline="0" dirty="0"/>
              <a:t>Two different ways to reach an overall “basic” score</a:t>
            </a:r>
          </a:p>
          <a:p>
            <a:pPr marL="685762" lvl="1" indent="-228587">
              <a:buAutoNum type="arabicPeriod"/>
            </a:pPr>
            <a:r>
              <a:rPr lang="en-US" baseline="0" dirty="0"/>
              <a:t>All basic capabilities</a:t>
            </a:r>
          </a:p>
          <a:p>
            <a:pPr marL="685762" lvl="1" indent="-228587">
              <a:buAutoNum type="arabicPeriod"/>
            </a:pPr>
            <a:r>
              <a:rPr lang="en-US" baseline="0" dirty="0"/>
              <a:t>Mix of basic w/some gaps and some intermediate </a:t>
            </a:r>
          </a:p>
          <a:p>
            <a:r>
              <a:rPr lang="en-US" baseline="0" dirty="0"/>
              <a:t>The maximum score of 100% is made up of basic (50%), intermediate (30%), advanced (15%) and state of the art (5%) capabilities. Something that is considered a basic element at the central level could be considered advanced at a lower level of the health system.</a:t>
            </a:r>
          </a:p>
          <a:p>
            <a:r>
              <a:rPr lang="en-US" dirty="0" smtClean="0"/>
              <a:t>Discuss </a:t>
            </a:r>
            <a:r>
              <a:rPr lang="en-US" dirty="0"/>
              <a:t>different ways of looking at maturity scores.</a:t>
            </a:r>
          </a:p>
          <a:p>
            <a:pPr lvl="1"/>
            <a:r>
              <a:rPr lang="en-US" dirty="0"/>
              <a:t>Overall level </a:t>
            </a:r>
          </a:p>
          <a:p>
            <a:pPr lvl="1"/>
            <a:r>
              <a:rPr lang="en-US" dirty="0"/>
              <a:t>What score is sufficiently basic  </a:t>
            </a:r>
          </a:p>
          <a:p>
            <a:pPr lvl="1"/>
            <a:r>
              <a:rPr lang="en-US" dirty="0"/>
              <a:t>Variability between sites</a:t>
            </a:r>
          </a:p>
          <a:p>
            <a:pPr lvl="1"/>
            <a:r>
              <a:rPr lang="en-US" dirty="0"/>
              <a:t>No bright lines-…</a:t>
            </a:r>
          </a:p>
          <a:p>
            <a:pPr lvl="1"/>
            <a:r>
              <a:rPr lang="en-US" dirty="0"/>
              <a:t>Situation where could be gaps in basic maturity and some advanced capabilities in the same function </a:t>
            </a:r>
          </a:p>
          <a:p>
            <a:pPr lvl="0"/>
            <a:r>
              <a:rPr lang="en-US" dirty="0"/>
              <a:t>ERP=Enterprise</a:t>
            </a:r>
            <a:r>
              <a:rPr lang="en-US" baseline="0" dirty="0"/>
              <a:t> Resource Planning</a:t>
            </a:r>
            <a:endParaRPr lang="en-US" dirty="0"/>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950B9C52-E2F9-4229-A752-FF3A322C8BC5}" type="slidenum">
              <a:rPr lang="en-US" smtClean="0"/>
              <a:t>9</a:t>
            </a:fld>
            <a:endParaRPr lang="en-US" dirty="0"/>
          </a:p>
        </p:txBody>
      </p:sp>
    </p:spTree>
    <p:extLst>
      <p:ext uri="{BB962C8B-B14F-4D97-AF65-F5344CB8AC3E}">
        <p14:creationId xmlns:p14="http://schemas.microsoft.com/office/powerpoint/2010/main" val="2216390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Emphasize that it is important</a:t>
            </a:r>
            <a:r>
              <a:rPr lang="en-US" baseline="0" dirty="0"/>
              <a:t> to drill down below the overall score. For example, look at what percentage of the basic criteria have been met. A set of bar graphs like this should be created for each functional area</a:t>
            </a:r>
            <a:r>
              <a:rPr lang="en-US" baseline="0"/>
              <a:t>.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10</a:t>
            </a:fld>
            <a:endParaRPr lang="en-US"/>
          </a:p>
        </p:txBody>
      </p:sp>
    </p:spTree>
    <p:extLst>
      <p:ext uri="{BB962C8B-B14F-4D97-AF65-F5344CB8AC3E}">
        <p14:creationId xmlns:p14="http://schemas.microsoft.com/office/powerpoint/2010/main" val="764695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510EBAB-9E8C-46DD-8B3B-6D1B91099EA0}"/>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a16="http://schemas.microsoft.com/office/drawing/2014/main" xmlns=""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1064B2-9B5F-458D-9081-C45EED752AB4}"/>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a16="http://schemas.microsoft.com/office/drawing/2014/main" xmlns=""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06C8DFA-681F-4176-A366-13E7559D20F4}"/>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a16="http://schemas.microsoft.com/office/drawing/2014/main" xmlns=""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10363200" cy="4572000"/>
          </a:xfrm>
        </p:spPr>
        <p:txBody>
          <a:bodyPr/>
          <a:lstStyle>
            <a:lvl1pPr>
              <a:spcAft>
                <a:spcPts val="600"/>
              </a:spcAft>
              <a:defRPr/>
            </a:lvl1pPr>
          </a:lstStyle>
          <a:p>
            <a:pPr lvl="0"/>
            <a:r>
              <a:rPr lang="en-US" dirty="0"/>
              <a:t>Click to edit Master text styles</a:t>
            </a:r>
          </a:p>
          <a:p>
            <a:pPr lvl="1"/>
            <a:r>
              <a:rPr lang="en-US" dirty="0"/>
              <a:t>Second level</a:t>
            </a:r>
          </a:p>
        </p:txBody>
      </p:sp>
      <p:sp>
        <p:nvSpPr>
          <p:cNvPr id="11" name="Title 1"/>
          <p:cNvSpPr>
            <a:spLocks noGrp="1"/>
          </p:cNvSpPr>
          <p:nvPr>
            <p:ph type="title"/>
          </p:nvPr>
        </p:nvSpPr>
        <p:spPr>
          <a:xfrm>
            <a:off x="914805" y="563534"/>
            <a:ext cx="10363200" cy="701731"/>
          </a:xfrm>
        </p:spPr>
        <p:txBody>
          <a:bodyPr>
            <a:spAutoFit/>
          </a:bodyPr>
          <a:lstStyle>
            <a:lvl1pPr>
              <a:defRPr>
                <a:solidFill>
                  <a:srgbClr val="BA0C2F"/>
                </a:solidFill>
              </a:defRPr>
            </a:lvl1pPr>
          </a:lstStyle>
          <a:p>
            <a:r>
              <a:rPr lang="en-US"/>
              <a:t>Click to edit Master title style</a:t>
            </a:r>
            <a:endParaRPr lang="en-US" dirty="0"/>
          </a:p>
        </p:txBody>
      </p:sp>
      <p:sp>
        <p:nvSpPr>
          <p:cNvPr id="4" name="Date Placeholder 3">
            <a:extLst/>
          </p:cNvPr>
          <p:cNvSpPr>
            <a:spLocks noGrp="1"/>
          </p:cNvSpPr>
          <p:nvPr>
            <p:ph type="dt" sz="half" idx="10"/>
          </p:nvPr>
        </p:nvSpPr>
        <p:spPr>
          <a:xfrm>
            <a:off x="203200" y="6521450"/>
            <a:ext cx="2844800" cy="184150"/>
          </a:xfrm>
        </p:spPr>
        <p:txBody>
          <a:bodyPr/>
          <a:lstStyle>
            <a:lvl1pPr>
              <a:defRPr smtClean="0">
                <a:solidFill>
                  <a:srgbClr val="6C6463"/>
                </a:solidFill>
              </a:defRPr>
            </a:lvl1pPr>
          </a:lstStyle>
          <a:p>
            <a:pPr>
              <a:defRPr/>
            </a:pPr>
            <a:fld id="{87B8E82A-802F-40EF-AC85-839C9916D43F}" type="datetime1">
              <a:rPr lang="en-US" altLang="en-US" smtClean="0"/>
              <a:t>11/11/2019</a:t>
            </a:fld>
            <a:endParaRPr lang="en-US" altLang="en-US" dirty="0"/>
          </a:p>
        </p:txBody>
      </p:sp>
      <p:sp>
        <p:nvSpPr>
          <p:cNvPr id="5" name="Footer Placeholder 4">
            <a:extLst/>
          </p:cNvPr>
          <p:cNvSpPr>
            <a:spLocks noGrp="1"/>
          </p:cNvSpPr>
          <p:nvPr>
            <p:ph type="ftr" sz="quarter" idx="11"/>
          </p:nvPr>
        </p:nvSpPr>
        <p:spPr>
          <a:xfrm>
            <a:off x="4165600" y="6521450"/>
            <a:ext cx="3860800" cy="184150"/>
          </a:xfrm>
        </p:spPr>
        <p:txBody>
          <a:bodyPr/>
          <a:lstStyle>
            <a:lvl1pPr algn="ctr">
              <a:defRPr sz="600" b="0" i="0">
                <a:solidFill>
                  <a:srgbClr val="6C6463"/>
                </a:solidFill>
                <a:latin typeface="Gill Sans MT"/>
                <a:cs typeface="Gill Sans MT"/>
              </a:defRPr>
            </a:lvl1pPr>
          </a:lstStyle>
          <a:p>
            <a:pPr>
              <a:defRPr/>
            </a:pPr>
            <a:r>
              <a:rPr lang="en-US" dirty="0"/>
              <a:t>DRAFT 1.0</a:t>
            </a:r>
          </a:p>
        </p:txBody>
      </p:sp>
      <p:sp>
        <p:nvSpPr>
          <p:cNvPr id="6" name="Slide Number Placeholder 5">
            <a:extLst/>
          </p:cNvPr>
          <p:cNvSpPr>
            <a:spLocks noGrp="1"/>
          </p:cNvSpPr>
          <p:nvPr>
            <p:ph type="sldNum" sz="quarter" idx="12"/>
          </p:nvPr>
        </p:nvSpPr>
        <p:spPr>
          <a:xfrm>
            <a:off x="9144000" y="6521450"/>
            <a:ext cx="2844800" cy="184150"/>
          </a:xfrm>
        </p:spPr>
        <p:txBody>
          <a:bodyPr/>
          <a:lstStyle>
            <a:lvl1pPr>
              <a:defRPr smtClean="0">
                <a:solidFill>
                  <a:srgbClr val="6C6463"/>
                </a:solidFill>
              </a:defRPr>
            </a:lvl1pPr>
          </a:lstStyle>
          <a:p>
            <a:pPr>
              <a:defRPr/>
            </a:pPr>
            <a:fld id="{9CF8A37C-50C7-4C94-BC3B-1EF8954AE51E}" type="slidenum">
              <a:rPr lang="en-US" altLang="en-US"/>
              <a:pPr>
                <a:defRPr/>
              </a:pPr>
              <a:t>‹#›</a:t>
            </a:fld>
            <a:endParaRPr lang="en-US" altLang="en-US" dirty="0"/>
          </a:p>
        </p:txBody>
      </p:sp>
    </p:spTree>
    <p:extLst>
      <p:ext uri="{BB962C8B-B14F-4D97-AF65-F5344CB8AC3E}">
        <p14:creationId xmlns:p14="http://schemas.microsoft.com/office/powerpoint/2010/main" val="36973556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9F4F6D6-4804-464E-8C56-6D0C0FFDDD5E}"/>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a16="http://schemas.microsoft.com/office/drawing/2014/main" xmlns=""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85BB55BE-68BD-418A-8D14-23B5EED91FF7}"/>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a16="http://schemas.microsoft.com/office/drawing/2014/main" xmlns=""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4728968-245F-4029-8817-12DA8A939315}"/>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6" name="Footer Placeholder 5">
            <a:extLst>
              <a:ext uri="{FF2B5EF4-FFF2-40B4-BE49-F238E27FC236}">
                <a16:creationId xmlns:a16="http://schemas.microsoft.com/office/drawing/2014/main" xmlns=""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B0491CFC-D33C-45DF-9342-5A5026E3A363}"/>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8" name="Footer Placeholder 7">
            <a:extLst>
              <a:ext uri="{FF2B5EF4-FFF2-40B4-BE49-F238E27FC236}">
                <a16:creationId xmlns:a16="http://schemas.microsoft.com/office/drawing/2014/main" xmlns=""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2E61D3EB-04BD-427D-BE31-A6DDF7B82B7B}"/>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4" name="Footer Placeholder 3">
            <a:extLst>
              <a:ext uri="{FF2B5EF4-FFF2-40B4-BE49-F238E27FC236}">
                <a16:creationId xmlns:a16="http://schemas.microsoft.com/office/drawing/2014/main" xmlns=""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3F96F803-2E97-497E-A31B-F95E7F8BC142}"/>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3" name="Footer Placeholder 2">
            <a:extLst>
              <a:ext uri="{FF2B5EF4-FFF2-40B4-BE49-F238E27FC236}">
                <a16:creationId xmlns:a16="http://schemas.microsoft.com/office/drawing/2014/main" xmlns=""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37D03BF-E99B-4ED1-BCF7-5C693AF6CA37}"/>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6" name="Footer Placeholder 5">
            <a:extLst>
              <a:ext uri="{FF2B5EF4-FFF2-40B4-BE49-F238E27FC236}">
                <a16:creationId xmlns:a16="http://schemas.microsoft.com/office/drawing/2014/main" xmlns=""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8453B291-01C8-43E5-8EBE-62E2FB9DF7CF}"/>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6" name="Footer Placeholder 5">
            <a:extLst>
              <a:ext uri="{FF2B5EF4-FFF2-40B4-BE49-F238E27FC236}">
                <a16:creationId xmlns:a16="http://schemas.microsoft.com/office/drawing/2014/main" xmlns=""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11/11/2019</a:t>
            </a:fld>
            <a:endParaRPr lang="en-US"/>
          </a:p>
        </p:txBody>
      </p:sp>
      <p:sp>
        <p:nvSpPr>
          <p:cNvPr id="5" name="Footer Placeholder 4">
            <a:extLst>
              <a:ext uri="{FF2B5EF4-FFF2-40B4-BE49-F238E27FC236}">
                <a16:creationId xmlns:a16="http://schemas.microsoft.com/office/drawing/2014/main" xmlns=""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t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Functions and </a:t>
            </a: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Structure/Unpacking Capabilities and Performance</a:t>
            </a:r>
            <a:endPar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34286586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271" y="81130"/>
            <a:ext cx="11234057" cy="609600"/>
          </a:xfrm>
        </p:spPr>
        <p:txBody>
          <a:bodyPr>
            <a:noAutofit/>
          </a:bodyPr>
          <a:lstStyle/>
          <a:p>
            <a:pPr algn="ctr"/>
            <a:r>
              <a:rPr lang="en-US" sz="3200" b="1" dirty="0">
                <a:solidFill>
                  <a:srgbClr val="C00000"/>
                </a:solidFill>
                <a:latin typeface="Gill Sans MT" panose="020B0502020104020203" pitchFamily="34" charset="0"/>
              </a:rPr>
              <a:t>Example: NSCA 2.0 CMM Findings for Functional  Area X</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10</a:t>
            </a:fld>
            <a:endParaRPr lang="en-US" altLang="en-US" dirty="0"/>
          </a:p>
        </p:txBody>
      </p:sp>
      <p:sp>
        <p:nvSpPr>
          <p:cNvPr id="7" name="Rectangle 6"/>
          <p:cNvSpPr/>
          <p:nvPr/>
        </p:nvSpPr>
        <p:spPr bwMode="auto">
          <a:xfrm>
            <a:off x="4910137" y="6129338"/>
            <a:ext cx="842963" cy="2286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8" name="Rectangle 7"/>
          <p:cNvSpPr/>
          <p:nvPr/>
        </p:nvSpPr>
        <p:spPr bwMode="auto">
          <a:xfrm>
            <a:off x="5953125" y="611505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9" name="Rectangle 8"/>
          <p:cNvSpPr/>
          <p:nvPr/>
        </p:nvSpPr>
        <p:spPr bwMode="auto">
          <a:xfrm>
            <a:off x="6688932" y="609600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
        <p:nvSpPr>
          <p:cNvPr id="10" name="Rectangle 9"/>
          <p:cNvSpPr/>
          <p:nvPr/>
        </p:nvSpPr>
        <p:spPr bwMode="auto">
          <a:xfrm>
            <a:off x="7456882" y="6100762"/>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pic>
        <p:nvPicPr>
          <p:cNvPr id="20" name="Picture 19" descr="A screenshot of a cell phone&#10;&#10;Description generated with very high confidence">
            <a:extLst>
              <a:ext uri="{FF2B5EF4-FFF2-40B4-BE49-F238E27FC236}">
                <a16:creationId xmlns:a16="http://schemas.microsoft.com/office/drawing/2014/main" xmlns="" id="{1AF814C7-95FC-4D50-8FDE-2F6B613C47FA}"/>
              </a:ext>
            </a:extLst>
          </p:cNvPr>
          <p:cNvPicPr>
            <a:picLocks noChangeAspect="1"/>
          </p:cNvPicPr>
          <p:nvPr/>
        </p:nvPicPr>
        <p:blipFill>
          <a:blip r:embed="rId3"/>
          <a:stretch>
            <a:fillRect/>
          </a:stretch>
        </p:blipFill>
        <p:spPr>
          <a:xfrm>
            <a:off x="855022" y="698647"/>
            <a:ext cx="10346377" cy="6013692"/>
          </a:xfrm>
          <a:prstGeom prst="rect">
            <a:avLst/>
          </a:prstGeom>
        </p:spPr>
      </p:pic>
    </p:spTree>
    <p:extLst>
      <p:ext uri="{BB962C8B-B14F-4D97-AF65-F5344CB8AC3E}">
        <p14:creationId xmlns:p14="http://schemas.microsoft.com/office/powerpoint/2010/main" val="4944372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46057" y="197202"/>
            <a:ext cx="8145255" cy="762000"/>
          </a:xfrm>
        </p:spPr>
        <p:txBody>
          <a:bodyPr>
            <a:noAutofit/>
          </a:bodyPr>
          <a:lstStyle/>
          <a:p>
            <a:pPr algn="ctr">
              <a:defRPr/>
            </a:pPr>
            <a:r>
              <a:rPr lang="en-US" sz="3600" b="1" dirty="0" smtClean="0">
                <a:solidFill>
                  <a:srgbClr val="C00000"/>
                </a:solidFill>
                <a:latin typeface="Gill Sans MT" panose="020B0502020104020203" pitchFamily="34" charset="0"/>
              </a:rPr>
              <a:t>Capability vs. Performance</a:t>
            </a:r>
            <a:endParaRPr lang="en-US" sz="3600" b="1" strike="sngStrike" dirty="0">
              <a:solidFill>
                <a:srgbClr val="C00000"/>
              </a:solidFill>
              <a:latin typeface="Gill Sans MT" panose="020B0502020104020203" pitchFamily="34" charset="0"/>
            </a:endParaRPr>
          </a:p>
        </p:txBody>
      </p:sp>
      <p:sp>
        <p:nvSpPr>
          <p:cNvPr id="5" name="TextBox 4"/>
          <p:cNvSpPr txBox="1"/>
          <p:nvPr/>
        </p:nvSpPr>
        <p:spPr>
          <a:xfrm>
            <a:off x="1151907" y="1294410"/>
            <a:ext cx="9877256" cy="4154984"/>
          </a:xfrm>
          <a:prstGeom prst="rect">
            <a:avLst/>
          </a:prstGeom>
          <a:noFill/>
        </p:spPr>
        <p:txBody>
          <a:bodyPr wrap="none" rtlCol="0">
            <a:spAutoFit/>
          </a:bodyPr>
          <a:lstStyle/>
          <a:p>
            <a:pPr marL="285750" indent="-285750">
              <a:buFont typeface="Arial" panose="020B0604020202020204" pitchFamily="34" charset="0"/>
              <a:buChar char="•"/>
            </a:pPr>
            <a:r>
              <a:rPr lang="en-US" sz="2400" b="1" dirty="0" smtClean="0">
                <a:latin typeface="Gill Sans MT" panose="020B0502020104020203" pitchFamily="34" charset="0"/>
              </a:rPr>
              <a:t>Capability (measured by Capability Maturity Model)</a:t>
            </a:r>
          </a:p>
          <a:p>
            <a:pPr marL="742950" lvl="1" indent="-285750">
              <a:buFont typeface="Arial" panose="020B0604020202020204" pitchFamily="34" charset="0"/>
              <a:buChar char="•"/>
            </a:pPr>
            <a:r>
              <a:rPr lang="en-US" sz="2400" dirty="0" smtClean="0">
                <a:latin typeface="Gill Sans MT" panose="020B0502020104020203" pitchFamily="34" charset="0"/>
              </a:rPr>
              <a:t>Assesses the maturity of the system</a:t>
            </a:r>
          </a:p>
          <a:p>
            <a:pPr marL="1200150" lvl="2" indent="-285750">
              <a:buFont typeface="Arial" panose="020B0604020202020204" pitchFamily="34" charset="0"/>
              <a:buChar char="•"/>
            </a:pPr>
            <a:r>
              <a:rPr lang="en-US" sz="2400" dirty="0" smtClean="0">
                <a:latin typeface="Gill Sans MT" panose="020B0502020104020203" pitchFamily="34" charset="0"/>
              </a:rPr>
              <a:t>Infrastructure &amp; systems (information, HR, distribution, etc.) in place</a:t>
            </a:r>
          </a:p>
          <a:p>
            <a:pPr marL="1200150" lvl="2" indent="-285750">
              <a:buFont typeface="Arial" panose="020B0604020202020204" pitchFamily="34" charset="0"/>
              <a:buChar char="•"/>
            </a:pPr>
            <a:r>
              <a:rPr lang="en-US" sz="2400" dirty="0" smtClean="0">
                <a:latin typeface="Gill Sans MT" panose="020B0502020104020203" pitchFamily="34" charset="0"/>
              </a:rPr>
              <a:t>Training</a:t>
            </a:r>
          </a:p>
          <a:p>
            <a:pPr marL="1200150" lvl="2" indent="-285750">
              <a:buFont typeface="Arial" panose="020B0604020202020204" pitchFamily="34" charset="0"/>
              <a:buChar char="•"/>
            </a:pPr>
            <a:r>
              <a:rPr lang="en-US" sz="2400" dirty="0" smtClean="0">
                <a:latin typeface="Gill Sans MT" panose="020B0502020104020203" pitchFamily="34" charset="0"/>
              </a:rPr>
              <a:t>Funding</a:t>
            </a:r>
          </a:p>
          <a:p>
            <a:pPr marL="1200150" lvl="2" indent="-285750">
              <a:buFont typeface="Arial" panose="020B0604020202020204" pitchFamily="34" charset="0"/>
              <a:buChar char="•"/>
            </a:pPr>
            <a:r>
              <a:rPr lang="en-US" sz="2400" dirty="0" smtClean="0">
                <a:latin typeface="Gill Sans MT" panose="020B0502020104020203" pitchFamily="34" charset="0"/>
              </a:rPr>
              <a:t>Sustainability</a:t>
            </a:r>
          </a:p>
          <a:p>
            <a:pPr marL="742950" lvl="1" indent="-285750">
              <a:buFont typeface="Arial" panose="020B0604020202020204" pitchFamily="34" charset="0"/>
              <a:buChar char="•"/>
            </a:pPr>
            <a:endParaRPr lang="en-US" sz="2400" dirty="0">
              <a:latin typeface="Gill Sans MT" panose="020B0502020104020203" pitchFamily="34" charset="0"/>
            </a:endParaRPr>
          </a:p>
          <a:p>
            <a:pPr marL="285750" indent="-285750">
              <a:buFont typeface="Arial" panose="020B0604020202020204" pitchFamily="34" charset="0"/>
              <a:buChar char="•"/>
            </a:pPr>
            <a:r>
              <a:rPr lang="en-US" sz="2400" b="1" dirty="0" smtClean="0">
                <a:latin typeface="Gill Sans MT" panose="020B0502020104020203" pitchFamily="34" charset="0"/>
              </a:rPr>
              <a:t>Performance (measured by KPIs)</a:t>
            </a:r>
          </a:p>
          <a:p>
            <a:pPr marL="742950" lvl="1" indent="-285750">
              <a:buFont typeface="Arial" panose="020B0604020202020204" pitchFamily="34" charset="0"/>
              <a:buChar char="•"/>
            </a:pPr>
            <a:r>
              <a:rPr lang="en-US" sz="2400" dirty="0" smtClean="0">
                <a:latin typeface="Gill Sans MT" panose="020B0502020104020203" pitchFamily="34" charset="0"/>
              </a:rPr>
              <a:t>Assesses how the system is actually </a:t>
            </a:r>
            <a:r>
              <a:rPr lang="en-US" sz="2400" dirty="0" smtClean="0">
                <a:latin typeface="Gill Sans MT" panose="020B0502020104020203" pitchFamily="34" charset="0"/>
              </a:rPr>
              <a:t>performing</a:t>
            </a:r>
          </a:p>
          <a:p>
            <a:pPr marL="742950" lvl="1" indent="-285750">
              <a:buFont typeface="Arial" panose="020B0604020202020204" pitchFamily="34" charset="0"/>
              <a:buChar char="•"/>
            </a:pPr>
            <a:r>
              <a:rPr lang="en-US" sz="2400" dirty="0" smtClean="0">
                <a:latin typeface="Gill Sans MT" panose="020B0502020104020203" pitchFamily="34" charset="0"/>
              </a:rPr>
              <a:t>KPIs are included for 6 of the 11 functional areas</a:t>
            </a:r>
            <a:endParaRPr lang="en-US" sz="2400" dirty="0" smtClean="0">
              <a:latin typeface="Gill Sans MT" panose="020B0502020104020203" pitchFamily="34" charset="0"/>
            </a:endParaRPr>
          </a:p>
          <a:p>
            <a:pPr marL="742950" lvl="1" indent="-285750">
              <a:buFont typeface="Arial" panose="020B0604020202020204" pitchFamily="34" charset="0"/>
              <a:buChar char="•"/>
            </a:pPr>
            <a:endParaRPr lang="en-US" sz="2400" dirty="0" smtClean="0">
              <a:latin typeface="Gill Sans MT" panose="020B0502020104020203" pitchFamily="34" charset="0"/>
            </a:endParaRPr>
          </a:p>
        </p:txBody>
      </p:sp>
      <p:sp>
        <p:nvSpPr>
          <p:cNvPr id="6" name="TextBox 5"/>
          <p:cNvSpPr txBox="1"/>
          <p:nvPr/>
        </p:nvSpPr>
        <p:spPr>
          <a:xfrm>
            <a:off x="752577" y="5403273"/>
            <a:ext cx="10675916" cy="830997"/>
          </a:xfrm>
          <a:prstGeom prst="rect">
            <a:avLst/>
          </a:prstGeom>
          <a:noFill/>
        </p:spPr>
        <p:txBody>
          <a:bodyPr wrap="square" rtlCol="0">
            <a:spAutoFit/>
          </a:bodyPr>
          <a:lstStyle/>
          <a:p>
            <a:r>
              <a:rPr lang="en-US" sz="2400" dirty="0" smtClean="0">
                <a:solidFill>
                  <a:srgbClr val="C00000"/>
                </a:solidFill>
                <a:latin typeface="Gill Sans MT" panose="020B0502020104020203" pitchFamily="34" charset="0"/>
              </a:rPr>
              <a:t>Using both components allows us to assess what is there (i.e. what the potential is) and how the system is actually performing</a:t>
            </a:r>
            <a:endParaRPr lang="en-US" sz="2400" dirty="0">
              <a:solidFill>
                <a:srgbClr val="C00000"/>
              </a:solidFill>
              <a:latin typeface="Gill Sans MT" panose="020B0502020104020203" pitchFamily="34" charset="0"/>
            </a:endParaRPr>
          </a:p>
        </p:txBody>
      </p:sp>
    </p:spTree>
    <p:extLst>
      <p:ext uri="{BB962C8B-B14F-4D97-AF65-F5344CB8AC3E}">
        <p14:creationId xmlns:p14="http://schemas.microsoft.com/office/powerpoint/2010/main" val="1196701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1824038" y="1219200"/>
            <a:ext cx="8615362" cy="4953000"/>
          </a:xfrm>
        </p:spPr>
        <p:txBody>
          <a:bodyPr/>
          <a:lstStyle/>
          <a:p>
            <a:pPr marL="0" indent="0">
              <a:buNone/>
            </a:pPr>
            <a:r>
              <a:rPr lang="en-US" altLang="en-US" dirty="0">
                <a:solidFill>
                  <a:srgbClr val="C00000"/>
                </a:solidFill>
                <a:latin typeface="Gill Sans MT" panose="020B0502020104020203" pitchFamily="34" charset="0"/>
                <a:cs typeface="Gill Sans MT" pitchFamily="34" charset="0"/>
              </a:rPr>
              <a:t>Combining the CMM with KPIs to identify opportunities</a:t>
            </a:r>
          </a:p>
        </p:txBody>
      </p:sp>
      <p:sp>
        <p:nvSpPr>
          <p:cNvPr id="46086" name="Title 5"/>
          <p:cNvSpPr>
            <a:spLocks noGrp="1"/>
          </p:cNvSpPr>
          <p:nvPr>
            <p:ph type="title"/>
          </p:nvPr>
        </p:nvSpPr>
        <p:spPr>
          <a:xfrm>
            <a:off x="1824038" y="-87664"/>
            <a:ext cx="8615362" cy="1311128"/>
          </a:xfrm>
        </p:spPr>
        <p:txBody>
          <a:bodyPr/>
          <a:lstStyle/>
          <a:p>
            <a:pPr eaLnBrk="1" hangingPunct="1"/>
            <a:r>
              <a:rPr lang="en-US" altLang="en-US" b="1" dirty="0">
                <a:latin typeface="Gill Sans MT" panose="020B0502020104020203" pitchFamily="34" charset="0"/>
                <a:cs typeface="Gill Sans MT" pitchFamily="34" charset="0"/>
              </a:rPr>
              <a:t/>
            </a:r>
            <a:br>
              <a:rPr lang="en-US" altLang="en-US" b="1" dirty="0">
                <a:latin typeface="Gill Sans MT" panose="020B0502020104020203" pitchFamily="34" charset="0"/>
                <a:cs typeface="Gill Sans MT" pitchFamily="34" charset="0"/>
              </a:rPr>
            </a:br>
            <a:endParaRPr lang="en-US" altLang="en-US" dirty="0">
              <a:latin typeface="Gill Sans MT" panose="020B0502020104020203" pitchFamily="34" charset="0"/>
              <a:cs typeface="Gill Sans MT" pitchFamily="34" charset="0"/>
            </a:endParaRPr>
          </a:p>
        </p:txBody>
      </p:sp>
      <p:grpSp>
        <p:nvGrpSpPr>
          <p:cNvPr id="3" name="Group 2"/>
          <p:cNvGrpSpPr/>
          <p:nvPr/>
        </p:nvGrpSpPr>
        <p:grpSpPr>
          <a:xfrm>
            <a:off x="6686339" y="1795463"/>
            <a:ext cx="3366709" cy="2057400"/>
            <a:chOff x="685800" y="1747838"/>
            <a:chExt cx="2819400" cy="2057400"/>
          </a:xfrm>
        </p:grpSpPr>
        <p:sp>
          <p:nvSpPr>
            <p:cNvPr id="10" name="Content Placeholder 7">
              <a:extLst/>
            </p:cNvPr>
            <p:cNvSpPr txBox="1">
              <a:spLocks/>
            </p:cNvSpPr>
            <p:nvPr/>
          </p:nvSpPr>
          <p:spPr bwMode="auto">
            <a:xfrm>
              <a:off x="685800" y="2073275"/>
              <a:ext cx="2819400" cy="993775"/>
            </a:xfrm>
            <a:prstGeom prst="rect">
              <a:avLst/>
            </a:prstGeom>
            <a:noFill/>
            <a:ln w="28575">
              <a:solidFill>
                <a:srgbClr val="003366"/>
              </a:solidFill>
            </a:ln>
            <a:extLst>
              <a:ext uri="{909E8E84-426E-40DD-AFC4-6F175D3DCCD1}">
                <a14:hiddenFill xmlns:a14="http://schemas.microsoft.com/office/drawing/2010/main">
                  <a:solidFill>
                    <a:srgbClr val="FFFFFF"/>
                  </a:solidFill>
                </a14:hiddenFill>
              </a:ext>
            </a:extLst>
          </p:spPr>
          <p:txBody>
            <a:bodyPr/>
            <a:lstStyle>
              <a:lvl1pPr marL="234950" indent="-234950" algn="l" rtl="0" eaLnBrk="0" fontAlgn="base" hangingPunct="0">
                <a:spcBef>
                  <a:spcPct val="20000"/>
                </a:spcBef>
                <a:spcAft>
                  <a:spcPct val="0"/>
                </a:spcAft>
                <a:buChar char="•"/>
                <a:defRPr sz="2400">
                  <a:solidFill>
                    <a:srgbClr val="154068"/>
                  </a:solidFill>
                  <a:latin typeface="+mn-lt"/>
                  <a:ea typeface="+mn-ea"/>
                  <a:cs typeface="+mn-cs"/>
                </a:defRPr>
              </a:lvl1pPr>
              <a:lvl2pPr marL="692150" indent="-234950" algn="l" rtl="0" eaLnBrk="0" fontAlgn="base" hangingPunct="0">
                <a:spcBef>
                  <a:spcPct val="20000"/>
                </a:spcBef>
                <a:spcAft>
                  <a:spcPct val="0"/>
                </a:spcAft>
                <a:buSzPct val="70000"/>
                <a:buFont typeface="Wingdings" pitchFamily="2" charset="2"/>
                <a:buChar char="§"/>
                <a:defRPr sz="2000">
                  <a:solidFill>
                    <a:schemeClr val="tx1"/>
                  </a:solidFill>
                  <a:latin typeface="+mn-lt"/>
                </a:defRPr>
              </a:lvl2pPr>
              <a:lvl3pPr marL="1149350" indent="-234950" algn="l" rtl="0" eaLnBrk="0" fontAlgn="base" hangingPunct="0">
                <a:spcBef>
                  <a:spcPct val="20000"/>
                </a:spcBef>
                <a:spcAft>
                  <a:spcPct val="0"/>
                </a:spcAft>
                <a:buSzPct val="80000"/>
                <a:buFont typeface="Arial" charset="0"/>
                <a:buChar char="-"/>
                <a:defRPr sz="1800">
                  <a:solidFill>
                    <a:schemeClr val="tx1"/>
                  </a:solidFill>
                  <a:latin typeface="+mn-lt"/>
                </a:defRPr>
              </a:lvl3pPr>
              <a:lvl4pPr marL="1606550" indent="-234950" algn="l" rtl="0" eaLnBrk="0" fontAlgn="base" hangingPunct="0">
                <a:spcBef>
                  <a:spcPct val="20000"/>
                </a:spcBef>
                <a:spcAft>
                  <a:spcPct val="0"/>
                </a:spcAft>
                <a:buChar char="–"/>
                <a:defRPr sz="1600">
                  <a:solidFill>
                    <a:schemeClr val="tx1"/>
                  </a:solidFill>
                  <a:latin typeface="+mn-lt"/>
                </a:defRPr>
              </a:lvl4pPr>
              <a:lvl5pPr marL="2063750" indent="-234950" algn="l" rtl="0" eaLnBrk="0" fontAlgn="base" hangingPunct="0">
                <a:spcBef>
                  <a:spcPct val="20000"/>
                </a:spcBef>
                <a:spcAft>
                  <a:spcPct val="0"/>
                </a:spcAft>
                <a:defRPr sz="1600">
                  <a:solidFill>
                    <a:schemeClr val="tx1"/>
                  </a:solidFill>
                  <a:latin typeface="+mn-lt"/>
                </a:defRPr>
              </a:lvl5pPr>
              <a:lvl6pPr marL="2520950" indent="-234950" algn="l" rtl="0" eaLnBrk="1" fontAlgn="base" hangingPunct="1">
                <a:spcBef>
                  <a:spcPct val="20000"/>
                </a:spcBef>
                <a:spcAft>
                  <a:spcPct val="0"/>
                </a:spcAft>
                <a:defRPr sz="1600">
                  <a:solidFill>
                    <a:schemeClr val="tx1"/>
                  </a:solidFill>
                  <a:latin typeface="+mn-lt"/>
                </a:defRPr>
              </a:lvl6pPr>
              <a:lvl7pPr marL="2978150" indent="-234950" algn="l" rtl="0" eaLnBrk="1" fontAlgn="base" hangingPunct="1">
                <a:spcBef>
                  <a:spcPct val="20000"/>
                </a:spcBef>
                <a:spcAft>
                  <a:spcPct val="0"/>
                </a:spcAft>
                <a:defRPr sz="1600">
                  <a:solidFill>
                    <a:schemeClr val="tx1"/>
                  </a:solidFill>
                  <a:latin typeface="+mn-lt"/>
                </a:defRPr>
              </a:lvl7pPr>
              <a:lvl8pPr marL="3435350" indent="-234950" algn="l" rtl="0" eaLnBrk="1" fontAlgn="base" hangingPunct="1">
                <a:spcBef>
                  <a:spcPct val="20000"/>
                </a:spcBef>
                <a:spcAft>
                  <a:spcPct val="0"/>
                </a:spcAft>
                <a:defRPr sz="1600">
                  <a:solidFill>
                    <a:schemeClr val="tx1"/>
                  </a:solidFill>
                  <a:latin typeface="+mn-lt"/>
                </a:defRPr>
              </a:lvl8pPr>
              <a:lvl9pPr marL="3892550" indent="-234950" algn="l" rtl="0" eaLnBrk="1" fontAlgn="base" hangingPunct="1">
                <a:spcBef>
                  <a:spcPct val="20000"/>
                </a:spcBef>
                <a:spcAft>
                  <a:spcPct val="0"/>
                </a:spcAft>
                <a:defRPr sz="1600">
                  <a:solidFill>
                    <a:schemeClr val="tx1"/>
                  </a:solidFill>
                  <a:latin typeface="+mn-lt"/>
                </a:defRPr>
              </a:lvl9pPr>
            </a:lstStyle>
            <a:p>
              <a:pPr marL="0" indent="0" algn="ctr">
                <a:buNone/>
                <a:defRPr/>
              </a:pPr>
              <a:r>
                <a:rPr lang="en-US" sz="1600" dirty="0">
                  <a:solidFill>
                    <a:schemeClr val="tx1"/>
                  </a:solidFill>
                  <a:latin typeface="Gill Sans MT" panose="020B0502020104020203" pitchFamily="34" charset="0"/>
                </a:rPr>
                <a:t>Measures the capability maturity of a supply chain, benchmarking against best-practice standards</a:t>
              </a:r>
            </a:p>
            <a:p>
              <a:pPr marL="0" indent="0" algn="ctr">
                <a:buNone/>
                <a:defRPr/>
              </a:pPr>
              <a:endParaRPr lang="en-US" kern="0" dirty="0">
                <a:solidFill>
                  <a:srgbClr val="003366"/>
                </a:solidFill>
                <a:latin typeface="Gill Sans MT" panose="020B0502020104020203" pitchFamily="34" charset="0"/>
              </a:endParaRPr>
            </a:p>
            <a:p>
              <a:pPr marL="0" indent="0" algn="ctr">
                <a:buNone/>
                <a:defRPr/>
              </a:pPr>
              <a:endParaRPr lang="en-US" kern="0" dirty="0">
                <a:solidFill>
                  <a:srgbClr val="003366"/>
                </a:solidFill>
                <a:latin typeface="Gill Sans MT" panose="020B0502020104020203" pitchFamily="34" charset="0"/>
              </a:endParaRPr>
            </a:p>
            <a:p>
              <a:pPr algn="ctr">
                <a:defRPr/>
              </a:pPr>
              <a:endParaRPr lang="en-US" kern="0" dirty="0">
                <a:solidFill>
                  <a:srgbClr val="003366"/>
                </a:solidFill>
                <a:latin typeface="Gill Sans MT" panose="020B0502020104020203" pitchFamily="34" charset="0"/>
              </a:endParaRPr>
            </a:p>
          </p:txBody>
        </p:sp>
        <p:sp>
          <p:nvSpPr>
            <p:cNvPr id="12" name="Down Arrow 7">
              <a:extLst/>
            </p:cNvPr>
            <p:cNvSpPr/>
            <p:nvPr/>
          </p:nvSpPr>
          <p:spPr>
            <a:xfrm>
              <a:off x="1312863" y="3195638"/>
              <a:ext cx="1563687" cy="609600"/>
            </a:xfrm>
            <a:prstGeom prst="downArrow">
              <a:avLst/>
            </a:prstGeom>
            <a:solidFill>
              <a:srgbClr val="003366"/>
            </a:solidFill>
            <a:ln w="25400" cap="flat" cmpd="sng" algn="ctr">
              <a:solidFill>
                <a:srgbClr val="003366"/>
              </a:solidFill>
              <a:prstDash val="solid"/>
            </a:ln>
            <a:effectLst/>
          </p:spPr>
          <p:txBody>
            <a:bodyPr anchor="ctr"/>
            <a:lstStyle/>
            <a:p>
              <a:pPr algn="ctr">
                <a:defRPr/>
              </a:pPr>
              <a:r>
                <a:rPr lang="en-US" sz="1200" b="1" kern="0" dirty="0">
                  <a:solidFill>
                    <a:srgbClr val="FFFFFF"/>
                  </a:solidFill>
                  <a:latin typeface="Gill Sans MT" panose="020B0502020104020203" pitchFamily="34" charset="0"/>
                </a:rPr>
                <a:t>Outputs</a:t>
              </a:r>
            </a:p>
          </p:txBody>
        </p:sp>
        <p:sp>
          <p:nvSpPr>
            <p:cNvPr id="46090" name="TextBox 17"/>
            <p:cNvSpPr txBox="1">
              <a:spLocks noChangeArrowheads="1"/>
            </p:cNvSpPr>
            <p:nvPr/>
          </p:nvSpPr>
          <p:spPr bwMode="auto">
            <a:xfrm>
              <a:off x="685800" y="1747838"/>
              <a:ext cx="2819400" cy="312737"/>
            </a:xfrm>
            <a:prstGeom prst="rect">
              <a:avLst/>
            </a:prstGeom>
            <a:solidFill>
              <a:srgbClr val="003366"/>
            </a:solidFill>
            <a:ln w="28575">
              <a:solidFill>
                <a:srgbClr val="003366"/>
              </a:solidFill>
              <a:miter lim="800000"/>
              <a:headEnd/>
              <a:tailEnd/>
            </a:ln>
          </p:spPr>
          <p:txBody>
            <a:bodyPr>
              <a:spAutoFit/>
            </a:bodyPr>
            <a:lstStyle>
              <a:lvl1pPr>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1pPr>
              <a:lvl2pPr marL="742950" indent="-285750">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2pPr>
              <a:lvl3pPr marL="1143000" indent="-228600">
                <a:spcBef>
                  <a:spcPct val="20000"/>
                </a:spcBef>
                <a:buFont typeface="Arial" panose="020B0604020202020204" pitchFamily="34" charset="0"/>
                <a:buChar char="•"/>
                <a:defRPr>
                  <a:solidFill>
                    <a:srgbClr val="6C6463"/>
                  </a:solidFill>
                  <a:latin typeface="Gill Sans MT" pitchFamily="34" charset="0"/>
                  <a:ea typeface="Gill Sans MT" pitchFamily="34" charset="0"/>
                  <a:cs typeface="Gill Sans MT" pitchFamily="34" charset="0"/>
                </a:defRPr>
              </a:lvl3pPr>
              <a:lvl4pPr marL="1600200" indent="-228600">
                <a:spcBef>
                  <a:spcPct val="20000"/>
                </a:spcBef>
                <a:buFont typeface="Arial" panose="020B0604020202020204" pitchFamily="34" charset="0"/>
                <a:buChar char="–"/>
                <a:defRPr sz="1600">
                  <a:solidFill>
                    <a:srgbClr val="6C6463"/>
                  </a:solidFill>
                  <a:latin typeface="Gill Sans MT" pitchFamily="34" charset="0"/>
                  <a:ea typeface="Gill Sans MT" pitchFamily="34" charset="0"/>
                  <a:cs typeface="Gill Sans MT" pitchFamily="34" charset="0"/>
                </a:defRPr>
              </a:lvl4pPr>
              <a:lvl5pPr marL="2057400" indent="-228600">
                <a:spcBef>
                  <a:spcPct val="20000"/>
                </a:spcBef>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9pPr>
            </a:lstStyle>
            <a:p>
              <a:pPr algn="ctr">
                <a:spcAft>
                  <a:spcPct val="0"/>
                </a:spcAft>
                <a:buFontTx/>
                <a:buNone/>
              </a:pPr>
              <a:r>
                <a:rPr lang="en-US" altLang="en-US" sz="1400" b="1" dirty="0">
                  <a:solidFill>
                    <a:schemeClr val="bg1"/>
                  </a:solidFill>
                </a:rPr>
                <a:t>CMM</a:t>
              </a:r>
            </a:p>
          </p:txBody>
        </p:sp>
      </p:grpSp>
      <p:sp>
        <p:nvSpPr>
          <p:cNvPr id="40972" name="TextBox 1">
            <a:extLst/>
          </p:cNvPr>
          <p:cNvSpPr txBox="1">
            <a:spLocks noChangeArrowheads="1"/>
          </p:cNvSpPr>
          <p:nvPr/>
        </p:nvSpPr>
        <p:spPr bwMode="auto">
          <a:xfrm>
            <a:off x="2085976" y="5558813"/>
            <a:ext cx="8201025" cy="86177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Char char="•"/>
              <a:defRPr/>
            </a:pPr>
            <a:r>
              <a:rPr lang="en-US" altLang="en-US" sz="2500" dirty="0">
                <a:solidFill>
                  <a:schemeClr val="tx1"/>
                </a:solidFill>
              </a:rPr>
              <a:t>Hypotheses on performance based on capabilities</a:t>
            </a:r>
          </a:p>
          <a:p>
            <a:pPr>
              <a:spcAft>
                <a:spcPct val="0"/>
              </a:spcAft>
              <a:buFontTx/>
              <a:buChar char="•"/>
              <a:defRPr/>
            </a:pPr>
            <a:r>
              <a:rPr lang="en-US" altLang="en-US" sz="2500" dirty="0">
                <a:solidFill>
                  <a:schemeClr val="tx1"/>
                </a:solidFill>
              </a:rPr>
              <a:t>Identifying areas of possible intervention</a:t>
            </a:r>
          </a:p>
        </p:txBody>
      </p:sp>
      <p:grpSp>
        <p:nvGrpSpPr>
          <p:cNvPr id="2" name="Group 1"/>
          <p:cNvGrpSpPr/>
          <p:nvPr/>
        </p:nvGrpSpPr>
        <p:grpSpPr>
          <a:xfrm>
            <a:off x="2249606" y="1795463"/>
            <a:ext cx="3293945" cy="2057400"/>
            <a:chOff x="5638800" y="1747838"/>
            <a:chExt cx="2900363" cy="2057400"/>
          </a:xfrm>
        </p:grpSpPr>
        <p:sp>
          <p:nvSpPr>
            <p:cNvPr id="11" name="Content Placeholder 9">
              <a:extLst/>
            </p:cNvPr>
            <p:cNvSpPr txBox="1">
              <a:spLocks/>
            </p:cNvSpPr>
            <p:nvPr/>
          </p:nvSpPr>
          <p:spPr bwMode="auto">
            <a:xfrm>
              <a:off x="5638800" y="2073275"/>
              <a:ext cx="2900363" cy="993775"/>
            </a:xfrm>
            <a:prstGeom prst="rect">
              <a:avLst/>
            </a:prstGeom>
            <a:noFill/>
            <a:ln w="28575">
              <a:solidFill>
                <a:srgbClr val="003366"/>
              </a:solidFill>
            </a:ln>
            <a:extLst>
              <a:ext uri="{909E8E84-426E-40DD-AFC4-6F175D3DCCD1}">
                <a14:hiddenFill xmlns:a14="http://schemas.microsoft.com/office/drawing/2010/main">
                  <a:solidFill>
                    <a:srgbClr val="FFFFFF"/>
                  </a:solidFill>
                </a14:hiddenFill>
              </a:ext>
            </a:extLst>
          </p:spPr>
          <p:txBody>
            <a:bodyPr/>
            <a:lstStyle>
              <a:lvl1pPr marL="234950" indent="-234950" algn="l" rtl="0" eaLnBrk="0" fontAlgn="base" hangingPunct="0">
                <a:spcBef>
                  <a:spcPct val="20000"/>
                </a:spcBef>
                <a:spcAft>
                  <a:spcPct val="0"/>
                </a:spcAft>
                <a:buChar char="•"/>
                <a:defRPr sz="2400">
                  <a:solidFill>
                    <a:srgbClr val="154068"/>
                  </a:solidFill>
                  <a:latin typeface="+mn-lt"/>
                  <a:ea typeface="+mn-ea"/>
                  <a:cs typeface="+mn-cs"/>
                </a:defRPr>
              </a:lvl1pPr>
              <a:lvl2pPr marL="692150" indent="-234950" algn="l" rtl="0" eaLnBrk="0" fontAlgn="base" hangingPunct="0">
                <a:spcBef>
                  <a:spcPct val="20000"/>
                </a:spcBef>
                <a:spcAft>
                  <a:spcPct val="0"/>
                </a:spcAft>
                <a:buSzPct val="70000"/>
                <a:buFont typeface="Wingdings" pitchFamily="2" charset="2"/>
                <a:buChar char="§"/>
                <a:defRPr sz="2000">
                  <a:solidFill>
                    <a:schemeClr val="tx1"/>
                  </a:solidFill>
                  <a:latin typeface="+mn-lt"/>
                </a:defRPr>
              </a:lvl2pPr>
              <a:lvl3pPr marL="1149350" indent="-234950" algn="l" rtl="0" eaLnBrk="0" fontAlgn="base" hangingPunct="0">
                <a:spcBef>
                  <a:spcPct val="20000"/>
                </a:spcBef>
                <a:spcAft>
                  <a:spcPct val="0"/>
                </a:spcAft>
                <a:buSzPct val="80000"/>
                <a:buFont typeface="Arial" charset="0"/>
                <a:buChar char="-"/>
                <a:defRPr sz="1800">
                  <a:solidFill>
                    <a:schemeClr val="tx1"/>
                  </a:solidFill>
                  <a:latin typeface="+mn-lt"/>
                </a:defRPr>
              </a:lvl3pPr>
              <a:lvl4pPr marL="1606550" indent="-234950" algn="l" rtl="0" eaLnBrk="0" fontAlgn="base" hangingPunct="0">
                <a:spcBef>
                  <a:spcPct val="20000"/>
                </a:spcBef>
                <a:spcAft>
                  <a:spcPct val="0"/>
                </a:spcAft>
                <a:buChar char="–"/>
                <a:defRPr sz="1600">
                  <a:solidFill>
                    <a:schemeClr val="tx1"/>
                  </a:solidFill>
                  <a:latin typeface="+mn-lt"/>
                </a:defRPr>
              </a:lvl4pPr>
              <a:lvl5pPr marL="2063750" indent="-234950" algn="l" rtl="0" eaLnBrk="0" fontAlgn="base" hangingPunct="0">
                <a:spcBef>
                  <a:spcPct val="20000"/>
                </a:spcBef>
                <a:spcAft>
                  <a:spcPct val="0"/>
                </a:spcAft>
                <a:defRPr sz="1600">
                  <a:solidFill>
                    <a:schemeClr val="tx1"/>
                  </a:solidFill>
                  <a:latin typeface="+mn-lt"/>
                </a:defRPr>
              </a:lvl5pPr>
              <a:lvl6pPr marL="2520950" indent="-234950" algn="l" rtl="0" eaLnBrk="1" fontAlgn="base" hangingPunct="1">
                <a:spcBef>
                  <a:spcPct val="20000"/>
                </a:spcBef>
                <a:spcAft>
                  <a:spcPct val="0"/>
                </a:spcAft>
                <a:defRPr sz="1600">
                  <a:solidFill>
                    <a:schemeClr val="tx1"/>
                  </a:solidFill>
                  <a:latin typeface="+mn-lt"/>
                </a:defRPr>
              </a:lvl6pPr>
              <a:lvl7pPr marL="2978150" indent="-234950" algn="l" rtl="0" eaLnBrk="1" fontAlgn="base" hangingPunct="1">
                <a:spcBef>
                  <a:spcPct val="20000"/>
                </a:spcBef>
                <a:spcAft>
                  <a:spcPct val="0"/>
                </a:spcAft>
                <a:defRPr sz="1600">
                  <a:solidFill>
                    <a:schemeClr val="tx1"/>
                  </a:solidFill>
                  <a:latin typeface="+mn-lt"/>
                </a:defRPr>
              </a:lvl7pPr>
              <a:lvl8pPr marL="3435350" indent="-234950" algn="l" rtl="0" eaLnBrk="1" fontAlgn="base" hangingPunct="1">
                <a:spcBef>
                  <a:spcPct val="20000"/>
                </a:spcBef>
                <a:spcAft>
                  <a:spcPct val="0"/>
                </a:spcAft>
                <a:defRPr sz="1600">
                  <a:solidFill>
                    <a:schemeClr val="tx1"/>
                  </a:solidFill>
                  <a:latin typeface="+mn-lt"/>
                </a:defRPr>
              </a:lvl8pPr>
              <a:lvl9pPr marL="3892550" indent="-234950" algn="l" rtl="0" eaLnBrk="1" fontAlgn="base" hangingPunct="1">
                <a:spcBef>
                  <a:spcPct val="20000"/>
                </a:spcBef>
                <a:spcAft>
                  <a:spcPct val="0"/>
                </a:spcAft>
                <a:defRPr sz="1600">
                  <a:solidFill>
                    <a:schemeClr val="tx1"/>
                  </a:solidFill>
                  <a:latin typeface="+mn-lt"/>
                </a:defRPr>
              </a:lvl9pPr>
            </a:lstStyle>
            <a:p>
              <a:pPr marL="0" indent="0" algn="ctr">
                <a:buNone/>
                <a:defRPr/>
              </a:pPr>
              <a:r>
                <a:rPr lang="en-US" sz="1600" dirty="0">
                  <a:solidFill>
                    <a:schemeClr val="tx1"/>
                  </a:solidFill>
                  <a:latin typeface="Gill Sans MT" panose="020B0502020104020203" pitchFamily="34" charset="0"/>
                </a:rPr>
                <a:t>Set of indicators that comprehensively measure the performance of a health supply chain</a:t>
              </a:r>
            </a:p>
            <a:p>
              <a:pPr marL="0" indent="0">
                <a:buNone/>
                <a:defRPr/>
              </a:pPr>
              <a:endParaRPr lang="en-US" kern="0" dirty="0">
                <a:solidFill>
                  <a:srgbClr val="003366"/>
                </a:solidFill>
                <a:latin typeface="Gill Sans MT" panose="020B0502020104020203" pitchFamily="34" charset="0"/>
              </a:endParaRPr>
            </a:p>
          </p:txBody>
        </p:sp>
        <p:sp>
          <p:nvSpPr>
            <p:cNvPr id="46091" name="TextBox 19"/>
            <p:cNvSpPr txBox="1">
              <a:spLocks noChangeArrowheads="1"/>
            </p:cNvSpPr>
            <p:nvPr/>
          </p:nvSpPr>
          <p:spPr bwMode="auto">
            <a:xfrm>
              <a:off x="5638800" y="1747838"/>
              <a:ext cx="2900363" cy="306387"/>
            </a:xfrm>
            <a:prstGeom prst="rect">
              <a:avLst/>
            </a:prstGeom>
            <a:solidFill>
              <a:srgbClr val="003366"/>
            </a:solidFill>
            <a:ln w="28575">
              <a:solidFill>
                <a:srgbClr val="003366"/>
              </a:solidFill>
              <a:miter lim="800000"/>
              <a:headEnd/>
              <a:tailEnd/>
            </a:ln>
          </p:spPr>
          <p:txBody>
            <a:bodyPr>
              <a:spAutoFit/>
            </a:bodyPr>
            <a:lstStyle>
              <a:lvl1pPr>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1pPr>
              <a:lvl2pPr marL="742950" indent="-285750">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2pPr>
              <a:lvl3pPr marL="1143000" indent="-228600">
                <a:spcBef>
                  <a:spcPct val="20000"/>
                </a:spcBef>
                <a:buFont typeface="Arial" panose="020B0604020202020204" pitchFamily="34" charset="0"/>
                <a:buChar char="•"/>
                <a:defRPr>
                  <a:solidFill>
                    <a:srgbClr val="6C6463"/>
                  </a:solidFill>
                  <a:latin typeface="Gill Sans MT" pitchFamily="34" charset="0"/>
                  <a:ea typeface="Gill Sans MT" pitchFamily="34" charset="0"/>
                  <a:cs typeface="Gill Sans MT" pitchFamily="34" charset="0"/>
                </a:defRPr>
              </a:lvl3pPr>
              <a:lvl4pPr marL="1600200" indent="-228600">
                <a:spcBef>
                  <a:spcPct val="20000"/>
                </a:spcBef>
                <a:buFont typeface="Arial" panose="020B0604020202020204" pitchFamily="34" charset="0"/>
                <a:buChar char="–"/>
                <a:defRPr sz="1600">
                  <a:solidFill>
                    <a:srgbClr val="6C6463"/>
                  </a:solidFill>
                  <a:latin typeface="Gill Sans MT" pitchFamily="34" charset="0"/>
                  <a:ea typeface="Gill Sans MT" pitchFamily="34" charset="0"/>
                  <a:cs typeface="Gill Sans MT" pitchFamily="34" charset="0"/>
                </a:defRPr>
              </a:lvl4pPr>
              <a:lvl5pPr marL="2057400" indent="-228600">
                <a:spcBef>
                  <a:spcPct val="20000"/>
                </a:spcBef>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9pPr>
            </a:lstStyle>
            <a:p>
              <a:pPr algn="ctr">
                <a:spcAft>
                  <a:spcPct val="0"/>
                </a:spcAft>
                <a:buFontTx/>
                <a:buNone/>
              </a:pPr>
              <a:r>
                <a:rPr lang="en-US" altLang="en-US" sz="1400" b="1" dirty="0">
                  <a:solidFill>
                    <a:schemeClr val="bg1"/>
                  </a:solidFill>
                </a:rPr>
                <a:t>KPIs</a:t>
              </a:r>
            </a:p>
          </p:txBody>
        </p:sp>
        <p:sp>
          <p:nvSpPr>
            <p:cNvPr id="16" name="Down Arrow 12">
              <a:extLst/>
            </p:cNvPr>
            <p:cNvSpPr/>
            <p:nvPr/>
          </p:nvSpPr>
          <p:spPr>
            <a:xfrm>
              <a:off x="6307138" y="3195638"/>
              <a:ext cx="1563687" cy="609600"/>
            </a:xfrm>
            <a:prstGeom prst="downArrow">
              <a:avLst/>
            </a:prstGeom>
            <a:solidFill>
              <a:srgbClr val="003366"/>
            </a:solidFill>
            <a:ln w="25400" cap="flat" cmpd="sng" algn="ctr">
              <a:solidFill>
                <a:srgbClr val="003366"/>
              </a:solidFill>
              <a:prstDash val="solid"/>
            </a:ln>
            <a:effectLst/>
          </p:spPr>
          <p:txBody>
            <a:bodyPr anchor="ctr"/>
            <a:lstStyle/>
            <a:p>
              <a:pPr algn="ctr">
                <a:defRPr/>
              </a:pPr>
              <a:r>
                <a:rPr lang="en-US" sz="1200" b="1" kern="0" dirty="0">
                  <a:solidFill>
                    <a:srgbClr val="FFFFFF"/>
                  </a:solidFill>
                  <a:latin typeface="Gill Sans MT" panose="020B0502020104020203" pitchFamily="34" charset="0"/>
                </a:rPr>
                <a:t>Outputs</a:t>
              </a:r>
            </a:p>
          </p:txBody>
        </p:sp>
      </p:grpSp>
      <p:grpSp>
        <p:nvGrpSpPr>
          <p:cNvPr id="17" name="Group 16"/>
          <p:cNvGrpSpPr/>
          <p:nvPr/>
        </p:nvGrpSpPr>
        <p:grpSpPr>
          <a:xfrm>
            <a:off x="6342521" y="3844833"/>
            <a:ext cx="4052456" cy="1713980"/>
            <a:chOff x="6831" y="1416288"/>
            <a:chExt cx="2150662" cy="1037254"/>
          </a:xfrm>
        </p:grpSpPr>
        <p:sp>
          <p:nvSpPr>
            <p:cNvPr id="18" name="Rounded Rectangle 17"/>
            <p:cNvSpPr/>
            <p:nvPr/>
          </p:nvSpPr>
          <p:spPr>
            <a:xfrm>
              <a:off x="6831" y="1432656"/>
              <a:ext cx="2041773" cy="102088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ounded Rectangle 4"/>
            <p:cNvSpPr/>
            <p:nvPr/>
          </p:nvSpPr>
          <p:spPr>
            <a:xfrm>
              <a:off x="6831" y="1416288"/>
              <a:ext cx="2150662" cy="9403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spcBef>
                  <a:spcPct val="0"/>
                </a:spcBef>
                <a:spcAft>
                  <a:spcPct val="35000"/>
                </a:spcAft>
              </a:pPr>
              <a:r>
                <a:rPr lang="en-US" dirty="0">
                  <a:solidFill>
                    <a:srgbClr val="FFFF00"/>
                  </a:solidFill>
                  <a:latin typeface="Gill Sans MT" panose="020B0502020104020203" pitchFamily="34" charset="0"/>
                </a:rPr>
                <a:t>Where are capability gaps? </a:t>
              </a:r>
            </a:p>
            <a:p>
              <a:pPr marL="285750" indent="-285750" defTabSz="889000">
                <a:spcBef>
                  <a:spcPct val="0"/>
                </a:spcBef>
                <a:spcAft>
                  <a:spcPct val="35000"/>
                </a:spcAft>
                <a:buFont typeface="Arial" panose="020B0604020202020204" pitchFamily="34" charset="0"/>
                <a:buChar char="•"/>
              </a:pPr>
              <a:r>
                <a:rPr lang="en-US" dirty="0">
                  <a:latin typeface="Gill Sans MT" panose="020B0502020104020203" pitchFamily="34" charset="0"/>
                </a:rPr>
                <a:t>Patterns by level?</a:t>
              </a:r>
            </a:p>
            <a:p>
              <a:pPr marL="285750" indent="-285750" defTabSz="889000">
                <a:spcBef>
                  <a:spcPct val="0"/>
                </a:spcBef>
                <a:spcAft>
                  <a:spcPct val="35000"/>
                </a:spcAft>
                <a:buFont typeface="Arial" panose="020B0604020202020204" pitchFamily="34" charset="0"/>
                <a:buChar char="•"/>
              </a:pPr>
              <a:r>
                <a:rPr lang="en-US" dirty="0">
                  <a:latin typeface="Gill Sans MT" panose="020B0502020104020203" pitchFamily="34" charset="0"/>
                </a:rPr>
                <a:t>Variation within a level?</a:t>
              </a:r>
            </a:p>
            <a:p>
              <a:pPr marL="285750" indent="-285750" defTabSz="889000">
                <a:spcBef>
                  <a:spcPct val="0"/>
                </a:spcBef>
                <a:spcAft>
                  <a:spcPct val="35000"/>
                </a:spcAft>
                <a:buFont typeface="Arial" panose="020B0604020202020204" pitchFamily="34" charset="0"/>
                <a:buChar char="•"/>
              </a:pPr>
              <a:r>
                <a:rPr lang="en-US" dirty="0">
                  <a:latin typeface="Gill Sans MT" panose="020B0502020104020203" pitchFamily="34" charset="0"/>
                </a:rPr>
                <a:t>Patterns by functional area?</a:t>
              </a:r>
            </a:p>
          </p:txBody>
        </p:sp>
      </p:grpSp>
      <p:grpSp>
        <p:nvGrpSpPr>
          <p:cNvPr id="20" name="Group 19"/>
          <p:cNvGrpSpPr/>
          <p:nvPr/>
        </p:nvGrpSpPr>
        <p:grpSpPr>
          <a:xfrm>
            <a:off x="2266178" y="3895287"/>
            <a:ext cx="3637290" cy="1663526"/>
            <a:chOff x="6831" y="1432656"/>
            <a:chExt cx="2041773" cy="1020886"/>
          </a:xfrm>
        </p:grpSpPr>
        <p:sp>
          <p:nvSpPr>
            <p:cNvPr id="21" name="Rounded Rectangle 20"/>
            <p:cNvSpPr/>
            <p:nvPr/>
          </p:nvSpPr>
          <p:spPr>
            <a:xfrm>
              <a:off x="6831" y="1432656"/>
              <a:ext cx="2041773" cy="102088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ounded Rectangle 4"/>
            <p:cNvSpPr/>
            <p:nvPr/>
          </p:nvSpPr>
          <p:spPr>
            <a:xfrm>
              <a:off x="36732" y="1492458"/>
              <a:ext cx="1981971" cy="961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spcBef>
                  <a:spcPct val="0"/>
                </a:spcBef>
                <a:spcAft>
                  <a:spcPct val="35000"/>
                </a:spcAft>
              </a:pPr>
              <a:r>
                <a:rPr lang="en-US" dirty="0">
                  <a:solidFill>
                    <a:srgbClr val="FFFF00"/>
                  </a:solidFill>
                  <a:latin typeface="Gill Sans MT" panose="020B0502020104020203" pitchFamily="34" charset="0"/>
                </a:rPr>
                <a:t>Where are the performance issues?</a:t>
              </a:r>
            </a:p>
            <a:p>
              <a:pPr>
                <a:spcAft>
                  <a:spcPct val="0"/>
                </a:spcAft>
                <a:buFontTx/>
                <a:buChar char="•"/>
                <a:defRPr/>
              </a:pPr>
              <a:r>
                <a:rPr lang="en-US" altLang="en-US" dirty="0">
                  <a:latin typeface="Gill Sans MT" panose="020B0502020104020203" pitchFamily="34" charset="0"/>
                </a:rPr>
                <a:t>Patterns by level?</a:t>
              </a:r>
            </a:p>
            <a:p>
              <a:pPr>
                <a:spcAft>
                  <a:spcPct val="0"/>
                </a:spcAft>
                <a:buFontTx/>
                <a:buChar char="•"/>
                <a:defRPr/>
              </a:pPr>
              <a:r>
                <a:rPr lang="en-US" altLang="en-US" dirty="0">
                  <a:latin typeface="Gill Sans MT" panose="020B0502020104020203" pitchFamily="34" charset="0"/>
                </a:rPr>
                <a:t>Patterns by KPI?</a:t>
              </a:r>
            </a:p>
            <a:p>
              <a:pPr>
                <a:spcAft>
                  <a:spcPct val="0"/>
                </a:spcAft>
                <a:buFontTx/>
                <a:buChar char="•"/>
                <a:defRPr/>
              </a:pPr>
              <a:r>
                <a:rPr lang="en-US" altLang="en-US" dirty="0">
                  <a:latin typeface="Gill Sans MT" panose="020B0502020104020203" pitchFamily="34" charset="0"/>
                </a:rPr>
                <a:t>Patterns by Functional Area?</a:t>
              </a:r>
            </a:p>
            <a:p>
              <a:pPr>
                <a:spcAft>
                  <a:spcPct val="0"/>
                </a:spcAft>
                <a:buFontTx/>
                <a:buChar char="•"/>
                <a:defRPr/>
              </a:pPr>
              <a:endParaRPr lang="en-US" altLang="en-US" dirty="0">
                <a:latin typeface="Gill Sans MT" panose="020B0502020104020203" pitchFamily="34" charset="0"/>
              </a:endParaRPr>
            </a:p>
            <a:p>
              <a:pPr algn="ctr" defTabSz="889000">
                <a:lnSpc>
                  <a:spcPct val="90000"/>
                </a:lnSpc>
                <a:spcBef>
                  <a:spcPct val="0"/>
                </a:spcBef>
                <a:spcAft>
                  <a:spcPct val="35000"/>
                </a:spcAft>
              </a:pPr>
              <a:endParaRPr lang="en-US" dirty="0">
                <a:latin typeface="Gill Sans MT" panose="020B0502020104020203" pitchFamily="34" charset="0"/>
              </a:endParaRPr>
            </a:p>
          </p:txBody>
        </p:sp>
      </p:grpSp>
      <p:sp>
        <p:nvSpPr>
          <p:cNvPr id="23" name="Title 2"/>
          <p:cNvSpPr txBox="1">
            <a:spLocks/>
          </p:cNvSpPr>
          <p:nvPr/>
        </p:nvSpPr>
        <p:spPr bwMode="auto">
          <a:xfrm>
            <a:off x="2473824" y="211501"/>
            <a:ext cx="721638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sz="2400" b="1" kern="1200">
                <a:solidFill>
                  <a:srgbClr val="BA0C2F"/>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r>
              <a:rPr lang="en-US" altLang="en-US" sz="3600" dirty="0">
                <a:solidFill>
                  <a:srgbClr val="C00000"/>
                </a:solidFill>
                <a:latin typeface="Gill Sans MT" panose="020B0502020104020203" pitchFamily="34" charset="0"/>
              </a:rPr>
              <a:t>CMM &amp; KPI Results Comparison</a:t>
            </a:r>
          </a:p>
        </p:txBody>
      </p:sp>
      <p:sp>
        <p:nvSpPr>
          <p:cNvPr id="4" name="Slide Number Placeholder 3"/>
          <p:cNvSpPr>
            <a:spLocks noGrp="1"/>
          </p:cNvSpPr>
          <p:nvPr>
            <p:ph type="sldNum" sz="quarter" idx="12"/>
          </p:nvPr>
        </p:nvSpPr>
        <p:spPr>
          <a:xfrm>
            <a:off x="9144000" y="6521450"/>
            <a:ext cx="2844800" cy="184150"/>
          </a:xfrm>
        </p:spPr>
        <p:txBody>
          <a:bodyPr/>
          <a:lstStyle/>
          <a:p>
            <a:pPr>
              <a:defRPr/>
            </a:pPr>
            <a:fld id="{9CF8A37C-50C7-4C94-BC3B-1EF8954AE51E}" type="slidenum">
              <a:rPr lang="en-US" altLang="en-US" smtClean="0">
                <a:latin typeface="Gill Sans MT" panose="020B0502020104020203" pitchFamily="34" charset="0"/>
              </a:rPr>
              <a:pPr>
                <a:defRPr/>
              </a:pPr>
              <a:t>12</a:t>
            </a:fld>
            <a:endParaRPr lang="en-US" altLang="en-US" dirty="0">
              <a:latin typeface="Gill Sans MT" panose="020B0502020104020203" pitchFamily="34" charset="0"/>
            </a:endParaRPr>
          </a:p>
        </p:txBody>
      </p:sp>
    </p:spTree>
    <p:extLst>
      <p:ext uri="{BB962C8B-B14F-4D97-AF65-F5344CB8AC3E}">
        <p14:creationId xmlns:p14="http://schemas.microsoft.com/office/powerpoint/2010/main" val="2045819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769423" y="154591"/>
            <a:ext cx="8835241" cy="758825"/>
          </a:xfrm>
        </p:spPr>
        <p:txBody>
          <a:bodyPr>
            <a:noAutofit/>
          </a:bodyPr>
          <a:lstStyle/>
          <a:p>
            <a:pPr algn="ctr"/>
            <a:r>
              <a:rPr lang="en-US" sz="3600" b="1" dirty="0">
                <a:solidFill>
                  <a:srgbClr val="C00000"/>
                </a:solidFill>
                <a:latin typeface="Gill Sans MT" panose="020B0502020104020203" pitchFamily="34" charset="0"/>
              </a:rPr>
              <a:t>Evaluating Capability and </a:t>
            </a:r>
            <a:r>
              <a:rPr lang="en-US" sz="3600" b="1" dirty="0" smtClean="0">
                <a:solidFill>
                  <a:srgbClr val="C00000"/>
                </a:solidFill>
                <a:latin typeface="Gill Sans MT" panose="020B0502020104020203" pitchFamily="34" charset="0"/>
              </a:rPr>
              <a:t>Performance</a:t>
            </a:r>
            <a:endParaRPr lang="en-US" sz="3600" b="1" dirty="0">
              <a:solidFill>
                <a:srgbClr val="C00000"/>
              </a:solidFill>
              <a:latin typeface="Gill Sans MT" panose="020B0502020104020203" pitchFamily="34" charset="0"/>
            </a:endParaRPr>
          </a:p>
        </p:txBody>
      </p:sp>
      <p:cxnSp>
        <p:nvCxnSpPr>
          <p:cNvPr id="5" name="Straight Arrow Connector 4"/>
          <p:cNvCxnSpPr/>
          <p:nvPr/>
        </p:nvCxnSpPr>
        <p:spPr>
          <a:xfrm>
            <a:off x="4627112" y="5254137"/>
            <a:ext cx="3766146" cy="217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rot="16200000">
            <a:off x="2757037" y="3384061"/>
            <a:ext cx="374015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233797" y="2208565"/>
            <a:ext cx="492443" cy="2617896"/>
          </a:xfrm>
          <a:prstGeom prst="rect">
            <a:avLst/>
          </a:prstGeom>
          <a:noFill/>
        </p:spPr>
        <p:txBody>
          <a:bodyPr vert="vert270">
            <a:spAutoFit/>
          </a:bodyPr>
          <a:lstStyle/>
          <a:p>
            <a:pPr algn="ctr">
              <a:defRPr/>
            </a:pPr>
            <a:r>
              <a:rPr lang="en-US" sz="2000" dirty="0">
                <a:solidFill>
                  <a:srgbClr val="003366"/>
                </a:solidFill>
                <a:latin typeface="Gill Sans MT" panose="020B0502020104020203" pitchFamily="34" charset="0"/>
              </a:rPr>
              <a:t>Performance</a:t>
            </a:r>
          </a:p>
        </p:txBody>
      </p:sp>
      <p:sp>
        <p:nvSpPr>
          <p:cNvPr id="8" name="TextBox 7"/>
          <p:cNvSpPr txBox="1">
            <a:spLocks noChangeArrowheads="1"/>
          </p:cNvSpPr>
          <p:nvPr/>
        </p:nvSpPr>
        <p:spPr bwMode="auto">
          <a:xfrm>
            <a:off x="5140220" y="5315309"/>
            <a:ext cx="275034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000" dirty="0">
                <a:solidFill>
                  <a:srgbClr val="003366"/>
                </a:solidFill>
                <a:latin typeface="Gill Sans MT" panose="020B0502020104020203" pitchFamily="34" charset="0"/>
              </a:rPr>
              <a:t>Capability &amp; Functionality</a:t>
            </a:r>
          </a:p>
        </p:txBody>
      </p:sp>
      <p:sp>
        <p:nvSpPr>
          <p:cNvPr id="9" name="TextBox 8"/>
          <p:cNvSpPr txBox="1">
            <a:spLocks noChangeArrowheads="1"/>
          </p:cNvSpPr>
          <p:nvPr/>
        </p:nvSpPr>
        <p:spPr bwMode="auto">
          <a:xfrm>
            <a:off x="4475850" y="5256309"/>
            <a:ext cx="7000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Low</a:t>
            </a:r>
          </a:p>
        </p:txBody>
      </p:sp>
      <p:sp>
        <p:nvSpPr>
          <p:cNvPr id="10" name="TextBox 9"/>
          <p:cNvSpPr txBox="1">
            <a:spLocks noChangeArrowheads="1"/>
          </p:cNvSpPr>
          <p:nvPr/>
        </p:nvSpPr>
        <p:spPr bwMode="auto">
          <a:xfrm>
            <a:off x="4115118" y="4902369"/>
            <a:ext cx="7012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Low</a:t>
            </a:r>
          </a:p>
        </p:txBody>
      </p:sp>
      <p:sp>
        <p:nvSpPr>
          <p:cNvPr id="11" name="TextBox 10"/>
          <p:cNvSpPr txBox="1">
            <a:spLocks noChangeArrowheads="1"/>
          </p:cNvSpPr>
          <p:nvPr/>
        </p:nvSpPr>
        <p:spPr bwMode="auto">
          <a:xfrm>
            <a:off x="7941204" y="5253669"/>
            <a:ext cx="7012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High</a:t>
            </a:r>
          </a:p>
        </p:txBody>
      </p:sp>
      <p:sp>
        <p:nvSpPr>
          <p:cNvPr id="12" name="TextBox 11"/>
          <p:cNvSpPr txBox="1">
            <a:spLocks noChangeArrowheads="1"/>
          </p:cNvSpPr>
          <p:nvPr/>
        </p:nvSpPr>
        <p:spPr bwMode="auto">
          <a:xfrm>
            <a:off x="4119853" y="1513985"/>
            <a:ext cx="7012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High</a:t>
            </a:r>
          </a:p>
        </p:txBody>
      </p:sp>
      <p:sp>
        <p:nvSpPr>
          <p:cNvPr id="13" name="TextBox 12"/>
          <p:cNvSpPr txBox="1">
            <a:spLocks noChangeArrowheads="1"/>
          </p:cNvSpPr>
          <p:nvPr/>
        </p:nvSpPr>
        <p:spPr bwMode="auto">
          <a:xfrm>
            <a:off x="4378868" y="5461215"/>
            <a:ext cx="91321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solidFill>
                  <a:srgbClr val="003366"/>
                </a:solidFill>
                <a:latin typeface="Gill Sans MT" panose="020B0502020104020203" pitchFamily="34" charset="0"/>
              </a:rPr>
              <a:t>Minimal</a:t>
            </a:r>
          </a:p>
        </p:txBody>
      </p:sp>
      <p:sp>
        <p:nvSpPr>
          <p:cNvPr id="14" name="TextBox 13"/>
          <p:cNvSpPr txBox="1">
            <a:spLocks noChangeArrowheads="1"/>
          </p:cNvSpPr>
          <p:nvPr/>
        </p:nvSpPr>
        <p:spPr bwMode="auto">
          <a:xfrm>
            <a:off x="7668167" y="5459348"/>
            <a:ext cx="10775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dirty="0">
                <a:solidFill>
                  <a:srgbClr val="003366"/>
                </a:solidFill>
                <a:latin typeface="Gill Sans MT" panose="020B0502020104020203" pitchFamily="34" charset="0"/>
              </a:rPr>
              <a:t>Best Practice</a:t>
            </a:r>
          </a:p>
        </p:txBody>
      </p:sp>
      <p:sp>
        <p:nvSpPr>
          <p:cNvPr id="15" name="Rectangle 14"/>
          <p:cNvSpPr/>
          <p:nvPr/>
        </p:nvSpPr>
        <p:spPr>
          <a:xfrm>
            <a:off x="6459485" y="3571386"/>
            <a:ext cx="55960"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16" name="Rectangle 15"/>
          <p:cNvSpPr/>
          <p:nvPr/>
        </p:nvSpPr>
        <p:spPr>
          <a:xfrm>
            <a:off x="6082058" y="3587261"/>
            <a:ext cx="54769"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17" name="Rectangle 16"/>
          <p:cNvSpPr/>
          <p:nvPr/>
        </p:nvSpPr>
        <p:spPr>
          <a:xfrm>
            <a:off x="6945261" y="3946036"/>
            <a:ext cx="54769"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18" name="Rectangle 17"/>
          <p:cNvSpPr/>
          <p:nvPr/>
        </p:nvSpPr>
        <p:spPr>
          <a:xfrm>
            <a:off x="5272433" y="4257186"/>
            <a:ext cx="54769"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19" name="Rectangle 18"/>
          <p:cNvSpPr/>
          <p:nvPr/>
        </p:nvSpPr>
        <p:spPr>
          <a:xfrm>
            <a:off x="5379588" y="4381011"/>
            <a:ext cx="55959" cy="63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0" name="Rectangle 19"/>
          <p:cNvSpPr/>
          <p:nvPr/>
        </p:nvSpPr>
        <p:spPr>
          <a:xfrm>
            <a:off x="7376266" y="2823676"/>
            <a:ext cx="55960" cy="6191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1" name="Arc 38"/>
          <p:cNvSpPr/>
          <p:nvPr/>
        </p:nvSpPr>
        <p:spPr>
          <a:xfrm rot="18215171">
            <a:off x="4817613" y="2311231"/>
            <a:ext cx="3186112" cy="1740694"/>
          </a:xfrm>
          <a:custGeom>
            <a:avLst/>
            <a:gdLst>
              <a:gd name="connsiteX0" fmla="*/ 2310733 w 5775471"/>
              <a:gd name="connsiteY0" fmla="*/ 50541 h 5012547"/>
              <a:gd name="connsiteX1" fmla="*/ 5515125 w 5775471"/>
              <a:gd name="connsiteY1" fmla="*/ 1466295 h 5012547"/>
              <a:gd name="connsiteX2" fmla="*/ 2887736 w 5775471"/>
              <a:gd name="connsiteY2" fmla="*/ 2506274 h 5012547"/>
              <a:gd name="connsiteX3" fmla="*/ 2310733 w 5775471"/>
              <a:gd name="connsiteY3" fmla="*/ 50541 h 5012547"/>
              <a:gd name="connsiteX0" fmla="*/ 2310733 w 5775471"/>
              <a:gd name="connsiteY0" fmla="*/ 50541 h 5012547"/>
              <a:gd name="connsiteX1" fmla="*/ 5515125 w 5775471"/>
              <a:gd name="connsiteY1" fmla="*/ 1466295 h 5012547"/>
              <a:gd name="connsiteX0" fmla="*/ 0 w 3649853"/>
              <a:gd name="connsiteY0" fmla="*/ 50766 h 2506499"/>
              <a:gd name="connsiteX1" fmla="*/ 3204392 w 3649853"/>
              <a:gd name="connsiteY1" fmla="*/ 1466520 h 2506499"/>
              <a:gd name="connsiteX2" fmla="*/ 577003 w 3649853"/>
              <a:gd name="connsiteY2" fmla="*/ 2506499 h 2506499"/>
              <a:gd name="connsiteX3" fmla="*/ 0 w 3649853"/>
              <a:gd name="connsiteY3" fmla="*/ 50766 h 2506499"/>
              <a:gd name="connsiteX0" fmla="*/ 0 w 3649853"/>
              <a:gd name="connsiteY0" fmla="*/ 50766 h 2506499"/>
              <a:gd name="connsiteX1" fmla="*/ 3649853 w 3649853"/>
              <a:gd name="connsiteY1" fmla="*/ 2016815 h 2506499"/>
              <a:gd name="connsiteX0" fmla="*/ 1101387 w 4751240"/>
              <a:gd name="connsiteY0" fmla="*/ 154274 h 2610007"/>
              <a:gd name="connsiteX1" fmla="*/ 4305779 w 4751240"/>
              <a:gd name="connsiteY1" fmla="*/ 1570028 h 2610007"/>
              <a:gd name="connsiteX2" fmla="*/ 1678390 w 4751240"/>
              <a:gd name="connsiteY2" fmla="*/ 2610007 h 2610007"/>
              <a:gd name="connsiteX3" fmla="*/ 1101387 w 4751240"/>
              <a:gd name="connsiteY3" fmla="*/ 154274 h 2610007"/>
              <a:gd name="connsiteX0" fmla="*/ 0 w 4751240"/>
              <a:gd name="connsiteY0" fmla="*/ 28113 h 2610007"/>
              <a:gd name="connsiteX1" fmla="*/ 4751240 w 4751240"/>
              <a:gd name="connsiteY1" fmla="*/ 2120323 h 2610007"/>
              <a:gd name="connsiteX0" fmla="*/ 647115 w 4296968"/>
              <a:gd name="connsiteY0" fmla="*/ 79613 h 2535346"/>
              <a:gd name="connsiteX1" fmla="*/ 3851507 w 4296968"/>
              <a:gd name="connsiteY1" fmla="*/ 1495367 h 2535346"/>
              <a:gd name="connsiteX2" fmla="*/ 1224118 w 4296968"/>
              <a:gd name="connsiteY2" fmla="*/ 2535346 h 2535346"/>
              <a:gd name="connsiteX3" fmla="*/ 647115 w 4296968"/>
              <a:gd name="connsiteY3" fmla="*/ 79613 h 2535346"/>
              <a:gd name="connsiteX0" fmla="*/ 0 w 4296968"/>
              <a:gd name="connsiteY0" fmla="*/ 29632 h 2535346"/>
              <a:gd name="connsiteX1" fmla="*/ 4296968 w 4296968"/>
              <a:gd name="connsiteY1" fmla="*/ 2045662 h 2535346"/>
              <a:gd name="connsiteX0" fmla="*/ 647115 w 4296968"/>
              <a:gd name="connsiteY0" fmla="*/ 50767 h 2506500"/>
              <a:gd name="connsiteX1" fmla="*/ 3851507 w 4296968"/>
              <a:gd name="connsiteY1" fmla="*/ 1466521 h 2506500"/>
              <a:gd name="connsiteX2" fmla="*/ 1224118 w 4296968"/>
              <a:gd name="connsiteY2" fmla="*/ 2506500 h 2506500"/>
              <a:gd name="connsiteX3" fmla="*/ 647115 w 4296968"/>
              <a:gd name="connsiteY3" fmla="*/ 50767 h 2506500"/>
              <a:gd name="connsiteX0" fmla="*/ 0 w 4296968"/>
              <a:gd name="connsiteY0" fmla="*/ 786 h 2506500"/>
              <a:gd name="connsiteX1" fmla="*/ 4296968 w 4296968"/>
              <a:gd name="connsiteY1" fmla="*/ 2016816 h 2506500"/>
            </a:gdLst>
            <a:ahLst/>
            <a:cxnLst>
              <a:cxn ang="0">
                <a:pos x="connsiteX0" y="connsiteY0"/>
              </a:cxn>
              <a:cxn ang="0">
                <a:pos x="connsiteX1" y="connsiteY1"/>
              </a:cxn>
            </a:cxnLst>
            <a:rect l="l" t="t" r="r" b="b"/>
            <a:pathLst>
              <a:path w="4296968" h="2506500" stroke="0" extrusionOk="0">
                <a:moveTo>
                  <a:pt x="647115" y="50767"/>
                </a:moveTo>
                <a:cubicBezTo>
                  <a:pt x="1964770" y="-182439"/>
                  <a:pt x="3293492" y="404612"/>
                  <a:pt x="3851507" y="1466521"/>
                </a:cubicBezTo>
                <a:lnTo>
                  <a:pt x="1224118" y="2506500"/>
                </a:lnTo>
                <a:lnTo>
                  <a:pt x="647115" y="50767"/>
                </a:lnTo>
                <a:close/>
              </a:path>
              <a:path w="4296968" h="2506500" fill="none">
                <a:moveTo>
                  <a:pt x="0" y="786"/>
                </a:moveTo>
                <a:cubicBezTo>
                  <a:pt x="1363580" y="98756"/>
                  <a:pt x="3738953" y="954907"/>
                  <a:pt x="4296968" y="2016816"/>
                </a:cubicBezTo>
              </a:path>
            </a:pathLst>
          </a:custGeom>
          <a:ln>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Gill Sans MT" panose="020B0502020104020203" pitchFamily="34" charset="0"/>
            </a:endParaRPr>
          </a:p>
        </p:txBody>
      </p:sp>
      <p:cxnSp>
        <p:nvCxnSpPr>
          <p:cNvPr id="22" name="Straight Arrow Connector 21"/>
          <p:cNvCxnSpPr/>
          <p:nvPr/>
        </p:nvCxnSpPr>
        <p:spPr>
          <a:xfrm flipV="1">
            <a:off x="6486869" y="2804626"/>
            <a:ext cx="323850" cy="779463"/>
          </a:xfrm>
          <a:prstGeom prst="straightConnector1">
            <a:avLst/>
          </a:prstGeom>
          <a:ln>
            <a:solidFill>
              <a:srgbClr val="C00000"/>
            </a:solidFill>
            <a:prstDash val="dash"/>
            <a:tailEnd type="arrow"/>
          </a:ln>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p:nvPr/>
        </p:nvCxnSpPr>
        <p:spPr>
          <a:xfrm>
            <a:off x="4923577" y="1826723"/>
            <a:ext cx="280988" cy="0"/>
          </a:xfrm>
          <a:prstGeom prst="straightConnector1">
            <a:avLst/>
          </a:prstGeom>
          <a:ln>
            <a:solidFill>
              <a:srgbClr val="C00000"/>
            </a:solidFill>
            <a:prstDash val="dash"/>
            <a:tailEnd type="arrow"/>
          </a:ln>
        </p:spPr>
        <p:style>
          <a:lnRef idx="1">
            <a:schemeClr val="accent2"/>
          </a:lnRef>
          <a:fillRef idx="0">
            <a:schemeClr val="accent2"/>
          </a:fillRef>
          <a:effectRef idx="0">
            <a:schemeClr val="accent2"/>
          </a:effectRef>
          <a:fontRef idx="minor">
            <a:schemeClr val="tx1"/>
          </a:fontRef>
        </p:style>
      </p:cxnSp>
      <p:sp>
        <p:nvSpPr>
          <p:cNvPr id="24" name="TextBox 23"/>
          <p:cNvSpPr txBox="1">
            <a:spLocks noChangeArrowheads="1"/>
          </p:cNvSpPr>
          <p:nvPr/>
        </p:nvSpPr>
        <p:spPr bwMode="auto">
          <a:xfrm>
            <a:off x="5272432" y="1501289"/>
            <a:ext cx="118705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solidFill>
                  <a:srgbClr val="003366"/>
                </a:solidFill>
                <a:latin typeface="Gill Sans MT" panose="020B0502020104020203" pitchFamily="34" charset="0"/>
              </a:rPr>
              <a:t>System Strengthening Efforts</a:t>
            </a:r>
          </a:p>
        </p:txBody>
      </p:sp>
      <p:cxnSp>
        <p:nvCxnSpPr>
          <p:cNvPr id="25" name="Straight Arrow Connector 24"/>
          <p:cNvCxnSpPr>
            <a:stCxn id="15" idx="3"/>
          </p:cNvCxnSpPr>
          <p:nvPr/>
        </p:nvCxnSpPr>
        <p:spPr>
          <a:xfrm flipV="1">
            <a:off x="6515444" y="3445976"/>
            <a:ext cx="484584" cy="157163"/>
          </a:xfrm>
          <a:prstGeom prst="straightConnector1">
            <a:avLst/>
          </a:prstGeom>
          <a:ln>
            <a:solidFill>
              <a:srgbClr val="C00000"/>
            </a:solidFill>
            <a:prstDash val="dash"/>
            <a:tailEnd type="arrow"/>
          </a:ln>
        </p:spPr>
        <p:style>
          <a:lnRef idx="1">
            <a:schemeClr val="accent2"/>
          </a:lnRef>
          <a:fillRef idx="0">
            <a:schemeClr val="accent2"/>
          </a:fillRef>
          <a:effectRef idx="0">
            <a:schemeClr val="accent2"/>
          </a:effectRef>
          <a:fontRef idx="minor">
            <a:schemeClr val="tx1"/>
          </a:fontRef>
        </p:style>
      </p:cxnSp>
      <p:sp>
        <p:nvSpPr>
          <p:cNvPr id="26" name="TextBox 25"/>
          <p:cNvSpPr txBox="1">
            <a:spLocks noChangeArrowheads="1"/>
          </p:cNvSpPr>
          <p:nvPr/>
        </p:nvSpPr>
        <p:spPr bwMode="auto">
          <a:xfrm>
            <a:off x="6149922" y="3657114"/>
            <a:ext cx="12823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Warehousing</a:t>
            </a:r>
          </a:p>
        </p:txBody>
      </p:sp>
      <p:sp>
        <p:nvSpPr>
          <p:cNvPr id="27" name="TextBox 26"/>
          <p:cNvSpPr txBox="1">
            <a:spLocks noChangeArrowheads="1"/>
          </p:cNvSpPr>
          <p:nvPr/>
        </p:nvSpPr>
        <p:spPr bwMode="auto">
          <a:xfrm>
            <a:off x="6635698" y="4007950"/>
            <a:ext cx="11469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Procurement</a:t>
            </a:r>
          </a:p>
        </p:txBody>
      </p:sp>
      <p:sp>
        <p:nvSpPr>
          <p:cNvPr id="28" name="Oval Callout 27"/>
          <p:cNvSpPr/>
          <p:nvPr/>
        </p:nvSpPr>
        <p:spPr>
          <a:xfrm>
            <a:off x="8491861" y="4007949"/>
            <a:ext cx="2112803" cy="1228746"/>
          </a:xfrm>
          <a:prstGeom prst="wedgeEllipseCallout">
            <a:avLst>
              <a:gd name="adj1" fmla="val -48425"/>
              <a:gd name="adj2" fmla="val 63035"/>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sz="1600" b="1" dirty="0">
                <a:latin typeface="Gill Sans MT" panose="020B0502020104020203" pitchFamily="34" charset="0"/>
              </a:rPr>
              <a:t>What is the capability of the system to perform?</a:t>
            </a:r>
          </a:p>
        </p:txBody>
      </p:sp>
      <p:sp>
        <p:nvSpPr>
          <p:cNvPr id="29" name="Rectangle 28"/>
          <p:cNvSpPr/>
          <p:nvPr/>
        </p:nvSpPr>
        <p:spPr>
          <a:xfrm>
            <a:off x="4835473" y="6109388"/>
            <a:ext cx="3254721" cy="495868"/>
          </a:xfrm>
          <a:prstGeom prst="rect">
            <a:avLst/>
          </a:prstGeom>
          <a:solidFill>
            <a:schemeClr val="accent2"/>
          </a:solidFill>
          <a:ln>
            <a:solidFill>
              <a:srgbClr val="00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bg1"/>
                </a:solidFill>
                <a:latin typeface="Gill Sans MT" panose="020B0502020104020203" pitchFamily="34" charset="0"/>
              </a:rPr>
              <a:t>Capability &amp; Functionality Assessment </a:t>
            </a:r>
          </a:p>
        </p:txBody>
      </p:sp>
      <p:sp>
        <p:nvSpPr>
          <p:cNvPr id="30" name="Rectangle 29"/>
          <p:cNvSpPr/>
          <p:nvPr/>
        </p:nvSpPr>
        <p:spPr>
          <a:xfrm rot="16200000">
            <a:off x="2094110" y="3325722"/>
            <a:ext cx="3913188" cy="240506"/>
          </a:xfrm>
          <a:prstGeom prst="rect">
            <a:avLst/>
          </a:prstGeom>
          <a:solidFill>
            <a:schemeClr val="accent2"/>
          </a:solidFill>
          <a:ln>
            <a:solidFill>
              <a:srgbClr val="00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bg1"/>
                </a:solidFill>
                <a:latin typeface="Gill Sans MT" panose="020B0502020104020203" pitchFamily="34" charset="0"/>
              </a:rPr>
              <a:t>KPIs</a:t>
            </a:r>
          </a:p>
        </p:txBody>
      </p:sp>
      <p:sp>
        <p:nvSpPr>
          <p:cNvPr id="31" name="TextBox 30"/>
          <p:cNvSpPr txBox="1">
            <a:spLocks noChangeArrowheads="1"/>
          </p:cNvSpPr>
          <p:nvPr/>
        </p:nvSpPr>
        <p:spPr bwMode="auto">
          <a:xfrm>
            <a:off x="5015768" y="4526665"/>
            <a:ext cx="12047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Transportation</a:t>
            </a:r>
          </a:p>
        </p:txBody>
      </p:sp>
      <p:sp>
        <p:nvSpPr>
          <p:cNvPr id="32" name="TextBox 31"/>
          <p:cNvSpPr txBox="1">
            <a:spLocks noChangeArrowheads="1"/>
          </p:cNvSpPr>
          <p:nvPr/>
        </p:nvSpPr>
        <p:spPr bwMode="auto">
          <a:xfrm>
            <a:off x="4730153" y="3750131"/>
            <a:ext cx="12988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Waste Management</a:t>
            </a:r>
          </a:p>
        </p:txBody>
      </p:sp>
      <p:sp>
        <p:nvSpPr>
          <p:cNvPr id="33" name="TextBox 32"/>
          <p:cNvSpPr txBox="1">
            <a:spLocks noChangeArrowheads="1"/>
          </p:cNvSpPr>
          <p:nvPr/>
        </p:nvSpPr>
        <p:spPr bwMode="auto">
          <a:xfrm>
            <a:off x="5565326" y="3246291"/>
            <a:ext cx="1012031" cy="280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Forecasting</a:t>
            </a:r>
          </a:p>
        </p:txBody>
      </p:sp>
      <p:sp>
        <p:nvSpPr>
          <p:cNvPr id="34" name="TextBox 33"/>
          <p:cNvSpPr txBox="1">
            <a:spLocks noChangeArrowheads="1"/>
          </p:cNvSpPr>
          <p:nvPr/>
        </p:nvSpPr>
        <p:spPr bwMode="auto">
          <a:xfrm>
            <a:off x="6830344" y="2951294"/>
            <a:ext cx="12043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Product Selection</a:t>
            </a:r>
          </a:p>
        </p:txBody>
      </p:sp>
      <p:sp>
        <p:nvSpPr>
          <p:cNvPr id="35" name="Oval Callout 34"/>
          <p:cNvSpPr/>
          <p:nvPr/>
        </p:nvSpPr>
        <p:spPr>
          <a:xfrm>
            <a:off x="1769423" y="1489380"/>
            <a:ext cx="2062207" cy="1292273"/>
          </a:xfrm>
          <a:prstGeom prst="wedgeEllipseCallout">
            <a:avLst>
              <a:gd name="adj1" fmla="val 53162"/>
              <a:gd name="adj2" fmla="val 42774"/>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sz="1600" b="1" dirty="0">
                <a:latin typeface="Gill Sans MT" panose="020B0502020104020203" pitchFamily="34" charset="0"/>
              </a:rPr>
              <a:t>How is the supply chain actually performing?</a:t>
            </a:r>
          </a:p>
        </p:txBody>
      </p:sp>
    </p:spTree>
    <p:extLst>
      <p:ext uri="{BB962C8B-B14F-4D97-AF65-F5344CB8AC3E}">
        <p14:creationId xmlns:p14="http://schemas.microsoft.com/office/powerpoint/2010/main" val="38167961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ctrTitle"/>
          </p:nvPr>
        </p:nvSpPr>
        <p:spPr>
          <a:xfrm>
            <a:off x="415637" y="608980"/>
            <a:ext cx="11281558" cy="620458"/>
          </a:xfrm>
        </p:spPr>
        <p:txBody>
          <a:bodyPr>
            <a:noAutofit/>
          </a:bodyPr>
          <a:lstStyle/>
          <a:p>
            <a:pPr eaLnBrk="1" hangingPunct="1"/>
            <a:r>
              <a:rPr lang="en-US" altLang="en-US" sz="3600" b="1" dirty="0" smtClean="0">
                <a:solidFill>
                  <a:srgbClr val="C00000"/>
                </a:solidFill>
                <a:latin typeface="Gill Sans MT" panose="020B0502020104020203" pitchFamily="34" charset="0"/>
                <a:cs typeface="Gill Sans MT" panose="020B0502020104020203" pitchFamily="34" charset="0"/>
              </a:rPr>
              <a:t>Functions and Structure/Unpacking Capabilities and Performance</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type="subTitle" idx="1"/>
          </p:nvPr>
        </p:nvSpPr>
        <p:spPr>
          <a:xfrm>
            <a:off x="273783" y="1477529"/>
            <a:ext cx="11668186" cy="5499224"/>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Learning </a:t>
            </a:r>
            <a:r>
              <a:rPr lang="en-US" altLang="en-US" sz="3200" b="1" dirty="0" smtClean="0">
                <a:solidFill>
                  <a:srgbClr val="C00000"/>
                </a:solidFill>
                <a:latin typeface="Gill Sans MT" panose="020B0502020104020203" pitchFamily="34" charset="0"/>
                <a:cs typeface="Gill Sans MT" panose="020B0502020104020203" pitchFamily="34" charset="0"/>
              </a:rPr>
              <a:t>Objectives</a:t>
            </a:r>
          </a:p>
          <a:p>
            <a:pPr marL="457182" lvl="1" algn="l" defTabSz="912778">
              <a:lnSpc>
                <a:spcPct val="80000"/>
              </a:lnSpc>
              <a:spcBef>
                <a:spcPct val="20000"/>
              </a:spcBef>
              <a:spcAft>
                <a:spcPct val="0"/>
              </a:spcAft>
            </a:pPr>
            <a:endParaRPr lang="en-US" altLang="en-US" sz="16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r>
              <a:rPr lang="en-US" sz="3200" dirty="0">
                <a:latin typeface="Gill Sans MT" panose="020B0502020104020203" pitchFamily="34" charset="0"/>
              </a:rPr>
              <a:t>To gain an awareness of the </a:t>
            </a:r>
            <a:r>
              <a:rPr lang="en-US" sz="3200" dirty="0" smtClean="0">
                <a:latin typeface="Gill Sans MT" panose="020B0502020104020203" pitchFamily="34" charset="0"/>
              </a:rPr>
              <a:t>functional areas covered and the structure of the </a:t>
            </a:r>
            <a:r>
              <a:rPr lang="en-US" sz="3200" dirty="0">
                <a:latin typeface="Gill Sans MT" panose="020B0502020104020203" pitchFamily="34" charset="0"/>
              </a:rPr>
              <a:t>NSCA, </a:t>
            </a:r>
            <a:r>
              <a:rPr lang="en-US" sz="3200" dirty="0" smtClean="0">
                <a:latin typeface="Gill Sans MT" panose="020B0502020104020203" pitchFamily="34" charset="0"/>
              </a:rPr>
              <a:t>and unpack two of the components (capabilities and performance):</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Three components of the NSCA</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Supply chain levels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Functional areas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Introduction to scoring</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Difference between capabilities and performance</a:t>
            </a: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236643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5"/>
          <p:cNvSpPr txBox="1">
            <a:spLocks noChangeArrowheads="1"/>
          </p:cNvSpPr>
          <p:nvPr/>
        </p:nvSpPr>
        <p:spPr bwMode="auto">
          <a:xfrm>
            <a:off x="1832298" y="247651"/>
            <a:ext cx="861818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spcBef>
                <a:spcPct val="0"/>
              </a:spcBef>
              <a:buFontTx/>
              <a:buNone/>
            </a:pPr>
            <a:r>
              <a:rPr lang="en-US" altLang="en-US" sz="3600" b="1" dirty="0">
                <a:solidFill>
                  <a:srgbClr val="C00000"/>
                </a:solidFill>
                <a:latin typeface="Gill Sans MT" panose="020B0502020104020203" pitchFamily="34" charset="0"/>
              </a:rPr>
              <a:t>Structured in </a:t>
            </a:r>
            <a:r>
              <a:rPr lang="en-US" altLang="en-US" sz="3600" b="1" dirty="0" smtClean="0">
                <a:solidFill>
                  <a:srgbClr val="C00000"/>
                </a:solidFill>
                <a:latin typeface="Gill Sans MT" panose="020B0502020104020203" pitchFamily="34" charset="0"/>
              </a:rPr>
              <a:t>Three </a:t>
            </a:r>
            <a:r>
              <a:rPr lang="en-US" altLang="en-US" sz="3600" b="1" dirty="0">
                <a:solidFill>
                  <a:srgbClr val="C00000"/>
                </a:solidFill>
                <a:latin typeface="Gill Sans MT" panose="020B0502020104020203" pitchFamily="34" charset="0"/>
              </a:rPr>
              <a:t>Components</a:t>
            </a:r>
          </a:p>
        </p:txBody>
      </p:sp>
      <p:sp>
        <p:nvSpPr>
          <p:cNvPr id="5" name="Content Placeholder 2"/>
          <p:cNvSpPr>
            <a:spLocks noGrp="1"/>
          </p:cNvSpPr>
          <p:nvPr>
            <p:ph sz="half" idx="1"/>
          </p:nvPr>
        </p:nvSpPr>
        <p:spPr>
          <a:xfrm>
            <a:off x="1832298" y="1082922"/>
            <a:ext cx="3673152" cy="5353050"/>
          </a:xfrm>
        </p:spPr>
        <p:txBody>
          <a:bodyPr>
            <a:normAutofit/>
          </a:bodyPr>
          <a:lstStyle/>
          <a:p>
            <a:pPr marL="0" indent="0" algn="ctr">
              <a:buNone/>
              <a:defRPr/>
            </a:pPr>
            <a:r>
              <a:rPr lang="en-US" b="1" dirty="0">
                <a:latin typeface="Gill Sans MT" panose="020B0502020104020203" pitchFamily="34" charset="0"/>
              </a:rPr>
              <a:t>Characteristics</a:t>
            </a:r>
          </a:p>
          <a:p>
            <a:pPr>
              <a:buFont typeface="Wingdings" panose="05000000000000000000" pitchFamily="2" charset="2"/>
              <a:buChar char="ü"/>
              <a:defRPr/>
            </a:pPr>
            <a:r>
              <a:rPr lang="en-US" dirty="0">
                <a:latin typeface="Gill Sans MT" panose="020B0502020104020203" pitchFamily="34" charset="0"/>
              </a:rPr>
              <a:t>Single data collection process</a:t>
            </a:r>
          </a:p>
          <a:p>
            <a:pPr marL="0" indent="0">
              <a:buNone/>
              <a:defRPr/>
            </a:pPr>
            <a:endParaRPr lang="en-US" dirty="0">
              <a:latin typeface="Gill Sans MT" panose="020B0502020104020203" pitchFamily="34" charset="0"/>
            </a:endParaRPr>
          </a:p>
          <a:p>
            <a:pPr>
              <a:buFont typeface="Wingdings" panose="05000000000000000000" pitchFamily="2" charset="2"/>
              <a:buChar char="ü"/>
              <a:defRPr/>
            </a:pPr>
            <a:r>
              <a:rPr lang="en-US" dirty="0">
                <a:latin typeface="Gill Sans MT" panose="020B0502020104020203" pitchFamily="34" charset="0"/>
              </a:rPr>
              <a:t>Electronic data collection with tablets </a:t>
            </a:r>
          </a:p>
          <a:p>
            <a:pPr marL="0" indent="0">
              <a:buNone/>
              <a:defRPr/>
            </a:pPr>
            <a:endParaRPr lang="en-US" dirty="0">
              <a:latin typeface="Gill Sans MT" panose="020B0502020104020203" pitchFamily="34" charset="0"/>
            </a:endParaRPr>
          </a:p>
          <a:p>
            <a:pPr>
              <a:buFont typeface="Wingdings" panose="05000000000000000000" pitchFamily="2" charset="2"/>
              <a:buChar char="ü"/>
              <a:defRPr/>
            </a:pPr>
            <a:r>
              <a:rPr lang="en-US" dirty="0">
                <a:latin typeface="Gill Sans MT" panose="020B0502020104020203" pitchFamily="34" charset="0"/>
              </a:rPr>
              <a:t>Quantitative scores across functional areas at each level of the supply chain </a:t>
            </a:r>
          </a:p>
        </p:txBody>
      </p:sp>
      <p:graphicFrame>
        <p:nvGraphicFramePr>
          <p:cNvPr id="7" name="Diagram 6"/>
          <p:cNvGraphicFramePr/>
          <p:nvPr>
            <p:extLst/>
          </p:nvPr>
        </p:nvGraphicFramePr>
        <p:xfrm>
          <a:off x="5363742" y="1112226"/>
          <a:ext cx="5086739" cy="5464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44D8761C-1AF7-4CA7-90FE-F13239F65496}" type="slidenum">
              <a:rPr lang="en-US" altLang="en-US" smtClean="0"/>
              <a:pPr/>
              <a:t>3</a:t>
            </a:fld>
            <a:endParaRPr lang="en-US" altLang="en-US" dirty="0"/>
          </a:p>
        </p:txBody>
      </p:sp>
    </p:spTree>
    <p:extLst>
      <p:ext uri="{BB962C8B-B14F-4D97-AF65-F5344CB8AC3E}">
        <p14:creationId xmlns:p14="http://schemas.microsoft.com/office/powerpoint/2010/main" val="487257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183" y="202118"/>
            <a:ext cx="6381634" cy="762000"/>
          </a:xfrm>
        </p:spPr>
        <p:txBody>
          <a:bodyPr>
            <a:noAutofit/>
          </a:bodyPr>
          <a:lstStyle/>
          <a:p>
            <a:pPr algn="ctr">
              <a:defRPr/>
            </a:pPr>
            <a:r>
              <a:rPr lang="en-US" sz="3600" b="1" dirty="0">
                <a:solidFill>
                  <a:srgbClr val="C00000"/>
                </a:solidFill>
                <a:latin typeface="Gill Sans MT" panose="020B0502020104020203" pitchFamily="34" charset="0"/>
              </a:rPr>
              <a:t>Supply Chain Levels</a:t>
            </a:r>
            <a:endParaRPr lang="en-US" sz="3600" b="1" strike="sngStrike" dirty="0">
              <a:solidFill>
                <a:srgbClr val="C00000"/>
              </a:solidFill>
              <a:latin typeface="Gill Sans MT" panose="020B0502020104020203" pitchFamily="34" charset="0"/>
            </a:endParaRPr>
          </a:p>
        </p:txBody>
      </p:sp>
      <p:sp>
        <p:nvSpPr>
          <p:cNvPr id="118" name="AutoShape 7"/>
          <p:cNvSpPr>
            <a:spLocks noChangeArrowheads="1"/>
          </p:cNvSpPr>
          <p:nvPr/>
        </p:nvSpPr>
        <p:spPr bwMode="gray">
          <a:xfrm>
            <a:off x="641838" y="1435104"/>
            <a:ext cx="2786214" cy="1097084"/>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a:lnSpc>
                <a:spcPct val="95000"/>
              </a:lnSpc>
              <a:spcAft>
                <a:spcPts val="800"/>
              </a:spcAft>
              <a:buClr>
                <a:srgbClr val="969696"/>
              </a:buClr>
              <a:defRPr/>
            </a:pPr>
            <a:r>
              <a:rPr lang="en-US" b="1" dirty="0">
                <a:solidFill>
                  <a:schemeClr val="bg1"/>
                </a:solidFill>
                <a:latin typeface="Gill Sans MT" panose="020B0502020104020203" pitchFamily="34" charset="0"/>
              </a:rPr>
              <a:t>Central Level</a:t>
            </a:r>
            <a:endParaRPr lang="en-US" b="1" dirty="0">
              <a:solidFill>
                <a:schemeClr val="bg1"/>
              </a:solidFill>
              <a:latin typeface="Gill Sans MT" panose="020B0502020104020203" pitchFamily="34" charset="0"/>
              <a:cs typeface="Arial" charset="0"/>
            </a:endParaRPr>
          </a:p>
        </p:txBody>
      </p:sp>
      <p:sp>
        <p:nvSpPr>
          <p:cNvPr id="119" name="AutoShape 7"/>
          <p:cNvSpPr>
            <a:spLocks noChangeArrowheads="1"/>
          </p:cNvSpPr>
          <p:nvPr/>
        </p:nvSpPr>
        <p:spPr bwMode="gray">
          <a:xfrm>
            <a:off x="4763554" y="1435101"/>
            <a:ext cx="2786214" cy="1097087"/>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a:lnSpc>
                <a:spcPct val="95000"/>
              </a:lnSpc>
              <a:spcAft>
                <a:spcPts val="800"/>
              </a:spcAft>
              <a:buClr>
                <a:srgbClr val="969696"/>
              </a:buClr>
              <a:defRPr/>
            </a:pPr>
            <a:r>
              <a:rPr lang="en-US" b="1" dirty="0">
                <a:solidFill>
                  <a:schemeClr val="bg1"/>
                </a:solidFill>
                <a:latin typeface="Gill Sans MT" panose="020B0502020104020203" pitchFamily="34" charset="0"/>
              </a:rPr>
              <a:t>Intermediate Level</a:t>
            </a:r>
          </a:p>
          <a:p>
            <a:pPr algn="ctr">
              <a:lnSpc>
                <a:spcPct val="95000"/>
              </a:lnSpc>
              <a:spcAft>
                <a:spcPts val="800"/>
              </a:spcAft>
              <a:buClr>
                <a:srgbClr val="969696"/>
              </a:buClr>
              <a:defRPr/>
            </a:pPr>
            <a:r>
              <a:rPr lang="en-US" b="1" dirty="0">
                <a:solidFill>
                  <a:schemeClr val="bg1"/>
                </a:solidFill>
                <a:latin typeface="Gill Sans MT" panose="020B0502020104020203" pitchFamily="34" charset="0"/>
                <a:cs typeface="Arial" charset="0"/>
              </a:rPr>
              <a:t>(Regional / District)</a:t>
            </a:r>
          </a:p>
        </p:txBody>
      </p:sp>
      <p:sp>
        <p:nvSpPr>
          <p:cNvPr id="120" name="AutoShape 7"/>
          <p:cNvSpPr>
            <a:spLocks noChangeArrowheads="1"/>
          </p:cNvSpPr>
          <p:nvPr/>
        </p:nvSpPr>
        <p:spPr bwMode="gray">
          <a:xfrm>
            <a:off x="8623446" y="1435101"/>
            <a:ext cx="2786214" cy="1097084"/>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a:lnSpc>
                <a:spcPct val="95000"/>
              </a:lnSpc>
              <a:spcAft>
                <a:spcPts val="800"/>
              </a:spcAft>
              <a:buClr>
                <a:srgbClr val="969696"/>
              </a:buClr>
              <a:defRPr/>
            </a:pPr>
            <a:r>
              <a:rPr lang="en-US" b="1" dirty="0">
                <a:solidFill>
                  <a:schemeClr val="bg1"/>
                </a:solidFill>
                <a:latin typeface="Gill Sans MT" panose="020B0502020104020203" pitchFamily="34" charset="0"/>
              </a:rPr>
              <a:t>Peripheral</a:t>
            </a:r>
          </a:p>
          <a:p>
            <a:pPr algn="ctr">
              <a:lnSpc>
                <a:spcPct val="95000"/>
              </a:lnSpc>
              <a:spcAft>
                <a:spcPts val="800"/>
              </a:spcAft>
              <a:buClr>
                <a:srgbClr val="969696"/>
              </a:buClr>
              <a:defRPr/>
            </a:pPr>
            <a:r>
              <a:rPr lang="en-US" b="1" dirty="0">
                <a:solidFill>
                  <a:schemeClr val="bg1"/>
                </a:solidFill>
                <a:latin typeface="Gill Sans MT" panose="020B0502020104020203" pitchFamily="34" charset="0"/>
                <a:cs typeface="Arial" charset="0"/>
              </a:rPr>
              <a:t>(Service Delivery Point )</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4</a:t>
            </a:fld>
            <a:endParaRPr lang="en-US" altLang="en-US" dirty="0"/>
          </a:p>
        </p:txBody>
      </p:sp>
      <p:sp>
        <p:nvSpPr>
          <p:cNvPr id="4" name="TextBox 3"/>
          <p:cNvSpPr txBox="1"/>
          <p:nvPr/>
        </p:nvSpPr>
        <p:spPr>
          <a:xfrm>
            <a:off x="483576" y="2980592"/>
            <a:ext cx="4283160" cy="1323439"/>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Gill Sans MT" panose="020B0502020104020203" pitchFamily="34" charset="0"/>
              </a:rPr>
              <a:t>Ministry of Health</a:t>
            </a:r>
          </a:p>
          <a:p>
            <a:pPr marL="285750" indent="-285750">
              <a:buFont typeface="Arial" panose="020B0604020202020204" pitchFamily="34" charset="0"/>
              <a:buChar char="•"/>
            </a:pPr>
            <a:r>
              <a:rPr lang="en-US" sz="2000" dirty="0">
                <a:latin typeface="Gill Sans MT" panose="020B0502020104020203" pitchFamily="34" charset="0"/>
              </a:rPr>
              <a:t>Central Medical Stores</a:t>
            </a:r>
          </a:p>
          <a:p>
            <a:pPr marL="285750" indent="-285750">
              <a:buFont typeface="Arial" panose="020B0604020202020204" pitchFamily="34" charset="0"/>
              <a:buChar char="•"/>
            </a:pPr>
            <a:r>
              <a:rPr lang="en-US" sz="2000" dirty="0">
                <a:latin typeface="Gill Sans MT" panose="020B0502020104020203" pitchFamily="34" charset="0"/>
              </a:rPr>
              <a:t>Pharmaceutical Regulatory Authority</a:t>
            </a:r>
          </a:p>
          <a:p>
            <a:pPr marL="285750" indent="-285750">
              <a:buFont typeface="Arial" panose="020B0604020202020204" pitchFamily="34" charset="0"/>
              <a:buChar char="•"/>
            </a:pPr>
            <a:r>
              <a:rPr lang="en-US" sz="2000" dirty="0">
                <a:latin typeface="Gill Sans MT" panose="020B0502020104020203" pitchFamily="34" charset="0"/>
              </a:rPr>
              <a:t>(Consider parallel supply chains)</a:t>
            </a:r>
          </a:p>
        </p:txBody>
      </p:sp>
      <p:sp>
        <p:nvSpPr>
          <p:cNvPr id="63" name="TextBox 62"/>
          <p:cNvSpPr txBox="1"/>
          <p:nvPr/>
        </p:nvSpPr>
        <p:spPr>
          <a:xfrm>
            <a:off x="4763554" y="2980592"/>
            <a:ext cx="3835409" cy="1600438"/>
          </a:xfrm>
          <a:prstGeom prst="rect">
            <a:avLst/>
          </a:prstGeom>
          <a:noFill/>
        </p:spPr>
        <p:txBody>
          <a:bodyPr wrap="none" rtlCol="0">
            <a:spAutoFit/>
          </a:bodyPr>
          <a:lstStyle/>
          <a:p>
            <a:pPr marL="285750" indent="-285750">
              <a:buFont typeface="Arial" panose="020B0604020202020204" pitchFamily="34" charset="0"/>
              <a:buChar char="•"/>
            </a:pPr>
            <a:r>
              <a:rPr lang="en-US" sz="2000" dirty="0">
                <a:latin typeface="Gill Sans MT" panose="020B0502020104020203" pitchFamily="34" charset="0"/>
              </a:rPr>
              <a:t>Intermediate warehouses</a:t>
            </a:r>
          </a:p>
          <a:p>
            <a:pPr marL="285750" indent="-285750">
              <a:buFont typeface="Arial" panose="020B0604020202020204" pitchFamily="34" charset="0"/>
              <a:buChar char="•"/>
            </a:pPr>
            <a:r>
              <a:rPr lang="en-US" sz="2000" dirty="0">
                <a:latin typeface="Gill Sans MT" panose="020B0502020104020203" pitchFamily="34" charset="0"/>
              </a:rPr>
              <a:t>Referral Hospitals</a:t>
            </a:r>
          </a:p>
          <a:p>
            <a:pPr marL="285750" indent="-285750">
              <a:buFont typeface="Arial" panose="020B0604020202020204" pitchFamily="34" charset="0"/>
              <a:buChar char="•"/>
            </a:pPr>
            <a:r>
              <a:rPr lang="en-US" sz="2000" dirty="0">
                <a:latin typeface="Gill Sans MT" panose="020B0502020104020203" pitchFamily="34" charset="0"/>
              </a:rPr>
              <a:t>District Hospitals</a:t>
            </a:r>
          </a:p>
          <a:p>
            <a:pPr marL="285750" indent="-285750">
              <a:buFont typeface="Arial" panose="020B0604020202020204" pitchFamily="34" charset="0"/>
              <a:buChar char="•"/>
            </a:pPr>
            <a:r>
              <a:rPr lang="en-US" sz="2000" dirty="0">
                <a:latin typeface="Gill Sans MT" panose="020B0502020104020203" pitchFamily="34" charset="0"/>
              </a:rPr>
              <a:t>(Consider parallel supply chains)</a:t>
            </a:r>
          </a:p>
          <a:p>
            <a:pPr marL="285750" indent="-285750">
              <a:buFont typeface="Arial" panose="020B0604020202020204" pitchFamily="34" charset="0"/>
              <a:buChar char="•"/>
            </a:pPr>
            <a:endParaRPr lang="en-US" dirty="0"/>
          </a:p>
        </p:txBody>
      </p:sp>
      <p:sp>
        <p:nvSpPr>
          <p:cNvPr id="67" name="TextBox 66"/>
          <p:cNvSpPr txBox="1"/>
          <p:nvPr/>
        </p:nvSpPr>
        <p:spPr>
          <a:xfrm>
            <a:off x="8623447" y="2980592"/>
            <a:ext cx="3446634"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Gill Sans MT" panose="020B0502020104020203" pitchFamily="34" charset="0"/>
              </a:rPr>
              <a:t>Health centers</a:t>
            </a:r>
          </a:p>
          <a:p>
            <a:pPr marL="285750" indent="-285750">
              <a:buFont typeface="Arial" panose="020B0604020202020204" pitchFamily="34" charset="0"/>
              <a:buChar char="•"/>
            </a:pPr>
            <a:r>
              <a:rPr lang="en-US" sz="2000" dirty="0">
                <a:latin typeface="Gill Sans MT" panose="020B0502020104020203" pitchFamily="34" charset="0"/>
              </a:rPr>
              <a:t>(Consider parallel supply chains)</a:t>
            </a:r>
          </a:p>
        </p:txBody>
      </p:sp>
    </p:spTree>
    <p:extLst>
      <p:ext uri="{BB962C8B-B14F-4D97-AF65-F5344CB8AC3E}">
        <p14:creationId xmlns:p14="http://schemas.microsoft.com/office/powerpoint/2010/main" val="2952053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animBg="1"/>
      <p:bldP spid="120" grpId="0" animBg="1"/>
      <p:bldP spid="63"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1325" t="14837" r="34059" b="16034"/>
          <a:stretch/>
        </p:blipFill>
        <p:spPr bwMode="auto">
          <a:xfrm>
            <a:off x="5515778" y="197368"/>
            <a:ext cx="5641595" cy="66606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a:spLocks noGrp="1"/>
          </p:cNvSpPr>
          <p:nvPr>
            <p:ph type="title"/>
          </p:nvPr>
        </p:nvSpPr>
        <p:spPr>
          <a:xfrm>
            <a:off x="105917" y="434277"/>
            <a:ext cx="4401225" cy="762000"/>
          </a:xfrm>
        </p:spPr>
        <p:txBody>
          <a:bodyPr>
            <a:noAutofit/>
          </a:bodyPr>
          <a:lstStyle/>
          <a:p>
            <a:pPr algn="ctr">
              <a:defRPr/>
            </a:pPr>
            <a:r>
              <a:rPr lang="en-US" sz="3600" b="1" dirty="0">
                <a:solidFill>
                  <a:srgbClr val="C00000"/>
                </a:solidFill>
                <a:latin typeface="Gill Sans MT" panose="020B0502020104020203" pitchFamily="34" charset="0"/>
              </a:rPr>
              <a:t>Supply Chain </a:t>
            </a:r>
            <a:r>
              <a:rPr lang="en-US" sz="3600" b="1" dirty="0" smtClean="0">
                <a:solidFill>
                  <a:srgbClr val="C00000"/>
                </a:solidFill>
                <a:latin typeface="Gill Sans MT" panose="020B0502020104020203" pitchFamily="34" charset="0"/>
              </a:rPr>
              <a:t>Levels--</a:t>
            </a:r>
            <a:r>
              <a:rPr lang="en-US" sz="3600" b="1" dirty="0">
                <a:solidFill>
                  <a:srgbClr val="C00000"/>
                </a:solidFill>
                <a:latin typeface="Gill Sans MT" panose="020B0502020104020203" pitchFamily="34" charset="0"/>
              </a:rPr>
              <a:t/>
            </a:r>
            <a:br>
              <a:rPr lang="en-US" sz="3600" b="1" dirty="0">
                <a:solidFill>
                  <a:srgbClr val="C00000"/>
                </a:solidFill>
                <a:latin typeface="Gill Sans MT" panose="020B0502020104020203" pitchFamily="34" charset="0"/>
              </a:rPr>
            </a:br>
            <a:r>
              <a:rPr lang="en-US" sz="3600" b="1" dirty="0" smtClean="0">
                <a:solidFill>
                  <a:srgbClr val="C00000"/>
                </a:solidFill>
                <a:latin typeface="Gill Sans MT" panose="020B0502020104020203" pitchFamily="34" charset="0"/>
              </a:rPr>
              <a:t>Example Zambia</a:t>
            </a:r>
            <a:endParaRPr lang="en-US" sz="3600" b="1" strike="sngStrike" dirty="0">
              <a:solidFill>
                <a:srgbClr val="C00000"/>
              </a:solidFill>
              <a:latin typeface="Gill Sans MT" panose="020B0502020104020203" pitchFamily="34" charset="0"/>
            </a:endParaRPr>
          </a:p>
        </p:txBody>
      </p:sp>
      <p:sp>
        <p:nvSpPr>
          <p:cNvPr id="6" name="Right Arrow 5"/>
          <p:cNvSpPr/>
          <p:nvPr/>
        </p:nvSpPr>
        <p:spPr>
          <a:xfrm>
            <a:off x="4835636" y="51018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7030A0"/>
              </a:solidFill>
            </a:endParaRPr>
          </a:p>
        </p:txBody>
      </p:sp>
      <p:sp>
        <p:nvSpPr>
          <p:cNvPr id="8" name="Right Arrow 7"/>
          <p:cNvSpPr/>
          <p:nvPr/>
        </p:nvSpPr>
        <p:spPr>
          <a:xfrm flipH="1">
            <a:off x="11264928" y="1595986"/>
            <a:ext cx="782514" cy="325316"/>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ight Arrow 8"/>
          <p:cNvSpPr/>
          <p:nvPr/>
        </p:nvSpPr>
        <p:spPr>
          <a:xfrm rot="8835659">
            <a:off x="8879377" y="1072997"/>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Arrow 9"/>
          <p:cNvSpPr/>
          <p:nvPr/>
        </p:nvSpPr>
        <p:spPr>
          <a:xfrm flipH="1">
            <a:off x="11264928" y="510189"/>
            <a:ext cx="782514" cy="325316"/>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ight Arrow 11"/>
          <p:cNvSpPr/>
          <p:nvPr/>
        </p:nvSpPr>
        <p:spPr>
          <a:xfrm flipH="1">
            <a:off x="11264928" y="4897505"/>
            <a:ext cx="782514" cy="325316"/>
          </a:xfrm>
          <a:prstGeom prst="right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a:off x="4835636" y="4897505"/>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ight Arrow 13"/>
          <p:cNvSpPr/>
          <p:nvPr/>
        </p:nvSpPr>
        <p:spPr>
          <a:xfrm>
            <a:off x="4835636" y="2496104"/>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p:cNvSpPr txBox="1"/>
          <p:nvPr/>
        </p:nvSpPr>
        <p:spPr>
          <a:xfrm>
            <a:off x="4547827" y="2821420"/>
            <a:ext cx="1427337" cy="307777"/>
          </a:xfrm>
          <a:prstGeom prst="rect">
            <a:avLst/>
          </a:prstGeom>
          <a:noFill/>
        </p:spPr>
        <p:txBody>
          <a:bodyPr wrap="square" rtlCol="0">
            <a:spAutoFit/>
          </a:bodyPr>
          <a:lstStyle/>
          <a:p>
            <a:r>
              <a:rPr lang="en-US" sz="1400" b="1" dirty="0">
                <a:solidFill>
                  <a:srgbClr val="FFC000"/>
                </a:solidFill>
                <a:latin typeface="Gill Sans MT" panose="020B0502020104020203" pitchFamily="34" charset="0"/>
              </a:rPr>
              <a:t>(courtesy </a:t>
            </a:r>
            <a:r>
              <a:rPr lang="en-US" sz="1400" b="1" dirty="0" smtClean="0">
                <a:solidFill>
                  <a:srgbClr val="FFC000"/>
                </a:solidFill>
                <a:latin typeface="Gill Sans MT" panose="020B0502020104020203" pitchFamily="34" charset="0"/>
              </a:rPr>
              <a:t>call)</a:t>
            </a:r>
            <a:endParaRPr lang="en-US" sz="1400" b="1" dirty="0">
              <a:solidFill>
                <a:srgbClr val="FFC000"/>
              </a:solidFill>
              <a:latin typeface="Gill Sans MT" panose="020B0502020104020203" pitchFamily="34" charset="0"/>
            </a:endParaRPr>
          </a:p>
        </p:txBody>
      </p:sp>
      <p:sp>
        <p:nvSpPr>
          <p:cNvPr id="16" name="TextBox 15"/>
          <p:cNvSpPr txBox="1"/>
          <p:nvPr/>
        </p:nvSpPr>
        <p:spPr>
          <a:xfrm>
            <a:off x="106978" y="1861470"/>
            <a:ext cx="4422531" cy="3046988"/>
          </a:xfrm>
          <a:prstGeom prst="rect">
            <a:avLst/>
          </a:prstGeom>
          <a:noFill/>
        </p:spPr>
        <p:txBody>
          <a:bodyPr wrap="square" rtlCol="0">
            <a:spAutoFit/>
          </a:bodyPr>
          <a:lstStyle/>
          <a:p>
            <a:pPr marL="285750" indent="-285750">
              <a:buFont typeface="Arial" panose="020B0604020202020204" pitchFamily="34" charset="0"/>
              <a:buChar char="•"/>
            </a:pPr>
            <a:r>
              <a:rPr lang="en-US" sz="2400" dirty="0">
                <a:latin typeface="Gill Sans MT" panose="020B0502020104020203" pitchFamily="34" charset="0"/>
              </a:rPr>
              <a:t>Visited central, intermediate, and peripheral levels </a:t>
            </a:r>
            <a:r>
              <a:rPr lang="en-US" sz="2400" dirty="0" smtClean="0">
                <a:latin typeface="Gill Sans MT" panose="020B0502020104020203" pitchFamily="34" charset="0"/>
              </a:rPr>
              <a:t>of the Government’s system (yellow)</a:t>
            </a:r>
            <a:endParaRPr lang="en-US" sz="2400" dirty="0">
              <a:latin typeface="Gill Sans MT" panose="020B0502020104020203" pitchFamily="34" charset="0"/>
            </a:endParaRPr>
          </a:p>
          <a:p>
            <a:endParaRPr lang="en-US" sz="2400" dirty="0">
              <a:latin typeface="Gill Sans MT" panose="020B0502020104020203" pitchFamily="34" charset="0"/>
            </a:endParaRPr>
          </a:p>
          <a:p>
            <a:pPr marL="285750" indent="-285750">
              <a:buFont typeface="Arial" panose="020B0604020202020204" pitchFamily="34" charset="0"/>
              <a:buChar char="•"/>
            </a:pPr>
            <a:r>
              <a:rPr lang="en-US" sz="2400" dirty="0">
                <a:latin typeface="Gill Sans MT" panose="020B0502020104020203" pitchFamily="34" charset="0"/>
              </a:rPr>
              <a:t>Also assessed parallel supply chain in Zambia (Churches Health Association of </a:t>
            </a:r>
            <a:r>
              <a:rPr lang="en-US" sz="2400" dirty="0" smtClean="0">
                <a:latin typeface="Gill Sans MT" panose="020B0502020104020203" pitchFamily="34" charset="0"/>
              </a:rPr>
              <a:t>Zambia-CHAZ) (blue)</a:t>
            </a:r>
            <a:endParaRPr lang="en-US" sz="2400" dirty="0">
              <a:latin typeface="Gill Sans MT" panose="020B0502020104020203" pitchFamily="34" charset="0"/>
            </a:endParaRPr>
          </a:p>
        </p:txBody>
      </p:sp>
      <p:sp>
        <p:nvSpPr>
          <p:cNvPr id="17" name="Right Arrow 16"/>
          <p:cNvSpPr/>
          <p:nvPr/>
        </p:nvSpPr>
        <p:spPr>
          <a:xfrm>
            <a:off x="4835636" y="345032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p:cNvSpPr txBox="1"/>
          <p:nvPr/>
        </p:nvSpPr>
        <p:spPr>
          <a:xfrm>
            <a:off x="4535952" y="3775645"/>
            <a:ext cx="1427337" cy="523220"/>
          </a:xfrm>
          <a:prstGeom prst="rect">
            <a:avLst/>
          </a:prstGeom>
          <a:noFill/>
        </p:spPr>
        <p:txBody>
          <a:bodyPr wrap="square" rtlCol="0">
            <a:spAutoFit/>
          </a:bodyPr>
          <a:lstStyle/>
          <a:p>
            <a:r>
              <a:rPr lang="en-US" sz="1400" b="1" dirty="0">
                <a:solidFill>
                  <a:srgbClr val="FFC000"/>
                </a:solidFill>
                <a:latin typeface="Gill Sans MT" panose="020B0502020104020203" pitchFamily="34" charset="0"/>
              </a:rPr>
              <a:t>(courtesy </a:t>
            </a:r>
            <a:r>
              <a:rPr lang="en-US" sz="1400" b="1" dirty="0" smtClean="0">
                <a:solidFill>
                  <a:srgbClr val="FFC000"/>
                </a:solidFill>
                <a:latin typeface="Gill Sans MT" panose="020B0502020104020203" pitchFamily="34" charset="0"/>
              </a:rPr>
              <a:t>call, storerooms)</a:t>
            </a:r>
            <a:endParaRPr lang="en-US" sz="1400" b="1" dirty="0">
              <a:solidFill>
                <a:srgbClr val="FFC000"/>
              </a:solidFill>
              <a:latin typeface="Gill Sans MT" panose="020B0502020104020203" pitchFamily="34" charset="0"/>
            </a:endParaRPr>
          </a:p>
        </p:txBody>
      </p:sp>
      <p:sp>
        <p:nvSpPr>
          <p:cNvPr id="20" name="Right Arrow 19"/>
          <p:cNvSpPr/>
          <p:nvPr/>
        </p:nvSpPr>
        <p:spPr>
          <a:xfrm flipH="1">
            <a:off x="11234488" y="3055168"/>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84776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7646" y="202118"/>
            <a:ext cx="7411945" cy="762000"/>
          </a:xfrm>
        </p:spPr>
        <p:txBody>
          <a:bodyPr>
            <a:noAutofit/>
          </a:bodyPr>
          <a:lstStyle/>
          <a:p>
            <a:pPr algn="ctr">
              <a:defRPr/>
            </a:pPr>
            <a:r>
              <a:rPr lang="en-US" sz="3600" b="1" dirty="0">
                <a:solidFill>
                  <a:srgbClr val="C00000"/>
                </a:solidFill>
                <a:latin typeface="Gill Sans MT" panose="020B0502020104020203" pitchFamily="34" charset="0"/>
              </a:rPr>
              <a:t>Supply Chain Functional Areas</a:t>
            </a:r>
            <a:endParaRPr lang="en-US" sz="3600" b="1" strike="sngStrike" dirty="0">
              <a:solidFill>
                <a:srgbClr val="C00000"/>
              </a:solidFill>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6</a:t>
            </a:fld>
            <a:endParaRPr lang="en-US" altLang="en-US" dirty="0"/>
          </a:p>
        </p:txBody>
      </p:sp>
      <p:grpSp>
        <p:nvGrpSpPr>
          <p:cNvPr id="4" name="Group 3"/>
          <p:cNvGrpSpPr/>
          <p:nvPr/>
        </p:nvGrpSpPr>
        <p:grpSpPr>
          <a:xfrm>
            <a:off x="1205947" y="1381347"/>
            <a:ext cx="9846365" cy="4015408"/>
            <a:chOff x="1590753" y="1936405"/>
            <a:chExt cx="8597182" cy="3119945"/>
          </a:xfrm>
        </p:grpSpPr>
        <p:sp>
          <p:nvSpPr>
            <p:cNvPr id="54" name="Eingekerbter Richtungspfeil 41"/>
            <p:cNvSpPr/>
            <p:nvPr/>
          </p:nvSpPr>
          <p:spPr bwMode="gray">
            <a:xfrm>
              <a:off x="4648574" y="2377262"/>
              <a:ext cx="873125" cy="2586831"/>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5" name="Eingekerbter Richtungspfeil 41"/>
            <p:cNvSpPr/>
            <p:nvPr/>
          </p:nvSpPr>
          <p:spPr bwMode="gray">
            <a:xfrm>
              <a:off x="2465761" y="2376468"/>
              <a:ext cx="873125" cy="258445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6" name="Eingekerbter Richtungspfeil 41"/>
            <p:cNvSpPr/>
            <p:nvPr/>
          </p:nvSpPr>
          <p:spPr bwMode="gray">
            <a:xfrm>
              <a:off x="3196011" y="2376468"/>
              <a:ext cx="873125" cy="258445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7" name="Eingekerbter Richtungspfeil 41"/>
            <p:cNvSpPr/>
            <p:nvPr/>
          </p:nvSpPr>
          <p:spPr bwMode="gray">
            <a:xfrm>
              <a:off x="9333860" y="2389962"/>
              <a:ext cx="854075" cy="2574132"/>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8" name="Eingekerbter Richtungspfeil 41"/>
            <p:cNvSpPr/>
            <p:nvPr/>
          </p:nvSpPr>
          <p:spPr bwMode="gray">
            <a:xfrm>
              <a:off x="6977435" y="2393137"/>
              <a:ext cx="947738" cy="2570956"/>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59" name="Eingekerbter Richtungspfeil 41"/>
            <p:cNvSpPr/>
            <p:nvPr/>
          </p:nvSpPr>
          <p:spPr bwMode="gray">
            <a:xfrm>
              <a:off x="6172573" y="2393930"/>
              <a:ext cx="947737" cy="2569964"/>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0" name="Eingekerbter Richtungspfeil 41"/>
            <p:cNvSpPr/>
            <p:nvPr/>
          </p:nvSpPr>
          <p:spPr bwMode="gray">
            <a:xfrm>
              <a:off x="8571228" y="2397899"/>
              <a:ext cx="871538" cy="2566194"/>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1" name="Eingekerbter Richtungspfeil 41"/>
            <p:cNvSpPr/>
            <p:nvPr/>
          </p:nvSpPr>
          <p:spPr bwMode="gray">
            <a:xfrm>
              <a:off x="3910385" y="2373293"/>
              <a:ext cx="904875" cy="259080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2" name="Eingekerbter Richtungspfeil 41"/>
            <p:cNvSpPr/>
            <p:nvPr/>
          </p:nvSpPr>
          <p:spPr bwMode="gray">
            <a:xfrm>
              <a:off x="5415335" y="2382025"/>
              <a:ext cx="900113" cy="2582068"/>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4" name="Eingekerbter Richtungspfeil 41"/>
            <p:cNvSpPr/>
            <p:nvPr/>
          </p:nvSpPr>
          <p:spPr bwMode="gray">
            <a:xfrm>
              <a:off x="7809285" y="2393931"/>
              <a:ext cx="879475" cy="2570162"/>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solidFill>
                  <a:prstClr val="black"/>
                </a:solidFill>
                <a:latin typeface="Gill Sans MT" panose="020B0502020104020203" pitchFamily="34" charset="0"/>
              </a:endParaRPr>
            </a:p>
          </p:txBody>
        </p:sp>
        <p:sp>
          <p:nvSpPr>
            <p:cNvPr id="66" name="Richtungspfeil 40"/>
            <p:cNvSpPr/>
            <p:nvPr/>
          </p:nvSpPr>
          <p:spPr bwMode="gray">
            <a:xfrm>
              <a:off x="1590753" y="2376468"/>
              <a:ext cx="951565" cy="2584450"/>
            </a:xfrm>
            <a:prstGeom prst="homePlate">
              <a:avLst>
                <a:gd name="adj" fmla="val 2587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defRPr/>
              </a:pPr>
              <a:endParaRPr lang="en-US" sz="1200" b="1" dirty="0">
                <a:latin typeface="Gill Sans MT" panose="020B0502020104020203" pitchFamily="34" charset="0"/>
              </a:endParaRPr>
            </a:p>
            <a:p>
              <a:pPr>
                <a:defRPr/>
              </a:pPr>
              <a:endParaRPr lang="en-US" sz="1200" b="1" dirty="0">
                <a:solidFill>
                  <a:prstClr val="black"/>
                </a:solidFill>
                <a:latin typeface="Gill Sans MT" panose="020B0502020104020203" pitchFamily="34" charset="0"/>
              </a:endParaRPr>
            </a:p>
          </p:txBody>
        </p:sp>
        <p:sp>
          <p:nvSpPr>
            <p:cNvPr id="12306" name="TextBox 4"/>
            <p:cNvSpPr txBox="1">
              <a:spLocks noChangeArrowheads="1"/>
            </p:cNvSpPr>
            <p:nvPr/>
          </p:nvSpPr>
          <p:spPr bwMode="auto">
            <a:xfrm rot="16200000">
              <a:off x="741057" y="3296639"/>
              <a:ext cx="2683058"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Strategic Planning &amp;</a:t>
              </a:r>
            </a:p>
            <a:p>
              <a:pPr algn="ctr">
                <a:spcBef>
                  <a:spcPct val="0"/>
                </a:spcBef>
                <a:buFontTx/>
                <a:buNone/>
              </a:pPr>
              <a:r>
                <a:rPr lang="en-US" altLang="en-US" sz="1600" b="1" dirty="0">
                  <a:latin typeface="Gill Sans MT" panose="020B0502020104020203" pitchFamily="34" charset="0"/>
                </a:rPr>
                <a:t> Management</a:t>
              </a:r>
            </a:p>
            <a:p>
              <a:pPr>
                <a:spcBef>
                  <a:spcPct val="0"/>
                </a:spcBef>
                <a:buFontTx/>
                <a:buNone/>
              </a:pPr>
              <a:endParaRPr lang="en-US" altLang="en-US" sz="1600" b="1" dirty="0">
                <a:latin typeface="Gill Sans MT" panose="020B0502020104020203" pitchFamily="34" charset="0"/>
              </a:endParaRPr>
            </a:p>
          </p:txBody>
        </p:sp>
        <p:sp>
          <p:nvSpPr>
            <p:cNvPr id="12307" name="TextBox 66"/>
            <p:cNvSpPr txBox="1">
              <a:spLocks noChangeArrowheads="1"/>
            </p:cNvSpPr>
            <p:nvPr/>
          </p:nvSpPr>
          <p:spPr bwMode="auto">
            <a:xfrm rot="16200000">
              <a:off x="1771914" y="3296639"/>
              <a:ext cx="2683060"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Human Resources </a:t>
              </a:r>
            </a:p>
            <a:p>
              <a:pPr algn="ctr">
                <a:spcBef>
                  <a:spcPct val="0"/>
                </a:spcBef>
                <a:buFontTx/>
                <a:buNone/>
              </a:pPr>
              <a:r>
                <a:rPr lang="en-US" altLang="en-US" sz="1600" b="1" dirty="0">
                  <a:latin typeface="Gill Sans MT" panose="020B0502020104020203" pitchFamily="34" charset="0"/>
                </a:rPr>
                <a:t>(Supply Chain)</a:t>
              </a:r>
            </a:p>
            <a:p>
              <a:pPr>
                <a:spcBef>
                  <a:spcPct val="0"/>
                </a:spcBef>
                <a:buFontTx/>
                <a:buNone/>
              </a:pPr>
              <a:endParaRPr lang="en-US" altLang="en-US" sz="1600" b="1" dirty="0">
                <a:latin typeface="Gill Sans MT" panose="020B0502020104020203" pitchFamily="34" charset="0"/>
              </a:endParaRPr>
            </a:p>
          </p:txBody>
        </p:sp>
        <p:sp>
          <p:nvSpPr>
            <p:cNvPr id="12308" name="TextBox 67"/>
            <p:cNvSpPr txBox="1">
              <a:spLocks noChangeArrowheads="1"/>
            </p:cNvSpPr>
            <p:nvPr/>
          </p:nvSpPr>
          <p:spPr bwMode="auto">
            <a:xfrm rot="16200000">
              <a:off x="2419731" y="3517115"/>
              <a:ext cx="2683060" cy="30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endParaRPr lang="en-US" altLang="en-US" sz="1600" b="1" dirty="0">
                <a:latin typeface="Gill Sans MT" panose="020B0502020104020203" pitchFamily="34" charset="0"/>
              </a:endParaRPr>
            </a:p>
          </p:txBody>
        </p:sp>
        <p:sp>
          <p:nvSpPr>
            <p:cNvPr id="12309" name="TextBox 68"/>
            <p:cNvSpPr txBox="1">
              <a:spLocks noChangeArrowheads="1"/>
            </p:cNvSpPr>
            <p:nvPr/>
          </p:nvSpPr>
          <p:spPr bwMode="auto">
            <a:xfrm rot="16200000">
              <a:off x="2385861"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Financial Sustainability </a:t>
              </a:r>
            </a:p>
            <a:p>
              <a:pPr>
                <a:spcBef>
                  <a:spcPct val="0"/>
                </a:spcBef>
                <a:buFontTx/>
                <a:buNone/>
              </a:pPr>
              <a:endParaRPr lang="en-US" altLang="en-US" sz="1600" b="1" dirty="0">
                <a:latin typeface="Gill Sans MT" panose="020B0502020104020203" pitchFamily="34" charset="0"/>
              </a:endParaRPr>
            </a:p>
          </p:txBody>
        </p:sp>
        <p:sp>
          <p:nvSpPr>
            <p:cNvPr id="12310" name="TextBox 69"/>
            <p:cNvSpPr txBox="1">
              <a:spLocks noChangeArrowheads="1"/>
            </p:cNvSpPr>
            <p:nvPr/>
          </p:nvSpPr>
          <p:spPr bwMode="auto">
            <a:xfrm rot="16200000">
              <a:off x="3103897" y="3453005"/>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Policy &amp; Governance</a:t>
              </a:r>
            </a:p>
            <a:p>
              <a:pPr>
                <a:spcBef>
                  <a:spcPct val="0"/>
                </a:spcBef>
                <a:buFontTx/>
                <a:buNone/>
              </a:pPr>
              <a:endParaRPr lang="en-US" altLang="en-US" sz="1600" b="1" dirty="0">
                <a:latin typeface="Gill Sans MT" panose="020B0502020104020203" pitchFamily="34" charset="0"/>
              </a:endParaRPr>
            </a:p>
          </p:txBody>
        </p:sp>
        <p:sp>
          <p:nvSpPr>
            <p:cNvPr id="12311" name="TextBox 70"/>
            <p:cNvSpPr txBox="1">
              <a:spLocks noChangeArrowheads="1"/>
            </p:cNvSpPr>
            <p:nvPr/>
          </p:nvSpPr>
          <p:spPr bwMode="auto">
            <a:xfrm rot="16200000">
              <a:off x="4643788"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Forecasting &amp; Supply Planning</a:t>
              </a:r>
            </a:p>
            <a:p>
              <a:pPr>
                <a:spcBef>
                  <a:spcPct val="0"/>
                </a:spcBef>
                <a:buFontTx/>
                <a:buNone/>
              </a:pPr>
              <a:endParaRPr lang="en-US" altLang="en-US" sz="1600" b="1" dirty="0">
                <a:latin typeface="Gill Sans MT" panose="020B0502020104020203" pitchFamily="34" charset="0"/>
              </a:endParaRPr>
            </a:p>
          </p:txBody>
        </p:sp>
        <p:sp>
          <p:nvSpPr>
            <p:cNvPr id="12312" name="TextBox 71"/>
            <p:cNvSpPr txBox="1">
              <a:spLocks noChangeArrowheads="1"/>
            </p:cNvSpPr>
            <p:nvPr/>
          </p:nvSpPr>
          <p:spPr bwMode="auto">
            <a:xfrm rot="16200000">
              <a:off x="5425490" y="3296638"/>
              <a:ext cx="2683060"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Procurement &amp; Customs Clearance</a:t>
              </a:r>
            </a:p>
            <a:p>
              <a:pPr>
                <a:spcBef>
                  <a:spcPct val="0"/>
                </a:spcBef>
                <a:buFontTx/>
                <a:buNone/>
              </a:pPr>
              <a:endParaRPr lang="en-US" altLang="en-US" sz="1600" b="1" dirty="0">
                <a:latin typeface="Gill Sans MT" panose="020B0502020104020203" pitchFamily="34" charset="0"/>
              </a:endParaRPr>
            </a:p>
          </p:txBody>
        </p:sp>
        <p:sp>
          <p:nvSpPr>
            <p:cNvPr id="12313" name="TextBox 72"/>
            <p:cNvSpPr txBox="1">
              <a:spLocks noChangeArrowheads="1"/>
            </p:cNvSpPr>
            <p:nvPr/>
          </p:nvSpPr>
          <p:spPr bwMode="auto">
            <a:xfrm rot="16200000">
              <a:off x="3914690" y="3342765"/>
              <a:ext cx="2683058"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Quality  &amp; </a:t>
              </a:r>
            </a:p>
            <a:p>
              <a:pPr algn="ctr">
                <a:spcBef>
                  <a:spcPct val="0"/>
                </a:spcBef>
                <a:buFontTx/>
                <a:buNone/>
              </a:pPr>
              <a:r>
                <a:rPr lang="en-US" altLang="en-US" sz="1600" b="1" dirty="0">
                  <a:latin typeface="Gill Sans MT" panose="020B0502020104020203" pitchFamily="34" charset="0"/>
                </a:rPr>
                <a:t>Pharmacovigilance</a:t>
              </a:r>
            </a:p>
            <a:p>
              <a:pPr>
                <a:spcBef>
                  <a:spcPct val="0"/>
                </a:spcBef>
                <a:buFontTx/>
                <a:buNone/>
              </a:pPr>
              <a:endParaRPr lang="en-US" altLang="en-US" sz="1600" b="1" dirty="0">
                <a:latin typeface="Gill Sans MT" panose="020B0502020104020203" pitchFamily="34" charset="0"/>
              </a:endParaRPr>
            </a:p>
          </p:txBody>
        </p:sp>
        <p:sp>
          <p:nvSpPr>
            <p:cNvPr id="12314" name="TextBox 73"/>
            <p:cNvSpPr txBox="1">
              <a:spLocks noChangeArrowheads="1"/>
            </p:cNvSpPr>
            <p:nvPr/>
          </p:nvSpPr>
          <p:spPr bwMode="auto">
            <a:xfrm rot="16200000">
              <a:off x="6235677" y="3406877"/>
              <a:ext cx="2683060"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Warehousing &amp; Storage</a:t>
              </a:r>
            </a:p>
            <a:p>
              <a:pPr>
                <a:spcBef>
                  <a:spcPct val="0"/>
                </a:spcBef>
                <a:buFontTx/>
                <a:buNone/>
              </a:pPr>
              <a:endParaRPr lang="en-US" altLang="en-US" sz="1600" b="1" dirty="0">
                <a:latin typeface="Gill Sans MT" panose="020B0502020104020203" pitchFamily="34" charset="0"/>
              </a:endParaRPr>
            </a:p>
          </p:txBody>
        </p:sp>
        <p:sp>
          <p:nvSpPr>
            <p:cNvPr id="12315" name="TextBox 74"/>
            <p:cNvSpPr txBox="1">
              <a:spLocks noChangeArrowheads="1"/>
            </p:cNvSpPr>
            <p:nvPr/>
          </p:nvSpPr>
          <p:spPr bwMode="auto">
            <a:xfrm rot="16200000">
              <a:off x="6942869" y="3517115"/>
              <a:ext cx="2683060" cy="30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Distribution</a:t>
              </a:r>
            </a:p>
          </p:txBody>
        </p:sp>
        <p:sp>
          <p:nvSpPr>
            <p:cNvPr id="12316" name="TextBox 75"/>
            <p:cNvSpPr txBox="1">
              <a:spLocks noChangeArrowheads="1"/>
            </p:cNvSpPr>
            <p:nvPr/>
          </p:nvSpPr>
          <p:spPr bwMode="auto">
            <a:xfrm rot="16200000">
              <a:off x="8560087"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Waste Management</a:t>
              </a:r>
            </a:p>
            <a:p>
              <a:pPr>
                <a:spcBef>
                  <a:spcPct val="0"/>
                </a:spcBef>
                <a:buFontTx/>
                <a:buNone/>
              </a:pPr>
              <a:endParaRPr lang="en-US" altLang="en-US" sz="1600" b="1" dirty="0">
                <a:latin typeface="Gill Sans MT" panose="020B0502020104020203" pitchFamily="34" charset="0"/>
              </a:endParaRPr>
            </a:p>
          </p:txBody>
        </p:sp>
        <p:sp>
          <p:nvSpPr>
            <p:cNvPr id="77" name="Ellipse 65"/>
            <p:cNvSpPr/>
            <p:nvPr/>
          </p:nvSpPr>
          <p:spPr bwMode="gray">
            <a:xfrm>
              <a:off x="1714090"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1</a:t>
              </a:r>
            </a:p>
          </p:txBody>
        </p:sp>
        <p:sp>
          <p:nvSpPr>
            <p:cNvPr id="84" name="Ellipse 65"/>
            <p:cNvSpPr/>
            <p:nvPr/>
          </p:nvSpPr>
          <p:spPr bwMode="gray">
            <a:xfrm>
              <a:off x="2561414"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2</a:t>
              </a:r>
            </a:p>
          </p:txBody>
        </p:sp>
        <p:sp>
          <p:nvSpPr>
            <p:cNvPr id="87" name="Ellipse 65"/>
            <p:cNvSpPr/>
            <p:nvPr/>
          </p:nvSpPr>
          <p:spPr bwMode="gray">
            <a:xfrm>
              <a:off x="3320285"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3</a:t>
              </a:r>
            </a:p>
          </p:txBody>
        </p:sp>
        <p:sp>
          <p:nvSpPr>
            <p:cNvPr id="90" name="Ellipse 65"/>
            <p:cNvSpPr/>
            <p:nvPr/>
          </p:nvSpPr>
          <p:spPr bwMode="gray">
            <a:xfrm>
              <a:off x="4079156"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4</a:t>
              </a:r>
            </a:p>
          </p:txBody>
        </p:sp>
        <p:sp>
          <p:nvSpPr>
            <p:cNvPr id="93" name="Ellipse 65"/>
            <p:cNvSpPr/>
            <p:nvPr/>
          </p:nvSpPr>
          <p:spPr bwMode="gray">
            <a:xfrm>
              <a:off x="4806820"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5</a:t>
              </a:r>
            </a:p>
          </p:txBody>
        </p:sp>
        <p:sp>
          <p:nvSpPr>
            <p:cNvPr id="96" name="Ellipse 65"/>
            <p:cNvSpPr/>
            <p:nvPr/>
          </p:nvSpPr>
          <p:spPr bwMode="gray">
            <a:xfrm>
              <a:off x="5566876"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6</a:t>
              </a:r>
            </a:p>
          </p:txBody>
        </p:sp>
        <p:sp>
          <p:nvSpPr>
            <p:cNvPr id="99" name="Ellipse 65"/>
            <p:cNvSpPr/>
            <p:nvPr/>
          </p:nvSpPr>
          <p:spPr bwMode="gray">
            <a:xfrm>
              <a:off x="6363413"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7</a:t>
              </a:r>
            </a:p>
          </p:txBody>
        </p:sp>
        <p:sp>
          <p:nvSpPr>
            <p:cNvPr id="102" name="Ellipse 65"/>
            <p:cNvSpPr/>
            <p:nvPr/>
          </p:nvSpPr>
          <p:spPr bwMode="gray">
            <a:xfrm>
              <a:off x="7106251"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8</a:t>
              </a:r>
            </a:p>
          </p:txBody>
        </p:sp>
        <p:sp>
          <p:nvSpPr>
            <p:cNvPr id="105" name="Ellipse 65"/>
            <p:cNvSpPr/>
            <p:nvPr/>
          </p:nvSpPr>
          <p:spPr bwMode="gray">
            <a:xfrm>
              <a:off x="7947863"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9</a:t>
              </a:r>
            </a:p>
          </p:txBody>
        </p:sp>
        <p:sp>
          <p:nvSpPr>
            <p:cNvPr id="65" name="TextBox 71"/>
            <p:cNvSpPr txBox="1">
              <a:spLocks noChangeArrowheads="1"/>
            </p:cNvSpPr>
            <p:nvPr/>
          </p:nvSpPr>
          <p:spPr bwMode="auto">
            <a:xfrm rot="16200000">
              <a:off x="7691494" y="3360549"/>
              <a:ext cx="2683060"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1600" b="1" dirty="0">
                  <a:latin typeface="Gill Sans MT" panose="020B0502020104020203" pitchFamily="34" charset="0"/>
                </a:rPr>
                <a:t>Logistics Management Information System</a:t>
              </a:r>
            </a:p>
          </p:txBody>
        </p:sp>
        <p:sp>
          <p:nvSpPr>
            <p:cNvPr id="63" name="Ellipse 65"/>
            <p:cNvSpPr/>
            <p:nvPr/>
          </p:nvSpPr>
          <p:spPr bwMode="gray">
            <a:xfrm>
              <a:off x="9462593"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11</a:t>
              </a:r>
            </a:p>
          </p:txBody>
        </p:sp>
        <p:sp>
          <p:nvSpPr>
            <p:cNvPr id="67" name="Ellipse 65"/>
            <p:cNvSpPr/>
            <p:nvPr/>
          </p:nvSpPr>
          <p:spPr bwMode="gray">
            <a:xfrm>
              <a:off x="8734861" y="1936405"/>
              <a:ext cx="394489" cy="394514"/>
            </a:xfrm>
            <a:prstGeom prst="ellipse">
              <a:avLst/>
            </a:prstGeom>
            <a:blipFill dpi="0" rotWithShape="1">
              <a:blip r:embed="rId3"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a:defRPr/>
              </a:pPr>
              <a:r>
                <a:rPr lang="en-US" sz="1200" b="1" dirty="0">
                  <a:effectLst>
                    <a:innerShdw blurRad="63500" dist="50800" dir="16200000">
                      <a:prstClr val="black">
                        <a:alpha val="50000"/>
                      </a:prstClr>
                    </a:innerShdw>
                  </a:effectLst>
                  <a:latin typeface="Gill Sans MT" panose="020B0502020104020203" pitchFamily="34" charset="0"/>
                </a:rPr>
                <a:t>10</a:t>
              </a:r>
            </a:p>
          </p:txBody>
        </p:sp>
      </p:grpSp>
    </p:spTree>
    <p:extLst>
      <p:ext uri="{BB962C8B-B14F-4D97-AF65-F5344CB8AC3E}">
        <p14:creationId xmlns:p14="http://schemas.microsoft.com/office/powerpoint/2010/main" val="808359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603169" y="197202"/>
            <a:ext cx="8858992" cy="762000"/>
          </a:xfrm>
        </p:spPr>
        <p:txBody>
          <a:bodyPr>
            <a:noAutofit/>
          </a:bodyPr>
          <a:lstStyle/>
          <a:p>
            <a:pPr algn="ctr">
              <a:defRPr/>
            </a:pPr>
            <a:r>
              <a:rPr lang="en-US" sz="3600" b="1" dirty="0">
                <a:solidFill>
                  <a:srgbClr val="C00000"/>
                </a:solidFill>
                <a:latin typeface="Gill Sans MT" panose="020B0502020104020203" pitchFamily="34" charset="0"/>
              </a:rPr>
              <a:t>Supply Chain Functional Areas by Level</a:t>
            </a:r>
            <a:endParaRPr lang="en-US" sz="36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nvPr>
        </p:nvGraphicFramePr>
        <p:xfrm>
          <a:off x="831273" y="959202"/>
          <a:ext cx="10201912" cy="4993640"/>
        </p:xfrm>
        <a:graphic>
          <a:graphicData uri="http://schemas.openxmlformats.org/drawingml/2006/table">
            <a:tbl>
              <a:tblPr firstRow="1" bandRow="1">
                <a:tableStyleId>{5C22544A-7EE6-4342-B048-85BDC9FD1C3A}</a:tableStyleId>
              </a:tblPr>
              <a:tblGrid>
                <a:gridCol w="4089862">
                  <a:extLst>
                    <a:ext uri="{9D8B030D-6E8A-4147-A177-3AD203B41FA5}">
                      <a16:colId xmlns:a16="http://schemas.microsoft.com/office/drawing/2014/main" xmlns="" val="20000"/>
                    </a:ext>
                  </a:extLst>
                </a:gridCol>
                <a:gridCol w="1471352">
                  <a:extLst>
                    <a:ext uri="{9D8B030D-6E8A-4147-A177-3AD203B41FA5}">
                      <a16:colId xmlns:a16="http://schemas.microsoft.com/office/drawing/2014/main" xmlns="" val="20001"/>
                    </a:ext>
                  </a:extLst>
                </a:gridCol>
                <a:gridCol w="1596044">
                  <a:extLst>
                    <a:ext uri="{9D8B030D-6E8A-4147-A177-3AD203B41FA5}">
                      <a16:colId xmlns:a16="http://schemas.microsoft.com/office/drawing/2014/main" xmlns="" val="20002"/>
                    </a:ext>
                  </a:extLst>
                </a:gridCol>
                <a:gridCol w="1654233">
                  <a:extLst>
                    <a:ext uri="{9D8B030D-6E8A-4147-A177-3AD203B41FA5}">
                      <a16:colId xmlns:a16="http://schemas.microsoft.com/office/drawing/2014/main" xmlns="" val="20003"/>
                    </a:ext>
                  </a:extLst>
                </a:gridCol>
                <a:gridCol w="1390421">
                  <a:extLst>
                    <a:ext uri="{9D8B030D-6E8A-4147-A177-3AD203B41FA5}">
                      <a16:colId xmlns:a16="http://schemas.microsoft.com/office/drawing/2014/main" xmlns="" val="20004"/>
                    </a:ext>
                  </a:extLst>
                </a:gridCol>
              </a:tblGrid>
              <a:tr h="370840">
                <a:tc>
                  <a:txBody>
                    <a:bodyPr/>
                    <a:lstStyle/>
                    <a:p>
                      <a:r>
                        <a:rPr lang="en-US" dirty="0">
                          <a:latin typeface="Gill Sans MT" panose="020B0502020104020203" pitchFamily="34" charset="0"/>
                        </a:rPr>
                        <a:t>Module</a:t>
                      </a:r>
                    </a:p>
                  </a:txBody>
                  <a:tcPr/>
                </a:tc>
                <a:tc>
                  <a:txBody>
                    <a:bodyPr/>
                    <a:lstStyle/>
                    <a:p>
                      <a:r>
                        <a:rPr lang="en-US" dirty="0">
                          <a:latin typeface="Gill Sans MT" panose="020B0502020104020203" pitchFamily="34" charset="0"/>
                        </a:rPr>
                        <a:t>Central (MOH)</a:t>
                      </a:r>
                    </a:p>
                  </a:txBody>
                  <a:tcPr/>
                </a:tc>
                <a:tc>
                  <a:txBody>
                    <a:bodyPr/>
                    <a:lstStyle/>
                    <a:p>
                      <a:r>
                        <a:rPr lang="en-US" dirty="0">
                          <a:latin typeface="Gill Sans MT" panose="020B0502020104020203" pitchFamily="34" charset="0"/>
                        </a:rPr>
                        <a:t>Central &amp; Intermediate Warehouses</a:t>
                      </a:r>
                    </a:p>
                  </a:txBody>
                  <a:tcPr/>
                </a:tc>
                <a:tc>
                  <a:txBody>
                    <a:bodyPr/>
                    <a:lstStyle/>
                    <a:p>
                      <a:r>
                        <a:rPr lang="en-US" dirty="0">
                          <a:latin typeface="Gill Sans MT" panose="020B0502020104020203" pitchFamily="34" charset="0"/>
                        </a:rPr>
                        <a:t>Intermediate (Referral</a:t>
                      </a:r>
                      <a:r>
                        <a:rPr lang="en-US" baseline="0" dirty="0">
                          <a:latin typeface="Gill Sans MT" panose="020B0502020104020203" pitchFamily="34" charset="0"/>
                        </a:rPr>
                        <a:t> Hospital)</a:t>
                      </a:r>
                      <a:endParaRPr lang="en-US" dirty="0">
                        <a:latin typeface="Gill Sans MT" panose="020B0502020104020203" pitchFamily="34" charset="0"/>
                      </a:endParaRPr>
                    </a:p>
                  </a:txBody>
                  <a:tcPr/>
                </a:tc>
                <a:tc>
                  <a:txBody>
                    <a:bodyPr/>
                    <a:lstStyle/>
                    <a:p>
                      <a:r>
                        <a:rPr lang="en-US" dirty="0">
                          <a:latin typeface="Gill Sans MT" panose="020B0502020104020203" pitchFamily="34" charset="0"/>
                        </a:rPr>
                        <a:t>Peripheral (SDP)</a:t>
                      </a:r>
                    </a:p>
                  </a:txBody>
                  <a:tcPr/>
                </a:tc>
                <a:extLst>
                  <a:ext uri="{0D108BD9-81ED-4DB2-BD59-A6C34878D82A}">
                    <a16:rowId xmlns:a16="http://schemas.microsoft.com/office/drawing/2014/main" xmlns="" val="10000"/>
                  </a:ext>
                </a:extLst>
              </a:tr>
              <a:tr h="370840">
                <a:tc>
                  <a:txBody>
                    <a:bodyPr/>
                    <a:lstStyle/>
                    <a:p>
                      <a:r>
                        <a:rPr lang="en-US" dirty="0">
                          <a:latin typeface="Gill Sans MT" panose="020B0502020104020203" pitchFamily="34" charset="0"/>
                        </a:rPr>
                        <a:t>Strategic</a:t>
                      </a:r>
                      <a:r>
                        <a:rPr lang="en-US" baseline="0" dirty="0">
                          <a:latin typeface="Gill Sans MT" panose="020B0502020104020203" pitchFamily="34" charset="0"/>
                        </a:rPr>
                        <a:t> Planning &amp; Management</a:t>
                      </a:r>
                      <a:endParaRPr lang="en-US" dirty="0">
                        <a:latin typeface="Gill Sans MT" panose="020B0502020104020203" pitchFamily="34" charset="0"/>
                      </a:endParaRP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xmlns="" val="10001"/>
                  </a:ext>
                </a:extLst>
              </a:tr>
              <a:tr h="370840">
                <a:tc>
                  <a:txBody>
                    <a:bodyPr/>
                    <a:lstStyle/>
                    <a:p>
                      <a:r>
                        <a:rPr lang="en-US" dirty="0">
                          <a:latin typeface="Gill Sans MT" panose="020B0502020104020203" pitchFamily="34" charset="0"/>
                        </a:rPr>
                        <a:t>Human Resources</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xmlns="" val="10002"/>
                  </a:ext>
                </a:extLst>
              </a:tr>
              <a:tr h="370840">
                <a:tc>
                  <a:txBody>
                    <a:bodyPr/>
                    <a:lstStyle/>
                    <a:p>
                      <a:r>
                        <a:rPr lang="en-US" dirty="0">
                          <a:latin typeface="Gill Sans MT" panose="020B0502020104020203" pitchFamily="34" charset="0"/>
                        </a:rPr>
                        <a:t>Financial Sustainability</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xmlns="" val="10003"/>
                  </a:ext>
                </a:extLst>
              </a:tr>
              <a:tr h="370840">
                <a:tc>
                  <a:txBody>
                    <a:bodyPr/>
                    <a:lstStyle/>
                    <a:p>
                      <a:r>
                        <a:rPr lang="en-US" dirty="0">
                          <a:latin typeface="Gill Sans MT" panose="020B0502020104020203" pitchFamily="34" charset="0"/>
                        </a:rPr>
                        <a:t>Policy &amp; Governance</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xmlns="" val="10004"/>
                  </a:ext>
                </a:extLst>
              </a:tr>
              <a:tr h="370840">
                <a:tc>
                  <a:txBody>
                    <a:bodyPr/>
                    <a:lstStyle/>
                    <a:p>
                      <a:r>
                        <a:rPr lang="en-US" dirty="0">
                          <a:latin typeface="Gill Sans MT" panose="020B0502020104020203" pitchFamily="34" charset="0"/>
                        </a:rPr>
                        <a:t>Quality</a:t>
                      </a:r>
                      <a:r>
                        <a:rPr lang="en-US" baseline="0" dirty="0">
                          <a:latin typeface="Gill Sans MT" panose="020B0502020104020203" pitchFamily="34" charset="0"/>
                        </a:rPr>
                        <a:t> &amp; Pharmacovigilance</a:t>
                      </a:r>
                      <a:endParaRPr lang="en-US" dirty="0">
                        <a:latin typeface="Gill Sans MT" panose="020B0502020104020203" pitchFamily="34" charset="0"/>
                      </a:endParaRP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xmlns="" val="10005"/>
                  </a:ext>
                </a:extLst>
              </a:tr>
              <a:tr h="370840">
                <a:tc>
                  <a:txBody>
                    <a:bodyPr/>
                    <a:lstStyle/>
                    <a:p>
                      <a:r>
                        <a:rPr lang="en-US" dirty="0">
                          <a:latin typeface="Gill Sans MT" panose="020B0502020104020203" pitchFamily="34" charset="0"/>
                        </a:rPr>
                        <a:t>Forecasting &amp; Supply Planning</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xmlns="" val="10006"/>
                  </a:ext>
                </a:extLst>
              </a:tr>
              <a:tr h="370840">
                <a:tc>
                  <a:txBody>
                    <a:bodyPr/>
                    <a:lstStyle/>
                    <a:p>
                      <a:r>
                        <a:rPr lang="en-US" dirty="0">
                          <a:latin typeface="Gill Sans MT" panose="020B0502020104020203" pitchFamily="34" charset="0"/>
                        </a:rPr>
                        <a:t>Procurement &amp; Customs Clearance</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xmlns="" val="10007"/>
                  </a:ext>
                </a:extLst>
              </a:tr>
              <a:tr h="370840">
                <a:tc>
                  <a:txBody>
                    <a:bodyPr/>
                    <a:lstStyle/>
                    <a:p>
                      <a:r>
                        <a:rPr lang="en-US" dirty="0">
                          <a:latin typeface="Gill Sans MT" panose="020B0502020104020203" pitchFamily="34" charset="0"/>
                        </a:rPr>
                        <a:t>Warehousing &amp; Storage</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xmlns="" val="10008"/>
                  </a:ext>
                </a:extLst>
              </a:tr>
              <a:tr h="370840">
                <a:tc>
                  <a:txBody>
                    <a:bodyPr/>
                    <a:lstStyle/>
                    <a:p>
                      <a:r>
                        <a:rPr lang="en-US" dirty="0">
                          <a:latin typeface="Gill Sans MT" panose="020B0502020104020203" pitchFamily="34" charset="0"/>
                        </a:rPr>
                        <a:t>Distribution</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endParaRPr lang="en-US" dirty="0">
                        <a:latin typeface="Gill Sans MT" panose="020B0502020104020203" pitchFamily="34" charset="0"/>
                      </a:endParaRPr>
                    </a:p>
                  </a:txBody>
                  <a:tcPr/>
                </a:tc>
                <a:tc>
                  <a:txBody>
                    <a:bodyPr/>
                    <a:lstStyle/>
                    <a:p>
                      <a:pPr algn="ctr"/>
                      <a:endParaRPr lang="en-US" dirty="0">
                        <a:latin typeface="Gill Sans MT" panose="020B0502020104020203" pitchFamily="34" charset="0"/>
                      </a:endParaRPr>
                    </a:p>
                  </a:txBody>
                  <a:tcPr/>
                </a:tc>
                <a:extLst>
                  <a:ext uri="{0D108BD9-81ED-4DB2-BD59-A6C34878D82A}">
                    <a16:rowId xmlns:a16="http://schemas.microsoft.com/office/drawing/2014/main" xmlns="" val="10009"/>
                  </a:ext>
                </a:extLst>
              </a:tr>
              <a:tr h="370840">
                <a:tc>
                  <a:txBody>
                    <a:bodyPr/>
                    <a:lstStyle/>
                    <a:p>
                      <a:r>
                        <a:rPr lang="en-US" dirty="0">
                          <a:latin typeface="Gill Sans MT" panose="020B0502020104020203" pitchFamily="34" charset="0"/>
                        </a:rPr>
                        <a:t>LMIS</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xmlns="" val="10010"/>
                  </a:ext>
                </a:extLst>
              </a:tr>
              <a:tr h="370840">
                <a:tc>
                  <a:txBody>
                    <a:bodyPr/>
                    <a:lstStyle/>
                    <a:p>
                      <a:r>
                        <a:rPr lang="en-US" dirty="0">
                          <a:latin typeface="Gill Sans MT" panose="020B0502020104020203" pitchFamily="34" charset="0"/>
                        </a:rPr>
                        <a:t>Waste Management</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tc>
                  <a:txBody>
                    <a:bodyPr/>
                    <a:lstStyle/>
                    <a:p>
                      <a:pPr algn="ctr"/>
                      <a:r>
                        <a:rPr lang="en-US" dirty="0">
                          <a:latin typeface="Gill Sans MT" panose="020B0502020104020203" pitchFamily="34" charset="0"/>
                        </a:rPr>
                        <a:t>X</a:t>
                      </a:r>
                    </a:p>
                  </a:txBody>
                  <a:tcPr/>
                </a:tc>
                <a:extLst>
                  <a:ext uri="{0D108BD9-81ED-4DB2-BD59-A6C34878D82A}">
                    <a16:rowId xmlns:a16="http://schemas.microsoft.com/office/drawing/2014/main" xmlns="" val="10011"/>
                  </a:ext>
                </a:extLst>
              </a:tr>
            </a:tbl>
          </a:graphicData>
        </a:graphic>
      </p:graphicFrame>
      <p:sp>
        <p:nvSpPr>
          <p:cNvPr id="6" name="TextBox 5"/>
          <p:cNvSpPr txBox="1"/>
          <p:nvPr/>
        </p:nvSpPr>
        <p:spPr>
          <a:xfrm>
            <a:off x="879894" y="6095364"/>
            <a:ext cx="2593980" cy="369332"/>
          </a:xfrm>
          <a:prstGeom prst="rect">
            <a:avLst/>
          </a:prstGeom>
          <a:noFill/>
        </p:spPr>
        <p:txBody>
          <a:bodyPr wrap="none" rtlCol="0">
            <a:spAutoFit/>
          </a:bodyPr>
          <a:lstStyle/>
          <a:p>
            <a:r>
              <a:rPr lang="en-US" b="1" dirty="0">
                <a:latin typeface="Gill Sans MT" panose="020B0502020104020203" pitchFamily="34" charset="0"/>
              </a:rPr>
              <a:t>(X)= limited questions</a:t>
            </a:r>
          </a:p>
        </p:txBody>
      </p:sp>
    </p:spTree>
    <p:extLst>
      <p:ext uri="{BB962C8B-B14F-4D97-AF65-F5344CB8AC3E}">
        <p14:creationId xmlns:p14="http://schemas.microsoft.com/office/powerpoint/2010/main" val="776157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579419" y="268454"/>
            <a:ext cx="9262752" cy="762000"/>
          </a:xfrm>
        </p:spPr>
        <p:txBody>
          <a:bodyPr>
            <a:noAutofit/>
          </a:bodyPr>
          <a:lstStyle/>
          <a:p>
            <a:pPr algn="ctr">
              <a:defRPr/>
            </a:pPr>
            <a:r>
              <a:rPr lang="en-US" sz="3600" b="1" dirty="0" smtClean="0">
                <a:solidFill>
                  <a:srgbClr val="C00000"/>
                </a:solidFill>
                <a:latin typeface="Gill Sans MT" panose="020B0502020104020203" pitchFamily="34" charset="0"/>
              </a:rPr>
              <a:t>Differences by Level of the Supply Chain</a:t>
            </a:r>
            <a:endParaRPr lang="en-US" sz="3600" b="1" strike="sngStrike" dirty="0">
              <a:solidFill>
                <a:srgbClr val="C00000"/>
              </a:solidFill>
              <a:latin typeface="Gill Sans MT" panose="020B0502020104020203" pitchFamily="34" charset="0"/>
            </a:endParaRPr>
          </a:p>
        </p:txBody>
      </p:sp>
      <p:sp>
        <p:nvSpPr>
          <p:cNvPr id="2" name="TextBox 1"/>
          <p:cNvSpPr txBox="1"/>
          <p:nvPr/>
        </p:nvSpPr>
        <p:spPr>
          <a:xfrm>
            <a:off x="3019425" y="2095500"/>
            <a:ext cx="6148350" cy="2031325"/>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en-US" sz="2800" dirty="0" smtClean="0">
                <a:latin typeface="Gill Sans MT" panose="020B0502020104020203" pitchFamily="34" charset="0"/>
              </a:rPr>
              <a:t>Different Modules</a:t>
            </a:r>
          </a:p>
          <a:p>
            <a:pPr marL="285750" indent="-285750">
              <a:lnSpc>
                <a:spcPct val="150000"/>
              </a:lnSpc>
              <a:buFont typeface="Arial" panose="020B0604020202020204" pitchFamily="34" charset="0"/>
              <a:buChar char="•"/>
            </a:pPr>
            <a:r>
              <a:rPr lang="en-US" sz="2800" dirty="0" smtClean="0">
                <a:latin typeface="Gill Sans MT" panose="020B0502020104020203" pitchFamily="34" charset="0"/>
              </a:rPr>
              <a:t>Different questions within the modules</a:t>
            </a:r>
          </a:p>
          <a:p>
            <a:pPr marL="285750" indent="-285750">
              <a:lnSpc>
                <a:spcPct val="150000"/>
              </a:lnSpc>
              <a:buFont typeface="Arial" panose="020B0604020202020204" pitchFamily="34" charset="0"/>
              <a:buChar char="•"/>
            </a:pPr>
            <a:r>
              <a:rPr lang="en-US" sz="2800" dirty="0" smtClean="0">
                <a:latin typeface="Gill Sans MT" panose="020B0502020104020203" pitchFamily="34" charset="0"/>
              </a:rPr>
              <a:t>Different maturity scoring</a:t>
            </a:r>
            <a:endParaRPr lang="en-US" sz="2800" dirty="0">
              <a:latin typeface="Gill Sans MT" panose="020B0502020104020203" pitchFamily="34" charset="0"/>
            </a:endParaRPr>
          </a:p>
        </p:txBody>
      </p:sp>
      <p:sp>
        <p:nvSpPr>
          <p:cNvPr id="3" name="TextBox 2"/>
          <p:cNvSpPr txBox="1"/>
          <p:nvPr/>
        </p:nvSpPr>
        <p:spPr>
          <a:xfrm>
            <a:off x="695325" y="1287244"/>
            <a:ext cx="8151590" cy="523220"/>
          </a:xfrm>
          <a:prstGeom prst="rect">
            <a:avLst/>
          </a:prstGeom>
          <a:noFill/>
        </p:spPr>
        <p:txBody>
          <a:bodyPr wrap="none" rtlCol="0">
            <a:spAutoFit/>
          </a:bodyPr>
          <a:lstStyle/>
          <a:p>
            <a:r>
              <a:rPr lang="en-US" sz="2800" dirty="0" smtClean="0">
                <a:latin typeface="Gill Sans MT" panose="020B0502020104020203" pitchFamily="34" charset="0"/>
              </a:rPr>
              <a:t>The NSCA is tailored to each level of the supply chain:</a:t>
            </a:r>
            <a:endParaRPr lang="en-US" sz="2800" dirty="0">
              <a:latin typeface="Gill Sans MT" panose="020B0502020104020203" pitchFamily="34" charset="0"/>
            </a:endParaRPr>
          </a:p>
        </p:txBody>
      </p:sp>
    </p:spTree>
    <p:extLst>
      <p:ext uri="{BB962C8B-B14F-4D97-AF65-F5344CB8AC3E}">
        <p14:creationId xmlns:p14="http://schemas.microsoft.com/office/powerpoint/2010/main" val="40650747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2"/>
          <p:cNvSpPr>
            <a:spLocks noGrp="1"/>
          </p:cNvSpPr>
          <p:nvPr>
            <p:ph type="title"/>
          </p:nvPr>
        </p:nvSpPr>
        <p:spPr>
          <a:xfrm>
            <a:off x="1075113" y="962108"/>
            <a:ext cx="10041774" cy="609600"/>
          </a:xfrm>
        </p:spPr>
        <p:txBody>
          <a:bodyPr>
            <a:noAutofit/>
          </a:bodyPr>
          <a:lstStyle/>
          <a:p>
            <a:pPr algn="ctr"/>
            <a:r>
              <a:rPr lang="en-US" altLang="en-US" sz="3200" dirty="0">
                <a:latin typeface="Gill Sans MT" pitchFamily="34" charset="0"/>
                <a:cs typeface="Gill Sans MT" pitchFamily="34" charset="0"/>
              </a:rPr>
              <a:t>Definitions of Level of Maturity and Contribution to the Overall CMM Score</a:t>
            </a:r>
            <a:endParaRPr lang="en-US" altLang="en-US" sz="3200" strike="sngStrike" dirty="0">
              <a:latin typeface="Gill Sans MT" pitchFamily="34" charset="0"/>
              <a:cs typeface="Gill Sans MT" pitchFamily="34" charset="0"/>
            </a:endParaRPr>
          </a:p>
        </p:txBody>
      </p:sp>
      <p:graphicFrame>
        <p:nvGraphicFramePr>
          <p:cNvPr id="7" name="Table 6"/>
          <p:cNvGraphicFramePr>
            <a:graphicFrameLocks noGrp="1"/>
          </p:cNvGraphicFramePr>
          <p:nvPr>
            <p:extLst/>
          </p:nvPr>
        </p:nvGraphicFramePr>
        <p:xfrm>
          <a:off x="1075113" y="1842052"/>
          <a:ext cx="5352387" cy="4252688"/>
        </p:xfrm>
        <a:graphic>
          <a:graphicData uri="http://schemas.openxmlformats.org/drawingml/2006/table">
            <a:tbl>
              <a:tblPr firstRow="1" firstCol="1">
                <a:tableStyleId>{6E25E649-3F16-4E02-A733-19D2CDBF48F0}</a:tableStyleId>
              </a:tblPr>
              <a:tblGrid>
                <a:gridCol w="1731232">
                  <a:extLst>
                    <a:ext uri="{9D8B030D-6E8A-4147-A177-3AD203B41FA5}">
                      <a16:colId xmlns:a16="http://schemas.microsoft.com/office/drawing/2014/main" xmlns="" val="20000"/>
                    </a:ext>
                  </a:extLst>
                </a:gridCol>
                <a:gridCol w="1890869">
                  <a:extLst>
                    <a:ext uri="{9D8B030D-6E8A-4147-A177-3AD203B41FA5}">
                      <a16:colId xmlns:a16="http://schemas.microsoft.com/office/drawing/2014/main" xmlns="" val="20001"/>
                    </a:ext>
                  </a:extLst>
                </a:gridCol>
                <a:gridCol w="1730286">
                  <a:extLst>
                    <a:ext uri="{9D8B030D-6E8A-4147-A177-3AD203B41FA5}">
                      <a16:colId xmlns:a16="http://schemas.microsoft.com/office/drawing/2014/main" xmlns="" val="20002"/>
                    </a:ext>
                  </a:extLst>
                </a:gridCol>
              </a:tblGrid>
              <a:tr h="60547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Level of Maturity </a:t>
                      </a: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(Contribution)</a:t>
                      </a:r>
                      <a:endParaRPr kumimoji="0" lang="en-US" altLang="en-US" sz="1400" u="none" strike="noStrike" cap="none" normalizeH="0" baseline="0" dirty="0">
                        <a:ln>
                          <a:noFill/>
                        </a:ln>
                        <a:solidFill>
                          <a:schemeClr val="bg1"/>
                        </a:solidFill>
                        <a:effectLst/>
                        <a:latin typeface="Gill Sans MT" panose="020B0502020104020203"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Definition</a:t>
                      </a:r>
                      <a:endPar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Inventory Example</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831678">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Basic</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(50%)</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defRPr/>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Must have </a:t>
                      </a:r>
                      <a:r>
                        <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capabilities and resources</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stock cards</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Intermediate</a:t>
                      </a:r>
                      <a:br>
                        <a:rPr kumimoji="0" lang="en-US" altLang="en-US" sz="1400" u="none" strike="noStrike" cap="none" normalizeH="0" baseline="0" dirty="0">
                          <a:ln>
                            <a:noFill/>
                          </a:ln>
                          <a:solidFill>
                            <a:schemeClr val="bg1"/>
                          </a:solidFill>
                          <a:effectLst/>
                          <a:latin typeface="Gill Sans MT" panose="020B0502020104020203" pitchFamily="34" charset="0"/>
                        </a:rPr>
                      </a:br>
                      <a:r>
                        <a:rPr kumimoji="0" lang="en-US" altLang="en-US" sz="1400" u="none" strike="noStrike" cap="none" normalizeH="0" baseline="0" dirty="0">
                          <a:ln>
                            <a:noFill/>
                          </a:ln>
                          <a:solidFill>
                            <a:schemeClr val="bg1"/>
                          </a:solidFill>
                          <a:effectLst/>
                          <a:latin typeface="Gill Sans MT" panose="020B0502020104020203" pitchFamily="34" charset="0"/>
                        </a:rPr>
                        <a:t>(30%)</a:t>
                      </a:r>
                      <a:endPar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Important, but not must-have (defined processes and functions)</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an excel sheet</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Advanced</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(15%)</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Nice-to-have (well defined processes and functions, and integrated systems)  </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 dispensing and stock mgmt electronic tool</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89975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State of  Art (SOA)</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(5%)</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As deployed by leading global logistics orgs. </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an ERP system includes stock management</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
        <p:nvSpPr>
          <p:cNvPr id="44064" name="TextBox 7"/>
          <p:cNvSpPr txBox="1">
            <a:spLocks noChangeArrowheads="1"/>
          </p:cNvSpPr>
          <p:nvPr/>
        </p:nvSpPr>
        <p:spPr bwMode="auto">
          <a:xfrm>
            <a:off x="1231658" y="6094740"/>
            <a:ext cx="5759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n-US" altLang="en-US" sz="1400" dirty="0">
                <a:latin typeface="Gill Sans MT" panose="020B0502020104020203" pitchFamily="34" charset="0"/>
              </a:rPr>
              <a:t>Capabilities to operate a supply chain  system  = </a:t>
            </a:r>
            <a:r>
              <a:rPr lang="en-GB" altLang="en-US" sz="1400" dirty="0">
                <a:latin typeface="Gill Sans MT" panose="020B0502020104020203" pitchFamily="34" charset="0"/>
              </a:rPr>
              <a:t>must-have policies, structures, processes, procedures,  tools, indicators, reports</a:t>
            </a:r>
            <a:endParaRPr lang="en-US" altLang="en-US" sz="1400" dirty="0">
              <a:latin typeface="Gill Sans MT" panose="020B0502020104020203" pitchFamily="34" charset="0"/>
            </a:endParaRPr>
          </a:p>
        </p:txBody>
      </p:sp>
      <p:sp>
        <p:nvSpPr>
          <p:cNvPr id="3" name="TextBox 2"/>
          <p:cNvSpPr txBox="1"/>
          <p:nvPr/>
        </p:nvSpPr>
        <p:spPr>
          <a:xfrm>
            <a:off x="7545053" y="1958987"/>
            <a:ext cx="3423984" cy="4016484"/>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Each question is scored</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Sum of individual scores at each maturity level is the max for that level </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Sum of all scores creates a total score for that module</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It is possible to have a mix of basic and higher maturity capabilities</a:t>
            </a:r>
          </a:p>
        </p:txBody>
      </p:sp>
      <p:sp>
        <p:nvSpPr>
          <p:cNvPr id="10" name="Title 1"/>
          <p:cNvSpPr txBox="1">
            <a:spLocks/>
          </p:cNvSpPr>
          <p:nvPr/>
        </p:nvSpPr>
        <p:spPr bwMode="auto">
          <a:xfrm>
            <a:off x="1401289" y="138659"/>
            <a:ext cx="922712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a:defRPr/>
            </a:pPr>
            <a:r>
              <a:rPr lang="en-US" sz="3600" dirty="0">
                <a:solidFill>
                  <a:srgbClr val="C00000"/>
                </a:solidFill>
                <a:latin typeface="Gill Sans MT" panose="020B0502020104020203" pitchFamily="34" charset="0"/>
              </a:rPr>
              <a:t>Overall Capability Maturity Model Score</a:t>
            </a:r>
            <a:endParaRPr lang="en-US" sz="3600" strike="sngStrike" dirty="0">
              <a:solidFill>
                <a:srgbClr val="C00000"/>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spTree>
    <p:extLst>
      <p:ext uri="{BB962C8B-B14F-4D97-AF65-F5344CB8AC3E}">
        <p14:creationId xmlns:p14="http://schemas.microsoft.com/office/powerpoint/2010/main" val="3918014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F80FA899-5652-42CE-A931-EA73C5B712C6}"/>
</file>

<file path=customXml/itemProps2.xml><?xml version="1.0" encoding="utf-8"?>
<ds:datastoreItem xmlns:ds="http://schemas.openxmlformats.org/officeDocument/2006/customXml" ds:itemID="{4C581E6A-FC76-414A-9FC7-85AF36FF3DDC}"/>
</file>

<file path=customXml/itemProps3.xml><?xml version="1.0" encoding="utf-8"?>
<ds:datastoreItem xmlns:ds="http://schemas.openxmlformats.org/officeDocument/2006/customXml" ds:itemID="{4528FB75-2456-4F93-B97E-1D94A151493E}"/>
</file>

<file path=customXml/itemProps4.xml><?xml version="1.0" encoding="utf-8"?>
<ds:datastoreItem xmlns:ds="http://schemas.openxmlformats.org/officeDocument/2006/customXml" ds:itemID="{3E4562FB-4652-4658-9781-FFB487DAFCF8}"/>
</file>

<file path=docProps/app.xml><?xml version="1.0" encoding="utf-8"?>
<Properties xmlns="http://schemas.openxmlformats.org/officeDocument/2006/extended-properties" xmlns:vt="http://schemas.openxmlformats.org/officeDocument/2006/docPropsVTypes">
  <TotalTime>137</TotalTime>
  <Words>1681</Words>
  <Application>Microsoft Office PowerPoint</Application>
  <PresentationFormat>Custom</PresentationFormat>
  <Paragraphs>265</Paragraphs>
  <Slides>13</Slides>
  <Notes>12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Functions and Structure/Unpacking Capabilities and Performance</vt:lpstr>
      <vt:lpstr>PowerPoint Presentation</vt:lpstr>
      <vt:lpstr>Supply Chain Levels</vt:lpstr>
      <vt:lpstr>Supply Chain Levels-- Example Zambia</vt:lpstr>
      <vt:lpstr>Supply Chain Functional Areas</vt:lpstr>
      <vt:lpstr>Supply Chain Functional Areas by Level</vt:lpstr>
      <vt:lpstr>Differences by Level of the Supply Chain</vt:lpstr>
      <vt:lpstr>Definitions of Level of Maturity and Contribution to the Overall CMM Score</vt:lpstr>
      <vt:lpstr>Example: NSCA 2.0 CMM Findings for Functional  Area X</vt:lpstr>
      <vt:lpstr>Capability vs. Performance</vt:lpstr>
      <vt:lpstr> </vt:lpstr>
      <vt:lpstr>Evaluating Capability and Performance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Hershey, Christine (GH/HIDN/MAL)</cp:lastModifiedBy>
  <cp:revision>25</cp:revision>
  <dcterms:created xsi:type="dcterms:W3CDTF">2018-05-01T03:36:14Z</dcterms:created>
  <dcterms:modified xsi:type="dcterms:W3CDTF">2019-11-11T21:03:05Z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