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3.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35.xml" ContentType="application/vnd.openxmlformats-officedocument.presentationml.slideLayout+xml"/>
  <Override PartName="/ppt/slideLayouts/slideLayout34.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0.xml" ContentType="application/vnd.openxmlformats-officedocument.presentationml.notesSlide+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44.xml" ContentType="application/vnd.openxmlformats-officedocument.presentationml.slideLayout+xml"/>
  <Override PartName="/ppt/slideLayouts/slideLayout43.xml" ContentType="application/vnd.openxmlformats-officedocument.presentationml.slideLayout+xml"/>
  <Override PartName="/ppt/slideLayouts/slideLayout42.xml" ContentType="application/vnd.openxmlformats-officedocument.presentationml.slideLayout+xml"/>
  <Override PartName="/ppt/slideLayouts/slideLayout41.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theme/theme1.xml" ContentType="application/vnd.openxmlformats-officedocument.theme+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16"/>
  </p:notesMasterIdLst>
  <p:sldIdLst>
    <p:sldId id="271" r:id="rId3"/>
    <p:sldId id="309" r:id="rId4"/>
    <p:sldId id="321" r:id="rId5"/>
    <p:sldId id="320" r:id="rId6"/>
    <p:sldId id="311" r:id="rId7"/>
    <p:sldId id="312" r:id="rId8"/>
    <p:sldId id="313" r:id="rId9"/>
    <p:sldId id="314" r:id="rId10"/>
    <p:sldId id="315" r:id="rId11"/>
    <p:sldId id="316" r:id="rId12"/>
    <p:sldId id="308" r:id="rId13"/>
    <p:sldId id="303" r:id="rId14"/>
    <p:sldId id="31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123" autoAdjust="0"/>
    <p:restoredTop sz="87527" autoAdjust="0"/>
  </p:normalViewPr>
  <p:slideViewPr>
    <p:cSldViewPr snapToGrid="0" snapToObjects="1">
      <p:cViewPr>
        <p:scale>
          <a:sx n="80" d="100"/>
          <a:sy n="80" d="100"/>
        </p:scale>
        <p:origin x="-1206" y="-666"/>
      </p:cViewPr>
      <p:guideLst>
        <p:guide orient="horz" pos="2160"/>
        <p:guide pos="3840"/>
      </p:guideLst>
    </p:cSldViewPr>
  </p:slideViewPr>
  <p:outlineViewPr>
    <p:cViewPr>
      <p:scale>
        <a:sx n="33" d="100"/>
        <a:sy n="33" d="100"/>
      </p:scale>
      <p:origin x="0" y="-10138"/>
    </p:cViewPr>
  </p:outlineViewPr>
  <p:notesTextViewPr>
    <p:cViewPr>
      <p:scale>
        <a:sx n="1" d="1"/>
        <a:sy n="1" d="1"/>
      </p:scale>
      <p:origin x="0" y="0"/>
    </p:cViewPr>
  </p:notesTextViewPr>
  <p:sorterViewPr>
    <p:cViewPr>
      <p:scale>
        <a:sx n="100" d="100"/>
        <a:sy n="100" d="100"/>
      </p:scale>
      <p:origin x="0" y="-270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5" Type="http://schemas.openxmlformats.org/officeDocument/2006/relationships/customXml" Target="../customXml/item4.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ustomXml" Target="../customXml/item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ustomXml" Target="../customXml/item2.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0D3921-C9FE-6E48-83AA-3A4F524FB20F}" type="datetimeFigureOut">
              <a:rPr lang="en-US" smtClean="0"/>
              <a:t>11/6/2019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A3E85-43D4-CA4F-87E4-4813A8F8E626}" type="slidenum">
              <a:rPr lang="en-US" smtClean="0"/>
              <a:t>‹#›</a:t>
            </a:fld>
            <a:endParaRPr lang="en-US"/>
          </a:p>
        </p:txBody>
      </p:sp>
    </p:spTree>
    <p:extLst>
      <p:ext uri="{BB962C8B-B14F-4D97-AF65-F5344CB8AC3E}">
        <p14:creationId xmlns:p14="http://schemas.microsoft.com/office/powerpoint/2010/main" val="1246932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a:p>
        </p:txBody>
      </p:sp>
      <p:sp>
        <p:nvSpPr>
          <p:cNvPr id="40964" name="Slide Number Placeholder 3">
            <a:extLst>
              <a:ext uri="{FF2B5EF4-FFF2-40B4-BE49-F238E27FC236}">
                <a16:creationId xmlns=""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latin typeface="Times" charset="0"/>
              </a:rPr>
              <a:pPr>
                <a:defRPr/>
              </a:pPr>
              <a:t>1</a:t>
            </a:fld>
            <a:endParaRPr lang="en-US" altLang="en-US" sz="1200">
              <a:latin typeface="Times" charset="0"/>
            </a:endParaRPr>
          </a:p>
        </p:txBody>
      </p:sp>
    </p:spTree>
    <p:extLst>
      <p:ext uri="{BB962C8B-B14F-4D97-AF65-F5344CB8AC3E}">
        <p14:creationId xmlns:p14="http://schemas.microsoft.com/office/powerpoint/2010/main" val="3308607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point of this slide is</a:t>
            </a:r>
            <a:r>
              <a:rPr lang="en-US" baseline="0" dirty="0" smtClean="0"/>
              <a:t> not to explain this calculation, but to point out that we have this information for each KPI in the two documents that all participants will have access to. </a:t>
            </a:r>
            <a:r>
              <a:rPr lang="en-US" dirty="0" smtClean="0"/>
              <a:t>Now </a:t>
            </a:r>
            <a:r>
              <a:rPr lang="en-US" baseline="0" dirty="0" smtClean="0"/>
              <a:t>I </a:t>
            </a:r>
            <a:r>
              <a:rPr lang="en-US" baseline="0" dirty="0" smtClean="0"/>
              <a:t>will hand-off to Arthur to take </a:t>
            </a:r>
            <a:r>
              <a:rPr lang="en-US" baseline="0" dirty="0" smtClean="0"/>
              <a:t>us through </a:t>
            </a:r>
            <a:r>
              <a:rPr lang="en-US" baseline="0" dirty="0" smtClean="0"/>
              <a:t>the KPI </a:t>
            </a:r>
            <a:r>
              <a:rPr lang="en-US" baseline="0" dirty="0" smtClean="0"/>
              <a:t>collection, calculations</a:t>
            </a:r>
            <a:r>
              <a:rPr lang="en-US" baseline="0" dirty="0" smtClean="0"/>
              <a:t>, and </a:t>
            </a:r>
            <a:r>
              <a:rPr lang="en-US" baseline="0" dirty="0" smtClean="0"/>
              <a:t>the </a:t>
            </a:r>
            <a:r>
              <a:rPr lang="en-US" baseline="0" dirty="0" smtClean="0"/>
              <a:t>exercise.</a:t>
            </a:r>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324464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introduces</a:t>
            </a:r>
            <a:r>
              <a:rPr lang="en-US" baseline="0" dirty="0" smtClean="0"/>
              <a:t> the set of KPI sessions.</a:t>
            </a:r>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552630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addition to setting the scene for what is to follow during this KPI segment, this short opening session will recap on the KPIs shown on Day 1, show an example Definition/IRS to explain the various cells and the guidance contained in those sheets for collating results and conducting the calculations. Explain that the data collection teams will not be doing the KPI calculations. They will collect the data that is</a:t>
            </a:r>
            <a:r>
              <a:rPr lang="en-US" baseline="0" dirty="0" smtClean="0"/>
              <a:t> then used to calculate the metrics during the data analysis phase.</a:t>
            </a:r>
            <a:endParaRPr lang="en-US" dirty="0" smtClean="0"/>
          </a:p>
          <a:p>
            <a:r>
              <a:rPr lang="en-US" dirty="0" smtClean="0"/>
              <a:t>I will then hand it over to Arthur to explain how</a:t>
            </a:r>
            <a:r>
              <a:rPr lang="en-US" baseline="0" dirty="0" smtClean="0"/>
              <a:t> the data is used in the calculations and flow through to some of the standard outputs, table and graphics.</a:t>
            </a:r>
            <a:endParaRPr lang="en-US" dirty="0" smtClean="0"/>
          </a:p>
          <a:p>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3</a:t>
            </a:fld>
            <a:endParaRPr lang="en-US"/>
          </a:p>
        </p:txBody>
      </p:sp>
    </p:spTree>
    <p:extLst>
      <p:ext uri="{BB962C8B-B14F-4D97-AF65-F5344CB8AC3E}">
        <p14:creationId xmlns:p14="http://schemas.microsoft.com/office/powerpoint/2010/main" val="1610084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of the optional KPIs are based on data that is more difficult to collect, less readily available. Often they complement</a:t>
            </a:r>
            <a:r>
              <a:rPr lang="en-US" baseline="0" dirty="0" smtClean="0"/>
              <a:t> the core KPIs.</a:t>
            </a:r>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t>4</a:t>
            </a:fld>
            <a:endParaRPr lang="en-US"/>
          </a:p>
        </p:txBody>
      </p:sp>
    </p:spTree>
    <p:extLst>
      <p:ext uri="{BB962C8B-B14F-4D97-AF65-F5344CB8AC3E}">
        <p14:creationId xmlns:p14="http://schemas.microsoft.com/office/powerpoint/2010/main" val="1558307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Order fill rate: looks from top down and bottom</a:t>
            </a:r>
            <a:r>
              <a:rPr lang="en-US" baseline="0" dirty="0" smtClean="0"/>
              <a:t> up. From W to H &amp; SDP. And from the perspective of the H and SDP.</a:t>
            </a:r>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t>7</a:t>
            </a:fld>
            <a:endParaRPr lang="en-US"/>
          </a:p>
        </p:txBody>
      </p:sp>
    </p:spTree>
    <p:extLst>
      <p:ext uri="{BB962C8B-B14F-4D97-AF65-F5344CB8AC3E}">
        <p14:creationId xmlns:p14="http://schemas.microsoft.com/office/powerpoint/2010/main" val="20964261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3.2 is by tracer commodity. 3.8 is any </a:t>
            </a:r>
            <a:r>
              <a:rPr lang="en-US" dirty="0" err="1" smtClean="0"/>
              <a:t>stockout</a:t>
            </a:r>
            <a:r>
              <a:rPr lang="en-US" dirty="0" smtClean="0"/>
              <a:t> of any tracer commodity. 3.10 again looks from top down and bottom up.</a:t>
            </a:r>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t>8</a:t>
            </a:fld>
            <a:endParaRPr lang="en-US"/>
          </a:p>
        </p:txBody>
      </p:sp>
    </p:spTree>
    <p:extLst>
      <p:ext uri="{BB962C8B-B14F-4D97-AF65-F5344CB8AC3E}">
        <p14:creationId xmlns:p14="http://schemas.microsoft.com/office/powerpoint/2010/main" val="3965520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Look at the difference between the core and optional LMIS</a:t>
            </a:r>
            <a:r>
              <a:rPr lang="en-US" baseline="0" dirty="0" smtClean="0"/>
              <a:t> indicators. Assessing the completeness of the reporting will be more time consuming than assessing whether they reported or not.</a:t>
            </a:r>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t>10</a:t>
            </a:fld>
            <a:endParaRPr lang="en-US"/>
          </a:p>
        </p:txBody>
      </p:sp>
    </p:spTree>
    <p:extLst>
      <p:ext uri="{BB962C8B-B14F-4D97-AF65-F5344CB8AC3E}">
        <p14:creationId xmlns:p14="http://schemas.microsoft.com/office/powerpoint/2010/main" val="24276465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324464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NSCA</a:t>
            </a:r>
            <a:r>
              <a:rPr lang="en-US" baseline="0" dirty="0" smtClean="0"/>
              <a:t> toolkit contains Indicator Reference Sheets for all core and optional KPIs. The formulas are included as part of the IRS (click to highlight).</a:t>
            </a:r>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t>12</a:t>
            </a:fld>
            <a:endParaRPr lang="en-US"/>
          </a:p>
        </p:txBody>
      </p:sp>
    </p:spTree>
    <p:extLst>
      <p:ext uri="{BB962C8B-B14F-4D97-AF65-F5344CB8AC3E}">
        <p14:creationId xmlns:p14="http://schemas.microsoft.com/office/powerpoint/2010/main" val="27489943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174930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308072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99233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357139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11/6/2019</a:t>
            </a:fld>
            <a:endParaRPr lang="en-US"/>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11/6/2019</a:t>
            </a:fld>
            <a:endParaRPr lang="en-US"/>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11/6/2019</a:t>
            </a:fld>
            <a:endParaRPr lang="en-US"/>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11/6/2019</a:t>
            </a:fld>
            <a:endParaRPr lang="en-US"/>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11/6/2019</a:t>
            </a:fld>
            <a:endParaRPr lang="en-US"/>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11/6/2019</a:t>
            </a:fld>
            <a:endParaRPr lang="en-US"/>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11/6/2019</a:t>
            </a:fld>
            <a:endParaRPr lang="en-US"/>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9413002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11/6/2019</a:t>
            </a:fld>
            <a:endParaRPr lang="en-US"/>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11/6/2019</a:t>
            </a:fld>
            <a:endParaRPr lang="en-US"/>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11/6/2019</a:t>
            </a:fld>
            <a:endParaRPr lang="en-US">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11/6/2019</a:t>
            </a:fld>
            <a:endParaRPr lang="en-US"/>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11/6/2019</a:t>
            </a:fld>
            <a:endParaRPr lang="en-US"/>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11/6/2019</a:t>
            </a:fld>
            <a:endParaRPr lang="en-US"/>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11/6/2019</a:t>
            </a:fld>
            <a:endParaRPr lang="en-US"/>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11/6/2019</a:t>
            </a:fld>
            <a:endParaRPr lang="en-US"/>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11/6/2019</a:t>
            </a:fld>
            <a:endParaRPr lang="en-US">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11/6/2019</a:t>
            </a:fld>
            <a:endParaRPr lang="en-US"/>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206936300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11/6/2019</a:t>
            </a:fld>
            <a:endParaRPr lang="en-US"/>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11/6/2019</a:t>
            </a:fld>
            <a:endParaRPr lang="en-US"/>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11/6/2019</a:t>
            </a:fld>
            <a:endParaRPr lang="en-US"/>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11/6/2019</a:t>
            </a:fld>
            <a:endParaRPr lang="en-US"/>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11/6/2019</a:t>
            </a:fld>
            <a:endParaRPr lang="en-US"/>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11/6/2019</a:t>
            </a:fld>
            <a:endParaRPr lang="en-US"/>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11/6/2019</a:t>
            </a:fld>
            <a:endParaRPr lang="en-US"/>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11/6/2019</a:t>
            </a:fld>
            <a:endParaRPr lang="en-US">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11/6/2019</a:t>
            </a:fld>
            <a:endParaRPr lang="en-US"/>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11/6/2019</a:t>
            </a:fld>
            <a:endParaRPr lang="en-US"/>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28627783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11/6/2019</a:t>
            </a:fld>
            <a:endParaRPr lang="en-US"/>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11/6/2019</a:t>
            </a:fld>
            <a:endParaRPr lang="en-US"/>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11/6/2019</a:t>
            </a:fld>
            <a:endParaRPr lang="en-US"/>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11/6/2019</a:t>
            </a:fld>
            <a:endParaRPr lang="en-US">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11/6/2019</a:t>
            </a:fld>
            <a:endParaRPr lang="en-US" altLang="en-US"/>
          </a:p>
        </p:txBody>
      </p:sp>
      <p:sp>
        <p:nvSpPr>
          <p:cNvPr id="5" name="Footer Placeholder 4">
            <a:extLst>
              <a:ext uri="{FF2B5EF4-FFF2-40B4-BE49-F238E27FC236}">
                <a16:creationId xmlns=""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a:p>
        </p:txBody>
      </p:sp>
      <p:sp>
        <p:nvSpPr>
          <p:cNvPr id="6" name="Slide Number Placeholder 5">
            <a:extLst>
              <a:ext uri="{FF2B5EF4-FFF2-40B4-BE49-F238E27FC236}">
                <a16:creationId xmlns=""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11/6/2019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90118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11/6/2019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759093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11/6/2019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2034751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531067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497775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11/6/2019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a:p>
        </p:txBody>
      </p:sp>
    </p:spTree>
    <p:extLst>
      <p:ext uri="{BB962C8B-B14F-4D97-AF65-F5344CB8AC3E}">
        <p14:creationId xmlns:p14="http://schemas.microsoft.com/office/powerpoint/2010/main" val="2135287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pPr defTabSz="604738"/>
            <a:fld id="{7C017F59-29DA-6F48-B92A-5AD511CC2D63}" type="datetime1">
              <a:rPr lang="en-US" smtClean="0"/>
              <a:pPr defTabSz="604738"/>
              <a:t>11/6/2019</a:t>
            </a:fld>
            <a:endParaRPr lang="en-US"/>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pPr defTabSz="604738"/>
            <a:r>
              <a:rPr lang="en-US"/>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pPr defTabSz="604738"/>
            <a:fld id="{42782948-4DBE-204D-AB9E-B65E067054AE}" type="slidenum">
              <a:rPr lang="en-US" smtClean="0"/>
              <a:pPr defTabSz="604738"/>
              <a:t>‹#›</a:t>
            </a:fld>
            <a:endParaRPr lang="en-US"/>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4738"/>
            <a:endParaRPr lang="en-US" sz="2381" dirty="0">
              <a:solidFill>
                <a:srgbClr val="FFFFFF"/>
              </a:solidFill>
              <a:cs typeface="Gill Sans MT"/>
            </a:endParaRPr>
          </a:p>
        </p:txBody>
      </p:sp>
    </p:spTree>
    <p:extLst>
      <p:ext uri="{BB962C8B-B14F-4D97-AF65-F5344CB8AC3E}">
        <p14:creationId xmlns:p14="http://schemas.microsoft.com/office/powerpoint/2010/main" val="55530367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65F477E9-DF8E-4C9C-9F9D-9EA894096F0D}"/>
              </a:ext>
            </a:extLst>
          </p:cNvPr>
          <p:cNvSpPr>
            <a:spLocks noGrp="1"/>
          </p:cNvSpPr>
          <p:nvPr/>
        </p:nvSpPr>
        <p:spPr>
          <a:xfrm>
            <a:off x="2362201" y="1479551"/>
            <a:ext cx="8894378"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eaLnBrk="1" hangingPunct="1">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a:t>
            </a:r>
            <a:r>
              <a:rPr lang="en-US" altLang="en-US" sz="320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2:  </a:t>
            </a:r>
            <a:r>
              <a:rPr lang="en-US" altLang="en-US" sz="320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Key Performance Indicator (KPI) </a:t>
            </a: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Overview</a:t>
            </a:r>
          </a:p>
          <a:p>
            <a:pPr eaLnBrk="1" hangingPunct="1">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 xmlns:a16="http://schemas.microsoft.com/office/drawing/2014/main" id="{B66CD02E-BDDC-4D38-B0AF-B1EDBE285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schemeClr val="bg1"/>
                </a:solidFill>
                <a:latin typeface="+mj-lt"/>
              </a:rPr>
              <a:t>USAID Global Health Supply Chain Program - Technical Assistance - National Supply Chain Assessment Task Order </a:t>
            </a:r>
          </a:p>
        </p:txBody>
      </p:sp>
    </p:spTree>
    <p:extLst>
      <p:ext uri="{BB962C8B-B14F-4D97-AF65-F5344CB8AC3E}">
        <p14:creationId xmlns:p14="http://schemas.microsoft.com/office/powerpoint/2010/main" val="156248187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63779" y="120926"/>
            <a:ext cx="9372600" cy="569387"/>
          </a:xfrm>
        </p:spPr>
        <p:txBody>
          <a:bodyPr>
            <a:noAutofit/>
          </a:bodyPr>
          <a:lstStyle/>
          <a:p>
            <a:pPr algn="l" eaLnBrk="1" hangingPunct="1"/>
            <a:r>
              <a:rPr lang="en-US" altLang="en-US" sz="3600" b="1" i="1" dirty="0">
                <a:solidFill>
                  <a:srgbClr val="C00000"/>
                </a:solidFill>
                <a:latin typeface="Gill Sans MT" panose="020B0502020104020203" pitchFamily="34" charset="0"/>
                <a:cs typeface="Gill Sans MT" panose="020B0502020104020203" pitchFamily="34" charset="0"/>
              </a:rPr>
              <a:t>Core &amp; Optional </a:t>
            </a:r>
            <a:r>
              <a:rPr lang="en-US" altLang="en-US" sz="3600" b="1" dirty="0">
                <a:solidFill>
                  <a:srgbClr val="C00000"/>
                </a:solidFill>
                <a:latin typeface="Gill Sans MT" panose="020B0502020104020203" pitchFamily="34" charset="0"/>
                <a:cs typeface="Gill Sans MT" panose="020B0502020104020203" pitchFamily="34" charset="0"/>
              </a:rPr>
              <a:t>HR &amp; </a:t>
            </a:r>
            <a:r>
              <a:rPr lang="en-US" altLang="en-US" sz="3600" b="1" dirty="0" smtClean="0">
                <a:solidFill>
                  <a:srgbClr val="C00000"/>
                </a:solidFill>
                <a:latin typeface="Gill Sans MT" panose="020B0502020104020203" pitchFamily="34" charset="0"/>
                <a:cs typeface="Gill Sans MT" panose="020B0502020104020203" pitchFamily="34" charset="0"/>
              </a:rPr>
              <a:t>LMIS </a:t>
            </a:r>
            <a:r>
              <a:rPr lang="en-US" altLang="en-US" sz="3600" b="1" dirty="0">
                <a:solidFill>
                  <a:srgbClr val="C00000"/>
                </a:solidFill>
                <a:latin typeface="Gill Sans MT" panose="020B0502020104020203" pitchFamily="34" charset="0"/>
                <a:cs typeface="Gill Sans MT" panose="020B0502020104020203" pitchFamily="34" charset="0"/>
              </a:rPr>
              <a:t>KPIs</a:t>
            </a: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0F135F0-BCB5-4FA4-B939-A1CBDE786B72}" type="slidenum">
              <a:rPr lang="en-US" altLang="en-US" sz="601">
                <a:solidFill>
                  <a:srgbClr val="635C5B"/>
                </a:solidFill>
                <a:latin typeface="Gill Sans MT" panose="020B0502020104020203" pitchFamily="34" charset="0"/>
              </a:rPr>
              <a:pPr/>
              <a:t>10</a:t>
            </a:fld>
            <a:endParaRPr lang="en-US" altLang="en-US" sz="601">
              <a:solidFill>
                <a:srgbClr val="635C5B"/>
              </a:solidFill>
              <a:latin typeface="Gill Sans MT" panose="020B0502020104020203"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96529431"/>
              </p:ext>
            </p:extLst>
          </p:nvPr>
        </p:nvGraphicFramePr>
        <p:xfrm>
          <a:off x="263779" y="736953"/>
          <a:ext cx="11811311" cy="6117060"/>
        </p:xfrm>
        <a:graphic>
          <a:graphicData uri="http://schemas.openxmlformats.org/drawingml/2006/table">
            <a:tbl>
              <a:tblPr firstRow="1" bandRow="1">
                <a:tableStyleId>{5C22544A-7EE6-4342-B048-85BDC9FD1C3A}</a:tableStyleId>
              </a:tblPr>
              <a:tblGrid>
                <a:gridCol w="1026402">
                  <a:extLst>
                    <a:ext uri="{9D8B030D-6E8A-4147-A177-3AD203B41FA5}">
                      <a16:colId xmlns:a16="http://schemas.microsoft.com/office/drawing/2014/main" xmlns="" val="20000"/>
                    </a:ext>
                  </a:extLst>
                </a:gridCol>
                <a:gridCol w="440784">
                  <a:extLst>
                    <a:ext uri="{9D8B030D-6E8A-4147-A177-3AD203B41FA5}">
                      <a16:colId xmlns:a16="http://schemas.microsoft.com/office/drawing/2014/main" xmlns="" val="911527026"/>
                    </a:ext>
                  </a:extLst>
                </a:gridCol>
                <a:gridCol w="4168036">
                  <a:extLst>
                    <a:ext uri="{9D8B030D-6E8A-4147-A177-3AD203B41FA5}">
                      <a16:colId xmlns:a16="http://schemas.microsoft.com/office/drawing/2014/main" xmlns="" val="20001"/>
                    </a:ext>
                  </a:extLst>
                </a:gridCol>
                <a:gridCol w="6176089">
                  <a:extLst>
                    <a:ext uri="{9D8B030D-6E8A-4147-A177-3AD203B41FA5}">
                      <a16:colId xmlns:a16="http://schemas.microsoft.com/office/drawing/2014/main" xmlns="" val="20002"/>
                    </a:ext>
                  </a:extLst>
                </a:gridCol>
              </a:tblGrid>
              <a:tr h="444529">
                <a:tc gridSpan="2">
                  <a:txBody>
                    <a:bodyPr/>
                    <a:lstStyle/>
                    <a:p>
                      <a:r>
                        <a:rPr lang="en-US" sz="2400" dirty="0">
                          <a:latin typeface="Gill Sans MT" panose="020B0502020104020203" pitchFamily="34" charset="0"/>
                        </a:rPr>
                        <a:t>Level</a:t>
                      </a:r>
                    </a:p>
                  </a:txBody>
                  <a:tcPr/>
                </a:tc>
                <a:tc hMerge="1">
                  <a:txBody>
                    <a:bodyPr/>
                    <a:lstStyle/>
                    <a:p>
                      <a:endParaRPr lang="en-US" sz="2400" dirty="0">
                        <a:latin typeface="Gill Sans MT" panose="020B0502020104020203" pitchFamily="34" charset="0"/>
                      </a:endParaRPr>
                    </a:p>
                  </a:txBody>
                  <a:tcPr/>
                </a:tc>
                <a:tc>
                  <a:txBody>
                    <a:bodyPr/>
                    <a:lstStyle/>
                    <a:p>
                      <a:r>
                        <a:rPr lang="en-US" sz="2400" dirty="0">
                          <a:latin typeface="Gill Sans MT" panose="020B0502020104020203" pitchFamily="34" charset="0"/>
                        </a:rPr>
                        <a:t>No. &amp; Title</a:t>
                      </a:r>
                    </a:p>
                  </a:txBody>
                  <a:tcPr/>
                </a:tc>
                <a:tc>
                  <a:txBody>
                    <a:bodyPr/>
                    <a:lstStyle/>
                    <a:p>
                      <a:r>
                        <a:rPr lang="en-US" sz="2400" dirty="0">
                          <a:latin typeface="Gill Sans MT" panose="020B0502020104020203" pitchFamily="34" charset="0"/>
                        </a:rPr>
                        <a:t>Purpose</a:t>
                      </a:r>
                    </a:p>
                  </a:txBody>
                  <a:tcPr/>
                </a:tc>
                <a:extLst>
                  <a:ext uri="{0D108BD9-81ED-4DB2-BD59-A6C34878D82A}">
                    <a16:rowId xmlns:a16="http://schemas.microsoft.com/office/drawing/2014/main" xmlns="" val="10000"/>
                  </a:ext>
                </a:extLst>
              </a:tr>
              <a:tr h="444529">
                <a:tc gridSpan="4">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GB" sz="2400" b="1" i="1" dirty="0">
                          <a:solidFill>
                            <a:schemeClr val="tx1"/>
                          </a:solidFill>
                          <a:effectLst/>
                          <a:latin typeface="Gill Sans MT" panose="020B0502020104020203" pitchFamily="34" charset="0"/>
                          <a:ea typeface="Arial" charset="0"/>
                          <a:cs typeface="Arial" charset="0"/>
                        </a:rPr>
                        <a:t>Core</a:t>
                      </a:r>
                      <a:r>
                        <a:rPr lang="en-GB" sz="2400" b="1" i="1" dirty="0">
                          <a:solidFill>
                            <a:srgbClr val="6C6463"/>
                          </a:solidFill>
                          <a:effectLst/>
                          <a:latin typeface="Gill Sans MT" panose="020B0502020104020203" pitchFamily="34" charset="0"/>
                          <a:ea typeface="Arial" charset="0"/>
                          <a:cs typeface="Arial" charset="0"/>
                        </a:rPr>
                        <a:t> </a:t>
                      </a:r>
                      <a:r>
                        <a:rPr lang="en-GB" sz="2400" b="1" i="1" dirty="0">
                          <a:solidFill>
                            <a:srgbClr val="C00000"/>
                          </a:solidFill>
                          <a:effectLst/>
                          <a:latin typeface="Gill Sans MT" panose="020B0502020104020203" pitchFamily="34" charset="0"/>
                          <a:ea typeface="Arial" charset="0"/>
                          <a:cs typeface="Arial" charset="0"/>
                        </a:rPr>
                        <a:t>HR</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711246">
                <a:tc>
                  <a:txBody>
                    <a:bodyPr/>
                    <a:lstStyle/>
                    <a:p>
                      <a:pPr marL="0" marR="0" indent="0" algn="ctr" defTabSz="604738" rtl="0" eaLnBrk="1" fontAlgn="auto" latinLnBrk="0" hangingPunct="1">
                        <a:lnSpc>
                          <a:spcPct val="100000"/>
                        </a:lnSpc>
                        <a:spcBef>
                          <a:spcPts val="0"/>
                        </a:spcBef>
                        <a:spcAft>
                          <a:spcPts val="0"/>
                        </a:spcAft>
                        <a:buClrTx/>
                        <a:buSzTx/>
                        <a:buFontTx/>
                        <a:buNone/>
                        <a:tabLst/>
                        <a:defRPr/>
                      </a:pPr>
                      <a:r>
                        <a:rPr lang="en-GB" sz="2400" b="0" i="0" dirty="0">
                          <a:solidFill>
                            <a:schemeClr val="tx1"/>
                          </a:solidFill>
                          <a:effectLst/>
                          <a:latin typeface="Gill Sans MT" panose="020B0502020104020203" pitchFamily="34" charset="0"/>
                          <a:ea typeface="Arial" charset="0"/>
                          <a:cs typeface="Arial" charset="0"/>
                        </a:rPr>
                        <a:t>All</a:t>
                      </a:r>
                    </a:p>
                  </a:txBody>
                  <a:tcPr anchor="ctr"/>
                </a:tc>
                <a:tc gridSpan="2">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400" dirty="0">
                          <a:solidFill>
                            <a:schemeClr val="tx1"/>
                          </a:solidFill>
                          <a:effectLst/>
                          <a:latin typeface="Gill Sans MT" panose="020B0502020104020203" pitchFamily="34" charset="0"/>
                          <a:ea typeface="Arial" charset="0"/>
                          <a:cs typeface="Cabin" charset="0"/>
                        </a:rPr>
                        <a:t>5.1 Staff turnover rate</a:t>
                      </a:r>
                      <a:endParaRPr lang="en-GB" sz="2400" b="0" i="0" dirty="0">
                        <a:solidFill>
                          <a:schemeClr val="tx1"/>
                        </a:solidFill>
                        <a:effectLst/>
                        <a:latin typeface="Gill Sans MT" panose="020B0502020104020203" pitchFamily="34" charset="0"/>
                        <a:ea typeface="Arial" charset="0"/>
                        <a:cs typeface="Arial" charset="0"/>
                      </a:endParaRPr>
                    </a:p>
                  </a:txBody>
                  <a:tcPr marL="68580" marR="68580" marT="0" marB="0" anchor="ctr"/>
                </a:tc>
                <a:tc hMerge="1">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5.1 Staff turnover rate</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chemeClr val="tx1"/>
                          </a:solidFill>
                          <a:effectLst/>
                          <a:latin typeface="Gill Sans MT" panose="020B0502020104020203" pitchFamily="34" charset="0"/>
                          <a:ea typeface="Arial" charset="0"/>
                          <a:cs typeface="Cabin" charset="0"/>
                        </a:rPr>
                        <a:t>Measures the rate of staff turnover, increased levels are a risk to operational effectiveness</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2"/>
                  </a:ext>
                </a:extLst>
              </a:tr>
              <a:tr h="444529">
                <a:tc gridSpan="4">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GB" sz="2400" b="1" i="1" dirty="0">
                          <a:solidFill>
                            <a:schemeClr val="tx1"/>
                          </a:solidFill>
                          <a:effectLst/>
                          <a:latin typeface="Gill Sans MT" panose="020B0502020104020203" pitchFamily="34" charset="0"/>
                          <a:ea typeface="Arial" charset="0"/>
                          <a:cs typeface="Arial" charset="0"/>
                        </a:rPr>
                        <a:t>Optional</a:t>
                      </a:r>
                    </a:p>
                  </a:txBody>
                  <a:tcPr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3"/>
                  </a:ext>
                </a:extLst>
              </a:tr>
              <a:tr h="711246">
                <a:tc>
                  <a:txBody>
                    <a:bodyPr/>
                    <a:lstStyle/>
                    <a:p>
                      <a:pPr marL="0" marR="0" indent="0" algn="ctr" defTabSz="604738" rtl="0" eaLnBrk="1" fontAlgn="auto" latinLnBrk="0" hangingPunct="1">
                        <a:lnSpc>
                          <a:spcPct val="100000"/>
                        </a:lnSpc>
                        <a:spcBef>
                          <a:spcPts val="0"/>
                        </a:spcBef>
                        <a:spcAft>
                          <a:spcPts val="0"/>
                        </a:spcAft>
                        <a:buClrTx/>
                        <a:buSzTx/>
                        <a:buFontTx/>
                        <a:buNone/>
                        <a:tabLst/>
                        <a:defRPr/>
                      </a:pPr>
                      <a:r>
                        <a:rPr lang="en-GB" sz="2400" b="0" i="0" dirty="0">
                          <a:solidFill>
                            <a:schemeClr val="tx1"/>
                          </a:solidFill>
                          <a:effectLst/>
                          <a:latin typeface="Gill Sans MT" panose="020B0502020104020203" pitchFamily="34" charset="0"/>
                          <a:ea typeface="Arial" charset="0"/>
                          <a:cs typeface="Arial" charset="0"/>
                        </a:rPr>
                        <a:t>All</a:t>
                      </a:r>
                    </a:p>
                  </a:txBody>
                  <a:tcPr anchor="ctr">
                    <a:lnB w="12700" cap="flat" cmpd="sng" algn="ctr">
                      <a:solidFill>
                        <a:schemeClr val="tx1"/>
                      </a:solidFill>
                      <a:prstDash val="solid"/>
                      <a:round/>
                      <a:headEnd type="none" w="med" len="med"/>
                      <a:tailEnd type="none" w="med" len="med"/>
                    </a:lnB>
                  </a:tcPr>
                </a:tc>
                <a:tc gridSpan="2">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US" sz="2400" dirty="0">
                          <a:solidFill>
                            <a:schemeClr val="tx1"/>
                          </a:solidFill>
                          <a:effectLst/>
                          <a:latin typeface="Gill Sans MT" panose="020B0502020104020203" pitchFamily="34" charset="0"/>
                          <a:ea typeface="Arial" charset="0"/>
                          <a:cs typeface="Cabin" charset="0"/>
                        </a:rPr>
                        <a:t>5.2 Percent of key positions vacant</a:t>
                      </a:r>
                      <a:endParaRPr lang="en-GB" sz="2400" b="0" i="0" dirty="0">
                        <a:solidFill>
                          <a:schemeClr val="tx1"/>
                        </a:solidFill>
                        <a:effectLst/>
                        <a:latin typeface="Gill Sans MT" panose="020B0502020104020203" pitchFamily="34" charset="0"/>
                        <a:ea typeface="Arial" charset="0"/>
                        <a:cs typeface="Arial" charset="0"/>
                      </a:endParaRPr>
                    </a:p>
                  </a:txBody>
                  <a:tcPr marL="68580" marR="68580" marT="0" marB="0" anchor="ctr">
                    <a:lnB w="12700" cap="flat" cmpd="sng" algn="ctr">
                      <a:solidFill>
                        <a:schemeClr val="tx1"/>
                      </a:solidFill>
                      <a:prstDash val="solid"/>
                      <a:round/>
                      <a:headEnd type="none" w="med" len="med"/>
                      <a:tailEnd type="none" w="med" len="med"/>
                    </a:lnB>
                  </a:tcPr>
                </a:tc>
                <a:tc hMerge="1">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5.2 Percent of key positions vacant</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lnB w="12700" cap="flat" cmpd="sng" algn="ctr">
                      <a:solidFill>
                        <a:schemeClr val="tx1"/>
                      </a:solidFill>
                      <a:prstDash val="solid"/>
                      <a:round/>
                      <a:headEnd type="none" w="med" len="med"/>
                      <a:tailEnd type="none" w="med" len="med"/>
                    </a:lnB>
                  </a:tcPr>
                </a:tc>
                <a:tc>
                  <a:txBody>
                    <a:bodyPr/>
                    <a:lstStyle/>
                    <a:p>
                      <a:pPr>
                        <a:spcAft>
                          <a:spcPts val="1200"/>
                        </a:spcAft>
                      </a:pPr>
                      <a:r>
                        <a:rPr lang="en-US" sz="2400" i="1" dirty="0">
                          <a:solidFill>
                            <a:schemeClr val="tx1"/>
                          </a:solidFill>
                          <a:effectLst/>
                          <a:latin typeface="Gill Sans MT" panose="020B0502020104020203" pitchFamily="34" charset="0"/>
                          <a:ea typeface="Arial" charset="0"/>
                          <a:cs typeface="Cabin" charset="0"/>
                        </a:rPr>
                        <a:t>Indicates the areas impacted by key post vacancies which will affect performance</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444529">
                <a:tc gridSpan="4">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GB" sz="2400" b="1" i="1" dirty="0">
                          <a:solidFill>
                            <a:schemeClr val="tx1"/>
                          </a:solidFill>
                          <a:effectLst/>
                          <a:latin typeface="Gill Sans MT" panose="020B0502020104020203" pitchFamily="34" charset="0"/>
                          <a:ea typeface="Arial" charset="0"/>
                          <a:cs typeface="Arial" charset="0"/>
                        </a:rPr>
                        <a:t>Core</a:t>
                      </a:r>
                      <a:r>
                        <a:rPr lang="en-GB" sz="2400" b="1" i="1" dirty="0">
                          <a:solidFill>
                            <a:srgbClr val="6C6463"/>
                          </a:solidFill>
                          <a:effectLst/>
                          <a:latin typeface="Gill Sans MT" panose="020B0502020104020203" pitchFamily="34" charset="0"/>
                          <a:ea typeface="Arial" charset="0"/>
                          <a:cs typeface="Arial" charset="0"/>
                        </a:rPr>
                        <a:t> </a:t>
                      </a:r>
                      <a:r>
                        <a:rPr lang="en-GB" sz="2400" b="1" i="1" dirty="0" smtClean="0">
                          <a:solidFill>
                            <a:srgbClr val="C00000"/>
                          </a:solidFill>
                          <a:effectLst/>
                          <a:latin typeface="Gill Sans MT" panose="020B0502020104020203" pitchFamily="34" charset="0"/>
                          <a:ea typeface="Arial" charset="0"/>
                          <a:cs typeface="Arial" charset="0"/>
                        </a:rPr>
                        <a:t>Data </a:t>
                      </a:r>
                      <a:r>
                        <a:rPr lang="en-GB" sz="2400" b="1" i="1" dirty="0">
                          <a:solidFill>
                            <a:srgbClr val="C00000"/>
                          </a:solidFill>
                          <a:effectLst/>
                          <a:latin typeface="Gill Sans MT" panose="020B0502020104020203" pitchFamily="34" charset="0"/>
                          <a:ea typeface="Arial" charset="0"/>
                          <a:cs typeface="Arial" charset="0"/>
                        </a:rPr>
                        <a:t>and </a:t>
                      </a:r>
                      <a:r>
                        <a:rPr lang="en-GB" sz="2400" b="1" i="1" dirty="0" smtClean="0">
                          <a:solidFill>
                            <a:srgbClr val="C00000"/>
                          </a:solidFill>
                          <a:effectLst/>
                          <a:latin typeface="Gill Sans MT" panose="020B0502020104020203" pitchFamily="34" charset="0"/>
                          <a:ea typeface="Arial" charset="0"/>
                          <a:cs typeface="Arial" charset="0"/>
                        </a:rPr>
                        <a:t>Information (LMIS)</a:t>
                      </a:r>
                      <a:endParaRPr lang="en-GB" sz="2400" b="1" i="1" dirty="0">
                        <a:solidFill>
                          <a:srgbClr val="C00000"/>
                        </a:solidFill>
                        <a:effectLst/>
                        <a:latin typeface="Gill Sans MT" panose="020B0502020104020203" pitchFamily="34" charset="0"/>
                        <a:ea typeface="Arial" charset="0"/>
                        <a:cs typeface="Arial" charset="0"/>
                      </a:endParaRPr>
                    </a:p>
                  </a:txBody>
                  <a:tcPr anchor="ctr">
                    <a:lnT w="12700" cap="flat" cmpd="sng" algn="ctr">
                      <a:solidFill>
                        <a:schemeClr val="tx1"/>
                      </a:solidFill>
                      <a:prstDash val="solid"/>
                      <a:round/>
                      <a:headEnd type="none" w="med" len="med"/>
                      <a:tailEnd type="none" w="med" len="med"/>
                    </a:lnT>
                  </a:tcPr>
                </a:tc>
                <a:tc hMerge="1">
                  <a:txBody>
                    <a:bodyPr/>
                    <a:lstStyle/>
                    <a:p>
                      <a:endParaRPr lang="en-US"/>
                    </a:p>
                  </a:txBody>
                  <a:tcPr/>
                </a:tc>
                <a:tc hMerge="1">
                  <a:txBody>
                    <a:bodyPr/>
                    <a:lstStyle/>
                    <a:p>
                      <a:pPr>
                        <a:spcAft>
                          <a:spcPts val="1200"/>
                        </a:spcAft>
                      </a:pPr>
                      <a:endParaRPr lang="en-GB" sz="1100" dirty="0">
                        <a:solidFill>
                          <a:srgbClr val="6C6463"/>
                        </a:solidFill>
                        <a:effectLst/>
                        <a:latin typeface="Cabin" charset="0"/>
                        <a:ea typeface="Cabin" charset="0"/>
                        <a:cs typeface="Cabin" charset="0"/>
                      </a:endParaRPr>
                    </a:p>
                  </a:txBody>
                  <a:tcPr marL="68580" marR="68580" marT="0" marB="0" anchor="ctr"/>
                </a:tc>
                <a:tc hMerge="1">
                  <a:txBody>
                    <a:bodyPr/>
                    <a:lstStyle/>
                    <a:p>
                      <a:pPr>
                        <a:spcAft>
                          <a:spcPts val="600"/>
                        </a:spcAft>
                      </a:pPr>
                      <a:endParaRPr lang="en-GB" sz="1100" dirty="0">
                        <a:solidFill>
                          <a:srgbClr val="6C6463"/>
                        </a:solidFill>
                        <a:effectLst/>
                        <a:latin typeface="Cabin" charset="0"/>
                        <a:ea typeface="Cabin" charset="0"/>
                        <a:cs typeface="Cabin" charset="0"/>
                      </a:endParaRPr>
                    </a:p>
                  </a:txBody>
                  <a:tcPr marL="68580" marR="68580" marT="0" marB="0"/>
                </a:tc>
                <a:extLst>
                  <a:ext uri="{0D108BD9-81ED-4DB2-BD59-A6C34878D82A}">
                    <a16:rowId xmlns:a16="http://schemas.microsoft.com/office/drawing/2014/main" xmlns="" val="10005"/>
                  </a:ext>
                </a:extLst>
              </a:tr>
              <a:tr h="1422491">
                <a:tc>
                  <a:txBody>
                    <a:bodyPr/>
                    <a:lstStyle/>
                    <a:p>
                      <a:pPr algn="ctr"/>
                      <a:r>
                        <a:rPr lang="en-US" sz="2400" dirty="0">
                          <a:solidFill>
                            <a:schemeClr val="tx1"/>
                          </a:solidFill>
                          <a:latin typeface="Gill Sans MT" panose="020B0502020104020203" pitchFamily="34" charset="0"/>
                        </a:rPr>
                        <a:t>C</a:t>
                      </a:r>
                    </a:p>
                  </a:txBody>
                  <a:tcPr anchor="ctr"/>
                </a:tc>
                <a:tc gridSpan="2">
                  <a:txBody>
                    <a:bodyPr/>
                    <a:lstStyle/>
                    <a:p>
                      <a:pPr algn="l"/>
                      <a:r>
                        <a:rPr lang="en-US" sz="2400" dirty="0">
                          <a:solidFill>
                            <a:schemeClr val="tx1"/>
                          </a:solidFill>
                          <a:effectLst/>
                          <a:latin typeface="Gill Sans MT" panose="020B0502020104020203" pitchFamily="34" charset="0"/>
                          <a:ea typeface="Arial" charset="0"/>
                          <a:cs typeface="Cabin" charset="0"/>
                        </a:rPr>
                        <a:t>6.1 </a:t>
                      </a:r>
                      <a:r>
                        <a:rPr lang="en-US" sz="2400" dirty="0" smtClean="0">
                          <a:solidFill>
                            <a:schemeClr val="tx1"/>
                          </a:solidFill>
                          <a:effectLst/>
                          <a:latin typeface="Gill Sans MT" panose="020B0502020104020203" pitchFamily="34" charset="0"/>
                          <a:ea typeface="Arial" charset="0"/>
                          <a:cs typeface="Cabin" charset="0"/>
                        </a:rPr>
                        <a:t>Facility reporting</a:t>
                      </a:r>
                      <a:r>
                        <a:rPr lang="en-US" sz="2400" baseline="0" dirty="0" smtClean="0">
                          <a:solidFill>
                            <a:schemeClr val="tx1"/>
                          </a:solidFill>
                          <a:effectLst/>
                          <a:latin typeface="Gill Sans MT" panose="020B0502020104020203" pitchFamily="34" charset="0"/>
                          <a:ea typeface="Arial" charset="0"/>
                          <a:cs typeface="Cabin" charset="0"/>
                        </a:rPr>
                        <a:t> rates on time</a:t>
                      </a:r>
                      <a:endParaRPr lang="en-US" sz="2400" dirty="0">
                        <a:solidFill>
                          <a:schemeClr val="tx1"/>
                        </a:solidFill>
                        <a:latin typeface="Gill Sans MT" panose="020B0502020104020203" pitchFamily="34" charset="0"/>
                      </a:endParaRPr>
                    </a:p>
                  </a:txBody>
                  <a:tcPr marL="68580" marR="68580" marT="0" marB="0" anchor="ctr"/>
                </a:tc>
                <a:tc hMerge="1">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6.1 On-time delivery to facility</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kern="1200" dirty="0" smtClean="0">
                          <a:solidFill>
                            <a:schemeClr val="tx1"/>
                          </a:solidFill>
                          <a:effectLst/>
                          <a:latin typeface="Gill Sans MT" panose="020B0502020104020203" pitchFamily="34" charset="0"/>
                          <a:ea typeface="+mn-ea"/>
                          <a:cs typeface="+mn-cs"/>
                        </a:rPr>
                        <a:t>Timely submission of data to the central level is essential to supply chain operational efficiency.  This measure will show areas having difficulty with data management.</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6"/>
                  </a:ext>
                </a:extLst>
              </a:tr>
              <a:tr h="444529">
                <a:tc gridSpan="4">
                  <a:txBody>
                    <a:bodyPr/>
                    <a:lstStyle/>
                    <a:p>
                      <a:pPr algn="l"/>
                      <a:r>
                        <a:rPr lang="en-GB" sz="2400" b="1" i="1" dirty="0">
                          <a:solidFill>
                            <a:schemeClr val="tx1"/>
                          </a:solidFill>
                          <a:effectLst/>
                          <a:latin typeface="Gill Sans MT" panose="020B0502020104020203" pitchFamily="34" charset="0"/>
                          <a:ea typeface="Arial" charset="0"/>
                          <a:cs typeface="Arial" charset="0"/>
                        </a:rPr>
                        <a:t>Optional</a:t>
                      </a:r>
                    </a:p>
                  </a:txBody>
                  <a:tcPr anchor="ctr"/>
                </a:tc>
                <a:tc hMerge="1">
                  <a:txBody>
                    <a:bodyPr/>
                    <a:lstStyle/>
                    <a:p>
                      <a:endParaRPr lang="en-US"/>
                    </a:p>
                  </a:txBody>
                  <a:tcPr/>
                </a:tc>
                <a:tc hMerge="1">
                  <a:txBody>
                    <a:bodyPr/>
                    <a:lstStyle/>
                    <a:p>
                      <a:pPr>
                        <a:spcAft>
                          <a:spcPts val="1200"/>
                        </a:spcAft>
                      </a:pPr>
                      <a:endParaRPr lang="en-GB" sz="2000" dirty="0">
                        <a:solidFill>
                          <a:srgbClr val="6C6463"/>
                        </a:solidFill>
                        <a:effectLst/>
                        <a:latin typeface="Cabin" charset="0"/>
                        <a:ea typeface="Cabin" charset="0"/>
                        <a:cs typeface="Cabin" charset="0"/>
                      </a:endParaRPr>
                    </a:p>
                  </a:txBody>
                  <a:tcPr marL="68580" marR="68580" marT="0" marB="0" anchor="ctr"/>
                </a:tc>
                <a:tc hMerge="1">
                  <a:txBody>
                    <a:bodyPr/>
                    <a:lstStyle/>
                    <a:p>
                      <a:pPr>
                        <a:spcAft>
                          <a:spcPts val="1200"/>
                        </a:spcAft>
                      </a:pPr>
                      <a:endParaRPr lang="en-GB" sz="2000" dirty="0">
                        <a:solidFill>
                          <a:srgbClr val="6C6463"/>
                        </a:solidFill>
                        <a:effectLst/>
                        <a:latin typeface="Cabin" charset="0"/>
                        <a:ea typeface="Cabin" charset="0"/>
                        <a:cs typeface="Cabin" charset="0"/>
                      </a:endParaRPr>
                    </a:p>
                  </a:txBody>
                  <a:tcPr marL="68580" marR="68580" marT="0" marB="0"/>
                </a:tc>
                <a:extLst>
                  <a:ext uri="{0D108BD9-81ED-4DB2-BD59-A6C34878D82A}">
                    <a16:rowId xmlns:a16="http://schemas.microsoft.com/office/drawing/2014/main" xmlns="" val="10007"/>
                  </a:ext>
                </a:extLst>
              </a:tr>
              <a:tr h="904980">
                <a:tc>
                  <a:txBody>
                    <a:bodyPr/>
                    <a:lstStyle/>
                    <a:p>
                      <a:pPr algn="ctr"/>
                      <a:r>
                        <a:rPr lang="en-US" sz="2400" dirty="0">
                          <a:solidFill>
                            <a:schemeClr val="tx1"/>
                          </a:solidFill>
                          <a:latin typeface="Gill Sans MT" panose="020B0502020104020203" pitchFamily="34" charset="0"/>
                        </a:rPr>
                        <a:t>C</a:t>
                      </a:r>
                    </a:p>
                  </a:txBody>
                  <a:tcPr anchor="ctr"/>
                </a:tc>
                <a:tc gridSpan="2">
                  <a:txBody>
                    <a:bodyPr/>
                    <a:lstStyle/>
                    <a:p>
                      <a:pPr algn="l"/>
                      <a:r>
                        <a:rPr lang="en-US" sz="2400" dirty="0">
                          <a:solidFill>
                            <a:schemeClr val="tx1"/>
                          </a:solidFill>
                          <a:effectLst/>
                          <a:latin typeface="Gill Sans MT" panose="020B0502020104020203" pitchFamily="34" charset="0"/>
                          <a:ea typeface="Arial" charset="0"/>
                          <a:cs typeface="Cabin" charset="0"/>
                        </a:rPr>
                        <a:t>6.2 Facility reporting </a:t>
                      </a:r>
                      <a:r>
                        <a:rPr lang="en-US" sz="2400" dirty="0" smtClean="0">
                          <a:solidFill>
                            <a:schemeClr val="tx1"/>
                          </a:solidFill>
                          <a:effectLst/>
                          <a:latin typeface="Gill Sans MT" panose="020B0502020104020203" pitchFamily="34" charset="0"/>
                          <a:ea typeface="Arial" charset="0"/>
                          <a:cs typeface="Cabin" charset="0"/>
                        </a:rPr>
                        <a:t>rates– complete reports</a:t>
                      </a:r>
                      <a:endParaRPr lang="en-US" sz="2400" dirty="0">
                        <a:solidFill>
                          <a:schemeClr val="tx1"/>
                        </a:solidFill>
                        <a:latin typeface="Gill Sans MT" panose="020B0502020104020203" pitchFamily="34" charset="0"/>
                      </a:endParaRPr>
                    </a:p>
                  </a:txBody>
                  <a:tcPr marL="68580" marR="68580" marT="0" marB="0" anchor="ctr"/>
                </a:tc>
                <a:tc hMerge="1">
                  <a:txBody>
                    <a:bodyPr/>
                    <a:lstStyle/>
                    <a:p>
                      <a:pPr>
                        <a:spcAft>
                          <a:spcPts val="1200"/>
                        </a:spcAft>
                      </a:pPr>
                      <a:r>
                        <a:rPr lang="en-US" sz="2400" dirty="0">
                          <a:solidFill>
                            <a:srgbClr val="6C6463"/>
                          </a:solidFill>
                          <a:effectLst/>
                          <a:latin typeface="Gill Sans MT" panose="020B0502020104020203" pitchFamily="34" charset="0"/>
                          <a:ea typeface="Arial" charset="0"/>
                          <a:cs typeface="Cabin" charset="0"/>
                        </a:rPr>
                        <a:t>6.2 Facility reporting rates on-time</a:t>
                      </a:r>
                      <a:endParaRPr lang="en-GB" sz="2400" dirty="0">
                        <a:solidFill>
                          <a:srgbClr val="6C6463"/>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kern="1200" dirty="0" smtClean="0">
                          <a:solidFill>
                            <a:schemeClr val="tx1"/>
                          </a:solidFill>
                          <a:effectLst/>
                          <a:latin typeface="Gill Sans MT" panose="020B0502020104020203" pitchFamily="34" charset="0"/>
                          <a:ea typeface="+mn-ea"/>
                          <a:cs typeface="+mn-cs"/>
                        </a:rPr>
                        <a:t>Complement to 6.1. Complete data is essential to supply chain operational efficiency. </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8"/>
                  </a:ext>
                </a:extLst>
              </a:tr>
            </a:tbl>
          </a:graphicData>
        </a:graphic>
      </p:graphicFrame>
    </p:spTree>
    <p:extLst>
      <p:ext uri="{BB962C8B-B14F-4D97-AF65-F5344CB8AC3E}">
        <p14:creationId xmlns:p14="http://schemas.microsoft.com/office/powerpoint/2010/main" val="31914192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1391935" y="261287"/>
            <a:ext cx="9372600" cy="646331"/>
          </a:xfrm>
        </p:spPr>
        <p:txBody>
          <a:bodyPr/>
          <a:lstStyle/>
          <a:p>
            <a:pPr eaLnBrk="1" hangingPunct="1"/>
            <a:r>
              <a:rPr lang="en-US" altLang="en-US" sz="3600" b="1" dirty="0">
                <a:latin typeface="Gill Sans MT" panose="020B0502020104020203" pitchFamily="34" charset="0"/>
                <a:cs typeface="Gill Sans MT" panose="020B0502020104020203" pitchFamily="34" charset="0"/>
              </a:rPr>
              <a:t>KPIs to </a:t>
            </a:r>
            <a:r>
              <a:rPr lang="en-US" altLang="en-US" sz="3600" b="1" dirty="0" smtClean="0">
                <a:latin typeface="Gill Sans MT" panose="020B0502020104020203" pitchFamily="34" charset="0"/>
                <a:cs typeface="Gill Sans MT" panose="020B0502020104020203" pitchFamily="34" charset="0"/>
              </a:rPr>
              <a:t>Monitor Routinely</a:t>
            </a:r>
            <a:endParaRPr lang="en-US" altLang="en-US" sz="36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45E5593B-656D-4A32-8C2C-0199F9D67EC2}"/>
              </a:ext>
            </a:extLst>
          </p:cNvPr>
          <p:cNvSpPr>
            <a:spLocks noGrp="1"/>
          </p:cNvSpPr>
          <p:nvPr>
            <p:ph type="subTitle" idx="1"/>
          </p:nvPr>
        </p:nvSpPr>
        <p:spPr>
          <a:xfrm>
            <a:off x="163571" y="1089764"/>
            <a:ext cx="11613194" cy="6400799"/>
          </a:xfrm>
        </p:spPr>
        <p:txBody>
          <a:bodyPr>
            <a:normAutofit fontScale="77500" lnSpcReduction="20000"/>
          </a:bodyPr>
          <a:lstStyle/>
          <a:p>
            <a:pPr marL="457182" lvl="1" algn="l" defTabSz="912778">
              <a:spcBef>
                <a:spcPct val="20000"/>
              </a:spcBef>
              <a:spcAft>
                <a:spcPts val="1200"/>
              </a:spcAft>
            </a:pPr>
            <a:r>
              <a:rPr lang="en-US" altLang="en-US" sz="3600" b="1" dirty="0">
                <a:solidFill>
                  <a:schemeClr val="tx1"/>
                </a:solidFill>
                <a:latin typeface="Gill Sans MT" panose="020B0502020104020203" pitchFamily="34" charset="0"/>
                <a:cs typeface="Gill Sans MT" panose="020B0502020104020203" pitchFamily="34" charset="0"/>
              </a:rPr>
              <a:t>Seven KPIs can be used on a routine basis to support ongoing management of the supply chain:</a:t>
            </a:r>
            <a:endParaRPr lang="en-US" altLang="en-US" sz="3600" dirty="0">
              <a:solidFill>
                <a:schemeClr val="tx1"/>
              </a:solidFill>
              <a:latin typeface="Gill Sans MT" panose="020B0502020104020203" pitchFamily="34" charset="0"/>
              <a:cs typeface="Gill Sans MT" panose="020B0502020104020203" pitchFamily="34" charset="0"/>
            </a:endParaRPr>
          </a:p>
          <a:p>
            <a:pPr marL="447675" algn="l"/>
            <a:r>
              <a:rPr lang="en-US" sz="3600" dirty="0"/>
              <a:t>2.1 – Vendor on-time and in full delivery rate</a:t>
            </a:r>
            <a:endParaRPr lang="en-GB" sz="3600" dirty="0"/>
          </a:p>
          <a:p>
            <a:pPr marL="447675" algn="l"/>
            <a:r>
              <a:rPr lang="en-US" sz="3600" dirty="0"/>
              <a:t>3.1 – Stocked according to plan</a:t>
            </a:r>
            <a:endParaRPr lang="en-GB" sz="3600" dirty="0"/>
          </a:p>
          <a:p>
            <a:pPr marL="447675" algn="l"/>
            <a:r>
              <a:rPr lang="en-US" sz="3600" dirty="0"/>
              <a:t>3.2 – Stock out rate by tracer commodity by level of the system</a:t>
            </a:r>
            <a:endParaRPr lang="en-GB" sz="3600" dirty="0"/>
          </a:p>
          <a:p>
            <a:pPr marL="447675" algn="l"/>
            <a:r>
              <a:rPr lang="en-US" sz="3600" dirty="0"/>
              <a:t>3.4 – Order fill rate</a:t>
            </a:r>
            <a:endParaRPr lang="en-GB" sz="3600" dirty="0"/>
          </a:p>
          <a:p>
            <a:pPr marL="447675" algn="l"/>
            <a:r>
              <a:rPr lang="en-US" sz="3600" dirty="0"/>
              <a:t>4.1 – On time delivery to facility</a:t>
            </a:r>
            <a:endParaRPr lang="en-GB" sz="3600" dirty="0"/>
          </a:p>
          <a:p>
            <a:pPr marL="447675" algn="l"/>
            <a:r>
              <a:rPr lang="en-US" sz="3600" dirty="0"/>
              <a:t>4.2 – Percentage of orders placed by health facilities as emergency orders</a:t>
            </a:r>
            <a:endParaRPr lang="en-GB" sz="3600" dirty="0"/>
          </a:p>
          <a:p>
            <a:pPr marL="447675" algn="l"/>
            <a:r>
              <a:rPr lang="en-US" sz="3600" dirty="0"/>
              <a:t>6.1 – Facility reporting rates on time</a:t>
            </a:r>
          </a:p>
          <a:p>
            <a:pPr marL="447675" algn="l"/>
            <a:r>
              <a:rPr lang="en-US" sz="3600" dirty="0">
                <a:solidFill>
                  <a:schemeClr val="tx1"/>
                </a:solidFill>
              </a:rPr>
              <a:t>Monitoring these indicators on a monthly basis will provide live trending data, with adverse movements providing an early warning of performance deterioration, and supporting mitigating or corrective actions.</a:t>
            </a:r>
            <a:endParaRPr lang="en-GB" sz="3600" dirty="0">
              <a:solidFill>
                <a:schemeClr val="tx1"/>
              </a:solidFill>
            </a:endParaRPr>
          </a:p>
          <a:p>
            <a:pPr marL="457182" lvl="1" algn="l" defTabSz="912778">
              <a:spcBef>
                <a:spcPct val="20000"/>
              </a:spcBef>
              <a:spcAft>
                <a:spcPct val="0"/>
              </a:spcAft>
            </a:pPr>
            <a:endParaRPr lang="en-US" altLang="en-US" sz="2800"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814817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414FB1AD-D69E-B741-965A-0BAE826C2FA6}" type="datetime1">
              <a:rPr lang="en-US" smtClean="0"/>
              <a:pPr/>
              <a:t>11/6/2019</a:t>
            </a:fld>
            <a:endParaRPr lang="en-US"/>
          </a:p>
        </p:txBody>
      </p:sp>
      <p:sp>
        <p:nvSpPr>
          <p:cNvPr id="3" name="Footer Placeholder 2"/>
          <p:cNvSpPr>
            <a:spLocks noGrp="1"/>
          </p:cNvSpPr>
          <p:nvPr>
            <p:ph type="ftr" sz="quarter" idx="3"/>
          </p:nvPr>
        </p:nvSpPr>
        <p:spPr/>
        <p:txBody>
          <a:bodyPr/>
          <a:lstStyle/>
          <a:p>
            <a:r>
              <a:rPr lang="en-US"/>
              <a:t>FOOTER GOES HERE</a:t>
            </a:r>
          </a:p>
        </p:txBody>
      </p:sp>
      <p:sp>
        <p:nvSpPr>
          <p:cNvPr id="4" name="Slide Number Placeholder 3"/>
          <p:cNvSpPr>
            <a:spLocks noGrp="1"/>
          </p:cNvSpPr>
          <p:nvPr>
            <p:ph type="sldNum" sz="quarter" idx="4"/>
          </p:nvPr>
        </p:nvSpPr>
        <p:spPr/>
        <p:txBody>
          <a:bodyPr/>
          <a:lstStyle/>
          <a:p>
            <a:fld id="{42782948-4DBE-204D-AB9E-B65E067054AE}" type="slidenum">
              <a:rPr lang="en-US" smtClean="0"/>
              <a:pPr/>
              <a:t>12</a:t>
            </a:fld>
            <a:endParaRPr lang="en-US"/>
          </a:p>
        </p:txBody>
      </p:sp>
      <p:sp>
        <p:nvSpPr>
          <p:cNvPr id="5" name="Title 4"/>
          <p:cNvSpPr>
            <a:spLocks noGrp="1"/>
          </p:cNvSpPr>
          <p:nvPr>
            <p:ph type="title"/>
          </p:nvPr>
        </p:nvSpPr>
        <p:spPr>
          <a:xfrm>
            <a:off x="-1" y="-648941"/>
            <a:ext cx="12191999" cy="1200329"/>
          </a:xfrm>
        </p:spPr>
        <p:txBody>
          <a:bodyPr/>
          <a:lstStyle/>
          <a:p>
            <a:r>
              <a:rPr lang="en-US" sz="3600" b="1" dirty="0"/>
              <a:t>Example KPI Definition or Indicator Reference Sheet</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2834198855"/>
              </p:ext>
            </p:extLst>
          </p:nvPr>
        </p:nvGraphicFramePr>
        <p:xfrm>
          <a:off x="0" y="551388"/>
          <a:ext cx="12191999" cy="6299946"/>
        </p:xfrm>
        <a:graphic>
          <a:graphicData uri="http://schemas.openxmlformats.org/drawingml/2006/table">
            <a:tbl>
              <a:tblPr firstRow="1" bandRow="1">
                <a:tableStyleId>{5C22544A-7EE6-4342-B048-85BDC9FD1C3A}</a:tableStyleId>
              </a:tblPr>
              <a:tblGrid>
                <a:gridCol w="1999093">
                  <a:extLst>
                    <a:ext uri="{9D8B030D-6E8A-4147-A177-3AD203B41FA5}">
                      <a16:colId xmlns="" xmlns:a16="http://schemas.microsoft.com/office/drawing/2014/main" val="20000"/>
                    </a:ext>
                  </a:extLst>
                </a:gridCol>
                <a:gridCol w="10192906">
                  <a:extLst>
                    <a:ext uri="{9D8B030D-6E8A-4147-A177-3AD203B41FA5}">
                      <a16:colId xmlns="" xmlns:a16="http://schemas.microsoft.com/office/drawing/2014/main" val="20001"/>
                    </a:ext>
                  </a:extLst>
                </a:gridCol>
              </a:tblGrid>
              <a:tr h="221579">
                <a:tc gridSpan="2">
                  <a:txBody>
                    <a:bodyPr/>
                    <a:lstStyle/>
                    <a:p>
                      <a:r>
                        <a:rPr lang="en-US" sz="2000" b="1" kern="1200" dirty="0">
                          <a:solidFill>
                            <a:schemeClr val="lt1"/>
                          </a:solidFill>
                          <a:effectLst/>
                          <a:latin typeface="+mn-lt"/>
                          <a:ea typeface="+mn-ea"/>
                          <a:cs typeface="+mn-cs"/>
                        </a:rPr>
                        <a:t>3.1 Stocked according to plan</a:t>
                      </a:r>
                      <a:r>
                        <a:rPr lang="en-GB" sz="2000" dirty="0">
                          <a:effectLst/>
                        </a:rPr>
                        <a:t> </a:t>
                      </a:r>
                      <a:endParaRPr lang="en-US" sz="2000" dirty="0"/>
                    </a:p>
                  </a:txBody>
                  <a:tcPr/>
                </a:tc>
                <a:tc hMerge="1">
                  <a:txBody>
                    <a:bodyPr/>
                    <a:lstStyle/>
                    <a:p>
                      <a:endParaRPr lang="en-US" dirty="0"/>
                    </a:p>
                  </a:txBody>
                  <a:tcPr/>
                </a:tc>
                <a:extLst>
                  <a:ext uri="{0D108BD9-81ED-4DB2-BD59-A6C34878D82A}">
                    <a16:rowId xmlns="" xmlns:a16="http://schemas.microsoft.com/office/drawing/2014/main" val="10000"/>
                  </a:ext>
                </a:extLst>
              </a:tr>
              <a:tr h="56570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Definition</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r>
                        <a:rPr lang="en-US" sz="1800" kern="1200" dirty="0">
                          <a:solidFill>
                            <a:schemeClr val="accent3"/>
                          </a:solidFill>
                          <a:effectLst/>
                          <a:latin typeface="Gill Sans MT" panose="020B0502020104020203" pitchFamily="34" charset="0"/>
                          <a:ea typeface="Arial" charset="0"/>
                          <a:cs typeface="Arial" charset="0"/>
                        </a:rPr>
                        <a:t>This indicator measures the percentage of tracer commodities between the established minimum and maximum stock levels at each assessed facility.</a:t>
                      </a:r>
                      <a:r>
                        <a:rPr lang="en-GB" sz="1800" dirty="0">
                          <a:solidFill>
                            <a:schemeClr val="accent3"/>
                          </a:solidFill>
                          <a:effectLst/>
                          <a:latin typeface="Gill Sans MT" panose="020B0502020104020203" pitchFamily="34" charset="0"/>
                          <a:ea typeface="Arial" charset="0"/>
                          <a:cs typeface="Arial" charset="0"/>
                        </a:rPr>
                        <a:t> </a:t>
                      </a:r>
                      <a:endParaRPr lang="en-US" sz="1800" dirty="0">
                        <a:solidFill>
                          <a:schemeClr val="accent3"/>
                        </a:solidFill>
                        <a:latin typeface="Gill Sans MT" panose="020B0502020104020203" pitchFamily="34" charset="0"/>
                        <a:ea typeface="Arial" charset="0"/>
                        <a:cs typeface="Arial" charset="0"/>
                      </a:endParaRPr>
                    </a:p>
                  </a:txBody>
                  <a:tcPr/>
                </a:tc>
                <a:extLst>
                  <a:ext uri="{0D108BD9-81ED-4DB2-BD59-A6C34878D82A}">
                    <a16:rowId xmlns="" xmlns:a16="http://schemas.microsoft.com/office/drawing/2014/main" val="10001"/>
                  </a:ext>
                </a:extLst>
              </a:tr>
              <a:tr h="60171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Formula</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endParaRPr lang="en-US" sz="1800" dirty="0">
                        <a:latin typeface="Gill Sans MT" panose="020B0502020104020203" pitchFamily="34" charset="0"/>
                      </a:endParaRPr>
                    </a:p>
                  </a:txBody>
                  <a:tcPr/>
                </a:tc>
                <a:extLst>
                  <a:ext uri="{0D108BD9-81ED-4DB2-BD59-A6C34878D82A}">
                    <a16:rowId xmlns="" xmlns:a16="http://schemas.microsoft.com/office/drawing/2014/main" val="10002"/>
                  </a:ext>
                </a:extLst>
              </a:tr>
              <a:tr h="69602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Required data</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Months of Stock on hand at a point in time for each month of the reporting period</a:t>
                      </a:r>
                      <a:endParaRPr lang="en-GB" sz="1800" dirty="0">
                        <a:solidFill>
                          <a:srgbClr val="6C6463"/>
                        </a:solidFill>
                        <a:effectLst/>
                        <a:latin typeface="Gill Sans MT" panose="020B0502020104020203" pitchFamily="34" charset="0"/>
                        <a:ea typeface="Arial" charset="0"/>
                        <a:cs typeface="Arial" charset="0"/>
                      </a:endParaRPr>
                    </a:p>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Established minimum/maximum levels for each facility type visited</a:t>
                      </a:r>
                      <a:endParaRPr lang="en-GB" sz="1800" dirty="0">
                        <a:solidFill>
                          <a:srgbClr val="6C6463"/>
                        </a:solidFill>
                        <a:effectLst/>
                        <a:latin typeface="Gill Sans MT" panose="020B0502020104020203" pitchFamily="34" charset="0"/>
                        <a:ea typeface="Arial" charset="0"/>
                        <a:cs typeface="Arial" charset="0"/>
                      </a:endParaRPr>
                    </a:p>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Identifying information: product type, geographic area, facility type, facility name</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3"/>
                  </a:ext>
                </a:extLst>
              </a:tr>
              <a:tr h="465869">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Data sources</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L="342900" marR="393065" lvl="0" indent="-342900">
                        <a:lnSpc>
                          <a:spcPct val="100000"/>
                        </a:lnSpc>
                        <a:spcBef>
                          <a:spcPts val="0"/>
                        </a:spcBef>
                        <a:spcAft>
                          <a:spcPts val="0"/>
                        </a:spcAft>
                        <a:buFont typeface="Arial" charset="0"/>
                        <a:buChar char="•"/>
                      </a:pPr>
                      <a:r>
                        <a:rPr lang="en-US" sz="1800" i="1" dirty="0">
                          <a:solidFill>
                            <a:srgbClr val="6C6463"/>
                          </a:solidFill>
                          <a:effectLst/>
                          <a:latin typeface="Gill Sans MT" panose="020B0502020104020203" pitchFamily="34" charset="0"/>
                          <a:ea typeface="Arial" charset="0"/>
                          <a:cs typeface="Arial" charset="0"/>
                        </a:rPr>
                        <a:t>Months of Stock on hand</a:t>
                      </a:r>
                      <a:r>
                        <a:rPr lang="en-US" sz="1800" dirty="0">
                          <a:solidFill>
                            <a:srgbClr val="6C6463"/>
                          </a:solidFill>
                          <a:effectLst/>
                          <a:latin typeface="Gill Sans MT" panose="020B0502020104020203" pitchFamily="34" charset="0"/>
                          <a:ea typeface="Arial" charset="0"/>
                          <a:cs typeface="Arial" charset="0"/>
                        </a:rPr>
                        <a:t>: day of visit: physical stock count, historical: stock cards               </a:t>
                      </a:r>
                      <a:endParaRPr lang="en-GB" sz="1800" dirty="0">
                        <a:solidFill>
                          <a:srgbClr val="6C6463"/>
                        </a:solidFill>
                        <a:effectLst/>
                        <a:latin typeface="Gill Sans MT" panose="020B0502020104020203" pitchFamily="34" charset="0"/>
                        <a:ea typeface="Arial" charset="0"/>
                        <a:cs typeface="Arial" charset="0"/>
                      </a:endParaRPr>
                    </a:p>
                    <a:p>
                      <a:pPr marL="342900" marR="393065" lvl="0" indent="-342900">
                        <a:lnSpc>
                          <a:spcPct val="100000"/>
                        </a:lnSpc>
                        <a:spcBef>
                          <a:spcPts val="0"/>
                        </a:spcBef>
                        <a:spcAft>
                          <a:spcPts val="0"/>
                        </a:spcAft>
                        <a:buFont typeface="Arial" charset="0"/>
                        <a:buChar char="•"/>
                      </a:pPr>
                      <a:r>
                        <a:rPr lang="en-US" sz="1800" i="1" dirty="0">
                          <a:solidFill>
                            <a:srgbClr val="6C6463"/>
                          </a:solidFill>
                          <a:effectLst/>
                          <a:latin typeface="Gill Sans MT" panose="020B0502020104020203" pitchFamily="34" charset="0"/>
                          <a:ea typeface="Arial" charset="0"/>
                          <a:cs typeface="Arial" charset="0"/>
                        </a:rPr>
                        <a:t>Minimum/maximum levels</a:t>
                      </a:r>
                      <a:r>
                        <a:rPr lang="en-US" sz="1800" dirty="0">
                          <a:solidFill>
                            <a:srgbClr val="6C6463"/>
                          </a:solidFill>
                          <a:effectLst/>
                          <a:latin typeface="Gill Sans MT" panose="020B0502020104020203" pitchFamily="34" charset="0"/>
                          <a:ea typeface="Arial" charset="0"/>
                          <a:cs typeface="Arial" charset="0"/>
                        </a:rPr>
                        <a:t>: Ministry of Health  </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4"/>
                  </a:ext>
                </a:extLst>
              </a:tr>
              <a:tr h="139761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Collection and analysis tips</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Stock-on-hand data will be the total units of stock at the point in time determined by the assessment team. Assessment teams should ensure that teams are collecting stock-on-hand data at the same point each month, often the beginning or end of each month. </a:t>
                      </a:r>
                      <a:endParaRPr lang="en-GB" sz="1800" dirty="0">
                        <a:solidFill>
                          <a:srgbClr val="6C6463"/>
                        </a:solidFill>
                        <a:effectLst/>
                        <a:latin typeface="Gill Sans MT" panose="020B0502020104020203" pitchFamily="34" charset="0"/>
                        <a:ea typeface="Arial" charset="0"/>
                        <a:cs typeface="Arial" charset="0"/>
                      </a:endParaRPr>
                    </a:p>
                    <a:p>
                      <a:pPr marL="342900" marR="393065" lvl="0" indent="-342900">
                        <a:lnSpc>
                          <a:spcPct val="100000"/>
                        </a:lnSpc>
                        <a:spcBef>
                          <a:spcPts val="0"/>
                        </a:spcBef>
                        <a:spcAft>
                          <a:spcPts val="0"/>
                        </a:spcAft>
                        <a:buFont typeface="Arial" charset="0"/>
                        <a:buChar char="•"/>
                      </a:pPr>
                      <a:r>
                        <a:rPr lang="en-US" sz="1800" dirty="0">
                          <a:solidFill>
                            <a:srgbClr val="6C6463"/>
                          </a:solidFill>
                          <a:effectLst/>
                          <a:latin typeface="Gill Sans MT" panose="020B0502020104020203" pitchFamily="34" charset="0"/>
                          <a:ea typeface="Arial" charset="0"/>
                          <a:cs typeface="Arial" charset="0"/>
                        </a:rPr>
                        <a:t>Months of stock (MOS) will be calculated using stock on hand and consumption. MOS should be the value considered when determining whether a facility is between the minimum and maximum levels. Data collection forms should automatically calculate this data point.</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5"/>
                  </a:ext>
                </a:extLst>
              </a:tr>
              <a:tr h="64695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Reference performance level</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R="393065">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Arial" charset="0"/>
                        </a:rPr>
                        <a:t>WHO recommended target is that 100% of stocks should be within the max/min tolerance.  This would be exceptional performance, in practice 90% or above would be a good performance.</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6"/>
                  </a:ext>
                </a:extLst>
              </a:tr>
              <a:tr h="0">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Related indicators</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R="393065">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Arial" charset="0"/>
                        </a:rPr>
                        <a:t>3.2 Stock out rate by tracer commodity by level in the system, 3.3 Stock accuracy, and 2.1 Vendor on time and in full delivery rates</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7"/>
                  </a:ext>
                </a:extLst>
              </a:tr>
              <a:tr h="404864">
                <a:tc>
                  <a:txBody>
                    <a:bodyPr/>
                    <a:lstStyle/>
                    <a:p>
                      <a:pPr>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Cabin" charset="0"/>
                        </a:rPr>
                        <a:t>Level</a:t>
                      </a:r>
                      <a:endParaRPr lang="en-GB" sz="1800" dirty="0">
                        <a:solidFill>
                          <a:srgbClr val="6C6463"/>
                        </a:solidFill>
                        <a:effectLst/>
                        <a:latin typeface="Gill Sans MT" panose="020B0502020104020203" pitchFamily="34" charset="0"/>
                        <a:ea typeface="Cabin" charset="0"/>
                        <a:cs typeface="Cabin" charset="0"/>
                      </a:endParaRPr>
                    </a:p>
                  </a:txBody>
                  <a:tcPr marL="68580" marR="68580" marT="0" marB="0"/>
                </a:tc>
                <a:tc>
                  <a:txBody>
                    <a:bodyPr/>
                    <a:lstStyle/>
                    <a:p>
                      <a:pPr marR="393065">
                        <a:lnSpc>
                          <a:spcPct val="108000"/>
                        </a:lnSpc>
                        <a:spcBef>
                          <a:spcPts val="200"/>
                        </a:spcBef>
                        <a:spcAft>
                          <a:spcPts val="200"/>
                        </a:spcAft>
                      </a:pPr>
                      <a:r>
                        <a:rPr lang="en-US" sz="1800" dirty="0">
                          <a:solidFill>
                            <a:srgbClr val="6C6463"/>
                          </a:solidFill>
                          <a:effectLst/>
                          <a:latin typeface="Gill Sans MT" panose="020B0502020104020203" pitchFamily="34" charset="0"/>
                          <a:ea typeface="Arial" charset="0"/>
                          <a:cs typeface="Arial" charset="0"/>
                        </a:rPr>
                        <a:t>All warehouses and health facilities that are part of the site-visit sample</a:t>
                      </a:r>
                      <a:endParaRPr lang="en-GB" sz="1800" dirty="0">
                        <a:solidFill>
                          <a:srgbClr val="6C6463"/>
                        </a:solidFill>
                        <a:effectLst/>
                        <a:latin typeface="Gill Sans MT" panose="020B0502020104020203" pitchFamily="34" charset="0"/>
                        <a:ea typeface="Arial" charset="0"/>
                        <a:cs typeface="Arial" charset="0"/>
                      </a:endParaRPr>
                    </a:p>
                  </a:txBody>
                  <a:tcPr marL="68580" marR="68580" marT="0" marB="0"/>
                </a:tc>
                <a:extLst>
                  <a:ext uri="{0D108BD9-81ED-4DB2-BD59-A6C34878D82A}">
                    <a16:rowId xmlns="" xmlns:a16="http://schemas.microsoft.com/office/drawing/2014/main" val="10008"/>
                  </a:ext>
                </a:extLst>
              </a:tr>
            </a:tbl>
          </a:graphicData>
        </a:graphic>
      </p:graphicFrame>
      <p:pic>
        <p:nvPicPr>
          <p:cNvPr id="14" name="Picture 13"/>
          <p:cNvPicPr/>
          <p:nvPr/>
        </p:nvPicPr>
        <p:blipFill>
          <a:blip r:embed="rId3">
            <a:extLst>
              <a:ext uri="{28A0092B-C50C-407E-A947-70E740481C1C}">
                <a14:useLocalDpi xmlns:a14="http://schemas.microsoft.com/office/drawing/2010/main" val="0"/>
              </a:ext>
            </a:extLst>
          </a:blip>
          <a:srcRect/>
          <a:stretch>
            <a:fillRect/>
          </a:stretch>
        </p:blipFill>
        <p:spPr bwMode="auto">
          <a:xfrm>
            <a:off x="2082827" y="1570244"/>
            <a:ext cx="6312023" cy="585470"/>
          </a:xfrm>
          <a:prstGeom prst="rect">
            <a:avLst/>
          </a:prstGeom>
          <a:noFill/>
        </p:spPr>
      </p:pic>
      <p:sp>
        <p:nvSpPr>
          <p:cNvPr id="9" name="Rectangle 8"/>
          <p:cNvSpPr/>
          <p:nvPr/>
        </p:nvSpPr>
        <p:spPr>
          <a:xfrm>
            <a:off x="1907628" y="1434662"/>
            <a:ext cx="6653047" cy="914400"/>
          </a:xfrm>
          <a:prstGeom prst="rect">
            <a:avLst/>
          </a:prstGeom>
          <a:noFill/>
          <a:ln w="38100">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1077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1373424" y="219478"/>
            <a:ext cx="9372600" cy="569387"/>
          </a:xfrm>
        </p:spPr>
        <p:txBody>
          <a:bodyPr>
            <a:noAutofit/>
          </a:bodyPr>
          <a:lstStyle/>
          <a:p>
            <a:pPr eaLnBrk="1" hangingPunct="1"/>
            <a:r>
              <a:rPr lang="en-US" altLang="en-US" sz="3600" b="1" dirty="0" smtClean="0">
                <a:solidFill>
                  <a:srgbClr val="C00000"/>
                </a:solidFill>
                <a:latin typeface="Gill Sans MT" panose="020B0502020104020203" pitchFamily="34" charset="0"/>
                <a:cs typeface="Gill Sans MT" panose="020B0502020104020203" pitchFamily="34" charset="0"/>
              </a:rPr>
              <a:t>Calculating KPIs</a:t>
            </a:r>
            <a:endParaRPr lang="en-US" altLang="en-US" sz="3600" b="1" dirty="0">
              <a:solidFill>
                <a:srgbClr val="C00000"/>
              </a:solidFill>
              <a:latin typeface="Gill Sans MT" panose="020B0502020104020203" pitchFamily="34" charset="0"/>
              <a:cs typeface="Gill Sans MT" panose="020B0502020104020203" pitchFamily="34" charset="0"/>
            </a:endParaRPr>
          </a:p>
        </p:txBody>
      </p:sp>
      <p:sp>
        <p:nvSpPr>
          <p:cNvPr id="4" name="TextBox 3"/>
          <p:cNvSpPr txBox="1"/>
          <p:nvPr/>
        </p:nvSpPr>
        <p:spPr>
          <a:xfrm>
            <a:off x="1461950" y="961696"/>
            <a:ext cx="8825365" cy="2677656"/>
          </a:xfrm>
          <a:prstGeom prst="rect">
            <a:avLst/>
          </a:prstGeom>
          <a:noFill/>
        </p:spPr>
        <p:txBody>
          <a:bodyPr wrap="none" rtlCol="0">
            <a:spAutoFit/>
          </a:bodyPr>
          <a:lstStyle/>
          <a:p>
            <a:pPr marL="285750" indent="-285750">
              <a:buFont typeface="Arial" panose="020B0604020202020204" pitchFamily="34" charset="0"/>
              <a:buChar char="•"/>
            </a:pPr>
            <a:r>
              <a:rPr lang="en-US" sz="2800" b="1" u="sng" dirty="0" smtClean="0"/>
              <a:t>Indicator Reference Sheets </a:t>
            </a:r>
            <a:r>
              <a:rPr lang="en-US" sz="2800" b="1" dirty="0" smtClean="0"/>
              <a:t>with Basic Calculation</a:t>
            </a:r>
          </a:p>
          <a:p>
            <a:pPr marL="285750" indent="-285750">
              <a:buFont typeface="Arial" panose="020B0604020202020204" pitchFamily="34" charset="0"/>
              <a:buChar char="•"/>
            </a:pPr>
            <a:endParaRPr lang="en-US" sz="2800" b="1" dirty="0"/>
          </a:p>
          <a:p>
            <a:pPr marL="285750" indent="-285750">
              <a:buFont typeface="Arial" panose="020B0604020202020204" pitchFamily="34" charset="0"/>
              <a:buChar char="•"/>
            </a:pPr>
            <a:endParaRPr lang="en-US" sz="2800" b="1" dirty="0" smtClean="0"/>
          </a:p>
          <a:p>
            <a:pPr marL="285750" indent="-285750">
              <a:buFont typeface="Arial" panose="020B0604020202020204" pitchFamily="34" charset="0"/>
              <a:buChar char="•"/>
            </a:pPr>
            <a:endParaRPr lang="en-US" sz="2800" b="1" dirty="0"/>
          </a:p>
          <a:p>
            <a:endParaRPr lang="en-US" sz="2800" b="1" dirty="0"/>
          </a:p>
          <a:p>
            <a:pPr marL="285750" indent="-285750">
              <a:buFont typeface="Arial" panose="020B0604020202020204" pitchFamily="34" charset="0"/>
              <a:buChar char="•"/>
            </a:pPr>
            <a:r>
              <a:rPr lang="en-US" sz="2800" b="1" u="sng" dirty="0" smtClean="0"/>
              <a:t>Data Analysis Plan </a:t>
            </a:r>
            <a:r>
              <a:rPr lang="en-US" sz="2800" b="1" dirty="0" smtClean="0"/>
              <a:t>with Calculations in Practice</a:t>
            </a:r>
            <a:endParaRPr lang="en-US" sz="2800" b="1" dirty="0"/>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2593080" y="1616260"/>
            <a:ext cx="7043299" cy="1278080"/>
          </a:xfrm>
          <a:prstGeom prst="rect">
            <a:avLst/>
          </a:prstGeom>
          <a:noFill/>
        </p:spPr>
      </p:pic>
      <p:sp>
        <p:nvSpPr>
          <p:cNvPr id="6" name="Rectangle 5"/>
          <p:cNvSpPr/>
          <p:nvPr/>
        </p:nvSpPr>
        <p:spPr>
          <a:xfrm>
            <a:off x="263779" y="5538575"/>
            <a:ext cx="11591890" cy="1200329"/>
          </a:xfrm>
          <a:prstGeom prst="rect">
            <a:avLst/>
          </a:prstGeom>
        </p:spPr>
        <p:txBody>
          <a:bodyPr wrap="square">
            <a:spAutoFit/>
          </a:bodyPr>
          <a:lstStyle/>
          <a:p>
            <a:r>
              <a:rPr lang="en-US" dirty="0" smtClean="0"/>
              <a:t>Where f = facility;  m = month; c = tracer commodity;  </a:t>
            </a:r>
            <a:r>
              <a:rPr lang="en-US" i="1" dirty="0" smtClean="0"/>
              <a:t>w</a:t>
            </a:r>
            <a:r>
              <a:rPr lang="en-US" dirty="0" smtClean="0"/>
              <a:t> </a:t>
            </a:r>
            <a:r>
              <a:rPr lang="en-US" dirty="0"/>
              <a:t>represents the sample weight for each </a:t>
            </a:r>
            <a:r>
              <a:rPr lang="en-US" dirty="0" smtClean="0"/>
              <a:t>facility</a:t>
            </a:r>
          </a:p>
          <a:p>
            <a:r>
              <a:rPr lang="en-US" dirty="0" err="1" smtClean="0"/>
              <a:t>scupdated</a:t>
            </a:r>
            <a:r>
              <a:rPr lang="en-US" baseline="-25000" dirty="0" err="1" smtClean="0"/>
              <a:t>fmc</a:t>
            </a:r>
            <a:r>
              <a:rPr lang="en-US" baseline="-25000" dirty="0" smtClean="0"/>
              <a:t> </a:t>
            </a:r>
            <a:r>
              <a:rPr lang="en-US" dirty="0" smtClean="0"/>
              <a:t>: </a:t>
            </a:r>
            <a:r>
              <a:rPr lang="en-US" dirty="0"/>
              <a:t>Indicator variable for whether stock card or electronic LMIS data are available for tracer commodity </a:t>
            </a:r>
            <a:r>
              <a:rPr lang="en-US" i="1" dirty="0"/>
              <a:t>c</a:t>
            </a:r>
            <a:r>
              <a:rPr lang="en-US" dirty="0"/>
              <a:t> at facility </a:t>
            </a:r>
            <a:r>
              <a:rPr lang="en-US" i="1" dirty="0"/>
              <a:t>f</a:t>
            </a:r>
            <a:r>
              <a:rPr lang="en-US" dirty="0"/>
              <a:t> for month </a:t>
            </a:r>
            <a:r>
              <a:rPr lang="en-US" i="1" dirty="0"/>
              <a:t>m</a:t>
            </a:r>
            <a:r>
              <a:rPr lang="en-US" dirty="0"/>
              <a:t>, with 1 = Yes and 0 = No.</a:t>
            </a:r>
            <a:endParaRPr lang="en-US" dirty="0" smtClean="0"/>
          </a:p>
          <a:p>
            <a:r>
              <a:rPr lang="en-US" dirty="0" smtClean="0"/>
              <a:t>The </a:t>
            </a:r>
            <a:r>
              <a:rPr lang="en-US" dirty="0"/>
              <a:t>variable ‘</a:t>
            </a:r>
            <a:r>
              <a:rPr lang="en-US" dirty="0" err="1"/>
              <a:t>asplanned</a:t>
            </a:r>
            <a:r>
              <a:rPr lang="en-US" dirty="0"/>
              <a:t>’ = 1 if </a:t>
            </a:r>
            <a:r>
              <a:rPr lang="en-US" dirty="0" err="1"/>
              <a:t>openingsoh</a:t>
            </a:r>
            <a:r>
              <a:rPr lang="en-US" baseline="-25000" dirty="0" err="1"/>
              <a:t>fmc</a:t>
            </a:r>
            <a:r>
              <a:rPr lang="en-US" dirty="0"/>
              <a:t> &gt; </a:t>
            </a:r>
            <a:r>
              <a:rPr lang="en-US" dirty="0" err="1" smtClean="0"/>
              <a:t>Minimum</a:t>
            </a:r>
            <a:r>
              <a:rPr lang="en-US" baseline="-25000" dirty="0" err="1" smtClean="0"/>
              <a:t>fmc</a:t>
            </a:r>
            <a:r>
              <a:rPr lang="en-US" dirty="0"/>
              <a:t> </a:t>
            </a:r>
            <a:r>
              <a:rPr lang="en-US" dirty="0" smtClean="0"/>
              <a:t>AND  </a:t>
            </a:r>
            <a:r>
              <a:rPr lang="en-US" dirty="0" err="1"/>
              <a:t>openingsoh</a:t>
            </a:r>
            <a:r>
              <a:rPr lang="en-US" baseline="-25000" dirty="0" err="1"/>
              <a:t>fmc</a:t>
            </a:r>
            <a:r>
              <a:rPr lang="en-US" dirty="0"/>
              <a:t> &lt; </a:t>
            </a:r>
            <a:r>
              <a:rPr lang="en-US" dirty="0" err="1"/>
              <a:t>Maximum</a:t>
            </a:r>
            <a:r>
              <a:rPr lang="en-US" baseline="-25000" dirty="0" err="1"/>
              <a:t>fmc</a:t>
            </a:r>
            <a:r>
              <a:rPr lang="en-US" dirty="0"/>
              <a:t>, else = 0</a:t>
            </a:r>
          </a:p>
        </p:txBody>
      </p:sp>
      <mc:AlternateContent xmlns:mc="http://schemas.openxmlformats.org/markup-compatibility/2006" xmlns:a14="http://schemas.microsoft.com/office/drawing/2010/main">
        <mc:Choice Requires="a14">
          <p:sp>
            <p:nvSpPr>
              <p:cNvPr id="9" name="Rectangle 8"/>
              <p:cNvSpPr/>
              <p:nvPr/>
            </p:nvSpPr>
            <p:spPr>
              <a:xfrm>
                <a:off x="3544949" y="4003975"/>
                <a:ext cx="5102102" cy="134344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US" i="1">
                              <a:latin typeface="Cambria Math"/>
                            </a:rPr>
                          </m:ctrlPr>
                        </m:fPr>
                        <m:num>
                          <m:d>
                            <m:dPr>
                              <m:ctrlPr>
                                <a:rPr lang="en-US" i="1">
                                  <a:latin typeface="Cambria Math"/>
                                </a:rPr>
                              </m:ctrlPr>
                            </m:dPr>
                            <m:e>
                              <m:nary>
                                <m:naryPr>
                                  <m:chr m:val="∑"/>
                                  <m:limLoc m:val="undOvr"/>
                                  <m:ctrlPr>
                                    <a:rPr lang="en-US" i="1">
                                      <a:latin typeface="Cambria Math"/>
                                    </a:rPr>
                                  </m:ctrlPr>
                                </m:naryPr>
                                <m:sub>
                                  <m:r>
                                    <a:rPr lang="en-US" i="1">
                                      <a:latin typeface="Cambria Math"/>
                                    </a:rPr>
                                    <m:t>𝑓</m:t>
                                  </m:r>
                                  <m:r>
                                    <a:rPr lang="en-US" i="1">
                                      <a:latin typeface="Cambria Math"/>
                                    </a:rPr>
                                    <m:t>=1</m:t>
                                  </m:r>
                                </m:sub>
                                <m:sup>
                                  <m:r>
                                    <a:rPr lang="en-US" i="1">
                                      <a:latin typeface="Cambria Math"/>
                                    </a:rPr>
                                    <m:t>𝑛</m:t>
                                  </m:r>
                                </m:sup>
                                <m:e>
                                  <m:d>
                                    <m:dPr>
                                      <m:ctrlPr>
                                        <a:rPr lang="en-US" i="1">
                                          <a:latin typeface="Cambria Math"/>
                                        </a:rPr>
                                      </m:ctrlPr>
                                    </m:dPr>
                                    <m:e>
                                      <m:f>
                                        <m:fPr>
                                          <m:ctrlPr>
                                            <a:rPr lang="en-US" i="1">
                                              <a:latin typeface="Cambria Math"/>
                                            </a:rPr>
                                          </m:ctrlPr>
                                        </m:fPr>
                                        <m:num>
                                          <m:nary>
                                            <m:naryPr>
                                              <m:chr m:val="∑"/>
                                              <m:limLoc m:val="subSup"/>
                                              <m:ctrlPr>
                                                <a:rPr lang="en-US" i="1">
                                                  <a:latin typeface="Cambria Math"/>
                                                </a:rPr>
                                              </m:ctrlPr>
                                            </m:naryPr>
                                            <m:sub>
                                              <m:r>
                                                <a:rPr lang="en-US" i="1">
                                                  <a:latin typeface="Cambria Math"/>
                                                </a:rPr>
                                                <m:t>𝑚</m:t>
                                              </m:r>
                                              <m:r>
                                                <a:rPr lang="en-US" i="1">
                                                  <a:latin typeface="Cambria Math"/>
                                                </a:rPr>
                                                <m:t>=1</m:t>
                                              </m:r>
                                            </m:sub>
                                            <m:sup>
                                              <m:r>
                                                <a:rPr lang="en-US" i="1">
                                                  <a:latin typeface="Cambria Math"/>
                                                </a:rPr>
                                                <m:t>6</m:t>
                                              </m:r>
                                            </m:sup>
                                            <m:e>
                                              <m:d>
                                                <m:dPr>
                                                  <m:ctrlPr>
                                                    <a:rPr lang="en-US" i="1">
                                                      <a:latin typeface="Cambria Math"/>
                                                    </a:rPr>
                                                  </m:ctrlPr>
                                                </m:dPr>
                                                <m:e>
                                                  <m:sSub>
                                                    <m:sSubPr>
                                                      <m:ctrlPr>
                                                        <a:rPr lang="en-US" i="1">
                                                          <a:latin typeface="Cambria Math"/>
                                                        </a:rPr>
                                                      </m:ctrlPr>
                                                    </m:sSubPr>
                                                    <m:e>
                                                      <m:r>
                                                        <a:rPr lang="en-US" i="1">
                                                          <a:latin typeface="Cambria Math"/>
                                                        </a:rPr>
                                                        <m:t>𝑎𝑠𝑝𝑙𝑎𝑛𝑛𝑒𝑑</m:t>
                                                      </m:r>
                                                    </m:e>
                                                    <m:sub>
                                                      <m:r>
                                                        <a:rPr lang="en-US" i="1">
                                                          <a:latin typeface="Cambria Math"/>
                                                        </a:rPr>
                                                        <m:t>𝑓𝑚𝑐</m:t>
                                                      </m:r>
                                                    </m:sub>
                                                  </m:sSub>
                                                </m:e>
                                              </m:d>
                                            </m:e>
                                          </m:nary>
                                        </m:num>
                                        <m:den>
                                          <m:nary>
                                            <m:naryPr>
                                              <m:chr m:val="∑"/>
                                              <m:limLoc m:val="subSup"/>
                                              <m:ctrlPr>
                                                <a:rPr lang="en-US" i="1">
                                                  <a:latin typeface="Cambria Math"/>
                                                </a:rPr>
                                              </m:ctrlPr>
                                            </m:naryPr>
                                            <m:sub>
                                              <m:r>
                                                <a:rPr lang="en-US" i="1">
                                                  <a:latin typeface="Cambria Math"/>
                                                </a:rPr>
                                                <m:t>𝑀</m:t>
                                              </m:r>
                                              <m:r>
                                                <a:rPr lang="en-US" i="1">
                                                  <a:latin typeface="Cambria Math"/>
                                                </a:rPr>
                                                <m:t>=1</m:t>
                                              </m:r>
                                            </m:sub>
                                            <m:sup>
                                              <m:r>
                                                <a:rPr lang="en-US" i="1">
                                                  <a:latin typeface="Cambria Math"/>
                                                </a:rPr>
                                                <m:t>6</m:t>
                                              </m:r>
                                            </m:sup>
                                            <m:e>
                                              <m:r>
                                                <a:rPr lang="en-US" i="1">
                                                  <a:latin typeface="Cambria Math"/>
                                                </a:rPr>
                                                <m:t>𝑇𝑅𝑈𝐸</m:t>
                                              </m:r>
                                              <m:r>
                                                <a:rPr lang="en-US" i="1">
                                                  <a:latin typeface="Cambria Math"/>
                                                </a:rPr>
                                                <m:t>(</m:t>
                                              </m:r>
                                              <m:sSub>
                                                <m:sSubPr>
                                                  <m:ctrlPr>
                                                    <a:rPr lang="en-US" i="1">
                                                      <a:latin typeface="Cambria Math"/>
                                                    </a:rPr>
                                                  </m:ctrlPr>
                                                </m:sSubPr>
                                                <m:e>
                                                  <m:r>
                                                    <a:rPr lang="en-US" i="1">
                                                      <a:latin typeface="Cambria Math"/>
                                                    </a:rPr>
                                                    <m:t>𝑠𝑐𝑢𝑝𝑑𝑎𝑡𝑒𝑑</m:t>
                                                  </m:r>
                                                </m:e>
                                                <m:sub>
                                                  <m:r>
                                                    <a:rPr lang="en-US" i="1">
                                                      <a:latin typeface="Cambria Math"/>
                                                    </a:rPr>
                                                    <m:t>𝑓𝑚𝑐</m:t>
                                                  </m:r>
                                                </m:sub>
                                              </m:sSub>
                                              <m:r>
                                                <a:rPr lang="en-US" i="1">
                                                  <a:latin typeface="Cambria Math"/>
                                                </a:rPr>
                                                <m:t>=1)</m:t>
                                              </m:r>
                                            </m:e>
                                          </m:nary>
                                        </m:den>
                                      </m:f>
                                      <m:r>
                                        <a:rPr lang="en-US" i="1">
                                          <a:latin typeface="Cambria Math"/>
                                        </a:rPr>
                                        <m:t>×</m:t>
                                      </m:r>
                                      <m:sSub>
                                        <m:sSubPr>
                                          <m:ctrlPr>
                                            <a:rPr lang="en-US" i="1">
                                              <a:latin typeface="Cambria Math"/>
                                            </a:rPr>
                                          </m:ctrlPr>
                                        </m:sSubPr>
                                        <m:e>
                                          <m:r>
                                            <a:rPr lang="en-US" i="1">
                                              <a:latin typeface="Cambria Math"/>
                                            </a:rPr>
                                            <m:t>𝑤</m:t>
                                          </m:r>
                                        </m:e>
                                        <m:sub>
                                          <m:r>
                                            <a:rPr lang="en-US" i="1">
                                              <a:latin typeface="Cambria Math"/>
                                            </a:rPr>
                                            <m:t>𝑓</m:t>
                                          </m:r>
                                        </m:sub>
                                      </m:sSub>
                                    </m:e>
                                  </m:d>
                                </m:e>
                              </m:nary>
                            </m:e>
                          </m:d>
                        </m:num>
                        <m:den>
                          <m:nary>
                            <m:naryPr>
                              <m:chr m:val="∑"/>
                              <m:limLoc m:val="undOvr"/>
                              <m:ctrlPr>
                                <a:rPr lang="en-US" i="1">
                                  <a:latin typeface="Cambria Math"/>
                                </a:rPr>
                              </m:ctrlPr>
                            </m:naryPr>
                            <m:sub>
                              <m:r>
                                <a:rPr lang="en-US" i="1">
                                  <a:latin typeface="Cambria Math"/>
                                </a:rPr>
                                <m:t>𝑓</m:t>
                              </m:r>
                              <m:r>
                                <a:rPr lang="en-US" i="1">
                                  <a:latin typeface="Cambria Math"/>
                                </a:rPr>
                                <m:t>=1</m:t>
                              </m:r>
                            </m:sub>
                            <m:sup>
                              <m:r>
                                <a:rPr lang="en-US" i="1">
                                  <a:latin typeface="Cambria Math"/>
                                </a:rPr>
                                <m:t>𝑛</m:t>
                              </m:r>
                            </m:sup>
                            <m:e>
                              <m:sSub>
                                <m:sSubPr>
                                  <m:ctrlPr>
                                    <a:rPr lang="en-US" i="1">
                                      <a:latin typeface="Cambria Math"/>
                                    </a:rPr>
                                  </m:ctrlPr>
                                </m:sSubPr>
                                <m:e>
                                  <m:r>
                                    <a:rPr lang="en-US" i="1">
                                      <a:latin typeface="Cambria Math"/>
                                    </a:rPr>
                                    <m:t>𝑤</m:t>
                                  </m:r>
                                </m:e>
                                <m:sub>
                                  <m:r>
                                    <a:rPr lang="en-US" i="1">
                                      <a:latin typeface="Cambria Math"/>
                                    </a:rPr>
                                    <m:t>𝑓</m:t>
                                  </m:r>
                                </m:sub>
                              </m:sSub>
                            </m:e>
                          </m:nary>
                        </m:den>
                      </m:f>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3544949" y="4003975"/>
                <a:ext cx="5102102" cy="1343445"/>
              </a:xfrm>
              <a:prstGeom prst="rect">
                <a:avLst/>
              </a:prstGeom>
              <a:blipFill rotWithShape="1">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596383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1335835" y="301511"/>
            <a:ext cx="9372600" cy="1046440"/>
          </a:xfrm>
        </p:spPr>
        <p:txBody>
          <a:bodyPr>
            <a:noAutofit/>
          </a:bodyPr>
          <a:lstStyle/>
          <a:p>
            <a:pPr eaLnBrk="1" hangingPunct="1"/>
            <a:r>
              <a:rPr lang="en-US" altLang="en-US" sz="3600" b="1" dirty="0">
                <a:solidFill>
                  <a:srgbClr val="C00000"/>
                </a:solidFill>
                <a:latin typeface="Gill Sans MT" panose="020B0502020104020203" pitchFamily="34" charset="0"/>
                <a:cs typeface="Gill Sans MT" panose="020B0502020104020203" pitchFamily="34" charset="0"/>
              </a:rPr>
              <a:t>KPIs Data Collection and Calculations </a:t>
            </a:r>
            <a:r>
              <a:rPr lang="en-US" altLang="en-US" sz="3600" b="1" dirty="0" smtClean="0">
                <a:solidFill>
                  <a:srgbClr val="C00000"/>
                </a:solidFill>
                <a:latin typeface="Gill Sans MT" panose="020B0502020104020203" pitchFamily="34" charset="0"/>
                <a:cs typeface="Gill Sans MT" panose="020B0502020104020203" pitchFamily="34" charset="0"/>
              </a:rPr>
              <a:t>Sessions- </a:t>
            </a:r>
            <a:r>
              <a:rPr lang="en-US" altLang="en-US" sz="3600" b="1" dirty="0">
                <a:solidFill>
                  <a:srgbClr val="C00000"/>
                </a:solidFill>
                <a:latin typeface="Gill Sans MT" panose="020B0502020104020203" pitchFamily="34" charset="0"/>
                <a:cs typeface="Gill Sans MT" panose="020B0502020104020203" pitchFamily="34" charset="0"/>
              </a:rPr>
              <a:t>Objectives of  Today’s </a:t>
            </a:r>
            <a:r>
              <a:rPr lang="en-US" altLang="en-US" sz="3600" b="1" dirty="0" smtClean="0">
                <a:solidFill>
                  <a:srgbClr val="C00000"/>
                </a:solidFill>
                <a:latin typeface="Gill Sans MT" panose="020B0502020104020203" pitchFamily="34" charset="0"/>
                <a:cs typeface="Gill Sans MT" panose="020B0502020104020203" pitchFamily="34" charset="0"/>
              </a:rPr>
              <a:t>Sessions</a:t>
            </a:r>
            <a:endParaRPr lang="en-US" altLang="en-US" sz="36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692592"/>
            <a:ext cx="11613194" cy="4555809"/>
          </a:xfrm>
        </p:spPr>
        <p:txBody>
          <a:bodyPr>
            <a:normAutofit/>
          </a:bodyPr>
          <a:lstStyle/>
          <a:p>
            <a:pPr marL="457182" lvl="1" algn="l" defTabSz="912778">
              <a:lnSpc>
                <a:spcPct val="120000"/>
              </a:lnSpc>
              <a:spcBef>
                <a:spcPct val="20000"/>
              </a:spcBef>
              <a:spcAft>
                <a:spcPct val="0"/>
              </a:spcAft>
            </a:pPr>
            <a:r>
              <a:rPr lang="en-US" sz="2800" dirty="0" smtClean="0">
                <a:latin typeface="Gill Sans MT" panose="020B0502020104020203" pitchFamily="34" charset="0"/>
              </a:rPr>
              <a:t>We </a:t>
            </a:r>
            <a:r>
              <a:rPr lang="en-US" sz="2800" dirty="0">
                <a:latin typeface="Gill Sans MT" panose="020B0502020104020203" pitchFamily="34" charset="0"/>
              </a:rPr>
              <a:t>will cover over the next several sessions:</a:t>
            </a:r>
            <a:endParaRPr lang="en-US" altLang="en-US" sz="2800" b="1" dirty="0">
              <a:latin typeface="Gill Sans MT" panose="020B0502020104020203" pitchFamily="34" charset="0"/>
              <a:cs typeface="Gill Sans MT" panose="020B0502020104020203" pitchFamily="34" charset="0"/>
            </a:endParaRPr>
          </a:p>
          <a:p>
            <a:pPr marL="741334" lvl="1" indent="-284152" algn="l" defTabSz="912778">
              <a:spcBef>
                <a:spcPct val="20000"/>
              </a:spcBef>
              <a:spcAft>
                <a:spcPct val="0"/>
              </a:spcAft>
            </a:pPr>
            <a:endParaRPr lang="en-US" altLang="en-US" sz="1400" dirty="0">
              <a:solidFill>
                <a:srgbClr val="000000"/>
              </a:solidFill>
              <a:latin typeface="Gill Sans MT" panose="020B0502020104020203" pitchFamily="34" charset="0"/>
              <a:cs typeface="Gill Sans MT" panose="020B0502020104020203" pitchFamily="34" charset="0"/>
            </a:endParaRPr>
          </a:p>
          <a:p>
            <a:pPr marL="741334" lvl="1" indent="-284152" algn="l" defTabSz="912778">
              <a:spcBef>
                <a:spcPct val="20000"/>
              </a:spcBef>
              <a:spcAft>
                <a:spcPct val="0"/>
              </a:spcAft>
              <a:buFont typeface="Wingdings" panose="05000000000000000000" pitchFamily="2" charset="2"/>
              <a:buChar char="ü"/>
            </a:pPr>
            <a:r>
              <a:rPr lang="en-US" altLang="en-US" sz="2800" dirty="0" smtClean="0">
                <a:solidFill>
                  <a:srgbClr val="000000"/>
                </a:solidFill>
                <a:latin typeface="Gill Sans MT" panose="020B0502020104020203" pitchFamily="34" charset="0"/>
                <a:cs typeface="Gill Sans MT" panose="020B0502020104020203" pitchFamily="34" charset="0"/>
              </a:rPr>
              <a:t>KPI overview</a:t>
            </a:r>
          </a:p>
          <a:p>
            <a:pPr marL="741334" lvl="1" indent="-284152" algn="l" defTabSz="912778">
              <a:spcBef>
                <a:spcPct val="20000"/>
              </a:spcBef>
              <a:spcAft>
                <a:spcPct val="0"/>
              </a:spcAft>
              <a:buFont typeface="Wingdings" panose="05000000000000000000" pitchFamily="2" charset="2"/>
              <a:buChar char="ü"/>
            </a:pPr>
            <a:r>
              <a:rPr lang="en-US" altLang="en-US" sz="2800" dirty="0" smtClean="0">
                <a:solidFill>
                  <a:srgbClr val="000000"/>
                </a:solidFill>
                <a:latin typeface="Gill Sans MT" panose="020B0502020104020203" pitchFamily="34" charset="0"/>
                <a:cs typeface="Gill Sans MT" panose="020B0502020104020203" pitchFamily="34" charset="0"/>
              </a:rPr>
              <a:t>The </a:t>
            </a:r>
            <a:r>
              <a:rPr lang="en-US" altLang="en-US" sz="2800" dirty="0">
                <a:solidFill>
                  <a:srgbClr val="000000"/>
                </a:solidFill>
                <a:latin typeface="Gill Sans MT" panose="020B0502020104020203" pitchFamily="34" charset="0"/>
                <a:cs typeface="Gill Sans MT" panose="020B0502020104020203" pitchFamily="34" charset="0"/>
              </a:rPr>
              <a:t>data collected in the major KPI categories</a:t>
            </a:r>
          </a:p>
          <a:p>
            <a:pPr marL="741334" lvl="1" indent="-284152"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How these data feed into the KPI results calculations, and performance analyses </a:t>
            </a:r>
          </a:p>
          <a:p>
            <a:pPr marL="741334" lvl="1" indent="-284152" algn="l" defTabSz="912778">
              <a:spcBef>
                <a:spcPct val="20000"/>
              </a:spcBef>
              <a:spcAft>
                <a:spcPct val="0"/>
              </a:spcAft>
              <a:buFont typeface="Wingdings" panose="05000000000000000000" pitchFamily="2" charset="2"/>
              <a:buChar char="ü"/>
            </a:pPr>
            <a:r>
              <a:rPr lang="en-US" altLang="en-US" sz="2800" dirty="0">
                <a:solidFill>
                  <a:srgbClr val="000000"/>
                </a:solidFill>
                <a:latin typeface="Gill Sans MT" panose="020B0502020104020203" pitchFamily="34" charset="0"/>
                <a:cs typeface="Gill Sans MT" panose="020B0502020104020203" pitchFamily="34" charset="0"/>
              </a:rPr>
              <a:t>The standard NSCA 2.0 KPI outputs, tables and graphics</a:t>
            </a:r>
          </a:p>
          <a:p>
            <a:pPr marL="457182" lvl="1" algn="l" defTabSz="912778">
              <a:spcBef>
                <a:spcPct val="20000"/>
              </a:spcBef>
              <a:spcAft>
                <a:spcPct val="0"/>
              </a:spcAft>
            </a:pPr>
            <a:endParaRPr lang="en-US" altLang="en-US" sz="2800" dirty="0">
              <a:solidFill>
                <a:srgbClr val="000000"/>
              </a:solidFill>
              <a:latin typeface="Gill Sans MT" panose="020B0502020104020203" pitchFamily="34" charset="0"/>
              <a:cs typeface="Gill Sans MT" panose="020B0502020104020203" pitchFamily="34" charset="0"/>
            </a:endParaRPr>
          </a:p>
          <a:p>
            <a:pPr marL="457182" lvl="1" algn="l" defTabSz="912778">
              <a:spcBef>
                <a:spcPct val="20000"/>
              </a:spcBef>
              <a:spcAft>
                <a:spcPct val="0"/>
              </a:spcAft>
            </a:pPr>
            <a:r>
              <a:rPr lang="en-US" altLang="en-US" sz="2800" dirty="0">
                <a:solidFill>
                  <a:srgbClr val="000000"/>
                </a:solidFill>
                <a:latin typeface="Gill Sans MT" panose="020B0502020104020203" pitchFamily="34" charset="0"/>
                <a:cs typeface="Gill Sans MT" panose="020B0502020104020203" pitchFamily="34" charset="0"/>
              </a:rPr>
              <a:t>We will end with an exercise to enter typical KPI data in </a:t>
            </a:r>
            <a:r>
              <a:rPr lang="en-US" altLang="en-US" sz="2800" dirty="0" err="1">
                <a:solidFill>
                  <a:srgbClr val="000000"/>
                </a:solidFill>
                <a:latin typeface="Gill Sans MT" panose="020B0502020104020203" pitchFamily="34" charset="0"/>
                <a:cs typeface="Gill Sans MT" panose="020B0502020104020203" pitchFamily="34" charset="0"/>
              </a:rPr>
              <a:t>SurveyCTO</a:t>
            </a:r>
            <a:endParaRPr lang="en-US" altLang="en-US" sz="2800"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3150484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ctrTitle"/>
          </p:nvPr>
        </p:nvSpPr>
        <p:spPr>
          <a:xfrm>
            <a:off x="1261260" y="327312"/>
            <a:ext cx="9372600" cy="620458"/>
          </a:xfrm>
        </p:spPr>
        <p:txBody>
          <a:bodyPr>
            <a:normAutofit/>
          </a:bodyPr>
          <a:lstStyle/>
          <a:p>
            <a:pPr eaLnBrk="1" hangingPunct="1"/>
            <a:r>
              <a:rPr lang="en-US" altLang="en-US" sz="3600" b="1" dirty="0" smtClean="0">
                <a:solidFill>
                  <a:srgbClr val="C00000"/>
                </a:solidFill>
                <a:latin typeface="Gill Sans MT" panose="020B0502020104020203" pitchFamily="34" charset="0"/>
                <a:cs typeface="Gill Sans MT" panose="020B0502020104020203" pitchFamily="34" charset="0"/>
              </a:rPr>
              <a:t>Key Performance Indicator (KPI) </a:t>
            </a:r>
            <a:r>
              <a:rPr lang="en-US" altLang="en-US" sz="3600" b="1" dirty="0">
                <a:solidFill>
                  <a:srgbClr val="C00000"/>
                </a:solidFill>
                <a:latin typeface="Gill Sans MT" panose="020B0502020104020203" pitchFamily="34" charset="0"/>
                <a:cs typeface="Gill Sans MT" panose="020B0502020104020203" pitchFamily="34" charset="0"/>
              </a:rPr>
              <a:t>Overview</a:t>
            </a:r>
          </a:p>
        </p:txBody>
      </p:sp>
      <p:sp>
        <p:nvSpPr>
          <p:cNvPr id="3" name="Subtitle 2">
            <a:extLst>
              <a:ext uri="{FF2B5EF4-FFF2-40B4-BE49-F238E27FC236}">
                <a16:creationId xmlns:a16="http://schemas.microsoft.com/office/drawing/2014/main" xmlns="" id="{F62CB67A-423F-4F0A-BA8E-1E5623F3CB6F}"/>
              </a:ext>
            </a:extLst>
          </p:cNvPr>
          <p:cNvSpPr>
            <a:spLocks noGrp="1"/>
          </p:cNvSpPr>
          <p:nvPr>
            <p:ph type="subTitle" idx="1"/>
          </p:nvPr>
        </p:nvSpPr>
        <p:spPr>
          <a:xfrm>
            <a:off x="261907" y="1472539"/>
            <a:ext cx="11668186" cy="5174681"/>
          </a:xfrm>
        </p:spPr>
        <p:txBody>
          <a:bodyPr>
            <a:normAutofit/>
          </a:bodyPr>
          <a:lstStyle/>
          <a:p>
            <a:pPr marL="457182" lvl="1" algn="l" defTabSz="912778">
              <a:lnSpc>
                <a:spcPct val="80000"/>
              </a:lnSpc>
              <a:spcBef>
                <a:spcPct val="20000"/>
              </a:spcBef>
              <a:spcAft>
                <a:spcPct val="0"/>
              </a:spcAft>
            </a:pPr>
            <a:r>
              <a:rPr lang="en-US" altLang="en-US" sz="3200" b="1" dirty="0">
                <a:solidFill>
                  <a:srgbClr val="C00000"/>
                </a:solidFill>
                <a:latin typeface="Gill Sans MT" panose="020B0502020104020203" pitchFamily="34" charset="0"/>
                <a:cs typeface="Gill Sans MT" panose="020B0502020104020203" pitchFamily="34" charset="0"/>
              </a:rPr>
              <a:t>Learning </a:t>
            </a:r>
            <a:r>
              <a:rPr lang="en-US" altLang="en-US" sz="3200" b="1" dirty="0" smtClean="0">
                <a:solidFill>
                  <a:srgbClr val="C00000"/>
                </a:solidFill>
                <a:latin typeface="Gill Sans MT" panose="020B0502020104020203" pitchFamily="34" charset="0"/>
                <a:cs typeface="Gill Sans MT" panose="020B0502020104020203" pitchFamily="34" charset="0"/>
              </a:rPr>
              <a:t>Objectives</a:t>
            </a:r>
          </a:p>
          <a:p>
            <a:pPr marL="457182" lvl="1" algn="l" defTabSz="912778">
              <a:lnSpc>
                <a:spcPct val="80000"/>
              </a:lnSpc>
              <a:spcBef>
                <a:spcPct val="20000"/>
              </a:spcBef>
              <a:spcAft>
                <a:spcPct val="0"/>
              </a:spcAft>
            </a:pPr>
            <a:endParaRPr lang="en-US" altLang="en-US" sz="1800" b="1" dirty="0">
              <a:solidFill>
                <a:srgbClr val="C00000"/>
              </a:solidFill>
              <a:latin typeface="Gill Sans MT" panose="020B0502020104020203" pitchFamily="34" charset="0"/>
              <a:cs typeface="Gill Sans MT" panose="020B0502020104020203" pitchFamily="34" charset="0"/>
            </a:endParaRPr>
          </a:p>
          <a:p>
            <a:pPr marL="457182" lvl="1" algn="l" defTabSz="912778">
              <a:lnSpc>
                <a:spcPct val="80000"/>
              </a:lnSpc>
              <a:spcBef>
                <a:spcPct val="20000"/>
              </a:spcBef>
              <a:spcAft>
                <a:spcPct val="0"/>
              </a:spcAft>
            </a:pPr>
            <a:r>
              <a:rPr lang="en-US" sz="3200" dirty="0">
                <a:latin typeface="Gill Sans MT" panose="020B0502020104020203" pitchFamily="34" charset="0"/>
              </a:rPr>
              <a:t>To gain an awareness of the </a:t>
            </a:r>
            <a:r>
              <a:rPr lang="en-US" sz="3200" dirty="0" smtClean="0">
                <a:latin typeface="Gill Sans MT" panose="020B0502020104020203" pitchFamily="34" charset="0"/>
              </a:rPr>
              <a:t>KPI component of the NSCA tool:</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Overview of KPIs</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Core KPIs, why core</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Optional KPIs, potential benefits/insights from using select optional KPIs</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KPIs to monitor routinely</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Components of Indicator Reference Sheets</a:t>
            </a:r>
            <a:endParaRPr lang="en-US"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41300576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08108"/>
            <a:ext cx="10515600" cy="4351338"/>
          </a:xfrm>
        </p:spPr>
        <p:txBody>
          <a:bodyPr>
            <a:noAutofit/>
          </a:bodyPr>
          <a:lstStyle/>
          <a:p>
            <a:r>
              <a:rPr lang="en-US" sz="2400" dirty="0">
                <a:latin typeface="Gill Sans MT" panose="020B0502020104020203" pitchFamily="34" charset="0"/>
              </a:rPr>
              <a:t>Set of indicators that comprehensively measure the performance of a health supply </a:t>
            </a:r>
            <a:r>
              <a:rPr lang="en-US" sz="2400" dirty="0" smtClean="0">
                <a:latin typeface="Gill Sans MT" panose="020B0502020104020203" pitchFamily="34" charset="0"/>
              </a:rPr>
              <a:t>chain.</a:t>
            </a:r>
          </a:p>
          <a:p>
            <a:pPr marL="0" indent="0">
              <a:buNone/>
            </a:pPr>
            <a:endParaRPr lang="en-US" sz="1600" dirty="0" smtClean="0">
              <a:latin typeface="Gill Sans MT" panose="020B0502020104020203" pitchFamily="34" charset="0"/>
            </a:endParaRPr>
          </a:p>
          <a:p>
            <a:r>
              <a:rPr lang="en-US" sz="2400" dirty="0">
                <a:latin typeface="Gill Sans MT" panose="020B0502020104020203" pitchFamily="34" charset="0"/>
              </a:rPr>
              <a:t>Set of </a:t>
            </a:r>
            <a:r>
              <a:rPr lang="en-US" sz="2400" dirty="0" smtClean="0">
                <a:latin typeface="Gill Sans MT" panose="020B0502020104020203" pitchFamily="34" charset="0"/>
              </a:rPr>
              <a:t>Core (13) </a:t>
            </a:r>
            <a:r>
              <a:rPr lang="en-US" sz="2400" dirty="0">
                <a:latin typeface="Gill Sans MT" panose="020B0502020104020203" pitchFamily="34" charset="0"/>
              </a:rPr>
              <a:t>and Optional </a:t>
            </a:r>
            <a:r>
              <a:rPr lang="en-US" sz="2400" dirty="0" smtClean="0">
                <a:latin typeface="Gill Sans MT" panose="020B0502020104020203" pitchFamily="34" charset="0"/>
              </a:rPr>
              <a:t>(16) KPIs </a:t>
            </a:r>
            <a:r>
              <a:rPr lang="en-US" sz="2400" dirty="0">
                <a:latin typeface="Gill Sans MT" panose="020B0502020104020203" pitchFamily="34" charset="0"/>
              </a:rPr>
              <a:t>that measure supply chain performance by collecting quantitative data in selected functional areas over agreed time periods.  </a:t>
            </a:r>
            <a:endParaRPr lang="en-US" sz="2400" dirty="0" smtClean="0">
              <a:latin typeface="Gill Sans MT" panose="020B0502020104020203" pitchFamily="34" charset="0"/>
            </a:endParaRPr>
          </a:p>
          <a:p>
            <a:pPr lvl="1"/>
            <a:r>
              <a:rPr lang="en-US" dirty="0" smtClean="0">
                <a:latin typeface="Gill Sans MT" panose="020B0502020104020203" pitchFamily="34" charset="0"/>
              </a:rPr>
              <a:t>Time periods vary from annual, last 6-months, etc.</a:t>
            </a:r>
          </a:p>
          <a:p>
            <a:pPr lvl="1"/>
            <a:r>
              <a:rPr lang="en-US" dirty="0" smtClean="0">
                <a:latin typeface="Gill Sans MT" panose="020B0502020104020203" pitchFamily="34" charset="0"/>
              </a:rPr>
              <a:t>6 of the 11 functional areas have KPIs</a:t>
            </a:r>
          </a:p>
          <a:p>
            <a:endParaRPr lang="en-US" sz="1600" dirty="0">
              <a:latin typeface="Gill Sans MT" panose="020B0502020104020203" pitchFamily="34" charset="0"/>
            </a:endParaRPr>
          </a:p>
          <a:p>
            <a:r>
              <a:rPr lang="en-US" sz="2400" dirty="0" smtClean="0">
                <a:latin typeface="Gill Sans MT" panose="020B0502020104020203" pitchFamily="34" charset="0"/>
              </a:rPr>
              <a:t>All </a:t>
            </a:r>
            <a:r>
              <a:rPr lang="en-US" sz="2400" dirty="0">
                <a:latin typeface="Gill Sans MT" panose="020B0502020104020203" pitchFamily="34" charset="0"/>
              </a:rPr>
              <a:t>core KPIs must be incorporated into NSCA implementations unless data is unavailable</a:t>
            </a:r>
            <a:r>
              <a:rPr lang="en-US" sz="2400" dirty="0" smtClean="0">
                <a:latin typeface="Gill Sans MT" panose="020B0502020104020203" pitchFamily="34" charset="0"/>
              </a:rPr>
              <a:t>.</a:t>
            </a:r>
          </a:p>
          <a:p>
            <a:endParaRPr lang="en-US" sz="1600" dirty="0">
              <a:latin typeface="Gill Sans MT" panose="020B0502020104020203" pitchFamily="34" charset="0"/>
            </a:endParaRPr>
          </a:p>
          <a:p>
            <a:r>
              <a:rPr lang="en-US" sz="2400" dirty="0">
                <a:latin typeface="Gill Sans MT" panose="020B0502020104020203" pitchFamily="34" charset="0"/>
              </a:rPr>
              <a:t>O</a:t>
            </a:r>
            <a:r>
              <a:rPr lang="en-US" sz="2400" dirty="0" smtClean="0">
                <a:latin typeface="Gill Sans MT" panose="020B0502020104020203" pitchFamily="34" charset="0"/>
              </a:rPr>
              <a:t>ptional </a:t>
            </a:r>
            <a:r>
              <a:rPr lang="en-US" sz="2400" dirty="0">
                <a:latin typeface="Gill Sans MT" panose="020B0502020104020203" pitchFamily="34" charset="0"/>
              </a:rPr>
              <a:t>KPIs allow for a deeper dive to identify specific root causes or areas for </a:t>
            </a:r>
            <a:r>
              <a:rPr lang="en-US" sz="2400" dirty="0" smtClean="0">
                <a:latin typeface="Gill Sans MT" panose="020B0502020104020203" pitchFamily="34" charset="0"/>
              </a:rPr>
              <a:t>improvement (depending on available data, time, and interest).</a:t>
            </a:r>
            <a:endParaRPr lang="en-US" sz="2400" dirty="0">
              <a:latin typeface="Gill Sans MT" panose="020B0502020104020203" pitchFamily="34" charset="0"/>
            </a:endParaRPr>
          </a:p>
          <a:p>
            <a:endParaRPr lang="en-US" sz="2400" dirty="0">
              <a:latin typeface="Gill Sans MT" panose="020B0502020104020203" pitchFamily="34" charset="0"/>
            </a:endParaRPr>
          </a:p>
        </p:txBody>
      </p:sp>
      <p:sp>
        <p:nvSpPr>
          <p:cNvPr id="4" name="Title 1">
            <a:extLst>
              <a:ext uri="{FF2B5EF4-FFF2-40B4-BE49-F238E27FC236}">
                <a16:creationId xmlns:a16="http://schemas.microsoft.com/office/drawing/2014/main" xmlns="" id="{829BC086-28E7-4967-969E-060E47ABE646}"/>
              </a:ext>
            </a:extLst>
          </p:cNvPr>
          <p:cNvSpPr txBox="1">
            <a:spLocks/>
          </p:cNvSpPr>
          <p:nvPr/>
        </p:nvSpPr>
        <p:spPr>
          <a:xfrm>
            <a:off x="1261260" y="327312"/>
            <a:ext cx="9372600" cy="62045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sz="3600" b="1" dirty="0" smtClean="0">
                <a:solidFill>
                  <a:srgbClr val="C00000"/>
                </a:solidFill>
                <a:latin typeface="Gill Sans MT" panose="020B0502020104020203" pitchFamily="34" charset="0"/>
                <a:cs typeface="Gill Sans MT" panose="020B0502020104020203" pitchFamily="34" charset="0"/>
              </a:rPr>
              <a:t>Key Performance Indicator (KPI) Overview</a:t>
            </a:r>
            <a:endParaRPr lang="en-US" altLang="en-US" sz="3600" b="1" dirty="0">
              <a:solidFill>
                <a:srgbClr val="C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7130139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63780" y="336719"/>
            <a:ext cx="8832719" cy="569387"/>
          </a:xfrm>
        </p:spPr>
        <p:txBody>
          <a:bodyPr>
            <a:noAutofit/>
          </a:bodyPr>
          <a:lstStyle/>
          <a:p>
            <a:pPr eaLnBrk="1" hangingPunct="1"/>
            <a:r>
              <a:rPr lang="en-US" altLang="en-US" sz="3600" b="1" i="1" dirty="0">
                <a:solidFill>
                  <a:srgbClr val="C00000"/>
                </a:solidFill>
                <a:latin typeface="Gill Sans MT" panose="020B0502020104020203" pitchFamily="34" charset="0"/>
                <a:cs typeface="Gill Sans MT" panose="020B0502020104020203" pitchFamily="34" charset="0"/>
              </a:rPr>
              <a:t>Core </a:t>
            </a:r>
            <a:r>
              <a:rPr lang="en-US" altLang="en-US" sz="3600" b="1" dirty="0">
                <a:solidFill>
                  <a:srgbClr val="C00000"/>
                </a:solidFill>
                <a:latin typeface="Gill Sans MT" panose="020B0502020104020203" pitchFamily="34" charset="0"/>
                <a:cs typeface="Gill Sans MT" panose="020B0502020104020203" pitchFamily="34" charset="0"/>
              </a:rPr>
              <a:t>Forecasting and Procurement KPIs</a:t>
            </a: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6"/>
            <a:ext cx="11613194" cy="4480560"/>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0F135F0-BCB5-4FA4-B939-A1CBDE786B72}" type="slidenum">
              <a:rPr lang="en-US" altLang="en-US" sz="601">
                <a:solidFill>
                  <a:srgbClr val="635C5B"/>
                </a:solidFill>
                <a:latin typeface="Gill Sans MT" panose="020B0502020104020203" pitchFamily="34" charset="0"/>
              </a:rPr>
              <a:pPr/>
              <a:t>5</a:t>
            </a:fld>
            <a:endParaRPr lang="en-US" altLang="en-US" sz="601">
              <a:solidFill>
                <a:srgbClr val="635C5B"/>
              </a:solidFill>
              <a:latin typeface="Gill Sans MT" panose="020B0502020104020203"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456461405"/>
              </p:ext>
            </p:extLst>
          </p:nvPr>
        </p:nvGraphicFramePr>
        <p:xfrm>
          <a:off x="263779" y="1348155"/>
          <a:ext cx="11613195" cy="4480560"/>
        </p:xfrm>
        <a:graphic>
          <a:graphicData uri="http://schemas.openxmlformats.org/drawingml/2006/table">
            <a:tbl>
              <a:tblPr firstRow="1" bandRow="1">
                <a:tableStyleId>{5C22544A-7EE6-4342-B048-85BDC9FD1C3A}</a:tableStyleId>
              </a:tblPr>
              <a:tblGrid>
                <a:gridCol w="978867">
                  <a:extLst>
                    <a:ext uri="{9D8B030D-6E8A-4147-A177-3AD203B41FA5}">
                      <a16:colId xmlns:a16="http://schemas.microsoft.com/office/drawing/2014/main" xmlns="" val="20000"/>
                    </a:ext>
                  </a:extLst>
                </a:gridCol>
                <a:gridCol w="4536831">
                  <a:extLst>
                    <a:ext uri="{9D8B030D-6E8A-4147-A177-3AD203B41FA5}">
                      <a16:colId xmlns:a16="http://schemas.microsoft.com/office/drawing/2014/main" xmlns="" val="20001"/>
                    </a:ext>
                  </a:extLst>
                </a:gridCol>
                <a:gridCol w="6097497">
                  <a:extLst>
                    <a:ext uri="{9D8B030D-6E8A-4147-A177-3AD203B41FA5}">
                      <a16:colId xmlns:a16="http://schemas.microsoft.com/office/drawing/2014/main" xmlns="" val="20002"/>
                    </a:ext>
                  </a:extLst>
                </a:gridCol>
              </a:tblGrid>
              <a:tr h="370840">
                <a:tc>
                  <a:txBody>
                    <a:bodyPr/>
                    <a:lstStyle/>
                    <a:p>
                      <a:r>
                        <a:rPr lang="en-US" sz="2400" dirty="0">
                          <a:latin typeface="Gill Sans MT" panose="020B0502020104020203" pitchFamily="34" charset="0"/>
                        </a:rPr>
                        <a:t>Level</a:t>
                      </a:r>
                    </a:p>
                  </a:txBody>
                  <a:tcPr/>
                </a:tc>
                <a:tc>
                  <a:txBody>
                    <a:bodyPr/>
                    <a:lstStyle/>
                    <a:p>
                      <a:r>
                        <a:rPr lang="en-US" sz="2400" dirty="0">
                          <a:latin typeface="Gill Sans MT" panose="020B0502020104020203" pitchFamily="34" charset="0"/>
                        </a:rPr>
                        <a:t>No. &amp; Title</a:t>
                      </a:r>
                    </a:p>
                  </a:txBody>
                  <a:tcPr/>
                </a:tc>
                <a:tc>
                  <a:txBody>
                    <a:bodyPr/>
                    <a:lstStyle/>
                    <a:p>
                      <a:r>
                        <a:rPr lang="en-US" sz="2400" dirty="0">
                          <a:latin typeface="Gill Sans MT" panose="020B0502020104020203" pitchFamily="34" charset="0"/>
                        </a:rPr>
                        <a:t>Purpose</a:t>
                      </a:r>
                    </a:p>
                  </a:txBody>
                  <a:tcPr/>
                </a:tc>
                <a:extLst>
                  <a:ext uri="{0D108BD9-81ED-4DB2-BD59-A6C34878D82A}">
                    <a16:rowId xmlns:a16="http://schemas.microsoft.com/office/drawing/2014/main" xmlns="" val="10000"/>
                  </a:ext>
                </a:extLst>
              </a:tr>
              <a:tr h="370840">
                <a:tc>
                  <a:txBody>
                    <a:bodyPr/>
                    <a:lstStyle/>
                    <a:p>
                      <a:pPr algn="ctr"/>
                      <a:r>
                        <a:rPr lang="en-US" sz="2400" dirty="0">
                          <a:solidFill>
                            <a:schemeClr val="tx1"/>
                          </a:solidFill>
                          <a:latin typeface="Gill Sans MT" panose="020B0502020104020203" pitchFamily="34" charset="0"/>
                        </a:rPr>
                        <a:t>C</a:t>
                      </a:r>
                    </a:p>
                  </a:txBody>
                  <a:tcPr anchor="ctr"/>
                </a:tc>
                <a:tc>
                  <a:txBody>
                    <a:bodyPr/>
                    <a:lstStyle/>
                    <a:p>
                      <a:pPr>
                        <a:spcAft>
                          <a:spcPts val="1200"/>
                        </a:spcAft>
                      </a:pPr>
                      <a:r>
                        <a:rPr lang="en-US" sz="2400" dirty="0">
                          <a:solidFill>
                            <a:schemeClr val="tx1"/>
                          </a:solidFill>
                          <a:effectLst/>
                          <a:latin typeface="Gill Sans MT" panose="020B0502020104020203" pitchFamily="34" charset="0"/>
                          <a:ea typeface="Arial" charset="0"/>
                          <a:cs typeface="Cabin" charset="0"/>
                        </a:rPr>
                        <a:t>1.1 Forecast accuracy </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lnSpc>
                          <a:spcPct val="100000"/>
                        </a:lnSpc>
                        <a:spcBef>
                          <a:spcPts val="1200"/>
                        </a:spcBef>
                        <a:spcAft>
                          <a:spcPts val="600"/>
                        </a:spcAft>
                      </a:pPr>
                      <a:r>
                        <a:rPr lang="en-US" sz="2400" i="1" dirty="0">
                          <a:solidFill>
                            <a:schemeClr val="tx1"/>
                          </a:solidFill>
                          <a:effectLst/>
                          <a:latin typeface="Gill Sans MT" panose="020B0502020104020203" pitchFamily="34" charset="0"/>
                          <a:ea typeface="Arial" charset="0"/>
                          <a:cs typeface="Cabin" charset="0"/>
                        </a:rPr>
                        <a:t>Compares actual demand to that forecast, to assess quality of forecasting</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1"/>
                  </a:ext>
                </a:extLst>
              </a:tr>
              <a:tr h="370840">
                <a:tc>
                  <a:txBody>
                    <a:bodyPr/>
                    <a:lstStyle/>
                    <a:p>
                      <a:pPr algn="ctr"/>
                      <a:r>
                        <a:rPr lang="en-US" sz="2400" dirty="0">
                          <a:solidFill>
                            <a:schemeClr val="tx1"/>
                          </a:solidFill>
                          <a:latin typeface="Gill Sans MT" panose="020B0502020104020203" pitchFamily="34" charset="0"/>
                        </a:rPr>
                        <a:t>C</a:t>
                      </a:r>
                    </a:p>
                  </a:txBody>
                  <a:tcPr anchor="ctr"/>
                </a:tc>
                <a:tc>
                  <a:txBody>
                    <a:bodyPr/>
                    <a:lstStyle/>
                    <a:p>
                      <a:pPr>
                        <a:spcAft>
                          <a:spcPts val="1200"/>
                        </a:spcAft>
                      </a:pPr>
                      <a:r>
                        <a:rPr lang="en-US" sz="2400" dirty="0">
                          <a:solidFill>
                            <a:schemeClr val="tx1"/>
                          </a:solidFill>
                          <a:effectLst/>
                          <a:latin typeface="Gill Sans MT" panose="020B0502020104020203" pitchFamily="34" charset="0"/>
                          <a:ea typeface="Arial" charset="0"/>
                          <a:cs typeface="Cabin" charset="0"/>
                        </a:rPr>
                        <a:t>1.2 Source of funds</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lnSpc>
                          <a:spcPct val="100000"/>
                        </a:lnSpc>
                        <a:spcBef>
                          <a:spcPts val="1200"/>
                        </a:spcBef>
                        <a:spcAft>
                          <a:spcPts val="600"/>
                        </a:spcAft>
                      </a:pPr>
                      <a:r>
                        <a:rPr lang="en-US" sz="2400" i="1" dirty="0">
                          <a:solidFill>
                            <a:schemeClr val="tx1"/>
                          </a:solidFill>
                          <a:effectLst/>
                          <a:latin typeface="Gill Sans MT" panose="020B0502020104020203" pitchFamily="34" charset="0"/>
                          <a:ea typeface="Arial" charset="0"/>
                          <a:cs typeface="Cabin" charset="0"/>
                        </a:rPr>
                        <a:t>Sustainability measure that indicates source of funding, e.g. international donors, domestic government funding, user fees</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2"/>
                  </a:ext>
                </a:extLst>
              </a:tr>
              <a:tr h="370840">
                <a:tc>
                  <a:txBody>
                    <a:bodyPr/>
                    <a:lstStyle/>
                    <a:p>
                      <a:pPr algn="ctr"/>
                      <a:r>
                        <a:rPr lang="en-US" sz="2400" dirty="0">
                          <a:solidFill>
                            <a:schemeClr val="tx1"/>
                          </a:solidFill>
                          <a:latin typeface="Gill Sans MT" panose="020B0502020104020203" pitchFamily="34" charset="0"/>
                        </a:rPr>
                        <a:t>C</a:t>
                      </a:r>
                    </a:p>
                  </a:txBody>
                  <a:tcPr anchor="ctr"/>
                </a:tc>
                <a:tc>
                  <a:txBody>
                    <a:bodyPr/>
                    <a:lstStyle/>
                    <a:p>
                      <a:pPr>
                        <a:spcAft>
                          <a:spcPts val="1200"/>
                        </a:spcAft>
                      </a:pPr>
                      <a:r>
                        <a:rPr lang="en-US" sz="2400" dirty="0">
                          <a:solidFill>
                            <a:schemeClr val="tx1"/>
                          </a:solidFill>
                          <a:effectLst/>
                          <a:latin typeface="Gill Sans MT" panose="020B0502020104020203" pitchFamily="34" charset="0"/>
                          <a:ea typeface="Arial" charset="0"/>
                          <a:cs typeface="Cabin" charset="0"/>
                        </a:rPr>
                        <a:t>2.1 Vendor on-time and in full delivery rate</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lnSpc>
                          <a:spcPct val="100000"/>
                        </a:lnSpc>
                        <a:spcBef>
                          <a:spcPts val="1200"/>
                        </a:spcBef>
                        <a:spcAft>
                          <a:spcPts val="600"/>
                        </a:spcAft>
                      </a:pPr>
                      <a:r>
                        <a:rPr lang="en-US" sz="2400" i="1" dirty="0">
                          <a:solidFill>
                            <a:schemeClr val="tx1"/>
                          </a:solidFill>
                          <a:effectLst/>
                          <a:latin typeface="Gill Sans MT" panose="020B0502020104020203" pitchFamily="34" charset="0"/>
                          <a:ea typeface="Arial" charset="0"/>
                          <a:cs typeface="Cabin" charset="0"/>
                        </a:rPr>
                        <a:t>Enables procurement team to assess vendor adherence to contractual delivery requirements, to identify risks of delay, and to require vendor performance improvement</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3"/>
                  </a:ext>
                </a:extLst>
              </a:tr>
              <a:tr h="370840">
                <a:tc>
                  <a:txBody>
                    <a:bodyPr/>
                    <a:lstStyle/>
                    <a:p>
                      <a:pPr algn="ctr"/>
                      <a:r>
                        <a:rPr lang="en-US" sz="2400" dirty="0">
                          <a:solidFill>
                            <a:schemeClr val="tx1"/>
                          </a:solidFill>
                          <a:latin typeface="Gill Sans MT" panose="020B0502020104020203" pitchFamily="34" charset="0"/>
                        </a:rPr>
                        <a:t>C</a:t>
                      </a:r>
                    </a:p>
                  </a:txBody>
                  <a:tcPr anchor="ctr"/>
                </a:tc>
                <a:tc>
                  <a:txBody>
                    <a:bodyPr/>
                    <a:lstStyle/>
                    <a:p>
                      <a:pPr>
                        <a:spcAft>
                          <a:spcPts val="1200"/>
                        </a:spcAft>
                      </a:pPr>
                      <a:r>
                        <a:rPr lang="en-US" sz="2400" dirty="0">
                          <a:solidFill>
                            <a:schemeClr val="tx1"/>
                          </a:solidFill>
                          <a:effectLst/>
                          <a:latin typeface="Gill Sans MT" panose="020B0502020104020203" pitchFamily="34" charset="0"/>
                          <a:ea typeface="Arial" charset="0"/>
                          <a:cs typeface="Cabin" charset="0"/>
                        </a:rPr>
                        <a:t>2.2 Percent of international reference price paid</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lnSpc>
                          <a:spcPct val="100000"/>
                        </a:lnSpc>
                        <a:spcBef>
                          <a:spcPts val="1200"/>
                        </a:spcBef>
                        <a:spcAft>
                          <a:spcPts val="600"/>
                        </a:spcAft>
                      </a:pPr>
                      <a:r>
                        <a:rPr lang="en-US" sz="2400" i="1" dirty="0">
                          <a:solidFill>
                            <a:schemeClr val="tx1"/>
                          </a:solidFill>
                          <a:effectLst/>
                          <a:latin typeface="Gill Sans MT" panose="020B0502020104020203" pitchFamily="34" charset="0"/>
                          <a:ea typeface="Arial" charset="0"/>
                          <a:cs typeface="Cabin" charset="0"/>
                        </a:rPr>
                        <a:t>Assesses value for money in procurement by comparing prices achieved to international norms.</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4"/>
                  </a:ext>
                </a:extLst>
              </a:tr>
            </a:tbl>
          </a:graphicData>
        </a:graphic>
      </p:graphicFrame>
      <p:sp>
        <p:nvSpPr>
          <p:cNvPr id="4" name="TextBox 3"/>
          <p:cNvSpPr txBox="1"/>
          <p:nvPr/>
        </p:nvSpPr>
        <p:spPr>
          <a:xfrm>
            <a:off x="313424" y="6153185"/>
            <a:ext cx="11563550" cy="400110"/>
          </a:xfrm>
          <a:prstGeom prst="rect">
            <a:avLst/>
          </a:prstGeom>
          <a:noFill/>
        </p:spPr>
        <p:txBody>
          <a:bodyPr wrap="none" rtlCol="0">
            <a:spAutoFit/>
          </a:bodyPr>
          <a:lstStyle/>
          <a:p>
            <a:r>
              <a:rPr lang="en-US" sz="2000" b="1" dirty="0" smtClean="0"/>
              <a:t>C = Central      W = Warehouse     H = Hospital    SDP= Service Delivery Point (Health Centers)</a:t>
            </a:r>
            <a:endParaRPr lang="en-US" sz="2000" b="1" dirty="0"/>
          </a:p>
        </p:txBody>
      </p:sp>
    </p:spTree>
    <p:extLst>
      <p:ext uri="{BB962C8B-B14F-4D97-AF65-F5344CB8AC3E}">
        <p14:creationId xmlns:p14="http://schemas.microsoft.com/office/powerpoint/2010/main" val="4052343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343942" y="172505"/>
            <a:ext cx="10592348" cy="569387"/>
          </a:xfrm>
        </p:spPr>
        <p:txBody>
          <a:bodyPr>
            <a:noAutofit/>
          </a:bodyPr>
          <a:lstStyle/>
          <a:p>
            <a:pPr eaLnBrk="1" hangingPunct="1"/>
            <a:r>
              <a:rPr lang="en-US" altLang="en-US" sz="3600" b="1" i="1" dirty="0">
                <a:solidFill>
                  <a:srgbClr val="C00000"/>
                </a:solidFill>
                <a:latin typeface="Gill Sans MT" panose="020B0502020104020203" pitchFamily="34" charset="0"/>
                <a:cs typeface="Gill Sans MT" panose="020B0502020104020203" pitchFamily="34" charset="0"/>
              </a:rPr>
              <a:t>Optional </a:t>
            </a:r>
            <a:r>
              <a:rPr lang="en-US" altLang="en-US" sz="3600" b="1" dirty="0">
                <a:solidFill>
                  <a:srgbClr val="C00000"/>
                </a:solidFill>
                <a:latin typeface="Gill Sans MT" panose="020B0502020104020203" pitchFamily="34" charset="0"/>
                <a:cs typeface="Gill Sans MT" panose="020B0502020104020203" pitchFamily="34" charset="0"/>
              </a:rPr>
              <a:t>Forecasting and Procurement KPIs</a:t>
            </a: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0F135F0-BCB5-4FA4-B939-A1CBDE786B72}" type="slidenum">
              <a:rPr lang="en-US" altLang="en-US" sz="601">
                <a:solidFill>
                  <a:srgbClr val="635C5B"/>
                </a:solidFill>
                <a:latin typeface="Gill Sans MT" panose="020B0502020104020203" pitchFamily="34" charset="0"/>
              </a:rPr>
              <a:pPr/>
              <a:t>6</a:t>
            </a:fld>
            <a:endParaRPr lang="en-US" altLang="en-US" sz="601">
              <a:solidFill>
                <a:srgbClr val="635C5B"/>
              </a:solidFill>
              <a:latin typeface="Gill Sans MT" panose="020B0502020104020203"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335255371"/>
              </p:ext>
            </p:extLst>
          </p:nvPr>
        </p:nvGraphicFramePr>
        <p:xfrm>
          <a:off x="212531" y="712183"/>
          <a:ext cx="11715690" cy="5973310"/>
        </p:xfrm>
        <a:graphic>
          <a:graphicData uri="http://schemas.openxmlformats.org/drawingml/2006/table">
            <a:tbl>
              <a:tblPr firstRow="1" bandRow="1">
                <a:tableStyleId>{5C22544A-7EE6-4342-B048-85BDC9FD1C3A}</a:tableStyleId>
              </a:tblPr>
              <a:tblGrid>
                <a:gridCol w="1164904">
                  <a:extLst>
                    <a:ext uri="{9D8B030D-6E8A-4147-A177-3AD203B41FA5}">
                      <a16:colId xmlns:a16="http://schemas.microsoft.com/office/drawing/2014/main" xmlns="" val="20000"/>
                    </a:ext>
                  </a:extLst>
                </a:gridCol>
                <a:gridCol w="4399474">
                  <a:extLst>
                    <a:ext uri="{9D8B030D-6E8A-4147-A177-3AD203B41FA5}">
                      <a16:colId xmlns:a16="http://schemas.microsoft.com/office/drawing/2014/main" xmlns="" val="20001"/>
                    </a:ext>
                  </a:extLst>
                </a:gridCol>
                <a:gridCol w="6151312">
                  <a:extLst>
                    <a:ext uri="{9D8B030D-6E8A-4147-A177-3AD203B41FA5}">
                      <a16:colId xmlns:a16="http://schemas.microsoft.com/office/drawing/2014/main" xmlns="" val="20002"/>
                    </a:ext>
                  </a:extLst>
                </a:gridCol>
              </a:tblGrid>
              <a:tr h="507536">
                <a:tc>
                  <a:txBody>
                    <a:bodyPr/>
                    <a:lstStyle/>
                    <a:p>
                      <a:r>
                        <a:rPr lang="en-US" sz="2000" dirty="0">
                          <a:latin typeface="Gill Sans MT" panose="020B0502020104020203" pitchFamily="34" charset="0"/>
                        </a:rPr>
                        <a:t>Level</a:t>
                      </a:r>
                    </a:p>
                  </a:txBody>
                  <a:tcPr/>
                </a:tc>
                <a:tc>
                  <a:txBody>
                    <a:bodyPr/>
                    <a:lstStyle/>
                    <a:p>
                      <a:r>
                        <a:rPr lang="en-US" sz="2000" dirty="0">
                          <a:latin typeface="Gill Sans MT" panose="020B0502020104020203" pitchFamily="34" charset="0"/>
                        </a:rPr>
                        <a:t>No. &amp; Title</a:t>
                      </a:r>
                    </a:p>
                  </a:txBody>
                  <a:tcPr/>
                </a:tc>
                <a:tc>
                  <a:txBody>
                    <a:bodyPr/>
                    <a:lstStyle/>
                    <a:p>
                      <a:r>
                        <a:rPr lang="en-US" sz="2000" dirty="0">
                          <a:latin typeface="Gill Sans MT" panose="020B0502020104020203" pitchFamily="34" charset="0"/>
                        </a:rPr>
                        <a:t>Purpose</a:t>
                      </a:r>
                    </a:p>
                  </a:txBody>
                  <a:tcPr/>
                </a:tc>
                <a:extLst>
                  <a:ext uri="{0D108BD9-81ED-4DB2-BD59-A6C34878D82A}">
                    <a16:rowId xmlns:a16="http://schemas.microsoft.com/office/drawing/2014/main" xmlns="" val="10000"/>
                  </a:ext>
                </a:extLst>
              </a:tr>
              <a:tr h="780825">
                <a:tc>
                  <a:txBody>
                    <a:bodyPr/>
                    <a:lstStyle/>
                    <a:p>
                      <a:pPr algn="ctr"/>
                      <a:r>
                        <a:rPr lang="en-US" sz="2000" dirty="0">
                          <a:solidFill>
                            <a:schemeClr val="tx1"/>
                          </a:solidFill>
                          <a:latin typeface="Gill Sans MT" panose="020B0502020104020203" pitchFamily="34" charset="0"/>
                        </a:rPr>
                        <a:t>C</a:t>
                      </a: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1.3 Supply plan accuracy</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a:solidFill>
                            <a:schemeClr val="tx1"/>
                          </a:solidFill>
                          <a:effectLst/>
                          <a:latin typeface="Gill Sans MT" panose="020B0502020104020203" pitchFamily="34" charset="0"/>
                          <a:ea typeface="Arial" charset="0"/>
                          <a:cs typeface="Cabin" charset="0"/>
                        </a:rPr>
                        <a:t>Compares actual orders to supply plan to assess accuracy of the plan</a:t>
                      </a:r>
                      <a:endParaRPr lang="en-GB" sz="200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1"/>
                  </a:ext>
                </a:extLst>
              </a:tr>
              <a:tr h="780825">
                <a:tc>
                  <a:txBody>
                    <a:bodyPr/>
                    <a:lstStyle/>
                    <a:p>
                      <a:pPr algn="ctr"/>
                      <a:r>
                        <a:rPr lang="en-US" sz="2000" dirty="0">
                          <a:solidFill>
                            <a:schemeClr val="tx1"/>
                          </a:solidFill>
                          <a:latin typeface="Gill Sans MT" panose="020B0502020104020203" pitchFamily="34" charset="0"/>
                        </a:rPr>
                        <a:t>C</a:t>
                      </a: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2.3 Percentage of orders placed as emergency orders</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Measures the efficiency of the procurement and forecasting processes, to show how often emergency orders are required</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2"/>
                  </a:ext>
                </a:extLst>
              </a:tr>
              <a:tr h="780825">
                <a:tc>
                  <a:txBody>
                    <a:bodyPr/>
                    <a:lstStyle/>
                    <a:p>
                      <a:pPr algn="ctr"/>
                      <a:r>
                        <a:rPr lang="en-US" sz="2000" dirty="0" smtClean="0">
                          <a:solidFill>
                            <a:schemeClr val="tx1"/>
                          </a:solidFill>
                          <a:latin typeface="Gill Sans MT" panose="020B0502020104020203" pitchFamily="34" charset="0"/>
                        </a:rPr>
                        <a:t>C,</a:t>
                      </a:r>
                      <a:r>
                        <a:rPr lang="en-US" sz="2000" baseline="0" dirty="0" smtClean="0">
                          <a:solidFill>
                            <a:schemeClr val="tx1"/>
                          </a:solidFill>
                          <a:latin typeface="Gill Sans MT" panose="020B0502020104020203" pitchFamily="34" charset="0"/>
                        </a:rPr>
                        <a:t>  </a:t>
                      </a:r>
                      <a:r>
                        <a:rPr lang="en-US" sz="2000" dirty="0" smtClean="0">
                          <a:solidFill>
                            <a:schemeClr val="tx1"/>
                          </a:solidFill>
                          <a:latin typeface="Gill Sans MT" panose="020B0502020104020203" pitchFamily="34" charset="0"/>
                        </a:rPr>
                        <a:t>W</a:t>
                      </a:r>
                      <a:endParaRPr lang="en-US" sz="2000" dirty="0">
                        <a:solidFill>
                          <a:schemeClr val="tx1"/>
                        </a:solidFill>
                        <a:latin typeface="Gill Sans MT" panose="020B0502020104020203" pitchFamily="34" charset="0"/>
                      </a:endParaRP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2.4 Supplier fill rate</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A complementary measure to KPI 2.1 to assess degree of supply shortfall</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3"/>
                  </a:ext>
                </a:extLst>
              </a:tr>
              <a:tr h="780825">
                <a:tc>
                  <a:txBody>
                    <a:bodyPr/>
                    <a:lstStyle/>
                    <a:p>
                      <a:pPr algn="ctr"/>
                      <a:r>
                        <a:rPr lang="en-US" sz="2000" dirty="0">
                          <a:solidFill>
                            <a:schemeClr val="tx1"/>
                          </a:solidFill>
                          <a:latin typeface="Gill Sans MT" panose="020B0502020104020203" pitchFamily="34" charset="0"/>
                        </a:rPr>
                        <a:t>C</a:t>
                      </a: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2.5 Procurement methods employed</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Complement to KPI 2.3: a more comprehensive measure of the efficiency of the procurement process.</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4"/>
                  </a:ext>
                </a:extLst>
              </a:tr>
              <a:tr h="1561649">
                <a:tc>
                  <a:txBody>
                    <a:bodyPr/>
                    <a:lstStyle/>
                    <a:p>
                      <a:pPr algn="ctr"/>
                      <a:r>
                        <a:rPr lang="en-US" sz="2000" dirty="0">
                          <a:solidFill>
                            <a:schemeClr val="tx1"/>
                          </a:solidFill>
                          <a:latin typeface="Gill Sans MT" panose="020B0502020104020203" pitchFamily="34" charset="0"/>
                        </a:rPr>
                        <a:t>C</a:t>
                      </a: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2.6 Percentage of health products procured listed on the National Essential Medicines List or similar document for other health products</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Shows adherence to policy, and identifies purchases of non-optimal products</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5"/>
                  </a:ext>
                </a:extLst>
              </a:tr>
              <a:tr h="780825">
                <a:tc>
                  <a:txBody>
                    <a:bodyPr/>
                    <a:lstStyle/>
                    <a:p>
                      <a:pPr algn="ctr"/>
                      <a:r>
                        <a:rPr lang="en-US" sz="2000" dirty="0">
                          <a:solidFill>
                            <a:schemeClr val="tx1"/>
                          </a:solidFill>
                          <a:latin typeface="Gill Sans MT" panose="020B0502020104020203" pitchFamily="34" charset="0"/>
                        </a:rPr>
                        <a:t>C</a:t>
                      </a: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2.7 Customs clearance time</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Measures days taken for international orders to clear customs, and if this is causing delays in the system</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4506748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63778" y="172505"/>
            <a:ext cx="5664531" cy="569387"/>
          </a:xfrm>
        </p:spPr>
        <p:txBody>
          <a:bodyPr>
            <a:noAutofit/>
          </a:bodyPr>
          <a:lstStyle/>
          <a:p>
            <a:pPr algn="l" eaLnBrk="1" hangingPunct="1"/>
            <a:r>
              <a:rPr lang="en-US" altLang="en-US" sz="3600" b="1" i="1" dirty="0">
                <a:solidFill>
                  <a:srgbClr val="C00000"/>
                </a:solidFill>
                <a:latin typeface="Gill Sans MT" panose="020B0502020104020203" pitchFamily="34" charset="0"/>
                <a:cs typeface="Gill Sans MT" panose="020B0502020104020203" pitchFamily="34" charset="0"/>
              </a:rPr>
              <a:t>Core </a:t>
            </a:r>
            <a:r>
              <a:rPr lang="en-US" altLang="en-US" sz="3600" b="1" dirty="0">
                <a:solidFill>
                  <a:srgbClr val="C00000"/>
                </a:solidFill>
                <a:latin typeface="Gill Sans MT" panose="020B0502020104020203" pitchFamily="34" charset="0"/>
                <a:cs typeface="Gill Sans MT" panose="020B0502020104020203" pitchFamily="34" charset="0"/>
              </a:rPr>
              <a:t>Warehousing KPIs</a:t>
            </a: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0F135F0-BCB5-4FA4-B939-A1CBDE786B72}" type="slidenum">
              <a:rPr lang="en-US" altLang="en-US" sz="601">
                <a:solidFill>
                  <a:srgbClr val="635C5B"/>
                </a:solidFill>
                <a:latin typeface="Gill Sans MT" panose="020B0502020104020203" pitchFamily="34" charset="0"/>
              </a:rPr>
              <a:pPr/>
              <a:t>7</a:t>
            </a:fld>
            <a:endParaRPr lang="en-US" altLang="en-US" sz="601">
              <a:solidFill>
                <a:srgbClr val="635C5B"/>
              </a:solidFill>
              <a:latin typeface="Gill Sans MT" panose="020B0502020104020203"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715980535"/>
              </p:ext>
            </p:extLst>
          </p:nvPr>
        </p:nvGraphicFramePr>
        <p:xfrm>
          <a:off x="263778" y="741891"/>
          <a:ext cx="11798785" cy="5943603"/>
        </p:xfrm>
        <a:graphic>
          <a:graphicData uri="http://schemas.openxmlformats.org/drawingml/2006/table">
            <a:tbl>
              <a:tblPr firstRow="1" bandRow="1">
                <a:tableStyleId>{5C22544A-7EE6-4342-B048-85BDC9FD1C3A}</a:tableStyleId>
              </a:tblPr>
              <a:tblGrid>
                <a:gridCol w="1375644">
                  <a:extLst>
                    <a:ext uri="{9D8B030D-6E8A-4147-A177-3AD203B41FA5}">
                      <a16:colId xmlns:a16="http://schemas.microsoft.com/office/drawing/2014/main" xmlns="" val="20000"/>
                    </a:ext>
                  </a:extLst>
                </a:gridCol>
                <a:gridCol w="4228200">
                  <a:extLst>
                    <a:ext uri="{9D8B030D-6E8A-4147-A177-3AD203B41FA5}">
                      <a16:colId xmlns:a16="http://schemas.microsoft.com/office/drawing/2014/main" xmlns="" val="20001"/>
                    </a:ext>
                  </a:extLst>
                </a:gridCol>
                <a:gridCol w="6194941">
                  <a:extLst>
                    <a:ext uri="{9D8B030D-6E8A-4147-A177-3AD203B41FA5}">
                      <a16:colId xmlns:a16="http://schemas.microsoft.com/office/drawing/2014/main" xmlns="" val="20002"/>
                    </a:ext>
                  </a:extLst>
                </a:gridCol>
              </a:tblGrid>
              <a:tr h="471715">
                <a:tc>
                  <a:txBody>
                    <a:bodyPr/>
                    <a:lstStyle/>
                    <a:p>
                      <a:r>
                        <a:rPr lang="en-US" sz="2400" dirty="0">
                          <a:latin typeface="Gill Sans MT" panose="020B0502020104020203" pitchFamily="34" charset="0"/>
                        </a:rPr>
                        <a:t>Level</a:t>
                      </a:r>
                    </a:p>
                  </a:txBody>
                  <a:tcPr/>
                </a:tc>
                <a:tc>
                  <a:txBody>
                    <a:bodyPr/>
                    <a:lstStyle/>
                    <a:p>
                      <a:r>
                        <a:rPr lang="en-US" sz="2400" dirty="0">
                          <a:latin typeface="Gill Sans MT" panose="020B0502020104020203" pitchFamily="34" charset="0"/>
                        </a:rPr>
                        <a:t>No. &amp; Title</a:t>
                      </a:r>
                    </a:p>
                  </a:txBody>
                  <a:tcPr/>
                </a:tc>
                <a:tc>
                  <a:txBody>
                    <a:bodyPr/>
                    <a:lstStyle/>
                    <a:p>
                      <a:r>
                        <a:rPr lang="en-US" sz="2400" dirty="0">
                          <a:latin typeface="Gill Sans MT" panose="020B0502020104020203" pitchFamily="34" charset="0"/>
                        </a:rPr>
                        <a:t>Purpose</a:t>
                      </a:r>
                    </a:p>
                  </a:txBody>
                  <a:tcPr/>
                </a:tc>
                <a:extLst>
                  <a:ext uri="{0D108BD9-81ED-4DB2-BD59-A6C34878D82A}">
                    <a16:rowId xmlns:a16="http://schemas.microsoft.com/office/drawing/2014/main" xmlns="" val="10000"/>
                  </a:ext>
                </a:extLst>
              </a:tr>
              <a:tr h="1132115">
                <a:tc>
                  <a:txBody>
                    <a:bodyPr/>
                    <a:lstStyle/>
                    <a:p>
                      <a:pPr algn="ctr"/>
                      <a:r>
                        <a:rPr lang="en-US" sz="2400" dirty="0">
                          <a:solidFill>
                            <a:schemeClr val="tx1"/>
                          </a:solidFill>
                          <a:latin typeface="Gill Sans MT" panose="020B0502020104020203" pitchFamily="34" charset="0"/>
                        </a:rPr>
                        <a:t>W, H,</a:t>
                      </a:r>
                      <a:r>
                        <a:rPr lang="en-US" sz="2400" baseline="0" dirty="0">
                          <a:solidFill>
                            <a:schemeClr val="tx1"/>
                          </a:solidFill>
                          <a:latin typeface="Gill Sans MT" panose="020B0502020104020203" pitchFamily="34" charset="0"/>
                        </a:rPr>
                        <a:t> SDP</a:t>
                      </a:r>
                      <a:endParaRPr lang="en-US" sz="2400" dirty="0">
                        <a:solidFill>
                          <a:schemeClr val="tx1"/>
                        </a:solidFill>
                        <a:latin typeface="Gill Sans MT" panose="020B0502020104020203" pitchFamily="34" charset="0"/>
                      </a:endParaRPr>
                    </a:p>
                  </a:txBody>
                  <a:tcPr anchor="ctr"/>
                </a:tc>
                <a:tc>
                  <a:txBody>
                    <a:bodyPr/>
                    <a:lstStyle/>
                    <a:p>
                      <a:pPr>
                        <a:spcAft>
                          <a:spcPts val="1200"/>
                        </a:spcAft>
                      </a:pPr>
                      <a:r>
                        <a:rPr lang="en-US" sz="2400" dirty="0">
                          <a:solidFill>
                            <a:schemeClr val="tx1"/>
                          </a:solidFill>
                          <a:effectLst/>
                          <a:latin typeface="Gill Sans MT" panose="020B0502020104020203" pitchFamily="34" charset="0"/>
                          <a:ea typeface="Arial" charset="0"/>
                          <a:cs typeface="Cabin" charset="0"/>
                        </a:rPr>
                        <a:t>3.1 Stocked according to plan</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chemeClr val="tx1"/>
                          </a:solidFill>
                          <a:effectLst/>
                          <a:latin typeface="Gill Sans MT" panose="020B0502020104020203" pitchFamily="34" charset="0"/>
                          <a:ea typeface="Arial" charset="0"/>
                          <a:cs typeface="Cabin" charset="0"/>
                        </a:rPr>
                        <a:t>This is a positive measure of stocking that asks the question: is the system stocked as per the system design? </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1"/>
                  </a:ext>
                </a:extLst>
              </a:tr>
              <a:tr h="1132115">
                <a:tc>
                  <a:txBody>
                    <a:bodyPr/>
                    <a:lstStyle/>
                    <a:p>
                      <a:pPr algn="ctr"/>
                      <a:r>
                        <a:rPr lang="en-US" sz="2400" dirty="0">
                          <a:solidFill>
                            <a:schemeClr val="tx1"/>
                          </a:solidFill>
                          <a:latin typeface="Gill Sans MT" panose="020B0502020104020203" pitchFamily="34" charset="0"/>
                        </a:rPr>
                        <a:t>W, H,</a:t>
                      </a:r>
                      <a:r>
                        <a:rPr lang="en-US" sz="2400" baseline="0" dirty="0">
                          <a:solidFill>
                            <a:schemeClr val="tx1"/>
                          </a:solidFill>
                          <a:latin typeface="Gill Sans MT" panose="020B0502020104020203" pitchFamily="34" charset="0"/>
                        </a:rPr>
                        <a:t> SDP</a:t>
                      </a:r>
                      <a:endParaRPr lang="en-US" sz="2400" dirty="0">
                        <a:solidFill>
                          <a:schemeClr val="tx1"/>
                        </a:solidFill>
                        <a:latin typeface="Gill Sans MT" panose="020B0502020104020203" pitchFamily="34" charset="0"/>
                      </a:endParaRPr>
                    </a:p>
                  </a:txBody>
                  <a:tcPr anchor="ctr"/>
                </a:tc>
                <a:tc>
                  <a:txBody>
                    <a:bodyPr/>
                    <a:lstStyle/>
                    <a:p>
                      <a:pPr>
                        <a:spcAft>
                          <a:spcPts val="1200"/>
                        </a:spcAft>
                      </a:pPr>
                      <a:r>
                        <a:rPr lang="en-US" sz="2400" dirty="0">
                          <a:solidFill>
                            <a:schemeClr val="tx1"/>
                          </a:solidFill>
                          <a:effectLst/>
                          <a:latin typeface="Gill Sans MT" panose="020B0502020104020203" pitchFamily="34" charset="0"/>
                          <a:ea typeface="Arial" charset="0"/>
                          <a:cs typeface="Cabin" charset="0"/>
                        </a:rPr>
                        <a:t>3.2 Stock out rate by tracer commodity by level in the system</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chemeClr val="tx1"/>
                          </a:solidFill>
                          <a:effectLst/>
                          <a:latin typeface="Gill Sans MT" panose="020B0502020104020203" pitchFamily="34" charset="0"/>
                          <a:ea typeface="Arial" charset="0"/>
                          <a:cs typeface="Cabin" charset="0"/>
                        </a:rPr>
                        <a:t>Measures extent of stock outs per tracer commodity throughout the system.</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2"/>
                  </a:ext>
                </a:extLst>
              </a:tr>
              <a:tr h="849086">
                <a:tc>
                  <a:txBody>
                    <a:bodyPr/>
                    <a:lstStyle/>
                    <a:p>
                      <a:pPr algn="ctr"/>
                      <a:r>
                        <a:rPr lang="en-US" sz="2400" dirty="0">
                          <a:solidFill>
                            <a:schemeClr val="tx1"/>
                          </a:solidFill>
                          <a:latin typeface="Gill Sans MT" panose="020B0502020104020203" pitchFamily="34" charset="0"/>
                        </a:rPr>
                        <a:t>W, H,</a:t>
                      </a:r>
                      <a:r>
                        <a:rPr lang="en-US" sz="2400" baseline="0" dirty="0">
                          <a:solidFill>
                            <a:schemeClr val="tx1"/>
                          </a:solidFill>
                          <a:latin typeface="Gill Sans MT" panose="020B0502020104020203" pitchFamily="34" charset="0"/>
                        </a:rPr>
                        <a:t> SDP</a:t>
                      </a:r>
                      <a:endParaRPr lang="en-US" sz="2400" dirty="0">
                        <a:solidFill>
                          <a:schemeClr val="tx1"/>
                        </a:solidFill>
                        <a:latin typeface="Gill Sans MT" panose="020B0502020104020203" pitchFamily="34" charset="0"/>
                      </a:endParaRPr>
                    </a:p>
                  </a:txBody>
                  <a:tcPr anchor="ctr"/>
                </a:tc>
                <a:tc>
                  <a:txBody>
                    <a:bodyPr/>
                    <a:lstStyle/>
                    <a:p>
                      <a:pPr>
                        <a:spcAft>
                          <a:spcPts val="1200"/>
                        </a:spcAft>
                      </a:pPr>
                      <a:r>
                        <a:rPr lang="en-US" sz="2400" dirty="0">
                          <a:solidFill>
                            <a:schemeClr val="tx1"/>
                          </a:solidFill>
                          <a:effectLst/>
                          <a:latin typeface="Gill Sans MT" panose="020B0502020104020203" pitchFamily="34" charset="0"/>
                          <a:ea typeface="Arial" charset="0"/>
                          <a:cs typeface="Cabin" charset="0"/>
                        </a:rPr>
                        <a:t>3.3 Stock accuracy</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chemeClr val="tx1"/>
                          </a:solidFill>
                          <a:effectLst/>
                          <a:latin typeface="Gill Sans MT" panose="020B0502020104020203" pitchFamily="34" charset="0"/>
                          <a:ea typeface="Arial" charset="0"/>
                          <a:cs typeface="Cabin" charset="0"/>
                        </a:rPr>
                        <a:t>Compares actual stock count to stock record</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3"/>
                  </a:ext>
                </a:extLst>
              </a:tr>
              <a:tr h="1509486">
                <a:tc>
                  <a:txBody>
                    <a:bodyPr/>
                    <a:lstStyle/>
                    <a:p>
                      <a:pPr algn="ctr"/>
                      <a:r>
                        <a:rPr lang="en-US" sz="2400" dirty="0">
                          <a:solidFill>
                            <a:schemeClr val="tx1"/>
                          </a:solidFill>
                          <a:latin typeface="Gill Sans MT" panose="020B0502020104020203" pitchFamily="34" charset="0"/>
                        </a:rPr>
                        <a:t>W, H,</a:t>
                      </a:r>
                      <a:r>
                        <a:rPr lang="en-US" sz="2400" baseline="0" dirty="0">
                          <a:solidFill>
                            <a:schemeClr val="tx1"/>
                          </a:solidFill>
                          <a:latin typeface="Gill Sans MT" panose="020B0502020104020203" pitchFamily="34" charset="0"/>
                        </a:rPr>
                        <a:t> SDP</a:t>
                      </a:r>
                      <a:endParaRPr lang="en-US" sz="2400" dirty="0">
                        <a:solidFill>
                          <a:schemeClr val="tx1"/>
                        </a:solidFill>
                        <a:latin typeface="Gill Sans MT" panose="020B0502020104020203" pitchFamily="34" charset="0"/>
                      </a:endParaRPr>
                    </a:p>
                  </a:txBody>
                  <a:tcPr anchor="ctr"/>
                </a:tc>
                <a:tc>
                  <a:txBody>
                    <a:bodyPr/>
                    <a:lstStyle/>
                    <a:p>
                      <a:pPr>
                        <a:spcAft>
                          <a:spcPts val="1200"/>
                        </a:spcAft>
                      </a:pPr>
                      <a:r>
                        <a:rPr lang="en-US" sz="2400" dirty="0">
                          <a:solidFill>
                            <a:schemeClr val="tx1"/>
                          </a:solidFill>
                          <a:effectLst/>
                          <a:latin typeface="Gill Sans MT" panose="020B0502020104020203" pitchFamily="34" charset="0"/>
                          <a:ea typeface="Arial" charset="0"/>
                          <a:cs typeface="Cabin" charset="0"/>
                        </a:rPr>
                        <a:t>3.4 Order fill rate</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chemeClr val="tx1"/>
                          </a:solidFill>
                          <a:effectLst/>
                          <a:latin typeface="Gill Sans MT" panose="020B0502020104020203" pitchFamily="34" charset="0"/>
                          <a:ea typeface="Arial" charset="0"/>
                          <a:cs typeface="Cabin" charset="0"/>
                        </a:rPr>
                        <a:t>Assesses how well the warehouse is meeting order demand from hospitals and SDPs, including frequency that distribution orders from health facilities are amended </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4"/>
                  </a:ext>
                </a:extLst>
              </a:tr>
              <a:tr h="849086">
                <a:tc>
                  <a:txBody>
                    <a:bodyPr/>
                    <a:lstStyle/>
                    <a:p>
                      <a:pPr algn="ctr"/>
                      <a:r>
                        <a:rPr lang="en-US" sz="2400" dirty="0">
                          <a:solidFill>
                            <a:schemeClr val="tx1"/>
                          </a:solidFill>
                          <a:latin typeface="Gill Sans MT" panose="020B0502020104020203" pitchFamily="34" charset="0"/>
                        </a:rPr>
                        <a:t>W, H,</a:t>
                      </a:r>
                      <a:r>
                        <a:rPr lang="en-US" sz="2400" baseline="0" dirty="0">
                          <a:solidFill>
                            <a:schemeClr val="tx1"/>
                          </a:solidFill>
                          <a:latin typeface="Gill Sans MT" panose="020B0502020104020203" pitchFamily="34" charset="0"/>
                        </a:rPr>
                        <a:t> SDP</a:t>
                      </a:r>
                      <a:endParaRPr lang="en-US" sz="2400" dirty="0">
                        <a:solidFill>
                          <a:schemeClr val="tx1"/>
                        </a:solidFill>
                        <a:latin typeface="Gill Sans MT" panose="020B0502020104020203" pitchFamily="34" charset="0"/>
                      </a:endParaRPr>
                    </a:p>
                  </a:txBody>
                  <a:tcPr anchor="ctr"/>
                </a:tc>
                <a:tc>
                  <a:txBody>
                    <a:bodyPr/>
                    <a:lstStyle/>
                    <a:p>
                      <a:pPr>
                        <a:spcAft>
                          <a:spcPts val="1200"/>
                        </a:spcAft>
                      </a:pPr>
                      <a:r>
                        <a:rPr lang="en-US" sz="2400" dirty="0">
                          <a:solidFill>
                            <a:schemeClr val="tx1"/>
                          </a:solidFill>
                          <a:effectLst/>
                          <a:latin typeface="Gill Sans MT" panose="020B0502020104020203" pitchFamily="34" charset="0"/>
                          <a:ea typeface="Arial" charset="0"/>
                          <a:cs typeface="Cabin" charset="0"/>
                        </a:rPr>
                        <a:t>3.5 Wastage from damage, theft and expiry </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400" i="1" dirty="0">
                          <a:solidFill>
                            <a:schemeClr val="tx1"/>
                          </a:solidFill>
                          <a:effectLst/>
                          <a:latin typeface="Gill Sans MT" panose="020B0502020104020203" pitchFamily="34" charset="0"/>
                          <a:ea typeface="Arial" charset="0"/>
                          <a:cs typeface="Cabin" charset="0"/>
                        </a:rPr>
                        <a:t>A measure of operational efficiency and value for money</a:t>
                      </a:r>
                      <a:endParaRPr lang="en-GB" sz="24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19731064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263779" y="161039"/>
            <a:ext cx="9372600" cy="569387"/>
          </a:xfrm>
        </p:spPr>
        <p:txBody>
          <a:bodyPr>
            <a:noAutofit/>
          </a:bodyPr>
          <a:lstStyle/>
          <a:p>
            <a:pPr algn="l" eaLnBrk="1" hangingPunct="1"/>
            <a:r>
              <a:rPr lang="en-US" altLang="en-US" sz="3600" b="1" i="1" dirty="0">
                <a:solidFill>
                  <a:srgbClr val="C00000"/>
                </a:solidFill>
                <a:latin typeface="Gill Sans MT" panose="020B0502020104020203" pitchFamily="34" charset="0"/>
                <a:cs typeface="Gill Sans MT" panose="020B0502020104020203" pitchFamily="34" charset="0"/>
              </a:rPr>
              <a:t>Optional </a:t>
            </a:r>
            <a:r>
              <a:rPr lang="en-US" altLang="en-US" sz="3600" b="1" dirty="0">
                <a:solidFill>
                  <a:srgbClr val="C00000"/>
                </a:solidFill>
                <a:latin typeface="Gill Sans MT" panose="020B0502020104020203" pitchFamily="34" charset="0"/>
                <a:cs typeface="Gill Sans MT" panose="020B0502020104020203" pitchFamily="34" charset="0"/>
              </a:rPr>
              <a:t>Warehousing KPIs</a:t>
            </a: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348155"/>
            <a:ext cx="11613194" cy="5052646"/>
          </a:xfrm>
        </p:spPr>
        <p:txBody>
          <a:bodyPr>
            <a:normAutofit/>
          </a:bodyPr>
          <a:lstStyle/>
          <a:p>
            <a:pPr marL="741334" marR="0" lvl="1" indent="-284152" algn="l" defTabSz="912778" eaLnBrk="1" fontAlgn="auto" latinLnBrk="0" hangingPunct="1">
              <a:lnSpc>
                <a:spcPct val="100000"/>
              </a:lnSpc>
              <a:spcBef>
                <a:spcPct val="20000"/>
              </a:spcBef>
              <a:spcAft>
                <a:spcPct val="0"/>
              </a:spcAft>
              <a:buClrTx/>
              <a:buSzTx/>
              <a:buFontTx/>
              <a:buNone/>
              <a:tabLst/>
              <a:defRPr/>
            </a:pPr>
            <a:endParaRPr lang="en-US" altLang="en-US" sz="2800" dirty="0">
              <a:solidFill>
                <a:srgbClr val="000000"/>
              </a:solidFill>
              <a:latin typeface="Gill Sans MT" panose="020B0502020104020203" pitchFamily="34" charset="0"/>
              <a:cs typeface="Gill Sans MT" panose="020B0502020104020203" pitchFamily="34" charset="0"/>
            </a:endParaRP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0F135F0-BCB5-4FA4-B939-A1CBDE786B72}" type="slidenum">
              <a:rPr lang="en-US" altLang="en-US" sz="601">
                <a:solidFill>
                  <a:srgbClr val="635C5B"/>
                </a:solidFill>
                <a:latin typeface="Gill Sans MT" panose="020B0502020104020203" pitchFamily="34" charset="0"/>
              </a:rPr>
              <a:pPr/>
              <a:t>8</a:t>
            </a:fld>
            <a:endParaRPr lang="en-US" altLang="en-US" sz="601">
              <a:solidFill>
                <a:srgbClr val="635C5B"/>
              </a:solidFill>
              <a:latin typeface="Gill Sans MT" panose="020B0502020104020203"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697486118"/>
              </p:ext>
            </p:extLst>
          </p:nvPr>
        </p:nvGraphicFramePr>
        <p:xfrm>
          <a:off x="263779" y="730426"/>
          <a:ext cx="11664442" cy="5987573"/>
        </p:xfrm>
        <a:graphic>
          <a:graphicData uri="http://schemas.openxmlformats.org/drawingml/2006/table">
            <a:tbl>
              <a:tblPr firstRow="1" bandRow="1">
                <a:tableStyleId>{5C22544A-7EE6-4342-B048-85BDC9FD1C3A}</a:tableStyleId>
              </a:tblPr>
              <a:tblGrid>
                <a:gridCol w="1159809">
                  <a:extLst>
                    <a:ext uri="{9D8B030D-6E8A-4147-A177-3AD203B41FA5}">
                      <a16:colId xmlns:a16="http://schemas.microsoft.com/office/drawing/2014/main" xmlns="" val="20000"/>
                    </a:ext>
                  </a:extLst>
                </a:gridCol>
                <a:gridCol w="4380229">
                  <a:extLst>
                    <a:ext uri="{9D8B030D-6E8A-4147-A177-3AD203B41FA5}">
                      <a16:colId xmlns:a16="http://schemas.microsoft.com/office/drawing/2014/main" xmlns="" val="20001"/>
                    </a:ext>
                  </a:extLst>
                </a:gridCol>
                <a:gridCol w="6124404">
                  <a:extLst>
                    <a:ext uri="{9D8B030D-6E8A-4147-A177-3AD203B41FA5}">
                      <a16:colId xmlns:a16="http://schemas.microsoft.com/office/drawing/2014/main" xmlns="" val="20002"/>
                    </a:ext>
                  </a:extLst>
                </a:gridCol>
              </a:tblGrid>
              <a:tr h="551948">
                <a:tc>
                  <a:txBody>
                    <a:bodyPr/>
                    <a:lstStyle/>
                    <a:p>
                      <a:r>
                        <a:rPr lang="en-US" sz="2000" dirty="0">
                          <a:latin typeface="Gill Sans MT" panose="020B0502020104020203" pitchFamily="34" charset="0"/>
                        </a:rPr>
                        <a:t>Level</a:t>
                      </a:r>
                    </a:p>
                  </a:txBody>
                  <a:tcPr/>
                </a:tc>
                <a:tc>
                  <a:txBody>
                    <a:bodyPr/>
                    <a:lstStyle/>
                    <a:p>
                      <a:r>
                        <a:rPr lang="en-US" sz="2000" dirty="0">
                          <a:latin typeface="Gill Sans MT" panose="020B0502020104020203" pitchFamily="34" charset="0"/>
                        </a:rPr>
                        <a:t>No. &amp; Title</a:t>
                      </a:r>
                    </a:p>
                  </a:txBody>
                  <a:tcPr/>
                </a:tc>
                <a:tc>
                  <a:txBody>
                    <a:bodyPr/>
                    <a:lstStyle/>
                    <a:p>
                      <a:r>
                        <a:rPr lang="en-US" sz="2000" dirty="0">
                          <a:latin typeface="Gill Sans MT" panose="020B0502020104020203" pitchFamily="34" charset="0"/>
                        </a:rPr>
                        <a:t>Purpose</a:t>
                      </a:r>
                    </a:p>
                  </a:txBody>
                  <a:tcPr/>
                </a:tc>
                <a:extLst>
                  <a:ext uri="{0D108BD9-81ED-4DB2-BD59-A6C34878D82A}">
                    <a16:rowId xmlns:a16="http://schemas.microsoft.com/office/drawing/2014/main" xmlns="" val="10000"/>
                  </a:ext>
                </a:extLst>
              </a:tr>
              <a:tr h="680002">
                <a:tc>
                  <a:txBody>
                    <a:bodyPr/>
                    <a:lstStyle/>
                    <a:p>
                      <a:pPr algn="ctr"/>
                      <a:r>
                        <a:rPr lang="en-US" sz="2000" dirty="0">
                          <a:solidFill>
                            <a:schemeClr val="tx1"/>
                          </a:solidFill>
                          <a:latin typeface="Gill Sans MT" panose="020B0502020104020203" pitchFamily="34" charset="0"/>
                        </a:rPr>
                        <a:t>W</a:t>
                      </a: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3.6 Stock turn per annum</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Standard measure of warehouse efficiency, is product moving through the system to the client quickly.  </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1"/>
                  </a:ext>
                </a:extLst>
              </a:tr>
              <a:tr h="1020003">
                <a:tc>
                  <a:txBody>
                    <a:bodyPr/>
                    <a:lstStyle/>
                    <a:p>
                      <a:pPr algn="ctr"/>
                      <a:r>
                        <a:rPr lang="en-US" sz="2000" dirty="0">
                          <a:solidFill>
                            <a:schemeClr val="tx1"/>
                          </a:solidFill>
                          <a:latin typeface="Gill Sans MT" panose="020B0502020104020203" pitchFamily="34" charset="0"/>
                        </a:rPr>
                        <a:t>W</a:t>
                      </a:r>
                      <a:r>
                        <a:rPr lang="en-US" sz="2000" dirty="0" smtClean="0">
                          <a:solidFill>
                            <a:schemeClr val="tx1"/>
                          </a:solidFill>
                          <a:latin typeface="Gill Sans MT" panose="020B0502020104020203" pitchFamily="34" charset="0"/>
                        </a:rPr>
                        <a:t>, H, SDP</a:t>
                      </a:r>
                      <a:endParaRPr lang="en-US" sz="2000" dirty="0">
                        <a:solidFill>
                          <a:schemeClr val="tx1"/>
                        </a:solidFill>
                        <a:latin typeface="Gill Sans MT" panose="020B0502020104020203" pitchFamily="34" charset="0"/>
                      </a:endParaRP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3.7 Number and duration of temperature excursions in cold storage facility</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Assesses operational efficiency and quality risk to products that must be kept within a temperature range</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2"/>
                  </a:ext>
                </a:extLst>
              </a:tr>
              <a:tr h="680002">
                <a:tc>
                  <a:txBody>
                    <a:bodyPr/>
                    <a:lstStyle/>
                    <a:p>
                      <a:pPr algn="ctr"/>
                      <a:r>
                        <a:rPr lang="en-US" sz="2000" dirty="0">
                          <a:solidFill>
                            <a:schemeClr val="tx1"/>
                          </a:solidFill>
                          <a:latin typeface="Gill Sans MT" panose="020B0502020104020203" pitchFamily="34" charset="0"/>
                        </a:rPr>
                        <a:t>W</a:t>
                      </a:r>
                      <a:r>
                        <a:rPr lang="en-US" sz="2000" dirty="0" smtClean="0">
                          <a:solidFill>
                            <a:schemeClr val="tx1"/>
                          </a:solidFill>
                          <a:latin typeface="Gill Sans MT" panose="020B0502020104020203" pitchFamily="34" charset="0"/>
                        </a:rPr>
                        <a:t>, H, SDP</a:t>
                      </a:r>
                      <a:endParaRPr lang="en-US" sz="2000" dirty="0">
                        <a:solidFill>
                          <a:schemeClr val="tx1"/>
                        </a:solidFill>
                        <a:latin typeface="Gill Sans MT" panose="020B0502020104020203" pitchFamily="34" charset="0"/>
                      </a:endParaRP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3.8 Stock out rates of one or more tracer products by facility</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Measures extent of stock outs throughout the supply chain, complementary to KPI</a:t>
                      </a:r>
                      <a:r>
                        <a:rPr lang="en-US" sz="2000" i="1" baseline="0" dirty="0">
                          <a:solidFill>
                            <a:schemeClr val="tx1"/>
                          </a:solidFill>
                          <a:effectLst/>
                          <a:latin typeface="Gill Sans MT" panose="020B0502020104020203" pitchFamily="34" charset="0"/>
                          <a:ea typeface="Arial" charset="0"/>
                          <a:cs typeface="Cabin" charset="0"/>
                        </a:rPr>
                        <a:t> 3.2</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3"/>
                  </a:ext>
                </a:extLst>
              </a:tr>
              <a:tr h="450571">
                <a:tc>
                  <a:txBody>
                    <a:bodyPr/>
                    <a:lstStyle/>
                    <a:p>
                      <a:pPr algn="ctr"/>
                      <a:r>
                        <a:rPr lang="en-US" sz="2000" dirty="0">
                          <a:solidFill>
                            <a:schemeClr val="tx1"/>
                          </a:solidFill>
                          <a:latin typeface="Gill Sans MT" panose="020B0502020104020203" pitchFamily="34" charset="0"/>
                        </a:rPr>
                        <a:t>W</a:t>
                      </a: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3.9 Cost of warehousing operation </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Measures value for money in warehousing </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4"/>
                  </a:ext>
                </a:extLst>
              </a:tr>
              <a:tr h="1020003">
                <a:tc>
                  <a:txBody>
                    <a:bodyPr/>
                    <a:lstStyle/>
                    <a:p>
                      <a:pPr marL="0" marR="0" indent="0" algn="ctr" defTabSz="604738" rtl="0" eaLnBrk="1" fontAlgn="auto" latinLnBrk="0" hangingPunct="1">
                        <a:lnSpc>
                          <a:spcPct val="100000"/>
                        </a:lnSpc>
                        <a:spcBef>
                          <a:spcPts val="0"/>
                        </a:spcBef>
                        <a:spcAft>
                          <a:spcPts val="0"/>
                        </a:spcAft>
                        <a:buClrTx/>
                        <a:buSzTx/>
                        <a:buFontTx/>
                        <a:buNone/>
                        <a:tabLst/>
                        <a:defRPr/>
                      </a:pPr>
                      <a:r>
                        <a:rPr lang="en-US" sz="2000" dirty="0">
                          <a:solidFill>
                            <a:schemeClr val="tx1"/>
                          </a:solidFill>
                          <a:latin typeface="Gill Sans MT" panose="020B0502020104020203" pitchFamily="34" charset="0"/>
                        </a:rPr>
                        <a:t>W, H,</a:t>
                      </a:r>
                      <a:r>
                        <a:rPr lang="en-US" sz="2000" baseline="0" dirty="0">
                          <a:solidFill>
                            <a:schemeClr val="tx1"/>
                          </a:solidFill>
                          <a:latin typeface="Gill Sans MT" panose="020B0502020104020203" pitchFamily="34" charset="0"/>
                        </a:rPr>
                        <a:t> SDP</a:t>
                      </a:r>
                      <a:endParaRPr lang="en-US" sz="2000" dirty="0">
                        <a:solidFill>
                          <a:schemeClr val="tx1"/>
                        </a:solidFill>
                        <a:latin typeface="Gill Sans MT" panose="020B0502020104020203" pitchFamily="34" charset="0"/>
                      </a:endParaRP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3.10 Order turnaround time</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Measures how many days/hours taken for orders to be filled and dispatched by the warehouse.  Delays or excessive time will impact availability at health facilities</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5"/>
                  </a:ext>
                </a:extLst>
              </a:tr>
              <a:tr h="782003">
                <a:tc>
                  <a:txBody>
                    <a:bodyPr/>
                    <a:lstStyle/>
                    <a:p>
                      <a:pPr algn="ctr"/>
                      <a:r>
                        <a:rPr lang="en-US" sz="2000" dirty="0">
                          <a:solidFill>
                            <a:schemeClr val="tx1"/>
                          </a:solidFill>
                          <a:latin typeface="Gill Sans MT" panose="020B0502020104020203" pitchFamily="34" charset="0"/>
                        </a:rPr>
                        <a:t>W, C</a:t>
                      </a: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3.11 Percentage of incoming batches tested for quality</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Assesses the frequency and regularity of quality assurance tests for products delivered</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6"/>
                  </a:ext>
                </a:extLst>
              </a:tr>
              <a:tr h="782003">
                <a:tc>
                  <a:txBody>
                    <a:bodyPr/>
                    <a:lstStyle/>
                    <a:p>
                      <a:pPr algn="ctr"/>
                      <a:r>
                        <a:rPr lang="en-US" sz="2000" dirty="0">
                          <a:solidFill>
                            <a:schemeClr val="tx1"/>
                          </a:solidFill>
                          <a:latin typeface="Gill Sans MT" panose="020B0502020104020203" pitchFamily="34" charset="0"/>
                        </a:rPr>
                        <a:t>W, C</a:t>
                      </a:r>
                    </a:p>
                  </a:txBody>
                  <a:tcPr anchor="ctr"/>
                </a:tc>
                <a:tc>
                  <a:txBody>
                    <a:bodyPr/>
                    <a:lstStyle/>
                    <a:p>
                      <a:pPr>
                        <a:spcAft>
                          <a:spcPts val="1200"/>
                        </a:spcAft>
                      </a:pPr>
                      <a:r>
                        <a:rPr lang="en-US" sz="2000" dirty="0">
                          <a:solidFill>
                            <a:schemeClr val="tx1"/>
                          </a:solidFill>
                          <a:effectLst/>
                          <a:latin typeface="Gill Sans MT" panose="020B0502020104020203" pitchFamily="34" charset="0"/>
                          <a:ea typeface="Arial" charset="0"/>
                          <a:cs typeface="Cabin" charset="0"/>
                        </a:rPr>
                        <a:t>3.12 Percentage of product batches tested that meet quality standards</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000" i="1" dirty="0">
                          <a:solidFill>
                            <a:schemeClr val="tx1"/>
                          </a:solidFill>
                          <a:effectLst/>
                          <a:latin typeface="Gill Sans MT" panose="020B0502020104020203" pitchFamily="34" charset="0"/>
                          <a:ea typeface="Arial" charset="0"/>
                          <a:cs typeface="Cabin" charset="0"/>
                        </a:rPr>
                        <a:t>Assesses quality of supplies received and reliability of supplier performance</a:t>
                      </a:r>
                      <a:endParaRPr lang="en-GB" sz="2000" dirty="0">
                        <a:solidFill>
                          <a:schemeClr val="tx1"/>
                        </a:solidFill>
                        <a:effectLst/>
                        <a:latin typeface="Gill Sans MT" panose="020B0502020104020203" pitchFamily="34" charset="0"/>
                        <a:ea typeface="Cabin" charset="0"/>
                        <a:cs typeface="Cabin" charset="0"/>
                      </a:endParaRPr>
                    </a:p>
                  </a:txBody>
                  <a:tcPr marL="68580" marR="68580" marT="0" marB="0"/>
                </a:tc>
                <a:extLst>
                  <a:ext uri="{0D108BD9-81ED-4DB2-BD59-A6C34878D82A}">
                    <a16:rowId xmlns:a16="http://schemas.microsoft.com/office/drawing/2014/main" xmlns="" val="10007"/>
                  </a:ext>
                </a:extLst>
              </a:tr>
            </a:tbl>
          </a:graphicData>
        </a:graphic>
      </p:graphicFrame>
    </p:spTree>
    <p:extLst>
      <p:ext uri="{BB962C8B-B14F-4D97-AF65-F5344CB8AC3E}">
        <p14:creationId xmlns:p14="http://schemas.microsoft.com/office/powerpoint/2010/main" val="3003026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177818" y="213107"/>
            <a:ext cx="9372600" cy="569387"/>
          </a:xfrm>
        </p:spPr>
        <p:txBody>
          <a:bodyPr>
            <a:noAutofit/>
          </a:bodyPr>
          <a:lstStyle/>
          <a:p>
            <a:pPr algn="l" eaLnBrk="1" hangingPunct="1"/>
            <a:r>
              <a:rPr lang="en-US" altLang="en-US" sz="3600" b="1" i="1" dirty="0">
                <a:solidFill>
                  <a:srgbClr val="C00000"/>
                </a:solidFill>
                <a:latin typeface="Gill Sans MT" panose="020B0502020104020203" pitchFamily="34" charset="0"/>
                <a:cs typeface="Gill Sans MT" panose="020B0502020104020203" pitchFamily="34" charset="0"/>
              </a:rPr>
              <a:t>Core &amp; Optional </a:t>
            </a:r>
            <a:r>
              <a:rPr lang="en-US" altLang="en-US" sz="3600" b="1" dirty="0">
                <a:solidFill>
                  <a:srgbClr val="C00000"/>
                </a:solidFill>
                <a:latin typeface="Gill Sans MT" panose="020B0502020104020203" pitchFamily="34" charset="0"/>
                <a:cs typeface="Gill Sans MT" panose="020B0502020104020203" pitchFamily="34" charset="0"/>
              </a:rPr>
              <a:t>Distribution KPIs</a:t>
            </a:r>
          </a:p>
        </p:txBody>
      </p:sp>
      <p:sp>
        <p:nvSpPr>
          <p:cNvPr id="54277" name="Slide Number Placeholder 5">
            <a:extLst>
              <a:ext uri="{FF2B5EF4-FFF2-40B4-BE49-F238E27FC236}">
                <a16:creationId xmlns:a16="http://schemas.microsoft.com/office/drawing/2014/main" xmlns="" id="{89E197FB-5E1A-4C45-9678-083534F8C82A}"/>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D0F135F0-BCB5-4FA4-B939-A1CBDE786B72}" type="slidenum">
              <a:rPr lang="en-US" altLang="en-US" sz="601">
                <a:solidFill>
                  <a:srgbClr val="635C5B"/>
                </a:solidFill>
                <a:latin typeface="Gill Sans MT" panose="020B0502020104020203" pitchFamily="34" charset="0"/>
              </a:rPr>
              <a:pPr/>
              <a:t>9</a:t>
            </a:fld>
            <a:endParaRPr lang="en-US" altLang="en-US" sz="601">
              <a:solidFill>
                <a:srgbClr val="635C5B"/>
              </a:solidFill>
              <a:latin typeface="Gill Sans MT" panose="020B0502020104020203"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029750135"/>
              </p:ext>
            </p:extLst>
          </p:nvPr>
        </p:nvGraphicFramePr>
        <p:xfrm>
          <a:off x="177818" y="1014955"/>
          <a:ext cx="11836363" cy="5354845"/>
        </p:xfrm>
        <a:graphic>
          <a:graphicData uri="http://schemas.openxmlformats.org/drawingml/2006/table">
            <a:tbl>
              <a:tblPr firstRow="1" bandRow="1">
                <a:tableStyleId>{5C22544A-7EE6-4342-B048-85BDC9FD1C3A}</a:tableStyleId>
              </a:tblPr>
              <a:tblGrid>
                <a:gridCol w="1463664">
                  <a:extLst>
                    <a:ext uri="{9D8B030D-6E8A-4147-A177-3AD203B41FA5}">
                      <a16:colId xmlns:a16="http://schemas.microsoft.com/office/drawing/2014/main" xmlns="" val="20000"/>
                    </a:ext>
                  </a:extLst>
                </a:gridCol>
                <a:gridCol w="4158028">
                  <a:extLst>
                    <a:ext uri="{9D8B030D-6E8A-4147-A177-3AD203B41FA5}">
                      <a16:colId xmlns:a16="http://schemas.microsoft.com/office/drawing/2014/main" xmlns="" val="20001"/>
                    </a:ext>
                  </a:extLst>
                </a:gridCol>
                <a:gridCol w="6214671">
                  <a:extLst>
                    <a:ext uri="{9D8B030D-6E8A-4147-A177-3AD203B41FA5}">
                      <a16:colId xmlns:a16="http://schemas.microsoft.com/office/drawing/2014/main" xmlns="" val="20002"/>
                    </a:ext>
                  </a:extLst>
                </a:gridCol>
              </a:tblGrid>
              <a:tr h="577353">
                <a:tc>
                  <a:txBody>
                    <a:bodyPr/>
                    <a:lstStyle/>
                    <a:p>
                      <a:r>
                        <a:rPr lang="en-US" sz="2800" dirty="0">
                          <a:latin typeface="Gill Sans MT" panose="020B0502020104020203" pitchFamily="34" charset="0"/>
                        </a:rPr>
                        <a:t>Level</a:t>
                      </a:r>
                    </a:p>
                  </a:txBody>
                  <a:tcPr/>
                </a:tc>
                <a:tc>
                  <a:txBody>
                    <a:bodyPr/>
                    <a:lstStyle/>
                    <a:p>
                      <a:r>
                        <a:rPr lang="en-US" sz="2800" dirty="0">
                          <a:latin typeface="Gill Sans MT" panose="020B0502020104020203" pitchFamily="34" charset="0"/>
                        </a:rPr>
                        <a:t>No. &amp; Title</a:t>
                      </a:r>
                    </a:p>
                  </a:txBody>
                  <a:tcPr/>
                </a:tc>
                <a:tc>
                  <a:txBody>
                    <a:bodyPr/>
                    <a:lstStyle/>
                    <a:p>
                      <a:r>
                        <a:rPr lang="en-US" sz="2800" dirty="0">
                          <a:latin typeface="Gill Sans MT" panose="020B0502020104020203" pitchFamily="34" charset="0"/>
                        </a:rPr>
                        <a:t>Purpose</a:t>
                      </a:r>
                    </a:p>
                  </a:txBody>
                  <a:tcPr/>
                </a:tc>
                <a:extLst>
                  <a:ext uri="{0D108BD9-81ED-4DB2-BD59-A6C34878D82A}">
                    <a16:rowId xmlns:a16="http://schemas.microsoft.com/office/drawing/2014/main" xmlns="" val="10000"/>
                  </a:ext>
                </a:extLst>
              </a:tr>
              <a:tr h="577353">
                <a:tc gridSpan="3">
                  <a:txBody>
                    <a:bodyPr/>
                    <a:lstStyle/>
                    <a:p>
                      <a:pPr marL="0" marR="0" indent="0" algn="l" defTabSz="604738" rtl="0" eaLnBrk="1" fontAlgn="auto" latinLnBrk="0" hangingPunct="1">
                        <a:lnSpc>
                          <a:spcPct val="100000"/>
                        </a:lnSpc>
                        <a:spcBef>
                          <a:spcPts val="0"/>
                        </a:spcBef>
                        <a:spcAft>
                          <a:spcPts val="0"/>
                        </a:spcAft>
                        <a:buClrTx/>
                        <a:buSzTx/>
                        <a:buFontTx/>
                        <a:buNone/>
                        <a:tabLst/>
                        <a:defRPr/>
                      </a:pPr>
                      <a:r>
                        <a:rPr lang="en-GB" sz="2800" b="1" i="1" dirty="0">
                          <a:solidFill>
                            <a:schemeClr val="tx1"/>
                          </a:solidFill>
                          <a:effectLst/>
                          <a:latin typeface="Gill Sans MT" panose="020B0502020104020203" pitchFamily="34" charset="0"/>
                          <a:ea typeface="Arial" charset="0"/>
                          <a:cs typeface="Arial" charset="0"/>
                        </a:rPr>
                        <a:t>Core</a:t>
                      </a:r>
                    </a:p>
                  </a:txBody>
                  <a:tcPr anchor="ctr"/>
                </a:tc>
                <a:tc hMerge="1">
                  <a:txBody>
                    <a:bodyPr/>
                    <a:lstStyle/>
                    <a:p>
                      <a:pPr>
                        <a:spcAft>
                          <a:spcPts val="1200"/>
                        </a:spcAft>
                      </a:pPr>
                      <a:endParaRPr lang="en-GB" sz="1100" dirty="0">
                        <a:solidFill>
                          <a:srgbClr val="6C6463"/>
                        </a:solidFill>
                        <a:effectLst/>
                        <a:latin typeface="Cabin" charset="0"/>
                        <a:ea typeface="Cabin" charset="0"/>
                        <a:cs typeface="Cabin" charset="0"/>
                      </a:endParaRPr>
                    </a:p>
                  </a:txBody>
                  <a:tcPr marL="68580" marR="68580" marT="0" marB="0" anchor="ctr"/>
                </a:tc>
                <a:tc hMerge="1">
                  <a:txBody>
                    <a:bodyPr/>
                    <a:lstStyle/>
                    <a:p>
                      <a:pPr>
                        <a:spcAft>
                          <a:spcPts val="600"/>
                        </a:spcAft>
                      </a:pPr>
                      <a:endParaRPr lang="en-GB" sz="1100" dirty="0">
                        <a:solidFill>
                          <a:srgbClr val="6C6463"/>
                        </a:solidFill>
                        <a:effectLst/>
                        <a:latin typeface="Cabin" charset="0"/>
                        <a:ea typeface="Cabin" charset="0"/>
                        <a:cs typeface="Cabin" charset="0"/>
                      </a:endParaRPr>
                    </a:p>
                  </a:txBody>
                  <a:tcPr marL="68580" marR="68580" marT="0" marB="0"/>
                </a:tc>
                <a:extLst>
                  <a:ext uri="{0D108BD9-81ED-4DB2-BD59-A6C34878D82A}">
                    <a16:rowId xmlns:a16="http://schemas.microsoft.com/office/drawing/2014/main" xmlns="" val="10001"/>
                  </a:ext>
                </a:extLst>
              </a:tr>
              <a:tr h="980473">
                <a:tc>
                  <a:txBody>
                    <a:bodyPr/>
                    <a:lstStyle/>
                    <a:p>
                      <a:pPr algn="ctr"/>
                      <a:r>
                        <a:rPr lang="en-US" sz="2800" dirty="0">
                          <a:solidFill>
                            <a:schemeClr val="tx1"/>
                          </a:solidFill>
                          <a:latin typeface="Gill Sans MT" panose="020B0502020104020203" pitchFamily="34" charset="0"/>
                        </a:rPr>
                        <a:t>H, SDP</a:t>
                      </a:r>
                    </a:p>
                  </a:txBody>
                  <a:tcPr anchor="ctr"/>
                </a:tc>
                <a:tc>
                  <a:txBody>
                    <a:bodyPr/>
                    <a:lstStyle/>
                    <a:p>
                      <a:pPr>
                        <a:spcAft>
                          <a:spcPts val="1200"/>
                        </a:spcAft>
                      </a:pPr>
                      <a:r>
                        <a:rPr lang="en-US" sz="2800" dirty="0">
                          <a:solidFill>
                            <a:schemeClr val="tx1"/>
                          </a:solidFill>
                          <a:effectLst/>
                          <a:latin typeface="Gill Sans MT" panose="020B0502020104020203" pitchFamily="34" charset="0"/>
                          <a:ea typeface="Arial" charset="0"/>
                          <a:cs typeface="Cabin" charset="0"/>
                        </a:rPr>
                        <a:t>4.1 On-time delivery to facility</a:t>
                      </a:r>
                      <a:endParaRPr lang="en-GB" sz="28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800" i="1" dirty="0">
                          <a:solidFill>
                            <a:schemeClr val="tx1"/>
                          </a:solidFill>
                          <a:effectLst/>
                          <a:latin typeface="Gill Sans MT" panose="020B0502020104020203" pitchFamily="34" charset="0"/>
                          <a:ea typeface="Arial" charset="0"/>
                          <a:cs typeface="Cabin" charset="0"/>
                        </a:rPr>
                        <a:t>Assesses reliability of delivery, delays will impact availability and service to patients at health facilities</a:t>
                      </a:r>
                      <a:endParaRPr lang="en-GB" sz="2800" dirty="0">
                        <a:solidFill>
                          <a:schemeClr val="tx1"/>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2"/>
                  </a:ext>
                </a:extLst>
              </a:tr>
              <a:tr h="990725">
                <a:tc>
                  <a:txBody>
                    <a:bodyPr/>
                    <a:lstStyle/>
                    <a:p>
                      <a:pPr algn="ctr"/>
                      <a:r>
                        <a:rPr lang="en-US" sz="2800" dirty="0">
                          <a:solidFill>
                            <a:schemeClr val="tx1"/>
                          </a:solidFill>
                          <a:latin typeface="Gill Sans MT" panose="020B0502020104020203" pitchFamily="34" charset="0"/>
                        </a:rPr>
                        <a:t>W, H, SDP</a:t>
                      </a:r>
                    </a:p>
                  </a:txBody>
                  <a:tcPr anchor="ctr"/>
                </a:tc>
                <a:tc>
                  <a:txBody>
                    <a:bodyPr/>
                    <a:lstStyle/>
                    <a:p>
                      <a:pPr>
                        <a:spcAft>
                          <a:spcPts val="1200"/>
                        </a:spcAft>
                      </a:pPr>
                      <a:r>
                        <a:rPr lang="en-US" sz="2800" dirty="0">
                          <a:solidFill>
                            <a:schemeClr val="tx1"/>
                          </a:solidFill>
                          <a:effectLst/>
                          <a:latin typeface="Gill Sans MT" panose="020B0502020104020203" pitchFamily="34" charset="0"/>
                          <a:ea typeface="Arial" charset="0"/>
                          <a:cs typeface="Cabin" charset="0"/>
                        </a:rPr>
                        <a:t>4.2</a:t>
                      </a:r>
                      <a:r>
                        <a:rPr lang="en-US" sz="2800" baseline="0" dirty="0">
                          <a:solidFill>
                            <a:schemeClr val="tx1"/>
                          </a:solidFill>
                          <a:effectLst/>
                          <a:latin typeface="Gill Sans MT" panose="020B0502020104020203" pitchFamily="34" charset="0"/>
                          <a:ea typeface="Arial" charset="0"/>
                          <a:cs typeface="Cabin" charset="0"/>
                        </a:rPr>
                        <a:t> </a:t>
                      </a:r>
                      <a:r>
                        <a:rPr lang="en-US" sz="2800" dirty="0">
                          <a:solidFill>
                            <a:schemeClr val="tx1"/>
                          </a:solidFill>
                          <a:effectLst/>
                          <a:latin typeface="Gill Sans MT" panose="020B0502020104020203" pitchFamily="34" charset="0"/>
                          <a:ea typeface="Arial" charset="0"/>
                          <a:cs typeface="Cabin" charset="0"/>
                        </a:rPr>
                        <a:t>Percentage of orders placed by health facilities as emergency orders</a:t>
                      </a:r>
                      <a:endParaRPr lang="en-GB" sz="28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600"/>
                        </a:spcAft>
                      </a:pPr>
                      <a:r>
                        <a:rPr lang="en-US" sz="2800" i="1" dirty="0">
                          <a:solidFill>
                            <a:schemeClr val="tx1"/>
                          </a:solidFill>
                          <a:effectLst/>
                          <a:latin typeface="Gill Sans MT" panose="020B0502020104020203" pitchFamily="34" charset="0"/>
                          <a:ea typeface="Arial" charset="0"/>
                          <a:cs typeface="Cabin" charset="0"/>
                        </a:rPr>
                        <a:t>Measures the efficiency of the internal ordering and supply process, and how often emergency orders are placed</a:t>
                      </a:r>
                      <a:endParaRPr lang="en-GB" sz="2800" dirty="0">
                        <a:solidFill>
                          <a:schemeClr val="tx1"/>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3"/>
                  </a:ext>
                </a:extLst>
              </a:tr>
              <a:tr h="577353">
                <a:tc gridSpan="3">
                  <a:txBody>
                    <a:bodyPr/>
                    <a:lstStyle/>
                    <a:p>
                      <a:pPr algn="l"/>
                      <a:r>
                        <a:rPr lang="en-GB" sz="2800" b="1" i="1" dirty="0">
                          <a:solidFill>
                            <a:schemeClr val="tx1"/>
                          </a:solidFill>
                          <a:effectLst/>
                          <a:latin typeface="Gill Sans MT" panose="020B0502020104020203" pitchFamily="34" charset="0"/>
                          <a:ea typeface="Arial" charset="0"/>
                          <a:cs typeface="Arial" charset="0"/>
                        </a:rPr>
                        <a:t>Optional</a:t>
                      </a:r>
                    </a:p>
                  </a:txBody>
                  <a:tcPr anchor="ctr"/>
                </a:tc>
                <a:tc hMerge="1">
                  <a:txBody>
                    <a:bodyPr/>
                    <a:lstStyle/>
                    <a:p>
                      <a:pPr>
                        <a:spcAft>
                          <a:spcPts val="1200"/>
                        </a:spcAft>
                      </a:pPr>
                      <a:endParaRPr lang="en-GB" sz="2000" dirty="0">
                        <a:solidFill>
                          <a:srgbClr val="6C6463"/>
                        </a:solidFill>
                        <a:effectLst/>
                        <a:latin typeface="Cabin" charset="0"/>
                        <a:ea typeface="Cabin" charset="0"/>
                        <a:cs typeface="Cabin" charset="0"/>
                      </a:endParaRPr>
                    </a:p>
                  </a:txBody>
                  <a:tcPr marL="68580" marR="68580" marT="0" marB="0" anchor="ctr"/>
                </a:tc>
                <a:tc hMerge="1">
                  <a:txBody>
                    <a:bodyPr/>
                    <a:lstStyle/>
                    <a:p>
                      <a:pPr>
                        <a:spcAft>
                          <a:spcPts val="1200"/>
                        </a:spcAft>
                      </a:pPr>
                      <a:endParaRPr lang="en-GB" sz="2000" dirty="0">
                        <a:solidFill>
                          <a:srgbClr val="6C6463"/>
                        </a:solidFill>
                        <a:effectLst/>
                        <a:latin typeface="Cabin" charset="0"/>
                        <a:ea typeface="Cabin" charset="0"/>
                        <a:cs typeface="Cabin" charset="0"/>
                      </a:endParaRPr>
                    </a:p>
                  </a:txBody>
                  <a:tcPr marL="68580" marR="68580" marT="0" marB="0"/>
                </a:tc>
                <a:extLst>
                  <a:ext uri="{0D108BD9-81ED-4DB2-BD59-A6C34878D82A}">
                    <a16:rowId xmlns:a16="http://schemas.microsoft.com/office/drawing/2014/main" xmlns="" val="10004"/>
                  </a:ext>
                </a:extLst>
              </a:tr>
              <a:tr h="1062466">
                <a:tc>
                  <a:txBody>
                    <a:bodyPr/>
                    <a:lstStyle/>
                    <a:p>
                      <a:pPr algn="ctr"/>
                      <a:r>
                        <a:rPr lang="en-US" sz="2800" dirty="0">
                          <a:solidFill>
                            <a:schemeClr val="tx1"/>
                          </a:solidFill>
                          <a:latin typeface="Gill Sans MT" panose="020B0502020104020203" pitchFamily="34" charset="0"/>
                        </a:rPr>
                        <a:t>C</a:t>
                      </a:r>
                    </a:p>
                  </a:txBody>
                  <a:tcPr anchor="ctr"/>
                </a:tc>
                <a:tc>
                  <a:txBody>
                    <a:bodyPr/>
                    <a:lstStyle/>
                    <a:p>
                      <a:pPr>
                        <a:spcAft>
                          <a:spcPts val="1200"/>
                        </a:spcAft>
                      </a:pPr>
                      <a:r>
                        <a:rPr lang="en-US" sz="2800" dirty="0">
                          <a:solidFill>
                            <a:schemeClr val="tx1"/>
                          </a:solidFill>
                          <a:effectLst/>
                          <a:latin typeface="Gill Sans MT" panose="020B0502020104020203" pitchFamily="34" charset="0"/>
                          <a:ea typeface="Arial" charset="0"/>
                          <a:cs typeface="Cabin" charset="0"/>
                        </a:rPr>
                        <a:t>4.3 Cost of distribution operation</a:t>
                      </a:r>
                      <a:endParaRPr lang="en-GB" sz="2800" dirty="0">
                        <a:solidFill>
                          <a:schemeClr val="tx1"/>
                        </a:solidFill>
                        <a:effectLst/>
                        <a:latin typeface="Gill Sans MT" panose="020B0502020104020203" pitchFamily="34" charset="0"/>
                        <a:ea typeface="Cabin" charset="0"/>
                        <a:cs typeface="Cabin" charset="0"/>
                      </a:endParaRPr>
                    </a:p>
                  </a:txBody>
                  <a:tcPr marL="68580" marR="68580" marT="0" marB="0" anchor="ctr"/>
                </a:tc>
                <a:tc>
                  <a:txBody>
                    <a:bodyPr/>
                    <a:lstStyle/>
                    <a:p>
                      <a:pPr>
                        <a:spcAft>
                          <a:spcPts val="1200"/>
                        </a:spcAft>
                      </a:pPr>
                      <a:r>
                        <a:rPr lang="en-US" sz="2800" i="1" dirty="0">
                          <a:solidFill>
                            <a:schemeClr val="tx1"/>
                          </a:solidFill>
                          <a:effectLst/>
                          <a:latin typeface="Gill Sans MT" panose="020B0502020104020203" pitchFamily="34" charset="0"/>
                          <a:ea typeface="Arial" charset="0"/>
                          <a:cs typeface="Cabin" charset="0"/>
                        </a:rPr>
                        <a:t>Measures value for money in managing the distribution of product within the system</a:t>
                      </a:r>
                      <a:endParaRPr lang="en-GB" sz="2800" dirty="0">
                        <a:solidFill>
                          <a:schemeClr val="tx1"/>
                        </a:solidFill>
                        <a:effectLst/>
                        <a:latin typeface="Gill Sans MT" panose="020B0502020104020203" pitchFamily="34" charset="0"/>
                        <a:ea typeface="Cabin" charset="0"/>
                        <a:cs typeface="Cabin" charset="0"/>
                      </a:endParaRPr>
                    </a:p>
                  </a:txBody>
                  <a:tcPr marL="68580" marR="68580" marT="0" marB="0" anchor="ctr"/>
                </a:tc>
                <a:extLst>
                  <a:ext uri="{0D108BD9-81ED-4DB2-BD59-A6C34878D82A}">
                    <a16:rowId xmlns:a16="http://schemas.microsoft.com/office/drawing/2014/main" xmlns="" val="10005"/>
                  </a:ext>
                </a:extLst>
              </a:tr>
            </a:tbl>
          </a:graphicData>
        </a:graphic>
      </p:graphicFrame>
    </p:spTree>
    <p:extLst>
      <p:ext uri="{BB962C8B-B14F-4D97-AF65-F5344CB8AC3E}">
        <p14:creationId xmlns:p14="http://schemas.microsoft.com/office/powerpoint/2010/main" val="282982195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FFBEB35C-7552-4E39-9EC5-E7524374E48A}"/>
</file>

<file path=customXml/itemProps2.xml><?xml version="1.0" encoding="utf-8"?>
<ds:datastoreItem xmlns:ds="http://schemas.openxmlformats.org/officeDocument/2006/customXml" ds:itemID="{56C93B41-209F-4E39-A703-D74716047708}"/>
</file>

<file path=customXml/itemProps3.xml><?xml version="1.0" encoding="utf-8"?>
<ds:datastoreItem xmlns:ds="http://schemas.openxmlformats.org/officeDocument/2006/customXml" ds:itemID="{BC32AD83-52E3-4CE1-9422-1D954C76B834}"/>
</file>

<file path=customXml/itemProps4.xml><?xml version="1.0" encoding="utf-8"?>
<ds:datastoreItem xmlns:ds="http://schemas.openxmlformats.org/officeDocument/2006/customXml" ds:itemID="{5C64AD1B-33F2-4A34-8353-86C0C8F5B9F0}"/>
</file>

<file path=docProps/app.xml><?xml version="1.0" encoding="utf-8"?>
<Properties xmlns="http://schemas.openxmlformats.org/officeDocument/2006/extended-properties" xmlns:vt="http://schemas.openxmlformats.org/officeDocument/2006/docPropsVTypes">
  <TotalTime>5928</TotalTime>
  <Words>1881</Words>
  <Application>Microsoft Office PowerPoint</Application>
  <PresentationFormat>Custom</PresentationFormat>
  <Paragraphs>222</Paragraphs>
  <Slides>13</Slides>
  <Notes>10</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16.9-Template_12.7.2016</vt:lpstr>
      <vt:lpstr>PowerPoint Presentation</vt:lpstr>
      <vt:lpstr>KPIs Data Collection and Calculations Sessions- Objectives of  Today’s Sessions</vt:lpstr>
      <vt:lpstr>Key Performance Indicator (KPI) Overview</vt:lpstr>
      <vt:lpstr>PowerPoint Presentation</vt:lpstr>
      <vt:lpstr>Core Forecasting and Procurement KPIs</vt:lpstr>
      <vt:lpstr>Optional Forecasting and Procurement KPIs</vt:lpstr>
      <vt:lpstr>Core Warehousing KPIs</vt:lpstr>
      <vt:lpstr>Optional Warehousing KPIs</vt:lpstr>
      <vt:lpstr>Core &amp; Optional Distribution KPIs</vt:lpstr>
      <vt:lpstr>Core &amp; Optional HR &amp; LMIS KPIs</vt:lpstr>
      <vt:lpstr>KPIs to Monitor Routinely</vt:lpstr>
      <vt:lpstr>Example KPI Definition or Indicator Reference Sheet</vt:lpstr>
      <vt:lpstr>Calculating KPIs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Teresa Jamieson</dc:creator>
  <cp:lastModifiedBy>Hershey, Christine (GH/HIDN/MAL)</cp:lastModifiedBy>
  <cp:revision>117</cp:revision>
  <dcterms:created xsi:type="dcterms:W3CDTF">2018-03-15T19:05:04Z</dcterms:created>
  <dcterms:modified xsi:type="dcterms:W3CDTF">2019-11-07T01:16:21Z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