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notesSlides/notesSlide13.xml" ContentType="application/vnd.openxmlformats-officedocument.presentationml.notesSlide+xml"/>
  <Override PartName="/ppt/slideLayouts/slideLayout24.xml" ContentType="application/vnd.openxmlformats-officedocument.presentationml.slideLayout+xml"/>
  <Override PartName="/ppt/slideLayouts/slideLayout26.xml" ContentType="application/vnd.openxmlformats-officedocument.presentationml.slideLayout+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slideLayouts/slideLayout25.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30.xml" ContentType="application/vnd.openxmlformats-officedocument.presentationml.slideLayout+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ppt/webextensions/taskpanes.xml" ContentType="application/vnd.ms-office.webextensiontaskpanes+xml"/>
  <Override PartName="/ppt/webextensions/webextension1.xml" ContentType="application/vnd.ms-office.webextension+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openxmlformats.org/officeDocument/2006/relationships/custom-properties" Target="docProps/custom.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348" r:id="rId2"/>
    <p:sldId id="349" r:id="rId3"/>
    <p:sldId id="350" r:id="rId4"/>
    <p:sldId id="352" r:id="rId5"/>
    <p:sldId id="353" r:id="rId6"/>
    <p:sldId id="354" r:id="rId7"/>
    <p:sldId id="488" r:id="rId8"/>
    <p:sldId id="355" r:id="rId9"/>
    <p:sldId id="489" r:id="rId10"/>
    <p:sldId id="356" r:id="rId11"/>
    <p:sldId id="357" r:id="rId12"/>
    <p:sldId id="360" r:id="rId13"/>
    <p:sldId id="361" r:id="rId14"/>
    <p:sldId id="358" r:id="rId15"/>
    <p:sldId id="362" r:id="rId16"/>
    <p:sldId id="359" r:id="rId17"/>
    <p:sldId id="364" r:id="rId18"/>
    <p:sldId id="366" r:id="rId19"/>
  </p:sldIdLst>
  <p:sldSz cx="9144000" cy="51847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33">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3" name="Teresa Jamieson" initials="TJ [42]" lastIdx="1" clrIdx="42"/>
  <p:cmAuthor id="1" name="Teresa Jamieson" initials="TJ" lastIdx="19" clrIdx="0"/>
  <p:cmAuthor id="44" name="Brian Agbiriogu" initials="BA" lastIdx="32" clrIdx="43">
    <p:extLst/>
  </p:cmAuthor>
  <p:cmAuthor id="2" name="Teresa Jamieson" initials="TJ [2]" lastIdx="1" clrIdx="1"/>
  <p:cmAuthor id="3" name="Teresa Jamieson" initials="TJ [3]" lastIdx="1" clrIdx="2"/>
  <p:cmAuthor id="4" name="Teresa Jamieson" initials="TJ [4]" lastIdx="1" clrIdx="3"/>
  <p:cmAuthor id="5" name="Teresa Jamieson" initials="TJ [5]" lastIdx="1" clrIdx="4"/>
  <p:cmAuthor id="6" name="Teresa Jamieson" initials="TJ [8]" lastIdx="1" clrIdx="5"/>
  <p:cmAuthor id="7" name="Teresa Jamieson" initials="TJ [6]" lastIdx="1" clrIdx="6"/>
  <p:cmAuthor id="8" name="Teresa Jamieson" initials="TJ [7]" lastIdx="1" clrIdx="7"/>
  <p:cmAuthor id="9" name="Teresa Jamieson" initials="TJ [9]" lastIdx="1" clrIdx="8"/>
  <p:cmAuthor id="10" name="Teresa Jamieson" initials="TJ [10]" lastIdx="1" clrIdx="9"/>
  <p:cmAuthor id="11" name="Teresa Jamieson" initials="TJ [11]" lastIdx="1" clrIdx="10"/>
  <p:cmAuthor id="12" name="Teresa Jamieson" initials="TJ [12]" lastIdx="1" clrIdx="11"/>
  <p:cmAuthor id="13" name="Teresa Jamieson" initials="TJ [13]" lastIdx="1" clrIdx="12"/>
  <p:cmAuthor id="14" name="Teresa Jamieson" initials="TJ [14]" lastIdx="1" clrIdx="13"/>
  <p:cmAuthor id="15" name="Teresa Jamieson" initials="TJ [15]" lastIdx="1" clrIdx="14"/>
  <p:cmAuthor id="16" name="Teresa Jamieson" initials="TJ [16]" lastIdx="1" clrIdx="15"/>
  <p:cmAuthor id="17" name="Teresa Jamieson" initials="TJ [17]" lastIdx="1" clrIdx="16"/>
  <p:cmAuthor id="18" name="Teresa Jamieson" initials="TJ [18]" lastIdx="1" clrIdx="17"/>
  <p:cmAuthor id="19" name="Teresa Jamieson" initials="TJ [19]" lastIdx="1" clrIdx="18"/>
  <p:cmAuthor id="20" name="Teresa Jamieson" initials="TJ [20]" lastIdx="1" clrIdx="19"/>
  <p:cmAuthor id="21" name="Teresa Jamieson" initials="TJ [21]" lastIdx="1" clrIdx="20"/>
  <p:cmAuthor id="22" name="Teresa Jamieson" initials="TJ [22]" lastIdx="1" clrIdx="21"/>
  <p:cmAuthor id="23" name="Teresa Jamieson" initials="TJ [23]" lastIdx="1" clrIdx="22"/>
  <p:cmAuthor id="24" name="Teresa Jamieson" initials="TJ [24]" lastIdx="1" clrIdx="23"/>
  <p:cmAuthor id="25" name="Teresa Jamieson" initials="TJ [25]" lastIdx="1" clrIdx="24"/>
  <p:cmAuthor id="26" name="Teresa Jamieson" initials="TJ [26]" lastIdx="1" clrIdx="25"/>
  <p:cmAuthor id="27" name="Teresa Jamieson" initials="TJ [27]" lastIdx="1" clrIdx="26"/>
  <p:cmAuthor id="28" name="Teresa Jamieson" initials="TJ [28]" lastIdx="1" clrIdx="27"/>
  <p:cmAuthor id="29" name="Teresa Jamieson" initials="TJ [29]" lastIdx="1" clrIdx="28"/>
  <p:cmAuthor id="30" name="Teresa Jamieson" initials="TJ [30]" lastIdx="1" clrIdx="29"/>
  <p:cmAuthor id="31" name="Teresa Jamieson" initials="TJ [31]" lastIdx="1" clrIdx="30"/>
  <p:cmAuthor id="32" name="Teresa Jamieson" initials="TJ [35]" lastIdx="1" clrIdx="31"/>
  <p:cmAuthor id="33" name="Teresa Jamieson" initials="TJ [36]" lastIdx="1" clrIdx="32"/>
  <p:cmAuthor id="34" name="Teresa Jamieson" initials="TJ [33]" lastIdx="1" clrIdx="33"/>
  <p:cmAuthor id="35" name="Teresa Jamieson" initials="TJ [34]" lastIdx="1" clrIdx="34"/>
  <p:cmAuthor id="36" name="Teresa Jamieson" initials="TJ [32]" lastIdx="1" clrIdx="35"/>
  <p:cmAuthor id="37" name="Teresa Jamieson" initials="TJ [43]" lastIdx="1" clrIdx="36"/>
  <p:cmAuthor id="38" name="Teresa Jamieson" initials="TJ [37]" lastIdx="1" clrIdx="37"/>
  <p:cmAuthor id="39" name="Teresa Jamieson" initials="TJ [38]" lastIdx="1" clrIdx="38"/>
  <p:cmAuthor id="40" name="Teresa Jamieson" initials="TJ [40]" lastIdx="1" clrIdx="39"/>
  <p:cmAuthor id="41" name="Teresa Jamieson" initials="TJ [41]" lastIdx="1" clrIdx="40"/>
  <p:cmAuthor id="42" name="Ben Johns" initials="BJ" lastIdx="14" clrIdx="4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a:srgbClr val="0067B9"/>
    <a:srgbClr val="E7E7E5"/>
    <a:srgbClr val="CFCDC9"/>
    <a:srgbClr val="FFFFFF"/>
    <a:srgbClr val="6C6463"/>
    <a:srgbClr val="651D32"/>
    <a:srgbClr val="002F6C"/>
    <a:srgbClr val="A7C6E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01" autoAdjust="0"/>
    <p:restoredTop sz="84317" autoAdjust="0"/>
  </p:normalViewPr>
  <p:slideViewPr>
    <p:cSldViewPr snapToGrid="0" snapToObjects="1">
      <p:cViewPr>
        <p:scale>
          <a:sx n="110" d="100"/>
          <a:sy n="110" d="100"/>
        </p:scale>
        <p:origin x="-1014" y="-72"/>
      </p:cViewPr>
      <p:guideLst>
        <p:guide orient="horz" pos="1633"/>
        <p:guide pos="2880"/>
      </p:guideLst>
    </p:cSldViewPr>
  </p:slideViewPr>
  <p:notesTextViewPr>
    <p:cViewPr>
      <p:scale>
        <a:sx n="100" d="100"/>
        <a:sy n="100" d="100"/>
      </p:scale>
      <p:origin x="0" y="0"/>
    </p:cViewPr>
  </p:notesTextViewPr>
  <p:sorterViewPr>
    <p:cViewPr>
      <p:scale>
        <a:sx n="66" d="100"/>
        <a:sy n="66" d="100"/>
      </p:scale>
      <p:origin x="0" y="-368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openxmlformats.org/officeDocument/2006/relationships/customXml" Target="../customXml/item1.xml"/><Relationship Id="rId30" Type="http://schemas.openxmlformats.org/officeDocument/2006/relationships/customXml" Target="../customXml/item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64D9E48-5E7F-D24C-87D5-695B18367D24}" type="datetimeFigureOut">
              <a:rPr lang="en-US" smtClean="0"/>
              <a:t>11/13/2019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CB10C2-C6DD-5A4A-BF1B-B012B8BA4284}" type="slidenum">
              <a:rPr lang="en-US" smtClean="0"/>
              <a:t>‹#›</a:t>
            </a:fld>
            <a:endParaRPr lang="en-US"/>
          </a:p>
        </p:txBody>
      </p:sp>
    </p:spTree>
    <p:extLst>
      <p:ext uri="{BB962C8B-B14F-4D97-AF65-F5344CB8AC3E}">
        <p14:creationId xmlns:p14="http://schemas.microsoft.com/office/powerpoint/2010/main" val="3097975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6357CE-B3EB-1B4A-84E5-C1E2DF427ABD}" type="datetimeFigureOut">
              <a:rPr lang="en-US" smtClean="0"/>
              <a:t>11/13/2019</a:t>
            </a:fld>
            <a:endParaRPr lang="en-US"/>
          </a:p>
        </p:txBody>
      </p:sp>
      <p:sp>
        <p:nvSpPr>
          <p:cNvPr id="4" name="Slide Image Placeholder 3"/>
          <p:cNvSpPr>
            <a:spLocks noGrp="1" noRot="1" noChangeAspect="1"/>
          </p:cNvSpPr>
          <p:nvPr>
            <p:ph type="sldImg" idx="2"/>
          </p:nvPr>
        </p:nvSpPr>
        <p:spPr>
          <a:xfrm>
            <a:off x="404813" y="685800"/>
            <a:ext cx="60483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4A558B-E4E9-A94A-B9C1-029E46A76ABA}" type="slidenum">
              <a:rPr lang="en-US" smtClean="0"/>
              <a:t>‹#›</a:t>
            </a:fld>
            <a:endParaRPr lang="en-US"/>
          </a:p>
        </p:txBody>
      </p:sp>
    </p:spTree>
    <p:extLst>
      <p:ext uri="{BB962C8B-B14F-4D97-AF65-F5344CB8AC3E}">
        <p14:creationId xmlns:p14="http://schemas.microsoft.com/office/powerpoint/2010/main" val="306893798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 xmlns:a16="http://schemas.microsoft.com/office/drawing/2014/main" id="{89840D7E-ED58-47F6-97D8-4502287B62F8}"/>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 xmlns:a16="http://schemas.microsoft.com/office/drawing/2014/main" id="{414294FE-F157-484C-8EDC-0551ADB9FC6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53252" name="Slide Number Placeholder 3">
            <a:extLst>
              <a:ext uri="{FF2B5EF4-FFF2-40B4-BE49-F238E27FC236}">
                <a16:creationId xmlns="" xmlns:a16="http://schemas.microsoft.com/office/drawing/2014/main" id="{0E14A6B0-B75D-4CB7-B22C-E989112C524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CA48504-F84E-47E8-8498-865D063B12D6}" type="slidenum">
              <a:rPr lang="en-US" altLang="en-US" sz="1200">
                <a:latin typeface="Times" charset="0"/>
              </a:rPr>
              <a:pPr>
                <a:defRPr/>
              </a:pPr>
              <a:t>1</a:t>
            </a:fld>
            <a:endParaRPr lang="en-US" altLang="en-US" sz="1200">
              <a:latin typeface="Times" charset="0"/>
            </a:endParaRPr>
          </a:p>
        </p:txBody>
      </p:sp>
    </p:spTree>
    <p:extLst>
      <p:ext uri="{BB962C8B-B14F-4D97-AF65-F5344CB8AC3E}">
        <p14:creationId xmlns:p14="http://schemas.microsoft.com/office/powerpoint/2010/main" val="32592997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 xmlns:a16="http://schemas.microsoft.com/office/drawing/2014/main" id="{0690CA58-0C25-4228-9303-9729B233C8AB}"/>
              </a:ext>
            </a:extLst>
          </p:cNvPr>
          <p:cNvSpPr>
            <a:spLocks noGrp="1" noRot="1" noChangeAspect="1" noChangeArrowheads="1" noTextEdit="1"/>
          </p:cNvSpPr>
          <p:nvPr>
            <p:ph type="sldImg"/>
          </p:nvPr>
        </p:nvSpPr>
        <p:spPr>
          <a:ln/>
        </p:spPr>
      </p:sp>
      <p:sp>
        <p:nvSpPr>
          <p:cNvPr id="70659" name="Notes Placeholder 2">
            <a:extLst>
              <a:ext uri="{FF2B5EF4-FFF2-40B4-BE49-F238E27FC236}">
                <a16:creationId xmlns="" xmlns:a16="http://schemas.microsoft.com/office/drawing/2014/main" id="{D80D961D-674D-40AC-9F70-05A6137FBA9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smtClean="0">
                <a:latin typeface="Times" charset="0"/>
              </a:rPr>
              <a:t>The definition of these five teams are covered in the next few slides</a:t>
            </a:r>
            <a:r>
              <a:rPr lang="en-US" altLang="en-US" dirty="0" smtClean="0">
                <a:latin typeface="Times" charset="0"/>
              </a:rPr>
              <a:t>. These are one</a:t>
            </a:r>
            <a:r>
              <a:rPr lang="en-US" altLang="en-US" baseline="0" dirty="0" smtClean="0">
                <a:latin typeface="Times" charset="0"/>
              </a:rPr>
              <a:t> version of teams as laid out in the Implementation Guide.</a:t>
            </a:r>
            <a:r>
              <a:rPr lang="en-US" altLang="en-US" dirty="0" smtClean="0">
                <a:latin typeface="Times" charset="0"/>
              </a:rPr>
              <a:t> </a:t>
            </a:r>
            <a:r>
              <a:rPr lang="en-US" altLang="en-US" dirty="0" smtClean="0">
                <a:latin typeface="Times" charset="0"/>
              </a:rPr>
              <a:t>The data collectors are really a sub-team within the Data Collection and Analysis Team</a:t>
            </a:r>
            <a:r>
              <a:rPr lang="en-US" altLang="en-US" dirty="0" smtClean="0">
                <a:latin typeface="Times" charset="0"/>
              </a:rPr>
              <a:t>. Don’t</a:t>
            </a:r>
            <a:r>
              <a:rPr lang="en-US" altLang="en-US" baseline="0" dirty="0" smtClean="0">
                <a:latin typeface="Times" charset="0"/>
              </a:rPr>
              <a:t> worry as much about what the teams and individuals are called, but focus on the activities that need to get done.</a:t>
            </a:r>
            <a:endParaRPr lang="en-US" altLang="en-US" dirty="0">
              <a:latin typeface="Times" charset="0"/>
            </a:endParaRPr>
          </a:p>
        </p:txBody>
      </p:sp>
      <p:sp>
        <p:nvSpPr>
          <p:cNvPr id="70660" name="Slide Number Placeholder 3">
            <a:extLst>
              <a:ext uri="{FF2B5EF4-FFF2-40B4-BE49-F238E27FC236}">
                <a16:creationId xmlns="" xmlns:a16="http://schemas.microsoft.com/office/drawing/2014/main" id="{E0D724D6-4258-402B-8254-1B2F50B30B3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D9358298-7A8C-4459-AC50-B6036A5341A1}" type="slidenum">
              <a:rPr lang="en-US" altLang="en-US" sz="1200">
                <a:latin typeface="Times" charset="0"/>
              </a:rPr>
              <a:pPr>
                <a:defRPr/>
              </a:pPr>
              <a:t>11</a:t>
            </a:fld>
            <a:endParaRPr lang="en-US" altLang="en-US" sz="1200">
              <a:latin typeface="Times" charset="0"/>
            </a:endParaRPr>
          </a:p>
        </p:txBody>
      </p:sp>
    </p:spTree>
    <p:extLst>
      <p:ext uri="{BB962C8B-B14F-4D97-AF65-F5344CB8AC3E}">
        <p14:creationId xmlns:p14="http://schemas.microsoft.com/office/powerpoint/2010/main" val="34157568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 xmlns:a16="http://schemas.microsoft.com/office/drawing/2014/main" id="{5F5A78DA-FC58-40EF-8BDB-7D991F5FDF56}"/>
              </a:ext>
            </a:extLst>
          </p:cNvPr>
          <p:cNvSpPr>
            <a:spLocks noGrp="1" noRot="1" noChangeAspect="1" noChangeArrowheads="1" noTextEdit="1"/>
          </p:cNvSpPr>
          <p:nvPr>
            <p:ph type="sldImg"/>
          </p:nvPr>
        </p:nvSpPr>
        <p:spPr>
          <a:ln/>
        </p:spPr>
      </p:sp>
      <p:sp>
        <p:nvSpPr>
          <p:cNvPr id="76803" name="Notes Placeholder 2">
            <a:extLst>
              <a:ext uri="{FF2B5EF4-FFF2-40B4-BE49-F238E27FC236}">
                <a16:creationId xmlns="" xmlns:a16="http://schemas.microsoft.com/office/drawing/2014/main" id="{46874B12-C86D-4AA9-8C9D-57280296438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Governance team need to be kept updated on progress, to approve changes to scope/roles, and they can also direct resources in-country to support assessment activities</a:t>
            </a:r>
            <a:r>
              <a:rPr lang="en-US" altLang="en-US" dirty="0" smtClean="0">
                <a:latin typeface="Times" charset="0"/>
              </a:rPr>
              <a:t>. Donor only if donor</a:t>
            </a:r>
            <a:r>
              <a:rPr lang="en-US" altLang="en-US" baseline="0" dirty="0" smtClean="0">
                <a:latin typeface="Times" charset="0"/>
              </a:rPr>
              <a:t> funded.</a:t>
            </a:r>
            <a:endParaRPr lang="en-US" altLang="en-US" dirty="0">
              <a:latin typeface="Times" charset="0"/>
            </a:endParaRPr>
          </a:p>
        </p:txBody>
      </p:sp>
      <p:sp>
        <p:nvSpPr>
          <p:cNvPr id="76804" name="Slide Number Placeholder 3">
            <a:extLst>
              <a:ext uri="{FF2B5EF4-FFF2-40B4-BE49-F238E27FC236}">
                <a16:creationId xmlns="" xmlns:a16="http://schemas.microsoft.com/office/drawing/2014/main" id="{4582B6AB-6582-4E05-9237-4729C82A441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CCDFBCB2-AA43-4137-9652-79595FD97AC7}" type="slidenum">
              <a:rPr lang="en-US" altLang="en-US" sz="1200">
                <a:latin typeface="Times" charset="0"/>
              </a:rPr>
              <a:pPr>
                <a:defRPr/>
              </a:pPr>
              <a:t>12</a:t>
            </a:fld>
            <a:endParaRPr lang="en-US" altLang="en-US" sz="1200">
              <a:latin typeface="Times" charset="0"/>
            </a:endParaRPr>
          </a:p>
        </p:txBody>
      </p:sp>
    </p:spTree>
    <p:extLst>
      <p:ext uri="{BB962C8B-B14F-4D97-AF65-F5344CB8AC3E}">
        <p14:creationId xmlns:p14="http://schemas.microsoft.com/office/powerpoint/2010/main" val="3664812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 xmlns:a16="http://schemas.microsoft.com/office/drawing/2014/main" id="{B3425A83-6F9F-4290-AB00-5F2A032C957C}"/>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 xmlns:a16="http://schemas.microsoft.com/office/drawing/2014/main" id="{CE00A76F-1FA2-4E3B-86E5-B4BAC9A747D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indent="0">
              <a:buFontTx/>
              <a:buNone/>
              <a:defRPr/>
            </a:pPr>
            <a:r>
              <a:rPr lang="en-US" altLang="en-US" dirty="0" smtClean="0">
                <a:latin typeface="Times" charset="0"/>
              </a:rPr>
              <a:t>The Steering Committee complements the Core Assessment Team. Providing periodic</a:t>
            </a:r>
            <a:r>
              <a:rPr lang="en-US" altLang="en-US" baseline="0" dirty="0" smtClean="0">
                <a:latin typeface="Times" charset="0"/>
              </a:rPr>
              <a:t> support.</a:t>
            </a:r>
            <a:endParaRPr lang="en-US" altLang="en-US" dirty="0" smtClean="0">
              <a:latin typeface="Times" charset="0"/>
            </a:endParaRPr>
          </a:p>
          <a:p>
            <a:pPr marL="228600" indent="-228600">
              <a:buFontTx/>
              <a:buAutoNum type="arabicPeriod"/>
              <a:defRPr/>
            </a:pPr>
            <a:r>
              <a:rPr lang="en-US" altLang="en-US" dirty="0" smtClean="0">
                <a:latin typeface="Times" charset="0"/>
              </a:rPr>
              <a:t>The </a:t>
            </a:r>
            <a:r>
              <a:rPr lang="en-US" altLang="en-US" dirty="0">
                <a:latin typeface="Times" charset="0"/>
              </a:rPr>
              <a:t>Steering Committee should work closely with the </a:t>
            </a:r>
            <a:r>
              <a:rPr lang="en-US" altLang="en-US" dirty="0" smtClean="0">
                <a:latin typeface="Times" charset="0"/>
              </a:rPr>
              <a:t>Project Lead </a:t>
            </a:r>
            <a:r>
              <a:rPr lang="en-US" altLang="en-US" dirty="0">
                <a:latin typeface="Times" charset="0"/>
              </a:rPr>
              <a:t>to facilitate decision making, speed implementation and approvals.</a:t>
            </a:r>
          </a:p>
          <a:p>
            <a:pPr marL="228600" indent="-228600">
              <a:buFontTx/>
              <a:buAutoNum type="arabicPeriod"/>
              <a:defRPr/>
            </a:pPr>
            <a:r>
              <a:rPr lang="en-US" altLang="en-US" dirty="0">
                <a:latin typeface="Times" charset="0"/>
              </a:rPr>
              <a:t>Key agenda items of first SC meeting include but not limited to: assessment objectives; scope; process and expectations.</a:t>
            </a:r>
          </a:p>
          <a:p>
            <a:pPr marL="228600" indent="-228600">
              <a:buFontTx/>
              <a:buAutoNum type="arabicPeriod"/>
              <a:defRPr/>
            </a:pPr>
            <a:r>
              <a:rPr lang="en-US" altLang="en-US" dirty="0">
                <a:latin typeface="Times" charset="0"/>
              </a:rPr>
              <a:t>SC needs to be aligned with updates to SOW.</a:t>
            </a:r>
          </a:p>
        </p:txBody>
      </p:sp>
      <p:sp>
        <p:nvSpPr>
          <p:cNvPr id="78852" name="Slide Number Placeholder 3">
            <a:extLst>
              <a:ext uri="{FF2B5EF4-FFF2-40B4-BE49-F238E27FC236}">
                <a16:creationId xmlns="" xmlns:a16="http://schemas.microsoft.com/office/drawing/2014/main" id="{13AE4238-1985-4F11-B2BA-18289A55C68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0944A953-E50C-407F-BBEA-DD5951C8A5A2}" type="slidenum">
              <a:rPr lang="en-US" altLang="en-US" sz="1200">
                <a:latin typeface="Times" charset="0"/>
              </a:rPr>
              <a:pPr>
                <a:defRPr/>
              </a:pPr>
              <a:t>13</a:t>
            </a:fld>
            <a:endParaRPr lang="en-US" altLang="en-US" sz="1200">
              <a:latin typeface="Times" charset="0"/>
            </a:endParaRPr>
          </a:p>
        </p:txBody>
      </p:sp>
    </p:spTree>
    <p:extLst>
      <p:ext uri="{BB962C8B-B14F-4D97-AF65-F5344CB8AC3E}">
        <p14:creationId xmlns:p14="http://schemas.microsoft.com/office/powerpoint/2010/main" val="22899864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 xmlns:a16="http://schemas.microsoft.com/office/drawing/2014/main" id="{CF6E9462-283A-4B56-8581-CDD3CF581067}"/>
              </a:ext>
            </a:extLst>
          </p:cNvPr>
          <p:cNvSpPr>
            <a:spLocks noGrp="1" noRot="1" noChangeAspect="1" noChangeArrowheads="1" noTextEdit="1"/>
          </p:cNvSpPr>
          <p:nvPr>
            <p:ph type="sldImg"/>
          </p:nvPr>
        </p:nvSpPr>
        <p:spPr>
          <a:ln/>
        </p:spPr>
      </p:sp>
      <p:sp>
        <p:nvSpPr>
          <p:cNvPr id="72707" name="Notes Placeholder 2">
            <a:extLst>
              <a:ext uri="{FF2B5EF4-FFF2-40B4-BE49-F238E27FC236}">
                <a16:creationId xmlns="" xmlns:a16="http://schemas.microsoft.com/office/drawing/2014/main" id="{88B2D4A0-F96E-4FF8-A163-F9FC5BB63B2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To Presenter:  </a:t>
            </a:r>
            <a:r>
              <a:rPr lang="en-US" altLang="en-US" dirty="0" smtClean="0"/>
              <a:t>Core </a:t>
            </a:r>
            <a:r>
              <a:rPr lang="en-US" altLang="en-US" dirty="0"/>
              <a:t>Assessment team roles: </a:t>
            </a:r>
            <a:r>
              <a:rPr lang="en-US" altLang="en-US" dirty="0" smtClean="0"/>
              <a:t>Project</a:t>
            </a:r>
            <a:r>
              <a:rPr lang="en-US" altLang="en-US" baseline="0" dirty="0" smtClean="0"/>
              <a:t> Lead</a:t>
            </a:r>
            <a:r>
              <a:rPr lang="en-US" altLang="en-US" dirty="0" smtClean="0"/>
              <a:t>–</a:t>
            </a:r>
            <a:r>
              <a:rPr lang="en-US" altLang="en-US" dirty="0" err="1" smtClean="0"/>
              <a:t>Liasion</a:t>
            </a:r>
            <a:r>
              <a:rPr lang="en-US" altLang="en-US" dirty="0" smtClean="0"/>
              <a:t> between stakeholders (i.e. MOH, District Officials, IPs, etc.)—therefor</a:t>
            </a:r>
            <a:r>
              <a:rPr lang="en-US" altLang="en-US" baseline="0" dirty="0" smtClean="0"/>
              <a:t>e a local</a:t>
            </a:r>
            <a:r>
              <a:rPr lang="en-US" altLang="en-US" dirty="0" smtClean="0"/>
              <a:t> </a:t>
            </a:r>
            <a:endParaRPr lang="en-US" altLang="en-US" dirty="0"/>
          </a:p>
          <a:p>
            <a:r>
              <a:rPr lang="en-US" altLang="en-US" dirty="0" smtClean="0"/>
              <a:t>Assessment </a:t>
            </a:r>
            <a:r>
              <a:rPr lang="en-US" altLang="en-US" dirty="0"/>
              <a:t>Manager – </a:t>
            </a:r>
            <a:r>
              <a:rPr lang="en-US" altLang="en-US" dirty="0" smtClean="0"/>
              <a:t>A senior manager with supply chain expertise, can</a:t>
            </a:r>
            <a:r>
              <a:rPr lang="en-US" altLang="en-US" baseline="0" dirty="0" smtClean="0"/>
              <a:t> be from the IP</a:t>
            </a:r>
          </a:p>
          <a:p>
            <a:r>
              <a:rPr lang="en-US" altLang="en-US" dirty="0" smtClean="0"/>
              <a:t>Data </a:t>
            </a:r>
            <a:r>
              <a:rPr lang="en-US" altLang="en-US" dirty="0"/>
              <a:t>Manager –A proficient Statistician/Data analyst capable of designing the analysis plan, assessing data quality, collating and analyzing the </a:t>
            </a:r>
            <a:r>
              <a:rPr lang="en-US" altLang="en-US" dirty="0" smtClean="0"/>
              <a:t>data collected</a:t>
            </a:r>
          </a:p>
          <a:p>
            <a:r>
              <a:rPr lang="en-US" altLang="en-US" dirty="0" smtClean="0"/>
              <a:t>Logistics Coordinator: POC for service providers (e.g. scheduling drivers, vehicle rentals, lodging, printing,</a:t>
            </a:r>
            <a:r>
              <a:rPr lang="en-US" altLang="en-US" baseline="0" dirty="0" smtClean="0"/>
              <a:t> training venue (booking, meals &amp; refreshments), buying airtime, phones, tablets, etc.</a:t>
            </a:r>
            <a:endParaRPr lang="en-US" altLang="en-US" dirty="0"/>
          </a:p>
          <a:p>
            <a:pPr lvl="1"/>
            <a:r>
              <a:rPr lang="en-US" altLang="en-US" dirty="0"/>
              <a:t>			</a:t>
            </a:r>
          </a:p>
        </p:txBody>
      </p:sp>
      <p:sp>
        <p:nvSpPr>
          <p:cNvPr id="72708" name="Slide Number Placeholder 3">
            <a:extLst>
              <a:ext uri="{FF2B5EF4-FFF2-40B4-BE49-F238E27FC236}">
                <a16:creationId xmlns="" xmlns:a16="http://schemas.microsoft.com/office/drawing/2014/main" id="{B06CCEA7-36C2-40C7-A3C3-CE119C9F73A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22DE2B57-9AD8-47E4-9925-3EDA7DE0AEE0}" type="slidenum">
              <a:rPr lang="en-US" altLang="en-US" sz="1200">
                <a:latin typeface="Times" charset="0"/>
              </a:rPr>
              <a:pPr>
                <a:defRPr/>
              </a:pPr>
              <a:t>14</a:t>
            </a:fld>
            <a:endParaRPr lang="en-US" altLang="en-US" sz="1200">
              <a:latin typeface="Times" charset="0"/>
            </a:endParaRPr>
          </a:p>
        </p:txBody>
      </p:sp>
    </p:spTree>
    <p:extLst>
      <p:ext uri="{BB962C8B-B14F-4D97-AF65-F5344CB8AC3E}">
        <p14:creationId xmlns:p14="http://schemas.microsoft.com/office/powerpoint/2010/main" val="2792503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 xmlns:a16="http://schemas.microsoft.com/office/drawing/2014/main" id="{0ED843C8-9D43-4589-8DA1-AE6B545C777C}"/>
              </a:ext>
            </a:extLst>
          </p:cNvPr>
          <p:cNvSpPr>
            <a:spLocks noGrp="1" noRot="1" noChangeAspect="1" noChangeArrowheads="1" noTextEdit="1"/>
          </p:cNvSpPr>
          <p:nvPr>
            <p:ph type="sldImg"/>
          </p:nvPr>
        </p:nvSpPr>
        <p:spPr>
          <a:ln/>
        </p:spPr>
      </p:sp>
      <p:sp>
        <p:nvSpPr>
          <p:cNvPr id="80899" name="Notes Placeholder 2">
            <a:extLst>
              <a:ext uri="{FF2B5EF4-FFF2-40B4-BE49-F238E27FC236}">
                <a16:creationId xmlns="" xmlns:a16="http://schemas.microsoft.com/office/drawing/2014/main" id="{747FE4D7-6553-40F9-AF04-1A1C1AE73C7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228600" indent="-228600">
              <a:buFontTx/>
              <a:buAutoNum type="arabicPeriod"/>
              <a:defRPr/>
            </a:pPr>
            <a:r>
              <a:rPr lang="en-US" altLang="en-US" dirty="0">
                <a:latin typeface="Times" charset="0"/>
              </a:rPr>
              <a:t>The size and total number of data collectors will depend on the assessment scope, time frame, volume of data being collected, sample size, budget, and HR capacity</a:t>
            </a:r>
            <a:r>
              <a:rPr lang="en-US" altLang="en-US" dirty="0" smtClean="0">
                <a:latin typeface="Times" charset="0"/>
              </a:rPr>
              <a:t>.</a:t>
            </a:r>
            <a:r>
              <a:rPr lang="en-US" altLang="en-US" baseline="0" dirty="0" smtClean="0">
                <a:latin typeface="Times" charset="0"/>
              </a:rPr>
              <a:t> Although preferable to use current SC actors, need to balance this with not having someone collect data for something they are responsible for. For example, in Zambia we use the Provincial Pharmacists as the data collection team leads. They were not allowed to go to the Province they manage or where they are from.</a:t>
            </a:r>
            <a:endParaRPr lang="en-US" altLang="en-US" dirty="0">
              <a:latin typeface="Times" charset="0"/>
            </a:endParaRPr>
          </a:p>
        </p:txBody>
      </p:sp>
      <p:sp>
        <p:nvSpPr>
          <p:cNvPr id="80900" name="Slide Number Placeholder 3">
            <a:extLst>
              <a:ext uri="{FF2B5EF4-FFF2-40B4-BE49-F238E27FC236}">
                <a16:creationId xmlns="" xmlns:a16="http://schemas.microsoft.com/office/drawing/2014/main" id="{B0C6009E-E8F6-49AE-9418-D76A7C3BF0E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2A26EDF-18D1-4D05-84BD-90A51EE20E6C}" type="slidenum">
              <a:rPr lang="en-US" altLang="en-US" sz="1200">
                <a:latin typeface="Times" charset="0"/>
              </a:rPr>
              <a:pPr>
                <a:defRPr/>
              </a:pPr>
              <a:t>15</a:t>
            </a:fld>
            <a:endParaRPr lang="en-US" altLang="en-US" sz="1200">
              <a:latin typeface="Times" charset="0"/>
            </a:endParaRPr>
          </a:p>
        </p:txBody>
      </p:sp>
    </p:spTree>
    <p:extLst>
      <p:ext uri="{BB962C8B-B14F-4D97-AF65-F5344CB8AC3E}">
        <p14:creationId xmlns:p14="http://schemas.microsoft.com/office/powerpoint/2010/main" val="1994002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 xmlns:a16="http://schemas.microsoft.com/office/drawing/2014/main" id="{831833DC-C0E4-487B-8A06-C6B6BF68F868}"/>
              </a:ext>
            </a:extLst>
          </p:cNvPr>
          <p:cNvSpPr>
            <a:spLocks noGrp="1" noRot="1" noChangeAspect="1" noChangeArrowheads="1" noTextEdit="1"/>
          </p:cNvSpPr>
          <p:nvPr>
            <p:ph type="sldImg"/>
          </p:nvPr>
        </p:nvSpPr>
        <p:spPr>
          <a:ln/>
        </p:spPr>
      </p:sp>
      <p:sp>
        <p:nvSpPr>
          <p:cNvPr id="74755" name="Notes Placeholder 2">
            <a:extLst>
              <a:ext uri="{FF2B5EF4-FFF2-40B4-BE49-F238E27FC236}">
                <a16:creationId xmlns="" xmlns:a16="http://schemas.microsoft.com/office/drawing/2014/main" id="{1FE247BA-A367-45F5-B6BE-2B16CC85FA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a:p>
        </p:txBody>
      </p:sp>
      <p:sp>
        <p:nvSpPr>
          <p:cNvPr id="74756" name="Slide Number Placeholder 3">
            <a:extLst>
              <a:ext uri="{FF2B5EF4-FFF2-40B4-BE49-F238E27FC236}">
                <a16:creationId xmlns="" xmlns:a16="http://schemas.microsoft.com/office/drawing/2014/main" id="{8545D780-E019-4FA1-BBE0-5D10029373D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AC7F7AA9-CBA4-464C-B2F3-A3BA9A907AB4}" type="slidenum">
              <a:rPr lang="en-US" altLang="en-US" sz="1200">
                <a:latin typeface="Times" charset="0"/>
              </a:rPr>
              <a:pPr>
                <a:defRPr/>
              </a:pPr>
              <a:t>16</a:t>
            </a:fld>
            <a:endParaRPr lang="en-US" altLang="en-US" sz="1200">
              <a:latin typeface="Times" charset="0"/>
            </a:endParaRPr>
          </a:p>
        </p:txBody>
      </p:sp>
    </p:spTree>
    <p:extLst>
      <p:ext uri="{BB962C8B-B14F-4D97-AF65-F5344CB8AC3E}">
        <p14:creationId xmlns:p14="http://schemas.microsoft.com/office/powerpoint/2010/main" val="1264445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 xmlns:a16="http://schemas.microsoft.com/office/drawing/2014/main" id="{ED78C5C6-1F9B-451E-BF11-5F5E43AA262D}"/>
              </a:ext>
            </a:extLst>
          </p:cNvPr>
          <p:cNvSpPr>
            <a:spLocks noGrp="1" noRot="1" noChangeAspect="1" noChangeArrowheads="1" noTextEdit="1"/>
          </p:cNvSpPr>
          <p:nvPr>
            <p:ph type="sldImg"/>
          </p:nvPr>
        </p:nvSpPr>
        <p:spPr>
          <a:ln/>
        </p:spPr>
      </p:sp>
      <p:sp>
        <p:nvSpPr>
          <p:cNvPr id="84995" name="Notes Placeholder 2">
            <a:extLst>
              <a:ext uri="{FF2B5EF4-FFF2-40B4-BE49-F238E27FC236}">
                <a16:creationId xmlns="" xmlns:a16="http://schemas.microsoft.com/office/drawing/2014/main" id="{C1F0DBD3-7BAC-4C25-9818-31662251C72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To Presenter:   1. Running budget scenarios based on different data collection team sizes and level of effort will help.</a:t>
            </a:r>
          </a:p>
          <a:p>
            <a:pPr>
              <a:defRPr/>
            </a:pPr>
            <a:r>
              <a:rPr lang="en-US" altLang="en-US" dirty="0">
                <a:latin typeface="Times" charset="0"/>
              </a:rPr>
              <a:t> 	2. Summarize requirements per phase in terms of activities and outputs. </a:t>
            </a:r>
          </a:p>
          <a:p>
            <a:pPr>
              <a:defRPr/>
            </a:pPr>
            <a:r>
              <a:rPr lang="en-US" altLang="en-US" dirty="0">
                <a:latin typeface="Times" charset="0"/>
              </a:rPr>
              <a:t>	3. May be helpful to use a Gannt chart or other planning tool to visualize the </a:t>
            </a:r>
            <a:r>
              <a:rPr lang="en-US" altLang="en-US" dirty="0" err="1">
                <a:latin typeface="Times" charset="0"/>
              </a:rPr>
              <a:t>workplan</a:t>
            </a:r>
            <a:r>
              <a:rPr lang="en-US" altLang="en-US" dirty="0" smtClean="0">
                <a:latin typeface="Times" charset="0"/>
              </a:rPr>
              <a:t>.</a:t>
            </a:r>
          </a:p>
          <a:p>
            <a:pPr>
              <a:defRPr/>
            </a:pPr>
            <a:r>
              <a:rPr lang="en-US" altLang="en-US" dirty="0" smtClean="0">
                <a:latin typeface="Times" charset="0"/>
              </a:rPr>
              <a:t>If you plan to visit 100 health facilities, one team could take up to 100 days, which is not feasible. 10 teams could do it in 10 days, depending on distances</a:t>
            </a:r>
            <a:r>
              <a:rPr lang="en-US" altLang="en-US" baseline="0" dirty="0" smtClean="0">
                <a:latin typeface="Times" charset="0"/>
              </a:rPr>
              <a:t> between facilities</a:t>
            </a:r>
            <a:r>
              <a:rPr lang="en-US" altLang="en-US" baseline="0" dirty="0" smtClean="0">
                <a:latin typeface="Times" charset="0"/>
              </a:rPr>
              <a:t>.</a:t>
            </a:r>
          </a:p>
          <a:p>
            <a:pPr>
              <a:defRPr/>
            </a:pPr>
            <a:r>
              <a:rPr lang="en-US" altLang="en-US" baseline="0" dirty="0" smtClean="0">
                <a:latin typeface="Times" charset="0"/>
              </a:rPr>
              <a:t>Note that we are covering </a:t>
            </a:r>
            <a:r>
              <a:rPr lang="en-US" altLang="en-US" baseline="0" dirty="0" err="1" smtClean="0">
                <a:latin typeface="Times" charset="0"/>
              </a:rPr>
              <a:t>budgetting</a:t>
            </a:r>
            <a:r>
              <a:rPr lang="en-US" altLang="en-US" baseline="0" dirty="0" smtClean="0">
                <a:latin typeface="Times" charset="0"/>
              </a:rPr>
              <a:t> here at the end of this session, but you saw that it is included in the project initiation phase and finalized in the planning phase.</a:t>
            </a:r>
            <a:endParaRPr lang="en-US" altLang="en-US" dirty="0">
              <a:latin typeface="Times" charset="0"/>
            </a:endParaRPr>
          </a:p>
        </p:txBody>
      </p:sp>
      <p:sp>
        <p:nvSpPr>
          <p:cNvPr id="84996" name="Slide Number Placeholder 3">
            <a:extLst>
              <a:ext uri="{FF2B5EF4-FFF2-40B4-BE49-F238E27FC236}">
                <a16:creationId xmlns="" xmlns:a16="http://schemas.microsoft.com/office/drawing/2014/main" id="{A0C62DEF-0CD5-4DCE-97CE-A35DF46BCB3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C802E3F-96CC-4CA6-A533-BD703EDFC400}" type="slidenum">
              <a:rPr lang="en-US" altLang="en-US" sz="1200">
                <a:latin typeface="Times" charset="0"/>
              </a:rPr>
              <a:pPr>
                <a:defRPr/>
              </a:pPr>
              <a:t>17</a:t>
            </a:fld>
            <a:endParaRPr lang="en-US" altLang="en-US" sz="1200">
              <a:latin typeface="Times" charset="0"/>
            </a:endParaRPr>
          </a:p>
        </p:txBody>
      </p:sp>
    </p:spTree>
    <p:extLst>
      <p:ext uri="{BB962C8B-B14F-4D97-AF65-F5344CB8AC3E}">
        <p14:creationId xmlns:p14="http://schemas.microsoft.com/office/powerpoint/2010/main" val="526518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point is not to go through this line by line, but mention that the tool kit has these sample budget templates</a:t>
            </a:r>
            <a:r>
              <a:rPr lang="en-US" dirty="0" smtClean="0"/>
              <a:t>. Reminder</a:t>
            </a:r>
            <a:r>
              <a:rPr lang="en-US" baseline="0" dirty="0" smtClean="0"/>
              <a:t> of morning session and cost drivers. Point out how little the </a:t>
            </a:r>
            <a:r>
              <a:rPr lang="en-US" baseline="0" dirty="0" err="1" smtClean="0"/>
              <a:t>SurveyCTO</a:t>
            </a:r>
            <a:r>
              <a:rPr lang="en-US" baseline="0" dirty="0" smtClean="0"/>
              <a:t> license is out of these budgets if this is </a:t>
            </a:r>
            <a:r>
              <a:rPr lang="en-US" baseline="0" smtClean="0"/>
              <a:t>an issue.</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18</a:t>
            </a:fld>
            <a:endParaRPr lang="en-US"/>
          </a:p>
        </p:txBody>
      </p:sp>
    </p:spTree>
    <p:extLst>
      <p:ext uri="{BB962C8B-B14F-4D97-AF65-F5344CB8AC3E}">
        <p14:creationId xmlns:p14="http://schemas.microsoft.com/office/powerpoint/2010/main" val="4273025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 xmlns:a16="http://schemas.microsoft.com/office/drawing/2014/main" id="{ECD3EBB4-E1A6-4A63-A4B1-6C7D05C6D271}"/>
              </a:ext>
            </a:extLst>
          </p:cNvPr>
          <p:cNvSpPr>
            <a:spLocks noGrp="1" noRot="1" noChangeAspect="1" noChangeArrowheads="1" noTextEdit="1"/>
          </p:cNvSpPr>
          <p:nvPr>
            <p:ph type="sldImg"/>
          </p:nvPr>
        </p:nvSpPr>
        <p:spPr>
          <a:ln/>
        </p:spPr>
      </p:sp>
      <p:sp>
        <p:nvSpPr>
          <p:cNvPr id="56323" name="Notes Placeholder 2">
            <a:extLst>
              <a:ext uri="{FF2B5EF4-FFF2-40B4-BE49-F238E27FC236}">
                <a16:creationId xmlns="" xmlns:a16="http://schemas.microsoft.com/office/drawing/2014/main" id="{5186EEE8-BE8D-4746-A8BF-F237625507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r>
              <a:rPr lang="en-US" altLang="en-US" sz="1200" dirty="0">
                <a:solidFill>
                  <a:schemeClr val="tx1"/>
                </a:solidFill>
                <a:latin typeface="Gill Sans MT" panose="020B0502020104020203" pitchFamily="34" charset="0"/>
                <a:cs typeface="Gill Sans MT" panose="020B0502020104020203" pitchFamily="34" charset="0"/>
              </a:rPr>
              <a:t>Finalize scope for the NSCA triggers development of workplan and budget. Detailed workplan must align with overarching phases and their time estimates</a:t>
            </a:r>
            <a:r>
              <a:rPr lang="en-US" altLang="en-US" sz="1200" dirty="0" smtClean="0">
                <a:solidFill>
                  <a:schemeClr val="tx1"/>
                </a:solidFill>
                <a:latin typeface="Gill Sans MT" panose="020B0502020104020203" pitchFamily="34" charset="0"/>
                <a:cs typeface="Gill Sans MT" panose="020B0502020104020203" pitchFamily="34" charset="0"/>
              </a:rPr>
              <a:t>. In looking at the timeline you can see that data collection is only 3-5 weeks of a 6+ month project, example in a few slides shows a 9-month process</a:t>
            </a:r>
            <a:r>
              <a:rPr lang="en-US" altLang="en-US" sz="1200" dirty="0" smtClean="0">
                <a:solidFill>
                  <a:schemeClr val="tx1"/>
                </a:solidFill>
                <a:latin typeface="Gill Sans MT" panose="020B0502020104020203" pitchFamily="34" charset="0"/>
                <a:cs typeface="Gill Sans MT" panose="020B0502020104020203" pitchFamily="34" charset="0"/>
              </a:rPr>
              <a:t>. In general we are aiming</a:t>
            </a:r>
            <a:r>
              <a:rPr lang="en-US" altLang="en-US" sz="1200" baseline="0" dirty="0" smtClean="0">
                <a:solidFill>
                  <a:schemeClr val="tx1"/>
                </a:solidFill>
                <a:latin typeface="Gill Sans MT" panose="020B0502020104020203" pitchFamily="34" charset="0"/>
                <a:cs typeface="Gill Sans MT" panose="020B0502020104020203" pitchFamily="34" charset="0"/>
              </a:rPr>
              <a:t> for 6-9 months. NSCA 1.0 was 12-18 months in some cases.</a:t>
            </a:r>
            <a:endParaRPr lang="en-US" altLang="en-US" sz="12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1200" dirty="0" smtClean="0">
                <a:solidFill>
                  <a:schemeClr val="tx1"/>
                </a:solidFill>
                <a:latin typeface="Gill Sans MT" panose="020B0502020104020203" pitchFamily="34" charset="0"/>
                <a:cs typeface="Gill Sans MT" panose="020B0502020104020203" pitchFamily="34" charset="0"/>
              </a:rPr>
              <a:t>Draw </a:t>
            </a:r>
            <a:r>
              <a:rPr lang="en-US" altLang="en-US" sz="1200" dirty="0">
                <a:solidFill>
                  <a:schemeClr val="tx1"/>
                </a:solidFill>
                <a:latin typeface="Gill Sans MT" panose="020B0502020104020203" pitchFamily="34" charset="0"/>
                <a:cs typeface="Gill Sans MT" panose="020B0502020104020203" pitchFamily="34" charset="0"/>
              </a:rPr>
              <a:t>up overarching timeframe schema by laying out key activities and general time estimates.</a:t>
            </a:r>
          </a:p>
          <a:p>
            <a:pPr eaLnBrk="1" hangingPunct="1"/>
            <a:r>
              <a:rPr lang="en-US" altLang="en-US" sz="1200" dirty="0" smtClean="0">
                <a:solidFill>
                  <a:schemeClr val="tx1"/>
                </a:solidFill>
                <a:latin typeface="Gill Sans MT" panose="020B0502020104020203" pitchFamily="34" charset="0"/>
                <a:cs typeface="Gill Sans MT" panose="020B0502020104020203" pitchFamily="34" charset="0"/>
              </a:rPr>
              <a:t>Estimates </a:t>
            </a:r>
            <a:r>
              <a:rPr lang="en-US" altLang="en-US" sz="1200" dirty="0">
                <a:solidFill>
                  <a:schemeClr val="tx1"/>
                </a:solidFill>
                <a:latin typeface="Gill Sans MT" panose="020B0502020104020203" pitchFamily="34" charset="0"/>
                <a:cs typeface="Gill Sans MT" panose="020B0502020104020203" pitchFamily="34" charset="0"/>
              </a:rPr>
              <a:t>encompass the following:</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Project start date.</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Field Collection Start date.</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Time within Project phases </a:t>
            </a:r>
          </a:p>
          <a:p>
            <a:endParaRPr lang="en-US" altLang="en-US" dirty="0"/>
          </a:p>
        </p:txBody>
      </p:sp>
      <p:sp>
        <p:nvSpPr>
          <p:cNvPr id="56324" name="Slide Number Placeholder 3">
            <a:extLst>
              <a:ext uri="{FF2B5EF4-FFF2-40B4-BE49-F238E27FC236}">
                <a16:creationId xmlns="" xmlns:a16="http://schemas.microsoft.com/office/drawing/2014/main" id="{1E4D26EC-1B25-42DE-9598-4A89D3381BA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91366EF2-E44D-4158-94A6-2E75A02CED38}" type="slidenum">
              <a:rPr lang="en-US" altLang="en-US" sz="1200">
                <a:latin typeface="Times" charset="0"/>
              </a:rPr>
              <a:pPr>
                <a:defRPr/>
              </a:pPr>
              <a:t>3</a:t>
            </a:fld>
            <a:endParaRPr lang="en-US" altLang="en-US" sz="1200">
              <a:latin typeface="Times" charset="0"/>
            </a:endParaRPr>
          </a:p>
        </p:txBody>
      </p:sp>
    </p:spTree>
    <p:extLst>
      <p:ext uri="{BB962C8B-B14F-4D97-AF65-F5344CB8AC3E}">
        <p14:creationId xmlns:p14="http://schemas.microsoft.com/office/powerpoint/2010/main" val="3852970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 xmlns:a16="http://schemas.microsoft.com/office/drawing/2014/main" id="{91EFA0E9-6066-42B5-9CE8-B7A47F308320}"/>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 xmlns:a16="http://schemas.microsoft.com/office/drawing/2014/main" id="{E04A6A66-9A27-41DE-86A5-7BB766275D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smtClean="0"/>
              <a:t>The Daily activity schedule is included in a subsequent session.</a:t>
            </a:r>
            <a:endParaRPr lang="en-US" altLang="en-US" dirty="0"/>
          </a:p>
        </p:txBody>
      </p:sp>
      <p:sp>
        <p:nvSpPr>
          <p:cNvPr id="60420" name="Slide Number Placeholder 3">
            <a:extLst>
              <a:ext uri="{FF2B5EF4-FFF2-40B4-BE49-F238E27FC236}">
                <a16:creationId xmlns="" xmlns:a16="http://schemas.microsoft.com/office/drawing/2014/main" id="{9CF2AF06-2EAE-4E23-A133-3C225F4B069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8634376B-C053-49C1-B5B2-C74BD799879D}" type="slidenum">
              <a:rPr lang="en-US" altLang="en-US" sz="1200">
                <a:latin typeface="Times" charset="0"/>
              </a:rPr>
              <a:pPr>
                <a:defRPr/>
              </a:pPr>
              <a:t>4</a:t>
            </a:fld>
            <a:endParaRPr lang="en-US" altLang="en-US" sz="1200">
              <a:latin typeface="Times" charset="0"/>
            </a:endParaRPr>
          </a:p>
        </p:txBody>
      </p:sp>
    </p:spTree>
    <p:extLst>
      <p:ext uri="{BB962C8B-B14F-4D97-AF65-F5344CB8AC3E}">
        <p14:creationId xmlns:p14="http://schemas.microsoft.com/office/powerpoint/2010/main" val="880871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 xmlns:a16="http://schemas.microsoft.com/office/drawing/2014/main" id="{E0D6D630-B5A8-4D06-A3F9-9FAF2A6657DA}"/>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 xmlns:a16="http://schemas.microsoft.com/office/drawing/2014/main" id="{F7DBB716-8D3C-42EA-AAA4-1D45A894316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To Presenter:   1. Final scope triggers development of </a:t>
            </a:r>
            <a:r>
              <a:rPr lang="en-US" altLang="en-US" dirty="0" err="1">
                <a:latin typeface="Times" charset="0"/>
              </a:rPr>
              <a:t>workplan</a:t>
            </a:r>
            <a:r>
              <a:rPr lang="en-US" altLang="en-US" dirty="0">
                <a:latin typeface="Times" charset="0"/>
              </a:rPr>
              <a:t> and budget. Detailed </a:t>
            </a:r>
            <a:r>
              <a:rPr lang="en-US" altLang="en-US" dirty="0" err="1">
                <a:latin typeface="Times" charset="0"/>
              </a:rPr>
              <a:t>workplan</a:t>
            </a:r>
            <a:r>
              <a:rPr lang="en-US" altLang="en-US" dirty="0">
                <a:latin typeface="Times" charset="0"/>
              </a:rPr>
              <a:t> must align with overarching phases and their time estimates.</a:t>
            </a:r>
          </a:p>
          <a:p>
            <a:pPr>
              <a:defRPr/>
            </a:pPr>
            <a:r>
              <a:rPr lang="en-US" altLang="en-US" dirty="0">
                <a:latin typeface="Times" charset="0"/>
              </a:rPr>
              <a:t> 	2. Summarize requirements per phase in terms of activities and outputs. </a:t>
            </a:r>
          </a:p>
          <a:p>
            <a:pPr>
              <a:defRPr/>
            </a:pPr>
            <a:r>
              <a:rPr lang="en-US" altLang="en-US" dirty="0">
                <a:latin typeface="Times" charset="0"/>
              </a:rPr>
              <a:t>	3. May be </a:t>
            </a:r>
            <a:r>
              <a:rPr lang="en-US" altLang="en-US" dirty="0" smtClean="0">
                <a:latin typeface="Times" charset="0"/>
              </a:rPr>
              <a:t>helpful </a:t>
            </a:r>
            <a:r>
              <a:rPr lang="en-US" altLang="en-US" dirty="0">
                <a:latin typeface="Times" charset="0"/>
              </a:rPr>
              <a:t>to use a </a:t>
            </a:r>
            <a:r>
              <a:rPr lang="en-US" altLang="en-US" dirty="0" err="1">
                <a:latin typeface="Times" charset="0"/>
              </a:rPr>
              <a:t>Gannt</a:t>
            </a:r>
            <a:r>
              <a:rPr lang="en-US" altLang="en-US" dirty="0">
                <a:latin typeface="Times" charset="0"/>
              </a:rPr>
              <a:t> chart or other planning tool to visualize the </a:t>
            </a:r>
            <a:r>
              <a:rPr lang="en-US" altLang="en-US" dirty="0" err="1">
                <a:latin typeface="Times" charset="0"/>
              </a:rPr>
              <a:t>workplan</a:t>
            </a:r>
            <a:r>
              <a:rPr lang="en-US" altLang="en-US" dirty="0" smtClean="0">
                <a:latin typeface="Times" charset="0"/>
              </a:rPr>
              <a:t>.</a:t>
            </a:r>
          </a:p>
          <a:p>
            <a:pPr>
              <a:defRPr/>
            </a:pPr>
            <a:r>
              <a:rPr lang="en-US" altLang="en-US" dirty="0" smtClean="0">
                <a:latin typeface="Times" charset="0"/>
              </a:rPr>
              <a:t>As with any project</a:t>
            </a:r>
            <a:r>
              <a:rPr lang="en-US" altLang="en-US" baseline="0" dirty="0" smtClean="0">
                <a:latin typeface="Times" charset="0"/>
              </a:rPr>
              <a:t> we all know that the report finalization can take a long time if deadlines are not set and met for the reviews and revisions. The longer this drags out the less relevant the findings.</a:t>
            </a:r>
            <a:endParaRPr lang="en-US" altLang="en-US" dirty="0">
              <a:latin typeface="Times" charset="0"/>
            </a:endParaRPr>
          </a:p>
        </p:txBody>
      </p:sp>
      <p:sp>
        <p:nvSpPr>
          <p:cNvPr id="62468" name="Slide Number Placeholder 3">
            <a:extLst>
              <a:ext uri="{FF2B5EF4-FFF2-40B4-BE49-F238E27FC236}">
                <a16:creationId xmlns="" xmlns:a16="http://schemas.microsoft.com/office/drawing/2014/main" id="{0F6EBDB5-86E1-4C97-A471-33F9EDF2C7D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E93E194-20B1-4199-9BDB-76DF77FAAC6A}" type="slidenum">
              <a:rPr lang="en-US" altLang="en-US" sz="1200">
                <a:latin typeface="Times" charset="0"/>
              </a:rPr>
              <a:pPr>
                <a:defRPr/>
              </a:pPr>
              <a:t>5</a:t>
            </a:fld>
            <a:endParaRPr lang="en-US" altLang="en-US" sz="1200">
              <a:latin typeface="Times" charset="0"/>
            </a:endParaRPr>
          </a:p>
        </p:txBody>
      </p:sp>
    </p:spTree>
    <p:extLst>
      <p:ext uri="{BB962C8B-B14F-4D97-AF65-F5344CB8AC3E}">
        <p14:creationId xmlns:p14="http://schemas.microsoft.com/office/powerpoint/2010/main" val="1180359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 xmlns:a16="http://schemas.microsoft.com/office/drawing/2014/main" id="{585BAE90-0AEA-49C4-B428-17E87485CB30}"/>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 xmlns:a16="http://schemas.microsoft.com/office/drawing/2014/main" id="{3133F861-89BB-45EB-9282-256C989F7D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To Presenter:   1. Mention examples of assessment objectives.</a:t>
            </a:r>
          </a:p>
          <a:p>
            <a:pPr>
              <a:defRPr/>
            </a:pPr>
            <a:r>
              <a:rPr lang="en-US" altLang="en-US" dirty="0">
                <a:latin typeface="Times" charset="0"/>
              </a:rPr>
              <a:t>	2. Secured commitment to conduct assessment is validating that key documents are in place: 1, SOW or TOR 2. Confirmed funding 3. Information assessment requestor 4, 	    Information on participating institutions.</a:t>
            </a:r>
          </a:p>
          <a:p>
            <a:pPr>
              <a:defRPr/>
            </a:pPr>
            <a:r>
              <a:rPr lang="en-US" altLang="en-US" dirty="0">
                <a:latin typeface="Times" charset="0"/>
              </a:rPr>
              <a:t> 	3. Mention examples of scoping requirements to be defined.</a:t>
            </a:r>
          </a:p>
          <a:p>
            <a:pPr>
              <a:defRPr/>
            </a:pPr>
            <a:r>
              <a:rPr lang="en-US" altLang="en-US" dirty="0">
                <a:latin typeface="Times" charset="0"/>
              </a:rPr>
              <a:t>	4. Mention all the other milestones for planning and </a:t>
            </a:r>
            <a:r>
              <a:rPr lang="en-US" altLang="en-US" dirty="0" smtClean="0">
                <a:latin typeface="Times" charset="0"/>
              </a:rPr>
              <a:t>preparation </a:t>
            </a:r>
            <a:r>
              <a:rPr lang="en-US" altLang="en-US" dirty="0">
                <a:latin typeface="Times" charset="0"/>
              </a:rPr>
              <a:t>and timelines</a:t>
            </a:r>
            <a:r>
              <a:rPr lang="en-US" altLang="en-US" dirty="0" smtClean="0">
                <a:latin typeface="Times" charset="0"/>
              </a:rPr>
              <a:t>.</a:t>
            </a:r>
          </a:p>
          <a:p>
            <a:pPr>
              <a:defRPr/>
            </a:pPr>
            <a:r>
              <a:rPr lang="en-US" altLang="en-US" dirty="0" smtClean="0">
                <a:latin typeface="Times" charset="0"/>
              </a:rPr>
              <a:t>The</a:t>
            </a:r>
            <a:r>
              <a:rPr lang="en-US" altLang="en-US" baseline="0" dirty="0" smtClean="0">
                <a:latin typeface="Times" charset="0"/>
              </a:rPr>
              <a:t> scope (including facility types/levels of the supply chain and functional areas) determines (or is determined by) the funding.</a:t>
            </a:r>
            <a:endParaRPr lang="en-US" altLang="en-US" dirty="0">
              <a:latin typeface="Times" charset="0"/>
            </a:endParaRPr>
          </a:p>
        </p:txBody>
      </p:sp>
      <p:sp>
        <p:nvSpPr>
          <p:cNvPr id="64516" name="Slide Number Placeholder 3">
            <a:extLst>
              <a:ext uri="{FF2B5EF4-FFF2-40B4-BE49-F238E27FC236}">
                <a16:creationId xmlns="" xmlns:a16="http://schemas.microsoft.com/office/drawing/2014/main" id="{A3557B47-5AA9-426D-920C-BFD59132035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4E3EF53-DE19-400C-9C0F-EE84372EE22C}" type="slidenum">
              <a:rPr lang="en-US" altLang="en-US" sz="1200">
                <a:latin typeface="Times" charset="0"/>
              </a:rPr>
              <a:pPr>
                <a:defRPr/>
              </a:pPr>
              <a:t>6</a:t>
            </a:fld>
            <a:endParaRPr lang="en-US" altLang="en-US" sz="1200">
              <a:latin typeface="Times" charset="0"/>
            </a:endParaRPr>
          </a:p>
        </p:txBody>
      </p:sp>
    </p:spTree>
    <p:extLst>
      <p:ext uri="{BB962C8B-B14F-4D97-AF65-F5344CB8AC3E}">
        <p14:creationId xmlns:p14="http://schemas.microsoft.com/office/powerpoint/2010/main" val="31308847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 xmlns:a16="http://schemas.microsoft.com/office/drawing/2014/main" id="{585BAE90-0AEA-49C4-B428-17E87485CB30}"/>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 xmlns:a16="http://schemas.microsoft.com/office/drawing/2014/main" id="{3133F861-89BB-45EB-9282-256C989F7D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To Presenter:   1. Mention examples of assessment objectives.</a:t>
            </a:r>
          </a:p>
          <a:p>
            <a:pPr>
              <a:defRPr/>
            </a:pPr>
            <a:r>
              <a:rPr lang="en-US" altLang="en-US" dirty="0" smtClean="0">
                <a:latin typeface="Times" charset="0"/>
              </a:rPr>
              <a:t>Ensure</a:t>
            </a:r>
            <a:r>
              <a:rPr lang="en-US" altLang="en-US" baseline="0" dirty="0" smtClean="0">
                <a:latin typeface="Times" charset="0"/>
              </a:rPr>
              <a:t> </a:t>
            </a:r>
            <a:r>
              <a:rPr lang="en-US" altLang="en-US" baseline="0" dirty="0" smtClean="0">
                <a:latin typeface="Times" charset="0"/>
              </a:rPr>
              <a:t>stakeholders </a:t>
            </a:r>
            <a:r>
              <a:rPr lang="en-US" altLang="en-US" baseline="0" dirty="0" smtClean="0">
                <a:latin typeface="Times" charset="0"/>
              </a:rPr>
              <a:t>are informed and able to participate as needed. Next sessions specifically focuses on stakeholders</a:t>
            </a:r>
            <a:r>
              <a:rPr lang="en-US" altLang="en-US" baseline="0" dirty="0" smtClean="0">
                <a:latin typeface="Times" charset="0"/>
              </a:rPr>
              <a:t>.</a:t>
            </a:r>
          </a:p>
          <a:p>
            <a:pPr>
              <a:defRPr/>
            </a:pPr>
            <a:r>
              <a:rPr lang="en-US" altLang="en-US" baseline="0" dirty="0" smtClean="0">
                <a:latin typeface="Times" charset="0"/>
              </a:rPr>
              <a:t>Planning (3 weeks) and Preparation (9 weeks) make up the 12 weeks.</a:t>
            </a:r>
          </a:p>
          <a:p>
            <a:pPr>
              <a:defRPr/>
            </a:pPr>
            <a:r>
              <a:rPr lang="en-US" altLang="en-US" baseline="0" dirty="0" smtClean="0">
                <a:latin typeface="Times" charset="0"/>
              </a:rPr>
              <a:t>Plan logistics for data collection.</a:t>
            </a:r>
            <a:endParaRPr lang="en-US" altLang="en-US" dirty="0">
              <a:latin typeface="Times" charset="0"/>
            </a:endParaRPr>
          </a:p>
        </p:txBody>
      </p:sp>
      <p:sp>
        <p:nvSpPr>
          <p:cNvPr id="64516" name="Slide Number Placeholder 3">
            <a:extLst>
              <a:ext uri="{FF2B5EF4-FFF2-40B4-BE49-F238E27FC236}">
                <a16:creationId xmlns="" xmlns:a16="http://schemas.microsoft.com/office/drawing/2014/main" id="{A3557B47-5AA9-426D-920C-BFD59132035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44E3EF53-DE19-400C-9C0F-EE84372EE22C}" type="slidenum">
              <a:rPr lang="en-US" altLang="en-US" sz="1200">
                <a:latin typeface="Times" charset="0"/>
              </a:rPr>
              <a:pPr>
                <a:defRPr/>
              </a:pPr>
              <a:t>7</a:t>
            </a:fld>
            <a:endParaRPr lang="en-US" altLang="en-US" sz="1200">
              <a:latin typeface="Times" charset="0"/>
            </a:endParaRPr>
          </a:p>
        </p:txBody>
      </p:sp>
    </p:spTree>
    <p:extLst>
      <p:ext uri="{BB962C8B-B14F-4D97-AF65-F5344CB8AC3E}">
        <p14:creationId xmlns:p14="http://schemas.microsoft.com/office/powerpoint/2010/main" val="120843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 xmlns:a16="http://schemas.microsoft.com/office/drawing/2014/main" id="{58E05912-5091-4555-9F15-E17F9BF735F8}"/>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 xmlns:a16="http://schemas.microsoft.com/office/drawing/2014/main" id="{00FFBA98-AADA-4457-AEBE-0D8AEEF85DF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a:latin typeface="Times" charset="0"/>
              </a:rPr>
              <a:t>To Presenter	1. </a:t>
            </a:r>
            <a:r>
              <a:rPr lang="en-US" altLang="en-US" dirty="0" smtClean="0">
                <a:latin typeface="Times" charset="0"/>
              </a:rPr>
              <a:t>Discuss each </a:t>
            </a:r>
            <a:r>
              <a:rPr lang="en-US" altLang="en-US" dirty="0">
                <a:latin typeface="Times" charset="0"/>
              </a:rPr>
              <a:t>data collection and analysis milestone.</a:t>
            </a:r>
          </a:p>
          <a:p>
            <a:pPr eaLnBrk="1" hangingPunct="1"/>
            <a:r>
              <a:rPr lang="en-US" altLang="en-US" sz="1200" dirty="0">
                <a:solidFill>
                  <a:schemeClr val="tx1"/>
                </a:solidFill>
                <a:latin typeface="Gill Sans MT" panose="020B0502020104020203" pitchFamily="34" charset="0"/>
                <a:cs typeface="Gill Sans MT" panose="020B0502020104020203" pitchFamily="34" charset="0"/>
              </a:rPr>
              <a:t>Finalize scope for the NSCA triggers development of workplan and budget. Detailed workplan must align with overarching phases and their time estimates.</a:t>
            </a:r>
          </a:p>
          <a:p>
            <a:pPr eaLnBrk="1" hangingPunct="1"/>
            <a:endParaRPr lang="en-US" altLang="en-US" sz="12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1200" dirty="0">
                <a:solidFill>
                  <a:schemeClr val="tx1"/>
                </a:solidFill>
                <a:latin typeface="Gill Sans MT" panose="020B0502020104020203" pitchFamily="34" charset="0"/>
                <a:cs typeface="Gill Sans MT" panose="020B0502020104020203" pitchFamily="34" charset="0"/>
              </a:rPr>
              <a:t>Draw up overarching timeframe schema by laying out key activities and general time estimates.</a:t>
            </a:r>
          </a:p>
          <a:p>
            <a:pPr eaLnBrk="1" hangingPunct="1">
              <a:buFont typeface="Arial" panose="020B0604020202020204" pitchFamily="34" charset="0"/>
              <a:buNone/>
            </a:pPr>
            <a:endParaRPr lang="en-US" altLang="en-US" sz="12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1200" dirty="0">
                <a:solidFill>
                  <a:schemeClr val="tx1"/>
                </a:solidFill>
                <a:latin typeface="Gill Sans MT" panose="020B0502020104020203" pitchFamily="34" charset="0"/>
                <a:cs typeface="Gill Sans MT" panose="020B0502020104020203" pitchFamily="34" charset="0"/>
              </a:rPr>
              <a:t>Estimates encompass the following:</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Project start date.</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Field Collection Start date.</a:t>
            </a:r>
          </a:p>
          <a:p>
            <a:pPr eaLnBrk="1" hangingPunct="1">
              <a:buFont typeface="Wingdings" panose="05000000000000000000" pitchFamily="2" charset="2"/>
              <a:buChar char="ü"/>
            </a:pPr>
            <a:r>
              <a:rPr lang="en-US" altLang="en-US" sz="1200" dirty="0">
                <a:solidFill>
                  <a:schemeClr val="tx1"/>
                </a:solidFill>
                <a:latin typeface="Gill Sans MT" panose="020B0502020104020203" pitchFamily="34" charset="0"/>
                <a:cs typeface="Gill Sans MT" panose="020B0502020104020203" pitchFamily="34" charset="0"/>
              </a:rPr>
              <a:t>Time within Project phases </a:t>
            </a:r>
          </a:p>
          <a:p>
            <a:pPr>
              <a:defRPr/>
            </a:pPr>
            <a:r>
              <a:rPr lang="en-US" altLang="en-US" dirty="0" smtClean="0">
                <a:latin typeface="Times" charset="0"/>
              </a:rPr>
              <a:t>Although supply chain mapping takes place during the data collection phase, an</a:t>
            </a:r>
            <a:r>
              <a:rPr lang="en-US" altLang="en-US" baseline="0" dirty="0" smtClean="0">
                <a:latin typeface="Times" charset="0"/>
              </a:rPr>
              <a:t> understanding of the supply chain needs to happen during the planning phase as the scope and sample are determined.</a:t>
            </a:r>
            <a:endParaRPr lang="en-US" altLang="en-US" dirty="0">
              <a:latin typeface="Times" charset="0"/>
            </a:endParaRPr>
          </a:p>
        </p:txBody>
      </p:sp>
      <p:sp>
        <p:nvSpPr>
          <p:cNvPr id="66564" name="Slide Number Placeholder 3">
            <a:extLst>
              <a:ext uri="{FF2B5EF4-FFF2-40B4-BE49-F238E27FC236}">
                <a16:creationId xmlns="" xmlns:a16="http://schemas.microsoft.com/office/drawing/2014/main" id="{D8F38D35-F893-459E-8E28-8E812A83D81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FB403F51-EBE3-4B6E-8976-ED8B0DC73613}" type="slidenum">
              <a:rPr lang="en-US" altLang="en-US" sz="1200">
                <a:latin typeface="Times" charset="0"/>
              </a:rPr>
              <a:pPr>
                <a:defRPr/>
              </a:pPr>
              <a:t>8</a:t>
            </a:fld>
            <a:endParaRPr lang="en-US" altLang="en-US" sz="1200">
              <a:latin typeface="Times" charset="0"/>
            </a:endParaRPr>
          </a:p>
        </p:txBody>
      </p:sp>
    </p:spTree>
    <p:extLst>
      <p:ext uri="{BB962C8B-B14F-4D97-AF65-F5344CB8AC3E}">
        <p14:creationId xmlns:p14="http://schemas.microsoft.com/office/powerpoint/2010/main" val="4107231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 xmlns:a16="http://schemas.microsoft.com/office/drawing/2014/main" id="{58E05912-5091-4555-9F15-E17F9BF735F8}"/>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 xmlns:a16="http://schemas.microsoft.com/office/drawing/2014/main" id="{00FFBA98-AADA-4457-AEBE-0D8AEEF85DF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smtClean="0">
                <a:latin typeface="Times" charset="0"/>
              </a:rPr>
              <a:t>These are occurring simultaneously.</a:t>
            </a:r>
            <a:endParaRPr lang="en-US" altLang="en-US" sz="1200"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200" dirty="0">
              <a:solidFill>
                <a:schemeClr val="tx1"/>
              </a:solidFill>
              <a:latin typeface="Gill Sans MT" panose="020B0502020104020203" pitchFamily="34" charset="0"/>
              <a:cs typeface="Gill Sans MT" panose="020B0502020104020203" pitchFamily="34" charset="0"/>
            </a:endParaRPr>
          </a:p>
          <a:p>
            <a:pPr>
              <a:defRPr/>
            </a:pPr>
            <a:endParaRPr lang="en-US" altLang="en-US" dirty="0">
              <a:latin typeface="Times" charset="0"/>
            </a:endParaRPr>
          </a:p>
        </p:txBody>
      </p:sp>
      <p:sp>
        <p:nvSpPr>
          <p:cNvPr id="66564" name="Slide Number Placeholder 3">
            <a:extLst>
              <a:ext uri="{FF2B5EF4-FFF2-40B4-BE49-F238E27FC236}">
                <a16:creationId xmlns="" xmlns:a16="http://schemas.microsoft.com/office/drawing/2014/main" id="{D8F38D35-F893-459E-8E28-8E812A83D81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FB403F51-EBE3-4B6E-8976-ED8B0DC73613}" type="slidenum">
              <a:rPr lang="en-US" altLang="en-US" sz="1200">
                <a:latin typeface="Times" charset="0"/>
              </a:rPr>
              <a:pPr>
                <a:defRPr/>
              </a:pPr>
              <a:t>9</a:t>
            </a:fld>
            <a:endParaRPr lang="en-US" altLang="en-US" sz="1200">
              <a:latin typeface="Times" charset="0"/>
            </a:endParaRPr>
          </a:p>
        </p:txBody>
      </p:sp>
    </p:spTree>
    <p:extLst>
      <p:ext uri="{BB962C8B-B14F-4D97-AF65-F5344CB8AC3E}">
        <p14:creationId xmlns:p14="http://schemas.microsoft.com/office/powerpoint/2010/main" val="27448483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 xmlns:a16="http://schemas.microsoft.com/office/drawing/2014/main" id="{57C4AEA5-C4C2-4236-94E7-E2768C003655}"/>
              </a:ext>
            </a:extLst>
          </p:cNvPr>
          <p:cNvSpPr>
            <a:spLocks noGrp="1" noRot="1" noChangeAspect="1" noChangeArrowheads="1" noTextEdit="1"/>
          </p:cNvSpPr>
          <p:nvPr>
            <p:ph type="sldImg"/>
          </p:nvPr>
        </p:nvSpPr>
        <p:spPr>
          <a:ln/>
        </p:spPr>
      </p:sp>
      <p:sp>
        <p:nvSpPr>
          <p:cNvPr id="68611" name="Notes Placeholder 2">
            <a:extLst>
              <a:ext uri="{FF2B5EF4-FFF2-40B4-BE49-F238E27FC236}">
                <a16:creationId xmlns="" xmlns:a16="http://schemas.microsoft.com/office/drawing/2014/main" id="{9DFA886A-038A-4285-AF41-210B4323AA2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defRPr/>
            </a:pPr>
            <a:r>
              <a:rPr lang="en-US" altLang="en-US" dirty="0" smtClean="0">
                <a:latin typeface="Times" charset="0"/>
              </a:rPr>
              <a:t>As</a:t>
            </a:r>
            <a:r>
              <a:rPr lang="en-US" altLang="en-US" baseline="0" dirty="0" smtClean="0">
                <a:latin typeface="Times" charset="0"/>
              </a:rPr>
              <a:t> mentioned previously, the more rounds of review the longer it takes to finalize the report. Need to establish and stick to deadlines</a:t>
            </a:r>
            <a:r>
              <a:rPr lang="en-US" altLang="en-US" baseline="0" dirty="0" smtClean="0">
                <a:latin typeface="Times" charset="0"/>
              </a:rPr>
              <a:t>. Report dissemination may include dissemination event.</a:t>
            </a:r>
            <a:endParaRPr lang="en-US" altLang="en-US" dirty="0">
              <a:latin typeface="Times" charset="0"/>
            </a:endParaRPr>
          </a:p>
        </p:txBody>
      </p:sp>
      <p:sp>
        <p:nvSpPr>
          <p:cNvPr id="68612" name="Slide Number Placeholder 3">
            <a:extLst>
              <a:ext uri="{FF2B5EF4-FFF2-40B4-BE49-F238E27FC236}">
                <a16:creationId xmlns="" xmlns:a16="http://schemas.microsoft.com/office/drawing/2014/main" id="{57FB8966-D7DF-45C2-92B8-32D7D623E91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A5873804-965C-46A7-BBB2-1D7936226E29}" type="slidenum">
              <a:rPr lang="en-US" altLang="en-US" sz="1200">
                <a:latin typeface="Times" charset="0"/>
              </a:rPr>
              <a:pPr>
                <a:defRPr/>
              </a:pPr>
              <a:t>10</a:t>
            </a:fld>
            <a:endParaRPr lang="en-US" altLang="en-US" sz="1200">
              <a:latin typeface="Times" charset="0"/>
            </a:endParaRPr>
          </a:p>
        </p:txBody>
      </p:sp>
    </p:spTree>
    <p:extLst>
      <p:ext uri="{BB962C8B-B14F-4D97-AF65-F5344CB8AC3E}">
        <p14:creationId xmlns:p14="http://schemas.microsoft.com/office/powerpoint/2010/main" val="21546313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8"/>
            <a:ext cx="8839199" cy="4876800"/>
          </a:xfrm>
          <a:prstGeom prst="rect">
            <a:avLst/>
          </a:prstGeom>
        </p:spPr>
      </p:pic>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a:outerShdw blurRad="254000" dir="2700000" algn="tl" rotWithShape="0">
              <a:srgbClr val="000000">
                <a:alpha val="20000"/>
              </a:srgbClr>
            </a:outerShdw>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chemeClr val="bg1"/>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883077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239252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207058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22565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348010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50899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4827033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1208314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52400" y="153987"/>
            <a:ext cx="8839201" cy="4876800"/>
          </a:xfrm>
          <a:prstGeom prst="rect">
            <a:avLst/>
          </a:prstGeom>
        </p:spPr>
      </p:pic>
      <p:sp>
        <p:nvSpPr>
          <p:cNvPr id="5" name="Text Placeholder 4"/>
          <p:cNvSpPr>
            <a:spLocks noGrp="1"/>
          </p:cNvSpPr>
          <p:nvPr>
            <p:ph type="body" sz="quarter" idx="12" hasCustomPrompt="1"/>
          </p:nvPr>
        </p:nvSpPr>
        <p:spPr>
          <a:xfrm rot="16200000">
            <a:off x="78623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8"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sp>
        <p:nvSpPr>
          <p:cNvPr id="15" name="Subtitle 2"/>
          <p:cNvSpPr>
            <a:spLocks noGrp="1"/>
          </p:cNvSpPr>
          <p:nvPr>
            <p:ph type="subTitle" idx="1" hasCustomPrompt="1"/>
          </p:nvPr>
        </p:nvSpPr>
        <p:spPr>
          <a:xfrm>
            <a:off x="685800" y="3135206"/>
            <a:ext cx="3429000" cy="1209781"/>
          </a:xfrm>
          <a:effectLst>
            <a:outerShdw blurRad="254000" dir="5400000" algn="tl" rotWithShape="0">
              <a:srgbClr val="000000">
                <a:alpha val="40000"/>
              </a:srgbClr>
            </a:outerShdw>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746760" y="2973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21852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2406632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1465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2" name="Title 1"/>
          <p:cNvSpPr>
            <a:spLocks noGrp="1"/>
          </p:cNvSpPr>
          <p:nvPr>
            <p:ph type="ctrTitle" hasCustomPrompt="1"/>
          </p:nvPr>
        </p:nvSpPr>
        <p:spPr>
          <a:xfrm>
            <a:off x="685800" y="1601787"/>
            <a:ext cx="3886200" cy="1209781"/>
          </a:xfrm>
          <a:effectLst/>
        </p:spPr>
        <p:txBody>
          <a:bodyPr anchor="b" anchorCtr="0">
            <a:normAutofit/>
          </a:bodyPr>
          <a:lstStyle>
            <a:lvl1pPr>
              <a:defRPr sz="2400">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685800" y="3135206"/>
            <a:ext cx="3429000" cy="1209781"/>
          </a:xfrm>
          <a:effectLst/>
        </p:spPr>
        <p:txBody>
          <a:bodyPr>
            <a:normAutofit/>
          </a:bodyPr>
          <a:lstStyle>
            <a:lvl1pPr marL="0" indent="0" algn="l">
              <a:buNone/>
              <a:defRPr sz="16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746760" y="2973387"/>
            <a:ext cx="32004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569937"/>
            <a:ext cx="1369673" cy="410902"/>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2527712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42543250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41214077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5631923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723587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205330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342274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685800" y="1296987"/>
            <a:ext cx="7772400" cy="3200400"/>
          </a:xfrm>
          <a:prstGeom prst="rect">
            <a:avLst/>
          </a:prstGeom>
        </p:spPr>
        <p:txBody>
          <a:bodyPr vert="horz" lIns="91440" tIns="45720" rIns="91440" bIns="45720" rtlCol="0">
            <a:normAutofit/>
          </a:bodyPr>
          <a:lstStyle>
            <a:lvl1pPr marL="230188" marR="0" indent="-230188" algn="l" defTabSz="457200" rtl="0" eaLnBrk="1" fontAlgn="auto" latinLnBrk="0" hangingPunct="1">
              <a:lnSpc>
                <a:spcPct val="100000"/>
              </a:lnSpc>
              <a:spcBef>
                <a:spcPts val="0"/>
              </a:spcBef>
              <a:spcAft>
                <a:spcPts val="800"/>
              </a:spcAft>
              <a:buClrTx/>
              <a:buSzTx/>
              <a:buFont typeface="Arial"/>
              <a:buChar char="•"/>
              <a:tabLst/>
              <a:defRPr/>
            </a:lvl1pPr>
          </a:lstStyle>
          <a:p>
            <a:pPr marL="230188" marR="0" lvl="0"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684213" marR="0" lvl="1" indent="-230188" algn="l" defTabSz="457200" rtl="0" eaLnBrk="1" fontAlgn="auto" latinLnBrk="0" hangingPunct="1">
              <a:lnSpc>
                <a:spcPct val="100000"/>
              </a:lnSpc>
              <a:spcBef>
                <a:spcPts val="0"/>
              </a:spcBef>
              <a:spcAft>
                <a:spcPts val="800"/>
              </a:spcAft>
              <a:buClrTx/>
              <a:buSzTx/>
              <a:buFont typeface="Arial"/>
              <a:buChar char="–"/>
              <a:tabLst/>
              <a:defRPr/>
            </a:pPr>
            <a:r>
              <a:rPr kumimoji="0" lang="en-US" sz="1600"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270629744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9484543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956076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8751827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43000" y="534987"/>
            <a:ext cx="5486400" cy="461665"/>
          </a:xfrm>
        </p:spPr>
        <p:txBody>
          <a:bodyPr wrap="square" anchor="t" anchorCtr="0">
            <a:spAutoFit/>
          </a:bodyPr>
          <a:lstStyle>
            <a:lvl1pPr>
              <a:defRPr sz="2400">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152400" y="4844639"/>
            <a:ext cx="2133600" cy="186148"/>
          </a:xfrm>
        </p:spPr>
        <p:txBody>
          <a:bodyPr/>
          <a:lstStyle>
            <a:lvl1pPr>
              <a:defRPr>
                <a:solidFill>
                  <a:srgbClr val="FFFFFF"/>
                </a:solidFill>
              </a:defRPr>
            </a:lvl1pPr>
          </a:lstStyle>
          <a:p>
            <a:endParaRPr lang="en-US"/>
          </a:p>
        </p:txBody>
      </p:sp>
      <p:sp>
        <p:nvSpPr>
          <p:cNvPr id="4" name="Footer Placeholder 3"/>
          <p:cNvSpPr>
            <a:spLocks noGrp="1"/>
          </p:cNvSpPr>
          <p:nvPr>
            <p:ph type="ftr" sz="quarter" idx="11"/>
          </p:nvPr>
        </p:nvSpPr>
        <p:spPr>
          <a:xfrm>
            <a:off x="3124200" y="4844639"/>
            <a:ext cx="2895600" cy="186148"/>
          </a:xfrm>
        </p:spPr>
        <p:txBody>
          <a:bodyPr/>
          <a:lstStyle>
            <a:lvl1pPr>
              <a:defRPr>
                <a:solidFill>
                  <a:srgbClr val="FFFFFF"/>
                </a:solidFill>
              </a:defRPr>
            </a:lvl1pPr>
          </a:lstStyle>
          <a:p>
            <a:endParaRPr lang="en-US"/>
          </a:p>
        </p:txBody>
      </p:sp>
      <p:sp>
        <p:nvSpPr>
          <p:cNvPr id="5" name="Slide Number Placeholder 4"/>
          <p:cNvSpPr>
            <a:spLocks noGrp="1"/>
          </p:cNvSpPr>
          <p:nvPr>
            <p:ph type="sldNum" sz="quarter" idx="12"/>
          </p:nvPr>
        </p:nvSpPr>
        <p:spPr>
          <a:xfrm>
            <a:off x="6858000" y="4844639"/>
            <a:ext cx="2133600" cy="186148"/>
          </a:xfrm>
        </p:spPr>
        <p:txBody>
          <a:bodyPr/>
          <a:lstStyle>
            <a:lvl1pPr>
              <a:defRPr>
                <a:solidFill>
                  <a:srgbClr val="FFFFFF"/>
                </a:solidFill>
              </a:defRPr>
            </a:lvl1pPr>
          </a:lstStyle>
          <a:p>
            <a:fld id="{42782948-4DBE-204D-AB9E-B65E067054AE}" type="slidenum">
              <a:rPr lang="en-US" smtClean="0"/>
              <a:pPr/>
              <a:t>‹#›</a:t>
            </a:fld>
            <a:endParaRPr lang="en-US"/>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4768" y="4344987"/>
            <a:ext cx="1369673" cy="410902"/>
          </a:xfrm>
          <a:prstGeom prst="rect">
            <a:avLst/>
          </a:prstGeom>
          <a:effectLst/>
        </p:spPr>
      </p:pic>
      <p:cxnSp>
        <p:nvCxnSpPr>
          <p:cNvPr id="13" name="Straight Connector 12"/>
          <p:cNvCxnSpPr/>
          <p:nvPr userDrawn="1"/>
        </p:nvCxnSpPr>
        <p:spPr>
          <a:xfrm>
            <a:off x="746760" y="687387"/>
            <a:ext cx="32004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4963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8268523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152400" y="153987"/>
            <a:ext cx="4419600" cy="4876799"/>
          </a:xfrm>
          <a:solidFill>
            <a:srgbClr val="E7E7E5"/>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chemeClr val="bg1"/>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3" name="Text Placeholder 4"/>
          <p:cNvSpPr>
            <a:spLocks noGrp="1"/>
          </p:cNvSpPr>
          <p:nvPr>
            <p:ph type="body" sz="quarter" idx="12" hasCustomPrompt="1"/>
          </p:nvPr>
        </p:nvSpPr>
        <p:spPr>
          <a:xfrm rot="16200000">
            <a:off x="3442713"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4877104" y="2188567"/>
            <a:ext cx="3885896" cy="83766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7282969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63252"/>
            <a:ext cx="7772400" cy="790345"/>
          </a:xfrm>
        </p:spPr>
        <p:txBody>
          <a:bodyPr/>
          <a:lstStyle>
            <a:lvl1pPr algn="ctr">
              <a:defRPr sz="4536"/>
            </a:lvl1pPr>
          </a:lstStyle>
          <a:p>
            <a:r>
              <a:rPr lang="en-US"/>
              <a:t>Click to edit Master title style</a:t>
            </a:r>
            <a:endParaRPr lang="en-US" dirty="0"/>
          </a:p>
        </p:txBody>
      </p:sp>
      <p:sp>
        <p:nvSpPr>
          <p:cNvPr id="3" name="Subtitle 2"/>
          <p:cNvSpPr>
            <a:spLocks noGrp="1"/>
          </p:cNvSpPr>
          <p:nvPr>
            <p:ph type="subTitle" idx="1"/>
          </p:nvPr>
        </p:nvSpPr>
        <p:spPr>
          <a:xfrm>
            <a:off x="1143000" y="2723207"/>
            <a:ext cx="6858000" cy="1251787"/>
          </a:xfrm>
        </p:spPr>
        <p:txBody>
          <a:bodyPr/>
          <a:lstStyle>
            <a:lvl1pPr marL="0" indent="0" algn="ctr">
              <a:buNone/>
              <a:defRPr sz="1814"/>
            </a:lvl1pPr>
            <a:lvl2pPr marL="345635" indent="0" algn="ctr">
              <a:buNone/>
              <a:defRPr sz="1512"/>
            </a:lvl2pPr>
            <a:lvl3pPr marL="691269" indent="0" algn="ctr">
              <a:buNone/>
              <a:defRPr sz="1361"/>
            </a:lvl3pPr>
            <a:lvl4pPr marL="1036904" indent="0" algn="ctr">
              <a:buNone/>
              <a:defRPr sz="1210"/>
            </a:lvl4pPr>
            <a:lvl5pPr marL="1382538" indent="0" algn="ctr">
              <a:buNone/>
              <a:defRPr sz="1210"/>
            </a:lvl5pPr>
            <a:lvl6pPr marL="1728173" indent="0" algn="ctr">
              <a:buNone/>
              <a:defRPr sz="1210"/>
            </a:lvl6pPr>
            <a:lvl7pPr marL="2073807" indent="0" algn="ctr">
              <a:buNone/>
              <a:defRPr sz="1210"/>
            </a:lvl7pPr>
            <a:lvl8pPr marL="2419442" indent="0" algn="ctr">
              <a:buNone/>
              <a:defRPr sz="1210"/>
            </a:lvl8pPr>
            <a:lvl9pPr marL="2765077" indent="0" algn="ctr">
              <a:buNone/>
              <a:defRPr sz="121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endParaRPr lang="en-US" altLang="en-US"/>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a:p>
        </p:txBody>
      </p:sp>
    </p:spTree>
    <p:extLst>
      <p:ext uri="{BB962C8B-B14F-4D97-AF65-F5344CB8AC3E}">
        <p14:creationId xmlns:p14="http://schemas.microsoft.com/office/powerpoint/2010/main" val="21392134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9"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10"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685800" y="1296987"/>
            <a:ext cx="7772400" cy="3200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116097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7772400"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986042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38096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4648200" y="1296987"/>
            <a:ext cx="38103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6C6463"/>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782065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6104" y="1296987"/>
            <a:ext cx="2514296"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5943600"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152400" y="4844639"/>
            <a:ext cx="2133600" cy="186148"/>
          </a:xfrm>
        </p:spPr>
        <p:txBody>
          <a:bodyPr/>
          <a:lstStyle>
            <a:lvl1pPr>
              <a:defRPr>
                <a:solidFill>
                  <a:srgbClr val="6C6463"/>
                </a:solidFill>
              </a:defRPr>
            </a:lvl1pPr>
          </a:lstStyle>
          <a:p>
            <a:endParaRPr lang="en-US"/>
          </a:p>
        </p:txBody>
      </p:sp>
      <p:sp>
        <p:nvSpPr>
          <p:cNvPr id="6" name="Footer Placeholder 5"/>
          <p:cNvSpPr>
            <a:spLocks noGrp="1"/>
          </p:cNvSpPr>
          <p:nvPr>
            <p:ph type="ftr" sz="quarter" idx="11"/>
          </p:nvPr>
        </p:nvSpPr>
        <p:spPr>
          <a:xfrm>
            <a:off x="3124200" y="4844639"/>
            <a:ext cx="2895600" cy="186148"/>
          </a:xfrm>
        </p:spPr>
        <p:txBody>
          <a:bodyPr/>
          <a:lstStyle>
            <a:lvl1pPr>
              <a:defRPr>
                <a:solidFill>
                  <a:srgbClr val="6C6463"/>
                </a:solidFill>
              </a:defRPr>
            </a:lvl1pPr>
          </a:lstStyle>
          <a:p>
            <a:endParaRPr lang="en-US"/>
          </a:p>
        </p:txBody>
      </p:sp>
      <p:sp>
        <p:nvSpPr>
          <p:cNvPr id="7" name="Slide Number Placeholder 6"/>
          <p:cNvSpPr>
            <a:spLocks noGrp="1"/>
          </p:cNvSpPr>
          <p:nvPr>
            <p:ph type="sldNum" sz="quarter" idx="12"/>
          </p:nvPr>
        </p:nvSpPr>
        <p:spPr>
          <a:xfrm>
            <a:off x="6858000" y="4844639"/>
            <a:ext cx="2133600" cy="186148"/>
          </a:xfrm>
        </p:spPr>
        <p:txBody>
          <a:bodyPr/>
          <a:lstStyle>
            <a:lvl1pPr>
              <a:defRPr>
                <a:solidFill>
                  <a:srgbClr val="6C6463"/>
                </a:solidFill>
              </a:defRPr>
            </a:lvl1pPr>
          </a:lstStyle>
          <a:p>
            <a:fld id="{42782948-4DBE-204D-AB9E-B65E067054AE}" type="slidenum">
              <a:rPr lang="en-US" smtClean="0"/>
              <a:pPr/>
              <a:t>‹#›</a:t>
            </a:fld>
            <a:endParaRPr lang="en-US"/>
          </a:p>
        </p:txBody>
      </p:sp>
      <p:sp>
        <p:nvSpPr>
          <p:cNvPr id="10" name="Content Placeholder 3"/>
          <p:cNvSpPr>
            <a:spLocks noGrp="1"/>
          </p:cNvSpPr>
          <p:nvPr>
            <p:ph sz="half" idx="13"/>
          </p:nvPr>
        </p:nvSpPr>
        <p:spPr>
          <a:xfrm>
            <a:off x="3314548" y="1296987"/>
            <a:ext cx="2514904" cy="3200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sz="1600">
                <a:solidFill>
                  <a:srgbClr val="FFFFFF"/>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909667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152400" y="2592387"/>
            <a:ext cx="8839200" cy="2440594"/>
          </a:xfrm>
          <a:solidFill>
            <a:schemeClr val="bg1"/>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3" name="Content Placeholder 2"/>
          <p:cNvSpPr>
            <a:spLocks noGrp="1"/>
          </p:cNvSpPr>
          <p:nvPr>
            <p:ph idx="1"/>
          </p:nvPr>
        </p:nvSpPr>
        <p:spPr>
          <a:xfrm>
            <a:off x="685800" y="1296987"/>
            <a:ext cx="7772400" cy="1143000"/>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FFFFFF"/>
                </a:solidFill>
                <a:latin typeface="Gill Sans MT"/>
                <a:cs typeface="Gill Sans MT"/>
              </a:defRPr>
            </a:lvl1pPr>
          </a:lstStyle>
          <a:p>
            <a:endParaRPr lang="en-US"/>
          </a:p>
        </p:txBody>
      </p:sp>
      <p:sp>
        <p:nvSpPr>
          <p:cNvPr id="10" name="Footer Placeholder 4"/>
          <p:cNvSpPr>
            <a:spLocks noGrp="1"/>
          </p:cNvSpPr>
          <p:nvPr>
            <p:ph type="ftr" sz="quarter" idx="3"/>
          </p:nvPr>
        </p:nvSpPr>
        <p:spPr>
          <a:xfrm>
            <a:off x="3124200" y="4844639"/>
            <a:ext cx="2895600" cy="186148"/>
          </a:xfrm>
          <a:prstGeom prst="rect">
            <a:avLst/>
          </a:prstGeom>
        </p:spPr>
        <p:txBody>
          <a:bodyPr vert="horz" lIns="91440" tIns="45720" rIns="91440" bIns="45720" rtlCol="0" anchor="ctr">
            <a:spAutoFit/>
          </a:bodyPr>
          <a:lstStyle>
            <a:lvl1pPr algn="ctr">
              <a:defRPr sz="600" b="0" i="0">
                <a:solidFill>
                  <a:srgbClr val="FFFFFF"/>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Text Placeholder 4"/>
          <p:cNvSpPr>
            <a:spLocks noGrp="1"/>
          </p:cNvSpPr>
          <p:nvPr>
            <p:ph type="body" sz="quarter" idx="12" hasCustomPrompt="1"/>
          </p:nvPr>
        </p:nvSpPr>
        <p:spPr>
          <a:xfrm rot="16200000">
            <a:off x="7862313" y="3537008"/>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686104" y="679217"/>
            <a:ext cx="7772400" cy="46537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470141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4572000" y="153988"/>
            <a:ext cx="4419600" cy="4876800"/>
          </a:xfrm>
          <a:solidFill>
            <a:srgbClr val="FFFFFF"/>
          </a:solidFill>
        </p:spPr>
        <p:txBody>
          <a:bodyPr>
            <a:normAutofit/>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200">
                <a:solidFill>
                  <a:srgbClr val="6C6463"/>
                </a:solidFill>
              </a:defRPr>
            </a:lvl1pPr>
          </a:lstStyle>
          <a:p>
            <a:r>
              <a:rPr lang="en-US" dirty="0"/>
              <a:t>ADD PHOTO HERE</a:t>
            </a:r>
          </a:p>
        </p:txBody>
      </p:sp>
      <p:sp>
        <p:nvSpPr>
          <p:cNvPr id="9" name="Date Placeholder 3"/>
          <p:cNvSpPr>
            <a:spLocks noGrp="1"/>
          </p:cNvSpPr>
          <p:nvPr>
            <p:ph type="dt" sz="half" idx="2"/>
          </p:nvPr>
        </p:nvSpPr>
        <p:spPr>
          <a:xfrm>
            <a:off x="152400" y="4844639"/>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11" name="Slide Number Placeholder 5"/>
          <p:cNvSpPr>
            <a:spLocks noGrp="1"/>
          </p:cNvSpPr>
          <p:nvPr>
            <p:ph type="sldNum" sz="quarter" idx="4"/>
          </p:nvPr>
        </p:nvSpPr>
        <p:spPr>
          <a:xfrm>
            <a:off x="6858000" y="4844639"/>
            <a:ext cx="2133600" cy="186148"/>
          </a:xfrm>
          <a:prstGeom prst="rect">
            <a:avLst/>
          </a:prstGeom>
        </p:spPr>
        <p:txBody>
          <a:bodyPr vert="horz" lIns="91440" tIns="45720" rIns="91440" bIns="45720" rtlCol="0" anchor="ctr">
            <a:spAutoFit/>
          </a:bodyPr>
          <a:lstStyle>
            <a:lvl1pPr algn="r">
              <a:defRPr sz="600" b="0" i="0">
                <a:solidFill>
                  <a:srgbClr val="FFFFFF"/>
                </a:solidFill>
                <a:latin typeface="Gill Sans MT"/>
                <a:cs typeface="Gill Sans MT"/>
              </a:defRPr>
            </a:lvl1pPr>
          </a:lstStyle>
          <a:p>
            <a:fld id="{42782948-4DBE-204D-AB9E-B65E067054AE}" type="slidenum">
              <a:rPr lang="en-US" smtClean="0"/>
              <a:pPr/>
              <a:t>‹#›</a:t>
            </a:fld>
            <a:endParaRPr lang="en-US"/>
          </a:p>
        </p:txBody>
      </p:sp>
      <p:sp>
        <p:nvSpPr>
          <p:cNvPr id="14" name="Content Placeholder 2"/>
          <p:cNvSpPr>
            <a:spLocks noGrp="1"/>
          </p:cNvSpPr>
          <p:nvPr>
            <p:ph idx="1"/>
          </p:nvPr>
        </p:nvSpPr>
        <p:spPr>
          <a:xfrm>
            <a:off x="685800" y="1677987"/>
            <a:ext cx="3657600" cy="2819400"/>
          </a:xfrm>
        </p:spPr>
        <p:txBody>
          <a:bodyPr>
            <a:normAutofit/>
          </a:bodyPr>
          <a:lstStyle>
            <a:lvl1pPr>
              <a:defRPr sz="1600">
                <a:solidFill>
                  <a:srgbClr val="6C6463"/>
                </a:solidFill>
              </a:defRPr>
            </a:lvl1pPr>
            <a:lvl2pPr>
              <a:defRPr sz="1600">
                <a:solidFill>
                  <a:srgbClr val="6C6463"/>
                </a:solidFill>
              </a:defRPr>
            </a:lvl2pPr>
            <a:lvl3pPr>
              <a:defRPr sz="1600">
                <a:solidFill>
                  <a:srgbClr val="6C6463"/>
                </a:solidFill>
              </a:defRPr>
            </a:lvl3pPr>
            <a:lvl4pPr>
              <a:defRPr sz="1400">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7862312" y="1098609"/>
            <a:ext cx="2073910" cy="184666"/>
          </a:xfrm>
        </p:spPr>
        <p:txBody>
          <a:bodyPr>
            <a:spAutoFit/>
          </a:bodyPr>
          <a:lstStyle>
            <a:lvl1pPr marL="0" indent="0" algn="r">
              <a:buNone/>
              <a:defRPr sz="600" baseline="0">
                <a:solidFill>
                  <a:srgbClr val="FFFFFF"/>
                </a:solidFill>
              </a:defRPr>
            </a:lvl1pPr>
            <a:lvl2pPr marL="230187" indent="0">
              <a:buNone/>
              <a:defRPr sz="1800">
                <a:solidFill>
                  <a:schemeClr val="bg1"/>
                </a:solidFill>
              </a:defRPr>
            </a:lvl2pPr>
            <a:lvl3pPr marL="460375" indent="0">
              <a:buNone/>
              <a:defRPr sz="1600">
                <a:solidFill>
                  <a:schemeClr val="bg1"/>
                </a:solidFill>
              </a:defRPr>
            </a:lvl3pPr>
            <a:lvl4pPr marL="684212" indent="0">
              <a:buNone/>
              <a:defRPr sz="1400">
                <a:solidFill>
                  <a:schemeClr val="bg1"/>
                </a:solidFill>
              </a:defRPr>
            </a:lvl4pPr>
            <a:lvl5pPr marL="1025525" indent="0">
              <a:buNone/>
              <a:defRPr sz="1200">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685800" y="678715"/>
            <a:ext cx="3657600" cy="830997"/>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5601144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6104" y="682922"/>
            <a:ext cx="7772400" cy="461665"/>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685800" y="1296987"/>
            <a:ext cx="7772400" cy="32004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152400" y="4864207"/>
            <a:ext cx="2133600" cy="186148"/>
          </a:xfrm>
          <a:prstGeom prst="rect">
            <a:avLst/>
          </a:prstGeom>
        </p:spPr>
        <p:txBody>
          <a:bodyPr vert="horz" lIns="91440" tIns="45720" rIns="91440" bIns="45720" rtlCol="0" anchor="ctr">
            <a:spAutoFit/>
          </a:bodyPr>
          <a:lstStyle>
            <a:lvl1pPr algn="l">
              <a:defRPr sz="600" b="0" i="0">
                <a:solidFill>
                  <a:srgbClr val="6C6463"/>
                </a:solidFill>
                <a:latin typeface="Gill Sans MT"/>
                <a:cs typeface="Gill Sans MT"/>
              </a:defRPr>
            </a:lvl1pPr>
          </a:lstStyle>
          <a:p>
            <a:endParaRPr lang="en-US"/>
          </a:p>
        </p:txBody>
      </p:sp>
      <p:sp>
        <p:nvSpPr>
          <p:cNvPr id="5" name="Footer Placeholder 4"/>
          <p:cNvSpPr>
            <a:spLocks noGrp="1"/>
          </p:cNvSpPr>
          <p:nvPr>
            <p:ph type="ftr" sz="quarter" idx="3"/>
          </p:nvPr>
        </p:nvSpPr>
        <p:spPr>
          <a:xfrm>
            <a:off x="3124200" y="4864207"/>
            <a:ext cx="2895600" cy="186148"/>
          </a:xfrm>
          <a:prstGeom prst="rect">
            <a:avLst/>
          </a:prstGeom>
        </p:spPr>
        <p:txBody>
          <a:bodyPr vert="horz" lIns="91440" tIns="45720" rIns="91440" bIns="45720" rtlCol="0" anchor="ctr">
            <a:spAutoFit/>
          </a:bodyPr>
          <a:lstStyle>
            <a:lvl1pPr algn="ctr">
              <a:defRPr sz="600" b="0" i="0">
                <a:solidFill>
                  <a:srgbClr val="6C6463"/>
                </a:solidFill>
                <a:latin typeface="Gill Sans MT"/>
                <a:cs typeface="Gill Sans MT"/>
              </a:defRPr>
            </a:lvl1pPr>
          </a:lstStyle>
          <a:p>
            <a:endParaRPr lang="en-US"/>
          </a:p>
        </p:txBody>
      </p:sp>
      <p:sp>
        <p:nvSpPr>
          <p:cNvPr id="6" name="Slide Number Placeholder 5"/>
          <p:cNvSpPr>
            <a:spLocks noGrp="1"/>
          </p:cNvSpPr>
          <p:nvPr>
            <p:ph type="sldNum" sz="quarter" idx="4"/>
          </p:nvPr>
        </p:nvSpPr>
        <p:spPr>
          <a:xfrm>
            <a:off x="6858000" y="4864207"/>
            <a:ext cx="2133600" cy="186148"/>
          </a:xfrm>
          <a:prstGeom prst="rect">
            <a:avLst/>
          </a:prstGeom>
        </p:spPr>
        <p:txBody>
          <a:bodyPr vert="horz" lIns="91440" tIns="45720" rIns="91440" bIns="45720" rtlCol="0" anchor="ctr">
            <a:spAutoFit/>
          </a:bodyPr>
          <a:lstStyle>
            <a:lvl1pPr algn="r">
              <a:defRPr sz="600" b="0" i="0">
                <a:solidFill>
                  <a:srgbClr val="6C6463"/>
                </a:solidFill>
                <a:latin typeface="Gill Sans MT"/>
                <a:cs typeface="Gill Sans MT"/>
              </a:defRPr>
            </a:lvl1pPr>
          </a:lstStyle>
          <a:p>
            <a:fld id="{42782948-4DBE-204D-AB9E-B65E067054AE}" type="slidenum">
              <a:rPr lang="en-US" smtClean="0"/>
              <a:pPr/>
              <a:t>‹#›</a:t>
            </a:fld>
            <a:endParaRPr lang="en-US"/>
          </a:p>
        </p:txBody>
      </p:sp>
      <p:sp>
        <p:nvSpPr>
          <p:cNvPr id="14" name="Frame 13"/>
          <p:cNvSpPr/>
          <p:nvPr/>
        </p:nvSpPr>
        <p:spPr>
          <a:xfrm>
            <a:off x="0" y="0"/>
            <a:ext cx="9144000" cy="5189384"/>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b="0" i="0" dirty="0">
              <a:solidFill>
                <a:srgbClr val="FFFFFF"/>
              </a:solidFill>
              <a:latin typeface="Gill Sans MT"/>
              <a:cs typeface="Gill Sans MT"/>
            </a:endParaRPr>
          </a:p>
        </p:txBody>
      </p:sp>
    </p:spTree>
    <p:extLst>
      <p:ext uri="{BB962C8B-B14F-4D97-AF65-F5344CB8AC3E}">
        <p14:creationId xmlns:p14="http://schemas.microsoft.com/office/powerpoint/2010/main" val="881333492"/>
      </p:ext>
    </p:extLst>
  </p:cSld>
  <p:clrMap bg1="lt1" tx1="dk1" bg2="lt2" tx2="dk2" accent1="accent1" accent2="accent2" accent3="accent3" accent4="accent4" accent5="accent5" accent6="accent6" hlink="hlink" folHlink="folHlink"/>
  <p:sldLayoutIdLst>
    <p:sldLayoutId id="2147483698" r:id="rId1"/>
    <p:sldLayoutId id="2147483674" r:id="rId2"/>
    <p:sldLayoutId id="2147483654" r:id="rId3"/>
    <p:sldLayoutId id="2147483708" r:id="rId4"/>
    <p:sldLayoutId id="2147483709" r:id="rId5"/>
    <p:sldLayoutId id="2147483758" r:id="rId6"/>
    <p:sldLayoutId id="2147483710" r:id="rId7"/>
    <p:sldLayoutId id="2147483711" r:id="rId8"/>
    <p:sldLayoutId id="2147483712" r:id="rId9"/>
    <p:sldLayoutId id="2147483714" r:id="rId10"/>
    <p:sldLayoutId id="2147483738" r:id="rId11"/>
    <p:sldLayoutId id="2147483739" r:id="rId12"/>
    <p:sldLayoutId id="2147483740" r:id="rId13"/>
    <p:sldLayoutId id="2147483741" r:id="rId14"/>
    <p:sldLayoutId id="2147483742" r:id="rId15"/>
    <p:sldLayoutId id="2147483743" r:id="rId16"/>
    <p:sldLayoutId id="2147483696" r:id="rId17"/>
    <p:sldLayoutId id="2147483744" r:id="rId18"/>
    <p:sldLayoutId id="2147483745" r:id="rId19"/>
    <p:sldLayoutId id="2147483746" r:id="rId20"/>
    <p:sldLayoutId id="2147483747" r:id="rId21"/>
    <p:sldLayoutId id="2147483748" r:id="rId22"/>
    <p:sldLayoutId id="2147483749" r:id="rId23"/>
    <p:sldLayoutId id="2147483750" r:id="rId24"/>
    <p:sldLayoutId id="2147483751" r:id="rId25"/>
    <p:sldLayoutId id="2147483752" r:id="rId26"/>
    <p:sldLayoutId id="2147483753" r:id="rId27"/>
    <p:sldLayoutId id="2147483754" r:id="rId28"/>
    <p:sldLayoutId id="2147483755" r:id="rId29"/>
    <p:sldLayoutId id="2147483756" r:id="rId30"/>
    <p:sldLayoutId id="2147483757" r:id="rId31"/>
    <p:sldLayoutId id="2147483759" r:id="rId32"/>
  </p:sldLayoutIdLst>
  <p:hf sldNum="0" hdr="0" ftr="0" dt="0"/>
  <p:txStyles>
    <p:titleStyle>
      <a:lvl1pPr algn="l" defTabSz="457200" rtl="0" eaLnBrk="1" latinLnBrk="0" hangingPunct="1">
        <a:spcBef>
          <a:spcPct val="0"/>
        </a:spcBef>
        <a:buNone/>
        <a:defRPr sz="2400" b="0" i="0" kern="1200">
          <a:solidFill>
            <a:srgbClr val="BA0C2F"/>
          </a:solidFill>
          <a:latin typeface="Gill Sans MT"/>
          <a:ea typeface="+mj-ea"/>
          <a:cs typeface="Gill Sans MT"/>
        </a:defRPr>
      </a:lvl1pPr>
    </p:titleStyle>
    <p:bodyStyle>
      <a:lvl1pPr marL="230188"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1pPr>
      <a:lvl2pPr marL="684213" indent="-230188" algn="l" defTabSz="457200" rtl="0" eaLnBrk="1" latinLnBrk="0" hangingPunct="1">
        <a:spcBef>
          <a:spcPts val="0"/>
        </a:spcBef>
        <a:spcAft>
          <a:spcPts val="800"/>
        </a:spcAft>
        <a:buFont typeface="Arial"/>
        <a:buChar char="–"/>
        <a:defRPr sz="1600" b="0" i="0" kern="1200">
          <a:solidFill>
            <a:srgbClr val="6C6463"/>
          </a:solidFill>
          <a:latin typeface="Gill Sans MT"/>
          <a:ea typeface="+mn-ea"/>
          <a:cs typeface="Gill Sans MT"/>
        </a:defRPr>
      </a:lvl2pPr>
      <a:lvl3pPr marL="914400" indent="-230188" algn="l" defTabSz="457200" rtl="0" eaLnBrk="1" latinLnBrk="0" hangingPunct="1">
        <a:spcBef>
          <a:spcPct val="20000"/>
        </a:spcBef>
        <a:buFont typeface="Arial"/>
        <a:buChar char="•"/>
        <a:defRPr sz="1800" b="0" i="0" kern="1200">
          <a:solidFill>
            <a:srgbClr val="6C6463"/>
          </a:solidFill>
          <a:latin typeface="Gill Sans MT"/>
          <a:ea typeface="+mn-ea"/>
          <a:cs typeface="Gill Sans MT"/>
        </a:defRPr>
      </a:lvl3pPr>
      <a:lvl4pPr marL="1146175" indent="-231775" algn="l" defTabSz="457200" rtl="0" eaLnBrk="1" latinLnBrk="0" hangingPunct="1">
        <a:spcBef>
          <a:spcPct val="20000"/>
        </a:spcBef>
        <a:buFont typeface="Arial"/>
        <a:buChar char="–"/>
        <a:defRPr sz="1600" b="0" i="0" kern="1200">
          <a:solidFill>
            <a:srgbClr val="6C6463"/>
          </a:solidFill>
          <a:latin typeface="Gill Sans MT"/>
          <a:ea typeface="+mn-ea"/>
          <a:cs typeface="Gill Sans MT"/>
        </a:defRPr>
      </a:lvl4pPr>
      <a:lvl5pPr marL="1255713" indent="-230188" algn="l" defTabSz="457200" rtl="0" eaLnBrk="1" latinLnBrk="0" hangingPunct="1">
        <a:spcBef>
          <a:spcPct val="20000"/>
        </a:spcBef>
        <a:buFont typeface="Arial"/>
        <a:buChar char="»"/>
        <a:defRPr sz="1400" b="0" i="0" kern="1200">
          <a:solidFill>
            <a:srgbClr val="6C6463"/>
          </a:solidFill>
          <a:latin typeface="Gill Sans MT"/>
          <a:ea typeface="+mn-ea"/>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931BD773-D85F-45FA-97E2-793375D7A155}"/>
              </a:ext>
            </a:extLst>
          </p:cNvPr>
          <p:cNvSpPr/>
          <p:nvPr/>
        </p:nvSpPr>
        <p:spPr>
          <a:xfrm>
            <a:off x="158858" y="149092"/>
            <a:ext cx="8826284" cy="4886738"/>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61" kern="0" dirty="0">
              <a:solidFill>
                <a:sysClr val="windowText" lastClr="000000"/>
              </a:solidFill>
            </a:endParaRPr>
          </a:p>
        </p:txBody>
      </p:sp>
      <p:cxnSp>
        <p:nvCxnSpPr>
          <p:cNvPr id="6" name="Straight Connector 5">
            <a:extLst>
              <a:ext uri="{FF2B5EF4-FFF2-40B4-BE49-F238E27FC236}">
                <a16:creationId xmlns="" xmlns:a16="http://schemas.microsoft.com/office/drawing/2014/main" id="{F146CFCE-632F-4E89-98DF-60A267709C0C}"/>
              </a:ext>
            </a:extLst>
          </p:cNvPr>
          <p:cNvCxnSpPr/>
          <p:nvPr/>
        </p:nvCxnSpPr>
        <p:spPr>
          <a:xfrm>
            <a:off x="4671435" y="4537969"/>
            <a:ext cx="0" cy="45606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7E40EC12-B3A6-4F7D-A7EF-DA80F922BB58}"/>
              </a:ext>
            </a:extLst>
          </p:cNvPr>
          <p:cNvSpPr>
            <a:spLocks noGrp="1"/>
          </p:cNvSpPr>
          <p:nvPr/>
        </p:nvSpPr>
        <p:spPr>
          <a:xfrm>
            <a:off x="1749178" y="1118567"/>
            <a:ext cx="6106513" cy="1861479"/>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eaLnBrk="1" hangingPunct="1">
              <a:lnSpc>
                <a:spcPct val="80000"/>
              </a:lnSpc>
            </a:pPr>
            <a:r>
              <a:rPr lang="en-US" altLang="en-US" sz="2419"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eaLnBrk="1" hangingPunct="1">
              <a:lnSpc>
                <a:spcPct val="80000"/>
              </a:lnSpc>
            </a:pPr>
            <a:r>
              <a:rPr lang="en-US" altLang="en-US" sz="2419"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2419"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3:  </a:t>
            </a:r>
            <a:r>
              <a:rPr lang="en-US" altLang="en-US" sz="2419"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Work Planning and Project </a:t>
            </a:r>
            <a:r>
              <a:rPr lang="en-US" altLang="en-US" sz="2419"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Management</a:t>
            </a:r>
            <a:endParaRPr lang="en-US" altLang="en-US" sz="605"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52231" name="Picture 3" descr="C:\Users\Mariana Rodrigues\AppData\Local\Microsoft\Windows\INetCacheContent.Word\Horizontal_RGB_294_White.png">
            <a:extLst>
              <a:ext uri="{FF2B5EF4-FFF2-40B4-BE49-F238E27FC236}">
                <a16:creationId xmlns="" xmlns:a16="http://schemas.microsoft.com/office/drawing/2014/main" id="{DB27149D-BDED-4FEB-AB00-8EB4DD23AA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3413645" y="4589033"/>
            <a:ext cx="1260188" cy="427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 xmlns:a16="http://schemas.microsoft.com/office/drawing/2014/main" id="{7D431789-9E09-469A-BF71-1A62E12BD581}"/>
              </a:ext>
            </a:extLst>
          </p:cNvPr>
          <p:cNvSpPr txBox="1"/>
          <p:nvPr/>
        </p:nvSpPr>
        <p:spPr>
          <a:xfrm>
            <a:off x="4673833" y="4570940"/>
            <a:ext cx="4470167" cy="464743"/>
          </a:xfrm>
          <a:prstGeom prst="rect">
            <a:avLst/>
          </a:prstGeom>
          <a:noFill/>
        </p:spPr>
        <p:txBody>
          <a:bodyPr wrap="square" rtlCol="0">
            <a:spAutoFit/>
          </a:bodyPr>
          <a:lstStyle/>
          <a:p>
            <a:r>
              <a:rPr lang="en-US" sz="1210" b="1" dirty="0">
                <a:solidFill>
                  <a:schemeClr val="bg1"/>
                </a:solidFill>
                <a:latin typeface="+mj-lt"/>
              </a:rPr>
              <a:t>USAID Global Health Supply Chain Program - Technical Assistance - National Supply Chain Assessment Task Order </a:t>
            </a:r>
          </a:p>
        </p:txBody>
      </p:sp>
    </p:spTree>
    <p:extLst>
      <p:ext uri="{BB962C8B-B14F-4D97-AF65-F5344CB8AC3E}">
        <p14:creationId xmlns:p14="http://schemas.microsoft.com/office/powerpoint/2010/main" val="2587437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11EC235F-7364-4E6A-B137-E4A7C619DAB6}"/>
              </a:ext>
            </a:extLst>
          </p:cNvPr>
          <p:cNvSpPr>
            <a:spLocks noGrp="1"/>
          </p:cNvSpPr>
          <p:nvPr>
            <p:ph idx="1"/>
          </p:nvPr>
        </p:nvSpPr>
        <p:spPr>
          <a:xfrm>
            <a:off x="108489" y="842525"/>
            <a:ext cx="8826284" cy="4218626"/>
          </a:xfrm>
        </p:spPr>
        <p:txBody>
          <a:bodyPr/>
          <a:lstStyle/>
          <a:p>
            <a:pPr marL="388849" indent="-388849">
              <a:buFont typeface="Gill Sans MT" panose="020B0502020104020203" pitchFamily="34" charset="0"/>
              <a:buAutoNum type="romanUcPeriod" startAt="6"/>
            </a:pPr>
            <a:r>
              <a:rPr lang="en-US" altLang="en-US" sz="2400" b="1" dirty="0" smtClean="0">
                <a:solidFill>
                  <a:schemeClr val="tx1"/>
                </a:solidFill>
                <a:latin typeface="Gill Sans MT" panose="020B0502020104020203" pitchFamily="34" charset="0"/>
                <a:cs typeface="Gill Sans MT" panose="020B0502020104020203" pitchFamily="34" charset="0"/>
              </a:rPr>
              <a:t> Report</a:t>
            </a:r>
            <a:r>
              <a:rPr lang="en-US" altLang="en-US" sz="2400" b="1" dirty="0">
                <a:solidFill>
                  <a:schemeClr val="tx1"/>
                </a:solidFill>
                <a:latin typeface="Gill Sans MT" panose="020B0502020104020203" pitchFamily="34" charset="0"/>
                <a:cs typeface="Gill Sans MT" panose="020B0502020104020203" pitchFamily="34" charset="0"/>
              </a:rPr>
              <a:t>, Review and Revision ~ </a:t>
            </a:r>
            <a:r>
              <a:rPr lang="en-US" altLang="en-US" sz="2400" b="1" dirty="0" smtClean="0">
                <a:solidFill>
                  <a:schemeClr val="tx1"/>
                </a:solidFill>
                <a:latin typeface="Gill Sans MT" panose="020B0502020104020203" pitchFamily="34" charset="0"/>
                <a:cs typeface="Gill Sans MT" panose="020B0502020104020203" pitchFamily="34" charset="0"/>
              </a:rPr>
              <a:t>4-8 </a:t>
            </a:r>
            <a:r>
              <a:rPr lang="en-US" altLang="en-US" sz="2400" b="1" dirty="0">
                <a:solidFill>
                  <a:schemeClr val="tx1"/>
                </a:solidFill>
                <a:latin typeface="Gill Sans MT" panose="020B0502020104020203" pitchFamily="34" charset="0"/>
                <a:cs typeface="Gill Sans MT" panose="020B0502020104020203" pitchFamily="34" charset="0"/>
              </a:rPr>
              <a:t>weeks</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start:  </a:t>
            </a:r>
            <a:r>
              <a:rPr lang="en-US" altLang="en-US" sz="2400" dirty="0">
                <a:solidFill>
                  <a:schemeClr val="tx1"/>
                </a:solidFill>
                <a:latin typeface="Gill Sans MT" panose="020B0502020104020203" pitchFamily="34" charset="0"/>
                <a:cs typeface="Gill Sans MT" panose="020B0502020104020203" pitchFamily="34" charset="0"/>
              </a:rPr>
              <a:t>Agreed upon findings by stakeholders</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intermediary I:  </a:t>
            </a:r>
            <a:r>
              <a:rPr lang="en-US" altLang="en-US" sz="2400" dirty="0">
                <a:solidFill>
                  <a:schemeClr val="tx1"/>
                </a:solidFill>
                <a:latin typeface="Gill Sans MT" panose="020B0502020104020203" pitchFamily="34" charset="0"/>
                <a:cs typeface="Gill Sans MT" panose="020B0502020104020203" pitchFamily="34" charset="0"/>
              </a:rPr>
              <a:t>Iterative report review</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end: </a:t>
            </a:r>
            <a:r>
              <a:rPr lang="en-US" altLang="en-US" sz="2400" dirty="0">
                <a:solidFill>
                  <a:schemeClr val="tx1"/>
                </a:solidFill>
                <a:latin typeface="Gill Sans MT" panose="020B0502020104020203" pitchFamily="34" charset="0"/>
                <a:cs typeface="Gill Sans MT" panose="020B0502020104020203" pitchFamily="34" charset="0"/>
              </a:rPr>
              <a:t>Report Dissemination</a:t>
            </a:r>
          </a:p>
          <a:p>
            <a:pPr marL="388849" indent="-388849">
              <a:buFont typeface="Wingdings" panose="05000000000000000000" pitchFamily="2" charset="2"/>
              <a:buChar char="ü"/>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7589" name="Title 5">
            <a:extLst>
              <a:ext uri="{FF2B5EF4-FFF2-40B4-BE49-F238E27FC236}">
                <a16:creationId xmlns="" xmlns:a16="http://schemas.microsoft.com/office/drawing/2014/main" id="{6A3D7A30-E0E1-4AAA-904E-28B9E80CD135}"/>
              </a:ext>
            </a:extLst>
          </p:cNvPr>
          <p:cNvSpPr>
            <a:spLocks noGrp="1"/>
          </p:cNvSpPr>
          <p:nvPr>
            <p:ph type="title"/>
          </p:nvPr>
        </p:nvSpPr>
        <p:spPr>
          <a:xfrm>
            <a:off x="1609957" y="62069"/>
            <a:ext cx="6279339" cy="523220"/>
          </a:xfrm>
        </p:spPr>
        <p:txBody>
          <a:bodyPr/>
          <a:lstStyle/>
          <a:p>
            <a:pPr algn="ctr" eaLnBrk="1" hangingPunct="1"/>
            <a:r>
              <a:rPr lang="en-US" altLang="en-US" sz="28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40367428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3A8C7B49-5FD6-4CA4-97E6-4C2A762C78AA}"/>
              </a:ext>
            </a:extLst>
          </p:cNvPr>
          <p:cNvSpPr>
            <a:spLocks noGrp="1"/>
          </p:cNvSpPr>
          <p:nvPr>
            <p:ph idx="1"/>
          </p:nvPr>
        </p:nvSpPr>
        <p:spPr>
          <a:xfrm>
            <a:off x="147235" y="999641"/>
            <a:ext cx="5116070" cy="4052806"/>
          </a:xfrm>
        </p:spPr>
        <p:txBody>
          <a:bodyPr>
            <a:normAutofit/>
          </a:bodyPr>
          <a:lstStyle/>
          <a:p>
            <a:pPr marL="388849" indent="-388849">
              <a:buFont typeface="Gill Sans MT" panose="020B0502020104020203" pitchFamily="34" charset="0"/>
              <a:buAutoNum type="romanUcPeriod"/>
            </a:pPr>
            <a:r>
              <a:rPr lang="en-US" altLang="en-US" sz="2400" b="1" dirty="0">
                <a:solidFill>
                  <a:schemeClr val="tx1"/>
                </a:solidFill>
                <a:latin typeface="Gill Sans MT" panose="020B0502020104020203" pitchFamily="34" charset="0"/>
                <a:cs typeface="Gill Sans MT" panose="020B0502020104020203" pitchFamily="34" charset="0"/>
              </a:rPr>
              <a:t>Team and Roles: </a:t>
            </a:r>
          </a:p>
          <a:p>
            <a:pPr marL="388849" indent="-388849"/>
            <a:r>
              <a:rPr lang="en-US" altLang="en-US" sz="2400" dirty="0">
                <a:solidFill>
                  <a:schemeClr val="tx1"/>
                </a:solidFill>
                <a:latin typeface="Gill Sans MT" panose="020B0502020104020203" pitchFamily="34" charset="0"/>
                <a:cs typeface="Gill Sans MT" panose="020B0502020104020203" pitchFamily="34" charset="0"/>
              </a:rPr>
              <a:t>There are five teams necessary to conduct an NSCA:</a:t>
            </a:r>
          </a:p>
          <a:p>
            <a:pPr marL="388849" indent="-388849">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Governance Team</a:t>
            </a:r>
          </a:p>
          <a:p>
            <a:pPr marL="388849" indent="-388849">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Steering Committee</a:t>
            </a:r>
          </a:p>
          <a:p>
            <a:pPr marL="388849" indent="-388849">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Core Assessment Team</a:t>
            </a:r>
          </a:p>
          <a:p>
            <a:pPr marL="388849" indent="-388849">
              <a:buFont typeface="Wingdings" panose="05000000000000000000" pitchFamily="2" charset="2"/>
              <a:buChar char="ü"/>
            </a:pPr>
            <a:r>
              <a:rPr lang="en-US" altLang="en-US" sz="2400" dirty="0" smtClean="0">
                <a:solidFill>
                  <a:schemeClr val="tx1"/>
                </a:solidFill>
                <a:latin typeface="Gill Sans MT" panose="020B0502020104020203" pitchFamily="34" charset="0"/>
                <a:cs typeface="Gill Sans MT" panose="020B0502020104020203" pitchFamily="34" charset="0"/>
              </a:rPr>
              <a:t>Data </a:t>
            </a:r>
            <a:r>
              <a:rPr lang="en-US" altLang="en-US" sz="2400" dirty="0">
                <a:solidFill>
                  <a:schemeClr val="tx1"/>
                </a:solidFill>
                <a:latin typeface="Gill Sans MT" panose="020B0502020104020203" pitchFamily="34" charset="0"/>
                <a:cs typeface="Gill Sans MT" panose="020B0502020104020203" pitchFamily="34" charset="0"/>
              </a:rPr>
              <a:t>Collection and Analysis </a:t>
            </a:r>
            <a:r>
              <a:rPr lang="en-US" altLang="en-US" sz="2400" dirty="0" smtClean="0">
                <a:solidFill>
                  <a:schemeClr val="tx1"/>
                </a:solidFill>
                <a:latin typeface="Gill Sans MT" panose="020B0502020104020203" pitchFamily="34" charset="0"/>
                <a:cs typeface="Gill Sans MT" panose="020B0502020104020203" pitchFamily="34" charset="0"/>
              </a:rPr>
              <a:t>Team</a:t>
            </a:r>
          </a:p>
          <a:p>
            <a:pPr marL="388849" indent="-388849">
              <a:buFont typeface="Wingdings" panose="05000000000000000000" pitchFamily="2" charset="2"/>
              <a:buChar char="ü"/>
            </a:pPr>
            <a:r>
              <a:rPr lang="en-US" altLang="en-US" sz="2400" dirty="0" smtClean="0">
                <a:solidFill>
                  <a:schemeClr val="tx1"/>
                </a:solidFill>
                <a:latin typeface="Gill Sans MT" panose="020B0502020104020203" pitchFamily="34" charset="0"/>
                <a:cs typeface="Gill Sans MT" panose="020B0502020104020203" pitchFamily="34" charset="0"/>
              </a:rPr>
              <a:t>Data </a:t>
            </a:r>
            <a:r>
              <a:rPr lang="en-US" altLang="en-US" sz="2400" dirty="0">
                <a:solidFill>
                  <a:schemeClr val="tx1"/>
                </a:solidFill>
                <a:latin typeface="Gill Sans MT" panose="020B0502020104020203" pitchFamily="34" charset="0"/>
                <a:cs typeface="Gill Sans MT" panose="020B0502020104020203" pitchFamily="34" charset="0"/>
              </a:rPr>
              <a:t>Collectors</a:t>
            </a:r>
          </a:p>
          <a:p>
            <a:pPr marL="388849" indent="-388849">
              <a:buFont typeface="Wingdings" panose="05000000000000000000" pitchFamily="2" charset="2"/>
              <a:buChar char="ü"/>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9637" name="Title 5">
            <a:extLst>
              <a:ext uri="{FF2B5EF4-FFF2-40B4-BE49-F238E27FC236}">
                <a16:creationId xmlns="" xmlns:a16="http://schemas.microsoft.com/office/drawing/2014/main" id="{AAD426F3-2EF5-42EF-9F3D-504380E1A74C}"/>
              </a:ext>
            </a:extLst>
          </p:cNvPr>
          <p:cNvSpPr>
            <a:spLocks noGrp="1"/>
          </p:cNvSpPr>
          <p:nvPr>
            <p:ph type="title"/>
          </p:nvPr>
        </p:nvSpPr>
        <p:spPr>
          <a:xfrm>
            <a:off x="147234" y="180357"/>
            <a:ext cx="4916472" cy="646331"/>
          </a:xfrm>
        </p:spPr>
        <p:txBody>
          <a:bodyPr/>
          <a:lstStyle/>
          <a:p>
            <a:pPr eaLnBrk="1" hangingPunct="1"/>
            <a:r>
              <a:rPr lang="en-US" altLang="en-US" sz="3600" b="1" dirty="0" smtClean="0">
                <a:latin typeface="Gill Sans MT" panose="020B0502020104020203" pitchFamily="34" charset="0"/>
                <a:cs typeface="Gill Sans MT" panose="020B0502020104020203" pitchFamily="34" charset="0"/>
              </a:rPr>
              <a:t>Teams </a:t>
            </a:r>
            <a:r>
              <a:rPr lang="en-US" altLang="en-US" sz="3600" b="1" dirty="0">
                <a:latin typeface="Gill Sans MT" panose="020B0502020104020203" pitchFamily="34" charset="0"/>
                <a:cs typeface="Gill Sans MT" panose="020B0502020104020203" pitchFamily="34" charset="0"/>
              </a:rPr>
              <a:t>and </a:t>
            </a:r>
            <a:r>
              <a:rPr lang="en-US" altLang="en-US" sz="3600" b="1" dirty="0" smtClean="0">
                <a:latin typeface="Gill Sans MT" panose="020B0502020104020203" pitchFamily="34" charset="0"/>
                <a:cs typeface="Gill Sans MT" panose="020B0502020104020203" pitchFamily="34" charset="0"/>
              </a:rPr>
              <a:t>Roles</a:t>
            </a:r>
            <a:endParaRPr lang="en-US" altLang="en-US" sz="3600" b="1" dirty="0">
              <a:latin typeface="Gill Sans MT" panose="020B0502020104020203" pitchFamily="34" charset="0"/>
              <a:cs typeface="Gill Sans MT" panose="020B0502020104020203" pitchFamily="34" charset="0"/>
            </a:endParaRPr>
          </a:p>
        </p:txBody>
      </p:sp>
      <p:pic>
        <p:nvPicPr>
          <p:cNvPr id="69638" name="Picture 6">
            <a:extLst>
              <a:ext uri="{FF2B5EF4-FFF2-40B4-BE49-F238E27FC236}">
                <a16:creationId xmlns="" xmlns:a16="http://schemas.microsoft.com/office/drawing/2014/main" id="{70D7F0B9-4FCC-4D39-921B-D6874AE90C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3305" y="180357"/>
            <a:ext cx="3744973" cy="48892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81256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7" name="Content Placeholder 1">
            <a:extLst>
              <a:ext uri="{FF2B5EF4-FFF2-40B4-BE49-F238E27FC236}">
                <a16:creationId xmlns="" xmlns:a16="http://schemas.microsoft.com/office/drawing/2014/main" id="{339F7DB3-5A87-4C83-9AEA-3C3D4EAE29EB}"/>
              </a:ext>
            </a:extLst>
          </p:cNvPr>
          <p:cNvSpPr>
            <a:spLocks noGrp="1"/>
          </p:cNvSpPr>
          <p:nvPr>
            <p:ph idx="1"/>
          </p:nvPr>
        </p:nvSpPr>
        <p:spPr>
          <a:xfrm>
            <a:off x="131736" y="635431"/>
            <a:ext cx="8834033" cy="4356635"/>
          </a:xfrm>
        </p:spPr>
        <p:txBody>
          <a:bodyPr>
            <a:noAutofit/>
          </a:bodyPr>
          <a:lstStyle/>
          <a:p>
            <a:pPr eaLnBrk="1" hangingPunct="1"/>
            <a:r>
              <a:rPr lang="en-US" altLang="en-US" sz="2400" dirty="0">
                <a:solidFill>
                  <a:schemeClr val="tx1"/>
                </a:solidFill>
                <a:latin typeface="Gill Sans MT" panose="020B0502020104020203" pitchFamily="34" charset="0"/>
                <a:cs typeface="Gill Sans MT" panose="020B0502020104020203" pitchFamily="34" charset="0"/>
              </a:rPr>
              <a:t>Governance Team is needed to provide high level leadership, oversight and decision making</a:t>
            </a:r>
          </a:p>
          <a:p>
            <a:pPr eaLnBrk="1" hangingPunct="1"/>
            <a:r>
              <a:rPr lang="en-US" altLang="en-US" sz="2400" dirty="0">
                <a:solidFill>
                  <a:schemeClr val="tx1"/>
                </a:solidFill>
                <a:latin typeface="Gill Sans MT" panose="020B0502020104020203" pitchFamily="34" charset="0"/>
                <a:cs typeface="Gill Sans MT" panose="020B0502020104020203" pitchFamily="34" charset="0"/>
              </a:rPr>
              <a:t>Usually includes one high-level official from key stakeholder organizations with budget and resource authority</a:t>
            </a:r>
          </a:p>
          <a:p>
            <a:pPr eaLnBrk="1" hangingPunct="1"/>
            <a:r>
              <a:rPr lang="en-US" altLang="en-US" sz="2400" dirty="0">
                <a:solidFill>
                  <a:schemeClr val="tx1"/>
                </a:solidFill>
                <a:latin typeface="Gill Sans MT" panose="020B0502020104020203" pitchFamily="34" charset="0"/>
                <a:cs typeface="Gill Sans MT" panose="020B0502020104020203" pitchFamily="34" charset="0"/>
              </a:rPr>
              <a:t>The Governance team will not be involved in day to day operations</a:t>
            </a:r>
          </a:p>
          <a:p>
            <a:pPr eaLnBrk="1" hangingPunct="1"/>
            <a:r>
              <a:rPr lang="en-US" altLang="en-US" sz="2400" dirty="0">
                <a:solidFill>
                  <a:srgbClr val="C2113A"/>
                </a:solidFill>
                <a:latin typeface="Gill Sans MT" panose="020B0502020104020203" pitchFamily="34" charset="0"/>
                <a:cs typeface="Gill Sans MT" panose="020B0502020104020203" pitchFamily="34" charset="0"/>
              </a:rPr>
              <a:t>The Governance team encompasses key stakeholders such as:</a:t>
            </a: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Ministry of Health</a:t>
            </a:r>
            <a:endParaRPr lang="en-US" altLang="en-US" sz="2400" i="1"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2400" dirty="0" smtClean="0">
                <a:solidFill>
                  <a:schemeClr val="tx1"/>
                </a:solidFill>
                <a:latin typeface="Gill Sans MT" panose="020B0502020104020203" pitchFamily="34" charset="0"/>
                <a:cs typeface="Gill Sans MT" panose="020B0502020104020203" pitchFamily="34" charset="0"/>
              </a:rPr>
              <a:t>Technical assistance </a:t>
            </a:r>
            <a:r>
              <a:rPr lang="en-US" altLang="en-US" sz="2400" dirty="0">
                <a:solidFill>
                  <a:schemeClr val="tx1"/>
                </a:solidFill>
                <a:latin typeface="Gill Sans MT" panose="020B0502020104020203" pitchFamily="34" charset="0"/>
                <a:cs typeface="Gill Sans MT" panose="020B0502020104020203" pitchFamily="34" charset="0"/>
              </a:rPr>
              <a:t>partner (if any)</a:t>
            </a:r>
            <a:endParaRPr lang="en-US" altLang="en-US" sz="2400" i="1"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Donor </a:t>
            </a:r>
            <a:r>
              <a:rPr lang="en-US" altLang="en-US" sz="2400" dirty="0" smtClean="0">
                <a:solidFill>
                  <a:schemeClr val="tx1"/>
                </a:solidFill>
                <a:latin typeface="Gill Sans MT" panose="020B0502020104020203" pitchFamily="34" charset="0"/>
                <a:cs typeface="Gill Sans MT" panose="020B0502020104020203" pitchFamily="34" charset="0"/>
              </a:rPr>
              <a:t>or </a:t>
            </a:r>
            <a:r>
              <a:rPr lang="en-US" altLang="en-US" sz="2400" dirty="0">
                <a:solidFill>
                  <a:schemeClr val="tx1"/>
                </a:solidFill>
                <a:latin typeface="Gill Sans MT" panose="020B0502020104020203" pitchFamily="34" charset="0"/>
                <a:cs typeface="Gill Sans MT" panose="020B0502020104020203" pitchFamily="34" charset="0"/>
              </a:rPr>
              <a:t>other relevant international </a:t>
            </a:r>
            <a:r>
              <a:rPr lang="en-US" altLang="en-US" sz="2400" dirty="0" smtClean="0">
                <a:solidFill>
                  <a:schemeClr val="tx1"/>
                </a:solidFill>
                <a:latin typeface="Gill Sans MT" panose="020B0502020104020203" pitchFamily="34" charset="0"/>
                <a:cs typeface="Gill Sans MT" panose="020B0502020104020203" pitchFamily="34" charset="0"/>
              </a:rPr>
              <a:t>partners</a:t>
            </a:r>
            <a:endParaRPr lang="en-US" altLang="en-US" sz="2400" dirty="0">
              <a:solidFill>
                <a:schemeClr val="tx1"/>
              </a:solidFill>
              <a:latin typeface="Gill Sans MT" panose="020B0502020104020203" pitchFamily="34" charset="0"/>
              <a:cs typeface="Gill Sans MT" panose="020B0502020104020203" pitchFamily="34" charset="0"/>
            </a:endParaRPr>
          </a:p>
          <a:p>
            <a:pPr marL="0" indent="0" eaLnBrk="1" hangingPunct="1">
              <a:buNone/>
            </a:pPr>
            <a:r>
              <a:rPr lang="en-US" altLang="en-US" sz="2400" i="1" dirty="0">
                <a:solidFill>
                  <a:schemeClr val="tx1"/>
                </a:solidFill>
                <a:latin typeface="Gill Sans MT" panose="020B0502020104020203" pitchFamily="34" charset="0"/>
                <a:cs typeface="Gill Sans MT" panose="020B0502020104020203" pitchFamily="34" charset="0"/>
              </a:rPr>
              <a:t>The constitution of this team depends on the local situation and needs</a:t>
            </a:r>
          </a:p>
        </p:txBody>
      </p:sp>
      <p:sp>
        <p:nvSpPr>
          <p:cNvPr id="75781" name="Title 5">
            <a:extLst>
              <a:ext uri="{FF2B5EF4-FFF2-40B4-BE49-F238E27FC236}">
                <a16:creationId xmlns="" xmlns:a16="http://schemas.microsoft.com/office/drawing/2014/main" id="{53EB7E59-5F2A-4020-B124-6A22E8F22563}"/>
              </a:ext>
            </a:extLst>
          </p:cNvPr>
          <p:cNvSpPr>
            <a:spLocks noGrp="1"/>
          </p:cNvSpPr>
          <p:nvPr>
            <p:ph type="title"/>
          </p:nvPr>
        </p:nvSpPr>
        <p:spPr>
          <a:xfrm>
            <a:off x="1258798" y="0"/>
            <a:ext cx="6658595" cy="646331"/>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Governance </a:t>
            </a:r>
            <a:r>
              <a:rPr lang="en-US" altLang="en-US" sz="3600" b="1" dirty="0" smtClean="0">
                <a:latin typeface="Gill Sans MT" panose="020B0502020104020203" pitchFamily="34" charset="0"/>
                <a:cs typeface="Gill Sans MT" panose="020B0502020104020203" pitchFamily="34" charset="0"/>
              </a:rPr>
              <a:t>Team</a:t>
            </a:r>
            <a:endParaRPr lang="en-US" altLang="en-US" sz="36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58619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5" name="Content Placeholder 1">
            <a:extLst>
              <a:ext uri="{FF2B5EF4-FFF2-40B4-BE49-F238E27FC236}">
                <a16:creationId xmlns="" xmlns:a16="http://schemas.microsoft.com/office/drawing/2014/main" id="{3ACD0525-B1A4-4D1A-9BF1-45802561421D}"/>
              </a:ext>
            </a:extLst>
          </p:cNvPr>
          <p:cNvSpPr>
            <a:spLocks noGrp="1"/>
          </p:cNvSpPr>
          <p:nvPr>
            <p:ph idx="1"/>
          </p:nvPr>
        </p:nvSpPr>
        <p:spPr>
          <a:xfrm>
            <a:off x="228427" y="654307"/>
            <a:ext cx="8872779" cy="4530468"/>
          </a:xfrm>
        </p:spPr>
        <p:txBody>
          <a:bodyPr>
            <a:normAutofit fontScale="62500" lnSpcReduction="20000"/>
          </a:bodyPr>
          <a:lstStyle/>
          <a:p>
            <a:r>
              <a:rPr lang="en-US" altLang="en-US" sz="3800" dirty="0">
                <a:solidFill>
                  <a:schemeClr val="tx1"/>
                </a:solidFill>
                <a:latin typeface="Gill Sans MT" panose="020B0502020104020203" pitchFamily="34" charset="0"/>
                <a:cs typeface="Gill Sans MT" panose="020B0502020104020203" pitchFamily="34" charset="0"/>
              </a:rPr>
              <a:t>The SC oversees the activities of the core team. </a:t>
            </a:r>
            <a:r>
              <a:rPr lang="en-US" altLang="en-US" sz="3200" dirty="0">
                <a:solidFill>
                  <a:schemeClr val="tx1"/>
                </a:solidFill>
                <a:latin typeface="Gill Sans MT" panose="020B0502020104020203" pitchFamily="34" charset="0"/>
                <a:cs typeface="Gill Sans MT" panose="020B0502020104020203" pitchFamily="34" charset="0"/>
              </a:rPr>
              <a:t>(Some members of the Steering Committee (SC) may also be part of the core team) </a:t>
            </a:r>
          </a:p>
          <a:p>
            <a:pPr eaLnBrk="1" hangingPunct="1"/>
            <a:r>
              <a:rPr lang="en-US" altLang="en-US" sz="3800" dirty="0">
                <a:solidFill>
                  <a:schemeClr val="tx1"/>
                </a:solidFill>
                <a:latin typeface="Gill Sans MT" panose="020B0502020104020203" pitchFamily="34" charset="0"/>
                <a:cs typeface="Gill Sans MT" panose="020B0502020104020203" pitchFamily="34" charset="0"/>
              </a:rPr>
              <a:t>Includes members critical to the assessment and regularly involved in the operations.</a:t>
            </a:r>
          </a:p>
          <a:p>
            <a:pPr eaLnBrk="1" hangingPunct="1"/>
            <a:r>
              <a:rPr lang="en-US" altLang="en-US" sz="3800" dirty="0">
                <a:solidFill>
                  <a:schemeClr val="tx1"/>
                </a:solidFill>
                <a:latin typeface="Gill Sans MT" panose="020B0502020104020203" pitchFamily="34" charset="0"/>
                <a:cs typeface="Gill Sans MT" panose="020B0502020104020203" pitchFamily="34" charset="0"/>
              </a:rPr>
              <a:t>The members of the steering committee are usually involved in specific management and/or technical activities.</a:t>
            </a:r>
          </a:p>
          <a:p>
            <a:pPr eaLnBrk="1" hangingPunct="1"/>
            <a:r>
              <a:rPr lang="en-US" altLang="en-US" sz="3800" dirty="0">
                <a:solidFill>
                  <a:schemeClr val="tx1"/>
                </a:solidFill>
                <a:latin typeface="Gill Sans MT" panose="020B0502020104020203" pitchFamily="34" charset="0"/>
                <a:cs typeface="Gill Sans MT" panose="020B0502020104020203" pitchFamily="34" charset="0"/>
              </a:rPr>
              <a:t>Receives regular updates from </a:t>
            </a:r>
            <a:r>
              <a:rPr lang="en-US" altLang="en-US" sz="3800" dirty="0" smtClean="0">
                <a:solidFill>
                  <a:schemeClr val="tx1"/>
                </a:solidFill>
                <a:latin typeface="Gill Sans MT" panose="020B0502020104020203" pitchFamily="34" charset="0"/>
                <a:cs typeface="Gill Sans MT" panose="020B0502020104020203" pitchFamily="34" charset="0"/>
              </a:rPr>
              <a:t>Project Lead.</a:t>
            </a:r>
            <a:endParaRPr lang="en-US" altLang="en-US" sz="3800"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29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3800" dirty="0">
                <a:solidFill>
                  <a:srgbClr val="C2113A"/>
                </a:solidFill>
                <a:latin typeface="Gill Sans MT" panose="020B0502020104020203" pitchFamily="34" charset="0"/>
                <a:cs typeface="Gill Sans MT" panose="020B0502020104020203" pitchFamily="34" charset="0"/>
              </a:rPr>
              <a:t>The Steering Committee encompasses:</a:t>
            </a:r>
            <a:endParaRPr lang="en-US" altLang="en-US" sz="3800"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3800" dirty="0">
                <a:solidFill>
                  <a:schemeClr val="tx1"/>
                </a:solidFill>
                <a:latin typeface="Gill Sans MT" panose="020B0502020104020203" pitchFamily="34" charset="0"/>
                <a:cs typeface="Gill Sans MT" panose="020B0502020104020203" pitchFamily="34" charset="0"/>
              </a:rPr>
              <a:t>One high ranking MOH </a:t>
            </a:r>
            <a:r>
              <a:rPr lang="en-US" altLang="en-US" sz="3800" dirty="0" smtClean="0">
                <a:solidFill>
                  <a:schemeClr val="tx1"/>
                </a:solidFill>
                <a:latin typeface="Gill Sans MT" panose="020B0502020104020203" pitchFamily="34" charset="0"/>
                <a:cs typeface="Gill Sans MT" panose="020B0502020104020203" pitchFamily="34" charset="0"/>
              </a:rPr>
              <a:t>official</a:t>
            </a:r>
            <a:endParaRPr lang="en-US" altLang="en-US" sz="3800"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3800" dirty="0">
                <a:solidFill>
                  <a:schemeClr val="tx1"/>
                </a:solidFill>
                <a:latin typeface="Gill Sans MT" panose="020B0502020104020203" pitchFamily="34" charset="0"/>
                <a:cs typeface="Gill Sans MT" panose="020B0502020104020203" pitchFamily="34" charset="0"/>
              </a:rPr>
              <a:t>TA partner (if any</a:t>
            </a:r>
            <a:r>
              <a:rPr lang="en-US" altLang="en-US" sz="3800" dirty="0" smtClean="0">
                <a:solidFill>
                  <a:schemeClr val="tx1"/>
                </a:solidFill>
                <a:latin typeface="Gill Sans MT" panose="020B0502020104020203" pitchFamily="34" charset="0"/>
                <a:cs typeface="Gill Sans MT" panose="020B0502020104020203" pitchFamily="34" charset="0"/>
              </a:rPr>
              <a:t>)</a:t>
            </a:r>
            <a:endParaRPr lang="en-US" altLang="en-US" sz="3800" i="1"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3800" dirty="0">
                <a:solidFill>
                  <a:schemeClr val="tx1"/>
                </a:solidFill>
                <a:latin typeface="Gill Sans MT" panose="020B0502020104020203" pitchFamily="34" charset="0"/>
                <a:cs typeface="Gill Sans MT" panose="020B0502020104020203" pitchFamily="34" charset="0"/>
              </a:rPr>
              <a:t>Any other persons determined by the </a:t>
            </a:r>
            <a:r>
              <a:rPr lang="en-US" altLang="en-US" sz="3800" dirty="0" smtClean="0">
                <a:solidFill>
                  <a:schemeClr val="tx1"/>
                </a:solidFill>
                <a:latin typeface="Gill Sans MT" panose="020B0502020104020203" pitchFamily="34" charset="0"/>
                <a:cs typeface="Gill Sans MT" panose="020B0502020104020203" pitchFamily="34" charset="0"/>
              </a:rPr>
              <a:t>Governance Team</a:t>
            </a:r>
            <a:endParaRPr lang="en-US" altLang="en-US" sz="3800" i="1"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77829" name="Title 5">
            <a:extLst>
              <a:ext uri="{FF2B5EF4-FFF2-40B4-BE49-F238E27FC236}">
                <a16:creationId xmlns="" xmlns:a16="http://schemas.microsoft.com/office/drawing/2014/main" id="{7AAD2FCE-6668-48B5-AE51-88EE29D7506E}"/>
              </a:ext>
            </a:extLst>
          </p:cNvPr>
          <p:cNvSpPr>
            <a:spLocks noGrp="1"/>
          </p:cNvSpPr>
          <p:nvPr>
            <p:ph type="title"/>
          </p:nvPr>
        </p:nvSpPr>
        <p:spPr>
          <a:xfrm>
            <a:off x="1221270" y="0"/>
            <a:ext cx="6558273" cy="646331"/>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Steering </a:t>
            </a:r>
            <a:r>
              <a:rPr lang="en-US" altLang="en-US" sz="3600" b="1" dirty="0" smtClean="0">
                <a:latin typeface="Gill Sans MT" panose="020B0502020104020203" pitchFamily="34" charset="0"/>
                <a:cs typeface="Gill Sans MT" panose="020B0502020104020203" pitchFamily="34" charset="0"/>
              </a:rPr>
              <a:t>Committee</a:t>
            </a:r>
            <a:endParaRPr lang="en-US" altLang="en-US" sz="36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3810674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1" name="Content Placeholder 1">
            <a:extLst>
              <a:ext uri="{FF2B5EF4-FFF2-40B4-BE49-F238E27FC236}">
                <a16:creationId xmlns="" xmlns:a16="http://schemas.microsoft.com/office/drawing/2014/main" id="{912EF626-AC92-4750-9C55-87E45185F386}"/>
              </a:ext>
            </a:extLst>
          </p:cNvPr>
          <p:cNvSpPr>
            <a:spLocks noGrp="1"/>
          </p:cNvSpPr>
          <p:nvPr>
            <p:ph idx="1"/>
          </p:nvPr>
        </p:nvSpPr>
        <p:spPr>
          <a:xfrm>
            <a:off x="85241" y="782663"/>
            <a:ext cx="8865030" cy="4254285"/>
          </a:xfrm>
        </p:spPr>
        <p:txBody>
          <a:bodyPr>
            <a:normAutofit lnSpcReduction="10000"/>
          </a:bodyPr>
          <a:lstStyle/>
          <a:p>
            <a:pPr eaLnBrk="1" hangingPunct="1"/>
            <a:r>
              <a:rPr lang="en-US" altLang="en-US" sz="2400" dirty="0">
                <a:solidFill>
                  <a:schemeClr val="tx1"/>
                </a:solidFill>
                <a:latin typeface="Gill Sans MT" panose="020B0502020104020203" pitchFamily="34" charset="0"/>
                <a:cs typeface="Gill Sans MT" panose="020B0502020104020203" pitchFamily="34" charset="0"/>
              </a:rPr>
              <a:t>Core Assessment Team is led by the </a:t>
            </a:r>
            <a:r>
              <a:rPr lang="en-US" altLang="en-US" sz="2400" dirty="0" smtClean="0">
                <a:solidFill>
                  <a:schemeClr val="tx1"/>
                </a:solidFill>
                <a:latin typeface="Gill Sans MT" panose="020B0502020104020203" pitchFamily="34" charset="0"/>
                <a:cs typeface="Gill Sans MT" panose="020B0502020104020203" pitchFamily="34" charset="0"/>
              </a:rPr>
              <a:t>Project Lead, </a:t>
            </a:r>
            <a:r>
              <a:rPr lang="en-US" altLang="en-US" sz="2400" dirty="0">
                <a:solidFill>
                  <a:schemeClr val="tx1"/>
                </a:solidFill>
                <a:latin typeface="Gill Sans MT" panose="020B0502020104020203" pitchFamily="34" charset="0"/>
                <a:cs typeface="Gill Sans MT" panose="020B0502020104020203" pitchFamily="34" charset="0"/>
              </a:rPr>
              <a:t>who establishes all teams and is responsible for </a:t>
            </a:r>
            <a:r>
              <a:rPr lang="en-US" altLang="en-US" sz="2400" dirty="0" smtClean="0">
                <a:solidFill>
                  <a:schemeClr val="tx1"/>
                </a:solidFill>
                <a:latin typeface="Gill Sans MT" panose="020B0502020104020203" pitchFamily="34" charset="0"/>
                <a:cs typeface="Gill Sans MT" panose="020B0502020104020203" pitchFamily="34" charset="0"/>
              </a:rPr>
              <a:t>coordinating </a:t>
            </a:r>
            <a:r>
              <a:rPr lang="en-US" altLang="en-US" sz="2400" dirty="0">
                <a:solidFill>
                  <a:schemeClr val="tx1"/>
                </a:solidFill>
                <a:latin typeface="Gill Sans MT" panose="020B0502020104020203" pitchFamily="34" charset="0"/>
                <a:cs typeface="Gill Sans MT" panose="020B0502020104020203" pitchFamily="34" charset="0"/>
              </a:rPr>
              <a:t>tasks across all teams.</a:t>
            </a:r>
          </a:p>
          <a:p>
            <a:pPr eaLnBrk="1" hangingPunct="1"/>
            <a:r>
              <a:rPr lang="en-US" altLang="en-US" sz="2400" dirty="0">
                <a:solidFill>
                  <a:schemeClr val="tx1"/>
                </a:solidFill>
                <a:latin typeface="Gill Sans MT" panose="020B0502020104020203" pitchFamily="34" charset="0"/>
                <a:cs typeface="Gill Sans MT" panose="020B0502020104020203" pitchFamily="34" charset="0"/>
              </a:rPr>
              <a:t>The core assessment team is responsible for executing the assessment</a:t>
            </a:r>
          </a:p>
          <a:p>
            <a:pPr eaLnBrk="1" hangingPunct="1"/>
            <a:r>
              <a:rPr lang="en-US" altLang="en-US" sz="2400" dirty="0">
                <a:solidFill>
                  <a:srgbClr val="C2113A"/>
                </a:solidFill>
                <a:latin typeface="Gill Sans MT" panose="020B0502020104020203" pitchFamily="34" charset="0"/>
                <a:cs typeface="Gill Sans MT" panose="020B0502020104020203" pitchFamily="34" charset="0"/>
              </a:rPr>
              <a:t>The Core Assessment team encompasses:</a:t>
            </a:r>
          </a:p>
          <a:p>
            <a:pPr eaLnBrk="1" hangingPunct="1">
              <a:buFont typeface="Wingdings" panose="05000000000000000000" pitchFamily="2" charset="2"/>
              <a:buChar char="ü"/>
            </a:pPr>
            <a:r>
              <a:rPr lang="en-US" altLang="en-US" sz="2400" dirty="0" smtClean="0">
                <a:solidFill>
                  <a:schemeClr val="tx1"/>
                </a:solidFill>
                <a:latin typeface="Gill Sans MT" panose="020B0502020104020203" pitchFamily="34" charset="0"/>
                <a:cs typeface="Gill Sans MT" panose="020B0502020104020203" pitchFamily="34" charset="0"/>
              </a:rPr>
              <a:t>Project Lead: </a:t>
            </a:r>
            <a:r>
              <a:rPr lang="en-US" altLang="en-US" sz="2400" i="1" dirty="0" smtClean="0">
                <a:solidFill>
                  <a:schemeClr val="tx1"/>
                </a:solidFill>
                <a:latin typeface="Gill Sans MT" panose="020B0502020104020203" pitchFamily="34" charset="0"/>
                <a:cs typeface="Gill Sans MT" panose="020B0502020104020203" pitchFamily="34" charset="0"/>
              </a:rPr>
              <a:t>Focal person, </a:t>
            </a:r>
            <a:r>
              <a:rPr lang="en-US" altLang="en-US" sz="2400" i="1" dirty="0" err="1" smtClean="0">
                <a:solidFill>
                  <a:schemeClr val="tx1"/>
                </a:solidFill>
                <a:latin typeface="Gill Sans MT" panose="020B0502020104020203" pitchFamily="34" charset="0"/>
                <a:cs typeface="Gill Sans MT" panose="020B0502020104020203" pitchFamily="34" charset="0"/>
              </a:rPr>
              <a:t>liasion</a:t>
            </a:r>
            <a:r>
              <a:rPr lang="en-US" altLang="en-US" sz="2400" i="1" dirty="0" smtClean="0">
                <a:solidFill>
                  <a:schemeClr val="tx1"/>
                </a:solidFill>
                <a:latin typeface="Gill Sans MT" panose="020B0502020104020203" pitchFamily="34" charset="0"/>
                <a:cs typeface="Gill Sans MT" panose="020B0502020104020203" pitchFamily="34" charset="0"/>
              </a:rPr>
              <a:t> between stakeholders</a:t>
            </a:r>
            <a:endParaRPr lang="en-US" altLang="en-US" sz="2400" i="1" dirty="0">
              <a:solidFill>
                <a:schemeClr val="tx1"/>
              </a:solidFill>
              <a:latin typeface="Gill Sans MT" panose="020B0502020104020203" pitchFamily="34" charset="0"/>
              <a:cs typeface="Gill Sans MT" panose="020B0502020104020203" pitchFamily="34" charset="0"/>
            </a:endParaRPr>
          </a:p>
          <a:p>
            <a:pPr>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Assessment Manager: </a:t>
            </a:r>
            <a:r>
              <a:rPr lang="en-US" altLang="en-US" sz="2400" i="1" dirty="0">
                <a:solidFill>
                  <a:schemeClr val="tx1"/>
                </a:solidFill>
                <a:latin typeface="Gill Sans MT" panose="020B0502020104020203" pitchFamily="34" charset="0"/>
                <a:cs typeface="Gill Sans MT" panose="020B0502020104020203" pitchFamily="34" charset="0"/>
              </a:rPr>
              <a:t>Senior Manager with supply chain </a:t>
            </a:r>
            <a:r>
              <a:rPr lang="en-US" altLang="en-US" sz="2400" i="1" dirty="0" smtClean="0">
                <a:solidFill>
                  <a:schemeClr val="tx1"/>
                </a:solidFill>
                <a:latin typeface="Gill Sans MT" panose="020B0502020104020203" pitchFamily="34" charset="0"/>
                <a:cs typeface="Gill Sans MT" panose="020B0502020104020203" pitchFamily="34" charset="0"/>
              </a:rPr>
              <a:t>expertise</a:t>
            </a:r>
            <a:endParaRPr lang="en-US" altLang="en-US" sz="2400" i="1" dirty="0">
              <a:solidFill>
                <a:schemeClr val="tx1"/>
              </a:solidFill>
              <a:latin typeface="Gill Sans MT" panose="020B0502020104020203" pitchFamily="34" charset="0"/>
              <a:cs typeface="Gill Sans MT" panose="020B0502020104020203" pitchFamily="34" charset="0"/>
            </a:endParaRPr>
          </a:p>
          <a:p>
            <a:pPr eaLnBrk="1" hangingPunct="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Data Manager: </a:t>
            </a:r>
            <a:r>
              <a:rPr lang="en-US" altLang="en-US" sz="2400" i="1" dirty="0">
                <a:solidFill>
                  <a:schemeClr val="tx1"/>
                </a:solidFill>
                <a:latin typeface="Gill Sans MT" panose="020B0502020104020203" pitchFamily="34" charset="0"/>
                <a:cs typeface="Gill Sans MT" panose="020B0502020104020203" pitchFamily="34" charset="0"/>
              </a:rPr>
              <a:t>Statistician and Data manager</a:t>
            </a:r>
          </a:p>
          <a:p>
            <a:pPr eaLnBrk="1" hangingPunct="1">
              <a:buFont typeface="Wingdings" panose="05000000000000000000" pitchFamily="2" charset="2"/>
              <a:buChar char="ü"/>
            </a:pPr>
            <a:r>
              <a:rPr lang="en-US" altLang="en-US" sz="2400" dirty="0" smtClean="0">
                <a:solidFill>
                  <a:schemeClr val="tx1"/>
                </a:solidFill>
                <a:latin typeface="Gill Sans MT" panose="020B0502020104020203" pitchFamily="34" charset="0"/>
                <a:cs typeface="Gill Sans MT" panose="020B0502020104020203" pitchFamily="34" charset="0"/>
              </a:rPr>
              <a:t>Logistics Coordinator: </a:t>
            </a:r>
            <a:r>
              <a:rPr lang="en-US" altLang="en-US" sz="2400" i="1" dirty="0" smtClean="0">
                <a:solidFill>
                  <a:schemeClr val="tx1"/>
                </a:solidFill>
                <a:latin typeface="Gill Sans MT" panose="020B0502020104020203" pitchFamily="34" charset="0"/>
                <a:cs typeface="Gill Sans MT" panose="020B0502020104020203" pitchFamily="34" charset="0"/>
              </a:rPr>
              <a:t>POC for service providers (for training and field work)</a:t>
            </a:r>
            <a:endParaRPr lang="en-US" altLang="en-US" sz="2400" i="1"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71685" name="Title 5">
            <a:extLst>
              <a:ext uri="{FF2B5EF4-FFF2-40B4-BE49-F238E27FC236}">
                <a16:creationId xmlns="" xmlns:a16="http://schemas.microsoft.com/office/drawing/2014/main" id="{E93E9990-2AB1-4F1A-B206-6317D4BA611D}"/>
              </a:ext>
            </a:extLst>
          </p:cNvPr>
          <p:cNvSpPr>
            <a:spLocks noGrp="1"/>
          </p:cNvSpPr>
          <p:nvPr>
            <p:ph type="title"/>
          </p:nvPr>
        </p:nvSpPr>
        <p:spPr>
          <a:xfrm>
            <a:off x="1165515" y="-9478"/>
            <a:ext cx="6658595" cy="646331"/>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Core Assessment </a:t>
            </a:r>
            <a:r>
              <a:rPr lang="en-US" altLang="en-US" sz="3600" b="1" dirty="0" smtClean="0">
                <a:latin typeface="Gill Sans MT" panose="020B0502020104020203" pitchFamily="34" charset="0"/>
                <a:cs typeface="Gill Sans MT" panose="020B0502020104020203" pitchFamily="34" charset="0"/>
              </a:rPr>
              <a:t>Team</a:t>
            </a:r>
            <a:endParaRPr lang="en-US" altLang="en-US" sz="36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5600093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3" name="Content Placeholder 1">
            <a:extLst>
              <a:ext uri="{FF2B5EF4-FFF2-40B4-BE49-F238E27FC236}">
                <a16:creationId xmlns="" xmlns:a16="http://schemas.microsoft.com/office/drawing/2014/main" id="{0B70E9C1-7C2B-466F-8EA9-BB1C0BF8C7E6}"/>
              </a:ext>
            </a:extLst>
          </p:cNvPr>
          <p:cNvSpPr>
            <a:spLocks noGrp="1"/>
          </p:cNvSpPr>
          <p:nvPr>
            <p:ph idx="1"/>
          </p:nvPr>
        </p:nvSpPr>
        <p:spPr>
          <a:xfrm>
            <a:off x="143359" y="619932"/>
            <a:ext cx="8857281" cy="4681080"/>
          </a:xfrm>
        </p:spPr>
        <p:txBody>
          <a:bodyPr>
            <a:normAutofit fontScale="92500"/>
          </a:bodyPr>
          <a:lstStyle/>
          <a:p>
            <a:pPr eaLnBrk="1" hangingPunct="1"/>
            <a:r>
              <a:rPr lang="en-US" altLang="en-US" sz="2400" dirty="0">
                <a:solidFill>
                  <a:schemeClr val="tx1"/>
                </a:solidFill>
                <a:latin typeface="Gill Sans MT" panose="020B0502020104020203" pitchFamily="34" charset="0"/>
                <a:cs typeface="Gill Sans MT" panose="020B0502020104020203" pitchFamily="34" charset="0"/>
              </a:rPr>
              <a:t>Data Collection and Analysis team </a:t>
            </a:r>
            <a:r>
              <a:rPr lang="en-US" altLang="en-US" sz="2400" dirty="0" smtClean="0">
                <a:solidFill>
                  <a:schemeClr val="tx1"/>
                </a:solidFill>
                <a:latin typeface="Gill Sans MT" panose="020B0502020104020203" pitchFamily="34" charset="0"/>
                <a:cs typeface="Gill Sans MT" panose="020B0502020104020203" pitchFamily="34" charset="0"/>
              </a:rPr>
              <a:t>is </a:t>
            </a:r>
            <a:r>
              <a:rPr lang="en-US" altLang="en-US" sz="2400" dirty="0">
                <a:solidFill>
                  <a:schemeClr val="tx1"/>
                </a:solidFill>
                <a:latin typeface="Gill Sans MT" panose="020B0502020104020203" pitchFamily="34" charset="0"/>
                <a:cs typeface="Gill Sans MT" panose="020B0502020104020203" pitchFamily="34" charset="0"/>
              </a:rPr>
              <a:t>responsible for all in-country data collection and analysis activities to gather and analyze CMM and KPI data.</a:t>
            </a:r>
          </a:p>
          <a:p>
            <a:pPr eaLnBrk="1" hangingPunct="1"/>
            <a:r>
              <a:rPr lang="en-US" altLang="en-US" sz="2400" dirty="0">
                <a:solidFill>
                  <a:schemeClr val="tx1"/>
                </a:solidFill>
                <a:latin typeface="Gill Sans MT" panose="020B0502020104020203" pitchFamily="34" charset="0"/>
                <a:cs typeface="Gill Sans MT" panose="020B0502020104020203" pitchFamily="34" charset="0"/>
              </a:rPr>
              <a:t>Preferable to use current supply chain actors as data collectors</a:t>
            </a:r>
          </a:p>
          <a:p>
            <a:pPr eaLnBrk="1" hangingPunct="1"/>
            <a:r>
              <a:rPr lang="en-US" altLang="en-US" sz="2400" dirty="0">
                <a:solidFill>
                  <a:schemeClr val="tx1"/>
                </a:solidFill>
                <a:latin typeface="Gill Sans MT" panose="020B0502020104020203" pitchFamily="34" charset="0"/>
                <a:cs typeface="Gill Sans MT" panose="020B0502020104020203" pitchFamily="34" charset="0"/>
              </a:rPr>
              <a:t>Each health facility team should include 2 – 4 people depending on the size of the health facility, while central level facility should include one or more teams of up to 4 people</a:t>
            </a:r>
          </a:p>
          <a:p>
            <a:pPr eaLnBrk="1" hangingPunct="1"/>
            <a:r>
              <a:rPr lang="en-US" altLang="en-US" sz="2400" dirty="0">
                <a:solidFill>
                  <a:srgbClr val="C2113A"/>
                </a:solidFill>
                <a:latin typeface="Gill Sans MT" panose="020B0502020104020203" pitchFamily="34" charset="0"/>
                <a:cs typeface="Gill Sans MT" panose="020B0502020104020203" pitchFamily="34" charset="0"/>
              </a:rPr>
              <a:t>The Data Collection and Analysis team encompasses:</a:t>
            </a:r>
            <a:endParaRPr lang="en-US" altLang="en-US" sz="2400"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Assessment Manager</a:t>
            </a: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Data Manager</a:t>
            </a:r>
            <a:endParaRPr lang="en-US" altLang="en-US" sz="2400" i="1" dirty="0">
              <a:solidFill>
                <a:schemeClr val="tx1"/>
              </a:solidFill>
              <a:latin typeface="Gill Sans MT" panose="020B0502020104020203" pitchFamily="34" charset="0"/>
              <a:cs typeface="Gill Sans MT" panose="020B0502020104020203" pitchFamily="34" charset="0"/>
            </a:endParaRP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Data Collection Supervisors</a:t>
            </a:r>
          </a:p>
          <a:p>
            <a:pPr lvl="1">
              <a:buFont typeface="Wingdings" panose="05000000000000000000" pitchFamily="2" charset="2"/>
              <a:buChar char="ü"/>
            </a:pPr>
            <a:r>
              <a:rPr lang="en-US" altLang="en-US" sz="2400" dirty="0">
                <a:solidFill>
                  <a:schemeClr val="tx1"/>
                </a:solidFill>
                <a:latin typeface="Gill Sans MT" panose="020B0502020104020203" pitchFamily="34" charset="0"/>
                <a:cs typeface="Gill Sans MT" panose="020B0502020104020203" pitchFamily="34" charset="0"/>
              </a:rPr>
              <a:t>Data Collectors</a:t>
            </a: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79877" name="Title 5">
            <a:extLst>
              <a:ext uri="{FF2B5EF4-FFF2-40B4-BE49-F238E27FC236}">
                <a16:creationId xmlns="" xmlns:a16="http://schemas.microsoft.com/office/drawing/2014/main" id="{8799E1C0-A09E-42AF-BBE7-0E2BD8B03E02}"/>
              </a:ext>
            </a:extLst>
          </p:cNvPr>
          <p:cNvSpPr>
            <a:spLocks noGrp="1"/>
          </p:cNvSpPr>
          <p:nvPr>
            <p:ph type="title"/>
          </p:nvPr>
        </p:nvSpPr>
        <p:spPr>
          <a:xfrm>
            <a:off x="258793" y="-35025"/>
            <a:ext cx="8574656" cy="646331"/>
          </a:xfrm>
        </p:spPr>
        <p:txBody>
          <a:bodyPr/>
          <a:lstStyle/>
          <a:p>
            <a:pPr algn="ctr" eaLnBrk="1" hangingPunct="1"/>
            <a:r>
              <a:rPr lang="en-US" altLang="en-US" sz="3600" b="1" dirty="0" smtClean="0">
                <a:latin typeface="Gill Sans MT" panose="020B0502020104020203" pitchFamily="34" charset="0"/>
                <a:cs typeface="Gill Sans MT" panose="020B0502020104020203" pitchFamily="34" charset="0"/>
              </a:rPr>
              <a:t>Data </a:t>
            </a:r>
            <a:r>
              <a:rPr lang="en-US" altLang="en-US" sz="3600" b="1" dirty="0">
                <a:latin typeface="Gill Sans MT" panose="020B0502020104020203" pitchFamily="34" charset="0"/>
                <a:cs typeface="Gill Sans MT" panose="020B0502020104020203" pitchFamily="34" charset="0"/>
              </a:rPr>
              <a:t>Collection and Analysis </a:t>
            </a:r>
            <a:r>
              <a:rPr lang="en-US" altLang="en-US" sz="3600" b="1" dirty="0" smtClean="0">
                <a:latin typeface="Gill Sans MT" panose="020B0502020104020203" pitchFamily="34" charset="0"/>
                <a:cs typeface="Gill Sans MT" panose="020B0502020104020203" pitchFamily="34" charset="0"/>
              </a:rPr>
              <a:t>Team</a:t>
            </a:r>
            <a:endParaRPr lang="en-US" altLang="en-US" sz="3600"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9849766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2" name="Title 5">
            <a:extLst>
              <a:ext uri="{FF2B5EF4-FFF2-40B4-BE49-F238E27FC236}">
                <a16:creationId xmlns="" xmlns:a16="http://schemas.microsoft.com/office/drawing/2014/main" id="{297D7AD4-B91C-43A3-89B1-E9728CF92A42}"/>
              </a:ext>
            </a:extLst>
          </p:cNvPr>
          <p:cNvSpPr>
            <a:spLocks noGrp="1"/>
          </p:cNvSpPr>
          <p:nvPr>
            <p:ph type="title"/>
          </p:nvPr>
        </p:nvSpPr>
        <p:spPr>
          <a:xfrm>
            <a:off x="1225900" y="4480"/>
            <a:ext cx="6658595" cy="830997"/>
          </a:xfrm>
        </p:spPr>
        <p:txBody>
          <a:bodyPr/>
          <a:lstStyle/>
          <a:p>
            <a:pPr algn="ctr" eaLnBrk="1" hangingPunct="1"/>
            <a:r>
              <a:rPr lang="en-US" altLang="en-US" b="1" dirty="0">
                <a:latin typeface="Gill Sans MT" panose="020B0502020104020203" pitchFamily="34" charset="0"/>
                <a:cs typeface="Gill Sans MT" panose="020B0502020104020203" pitchFamily="34" charset="0"/>
              </a:rPr>
              <a:t>Day II: Resource and Skill Requirements</a:t>
            </a:r>
            <a:r>
              <a:rPr lang="en-US" altLang="en-US" dirty="0">
                <a:solidFill>
                  <a:srgbClr val="000000"/>
                </a:solidFill>
                <a:latin typeface="Gill Sans MT" panose="020B0502020104020203" pitchFamily="34" charset="0"/>
                <a:cs typeface="Gill Sans MT" panose="020B0502020104020203" pitchFamily="34" charset="0"/>
              </a:rPr>
              <a:t/>
            </a:r>
            <a:br>
              <a:rPr lang="en-US" altLang="en-US" dirty="0">
                <a:solidFill>
                  <a:srgbClr val="000000"/>
                </a:solidFill>
                <a:latin typeface="Gill Sans MT" panose="020B0502020104020203" pitchFamily="34" charset="0"/>
                <a:cs typeface="Gill Sans MT" panose="020B0502020104020203" pitchFamily="34" charset="0"/>
              </a:rPr>
            </a:br>
            <a:endParaRPr lang="en-US" altLang="en-US" b="1" dirty="0">
              <a:latin typeface="Gill Sans MT" panose="020B0502020104020203" pitchFamily="34" charset="0"/>
              <a:cs typeface="Gill Sans MT" panose="020B0502020104020203" pitchFamily="34" charset="0"/>
            </a:endParaRPr>
          </a:p>
        </p:txBody>
      </p:sp>
      <p:graphicFrame>
        <p:nvGraphicFramePr>
          <p:cNvPr id="10" name="Table 9">
            <a:extLst>
              <a:ext uri="{FF2B5EF4-FFF2-40B4-BE49-F238E27FC236}">
                <a16:creationId xmlns="" xmlns:a16="http://schemas.microsoft.com/office/drawing/2014/main" id="{8C35EFE7-B285-46F5-9B98-3C3FCF79B7F3}"/>
              </a:ext>
            </a:extLst>
          </p:cNvPr>
          <p:cNvGraphicFramePr>
            <a:graphicFrameLocks noGrp="1"/>
          </p:cNvGraphicFramePr>
          <p:nvPr>
            <p:extLst>
              <p:ext uri="{D42A27DB-BD31-4B8C-83A1-F6EECF244321}">
                <p14:modId xmlns:p14="http://schemas.microsoft.com/office/powerpoint/2010/main" val="1994665978"/>
              </p:ext>
            </p:extLst>
          </p:nvPr>
        </p:nvGraphicFramePr>
        <p:xfrm>
          <a:off x="0" y="4483"/>
          <a:ext cx="9143999" cy="5394960"/>
        </p:xfrm>
        <a:graphic>
          <a:graphicData uri="http://schemas.openxmlformats.org/drawingml/2006/table">
            <a:tbl>
              <a:tblPr/>
              <a:tblGrid>
                <a:gridCol w="1264578">
                  <a:extLst>
                    <a:ext uri="{9D8B030D-6E8A-4147-A177-3AD203B41FA5}">
                      <a16:colId xmlns="" xmlns:a16="http://schemas.microsoft.com/office/drawing/2014/main" val="2501888892"/>
                    </a:ext>
                  </a:extLst>
                </a:gridCol>
                <a:gridCol w="3753392">
                  <a:extLst>
                    <a:ext uri="{9D8B030D-6E8A-4147-A177-3AD203B41FA5}">
                      <a16:colId xmlns="" xmlns:a16="http://schemas.microsoft.com/office/drawing/2014/main" val="3831790384"/>
                    </a:ext>
                  </a:extLst>
                </a:gridCol>
                <a:gridCol w="1404225">
                  <a:extLst>
                    <a:ext uri="{9D8B030D-6E8A-4147-A177-3AD203B41FA5}">
                      <a16:colId xmlns="" xmlns:a16="http://schemas.microsoft.com/office/drawing/2014/main" val="1616231362"/>
                    </a:ext>
                  </a:extLst>
                </a:gridCol>
                <a:gridCol w="2721804">
                  <a:extLst>
                    <a:ext uri="{9D8B030D-6E8A-4147-A177-3AD203B41FA5}">
                      <a16:colId xmlns="" xmlns:a16="http://schemas.microsoft.com/office/drawing/2014/main" val="4085663448"/>
                    </a:ext>
                  </a:extLst>
                </a:gridCol>
              </a:tblGrid>
              <a:tr h="415337">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Team Member/Role</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Role</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Team/Group</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Resource level</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 xmlns:a16="http://schemas.microsoft.com/office/drawing/2014/main" val="1209368181"/>
                  </a:ext>
                </a:extLst>
              </a:tr>
              <a:tr h="1063623">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Project Lead</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Project lead for the overall execution of the NSCA</a:t>
                      </a: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Liaison with stakeholders (MOH, donors, etc.)</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Leads writing activities</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Core assessment Team, Steering Committee, Data Collection Team (oversight</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Project Management</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(50-100</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 xmlns:a16="http://schemas.microsoft.com/office/drawing/2014/main" val="2461711790"/>
                  </a:ext>
                </a:extLst>
              </a:tr>
              <a:tr h="1063623">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Assessment Manager</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just"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Focal person for the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assessment operations</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Leads/coordinates all </a:t>
                      </a: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assessment activities in liaison with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partner </a:t>
                      </a: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and steering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committee</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p>
                      <a:pPr marL="342900" marR="0" lvl="0" indent="-342900" algn="just"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Leads data collection at the central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level</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Core assessment Team, Steering Committee, Data Collection Team (central level</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time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throughout the assessment</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 xmlns:a16="http://schemas.microsoft.com/office/drawing/2014/main" val="2157985727"/>
                  </a:ext>
                </a:extLst>
              </a:tr>
              <a:tr h="741673">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Data Manager</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Sampling, Analysis Plan, Analyzes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Data, </a:t>
                      </a: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Advanced statistical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analyses, Data Quality Checks</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Times New Roman" panose="02020603050405020304" pitchFamily="18" charset="0"/>
                          <a:cs typeface="GillSansMTStd-Book" charset="0"/>
                        </a:rPr>
                        <a:t>Key role in analysis and interpretation activities</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Core assessment Team, Steering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Committee</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time throughout the assessment</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 xmlns:a16="http://schemas.microsoft.com/office/drawing/2014/main" val="2295774239"/>
                  </a:ext>
                </a:extLst>
              </a:tr>
              <a:tr h="576129">
                <a:tc>
                  <a:txBody>
                    <a:body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smtClean="0">
                          <a:ln>
                            <a:noFill/>
                          </a:ln>
                          <a:solidFill>
                            <a:schemeClr val="bg1"/>
                          </a:solidFill>
                          <a:effectLst/>
                          <a:latin typeface="Gill Sans MT" panose="020B0502020104020203" pitchFamily="34" charset="0"/>
                          <a:ea typeface="Times New Roman" panose="02020603050405020304" pitchFamily="18" charset="0"/>
                          <a:cs typeface="GillSansMTStd-Book" charset="0"/>
                        </a:rPr>
                        <a:t>Logistics Coordinator</a:t>
                      </a:r>
                      <a:endParaRPr kumimoji="0" lang="en-US" altLang="en-US" sz="1400" b="1" i="0" u="none" strike="noStrike" cap="none" normalizeH="0" baseline="0" dirty="0">
                        <a:ln>
                          <a:noFill/>
                        </a:ln>
                        <a:solidFill>
                          <a:schemeClr val="bg1"/>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smtClean="0">
                          <a:ln>
                            <a:noFill/>
                          </a:ln>
                          <a:solidFill>
                            <a:schemeClr val="tx1"/>
                          </a:solidFill>
                          <a:effectLst/>
                          <a:latin typeface="Gill Sans MT" panose="020B0502020104020203" pitchFamily="34" charset="0"/>
                          <a:ea typeface="Times New Roman" panose="02020603050405020304" pitchFamily="18" charset="0"/>
                          <a:cs typeface="GillSansMTStd-Book" charset="0"/>
                        </a:rPr>
                        <a:t>Logistics for training and field work</a:t>
                      </a:r>
                      <a:endParaRPr kumimoji="0" lang="en-US" altLang="en-US" sz="1300" b="0" i="0" u="none" strike="noStrike" cap="none" normalizeH="0" baseline="0" dirty="0">
                        <a:ln>
                          <a:noFill/>
                        </a:ln>
                        <a:solidFill>
                          <a:schemeClr val="tx1"/>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smtClean="0">
                          <a:ln>
                            <a:noFill/>
                          </a:ln>
                          <a:solidFill>
                            <a:schemeClr val="tx1"/>
                          </a:solidFill>
                          <a:effectLst/>
                          <a:latin typeface="Gill Sans MT" panose="020B0502020104020203" pitchFamily="34" charset="0"/>
                          <a:ea typeface="Times New Roman" panose="02020603050405020304" pitchFamily="18" charset="0"/>
                          <a:cs typeface="GillSansMTStd-Book" charset="0"/>
                        </a:rPr>
                        <a:t>Core assessment team</a:t>
                      </a:r>
                      <a:endParaRPr kumimoji="0" lang="en-US" altLang="en-US" sz="1300" b="0" i="0" u="none" strike="noStrike" cap="none" normalizeH="0" baseline="0" dirty="0">
                        <a:ln>
                          <a:noFill/>
                        </a:ln>
                        <a:solidFill>
                          <a:schemeClr val="tx1"/>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p>
                      <a:pPr marL="0" marR="0" lvl="0" indent="0" algn="l" defTabSz="455613" rtl="0" eaLnBrk="1" fontAlgn="base" latinLnBrk="0" hangingPunct="1">
                        <a:lnSpc>
                          <a:spcPct val="100000"/>
                        </a:lnSpc>
                        <a:spcBef>
                          <a:spcPts val="600"/>
                        </a:spcBef>
                        <a:spcAft>
                          <a:spcPts val="600"/>
                        </a:spcAft>
                        <a:buClrTx/>
                        <a:buSzTx/>
                        <a:buFontTx/>
                        <a:buNone/>
                        <a:tabLst/>
                        <a:defRPr/>
                      </a:pP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time during training week and throughout data collection. 50% in build-up to data collection.</a:t>
                      </a:r>
                      <a:endParaRPr kumimoji="0" lang="en-US" altLang="en-US" sz="1300" b="0" i="0" u="none" strike="noStrike" cap="none" normalizeH="0" baseline="0" dirty="0" smtClean="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r>
              <a:tr h="620447">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Data Collection Supervisor</a:t>
                      </a:r>
                      <a:endParaRPr kumimoji="0" lang="en-US" altLang="en-US" sz="1400" b="1" i="0" u="none" strike="noStrike" cap="none" normalizeH="0" baseline="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Supervises data collectors and oversees data collection activities in the field</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Data Collection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Team</a:t>
                      </a:r>
                      <a:endPar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time during training week and throughout data collection. 50% in build-up to data collection.</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 xmlns:a16="http://schemas.microsoft.com/office/drawing/2014/main" val="1446681206"/>
                  </a:ext>
                </a:extLst>
              </a:tr>
              <a:tr h="768172">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Data Collector</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t>
                      </a:r>
                      <a:endParaRPr kumimoji="0" lang="en-US"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Conducts site visits to collect assessment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data</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Data collection </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team</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en-US" altLang="en-US" sz="13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Data Collection 100% time during training week and throughout data collection</a:t>
                      </a:r>
                      <a:r>
                        <a:rPr kumimoji="0" lang="en-US" altLang="en-US" sz="13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endParaRPr kumimoji="0" lang="en-US" altLang="en-US" sz="13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42414" marR="42414"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 xmlns:a16="http://schemas.microsoft.com/office/drawing/2014/main" val="685794313"/>
                  </a:ext>
                </a:extLst>
              </a:tr>
            </a:tbl>
          </a:graphicData>
        </a:graphic>
      </p:graphicFrame>
    </p:spTree>
    <p:extLst>
      <p:ext uri="{BB962C8B-B14F-4D97-AF65-F5344CB8AC3E}">
        <p14:creationId xmlns:p14="http://schemas.microsoft.com/office/powerpoint/2010/main" val="14781488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69" name="Content Placeholder 1">
            <a:extLst>
              <a:ext uri="{FF2B5EF4-FFF2-40B4-BE49-F238E27FC236}">
                <a16:creationId xmlns="" xmlns:a16="http://schemas.microsoft.com/office/drawing/2014/main" id="{45962D0D-A847-4488-B59D-C8C3B4D9FEB9}"/>
              </a:ext>
            </a:extLst>
          </p:cNvPr>
          <p:cNvSpPr>
            <a:spLocks noGrp="1"/>
          </p:cNvSpPr>
          <p:nvPr>
            <p:ph idx="1"/>
          </p:nvPr>
        </p:nvSpPr>
        <p:spPr>
          <a:xfrm>
            <a:off x="116237" y="984142"/>
            <a:ext cx="8865031" cy="4015805"/>
          </a:xfrm>
        </p:spPr>
        <p:txBody>
          <a:bodyPr>
            <a:normAutofit/>
          </a:bodyPr>
          <a:lstStyle/>
          <a:p>
            <a:r>
              <a:rPr lang="en-US" altLang="en-US" sz="2400" dirty="0">
                <a:solidFill>
                  <a:schemeClr val="tx1"/>
                </a:solidFill>
                <a:latin typeface="Gill Sans MT" panose="020B0502020104020203" pitchFamily="34" charset="0"/>
                <a:cs typeface="Gill Sans MT" panose="020B0502020104020203" pitchFamily="34" charset="0"/>
              </a:rPr>
              <a:t>Running budget scenarios based on different data collection team sizes, level of effort and number of field data collections is a useful process to reach a realistic and reasonable budget</a:t>
            </a:r>
          </a:p>
          <a:p>
            <a:endParaRPr lang="en-US" altLang="en-US" dirty="0">
              <a:solidFill>
                <a:schemeClr val="tx1"/>
              </a:solidFill>
              <a:latin typeface="Gill Sans MT" panose="020B0502020104020203" pitchFamily="34" charset="0"/>
              <a:cs typeface="Gill Sans MT" panose="020B0502020104020203" pitchFamily="34" charset="0"/>
            </a:endParaRPr>
          </a:p>
          <a:p>
            <a:r>
              <a:rPr lang="en-US" altLang="en-US" sz="2400" dirty="0">
                <a:solidFill>
                  <a:schemeClr val="tx1"/>
                </a:solidFill>
                <a:latin typeface="Gill Sans MT" panose="020B0502020104020203" pitchFamily="34" charset="0"/>
                <a:cs typeface="Gill Sans MT" panose="020B0502020104020203" pitchFamily="34" charset="0"/>
              </a:rPr>
              <a:t>Summarize requirements per phase in terms of activities and outputs</a:t>
            </a:r>
          </a:p>
          <a:p>
            <a:endParaRPr lang="en-US" altLang="en-US" dirty="0">
              <a:solidFill>
                <a:schemeClr val="tx1"/>
              </a:solidFill>
              <a:latin typeface="Gill Sans MT" panose="020B0502020104020203" pitchFamily="34" charset="0"/>
              <a:cs typeface="Gill Sans MT" panose="020B0502020104020203" pitchFamily="34" charset="0"/>
            </a:endParaRPr>
          </a:p>
          <a:p>
            <a:pPr eaLnBrk="1" hangingPunct="1"/>
            <a:r>
              <a:rPr lang="en-US" altLang="en-US" sz="2400" dirty="0">
                <a:solidFill>
                  <a:schemeClr val="tx1"/>
                </a:solidFill>
                <a:latin typeface="Gill Sans MT" panose="020B0502020104020203" pitchFamily="34" charset="0"/>
                <a:cs typeface="Gill Sans MT" panose="020B0502020104020203" pitchFamily="34" charset="0"/>
              </a:rPr>
              <a:t>Important to consult MOH, </a:t>
            </a:r>
            <a:r>
              <a:rPr lang="en-US" altLang="en-US" sz="2400" dirty="0" smtClean="0">
                <a:solidFill>
                  <a:schemeClr val="tx1"/>
                </a:solidFill>
                <a:latin typeface="Gill Sans MT" panose="020B0502020104020203" pitchFamily="34" charset="0"/>
                <a:cs typeface="Gill Sans MT" panose="020B0502020104020203" pitchFamily="34" charset="0"/>
              </a:rPr>
              <a:t>donors, TA </a:t>
            </a:r>
            <a:r>
              <a:rPr lang="en-US" altLang="en-US" sz="2400" dirty="0">
                <a:solidFill>
                  <a:schemeClr val="tx1"/>
                </a:solidFill>
                <a:latin typeface="Gill Sans MT" panose="020B0502020104020203" pitchFamily="34" charset="0"/>
                <a:cs typeface="Gill Sans MT" panose="020B0502020104020203" pitchFamily="34" charset="0"/>
              </a:rPr>
              <a:t>partner and relevant local stakeholders throughout the entire budgeting process</a:t>
            </a: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83973" name="Title 5">
            <a:extLst>
              <a:ext uri="{FF2B5EF4-FFF2-40B4-BE49-F238E27FC236}">
                <a16:creationId xmlns="" xmlns:a16="http://schemas.microsoft.com/office/drawing/2014/main" id="{7D24D98A-A4D5-4C7E-98B0-7DB1B026715A}"/>
              </a:ext>
            </a:extLst>
          </p:cNvPr>
          <p:cNvSpPr>
            <a:spLocks noGrp="1"/>
          </p:cNvSpPr>
          <p:nvPr>
            <p:ph type="title"/>
          </p:nvPr>
        </p:nvSpPr>
        <p:spPr>
          <a:xfrm>
            <a:off x="517585" y="77637"/>
            <a:ext cx="8108830" cy="646493"/>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Budget Planning and Implications</a:t>
            </a:r>
          </a:p>
        </p:txBody>
      </p:sp>
    </p:spTree>
    <p:extLst>
      <p:ext uri="{BB962C8B-B14F-4D97-AF65-F5344CB8AC3E}">
        <p14:creationId xmlns:p14="http://schemas.microsoft.com/office/powerpoint/2010/main" val="632202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Content Placeholder 7" descr="A screenshot of a cell phone&#10;&#10;Description generated with very high confidence">
            <a:extLst>
              <a:ext uri="{FF2B5EF4-FFF2-40B4-BE49-F238E27FC236}">
                <a16:creationId xmlns="" xmlns:a16="http://schemas.microsoft.com/office/drawing/2014/main" id="{A1468E27-27EA-46F2-B3B5-901E4868854E}"/>
              </a:ext>
            </a:extLst>
          </p:cNvPr>
          <p:cNvPicPr>
            <a:picLocks noGrp="1" noChangeAspect="1"/>
          </p:cNvPicPr>
          <p:nvPr>
            <p:ph idx="1"/>
          </p:nvPr>
        </p:nvPicPr>
        <p:blipFill rotWithShape="1">
          <a:blip r:embed="rId3"/>
          <a:srcRect l="11378" r="19830" b="-527"/>
          <a:stretch/>
        </p:blipFill>
        <p:spPr>
          <a:xfrm>
            <a:off x="4899546" y="0"/>
            <a:ext cx="4206240" cy="5184776"/>
          </a:xfrm>
        </p:spPr>
      </p:pic>
      <p:pic>
        <p:nvPicPr>
          <p:cNvPr id="12" name="Picture 11" descr="A screenshot of a cell phone&#10;&#10;Description generated with very high confidence">
            <a:extLst>
              <a:ext uri="{FF2B5EF4-FFF2-40B4-BE49-F238E27FC236}">
                <a16:creationId xmlns="" xmlns:a16="http://schemas.microsoft.com/office/drawing/2014/main" id="{A23ED278-8753-43CD-9DBF-E507ED79C0D3}"/>
              </a:ext>
            </a:extLst>
          </p:cNvPr>
          <p:cNvPicPr>
            <a:picLocks noChangeAspect="1"/>
          </p:cNvPicPr>
          <p:nvPr/>
        </p:nvPicPr>
        <p:blipFill rotWithShape="1">
          <a:blip r:embed="rId4"/>
          <a:srcRect l="11796" r="6435"/>
          <a:stretch/>
        </p:blipFill>
        <p:spPr>
          <a:xfrm>
            <a:off x="0" y="-1"/>
            <a:ext cx="4899546" cy="5184775"/>
          </a:xfrm>
          <a:prstGeom prst="rect">
            <a:avLst/>
          </a:prstGeom>
        </p:spPr>
      </p:pic>
    </p:spTree>
    <p:extLst>
      <p:ext uri="{BB962C8B-B14F-4D97-AF65-F5344CB8AC3E}">
        <p14:creationId xmlns:p14="http://schemas.microsoft.com/office/powerpoint/2010/main" val="3196506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3" name="Title 1">
            <a:extLst>
              <a:ext uri="{FF2B5EF4-FFF2-40B4-BE49-F238E27FC236}">
                <a16:creationId xmlns="" xmlns:a16="http://schemas.microsoft.com/office/drawing/2014/main" id="{4593AE78-A3F2-4C74-96B9-E07B31637EC9}"/>
              </a:ext>
            </a:extLst>
          </p:cNvPr>
          <p:cNvSpPr>
            <a:spLocks noGrp="1"/>
          </p:cNvSpPr>
          <p:nvPr>
            <p:ph type="ctrTitle"/>
          </p:nvPr>
        </p:nvSpPr>
        <p:spPr>
          <a:xfrm>
            <a:off x="512064" y="9451"/>
            <a:ext cx="8149133" cy="1200329"/>
          </a:xfrm>
        </p:spPr>
        <p:txBody>
          <a:bodyPr/>
          <a:lstStyle/>
          <a:p>
            <a:pPr eaLnBrk="1" hangingPunct="1"/>
            <a:r>
              <a:rPr lang="en-US" altLang="en-US" sz="3600" b="1" dirty="0">
                <a:latin typeface="Gill Sans MT" panose="020B0502020104020203" pitchFamily="34" charset="0"/>
                <a:cs typeface="Gill Sans MT" panose="020B0502020104020203" pitchFamily="34" charset="0"/>
              </a:rPr>
              <a:t>Work </a:t>
            </a:r>
            <a:r>
              <a:rPr lang="en-US" altLang="en-US" sz="3600" b="1" dirty="0" smtClean="0">
                <a:latin typeface="Gill Sans MT" panose="020B0502020104020203" pitchFamily="34" charset="0"/>
                <a:cs typeface="Gill Sans MT" panose="020B0502020104020203" pitchFamily="34" charset="0"/>
              </a:rPr>
              <a:t>Planning </a:t>
            </a:r>
            <a:r>
              <a:rPr lang="en-US" altLang="en-US" sz="3600" b="1" dirty="0">
                <a:latin typeface="Gill Sans MT" panose="020B0502020104020203" pitchFamily="34" charset="0"/>
                <a:cs typeface="Gill Sans MT" panose="020B0502020104020203" pitchFamily="34" charset="0"/>
              </a:rPr>
              <a:t>and Project </a:t>
            </a:r>
            <a:r>
              <a:rPr lang="en-US" altLang="en-US" sz="3600" b="1" dirty="0" smtClean="0">
                <a:latin typeface="Gill Sans MT" panose="020B0502020104020203" pitchFamily="34" charset="0"/>
                <a:cs typeface="Gill Sans MT" panose="020B0502020104020203" pitchFamily="34" charset="0"/>
              </a:rPr>
              <a:t>Management</a:t>
            </a:r>
            <a:endParaRPr lang="en-US" altLang="en-US" sz="36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 xmlns:a16="http://schemas.microsoft.com/office/drawing/2014/main" id="{45E5593B-656D-4A32-8C2C-0199F9D67EC2}"/>
              </a:ext>
            </a:extLst>
          </p:cNvPr>
          <p:cNvSpPr>
            <a:spLocks noGrp="1"/>
          </p:cNvSpPr>
          <p:nvPr>
            <p:ph type="subTitle" idx="1"/>
          </p:nvPr>
        </p:nvSpPr>
        <p:spPr>
          <a:xfrm>
            <a:off x="336499" y="1394847"/>
            <a:ext cx="8405165" cy="3444276"/>
          </a:xfrm>
        </p:spPr>
        <p:txBody>
          <a:bodyPr>
            <a:normAutofit/>
          </a:bodyPr>
          <a:lstStyle/>
          <a:p>
            <a:pPr marL="343847" lvl="1" algn="l" defTabSz="686500">
              <a:lnSpc>
                <a:spcPct val="80000"/>
              </a:lnSpc>
              <a:spcBef>
                <a:spcPct val="20000"/>
              </a:spcBef>
              <a:spcAft>
                <a:spcPct val="0"/>
              </a:spcAft>
            </a:pPr>
            <a:r>
              <a:rPr lang="en-US" altLang="en-US" sz="2000" b="1" dirty="0">
                <a:solidFill>
                  <a:srgbClr val="C00000"/>
                </a:solidFill>
                <a:latin typeface="Gill Sans MT" panose="020B0502020104020203" pitchFamily="34" charset="0"/>
                <a:cs typeface="Gill Sans MT" panose="020B0502020104020203" pitchFamily="34" charset="0"/>
              </a:rPr>
              <a:t>Learning </a:t>
            </a:r>
            <a:r>
              <a:rPr lang="en-US" altLang="en-US" sz="2000" b="1" dirty="0" smtClean="0">
                <a:solidFill>
                  <a:srgbClr val="C00000"/>
                </a:solidFill>
                <a:latin typeface="Gill Sans MT" panose="020B0502020104020203" pitchFamily="34" charset="0"/>
                <a:cs typeface="Gill Sans MT" panose="020B0502020104020203" pitchFamily="34" charset="0"/>
              </a:rPr>
              <a:t>Objectives</a:t>
            </a:r>
          </a:p>
          <a:p>
            <a:pPr marL="343847" lvl="1" algn="l" defTabSz="686500">
              <a:lnSpc>
                <a:spcPct val="80000"/>
              </a:lnSpc>
              <a:spcBef>
                <a:spcPct val="20000"/>
              </a:spcBef>
              <a:spcAft>
                <a:spcPct val="0"/>
              </a:spcAft>
            </a:pPr>
            <a:endParaRPr lang="en-US" altLang="en-US" sz="1200" b="1" dirty="0">
              <a:solidFill>
                <a:srgbClr val="C00000"/>
              </a:solidFill>
              <a:latin typeface="Gill Sans MT" panose="020B0502020104020203" pitchFamily="34" charset="0"/>
              <a:cs typeface="Gill Sans MT" panose="020B0502020104020203" pitchFamily="34" charset="0"/>
            </a:endParaRPr>
          </a:p>
          <a:p>
            <a:pPr marL="343847" lvl="1" algn="l" defTabSz="686500">
              <a:lnSpc>
                <a:spcPct val="80000"/>
              </a:lnSpc>
              <a:spcBef>
                <a:spcPct val="20000"/>
              </a:spcBef>
              <a:spcAft>
                <a:spcPct val="0"/>
              </a:spcAft>
            </a:pPr>
            <a:r>
              <a:rPr lang="en-US" sz="2000" dirty="0">
                <a:solidFill>
                  <a:schemeClr val="tx1"/>
                </a:solidFill>
                <a:latin typeface="Gill Sans MT" panose="020B0502020104020203" pitchFamily="34" charset="0"/>
              </a:rPr>
              <a:t>To </a:t>
            </a:r>
            <a:r>
              <a:rPr lang="en-US" sz="2000" dirty="0" smtClean="0">
                <a:solidFill>
                  <a:schemeClr val="tx1"/>
                </a:solidFill>
                <a:latin typeface="Gill Sans MT" panose="020B0502020104020203" pitchFamily="34" charset="0"/>
              </a:rPr>
              <a:t>understand what is required in planning and managing an NSCA:</a:t>
            </a:r>
            <a:endParaRPr lang="en-US" altLang="en-US" sz="2117" dirty="0">
              <a:solidFill>
                <a:schemeClr val="tx1"/>
              </a:solidFill>
              <a:latin typeface="Gill Sans MT" panose="020B0502020104020203" pitchFamily="34" charset="0"/>
              <a:cs typeface="Gill Sans MT" panose="020B0502020104020203" pitchFamily="34" charset="0"/>
            </a:endParaRPr>
          </a:p>
          <a:p>
            <a:pPr marL="560470" lvl="1" indent="-214827"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Developing an NSCA </a:t>
            </a:r>
            <a:r>
              <a:rPr lang="en-US" altLang="en-US" sz="2117" dirty="0" err="1" smtClean="0">
                <a:solidFill>
                  <a:srgbClr val="000000"/>
                </a:solidFill>
                <a:latin typeface="Gill Sans MT" panose="020B0502020104020203" pitchFamily="34" charset="0"/>
                <a:cs typeface="Gill Sans MT" panose="020B0502020104020203" pitchFamily="34" charset="0"/>
              </a:rPr>
              <a:t>workplan</a:t>
            </a:r>
            <a:endParaRPr lang="en-US" altLang="en-US" sz="2117" dirty="0" smtClean="0">
              <a:solidFill>
                <a:srgbClr val="000000"/>
              </a:solidFill>
              <a:latin typeface="Gill Sans MT" panose="020B0502020104020203" pitchFamily="34" charset="0"/>
              <a:cs typeface="Gill Sans MT" panose="020B0502020104020203" pitchFamily="34" charset="0"/>
            </a:endParaRPr>
          </a:p>
          <a:p>
            <a:pPr marL="560470" lvl="1" indent="-214827" algn="l" defTabSz="690087">
              <a:spcBef>
                <a:spcPct val="20000"/>
              </a:spcBef>
              <a:spcAft>
                <a:spcPct val="0"/>
              </a:spcAft>
              <a:buFont typeface="Wingdings" panose="05000000000000000000" pitchFamily="2" charset="2"/>
              <a:buChar char="ü"/>
            </a:pPr>
            <a:r>
              <a:rPr lang="en-US" altLang="en-US" sz="2117" dirty="0" smtClean="0">
                <a:solidFill>
                  <a:srgbClr val="000000"/>
                </a:solidFill>
                <a:latin typeface="Gill Sans MT" panose="020B0502020104020203" pitchFamily="34" charset="0"/>
                <a:cs typeface="Gill Sans MT" panose="020B0502020104020203" pitchFamily="34" charset="0"/>
              </a:rPr>
              <a:t>How </a:t>
            </a:r>
            <a:r>
              <a:rPr lang="en-US" altLang="en-US" sz="2117" dirty="0">
                <a:solidFill>
                  <a:srgbClr val="000000"/>
                </a:solidFill>
                <a:latin typeface="Gill Sans MT" panose="020B0502020104020203" pitchFamily="34" charset="0"/>
                <a:cs typeface="Gill Sans MT" panose="020B0502020104020203" pitchFamily="34" charset="0"/>
              </a:rPr>
              <a:t>to estimate overarching timeframes required to plan and execute an NSCA</a:t>
            </a:r>
          </a:p>
          <a:p>
            <a:pPr marL="560470" lvl="1" indent="-214827" algn="l" defTabSz="690087">
              <a:spcBef>
                <a:spcPct val="20000"/>
              </a:spcBef>
              <a:spcAft>
                <a:spcPct val="0"/>
              </a:spcAft>
              <a:buFont typeface="Wingdings" panose="05000000000000000000" pitchFamily="2" charset="2"/>
              <a:buChar char="ü"/>
            </a:pPr>
            <a:r>
              <a:rPr lang="en-US" altLang="en-US" sz="2117" dirty="0">
                <a:solidFill>
                  <a:srgbClr val="000000"/>
                </a:solidFill>
                <a:latin typeface="Gill Sans MT" panose="020B0502020104020203" pitchFamily="34" charset="0"/>
                <a:cs typeface="Gill Sans MT" panose="020B0502020104020203" pitchFamily="34" charset="0"/>
              </a:rPr>
              <a:t>How to set realistic, pragmatic milestones and key decision points</a:t>
            </a:r>
          </a:p>
          <a:p>
            <a:pPr marL="560470" lvl="1" indent="-214827" algn="l" defTabSz="690087">
              <a:spcBef>
                <a:spcPct val="20000"/>
              </a:spcBef>
              <a:spcAft>
                <a:spcPct val="0"/>
              </a:spcAft>
              <a:buFont typeface="Wingdings" panose="05000000000000000000" pitchFamily="2" charset="2"/>
              <a:buChar char="ü"/>
            </a:pPr>
            <a:r>
              <a:rPr lang="en-US" altLang="en-US" sz="2117" dirty="0" smtClean="0">
                <a:solidFill>
                  <a:srgbClr val="000000"/>
                </a:solidFill>
                <a:latin typeface="Gill Sans MT" panose="020B0502020104020203" pitchFamily="34" charset="0"/>
                <a:cs typeface="Gill Sans MT" panose="020B0502020104020203" pitchFamily="34" charset="0"/>
              </a:rPr>
              <a:t>Assessment teams and roles</a:t>
            </a:r>
          </a:p>
          <a:p>
            <a:pPr marL="560470" lvl="1" indent="-214827" algn="l" defTabSz="690087">
              <a:spcBef>
                <a:spcPct val="20000"/>
              </a:spcBef>
              <a:spcAft>
                <a:spcPct val="0"/>
              </a:spcAft>
              <a:buFont typeface="Wingdings" panose="05000000000000000000" pitchFamily="2" charset="2"/>
              <a:buChar char="ü"/>
            </a:pPr>
            <a:r>
              <a:rPr lang="en-US" altLang="en-US" sz="2117" dirty="0" smtClean="0">
                <a:solidFill>
                  <a:srgbClr val="000000"/>
                </a:solidFill>
                <a:latin typeface="Gill Sans MT" panose="020B0502020104020203" pitchFamily="34" charset="0"/>
                <a:cs typeface="Gill Sans MT" panose="020B0502020104020203" pitchFamily="34" charset="0"/>
              </a:rPr>
              <a:t>Budget </a:t>
            </a:r>
            <a:r>
              <a:rPr lang="en-US" altLang="en-US" sz="2117" dirty="0">
                <a:solidFill>
                  <a:srgbClr val="000000"/>
                </a:solidFill>
                <a:latin typeface="Gill Sans MT" panose="020B0502020104020203" pitchFamily="34" charset="0"/>
                <a:cs typeface="Gill Sans MT" panose="020B0502020104020203" pitchFamily="34" charset="0"/>
              </a:rPr>
              <a:t>planning and implications</a:t>
            </a:r>
          </a:p>
        </p:txBody>
      </p:sp>
    </p:spTree>
    <p:extLst>
      <p:ext uri="{BB962C8B-B14F-4D97-AF65-F5344CB8AC3E}">
        <p14:creationId xmlns:p14="http://schemas.microsoft.com/office/powerpoint/2010/main" val="1326030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Content Placeholder 13" descr="A picture containing screenshot&#10;&#10;Description generated with high confidence">
            <a:extLst>
              <a:ext uri="{FF2B5EF4-FFF2-40B4-BE49-F238E27FC236}">
                <a16:creationId xmlns="" xmlns:a16="http://schemas.microsoft.com/office/drawing/2014/main" id="{A87E4B71-2C57-4C03-931B-1589A3109C82}"/>
              </a:ext>
            </a:extLst>
          </p:cNvPr>
          <p:cNvPicPr>
            <a:picLocks noGrp="1" noChangeAspect="1"/>
          </p:cNvPicPr>
          <p:nvPr>
            <p:ph idx="1"/>
          </p:nvPr>
        </p:nvPicPr>
        <p:blipFill>
          <a:blip r:embed="rId3"/>
          <a:stretch>
            <a:fillRect/>
          </a:stretch>
        </p:blipFill>
        <p:spPr>
          <a:xfrm>
            <a:off x="-788566" y="-196154"/>
            <a:ext cx="10578517" cy="6444152"/>
          </a:xfrm>
        </p:spPr>
      </p:pic>
      <p:sp>
        <p:nvSpPr>
          <p:cNvPr id="6" name="Title 5">
            <a:extLst>
              <a:ext uri="{FF2B5EF4-FFF2-40B4-BE49-F238E27FC236}">
                <a16:creationId xmlns="" xmlns:a16="http://schemas.microsoft.com/office/drawing/2014/main" id="{D8D21C62-0860-4000-8E99-59A905CAFB38}"/>
              </a:ext>
            </a:extLst>
          </p:cNvPr>
          <p:cNvSpPr>
            <a:spLocks noGrp="1"/>
          </p:cNvSpPr>
          <p:nvPr>
            <p:ph type="title"/>
          </p:nvPr>
        </p:nvSpPr>
        <p:spPr>
          <a:xfrm>
            <a:off x="414068" y="0"/>
            <a:ext cx="8393501" cy="584775"/>
          </a:xfrm>
        </p:spPr>
        <p:txBody>
          <a:bodyPr/>
          <a:lstStyle/>
          <a:p>
            <a:pPr algn="ctr" eaLnBrk="1" hangingPunct="1"/>
            <a:r>
              <a:rPr lang="en-US" altLang="en-US" sz="3200" b="1" dirty="0">
                <a:latin typeface="Gill Sans MT" panose="020B0502020104020203" pitchFamily="34" charset="0"/>
                <a:cs typeface="Gill Sans MT" panose="020B0502020104020203" pitchFamily="34" charset="0"/>
              </a:rPr>
              <a:t>Overview of NSCA 2.0 </a:t>
            </a:r>
            <a:r>
              <a:rPr lang="en-US" altLang="en-US" sz="3200" b="1" dirty="0" smtClean="0">
                <a:latin typeface="Gill Sans MT" panose="020B0502020104020203" pitchFamily="34" charset="0"/>
                <a:cs typeface="Gill Sans MT" panose="020B0502020104020203" pitchFamily="34" charset="0"/>
              </a:rPr>
              <a:t>Timeline</a:t>
            </a:r>
            <a:endParaRPr lang="en-US" altLang="en-US" sz="3200" dirty="0">
              <a:latin typeface="Gill Sans MT" panose="020B0502020104020203" pitchFamily="34" charset="0"/>
              <a:cs typeface="Gill Sans MT" panose="020B0502020104020203" pitchFamily="34" charset="0"/>
            </a:endParaRPr>
          </a:p>
        </p:txBody>
      </p:sp>
      <p:sp>
        <p:nvSpPr>
          <p:cNvPr id="2" name="Rectangle 1"/>
          <p:cNvSpPr/>
          <p:nvPr/>
        </p:nvSpPr>
        <p:spPr>
          <a:xfrm>
            <a:off x="0" y="0"/>
            <a:ext cx="566382" cy="75654"/>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71498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DBF4E4D9-BB68-403D-9539-C5FFC0487834}"/>
              </a:ext>
            </a:extLst>
          </p:cNvPr>
          <p:cNvSpPr>
            <a:spLocks noGrp="1"/>
          </p:cNvSpPr>
          <p:nvPr>
            <p:ph idx="1"/>
          </p:nvPr>
        </p:nvSpPr>
        <p:spPr>
          <a:xfrm>
            <a:off x="154983" y="736169"/>
            <a:ext cx="8841783" cy="4285281"/>
          </a:xfrm>
        </p:spPr>
        <p:txBody>
          <a:bodyPr>
            <a:normAutofit fontScale="92500" lnSpcReduction="20000"/>
          </a:bodyPr>
          <a:lstStyle/>
          <a:p>
            <a:pPr eaLnBrk="1" hangingPunct="1">
              <a:buFont typeface="Wingdings" panose="05000000000000000000" pitchFamily="2" charset="2"/>
              <a:buChar char="ü"/>
            </a:pPr>
            <a:r>
              <a:rPr lang="en-US" altLang="en-US" sz="2117" dirty="0">
                <a:solidFill>
                  <a:schemeClr val="tx1"/>
                </a:solidFill>
                <a:latin typeface="Gill Sans MT" panose="020B0502020104020203" pitchFamily="34" charset="0"/>
                <a:cs typeface="Gill Sans MT" panose="020B0502020104020203" pitchFamily="34" charset="0"/>
              </a:rPr>
              <a:t>Consider the four major </a:t>
            </a:r>
            <a:r>
              <a:rPr lang="en-US" altLang="en-US" sz="2117" dirty="0" smtClean="0">
                <a:solidFill>
                  <a:schemeClr val="tx1"/>
                </a:solidFill>
                <a:latin typeface="Gill Sans MT" panose="020B0502020104020203" pitchFamily="34" charset="0"/>
                <a:cs typeface="Gill Sans MT" panose="020B0502020104020203" pitchFamily="34" charset="0"/>
              </a:rPr>
              <a:t>phases of an assessment:</a:t>
            </a:r>
            <a:endParaRPr lang="en-US" altLang="en-US" sz="2117" dirty="0">
              <a:solidFill>
                <a:schemeClr val="tx1"/>
              </a:solidFill>
              <a:latin typeface="Gill Sans MT" panose="020B0502020104020203" pitchFamily="34" charset="0"/>
              <a:cs typeface="Gill Sans MT" panose="020B0502020104020203" pitchFamily="34" charset="0"/>
            </a:endParaRPr>
          </a:p>
          <a:p>
            <a:pPr eaLnBrk="1" hangingPunct="1">
              <a:buFont typeface="Arial" panose="020B0604020202020204" pitchFamily="34" charset="0"/>
              <a:buNone/>
            </a:pPr>
            <a:r>
              <a:rPr lang="en-US" altLang="en-US" sz="2400" dirty="0">
                <a:solidFill>
                  <a:schemeClr val="tx1"/>
                </a:solidFill>
                <a:latin typeface="Gill Sans MT" panose="020B0502020104020203" pitchFamily="34" charset="0"/>
                <a:cs typeface="Gill Sans MT" panose="020B0502020104020203" pitchFamily="34" charset="0"/>
              </a:rPr>
              <a:t>1. 	Planning and Preparatory phase (estimated ~ 12 weeks)</a:t>
            </a:r>
          </a:p>
          <a:p>
            <a:pPr eaLnBrk="1" hangingPunct="1">
              <a:buFont typeface="Arial" panose="020B0604020202020204" pitchFamily="34" charset="0"/>
              <a:buNone/>
            </a:pPr>
            <a:r>
              <a:rPr lang="en-US" altLang="en-US" sz="2400" dirty="0">
                <a:solidFill>
                  <a:schemeClr val="tx1"/>
                </a:solidFill>
                <a:latin typeface="Gill Sans MT" panose="020B0502020104020203" pitchFamily="34" charset="0"/>
                <a:cs typeface="Gill Sans MT" panose="020B0502020104020203" pitchFamily="34" charset="0"/>
              </a:rPr>
              <a:t>II. 	</a:t>
            </a:r>
            <a:r>
              <a:rPr lang="en-US" altLang="en-US" sz="2400" dirty="0" smtClean="0">
                <a:solidFill>
                  <a:schemeClr val="tx1"/>
                </a:solidFill>
                <a:latin typeface="Gill Sans MT" panose="020B0502020104020203" pitchFamily="34" charset="0"/>
                <a:cs typeface="Gill Sans MT" panose="020B0502020104020203" pitchFamily="34" charset="0"/>
              </a:rPr>
              <a:t>Data Collector </a:t>
            </a:r>
            <a:r>
              <a:rPr lang="en-US" altLang="en-US" sz="2400" dirty="0">
                <a:solidFill>
                  <a:schemeClr val="tx1"/>
                </a:solidFill>
                <a:latin typeface="Gill Sans MT" panose="020B0502020104020203" pitchFamily="34" charset="0"/>
                <a:cs typeface="Gill Sans MT" panose="020B0502020104020203" pitchFamily="34" charset="0"/>
              </a:rPr>
              <a:t>Training/In-country Assessment (estimated 3 ~ 5 weeks)</a:t>
            </a:r>
          </a:p>
          <a:p>
            <a:pPr eaLnBrk="1" hangingPunct="1">
              <a:buFont typeface="Arial" panose="020B0604020202020204" pitchFamily="34" charset="0"/>
              <a:buAutoNum type="romanUcPeriod" startAt="3"/>
            </a:pPr>
            <a:r>
              <a:rPr lang="en-US" altLang="en-US" sz="2400" dirty="0">
                <a:solidFill>
                  <a:schemeClr val="tx1"/>
                </a:solidFill>
                <a:latin typeface="Gill Sans MT" panose="020B0502020104020203" pitchFamily="34" charset="0"/>
                <a:cs typeface="Gill Sans MT" panose="020B0502020104020203" pitchFamily="34" charset="0"/>
              </a:rPr>
              <a:t>  Data Analysis and Interpretation (estimated 4-6 weeks)</a:t>
            </a:r>
          </a:p>
          <a:p>
            <a:pPr eaLnBrk="1" hangingPunct="1">
              <a:buFont typeface="Arial" panose="020B0604020202020204" pitchFamily="34" charset="0"/>
              <a:buAutoNum type="romanUcPeriod" startAt="3"/>
            </a:pPr>
            <a:r>
              <a:rPr lang="en-US" altLang="en-US" sz="2400" dirty="0">
                <a:solidFill>
                  <a:schemeClr val="tx1"/>
                </a:solidFill>
                <a:latin typeface="Gill Sans MT" panose="020B0502020104020203" pitchFamily="34" charset="0"/>
                <a:cs typeface="Gill Sans MT" panose="020B0502020104020203" pitchFamily="34" charset="0"/>
              </a:rPr>
              <a:t>  Reporting and dissemination (~ +4 weeks up to initial draft of report depending on reviews)</a:t>
            </a:r>
          </a:p>
          <a:p>
            <a:pPr eaLnBrk="1" hangingPunct="1">
              <a:buFont typeface="Arial" panose="020B0604020202020204" pitchFamily="34" charset="0"/>
              <a:buAutoNum type="romanUcPeriod" startAt="3"/>
            </a:pPr>
            <a:endParaRPr lang="en-US" altLang="en-US" sz="1814" dirty="0">
              <a:solidFill>
                <a:schemeClr val="tx1"/>
              </a:solidFill>
              <a:latin typeface="Gill Sans MT" panose="020B0502020104020203" pitchFamily="34" charset="0"/>
              <a:cs typeface="Gill Sans MT" panose="020B0502020104020203" pitchFamily="34" charset="0"/>
            </a:endParaRPr>
          </a:p>
          <a:p>
            <a:pPr eaLnBrk="1" hangingPunct="1">
              <a:buFont typeface="Wingdings" panose="05000000000000000000" pitchFamily="2" charset="2"/>
              <a:buChar char="ü"/>
            </a:pPr>
            <a:r>
              <a:rPr lang="en-US" altLang="en-US" sz="2117" dirty="0">
                <a:solidFill>
                  <a:schemeClr val="tx1"/>
                </a:solidFill>
                <a:latin typeface="Gill Sans MT" panose="020B0502020104020203" pitchFamily="34" charset="0"/>
                <a:cs typeface="Gill Sans MT" panose="020B0502020104020203" pitchFamily="34" charset="0"/>
              </a:rPr>
              <a:t>   Summarize workplan requirements per phase in terms of activities and 	    	outputs.</a:t>
            </a:r>
          </a:p>
          <a:p>
            <a:pPr>
              <a:buFont typeface="Wingdings" panose="05000000000000000000" pitchFamily="2" charset="2"/>
              <a:buChar char="ü"/>
            </a:pPr>
            <a:r>
              <a:rPr lang="en-US" altLang="en-US" sz="2000" dirty="0">
                <a:solidFill>
                  <a:schemeClr val="tx1"/>
                </a:solidFill>
                <a:latin typeface="Gill Sans MT" panose="020B0502020104020203" pitchFamily="34" charset="0"/>
                <a:cs typeface="Gill Sans MT" panose="020B0502020104020203" pitchFamily="34" charset="0"/>
              </a:rPr>
              <a:t>   May be helpful to use a Gannt chart or other planning tool to visualize the   	workplan</a:t>
            </a:r>
            <a:endParaRPr lang="en-US" altLang="en-US" sz="2117" dirty="0">
              <a:solidFill>
                <a:schemeClr val="tx1"/>
              </a:solidFill>
              <a:latin typeface="Gill Sans MT" panose="020B0502020104020203" pitchFamily="34" charset="0"/>
              <a:cs typeface="Gill Sans MT" panose="020B0502020104020203" pitchFamily="34" charset="0"/>
            </a:endParaRPr>
          </a:p>
          <a:p>
            <a:pPr eaLnBrk="1" hangingPunct="1">
              <a:buFont typeface="Wingdings" panose="05000000000000000000" pitchFamily="2" charset="2"/>
              <a:buChar char="ü"/>
            </a:pPr>
            <a:r>
              <a:rPr lang="en-US" altLang="en-US" sz="2117" dirty="0">
                <a:solidFill>
                  <a:srgbClr val="C2113A"/>
                </a:solidFill>
                <a:latin typeface="Gill Sans MT" panose="020B0502020104020203" pitchFamily="34" charset="0"/>
                <a:cs typeface="Gill Sans MT" panose="020B0502020104020203" pitchFamily="34" charset="0"/>
              </a:rPr>
              <a:t>   Tool kit planning tools: Gannt chart, Daily Activity schedule and Country  	Planning Checklists</a:t>
            </a: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a:p>
            <a:pPr eaLnBrk="1" hangingPunct="1"/>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59397" name="Title 5">
            <a:extLst>
              <a:ext uri="{FF2B5EF4-FFF2-40B4-BE49-F238E27FC236}">
                <a16:creationId xmlns="" xmlns:a16="http://schemas.microsoft.com/office/drawing/2014/main" id="{47AF8C9B-8A92-4A9F-8423-A5B8DC1858AA}"/>
              </a:ext>
            </a:extLst>
          </p:cNvPr>
          <p:cNvSpPr>
            <a:spLocks noGrp="1"/>
          </p:cNvSpPr>
          <p:nvPr>
            <p:ph type="title"/>
          </p:nvPr>
        </p:nvSpPr>
        <p:spPr>
          <a:xfrm>
            <a:off x="1609957" y="-61042"/>
            <a:ext cx="6279339" cy="646331"/>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Estimating Timelines</a:t>
            </a:r>
          </a:p>
        </p:txBody>
      </p:sp>
    </p:spTree>
    <p:extLst>
      <p:ext uri="{BB962C8B-B14F-4D97-AF65-F5344CB8AC3E}">
        <p14:creationId xmlns:p14="http://schemas.microsoft.com/office/powerpoint/2010/main" val="2860522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Content Placeholder 15">
            <a:extLst>
              <a:ext uri="{FF2B5EF4-FFF2-40B4-BE49-F238E27FC236}">
                <a16:creationId xmlns="" xmlns:a16="http://schemas.microsoft.com/office/drawing/2014/main" id="{F71697C5-3D6B-436E-B40B-CE1B2AE7FD2C}"/>
              </a:ext>
            </a:extLst>
          </p:cNvPr>
          <p:cNvPicPr>
            <a:picLocks noGrp="1" noChangeAspect="1"/>
          </p:cNvPicPr>
          <p:nvPr>
            <p:ph idx="1"/>
          </p:nvPr>
        </p:nvPicPr>
        <p:blipFill>
          <a:blip r:embed="rId3"/>
          <a:stretch>
            <a:fillRect/>
          </a:stretch>
        </p:blipFill>
        <p:spPr>
          <a:xfrm>
            <a:off x="147234" y="154983"/>
            <a:ext cx="8834034" cy="5432156"/>
          </a:xfrm>
        </p:spPr>
      </p:pic>
      <p:sp>
        <p:nvSpPr>
          <p:cNvPr id="61444" name="Title 5">
            <a:extLst>
              <a:ext uri="{FF2B5EF4-FFF2-40B4-BE49-F238E27FC236}">
                <a16:creationId xmlns="" xmlns:a16="http://schemas.microsoft.com/office/drawing/2014/main" id="{C7FB259C-FD49-4075-A28D-470A1F4DAFC9}"/>
              </a:ext>
            </a:extLst>
          </p:cNvPr>
          <p:cNvSpPr>
            <a:spLocks noGrp="1"/>
          </p:cNvSpPr>
          <p:nvPr>
            <p:ph type="title"/>
          </p:nvPr>
        </p:nvSpPr>
        <p:spPr>
          <a:xfrm>
            <a:off x="785004" y="-5141"/>
            <a:ext cx="7487728" cy="427835"/>
          </a:xfrm>
        </p:spPr>
        <p:txBody>
          <a:bodyPr/>
          <a:lstStyle/>
          <a:p>
            <a:pPr algn="ctr" eaLnBrk="1" hangingPunct="1"/>
            <a:r>
              <a:rPr lang="en-US" altLang="en-US" sz="28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15238150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BF03441E-CBD4-4AE6-8024-BAADB6809499}"/>
              </a:ext>
            </a:extLst>
          </p:cNvPr>
          <p:cNvSpPr>
            <a:spLocks noGrp="1"/>
          </p:cNvSpPr>
          <p:nvPr>
            <p:ph idx="1"/>
          </p:nvPr>
        </p:nvSpPr>
        <p:spPr>
          <a:xfrm>
            <a:off x="396817" y="999054"/>
            <a:ext cx="8177840" cy="3619586"/>
          </a:xfrm>
        </p:spPr>
        <p:txBody>
          <a:bodyPr>
            <a:normAutofit lnSpcReduction="10000"/>
          </a:bodyPr>
          <a:lstStyle/>
          <a:p>
            <a:pPr marL="388849" indent="-388849">
              <a:buFont typeface="Gill Sans MT" panose="020B0502020104020203" pitchFamily="34" charset="0"/>
              <a:buAutoNum type="romanUcPeriod"/>
            </a:pPr>
            <a:r>
              <a:rPr lang="en-US" altLang="en-US" sz="2800" b="1" dirty="0">
                <a:solidFill>
                  <a:schemeClr val="tx1"/>
                </a:solidFill>
                <a:latin typeface="Gill Sans MT" panose="020B0502020104020203" pitchFamily="34" charset="0"/>
                <a:cs typeface="Gill Sans MT" panose="020B0502020104020203" pitchFamily="34" charset="0"/>
              </a:rPr>
              <a:t>Planning ~ 3 </a:t>
            </a:r>
            <a:r>
              <a:rPr lang="en-US" altLang="en-US" sz="2800" b="1" dirty="0" smtClean="0">
                <a:solidFill>
                  <a:schemeClr val="tx1"/>
                </a:solidFill>
                <a:latin typeface="Gill Sans MT" panose="020B0502020104020203" pitchFamily="34" charset="0"/>
                <a:cs typeface="Gill Sans MT" panose="020B0502020104020203" pitchFamily="34" charset="0"/>
              </a:rPr>
              <a:t>weeks</a:t>
            </a:r>
            <a:endParaRPr lang="en-US" altLang="en-US" sz="2800" b="1"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800" dirty="0">
                <a:solidFill>
                  <a:srgbClr val="C2113A"/>
                </a:solidFill>
                <a:latin typeface="Gill Sans MT" panose="020B0502020104020203" pitchFamily="34" charset="0"/>
                <a:cs typeface="Gill Sans MT" panose="020B0502020104020203" pitchFamily="34" charset="0"/>
              </a:rPr>
              <a:t>Milestone start</a:t>
            </a:r>
            <a:r>
              <a:rPr lang="en-US" altLang="en-US" sz="2800" dirty="0">
                <a:solidFill>
                  <a:schemeClr val="tx1"/>
                </a:solidFill>
                <a:latin typeface="Gill Sans MT" panose="020B0502020104020203" pitchFamily="34" charset="0"/>
                <a:cs typeface="Gill Sans MT" panose="020B0502020104020203" pitchFamily="34" charset="0"/>
              </a:rPr>
              <a:t>:  Validation of assessment, establishment of assessment objectives and secured commitment to conduct assessment</a:t>
            </a:r>
          </a:p>
          <a:p>
            <a:pPr marL="388849" indent="-388849">
              <a:buFont typeface="Wingdings" panose="05000000000000000000" pitchFamily="2" charset="2"/>
              <a:buChar char="ü"/>
            </a:pPr>
            <a:endParaRPr lang="en-US" altLang="en-US" sz="2800"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800" dirty="0">
                <a:solidFill>
                  <a:srgbClr val="C2113A"/>
                </a:solidFill>
                <a:latin typeface="Gill Sans MT" panose="020B0502020104020203" pitchFamily="34" charset="0"/>
                <a:cs typeface="Gill Sans MT" panose="020B0502020104020203" pitchFamily="34" charset="0"/>
              </a:rPr>
              <a:t>Milestone end</a:t>
            </a:r>
            <a:r>
              <a:rPr lang="en-US" altLang="en-US" sz="2800" dirty="0">
                <a:solidFill>
                  <a:schemeClr val="tx1"/>
                </a:solidFill>
                <a:latin typeface="Gill Sans MT" panose="020B0502020104020203" pitchFamily="34" charset="0"/>
                <a:cs typeface="Gill Sans MT" panose="020B0502020104020203" pitchFamily="34" charset="0"/>
              </a:rPr>
              <a:t>:  Agreed upon expectations in terms of scope and supply chain facility types to be assessed</a:t>
            </a: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3493" name="Title 5">
            <a:extLst>
              <a:ext uri="{FF2B5EF4-FFF2-40B4-BE49-F238E27FC236}">
                <a16:creationId xmlns="" xmlns:a16="http://schemas.microsoft.com/office/drawing/2014/main" id="{2EAD4E37-50DB-48B6-A5FD-868D5DE60E49}"/>
              </a:ext>
            </a:extLst>
          </p:cNvPr>
          <p:cNvSpPr>
            <a:spLocks noGrp="1"/>
          </p:cNvSpPr>
          <p:nvPr>
            <p:ph type="title"/>
          </p:nvPr>
        </p:nvSpPr>
        <p:spPr>
          <a:xfrm>
            <a:off x="569343" y="86264"/>
            <a:ext cx="8005314" cy="624465"/>
          </a:xfrm>
        </p:spPr>
        <p:txBody>
          <a:bodyPr/>
          <a:lstStyle/>
          <a:p>
            <a:pPr algn="ctr" eaLnBrk="1" hangingPunct="1"/>
            <a:r>
              <a:rPr lang="en-US" altLang="en-US" sz="36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1043497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BF03441E-CBD4-4AE6-8024-BAADB6809499}"/>
              </a:ext>
            </a:extLst>
          </p:cNvPr>
          <p:cNvSpPr>
            <a:spLocks noGrp="1"/>
          </p:cNvSpPr>
          <p:nvPr>
            <p:ph idx="1"/>
          </p:nvPr>
        </p:nvSpPr>
        <p:spPr>
          <a:xfrm>
            <a:off x="63033" y="426203"/>
            <a:ext cx="8935194" cy="5153186"/>
          </a:xfrm>
        </p:spPr>
        <p:txBody>
          <a:bodyPr>
            <a:normAutofit/>
          </a:bodyPr>
          <a:lstStyle/>
          <a:p>
            <a:pPr marL="388849" indent="-388849">
              <a:buFont typeface="Gill Sans MT" panose="020B0502020104020203" pitchFamily="34" charset="0"/>
              <a:buAutoNum type="romanUcPeriod" startAt="2"/>
            </a:pPr>
            <a:r>
              <a:rPr lang="en-US" altLang="en-US" sz="2400" b="1" dirty="0">
                <a:solidFill>
                  <a:schemeClr val="tx1"/>
                </a:solidFill>
                <a:latin typeface="Gill Sans MT" panose="020B0502020104020203" pitchFamily="34" charset="0"/>
                <a:cs typeface="Gill Sans MT" panose="020B0502020104020203" pitchFamily="34" charset="0"/>
              </a:rPr>
              <a:t>Preparation and Project Management~ 9 </a:t>
            </a:r>
            <a:r>
              <a:rPr lang="en-US" altLang="en-US" sz="2400" b="1" dirty="0" smtClean="0">
                <a:solidFill>
                  <a:schemeClr val="tx1"/>
                </a:solidFill>
                <a:latin typeface="Gill Sans MT" panose="020B0502020104020203" pitchFamily="34" charset="0"/>
                <a:cs typeface="Gill Sans MT" panose="020B0502020104020203" pitchFamily="34" charset="0"/>
              </a:rPr>
              <a:t>weeks</a:t>
            </a:r>
            <a:endParaRPr lang="en-US" altLang="en-US" sz="2400" b="1"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start</a:t>
            </a:r>
            <a:r>
              <a:rPr lang="en-US" altLang="en-US" sz="2400" dirty="0">
                <a:solidFill>
                  <a:schemeClr val="tx1"/>
                </a:solidFill>
                <a:latin typeface="Gill Sans MT" panose="020B0502020104020203" pitchFamily="34" charset="0"/>
                <a:cs typeface="Gill Sans MT" panose="020B0502020104020203" pitchFamily="34" charset="0"/>
              </a:rPr>
              <a:t>:</a:t>
            </a:r>
            <a:r>
              <a:rPr lang="en-US" altLang="en-US" sz="2400" dirty="0">
                <a:solidFill>
                  <a:srgbClr val="C2113A"/>
                </a:solidFill>
                <a:latin typeface="Gill Sans MT" panose="020B0502020104020203" pitchFamily="34" charset="0"/>
                <a:cs typeface="Gill Sans MT" panose="020B0502020104020203" pitchFamily="34" charset="0"/>
              </a:rPr>
              <a:t> </a:t>
            </a:r>
            <a:r>
              <a:rPr lang="en-US" altLang="en-US" sz="2400" dirty="0" smtClean="0">
                <a:solidFill>
                  <a:schemeClr val="tx1"/>
                </a:solidFill>
                <a:latin typeface="Gill Sans MT" panose="020B0502020104020203" pitchFamily="34" charset="0"/>
                <a:cs typeface="Gill Sans MT" panose="020B0502020104020203" pitchFamily="34" charset="0"/>
              </a:rPr>
              <a:t>Agreed upon scope</a:t>
            </a:r>
            <a:endParaRPr lang="en-US" altLang="en-US" sz="2400"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intermediary I</a:t>
            </a:r>
            <a:r>
              <a:rPr lang="en-US" altLang="en-US" sz="2400" dirty="0">
                <a:solidFill>
                  <a:schemeClr val="tx1"/>
                </a:solidFill>
                <a:latin typeface="Gill Sans MT" panose="020B0502020104020203" pitchFamily="34" charset="0"/>
                <a:cs typeface="Gill Sans MT" panose="020B0502020104020203" pitchFamily="34" charset="0"/>
              </a:rPr>
              <a:t>: Stakeholder engagement/communication and coordination</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intermediary II (data collection preparations)</a:t>
            </a:r>
            <a:r>
              <a:rPr lang="en-US" altLang="en-US" sz="2400" dirty="0">
                <a:solidFill>
                  <a:schemeClr val="tx1"/>
                </a:solidFill>
                <a:latin typeface="Gill Sans MT" panose="020B0502020104020203" pitchFamily="34" charset="0"/>
                <a:cs typeface="Gill Sans MT" panose="020B0502020104020203" pitchFamily="34" charset="0"/>
              </a:rPr>
              <a:t>: Constitute project team</a:t>
            </a:r>
          </a:p>
          <a:p>
            <a:pPr marL="388849" indent="-388849">
              <a:buFont typeface="Wingdings" panose="05000000000000000000" pitchFamily="2" charset="2"/>
              <a:buChar char="ü"/>
            </a:pPr>
            <a:r>
              <a:rPr lang="en-US" altLang="en-US" sz="2400" dirty="0" smtClean="0">
                <a:solidFill>
                  <a:srgbClr val="C2113A"/>
                </a:solidFill>
                <a:latin typeface="Gill Sans MT" panose="020B0502020104020203" pitchFamily="34" charset="0"/>
                <a:cs typeface="Gill Sans MT" panose="020B0502020104020203" pitchFamily="34" charset="0"/>
              </a:rPr>
              <a:t>Milestone </a:t>
            </a:r>
            <a:r>
              <a:rPr lang="en-US" altLang="en-US" sz="2400" dirty="0">
                <a:solidFill>
                  <a:srgbClr val="C2113A"/>
                </a:solidFill>
                <a:latin typeface="Gill Sans MT" panose="020B0502020104020203" pitchFamily="34" charset="0"/>
                <a:cs typeface="Gill Sans MT" panose="020B0502020104020203" pitchFamily="34" charset="0"/>
              </a:rPr>
              <a:t>intermediary </a:t>
            </a:r>
            <a:r>
              <a:rPr lang="en-US" altLang="en-US" sz="2400" dirty="0" smtClean="0">
                <a:solidFill>
                  <a:srgbClr val="C2113A"/>
                </a:solidFill>
                <a:latin typeface="Gill Sans MT" panose="020B0502020104020203" pitchFamily="34" charset="0"/>
                <a:cs typeface="Gill Sans MT" panose="020B0502020104020203" pitchFamily="34" charset="0"/>
              </a:rPr>
              <a:t>III</a:t>
            </a:r>
            <a:r>
              <a:rPr lang="en-US" altLang="en-US" sz="2400" dirty="0" smtClean="0">
                <a:solidFill>
                  <a:schemeClr val="tx1"/>
                </a:solidFill>
                <a:latin typeface="Gill Sans MT" panose="020B0502020104020203" pitchFamily="34" charset="0"/>
                <a:cs typeface="Gill Sans MT" panose="020B0502020104020203" pitchFamily="34" charset="0"/>
              </a:rPr>
              <a:t>:</a:t>
            </a:r>
            <a:r>
              <a:rPr lang="en-US" altLang="en-US" sz="2400" dirty="0" smtClean="0">
                <a:solidFill>
                  <a:srgbClr val="C2113A"/>
                </a:solidFill>
                <a:latin typeface="Gill Sans MT" panose="020B0502020104020203" pitchFamily="34" charset="0"/>
                <a:cs typeface="Gill Sans MT" panose="020B0502020104020203" pitchFamily="34" charset="0"/>
              </a:rPr>
              <a:t> </a:t>
            </a:r>
            <a:r>
              <a:rPr lang="en-US" altLang="en-US" sz="2400" dirty="0" smtClean="0">
                <a:solidFill>
                  <a:schemeClr val="tx1"/>
                </a:solidFill>
                <a:latin typeface="Gill Sans MT" panose="020B0502020104020203" pitchFamily="34" charset="0"/>
                <a:cs typeface="Gill Sans MT" panose="020B0502020104020203" pitchFamily="34" charset="0"/>
              </a:rPr>
              <a:t>Finalize </a:t>
            </a:r>
            <a:r>
              <a:rPr lang="en-US" altLang="en-US" sz="2400" dirty="0">
                <a:solidFill>
                  <a:schemeClr val="tx1"/>
                </a:solidFill>
                <a:latin typeface="Gill Sans MT" panose="020B0502020104020203" pitchFamily="34" charset="0"/>
                <a:cs typeface="Gill Sans MT" panose="020B0502020104020203" pitchFamily="34" charset="0"/>
              </a:rPr>
              <a:t>assessment workplan and </a:t>
            </a:r>
            <a:r>
              <a:rPr lang="en-US" altLang="en-US" sz="2400" dirty="0" smtClean="0">
                <a:solidFill>
                  <a:schemeClr val="tx1"/>
                </a:solidFill>
                <a:latin typeface="Gill Sans MT" panose="020B0502020104020203" pitchFamily="34" charset="0"/>
                <a:cs typeface="Gill Sans MT" panose="020B0502020104020203" pitchFamily="34" charset="0"/>
              </a:rPr>
              <a:t>budget</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intermediary </a:t>
            </a:r>
            <a:r>
              <a:rPr lang="en-US" altLang="en-US" sz="2400" dirty="0" smtClean="0">
                <a:solidFill>
                  <a:srgbClr val="C2113A"/>
                </a:solidFill>
                <a:latin typeface="Gill Sans MT" panose="020B0502020104020203" pitchFamily="34" charset="0"/>
                <a:cs typeface="Gill Sans MT" panose="020B0502020104020203" pitchFamily="34" charset="0"/>
              </a:rPr>
              <a:t>IV </a:t>
            </a:r>
            <a:r>
              <a:rPr lang="en-US" altLang="en-US" sz="2400" dirty="0">
                <a:solidFill>
                  <a:srgbClr val="C2113A"/>
                </a:solidFill>
                <a:latin typeface="Gill Sans MT" panose="020B0502020104020203" pitchFamily="34" charset="0"/>
                <a:cs typeface="Gill Sans MT" panose="020B0502020104020203" pitchFamily="34" charset="0"/>
              </a:rPr>
              <a:t>(data collection preparations)</a:t>
            </a:r>
            <a:r>
              <a:rPr lang="en-US" altLang="en-US" sz="2400" dirty="0">
                <a:solidFill>
                  <a:schemeClr val="tx1"/>
                </a:solidFill>
                <a:latin typeface="Gill Sans MT" panose="020B0502020104020203" pitchFamily="34" charset="0"/>
                <a:cs typeface="Gill Sans MT" panose="020B0502020104020203" pitchFamily="34" charset="0"/>
              </a:rPr>
              <a:t>: Identify facility list and sample </a:t>
            </a:r>
            <a:r>
              <a:rPr lang="en-US" altLang="en-US" sz="2400" dirty="0" smtClean="0">
                <a:solidFill>
                  <a:schemeClr val="tx1"/>
                </a:solidFill>
                <a:latin typeface="Gill Sans MT" panose="020B0502020104020203" pitchFamily="34" charset="0"/>
                <a:cs typeface="Gill Sans MT" panose="020B0502020104020203" pitchFamily="34" charset="0"/>
              </a:rPr>
              <a:t>sizes</a:t>
            </a:r>
            <a:r>
              <a:rPr lang="en-US" altLang="en-US" sz="2400" dirty="0" smtClean="0">
                <a:solidFill>
                  <a:schemeClr val="tx1"/>
                </a:solidFill>
                <a:latin typeface="Gill Sans MT" panose="020B0502020104020203" pitchFamily="34" charset="0"/>
                <a:cs typeface="Gill Sans MT" panose="020B0502020104020203" pitchFamily="34" charset="0"/>
              </a:rPr>
              <a:t> </a:t>
            </a:r>
            <a:endParaRPr lang="en-US" altLang="en-US" sz="2400" dirty="0" smtClean="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400" dirty="0" smtClean="0">
                <a:solidFill>
                  <a:srgbClr val="C2113A"/>
                </a:solidFill>
                <a:latin typeface="Gill Sans MT" panose="020B0502020104020203" pitchFamily="34" charset="0"/>
                <a:cs typeface="Gill Sans MT" panose="020B0502020104020203" pitchFamily="34" charset="0"/>
              </a:rPr>
              <a:t>Milestone </a:t>
            </a:r>
            <a:r>
              <a:rPr lang="en-US" altLang="en-US" sz="2400" dirty="0">
                <a:solidFill>
                  <a:srgbClr val="C2113A"/>
                </a:solidFill>
                <a:latin typeface="Gill Sans MT" panose="020B0502020104020203" pitchFamily="34" charset="0"/>
                <a:cs typeface="Gill Sans MT" panose="020B0502020104020203" pitchFamily="34" charset="0"/>
              </a:rPr>
              <a:t>end</a:t>
            </a:r>
            <a:r>
              <a:rPr lang="en-US" altLang="en-US" sz="2400" dirty="0">
                <a:solidFill>
                  <a:schemeClr val="tx1"/>
                </a:solidFill>
                <a:latin typeface="Gill Sans MT" panose="020B0502020104020203" pitchFamily="34" charset="0"/>
                <a:cs typeface="Gill Sans MT" panose="020B0502020104020203" pitchFamily="34" charset="0"/>
              </a:rPr>
              <a:t>: Inform facilities to be visited and complete pre-visit preparatory work</a:t>
            </a: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3493" name="Title 5">
            <a:extLst>
              <a:ext uri="{FF2B5EF4-FFF2-40B4-BE49-F238E27FC236}">
                <a16:creationId xmlns="" xmlns:a16="http://schemas.microsoft.com/office/drawing/2014/main" id="{2EAD4E37-50DB-48B6-A5FD-868D5DE60E49}"/>
              </a:ext>
            </a:extLst>
          </p:cNvPr>
          <p:cNvSpPr>
            <a:spLocks noGrp="1"/>
          </p:cNvSpPr>
          <p:nvPr>
            <p:ph type="title"/>
          </p:nvPr>
        </p:nvSpPr>
        <p:spPr>
          <a:xfrm>
            <a:off x="1503113" y="-19525"/>
            <a:ext cx="6279339" cy="523220"/>
          </a:xfrm>
        </p:spPr>
        <p:txBody>
          <a:bodyPr/>
          <a:lstStyle/>
          <a:p>
            <a:pPr algn="ctr" eaLnBrk="1" hangingPunct="1"/>
            <a:r>
              <a:rPr lang="en-US" altLang="en-US" sz="28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5818832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A71ACCDD-7A2C-4FC8-BFC0-88C92381C1FB}"/>
              </a:ext>
            </a:extLst>
          </p:cNvPr>
          <p:cNvSpPr>
            <a:spLocks noGrp="1"/>
          </p:cNvSpPr>
          <p:nvPr>
            <p:ph idx="1"/>
          </p:nvPr>
        </p:nvSpPr>
        <p:spPr>
          <a:xfrm>
            <a:off x="69742" y="461665"/>
            <a:ext cx="9074258" cy="5122190"/>
          </a:xfrm>
        </p:spPr>
        <p:txBody>
          <a:bodyPr>
            <a:normAutofit/>
          </a:bodyPr>
          <a:lstStyle/>
          <a:p>
            <a:pPr marL="388849" indent="-388849">
              <a:buFont typeface="Gill Sans MT" panose="020B0502020104020203" pitchFamily="34" charset="0"/>
              <a:buAutoNum type="romanUcPeriod" startAt="3"/>
            </a:pPr>
            <a:r>
              <a:rPr lang="en-US" altLang="en-US" sz="2600" b="1" dirty="0" smtClean="0">
                <a:solidFill>
                  <a:schemeClr val="tx1"/>
                </a:solidFill>
                <a:latin typeface="Gill Sans MT" panose="020B0502020104020203" pitchFamily="34" charset="0"/>
                <a:cs typeface="Gill Sans MT" panose="020B0502020104020203" pitchFamily="34" charset="0"/>
              </a:rPr>
              <a:t> Data </a:t>
            </a:r>
            <a:r>
              <a:rPr lang="en-US" altLang="en-US" sz="2600" b="1" dirty="0">
                <a:solidFill>
                  <a:schemeClr val="tx1"/>
                </a:solidFill>
                <a:latin typeface="Gill Sans MT" panose="020B0502020104020203" pitchFamily="34" charset="0"/>
                <a:cs typeface="Gill Sans MT" panose="020B0502020104020203" pitchFamily="34" charset="0"/>
              </a:rPr>
              <a:t>Collection ~ </a:t>
            </a:r>
            <a:r>
              <a:rPr lang="en-US" altLang="en-US" sz="2600" b="1" dirty="0" smtClean="0">
                <a:solidFill>
                  <a:schemeClr val="tx1"/>
                </a:solidFill>
                <a:latin typeface="Gill Sans MT" panose="020B0502020104020203" pitchFamily="34" charset="0"/>
                <a:cs typeface="Gill Sans MT" panose="020B0502020104020203" pitchFamily="34" charset="0"/>
              </a:rPr>
              <a:t>3-5 </a:t>
            </a:r>
            <a:r>
              <a:rPr lang="en-US" altLang="en-US" sz="2600" b="1" dirty="0" smtClean="0">
                <a:solidFill>
                  <a:schemeClr val="tx1"/>
                </a:solidFill>
                <a:latin typeface="Gill Sans MT" panose="020B0502020104020203" pitchFamily="34" charset="0"/>
                <a:cs typeface="Gill Sans MT" panose="020B0502020104020203" pitchFamily="34" charset="0"/>
              </a:rPr>
              <a:t>weeks</a:t>
            </a:r>
            <a:endParaRPr lang="en-US" altLang="en-US" sz="2600" b="1"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600" dirty="0">
                <a:solidFill>
                  <a:srgbClr val="C2113A"/>
                </a:solidFill>
                <a:latin typeface="Gill Sans MT" panose="020B0502020104020203" pitchFamily="34" charset="0"/>
                <a:cs typeface="Gill Sans MT" panose="020B0502020104020203" pitchFamily="34" charset="0"/>
              </a:rPr>
              <a:t>Milestone start: </a:t>
            </a:r>
            <a:r>
              <a:rPr lang="en-US" altLang="en-US" sz="2600" dirty="0">
                <a:solidFill>
                  <a:schemeClr val="tx1"/>
                </a:solidFill>
                <a:latin typeface="Gill Sans MT" panose="020B0502020104020203" pitchFamily="34" charset="0"/>
                <a:cs typeface="Gill Sans MT" panose="020B0502020104020203" pitchFamily="34" charset="0"/>
              </a:rPr>
              <a:t>Gather preliminary information through desk review</a:t>
            </a:r>
          </a:p>
          <a:p>
            <a:pPr marL="388849" indent="-388849">
              <a:buFont typeface="Wingdings" panose="05000000000000000000" pitchFamily="2" charset="2"/>
              <a:buChar char="ü"/>
            </a:pPr>
            <a:r>
              <a:rPr lang="en-US" altLang="en-US" sz="2600" dirty="0">
                <a:solidFill>
                  <a:srgbClr val="C2113A"/>
                </a:solidFill>
                <a:latin typeface="Gill Sans MT" panose="020B0502020104020203" pitchFamily="34" charset="0"/>
                <a:cs typeface="Gill Sans MT" panose="020B0502020104020203" pitchFamily="34" charset="0"/>
              </a:rPr>
              <a:t>Milestone intermediary I: </a:t>
            </a:r>
            <a:r>
              <a:rPr lang="en-US" altLang="en-US" sz="2600" dirty="0">
                <a:solidFill>
                  <a:schemeClr val="tx1"/>
                </a:solidFill>
                <a:latin typeface="Gill Sans MT" panose="020B0502020104020203" pitchFamily="34" charset="0"/>
                <a:cs typeface="Gill Sans MT" panose="020B0502020104020203" pitchFamily="34" charset="0"/>
              </a:rPr>
              <a:t>S</a:t>
            </a:r>
            <a:r>
              <a:rPr lang="en-US" altLang="en-US" sz="2600" dirty="0" smtClean="0">
                <a:solidFill>
                  <a:schemeClr val="tx1"/>
                </a:solidFill>
                <a:latin typeface="Gill Sans MT" panose="020B0502020104020203" pitchFamily="34" charset="0"/>
                <a:cs typeface="Gill Sans MT" panose="020B0502020104020203" pitchFamily="34" charset="0"/>
              </a:rPr>
              <a:t>takeholder </a:t>
            </a:r>
            <a:r>
              <a:rPr lang="en-US" altLang="en-US" sz="2600" dirty="0">
                <a:solidFill>
                  <a:schemeClr val="tx1"/>
                </a:solidFill>
                <a:latin typeface="Gill Sans MT" panose="020B0502020104020203" pitchFamily="34" charset="0"/>
                <a:cs typeface="Gill Sans MT" panose="020B0502020104020203" pitchFamily="34" charset="0"/>
              </a:rPr>
              <a:t>workshop/supply chain </a:t>
            </a:r>
            <a:r>
              <a:rPr lang="en-US" altLang="en-US" sz="2600" dirty="0" smtClean="0">
                <a:solidFill>
                  <a:schemeClr val="tx1"/>
                </a:solidFill>
                <a:latin typeface="Gill Sans MT" panose="020B0502020104020203" pitchFamily="34" charset="0"/>
                <a:cs typeface="Gill Sans MT" panose="020B0502020104020203" pitchFamily="34" charset="0"/>
              </a:rPr>
              <a:t>mapping conducted</a:t>
            </a:r>
            <a:endParaRPr lang="en-US" altLang="en-US" sz="2600"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600" dirty="0">
                <a:solidFill>
                  <a:srgbClr val="C2113A"/>
                </a:solidFill>
                <a:latin typeface="Gill Sans MT" panose="020B0502020104020203" pitchFamily="34" charset="0"/>
                <a:cs typeface="Gill Sans MT" panose="020B0502020104020203" pitchFamily="34" charset="0"/>
              </a:rPr>
              <a:t>Milestone intermediary II: </a:t>
            </a:r>
            <a:r>
              <a:rPr lang="en-US" altLang="en-US" sz="2600" dirty="0">
                <a:solidFill>
                  <a:schemeClr val="tx1"/>
                </a:solidFill>
                <a:latin typeface="Gill Sans MT" panose="020B0502020104020203" pitchFamily="34" charset="0"/>
                <a:cs typeface="Gill Sans MT" panose="020B0502020104020203" pitchFamily="34" charset="0"/>
              </a:rPr>
              <a:t>Data collection teams </a:t>
            </a:r>
            <a:r>
              <a:rPr lang="en-US" altLang="en-US" sz="2600" dirty="0" smtClean="0">
                <a:solidFill>
                  <a:schemeClr val="tx1"/>
                </a:solidFill>
                <a:latin typeface="Gill Sans MT" panose="020B0502020104020203" pitchFamily="34" charset="0"/>
                <a:cs typeface="Gill Sans MT" panose="020B0502020104020203" pitchFamily="34" charset="0"/>
              </a:rPr>
              <a:t>trained </a:t>
            </a:r>
            <a:r>
              <a:rPr lang="en-US" altLang="en-US" sz="2600" dirty="0">
                <a:solidFill>
                  <a:schemeClr val="tx1"/>
                </a:solidFill>
                <a:latin typeface="Gill Sans MT" panose="020B0502020104020203" pitchFamily="34" charset="0"/>
                <a:cs typeface="Gill Sans MT" panose="020B0502020104020203" pitchFamily="34" charset="0"/>
              </a:rPr>
              <a:t>and deployed</a:t>
            </a:r>
            <a:endParaRPr lang="en-US" altLang="en-US" sz="2600" dirty="0">
              <a:solidFill>
                <a:srgbClr val="C2113A"/>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600" dirty="0">
                <a:solidFill>
                  <a:srgbClr val="C2113A"/>
                </a:solidFill>
                <a:latin typeface="Gill Sans MT" panose="020B0502020104020203" pitchFamily="34" charset="0"/>
                <a:cs typeface="Gill Sans MT" panose="020B0502020104020203" pitchFamily="34" charset="0"/>
              </a:rPr>
              <a:t>Milestone intermediary III: </a:t>
            </a:r>
            <a:r>
              <a:rPr lang="en-US" altLang="en-US" sz="2600" dirty="0">
                <a:solidFill>
                  <a:schemeClr val="tx1"/>
                </a:solidFill>
                <a:latin typeface="Gill Sans MT" panose="020B0502020104020203" pitchFamily="34" charset="0"/>
                <a:cs typeface="Gill Sans MT" panose="020B0502020104020203" pitchFamily="34" charset="0"/>
              </a:rPr>
              <a:t>Collect CMM and KPI Data</a:t>
            </a:r>
          </a:p>
          <a:p>
            <a:pPr marL="388849" indent="-388849">
              <a:buFont typeface="Wingdings" panose="05000000000000000000" pitchFamily="2" charset="2"/>
              <a:buChar char="ü"/>
            </a:pPr>
            <a:r>
              <a:rPr lang="en-US" altLang="en-US" sz="2600" dirty="0">
                <a:solidFill>
                  <a:srgbClr val="C2113A"/>
                </a:solidFill>
                <a:latin typeface="Gill Sans MT" panose="020B0502020104020203" pitchFamily="34" charset="0"/>
                <a:cs typeface="Gill Sans MT" panose="020B0502020104020203" pitchFamily="34" charset="0"/>
              </a:rPr>
              <a:t>Milestone end: </a:t>
            </a:r>
            <a:r>
              <a:rPr lang="en-US" altLang="en-US" sz="2600" dirty="0">
                <a:solidFill>
                  <a:schemeClr val="tx1"/>
                </a:solidFill>
                <a:latin typeface="Gill Sans MT" panose="020B0502020104020203" pitchFamily="34" charset="0"/>
                <a:cs typeface="Gill Sans MT" panose="020B0502020104020203" pitchFamily="34" charset="0"/>
              </a:rPr>
              <a:t>Daily data uploaded from tablets to central database</a:t>
            </a:r>
          </a:p>
          <a:p>
            <a:pPr marL="388849" indent="-388849">
              <a:buFont typeface="Wingdings" panose="05000000000000000000" pitchFamily="2" charset="2"/>
              <a:buChar char="ü"/>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5541" name="Title 5">
            <a:extLst>
              <a:ext uri="{FF2B5EF4-FFF2-40B4-BE49-F238E27FC236}">
                <a16:creationId xmlns="" xmlns:a16="http://schemas.microsoft.com/office/drawing/2014/main" id="{6813202C-F0AC-4E32-B092-3920680AA592}"/>
              </a:ext>
            </a:extLst>
          </p:cNvPr>
          <p:cNvSpPr>
            <a:spLocks noGrp="1"/>
          </p:cNvSpPr>
          <p:nvPr>
            <p:ph type="title"/>
          </p:nvPr>
        </p:nvSpPr>
        <p:spPr>
          <a:xfrm>
            <a:off x="1609957" y="8187"/>
            <a:ext cx="6279339" cy="523220"/>
          </a:xfrm>
        </p:spPr>
        <p:txBody>
          <a:bodyPr/>
          <a:lstStyle/>
          <a:p>
            <a:pPr algn="ctr" eaLnBrk="1" hangingPunct="1"/>
            <a:r>
              <a:rPr lang="en-US" altLang="en-US" sz="28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223919464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 xmlns:a16="http://schemas.microsoft.com/office/drawing/2014/main" id="{A71ACCDD-7A2C-4FC8-BFC0-88C92381C1FB}"/>
              </a:ext>
            </a:extLst>
          </p:cNvPr>
          <p:cNvSpPr>
            <a:spLocks noGrp="1"/>
          </p:cNvSpPr>
          <p:nvPr>
            <p:ph idx="1"/>
          </p:nvPr>
        </p:nvSpPr>
        <p:spPr>
          <a:xfrm>
            <a:off x="170481" y="674176"/>
            <a:ext cx="8702299" cy="5122190"/>
          </a:xfrm>
        </p:spPr>
        <p:txBody>
          <a:bodyPr>
            <a:normAutofit/>
          </a:bodyPr>
          <a:lstStyle/>
          <a:p>
            <a:pPr marL="388849" indent="-388849">
              <a:buFont typeface="Gill Sans MT" panose="020B0502020104020203" pitchFamily="34" charset="0"/>
              <a:buAutoNum type="romanUcPeriod" startAt="4"/>
            </a:pPr>
            <a:r>
              <a:rPr lang="en-US" altLang="en-US" sz="2400" b="1" dirty="0">
                <a:solidFill>
                  <a:schemeClr val="tx1"/>
                </a:solidFill>
                <a:latin typeface="Gill Sans MT" panose="020B0502020104020203" pitchFamily="34" charset="0"/>
                <a:cs typeface="Gill Sans MT" panose="020B0502020104020203" pitchFamily="34" charset="0"/>
              </a:rPr>
              <a:t>Data Analysis  ~ </a:t>
            </a:r>
            <a:r>
              <a:rPr lang="en-US" altLang="en-US" sz="2400" b="1" dirty="0" smtClean="0">
                <a:solidFill>
                  <a:schemeClr val="tx1"/>
                </a:solidFill>
                <a:latin typeface="Gill Sans MT" panose="020B0502020104020203" pitchFamily="34" charset="0"/>
                <a:cs typeface="Gill Sans MT" panose="020B0502020104020203" pitchFamily="34" charset="0"/>
              </a:rPr>
              <a:t>4-6 </a:t>
            </a:r>
            <a:r>
              <a:rPr lang="en-US" altLang="en-US" sz="2400" b="1" dirty="0" smtClean="0">
                <a:solidFill>
                  <a:schemeClr val="tx1"/>
                </a:solidFill>
                <a:latin typeface="Gill Sans MT" panose="020B0502020104020203" pitchFamily="34" charset="0"/>
                <a:cs typeface="Gill Sans MT" panose="020B0502020104020203" pitchFamily="34" charset="0"/>
              </a:rPr>
              <a:t>weeks</a:t>
            </a:r>
            <a:endParaRPr lang="en-US" altLang="en-US" sz="2400" b="1"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start: </a:t>
            </a:r>
            <a:r>
              <a:rPr lang="en-US" altLang="en-US" sz="2400" dirty="0">
                <a:solidFill>
                  <a:schemeClr val="tx1"/>
                </a:solidFill>
                <a:latin typeface="Gill Sans MT" panose="020B0502020104020203" pitchFamily="34" charset="0"/>
                <a:cs typeface="Gill Sans MT" panose="020B0502020104020203" pitchFamily="34" charset="0"/>
              </a:rPr>
              <a:t>Data Cleaned and Compiled</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end: </a:t>
            </a:r>
            <a:r>
              <a:rPr lang="en-US" altLang="en-US" sz="2400" dirty="0">
                <a:solidFill>
                  <a:schemeClr val="tx1"/>
                </a:solidFill>
                <a:latin typeface="Gill Sans MT" panose="020B0502020104020203" pitchFamily="34" charset="0"/>
                <a:cs typeface="Gill Sans MT" panose="020B0502020104020203" pitchFamily="34" charset="0"/>
              </a:rPr>
              <a:t>Generated CMM and KPI analysis outputs and summaries</a:t>
            </a:r>
          </a:p>
          <a:p>
            <a:pPr marL="388849" indent="-388849">
              <a:buFont typeface="Wingdings" panose="05000000000000000000" pitchFamily="2" charset="2"/>
              <a:buChar char="ü"/>
            </a:pPr>
            <a:endParaRPr lang="en-US" altLang="en-US" sz="2400" dirty="0">
              <a:solidFill>
                <a:schemeClr val="tx1"/>
              </a:solidFill>
              <a:latin typeface="Gill Sans MT" panose="020B0502020104020203" pitchFamily="34" charset="0"/>
              <a:cs typeface="Gill Sans MT" panose="020B0502020104020203" pitchFamily="34" charset="0"/>
            </a:endParaRPr>
          </a:p>
          <a:p>
            <a:pPr marL="388849" indent="-388849">
              <a:buFont typeface="Gill Sans MT" panose="020B0502020104020203" pitchFamily="34" charset="0"/>
              <a:buAutoNum type="romanUcPeriod" startAt="5"/>
            </a:pPr>
            <a:r>
              <a:rPr lang="en-US" altLang="en-US" sz="2400" b="1" dirty="0">
                <a:solidFill>
                  <a:schemeClr val="tx1"/>
                </a:solidFill>
                <a:latin typeface="Gill Sans MT" panose="020B0502020104020203" pitchFamily="34" charset="0"/>
                <a:cs typeface="Gill Sans MT" panose="020B0502020104020203" pitchFamily="34" charset="0"/>
              </a:rPr>
              <a:t>Synthesis and Report </a:t>
            </a:r>
            <a:r>
              <a:rPr lang="en-US" altLang="en-US" sz="2400" b="1" dirty="0" smtClean="0">
                <a:solidFill>
                  <a:schemeClr val="tx1"/>
                </a:solidFill>
                <a:latin typeface="Gill Sans MT" panose="020B0502020104020203" pitchFamily="34" charset="0"/>
                <a:cs typeface="Gill Sans MT" panose="020B0502020104020203" pitchFamily="34" charset="0"/>
              </a:rPr>
              <a:t>Development ~ 5-7 </a:t>
            </a:r>
            <a:r>
              <a:rPr lang="en-US" altLang="en-US" sz="2400" b="1" dirty="0" smtClean="0">
                <a:solidFill>
                  <a:schemeClr val="tx1"/>
                </a:solidFill>
                <a:latin typeface="Gill Sans MT" panose="020B0502020104020203" pitchFamily="34" charset="0"/>
                <a:cs typeface="Gill Sans MT" panose="020B0502020104020203" pitchFamily="34" charset="0"/>
              </a:rPr>
              <a:t>weeks</a:t>
            </a:r>
            <a:endParaRPr lang="en-US" altLang="en-US" sz="2400" b="1" dirty="0">
              <a:solidFill>
                <a:schemeClr val="tx1"/>
              </a:solidFill>
              <a:latin typeface="Gill Sans MT" panose="020B0502020104020203" pitchFamily="34" charset="0"/>
              <a:cs typeface="Gill Sans MT" panose="020B0502020104020203" pitchFamily="34" charset="0"/>
            </a:endParaRP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start: </a:t>
            </a:r>
            <a:r>
              <a:rPr lang="en-US" altLang="en-US" sz="2400" dirty="0">
                <a:solidFill>
                  <a:schemeClr val="tx1"/>
                </a:solidFill>
                <a:latin typeface="Gill Sans MT" panose="020B0502020104020203" pitchFamily="34" charset="0"/>
                <a:cs typeface="Gill Sans MT" panose="020B0502020104020203" pitchFamily="34" charset="0"/>
              </a:rPr>
              <a:t>Shared results with core assessment team</a:t>
            </a:r>
          </a:p>
          <a:p>
            <a:pPr marL="388849" indent="-388849">
              <a:buFont typeface="Wingdings" panose="05000000000000000000" pitchFamily="2" charset="2"/>
              <a:buChar char="ü"/>
            </a:pPr>
            <a:r>
              <a:rPr lang="en-US" altLang="en-US" sz="2400" dirty="0">
                <a:solidFill>
                  <a:srgbClr val="C2113A"/>
                </a:solidFill>
                <a:latin typeface="Gill Sans MT" panose="020B0502020104020203" pitchFamily="34" charset="0"/>
                <a:cs typeface="Gill Sans MT" panose="020B0502020104020203" pitchFamily="34" charset="0"/>
              </a:rPr>
              <a:t>Milestone end:  </a:t>
            </a:r>
            <a:r>
              <a:rPr lang="en-US" altLang="en-US" sz="2400" dirty="0">
                <a:solidFill>
                  <a:schemeClr val="tx1"/>
                </a:solidFill>
                <a:latin typeface="Gill Sans MT" panose="020B0502020104020203" pitchFamily="34" charset="0"/>
                <a:cs typeface="Gill Sans MT" panose="020B0502020104020203" pitchFamily="34" charset="0"/>
              </a:rPr>
              <a:t>Interpreted findings</a:t>
            </a:r>
          </a:p>
          <a:p>
            <a:pPr marL="388849" indent="-388849">
              <a:buNone/>
            </a:pPr>
            <a:endParaRPr lang="en-US" altLang="en-US" sz="1814" dirty="0">
              <a:solidFill>
                <a:schemeClr val="tx1"/>
              </a:solidFill>
              <a:latin typeface="Gill Sans MT" panose="020B0502020104020203" pitchFamily="34" charset="0"/>
              <a:cs typeface="Gill Sans MT" panose="020B0502020104020203" pitchFamily="34" charset="0"/>
            </a:endParaRPr>
          </a:p>
          <a:p>
            <a:pPr marL="388849" indent="-388849"/>
            <a:endParaRPr lang="en-US" altLang="en-US" sz="1814" dirty="0">
              <a:solidFill>
                <a:schemeClr val="tx1"/>
              </a:solidFill>
              <a:latin typeface="Gill Sans MT" panose="020B0502020104020203" pitchFamily="34" charset="0"/>
              <a:cs typeface="Gill Sans MT" panose="020B0502020104020203" pitchFamily="34" charset="0"/>
            </a:endParaRPr>
          </a:p>
        </p:txBody>
      </p:sp>
      <p:sp>
        <p:nvSpPr>
          <p:cNvPr id="65541" name="Title 5">
            <a:extLst>
              <a:ext uri="{FF2B5EF4-FFF2-40B4-BE49-F238E27FC236}">
                <a16:creationId xmlns="" xmlns:a16="http://schemas.microsoft.com/office/drawing/2014/main" id="{6813202C-F0AC-4E32-B092-3920680AA592}"/>
              </a:ext>
            </a:extLst>
          </p:cNvPr>
          <p:cNvSpPr>
            <a:spLocks noGrp="1"/>
          </p:cNvSpPr>
          <p:nvPr>
            <p:ph type="title"/>
          </p:nvPr>
        </p:nvSpPr>
        <p:spPr>
          <a:xfrm>
            <a:off x="1609957" y="62069"/>
            <a:ext cx="6279339" cy="523220"/>
          </a:xfrm>
        </p:spPr>
        <p:txBody>
          <a:bodyPr/>
          <a:lstStyle/>
          <a:p>
            <a:pPr algn="ctr" eaLnBrk="1" hangingPunct="1"/>
            <a:r>
              <a:rPr lang="en-US" altLang="en-US" sz="2800" b="1" dirty="0">
                <a:latin typeface="Gill Sans MT" panose="020B0502020104020203" pitchFamily="34" charset="0"/>
                <a:cs typeface="Gill Sans MT" panose="020B0502020104020203" pitchFamily="34" charset="0"/>
              </a:rPr>
              <a:t>Key Milestones and Decision Points</a:t>
            </a:r>
          </a:p>
        </p:txBody>
      </p:sp>
    </p:spTree>
    <p:extLst>
      <p:ext uri="{BB962C8B-B14F-4D97-AF65-F5344CB8AC3E}">
        <p14:creationId xmlns:p14="http://schemas.microsoft.com/office/powerpoint/2010/main" val="3391778122"/>
      </p:ext>
    </p:extLst>
  </p:cSld>
  <p:clrMapOvr>
    <a:masterClrMapping/>
  </p:clrMapOvr>
  <p:timing>
    <p:tnLst>
      <p:par>
        <p:cTn id="1" dur="indefinite" restart="never" nodeType="tmRoot"/>
      </p:par>
    </p:tnLst>
  </p:timing>
</p:sld>
</file>

<file path=ppt/theme/theme1.xml><?xml version="1.0" encoding="utf-8"?>
<a:theme xmlns:a="http://schemas.openxmlformats.org/drawingml/2006/main" name="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8"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454BE6D-DAEE-4DEC-8505-606097D4CDB7}">
  <we:reference id="f12c312d-282a-4734-8843-05915fdfef0b" version="3.10.0.6" store="EXCatalog" storeType="EXCatalog"/>
  <we:alternateReferences>
    <we:reference id="WA104178141" version="3.10.0.6" store="en-US"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334E543F-8A60-4388-9CEE-EB354A9BD4D4}"/>
</file>

<file path=customXml/itemProps2.xml><?xml version="1.0" encoding="utf-8"?>
<ds:datastoreItem xmlns:ds="http://schemas.openxmlformats.org/officeDocument/2006/customXml" ds:itemID="{5C553638-6E85-4CB1-A200-D1890F21D3EF}"/>
</file>

<file path=customXml/itemProps3.xml><?xml version="1.0" encoding="utf-8"?>
<ds:datastoreItem xmlns:ds="http://schemas.openxmlformats.org/officeDocument/2006/customXml" ds:itemID="{85AC2823-1C7A-4426-B35C-34792D36B6E3}"/>
</file>

<file path=customXml/itemProps4.xml><?xml version="1.0" encoding="utf-8"?>
<ds:datastoreItem xmlns:ds="http://schemas.openxmlformats.org/officeDocument/2006/customXml" ds:itemID="{D1F67105-07E2-467C-8C34-B248ACCAA46C}"/>
</file>

<file path=docProps/app.xml><?xml version="1.0" encoding="utf-8"?>
<Properties xmlns="http://schemas.openxmlformats.org/officeDocument/2006/extended-properties" xmlns:vt="http://schemas.openxmlformats.org/officeDocument/2006/docPropsVTypes">
  <Template/>
  <TotalTime>4961</TotalTime>
  <Words>1734</Words>
  <Application>Microsoft Office PowerPoint</Application>
  <PresentationFormat>Custom</PresentationFormat>
  <Paragraphs>216</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16.9-Template_12.7.2016</vt:lpstr>
      <vt:lpstr>PowerPoint Presentation</vt:lpstr>
      <vt:lpstr>Work Planning and Project Management</vt:lpstr>
      <vt:lpstr>Overview of NSCA 2.0 Timeline</vt:lpstr>
      <vt:lpstr>Estimating Timelines</vt:lpstr>
      <vt:lpstr>Key Milestones and Decision Points</vt:lpstr>
      <vt:lpstr>Key Milestones and Decision Points</vt:lpstr>
      <vt:lpstr>Key Milestones and Decision Points</vt:lpstr>
      <vt:lpstr>Key Milestones and Decision Points</vt:lpstr>
      <vt:lpstr>Key Milestones and Decision Points</vt:lpstr>
      <vt:lpstr>Key Milestones and Decision Points</vt:lpstr>
      <vt:lpstr>Teams and Roles</vt:lpstr>
      <vt:lpstr>Governance Team</vt:lpstr>
      <vt:lpstr>Steering Committee</vt:lpstr>
      <vt:lpstr>Core Assessment Team</vt:lpstr>
      <vt:lpstr>Data Collection and Analysis Team</vt:lpstr>
      <vt:lpstr>Day II: Resource and Skill Requirements </vt:lpstr>
      <vt:lpstr>Budget Planning and Implications</vt:lpstr>
      <vt:lpstr>PowerPoint Presentation</vt:lpstr>
    </vt:vector>
  </TitlesOfParts>
  <Company>USAID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 COVER OPTION TITLE GOES HERE CAN  RUN THREE LINES</dc:title>
  <dc:creator>USAID</dc:creator>
  <cp:lastModifiedBy>Hershey, Christine (GH/HIDN/MAL)</cp:lastModifiedBy>
  <cp:revision>179</cp:revision>
  <dcterms:created xsi:type="dcterms:W3CDTF">2017-03-16T17:43:27Z</dcterms:created>
  <dcterms:modified xsi:type="dcterms:W3CDTF">2019-11-13T20:35:43Z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