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39" r:id="rId2"/>
    <p:sldId id="340" r:id="rId3"/>
    <p:sldId id="553" r:id="rId4"/>
    <p:sldId id="554" r:id="rId5"/>
    <p:sldId id="555"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94648"/>
  </p:normalViewPr>
  <p:slideViewPr>
    <p:cSldViewPr snapToGrid="0">
      <p:cViewPr varScale="1">
        <p:scale>
          <a:sx n="65" d="100"/>
          <a:sy n="65" d="100"/>
        </p:scale>
        <p:origin x="-77" y="-35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6899E9-EF86-4F6B-A8BE-4DD23E3B22E8}" type="datetimeFigureOut">
              <a:rPr lang="en-US" smtClean="0"/>
              <a:t>11/11/2019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56F9A2-527B-4093-A435-C8C84E4452E0}" type="slidenum">
              <a:rPr lang="en-US" smtClean="0"/>
              <a:t>‹#›</a:t>
            </a:fld>
            <a:endParaRPr lang="en-US"/>
          </a:p>
        </p:txBody>
      </p:sp>
    </p:spTree>
    <p:extLst>
      <p:ext uri="{BB962C8B-B14F-4D97-AF65-F5344CB8AC3E}">
        <p14:creationId xmlns:p14="http://schemas.microsoft.com/office/powerpoint/2010/main" val="289583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latin typeface="Times" charset="0"/>
              </a:rPr>
              <a:pPr>
                <a:defRPr/>
              </a:pPr>
              <a:t>1</a:t>
            </a:fld>
            <a:endParaRPr lang="en-US" altLang="en-US" sz="1200" dirty="0">
              <a:latin typeface="Times" charset="0"/>
            </a:endParaRPr>
          </a:p>
        </p:txBody>
      </p:sp>
    </p:spTree>
    <p:extLst>
      <p:ext uri="{BB962C8B-B14F-4D97-AF65-F5344CB8AC3E}">
        <p14:creationId xmlns:p14="http://schemas.microsoft.com/office/powerpoint/2010/main" val="68792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brief recap of what was covered in Day 1 to</a:t>
            </a:r>
            <a:r>
              <a:rPr lang="en-US" baseline="0" dirty="0"/>
              <a:t> reposition the trainees for today.</a:t>
            </a:r>
            <a:endParaRPr lang="en-US" dirty="0"/>
          </a:p>
        </p:txBody>
      </p:sp>
      <p:sp>
        <p:nvSpPr>
          <p:cNvPr id="4" name="Slide Number Placeholder 3"/>
          <p:cNvSpPr>
            <a:spLocks noGrp="1"/>
          </p:cNvSpPr>
          <p:nvPr>
            <p:ph type="sldNum" sz="quarter" idx="10"/>
          </p:nvPr>
        </p:nvSpPr>
        <p:spPr/>
        <p:txBody>
          <a:bodyPr/>
          <a:lstStyle/>
          <a:p>
            <a:fld id="{8C56F9A2-527B-4093-A435-C8C84E4452E0}" type="slidenum">
              <a:rPr lang="en-US" smtClean="0"/>
              <a:t>2</a:t>
            </a:fld>
            <a:endParaRPr lang="en-US"/>
          </a:p>
        </p:txBody>
      </p:sp>
    </p:spTree>
    <p:extLst>
      <p:ext uri="{BB962C8B-B14F-4D97-AF65-F5344CB8AC3E}">
        <p14:creationId xmlns:p14="http://schemas.microsoft.com/office/powerpoint/2010/main" val="1767254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reminder of the range of document and tools available </a:t>
            </a:r>
            <a:r>
              <a:rPr lang="en-US" dirty="0" err="1"/>
              <a:t>wihtin</a:t>
            </a:r>
            <a:r>
              <a:rPr lang="en-US" dirty="0"/>
              <a:t> NSCA 2.0</a:t>
            </a:r>
          </a:p>
        </p:txBody>
      </p:sp>
      <p:sp>
        <p:nvSpPr>
          <p:cNvPr id="4" name="Slide Number Placeholder 3"/>
          <p:cNvSpPr>
            <a:spLocks noGrp="1"/>
          </p:cNvSpPr>
          <p:nvPr>
            <p:ph type="sldNum" sz="quarter" idx="10"/>
          </p:nvPr>
        </p:nvSpPr>
        <p:spPr/>
        <p:txBody>
          <a:bodyPr/>
          <a:lstStyle/>
          <a:p>
            <a:fld id="{8C56F9A2-527B-4093-A435-C8C84E4452E0}" type="slidenum">
              <a:rPr lang="en-US" smtClean="0"/>
              <a:t>3</a:t>
            </a:fld>
            <a:endParaRPr lang="en-US"/>
          </a:p>
        </p:txBody>
      </p:sp>
    </p:spTree>
    <p:extLst>
      <p:ext uri="{BB962C8B-B14F-4D97-AF65-F5344CB8AC3E}">
        <p14:creationId xmlns:p14="http://schemas.microsoft.com/office/powerpoint/2010/main" val="709372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running through the objectives and the headline agenda the main thing to stress about today is that we are moving from the practicalities of running an assessment into the meat of the NSCA 2.0, collating, reporting and analyzing the data.  From which one can start to develop hypotheses on the causes of under performance, and where there is</a:t>
            </a:r>
            <a:r>
              <a:rPr lang="en-US" baseline="0" dirty="0" smtClean="0"/>
              <a:t> a divergence between apparent capability and actual performance.  </a:t>
            </a:r>
            <a:r>
              <a:rPr lang="en-US" baseline="0" smtClean="0"/>
              <a:t>This what the NSCA 2.0 is all about.</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1694575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C2692D-B03F-4E8C-BF84-D8F6417D1A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CC4D0595-6AF2-449D-B7A1-93BE09355E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3EAB48D-081B-4742-9775-C598926F8E3C}"/>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98B74443-9584-4353-93BB-F2D3828BD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2858B2F-AC54-483B-9C7A-50A2AB6B9A21}"/>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4057447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DE1BDA-69C0-4227-98F3-934D9AE2E7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120E3D05-5E34-4A80-9E33-23145DD6A4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E33234E-468B-4C2B-8026-BEA92465C9AC}"/>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7DBAE927-B3BB-409A-BADE-949A2EFCAA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6272F0F-A864-450A-8D0B-46667DE84C04}"/>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696656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6B18D5C-E7CF-432F-B84B-E0C142F4D7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D84C2105-D8E6-464D-ACD0-B31AC1542B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A7AFA45-462C-4168-ABED-6ABDF587A80F}"/>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81A5DB5E-CA19-427F-B953-B5BC00F67B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AD84221-204C-46E6-AF68-DCE091BE821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304769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6A1F2A-DF40-4712-8041-797F4B9C07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03FE5CE-2ED4-49FD-84EE-ABEF6564266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A93607D-4637-48DD-B93E-EF6D133712C9}"/>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06A1A64B-9E7D-4EF8-A883-C74AA7D9F3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395263-DBB8-4C1C-94ED-10A73B1F9DF7}"/>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95311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421EF4-2747-42D1-8262-50E5FCE26E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919804B-2ADB-4DB6-9746-2A5EE4591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6BE1A55A-86B1-4B35-8A1F-B66A81E177C4}"/>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B94D8BDD-1C12-483B-8E8E-0525F45504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0D90C6D-69DA-4DB6-929B-8D42001C767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238086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7C6EE0-4359-451B-91C1-40D6A0F0B7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B4FAEE0-0594-4CF3-B5B5-4456DC4461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353C50AF-C18F-48CD-A578-20BE3DB8082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2E3103C6-BF33-47E5-847A-560A0C0D90F8}"/>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6" name="Footer Placeholder 5">
            <a:extLst>
              <a:ext uri="{FF2B5EF4-FFF2-40B4-BE49-F238E27FC236}">
                <a16:creationId xmlns:a16="http://schemas.microsoft.com/office/drawing/2014/main" xmlns="" id="{7D8FD7D1-D9D3-4722-83B7-654D9C3C0F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76A9B9B-6AFB-49C0-90DC-5D52FAFBAC76}"/>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818700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880D1D-6D12-462D-99B7-3FA5FA4004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211F70D-A3DF-43D6-BC98-0470064A2D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1DADB702-A8DA-429A-B324-AFBFD78558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BDB67F98-F5C9-421B-AA7D-20657E8F2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41438C72-BAAC-48BD-BBC9-AF88ED44C0B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9E7E763-3F9E-42E1-9C47-320103BD63CF}"/>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8" name="Footer Placeholder 7">
            <a:extLst>
              <a:ext uri="{FF2B5EF4-FFF2-40B4-BE49-F238E27FC236}">
                <a16:creationId xmlns:a16="http://schemas.microsoft.com/office/drawing/2014/main" xmlns="" id="{5BE179AC-A7F1-4062-8078-BF6F71EFA2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37A567B2-FBA6-46E3-8097-CFB1D8C2951F}"/>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58343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6BF491-4EFE-4702-AC9E-93E86BD31F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416C05DE-7245-435B-8704-1D7FABE123DF}"/>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4" name="Footer Placeholder 3">
            <a:extLst>
              <a:ext uri="{FF2B5EF4-FFF2-40B4-BE49-F238E27FC236}">
                <a16:creationId xmlns:a16="http://schemas.microsoft.com/office/drawing/2014/main" xmlns="" id="{267BF93C-B6B3-4D37-B10F-A622723433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1A734DB3-0B81-4DD3-917C-1D2B3B4CFB6D}"/>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249101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D96D5E8-DBDF-47D0-80CA-145D270FBB3E}"/>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3" name="Footer Placeholder 2">
            <a:extLst>
              <a:ext uri="{FF2B5EF4-FFF2-40B4-BE49-F238E27FC236}">
                <a16:creationId xmlns:a16="http://schemas.microsoft.com/office/drawing/2014/main" xmlns="" id="{4C42BD02-7C9C-4B48-A612-66E01CBD7B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608FB6D5-8D45-47F9-88B2-70922463E2CE}"/>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820558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12CA13-67EA-481D-B0E1-6DF004E565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E1433B88-8E10-4170-BB68-1EBF4668F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3B7A5BC-F55B-4229-B12D-2C1D95197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517B450-EB01-49B8-AC21-6F282F4405D1}"/>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6" name="Footer Placeholder 5">
            <a:extLst>
              <a:ext uri="{FF2B5EF4-FFF2-40B4-BE49-F238E27FC236}">
                <a16:creationId xmlns:a16="http://schemas.microsoft.com/office/drawing/2014/main" xmlns="" id="{63BFBCB1-3696-4CB1-B775-8BA98089F5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2248271-1179-45AD-8EB8-B56C23AE5A75}"/>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40198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E05AA8-6CBD-4953-8705-0803D53AA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0F25C7B3-217F-44A2-8947-840CB2DC04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D4163C7-B711-4A99-A017-BBF2701FF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5A87B26-DF1E-4E96-B0EE-ED5AE83514D9}"/>
              </a:ext>
            </a:extLst>
          </p:cNvPr>
          <p:cNvSpPr>
            <a:spLocks noGrp="1"/>
          </p:cNvSpPr>
          <p:nvPr>
            <p:ph type="dt" sz="half" idx="10"/>
          </p:nvPr>
        </p:nvSpPr>
        <p:spPr/>
        <p:txBody>
          <a:bodyPr/>
          <a:lstStyle/>
          <a:p>
            <a:fld id="{4726D2F0-157A-4699-974E-911E7A554AF9}" type="datetimeFigureOut">
              <a:rPr lang="en-US" smtClean="0"/>
              <a:t>11/11/2019</a:t>
            </a:fld>
            <a:endParaRPr lang="en-US"/>
          </a:p>
        </p:txBody>
      </p:sp>
      <p:sp>
        <p:nvSpPr>
          <p:cNvPr id="6" name="Footer Placeholder 5">
            <a:extLst>
              <a:ext uri="{FF2B5EF4-FFF2-40B4-BE49-F238E27FC236}">
                <a16:creationId xmlns:a16="http://schemas.microsoft.com/office/drawing/2014/main" xmlns="" id="{BD25B9D2-CF21-49CC-8623-9807F2B360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7F181A4-177B-47FF-9DCD-F058012CF2B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866171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4F656F11-BD07-42BF-A9F5-61108ADACF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52E4C859-9455-4E73-B4B4-2B046029E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729BA67-EBFC-4D23-AA63-F4CC3A5D73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6D2F0-157A-4699-974E-911E7A554AF9}" type="datetimeFigureOut">
              <a:rPr lang="en-US" smtClean="0"/>
              <a:t>11/11/2019</a:t>
            </a:fld>
            <a:endParaRPr lang="en-US"/>
          </a:p>
        </p:txBody>
      </p:sp>
      <p:sp>
        <p:nvSpPr>
          <p:cNvPr id="5" name="Footer Placeholder 4">
            <a:extLst>
              <a:ext uri="{FF2B5EF4-FFF2-40B4-BE49-F238E27FC236}">
                <a16:creationId xmlns:a16="http://schemas.microsoft.com/office/drawing/2014/main" xmlns="" id="{4B33CA27-B7F4-48DD-BBCD-C7A88370A6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4BAC6531-DD8A-432B-ACCC-4B461C915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EE712-A9FE-499E-96F6-9D23AF3BBA8A}" type="slidenum">
              <a:rPr lang="en-US" smtClean="0"/>
              <a:t>‹#›</a:t>
            </a:fld>
            <a:endParaRPr lang="en-US"/>
          </a:p>
        </p:txBody>
      </p:sp>
    </p:spTree>
    <p:extLst>
      <p:ext uri="{BB962C8B-B14F-4D97-AF65-F5344CB8AC3E}">
        <p14:creationId xmlns:p14="http://schemas.microsoft.com/office/powerpoint/2010/main" val="3684157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A37B8672-6E2A-4BF5-BF74-092EC7F225A7}"/>
              </a:ext>
            </a:extLst>
          </p:cNvPr>
          <p:cNvSpPr/>
          <p:nvPr/>
        </p:nvSpPr>
        <p:spPr>
          <a:xfrm>
            <a:off x="243279" y="235473"/>
            <a:ext cx="11705443" cy="647964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077200"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endPar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eaLnBrk="1" hangingPunct="1">
              <a:lnSpc>
                <a:spcPct val="80000"/>
              </a:lnSpc>
            </a:pP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  Overview of Day and Process</a:t>
            </a:r>
          </a:p>
          <a:p>
            <a:pPr eaLnBrk="1" hangingPunct="1">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333107429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a:extLst>
              <a:ext uri="{FF2B5EF4-FFF2-40B4-BE49-F238E27FC236}">
                <a16:creationId xmlns:a16="http://schemas.microsoft.com/office/drawing/2014/main" xmlns="" id="{7D9731FB-FCFD-4D02-98F5-257A8199E13C}"/>
              </a:ext>
            </a:extLst>
          </p:cNvPr>
          <p:cNvSpPr>
            <a:spLocks noGrp="1"/>
          </p:cNvSpPr>
          <p:nvPr>
            <p:ph type="ctrTitle"/>
          </p:nvPr>
        </p:nvSpPr>
        <p:spPr>
          <a:xfrm>
            <a:off x="1409701" y="508488"/>
            <a:ext cx="9372600" cy="1091711"/>
          </a:xfrm>
        </p:spPr>
        <p:txBody>
          <a:bodyPr/>
          <a:lstStyle/>
          <a:p>
            <a:pPr eaLnBrk="1" hangingPunct="1"/>
            <a:r>
              <a:rPr lang="en-US" altLang="en-US" sz="3100" b="1" dirty="0">
                <a:latin typeface="Gill Sans MT" panose="020B0502020104020203" pitchFamily="34" charset="0"/>
                <a:cs typeface="Gill Sans MT" panose="020B0502020104020203" pitchFamily="34" charset="0"/>
              </a:rPr>
              <a:t>Day 2: Recap of Day I </a:t>
            </a:r>
            <a:r>
              <a:rPr lang="en-US" altLang="en-US" sz="3200" b="1" dirty="0">
                <a:solidFill>
                  <a:srgbClr val="000000"/>
                </a:solidFill>
                <a:latin typeface="Gill Sans MT" panose="020B0502020104020203" pitchFamily="34" charset="0"/>
                <a:cs typeface="Gill Sans MT" panose="020B0502020104020203" pitchFamily="34" charset="0"/>
              </a:rPr>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62FC2123-4C6E-470A-9B62-3546D3041D04}"/>
              </a:ext>
            </a:extLst>
          </p:cNvPr>
          <p:cNvSpPr>
            <a:spLocks noGrp="1"/>
          </p:cNvSpPr>
          <p:nvPr>
            <p:ph type="subTitle" idx="1"/>
          </p:nvPr>
        </p:nvSpPr>
        <p:spPr>
          <a:xfrm>
            <a:off x="263779" y="1096745"/>
            <a:ext cx="11725944" cy="5304055"/>
          </a:xfrm>
          <a:extLst>
            <a:ext uri="{FAA26D3D-D897-4be2-8F04-BA451C77F1D7}">
              <ma14:placeholderFlag xmlns="" xmlns:ma14="http://schemas.microsoft.com/office/mac/drawingml/2011/main" val="1"/>
            </a:ext>
          </a:extLst>
        </p:spPr>
        <p:txBody>
          <a:bodyPr rtlCol="0">
            <a:normAutofit fontScale="40000" lnSpcReduction="20000"/>
          </a:bodyPr>
          <a:lstStyle/>
          <a:p>
            <a:pPr marL="457170" lvl="1" algn="l" defTabSz="914342">
              <a:spcBef>
                <a:spcPct val="20000"/>
              </a:spcBef>
              <a:spcAft>
                <a:spcPct val="0"/>
              </a:spcAft>
              <a:defRPr/>
            </a:pPr>
            <a:endParaRPr lang="en-US" altLang="en-US" sz="7936" b="1" dirty="0"/>
          </a:p>
          <a:p>
            <a:pPr lvl="1" algn="l" defTabSz="914342">
              <a:spcBef>
                <a:spcPct val="20000"/>
              </a:spcBef>
              <a:spcAft>
                <a:spcPct val="0"/>
              </a:spcAft>
              <a:defRPr/>
            </a:pPr>
            <a:endParaRPr lang="en-US" altLang="en-US" sz="7936" dirty="0"/>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a:t>History of the NSCA</a:t>
            </a:r>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a:t>Content of the tool</a:t>
            </a:r>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a:t>Implementation timetable and resource needs</a:t>
            </a:r>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a:t>Outcomes, analyses and reports</a:t>
            </a:r>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a:t>How to apply the </a:t>
            </a:r>
            <a:r>
              <a:rPr lang="en-US" sz="7936" dirty="0" smtClean="0"/>
              <a:t>results</a:t>
            </a:r>
          </a:p>
          <a:p>
            <a:pPr marL="2124984" lvl="1" indent="-600539" algn="l" defTabSz="1207331">
              <a:lnSpc>
                <a:spcPct val="80000"/>
              </a:lnSpc>
              <a:spcBef>
                <a:spcPts val="2116"/>
              </a:spcBef>
              <a:spcAft>
                <a:spcPct val="0"/>
              </a:spcAft>
              <a:buFont typeface="Wingdings" panose="05000000000000000000" pitchFamily="2" charset="2"/>
              <a:buChar char="ü"/>
            </a:pPr>
            <a:r>
              <a:rPr lang="en-US" sz="7936" dirty="0" smtClean="0"/>
              <a:t>Stakeholder Exercise</a:t>
            </a:r>
            <a:endParaRPr lang="en-US" dirty="0"/>
          </a:p>
          <a:p>
            <a:pPr marL="11112" lvl="1">
              <a:defRPr/>
            </a:pPr>
            <a:endParaRPr lang="en-US" dirty="0"/>
          </a:p>
          <a:p>
            <a:pPr marL="11112" lvl="1">
              <a:defRPr/>
            </a:pPr>
            <a:endParaRPr lang="en-US" dirty="0"/>
          </a:p>
          <a:p>
            <a:pPr marL="11112" lvl="1">
              <a:defRPr/>
            </a:pPr>
            <a:endParaRPr lang="en-US" dirty="0"/>
          </a:p>
          <a:p>
            <a:pPr marL="11112" lvl="1">
              <a:defRPr/>
            </a:pPr>
            <a:endParaRPr lang="en-US" dirty="0"/>
          </a:p>
          <a:p>
            <a:pPr marL="11112" lvl="1">
              <a:defRPr/>
            </a:pPr>
            <a:endParaRPr lang="en-US" dirty="0"/>
          </a:p>
          <a:p>
            <a:pPr marL="11112" lvl="1">
              <a:defRPr/>
            </a:pPr>
            <a:r>
              <a:rPr lang="en-US" dirty="0"/>
              <a:t>2</a:t>
            </a:r>
          </a:p>
          <a:p>
            <a:pPr marL="457170" lvl="1" algn="l" defTabSz="914342">
              <a:spcBef>
                <a:spcPct val="20000"/>
              </a:spcBef>
              <a:spcAft>
                <a:spcPct val="0"/>
              </a:spcAft>
              <a:defRPr/>
            </a:pPr>
            <a:endParaRPr lang="en-US" altLang="en-US" sz="2800" dirty="0">
              <a:solidFill>
                <a:srgbClr val="000000"/>
              </a:solidFill>
            </a:endParaRPr>
          </a:p>
        </p:txBody>
      </p:sp>
      <p:sp>
        <p:nvSpPr>
          <p:cNvPr id="41989" name="Slide Number Placeholder 5">
            <a:extLst>
              <a:ext uri="{FF2B5EF4-FFF2-40B4-BE49-F238E27FC236}">
                <a16:creationId xmlns:a16="http://schemas.microsoft.com/office/drawing/2014/main" xmlns="" id="{7328E44B-E87C-4CC8-A8CE-CFF51258CF2E}"/>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A753F7A1-DFD2-453E-8F2A-6E60377B848B}" type="slidenum">
              <a:rPr lang="en-US" altLang="en-US" sz="601">
                <a:solidFill>
                  <a:srgbClr val="635C5B"/>
                </a:solidFill>
                <a:latin typeface="Gill Sans MT" panose="020B0502020104020203" pitchFamily="34" charset="0"/>
              </a:rPr>
              <a:pPr/>
              <a:t>2</a:t>
            </a:fld>
            <a:endParaRPr lang="en-US"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2812613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789" y="135271"/>
            <a:ext cx="10431887" cy="626310"/>
          </a:xfrm>
        </p:spPr>
        <p:txBody>
          <a:bodyPr>
            <a:normAutofit/>
          </a:bodyPr>
          <a:lstStyle/>
          <a:p>
            <a:r>
              <a:rPr lang="en-US" altLang="en-US" sz="3571" b="1" dirty="0">
                <a:solidFill>
                  <a:srgbClr val="C00000"/>
                </a:solidFill>
                <a:latin typeface="Gill Sans MT" panose="020B0502020104020203" pitchFamily="34" charset="0"/>
                <a:ea typeface="Arial" charset="0"/>
                <a:cs typeface="Arial" charset="0"/>
              </a:rPr>
              <a:t>NSCA 2.0 – Content Available to Partners</a:t>
            </a:r>
            <a:endParaRPr lang="en-US" sz="3571" b="1" dirty="0">
              <a:solidFill>
                <a:srgbClr val="C00000"/>
              </a:solidFill>
              <a:latin typeface="Gill Sans MT" panose="020B0502020104020203" pitchFamily="34" charset="0"/>
              <a:ea typeface="Arial" charset="0"/>
              <a:cs typeface="Arial" charset="0"/>
            </a:endParaRPr>
          </a:p>
        </p:txBody>
      </p:sp>
      <p:grpSp>
        <p:nvGrpSpPr>
          <p:cNvPr id="29" name="Group 28"/>
          <p:cNvGrpSpPr/>
          <p:nvPr/>
        </p:nvGrpSpPr>
        <p:grpSpPr>
          <a:xfrm>
            <a:off x="1957292" y="989167"/>
            <a:ext cx="8461736" cy="5442724"/>
            <a:chOff x="357188" y="1371600"/>
            <a:chExt cx="8529638" cy="5486400"/>
          </a:xfrm>
        </p:grpSpPr>
        <p:sp>
          <p:nvSpPr>
            <p:cNvPr id="23" name="Rounded Rectangle 22"/>
            <p:cNvSpPr/>
            <p:nvPr/>
          </p:nvSpPr>
          <p:spPr>
            <a:xfrm>
              <a:off x="357188" y="1371600"/>
              <a:ext cx="8529638" cy="5486400"/>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a:r>
                <a:rPr lang="en-US" sz="1786" b="1" dirty="0">
                  <a:latin typeface="Gill Sans MT" panose="020B0502020104020203" pitchFamily="34" charset="0"/>
                </a:rPr>
                <a:t>NSCA 2.0</a:t>
              </a:r>
            </a:p>
          </p:txBody>
        </p:sp>
        <p:grpSp>
          <p:nvGrpSpPr>
            <p:cNvPr id="26" name="Group 25"/>
            <p:cNvGrpSpPr/>
            <p:nvPr/>
          </p:nvGrpSpPr>
          <p:grpSpPr>
            <a:xfrm>
              <a:off x="687697" y="1999887"/>
              <a:ext cx="7768606" cy="4700586"/>
              <a:chOff x="688645" y="1928815"/>
              <a:chExt cx="7768606" cy="4700586"/>
            </a:xfrm>
          </p:grpSpPr>
          <p:sp>
            <p:nvSpPr>
              <p:cNvPr id="6" name="Freeform 5"/>
              <p:cNvSpPr/>
              <p:nvPr/>
            </p:nvSpPr>
            <p:spPr>
              <a:xfrm>
                <a:off x="68864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a:lnSpc>
                    <a:spcPct val="90000"/>
                  </a:lnSpc>
                  <a:spcBef>
                    <a:spcPct val="0"/>
                  </a:spcBef>
                  <a:spcAft>
                    <a:spcPct val="35000"/>
                  </a:spcAft>
                </a:pPr>
                <a:r>
                  <a:rPr lang="en-US" sz="1984" b="1" dirty="0">
                    <a:latin typeface="Gill Sans MT" panose="020B0502020104020203" pitchFamily="34" charset="0"/>
                  </a:rPr>
                  <a:t>User Guide</a:t>
                </a:r>
                <a:r>
                  <a:rPr lang="en-US" sz="1984" b="1" dirty="0"/>
                  <a:t/>
                </a:r>
                <a:br>
                  <a:rPr lang="en-US" sz="1984" b="1" dirty="0"/>
                </a:br>
                <a:endParaRPr lang="en-US" sz="1984" b="1" dirty="0"/>
              </a:p>
            </p:txBody>
          </p:sp>
          <p:sp>
            <p:nvSpPr>
              <p:cNvPr id="12" name="Freeform 11"/>
              <p:cNvSpPr/>
              <p:nvPr/>
            </p:nvSpPr>
            <p:spPr>
              <a:xfrm>
                <a:off x="3338586"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a:lnSpc>
                    <a:spcPct val="90000"/>
                  </a:lnSpc>
                  <a:spcBef>
                    <a:spcPct val="0"/>
                  </a:spcBef>
                  <a:spcAft>
                    <a:spcPct val="35000"/>
                  </a:spcAft>
                </a:pPr>
                <a:r>
                  <a:rPr lang="en-US" sz="1984" b="1" dirty="0">
                    <a:latin typeface="Gill Sans MT" panose="020B0502020104020203" pitchFamily="34" charset="0"/>
                  </a:rPr>
                  <a:t>Toolkit</a:t>
                </a:r>
              </a:p>
            </p:txBody>
          </p:sp>
          <p:sp>
            <p:nvSpPr>
              <p:cNvPr id="16" name="Freeform 15"/>
              <p:cNvSpPr/>
              <p:nvPr/>
            </p:nvSpPr>
            <p:spPr>
              <a:xfrm>
                <a:off x="599042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a:lnSpc>
                    <a:spcPct val="90000"/>
                  </a:lnSpc>
                  <a:spcBef>
                    <a:spcPct val="0"/>
                  </a:spcBef>
                  <a:spcAft>
                    <a:spcPct val="35000"/>
                  </a:spcAft>
                </a:pPr>
                <a:r>
                  <a:rPr lang="en-US" sz="1984" b="1" dirty="0">
                    <a:latin typeface="Gill Sans MT" panose="020B0502020104020203" pitchFamily="34" charset="0"/>
                  </a:rPr>
                  <a:t>Tool</a:t>
                </a:r>
              </a:p>
            </p:txBody>
          </p:sp>
        </p:grpSp>
        <p:grpSp>
          <p:nvGrpSpPr>
            <p:cNvPr id="24" name="Group 23"/>
            <p:cNvGrpSpPr/>
            <p:nvPr/>
          </p:nvGrpSpPr>
          <p:grpSpPr>
            <a:xfrm>
              <a:off x="932483" y="2589624"/>
              <a:ext cx="1974408" cy="4036007"/>
              <a:chOff x="932483" y="2412631"/>
              <a:chExt cx="1974408" cy="4127212"/>
            </a:xfrm>
          </p:grpSpPr>
          <p:sp>
            <p:nvSpPr>
              <p:cNvPr id="7" name="Freeform 6"/>
              <p:cNvSpPr/>
              <p:nvPr/>
            </p:nvSpPr>
            <p:spPr>
              <a:xfrm>
                <a:off x="93248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a:lnSpc>
                    <a:spcPct val="90000"/>
                  </a:lnSpc>
                  <a:spcBef>
                    <a:spcPct val="0"/>
                  </a:spcBef>
                  <a:spcAft>
                    <a:spcPct val="35000"/>
                  </a:spcAft>
                </a:pPr>
                <a:r>
                  <a:rPr lang="en-US" sz="1389" dirty="0">
                    <a:latin typeface="Gill Sans MT" panose="020B0502020104020203" pitchFamily="34" charset="0"/>
                  </a:rPr>
                  <a:t>Introduction/</a:t>
                </a:r>
              </a:p>
              <a:p>
                <a:pPr algn="ctr" defTabSz="529146">
                  <a:lnSpc>
                    <a:spcPct val="90000"/>
                  </a:lnSpc>
                  <a:spcBef>
                    <a:spcPct val="0"/>
                  </a:spcBef>
                  <a:spcAft>
                    <a:spcPct val="35000"/>
                  </a:spcAft>
                </a:pPr>
                <a:r>
                  <a:rPr lang="en-US" sz="1389" dirty="0">
                    <a:latin typeface="Gill Sans MT" panose="020B0502020104020203" pitchFamily="34" charset="0"/>
                  </a:rPr>
                  <a:t>Background</a:t>
                </a:r>
              </a:p>
            </p:txBody>
          </p:sp>
          <p:sp>
            <p:nvSpPr>
              <p:cNvPr id="8" name="Freeform 7"/>
              <p:cNvSpPr/>
              <p:nvPr/>
            </p:nvSpPr>
            <p:spPr>
              <a:xfrm>
                <a:off x="933431" y="3324242"/>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a:lnSpc>
                    <a:spcPct val="90000"/>
                  </a:lnSpc>
                  <a:spcBef>
                    <a:spcPct val="0"/>
                  </a:spcBef>
                  <a:spcAft>
                    <a:spcPct val="35000"/>
                  </a:spcAft>
                </a:pPr>
                <a:r>
                  <a:rPr lang="en-US" sz="1389" dirty="0">
                    <a:latin typeface="Gill Sans MT" panose="020B0502020104020203" pitchFamily="34" charset="0"/>
                  </a:rPr>
                  <a:t>Planning and preparations</a:t>
                </a:r>
              </a:p>
            </p:txBody>
          </p:sp>
          <p:sp>
            <p:nvSpPr>
              <p:cNvPr id="9" name="Freeform 8"/>
              <p:cNvSpPr/>
              <p:nvPr/>
            </p:nvSpPr>
            <p:spPr>
              <a:xfrm>
                <a:off x="93248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a:lnSpc>
                    <a:spcPct val="90000"/>
                  </a:lnSpc>
                  <a:spcBef>
                    <a:spcPct val="0"/>
                  </a:spcBef>
                  <a:spcAft>
                    <a:spcPct val="35000"/>
                  </a:spcAft>
                </a:pPr>
                <a:r>
                  <a:rPr lang="en-US" sz="1389" dirty="0">
                    <a:latin typeface="Gill Sans MT" panose="020B0502020104020203" pitchFamily="34" charset="0"/>
                  </a:rPr>
                  <a:t>Data collection</a:t>
                </a:r>
              </a:p>
            </p:txBody>
          </p:sp>
          <p:sp>
            <p:nvSpPr>
              <p:cNvPr id="10" name="Freeform 9"/>
              <p:cNvSpPr/>
              <p:nvPr/>
            </p:nvSpPr>
            <p:spPr>
              <a:xfrm>
                <a:off x="93343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a:lnSpc>
                    <a:spcPct val="90000"/>
                  </a:lnSpc>
                  <a:spcBef>
                    <a:spcPct val="0"/>
                  </a:spcBef>
                  <a:spcAft>
                    <a:spcPct val="35000"/>
                  </a:spcAft>
                </a:pPr>
                <a:r>
                  <a:rPr lang="en-US" sz="1389" dirty="0">
                    <a:latin typeface="Gill Sans MT" panose="020B0502020104020203" pitchFamily="34" charset="0"/>
                  </a:rPr>
                  <a:t>Analysis</a:t>
                </a:r>
              </a:p>
            </p:txBody>
          </p:sp>
          <p:sp>
            <p:nvSpPr>
              <p:cNvPr id="11" name="Freeform 10"/>
              <p:cNvSpPr/>
              <p:nvPr/>
            </p:nvSpPr>
            <p:spPr>
              <a:xfrm>
                <a:off x="93343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a:lnSpc>
                    <a:spcPct val="90000"/>
                  </a:lnSpc>
                  <a:spcBef>
                    <a:spcPct val="0"/>
                  </a:spcBef>
                  <a:spcAft>
                    <a:spcPct val="35000"/>
                  </a:spcAft>
                </a:pPr>
                <a:r>
                  <a:rPr lang="en-US" sz="1389" dirty="0">
                    <a:latin typeface="Gill Sans MT" panose="020B0502020104020203" pitchFamily="34" charset="0"/>
                  </a:rPr>
                  <a:t>Reporting</a:t>
                </a:r>
              </a:p>
            </p:txBody>
          </p:sp>
        </p:grpSp>
        <p:grpSp>
          <p:nvGrpSpPr>
            <p:cNvPr id="25" name="Group 24"/>
            <p:cNvGrpSpPr/>
            <p:nvPr/>
          </p:nvGrpSpPr>
          <p:grpSpPr>
            <a:xfrm>
              <a:off x="3585269" y="2557861"/>
              <a:ext cx="4625298" cy="4071540"/>
              <a:chOff x="3585269" y="2557861"/>
              <a:chExt cx="4625298" cy="4071540"/>
            </a:xfrm>
          </p:grpSpPr>
          <p:sp>
            <p:nvSpPr>
              <p:cNvPr id="13" name="Freeform 12"/>
              <p:cNvSpPr/>
              <p:nvPr/>
            </p:nvSpPr>
            <p:spPr>
              <a:xfrm>
                <a:off x="3585269" y="2557861"/>
                <a:ext cx="1973460" cy="1265367"/>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defTabSz="529146">
                  <a:lnSpc>
                    <a:spcPct val="90000"/>
                  </a:lnSpc>
                  <a:spcBef>
                    <a:spcPct val="0"/>
                  </a:spcBef>
                  <a:spcAft>
                    <a:spcPct val="35000"/>
                  </a:spcAft>
                </a:pPr>
                <a:r>
                  <a:rPr lang="en-US" sz="1389" b="1" dirty="0">
                    <a:latin typeface="Gill Sans MT" panose="020B0502020104020203" pitchFamily="34" charset="0"/>
                  </a:rPr>
                  <a:t>Assessment Tools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Planning tools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Training Docs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Data Collection Instructions</a:t>
                </a:r>
              </a:p>
            </p:txBody>
          </p:sp>
          <p:sp>
            <p:nvSpPr>
              <p:cNvPr id="14" name="Freeform 13"/>
              <p:cNvSpPr/>
              <p:nvPr/>
            </p:nvSpPr>
            <p:spPr>
              <a:xfrm>
                <a:off x="3585269" y="3903599"/>
                <a:ext cx="1973460" cy="893163"/>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defTabSz="529146">
                  <a:lnSpc>
                    <a:spcPct val="90000"/>
                  </a:lnSpc>
                  <a:spcBef>
                    <a:spcPct val="0"/>
                  </a:spcBef>
                  <a:spcAft>
                    <a:spcPct val="35000"/>
                  </a:spcAft>
                </a:pPr>
                <a:r>
                  <a:rPr lang="en-US" sz="1389" b="1" dirty="0">
                    <a:latin typeface="Gill Sans MT" panose="020B0502020104020203" pitchFamily="34" charset="0"/>
                  </a:rPr>
                  <a:t>Reporting Tools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Templates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Analysis workbooks</a:t>
                </a:r>
              </a:p>
            </p:txBody>
          </p:sp>
          <p:sp>
            <p:nvSpPr>
              <p:cNvPr id="15" name="Freeform 14"/>
              <p:cNvSpPr/>
              <p:nvPr/>
            </p:nvSpPr>
            <p:spPr>
              <a:xfrm>
                <a:off x="3585269" y="4919997"/>
                <a:ext cx="1973460" cy="1708344"/>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defTabSz="529146">
                  <a:lnSpc>
                    <a:spcPct val="90000"/>
                  </a:lnSpc>
                  <a:spcBef>
                    <a:spcPct val="0"/>
                  </a:spcBef>
                  <a:spcAft>
                    <a:spcPct val="35000"/>
                  </a:spcAft>
                </a:pPr>
                <a:r>
                  <a:rPr lang="en-US" sz="1389" b="1" dirty="0">
                    <a:latin typeface="Gill Sans MT" panose="020B0502020104020203" pitchFamily="34" charset="0"/>
                  </a:rPr>
                  <a:t>Survey tools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KPI list &amp; definitions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CMM Model (functions, levels of service, etc.)</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Survey Instructions</a:t>
                </a:r>
              </a:p>
              <a:p>
                <a:pPr marL="56695" lvl="1" indent="-56695" defTabSz="396860">
                  <a:lnSpc>
                    <a:spcPct val="90000"/>
                  </a:lnSpc>
                  <a:spcBef>
                    <a:spcPct val="0"/>
                  </a:spcBef>
                  <a:spcAft>
                    <a:spcPct val="15000"/>
                  </a:spcAft>
                  <a:buChar char="••"/>
                </a:pPr>
                <a:r>
                  <a:rPr lang="en-US" sz="1389" dirty="0">
                    <a:latin typeface="Gill Sans MT" panose="020B0502020104020203" pitchFamily="34" charset="0"/>
                  </a:rPr>
                  <a:t>Analysis Plans</a:t>
                </a:r>
              </a:p>
            </p:txBody>
          </p:sp>
          <p:sp>
            <p:nvSpPr>
              <p:cNvPr id="17" name="Freeform 16"/>
              <p:cNvSpPr/>
              <p:nvPr/>
            </p:nvSpPr>
            <p:spPr>
              <a:xfrm>
                <a:off x="623710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a:lnSpc>
                    <a:spcPct val="90000"/>
                  </a:lnSpc>
                  <a:spcBef>
                    <a:spcPct val="0"/>
                  </a:spcBef>
                  <a:spcAft>
                    <a:spcPct val="35000"/>
                  </a:spcAft>
                </a:pPr>
                <a:r>
                  <a:rPr lang="en-US" sz="1389" b="1" dirty="0">
                    <a:latin typeface="Gill Sans MT" panose="020B0502020104020203" pitchFamily="34" charset="0"/>
                  </a:rPr>
                  <a:t>Survey CTO Code</a:t>
                </a:r>
              </a:p>
            </p:txBody>
          </p:sp>
          <p:sp>
            <p:nvSpPr>
              <p:cNvPr id="18" name="Freeform 17"/>
              <p:cNvSpPr/>
              <p:nvPr/>
            </p:nvSpPr>
            <p:spPr>
              <a:xfrm>
                <a:off x="623710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a:lnSpc>
                    <a:spcPct val="90000"/>
                  </a:lnSpc>
                  <a:spcBef>
                    <a:spcPct val="0"/>
                  </a:spcBef>
                  <a:spcAft>
                    <a:spcPct val="35000"/>
                  </a:spcAft>
                </a:pPr>
                <a:r>
                  <a:rPr lang="en-US" sz="1389" b="1" dirty="0">
                    <a:latin typeface="Gill Sans MT" panose="020B0502020104020203" pitchFamily="34" charset="0"/>
                  </a:rPr>
                  <a:t>Printable copies of Surveys</a:t>
                </a:r>
              </a:p>
            </p:txBody>
          </p:sp>
          <p:sp>
            <p:nvSpPr>
              <p:cNvPr id="19" name="Freeform 18"/>
              <p:cNvSpPr/>
              <p:nvPr/>
            </p:nvSpPr>
            <p:spPr>
              <a:xfrm>
                <a:off x="623616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a:lnSpc>
                    <a:spcPct val="90000"/>
                  </a:lnSpc>
                  <a:spcBef>
                    <a:spcPct val="0"/>
                  </a:spcBef>
                  <a:spcAft>
                    <a:spcPct val="35000"/>
                  </a:spcAft>
                </a:pPr>
                <a:r>
                  <a:rPr lang="en-US" sz="1389" b="1" dirty="0">
                    <a:latin typeface="Gill Sans MT" panose="020B0502020104020203" pitchFamily="34" charset="0"/>
                  </a:rPr>
                  <a:t>CMM Master Questionnaire</a:t>
                </a:r>
              </a:p>
            </p:txBody>
          </p:sp>
          <p:sp>
            <p:nvSpPr>
              <p:cNvPr id="20" name="Freeform 19"/>
              <p:cNvSpPr/>
              <p:nvPr/>
            </p:nvSpPr>
            <p:spPr>
              <a:xfrm>
                <a:off x="623710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a:lnSpc>
                    <a:spcPct val="90000"/>
                  </a:lnSpc>
                  <a:spcBef>
                    <a:spcPct val="0"/>
                  </a:spcBef>
                  <a:spcAft>
                    <a:spcPct val="35000"/>
                  </a:spcAft>
                </a:pPr>
                <a:r>
                  <a:rPr lang="en-US" sz="1389" b="1" dirty="0">
                    <a:latin typeface="Gill Sans MT" panose="020B0502020104020203" pitchFamily="34" charset="0"/>
                  </a:rPr>
                  <a:t>KPI Collection tool</a:t>
                </a:r>
              </a:p>
            </p:txBody>
          </p:sp>
        </p:grpSp>
      </p:grpSp>
      <p:sp>
        <p:nvSpPr>
          <p:cNvPr id="3" name="Slide Number Placeholder 2"/>
          <p:cNvSpPr>
            <a:spLocks noGrp="1"/>
          </p:cNvSpPr>
          <p:nvPr>
            <p:ph type="sldNum" sz="quarter" idx="12"/>
          </p:nvPr>
        </p:nvSpPr>
        <p:spPr/>
        <p:txBody>
          <a:bodyPr/>
          <a:lstStyle/>
          <a:p>
            <a:fld id="{B9F1CF4F-F94A-4E72-8A7A-1D90E0D98BB3}" type="slidenum">
              <a:rPr lang="en-US" altLang="en-US" smtClean="0"/>
              <a:pPr/>
              <a:t>3</a:t>
            </a:fld>
            <a:endParaRPr lang="en-US" altLang="en-US" dirty="0"/>
          </a:p>
        </p:txBody>
      </p:sp>
    </p:spTree>
    <p:extLst>
      <p:ext uri="{BB962C8B-B14F-4D97-AF65-F5344CB8AC3E}">
        <p14:creationId xmlns:p14="http://schemas.microsoft.com/office/powerpoint/2010/main" val="9507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1029105" y="352368"/>
            <a:ext cx="10363200" cy="580800"/>
          </a:xfrm>
        </p:spPr>
        <p:txBody>
          <a:bodyPr/>
          <a:lstStyle/>
          <a:p>
            <a:pPr marL="58738" lvl="1" indent="-1588" defTabSz="912778">
              <a:lnSpc>
                <a:spcPct val="80000"/>
              </a:lnSpc>
              <a:spcBef>
                <a:spcPct val="20000"/>
              </a:spcBef>
              <a:spcAft>
                <a:spcPct val="0"/>
              </a:spcAft>
            </a:pPr>
            <a:r>
              <a:rPr lang="en-US" altLang="en-US" sz="3200" b="1" dirty="0" smtClean="0">
                <a:solidFill>
                  <a:srgbClr val="C00000"/>
                </a:solidFill>
                <a:latin typeface="Gill Sans MT" panose="020B0502020104020203" pitchFamily="34" charset="0"/>
                <a:cs typeface="Gill Sans MT" panose="020B0502020104020203" pitchFamily="34" charset="0"/>
              </a:rPr>
              <a:t>Learning Objectives</a:t>
            </a:r>
            <a:endParaRPr lang="en-US" altLang="en-US" sz="32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838200" y="1649779"/>
            <a:ext cx="10515600" cy="4351338"/>
          </a:xfrm>
        </p:spPr>
        <p:txBody>
          <a:bodyPr>
            <a:normAutofit/>
          </a:bodyPr>
          <a:lstStyle/>
          <a:p>
            <a:pPr marL="457182" lvl="1" indent="0" algn="l" defTabSz="912778">
              <a:lnSpc>
                <a:spcPct val="80000"/>
              </a:lnSpc>
              <a:spcBef>
                <a:spcPct val="20000"/>
              </a:spcBef>
              <a:spcAft>
                <a:spcPct val="0"/>
              </a:spcAft>
              <a:buNone/>
            </a:pPr>
            <a:r>
              <a:rPr lang="en-US" sz="3200" dirty="0" smtClean="0">
                <a:latin typeface="Gill Sans MT" panose="020B0502020104020203" pitchFamily="34" charset="0"/>
              </a:rPr>
              <a:t>Gain </a:t>
            </a:r>
            <a:r>
              <a:rPr lang="en-US" sz="3200" dirty="0">
                <a:latin typeface="Gill Sans MT" panose="020B0502020104020203" pitchFamily="34" charset="0"/>
              </a:rPr>
              <a:t>a thorough understanding of</a:t>
            </a:r>
            <a:endParaRPr lang="en-US" altLang="en-US" sz="3200" b="1"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endParaRPr lang="en-US" sz="3200" dirty="0">
              <a:solidFill>
                <a:srgbClr val="C00000"/>
              </a:solidFill>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CMM tool, content and structure in </a:t>
            </a:r>
            <a:r>
              <a:rPr lang="en-US" sz="3200" dirty="0" smtClean="0">
                <a:latin typeface="Gill Sans MT" panose="020B0502020104020203" pitchFamily="34" charset="0"/>
              </a:rPr>
              <a:t>detail</a:t>
            </a: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NSCA’s KPIs, their definitions and how they are </a:t>
            </a:r>
            <a:r>
              <a:rPr lang="en-US" sz="3200" dirty="0" smtClean="0">
                <a:latin typeface="Gill Sans MT" panose="020B0502020104020203" pitchFamily="34" charset="0"/>
              </a:rPr>
              <a:t>measured</a:t>
            </a: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endParaRPr lang="en-US" sz="3200" dirty="0">
              <a:latin typeface="Gill Sans MT" panose="020B0502020104020203" pitchFamily="34" charset="0"/>
            </a:endParaRPr>
          </a:p>
          <a:p>
            <a:pPr marL="914382" lvl="1" indent="-457200" algn="l" defTabSz="912778">
              <a:lnSpc>
                <a:spcPct val="80000"/>
              </a:lnSpc>
              <a:spcBef>
                <a:spcPct val="20000"/>
              </a:spcBef>
              <a:spcAft>
                <a:spcPct val="0"/>
              </a:spcAft>
              <a:buFont typeface="Wingdings" panose="05000000000000000000" pitchFamily="2" charset="2"/>
              <a:buChar char="ü"/>
            </a:pPr>
            <a:r>
              <a:rPr lang="en-US" sz="3200" dirty="0">
                <a:latin typeface="Gill Sans MT" panose="020B0502020104020203" pitchFamily="34" charset="0"/>
              </a:rPr>
              <a:t>NSCA </a:t>
            </a:r>
            <a:r>
              <a:rPr lang="en-US" sz="3200" dirty="0" smtClean="0">
                <a:latin typeface="Gill Sans MT" panose="020B0502020104020203" pitchFamily="34" charset="0"/>
              </a:rPr>
              <a:t>analytical capabilities</a:t>
            </a:r>
            <a:endParaRPr lang="en-GB" sz="3200" dirty="0">
              <a:latin typeface="Gill Sans MT" panose="020B0502020104020203" pitchFamily="34" charset="0"/>
            </a:endParaRPr>
          </a:p>
          <a:p>
            <a:pPr defTabSz="912778">
              <a:lnSpc>
                <a:spcPct val="80000"/>
              </a:lnSpc>
            </a:pPr>
            <a:endParaRPr lang="en-US"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defTabSz="912778">
              <a:lnSpc>
                <a:spcPct val="80000"/>
              </a:lnSpc>
            </a:pPr>
            <a:endParaRPr lang="en-US" altLang="en-US" sz="1700" dirty="0">
              <a:latin typeface="Gill Sans MT" panose="020B0502020104020203" pitchFamily="34" charset="0"/>
              <a:cs typeface="Gill Sans MT" panose="020B0502020104020203" pitchFamily="34" charset="0"/>
            </a:endParaRPr>
          </a:p>
          <a:p>
            <a:pPr marL="741334" lvl="1" indent="-284152" algn="l" defTabSz="912778">
              <a:lnSpc>
                <a:spcPct val="80000"/>
              </a:lnSpc>
              <a:spcBef>
                <a:spcPct val="20000"/>
              </a:spcBef>
              <a:spcAft>
                <a:spcPct val="0"/>
              </a:spcAft>
            </a:pPr>
            <a:endParaRPr lang="en-US"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11/11/2019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1820078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 xmlns:a16="http://schemas.microsoft.com/office/drawing/2014/main" id="{829BC086-28E7-4967-969E-060E47ABE646}"/>
              </a:ext>
            </a:extLst>
          </p:cNvPr>
          <p:cNvSpPr>
            <a:spLocks noGrp="1"/>
          </p:cNvSpPr>
          <p:nvPr>
            <p:ph type="title"/>
          </p:nvPr>
        </p:nvSpPr>
        <p:spPr>
          <a:xfrm>
            <a:off x="914805" y="332066"/>
            <a:ext cx="10363200" cy="580800"/>
          </a:xfrm>
        </p:spPr>
        <p:txBody>
          <a:bodyPr>
            <a:noAutofit/>
          </a:bodyPr>
          <a:lstStyle/>
          <a:p>
            <a:pPr eaLnBrk="1" hangingPunct="1"/>
            <a:r>
              <a:rPr lang="en-US" altLang="en-US" sz="3600" b="1" dirty="0">
                <a:solidFill>
                  <a:srgbClr val="C00000"/>
                </a:solidFill>
                <a:latin typeface="Gill Sans MT" panose="020B0502020104020203" pitchFamily="34" charset="0"/>
                <a:cs typeface="Gill Sans MT" panose="020B0502020104020203" pitchFamily="34" charset="0"/>
              </a:rPr>
              <a:t>Agenda</a:t>
            </a:r>
          </a:p>
        </p:txBody>
      </p:sp>
      <p:sp>
        <p:nvSpPr>
          <p:cNvPr id="3" name="Subtitle 2">
            <a:extLst>
              <a:ext uri="{FF2B5EF4-FFF2-40B4-BE49-F238E27FC236}">
                <a16:creationId xmlns="" xmlns:a16="http://schemas.microsoft.com/office/drawing/2014/main" id="{F62CB67A-423F-4F0A-BA8E-1E5623F3CB6F}"/>
              </a:ext>
            </a:extLst>
          </p:cNvPr>
          <p:cNvSpPr>
            <a:spLocks noGrp="1"/>
          </p:cNvSpPr>
          <p:nvPr>
            <p:ph idx="1"/>
          </p:nvPr>
        </p:nvSpPr>
        <p:spPr>
          <a:xfrm>
            <a:off x="533400" y="1008185"/>
            <a:ext cx="11010900" cy="3903784"/>
          </a:xfrm>
        </p:spPr>
        <p:txBody>
          <a:bodyPr>
            <a:noAutofit/>
          </a:bodyPr>
          <a:lstStyle/>
          <a:p>
            <a:pPr marL="741334" lvl="1" indent="-284152" algn="l" defTabSz="912778">
              <a:lnSpc>
                <a:spcPct val="80000"/>
              </a:lnSpc>
              <a:spcBef>
                <a:spcPct val="20000"/>
              </a:spcBef>
              <a:spcAft>
                <a:spcPct val="0"/>
              </a:spcAft>
              <a:buFontTx/>
              <a:buChar char="–"/>
            </a:pPr>
            <a:endParaRPr lang="en-US" altLang="en-US" sz="3600" b="1" dirty="0">
              <a:solidFill>
                <a:srgbClr val="C00000"/>
              </a:solidFill>
              <a:cs typeface="Gill Sans MT" panose="020B0502020104020203" pitchFamily="34" charset="0"/>
            </a:endParaRPr>
          </a:p>
          <a:p>
            <a:pPr marL="914382" lvl="1" indent="-457200" algn="l" defTabSz="912778">
              <a:lnSpc>
                <a:spcPct val="120000"/>
              </a:lnSpc>
              <a:spcBef>
                <a:spcPct val="20000"/>
              </a:spcBef>
              <a:spcAft>
                <a:spcPct val="0"/>
              </a:spcAft>
              <a:buFont typeface="Arial" charset="0"/>
              <a:buChar char="•"/>
            </a:pPr>
            <a:r>
              <a:rPr lang="en-US" sz="3600" dirty="0" smtClean="0"/>
              <a:t>CMM </a:t>
            </a:r>
            <a:r>
              <a:rPr lang="en-US" sz="3600" dirty="0"/>
              <a:t>overview, functions, structure, scoring and analysis </a:t>
            </a:r>
            <a:r>
              <a:rPr lang="en-US" sz="3600" dirty="0" smtClean="0">
                <a:solidFill>
                  <a:srgbClr val="C00000"/>
                </a:solidFill>
              </a:rPr>
              <a:t>*</a:t>
            </a:r>
          </a:p>
          <a:p>
            <a:pPr marL="914382" lvl="1" indent="-457200" algn="l" defTabSz="912778">
              <a:lnSpc>
                <a:spcPct val="120000"/>
              </a:lnSpc>
              <a:spcBef>
                <a:spcPct val="20000"/>
              </a:spcBef>
              <a:spcAft>
                <a:spcPct val="0"/>
              </a:spcAft>
              <a:buFont typeface="Arial" charset="0"/>
              <a:buChar char="•"/>
            </a:pPr>
            <a:r>
              <a:rPr lang="en-US" sz="3600" dirty="0" smtClean="0"/>
              <a:t>KPI </a:t>
            </a:r>
            <a:r>
              <a:rPr lang="en-US" sz="3600" dirty="0"/>
              <a:t>overview, scores, calculations and analysis </a:t>
            </a:r>
            <a:r>
              <a:rPr lang="en-US" sz="3600" dirty="0" smtClean="0">
                <a:solidFill>
                  <a:srgbClr val="C00000"/>
                </a:solidFill>
              </a:rPr>
              <a:t>*</a:t>
            </a:r>
          </a:p>
          <a:p>
            <a:pPr marL="914382" lvl="1" indent="-457200" algn="l" defTabSz="912778">
              <a:lnSpc>
                <a:spcPct val="120000"/>
              </a:lnSpc>
              <a:spcBef>
                <a:spcPct val="20000"/>
              </a:spcBef>
              <a:spcAft>
                <a:spcPct val="0"/>
              </a:spcAft>
              <a:buFont typeface="Arial" charset="0"/>
              <a:buChar char="•"/>
            </a:pPr>
            <a:r>
              <a:rPr lang="en-US" sz="3600" dirty="0" smtClean="0"/>
              <a:t>Begin discussion of analyses that can be done with NSCA (to be continued tomorrow)</a:t>
            </a:r>
            <a:endParaRPr lang="en-US" sz="3600" dirty="0"/>
          </a:p>
        </p:txBody>
      </p:sp>
      <p:sp>
        <p:nvSpPr>
          <p:cNvPr id="45059" name="Date Placeholder 3">
            <a:extLst>
              <a:ext uri="{FF2B5EF4-FFF2-40B4-BE49-F238E27FC236}">
                <a16:creationId xmlns="" xmlns:a16="http://schemas.microsoft.com/office/drawing/2014/main" id="{4F04F762-D734-4819-A187-20227253EAFD}"/>
              </a:ext>
            </a:extLst>
          </p:cNvPr>
          <p:cNvSpPr>
            <a:spLocks noGrp="1"/>
          </p:cNvSpPr>
          <p:nvPr>
            <p:ph type="dt" sz="half"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7770DE6A-AFAE-4BA9-AAB3-9755F28EB553}" type="datetime1">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l" defTabSz="914400" rtl="0" eaLnBrk="1" fontAlgn="auto" latinLnBrk="0" hangingPunct="1">
                <a:lnSpc>
                  <a:spcPct val="100000"/>
                </a:lnSpc>
                <a:spcBef>
                  <a:spcPts val="0"/>
                </a:spcBef>
                <a:spcAft>
                  <a:spcPts val="0"/>
                </a:spcAft>
                <a:buClrTx/>
                <a:buSzTx/>
                <a:buFontTx/>
                <a:buNone/>
                <a:tabLst/>
                <a:defRPr/>
              </a:pPr>
              <a:t>11/11/2019</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
        <p:nvSpPr>
          <p:cNvPr id="6" name="Footer Placeholder 4">
            <a:extLst>
              <a:ext uri="{FF2B5EF4-FFF2-40B4-BE49-F238E27FC236}">
                <a16:creationId xmlns="" xmlns:a16="http://schemas.microsoft.com/office/drawing/2014/main" id="{18F6B5FA-4F54-4748-9923-658B0CC4B804}"/>
              </a:ext>
            </a:extLst>
          </p:cNvPr>
          <p:cNvSpPr>
            <a:spLocks noGrp="1"/>
          </p:cNvSpPr>
          <p:nvPr>
            <p:ph type="ftr" sz="quarter" idx="11"/>
          </p:nvPr>
        </p:nvSpPr>
        <p:spPr bwMode="auto">
          <a:xfrm>
            <a:off x="3692769" y="5442133"/>
            <a:ext cx="4169508" cy="37766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117">
                <a:solidFill>
                  <a:schemeClr val="tx1"/>
                </a:solidFill>
                <a:latin typeface="Arial" panose="020B0604020202020204" pitchFamily="34" charset="0"/>
              </a:defRPr>
            </a:lvl1pPr>
            <a:lvl2pPr marL="560470" indent="-214827">
              <a:defRPr sz="2117">
                <a:solidFill>
                  <a:schemeClr val="tx1"/>
                </a:solidFill>
                <a:latin typeface="Arial" panose="020B0604020202020204" pitchFamily="34" charset="0"/>
              </a:defRPr>
            </a:lvl2pPr>
            <a:lvl3pPr marL="862908" indent="-171622">
              <a:defRPr sz="2117">
                <a:solidFill>
                  <a:schemeClr val="tx1"/>
                </a:solidFill>
                <a:latin typeface="Arial" panose="020B0604020202020204" pitchFamily="34" charset="0"/>
              </a:defRPr>
            </a:lvl3pPr>
            <a:lvl4pPr marL="1208551" indent="-171622">
              <a:defRPr sz="2117">
                <a:solidFill>
                  <a:schemeClr val="tx1"/>
                </a:solidFill>
                <a:latin typeface="Arial" panose="020B0604020202020204" pitchFamily="34" charset="0"/>
              </a:defRPr>
            </a:lvl4pPr>
            <a:lvl5pPr marL="1554195" indent="-171622">
              <a:defRPr sz="2117">
                <a:solidFill>
                  <a:schemeClr val="tx1"/>
                </a:solidFill>
                <a:latin typeface="Arial" panose="020B0604020202020204" pitchFamily="34" charset="0"/>
              </a:defRPr>
            </a:lvl5pPr>
            <a:lvl6pPr marL="1899838" indent="-171622" eaLnBrk="0" fontAlgn="base" hangingPunct="0">
              <a:spcBef>
                <a:spcPct val="0"/>
              </a:spcBef>
              <a:spcAft>
                <a:spcPct val="0"/>
              </a:spcAft>
              <a:defRPr sz="2117">
                <a:solidFill>
                  <a:schemeClr val="tx1"/>
                </a:solidFill>
                <a:latin typeface="Arial" panose="020B0604020202020204" pitchFamily="34" charset="0"/>
              </a:defRPr>
            </a:lvl6pPr>
            <a:lvl7pPr marL="2245481" indent="-171622" eaLnBrk="0" fontAlgn="base" hangingPunct="0">
              <a:spcBef>
                <a:spcPct val="0"/>
              </a:spcBef>
              <a:spcAft>
                <a:spcPct val="0"/>
              </a:spcAft>
              <a:defRPr sz="2117">
                <a:solidFill>
                  <a:schemeClr val="tx1"/>
                </a:solidFill>
                <a:latin typeface="Arial" panose="020B0604020202020204" pitchFamily="34" charset="0"/>
              </a:defRPr>
            </a:lvl7pPr>
            <a:lvl8pPr marL="2591124" indent="-171622" eaLnBrk="0" fontAlgn="base" hangingPunct="0">
              <a:spcBef>
                <a:spcPct val="0"/>
              </a:spcBef>
              <a:spcAft>
                <a:spcPct val="0"/>
              </a:spcAft>
              <a:defRPr sz="2117">
                <a:solidFill>
                  <a:schemeClr val="tx1"/>
                </a:solidFill>
                <a:latin typeface="Arial" panose="020B0604020202020204" pitchFamily="34" charset="0"/>
              </a:defRPr>
            </a:lvl8pPr>
            <a:lvl9pPr marL="2936767" indent="-171622" eaLnBrk="0" fontAlgn="base" hangingPunct="0">
              <a:spcBef>
                <a:spcPct val="0"/>
              </a:spcBef>
              <a:spcAft>
                <a:spcPct val="0"/>
              </a:spcAft>
              <a:defRPr sz="2117">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800" b="0" i="0" u="none" strike="noStrike" kern="1200" cap="none" spc="0" normalizeH="0" baseline="0" noProof="0" dirty="0">
                <a:ln>
                  <a:noFill/>
                </a:ln>
                <a:solidFill>
                  <a:srgbClr val="FF0000"/>
                </a:solidFill>
                <a:effectLst/>
                <a:uLnTx/>
                <a:uFillTx/>
                <a:latin typeface="Gill Sans MT" panose="020B0502020104020203" pitchFamily="34" charset="0"/>
              </a:rPr>
              <a:t>* include practical </a:t>
            </a:r>
            <a:r>
              <a:rPr kumimoji="0" lang="en-US" altLang="en-US" sz="1800" b="0" i="0" u="none" strike="noStrike" kern="1200" cap="none" spc="0" normalizeH="0" baseline="0" noProof="0" dirty="0" smtClean="0">
                <a:ln>
                  <a:noFill/>
                </a:ln>
                <a:solidFill>
                  <a:srgbClr val="FF0000"/>
                </a:solidFill>
                <a:effectLst/>
                <a:uLnTx/>
                <a:uFillTx/>
                <a:latin typeface="Gill Sans MT" panose="020B0502020104020203" pitchFamily="34" charset="0"/>
              </a:rPr>
              <a:t>exercises</a:t>
            </a:r>
            <a:endParaRPr kumimoji="0" lang="en-US" altLang="en-US" sz="700" b="0" i="0" u="none" strike="noStrike" kern="1200" cap="none" spc="0" normalizeH="0" baseline="0" noProof="0" dirty="0">
              <a:ln>
                <a:noFill/>
              </a:ln>
              <a:solidFill>
                <a:srgbClr val="635C5B"/>
              </a:solidFill>
              <a:effectLst/>
              <a:uLnTx/>
              <a:uFillTx/>
              <a:latin typeface="Gill Sans MT" panose="020B0502020104020203" pitchFamily="34" charset="0"/>
            </a:endParaRPr>
          </a:p>
        </p:txBody>
      </p:sp>
      <p:sp>
        <p:nvSpPr>
          <p:cNvPr id="45061" name="Slide Number Placeholder 5">
            <a:extLst>
              <a:ext uri="{FF2B5EF4-FFF2-40B4-BE49-F238E27FC236}">
                <a16:creationId xmlns="" xmlns:a16="http://schemas.microsoft.com/office/drawing/2014/main" id="{8A604343-BCC3-45E1-BE80-F1DD43D350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E139EB3F-7CF1-4F22-A49A-8E1E0EE6AB37}" type="slidenum">
              <a:rPr kumimoji="0" lang="en-US" altLang="en-US" sz="601" b="0" i="0" u="none" strike="noStrike" kern="1200" cap="none" spc="0" normalizeH="0" baseline="0" noProof="0">
                <a:ln>
                  <a:noFill/>
                </a:ln>
                <a:solidFill>
                  <a:srgbClr val="635C5B"/>
                </a:solidFill>
                <a:effectLst/>
                <a:uLnTx/>
                <a:uFillTx/>
                <a:latin typeface="Gill Sans MT" panose="020B0502020104020203" pitchFamily="34" charset="0"/>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altLang="en-US" sz="601" b="0" i="0" u="none" strike="noStrike" kern="1200" cap="none" spc="0" normalizeH="0" baseline="0" noProof="0" dirty="0">
              <a:ln>
                <a:noFill/>
              </a:ln>
              <a:solidFill>
                <a:srgbClr val="635C5B"/>
              </a:solidFill>
              <a:effectLst/>
              <a:uLnTx/>
              <a:uFillTx/>
              <a:latin typeface="Gill Sans MT" panose="020B0502020104020203" pitchFamily="34" charset="0"/>
              <a:ea typeface="+mn-ea"/>
            </a:endParaRPr>
          </a:p>
        </p:txBody>
      </p:sp>
    </p:spTree>
    <p:extLst>
      <p:ext uri="{BB962C8B-B14F-4D97-AF65-F5344CB8AC3E}">
        <p14:creationId xmlns:p14="http://schemas.microsoft.com/office/powerpoint/2010/main" val="26772709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F6334D3E-ADB7-4D21-AD87-120076908E72}"/>
</file>

<file path=customXml/itemProps2.xml><?xml version="1.0" encoding="utf-8"?>
<ds:datastoreItem xmlns:ds="http://schemas.openxmlformats.org/officeDocument/2006/customXml" ds:itemID="{52804306-7D66-42FE-B75C-76C3E4C6F51C}"/>
</file>

<file path=customXml/itemProps3.xml><?xml version="1.0" encoding="utf-8"?>
<ds:datastoreItem xmlns:ds="http://schemas.openxmlformats.org/officeDocument/2006/customXml" ds:itemID="{D15CF918-5E60-407B-A206-59C3BC814061}"/>
</file>

<file path=customXml/itemProps4.xml><?xml version="1.0" encoding="utf-8"?>
<ds:datastoreItem xmlns:ds="http://schemas.openxmlformats.org/officeDocument/2006/customXml" ds:itemID="{B019606A-7E7E-4C02-A8F7-E4B900014716}"/>
</file>

<file path=docProps/app.xml><?xml version="1.0" encoding="utf-8"?>
<Properties xmlns="http://schemas.openxmlformats.org/officeDocument/2006/extended-properties" xmlns:vt="http://schemas.openxmlformats.org/officeDocument/2006/docPropsVTypes">
  <TotalTime>12</TotalTime>
  <Words>328</Words>
  <Application>Microsoft Office PowerPoint</Application>
  <PresentationFormat>Custom</PresentationFormat>
  <Paragraphs>76</Paragraphs>
  <Slides>5</Slides>
  <Notes>4</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Day 2: Recap of Day I  </vt:lpstr>
      <vt:lpstr>NSCA 2.0 – Content Available to Partners</vt:lpstr>
      <vt:lpstr>Learning Objectives</vt:lpstr>
      <vt:lpstr>Agenda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7</cp:revision>
  <dcterms:created xsi:type="dcterms:W3CDTF">2018-05-01T03:48:43Z</dcterms:created>
  <dcterms:modified xsi:type="dcterms:W3CDTF">2019-11-11T14:19:53Z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