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notesSlides/notesSlide12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7"/>
  </p:notes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</p:sldIdLst>
  <p:sldSz cx="9144000" cy="5184775"/>
  <p:notesSz cx="6858000" cy="9144000"/>
  <p:embeddedFontLst>
    <p:embeddedFont>
      <p:font typeface="Gill Sans" panose="020B0604020202020204" charset="0"/>
      <p:regular r:id="rId18"/>
      <p:bold r:id="rId19"/>
    </p:embeddedFont>
    <p:embeddedFont>
      <p:font typeface="Times" panose="02020603050405020304" pitchFamily="18" charset="0"/>
      <p:regular r:id="rId20"/>
      <p:bold r:id="rId21"/>
      <p:italic r:id="rId22"/>
      <p:boldItalic r:id="rId23"/>
    </p:embeddedFont>
    <p:embeddedFont>
      <p:font typeface="Calibri" panose="020F0502020204030204" pitchFamily="3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33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0" roundtripDataSignature="AMtx7mg6uA6nPEXjpUYRA1xKcjUXx1FyN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rthur Ostreg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DBF4995A-3832-4E88-9F59-2001711282DA}">
  <a:tblStyle styleId="{DBF4995A-3832-4E88-9F59-2001711282DA}" styleName="Table_0">
    <a:wholeTbl>
      <a:tcTxStyle b="off" i="off">
        <a:font>
          <a:latin typeface="Gill Sans MT"/>
          <a:ea typeface="Gill Sans MT"/>
          <a:cs typeface="Gill Sans MT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6E7EA"/>
          </a:solidFill>
        </a:fill>
      </a:tcStyle>
    </a:wholeTbl>
    <a:band1H>
      <a:tcTxStyle/>
      <a:tcStyle>
        <a:tcBdr/>
        <a:fill>
          <a:solidFill>
            <a:srgbClr val="CACCD3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ACCD3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Gill Sans MT"/>
          <a:ea typeface="Gill Sans MT"/>
          <a:cs typeface="Gill Sans MT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8EC1A41-4E87-4535-A0BD-8AA4C3FA1F6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58" y="-58"/>
      </p:cViewPr>
      <p:guideLst>
        <p:guide orient="horz" pos="1633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21" Type="http://schemas.openxmlformats.org/officeDocument/2006/relationships/font" Target="fonts/font4.fntdata"/><Relationship Id="rId50" Type="http://customschemas.google.com/relationships/presentationmetadata" Target="meta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59" Type="http://schemas.openxmlformats.org/officeDocument/2006/relationships/customXml" Target="../customXml/item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3" Type="http://schemas.openxmlformats.org/officeDocument/2006/relationships/viewProps" Target="viewProps.xml"/><Relationship Id="rId58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57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56" Type="http://schemas.openxmlformats.org/officeDocument/2006/relationships/customXml" Target="../customXml/item1.xml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pilz\Documents\NSCA\Uganda\Uganda%20DAta%20June%202019\KPI%20non-central%20analysis%20Uganda_5.25.18_COMPILED%20HCs_6.28.18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Facilities with stockout on day of assessment (100% = all facilities out of stock)</a:t>
            </a:r>
          </a:p>
        </c:rich>
      </c:tx>
      <c:layout>
        <c:manualLayout>
          <c:xMode val="edge"/>
          <c:yMode val="edge"/>
          <c:x val="0.12406526494711864"/>
          <c:y val="3.112840043051422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3490067245449765"/>
          <c:y val="0.26055642220024144"/>
          <c:w val="0.53265402203185741"/>
          <c:h val="0.5037179783261363"/>
        </c:manualLayout>
      </c:layout>
      <c:radarChart>
        <c:radarStyle val="marker"/>
        <c:varyColors val="0"/>
        <c:ser>
          <c:idx val="0"/>
          <c:order val="0"/>
          <c:tx>
            <c:strRef>
              <c:f>Dashboard!$C$64</c:f>
              <c:strCache>
                <c:ptCount val="1"/>
                <c:pt idx="0">
                  <c:v>HC II and HC III</c:v>
                </c:pt>
              </c:strCache>
            </c:strRef>
          </c:tx>
          <c:spPr>
            <a:ln w="1905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Dashboard!$C$65:$C$77</c:f>
              <c:numCache>
                <c:formatCode>0%</c:formatCode>
                <c:ptCount val="13"/>
                <c:pt idx="0">
                  <c:v>0.10933528381000912</c:v>
                </c:pt>
                <c:pt idx="1">
                  <c:v>0.10310125955851039</c:v>
                </c:pt>
                <c:pt idx="2">
                  <c:v>8.9259696151663959E-2</c:v>
                </c:pt>
                <c:pt idx="3">
                  <c:v>8.3676418181710011E-2</c:v>
                </c:pt>
                <c:pt idx="4">
                  <c:v>0.16868175960624085</c:v>
                </c:pt>
                <c:pt idx="5">
                  <c:v>0.45613553662511996</c:v>
                </c:pt>
                <c:pt idx="6">
                  <c:v>0.24571672873906272</c:v>
                </c:pt>
                <c:pt idx="7">
                  <c:v>0.4233342433975259</c:v>
                </c:pt>
                <c:pt idx="8">
                  <c:v>0.32009967799019295</c:v>
                </c:pt>
                <c:pt idx="9">
                  <c:v>0.14584191857140444</c:v>
                </c:pt>
                <c:pt idx="10">
                  <c:v>0.340145945420957</c:v>
                </c:pt>
                <c:pt idx="11">
                  <c:v>0.22884096321088832</c:v>
                </c:pt>
                <c:pt idx="12">
                  <c:v>0.13702369157246017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93-4C20-83F2-451850A62659}"/>
            </c:ext>
          </c:extLst>
        </c:ser>
        <c:ser>
          <c:idx val="1"/>
          <c:order val="1"/>
          <c:tx>
            <c:strRef>
              <c:f>Dashboard!$D$64</c:f>
              <c:strCache>
                <c:ptCount val="1"/>
                <c:pt idx="0">
                  <c:v>Health Center II</c:v>
                </c:pt>
              </c:strCache>
            </c:strRef>
          </c:tx>
          <c:spPr>
            <a:ln w="1905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Dashboard!$D$65:$D$77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C93-4C20-83F2-451850A62659}"/>
            </c:ext>
          </c:extLst>
        </c:ser>
        <c:ser>
          <c:idx val="2"/>
          <c:order val="2"/>
          <c:tx>
            <c:strRef>
              <c:f>Dashboard!$E$64</c:f>
              <c:strCache>
                <c:ptCount val="1"/>
                <c:pt idx="0">
                  <c:v>Health Center III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Dashboard!$E$65:$E$77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C93-4C20-83F2-451850A62659}"/>
            </c:ext>
          </c:extLst>
        </c:ser>
        <c:ser>
          <c:idx val="3"/>
          <c:order val="3"/>
          <c:tx>
            <c:strRef>
              <c:f>Dashboard!$F$64</c:f>
              <c:strCache>
                <c:ptCount val="1"/>
                <c:pt idx="0">
                  <c:v>Health Center IV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Dashboard!$F$65:$F$77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C93-4C20-83F2-451850A62659}"/>
            </c:ext>
          </c:extLst>
        </c:ser>
        <c:ser>
          <c:idx val="4"/>
          <c:order val="4"/>
          <c:tx>
            <c:strRef>
              <c:f>Dashboard!$G$64</c:f>
              <c:strCache>
                <c:ptCount val="1"/>
                <c:pt idx="0">
                  <c:v>General Hospital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Dashboard!$G$65:$G$77</c:f>
              <c:numCache>
                <c:formatCode>0%</c:formatCode>
                <c:ptCount val="13"/>
                <c:pt idx="0">
                  <c:v>0</c:v>
                </c:pt>
                <c:pt idx="1">
                  <c:v>5.9369202226345091E-2</c:v>
                </c:pt>
                <c:pt idx="2">
                  <c:v>0.31904761904761902</c:v>
                </c:pt>
                <c:pt idx="3">
                  <c:v>0.15135834411384219</c:v>
                </c:pt>
                <c:pt idx="4">
                  <c:v>0.15135834411384219</c:v>
                </c:pt>
                <c:pt idx="5">
                  <c:v>0.1318681318681319</c:v>
                </c:pt>
                <c:pt idx="6">
                  <c:v>0.10090556274256145</c:v>
                </c:pt>
                <c:pt idx="7">
                  <c:v>0.21613300492610837</c:v>
                </c:pt>
                <c:pt idx="8">
                  <c:v>2.5226390685640362E-2</c:v>
                </c:pt>
                <c:pt idx="9">
                  <c:v>3.2019704433497533E-2</c:v>
                </c:pt>
                <c:pt idx="10">
                  <c:v>7.2044334975369467E-2</c:v>
                </c:pt>
                <c:pt idx="11">
                  <c:v>6.5467625899280568E-2</c:v>
                </c:pt>
                <c:pt idx="12">
                  <c:v>4.3147208121827409E-2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C93-4C20-83F2-451850A62659}"/>
            </c:ext>
          </c:extLst>
        </c:ser>
        <c:ser>
          <c:idx val="5"/>
          <c:order val="5"/>
          <c:tx>
            <c:strRef>
              <c:f>Dashboard!$H$64</c:f>
              <c:strCache>
                <c:ptCount val="1"/>
                <c:pt idx="0">
                  <c:v>Regional Referral Hospital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Dashboard!$H$65:$H$77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0.15384615384615385</c:v>
                </c:pt>
                <c:pt idx="5">
                  <c:v>0.33333333333333337</c:v>
                </c:pt>
                <c:pt idx="6">
                  <c:v>0.30769230769230771</c:v>
                </c:pt>
                <c:pt idx="7">
                  <c:v>0.15384615384615385</c:v>
                </c:pt>
                <c:pt idx="8">
                  <c:v>0.30769230769230771</c:v>
                </c:pt>
                <c:pt idx="9">
                  <c:v>0</c:v>
                </c:pt>
                <c:pt idx="10">
                  <c:v>0.15384615384615385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C93-4C20-83F2-451850A62659}"/>
            </c:ext>
          </c:extLst>
        </c:ser>
        <c:ser>
          <c:idx val="6"/>
          <c:order val="6"/>
          <c:tx>
            <c:strRef>
              <c:f>Dashboard!$I$64</c:f>
              <c:strCache>
                <c:ptCount val="1"/>
                <c:pt idx="0">
                  <c:v>DHO / DVS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Dashboard!$I$65:$I$77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AC93-4C20-83F2-451850A62659}"/>
            </c:ext>
          </c:extLst>
        </c:ser>
        <c:ser>
          <c:idx val="7"/>
          <c:order val="7"/>
          <c:tx>
            <c:strRef>
              <c:f>Dashboard!$J$64</c:f>
              <c:strCache>
                <c:ptCount val="1"/>
                <c:pt idx="0">
                  <c:v>JMS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Dashboard!$J$65:$J$77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AC93-4C20-83F2-451850A62659}"/>
            </c:ext>
          </c:extLst>
        </c:ser>
        <c:ser>
          <c:idx val="8"/>
          <c:order val="8"/>
          <c:tx>
            <c:strRef>
              <c:f>Dashboard!$K$64</c:f>
              <c:strCache>
                <c:ptCount val="1"/>
                <c:pt idx="0">
                  <c:v>NMS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Dashboard!$K$65:$K$77</c:f>
              <c:numCache>
                <c:formatCode>0%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AC93-4C20-83F2-451850A62659}"/>
            </c:ext>
          </c:extLst>
        </c:ser>
        <c:ser>
          <c:idx val="9"/>
          <c:order val="9"/>
          <c:tx>
            <c:strRef>
              <c:f>Dashboard!$L$64</c:f>
              <c:strCache>
                <c:ptCount val="1"/>
                <c:pt idx="0">
                  <c:v>Central warehouse 2</c:v>
                </c:pt>
              </c:strCache>
            </c:strRef>
          </c:tx>
          <c:marker>
            <c:symbol val="none"/>
          </c:marker>
          <c:cat>
            <c:strRef>
              <c:f>Dashboard!$B$65:$B$77</c:f>
              <c:strCache>
                <c:ptCount val="13"/>
                <c:pt idx="0">
                  <c:v>Tenovir/Lamividine/Efavirenz (TDF/3TC/EFV)</c:v>
                </c:pt>
                <c:pt idx="1">
                  <c:v>Condoms</c:v>
                </c:pt>
                <c:pt idx="2">
                  <c:v>Malaria Rapid Diagnostic Tests (RDT)</c:v>
                </c:pt>
                <c:pt idx="3">
                  <c:v>Long-Lasting Insecticidal Nets (LLIN)</c:v>
                </c:pt>
                <c:pt idx="4">
                  <c:v>Rifampicin/INH/Pyrazinamide/Ethambutol (RHZE)</c:v>
                </c:pt>
                <c:pt idx="5">
                  <c:v>Depot Medroxyprogesterone Acetate Intra-muscular (DMPA IM/Depo Provera)</c:v>
                </c:pt>
                <c:pt idx="6">
                  <c:v>ORS/Zinc</c:v>
                </c:pt>
                <c:pt idx="7">
                  <c:v>Determine HIV Rapid Test Kits (RTK)</c:v>
                </c:pt>
                <c:pt idx="8">
                  <c:v>Metformin</c:v>
                </c:pt>
                <c:pt idx="9">
                  <c:v>Artemisinin-based Combination Therapy (ACT) (AL) 6X4</c:v>
                </c:pt>
                <c:pt idx="10">
                  <c:v>Amoxicillin 250mg capsule</c:v>
                </c:pt>
                <c:pt idx="11">
                  <c:v>Oxytocin International Units</c:v>
                </c:pt>
                <c:pt idx="12">
                  <c:v>Tetanus Toxoid (TT)</c:v>
                </c:pt>
              </c:strCache>
            </c:strRef>
          </c:cat>
          <c:val>
            <c:numRef>
              <c:f>Dashboard!$L$65:$L$77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AC93-4C20-83F2-451850A626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1038336"/>
        <c:axId val="121039872"/>
      </c:radarChart>
      <c:catAx>
        <c:axId val="12103833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crossAx val="121039872"/>
        <c:crosses val="autoZero"/>
        <c:auto val="1"/>
        <c:lblAlgn val="ctr"/>
        <c:lblOffset val="100"/>
        <c:noMultiLvlLbl val="0"/>
      </c:catAx>
      <c:valAx>
        <c:axId val="121039872"/>
        <c:scaling>
          <c:orientation val="minMax"/>
        </c:scaling>
        <c:delete val="0"/>
        <c:axPos val="l"/>
        <c:majorGridlines/>
        <c:numFmt formatCode="0%" sourceLinked="1"/>
        <c:majorTickMark val="cross"/>
        <c:minorTickMark val="none"/>
        <c:tickLblPos val="nextTo"/>
        <c:crossAx val="121038336"/>
        <c:crosses val="autoZero"/>
        <c:crossBetween val="between"/>
        <c:majorUnit val="0.2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538636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5" name="Google Shape;34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rPr>
              <a:t>1</a:t>
            </a:fld>
            <a:endParaRPr sz="12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0" name="Google Shape;45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9" name="Google Shape;459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7" name="Google Shape;48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6" name="Google Shape;496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Recognize that the written outputs are just one aspect of Reporting and Dissemination. Much of this will also be done through presentations and meetings. </a:t>
            </a:r>
            <a:endParaRPr/>
          </a:p>
        </p:txBody>
      </p:sp>
      <p:sp>
        <p:nvSpPr>
          <p:cNvPr id="497" name="Google Shape;497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5" name="Google Shape;35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section talks about the different types of templates generated by the NSCA. </a:t>
            </a:r>
            <a:endParaRPr/>
          </a:p>
        </p:txBody>
      </p:sp>
      <p:sp>
        <p:nvSpPr>
          <p:cNvPr id="356" name="Google Shape;3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4" name="Google Shape;36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This graph shows various components that are included in the NSCA 2.0 toolkit.</a:t>
            </a:r>
            <a:endParaRPr/>
          </a:p>
        </p:txBody>
      </p:sp>
      <p:sp>
        <p:nvSpPr>
          <p:cNvPr id="365" name="Google Shape;365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2" name="Google Shape;392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different types of templates designed for NSCA dissemination; each has its own process. </a:t>
            </a:r>
            <a:endParaRPr/>
          </a:p>
        </p:txBody>
      </p:sp>
      <p:sp>
        <p:nvSpPr>
          <p:cNvPr id="393" name="Google Shape;393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3" name="Google Shape;413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How do we get from the results to actually using the results? </a:t>
            </a:r>
            <a:endParaRPr/>
          </a:p>
        </p:txBody>
      </p:sp>
      <p:sp>
        <p:nvSpPr>
          <p:cNvPr id="414" name="Google Shape;414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1" name="Google Shape;43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1" name="Google Shape;44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4813" y="685800"/>
            <a:ext cx="60483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5"/>
          <p:cNvSpPr txBox="1">
            <a:spLocks noGrp="1"/>
          </p:cNvSpPr>
          <p:nvPr>
            <p:ph type="ctrTitle"/>
          </p:nvPr>
        </p:nvSpPr>
        <p:spPr>
          <a:xfrm>
            <a:off x="685800" y="1863252"/>
            <a:ext cx="7772400" cy="7903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4536"/>
              <a:buFont typeface="Gill Sans"/>
              <a:buNone/>
              <a:defRPr sz="4536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5"/>
          <p:cNvSpPr txBox="1">
            <a:spLocks noGrp="1"/>
          </p:cNvSpPr>
          <p:nvPr>
            <p:ph type="subTitle" idx="1"/>
          </p:nvPr>
        </p:nvSpPr>
        <p:spPr>
          <a:xfrm>
            <a:off x="1143000" y="2723207"/>
            <a:ext cx="6858000" cy="1251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14"/>
              <a:buNone/>
              <a:defRPr sz="1814"/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512"/>
              <a:buNone/>
              <a:defRPr sz="1512"/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361"/>
              <a:buNone/>
              <a:defRPr sz="1361"/>
            </a:lvl3pPr>
            <a:lvl4pPr lvl="3" algn="ctr">
              <a:spcBef>
                <a:spcPts val="242"/>
              </a:spcBef>
              <a:spcAft>
                <a:spcPts val="0"/>
              </a:spcAft>
              <a:buClr>
                <a:srgbClr val="6C6463"/>
              </a:buClr>
              <a:buSzPts val="1210"/>
              <a:buNone/>
              <a:defRPr sz="1210"/>
            </a:lvl4pPr>
            <a:lvl5pPr lvl="4" algn="ctr">
              <a:spcBef>
                <a:spcPts val="242"/>
              </a:spcBef>
              <a:spcAft>
                <a:spcPts val="0"/>
              </a:spcAft>
              <a:buClr>
                <a:srgbClr val="6C6463"/>
              </a:buClr>
              <a:buSzPts val="1210"/>
              <a:buNone/>
              <a:defRPr sz="1210"/>
            </a:lvl5pPr>
            <a:lvl6pPr lvl="5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6pPr>
            <a:lvl7pPr lvl="6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7pPr>
            <a:lvl8pPr lvl="7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8pPr>
            <a:lvl9pPr lvl="8" algn="ctr">
              <a:spcBef>
                <a:spcPts val="242"/>
              </a:spcBef>
              <a:spcAft>
                <a:spcPts val="0"/>
              </a:spcAft>
              <a:buClr>
                <a:schemeClr val="dk1"/>
              </a:buClr>
              <a:buSzPts val="1210"/>
              <a:buNone/>
              <a:defRPr sz="1210"/>
            </a:lvl9pPr>
          </a:lstStyle>
          <a:p>
            <a:endParaRPr/>
          </a:p>
        </p:txBody>
      </p:sp>
      <p:sp>
        <p:nvSpPr>
          <p:cNvPr id="19" name="Google Shape;19;p35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5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5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Right Photo">
  <p:cSld name="Red/Gray 1 Content + Right Photo">
    <p:bg>
      <p:bgPr>
        <a:solidFill>
          <a:srgbClr val="E7E7E5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5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0" name="Google Shape;90;p4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4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" name="Google Shape;92;p45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45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4" name="Google Shape;94;p45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6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97" name="Google Shape;97;p4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4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9" name="Google Shape;99;p46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0" name="Google Shape;100;p46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">
  <p:cSld name="1_Red/Gray 1 Content">
    <p:bg>
      <p:bgPr>
        <a:solidFill>
          <a:schemeClr val="lt1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4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4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47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47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2 Content">
  <p:cSld name="1_Red/Gray 2 Content">
    <p:bg>
      <p:bgPr>
        <a:solidFill>
          <a:schemeClr val="lt1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8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9" name="Google Shape;109;p48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0" name="Google Shape;110;p4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4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4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p4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3 Content">
  <p:cSld name="1_Red/Gray 3 Content">
    <p:bg>
      <p:bgPr>
        <a:solidFill>
          <a:schemeClr val="lt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9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6" name="Google Shape;116;p49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7" name="Google Shape;117;p4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4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4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49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21" name="Google Shape;121;p49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Bottom Photo">
  <p:cSld name="1_Red/Gray 1 Content + Bottom Photo">
    <p:bg>
      <p:bgPr>
        <a:solidFill>
          <a:schemeClr val="lt1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0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4" name="Google Shape;124;p50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5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5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5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8" name="Google Shape;128;p50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50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1 Content + Right Photo">
  <p:cSld name="1_Red/Gray 1 Content + Right Photo">
    <p:bg>
      <p:bgPr>
        <a:solidFill>
          <a:schemeClr val="lt1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51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2" name="Google Shape;132;p5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5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p51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51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51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Red/Gray Title Only">
  <p:cSld name="1_Red/Gray Title Only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2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9" name="Google Shape;139;p5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5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52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52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 Info">
  <p:cSld name="Contact Info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7"/>
            <a:ext cx="8839201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53"/>
          <p:cNvSpPr txBox="1">
            <a:spLocks noGrp="1"/>
          </p:cNvSpPr>
          <p:nvPr>
            <p:ph type="body" idx="1"/>
          </p:nvPr>
        </p:nvSpPr>
        <p:spPr>
          <a:xfrm rot="-5400000">
            <a:off x="78623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6" name="Google Shape;146;p5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5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8" name="Google Shape;148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53"/>
          <p:cNvSpPr txBox="1">
            <a:spLocks noGrp="1"/>
          </p:cNvSpPr>
          <p:nvPr>
            <p:ph type="subTitle" idx="2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0" name="Google Shape;150;p53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over - Full Red">
  <p:cSld name="1_Cover - Full Red">
    <p:bg>
      <p:bgPr>
        <a:solidFill>
          <a:srgbClr val="002F6C"/>
        </a:solid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5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5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5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5" name="Google Shape;155;p54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54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157" name="Google Shape;157;p54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8" name="Google Shape;158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6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6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6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6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vider - Full Red">
  <p:cSld name="1_Divider - Full Red">
    <p:bg>
      <p:bgPr>
        <a:solidFill>
          <a:srgbClr val="002F6C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55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5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5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5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4" name="Google Shape;164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5" name="Google Shape;165;p55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56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5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0" name="Google Shape;170;p56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56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2 Content">
  <p:cSld name="2_Red/Gray 2 Content">
    <p:bg>
      <p:bgPr>
        <a:solidFill>
          <a:srgbClr val="E7E7E5"/>
        </a:solidFill>
        <a:effectLst/>
      </p:bgPr>
    </p:bg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57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4" name="Google Shape;174;p57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75" name="Google Shape;175;p5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6" name="Google Shape;176;p57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5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8" name="Google Shape;178;p57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3 Content">
  <p:cSld name="2_Red/Gray 3 Content">
    <p:bg>
      <p:bgPr>
        <a:solidFill>
          <a:srgbClr val="E7E7E5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58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1" name="Google Shape;181;p58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2" name="Google Shape;182;p5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5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4" name="Google Shape;184;p5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5" name="Google Shape;185;p58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86" name="Google Shape;186;p58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Bottom Photo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9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89" name="Google Shape;189;p59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0" name="Google Shape;190;p5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1" name="Google Shape;191;p5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p5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3" name="Google Shape;193;p59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4" name="Google Shape;194;p59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 + Right Photo">
  <p:cSld name="2_Red/Gray 1 Content + Right Photo">
    <p:bg>
      <p:bgPr>
        <a:solidFill>
          <a:srgbClr val="E7E7E5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0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97" name="Google Shape;197;p6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8" name="Google Shape;198;p6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9" name="Google Shape;199;p60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0" name="Google Shape;200;p60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1" name="Google Shape;201;p60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Title Only">
  <p:cSld name="2_Red/Gray Title Only">
    <p:bg>
      <p:bgPr>
        <a:solidFill>
          <a:srgbClr val="E7E7E5"/>
        </a:solidFill>
        <a:effectLst/>
      </p:bgPr>
    </p:bg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61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04" name="Google Shape;204;p6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p6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6" name="Google Shape;206;p61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7" name="Google Shape;207;p61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6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0" name="Google Shape;210;p6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p6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2" name="Google Shape;212;p62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p62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/>
            </a:lvl1pPr>
            <a:lvl2pPr marL="914400" lvl="1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3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6" name="Google Shape;216;p63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7" name="Google Shape;217;p6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6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6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0" name="Google Shape;220;p63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3 Content">
  <p:cSld name="3_Red/Gray 3 Content">
    <p:bg>
      <p:bgPr>
        <a:solidFill>
          <a:schemeClr val="lt1"/>
        </a:solidFill>
        <a:effectLst/>
      </p:bgPr>
    </p:bg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64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3" name="Google Shape;223;p64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4" name="Google Shape;224;p6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6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6" name="Google Shape;226;p6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7" name="Google Shape;227;p64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28" name="Google Shape;228;p64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Photo">
  <p:cSld name="Cover - Full Photo">
    <p:bg>
      <p:bgPr>
        <a:solidFill>
          <a:schemeClr val="dk1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2400" y="153988"/>
            <a:ext cx="8839199" cy="4876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38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38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38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9" name="Google Shape;39;p38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38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41" name="Google Shape;41;p38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  <p:sp>
        <p:nvSpPr>
          <p:cNvPr id="42" name="Google Shape;42;p38"/>
          <p:cNvSpPr txBox="1">
            <a:spLocks noGrp="1"/>
          </p:cNvSpPr>
          <p:nvPr>
            <p:ph type="body" idx="2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"/>
              <a:buNone/>
              <a:defRPr sz="6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3" name="Google Shape;43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Bottom Photo">
  <p:cSld name="3_Red/Gray 1 Content + Bottom Photo">
    <p:bg>
      <p:bgPr>
        <a:solidFill>
          <a:schemeClr val="lt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5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1" name="Google Shape;231;p65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65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p65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65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5" name="Google Shape;235;p65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65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 + Right Photo">
  <p:cSld name="3_Red/Gray 1 Content + Right Photo">
    <p:bg>
      <p:bgPr>
        <a:solidFill>
          <a:schemeClr val="lt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6"/>
          <p:cNvSpPr>
            <a:spLocks noGrp="1"/>
          </p:cNvSpPr>
          <p:nvPr>
            <p:ph type="pic" idx="2"/>
          </p:nvPr>
        </p:nvSpPr>
        <p:spPr>
          <a:xfrm>
            <a:off x="4572000" y="153988"/>
            <a:ext cx="4419600" cy="4876800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39" name="Google Shape;239;p66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p66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1" name="Google Shape;241;p66"/>
          <p:cNvSpPr txBox="1">
            <a:spLocks noGrp="1"/>
          </p:cNvSpPr>
          <p:nvPr>
            <p:ph type="body" idx="1"/>
          </p:nvPr>
        </p:nvSpPr>
        <p:spPr>
          <a:xfrm>
            <a:off x="685800" y="1677987"/>
            <a:ext cx="3657600" cy="281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2" name="Google Shape;242;p66"/>
          <p:cNvSpPr txBox="1">
            <a:spLocks noGrp="1"/>
          </p:cNvSpPr>
          <p:nvPr>
            <p:ph type="body" idx="3"/>
          </p:nvPr>
        </p:nvSpPr>
        <p:spPr>
          <a:xfrm rot="-5400000">
            <a:off x="7862312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3" name="Google Shape;243;p66"/>
          <p:cNvSpPr txBox="1">
            <a:spLocks noGrp="1"/>
          </p:cNvSpPr>
          <p:nvPr>
            <p:ph type="title"/>
          </p:nvPr>
        </p:nvSpPr>
        <p:spPr>
          <a:xfrm>
            <a:off x="685800" y="678715"/>
            <a:ext cx="365760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Title Only">
  <p:cSld name="3_Red/Gray Title Only">
    <p:bg>
      <p:bgPr>
        <a:solidFill>
          <a:schemeClr val="lt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67"/>
          <p:cNvSpPr>
            <a:spLocks noGrp="1"/>
          </p:cNvSpPr>
          <p:nvPr>
            <p:ph type="pic" idx="2"/>
          </p:nvPr>
        </p:nvSpPr>
        <p:spPr>
          <a:xfrm>
            <a:off x="152400" y="153987"/>
            <a:ext cx="4419600" cy="4876799"/>
          </a:xfrm>
          <a:prstGeom prst="rect">
            <a:avLst/>
          </a:prstGeom>
          <a:solidFill>
            <a:srgbClr val="E7E7E5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246" name="Google Shape;246;p67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67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8" name="Google Shape;248;p67"/>
          <p:cNvSpPr txBox="1">
            <a:spLocks noGrp="1"/>
          </p:cNvSpPr>
          <p:nvPr>
            <p:ph type="body" idx="1"/>
          </p:nvPr>
        </p:nvSpPr>
        <p:spPr>
          <a:xfrm rot="-5400000">
            <a:off x="3442713" y="1098609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9" name="Google Shape;249;p67"/>
          <p:cNvSpPr txBox="1">
            <a:spLocks noGrp="1"/>
          </p:cNvSpPr>
          <p:nvPr>
            <p:ph type="title"/>
          </p:nvPr>
        </p:nvSpPr>
        <p:spPr>
          <a:xfrm>
            <a:off x="4877104" y="2188567"/>
            <a:ext cx="3885896" cy="837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2400"/>
              <a:buFont typeface="Gill Sans"/>
              <a:buNone/>
              <a:defRPr>
                <a:solidFill>
                  <a:srgbClr val="0067B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Full Red">
  <p:cSld name="Cover - Full Red">
    <p:bg>
      <p:bgPr>
        <a:solidFill>
          <a:srgbClr val="BA0C2F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9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9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39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39"/>
          <p:cNvSpPr txBox="1">
            <a:spLocks noGrp="1"/>
          </p:cNvSpPr>
          <p:nvPr>
            <p:ph type="ctrTitle"/>
          </p:nvPr>
        </p:nvSpPr>
        <p:spPr>
          <a:xfrm>
            <a:off x="685800" y="1601787"/>
            <a:ext cx="38862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Gill Sans"/>
              <a:buNone/>
              <a:defRPr sz="2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39"/>
          <p:cNvSpPr txBox="1">
            <a:spLocks noGrp="1"/>
          </p:cNvSpPr>
          <p:nvPr>
            <p:ph type="subTitle" idx="1"/>
          </p:nvPr>
        </p:nvSpPr>
        <p:spPr>
          <a:xfrm>
            <a:off x="685800" y="3135206"/>
            <a:ext cx="3429000" cy="12097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cxnSp>
        <p:nvCxnSpPr>
          <p:cNvPr id="50" name="Google Shape;50;p39"/>
          <p:cNvCxnSpPr/>
          <p:nvPr/>
        </p:nvCxnSpPr>
        <p:spPr>
          <a:xfrm>
            <a:off x="746760" y="2973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1" name="Google Shape;51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569937"/>
            <a:ext cx="1369673" cy="410902"/>
          </a:xfrm>
          <a:prstGeom prst="rect">
            <a:avLst/>
          </a:prstGeom>
          <a:noFill/>
          <a:ln>
            <a:noFill/>
          </a:ln>
          <a:effectLst>
            <a:outerShdw blurRad="254000" algn="tl" rotWithShape="0">
              <a:srgbClr val="000000">
                <a:alpha val="20000"/>
              </a:srgb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- Full Red">
  <p:cSld name="Divider - Full Red">
    <p:bg>
      <p:bgPr>
        <a:solidFill>
          <a:srgbClr val="BA0C2F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40"/>
          <p:cNvSpPr txBox="1">
            <a:spLocks noGrp="1"/>
          </p:cNvSpPr>
          <p:nvPr>
            <p:ph type="title"/>
          </p:nvPr>
        </p:nvSpPr>
        <p:spPr>
          <a:xfrm>
            <a:off x="1143000" y="534987"/>
            <a:ext cx="5486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Gill Sans"/>
              <a:buNone/>
              <a:defRPr sz="2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40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0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0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7" name="Google Shape;57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4768" y="4344987"/>
            <a:ext cx="1369673" cy="41090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8" name="Google Shape;58;p40"/>
          <p:cNvCxnSpPr/>
          <p:nvPr/>
        </p:nvCxnSpPr>
        <p:spPr>
          <a:xfrm>
            <a:off x="746760" y="687387"/>
            <a:ext cx="32004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0000"/>
              </a:srgbClr>
            </a:outerShdw>
          </a:effectLst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2 Content">
  <p:cSld name="Red/Gray 2 Content">
    <p:bg>
      <p:bgPr>
        <a:solidFill>
          <a:srgbClr val="E7E7E5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1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1" name="Google Shape;61;p41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1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1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4" name="Google Shape;64;p41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Red/Gray 2 Content">
  <p:cSld name="4_Red/Gray 2 Content">
    <p:bg>
      <p:bgPr>
        <a:solidFill>
          <a:srgbClr val="E7E7E5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2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38096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7" name="Google Shape;67;p42"/>
          <p:cNvSpPr txBox="1">
            <a:spLocks noGrp="1"/>
          </p:cNvSpPr>
          <p:nvPr>
            <p:ph type="body" idx="2"/>
          </p:nvPr>
        </p:nvSpPr>
        <p:spPr>
          <a:xfrm>
            <a:off x="4648200" y="1296987"/>
            <a:ext cx="38103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»"/>
              <a:defRPr sz="1600">
                <a:solidFill>
                  <a:srgbClr val="6C6463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68" name="Google Shape;68;p42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42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2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1" name="Google Shape;71;p42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3 Content">
  <p:cSld name="Red/Gray 3 Content">
    <p:bg>
      <p:bgPr>
        <a:solidFill>
          <a:srgbClr val="E7E7E5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43"/>
          <p:cNvSpPr txBox="1">
            <a:spLocks noGrp="1"/>
          </p:cNvSpPr>
          <p:nvPr>
            <p:ph type="body" idx="1"/>
          </p:nvPr>
        </p:nvSpPr>
        <p:spPr>
          <a:xfrm>
            <a:off x="686104" y="1296987"/>
            <a:ext cx="2514296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4" name="Google Shape;74;p43"/>
          <p:cNvSpPr txBox="1">
            <a:spLocks noGrp="1"/>
          </p:cNvSpPr>
          <p:nvPr>
            <p:ph type="body" idx="2"/>
          </p:nvPr>
        </p:nvSpPr>
        <p:spPr>
          <a:xfrm>
            <a:off x="5943600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5" name="Google Shape;75;p43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43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6C6463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43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" name="Google Shape;78;p43"/>
          <p:cNvSpPr txBox="1">
            <a:spLocks noGrp="1"/>
          </p:cNvSpPr>
          <p:nvPr>
            <p:ph type="body" idx="3"/>
          </p:nvPr>
        </p:nvSpPr>
        <p:spPr>
          <a:xfrm>
            <a:off x="3314548" y="1296987"/>
            <a:ext cx="2514904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 sz="1600">
                <a:solidFill>
                  <a:srgbClr val="6C6463"/>
                </a:solidFill>
              </a:defRPr>
            </a:lvl2pPr>
            <a:lvl3pPr marL="1371600" lvl="2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sz="1600">
                <a:solidFill>
                  <a:srgbClr val="6C6463"/>
                </a:solidFill>
              </a:defRPr>
            </a:lvl3pPr>
            <a:lvl4pPr marL="1828800" lvl="3" indent="-317500" algn="l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sz="1400">
                <a:solidFill>
                  <a:srgbClr val="6C6463"/>
                </a:solidFill>
              </a:defRPr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rgbClr val="FFFFFF"/>
              </a:buClr>
              <a:buSzPts val="1600"/>
              <a:buChar char="»"/>
              <a:defRPr sz="1600"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79" name="Google Shape;79;p43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1 Content + Bottom Photo">
  <p:cSld name="Red/Gray 1 Content + Bottom Photo">
    <p:bg>
      <p:bgPr>
        <a:solidFill>
          <a:srgbClr val="E7E7E5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4"/>
          <p:cNvSpPr>
            <a:spLocks noGrp="1"/>
          </p:cNvSpPr>
          <p:nvPr>
            <p:ph type="pic" idx="2"/>
          </p:nvPr>
        </p:nvSpPr>
        <p:spPr>
          <a:xfrm>
            <a:off x="152400" y="2592387"/>
            <a:ext cx="8839200" cy="244059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6C6463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82" name="Google Shape;82;p44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30200" algn="l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>
                <a:solidFill>
                  <a:srgbClr val="6C6463"/>
                </a:solidFill>
              </a:defRPr>
            </a:lvl1pPr>
            <a:lvl2pPr marL="914400" lvl="1" indent="-3302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2pPr>
            <a:lvl3pPr marL="1371600" lvl="2" indent="-342900" algn="l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Char char="•"/>
              <a:defRPr>
                <a:solidFill>
                  <a:srgbClr val="6C6463"/>
                </a:solidFill>
              </a:defRPr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  <a:defRPr>
                <a:solidFill>
                  <a:srgbClr val="6C6463"/>
                </a:solidFill>
              </a:defRPr>
            </a:lvl4pPr>
            <a:lvl5pPr marL="2286000" lvl="4" indent="-317500" algn="l">
              <a:spcBef>
                <a:spcPts val="280"/>
              </a:spcBef>
              <a:spcAft>
                <a:spcPts val="0"/>
              </a:spcAft>
              <a:buClr>
                <a:srgbClr val="FFFFFF"/>
              </a:buClr>
              <a:buSzPts val="1400"/>
              <a:buChar char="»"/>
              <a:defRPr>
                <a:solidFill>
                  <a:srgbClr val="FFFFFF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44"/>
          <p:cNvSpPr txBox="1">
            <a:spLocks noGrp="1"/>
          </p:cNvSpPr>
          <p:nvPr>
            <p:ph type="dt" idx="10"/>
          </p:nvPr>
        </p:nvSpPr>
        <p:spPr>
          <a:xfrm>
            <a:off x="1524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44"/>
          <p:cNvSpPr txBox="1">
            <a:spLocks noGrp="1"/>
          </p:cNvSpPr>
          <p:nvPr>
            <p:ph type="ftr" idx="11"/>
          </p:nvPr>
        </p:nvSpPr>
        <p:spPr>
          <a:xfrm>
            <a:off x="3124200" y="4844639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4"/>
          <p:cNvSpPr txBox="1">
            <a:spLocks noGrp="1"/>
          </p:cNvSpPr>
          <p:nvPr>
            <p:ph type="sldNum" idx="12"/>
          </p:nvPr>
        </p:nvSpPr>
        <p:spPr>
          <a:xfrm>
            <a:off x="6858000" y="4844639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44"/>
          <p:cNvSpPr txBox="1">
            <a:spLocks noGrp="1"/>
          </p:cNvSpPr>
          <p:nvPr>
            <p:ph type="body" idx="3"/>
          </p:nvPr>
        </p:nvSpPr>
        <p:spPr>
          <a:xfrm rot="-5400000">
            <a:off x="7862313" y="3537008"/>
            <a:ext cx="2073910" cy="184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None/>
              <a:defRPr sz="6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44"/>
          <p:cNvSpPr txBox="1">
            <a:spLocks noGrp="1"/>
          </p:cNvSpPr>
          <p:nvPr>
            <p:ph type="title"/>
          </p:nvPr>
        </p:nvSpPr>
        <p:spPr>
          <a:xfrm>
            <a:off x="686104" y="679217"/>
            <a:ext cx="7772400" cy="46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>
                <a:solidFill>
                  <a:srgbClr val="BA0C2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>
            <a:spLocks noGrp="1"/>
          </p:cNvSpPr>
          <p:nvPr>
            <p:ph type="title"/>
          </p:nvPr>
        </p:nvSpPr>
        <p:spPr>
          <a:xfrm>
            <a:off x="686104" y="68292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  <a:defRPr sz="2400" b="0" i="0" u="none" strike="noStrike" cap="none">
                <a:solidFill>
                  <a:srgbClr val="BA0C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34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30200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14400" marR="0" lvl="1" indent="-3302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371600" marR="0" lvl="2" indent="-342900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rgbClr val="6C6463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2286000" marR="0" lvl="4" indent="-317500" algn="l" rtl="0">
              <a:spcBef>
                <a:spcPts val="280"/>
              </a:spcBef>
              <a:spcAft>
                <a:spcPts val="0"/>
              </a:spcAft>
              <a:buClr>
                <a:srgbClr val="6C6463"/>
              </a:buClr>
              <a:buSzPts val="1400"/>
              <a:buFont typeface="Arial"/>
              <a:buChar char="»"/>
              <a:defRPr sz="14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2" name="Google Shape;12;p34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3" name="Google Shape;13;p34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endParaRPr/>
          </a:p>
        </p:txBody>
      </p:sp>
      <p:sp>
        <p:nvSpPr>
          <p:cNvPr id="14" name="Google Shape;14;p34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 u="none" strike="noStrike" cap="none">
                <a:solidFill>
                  <a:srgbClr val="6C6463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34"/>
          <p:cNvSpPr/>
          <p:nvPr/>
        </p:nvSpPr>
        <p:spPr>
          <a:xfrm>
            <a:off x="0" y="0"/>
            <a:ext cx="9144000" cy="5189384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1"/>
          <p:cNvSpPr/>
          <p:nvPr/>
        </p:nvSpPr>
        <p:spPr>
          <a:xfrm>
            <a:off x="-38438" y="0"/>
            <a:ext cx="9144000" cy="5241337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txBody>
          <a:bodyPr spcFirstLastPara="1" wrap="square" lIns="68750" tIns="34375" rIns="68750" bIns="343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349" name="Google Shape;349;p11"/>
          <p:cNvCxnSpPr/>
          <p:nvPr/>
        </p:nvCxnSpPr>
        <p:spPr>
          <a:xfrm>
            <a:off x="4572000" y="4620682"/>
            <a:ext cx="0" cy="45606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50" name="Google Shape;350;p11"/>
          <p:cNvSpPr/>
          <p:nvPr/>
        </p:nvSpPr>
        <p:spPr>
          <a:xfrm>
            <a:off x="1771651" y="1118568"/>
            <a:ext cx="6889749" cy="18614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b" anchorCtr="0">
            <a:norm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rPr>
              <a:t>NATIONAL SUPPLY CHAIN ASSESSMENT (NSCA2.0) STAKEHOLDER TRAINING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FFFF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00"/>
                </a:solidFill>
                <a:latin typeface="Gill Sans"/>
                <a:ea typeface="Gill Sans"/>
                <a:cs typeface="Gill Sans"/>
                <a:sym typeface="Gill Sans"/>
              </a:rPr>
              <a:t>Day 4:  Reporting Templates</a:t>
            </a:r>
            <a:endParaRPr sz="600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51" name="Google Shape;351;p11" descr="C:\Users\Mariana Rodrigues\AppData\Local\Microsoft\Windows\INetCacheContent.Word\Horizontal_RGB_294_White.png"/>
          <p:cNvPicPr preferRelativeResize="0"/>
          <p:nvPr/>
        </p:nvPicPr>
        <p:blipFill rotWithShape="1">
          <a:blip r:embed="rId3">
            <a:alphaModFix/>
          </a:blip>
          <a:srcRect l="9335" t="13753" r="7622" b="12533"/>
          <a:stretch/>
        </p:blipFill>
        <p:spPr>
          <a:xfrm>
            <a:off x="3283407" y="4635084"/>
            <a:ext cx="1250156" cy="427264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11"/>
          <p:cNvSpPr txBox="1"/>
          <p:nvPr/>
        </p:nvSpPr>
        <p:spPr>
          <a:xfrm>
            <a:off x="4610439" y="4612008"/>
            <a:ext cx="4434581" cy="442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chemeClr val="lt1"/>
                </a:solidFill>
                <a:latin typeface="Gill Sans"/>
                <a:ea typeface="Gill Sans"/>
                <a:cs typeface="Gill Sans"/>
                <a:sym typeface="Gill Sans"/>
              </a:rPr>
              <a:t>USAID Global Health Supply Chain Program - Technical Assistance - National Supply Chain Assessment Task Order 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0"/>
          <p:cNvSpPr txBox="1">
            <a:spLocks noGrp="1"/>
          </p:cNvSpPr>
          <p:nvPr>
            <p:ph type="title"/>
          </p:nvPr>
        </p:nvSpPr>
        <p:spPr>
          <a:xfrm>
            <a:off x="467029" y="221257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en-US" b="1"/>
              <a:t>Data Dashboard – Non-Central KPI – Spider Graphs</a:t>
            </a:r>
            <a:endParaRPr/>
          </a:p>
        </p:txBody>
      </p:sp>
      <p:sp>
        <p:nvSpPr>
          <p:cNvPr id="453" name="Google Shape;453;p20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10/28/2019</a:t>
            </a:r>
            <a:endParaRPr/>
          </a:p>
        </p:txBody>
      </p:sp>
      <p:sp>
        <p:nvSpPr>
          <p:cNvPr id="454" name="Google Shape;454;p20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20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graphicFrame>
        <p:nvGraphicFramePr>
          <p:cNvPr id="456" name="Google Shape;456;p20"/>
          <p:cNvGraphicFramePr/>
          <p:nvPr/>
        </p:nvGraphicFramePr>
        <p:xfrm>
          <a:off x="942975" y="790575"/>
          <a:ext cx="7534579" cy="4367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1"/>
          <p:cNvSpPr txBox="1">
            <a:spLocks noGrp="1"/>
          </p:cNvSpPr>
          <p:nvPr>
            <p:ph type="title"/>
          </p:nvPr>
        </p:nvSpPr>
        <p:spPr>
          <a:xfrm>
            <a:off x="152400" y="13047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en-US" b="1"/>
              <a:t>CMM Dashboard</a:t>
            </a:r>
            <a:endParaRPr b="1"/>
          </a:p>
        </p:txBody>
      </p:sp>
      <p:sp>
        <p:nvSpPr>
          <p:cNvPr id="462" name="Google Shape;462;p21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10/28/2019</a:t>
            </a:r>
            <a:endParaRPr/>
          </a:p>
        </p:txBody>
      </p:sp>
      <p:sp>
        <p:nvSpPr>
          <p:cNvPr id="463" name="Google Shape;463;p21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21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pic>
        <p:nvPicPr>
          <p:cNvPr id="465" name="Google Shape;465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" y="592137"/>
            <a:ext cx="5136711" cy="4272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6" name="Google Shape;466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445125" y="630237"/>
            <a:ext cx="4373418" cy="3657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22"/>
          <p:cNvSpPr txBox="1">
            <a:spLocks noGrp="1"/>
          </p:cNvSpPr>
          <p:nvPr>
            <p:ph type="title"/>
          </p:nvPr>
        </p:nvSpPr>
        <p:spPr>
          <a:xfrm>
            <a:off x="276529" y="17874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en-US" b="1"/>
              <a:t>Data Dashboard – CMM – Bubble Map</a:t>
            </a:r>
            <a:endParaRPr b="1"/>
          </a:p>
        </p:txBody>
      </p:sp>
      <p:sp>
        <p:nvSpPr>
          <p:cNvPr id="472" name="Google Shape;472;p22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10/28/2019</a:t>
            </a:r>
            <a:endParaRPr/>
          </a:p>
        </p:txBody>
      </p:sp>
      <p:sp>
        <p:nvSpPr>
          <p:cNvPr id="473" name="Google Shape;473;p22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22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  <p:pic>
        <p:nvPicPr>
          <p:cNvPr id="475" name="Google Shape;47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7749" y="645656"/>
            <a:ext cx="7129463" cy="45311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3"/>
          <p:cNvSpPr txBox="1">
            <a:spLocks noGrp="1"/>
          </p:cNvSpPr>
          <p:nvPr>
            <p:ph type="title"/>
          </p:nvPr>
        </p:nvSpPr>
        <p:spPr>
          <a:xfrm>
            <a:off x="257479" y="320972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en-US" b="1"/>
              <a:t>Data Tables and Charts</a:t>
            </a:r>
            <a:endParaRPr b="1"/>
          </a:p>
        </p:txBody>
      </p:sp>
      <p:sp>
        <p:nvSpPr>
          <p:cNvPr id="481" name="Google Shape;481;p23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10/28/2019</a:t>
            </a:r>
            <a:endParaRPr/>
          </a:p>
        </p:txBody>
      </p:sp>
      <p:sp>
        <p:nvSpPr>
          <p:cNvPr id="482" name="Google Shape;482;p23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23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  <p:sp>
        <p:nvSpPr>
          <p:cNvPr id="484" name="Google Shape;484;p23"/>
          <p:cNvSpPr txBox="1">
            <a:spLocks noGrp="1"/>
          </p:cNvSpPr>
          <p:nvPr>
            <p:ph type="body" idx="1"/>
          </p:nvPr>
        </p:nvSpPr>
        <p:spPr>
          <a:xfrm>
            <a:off x="685800" y="876300"/>
            <a:ext cx="7772400" cy="3987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30188" lvl="0" indent="-230188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en-US" b="1"/>
              <a:t>CMM</a:t>
            </a:r>
            <a:endParaRPr/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en-US"/>
              <a:t>Summary tables (Module scores by level)</a:t>
            </a:r>
            <a:endParaRPr/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en-US"/>
              <a:t>Bar charts (% Basic, Intermediate, Advanced, SOA, by module and level)</a:t>
            </a:r>
            <a:endParaRPr/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en-US"/>
              <a:t>Descriptive tables and graphs (% of sites providing each response to descriptive questions, by level)</a:t>
            </a:r>
            <a:endParaRPr/>
          </a:p>
          <a:p>
            <a:pPr marL="230188" lvl="0" indent="-230188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en-US" b="1"/>
              <a:t>KPI – Central Level</a:t>
            </a:r>
            <a:endParaRPr/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en-US"/>
              <a:t>Tables for each KPI, Central level only</a:t>
            </a:r>
            <a:endParaRPr/>
          </a:p>
          <a:p>
            <a:pPr marL="230188" lvl="0" indent="-230188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en-US" b="1"/>
              <a:t>KPI – Non-Central Levels</a:t>
            </a:r>
            <a:endParaRPr/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en-US"/>
              <a:t>Tables – Tables of KPI performance for most KPIs, by level</a:t>
            </a:r>
            <a:endParaRPr/>
          </a:p>
          <a:p>
            <a:pPr marL="684213" lvl="1" indent="-2301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en-US"/>
              <a:t>Graphs – Line graphs with performance for 7 key KPIs , by level (and across time for some stock indicators)</a:t>
            </a:r>
            <a:endParaRPr/>
          </a:p>
          <a:p>
            <a:pPr marL="684213" lvl="1" indent="-1285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/>
          </a:p>
          <a:p>
            <a:pPr marL="684213" lvl="1" indent="-128587" algn="l" rtl="0"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24"/>
          <p:cNvSpPr txBox="1">
            <a:spLocks noGrp="1"/>
          </p:cNvSpPr>
          <p:nvPr>
            <p:ph type="title"/>
          </p:nvPr>
        </p:nvSpPr>
        <p:spPr>
          <a:xfrm>
            <a:off x="267004" y="221257"/>
            <a:ext cx="77724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en-US" b="1"/>
              <a:t>Presentation Template</a:t>
            </a:r>
            <a:endParaRPr b="1"/>
          </a:p>
        </p:txBody>
      </p:sp>
      <p:pic>
        <p:nvPicPr>
          <p:cNvPr id="490" name="Google Shape;490;p24" descr="1-NSCA Outbrief and Final Presentation Template-2018.pptx - Microsoft PowerPoint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b="6229"/>
          <a:stretch/>
        </p:blipFill>
        <p:spPr>
          <a:xfrm>
            <a:off x="485097" y="682922"/>
            <a:ext cx="8316003" cy="4224838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24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10/28/2019</a:t>
            </a:r>
            <a:endParaRPr/>
          </a:p>
        </p:txBody>
      </p:sp>
      <p:sp>
        <p:nvSpPr>
          <p:cNvPr id="492" name="Google Shape;492;p24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24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p25"/>
          <p:cNvSpPr txBox="1">
            <a:spLocks noGrp="1"/>
          </p:cNvSpPr>
          <p:nvPr>
            <p:ph type="title"/>
          </p:nvPr>
        </p:nvSpPr>
        <p:spPr>
          <a:xfrm>
            <a:off x="473527" y="69868"/>
            <a:ext cx="8670473" cy="439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400"/>
              <a:buFont typeface="Gill Sans"/>
              <a:buNone/>
            </a:pPr>
            <a:r>
              <a:rPr lang="en-US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>Differentiated Use of NSCA outputs – Investment Example</a:t>
            </a:r>
            <a:endParaRPr b="1">
              <a:solidFill>
                <a:srgbClr val="C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00" name="Google Shape;500;p25"/>
          <p:cNvSpPr txBox="1">
            <a:spLocks noGrp="1"/>
          </p:cNvSpPr>
          <p:nvPr>
            <p:ph type="body" idx="1"/>
          </p:nvPr>
        </p:nvSpPr>
        <p:spPr>
          <a:xfrm>
            <a:off x="408214" y="508964"/>
            <a:ext cx="8327573" cy="4882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30188" lvl="0" indent="-23018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en-US" b="1">
                <a:latin typeface="Gill Sans"/>
                <a:ea typeface="Gill Sans"/>
                <a:cs typeface="Gill Sans"/>
                <a:sym typeface="Gill Sans"/>
              </a:rPr>
              <a:t>Policy/action brief </a:t>
            </a:r>
            <a:r>
              <a:rPr lang="en-US">
                <a:latin typeface="Gill Sans"/>
                <a:ea typeface="Gill Sans"/>
                <a:cs typeface="Gill Sans"/>
                <a:sym typeface="Gill Sans"/>
              </a:rPr>
              <a:t>– Convince MOH and Donor leadership what actions need to be taken, and what the benefits will be for the country.</a:t>
            </a:r>
            <a:endParaRPr/>
          </a:p>
          <a:p>
            <a:pPr marL="230188" lvl="0" indent="-12858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marL="230188" lvl="0" indent="-23018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en-US" b="1">
                <a:latin typeface="Gill Sans"/>
                <a:ea typeface="Gill Sans"/>
                <a:cs typeface="Gill Sans"/>
                <a:sym typeface="Gill Sans"/>
              </a:rPr>
              <a:t>Data dashboard </a:t>
            </a:r>
            <a:r>
              <a:rPr lang="en-US">
                <a:latin typeface="Gill Sans"/>
                <a:ea typeface="Gill Sans"/>
                <a:cs typeface="Gill Sans"/>
                <a:sym typeface="Gill Sans"/>
              </a:rPr>
              <a:t>– Provides a snapshot of overall weakness that describes the current situation and allows monitoring of impact of investments. Supports the policy/action brief that you are targeting the right areas.</a:t>
            </a:r>
            <a:endParaRPr/>
          </a:p>
          <a:p>
            <a:pPr marL="230188" lvl="0" indent="-12858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marL="230188" lvl="0" indent="-23018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en-US" b="1">
                <a:latin typeface="Gill Sans"/>
                <a:ea typeface="Gill Sans"/>
                <a:cs typeface="Gill Sans"/>
                <a:sym typeface="Gill Sans"/>
              </a:rPr>
              <a:t>Full Technical report </a:t>
            </a:r>
            <a:r>
              <a:rPr lang="en-US">
                <a:latin typeface="Gill Sans"/>
                <a:ea typeface="Gill Sans"/>
                <a:cs typeface="Gill Sans"/>
                <a:sym typeface="Gill Sans"/>
              </a:rPr>
              <a:t>– Provides technical staff and CMS leadership with detailed descriptions of the strengths and weaknesses in the system, in terms of both performance and capability. Supports identification of priorities for investment.</a:t>
            </a:r>
            <a:endParaRPr/>
          </a:p>
          <a:p>
            <a:pPr marL="230188" lvl="0" indent="-12858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marL="230188" lvl="0" indent="-230188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</a:pPr>
            <a:r>
              <a:rPr lang="en-US" b="1">
                <a:latin typeface="Gill Sans"/>
                <a:ea typeface="Gill Sans"/>
                <a:cs typeface="Gill Sans"/>
                <a:sym typeface="Gill Sans"/>
              </a:rPr>
              <a:t>Analysis tables </a:t>
            </a:r>
            <a:r>
              <a:rPr lang="en-US">
                <a:latin typeface="Gill Sans"/>
                <a:ea typeface="Gill Sans"/>
                <a:cs typeface="Gill Sans"/>
                <a:sym typeface="Gill Sans"/>
              </a:rPr>
              <a:t>– Allows detailed drill downs to determine specific weak points and gaps - from technical, supply chain level, and geographic perspectives - to allow better targeting of investments. </a:t>
            </a:r>
            <a:endParaRPr/>
          </a:p>
          <a:p>
            <a:pPr marL="684213" lvl="1" indent="-230187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6C6463"/>
              </a:buClr>
              <a:buSzPts val="1600"/>
              <a:buChar char="–"/>
            </a:pPr>
            <a:r>
              <a:rPr lang="en-US">
                <a:latin typeface="Gill Sans"/>
                <a:ea typeface="Gill Sans"/>
                <a:cs typeface="Gill Sans"/>
                <a:sym typeface="Gill Sans"/>
              </a:rPr>
              <a:t>E.g., At what supply chain levels is information getting stuck? Which regions are most in need of infrastructure improvements? What specifically are the gaps in forecasting and supply planning?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12"/>
          <p:cNvSpPr txBox="1">
            <a:spLocks noGrp="1"/>
          </p:cNvSpPr>
          <p:nvPr>
            <p:ph type="title"/>
          </p:nvPr>
        </p:nvSpPr>
        <p:spPr>
          <a:xfrm>
            <a:off x="628650" y="15795"/>
            <a:ext cx="7772400" cy="439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70"/>
              <a:buFont typeface="Gill Sans"/>
              <a:buNone/>
            </a:pP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>Reporting Detail</a:t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16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16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 sz="2160" b="1">
              <a:solidFill>
                <a:srgbClr val="C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59" name="Google Shape;359;p12"/>
          <p:cNvSpPr txBox="1">
            <a:spLocks noGrp="1"/>
          </p:cNvSpPr>
          <p:nvPr>
            <p:ph type="body" idx="1"/>
          </p:nvPr>
        </p:nvSpPr>
        <p:spPr>
          <a:xfrm>
            <a:off x="203734" y="715932"/>
            <a:ext cx="8107471" cy="436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57557" lvl="1" indent="-213711" algn="l" rtl="0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187"/>
              <a:buFont typeface="Gill Sans"/>
              <a:buChar char="–"/>
            </a:pPr>
            <a:r>
              <a:rPr lang="en-US" sz="2187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>Learning Objective</a:t>
            </a:r>
            <a:endParaRPr sz="2187">
              <a:solidFill>
                <a:srgbClr val="C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687707" lvl="1" indent="-343860" algn="l" rtl="0">
              <a:lnSpc>
                <a:spcPct val="100000"/>
              </a:lnSpc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en-US" sz="2187">
                <a:latin typeface="Gill Sans"/>
                <a:ea typeface="Gill Sans"/>
                <a:cs typeface="Gill Sans"/>
                <a:sym typeface="Gill Sans"/>
              </a:rPr>
              <a:t>To understand the reporting templates that are part of the toolkit, and what each includes</a:t>
            </a:r>
            <a:endParaRPr/>
          </a:p>
          <a:p>
            <a:pPr marL="687707" lvl="1" indent="-343860" algn="l" rtl="0">
              <a:lnSpc>
                <a:spcPct val="100000"/>
              </a:lnSpc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en-US" sz="2187">
                <a:latin typeface="Gill Sans"/>
                <a:ea typeface="Gill Sans"/>
                <a:cs typeface="Gill Sans"/>
                <a:sym typeface="Gill Sans"/>
              </a:rPr>
              <a:t>Briefly discuss how these templates can serve different purposes</a:t>
            </a:r>
            <a:endParaRPr sz="2187">
              <a:latin typeface="Gill Sans"/>
              <a:ea typeface="Gill Sans"/>
              <a:cs typeface="Gill Sans"/>
              <a:sym typeface="Gill Sans"/>
            </a:endParaRPr>
          </a:p>
          <a:p>
            <a:pPr marL="687707" lvl="1" indent="-204985" algn="l" rtl="0">
              <a:lnSpc>
                <a:spcPct val="100000"/>
              </a:lnSpc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None/>
            </a:pPr>
            <a:endParaRPr sz="2187" b="1">
              <a:solidFill>
                <a:srgbClr val="C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557557" lvl="1" indent="-213711" algn="l" rtl="0">
              <a:lnSpc>
                <a:spcPct val="60000"/>
              </a:lnSpc>
              <a:spcBef>
                <a:spcPts val="437"/>
              </a:spcBef>
              <a:spcAft>
                <a:spcPts val="0"/>
              </a:spcAft>
              <a:buClr>
                <a:srgbClr val="C00000"/>
              </a:buClr>
              <a:buSzPts val="2187"/>
              <a:buFont typeface="Gill Sans"/>
              <a:buChar char="–"/>
            </a:pPr>
            <a:r>
              <a:rPr lang="en-US" sz="2187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>Outline</a:t>
            </a:r>
            <a:endParaRPr/>
          </a:p>
          <a:p>
            <a:pPr marL="601742" lvl="1" indent="-257895" algn="l" rtl="0">
              <a:lnSpc>
                <a:spcPct val="100000"/>
              </a:lnSpc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en-US" sz="2187">
                <a:latin typeface="Gill Sans"/>
                <a:ea typeface="Gill Sans"/>
                <a:cs typeface="Gill Sans"/>
                <a:sym typeface="Gill Sans"/>
              </a:rPr>
              <a:t>Overview of Templates</a:t>
            </a:r>
            <a:endParaRPr/>
          </a:p>
          <a:p>
            <a:pPr marL="601742" lvl="1" indent="-257895" algn="l" rtl="0">
              <a:lnSpc>
                <a:spcPct val="100000"/>
              </a:lnSpc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en-US" sz="2187">
                <a:latin typeface="Gill Sans"/>
                <a:ea typeface="Gill Sans"/>
                <a:cs typeface="Gill Sans"/>
                <a:sym typeface="Gill Sans"/>
              </a:rPr>
              <a:t>Review of each Template (Report, Action Brief, Dashboard)</a:t>
            </a:r>
            <a:endParaRPr/>
          </a:p>
          <a:p>
            <a:pPr marL="601742" lvl="1" indent="-257895" algn="l" rtl="0">
              <a:lnSpc>
                <a:spcPct val="100000"/>
              </a:lnSpc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Char char="✔"/>
            </a:pPr>
            <a:r>
              <a:rPr lang="en-US" sz="2187">
                <a:latin typeface="Gill Sans"/>
                <a:ea typeface="Gill Sans"/>
                <a:cs typeface="Gill Sans"/>
                <a:sym typeface="Gill Sans"/>
              </a:rPr>
              <a:t>Investment example for use of different templates</a:t>
            </a:r>
            <a:endParaRPr/>
          </a:p>
          <a:p>
            <a:pPr marL="601742" lvl="1" indent="-119020" algn="l" rtl="0">
              <a:lnSpc>
                <a:spcPct val="100000"/>
              </a:lnSpc>
              <a:spcBef>
                <a:spcPts val="437"/>
              </a:spcBef>
              <a:spcAft>
                <a:spcPts val="0"/>
              </a:spcAft>
              <a:buClr>
                <a:srgbClr val="6C6463"/>
              </a:buClr>
              <a:buSzPts val="2187"/>
              <a:buFont typeface="Noto Sans Symbols"/>
              <a:buNone/>
            </a:pPr>
            <a:endParaRPr sz="2187">
              <a:latin typeface="Gill Sans"/>
              <a:ea typeface="Gill Sans"/>
              <a:cs typeface="Gill Sans"/>
              <a:sym typeface="Gill Sans"/>
            </a:endParaRPr>
          </a:p>
          <a:p>
            <a:pPr marL="557557" lvl="1" indent="-142273" algn="l" rtl="0">
              <a:lnSpc>
                <a:spcPct val="60000"/>
              </a:lnSpc>
              <a:spcBef>
                <a:spcPts val="225"/>
              </a:spcBef>
              <a:spcAft>
                <a:spcPts val="0"/>
              </a:spcAft>
              <a:buClr>
                <a:srgbClr val="6C6463"/>
              </a:buClr>
              <a:buSzPts val="1125"/>
              <a:buNone/>
            </a:pPr>
            <a:endParaRPr sz="1125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343846" lvl="1" indent="0" algn="l" rtl="0">
              <a:lnSpc>
                <a:spcPct val="60000"/>
              </a:lnSpc>
              <a:spcBef>
                <a:spcPts val="225"/>
              </a:spcBef>
              <a:spcAft>
                <a:spcPts val="0"/>
              </a:spcAft>
              <a:buClr>
                <a:srgbClr val="6C6463"/>
              </a:buClr>
              <a:buSzPts val="1125"/>
              <a:buNone/>
            </a:pPr>
            <a:endParaRPr sz="1125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0" name="Google Shape;360;p12"/>
          <p:cNvSpPr txBox="1">
            <a:spLocks noGrp="1"/>
          </p:cNvSpPr>
          <p:nvPr>
            <p:ph type="dt" idx="10"/>
          </p:nvPr>
        </p:nvSpPr>
        <p:spPr>
          <a:xfrm>
            <a:off x="1524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b="0" i="0">
                <a:solidFill>
                  <a:srgbClr val="635C5B"/>
                </a:solidFill>
                <a:latin typeface="Gill Sans"/>
                <a:ea typeface="Gill Sans"/>
                <a:cs typeface="Gill Sans"/>
                <a:sym typeface="Gill Sans"/>
              </a:rPr>
              <a:t>10/28/2019</a:t>
            </a:r>
            <a:endParaRPr sz="500" b="0" i="0">
              <a:solidFill>
                <a:srgbClr val="635C5B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1" name="Google Shape;361;p12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500" b="0" i="0">
                <a:solidFill>
                  <a:srgbClr val="635C5B"/>
                </a:solidFill>
                <a:latin typeface="Gill Sans"/>
                <a:ea typeface="Gill Sans"/>
                <a:cs typeface="Gill Sans"/>
                <a:sym typeface="Gill Sans"/>
              </a:rPr>
              <a:t>2</a:t>
            </a:fld>
            <a:endParaRPr sz="500" b="0" i="0">
              <a:solidFill>
                <a:srgbClr val="635C5B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13"/>
          <p:cNvSpPr txBox="1">
            <a:spLocks noGrp="1"/>
          </p:cNvSpPr>
          <p:nvPr>
            <p:ph type="title"/>
          </p:nvPr>
        </p:nvSpPr>
        <p:spPr>
          <a:xfrm>
            <a:off x="595804" y="82285"/>
            <a:ext cx="7886700" cy="477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430"/>
              <a:buFont typeface="Gill Sans"/>
              <a:buNone/>
            </a:pPr>
            <a:r>
              <a:rPr lang="en-US" sz="243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>NSCA – Content Available to Partners</a:t>
            </a:r>
            <a:endParaRPr sz="2430" b="1">
              <a:solidFill>
                <a:srgbClr val="C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68" name="Google Shape;368;p13"/>
          <p:cNvGrpSpPr/>
          <p:nvPr/>
        </p:nvGrpSpPr>
        <p:grpSpPr>
          <a:xfrm>
            <a:off x="517801" y="733026"/>
            <a:ext cx="7928424" cy="4147820"/>
            <a:chOff x="357188" y="1371600"/>
            <a:chExt cx="8529638" cy="5486400"/>
          </a:xfrm>
        </p:grpSpPr>
        <p:sp>
          <p:nvSpPr>
            <p:cNvPr id="369" name="Google Shape;369;p13"/>
            <p:cNvSpPr/>
            <p:nvPr/>
          </p:nvSpPr>
          <p:spPr>
            <a:xfrm>
              <a:off x="357188" y="1371600"/>
              <a:ext cx="8529638" cy="5486400"/>
            </a:xfrm>
            <a:prstGeom prst="roundRect">
              <a:avLst>
                <a:gd name="adj" fmla="val 11459"/>
              </a:avLst>
            </a:prstGeom>
            <a:gradFill>
              <a:gsLst>
                <a:gs pos="0">
                  <a:srgbClr val="AEB4D2"/>
                </a:gs>
                <a:gs pos="35000">
                  <a:srgbClr val="C7CADF"/>
                </a:gs>
                <a:gs pos="100000">
                  <a:srgbClr val="E9E9F3"/>
                </a:gs>
              </a:gsLst>
              <a:lin ang="16200000" scaled="0"/>
            </a:gradFill>
            <a:ln w="9525" cap="flat" cmpd="sng">
              <a:solidFill>
                <a:srgbClr val="002C6B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  <p:txBody>
            <a:bodyPr spcFirstLastPara="1" wrap="square" lIns="91425" tIns="0" rIns="91425" bIns="45700" anchor="t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NSCA 2.0</a:t>
              </a:r>
              <a:endParaRPr/>
            </a:p>
          </p:txBody>
        </p:sp>
        <p:grpSp>
          <p:nvGrpSpPr>
            <p:cNvPr id="370" name="Google Shape;370;p13"/>
            <p:cNvGrpSpPr/>
            <p:nvPr/>
          </p:nvGrpSpPr>
          <p:grpSpPr>
            <a:xfrm>
              <a:off x="687697" y="1999887"/>
              <a:ext cx="7768606" cy="4700586"/>
              <a:chOff x="688645" y="1928815"/>
              <a:chExt cx="7768606" cy="4700586"/>
            </a:xfrm>
          </p:grpSpPr>
          <p:sp>
            <p:nvSpPr>
              <p:cNvPr id="371" name="Google Shape;371;p13"/>
              <p:cNvSpPr/>
              <p:nvPr/>
            </p:nvSpPr>
            <p:spPr>
              <a:xfrm>
                <a:off x="688645" y="1928815"/>
                <a:ext cx="2466826" cy="4700586"/>
              </a:xfrm>
              <a:custGeom>
                <a:avLst/>
                <a:gdLst/>
                <a:ahLst/>
                <a:cxnLst/>
                <a:rect l="l" t="t" r="r" b="b"/>
                <a:pathLst>
                  <a:path w="2466826" h="4943475" extrusionOk="0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solidFill>
                <a:srgbClr val="CACCD3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76200" tIns="76200" rIns="76200" bIns="3536625" anchor="t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5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Implementation Guide</a:t>
                </a:r>
                <a:br>
                  <a:rPr lang="en-US" sz="15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</a:br>
                <a:endParaRPr sz="1500" b="1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sp>
            <p:nvSpPr>
              <p:cNvPr id="372" name="Google Shape;372;p13"/>
              <p:cNvSpPr/>
              <p:nvPr/>
            </p:nvSpPr>
            <p:spPr>
              <a:xfrm>
                <a:off x="3338586" y="1928815"/>
                <a:ext cx="2466826" cy="4700586"/>
              </a:xfrm>
              <a:custGeom>
                <a:avLst/>
                <a:gdLst/>
                <a:ahLst/>
                <a:cxnLst/>
                <a:rect l="l" t="t" r="r" b="b"/>
                <a:pathLst>
                  <a:path w="2466826" h="4943475" extrusionOk="0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solidFill>
                <a:srgbClr val="CACCD3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76200" tIns="76200" rIns="76200" bIns="3536625" anchor="t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5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Toolkit</a:t>
                </a:r>
                <a:endParaRPr/>
              </a:p>
            </p:txBody>
          </p:sp>
          <p:sp>
            <p:nvSpPr>
              <p:cNvPr id="373" name="Google Shape;373;p13"/>
              <p:cNvSpPr/>
              <p:nvPr/>
            </p:nvSpPr>
            <p:spPr>
              <a:xfrm>
                <a:off x="5990425" y="1928815"/>
                <a:ext cx="2466826" cy="4700586"/>
              </a:xfrm>
              <a:custGeom>
                <a:avLst/>
                <a:gdLst/>
                <a:ahLst/>
                <a:cxnLst/>
                <a:rect l="l" t="t" r="r" b="b"/>
                <a:pathLst>
                  <a:path w="2466826" h="4943475" extrusionOk="0">
                    <a:moveTo>
                      <a:pt x="0" y="246683"/>
                    </a:moveTo>
                    <a:cubicBezTo>
                      <a:pt x="0" y="110444"/>
                      <a:pt x="110444" y="0"/>
                      <a:pt x="246683" y="0"/>
                    </a:cubicBezTo>
                    <a:lnTo>
                      <a:pt x="2220143" y="0"/>
                    </a:lnTo>
                    <a:cubicBezTo>
                      <a:pt x="2356382" y="0"/>
                      <a:pt x="2466826" y="110444"/>
                      <a:pt x="2466826" y="246683"/>
                    </a:cubicBezTo>
                    <a:lnTo>
                      <a:pt x="2466826" y="4696792"/>
                    </a:lnTo>
                    <a:cubicBezTo>
                      <a:pt x="2466826" y="4833031"/>
                      <a:pt x="2356382" y="4943475"/>
                      <a:pt x="2220143" y="4943475"/>
                    </a:cubicBezTo>
                    <a:lnTo>
                      <a:pt x="246683" y="4943475"/>
                    </a:lnTo>
                    <a:cubicBezTo>
                      <a:pt x="110444" y="4943475"/>
                      <a:pt x="0" y="4833031"/>
                      <a:pt x="0" y="4696792"/>
                    </a:cubicBezTo>
                    <a:lnTo>
                      <a:pt x="0" y="246683"/>
                    </a:lnTo>
                    <a:close/>
                  </a:path>
                </a:pathLst>
              </a:custGeom>
              <a:solidFill>
                <a:srgbClr val="CACCD3"/>
              </a:solidFill>
              <a:ln w="9525" cap="flat" cmpd="sng">
                <a:solidFill>
                  <a:srgbClr val="595959"/>
                </a:solidFill>
                <a:prstDash val="solid"/>
                <a:round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4901"/>
                  </a:srgbClr>
                </a:outerShdw>
              </a:effectLst>
            </p:spPr>
            <p:txBody>
              <a:bodyPr spcFirstLastPara="1" wrap="square" lIns="76200" tIns="76200" rIns="76200" bIns="3536625" anchor="t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5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Tool</a:t>
                </a:r>
                <a:endParaRPr/>
              </a:p>
            </p:txBody>
          </p:sp>
        </p:grpSp>
        <p:grpSp>
          <p:nvGrpSpPr>
            <p:cNvPr id="374" name="Google Shape;374;p13"/>
            <p:cNvGrpSpPr/>
            <p:nvPr/>
          </p:nvGrpSpPr>
          <p:grpSpPr>
            <a:xfrm>
              <a:off x="932483" y="2589624"/>
              <a:ext cx="1974408" cy="4036007"/>
              <a:chOff x="932483" y="2412631"/>
              <a:chExt cx="1974408" cy="4127212"/>
            </a:xfrm>
          </p:grpSpPr>
          <p:sp>
            <p:nvSpPr>
              <p:cNvPr id="375" name="Google Shape;375;p13"/>
              <p:cNvSpPr/>
              <p:nvPr/>
            </p:nvSpPr>
            <p:spPr>
              <a:xfrm>
                <a:off x="932483" y="2412631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Introduction/</a:t>
                </a:r>
                <a:endParaRPr/>
              </a:p>
              <a:p>
                <a:pPr marL="0" marR="0" lvl="0" indent="0" algn="ctr" rtl="0">
                  <a:lnSpc>
                    <a:spcPct val="90000"/>
                  </a:lnSpc>
                  <a:spcBef>
                    <a:spcPts val="385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Background</a:t>
                </a:r>
                <a:endParaRPr/>
              </a:p>
            </p:txBody>
          </p:sp>
          <p:sp>
            <p:nvSpPr>
              <p:cNvPr id="376" name="Google Shape;376;p13"/>
              <p:cNvSpPr/>
              <p:nvPr/>
            </p:nvSpPr>
            <p:spPr>
              <a:xfrm>
                <a:off x="933431" y="3324242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Planning and preparations</a:t>
                </a:r>
                <a:endParaRPr/>
              </a:p>
            </p:txBody>
          </p:sp>
          <p:sp>
            <p:nvSpPr>
              <p:cNvPr id="377" name="Google Shape;377;p13"/>
              <p:cNvSpPr/>
              <p:nvPr/>
            </p:nvSpPr>
            <p:spPr>
              <a:xfrm>
                <a:off x="932483" y="4132136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Data collection</a:t>
                </a:r>
                <a:endParaRPr/>
              </a:p>
            </p:txBody>
          </p:sp>
          <p:sp>
            <p:nvSpPr>
              <p:cNvPr id="378" name="Google Shape;378;p13"/>
              <p:cNvSpPr/>
              <p:nvPr/>
            </p:nvSpPr>
            <p:spPr>
              <a:xfrm>
                <a:off x="933431" y="4973079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Analysis</a:t>
                </a:r>
                <a:endParaRPr/>
              </a:p>
            </p:txBody>
          </p:sp>
          <p:sp>
            <p:nvSpPr>
              <p:cNvPr id="379" name="Google Shape;379;p13"/>
              <p:cNvSpPr/>
              <p:nvPr/>
            </p:nvSpPr>
            <p:spPr>
              <a:xfrm>
                <a:off x="933431" y="5794727"/>
                <a:ext cx="1973460" cy="745116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571891" extrusionOk="0">
                    <a:moveTo>
                      <a:pt x="0" y="57189"/>
                    </a:moveTo>
                    <a:cubicBezTo>
                      <a:pt x="0" y="25604"/>
                      <a:pt x="25604" y="0"/>
                      <a:pt x="57189" y="0"/>
                    </a:cubicBezTo>
                    <a:lnTo>
                      <a:pt x="1916271" y="0"/>
                    </a:lnTo>
                    <a:cubicBezTo>
                      <a:pt x="1947856" y="0"/>
                      <a:pt x="1973460" y="25604"/>
                      <a:pt x="1973460" y="57189"/>
                    </a:cubicBezTo>
                    <a:lnTo>
                      <a:pt x="1973460" y="514702"/>
                    </a:lnTo>
                    <a:cubicBezTo>
                      <a:pt x="1973460" y="546287"/>
                      <a:pt x="1947856" y="571891"/>
                      <a:pt x="1916271" y="571891"/>
                    </a:cubicBezTo>
                    <a:lnTo>
                      <a:pt x="57189" y="571891"/>
                    </a:lnTo>
                    <a:cubicBezTo>
                      <a:pt x="25604" y="571891"/>
                      <a:pt x="0" y="546287"/>
                      <a:pt x="0" y="514702"/>
                    </a:cubicBezTo>
                    <a:lnTo>
                      <a:pt x="0" y="5718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47225" tIns="39600" rIns="47225" bIns="3960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Reporting</a:t>
                </a:r>
                <a:endParaRPr/>
              </a:p>
            </p:txBody>
          </p:sp>
        </p:grpSp>
        <p:grpSp>
          <p:nvGrpSpPr>
            <p:cNvPr id="380" name="Google Shape;380;p13"/>
            <p:cNvGrpSpPr/>
            <p:nvPr/>
          </p:nvGrpSpPr>
          <p:grpSpPr>
            <a:xfrm>
              <a:off x="3585269" y="2557861"/>
              <a:ext cx="4625298" cy="4071540"/>
              <a:chOff x="3585269" y="2557861"/>
              <a:chExt cx="4625298" cy="4071540"/>
            </a:xfrm>
          </p:grpSpPr>
          <p:sp>
            <p:nvSpPr>
              <p:cNvPr id="381" name="Google Shape;381;p13"/>
              <p:cNvSpPr/>
              <p:nvPr/>
            </p:nvSpPr>
            <p:spPr>
              <a:xfrm>
                <a:off x="3585269" y="2557861"/>
                <a:ext cx="1973460" cy="1265367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971194" extrusionOk="0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8925" tIns="51300" rIns="58925" bIns="51300" anchor="t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Assessment Tools</a:t>
                </a:r>
                <a:endParaRPr/>
              </a:p>
              <a:p>
                <a:pPr marL="42983" marR="0" lvl="1" indent="-69850" algn="l" rtl="0">
                  <a:lnSpc>
                    <a:spcPct val="90000"/>
                  </a:lnSpc>
                  <a:spcBef>
                    <a:spcPts val="38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en-US" sz="1100" b="0" i="0" u="none" strike="noStrike" cap="none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Planning tools</a:t>
                </a:r>
                <a:endParaRPr/>
              </a:p>
              <a:p>
                <a:pPr marL="42983" marR="0" lvl="1" indent="-69850" algn="l" rtl="0">
                  <a:lnSpc>
                    <a:spcPct val="90000"/>
                  </a:lnSpc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en-US" sz="1100" b="0" i="0" u="none" strike="noStrike" cap="none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Training Docs</a:t>
                </a:r>
                <a:endParaRPr/>
              </a:p>
              <a:p>
                <a:pPr marL="42983" marR="0" lvl="1" indent="-69850" algn="l" rtl="0">
                  <a:lnSpc>
                    <a:spcPct val="90000"/>
                  </a:lnSpc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en-US" sz="1100" b="0" i="0" u="none" strike="noStrike" cap="none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Data Collection Instructions</a:t>
                </a:r>
                <a:endParaRPr/>
              </a:p>
            </p:txBody>
          </p:sp>
          <p:sp>
            <p:nvSpPr>
              <p:cNvPr id="382" name="Google Shape;382;p13"/>
              <p:cNvSpPr/>
              <p:nvPr/>
            </p:nvSpPr>
            <p:spPr>
              <a:xfrm>
                <a:off x="3585269" y="3903599"/>
                <a:ext cx="1973460" cy="893163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971194" extrusionOk="0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8925" tIns="51300" rIns="58925" bIns="51300" anchor="t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Reporting Tools</a:t>
                </a:r>
                <a:endParaRPr/>
              </a:p>
              <a:p>
                <a:pPr marL="42983" marR="0" lvl="1" indent="-69850" algn="l" rtl="0">
                  <a:lnSpc>
                    <a:spcPct val="90000"/>
                  </a:lnSpc>
                  <a:spcBef>
                    <a:spcPts val="38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en-US" sz="1100" b="0" i="0" u="none" strike="noStrike" cap="none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Templates</a:t>
                </a:r>
                <a:endParaRPr/>
              </a:p>
              <a:p>
                <a:pPr marL="42983" marR="0" lvl="1" indent="-69850" algn="l" rtl="0">
                  <a:lnSpc>
                    <a:spcPct val="90000"/>
                  </a:lnSpc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en-US" sz="1100" b="0" i="0" u="none" strike="noStrike" cap="none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Analysis workbooks</a:t>
                </a:r>
                <a:endParaRPr/>
              </a:p>
            </p:txBody>
          </p:sp>
          <p:sp>
            <p:nvSpPr>
              <p:cNvPr id="383" name="Google Shape;383;p13"/>
              <p:cNvSpPr/>
              <p:nvPr/>
            </p:nvSpPr>
            <p:spPr>
              <a:xfrm>
                <a:off x="3585269" y="4919997"/>
                <a:ext cx="1973460" cy="170834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971194" extrusionOk="0">
                    <a:moveTo>
                      <a:pt x="0" y="97119"/>
                    </a:moveTo>
                    <a:cubicBezTo>
                      <a:pt x="0" y="43482"/>
                      <a:pt x="43482" y="0"/>
                      <a:pt x="97119" y="0"/>
                    </a:cubicBezTo>
                    <a:lnTo>
                      <a:pt x="1876341" y="0"/>
                    </a:lnTo>
                    <a:cubicBezTo>
                      <a:pt x="1929978" y="0"/>
                      <a:pt x="1973460" y="43482"/>
                      <a:pt x="1973460" y="97119"/>
                    </a:cubicBezTo>
                    <a:lnTo>
                      <a:pt x="1973460" y="874075"/>
                    </a:lnTo>
                    <a:cubicBezTo>
                      <a:pt x="1973460" y="927712"/>
                      <a:pt x="1929978" y="971194"/>
                      <a:pt x="1876341" y="971194"/>
                    </a:cubicBezTo>
                    <a:lnTo>
                      <a:pt x="97119" y="971194"/>
                    </a:lnTo>
                    <a:cubicBezTo>
                      <a:pt x="43482" y="971194"/>
                      <a:pt x="0" y="927712"/>
                      <a:pt x="0" y="874075"/>
                    </a:cubicBezTo>
                    <a:lnTo>
                      <a:pt x="0" y="97119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8925" tIns="51300" rIns="58925" bIns="51300" anchor="t" anchorCtr="0">
                <a:noAutofit/>
              </a:bodyPr>
              <a:lstStyle/>
              <a:p>
                <a:pPr marL="0" marR="0" lvl="0" indent="0" algn="l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Survey tools</a:t>
                </a:r>
                <a:endParaRPr/>
              </a:p>
              <a:p>
                <a:pPr marL="42983" marR="0" lvl="1" indent="-69850" algn="l" rtl="0">
                  <a:lnSpc>
                    <a:spcPct val="90000"/>
                  </a:lnSpc>
                  <a:spcBef>
                    <a:spcPts val="38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en-US" sz="1100" b="0" i="0" u="none" strike="noStrike" cap="none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KPI list &amp; definitions</a:t>
                </a:r>
                <a:endParaRPr/>
              </a:p>
              <a:p>
                <a:pPr marL="42983" marR="0" lvl="1" indent="-69850" algn="l" rtl="0">
                  <a:lnSpc>
                    <a:spcPct val="90000"/>
                  </a:lnSpc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en-US" sz="1100" b="0" i="0" u="none" strike="noStrike" cap="none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CMM Model (functions, levels of service, etc.)</a:t>
                </a:r>
                <a:endParaRPr/>
              </a:p>
              <a:p>
                <a:pPr marL="42983" marR="0" lvl="1" indent="-69850" algn="l" rtl="0">
                  <a:lnSpc>
                    <a:spcPct val="90000"/>
                  </a:lnSpc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en-US" sz="1100" b="0" i="0" u="none" strike="noStrike" cap="none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Survey Instructions</a:t>
                </a:r>
                <a:endParaRPr/>
              </a:p>
              <a:p>
                <a:pPr marL="42983" marR="0" lvl="1" indent="-69850" algn="l" rtl="0">
                  <a:lnSpc>
                    <a:spcPct val="90000"/>
                  </a:lnSpc>
                  <a:spcBef>
                    <a:spcPts val="165"/>
                  </a:spcBef>
                  <a:spcAft>
                    <a:spcPts val="0"/>
                  </a:spcAft>
                  <a:buClr>
                    <a:schemeClr val="dk1"/>
                  </a:buClr>
                  <a:buSzPts val="1100"/>
                  <a:buFont typeface="Gill Sans"/>
                  <a:buChar char="•"/>
                </a:pPr>
                <a:r>
                  <a:rPr lang="en-US" sz="1100" b="0" i="0" u="none" strike="noStrike" cap="none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Analysis Plans</a:t>
                </a:r>
                <a:endParaRPr/>
              </a:p>
            </p:txBody>
          </p:sp>
          <p:sp>
            <p:nvSpPr>
              <p:cNvPr id="384" name="Google Shape;384;p13"/>
              <p:cNvSpPr/>
              <p:nvPr/>
            </p:nvSpPr>
            <p:spPr>
              <a:xfrm>
                <a:off x="6237107" y="2589624"/>
                <a:ext cx="1973460" cy="93829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720159" extrusionOk="0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1550" tIns="43950" rIns="51550" bIns="4395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Survey CTO Code</a:t>
                </a:r>
                <a:endParaRPr/>
              </a:p>
            </p:txBody>
          </p:sp>
          <p:sp>
            <p:nvSpPr>
              <p:cNvPr id="385" name="Google Shape;385;p13"/>
              <p:cNvSpPr/>
              <p:nvPr/>
            </p:nvSpPr>
            <p:spPr>
              <a:xfrm>
                <a:off x="6237107" y="3634170"/>
                <a:ext cx="1973460" cy="93829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720159" extrusionOk="0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1550" tIns="43950" rIns="51550" bIns="4395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Printable copies of Surveys</a:t>
                </a:r>
                <a:endParaRPr/>
              </a:p>
            </p:txBody>
          </p:sp>
          <p:sp>
            <p:nvSpPr>
              <p:cNvPr id="386" name="Google Shape;386;p13"/>
              <p:cNvSpPr/>
              <p:nvPr/>
            </p:nvSpPr>
            <p:spPr>
              <a:xfrm>
                <a:off x="6236160" y="4678716"/>
                <a:ext cx="1973460" cy="93829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720159" extrusionOk="0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1550" tIns="43950" rIns="51550" bIns="4395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CMM Master Questionnaire</a:t>
                </a:r>
                <a:endParaRPr/>
              </a:p>
            </p:txBody>
          </p:sp>
          <p:sp>
            <p:nvSpPr>
              <p:cNvPr id="387" name="Google Shape;387;p13"/>
              <p:cNvSpPr/>
              <p:nvPr/>
            </p:nvSpPr>
            <p:spPr>
              <a:xfrm>
                <a:off x="6237107" y="5691107"/>
                <a:ext cx="1973460" cy="938294"/>
              </a:xfrm>
              <a:custGeom>
                <a:avLst/>
                <a:gdLst/>
                <a:ahLst/>
                <a:cxnLst/>
                <a:rect l="l" t="t" r="r" b="b"/>
                <a:pathLst>
                  <a:path w="1973460" h="720159" extrusionOk="0">
                    <a:moveTo>
                      <a:pt x="0" y="72016"/>
                    </a:moveTo>
                    <a:cubicBezTo>
                      <a:pt x="0" y="32243"/>
                      <a:pt x="32243" y="0"/>
                      <a:pt x="72016" y="0"/>
                    </a:cubicBezTo>
                    <a:lnTo>
                      <a:pt x="1901444" y="0"/>
                    </a:lnTo>
                    <a:cubicBezTo>
                      <a:pt x="1941217" y="0"/>
                      <a:pt x="1973460" y="32243"/>
                      <a:pt x="1973460" y="72016"/>
                    </a:cubicBezTo>
                    <a:lnTo>
                      <a:pt x="1973460" y="648143"/>
                    </a:lnTo>
                    <a:cubicBezTo>
                      <a:pt x="1973460" y="687916"/>
                      <a:pt x="1941217" y="720159"/>
                      <a:pt x="1901444" y="720159"/>
                    </a:cubicBezTo>
                    <a:lnTo>
                      <a:pt x="72016" y="720159"/>
                    </a:lnTo>
                    <a:cubicBezTo>
                      <a:pt x="32243" y="720159"/>
                      <a:pt x="0" y="687916"/>
                      <a:pt x="0" y="648143"/>
                    </a:cubicBezTo>
                    <a:lnTo>
                      <a:pt x="0" y="72016"/>
                    </a:lnTo>
                    <a:close/>
                  </a:path>
                </a:pathLst>
              </a:custGeom>
              <a:solidFill>
                <a:srgbClr val="F2F2F2"/>
              </a:solidFill>
              <a:ln w="25400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51550" tIns="43950" rIns="51550" bIns="43950" anchor="ctr" anchorCtr="0">
                <a:noAutofit/>
              </a:bodyPr>
              <a:lstStyle/>
              <a:p>
                <a:pPr marL="0" marR="0" lvl="0" indent="0" algn="ctr" rtl="0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100" b="1">
                    <a:solidFill>
                      <a:schemeClr val="dk1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KPI Collection tool</a:t>
                </a:r>
                <a:endParaRPr/>
              </a:p>
            </p:txBody>
          </p:sp>
        </p:grpSp>
      </p:grpSp>
      <p:sp>
        <p:nvSpPr>
          <p:cNvPr id="388" name="Google Shape;388;p13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389" name="Google Shape;389;p13"/>
          <p:cNvSpPr/>
          <p:nvPr/>
        </p:nvSpPr>
        <p:spPr>
          <a:xfrm>
            <a:off x="3138511" y="2510187"/>
            <a:ext cx="2463159" cy="949402"/>
          </a:xfrm>
          <a:prstGeom prst="ellipse">
            <a:avLst/>
          </a:prstGeom>
          <a:noFill/>
          <a:ln w="508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4"/>
          <p:cNvSpPr txBox="1">
            <a:spLocks noGrp="1"/>
          </p:cNvSpPr>
          <p:nvPr>
            <p:ph type="title"/>
          </p:nvPr>
        </p:nvSpPr>
        <p:spPr>
          <a:xfrm>
            <a:off x="686104" y="1077439"/>
            <a:ext cx="7772400" cy="439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070"/>
              <a:buFont typeface="Gill Sans"/>
              <a:buNone/>
            </a:pP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07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r>
              <a:rPr lang="en-US" sz="216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/>
            </a:r>
            <a:br>
              <a:rPr lang="en-US" sz="216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</a:br>
            <a:endParaRPr sz="2160" b="1">
              <a:solidFill>
                <a:srgbClr val="C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6" name="Google Shape;396;p14"/>
          <p:cNvSpPr txBox="1">
            <a:spLocks noGrp="1"/>
          </p:cNvSpPr>
          <p:nvPr>
            <p:ph type="dt" idx="10"/>
          </p:nvPr>
        </p:nvSpPr>
        <p:spPr>
          <a:xfrm>
            <a:off x="1524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" b="0" i="0">
                <a:solidFill>
                  <a:srgbClr val="635C5B"/>
                </a:solidFill>
                <a:latin typeface="Gill Sans"/>
                <a:ea typeface="Gill Sans"/>
                <a:cs typeface="Gill Sans"/>
                <a:sym typeface="Gill Sans"/>
              </a:rPr>
              <a:t>10/28/2019</a:t>
            </a:r>
            <a:endParaRPr sz="500" b="0" i="0">
              <a:solidFill>
                <a:srgbClr val="635C5B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7" name="Google Shape;397;p14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500" b="0" i="0">
                <a:solidFill>
                  <a:srgbClr val="635C5B"/>
                </a:solidFill>
                <a:latin typeface="Gill Sans"/>
                <a:ea typeface="Gill Sans"/>
                <a:cs typeface="Gill Sans"/>
                <a:sym typeface="Gill Sans"/>
              </a:rPr>
              <a:t>4</a:t>
            </a:fld>
            <a:endParaRPr sz="500" b="0" i="0">
              <a:solidFill>
                <a:srgbClr val="635C5B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8" name="Google Shape;398;p14"/>
          <p:cNvSpPr txBox="1"/>
          <p:nvPr/>
        </p:nvSpPr>
        <p:spPr>
          <a:xfrm>
            <a:off x="310444" y="1179550"/>
            <a:ext cx="3620291" cy="5156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normAutofit/>
          </a:bodyPr>
          <a:lstStyle/>
          <a:p>
            <a:pPr marL="557557" marR="0" lvl="1" indent="-213711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Six major reporting templates</a:t>
            </a:r>
            <a:endParaRPr/>
          </a:p>
          <a:p>
            <a:pPr marL="557557" marR="0" lvl="1" indent="0" algn="l" rtl="0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>
                <a:srgbClr val="6C6463"/>
              </a:buClr>
              <a:buSzPts val="3500"/>
              <a:buFont typeface="Arial"/>
              <a:buNone/>
            </a:pPr>
            <a:endParaRPr sz="3500" b="0" i="0" u="none" strike="noStrike" cap="none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marL="557557" marR="0" lvl="1" indent="-213711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</a:pPr>
            <a:r>
              <a:rPr lang="en-US" sz="2400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Tailored to specific audience or need</a:t>
            </a:r>
            <a:endParaRPr/>
          </a:p>
          <a:p>
            <a:pPr marL="557557" marR="0" lvl="1" indent="-99411" algn="l" rtl="0">
              <a:lnSpc>
                <a:spcPct val="80000"/>
              </a:lnSpc>
              <a:spcBef>
                <a:spcPts val="360"/>
              </a:spcBef>
              <a:spcAft>
                <a:spcPts val="0"/>
              </a:spcAft>
              <a:buClr>
                <a:srgbClr val="6C6463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9" name="Google Shape;399;p14"/>
          <p:cNvSpPr/>
          <p:nvPr/>
        </p:nvSpPr>
        <p:spPr>
          <a:xfrm>
            <a:off x="686104" y="363559"/>
            <a:ext cx="2532328" cy="4421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>Reporting Detail</a:t>
            </a:r>
            <a:endParaRPr sz="24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400" name="Google Shape;400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93021" y="81327"/>
            <a:ext cx="4603352" cy="51563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5"/>
          <p:cNvSpPr txBox="1">
            <a:spLocks noGrp="1"/>
          </p:cNvSpPr>
          <p:nvPr>
            <p:ph type="title"/>
          </p:nvPr>
        </p:nvSpPr>
        <p:spPr>
          <a:xfrm>
            <a:off x="4219575" y="173928"/>
            <a:ext cx="200025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en-US" b="1"/>
              <a:t>Full Report</a:t>
            </a:r>
            <a:endParaRPr b="1"/>
          </a:p>
        </p:txBody>
      </p:sp>
      <p:sp>
        <p:nvSpPr>
          <p:cNvPr id="406" name="Google Shape;406;p15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10/28/2019</a:t>
            </a:r>
            <a:endParaRPr/>
          </a:p>
        </p:txBody>
      </p:sp>
      <p:sp>
        <p:nvSpPr>
          <p:cNvPr id="407" name="Google Shape;407;p15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15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pic>
        <p:nvPicPr>
          <p:cNvPr id="409" name="Google Shape;409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7150" y="42120"/>
            <a:ext cx="4162425" cy="5124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54599" y="635592"/>
            <a:ext cx="3622675" cy="45477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6"/>
          <p:cNvSpPr txBox="1">
            <a:spLocks noGrp="1"/>
          </p:cNvSpPr>
          <p:nvPr>
            <p:ph type="sldNum" idx="12"/>
          </p:nvPr>
        </p:nvSpPr>
        <p:spPr>
          <a:xfrm>
            <a:off x="6858000" y="4872642"/>
            <a:ext cx="2133600" cy="1692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500" b="0" i="0">
                <a:solidFill>
                  <a:srgbClr val="635C5B"/>
                </a:solidFill>
                <a:latin typeface="Gill Sans"/>
                <a:ea typeface="Gill Sans"/>
                <a:cs typeface="Gill Sans"/>
                <a:sym typeface="Gill Sans"/>
              </a:rPr>
              <a:t>6</a:t>
            </a:fld>
            <a:endParaRPr sz="500" b="0" i="0">
              <a:solidFill>
                <a:srgbClr val="635C5B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17" name="Google Shape;417;p16"/>
          <p:cNvSpPr/>
          <p:nvPr/>
        </p:nvSpPr>
        <p:spPr>
          <a:xfrm>
            <a:off x="3377330" y="90482"/>
            <a:ext cx="6171896" cy="349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750" tIns="34375" rIns="68750" bIns="343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C00000"/>
                </a:solidFill>
                <a:latin typeface="Gill Sans"/>
                <a:ea typeface="Gill Sans"/>
                <a:cs typeface="Gill Sans"/>
                <a:sym typeface="Gill Sans"/>
              </a:rPr>
              <a:t>Full Report Detail</a:t>
            </a:r>
            <a:endParaRPr sz="1800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418" name="Google Shape;418;p16"/>
          <p:cNvPicPr preferRelativeResize="0"/>
          <p:nvPr/>
        </p:nvPicPr>
        <p:blipFill rotWithShape="1">
          <a:blip r:embed="rId3">
            <a:alphaModFix/>
          </a:blip>
          <a:srcRect t="13142" r="914" b="2133"/>
          <a:stretch/>
        </p:blipFill>
        <p:spPr>
          <a:xfrm>
            <a:off x="152401" y="379837"/>
            <a:ext cx="8839200" cy="4779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17"/>
          <p:cNvSpPr txBox="1">
            <a:spLocks noGrp="1"/>
          </p:cNvSpPr>
          <p:nvPr>
            <p:ph type="title"/>
          </p:nvPr>
        </p:nvSpPr>
        <p:spPr>
          <a:xfrm>
            <a:off x="845605" y="118714"/>
            <a:ext cx="2278595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en-US" b="1"/>
              <a:t>NSCA Brief</a:t>
            </a:r>
            <a:endParaRPr b="1"/>
          </a:p>
        </p:txBody>
      </p:sp>
      <p:pic>
        <p:nvPicPr>
          <p:cNvPr id="424" name="Google Shape;424;p17" descr="3-NSCA Brief Example–2018.pdf - Adobe Acrobat Standard 201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5213" t="18105" r="7677"/>
          <a:stretch/>
        </p:blipFill>
        <p:spPr>
          <a:xfrm>
            <a:off x="5126874" y="62204"/>
            <a:ext cx="3998075" cy="5189327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17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10/28/2019</a:t>
            </a:r>
            <a:endParaRPr/>
          </a:p>
        </p:txBody>
      </p:sp>
      <p:sp>
        <p:nvSpPr>
          <p:cNvPr id="426" name="Google Shape;426;p17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17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pic>
        <p:nvPicPr>
          <p:cNvPr id="428" name="Google Shape;428;p17" descr="2-NSCA Brief–Template-2018.pdf - Adobe Acrobat Standard 2017"/>
          <p:cNvPicPr preferRelativeResize="0"/>
          <p:nvPr/>
        </p:nvPicPr>
        <p:blipFill rotWithShape="1">
          <a:blip r:embed="rId4">
            <a:alphaModFix/>
          </a:blip>
          <a:srcRect l="10791" t="17140" r="15939" b="38330"/>
          <a:stretch/>
        </p:blipFill>
        <p:spPr>
          <a:xfrm>
            <a:off x="38099" y="580379"/>
            <a:ext cx="5095875" cy="41535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18"/>
          <p:cNvSpPr txBox="1">
            <a:spLocks noGrp="1"/>
          </p:cNvSpPr>
          <p:nvPr>
            <p:ph type="title"/>
          </p:nvPr>
        </p:nvSpPr>
        <p:spPr>
          <a:xfrm>
            <a:off x="276529" y="350103"/>
            <a:ext cx="2961971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en-US" b="1"/>
              <a:t>Data Dashboard </a:t>
            </a:r>
            <a:br>
              <a:rPr lang="en-US" b="1"/>
            </a:br>
            <a:r>
              <a:rPr lang="en-US" b="1"/>
              <a:t>- KPI</a:t>
            </a:r>
            <a:endParaRPr b="1"/>
          </a:p>
        </p:txBody>
      </p:sp>
      <p:sp>
        <p:nvSpPr>
          <p:cNvPr id="434" name="Google Shape;434;p18"/>
          <p:cNvSpPr txBox="1">
            <a:spLocks noGrp="1"/>
          </p:cNvSpPr>
          <p:nvPr>
            <p:ph type="body" idx="1"/>
          </p:nvPr>
        </p:nvSpPr>
        <p:spPr>
          <a:xfrm>
            <a:off x="685800" y="1296987"/>
            <a:ext cx="7772400" cy="320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30188" lvl="0" indent="-128588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600"/>
              <a:buNone/>
            </a:pPr>
            <a:endParaRPr/>
          </a:p>
        </p:txBody>
      </p:sp>
      <p:sp>
        <p:nvSpPr>
          <p:cNvPr id="435" name="Google Shape;435;p18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10/28/2019</a:t>
            </a:r>
            <a:endParaRPr/>
          </a:p>
        </p:txBody>
      </p:sp>
      <p:sp>
        <p:nvSpPr>
          <p:cNvPr id="436" name="Google Shape;436;p18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7" name="Google Shape;437;p18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  <p:pic>
        <p:nvPicPr>
          <p:cNvPr id="438" name="Google Shape;438;p18" descr="Microsoft Excel - KPI non-central analysis Uganda_5.25.18_COMPILED HCs_6.28.18.xlsx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84075" y="311447"/>
            <a:ext cx="5115449" cy="47389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3" name="Google Shape;443;p19"/>
          <p:cNvGraphicFramePr/>
          <p:nvPr/>
        </p:nvGraphicFramePr>
        <p:xfrm>
          <a:off x="685801" y="144462"/>
          <a:ext cx="8210550" cy="5214695"/>
        </p:xfrm>
        <a:graphic>
          <a:graphicData uri="http://schemas.openxmlformats.org/drawingml/2006/table">
            <a:tbl>
              <a:tblPr>
                <a:noFill/>
                <a:tableStyleId>{B8EC1A41-4E87-4535-A0BD-8AA4C3FA1F6A}</a:tableStyleId>
              </a:tblPr>
              <a:tblGrid>
                <a:gridCol w="4375775"/>
                <a:gridCol w="652400"/>
                <a:gridCol w="636475"/>
                <a:gridCol w="636475"/>
                <a:gridCol w="636475"/>
                <a:gridCol w="636475"/>
                <a:gridCol w="636475"/>
              </a:tblGrid>
              <a:tr h="171475">
                <a:tc rowSpan="2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KPI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Level of supply chain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44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Health Center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General Hospital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Regional Hospital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District Health Office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NGO Med Stores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CMS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D9D9D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 = 83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 = 16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 = 7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 = 31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 = 0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 = 0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9D9D9"/>
                    </a:solidFill>
                  </a:tcPr>
                </a:tc>
              </a:tr>
              <a:tr h="171475">
                <a:tc gridSpan="7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Stockout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Stockout on day of assessment, average across tracer commodities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Stockout days for period November 2017 through April 2018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Average # of days per month with stockout, if there was a stockout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 gridSpan="7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Accuracy of stock records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Stocked according to plan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Stock card accuracy: Percentage of facilities at 100% (Paper)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Stock card accuracy: Percentage of facilities at 100% (electronic)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 gridSpan="7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Distribution - Responsiveness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Percentage of orders adjusted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Order turnaround time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Percentage of orders as emergency orders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Percentage of orders delivered on or before promised delivery date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 of total stock lost, damaged or expiry during December-May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 gridSpan="7"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1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Other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Percentage of days with a temperature excursion in cold storage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-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Percentage of supply chain staff leaving (2016)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7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7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A6A6A6"/>
                    </a:solidFill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</a:tr>
              <a:tr h="1714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26B0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b="0" i="0" u="none" strike="noStrike" cap="none">
                        <a:solidFill>
                          <a:srgbClr val="000000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B050"/>
                    </a:solidFill>
                  </a:tcPr>
                </a:tc>
              </a:tr>
              <a:tr h="721625">
                <a:tc gridSpan="2"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Farthest from suggested performance standard</a:t>
                      </a:r>
                      <a:endParaRPr/>
                    </a:p>
                  </a:txBody>
                  <a:tcPr marL="4725" marR="4725" marT="47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endParaRPr/>
                    </a:p>
                  </a:txBody>
                  <a:tcPr marL="4725" marR="4725" marT="4725" marB="0" anchor="b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 </a:t>
                      </a:r>
                      <a:r>
                        <a:rPr lang="en-US" sz="1100" b="0" i="0" u="none" strike="noStrike" cap="none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Meets/exceeds performance standard</a:t>
                      </a:r>
                      <a:endParaRPr/>
                    </a:p>
                  </a:txBody>
                  <a:tcPr marL="4725" marR="4725" marT="4725" marB="0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44" name="Google Shape;444;p19"/>
          <p:cNvSpPr txBox="1">
            <a:spLocks noGrp="1"/>
          </p:cNvSpPr>
          <p:nvPr>
            <p:ph type="title"/>
          </p:nvPr>
        </p:nvSpPr>
        <p:spPr>
          <a:xfrm>
            <a:off x="76200" y="-224870"/>
            <a:ext cx="7772400" cy="11011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2400"/>
              <a:buFont typeface="Gill Sans"/>
              <a:buNone/>
            </a:pPr>
            <a:r>
              <a:rPr lang="en-US" b="1"/>
              <a:t>Data Dashboard – Non-Central KPI</a:t>
            </a:r>
            <a:br>
              <a:rPr lang="en-US" b="1"/>
            </a:br>
            <a:r>
              <a:rPr lang="en-US" b="1"/>
              <a:t> – Heat Map</a:t>
            </a:r>
            <a:endParaRPr b="1"/>
          </a:p>
        </p:txBody>
      </p:sp>
      <p:sp>
        <p:nvSpPr>
          <p:cNvPr id="445" name="Google Shape;445;p19"/>
          <p:cNvSpPr txBox="1">
            <a:spLocks noGrp="1"/>
          </p:cNvSpPr>
          <p:nvPr>
            <p:ph type="dt" idx="10"/>
          </p:nvPr>
        </p:nvSpPr>
        <p:spPr>
          <a:xfrm>
            <a:off x="1524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10/28/2019</a:t>
            </a:r>
            <a:endParaRPr/>
          </a:p>
        </p:txBody>
      </p:sp>
      <p:sp>
        <p:nvSpPr>
          <p:cNvPr id="446" name="Google Shape;446;p19"/>
          <p:cNvSpPr txBox="1">
            <a:spLocks noGrp="1"/>
          </p:cNvSpPr>
          <p:nvPr>
            <p:ph type="ftr" idx="11"/>
          </p:nvPr>
        </p:nvSpPr>
        <p:spPr>
          <a:xfrm>
            <a:off x="3124200" y="4864207"/>
            <a:ext cx="2895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19"/>
          <p:cNvSpPr txBox="1">
            <a:spLocks noGrp="1"/>
          </p:cNvSpPr>
          <p:nvPr>
            <p:ph type="sldNum" idx="12"/>
          </p:nvPr>
        </p:nvSpPr>
        <p:spPr>
          <a:xfrm>
            <a:off x="6858000" y="4864207"/>
            <a:ext cx="2133600" cy="1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6.9-Template_12.7.2016">
  <a:themeElements>
    <a:clrScheme name="Custom 2">
      <a:dk1>
        <a:srgbClr val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26046EBA-51FC-4DE0-8C28-32F21B8B47C3}"/>
</file>

<file path=customXml/itemProps2.xml><?xml version="1.0" encoding="utf-8"?>
<ds:datastoreItem xmlns:ds="http://schemas.openxmlformats.org/officeDocument/2006/customXml" ds:itemID="{516ED48B-9E00-4A08-9052-0FBCC6650D7B}"/>
</file>

<file path=customXml/itemProps3.xml><?xml version="1.0" encoding="utf-8"?>
<ds:datastoreItem xmlns:ds="http://schemas.openxmlformats.org/officeDocument/2006/customXml" ds:itemID="{95B7A917-A30B-4138-B1E8-2D5504500425}"/>
</file>

<file path=customXml/itemProps4.xml><?xml version="1.0" encoding="utf-8"?>
<ds:datastoreItem xmlns:ds="http://schemas.openxmlformats.org/officeDocument/2006/customXml" ds:itemID="{CC62CE24-4E9B-40ED-B282-CF8504DA12AC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766</Words>
  <Application>Microsoft Office PowerPoint</Application>
  <PresentationFormat>Custom</PresentationFormat>
  <Paragraphs>194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Gill Sans</vt:lpstr>
      <vt:lpstr>Noto Sans Symbols</vt:lpstr>
      <vt:lpstr>Times</vt:lpstr>
      <vt:lpstr>Calibri</vt:lpstr>
      <vt:lpstr>16.9-Template_12.7.2016</vt:lpstr>
      <vt:lpstr>PowerPoint Presentation</vt:lpstr>
      <vt:lpstr>    Reporting Detail   </vt:lpstr>
      <vt:lpstr>NSCA – Content Available to Partners</vt:lpstr>
      <vt:lpstr>       </vt:lpstr>
      <vt:lpstr>Full Report</vt:lpstr>
      <vt:lpstr>PowerPoint Presentation</vt:lpstr>
      <vt:lpstr>NSCA Brief</vt:lpstr>
      <vt:lpstr>Data Dashboard  - KPI</vt:lpstr>
      <vt:lpstr>Data Dashboard – Non-Central KPI  – Heat Map</vt:lpstr>
      <vt:lpstr>Data Dashboard – Non-Central KPI – Spider Graphs</vt:lpstr>
      <vt:lpstr>CMM Dashboard</vt:lpstr>
      <vt:lpstr>Data Dashboard – CMM – Bubble Map</vt:lpstr>
      <vt:lpstr>Data Tables and Charts</vt:lpstr>
      <vt:lpstr>Presentation Template</vt:lpstr>
      <vt:lpstr>Differentiated Use of NSCA outputs – Investment Example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USAID</dc:creator>
  <cp:lastModifiedBy>Kevin Pilz</cp:lastModifiedBy>
  <cp:revision>6</cp:revision>
  <dcterms:created xsi:type="dcterms:W3CDTF">2017-03-16T17:43:27Z</dcterms:created>
  <dcterms:modified xsi:type="dcterms:W3CDTF">2019-12-12T19:23:29Z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