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8" r:id="rId2"/>
    <p:sldId id="265" r:id="rId3"/>
    <p:sldId id="261" r:id="rId4"/>
    <p:sldId id="266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2516" autoAdjust="0"/>
  </p:normalViewPr>
  <p:slideViewPr>
    <p:cSldViewPr snapToGrid="0">
      <p:cViewPr varScale="1">
        <p:scale>
          <a:sx n="65" d="100"/>
          <a:sy n="65" d="100"/>
        </p:scale>
        <p:origin x="-72" y="-11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17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=""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=""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=""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872BA43-7AC7-4C85-A475-09DD78EA8C9A}" type="slidenum">
              <a:rPr lang="en-US" altLang="en-US"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en-US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 everyone to the training. Thank</a:t>
            </a:r>
            <a:r>
              <a:rPr lang="en-US" baseline="0" dirty="0" smtClean="0"/>
              <a:t> them for coming. Thank </a:t>
            </a:r>
            <a:r>
              <a:rPr lang="en-US" baseline="0" dirty="0" smtClean="0"/>
              <a:t>Christie, </a:t>
            </a:r>
            <a:r>
              <a:rPr lang="en-US" baseline="0" dirty="0" smtClean="0"/>
              <a:t>Arthur, Laura, Daniella and </a:t>
            </a:r>
            <a:r>
              <a:rPr lang="en-US" baseline="0" dirty="0" err="1" smtClean="0"/>
              <a:t>Henno</a:t>
            </a:r>
            <a:r>
              <a:rPr lang="en-US" baseline="0" dirty="0" smtClean="0"/>
              <a:t> for their support.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Review learning objectives for the training.</a:t>
            </a:r>
            <a:r>
              <a:rPr lang="en-US" baseline="0" dirty="0" smtClean="0"/>
              <a:t> </a:t>
            </a:r>
          </a:p>
          <a:p>
            <a:r>
              <a:rPr lang="en-US" dirty="0" smtClean="0"/>
              <a:t>You still</a:t>
            </a:r>
            <a:r>
              <a:rPr lang="en-US" baseline="0" dirty="0" smtClean="0"/>
              <a:t> won’t be an expert in all aspects of NSCA implementation, but you will have all the resources and knowledge needed to become one.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overviews the main theme of what we will be trying to accomplish each day.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all participants</a:t>
            </a:r>
            <a:r>
              <a:rPr lang="en-US" baseline="0" dirty="0" smtClean="0"/>
              <a:t> to introduce themselves. Name, what they do professionally, what their objectives are for the training. We have 20 minutes for this, so they can take about 30 seconds each.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 smtClean="0"/>
              <a:t>Each day we will start at 8:30 and end around 5:15. Please be on time at 8:30</a:t>
            </a:r>
            <a:r>
              <a:rPr lang="en-US" baseline="0" dirty="0" smtClean="0"/>
              <a:t> and after breaks, so we don’t run long.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Day 3 is currently scheduled to end at 5:30, but we hope we can make up the time and end at 5:15. 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en-US" dirty="0" smtClean="0"/>
              <a:t>Sign</a:t>
            </a:r>
            <a:r>
              <a:rPr lang="en-US" baseline="0" dirty="0" smtClean="0"/>
              <a:t> in sheet will be passed around each day.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Lunch break around 12:30 each day.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Coffee breaks around 10:30 and 3:30 each day.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Dietary Restrictions –</a:t>
            </a:r>
            <a:r>
              <a:rPr lang="en-US" baseline="0" dirty="0" err="1" smtClean="0"/>
              <a:t>Henno</a:t>
            </a:r>
            <a:r>
              <a:rPr lang="en-US" baseline="0" dirty="0" smtClean="0"/>
              <a:t> has arranged with the hotel. Talk to him for more information.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Bathroom location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Laptops – We are sharing materials via google drive, and some exercises will be on the computer. So, if you have a laptop, it will be useful to bring with you. We also recognize that you all are busy people and might have some demands from outside. Just remember that the NSCA is a large and complex tool, and any time you miss or are distracted will impact your ability to fully understand and implement the knowledge.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Google drive – Tiny URL made and on the screen. Has all the PPTs, agenda, most exercises (but not all).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Evaluation sheets at the end of each day are critical for us to learn and improve the training. Please take 5 minutes to do it </a:t>
            </a:r>
            <a:r>
              <a:rPr lang="en-US" baseline="0" dirty="0" smtClean="0"/>
              <a:t>thoughtfully. 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start the training! These are the objectives for today. We will conclude</a:t>
            </a:r>
            <a:r>
              <a:rPr lang="en-US" baseline="0" dirty="0" smtClean="0"/>
              <a:t> with an exercise on stakeholder engagement.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46B8C-B910-BF49-A73D-C45B5A53796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NSCAtrainin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6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=""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9536722" cy="2843067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</a:t>
            </a:r>
            <a:r>
              <a:rPr lang="en-US" altLang="en-US" sz="320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TRAINING</a:t>
            </a:r>
          </a:p>
          <a:p>
            <a:pPr>
              <a:lnSpc>
                <a:spcPct val="80000"/>
              </a:lnSpc>
            </a:pPr>
            <a:endParaRPr lang="en-US" altLang="en-US" sz="3200" dirty="0">
              <a:solidFill>
                <a:srgbClr val="FFFFFF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marL="1211263" indent="-1211263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1</a:t>
            </a:r>
            <a:r>
              <a:rPr lang="en-US" altLang="en-US" sz="320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: Overview </a:t>
            </a: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of Course, </a:t>
            </a:r>
            <a:r>
              <a:rPr lang="en-US" altLang="en-US" sz="320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Introductions </a:t>
            </a: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and Logistics</a:t>
            </a:r>
            <a:endParaRPr lang="en-US" altLang="en-US" sz="3200" dirty="0" smtClean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=""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prstClr val="white"/>
                </a:solidFill>
                <a:latin typeface="Calibri Light" panose="020F0302020204030204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148965807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pilz\Pictures\Supply Chain\Bussa HC - Drugstore - 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058"/>
          <a:stretch/>
        </p:blipFill>
        <p:spPr bwMode="auto">
          <a:xfrm>
            <a:off x="1619480" y="1000694"/>
            <a:ext cx="9628996" cy="576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518" y="221904"/>
            <a:ext cx="10362282" cy="723705"/>
          </a:xfrm>
        </p:spPr>
        <p:txBody>
          <a:bodyPr/>
          <a:lstStyle/>
          <a:p>
            <a:pPr algn="ctr" eaLnBrk="1" hangingPunct="1"/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Welcome</a:t>
            </a: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912778">
              <a:lnSpc>
                <a:spcPct val="80000"/>
              </a:lnSpc>
            </a:pPr>
            <a:endParaRPr lang="en-US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785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Learning </a:t>
            </a:r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Objective for Training</a:t>
            </a: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365813"/>
            <a:ext cx="11668186" cy="5492186"/>
          </a:xfrm>
        </p:spPr>
        <p:txBody>
          <a:bodyPr>
            <a:normAutofit/>
          </a:bodyPr>
          <a:lstStyle/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4000" dirty="0" smtClean="0"/>
              <a:t>Prepare you to </a:t>
            </a:r>
            <a:r>
              <a:rPr lang="en-US" sz="4000" dirty="0"/>
              <a:t>implement NSCA </a:t>
            </a:r>
            <a:r>
              <a:rPr lang="en-US" sz="4000" dirty="0" smtClean="0"/>
              <a:t>assessments</a:t>
            </a:r>
            <a:r>
              <a:rPr lang="en-US" sz="4000" dirty="0" smtClean="0">
                <a:solidFill>
                  <a:srgbClr val="C00000"/>
                </a:solidFill>
                <a:latin typeface="Gill Sans MT" panose="020B0502020104020203" pitchFamily="34" charset="0"/>
              </a:rPr>
              <a:t>.</a:t>
            </a:r>
          </a:p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sz="40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What is the NSCA? </a:t>
            </a:r>
            <a:endParaRPr lang="en-US" sz="3200" dirty="0">
              <a:latin typeface="Gill Sans MT" panose="020B0502020104020203" pitchFamily="34" charset="0"/>
            </a:endParaRP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How do I use the NSCA?</a:t>
            </a:r>
            <a:endParaRPr lang="en-US" sz="3200" dirty="0">
              <a:latin typeface="Gill Sans MT" panose="020B0502020104020203" pitchFamily="34" charset="0"/>
            </a:endParaRP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What are the components of an NSCA?</a:t>
            </a:r>
            <a:endParaRPr lang="en-US" sz="3200" dirty="0">
              <a:latin typeface="Gill Sans MT" panose="020B0502020104020203" pitchFamily="34" charset="0"/>
            </a:endParaRP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How do I implement the NSCA? 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Where do I go for more information?</a:t>
            </a:r>
            <a:endParaRPr lang="en-US" sz="3200" dirty="0">
              <a:latin typeface="Gill Sans MT" panose="020B0502020104020203" pitchFamily="34" charset="0"/>
            </a:endParaRP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GB" sz="3200" dirty="0" smtClean="0">
                <a:latin typeface="Gill Sans MT" panose="020B0502020104020203" pitchFamily="34" charset="0"/>
              </a:rPr>
              <a:t>What do I do next? </a:t>
            </a:r>
            <a:endParaRPr lang="en-GB" sz="3200" dirty="0">
              <a:latin typeface="Gill Sans MT" panose="020B0502020104020203" pitchFamily="34" charset="0"/>
            </a:endParaRPr>
          </a:p>
          <a:p>
            <a:pPr defTabSz="912778">
              <a:lnSpc>
                <a:spcPct val="80000"/>
              </a:lnSpc>
            </a:pPr>
            <a:endParaRPr lang="en-US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3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47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Day by Day</a:t>
            </a: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7"/>
            <a:ext cx="11668186" cy="5499224"/>
          </a:xfrm>
        </p:spPr>
        <p:txBody>
          <a:bodyPr>
            <a:normAutofit/>
          </a:bodyPr>
          <a:lstStyle/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3200" b="1" dirty="0" smtClean="0">
                <a:latin typeface="Gill Sans MT" panose="020B0502020104020203" pitchFamily="34" charset="0"/>
              </a:rPr>
              <a:t>Day 1</a:t>
            </a:r>
            <a:r>
              <a:rPr lang="en-GB" sz="3200" dirty="0" smtClean="0">
                <a:latin typeface="Gill Sans MT" panose="020B0502020104020203" pitchFamily="34" charset="0"/>
              </a:rPr>
              <a:t> – Overall understanding of the NSCA, what the NSCA can do for you</a:t>
            </a: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3200" b="1" dirty="0">
                <a:latin typeface="Gill Sans MT" panose="020B0502020104020203" pitchFamily="34" charset="0"/>
              </a:rPr>
              <a:t>Day </a:t>
            </a:r>
            <a:r>
              <a:rPr lang="en-GB" sz="3200" b="1" dirty="0" smtClean="0">
                <a:latin typeface="Gill Sans MT" panose="020B0502020104020203" pitchFamily="34" charset="0"/>
              </a:rPr>
              <a:t>2</a:t>
            </a:r>
            <a:r>
              <a:rPr lang="en-GB" sz="3200" dirty="0" smtClean="0">
                <a:latin typeface="Gill Sans MT" panose="020B0502020104020203" pitchFamily="34" charset="0"/>
              </a:rPr>
              <a:t> </a:t>
            </a:r>
            <a:r>
              <a:rPr lang="en-GB" sz="3200" dirty="0">
                <a:latin typeface="Gill Sans MT" panose="020B0502020104020203" pitchFamily="34" charset="0"/>
              </a:rPr>
              <a:t>– </a:t>
            </a:r>
            <a:r>
              <a:rPr lang="en-GB" sz="3200" dirty="0" smtClean="0">
                <a:latin typeface="Gill Sans MT" panose="020B0502020104020203" pitchFamily="34" charset="0"/>
              </a:rPr>
              <a:t>Deep dive into the main technical components of NSCA – the Capability Maturity Model and KPIs</a:t>
            </a: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3200" b="1" dirty="0">
                <a:latin typeface="Gill Sans MT" panose="020B0502020104020203" pitchFamily="34" charset="0"/>
              </a:rPr>
              <a:t>Day </a:t>
            </a:r>
            <a:r>
              <a:rPr lang="en-GB" sz="3200" b="1" dirty="0" smtClean="0">
                <a:latin typeface="Gill Sans MT" panose="020B0502020104020203" pitchFamily="34" charset="0"/>
              </a:rPr>
              <a:t>3</a:t>
            </a:r>
            <a:r>
              <a:rPr lang="en-GB" sz="3200" dirty="0" smtClean="0">
                <a:latin typeface="Gill Sans MT" panose="020B0502020104020203" pitchFamily="34" charset="0"/>
              </a:rPr>
              <a:t> </a:t>
            </a:r>
            <a:r>
              <a:rPr lang="en-GB" sz="3200" dirty="0">
                <a:latin typeface="Gill Sans MT" panose="020B0502020104020203" pitchFamily="34" charset="0"/>
              </a:rPr>
              <a:t>– </a:t>
            </a:r>
            <a:r>
              <a:rPr lang="en-GB" sz="3200" dirty="0" smtClean="0">
                <a:latin typeface="Gill Sans MT" panose="020B0502020104020203" pitchFamily="34" charset="0"/>
              </a:rPr>
              <a:t>Managing the NSCA process and methodology – </a:t>
            </a:r>
            <a:r>
              <a:rPr lang="en-GB" sz="3200" dirty="0" err="1" smtClean="0">
                <a:latin typeface="Gill Sans MT" panose="020B0502020104020203" pitchFamily="34" charset="0"/>
              </a:rPr>
              <a:t>workplanning</a:t>
            </a:r>
            <a:r>
              <a:rPr lang="en-GB" sz="3200" dirty="0" smtClean="0">
                <a:latin typeface="Gill Sans MT" panose="020B0502020104020203" pitchFamily="34" charset="0"/>
              </a:rPr>
              <a:t>, budgeting, team management, stakeholder management, data collection, etc. </a:t>
            </a: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GB" sz="3200" b="1" dirty="0">
                <a:latin typeface="Gill Sans MT" panose="020B0502020104020203" pitchFamily="34" charset="0"/>
              </a:rPr>
              <a:t>Day </a:t>
            </a:r>
            <a:r>
              <a:rPr lang="en-GB" sz="3200" b="1" dirty="0" smtClean="0">
                <a:latin typeface="Gill Sans MT" panose="020B0502020104020203" pitchFamily="34" charset="0"/>
              </a:rPr>
              <a:t>4</a:t>
            </a:r>
            <a:r>
              <a:rPr lang="en-GB" sz="3200" dirty="0" smtClean="0">
                <a:latin typeface="Gill Sans MT" panose="020B0502020104020203" pitchFamily="34" charset="0"/>
              </a:rPr>
              <a:t> </a:t>
            </a:r>
            <a:r>
              <a:rPr lang="en-GB" sz="3200" dirty="0">
                <a:latin typeface="Gill Sans MT" panose="020B0502020104020203" pitchFamily="34" charset="0"/>
              </a:rPr>
              <a:t>– </a:t>
            </a:r>
            <a:r>
              <a:rPr lang="en-GB" sz="3200" dirty="0" smtClean="0">
                <a:latin typeface="Gill Sans MT" panose="020B0502020104020203" pitchFamily="34" charset="0"/>
              </a:rPr>
              <a:t>Sampling, data analysis and use, parking lot, Q&amp;A, advocating for an NSCA</a:t>
            </a:r>
            <a:endParaRPr lang="en-GB" sz="3200" dirty="0">
              <a:latin typeface="Gill Sans MT" panose="020B0502020104020203" pitchFamily="34" charset="0"/>
            </a:endParaRPr>
          </a:p>
          <a:p>
            <a:pPr marL="2060575" lvl="1" indent="-1604963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GB" sz="3200" dirty="0">
              <a:latin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4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057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Introductions </a:t>
            </a: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defTabSz="912778">
              <a:lnSpc>
                <a:spcPct val="80000"/>
              </a:lnSpc>
            </a:pPr>
            <a:endParaRPr lang="en-US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5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pic>
        <p:nvPicPr>
          <p:cNvPr id="1026" name="Picture 2" descr="C:\Users\kpilz\Pictures\Supply Chain\SCM training Zambi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163" y="1557597"/>
            <a:ext cx="7415646" cy="4938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1470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691" y="323561"/>
            <a:ext cx="1842655" cy="1325563"/>
          </a:xfrm>
        </p:spPr>
        <p:txBody>
          <a:bodyPr/>
          <a:lstStyle/>
          <a:p>
            <a:pPr eaLnBrk="1" hangingPunct="1"/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Logistics </a:t>
            </a:r>
            <a:b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200" b="1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Notes</a:t>
            </a: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493" y="2379785"/>
            <a:ext cx="2901462" cy="3704491"/>
          </a:xfrm>
        </p:spPr>
        <p:txBody>
          <a:bodyPr>
            <a:normAutofit/>
          </a:bodyPr>
          <a:lstStyle/>
          <a:p>
            <a:pPr marL="57150" lvl="1" indent="0" defTabSz="912778">
              <a:lnSpc>
                <a:spcPct val="80000"/>
              </a:lnSpc>
              <a:buNone/>
            </a:pPr>
            <a:r>
              <a:rPr lang="en-US" altLang="en-US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Google drive with course materials: </a:t>
            </a:r>
            <a:r>
              <a:rPr lang="en-US" sz="3600" b="1" dirty="0" smtClean="0">
                <a:hlinkClick r:id="rId3"/>
              </a:rPr>
              <a:t>tinyurl.com/</a:t>
            </a:r>
            <a:r>
              <a:rPr lang="en-US" sz="3600" b="1" dirty="0" err="1" smtClean="0">
                <a:hlinkClick r:id="rId3"/>
              </a:rPr>
              <a:t>NSCAtraining</a:t>
            </a:r>
            <a:r>
              <a:rPr lang="en-US" sz="3600" b="1" dirty="0" smtClean="0"/>
              <a:t> </a:t>
            </a: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7150" lvl="1" indent="0" defTabSz="912778">
              <a:lnSpc>
                <a:spcPct val="80000"/>
              </a:lnSpc>
              <a:buNone/>
            </a:pPr>
            <a:endParaRPr lang="en-US" altLang="en-US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7150" lvl="1" indent="0" defTabSz="912778">
              <a:lnSpc>
                <a:spcPct val="80000"/>
              </a:lnSpc>
              <a:buNone/>
            </a:pPr>
            <a:r>
              <a:rPr lang="en-US" altLang="en-US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Also see Daniella’s November 7 email for link</a:t>
            </a:r>
            <a:endParaRPr lang="en-US" altLang="en-US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6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pic>
        <p:nvPicPr>
          <p:cNvPr id="2050" name="Picture 2" descr="C:\Users\kpilz\Pictures\Supply Chain\Nepal man cross river on tre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955" y="109104"/>
            <a:ext cx="8832272" cy="662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715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/>
          <a:lstStyle/>
          <a:p>
            <a:pPr eaLnBrk="1" hangingPunct="1"/>
            <a: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Overview of the </a:t>
            </a:r>
            <a:r>
              <a:rPr lang="en-US" altLang="en-US" sz="3200" b="1" i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new </a:t>
            </a:r>
            <a: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147996"/>
            <a:ext cx="11668186" cy="5581049"/>
          </a:xfrm>
        </p:spPr>
        <p:txBody>
          <a:bodyPr>
            <a:normAutofit/>
          </a:bodyPr>
          <a:lstStyle/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3200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Day 1 Learning </a:t>
            </a:r>
            <a:r>
              <a:rPr lang="en-US" altLang="en-US" sz="3200" b="1" dirty="0">
                <a:latin typeface="Gill Sans MT" panose="020B0502020104020203" pitchFamily="34" charset="0"/>
                <a:cs typeface="Gill Sans MT" panose="020B0502020104020203" pitchFamily="34" charset="0"/>
              </a:rPr>
              <a:t>Objectives</a:t>
            </a:r>
          </a:p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sz="3200" dirty="0">
                <a:latin typeface="Gill Sans MT" panose="020B0502020104020203" pitchFamily="34" charset="0"/>
              </a:rPr>
              <a:t>To provide a high-level awareness of the usage, history and application of the </a:t>
            </a:r>
            <a:r>
              <a:rPr lang="en-US" sz="3200" i="1" dirty="0">
                <a:latin typeface="Gill Sans MT" panose="020B0502020104020203" pitchFamily="34" charset="0"/>
              </a:rPr>
              <a:t>new</a:t>
            </a:r>
            <a:r>
              <a:rPr lang="en-US" sz="3200" dirty="0">
                <a:latin typeface="Gill Sans MT" panose="020B0502020104020203" pitchFamily="34" charset="0"/>
              </a:rPr>
              <a:t> NSCA 2.0 tool, covering</a:t>
            </a:r>
            <a:r>
              <a:rPr lang="en-US" sz="3200" dirty="0">
                <a:solidFill>
                  <a:srgbClr val="C00000"/>
                </a:solidFill>
                <a:latin typeface="Gill Sans MT" panose="020B0502020104020203" pitchFamily="34" charset="0"/>
              </a:rPr>
              <a:t>: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Why you would do an NSCA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 smtClean="0">
                <a:latin typeface="Gill Sans MT" panose="020B0502020104020203" pitchFamily="34" charset="0"/>
              </a:rPr>
              <a:t>History </a:t>
            </a:r>
            <a:r>
              <a:rPr lang="en-US" sz="3200" dirty="0">
                <a:latin typeface="Gill Sans MT" panose="020B0502020104020203" pitchFamily="34" charset="0"/>
              </a:rPr>
              <a:t>of the NSCA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Content of the tool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Implementation timetable and resource needs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Outcomes, analyses and reports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How to apply the </a:t>
            </a:r>
            <a:r>
              <a:rPr lang="en-US" sz="3200" dirty="0" smtClean="0">
                <a:latin typeface="Gill Sans MT" panose="020B0502020104020203" pitchFamily="34" charset="0"/>
              </a:rPr>
              <a:t>results</a:t>
            </a:r>
          </a:p>
          <a:p>
            <a:pPr marL="1152525" indent="-457200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latin typeface="Gill Sans MT" panose="020B0502020104020203" pitchFamily="34" charset="0"/>
              </a:rPr>
              <a:t>Stakeholder Workshop Exercise</a:t>
            </a:r>
            <a:endParaRPr lang="en-US" altLang="en-US" sz="3200" dirty="0">
              <a:latin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7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262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6C33AE14-F2BE-46FA-99FF-8053B733B923}"/>
</file>

<file path=customXml/itemProps2.xml><?xml version="1.0" encoding="utf-8"?>
<ds:datastoreItem xmlns:ds="http://schemas.openxmlformats.org/officeDocument/2006/customXml" ds:itemID="{E599C5E2-B2ED-4011-8AB8-DE226171F9E9}"/>
</file>

<file path=customXml/itemProps3.xml><?xml version="1.0" encoding="utf-8"?>
<ds:datastoreItem xmlns:ds="http://schemas.openxmlformats.org/officeDocument/2006/customXml" ds:itemID="{70AA1F89-60E4-4F9E-829E-334006283463}"/>
</file>

<file path=customXml/itemProps4.xml><?xml version="1.0" encoding="utf-8"?>
<ds:datastoreItem xmlns:ds="http://schemas.openxmlformats.org/officeDocument/2006/customXml" ds:itemID="{5B74D7BD-8086-455C-A882-CDBE94C57068}"/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639</Words>
  <Application>Microsoft Office PowerPoint</Application>
  <PresentationFormat>Custom</PresentationFormat>
  <Paragraphs>81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Welcome</vt:lpstr>
      <vt:lpstr>Learning Objective for Training</vt:lpstr>
      <vt:lpstr>Day by Day</vt:lpstr>
      <vt:lpstr>Introductions </vt:lpstr>
      <vt:lpstr>Logistics  Notes</vt:lpstr>
      <vt:lpstr>Overview of the new NSCA 2.0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Kevin Pilz</cp:lastModifiedBy>
  <cp:revision>26</cp:revision>
  <dcterms:created xsi:type="dcterms:W3CDTF">2018-05-01T03:36:14Z</dcterms:created>
  <dcterms:modified xsi:type="dcterms:W3CDTF">2019-11-11T09:31:02Z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