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5"/>
  </p:sldMasterIdLst>
  <p:notesMasterIdLst>
    <p:notesMasterId r:id="rId10"/>
  </p:notesMasterIdLst>
  <p:sldIdLst>
    <p:sldId id="270" r:id="rId6"/>
    <p:sldId id="278" r:id="rId7"/>
    <p:sldId id="279" r:id="rId8"/>
    <p:sldId id="28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E82C8-AAE3-48C5-BD9B-0C1B0544B7A1}" v="8" dt="2019-11-01T21:38:33.9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2" autoAdjust="0"/>
    <p:restoredTop sz="74876" autoAdjust="0"/>
  </p:normalViewPr>
  <p:slideViewPr>
    <p:cSldViewPr snapToGrid="0">
      <p:cViewPr varScale="1">
        <p:scale>
          <a:sx n="61" d="100"/>
          <a:sy n="61" d="100"/>
        </p:scale>
        <p:origin x="9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osco" userId="caa8b960-9e1e-416f-bbcc-6734ec0d52c2" providerId="ADAL" clId="{C0C6A664-9473-4217-BE41-33B07A55BA3F}"/>
    <pc:docChg chg="custSel addSld delSld modSld">
      <pc:chgData name="Laura Bosco" userId="caa8b960-9e1e-416f-bbcc-6734ec0d52c2" providerId="ADAL" clId="{C0C6A664-9473-4217-BE41-33B07A55BA3F}" dt="2019-11-01T21:40:17.243" v="866" actId="14100"/>
      <pc:docMkLst>
        <pc:docMk/>
      </pc:docMkLst>
      <pc:sldChg chg="modSp">
        <pc:chgData name="Laura Bosco" userId="caa8b960-9e1e-416f-bbcc-6734ec0d52c2" providerId="ADAL" clId="{C0C6A664-9473-4217-BE41-33B07A55BA3F}" dt="2019-11-01T20:12:47.211" v="1" actId="6549"/>
        <pc:sldMkLst>
          <pc:docMk/>
          <pc:sldMk cId="3895686858" sldId="270"/>
        </pc:sldMkLst>
        <pc:spChg chg="mod">
          <ac:chgData name="Laura Bosco" userId="caa8b960-9e1e-416f-bbcc-6734ec0d52c2" providerId="ADAL" clId="{C0C6A664-9473-4217-BE41-33B07A55BA3F}" dt="2019-11-01T20:12:47.211" v="1" actId="6549"/>
          <ac:spMkLst>
            <pc:docMk/>
            <pc:sldMk cId="3895686858" sldId="270"/>
            <ac:spMk id="5" creationId="{AED5A915-8C68-4549-BEAF-8912D7B4B2D0}"/>
          </ac:spMkLst>
        </pc:spChg>
      </pc:sldChg>
      <pc:sldChg chg="modSp">
        <pc:chgData name="Laura Bosco" userId="caa8b960-9e1e-416f-bbcc-6734ec0d52c2" providerId="ADAL" clId="{C0C6A664-9473-4217-BE41-33B07A55BA3F}" dt="2019-11-01T21:27:12.460" v="752" actId="20577"/>
        <pc:sldMkLst>
          <pc:docMk/>
          <pc:sldMk cId="1033800524" sldId="278"/>
        </pc:sldMkLst>
        <pc:spChg chg="mod">
          <ac:chgData name="Laura Bosco" userId="caa8b960-9e1e-416f-bbcc-6734ec0d52c2" providerId="ADAL" clId="{C0C6A664-9473-4217-BE41-33B07A55BA3F}" dt="2019-11-01T21:27:12.460" v="752" actId="20577"/>
          <ac:spMkLst>
            <pc:docMk/>
            <pc:sldMk cId="1033800524" sldId="278"/>
            <ac:spMk id="8" creationId="{13700F1C-DCA8-458D-BDB1-8A5B40AA35A6}"/>
          </ac:spMkLst>
        </pc:spChg>
      </pc:sldChg>
      <pc:sldChg chg="modSp">
        <pc:chgData name="Laura Bosco" userId="caa8b960-9e1e-416f-bbcc-6734ec0d52c2" providerId="ADAL" clId="{C0C6A664-9473-4217-BE41-33B07A55BA3F}" dt="2019-11-01T20:24:42.453" v="476" actId="20577"/>
        <pc:sldMkLst>
          <pc:docMk/>
          <pc:sldMk cId="1067924149" sldId="279"/>
        </pc:sldMkLst>
        <pc:spChg chg="mod">
          <ac:chgData name="Laura Bosco" userId="caa8b960-9e1e-416f-bbcc-6734ec0d52c2" providerId="ADAL" clId="{C0C6A664-9473-4217-BE41-33B07A55BA3F}" dt="2019-11-01T20:24:42.453" v="476" actId="20577"/>
          <ac:spMkLst>
            <pc:docMk/>
            <pc:sldMk cId="1067924149" sldId="279"/>
            <ac:spMk id="6" creationId="{4DCF4096-A3F0-4C9F-B0AC-945EA07EECC1}"/>
          </ac:spMkLst>
        </pc:spChg>
      </pc:sldChg>
      <pc:sldChg chg="addSp delSp modSp">
        <pc:chgData name="Laura Bosco" userId="caa8b960-9e1e-416f-bbcc-6734ec0d52c2" providerId="ADAL" clId="{C0C6A664-9473-4217-BE41-33B07A55BA3F}" dt="2019-11-01T21:40:17.243" v="866" actId="14100"/>
        <pc:sldMkLst>
          <pc:docMk/>
          <pc:sldMk cId="4082889849" sldId="280"/>
        </pc:sldMkLst>
        <pc:spChg chg="mod">
          <ac:chgData name="Laura Bosco" userId="caa8b960-9e1e-416f-bbcc-6734ec0d52c2" providerId="ADAL" clId="{C0C6A664-9473-4217-BE41-33B07A55BA3F}" dt="2019-11-01T21:40:17.243" v="866" actId="14100"/>
          <ac:spMkLst>
            <pc:docMk/>
            <pc:sldMk cId="4082889849" sldId="280"/>
            <ac:spMk id="5" creationId="{D0F54AFC-9694-4A21-B154-F5183B3B631B}"/>
          </ac:spMkLst>
        </pc:spChg>
        <pc:picChg chg="add mod">
          <ac:chgData name="Laura Bosco" userId="caa8b960-9e1e-416f-bbcc-6734ec0d52c2" providerId="ADAL" clId="{C0C6A664-9473-4217-BE41-33B07A55BA3F}" dt="2019-11-01T21:38:43.725" v="820" actId="14100"/>
          <ac:picMkLst>
            <pc:docMk/>
            <pc:sldMk cId="4082889849" sldId="280"/>
            <ac:picMk id="2" creationId="{CD2D0B86-47DD-425F-B85B-480B48A92E4E}"/>
          </ac:picMkLst>
        </pc:picChg>
        <pc:picChg chg="add mod">
          <ac:chgData name="Laura Bosco" userId="caa8b960-9e1e-416f-bbcc-6734ec0d52c2" providerId="ADAL" clId="{C0C6A664-9473-4217-BE41-33B07A55BA3F}" dt="2019-11-01T21:39:01.372" v="825" actId="1076"/>
          <ac:picMkLst>
            <pc:docMk/>
            <pc:sldMk cId="4082889849" sldId="280"/>
            <ac:picMk id="3" creationId="{F5070D24-9DC0-4328-8B38-CD4654C8748A}"/>
          </ac:picMkLst>
        </pc:picChg>
        <pc:picChg chg="del">
          <ac:chgData name="Laura Bosco" userId="caa8b960-9e1e-416f-bbcc-6734ec0d52c2" providerId="ADAL" clId="{C0C6A664-9473-4217-BE41-33B07A55BA3F}" dt="2019-11-01T20:16:31.982" v="53" actId="478"/>
          <ac:picMkLst>
            <pc:docMk/>
            <pc:sldMk cId="4082889849" sldId="280"/>
            <ac:picMk id="13" creationId="{29916EEF-6EFC-4400-8354-DC8FCACA2EA1}"/>
          </ac:picMkLst>
        </pc:picChg>
      </pc:sldChg>
      <pc:sldChg chg="delSp del">
        <pc:chgData name="Laura Bosco" userId="caa8b960-9e1e-416f-bbcc-6734ec0d52c2" providerId="ADAL" clId="{C0C6A664-9473-4217-BE41-33B07A55BA3F}" dt="2019-11-01T21:40:01.860" v="863" actId="2696"/>
        <pc:sldMkLst>
          <pc:docMk/>
          <pc:sldMk cId="281899829" sldId="281"/>
        </pc:sldMkLst>
        <pc:spChg chg="del">
          <ac:chgData name="Laura Bosco" userId="caa8b960-9e1e-416f-bbcc-6734ec0d52c2" providerId="ADAL" clId="{C0C6A664-9473-4217-BE41-33B07A55BA3F}" dt="2019-11-01T20:16:42.896" v="58" actId="478"/>
          <ac:spMkLst>
            <pc:docMk/>
            <pc:sldMk cId="281899829" sldId="281"/>
            <ac:spMk id="6" creationId="{3096A7C4-9ED5-4BB8-96CE-BB9C67F7664B}"/>
          </ac:spMkLst>
        </pc:spChg>
        <pc:spChg chg="del">
          <ac:chgData name="Laura Bosco" userId="caa8b960-9e1e-416f-bbcc-6734ec0d52c2" providerId="ADAL" clId="{C0C6A664-9473-4217-BE41-33B07A55BA3F}" dt="2019-11-01T20:16:43.633" v="59" actId="478"/>
          <ac:spMkLst>
            <pc:docMk/>
            <pc:sldMk cId="281899829" sldId="281"/>
            <ac:spMk id="9" creationId="{3CA72FDA-F837-498F-A6D7-F106A2AFD816}"/>
          </ac:spMkLst>
        </pc:spChg>
        <pc:picChg chg="del">
          <ac:chgData name="Laura Bosco" userId="caa8b960-9e1e-416f-bbcc-6734ec0d52c2" providerId="ADAL" clId="{C0C6A664-9473-4217-BE41-33B07A55BA3F}" dt="2019-11-01T20:16:34.686" v="55" actId="478"/>
          <ac:picMkLst>
            <pc:docMk/>
            <pc:sldMk cId="281899829" sldId="281"/>
            <ac:picMk id="12" creationId="{94468B30-14D6-41AE-BD63-0399A1699272}"/>
          </ac:picMkLst>
        </pc:picChg>
      </pc:sldChg>
      <pc:sldChg chg="delSp modSp del">
        <pc:chgData name="Laura Bosco" userId="caa8b960-9e1e-416f-bbcc-6734ec0d52c2" providerId="ADAL" clId="{C0C6A664-9473-4217-BE41-33B07A55BA3F}" dt="2019-11-01T21:40:02.859" v="864" actId="2696"/>
        <pc:sldMkLst>
          <pc:docMk/>
          <pc:sldMk cId="3697949445" sldId="282"/>
        </pc:sldMkLst>
        <pc:spChg chg="mod">
          <ac:chgData name="Laura Bosco" userId="caa8b960-9e1e-416f-bbcc-6734ec0d52c2" providerId="ADAL" clId="{C0C6A664-9473-4217-BE41-33B07A55BA3F}" dt="2019-11-01T20:16:40.768" v="57" actId="6549"/>
          <ac:spMkLst>
            <pc:docMk/>
            <pc:sldMk cId="3697949445" sldId="282"/>
            <ac:spMk id="2" creationId="{52FC2A2A-3922-4FF4-8F6C-ECC7968049B6}"/>
          </ac:spMkLst>
        </pc:spChg>
        <pc:picChg chg="del">
          <ac:chgData name="Laura Bosco" userId="caa8b960-9e1e-416f-bbcc-6734ec0d52c2" providerId="ADAL" clId="{C0C6A664-9473-4217-BE41-33B07A55BA3F}" dt="2019-11-01T20:16:33.416" v="54" actId="478"/>
          <ac:picMkLst>
            <pc:docMk/>
            <pc:sldMk cId="3697949445" sldId="282"/>
            <ac:picMk id="4" creationId="{71C02B58-F274-4021-B635-66A1CC2B52F3}"/>
          </ac:picMkLst>
        </pc:picChg>
      </pc:sldChg>
      <pc:sldChg chg="add del">
        <pc:chgData name="Laura Bosco" userId="caa8b960-9e1e-416f-bbcc-6734ec0d52c2" providerId="ADAL" clId="{C0C6A664-9473-4217-BE41-33B07A55BA3F}" dt="2019-11-01T20:23:07.436" v="281"/>
        <pc:sldMkLst>
          <pc:docMk/>
          <pc:sldMk cId="1903464337" sldId="28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703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Toggle between </a:t>
            </a:r>
            <a:r>
              <a:rPr lang="en-US"/>
              <a:t>this and</a:t>
            </a:r>
            <a:r>
              <a:rPr lang="en-US" dirty="0"/>
              <a:t>/or previous slide while teams are working.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94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98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7762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11/1/2019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756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9078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8352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0717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4504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7179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11/1/2019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4841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2171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6781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02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0662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20962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5050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8506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21824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53657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11/1/2019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2877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702395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92350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83885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2091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3450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78887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11/1/2019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24980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11/1/2019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98876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4_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93013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4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000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58647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0568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161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80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765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214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7C017F59-29DA-6F48-B92A-5AD511CC2D63}" type="datetime1">
              <a:rPr lang="en-US" smtClean="0"/>
              <a:pPr defTabSz="604738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42782948-4DBE-204D-AB9E-B65E067054AE}" type="slidenum">
              <a:rPr lang="en-US" smtClean="0"/>
              <a:pPr defTabSz="604738"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4738"/>
            <a:endParaRPr lang="en-US" sz="2381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21171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  <p:sldLayoutId id="2147483813" r:id="rId18"/>
    <p:sldLayoutId id="2147483814" r:id="rId19"/>
    <p:sldLayoutId id="2147483815" r:id="rId20"/>
    <p:sldLayoutId id="2147483816" r:id="rId21"/>
    <p:sldLayoutId id="2147483817" r:id="rId22"/>
    <p:sldLayoutId id="2147483818" r:id="rId23"/>
    <p:sldLayoutId id="2147483819" r:id="rId24"/>
    <p:sldLayoutId id="2147483820" r:id="rId25"/>
    <p:sldLayoutId id="2147483821" r:id="rId26"/>
    <p:sldLayoutId id="2147483822" r:id="rId27"/>
    <p:sldLayoutId id="2147483823" r:id="rId28"/>
    <p:sldLayoutId id="2147483824" r:id="rId29"/>
    <p:sldLayoutId id="2147483825" r:id="rId30"/>
    <p:sldLayoutId id="2147483826" r:id="rId31"/>
    <p:sldLayoutId id="2147483827" r:id="rId32"/>
    <p:sldLayoutId id="2147483829" r:id="rId33"/>
    <p:sldLayoutId id="2147483830" r:id="rId34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Global Health Supply Chain Program - Technical Assistance - National Supply Chain Assessment Task Order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5B4A99-18AE-4F7C-BC8D-F93A333C0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399" y="2118715"/>
            <a:ext cx="9421091" cy="1600200"/>
          </a:xfrm>
        </p:spPr>
        <p:txBody>
          <a:bodyPr>
            <a:normAutofit/>
          </a:bodyPr>
          <a:lstStyle/>
          <a:p>
            <a:r>
              <a:rPr lang="en-US" altLang="en-US" sz="28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ED5A915-8C68-4549-BEAF-8912D7B4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146997"/>
            <a:ext cx="6620257" cy="1600200"/>
          </a:xfrm>
        </p:spPr>
        <p:txBody>
          <a:bodyPr/>
          <a:lstStyle/>
          <a:p>
            <a:r>
              <a:rPr lang="en-US" altLang="en-US" sz="24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2: CMM Analysis Exercise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8685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C180AE9-38CC-47DA-8D0D-DEC8084FA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 Analyzing CMM and KPI data jointly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3700F1C-DCA8-458D-BDB1-8A5B40AA3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15548"/>
            <a:ext cx="10363200" cy="4557235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Objective:  </a:t>
            </a:r>
            <a:r>
              <a:rPr lang="en-US" dirty="0"/>
              <a:t>Practice interpreting CMM data output, identifying findings and translating observations into recommendations</a:t>
            </a:r>
            <a:endParaRPr lang="en-US" b="1" dirty="0"/>
          </a:p>
          <a:p>
            <a:r>
              <a:rPr lang="en-US" b="1" dirty="0"/>
              <a:t>Handouts:  </a:t>
            </a:r>
            <a:r>
              <a:rPr lang="en-US" dirty="0"/>
              <a:t>CMM data outputs for warehousing and storage module</a:t>
            </a:r>
          </a:p>
          <a:p>
            <a:r>
              <a:rPr lang="en-US" b="1" dirty="0"/>
              <a:t>As a group:</a:t>
            </a:r>
          </a:p>
          <a:p>
            <a:pPr marL="1057739" lvl="1" indent="-457200">
              <a:buFont typeface="+mj-lt"/>
              <a:buAutoNum type="arabicPeriod"/>
            </a:pPr>
            <a:r>
              <a:rPr lang="en-US" dirty="0"/>
              <a:t>Consider what do the findings reveal about the state of warehousing and storage capabilities in </a:t>
            </a:r>
            <a:r>
              <a:rPr lang="en-US" b="1" dirty="0" err="1">
                <a:solidFill>
                  <a:srgbClr val="C00000"/>
                </a:solidFill>
              </a:rPr>
              <a:t>Natsland</a:t>
            </a:r>
            <a:endParaRPr lang="en-US" b="1" dirty="0">
              <a:solidFill>
                <a:srgbClr val="C00000"/>
              </a:solidFill>
            </a:endParaRPr>
          </a:p>
          <a:p>
            <a:pPr marL="1057739" lvl="1" indent="-457200">
              <a:buFont typeface="+mj-lt"/>
              <a:buAutoNum type="arabicPeriod"/>
            </a:pPr>
            <a:r>
              <a:rPr lang="en-US" dirty="0"/>
              <a:t>Distill your observations into 3-4 main findings.  Support with evidence.</a:t>
            </a:r>
          </a:p>
          <a:p>
            <a:pPr marL="1057739" lvl="1" indent="-457200">
              <a:buFont typeface="+mj-lt"/>
              <a:buAutoNum type="arabicPeriod"/>
            </a:pPr>
            <a:r>
              <a:rPr lang="en-US" dirty="0"/>
              <a:t>Translate findings into 3-4 main recommendations.</a:t>
            </a:r>
          </a:p>
          <a:p>
            <a:pPr marL="1057739" lvl="1" indent="-457200">
              <a:buFont typeface="+mj-lt"/>
              <a:buAutoNum type="arabicPeriod"/>
            </a:pPr>
            <a:r>
              <a:rPr lang="en-US" dirty="0"/>
              <a:t>If time, consider ways to present data (e.g. tables, charts, graphics) to help convey important information.</a:t>
            </a:r>
          </a:p>
          <a:p>
            <a:r>
              <a:rPr lang="en-US" b="1" dirty="0"/>
              <a:t>Time:  </a:t>
            </a:r>
            <a:r>
              <a:rPr lang="en-US" dirty="0"/>
              <a:t>15 minutes (and then discussion)</a:t>
            </a:r>
          </a:p>
        </p:txBody>
      </p:sp>
    </p:spTree>
    <p:extLst>
      <p:ext uri="{BB962C8B-B14F-4D97-AF65-F5344CB8AC3E}">
        <p14:creationId xmlns:p14="http://schemas.microsoft.com/office/powerpoint/2010/main" val="103380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9E3EF5-C82A-4A13-BA08-2DF1CE0F7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to consider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CF4096-A3F0-4C9F-B0AC-945EA07EE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Are any basic capabilities missing?  </a:t>
            </a:r>
          </a:p>
          <a:p>
            <a:r>
              <a:rPr lang="en-US" sz="2400" dirty="0"/>
              <a:t>Are any surprising capabilities present?</a:t>
            </a:r>
            <a:endParaRPr lang="en-US" sz="3200" dirty="0"/>
          </a:p>
          <a:p>
            <a:r>
              <a:rPr lang="en-US" sz="2400" dirty="0"/>
              <a:t>Are there stark contrasts across levels of the system?</a:t>
            </a:r>
            <a:endParaRPr lang="en-US" sz="3200" dirty="0"/>
          </a:p>
          <a:p>
            <a:r>
              <a:rPr lang="en-US" sz="2400" dirty="0"/>
              <a:t>What recommendations might you make to policy makers, given this data? </a:t>
            </a:r>
            <a:br>
              <a:rPr lang="en-US" sz="2400" dirty="0"/>
            </a:br>
            <a:r>
              <a:rPr lang="en-US" sz="2400" dirty="0"/>
              <a:t>(e.g. “low-hanging fruit” for improvement, crucial risks, dissemination strategies)</a:t>
            </a:r>
            <a:endParaRPr lang="en-US" sz="3200" dirty="0"/>
          </a:p>
          <a:p>
            <a:r>
              <a:rPr lang="en-US" sz="2400" dirty="0"/>
              <a:t>What additional context would be helpful for understanding this data?  What hypotheses does it suggest?</a:t>
            </a:r>
          </a:p>
        </p:txBody>
      </p:sp>
    </p:spTree>
    <p:extLst>
      <p:ext uri="{BB962C8B-B14F-4D97-AF65-F5344CB8AC3E}">
        <p14:creationId xmlns:p14="http://schemas.microsoft.com/office/powerpoint/2010/main" val="1067924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0F54AFC-9694-4A21-B154-F5183B3B6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614856"/>
            <a:ext cx="10363200" cy="599090"/>
          </a:xfrm>
        </p:spPr>
        <p:txBody>
          <a:bodyPr/>
          <a:lstStyle/>
          <a:p>
            <a:r>
              <a:rPr lang="en-US" dirty="0"/>
              <a:t>Great Potential in CMM Dashboards…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2D0B86-47DD-425F-B85B-480B48A92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64" y="1513969"/>
            <a:ext cx="5766305" cy="444078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5070D24-9DC0-4328-8B38-CD4654C87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3224" y="2099858"/>
            <a:ext cx="5740826" cy="444078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82889849"/>
      </p:ext>
    </p:extLst>
  </p:cSld>
  <p:clrMapOvr>
    <a:masterClrMapping/>
  </p:clrMapOvr>
</p:sld>
</file>

<file path=ppt/theme/theme1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529AF2-5D42-4985-B924-18A6D1AAFCCF}">
  <ds:schemaRefs>
    <ds:schemaRef ds:uri="http://schemas.openxmlformats.org/package/2006/metadata/core-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6B9118C-F3D9-423F-84F1-289EBEDCA8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A3D8B2-784D-4A1F-A143-9CB4F511729F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5D9BD4DD-4AEF-4BB6-AB20-F44D7411C2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197</Words>
  <Application>Microsoft Office PowerPoint</Application>
  <PresentationFormat>Widescreen</PresentationFormat>
  <Paragraphs>23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Gill Sans MT</vt:lpstr>
      <vt:lpstr>Times</vt:lpstr>
      <vt:lpstr>16.9-Template_12.7.2016</vt:lpstr>
      <vt:lpstr>NATIONAL SUPPLY CHAIN ASSESSMENT (NSCA2.0) STAKEHOLDER TRAINING</vt:lpstr>
      <vt:lpstr>Exercise:  Analyzing CMM and KPI data jointly</vt:lpstr>
      <vt:lpstr>Questions to consider</vt:lpstr>
      <vt:lpstr>Great Potential in CMM Dashboards…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Laura Bosco</cp:lastModifiedBy>
  <cp:revision>35</cp:revision>
  <dcterms:created xsi:type="dcterms:W3CDTF">2018-05-01T03:53:35Z</dcterms:created>
  <dcterms:modified xsi:type="dcterms:W3CDTF">2019-11-01T21:40:20Z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