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omments/comment1.xml" ContentType="application/vnd.openxmlformats-officedocument.presentationml.comments+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2" r:id="rId5"/>
  </p:sldMasterIdLst>
  <p:notesMasterIdLst>
    <p:notesMasterId r:id="rId19"/>
  </p:notesMasterIdLst>
  <p:sldIdLst>
    <p:sldId id="400" r:id="rId6"/>
    <p:sldId id="461" r:id="rId7"/>
    <p:sldId id="467" r:id="rId8"/>
    <p:sldId id="465" r:id="rId9"/>
    <p:sldId id="466" r:id="rId10"/>
    <p:sldId id="471" r:id="rId11"/>
    <p:sldId id="472" r:id="rId12"/>
    <p:sldId id="462" r:id="rId13"/>
    <p:sldId id="463" r:id="rId14"/>
    <p:sldId id="464" r:id="rId15"/>
    <p:sldId id="468" r:id="rId16"/>
    <p:sldId id="473" r:id="rId17"/>
    <p:sldId id="474"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aura Bosco" initials="LB" lastIdx="2" clrIdx="0">
    <p:extLst>
      <p:ext uri="{19B8F6BF-5375-455C-9EA6-DF929625EA0E}">
        <p15:presenceInfo xmlns:p15="http://schemas.microsoft.com/office/powerpoint/2012/main" userId="S::Lbosco@ghsc-psm.org::caa8b960-9e1e-416f-bbcc-6734ec0d52c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2060"/>
    <a:srgbClr val="0067B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72807" autoAdjust="0"/>
  </p:normalViewPr>
  <p:slideViewPr>
    <p:cSldViewPr snapToGrid="0">
      <p:cViewPr varScale="1">
        <p:scale>
          <a:sx n="64" d="100"/>
          <a:sy n="64" d="100"/>
        </p:scale>
        <p:origin x="619" y="5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ableStyles" Target="tableStyles.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notesMaster" Target="notesMasters/notesMaster1.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aura Bosco" userId="caa8b960-9e1e-416f-bbcc-6734ec0d52c2" providerId="ADAL" clId="{BC1BE830-875D-4B9B-9238-DEF439FCF51D}"/>
    <pc:docChg chg="delSld">
      <pc:chgData name="Laura Bosco" userId="caa8b960-9e1e-416f-bbcc-6734ec0d52c2" providerId="ADAL" clId="{BC1BE830-875D-4B9B-9238-DEF439FCF51D}" dt="2019-11-05T22:20:22.048" v="1" actId="2696"/>
      <pc:docMkLst>
        <pc:docMk/>
      </pc:docMkLst>
      <pc:sldChg chg="del">
        <pc:chgData name="Laura Bosco" userId="caa8b960-9e1e-416f-bbcc-6734ec0d52c2" providerId="ADAL" clId="{BC1BE830-875D-4B9B-9238-DEF439FCF51D}" dt="2019-11-05T22:20:06.768" v="0" actId="2696"/>
        <pc:sldMkLst>
          <pc:docMk/>
          <pc:sldMk cId="2174122673" sldId="469"/>
        </pc:sldMkLst>
      </pc:sldChg>
      <pc:sldChg chg="del">
        <pc:chgData name="Laura Bosco" userId="caa8b960-9e1e-416f-bbcc-6734ec0d52c2" providerId="ADAL" clId="{BC1BE830-875D-4B9B-9238-DEF439FCF51D}" dt="2019-11-05T22:20:22.048" v="1" actId="2696"/>
        <pc:sldMkLst>
          <pc:docMk/>
          <pc:sldMk cId="2975093752" sldId="470"/>
        </pc:sldMkLst>
      </pc:sldChg>
    </pc:docChg>
  </pc:docChgLst>
</pc:chgInfo>
</file>

<file path=ppt/comments/comment1.xml><?xml version="1.0" encoding="utf-8"?>
<p:cmLst xmlns:a="http://schemas.openxmlformats.org/drawingml/2006/main" xmlns:r="http://schemas.openxmlformats.org/officeDocument/2006/relationships" xmlns:p="http://schemas.openxmlformats.org/presentationml/2006/main">
  <p:cm authorId="1" dt="2019-10-10T17:19:34.178" idx="1">
    <p:pos x="403" y="943"/>
    <p:text>I can't decide if it's easier to take in this information via table (in this slide) or simply listed (as in the next slide).  Any thoughts?  I'll keep the one that most prefer and delete the other.  (Same goes for Guinea)</p:text>
    <p:extLst>
      <p:ext uri="{C676402C-5697-4E1C-873F-D02D1690AC5C}">
        <p15:threadingInfo xmlns:p15="http://schemas.microsoft.com/office/powerpoint/2012/main" timeZoneBias="24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B6828C1-E30A-469A-A890-7E417A89C98D}" type="datetimeFigureOut">
              <a:rPr lang="en-US" smtClean="0"/>
              <a:t>11/14/19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5D8AE4-A521-4C93-931F-3604DC391183}" type="slidenum">
              <a:rPr lang="en-US" smtClean="0"/>
              <a:t>‹#›</a:t>
            </a:fld>
            <a:endParaRPr lang="en-US"/>
          </a:p>
        </p:txBody>
      </p:sp>
    </p:spTree>
    <p:extLst>
      <p:ext uri="{BB962C8B-B14F-4D97-AF65-F5344CB8AC3E}">
        <p14:creationId xmlns:p14="http://schemas.microsoft.com/office/powerpoint/2010/main" val="26918200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Slide Image Placeholder 1">
            <a:extLst>
              <a:ext uri="{FF2B5EF4-FFF2-40B4-BE49-F238E27FC236}">
                <a16:creationId xmlns:a16="http://schemas.microsoft.com/office/drawing/2014/main" xmlns="" id="{862AE6BF-C28D-46F8-8B7E-3CF4DA80A2AA}"/>
              </a:ext>
            </a:extLst>
          </p:cNvPr>
          <p:cNvSpPr>
            <a:spLocks noGrp="1" noRot="1" noChangeAspect="1" noChangeArrowheads="1" noTextEdit="1"/>
          </p:cNvSpPr>
          <p:nvPr>
            <p:ph type="sldImg"/>
          </p:nvPr>
        </p:nvSpPr>
        <p:spPr>
          <a:ln/>
        </p:spPr>
      </p:sp>
      <p:sp>
        <p:nvSpPr>
          <p:cNvPr id="150531" name="Notes Placeholder 2">
            <a:extLst>
              <a:ext uri="{FF2B5EF4-FFF2-40B4-BE49-F238E27FC236}">
                <a16:creationId xmlns:a16="http://schemas.microsoft.com/office/drawing/2014/main" xmlns="" id="{E101D81F-2B02-42C9-BA99-E06000C67194}"/>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ltLang="en-US" dirty="0"/>
          </a:p>
        </p:txBody>
      </p:sp>
      <p:sp>
        <p:nvSpPr>
          <p:cNvPr id="150532" name="Slide Number Placeholder 3">
            <a:extLst>
              <a:ext uri="{FF2B5EF4-FFF2-40B4-BE49-F238E27FC236}">
                <a16:creationId xmlns:a16="http://schemas.microsoft.com/office/drawing/2014/main" xmlns="" id="{1690B2DB-CD62-41C3-8AA2-73D30D49239E}"/>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208BD8CF-D5AD-4563-901C-F5E2825D04F2}" type="slidenum">
              <a:rPr kumimoji="0" lang="en-US" altLang="en-US" sz="1200" b="0" i="0" u="none" strike="noStrike" kern="1200" cap="none" spc="0" normalizeH="0" baseline="0" noProof="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en-US"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41546180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Governance team:</a:t>
            </a:r>
          </a:p>
          <a:p>
            <a:pPr marL="171450" indent="-171450">
              <a:buFont typeface="Arial" panose="020B0604020202020204" pitchFamily="34" charset="0"/>
              <a:buChar char="•"/>
            </a:pPr>
            <a:r>
              <a:rPr lang="en-US" sz="1200" kern="1200" dirty="0">
                <a:solidFill>
                  <a:schemeClr val="tx1"/>
                </a:solidFill>
                <a:effectLst/>
                <a:latin typeface="+mn-lt"/>
                <a:ea typeface="+mn-ea"/>
                <a:cs typeface="+mn-cs"/>
              </a:rPr>
              <a:t>A small governance team is needed to provide high level leadership, oversight, and decision-making. The group, which may also be known as the funders, should include at least one high-level official from key stakeholder organizations that have budget and resource authority such as the </a:t>
            </a:r>
            <a:r>
              <a:rPr lang="en-US" sz="1200" kern="1200" dirty="0" err="1">
                <a:solidFill>
                  <a:schemeClr val="tx1"/>
                </a:solidFill>
                <a:effectLst/>
                <a:latin typeface="+mn-lt"/>
                <a:ea typeface="+mn-ea"/>
                <a:cs typeface="+mn-cs"/>
              </a:rPr>
              <a:t>MoH</a:t>
            </a:r>
            <a:r>
              <a:rPr lang="en-US" sz="1200" kern="1200" dirty="0">
                <a:solidFill>
                  <a:schemeClr val="tx1"/>
                </a:solidFill>
                <a:effectLst/>
                <a:latin typeface="+mn-lt"/>
                <a:ea typeface="+mn-ea"/>
                <a:cs typeface="+mn-cs"/>
              </a:rPr>
              <a:t>,  and Donor(s), depending on the local situation and needs. </a:t>
            </a:r>
          </a:p>
          <a:p>
            <a:pPr marL="171450" indent="-171450">
              <a:buFont typeface="Arial" panose="020B0604020202020204" pitchFamily="34" charset="0"/>
              <a:buChar char="•"/>
            </a:pPr>
            <a:r>
              <a:rPr lang="en-US" sz="1200" kern="1200" dirty="0">
                <a:solidFill>
                  <a:schemeClr val="tx1"/>
                </a:solidFill>
                <a:effectLst/>
                <a:latin typeface="+mn-lt"/>
                <a:ea typeface="+mn-ea"/>
                <a:cs typeface="+mn-cs"/>
              </a:rPr>
              <a:t>Ghana:  MOH, GHS, USAID, PSM</a:t>
            </a:r>
            <a:endParaRPr lang="en-US" dirty="0"/>
          </a:p>
          <a:p>
            <a:endParaRPr lang="en-US" dirty="0"/>
          </a:p>
          <a:p>
            <a:r>
              <a:rPr lang="en-US" dirty="0"/>
              <a:t>Steering Committee:</a:t>
            </a:r>
          </a:p>
          <a:p>
            <a:pPr marL="171450" indent="-171450">
              <a:buFont typeface="Arial" panose="020B0604020202020204" pitchFamily="34" charset="0"/>
              <a:buChar char="•"/>
            </a:pPr>
            <a:r>
              <a:rPr lang="en-US" sz="1200" kern="1200" dirty="0">
                <a:solidFill>
                  <a:schemeClr val="tx1"/>
                </a:solidFill>
                <a:effectLst/>
                <a:latin typeface="+mn-lt"/>
                <a:ea typeface="+mn-ea"/>
                <a:cs typeface="+mn-cs"/>
              </a:rPr>
              <a:t>This committee directs the operational activities of the core team; it includes team members that are critical to the project and are regularly involved in operations. The steering committee should include at least one high ranking </a:t>
            </a:r>
            <a:r>
              <a:rPr lang="en-US" sz="1200" kern="1200" dirty="0" err="1">
                <a:solidFill>
                  <a:schemeClr val="tx1"/>
                </a:solidFill>
                <a:effectLst/>
                <a:latin typeface="+mn-lt"/>
                <a:ea typeface="+mn-ea"/>
                <a:cs typeface="+mn-cs"/>
              </a:rPr>
              <a:t>MoH</a:t>
            </a:r>
            <a:r>
              <a:rPr lang="en-US" sz="1200" kern="1200" dirty="0">
                <a:solidFill>
                  <a:schemeClr val="tx1"/>
                </a:solidFill>
                <a:effectLst/>
                <a:latin typeface="+mn-lt"/>
                <a:ea typeface="+mn-ea"/>
                <a:cs typeface="+mn-cs"/>
              </a:rPr>
              <a:t> official and other needed high impact stakeholders as determined by the core assessment team to ensure both that decisions carry weight, and that there is timely facilitation and approval of processes. These individuals are involved only in specific management and technical activities of the NSCA 2.0 such as informing technical decisions (e.g., scope, tracer commodities), facilitating planning, requesting and obtaining approvals, executing in-country logistics, and ensuring compliance with local protocol and appropriate channels of communication.</a:t>
            </a:r>
            <a:endParaRPr lang="en-US" dirty="0"/>
          </a:p>
          <a:p>
            <a:pPr marL="171450" indent="-171450">
              <a:buFont typeface="Arial" panose="020B0604020202020204" pitchFamily="34" charset="0"/>
              <a:buChar char="•"/>
            </a:pPr>
            <a:r>
              <a:rPr lang="en-US" dirty="0"/>
              <a:t>Ghana:  MOH TWG and PSM staff</a:t>
            </a:r>
          </a:p>
          <a:p>
            <a:endParaRPr lang="en-US" dirty="0"/>
          </a:p>
        </p:txBody>
      </p:sp>
      <p:sp>
        <p:nvSpPr>
          <p:cNvPr id="4" name="Slide Number Placeholder 3"/>
          <p:cNvSpPr>
            <a:spLocks noGrp="1"/>
          </p:cNvSpPr>
          <p:nvPr>
            <p:ph type="sldNum" sz="quarter" idx="5"/>
          </p:nvPr>
        </p:nvSpPr>
        <p:spPr/>
        <p:txBody>
          <a:bodyPr/>
          <a:lstStyle/>
          <a:p>
            <a:fld id="{CD5D8AE4-A521-4C93-931F-3604DC391183}" type="slidenum">
              <a:rPr lang="en-US" smtClean="0"/>
              <a:t>3</a:t>
            </a:fld>
            <a:endParaRPr lang="en-US"/>
          </a:p>
        </p:txBody>
      </p:sp>
    </p:spTree>
    <p:extLst>
      <p:ext uri="{BB962C8B-B14F-4D97-AF65-F5344CB8AC3E}">
        <p14:creationId xmlns:p14="http://schemas.microsoft.com/office/powerpoint/2010/main" val="20488377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 to self – reference the kickoff exercise responses</a:t>
            </a:r>
          </a:p>
        </p:txBody>
      </p:sp>
      <p:sp>
        <p:nvSpPr>
          <p:cNvPr id="4" name="Slide Number Placeholder 3"/>
          <p:cNvSpPr>
            <a:spLocks noGrp="1"/>
          </p:cNvSpPr>
          <p:nvPr>
            <p:ph type="sldNum" sz="quarter" idx="5"/>
          </p:nvPr>
        </p:nvSpPr>
        <p:spPr/>
        <p:txBody>
          <a:bodyPr/>
          <a:lstStyle/>
          <a:p>
            <a:fld id="{CD5D8AE4-A521-4C93-931F-3604DC391183}" type="slidenum">
              <a:rPr lang="en-US" smtClean="0"/>
              <a:t>4</a:t>
            </a:fld>
            <a:endParaRPr lang="en-US"/>
          </a:p>
        </p:txBody>
      </p:sp>
    </p:spTree>
    <p:extLst>
      <p:ext uri="{BB962C8B-B14F-4D97-AF65-F5344CB8AC3E}">
        <p14:creationId xmlns:p14="http://schemas.microsoft.com/office/powerpoint/2010/main" val="4411508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D5D8AE4-A521-4C93-931F-3604DC391183}" type="slidenum">
              <a:rPr lang="en-US" smtClean="0"/>
              <a:t>5</a:t>
            </a:fld>
            <a:endParaRPr lang="en-US"/>
          </a:p>
        </p:txBody>
      </p:sp>
    </p:spTree>
    <p:extLst>
      <p:ext uri="{BB962C8B-B14F-4D97-AF65-F5344CB8AC3E}">
        <p14:creationId xmlns:p14="http://schemas.microsoft.com/office/powerpoint/2010/main" val="18667110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i="1" dirty="0">
                <a:solidFill>
                  <a:srgbClr val="002060"/>
                </a:solidFill>
              </a:rPr>
              <a:t>Governance structure:  </a:t>
            </a:r>
            <a:r>
              <a:rPr lang="en-US" dirty="0"/>
              <a:t>MOH, represented by TWG; USAID, funding and oversight; GHSC-PSM</a:t>
            </a:r>
          </a:p>
          <a:p>
            <a:r>
              <a:rPr lang="en-US" dirty="0"/>
              <a:t>Task: 248 sites, xxx assessments; 60 central level interviews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p:txBody>
      </p:sp>
      <p:sp>
        <p:nvSpPr>
          <p:cNvPr id="4" name="Slide Number Placeholder 3"/>
          <p:cNvSpPr>
            <a:spLocks noGrp="1"/>
          </p:cNvSpPr>
          <p:nvPr>
            <p:ph type="sldNum" sz="quarter" idx="5"/>
          </p:nvPr>
        </p:nvSpPr>
        <p:spPr/>
        <p:txBody>
          <a:bodyPr/>
          <a:lstStyle/>
          <a:p>
            <a:fld id="{CD5D8AE4-A521-4C93-931F-3604DC391183}" type="slidenum">
              <a:rPr lang="en-US" smtClean="0"/>
              <a:t>6</a:t>
            </a:fld>
            <a:endParaRPr lang="en-US"/>
          </a:p>
        </p:txBody>
      </p:sp>
    </p:spTree>
    <p:extLst>
      <p:ext uri="{BB962C8B-B14F-4D97-AF65-F5344CB8AC3E}">
        <p14:creationId xmlns:p14="http://schemas.microsoft.com/office/powerpoint/2010/main" val="16064944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i="1" dirty="0">
                <a:solidFill>
                  <a:srgbClr val="002060"/>
                </a:solidFill>
              </a:rPr>
              <a:t>Governance structure:  </a:t>
            </a:r>
            <a:r>
              <a:rPr lang="en-US" dirty="0"/>
              <a:t>MOH, represented by TWG; USAID, funding and oversight; GHSC-PSM</a:t>
            </a:r>
          </a:p>
          <a:p>
            <a:r>
              <a:rPr lang="en-US" dirty="0"/>
              <a:t>Task: 248 sites, xxx assessments; 60 central level interviews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p:txBody>
      </p:sp>
      <p:sp>
        <p:nvSpPr>
          <p:cNvPr id="4" name="Slide Number Placeholder 3"/>
          <p:cNvSpPr>
            <a:spLocks noGrp="1"/>
          </p:cNvSpPr>
          <p:nvPr>
            <p:ph type="sldNum" sz="quarter" idx="5"/>
          </p:nvPr>
        </p:nvSpPr>
        <p:spPr/>
        <p:txBody>
          <a:bodyPr/>
          <a:lstStyle/>
          <a:p>
            <a:fld id="{CD5D8AE4-A521-4C93-931F-3604DC391183}" type="slidenum">
              <a:rPr lang="en-US" smtClean="0"/>
              <a:t>7</a:t>
            </a:fld>
            <a:endParaRPr lang="en-US"/>
          </a:p>
        </p:txBody>
      </p:sp>
    </p:spTree>
    <p:extLst>
      <p:ext uri="{BB962C8B-B14F-4D97-AF65-F5344CB8AC3E}">
        <p14:creationId xmlns:p14="http://schemas.microsoft.com/office/powerpoint/2010/main" val="4397178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have time, work through exercise together.</a:t>
            </a:r>
          </a:p>
        </p:txBody>
      </p:sp>
      <p:sp>
        <p:nvSpPr>
          <p:cNvPr id="4" name="Slide Number Placeholder 3"/>
          <p:cNvSpPr>
            <a:spLocks noGrp="1"/>
          </p:cNvSpPr>
          <p:nvPr>
            <p:ph type="sldNum" sz="quarter" idx="5"/>
          </p:nvPr>
        </p:nvSpPr>
        <p:spPr/>
        <p:txBody>
          <a:bodyPr/>
          <a:lstStyle/>
          <a:p>
            <a:fld id="{CD5D8AE4-A521-4C93-931F-3604DC391183}" type="slidenum">
              <a:rPr lang="en-US" smtClean="0"/>
              <a:t>12</a:t>
            </a:fld>
            <a:endParaRPr lang="en-US"/>
          </a:p>
        </p:txBody>
      </p:sp>
    </p:spTree>
    <p:extLst>
      <p:ext uri="{BB962C8B-B14F-4D97-AF65-F5344CB8AC3E}">
        <p14:creationId xmlns:p14="http://schemas.microsoft.com/office/powerpoint/2010/main" val="116328998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 Full Photo">
    <p:bg>
      <p:bgPr>
        <a:solidFill>
          <a:schemeClr val="tx1"/>
        </a:solidFill>
        <a:effectLst/>
      </p:bgPr>
    </p:bg>
    <p:spTree>
      <p:nvGrpSpPr>
        <p:cNvPr id="1" name=""/>
        <p:cNvGrpSpPr/>
        <p:nvPr/>
      </p:nvGrpSpPr>
      <p:grpSpPr>
        <a:xfrm>
          <a:off x="0" y="0"/>
          <a:ext cx="0" cy="0"/>
          <a:chOff x="0" y="0"/>
          <a:chExt cx="0" cy="0"/>
        </a:xfrm>
      </p:grpSpPr>
      <p:pic>
        <p:nvPicPr>
          <p:cNvPr id="19" name="Picture Placeholder 9"/>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203201" y="203683"/>
            <a:ext cx="11785599" cy="6450636"/>
          </a:xfrm>
          <a:prstGeom prst="rect">
            <a:avLst/>
          </a:prstGeom>
        </p:spPr>
      </p:pic>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40C00456-721A-A94C-800A-D5E7EE91C160}" type="datetime1">
              <a:rPr lang="en-US" smtClean="0"/>
              <a:pPr/>
              <a:t>11/14/19</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2" name="Title 1"/>
          <p:cNvSpPr>
            <a:spLocks noGrp="1"/>
          </p:cNvSpPr>
          <p:nvPr>
            <p:ph type="ctrTitle" hasCustomPrompt="1"/>
          </p:nvPr>
        </p:nvSpPr>
        <p:spPr>
          <a:xfrm>
            <a:off x="914400" y="2118715"/>
            <a:ext cx="5181600" cy="1600200"/>
          </a:xfrm>
          <a:effectLst>
            <a:outerShdw blurRad="254000" dir="2700000" algn="tl" rotWithShape="0">
              <a:srgbClr val="000000">
                <a:alpha val="20000"/>
              </a:srgbClr>
            </a:outerShdw>
          </a:effectLst>
        </p:spPr>
        <p:txBody>
          <a:bodyPr anchor="b" anchorCtr="0">
            <a:normAutofit/>
          </a:bodyPr>
          <a:lstStyle>
            <a:lvl1pPr>
              <a:defRPr sz="3174">
                <a:solidFill>
                  <a:schemeClr val="bg1"/>
                </a:solidFill>
              </a:defRPr>
            </a:lvl1pPr>
          </a:lstStyle>
          <a:p>
            <a:r>
              <a:rPr lang="en-US" dirty="0"/>
              <a:t>CLICK TO EDIT MASTER TITLE STYLE</a:t>
            </a:r>
          </a:p>
        </p:txBody>
      </p:sp>
      <p:sp>
        <p:nvSpPr>
          <p:cNvPr id="13" name="Subtitle 2"/>
          <p:cNvSpPr>
            <a:spLocks noGrp="1"/>
          </p:cNvSpPr>
          <p:nvPr>
            <p:ph type="subTitle" idx="1" hasCustomPrompt="1"/>
          </p:nvPr>
        </p:nvSpPr>
        <p:spPr>
          <a:xfrm>
            <a:off x="914400" y="4146997"/>
            <a:ext cx="4572000" cy="1600200"/>
          </a:xfrm>
          <a:effectLst>
            <a:outerShdw blurRad="254000" dir="5400000" algn="tl" rotWithShape="0">
              <a:srgbClr val="000000">
                <a:alpha val="40000"/>
              </a:srgbClr>
            </a:outerShdw>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4" name="Straight Connector 13"/>
          <p:cNvCxnSpPr/>
          <p:nvPr userDrawn="1"/>
        </p:nvCxnSpPr>
        <p:spPr>
          <a:xfrm>
            <a:off x="995680" y="3932955"/>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
        <p:nvSpPr>
          <p:cNvPr id="5"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chemeClr val="bg1"/>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pic>
        <p:nvPicPr>
          <p:cNvPr id="16" name="Picture 1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13025" y="753866"/>
            <a:ext cx="1826231" cy="543508"/>
          </a:xfrm>
          <a:prstGeom prst="rect">
            <a:avLst/>
          </a:prstGeom>
          <a:effectLst>
            <a:outerShdw blurRad="254000" dir="2700000" algn="tl" rotWithShape="0">
              <a:srgbClr val="000000">
                <a:alpha val="20000"/>
              </a:srgbClr>
            </a:outerShdw>
          </a:effectLst>
        </p:spPr>
      </p:pic>
    </p:spTree>
    <p:extLst>
      <p:ext uri="{BB962C8B-B14F-4D97-AF65-F5344CB8AC3E}">
        <p14:creationId xmlns:p14="http://schemas.microsoft.com/office/powerpoint/2010/main" val="19335047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Red/Gray Title Only">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60FEB5C5-97E6-6B45-BBE4-F2449473BB96}" type="datetime1">
              <a:rPr lang="en-US" smtClean="0"/>
              <a:pPr/>
              <a:t>11/14/19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2393410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Red/Gray 1 Content">
    <p:bg>
      <p:bgPr>
        <a:solidFill>
          <a:schemeClr val="bg1"/>
        </a:solidFill>
        <a:effectLst/>
      </p:bgPr>
    </p:bg>
    <p:spTree>
      <p:nvGrpSpPr>
        <p:cNvPr id="1" name=""/>
        <p:cNvGrpSpPr/>
        <p:nvPr/>
      </p:nvGrpSpPr>
      <p:grpSpPr>
        <a:xfrm>
          <a:off x="0" y="0"/>
          <a:ext cx="0" cy="0"/>
          <a:chOff x="0" y="0"/>
          <a:chExt cx="0" cy="0"/>
        </a:xfrm>
      </p:grpSpPr>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7" name="Text Placeholder 2"/>
          <p:cNvSpPr>
            <a:spLocks noGrp="1"/>
          </p:cNvSpPr>
          <p:nvPr>
            <p:ph idx="1" hasCustomPrompt="1"/>
          </p:nvPr>
        </p:nvSpPr>
        <p:spPr>
          <a:xfrm>
            <a:off x="914400" y="1715549"/>
            <a:ext cx="10363200" cy="4233230"/>
          </a:xfrm>
          <a:prstGeom prst="rect">
            <a:avLst/>
          </a:prstGeom>
        </p:spPr>
        <p:txBody>
          <a:bodyPr vert="horz" lIns="91440" tIns="45720" rIns="91440" bIns="45720" rtlCol="0">
            <a:normAutofit/>
          </a:bodyPr>
          <a:lstStyle>
            <a:lvl1pPr marL="304470" marR="0" indent="-304470" algn="l" defTabSz="604738" rtl="0" eaLnBrk="1" fontAlgn="auto" latinLnBrk="0" hangingPunct="1">
              <a:lnSpc>
                <a:spcPct val="100000"/>
              </a:lnSpc>
              <a:spcBef>
                <a:spcPts val="0"/>
              </a:spcBef>
              <a:spcAft>
                <a:spcPts val="1058"/>
              </a:spcAft>
              <a:buClrTx/>
              <a:buSzTx/>
              <a:buFont typeface="Arial"/>
              <a:buChar char="•"/>
              <a:tabLst/>
              <a:defRPr/>
            </a:lvl1pPr>
          </a:lstStyle>
          <a:p>
            <a:pPr marL="304470" marR="0" lvl="0"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Click to edit Master text styles</a:t>
            </a:r>
          </a:p>
          <a:p>
            <a:pPr marL="905009" marR="0" lvl="1"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Second level</a:t>
            </a:r>
          </a:p>
        </p:txBody>
      </p:sp>
    </p:spTree>
    <p:extLst>
      <p:ext uri="{BB962C8B-B14F-4D97-AF65-F5344CB8AC3E}">
        <p14:creationId xmlns:p14="http://schemas.microsoft.com/office/powerpoint/2010/main" val="33463500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Red/Gray 2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40259586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Red/Gray 3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39C62A9A-2216-F44B-AFF9-136AA601C377}" type="datetime1">
              <a:rPr lang="en-US" smtClean="0"/>
              <a:t>11/14/19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401671083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Red/Gray 1 Content + Bottom Photo">
    <p:bg>
      <p:bgPr>
        <a:solidFill>
          <a:schemeClr val="bg1"/>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93355D5-F1DA-0F48-9E7E-0A3FEBF9FF84}" type="datetime1">
              <a:rPr lang="en-US" smtClean="0"/>
              <a:pPr/>
              <a:t>11/14/19</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714208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Red/Gray 1 Content + Right Photo">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0FEB5C5-97E6-6B45-BBE4-F2449473BB96}" type="datetime1">
              <a:rPr lang="en-US" smtClean="0"/>
              <a:pPr/>
              <a:t>11/14/19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8"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29656017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Red/Gray Title Only">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60FEB5C5-97E6-6B45-BBE4-F2449473BB96}" type="datetime1">
              <a:rPr lang="en-US" smtClean="0"/>
              <a:pPr/>
              <a:t>11/14/19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360132799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tact Info">
    <p:spTree>
      <p:nvGrpSpPr>
        <p:cNvPr id="1" name=""/>
        <p:cNvGrpSpPr/>
        <p:nvPr/>
      </p:nvGrpSpPr>
      <p:grpSpPr>
        <a:xfrm>
          <a:off x="0" y="0"/>
          <a:ext cx="0" cy="0"/>
          <a:chOff x="0" y="0"/>
          <a:chExt cx="0" cy="0"/>
        </a:xfrm>
      </p:grpSpPr>
      <p:pic>
        <p:nvPicPr>
          <p:cNvPr id="10" name="Picture Placeholder 9"/>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203201" y="203681"/>
            <a:ext cx="11785601" cy="6450636"/>
          </a:xfrm>
          <a:prstGeom prst="rect">
            <a:avLst/>
          </a:prstGeom>
        </p:spPr>
      </p:pic>
      <p:sp>
        <p:nvSpPr>
          <p:cNvPr id="5" name="Text Placeholder 4"/>
          <p:cNvSpPr>
            <a:spLocks noGrp="1"/>
          </p:cNvSpPr>
          <p:nvPr>
            <p:ph type="body" sz="quarter" idx="12" hasCustomPrompt="1"/>
          </p:nvPr>
        </p:nvSpPr>
        <p:spPr>
          <a:xfrm rot="16200000">
            <a:off x="104940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6"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3F4168E2-91C5-9646-9F53-5B4E70AF759D}" type="datetime1">
              <a:rPr lang="en-US" smtClean="0"/>
              <a:pPr/>
              <a:t>11/14/19</a:t>
            </a:fld>
            <a:endParaRPr lang="en-US" dirty="0"/>
          </a:p>
        </p:txBody>
      </p:sp>
      <p:sp>
        <p:nvSpPr>
          <p:cNvPr id="8"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pic>
        <p:nvPicPr>
          <p:cNvPr id="12" name="Picture 1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13025" y="5747196"/>
            <a:ext cx="1826231" cy="543508"/>
          </a:xfrm>
          <a:prstGeom prst="rect">
            <a:avLst/>
          </a:prstGeom>
          <a:effectLst/>
        </p:spPr>
      </p:pic>
      <p:sp>
        <p:nvSpPr>
          <p:cNvPr id="15" name="Subtitle 2"/>
          <p:cNvSpPr>
            <a:spLocks noGrp="1"/>
          </p:cNvSpPr>
          <p:nvPr>
            <p:ph type="subTitle" idx="1" hasCustomPrompt="1"/>
          </p:nvPr>
        </p:nvSpPr>
        <p:spPr>
          <a:xfrm>
            <a:off x="914400" y="4146997"/>
            <a:ext cx="4572000" cy="1600200"/>
          </a:xfrm>
          <a:effectLst>
            <a:outerShdw blurRad="254000" dir="5400000" algn="tl" rotWithShape="0">
              <a:srgbClr val="000000">
                <a:alpha val="40000"/>
              </a:srgbClr>
            </a:outerShdw>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8" name="Straight Connector 17"/>
          <p:cNvCxnSpPr/>
          <p:nvPr userDrawn="1"/>
        </p:nvCxnSpPr>
        <p:spPr>
          <a:xfrm>
            <a:off x="995680" y="3932955"/>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430844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Cover - Full Red">
    <p:bg>
      <p:bgPr>
        <a:solidFill>
          <a:srgbClr val="002F6C"/>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EB2C8F94-9D67-854F-8417-3B884156945E}" type="datetime1">
              <a:rPr lang="en-US" smtClean="0"/>
              <a:pPr/>
              <a:t>11/14/19</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2" name="Title 1"/>
          <p:cNvSpPr>
            <a:spLocks noGrp="1"/>
          </p:cNvSpPr>
          <p:nvPr>
            <p:ph type="ctrTitle" hasCustomPrompt="1"/>
          </p:nvPr>
        </p:nvSpPr>
        <p:spPr>
          <a:xfrm>
            <a:off x="914400" y="2118715"/>
            <a:ext cx="5181600" cy="1600200"/>
          </a:xfrm>
          <a:effectLst/>
        </p:spPr>
        <p:txBody>
          <a:bodyPr anchor="b" anchorCtr="0">
            <a:normAutofit/>
          </a:bodyPr>
          <a:lstStyle>
            <a:lvl1pPr>
              <a:defRPr sz="3174">
                <a:solidFill>
                  <a:schemeClr val="bg1"/>
                </a:solidFill>
              </a:defRPr>
            </a:lvl1pPr>
          </a:lstStyle>
          <a:p>
            <a:r>
              <a:rPr lang="en-US" dirty="0"/>
              <a:t>CLICK TO EDIT MASTER TITLE STYLE</a:t>
            </a:r>
          </a:p>
        </p:txBody>
      </p:sp>
      <p:sp>
        <p:nvSpPr>
          <p:cNvPr id="13" name="Subtitle 2"/>
          <p:cNvSpPr>
            <a:spLocks noGrp="1"/>
          </p:cNvSpPr>
          <p:nvPr>
            <p:ph type="subTitle" idx="1" hasCustomPrompt="1"/>
          </p:nvPr>
        </p:nvSpPr>
        <p:spPr>
          <a:xfrm>
            <a:off x="914400" y="4146997"/>
            <a:ext cx="4572000" cy="1600200"/>
          </a:xfrm>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7" name="Straight Connector 16"/>
          <p:cNvCxnSpPr/>
          <p:nvPr userDrawn="1"/>
        </p:nvCxnSpPr>
        <p:spPr>
          <a:xfrm>
            <a:off x="995680" y="3932955"/>
            <a:ext cx="426720" cy="0"/>
          </a:xfrm>
          <a:prstGeom prst="line">
            <a:avLst/>
          </a:prstGeom>
          <a:ln w="19050">
            <a:solidFill>
              <a:srgbClr val="FFFFFF"/>
            </a:solidFill>
          </a:ln>
          <a:effectLst/>
        </p:spPr>
        <p:style>
          <a:lnRef idx="2">
            <a:schemeClr val="accent1"/>
          </a:lnRef>
          <a:fillRef idx="0">
            <a:schemeClr val="accent1"/>
          </a:fillRef>
          <a:effectRef idx="1">
            <a:schemeClr val="accent1"/>
          </a:effectRef>
          <a:fontRef idx="minor">
            <a:schemeClr val="tx1"/>
          </a:fontRef>
        </p:style>
      </p:cxn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753866"/>
            <a:ext cx="1826231" cy="543508"/>
          </a:xfrm>
          <a:prstGeom prst="rect">
            <a:avLst/>
          </a:prstGeom>
          <a:effectLst>
            <a:outerShdw blurRad="254000" dir="2700000" algn="tl" rotWithShape="0">
              <a:srgbClr val="000000">
                <a:alpha val="20000"/>
              </a:srgbClr>
            </a:outerShdw>
          </a:effectLst>
        </p:spPr>
      </p:pic>
    </p:spTree>
    <p:extLst>
      <p:ext uri="{BB962C8B-B14F-4D97-AF65-F5344CB8AC3E}">
        <p14:creationId xmlns:p14="http://schemas.microsoft.com/office/powerpoint/2010/main" val="354553928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Divider - Full Red">
    <p:bg>
      <p:bgPr>
        <a:solidFill>
          <a:srgbClr val="002F6C"/>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524000" y="707638"/>
            <a:ext cx="7315200" cy="580800"/>
          </a:xfrm>
        </p:spPr>
        <p:txBody>
          <a:bodyPr wrap="square" anchor="t" anchorCtr="0">
            <a:spAutoFit/>
          </a:bodyPr>
          <a:lstStyle>
            <a:lvl1pPr>
              <a:defRPr sz="3174">
                <a:solidFill>
                  <a:srgbClr val="FFFFFF"/>
                </a:solidFill>
              </a:defRPr>
            </a:lvl1pPr>
          </a:lstStyle>
          <a:p>
            <a:r>
              <a:rPr lang="en-US" dirty="0"/>
              <a:t>CLICK TO EDIT MASTER TITLE STYLE</a:t>
            </a:r>
          </a:p>
        </p:txBody>
      </p:sp>
      <p:sp>
        <p:nvSpPr>
          <p:cNvPr id="3" name="Date Placeholder 2"/>
          <p:cNvSpPr>
            <a:spLocks noGrp="1"/>
          </p:cNvSpPr>
          <p:nvPr>
            <p:ph type="dt" sz="half" idx="10"/>
          </p:nvPr>
        </p:nvSpPr>
        <p:spPr>
          <a:xfrm>
            <a:off x="203200" y="6423933"/>
            <a:ext cx="2844800" cy="214546"/>
          </a:xfrm>
        </p:spPr>
        <p:txBody>
          <a:bodyPr/>
          <a:lstStyle>
            <a:lvl1pPr>
              <a:defRPr>
                <a:solidFill>
                  <a:srgbClr val="FFFFFF"/>
                </a:solidFill>
              </a:defRPr>
            </a:lvl1pPr>
          </a:lstStyle>
          <a:p>
            <a:fld id="{C3349C05-927F-3348-96DF-9086CF2761D6}" type="datetime1">
              <a:rPr lang="en-US" smtClean="0"/>
              <a:t>11/14/19</a:t>
            </a:fld>
            <a:endParaRPr lang="en-US" dirty="0"/>
          </a:p>
        </p:txBody>
      </p:sp>
      <p:sp>
        <p:nvSpPr>
          <p:cNvPr id="4" name="Footer Placeholder 3"/>
          <p:cNvSpPr>
            <a:spLocks noGrp="1"/>
          </p:cNvSpPr>
          <p:nvPr>
            <p:ph type="ftr" sz="quarter" idx="11"/>
          </p:nvPr>
        </p:nvSpPr>
        <p:spPr>
          <a:xfrm>
            <a:off x="4165600" y="6423933"/>
            <a:ext cx="3860800" cy="214546"/>
          </a:xfrm>
        </p:spPr>
        <p:txBody>
          <a:bodyPr/>
          <a:lstStyle>
            <a:lvl1pPr>
              <a:defRPr>
                <a:solidFill>
                  <a:srgbClr val="FFFFFF"/>
                </a:solidFill>
              </a:defRPr>
            </a:lvl1pPr>
          </a:lstStyle>
          <a:p>
            <a:r>
              <a:rPr lang="en-US" dirty="0"/>
              <a:t>FOOTER GOES HERE</a:t>
            </a:r>
          </a:p>
        </p:txBody>
      </p:sp>
      <p:sp>
        <p:nvSpPr>
          <p:cNvPr id="5" name="Slide Number Placeholder 4"/>
          <p:cNvSpPr>
            <a:spLocks noGrp="1"/>
          </p:cNvSpPr>
          <p:nvPr>
            <p:ph type="sldNum" sz="quarter" idx="12"/>
          </p:nvPr>
        </p:nvSpPr>
        <p:spPr>
          <a:xfrm>
            <a:off x="9144000" y="6423933"/>
            <a:ext cx="2844800" cy="214546"/>
          </a:xfrm>
        </p:spPr>
        <p:txBody>
          <a:bodyPr/>
          <a:lstStyle>
            <a:lvl1pPr>
              <a:defRPr>
                <a:solidFill>
                  <a:srgbClr val="FFFFFF"/>
                </a:solidFill>
              </a:defRPr>
            </a:lvl1pPr>
          </a:lstStyle>
          <a:p>
            <a:fld id="{42782948-4DBE-204D-AB9E-B65E067054AE}" type="slidenum">
              <a:rPr lang="en-US" smtClean="0"/>
              <a:pPr/>
              <a:t>‹#›</a:t>
            </a:fld>
            <a:endParaRPr lang="en-US" dirty="0"/>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5747196"/>
            <a:ext cx="1826231" cy="543508"/>
          </a:xfrm>
          <a:prstGeom prst="rect">
            <a:avLst/>
          </a:prstGeom>
          <a:effectLst/>
        </p:spPr>
      </p:pic>
      <p:cxnSp>
        <p:nvCxnSpPr>
          <p:cNvPr id="13" name="Straight Connector 12"/>
          <p:cNvCxnSpPr/>
          <p:nvPr userDrawn="1"/>
        </p:nvCxnSpPr>
        <p:spPr>
          <a:xfrm>
            <a:off x="995680" y="909220"/>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028178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 Full Red">
    <p:bg>
      <p:bgPr>
        <a:solidFill>
          <a:srgbClr val="BA0C2F"/>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EB2C8F94-9D67-854F-8417-3B884156945E}" type="datetime1">
              <a:rPr lang="en-US" smtClean="0"/>
              <a:pPr/>
              <a:t>11/14/19</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2" name="Title 1"/>
          <p:cNvSpPr>
            <a:spLocks noGrp="1"/>
          </p:cNvSpPr>
          <p:nvPr>
            <p:ph type="ctrTitle" hasCustomPrompt="1"/>
          </p:nvPr>
        </p:nvSpPr>
        <p:spPr>
          <a:xfrm>
            <a:off x="914400" y="2118715"/>
            <a:ext cx="5181600" cy="1600200"/>
          </a:xfrm>
          <a:effectLst/>
        </p:spPr>
        <p:txBody>
          <a:bodyPr anchor="b" anchorCtr="0">
            <a:normAutofit/>
          </a:bodyPr>
          <a:lstStyle>
            <a:lvl1pPr>
              <a:defRPr sz="3174">
                <a:solidFill>
                  <a:schemeClr val="bg1"/>
                </a:solidFill>
              </a:defRPr>
            </a:lvl1pPr>
          </a:lstStyle>
          <a:p>
            <a:r>
              <a:rPr lang="en-US" dirty="0"/>
              <a:t>CLICK TO EDIT MASTER TITLE STYLE</a:t>
            </a:r>
          </a:p>
        </p:txBody>
      </p:sp>
      <p:sp>
        <p:nvSpPr>
          <p:cNvPr id="13" name="Subtitle 2"/>
          <p:cNvSpPr>
            <a:spLocks noGrp="1"/>
          </p:cNvSpPr>
          <p:nvPr>
            <p:ph type="subTitle" idx="1" hasCustomPrompt="1"/>
          </p:nvPr>
        </p:nvSpPr>
        <p:spPr>
          <a:xfrm>
            <a:off x="914400" y="4146997"/>
            <a:ext cx="4572000" cy="1600200"/>
          </a:xfrm>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7" name="Straight Connector 16"/>
          <p:cNvCxnSpPr/>
          <p:nvPr userDrawn="1"/>
        </p:nvCxnSpPr>
        <p:spPr>
          <a:xfrm>
            <a:off x="995680" y="3932955"/>
            <a:ext cx="426720" cy="0"/>
          </a:xfrm>
          <a:prstGeom prst="line">
            <a:avLst/>
          </a:prstGeom>
          <a:ln w="19050">
            <a:solidFill>
              <a:srgbClr val="FFFFFF"/>
            </a:solidFill>
          </a:ln>
          <a:effectLst/>
        </p:spPr>
        <p:style>
          <a:lnRef idx="2">
            <a:schemeClr val="accent1"/>
          </a:lnRef>
          <a:fillRef idx="0">
            <a:schemeClr val="accent1"/>
          </a:fillRef>
          <a:effectRef idx="1">
            <a:schemeClr val="accent1"/>
          </a:effectRef>
          <a:fontRef idx="minor">
            <a:schemeClr val="tx1"/>
          </a:fontRef>
        </p:style>
      </p:cxn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753866"/>
            <a:ext cx="1826231" cy="543508"/>
          </a:xfrm>
          <a:prstGeom prst="rect">
            <a:avLst/>
          </a:prstGeom>
          <a:effectLst>
            <a:outerShdw blurRad="254000" dir="2700000" algn="tl" rotWithShape="0">
              <a:srgbClr val="000000">
                <a:alpha val="20000"/>
              </a:srgbClr>
            </a:outerShdw>
          </a:effectLst>
        </p:spPr>
      </p:pic>
    </p:spTree>
    <p:extLst>
      <p:ext uri="{BB962C8B-B14F-4D97-AF65-F5344CB8AC3E}">
        <p14:creationId xmlns:p14="http://schemas.microsoft.com/office/powerpoint/2010/main" val="359123110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_Red/Gray 1 Content">
    <p:bg>
      <p:bgPr>
        <a:solidFill>
          <a:srgbClr val="E7E7E5"/>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11/14/19</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lvl1pPr>
              <a:defRPr>
                <a:solidFill>
                  <a:srgbClr val="0067B9"/>
                </a:solidFill>
              </a:defRPr>
            </a:lvl1pPr>
          </a:lstStyle>
          <a:p>
            <a:r>
              <a:rPr lang="en-US"/>
              <a:t>Click to edit Master title style</a:t>
            </a:r>
            <a:endParaRPr lang="en-US" dirty="0"/>
          </a:p>
        </p:txBody>
      </p:sp>
      <p:sp>
        <p:nvSpPr>
          <p:cNvPr id="13" name="Text Placeholder 2"/>
          <p:cNvSpPr>
            <a:spLocks noGrp="1"/>
          </p:cNvSpPr>
          <p:nvPr>
            <p:ph idx="1" hasCustomPrompt="1"/>
          </p:nvPr>
        </p:nvSpPr>
        <p:spPr>
          <a:xfrm>
            <a:off x="914400" y="1715549"/>
            <a:ext cx="10363200" cy="4233230"/>
          </a:xfrm>
          <a:prstGeom prst="rect">
            <a:avLst/>
          </a:prstGeom>
        </p:spPr>
        <p:txBody>
          <a:bodyPr vert="horz" lIns="91440" tIns="45720" rIns="91440" bIns="45720" rtlCol="0">
            <a:normAutofit/>
          </a:bodyPr>
          <a:lstStyle>
            <a:lvl1pPr marL="304470" marR="0" indent="-304470" algn="l" defTabSz="604738" rtl="0" eaLnBrk="1" fontAlgn="auto" latinLnBrk="0" hangingPunct="1">
              <a:lnSpc>
                <a:spcPct val="100000"/>
              </a:lnSpc>
              <a:spcBef>
                <a:spcPts val="0"/>
              </a:spcBef>
              <a:spcAft>
                <a:spcPts val="1058"/>
              </a:spcAft>
              <a:buClrTx/>
              <a:buSzTx/>
              <a:buFont typeface="Arial"/>
              <a:buChar char="•"/>
              <a:tabLst/>
              <a:defRPr/>
            </a:lvl1pPr>
          </a:lstStyle>
          <a:p>
            <a:pPr marL="304470" marR="0" lvl="0"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Click to edit Master text styles</a:t>
            </a:r>
          </a:p>
          <a:p>
            <a:pPr marL="905009" marR="0" lvl="1"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Second level</a:t>
            </a:r>
          </a:p>
        </p:txBody>
      </p:sp>
    </p:spTree>
    <p:extLst>
      <p:ext uri="{BB962C8B-B14F-4D97-AF65-F5344CB8AC3E}">
        <p14:creationId xmlns:p14="http://schemas.microsoft.com/office/powerpoint/2010/main" val="36395772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_Red/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t>11/14/19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265113389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_Red/Gray 3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39C62A9A-2216-F44B-AFF9-136AA601C377}" type="datetime1">
              <a:rPr lang="en-US" smtClean="0"/>
              <a:t>11/14/19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56317315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_Red/Gray 1 Content + Bottom Photo">
    <p:bg>
      <p:bgPr>
        <a:solidFill>
          <a:srgbClr val="E7E7E5"/>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93355D5-F1DA-0F48-9E7E-0A3FEBF9FF84}" type="datetime1">
              <a:rPr lang="en-US" smtClean="0"/>
              <a:pPr/>
              <a:t>11/14/19</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201365810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_Red/Gray 1 Content + Right Photo">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FFFFFF"/>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0FEB5C5-97E6-6B45-BBE4-F2449473BB96}" type="datetime1">
              <a:rPr lang="en-US" smtClean="0"/>
              <a:pPr/>
              <a:t>11/14/19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8"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94413093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_Red/Gray Title Only">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60FEB5C5-97E6-6B45-BBE4-F2449473BB96}" type="datetime1">
              <a:rPr lang="en-US" smtClean="0"/>
              <a:pPr/>
              <a:t>11/14/19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12051105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_Red/Gray 1 Content">
    <p:bg>
      <p:bgPr>
        <a:solidFill>
          <a:schemeClr val="bg1"/>
        </a:solidFill>
        <a:effectLst/>
      </p:bgPr>
    </p:bg>
    <p:spTree>
      <p:nvGrpSpPr>
        <p:cNvPr id="1" name=""/>
        <p:cNvGrpSpPr/>
        <p:nvPr/>
      </p:nvGrpSpPr>
      <p:grpSpPr>
        <a:xfrm>
          <a:off x="0" y="0"/>
          <a:ext cx="0" cy="0"/>
          <a:chOff x="0" y="0"/>
          <a:chExt cx="0" cy="0"/>
        </a:xfrm>
      </p:grpSpPr>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lvl1pPr>
              <a:defRPr>
                <a:solidFill>
                  <a:srgbClr val="0067B9"/>
                </a:solidFill>
              </a:defRPr>
            </a:lvl1pPr>
          </a:lstStyle>
          <a:p>
            <a:r>
              <a:rPr lang="en-US"/>
              <a:t>Click to edit Master title style</a:t>
            </a:r>
            <a:endParaRPr lang="en-US" dirty="0"/>
          </a:p>
        </p:txBody>
      </p:sp>
      <p:sp>
        <p:nvSpPr>
          <p:cNvPr id="7" name="Text Placeholder 2"/>
          <p:cNvSpPr>
            <a:spLocks noGrp="1"/>
          </p:cNvSpPr>
          <p:nvPr>
            <p:ph idx="1" hasCustomPrompt="1"/>
          </p:nvPr>
        </p:nvSpPr>
        <p:spPr>
          <a:xfrm>
            <a:off x="914400" y="1715549"/>
            <a:ext cx="10363200" cy="4233230"/>
          </a:xfrm>
          <a:prstGeom prst="rect">
            <a:avLst/>
          </a:prstGeom>
        </p:spPr>
        <p:txBody>
          <a:bodyPr vert="horz" lIns="91440" tIns="45720" rIns="91440" bIns="45720" rtlCol="0">
            <a:normAutofit/>
          </a:bodyPr>
          <a:lstStyle>
            <a:lvl1pPr marL="304470" marR="0" indent="-304470" algn="l" defTabSz="604738" rtl="0" eaLnBrk="1" fontAlgn="auto" latinLnBrk="0" hangingPunct="1">
              <a:lnSpc>
                <a:spcPct val="100000"/>
              </a:lnSpc>
              <a:spcBef>
                <a:spcPts val="0"/>
              </a:spcBef>
              <a:spcAft>
                <a:spcPts val="1058"/>
              </a:spcAft>
              <a:buClrTx/>
              <a:buSzTx/>
              <a:buFont typeface="Arial"/>
              <a:buChar char="•"/>
              <a:tabLst/>
              <a:defRPr/>
            </a:lvl1pPr>
          </a:lstStyle>
          <a:p>
            <a:pPr marL="304470" marR="0" lvl="0"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Click to edit Master text styles</a:t>
            </a:r>
          </a:p>
          <a:p>
            <a:pPr marL="905009" marR="0" lvl="1"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Second level</a:t>
            </a:r>
          </a:p>
        </p:txBody>
      </p:sp>
    </p:spTree>
    <p:extLst>
      <p:ext uri="{BB962C8B-B14F-4D97-AF65-F5344CB8AC3E}">
        <p14:creationId xmlns:p14="http://schemas.microsoft.com/office/powerpoint/2010/main" val="34619210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3_Red/Gray 2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35594805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3_Red/Gray 3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95305635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_Red/Gray 1 Content + Bottom Photo">
    <p:bg>
      <p:bgPr>
        <a:solidFill>
          <a:schemeClr val="bg1"/>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93355D5-F1DA-0F48-9E7E-0A3FEBF9FF84}" type="datetime1">
              <a:rPr lang="en-US" smtClean="0"/>
              <a:pPr/>
              <a:t>11/14/19</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5408631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vider - Full Red">
    <p:bg>
      <p:bgPr>
        <a:solidFill>
          <a:srgbClr val="BA0C2F"/>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524000" y="707638"/>
            <a:ext cx="7315200" cy="580800"/>
          </a:xfrm>
        </p:spPr>
        <p:txBody>
          <a:bodyPr wrap="square" anchor="t" anchorCtr="0">
            <a:spAutoFit/>
          </a:bodyPr>
          <a:lstStyle>
            <a:lvl1pPr>
              <a:defRPr sz="3174">
                <a:solidFill>
                  <a:srgbClr val="FFFFFF"/>
                </a:solidFill>
              </a:defRPr>
            </a:lvl1pPr>
          </a:lstStyle>
          <a:p>
            <a:r>
              <a:rPr lang="en-US" dirty="0"/>
              <a:t>CLICK TO EDIT MASTER TITLE STYLE</a:t>
            </a:r>
          </a:p>
        </p:txBody>
      </p:sp>
      <p:sp>
        <p:nvSpPr>
          <p:cNvPr id="3" name="Date Placeholder 2"/>
          <p:cNvSpPr>
            <a:spLocks noGrp="1"/>
          </p:cNvSpPr>
          <p:nvPr>
            <p:ph type="dt" sz="half" idx="10"/>
          </p:nvPr>
        </p:nvSpPr>
        <p:spPr>
          <a:xfrm>
            <a:off x="203200" y="6423933"/>
            <a:ext cx="2844800" cy="214546"/>
          </a:xfrm>
        </p:spPr>
        <p:txBody>
          <a:bodyPr/>
          <a:lstStyle>
            <a:lvl1pPr>
              <a:defRPr>
                <a:solidFill>
                  <a:srgbClr val="FFFFFF"/>
                </a:solidFill>
              </a:defRPr>
            </a:lvl1pPr>
          </a:lstStyle>
          <a:p>
            <a:fld id="{C3349C05-927F-3348-96DF-9086CF2761D6}" type="datetime1">
              <a:rPr lang="en-US" smtClean="0"/>
              <a:t>11/14/19</a:t>
            </a:fld>
            <a:endParaRPr lang="en-US" dirty="0"/>
          </a:p>
        </p:txBody>
      </p:sp>
      <p:sp>
        <p:nvSpPr>
          <p:cNvPr id="4" name="Footer Placeholder 3"/>
          <p:cNvSpPr>
            <a:spLocks noGrp="1"/>
          </p:cNvSpPr>
          <p:nvPr>
            <p:ph type="ftr" sz="quarter" idx="11"/>
          </p:nvPr>
        </p:nvSpPr>
        <p:spPr>
          <a:xfrm>
            <a:off x="4165600" y="6423933"/>
            <a:ext cx="3860800" cy="214546"/>
          </a:xfrm>
        </p:spPr>
        <p:txBody>
          <a:bodyPr/>
          <a:lstStyle>
            <a:lvl1pPr>
              <a:defRPr>
                <a:solidFill>
                  <a:srgbClr val="FFFFFF"/>
                </a:solidFill>
              </a:defRPr>
            </a:lvl1pPr>
          </a:lstStyle>
          <a:p>
            <a:r>
              <a:rPr lang="en-US" dirty="0"/>
              <a:t>FOOTER GOES HERE</a:t>
            </a:r>
          </a:p>
        </p:txBody>
      </p:sp>
      <p:sp>
        <p:nvSpPr>
          <p:cNvPr id="5" name="Slide Number Placeholder 4"/>
          <p:cNvSpPr>
            <a:spLocks noGrp="1"/>
          </p:cNvSpPr>
          <p:nvPr>
            <p:ph type="sldNum" sz="quarter" idx="12"/>
          </p:nvPr>
        </p:nvSpPr>
        <p:spPr>
          <a:xfrm>
            <a:off x="9144000" y="6423933"/>
            <a:ext cx="2844800" cy="214546"/>
          </a:xfrm>
        </p:spPr>
        <p:txBody>
          <a:bodyPr/>
          <a:lstStyle>
            <a:lvl1pPr>
              <a:defRPr>
                <a:solidFill>
                  <a:srgbClr val="FFFFFF"/>
                </a:solidFill>
              </a:defRPr>
            </a:lvl1pPr>
          </a:lstStyle>
          <a:p>
            <a:fld id="{42782948-4DBE-204D-AB9E-B65E067054AE}" type="slidenum">
              <a:rPr lang="en-US" smtClean="0"/>
              <a:pPr/>
              <a:t>‹#›</a:t>
            </a:fld>
            <a:endParaRPr lang="en-US" dirty="0"/>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5747196"/>
            <a:ext cx="1826231" cy="543508"/>
          </a:xfrm>
          <a:prstGeom prst="rect">
            <a:avLst/>
          </a:prstGeom>
          <a:effectLst/>
        </p:spPr>
      </p:pic>
      <p:cxnSp>
        <p:nvCxnSpPr>
          <p:cNvPr id="13" name="Straight Connector 12"/>
          <p:cNvCxnSpPr/>
          <p:nvPr userDrawn="1"/>
        </p:nvCxnSpPr>
        <p:spPr>
          <a:xfrm>
            <a:off x="995680" y="909220"/>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2179971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3_Red/Gray 1 Content + Right Photo">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0FEB5C5-97E6-6B45-BBE4-F2449473BB96}" type="datetime1">
              <a:rPr lang="en-US" smtClean="0"/>
              <a:pPr/>
              <a:t>11/14/19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8"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386246650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3_Red/Gray Title Only">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60FEB5C5-97E6-6B45-BBE4-F2449473BB96}" type="datetime1">
              <a:rPr lang="en-US" smtClean="0"/>
              <a:pPr/>
              <a:t>11/14/19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92683285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464559"/>
            <a:ext cx="10363200" cy="1045404"/>
          </a:xfrm>
        </p:spPr>
        <p:txBody>
          <a:bodyPr/>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399"/>
            </a:lvl1pPr>
            <a:lvl2pPr marL="457171" indent="0" algn="ctr">
              <a:buNone/>
              <a:defRPr sz="2000"/>
            </a:lvl2pPr>
            <a:lvl3pPr marL="914342" indent="0" algn="ctr">
              <a:buNone/>
              <a:defRPr sz="1800"/>
            </a:lvl3pPr>
            <a:lvl4pPr marL="1371513" indent="0" algn="ctr">
              <a:buNone/>
              <a:defRPr sz="1600"/>
            </a:lvl4pPr>
            <a:lvl5pPr marL="1828683" indent="0" algn="ctr">
              <a:buNone/>
              <a:defRPr sz="1600"/>
            </a:lvl5pPr>
            <a:lvl6pPr marL="2285854" indent="0" algn="ctr">
              <a:buNone/>
              <a:defRPr sz="1600"/>
            </a:lvl6pPr>
            <a:lvl7pPr marL="2743025" indent="0" algn="ctr">
              <a:buNone/>
              <a:defRPr sz="1600"/>
            </a:lvl7pPr>
            <a:lvl8pPr marL="3200196" indent="0" algn="ctr">
              <a:buNone/>
              <a:defRPr sz="1600"/>
            </a:lvl8pPr>
            <a:lvl9pPr marL="3657367"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xmlns="" id="{8075974A-5553-4B27-B825-3E7107E8D77E}"/>
              </a:ext>
            </a:extLst>
          </p:cNvPr>
          <p:cNvSpPr>
            <a:spLocks noGrp="1"/>
          </p:cNvSpPr>
          <p:nvPr>
            <p:ph type="dt" sz="half" idx="10"/>
          </p:nvPr>
        </p:nvSpPr>
        <p:spPr/>
        <p:txBody>
          <a:bodyPr/>
          <a:lstStyle>
            <a:lvl1pPr>
              <a:defRPr/>
            </a:lvl1pPr>
          </a:lstStyle>
          <a:p>
            <a:fld id="{F0A3DA55-F83E-44C7-A024-E0525CCB30FC}" type="datetime1">
              <a:rPr lang="en-US" altLang="en-US"/>
              <a:pPr/>
              <a:t>11/14/19</a:t>
            </a:fld>
            <a:endParaRPr lang="en-US" altLang="en-US" dirty="0"/>
          </a:p>
        </p:txBody>
      </p:sp>
      <p:sp>
        <p:nvSpPr>
          <p:cNvPr id="5" name="Footer Placeholder 4">
            <a:extLst>
              <a:ext uri="{FF2B5EF4-FFF2-40B4-BE49-F238E27FC236}">
                <a16:creationId xmlns:a16="http://schemas.microsoft.com/office/drawing/2014/main" xmlns="" id="{FB6D9E31-C202-4436-9954-09E04E642760}"/>
              </a:ext>
            </a:extLst>
          </p:cNvPr>
          <p:cNvSpPr>
            <a:spLocks noGrp="1"/>
          </p:cNvSpPr>
          <p:nvPr>
            <p:ph type="ftr" sz="quarter" idx="11"/>
          </p:nvPr>
        </p:nvSpPr>
        <p:spPr/>
        <p:txBody>
          <a:bodyPr wrap="square" numCol="1" anchorCtr="0" compatLnSpc="1">
            <a:prstTxWarp prst="textNoShape">
              <a:avLst/>
            </a:prstTxWarp>
          </a:bodyPr>
          <a:lstStyle>
            <a:lvl1pPr>
              <a:defRPr smtClean="0">
                <a:latin typeface="Gill Sans MT" panose="020B0502020104020203" pitchFamily="34" charset="0"/>
                <a:ea typeface="Gill Sans MT" panose="020B0502020104020203" pitchFamily="34" charset="0"/>
                <a:cs typeface="Gill Sans MT" panose="020B0502020104020203" pitchFamily="34" charset="0"/>
              </a:defRPr>
            </a:lvl1pPr>
          </a:lstStyle>
          <a:p>
            <a:endParaRPr lang="en-US" altLang="en-US" dirty="0"/>
          </a:p>
        </p:txBody>
      </p:sp>
      <p:sp>
        <p:nvSpPr>
          <p:cNvPr id="6" name="Slide Number Placeholder 5">
            <a:extLst>
              <a:ext uri="{FF2B5EF4-FFF2-40B4-BE49-F238E27FC236}">
                <a16:creationId xmlns:a16="http://schemas.microsoft.com/office/drawing/2014/main" xmlns="" id="{753162C9-00B8-472F-A8D1-4C2E213DBB7B}"/>
              </a:ext>
            </a:extLst>
          </p:cNvPr>
          <p:cNvSpPr>
            <a:spLocks noGrp="1"/>
          </p:cNvSpPr>
          <p:nvPr>
            <p:ph type="sldNum" sz="quarter" idx="12"/>
          </p:nvPr>
        </p:nvSpPr>
        <p:spPr/>
        <p:txBody>
          <a:bodyPr/>
          <a:lstStyle>
            <a:lvl1pPr>
              <a:defRPr/>
            </a:lvl1pPr>
          </a:lstStyle>
          <a:p>
            <a:fld id="{43CF92F8-9A91-49EE-9F13-AD02B8C2C9D2}" type="slidenum">
              <a:rPr lang="en-US" altLang="en-US"/>
              <a:pPr/>
              <a:t>‹#›</a:t>
            </a:fld>
            <a:endParaRPr lang="en-US" altLang="en-US" dirty="0"/>
          </a:p>
        </p:txBody>
      </p:sp>
    </p:spTree>
    <p:extLst>
      <p:ext uri="{BB962C8B-B14F-4D97-AF65-F5344CB8AC3E}">
        <p14:creationId xmlns:p14="http://schemas.microsoft.com/office/powerpoint/2010/main" val="6873480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Red/Gray 1 Content">
    <p:bg>
      <p:bgPr>
        <a:solidFill>
          <a:srgbClr val="E7E7E5"/>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11/14/19</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13" name="Text Placeholder 2"/>
          <p:cNvSpPr>
            <a:spLocks noGrp="1"/>
          </p:cNvSpPr>
          <p:nvPr>
            <p:ph idx="1"/>
          </p:nvPr>
        </p:nvSpPr>
        <p:spPr>
          <a:xfrm>
            <a:off x="914400" y="1715549"/>
            <a:ext cx="10363200" cy="423323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22715428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Red/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10363200"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t>11/14/19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29012608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Red/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t>11/14/19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0043494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Red/Gray 3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39C62A9A-2216-F44B-AFF9-136AA601C377}" type="datetime1">
              <a:rPr lang="en-US" smtClean="0"/>
              <a:t>11/14/19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0041511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Red/Gray 1 Content + Bottom Photo">
    <p:bg>
      <p:bgPr>
        <a:solidFill>
          <a:srgbClr val="E7E7E5"/>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93355D5-F1DA-0F48-9E7E-0A3FEBF9FF84}" type="datetime1">
              <a:rPr lang="en-US" smtClean="0"/>
              <a:pPr/>
              <a:t>11/14/19</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35923234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Red/Gray 1 Content + Right Photo">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FFFFFF"/>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0FEB5C5-97E6-6B45-BBE4-F2449473BB96}" type="datetime1">
              <a:rPr lang="en-US" smtClean="0"/>
              <a:pPr/>
              <a:t>11/14/19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21"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7430697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7E7E5"/>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3" name="Text Placeholder 2"/>
          <p:cNvSpPr>
            <a:spLocks noGrp="1"/>
          </p:cNvSpPr>
          <p:nvPr>
            <p:ph type="body" idx="1"/>
          </p:nvPr>
        </p:nvSpPr>
        <p:spPr>
          <a:xfrm>
            <a:off x="914400" y="1715549"/>
            <a:ext cx="10363200" cy="423323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p:txBody>
      </p:sp>
      <p:sp>
        <p:nvSpPr>
          <p:cNvPr id="4" name="Date Placeholder 3"/>
          <p:cNvSpPr>
            <a:spLocks noGrp="1"/>
          </p:cNvSpPr>
          <p:nvPr>
            <p:ph type="dt" sz="half" idx="2"/>
          </p:nvPr>
        </p:nvSpPr>
        <p:spPr>
          <a:xfrm>
            <a:off x="203200" y="6449816"/>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7C017F59-29DA-6F48-B92A-5AD511CC2D63}" type="datetime1">
              <a:rPr lang="en-US" smtClean="0"/>
              <a:pPr/>
              <a:t>11/14/19</a:t>
            </a:fld>
            <a:endParaRPr lang="en-US" dirty="0"/>
          </a:p>
        </p:txBody>
      </p:sp>
      <p:sp>
        <p:nvSpPr>
          <p:cNvPr id="5" name="Footer Placeholder 4"/>
          <p:cNvSpPr>
            <a:spLocks noGrp="1"/>
          </p:cNvSpPr>
          <p:nvPr>
            <p:ph type="ftr" sz="quarter" idx="3"/>
          </p:nvPr>
        </p:nvSpPr>
        <p:spPr>
          <a:xfrm>
            <a:off x="4165600" y="6449816"/>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6" name="Slide Number Placeholder 5"/>
          <p:cNvSpPr>
            <a:spLocks noGrp="1"/>
          </p:cNvSpPr>
          <p:nvPr>
            <p:ph type="sldNum" sz="quarter" idx="4"/>
          </p:nvPr>
        </p:nvSpPr>
        <p:spPr>
          <a:xfrm>
            <a:off x="9144000" y="6449816"/>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4" name="Frame 13"/>
          <p:cNvSpPr/>
          <p:nvPr/>
        </p:nvSpPr>
        <p:spPr>
          <a:xfrm>
            <a:off x="0" y="0"/>
            <a:ext cx="12192000" cy="6864096"/>
          </a:xfrm>
          <a:prstGeom prst="frame">
            <a:avLst>
              <a:gd name="adj1" fmla="val 2963"/>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381" b="0" i="0" dirty="0">
              <a:solidFill>
                <a:srgbClr val="FFFFFF"/>
              </a:solidFill>
              <a:latin typeface="Gill Sans MT"/>
              <a:cs typeface="Gill Sans MT"/>
            </a:endParaRPr>
          </a:p>
        </p:txBody>
      </p:sp>
    </p:spTree>
    <p:extLst>
      <p:ext uri="{BB962C8B-B14F-4D97-AF65-F5344CB8AC3E}">
        <p14:creationId xmlns:p14="http://schemas.microsoft.com/office/powerpoint/2010/main" val="1280982348"/>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 id="2147483704" r:id="rId12"/>
    <p:sldLayoutId id="2147483705" r:id="rId13"/>
    <p:sldLayoutId id="2147483706" r:id="rId14"/>
    <p:sldLayoutId id="2147483707" r:id="rId15"/>
    <p:sldLayoutId id="2147483708" r:id="rId16"/>
    <p:sldLayoutId id="2147483709" r:id="rId17"/>
    <p:sldLayoutId id="2147483710" r:id="rId18"/>
    <p:sldLayoutId id="2147483711" r:id="rId19"/>
    <p:sldLayoutId id="2147483712" r:id="rId20"/>
    <p:sldLayoutId id="2147483713" r:id="rId21"/>
    <p:sldLayoutId id="2147483714" r:id="rId22"/>
    <p:sldLayoutId id="2147483715" r:id="rId23"/>
    <p:sldLayoutId id="2147483716" r:id="rId24"/>
    <p:sldLayoutId id="2147483717" r:id="rId25"/>
    <p:sldLayoutId id="2147483718" r:id="rId26"/>
    <p:sldLayoutId id="2147483719" r:id="rId27"/>
    <p:sldLayoutId id="2147483720" r:id="rId28"/>
    <p:sldLayoutId id="2147483721" r:id="rId29"/>
    <p:sldLayoutId id="2147483722" r:id="rId30"/>
    <p:sldLayoutId id="2147483723" r:id="rId31"/>
    <p:sldLayoutId id="2147483724" r:id="rId32"/>
  </p:sldLayoutIdLst>
  <p:hf hdr="0"/>
  <p:txStyles>
    <p:titleStyle>
      <a:lvl1pPr algn="l" defTabSz="604738" rtl="0" eaLnBrk="1" latinLnBrk="0" hangingPunct="1">
        <a:spcBef>
          <a:spcPct val="0"/>
        </a:spcBef>
        <a:buNone/>
        <a:defRPr sz="3174" b="0" i="0" kern="1200">
          <a:solidFill>
            <a:srgbClr val="BA0C2F"/>
          </a:solidFill>
          <a:latin typeface="Gill Sans MT"/>
          <a:ea typeface="+mj-ea"/>
          <a:cs typeface="Gill Sans MT"/>
        </a:defRPr>
      </a:lvl1pPr>
    </p:titleStyle>
    <p:bodyStyle>
      <a:lvl1pPr marL="304470" indent="-304470" algn="l" defTabSz="604738" rtl="0" eaLnBrk="1" latinLnBrk="0" hangingPunct="1">
        <a:spcBef>
          <a:spcPts val="0"/>
        </a:spcBef>
        <a:spcAft>
          <a:spcPts val="1058"/>
        </a:spcAft>
        <a:buFont typeface="Arial"/>
        <a:buChar char="•"/>
        <a:defRPr sz="2116" b="0" i="0" kern="1200">
          <a:solidFill>
            <a:srgbClr val="6C6463"/>
          </a:solidFill>
          <a:latin typeface="Gill Sans MT"/>
          <a:ea typeface="+mn-ea"/>
          <a:cs typeface="Gill Sans MT"/>
        </a:defRPr>
      </a:lvl1pPr>
      <a:lvl2pPr marL="905009" indent="-304470" algn="l" defTabSz="604738" rtl="0" eaLnBrk="1" latinLnBrk="0" hangingPunct="1">
        <a:spcBef>
          <a:spcPts val="0"/>
        </a:spcBef>
        <a:spcAft>
          <a:spcPts val="1058"/>
        </a:spcAft>
        <a:buFont typeface="Arial"/>
        <a:buChar char="–"/>
        <a:defRPr sz="2116" b="0" i="0" kern="1200">
          <a:solidFill>
            <a:srgbClr val="6C6463"/>
          </a:solidFill>
          <a:latin typeface="Gill Sans MT"/>
          <a:ea typeface="+mn-ea"/>
          <a:cs typeface="Gill Sans MT"/>
        </a:defRPr>
      </a:lvl2pPr>
      <a:lvl3pPr marL="1209477" indent="-304470" algn="l" defTabSz="604738" rtl="0" eaLnBrk="1" latinLnBrk="0" hangingPunct="1">
        <a:spcBef>
          <a:spcPct val="20000"/>
        </a:spcBef>
        <a:buFont typeface="Arial"/>
        <a:buChar char="•"/>
        <a:defRPr sz="2381" b="0" i="0" kern="1200">
          <a:solidFill>
            <a:srgbClr val="6C6463"/>
          </a:solidFill>
          <a:latin typeface="Gill Sans MT"/>
          <a:ea typeface="+mn-ea"/>
          <a:cs typeface="Gill Sans MT"/>
        </a:defRPr>
      </a:lvl3pPr>
      <a:lvl4pPr marL="1516046" indent="-306569" algn="l" defTabSz="604738" rtl="0" eaLnBrk="1" latinLnBrk="0" hangingPunct="1">
        <a:spcBef>
          <a:spcPct val="20000"/>
        </a:spcBef>
        <a:buFont typeface="Arial"/>
        <a:buChar char="–"/>
        <a:defRPr sz="2116" b="0" i="0" kern="1200">
          <a:solidFill>
            <a:srgbClr val="6C6463"/>
          </a:solidFill>
          <a:latin typeface="Gill Sans MT"/>
          <a:ea typeface="+mn-ea"/>
          <a:cs typeface="Gill Sans MT"/>
        </a:defRPr>
      </a:lvl4pPr>
      <a:lvl5pPr marL="1660932" indent="-304470" algn="l" defTabSz="604738" rtl="0" eaLnBrk="1" latinLnBrk="0" hangingPunct="1">
        <a:spcBef>
          <a:spcPct val="20000"/>
        </a:spcBef>
        <a:buFont typeface="Arial"/>
        <a:buChar char="»"/>
        <a:defRPr sz="1852" b="0" i="0" kern="1200">
          <a:solidFill>
            <a:srgbClr val="6C6463"/>
          </a:solidFill>
          <a:latin typeface="Gill Sans MT"/>
          <a:ea typeface="+mn-ea"/>
          <a:cs typeface="Gill Sans MT"/>
        </a:defRPr>
      </a:lvl5pPr>
      <a:lvl6pPr marL="3326061" indent="-302369" algn="l" defTabSz="604738" rtl="0" eaLnBrk="1" latinLnBrk="0" hangingPunct="1">
        <a:spcBef>
          <a:spcPct val="20000"/>
        </a:spcBef>
        <a:buFont typeface="Arial"/>
        <a:buChar char="•"/>
        <a:defRPr sz="2645" kern="1200">
          <a:solidFill>
            <a:schemeClr val="tx1"/>
          </a:solidFill>
          <a:latin typeface="+mn-lt"/>
          <a:ea typeface="+mn-ea"/>
          <a:cs typeface="+mn-cs"/>
        </a:defRPr>
      </a:lvl6pPr>
      <a:lvl7pPr marL="3930800" indent="-302369" algn="l" defTabSz="604738" rtl="0" eaLnBrk="1" latinLnBrk="0" hangingPunct="1">
        <a:spcBef>
          <a:spcPct val="20000"/>
        </a:spcBef>
        <a:buFont typeface="Arial"/>
        <a:buChar char="•"/>
        <a:defRPr sz="2645" kern="1200">
          <a:solidFill>
            <a:schemeClr val="tx1"/>
          </a:solidFill>
          <a:latin typeface="+mn-lt"/>
          <a:ea typeface="+mn-ea"/>
          <a:cs typeface="+mn-cs"/>
        </a:defRPr>
      </a:lvl7pPr>
      <a:lvl8pPr marL="4535538" indent="-302369" algn="l" defTabSz="604738" rtl="0" eaLnBrk="1" latinLnBrk="0" hangingPunct="1">
        <a:spcBef>
          <a:spcPct val="20000"/>
        </a:spcBef>
        <a:buFont typeface="Arial"/>
        <a:buChar char="•"/>
        <a:defRPr sz="2645" kern="1200">
          <a:solidFill>
            <a:schemeClr val="tx1"/>
          </a:solidFill>
          <a:latin typeface="+mn-lt"/>
          <a:ea typeface="+mn-ea"/>
          <a:cs typeface="+mn-cs"/>
        </a:defRPr>
      </a:lvl8pPr>
      <a:lvl9pPr marL="5140277" indent="-302369" algn="l" defTabSz="604738" rtl="0" eaLnBrk="1" latinLnBrk="0" hangingPunct="1">
        <a:spcBef>
          <a:spcPct val="20000"/>
        </a:spcBef>
        <a:buFont typeface="Arial"/>
        <a:buChar char="•"/>
        <a:defRPr sz="2645" kern="1200">
          <a:solidFill>
            <a:schemeClr val="tx1"/>
          </a:solidFill>
          <a:latin typeface="+mn-lt"/>
          <a:ea typeface="+mn-ea"/>
          <a:cs typeface="+mn-cs"/>
        </a:defRPr>
      </a:lvl9pPr>
    </p:bodyStyle>
    <p:otherStyle>
      <a:defPPr>
        <a:defRPr lang="en-US"/>
      </a:defPPr>
      <a:lvl1pPr marL="0" algn="l" defTabSz="604738" rtl="0" eaLnBrk="1" latinLnBrk="0" hangingPunct="1">
        <a:defRPr sz="2381" kern="1200">
          <a:solidFill>
            <a:schemeClr val="tx1"/>
          </a:solidFill>
          <a:latin typeface="+mn-lt"/>
          <a:ea typeface="+mn-ea"/>
          <a:cs typeface="+mn-cs"/>
        </a:defRPr>
      </a:lvl1pPr>
      <a:lvl2pPr marL="604738" algn="l" defTabSz="604738" rtl="0" eaLnBrk="1" latinLnBrk="0" hangingPunct="1">
        <a:defRPr sz="2381" kern="1200">
          <a:solidFill>
            <a:schemeClr val="tx1"/>
          </a:solidFill>
          <a:latin typeface="+mn-lt"/>
          <a:ea typeface="+mn-ea"/>
          <a:cs typeface="+mn-cs"/>
        </a:defRPr>
      </a:lvl2pPr>
      <a:lvl3pPr marL="1209477" algn="l" defTabSz="604738" rtl="0" eaLnBrk="1" latinLnBrk="0" hangingPunct="1">
        <a:defRPr sz="2381" kern="1200">
          <a:solidFill>
            <a:schemeClr val="tx1"/>
          </a:solidFill>
          <a:latin typeface="+mn-lt"/>
          <a:ea typeface="+mn-ea"/>
          <a:cs typeface="+mn-cs"/>
        </a:defRPr>
      </a:lvl3pPr>
      <a:lvl4pPr marL="1814215" algn="l" defTabSz="604738" rtl="0" eaLnBrk="1" latinLnBrk="0" hangingPunct="1">
        <a:defRPr sz="2381" kern="1200">
          <a:solidFill>
            <a:schemeClr val="tx1"/>
          </a:solidFill>
          <a:latin typeface="+mn-lt"/>
          <a:ea typeface="+mn-ea"/>
          <a:cs typeface="+mn-cs"/>
        </a:defRPr>
      </a:lvl4pPr>
      <a:lvl5pPr marL="2418954" algn="l" defTabSz="604738" rtl="0" eaLnBrk="1" latinLnBrk="0" hangingPunct="1">
        <a:defRPr sz="2381" kern="1200">
          <a:solidFill>
            <a:schemeClr val="tx1"/>
          </a:solidFill>
          <a:latin typeface="+mn-lt"/>
          <a:ea typeface="+mn-ea"/>
          <a:cs typeface="+mn-cs"/>
        </a:defRPr>
      </a:lvl5pPr>
      <a:lvl6pPr marL="3023692" algn="l" defTabSz="604738" rtl="0" eaLnBrk="1" latinLnBrk="0" hangingPunct="1">
        <a:defRPr sz="2381" kern="1200">
          <a:solidFill>
            <a:schemeClr val="tx1"/>
          </a:solidFill>
          <a:latin typeface="+mn-lt"/>
          <a:ea typeface="+mn-ea"/>
          <a:cs typeface="+mn-cs"/>
        </a:defRPr>
      </a:lvl6pPr>
      <a:lvl7pPr marL="3628431" algn="l" defTabSz="604738" rtl="0" eaLnBrk="1" latinLnBrk="0" hangingPunct="1">
        <a:defRPr sz="2381" kern="1200">
          <a:solidFill>
            <a:schemeClr val="tx1"/>
          </a:solidFill>
          <a:latin typeface="+mn-lt"/>
          <a:ea typeface="+mn-ea"/>
          <a:cs typeface="+mn-cs"/>
        </a:defRPr>
      </a:lvl7pPr>
      <a:lvl8pPr marL="4233169" algn="l" defTabSz="604738" rtl="0" eaLnBrk="1" latinLnBrk="0" hangingPunct="1">
        <a:defRPr sz="2381" kern="1200">
          <a:solidFill>
            <a:schemeClr val="tx1"/>
          </a:solidFill>
          <a:latin typeface="+mn-lt"/>
          <a:ea typeface="+mn-ea"/>
          <a:cs typeface="+mn-cs"/>
        </a:defRPr>
      </a:lvl8pPr>
      <a:lvl9pPr marL="4837908" algn="l" defTabSz="604738" rtl="0" eaLnBrk="1" latinLnBrk="0" hangingPunct="1">
        <a:defRPr sz="238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32.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7.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xmlns="" id="{A0562D24-3903-465E-92BE-C267821CBEA4}"/>
              </a:ext>
            </a:extLst>
          </p:cNvPr>
          <p:cNvSpPr/>
          <p:nvPr/>
        </p:nvSpPr>
        <p:spPr>
          <a:xfrm>
            <a:off x="210515" y="197109"/>
            <a:ext cx="11706176" cy="6463782"/>
          </a:xfrm>
          <a:prstGeom prst="rect">
            <a:avLst/>
          </a:prstGeom>
          <a:solidFill>
            <a:srgbClr val="BA0C2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04738">
              <a:defRPr/>
            </a:pPr>
            <a:endParaRPr lang="en-US" kern="0" dirty="0">
              <a:solidFill>
                <a:sysClr val="windowText" lastClr="000000"/>
              </a:solidFill>
              <a:latin typeface="Gill Sans MT"/>
            </a:endParaRPr>
          </a:p>
        </p:txBody>
      </p:sp>
      <p:cxnSp>
        <p:nvCxnSpPr>
          <p:cNvPr id="6" name="Straight Connector 5">
            <a:extLst>
              <a:ext uri="{FF2B5EF4-FFF2-40B4-BE49-F238E27FC236}">
                <a16:creationId xmlns:a16="http://schemas.microsoft.com/office/drawing/2014/main" xmlns="" id="{639A59D3-F6A2-4A88-866A-36F8598F33CB}"/>
              </a:ext>
            </a:extLst>
          </p:cNvPr>
          <p:cNvCxnSpPr/>
          <p:nvPr/>
        </p:nvCxnSpPr>
        <p:spPr>
          <a:xfrm>
            <a:off x="6096000" y="6043264"/>
            <a:ext cx="0" cy="60325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 name="Title 11">
            <a:extLst>
              <a:ext uri="{FF2B5EF4-FFF2-40B4-BE49-F238E27FC236}">
                <a16:creationId xmlns:a16="http://schemas.microsoft.com/office/drawing/2014/main" xmlns="" id="{8FD45DB7-EA3E-4A16-80F2-D71BF2AC2C04}"/>
              </a:ext>
            </a:extLst>
          </p:cNvPr>
          <p:cNvSpPr>
            <a:spLocks noGrp="1"/>
          </p:cNvSpPr>
          <p:nvPr/>
        </p:nvSpPr>
        <p:spPr>
          <a:xfrm>
            <a:off x="2438400" y="1479549"/>
            <a:ext cx="8001000" cy="2101851"/>
          </a:xfrm>
          <a:prstGeom prst="rect">
            <a:avLst/>
          </a:prstGeom>
          <a:effectLst/>
        </p:spPr>
        <p:txBody>
          <a:bodyPr anchor="b">
            <a:normAutofit/>
          </a:bodyPr>
          <a:lstStyle>
            <a:lvl1pPr defTabSz="457200">
              <a:defRPr sz="2800">
                <a:solidFill>
                  <a:schemeClr val="tx1"/>
                </a:solidFill>
                <a:latin typeface="Arial" panose="020B0604020202020204" pitchFamily="34" charset="0"/>
              </a:defRPr>
            </a:lvl1pPr>
            <a:lvl2pPr marL="742950" indent="-285750" defTabSz="457200">
              <a:defRPr sz="2800">
                <a:solidFill>
                  <a:schemeClr val="tx1"/>
                </a:solidFill>
                <a:latin typeface="Arial" panose="020B0604020202020204" pitchFamily="34" charset="0"/>
              </a:defRPr>
            </a:lvl2pPr>
            <a:lvl3pPr marL="1143000" indent="-228600" defTabSz="457200">
              <a:defRPr sz="2800">
                <a:solidFill>
                  <a:schemeClr val="tx1"/>
                </a:solidFill>
                <a:latin typeface="Arial" panose="020B0604020202020204" pitchFamily="34" charset="0"/>
              </a:defRPr>
            </a:lvl3pPr>
            <a:lvl4pPr marL="1600200" indent="-228600" defTabSz="457200">
              <a:defRPr sz="2800">
                <a:solidFill>
                  <a:schemeClr val="tx1"/>
                </a:solidFill>
                <a:latin typeface="Arial" panose="020B0604020202020204" pitchFamily="34" charset="0"/>
              </a:defRPr>
            </a:lvl4pPr>
            <a:lvl5pPr marL="2057400" indent="-228600" defTabSz="457200">
              <a:defRPr sz="2800">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sz="2800">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sz="2800">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sz="2800">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sz="2800">
                <a:solidFill>
                  <a:schemeClr val="tx1"/>
                </a:solidFill>
                <a:latin typeface="Arial" panose="020B0604020202020204" pitchFamily="34" charset="0"/>
              </a:defRPr>
            </a:lvl9pPr>
          </a:lstStyle>
          <a:p>
            <a:pPr defTabSz="604738">
              <a:lnSpc>
                <a:spcPct val="80000"/>
              </a:lnSpc>
            </a:pPr>
            <a:r>
              <a:rPr lang="en-US" altLang="en-US" sz="3200" dirty="0">
                <a:solidFill>
                  <a:srgbClr val="FFFFFF"/>
                </a:solidFill>
                <a:latin typeface="Gill Sans MT" panose="020B0502020104020203" pitchFamily="34" charset="0"/>
                <a:ea typeface="Gill Sans MT" panose="020B0502020104020203" pitchFamily="34" charset="0"/>
                <a:cs typeface="Gill Sans MT" panose="020B0502020104020203" pitchFamily="34" charset="0"/>
              </a:rPr>
              <a:t>NATIONAL SUPPLY CHAIN ASSESSMENT (NSCA2.0) STAKEHOLDER TRAINING</a:t>
            </a:r>
          </a:p>
          <a:p>
            <a:pPr defTabSz="604738">
              <a:lnSpc>
                <a:spcPct val="80000"/>
              </a:lnSpc>
            </a:pPr>
            <a:r>
              <a:rPr lang="en-US" altLang="en-US" sz="3200" dirty="0">
                <a:solidFill>
                  <a:srgbClr val="FFFF00"/>
                </a:solidFill>
                <a:latin typeface="Gill Sans MT" panose="020B0502020104020203" pitchFamily="34" charset="0"/>
                <a:ea typeface="Gill Sans MT" panose="020B0502020104020203" pitchFamily="34" charset="0"/>
                <a:cs typeface="Gill Sans MT" panose="020B0502020104020203" pitchFamily="34" charset="0"/>
              </a:rPr>
              <a:t>Day 3:  Building the Team </a:t>
            </a:r>
          </a:p>
          <a:p>
            <a:pPr defTabSz="604738">
              <a:lnSpc>
                <a:spcPct val="80000"/>
              </a:lnSpc>
            </a:pPr>
            <a:endParaRPr lang="en-US" altLang="en-US" sz="800" dirty="0">
              <a:solidFill>
                <a:srgbClr val="000000"/>
              </a:solidFill>
              <a:latin typeface="Gill Sans MT" panose="020B0502020104020203" pitchFamily="34" charset="0"/>
              <a:ea typeface="Gill Sans MT" panose="020B0502020104020203" pitchFamily="34" charset="0"/>
              <a:cs typeface="Gill Sans MT" panose="020B0502020104020203" pitchFamily="34" charset="0"/>
            </a:endParaRPr>
          </a:p>
        </p:txBody>
      </p:sp>
      <p:cxnSp>
        <p:nvCxnSpPr>
          <p:cNvPr id="12" name="Straight Connector 11">
            <a:extLst>
              <a:ext uri="{FF2B5EF4-FFF2-40B4-BE49-F238E27FC236}">
                <a16:creationId xmlns:a16="http://schemas.microsoft.com/office/drawing/2014/main" xmlns="" id="{B3CDD883-5733-47E2-ACE5-E9036BBBBA59}"/>
              </a:ext>
            </a:extLst>
          </p:cNvPr>
          <p:cNvCxnSpPr/>
          <p:nvPr/>
        </p:nvCxnSpPr>
        <p:spPr>
          <a:xfrm>
            <a:off x="2438400" y="5184774"/>
            <a:ext cx="549275"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149511" name="Picture 3" descr="C:\Users\Mariana Rodrigues\AppData\Local\Microsoft\Windows\INetCacheContent.Word\Horizontal_RGB_294_White.png">
            <a:extLst>
              <a:ext uri="{FF2B5EF4-FFF2-40B4-BE49-F238E27FC236}">
                <a16:creationId xmlns:a16="http://schemas.microsoft.com/office/drawing/2014/main" xmlns="" id="{DEBF0777-57BF-473C-AE9D-3628834FD0B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l="9335" t="13753" r="7623" b="12534"/>
          <a:stretch>
            <a:fillRect/>
          </a:stretch>
        </p:blipFill>
        <p:spPr bwMode="auto">
          <a:xfrm>
            <a:off x="4429124" y="6095740"/>
            <a:ext cx="1666875"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Box 14">
            <a:extLst>
              <a:ext uri="{FF2B5EF4-FFF2-40B4-BE49-F238E27FC236}">
                <a16:creationId xmlns:a16="http://schemas.microsoft.com/office/drawing/2014/main" xmlns="" id="{BFEF56A0-CA41-4BC3-B377-A8B7BD5F18DF}"/>
              </a:ext>
            </a:extLst>
          </p:cNvPr>
          <p:cNvSpPr txBox="1"/>
          <p:nvPr/>
        </p:nvSpPr>
        <p:spPr>
          <a:xfrm>
            <a:off x="6096001" y="6076981"/>
            <a:ext cx="5912774" cy="584775"/>
          </a:xfrm>
          <a:prstGeom prst="rect">
            <a:avLst/>
          </a:prstGeom>
          <a:noFill/>
        </p:spPr>
        <p:txBody>
          <a:bodyPr wrap="square" rtlCol="0">
            <a:spAutoFit/>
          </a:bodyPr>
          <a:lstStyle/>
          <a:p>
            <a:pPr defTabSz="604738"/>
            <a:r>
              <a:rPr lang="en-US" sz="1600" b="1" dirty="0">
                <a:solidFill>
                  <a:srgbClr val="FFFFFF"/>
                </a:solidFill>
                <a:latin typeface="Gill Sans MT"/>
              </a:rPr>
              <a:t>USAID Global Health Supply Chain Program - Technical Assistance - National Supply Chain Assessment Task Order </a:t>
            </a:r>
          </a:p>
        </p:txBody>
      </p:sp>
    </p:spTree>
    <p:extLst>
      <p:ext uri="{BB962C8B-B14F-4D97-AF65-F5344CB8AC3E}">
        <p14:creationId xmlns:p14="http://schemas.microsoft.com/office/powerpoint/2010/main" val="2746371984"/>
      </p:ext>
    </p:extLst>
  </p:cSld>
  <p:clrMapOvr>
    <a:masterClrMapping/>
  </p:clrMapOvr>
  <p:transition spd="slow">
    <p:push dir="u"/>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xmlns="" id="{D60D514E-0741-4970-8F97-3057776D3E68}"/>
              </a:ext>
            </a:extLst>
          </p:cNvPr>
          <p:cNvSpPr>
            <a:spLocks noGrp="1"/>
          </p:cNvSpPr>
          <p:nvPr>
            <p:ph sz="half" idx="1"/>
          </p:nvPr>
        </p:nvSpPr>
        <p:spPr/>
        <p:txBody>
          <a:bodyPr/>
          <a:lstStyle/>
          <a:p>
            <a:pPr marL="0" indent="0">
              <a:buNone/>
            </a:pPr>
            <a:r>
              <a:rPr lang="en-US" sz="2400" b="1" dirty="0">
                <a:solidFill>
                  <a:srgbClr val="002060"/>
                </a:solidFill>
              </a:rPr>
              <a:t>Guinea</a:t>
            </a:r>
            <a:endParaRPr lang="en-US" b="1" dirty="0">
              <a:solidFill>
                <a:srgbClr val="002060"/>
              </a:solidFill>
            </a:endParaRPr>
          </a:p>
          <a:p>
            <a:r>
              <a:rPr lang="en-US" dirty="0"/>
              <a:t>Enumerators:  Advanced-level pharmacy students and a handful of mid-level </a:t>
            </a:r>
            <a:r>
              <a:rPr lang="en-US" dirty="0" err="1"/>
              <a:t>MoH</a:t>
            </a:r>
            <a:r>
              <a:rPr lang="en-US" dirty="0"/>
              <a:t> officials (42 total)</a:t>
            </a:r>
          </a:p>
          <a:p>
            <a:r>
              <a:rPr lang="en-US" dirty="0"/>
              <a:t>Process:  Individual interviews of all enumerators</a:t>
            </a:r>
          </a:p>
          <a:p>
            <a:r>
              <a:rPr lang="en-US" dirty="0"/>
              <a:t>Pros:  </a:t>
            </a:r>
          </a:p>
        </p:txBody>
      </p:sp>
      <p:sp>
        <p:nvSpPr>
          <p:cNvPr id="3" name="Content Placeholder 2">
            <a:extLst>
              <a:ext uri="{FF2B5EF4-FFF2-40B4-BE49-F238E27FC236}">
                <a16:creationId xmlns:a16="http://schemas.microsoft.com/office/drawing/2014/main" xmlns="" id="{E328C5D2-BB8D-421C-9764-254782855EAC}"/>
              </a:ext>
            </a:extLst>
          </p:cNvPr>
          <p:cNvSpPr>
            <a:spLocks noGrp="1"/>
          </p:cNvSpPr>
          <p:nvPr>
            <p:ph sz="half" idx="2"/>
          </p:nvPr>
        </p:nvSpPr>
        <p:spPr>
          <a:xfrm>
            <a:off x="6197600" y="1715549"/>
            <a:ext cx="5080405" cy="2595194"/>
          </a:xfrm>
        </p:spPr>
        <p:txBody>
          <a:bodyPr>
            <a:normAutofit fontScale="92500" lnSpcReduction="20000"/>
          </a:bodyPr>
          <a:lstStyle/>
          <a:p>
            <a:pPr marL="0" indent="0">
              <a:buNone/>
            </a:pPr>
            <a:r>
              <a:rPr lang="en-US" sz="2400" b="1" dirty="0">
                <a:solidFill>
                  <a:srgbClr val="002060"/>
                </a:solidFill>
              </a:rPr>
              <a:t>Ghana</a:t>
            </a:r>
            <a:endParaRPr lang="en-US" b="1" dirty="0">
              <a:solidFill>
                <a:srgbClr val="002060"/>
              </a:solidFill>
            </a:endParaRPr>
          </a:p>
          <a:p>
            <a:r>
              <a:rPr lang="en-US" dirty="0"/>
              <a:t>Enumerators:  Mid-level career pharmacists and supply chain </a:t>
            </a:r>
            <a:r>
              <a:rPr lang="en-US" dirty="0" smtClean="0"/>
              <a:t>experts </a:t>
            </a:r>
            <a:r>
              <a:rPr lang="en-US" dirty="0"/>
              <a:t>and a handful of PSM staff  (63 total)</a:t>
            </a:r>
          </a:p>
          <a:p>
            <a:r>
              <a:rPr lang="en-US" dirty="0"/>
              <a:t>Process:  MOH invited Regional Health Directors to nominate 2-4 persons to participate in national assessment, final selections made by core assessment team</a:t>
            </a:r>
          </a:p>
          <a:p>
            <a:pPr marL="0" indent="0">
              <a:buNone/>
            </a:pPr>
            <a:endParaRPr lang="en-US" dirty="0"/>
          </a:p>
        </p:txBody>
      </p:sp>
      <p:sp>
        <p:nvSpPr>
          <p:cNvPr id="7" name="Title 6">
            <a:extLst>
              <a:ext uri="{FF2B5EF4-FFF2-40B4-BE49-F238E27FC236}">
                <a16:creationId xmlns:a16="http://schemas.microsoft.com/office/drawing/2014/main" xmlns="" id="{58DD2B1B-426C-40CA-9BD3-DB6DE2D1841F}"/>
              </a:ext>
            </a:extLst>
          </p:cNvPr>
          <p:cNvSpPr>
            <a:spLocks noGrp="1"/>
          </p:cNvSpPr>
          <p:nvPr>
            <p:ph type="title"/>
          </p:nvPr>
        </p:nvSpPr>
        <p:spPr/>
        <p:txBody>
          <a:bodyPr/>
          <a:lstStyle/>
          <a:p>
            <a:r>
              <a:rPr lang="en-US" dirty="0"/>
              <a:t>Two approaches to recruiting data collectors</a:t>
            </a:r>
          </a:p>
        </p:txBody>
      </p:sp>
      <p:pic>
        <p:nvPicPr>
          <p:cNvPr id="9" name="Picture 8" descr="A group of people posing for the camera&#10;&#10;Description automatically generated">
            <a:extLst>
              <a:ext uri="{FF2B5EF4-FFF2-40B4-BE49-F238E27FC236}">
                <a16:creationId xmlns:a16="http://schemas.microsoft.com/office/drawing/2014/main" xmlns="" id="{9D71B13A-7397-4E25-8E52-37CB008D7AD5}"/>
              </a:ext>
            </a:extLst>
          </p:cNvPr>
          <p:cNvPicPr>
            <a:picLocks noChangeAspect="1"/>
          </p:cNvPicPr>
          <p:nvPr/>
        </p:nvPicPr>
        <p:blipFill rotWithShape="1">
          <a:blip r:embed="rId2">
            <a:extLst>
              <a:ext uri="{28A0092B-C50C-407E-A947-70E740481C1C}">
                <a14:useLocalDpi xmlns:a14="http://schemas.microsoft.com/office/drawing/2010/main" val="0"/>
              </a:ext>
            </a:extLst>
          </a:blip>
          <a:srcRect l="7672" t="18274" r="9033" b="14861"/>
          <a:stretch/>
        </p:blipFill>
        <p:spPr>
          <a:xfrm>
            <a:off x="913994" y="4191957"/>
            <a:ext cx="4891719" cy="2208844"/>
          </a:xfrm>
          <a:prstGeom prst="rect">
            <a:avLst/>
          </a:prstGeom>
        </p:spPr>
      </p:pic>
      <p:pic>
        <p:nvPicPr>
          <p:cNvPr id="11" name="Picture 10" descr="A group of people standing next to a palm tree&#10;&#10;Description automatically generated">
            <a:extLst>
              <a:ext uri="{FF2B5EF4-FFF2-40B4-BE49-F238E27FC236}">
                <a16:creationId xmlns:a16="http://schemas.microsoft.com/office/drawing/2014/main" xmlns="" id="{BEC5DCE6-59A2-46D8-B413-6B6F5DF6A76C}"/>
              </a:ext>
            </a:extLst>
          </p:cNvPr>
          <p:cNvPicPr>
            <a:picLocks noChangeAspect="1"/>
          </p:cNvPicPr>
          <p:nvPr/>
        </p:nvPicPr>
        <p:blipFill rotWithShape="1">
          <a:blip r:embed="rId3">
            <a:extLst>
              <a:ext uri="{28A0092B-C50C-407E-A947-70E740481C1C}">
                <a14:useLocalDpi xmlns:a14="http://schemas.microsoft.com/office/drawing/2010/main" val="0"/>
              </a:ext>
            </a:extLst>
          </a:blip>
          <a:srcRect t="13064" b="5084"/>
          <a:stretch/>
        </p:blipFill>
        <p:spPr>
          <a:xfrm>
            <a:off x="6386289" y="4127979"/>
            <a:ext cx="5079594" cy="2336800"/>
          </a:xfrm>
          <a:prstGeom prst="rect">
            <a:avLst/>
          </a:prstGeom>
        </p:spPr>
      </p:pic>
    </p:spTree>
    <p:extLst>
      <p:ext uri="{BB962C8B-B14F-4D97-AF65-F5344CB8AC3E}">
        <p14:creationId xmlns:p14="http://schemas.microsoft.com/office/powerpoint/2010/main" val="32231679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xmlns="" id="{75C373DA-8057-4863-8695-24788C31CFC1}"/>
              </a:ext>
            </a:extLst>
          </p:cNvPr>
          <p:cNvSpPr>
            <a:spLocks noGrp="1"/>
          </p:cNvSpPr>
          <p:nvPr>
            <p:ph type="title"/>
          </p:nvPr>
        </p:nvSpPr>
        <p:spPr/>
        <p:txBody>
          <a:bodyPr/>
          <a:lstStyle/>
          <a:p>
            <a:r>
              <a:rPr lang="en-US" dirty="0"/>
              <a:t>Policies, best practices and restrictions</a:t>
            </a:r>
          </a:p>
        </p:txBody>
      </p:sp>
      <p:sp>
        <p:nvSpPr>
          <p:cNvPr id="2" name="Content Placeholder 1">
            <a:extLst>
              <a:ext uri="{FF2B5EF4-FFF2-40B4-BE49-F238E27FC236}">
                <a16:creationId xmlns:a16="http://schemas.microsoft.com/office/drawing/2014/main" xmlns="" id="{0EAE3FD6-1E02-4A5A-B009-C6B71AE2605A}"/>
              </a:ext>
            </a:extLst>
          </p:cNvPr>
          <p:cNvSpPr>
            <a:spLocks noGrp="1"/>
          </p:cNvSpPr>
          <p:nvPr>
            <p:ph idx="1"/>
          </p:nvPr>
        </p:nvSpPr>
        <p:spPr/>
        <p:txBody>
          <a:bodyPr/>
          <a:lstStyle/>
          <a:p>
            <a:r>
              <a:rPr lang="en-US" dirty="0"/>
              <a:t>Need to use proper contractual or other mechanisms of engagements, including TORs with clearly defined qualifications, roles/responsibilities, and deliverables</a:t>
            </a:r>
          </a:p>
          <a:p>
            <a:r>
              <a:rPr lang="en-US" dirty="0"/>
              <a:t>Need to abide by local government statutes, regulations, and policies in developing and implementing personnel contracts and payment procedures</a:t>
            </a:r>
          </a:p>
          <a:p>
            <a:r>
              <a:rPr lang="en-US" dirty="0"/>
              <a:t>Explore with the MOH, stakeholders and partners to leverage their staff to promote collaboration, local ownership of the activity, and local capacity as well as to cut costs</a:t>
            </a:r>
          </a:p>
          <a:p>
            <a:r>
              <a:rPr lang="en-US" dirty="0"/>
              <a:t>Balance value of connections and familiarity with supply chain and the need for neutrality and presence of unbiased persons when constructing the assessment team</a:t>
            </a:r>
          </a:p>
        </p:txBody>
      </p:sp>
    </p:spTree>
    <p:extLst>
      <p:ext uri="{BB962C8B-B14F-4D97-AF65-F5344CB8AC3E}">
        <p14:creationId xmlns:p14="http://schemas.microsoft.com/office/powerpoint/2010/main" val="23686104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3443DF7-6E24-44FB-8617-24229170D241}"/>
              </a:ext>
            </a:extLst>
          </p:cNvPr>
          <p:cNvSpPr>
            <a:spLocks noGrp="1"/>
          </p:cNvSpPr>
          <p:nvPr>
            <p:ph type="title"/>
          </p:nvPr>
        </p:nvSpPr>
        <p:spPr/>
        <p:txBody>
          <a:bodyPr/>
          <a:lstStyle/>
          <a:p>
            <a:r>
              <a:rPr lang="en-US" dirty="0"/>
              <a:t>Mix &amp; Match Worksheet:  Building your NSCA team</a:t>
            </a:r>
          </a:p>
        </p:txBody>
      </p:sp>
      <p:pic>
        <p:nvPicPr>
          <p:cNvPr id="4" name="Content Placeholder 3">
            <a:extLst>
              <a:ext uri="{FF2B5EF4-FFF2-40B4-BE49-F238E27FC236}">
                <a16:creationId xmlns:a16="http://schemas.microsoft.com/office/drawing/2014/main" xmlns="" id="{995FBA47-FF36-4228-B058-ED5AD642FED0}"/>
              </a:ext>
            </a:extLst>
          </p:cNvPr>
          <p:cNvPicPr>
            <a:picLocks noGrp="1" noChangeAspect="1"/>
          </p:cNvPicPr>
          <p:nvPr>
            <p:ph idx="1"/>
          </p:nvPr>
        </p:nvPicPr>
        <p:blipFill>
          <a:blip r:embed="rId3"/>
          <a:stretch>
            <a:fillRect/>
          </a:stretch>
        </p:blipFill>
        <p:spPr>
          <a:xfrm>
            <a:off x="2715103" y="1519176"/>
            <a:ext cx="6761794" cy="4855613"/>
          </a:xfrm>
          <a:prstGeom prst="rect">
            <a:avLst/>
          </a:prstGeom>
          <a:ln>
            <a:solidFill>
              <a:schemeClr val="bg1">
                <a:lumMod val="75000"/>
              </a:schemeClr>
            </a:solidFill>
          </a:ln>
        </p:spPr>
      </p:pic>
    </p:spTree>
    <p:extLst>
      <p:ext uri="{BB962C8B-B14F-4D97-AF65-F5344CB8AC3E}">
        <p14:creationId xmlns:p14="http://schemas.microsoft.com/office/powerpoint/2010/main" val="24725761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C4B5FA6-C99A-48C7-9CF4-E1A53EDA7A6C}"/>
              </a:ext>
            </a:extLst>
          </p:cNvPr>
          <p:cNvSpPr>
            <a:spLocks noGrp="1"/>
          </p:cNvSpPr>
          <p:nvPr>
            <p:ph type="title"/>
          </p:nvPr>
        </p:nvSpPr>
        <p:spPr/>
        <p:txBody>
          <a:bodyPr/>
          <a:lstStyle/>
          <a:p>
            <a:r>
              <a:rPr lang="en-US" dirty="0"/>
              <a:t>Takeaways	</a:t>
            </a:r>
          </a:p>
        </p:txBody>
      </p:sp>
      <p:sp>
        <p:nvSpPr>
          <p:cNvPr id="3" name="Content Placeholder 2">
            <a:extLst>
              <a:ext uri="{FF2B5EF4-FFF2-40B4-BE49-F238E27FC236}">
                <a16:creationId xmlns:a16="http://schemas.microsoft.com/office/drawing/2014/main" xmlns="" id="{BD8F6D02-CFE7-4909-82AD-A3426A877006}"/>
              </a:ext>
            </a:extLst>
          </p:cNvPr>
          <p:cNvSpPr>
            <a:spLocks noGrp="1"/>
          </p:cNvSpPr>
          <p:nvPr>
            <p:ph idx="1"/>
          </p:nvPr>
        </p:nvSpPr>
        <p:spPr/>
        <p:txBody>
          <a:bodyPr/>
          <a:lstStyle/>
          <a:p>
            <a:r>
              <a:rPr lang="en-US" dirty="0"/>
              <a:t>Every NSCA assessment team will be unique – reflecting scope of assessment, available resources and capabilities, mix of stakeholders, and competing priorities</a:t>
            </a:r>
          </a:p>
          <a:p>
            <a:r>
              <a:rPr lang="en-US" dirty="0"/>
              <a:t>Minimum set of core assessment tasks need to be covered to ensure successful completion of activity</a:t>
            </a:r>
          </a:p>
          <a:p>
            <a:r>
              <a:rPr lang="en-US" dirty="0"/>
              <a:t>Team building and data collector recruitment processes should reflect country context, policies and statutes, team ingenuity, and universal best practices</a:t>
            </a:r>
          </a:p>
        </p:txBody>
      </p:sp>
    </p:spTree>
    <p:extLst>
      <p:ext uri="{BB962C8B-B14F-4D97-AF65-F5344CB8AC3E}">
        <p14:creationId xmlns:p14="http://schemas.microsoft.com/office/powerpoint/2010/main" val="3185407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xmlns="" id="{8B858CD4-8AC3-44E9-A7CD-17A660153FFE}"/>
              </a:ext>
            </a:extLst>
          </p:cNvPr>
          <p:cNvSpPr>
            <a:spLocks noGrp="1"/>
          </p:cNvSpPr>
          <p:nvPr>
            <p:ph sz="half" idx="1"/>
          </p:nvPr>
        </p:nvSpPr>
        <p:spPr/>
        <p:txBody>
          <a:bodyPr>
            <a:normAutofit/>
          </a:bodyPr>
          <a:lstStyle/>
          <a:p>
            <a:r>
              <a:rPr lang="en-US" sz="2400" dirty="0"/>
              <a:t>Discuss key roles and responsibilities of the core assessment team</a:t>
            </a:r>
          </a:p>
          <a:p>
            <a:r>
              <a:rPr lang="en-US" sz="2400" dirty="0"/>
              <a:t>Outline key competencies of data collectors</a:t>
            </a:r>
          </a:p>
          <a:p>
            <a:r>
              <a:rPr lang="en-US" sz="2400" dirty="0"/>
              <a:t>Provide examples of team structures and recruitment strategies</a:t>
            </a:r>
          </a:p>
        </p:txBody>
      </p:sp>
      <p:sp>
        <p:nvSpPr>
          <p:cNvPr id="3" name="Content Placeholder 2">
            <a:extLst>
              <a:ext uri="{FF2B5EF4-FFF2-40B4-BE49-F238E27FC236}">
                <a16:creationId xmlns:a16="http://schemas.microsoft.com/office/drawing/2014/main" xmlns="" id="{CE16FFF3-6C74-4AE2-903F-C9BE62089878}"/>
              </a:ext>
            </a:extLst>
          </p:cNvPr>
          <p:cNvSpPr>
            <a:spLocks noGrp="1"/>
          </p:cNvSpPr>
          <p:nvPr>
            <p:ph sz="half" idx="2"/>
          </p:nvPr>
        </p:nvSpPr>
        <p:spPr/>
        <p:txBody>
          <a:bodyPr>
            <a:normAutofit fontScale="92500"/>
          </a:bodyPr>
          <a:lstStyle/>
          <a:p>
            <a:r>
              <a:rPr lang="en-US" sz="2400" dirty="0"/>
              <a:t>Where the assessment team sits within the overall project </a:t>
            </a:r>
          </a:p>
          <a:p>
            <a:r>
              <a:rPr lang="en-US" sz="2400" dirty="0"/>
              <a:t>Core tasks of assessment team</a:t>
            </a:r>
          </a:p>
          <a:p>
            <a:pPr lvl="1"/>
            <a:r>
              <a:rPr lang="en-US" sz="2400" dirty="0"/>
              <a:t>Examples of team structures</a:t>
            </a:r>
          </a:p>
          <a:p>
            <a:r>
              <a:rPr lang="en-US" sz="2400" dirty="0"/>
              <a:t>Key competencies of data collectors</a:t>
            </a:r>
          </a:p>
          <a:p>
            <a:pPr lvl="1"/>
            <a:r>
              <a:rPr lang="en-US" sz="2400" dirty="0"/>
              <a:t>Examples of recruitment models</a:t>
            </a:r>
          </a:p>
          <a:p>
            <a:r>
              <a:rPr lang="en-US" sz="2400" dirty="0"/>
              <a:t>Policies, best practices, and restrictions</a:t>
            </a:r>
          </a:p>
          <a:p>
            <a:r>
              <a:rPr lang="en-US" sz="2400" dirty="0"/>
              <a:t>“Build your own team” exercise</a:t>
            </a:r>
          </a:p>
          <a:p>
            <a:endParaRPr lang="en-US" sz="2400" dirty="0"/>
          </a:p>
        </p:txBody>
      </p:sp>
      <p:sp>
        <p:nvSpPr>
          <p:cNvPr id="7" name="Title 6">
            <a:extLst>
              <a:ext uri="{FF2B5EF4-FFF2-40B4-BE49-F238E27FC236}">
                <a16:creationId xmlns:a16="http://schemas.microsoft.com/office/drawing/2014/main" xmlns="" id="{BC1745C2-FCB0-4F64-BE0D-E18C9C630AA8}"/>
              </a:ext>
            </a:extLst>
          </p:cNvPr>
          <p:cNvSpPr>
            <a:spLocks noGrp="1"/>
          </p:cNvSpPr>
          <p:nvPr>
            <p:ph type="title"/>
          </p:nvPr>
        </p:nvSpPr>
        <p:spPr>
          <a:xfrm>
            <a:off x="914805" y="933167"/>
            <a:ext cx="5079595" cy="580800"/>
          </a:xfrm>
        </p:spPr>
        <p:txBody>
          <a:bodyPr/>
          <a:lstStyle/>
          <a:p>
            <a:r>
              <a:rPr lang="en-US" dirty="0"/>
              <a:t>Objective</a:t>
            </a:r>
          </a:p>
        </p:txBody>
      </p:sp>
      <p:sp>
        <p:nvSpPr>
          <p:cNvPr id="8" name="Title 6">
            <a:extLst>
              <a:ext uri="{FF2B5EF4-FFF2-40B4-BE49-F238E27FC236}">
                <a16:creationId xmlns:a16="http://schemas.microsoft.com/office/drawing/2014/main" xmlns="" id="{676BA192-01B3-4CC6-BC15-AE108ABA3C57}"/>
              </a:ext>
            </a:extLst>
          </p:cNvPr>
          <p:cNvSpPr txBox="1">
            <a:spLocks/>
          </p:cNvSpPr>
          <p:nvPr/>
        </p:nvSpPr>
        <p:spPr>
          <a:xfrm>
            <a:off x="6198004" y="897172"/>
            <a:ext cx="5079595" cy="580800"/>
          </a:xfrm>
          <a:prstGeom prst="rect">
            <a:avLst/>
          </a:prstGeom>
        </p:spPr>
        <p:txBody>
          <a:bodyPr vert="horz" lIns="91440" tIns="45720" rIns="91440" bIns="45720" rtlCol="0" anchor="b" anchorCtr="0">
            <a:spAutoFit/>
          </a:bodyPr>
          <a:lstStyle>
            <a:lvl1pPr algn="l" defTabSz="604738" rtl="0" eaLnBrk="1" latinLnBrk="0" hangingPunct="1">
              <a:spcBef>
                <a:spcPct val="0"/>
              </a:spcBef>
              <a:buNone/>
              <a:defRPr sz="3174" b="0" i="0" kern="1200">
                <a:solidFill>
                  <a:srgbClr val="BA0C2F"/>
                </a:solidFill>
                <a:latin typeface="Gill Sans MT"/>
                <a:ea typeface="+mj-ea"/>
                <a:cs typeface="Gill Sans MT"/>
              </a:defRPr>
            </a:lvl1pPr>
          </a:lstStyle>
          <a:p>
            <a:r>
              <a:rPr lang="en-US" dirty="0"/>
              <a:t>Agenda</a:t>
            </a:r>
          </a:p>
        </p:txBody>
      </p:sp>
    </p:spTree>
    <p:extLst>
      <p:ext uri="{BB962C8B-B14F-4D97-AF65-F5344CB8AC3E}">
        <p14:creationId xmlns:p14="http://schemas.microsoft.com/office/powerpoint/2010/main" val="1598843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a:extLst>
              <a:ext uri="{FF2B5EF4-FFF2-40B4-BE49-F238E27FC236}">
                <a16:creationId xmlns:a16="http://schemas.microsoft.com/office/drawing/2014/main" xmlns="" id="{5D4130C4-15F5-4348-B063-1F915F7ECB2B}"/>
              </a:ext>
            </a:extLst>
          </p:cNvPr>
          <p:cNvPicPr>
            <a:picLocks noGrp="1" noChangeAspect="1"/>
          </p:cNvPicPr>
          <p:nvPr>
            <p:ph type="pic" sz="quarter" idx="10"/>
          </p:nvPr>
        </p:nvPicPr>
        <p:blipFill rotWithShape="1">
          <a:blip r:embed="rId3"/>
          <a:srcRect t="8081" b="1951"/>
          <a:stretch/>
        </p:blipFill>
        <p:spPr>
          <a:xfrm>
            <a:off x="508000" y="409413"/>
            <a:ext cx="5892800" cy="6039174"/>
          </a:xfrm>
          <a:prstGeom prst="rect">
            <a:avLst/>
          </a:prstGeom>
        </p:spPr>
      </p:pic>
      <p:sp>
        <p:nvSpPr>
          <p:cNvPr id="3" name="Date Placeholder 2">
            <a:extLst>
              <a:ext uri="{FF2B5EF4-FFF2-40B4-BE49-F238E27FC236}">
                <a16:creationId xmlns:a16="http://schemas.microsoft.com/office/drawing/2014/main" xmlns="" id="{198DB0A4-68F9-4B54-B292-3C65F370472A}"/>
              </a:ext>
            </a:extLst>
          </p:cNvPr>
          <p:cNvSpPr>
            <a:spLocks noGrp="1"/>
          </p:cNvSpPr>
          <p:nvPr>
            <p:ph type="dt" sz="half" idx="2"/>
          </p:nvPr>
        </p:nvSpPr>
        <p:spPr/>
        <p:txBody>
          <a:bodyPr/>
          <a:lstStyle/>
          <a:p>
            <a:fld id="{60FEB5C5-97E6-6B45-BBE4-F2449473BB96}" type="datetime1">
              <a:rPr lang="en-US" smtClean="0"/>
              <a:pPr/>
              <a:t>11/14/19</a:t>
            </a:fld>
            <a:endParaRPr lang="en-US" dirty="0"/>
          </a:p>
        </p:txBody>
      </p:sp>
      <p:sp>
        <p:nvSpPr>
          <p:cNvPr id="8" name="Title 7">
            <a:extLst>
              <a:ext uri="{FF2B5EF4-FFF2-40B4-BE49-F238E27FC236}">
                <a16:creationId xmlns:a16="http://schemas.microsoft.com/office/drawing/2014/main" xmlns="" id="{B40EA423-719C-40B0-A2F5-E9C02869CA5B}"/>
              </a:ext>
            </a:extLst>
          </p:cNvPr>
          <p:cNvSpPr>
            <a:spLocks noGrp="1"/>
          </p:cNvSpPr>
          <p:nvPr>
            <p:ph type="title"/>
          </p:nvPr>
        </p:nvSpPr>
        <p:spPr>
          <a:xfrm>
            <a:off x="7286171" y="1322458"/>
            <a:ext cx="5181195" cy="646331"/>
          </a:xfrm>
        </p:spPr>
        <p:txBody>
          <a:bodyPr/>
          <a:lstStyle/>
          <a:p>
            <a:r>
              <a:rPr lang="en-US" sz="3600" dirty="0"/>
              <a:t>The Big (Team) Picture</a:t>
            </a:r>
            <a:endParaRPr lang="en-US" sz="2400" dirty="0"/>
          </a:p>
        </p:txBody>
      </p:sp>
      <p:sp>
        <p:nvSpPr>
          <p:cNvPr id="10" name="Title 7">
            <a:extLst>
              <a:ext uri="{FF2B5EF4-FFF2-40B4-BE49-F238E27FC236}">
                <a16:creationId xmlns:a16="http://schemas.microsoft.com/office/drawing/2014/main" xmlns="" id="{1B7C0F9E-59AC-41B0-B7E3-D8947D98D4E6}"/>
              </a:ext>
            </a:extLst>
          </p:cNvPr>
          <p:cNvSpPr txBox="1">
            <a:spLocks/>
          </p:cNvSpPr>
          <p:nvPr/>
        </p:nvSpPr>
        <p:spPr>
          <a:xfrm>
            <a:off x="7257142" y="4889211"/>
            <a:ext cx="5181195" cy="584775"/>
          </a:xfrm>
          <a:prstGeom prst="rect">
            <a:avLst/>
          </a:prstGeom>
        </p:spPr>
        <p:txBody>
          <a:bodyPr vert="horz" wrap="square" lIns="91440" tIns="45720" rIns="91440" bIns="45720" rtlCol="0" anchor="ctr" anchorCtr="0">
            <a:spAutoFit/>
          </a:bodyPr>
          <a:lstStyle>
            <a:lvl1pPr algn="l" defTabSz="604738" rtl="0" eaLnBrk="1" latinLnBrk="0" hangingPunct="1">
              <a:spcBef>
                <a:spcPct val="0"/>
              </a:spcBef>
              <a:buNone/>
              <a:defRPr sz="3174" b="0" i="0" kern="1200">
                <a:solidFill>
                  <a:srgbClr val="BA0C2F"/>
                </a:solidFill>
                <a:latin typeface="Gill Sans MT"/>
                <a:ea typeface="+mj-ea"/>
                <a:cs typeface="Gill Sans MT"/>
              </a:defRPr>
            </a:lvl1pPr>
          </a:lstStyle>
          <a:p>
            <a:r>
              <a:rPr lang="en-US" sz="3200" dirty="0">
                <a:solidFill>
                  <a:srgbClr val="002060"/>
                </a:solidFill>
              </a:rPr>
              <a:t>The focus of this session</a:t>
            </a:r>
            <a:endParaRPr lang="en-US" sz="2000" dirty="0">
              <a:solidFill>
                <a:srgbClr val="002060"/>
              </a:solidFill>
            </a:endParaRPr>
          </a:p>
        </p:txBody>
      </p:sp>
      <p:cxnSp>
        <p:nvCxnSpPr>
          <p:cNvPr id="12" name="Straight Arrow Connector 11">
            <a:extLst>
              <a:ext uri="{FF2B5EF4-FFF2-40B4-BE49-F238E27FC236}">
                <a16:creationId xmlns:a16="http://schemas.microsoft.com/office/drawing/2014/main" xmlns="" id="{2D6AB3CC-6F27-41DF-BBCF-74C36A48DA71}"/>
              </a:ext>
            </a:extLst>
          </p:cNvPr>
          <p:cNvCxnSpPr>
            <a:cxnSpLocks/>
            <a:stCxn id="10" idx="1"/>
          </p:cNvCxnSpPr>
          <p:nvPr/>
        </p:nvCxnSpPr>
        <p:spPr>
          <a:xfrm flipH="1" flipV="1">
            <a:off x="3759200" y="3939264"/>
            <a:ext cx="3497942" cy="1242335"/>
          </a:xfrm>
          <a:prstGeom prst="straightConnector1">
            <a:avLst/>
          </a:prstGeom>
          <a:ln w="76200">
            <a:tailEnd type="triangle"/>
          </a:ln>
        </p:spPr>
        <p:style>
          <a:lnRef idx="2">
            <a:schemeClr val="accent1"/>
          </a:lnRef>
          <a:fillRef idx="0">
            <a:schemeClr val="accent1"/>
          </a:fillRef>
          <a:effectRef idx="1">
            <a:schemeClr val="accent1"/>
          </a:effectRef>
          <a:fontRef idx="minor">
            <a:schemeClr val="tx1"/>
          </a:fontRef>
        </p:style>
      </p:cxnSp>
      <p:sp>
        <p:nvSpPr>
          <p:cNvPr id="13" name="Right Brace 12">
            <a:extLst>
              <a:ext uri="{FF2B5EF4-FFF2-40B4-BE49-F238E27FC236}">
                <a16:creationId xmlns:a16="http://schemas.microsoft.com/office/drawing/2014/main" xmlns="" id="{D3CF3B1D-3CBF-4490-BD3F-D4105C888066}"/>
              </a:ext>
            </a:extLst>
          </p:cNvPr>
          <p:cNvSpPr/>
          <p:nvPr/>
        </p:nvSpPr>
        <p:spPr>
          <a:xfrm>
            <a:off x="6516914" y="409413"/>
            <a:ext cx="653143" cy="5875273"/>
          </a:xfrm>
          <a:prstGeom prst="rightBrace">
            <a:avLst>
              <a:gd name="adj1" fmla="val 8333"/>
              <a:gd name="adj2" fmla="val 22084"/>
            </a:avLst>
          </a:prstGeom>
          <a:ln>
            <a:solidFill>
              <a:srgbClr val="C0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solidFill>
                <a:srgbClr val="C00000"/>
              </a:solidFill>
            </a:endParaRPr>
          </a:p>
        </p:txBody>
      </p:sp>
    </p:spTree>
    <p:extLst>
      <p:ext uri="{BB962C8B-B14F-4D97-AF65-F5344CB8AC3E}">
        <p14:creationId xmlns:p14="http://schemas.microsoft.com/office/powerpoint/2010/main" val="41426926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xmlns="" id="{458E9E7D-B300-4D06-B470-6A7C172598E4}"/>
              </a:ext>
            </a:extLst>
          </p:cNvPr>
          <p:cNvSpPr>
            <a:spLocks noGrp="1"/>
          </p:cNvSpPr>
          <p:nvPr>
            <p:ph type="title"/>
          </p:nvPr>
        </p:nvSpPr>
        <p:spPr/>
        <p:txBody>
          <a:bodyPr/>
          <a:lstStyle/>
          <a:p>
            <a:r>
              <a:rPr lang="en-US" dirty="0"/>
              <a:t>Core assessment team tasks include:</a:t>
            </a:r>
          </a:p>
        </p:txBody>
      </p:sp>
      <p:sp>
        <p:nvSpPr>
          <p:cNvPr id="6" name="Content Placeholder 5">
            <a:extLst>
              <a:ext uri="{FF2B5EF4-FFF2-40B4-BE49-F238E27FC236}">
                <a16:creationId xmlns:a16="http://schemas.microsoft.com/office/drawing/2014/main" xmlns="" id="{BCD27B03-FBE9-46F4-BAA7-D008FD9922F8}"/>
              </a:ext>
            </a:extLst>
          </p:cNvPr>
          <p:cNvSpPr>
            <a:spLocks noGrp="1"/>
          </p:cNvSpPr>
          <p:nvPr>
            <p:ph idx="1"/>
          </p:nvPr>
        </p:nvSpPr>
        <p:spPr>
          <a:xfrm>
            <a:off x="914400" y="1727200"/>
            <a:ext cx="10363200" cy="4586514"/>
          </a:xfrm>
        </p:spPr>
        <p:txBody>
          <a:bodyPr numCol="2">
            <a:noAutofit/>
          </a:bodyPr>
          <a:lstStyle/>
          <a:p>
            <a:r>
              <a:rPr lang="en-US" sz="2400" dirty="0"/>
              <a:t>Overall project management</a:t>
            </a:r>
          </a:p>
          <a:p>
            <a:r>
              <a:rPr lang="en-US" sz="2400" dirty="0"/>
              <a:t>Coordination with governance team and steering committee structure</a:t>
            </a:r>
          </a:p>
          <a:p>
            <a:r>
              <a:rPr lang="en-US" sz="2400" dirty="0"/>
              <a:t>Assessment design and survey revisions</a:t>
            </a:r>
          </a:p>
          <a:p>
            <a:r>
              <a:rPr lang="en-US" sz="2400" dirty="0"/>
              <a:t>Logistics coordination</a:t>
            </a:r>
          </a:p>
          <a:p>
            <a:pPr lvl="1"/>
            <a:r>
              <a:rPr lang="en-US" sz="2400" dirty="0"/>
              <a:t>Routing, communication, and safety of field teams</a:t>
            </a:r>
          </a:p>
          <a:p>
            <a:pPr lvl="1"/>
            <a:r>
              <a:rPr lang="en-US" sz="2400" dirty="0"/>
              <a:t>Central-level KI interviews</a:t>
            </a:r>
          </a:p>
          <a:p>
            <a:r>
              <a:rPr lang="en-US" sz="2400" dirty="0"/>
              <a:t>Financial management</a:t>
            </a:r>
          </a:p>
          <a:p>
            <a:r>
              <a:rPr lang="en-US" sz="2400" dirty="0"/>
              <a:t>Local recruitment</a:t>
            </a:r>
          </a:p>
          <a:p>
            <a:r>
              <a:rPr lang="en-US" sz="2400" dirty="0"/>
              <a:t>Train data collectors</a:t>
            </a:r>
          </a:p>
          <a:p>
            <a:r>
              <a:rPr lang="en-US" sz="2400" dirty="0"/>
              <a:t>Implement supply chain workshop</a:t>
            </a:r>
          </a:p>
          <a:p>
            <a:r>
              <a:rPr lang="en-US" sz="2400" dirty="0"/>
              <a:t>Data review and quality assurance management</a:t>
            </a:r>
          </a:p>
          <a:p>
            <a:r>
              <a:rPr lang="en-US" sz="2400" dirty="0"/>
              <a:t>Central-level key informant interviews (30-60 interviews, or more)</a:t>
            </a:r>
          </a:p>
          <a:p>
            <a:r>
              <a:rPr lang="en-US" sz="2400" dirty="0"/>
              <a:t>Data analysis and report writing</a:t>
            </a:r>
          </a:p>
          <a:p>
            <a:r>
              <a:rPr lang="en-US" sz="2400" dirty="0"/>
              <a:t>Dissemination of results</a:t>
            </a:r>
          </a:p>
          <a:p>
            <a:endParaRPr lang="en-US" sz="2400" dirty="0"/>
          </a:p>
        </p:txBody>
      </p:sp>
      <p:sp>
        <p:nvSpPr>
          <p:cNvPr id="8" name="Content Placeholder 5">
            <a:extLst>
              <a:ext uri="{FF2B5EF4-FFF2-40B4-BE49-F238E27FC236}">
                <a16:creationId xmlns:a16="http://schemas.microsoft.com/office/drawing/2014/main" xmlns="" id="{92607305-24B1-43CE-9718-D5F1CACE9B38}"/>
              </a:ext>
            </a:extLst>
          </p:cNvPr>
          <p:cNvSpPr txBox="1">
            <a:spLocks/>
          </p:cNvSpPr>
          <p:nvPr/>
        </p:nvSpPr>
        <p:spPr>
          <a:xfrm>
            <a:off x="914400" y="1625600"/>
            <a:ext cx="10363200" cy="469168"/>
          </a:xfrm>
          <a:prstGeom prst="rect">
            <a:avLst/>
          </a:prstGeom>
        </p:spPr>
        <p:txBody>
          <a:bodyPr vert="horz" lIns="91440" tIns="45720" rIns="91440" bIns="45720" numCol="1" rtlCol="0">
            <a:normAutofit/>
          </a:bodyPr>
          <a:lstStyle>
            <a:lvl1pPr marL="304470" marR="0" indent="-304470" algn="l" defTabSz="604738" rtl="0" eaLnBrk="1" fontAlgn="auto" latinLnBrk="0" hangingPunct="1">
              <a:lnSpc>
                <a:spcPct val="100000"/>
              </a:lnSpc>
              <a:spcBef>
                <a:spcPts val="0"/>
              </a:spcBef>
              <a:spcAft>
                <a:spcPts val="1058"/>
              </a:spcAft>
              <a:buClrTx/>
              <a:buSzTx/>
              <a:buFont typeface="Arial"/>
              <a:buChar char="•"/>
              <a:tabLst/>
              <a:defRPr sz="2116" b="0" i="0" kern="1200">
                <a:solidFill>
                  <a:srgbClr val="6C6463"/>
                </a:solidFill>
                <a:latin typeface="Gill Sans MT"/>
                <a:ea typeface="+mn-ea"/>
                <a:cs typeface="Gill Sans MT"/>
              </a:defRPr>
            </a:lvl1pPr>
            <a:lvl2pPr marL="905009" indent="-304470" algn="l" defTabSz="604738" rtl="0" eaLnBrk="1" latinLnBrk="0" hangingPunct="1">
              <a:spcBef>
                <a:spcPts val="0"/>
              </a:spcBef>
              <a:spcAft>
                <a:spcPts val="1058"/>
              </a:spcAft>
              <a:buFont typeface="Arial"/>
              <a:buChar char="–"/>
              <a:defRPr sz="2116" b="0" i="0" kern="1200">
                <a:solidFill>
                  <a:srgbClr val="6C6463"/>
                </a:solidFill>
                <a:latin typeface="Gill Sans MT"/>
                <a:ea typeface="+mn-ea"/>
                <a:cs typeface="Gill Sans MT"/>
              </a:defRPr>
            </a:lvl2pPr>
            <a:lvl3pPr marL="1209477" indent="-304470" algn="l" defTabSz="604738" rtl="0" eaLnBrk="1" latinLnBrk="0" hangingPunct="1">
              <a:spcBef>
                <a:spcPct val="20000"/>
              </a:spcBef>
              <a:buFont typeface="Arial"/>
              <a:buChar char="•"/>
              <a:defRPr sz="2381" b="0" i="0" kern="1200">
                <a:solidFill>
                  <a:srgbClr val="6C6463"/>
                </a:solidFill>
                <a:latin typeface="Gill Sans MT"/>
                <a:ea typeface="+mn-ea"/>
                <a:cs typeface="Gill Sans MT"/>
              </a:defRPr>
            </a:lvl3pPr>
            <a:lvl4pPr marL="1516046" indent="-306569" algn="l" defTabSz="604738" rtl="0" eaLnBrk="1" latinLnBrk="0" hangingPunct="1">
              <a:spcBef>
                <a:spcPct val="20000"/>
              </a:spcBef>
              <a:buFont typeface="Arial"/>
              <a:buChar char="–"/>
              <a:defRPr sz="2116" b="0" i="0" kern="1200">
                <a:solidFill>
                  <a:srgbClr val="6C6463"/>
                </a:solidFill>
                <a:latin typeface="Gill Sans MT"/>
                <a:ea typeface="+mn-ea"/>
                <a:cs typeface="Gill Sans MT"/>
              </a:defRPr>
            </a:lvl4pPr>
            <a:lvl5pPr marL="1660932" indent="-304470" algn="l" defTabSz="604738" rtl="0" eaLnBrk="1" latinLnBrk="0" hangingPunct="1">
              <a:spcBef>
                <a:spcPct val="20000"/>
              </a:spcBef>
              <a:buFont typeface="Arial"/>
              <a:buChar char="»"/>
              <a:defRPr sz="1852" b="0" i="0" kern="1200">
                <a:solidFill>
                  <a:srgbClr val="6C6463"/>
                </a:solidFill>
                <a:latin typeface="Gill Sans MT"/>
                <a:ea typeface="+mn-ea"/>
                <a:cs typeface="Gill Sans MT"/>
              </a:defRPr>
            </a:lvl5pPr>
            <a:lvl6pPr marL="3326061" indent="-302369" algn="l" defTabSz="604738" rtl="0" eaLnBrk="1" latinLnBrk="0" hangingPunct="1">
              <a:spcBef>
                <a:spcPct val="20000"/>
              </a:spcBef>
              <a:buFont typeface="Arial"/>
              <a:buChar char="•"/>
              <a:defRPr sz="2645" kern="1200">
                <a:solidFill>
                  <a:schemeClr val="tx1"/>
                </a:solidFill>
                <a:latin typeface="+mn-lt"/>
                <a:ea typeface="+mn-ea"/>
                <a:cs typeface="+mn-cs"/>
              </a:defRPr>
            </a:lvl6pPr>
            <a:lvl7pPr marL="3930800" indent="-302369" algn="l" defTabSz="604738" rtl="0" eaLnBrk="1" latinLnBrk="0" hangingPunct="1">
              <a:spcBef>
                <a:spcPct val="20000"/>
              </a:spcBef>
              <a:buFont typeface="Arial"/>
              <a:buChar char="•"/>
              <a:defRPr sz="2645" kern="1200">
                <a:solidFill>
                  <a:schemeClr val="tx1"/>
                </a:solidFill>
                <a:latin typeface="+mn-lt"/>
                <a:ea typeface="+mn-ea"/>
                <a:cs typeface="+mn-cs"/>
              </a:defRPr>
            </a:lvl7pPr>
            <a:lvl8pPr marL="4535538" indent="-302369" algn="l" defTabSz="604738" rtl="0" eaLnBrk="1" latinLnBrk="0" hangingPunct="1">
              <a:spcBef>
                <a:spcPct val="20000"/>
              </a:spcBef>
              <a:buFont typeface="Arial"/>
              <a:buChar char="•"/>
              <a:defRPr sz="2645" kern="1200">
                <a:solidFill>
                  <a:schemeClr val="tx1"/>
                </a:solidFill>
                <a:latin typeface="+mn-lt"/>
                <a:ea typeface="+mn-ea"/>
                <a:cs typeface="+mn-cs"/>
              </a:defRPr>
            </a:lvl8pPr>
            <a:lvl9pPr marL="5140277" indent="-302369" algn="l" defTabSz="604738" rtl="0" eaLnBrk="1" latinLnBrk="0" hangingPunct="1">
              <a:spcBef>
                <a:spcPct val="20000"/>
              </a:spcBef>
              <a:buFont typeface="Arial"/>
              <a:buChar char="•"/>
              <a:defRPr sz="2645" kern="1200">
                <a:solidFill>
                  <a:schemeClr val="tx1"/>
                </a:solidFill>
                <a:latin typeface="+mn-lt"/>
                <a:ea typeface="+mn-ea"/>
                <a:cs typeface="+mn-cs"/>
              </a:defRPr>
            </a:lvl9pPr>
          </a:lstStyle>
          <a:p>
            <a:pPr marL="0" indent="0" algn="r">
              <a:buNone/>
            </a:pPr>
            <a:r>
              <a:rPr lang="en-US" sz="2000" dirty="0">
                <a:solidFill>
                  <a:srgbClr val="002060"/>
                </a:solidFill>
              </a:rPr>
              <a:t>… what do you think? </a:t>
            </a:r>
          </a:p>
        </p:txBody>
      </p:sp>
    </p:spTree>
    <p:extLst>
      <p:ext uri="{BB962C8B-B14F-4D97-AF65-F5344CB8AC3E}">
        <p14:creationId xmlns:p14="http://schemas.microsoft.com/office/powerpoint/2010/main" val="5100092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6">
                                            <p:txEl>
                                              <p:pRg st="8" end="8"/>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6">
                                            <p:txEl>
                                              <p:pRg st="9" end="9"/>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6">
                                            <p:txEl>
                                              <p:pRg st="10" end="10"/>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6">
                                            <p:txEl>
                                              <p:pRg st="11" end="11"/>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6">
                                            <p:txEl>
                                              <p:pRg st="12" end="12"/>
                                            </p:txEl>
                                          </p:spTgt>
                                        </p:tgtEl>
                                        <p:attrNameLst>
                                          <p:attrName>style.visibility</p:attrName>
                                        </p:attrNameLst>
                                      </p:cBhvr>
                                      <p:to>
                                        <p:strVal val="visible"/>
                                      </p:to>
                                    </p:set>
                                  </p:childTnLst>
                                </p:cTn>
                              </p:par>
                            </p:childTnLst>
                          </p:cTn>
                        </p:par>
                        <p:par>
                          <p:cTn id="31" fill="hold">
                            <p:stCondLst>
                              <p:cond delay="0"/>
                            </p:stCondLst>
                            <p:childTnLst>
                              <p:par>
                                <p:cTn id="32" presetID="1" presetClass="entr" presetSubtype="0" fill="hold" nodeType="afterEffect">
                                  <p:stCondLst>
                                    <p:cond delay="0"/>
                                  </p:stCondLst>
                                  <p:childTnLst>
                                    <p:set>
                                      <p:cBhvr>
                                        <p:cTn id="33" dur="1" fill="hold">
                                          <p:stCondLst>
                                            <p:cond delay="0"/>
                                          </p:stCondLst>
                                        </p:cTn>
                                        <p:tgtEl>
                                          <p:spTgt spid="6">
                                            <p:txEl>
                                              <p:pRg st="13" end="13"/>
                                            </p:txEl>
                                          </p:spTgt>
                                        </p:tgtEl>
                                        <p:attrNameLst>
                                          <p:attrName>style.visibility</p:attrName>
                                        </p:attrNameLst>
                                      </p:cBhvr>
                                      <p:to>
                                        <p:strVal val="visible"/>
                                      </p:to>
                                    </p:set>
                                  </p:childTnLst>
                                </p:cTn>
                              </p:par>
                            </p:childTnLst>
                          </p:cTn>
                        </p:par>
                        <p:par>
                          <p:cTn id="34" fill="hold">
                            <p:stCondLst>
                              <p:cond delay="0"/>
                            </p:stCondLst>
                            <p:childTnLst>
                              <p:par>
                                <p:cTn id="35" presetID="1" presetClass="exit" presetSubtype="0" fill="hold" grpId="0" nodeType="afterEffect">
                                  <p:stCondLst>
                                    <p:cond delay="0"/>
                                  </p:stCondLst>
                                  <p:childTnLst>
                                    <p:set>
                                      <p:cBhvr>
                                        <p:cTn id="36" dur="1" fill="hold">
                                          <p:stCondLst>
                                            <p:cond delay="0"/>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xmlns="" id="{A8443781-D1E2-4CF5-B865-3D12F8342930}"/>
              </a:ext>
            </a:extLst>
          </p:cNvPr>
          <p:cNvSpPr>
            <a:spLocks noGrp="1"/>
          </p:cNvSpPr>
          <p:nvPr>
            <p:ph sz="half" idx="1"/>
          </p:nvPr>
        </p:nvSpPr>
        <p:spPr>
          <a:xfrm>
            <a:off x="914805" y="1822449"/>
            <a:ext cx="3352395" cy="4126330"/>
          </a:xfrm>
        </p:spPr>
        <p:txBody>
          <a:bodyPr>
            <a:normAutofit fontScale="92500" lnSpcReduction="20000"/>
          </a:bodyPr>
          <a:lstStyle/>
          <a:p>
            <a:pPr marL="0" indent="0">
              <a:buNone/>
            </a:pPr>
            <a:r>
              <a:rPr lang="en-US" sz="2800" b="1" dirty="0">
                <a:solidFill>
                  <a:srgbClr val="002060"/>
                </a:solidFill>
              </a:rPr>
              <a:t>Example roles</a:t>
            </a:r>
            <a:endParaRPr lang="en-US" sz="2400" b="1" dirty="0">
              <a:solidFill>
                <a:srgbClr val="002060"/>
              </a:solidFill>
            </a:endParaRPr>
          </a:p>
          <a:p>
            <a:r>
              <a:rPr lang="en-US" sz="2400" dirty="0"/>
              <a:t>Project lead(s) </a:t>
            </a:r>
          </a:p>
          <a:p>
            <a:r>
              <a:rPr lang="en-US" sz="2400" dirty="0"/>
              <a:t>Assessment manager</a:t>
            </a:r>
          </a:p>
          <a:p>
            <a:r>
              <a:rPr lang="en-US" sz="2400" dirty="0"/>
              <a:t>Technical lead</a:t>
            </a:r>
          </a:p>
          <a:p>
            <a:r>
              <a:rPr lang="en-US" sz="2400" dirty="0"/>
              <a:t>Data manager</a:t>
            </a:r>
          </a:p>
          <a:p>
            <a:r>
              <a:rPr lang="en-US" sz="2400" dirty="0"/>
              <a:t>Data validator(s)</a:t>
            </a:r>
          </a:p>
          <a:p>
            <a:r>
              <a:rPr lang="en-US" sz="2400" dirty="0"/>
              <a:t>Logistic coordinators</a:t>
            </a:r>
          </a:p>
          <a:p>
            <a:r>
              <a:rPr lang="en-US" sz="2400" dirty="0"/>
              <a:t>Financial lead</a:t>
            </a:r>
          </a:p>
          <a:p>
            <a:r>
              <a:rPr lang="en-US" sz="2400" dirty="0"/>
              <a:t>Central-level interview team</a:t>
            </a:r>
          </a:p>
          <a:p>
            <a:endParaRPr lang="en-US" sz="2400" dirty="0"/>
          </a:p>
          <a:p>
            <a:endParaRPr lang="en-US" sz="2400" dirty="0"/>
          </a:p>
          <a:p>
            <a:endParaRPr lang="en-US" sz="2400" dirty="0"/>
          </a:p>
          <a:p>
            <a:endParaRPr lang="en-US" sz="2400" dirty="0"/>
          </a:p>
        </p:txBody>
      </p:sp>
      <p:sp>
        <p:nvSpPr>
          <p:cNvPr id="9" name="Content Placeholder 8">
            <a:extLst>
              <a:ext uri="{FF2B5EF4-FFF2-40B4-BE49-F238E27FC236}">
                <a16:creationId xmlns:a16="http://schemas.microsoft.com/office/drawing/2014/main" xmlns="" id="{F0545317-D998-4F8C-B088-D1E4FA989FC8}"/>
              </a:ext>
            </a:extLst>
          </p:cNvPr>
          <p:cNvSpPr>
            <a:spLocks noGrp="1"/>
          </p:cNvSpPr>
          <p:nvPr>
            <p:ph sz="half" idx="2"/>
          </p:nvPr>
        </p:nvSpPr>
        <p:spPr>
          <a:xfrm>
            <a:off x="7923990" y="1715549"/>
            <a:ext cx="3353205" cy="3872451"/>
          </a:xfrm>
        </p:spPr>
        <p:txBody>
          <a:bodyPr>
            <a:normAutofit/>
          </a:bodyPr>
          <a:lstStyle/>
          <a:p>
            <a:pPr marL="0" indent="0">
              <a:buNone/>
            </a:pPr>
            <a:r>
              <a:rPr lang="en-US" sz="2800" b="1" dirty="0">
                <a:solidFill>
                  <a:srgbClr val="002060"/>
                </a:solidFill>
              </a:rPr>
              <a:t>Considerations</a:t>
            </a:r>
            <a:endParaRPr lang="en-US" sz="2400" b="1" dirty="0">
              <a:solidFill>
                <a:srgbClr val="002060"/>
              </a:solidFill>
            </a:endParaRPr>
          </a:p>
          <a:p>
            <a:r>
              <a:rPr lang="en-US" sz="2400" dirty="0"/>
              <a:t>Cost, capacity, availability</a:t>
            </a:r>
          </a:p>
          <a:p>
            <a:r>
              <a:rPr lang="en-US" sz="2400" dirty="0"/>
              <a:t>Building buy-in and stakeholder engagement</a:t>
            </a:r>
          </a:p>
          <a:p>
            <a:r>
              <a:rPr lang="en-US" sz="2400" dirty="0"/>
              <a:t>Ensuring unbiased process and results</a:t>
            </a:r>
          </a:p>
        </p:txBody>
      </p:sp>
      <p:sp>
        <p:nvSpPr>
          <p:cNvPr id="10" name="Content Placeholder 9">
            <a:extLst>
              <a:ext uri="{FF2B5EF4-FFF2-40B4-BE49-F238E27FC236}">
                <a16:creationId xmlns:a16="http://schemas.microsoft.com/office/drawing/2014/main" xmlns="" id="{E2CDFC31-E5F8-4BC0-82D7-7B8269A0D5FB}"/>
              </a:ext>
            </a:extLst>
          </p:cNvPr>
          <p:cNvSpPr>
            <a:spLocks noGrp="1"/>
          </p:cNvSpPr>
          <p:nvPr>
            <p:ph sz="half" idx="13"/>
          </p:nvPr>
        </p:nvSpPr>
        <p:spPr>
          <a:xfrm>
            <a:off x="4419398" y="1822449"/>
            <a:ext cx="3353205" cy="4126331"/>
          </a:xfrm>
        </p:spPr>
        <p:txBody>
          <a:bodyPr>
            <a:normAutofit fontScale="85000" lnSpcReduction="10000"/>
          </a:bodyPr>
          <a:lstStyle/>
          <a:p>
            <a:pPr marL="0" indent="0">
              <a:buNone/>
            </a:pPr>
            <a:r>
              <a:rPr lang="en-US" sz="3000" b="1" dirty="0">
                <a:solidFill>
                  <a:srgbClr val="002060"/>
                </a:solidFill>
              </a:rPr>
              <a:t>Staffing options</a:t>
            </a:r>
            <a:endParaRPr lang="en-US" sz="2400" b="1" dirty="0">
              <a:solidFill>
                <a:srgbClr val="002060"/>
              </a:solidFill>
            </a:endParaRPr>
          </a:p>
          <a:p>
            <a:r>
              <a:rPr lang="en-US" sz="2600" dirty="0"/>
              <a:t>Organization staff</a:t>
            </a:r>
          </a:p>
          <a:p>
            <a:r>
              <a:rPr lang="en-US" sz="2600" dirty="0"/>
              <a:t>MOH staff or seconded government personnel</a:t>
            </a:r>
          </a:p>
          <a:p>
            <a:r>
              <a:rPr lang="en-US" sz="2600" dirty="0"/>
              <a:t>Partnering staff from other orgs or donors</a:t>
            </a:r>
          </a:p>
          <a:p>
            <a:r>
              <a:rPr lang="en-US" sz="2600" dirty="0"/>
              <a:t>Consultants</a:t>
            </a:r>
          </a:p>
          <a:p>
            <a:r>
              <a:rPr lang="en-US" sz="2600" dirty="0"/>
              <a:t>Volunteer professionals</a:t>
            </a:r>
          </a:p>
          <a:p>
            <a:r>
              <a:rPr lang="en-US" sz="2600" dirty="0"/>
              <a:t>University students</a:t>
            </a:r>
          </a:p>
          <a:p>
            <a:pPr marL="0" indent="0">
              <a:buNone/>
            </a:pPr>
            <a:endParaRPr lang="en-US" sz="2400" dirty="0"/>
          </a:p>
        </p:txBody>
      </p:sp>
      <p:sp>
        <p:nvSpPr>
          <p:cNvPr id="5" name="Title 4">
            <a:extLst>
              <a:ext uri="{FF2B5EF4-FFF2-40B4-BE49-F238E27FC236}">
                <a16:creationId xmlns:a16="http://schemas.microsoft.com/office/drawing/2014/main" xmlns="" id="{A0AB6838-B539-4C3A-8D4A-7DD226339101}"/>
              </a:ext>
            </a:extLst>
          </p:cNvPr>
          <p:cNvSpPr>
            <a:spLocks noGrp="1"/>
          </p:cNvSpPr>
          <p:nvPr>
            <p:ph type="title"/>
          </p:nvPr>
        </p:nvSpPr>
        <p:spPr/>
        <p:txBody>
          <a:bodyPr/>
          <a:lstStyle/>
          <a:p>
            <a:r>
              <a:rPr lang="en-US" dirty="0"/>
              <a:t>Mix and match:  Who do you have &amp; who do you need</a:t>
            </a:r>
          </a:p>
        </p:txBody>
      </p:sp>
    </p:spTree>
    <p:extLst>
      <p:ext uri="{BB962C8B-B14F-4D97-AF65-F5344CB8AC3E}">
        <p14:creationId xmlns:p14="http://schemas.microsoft.com/office/powerpoint/2010/main" val="12065652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xmlns="" id="{A743E988-79D2-4154-B2BB-10EFD32DAD70}"/>
              </a:ext>
            </a:extLst>
          </p:cNvPr>
          <p:cNvSpPr>
            <a:spLocks noGrp="1"/>
          </p:cNvSpPr>
          <p:nvPr>
            <p:ph type="title"/>
          </p:nvPr>
        </p:nvSpPr>
        <p:spPr>
          <a:xfrm rot="16200000">
            <a:off x="-1692174" y="3510944"/>
            <a:ext cx="5332638" cy="707886"/>
          </a:xfrm>
        </p:spPr>
        <p:txBody>
          <a:bodyPr/>
          <a:lstStyle/>
          <a:p>
            <a:r>
              <a:rPr lang="en-US" sz="4000" dirty="0"/>
              <a:t>Ghana example</a:t>
            </a:r>
          </a:p>
        </p:txBody>
      </p:sp>
      <p:graphicFrame>
        <p:nvGraphicFramePr>
          <p:cNvPr id="10" name="Table 9">
            <a:extLst>
              <a:ext uri="{FF2B5EF4-FFF2-40B4-BE49-F238E27FC236}">
                <a16:creationId xmlns:a16="http://schemas.microsoft.com/office/drawing/2014/main" xmlns="" id="{F065EC88-8FE1-436A-A392-2906EE6C5D22}"/>
              </a:ext>
            </a:extLst>
          </p:cNvPr>
          <p:cNvGraphicFramePr>
            <a:graphicFrameLocks noGrp="1"/>
          </p:cNvGraphicFramePr>
          <p:nvPr>
            <p:extLst>
              <p:ext uri="{D42A27DB-BD31-4B8C-83A1-F6EECF244321}">
                <p14:modId xmlns:p14="http://schemas.microsoft.com/office/powerpoint/2010/main" val="2101627290"/>
              </p:ext>
            </p:extLst>
          </p:nvPr>
        </p:nvGraphicFramePr>
        <p:xfrm>
          <a:off x="1723547" y="1034580"/>
          <a:ext cx="10115955" cy="5496626"/>
        </p:xfrm>
        <a:graphic>
          <a:graphicData uri="http://schemas.openxmlformats.org/drawingml/2006/table">
            <a:tbl>
              <a:tblPr firstRow="1" bandRow="1">
                <a:tableStyleId>{5C22544A-7EE6-4342-B048-85BDC9FD1C3A}</a:tableStyleId>
              </a:tblPr>
              <a:tblGrid>
                <a:gridCol w="1914618">
                  <a:extLst>
                    <a:ext uri="{9D8B030D-6E8A-4147-A177-3AD203B41FA5}">
                      <a16:colId xmlns:a16="http://schemas.microsoft.com/office/drawing/2014/main" xmlns="" val="3699757509"/>
                    </a:ext>
                  </a:extLst>
                </a:gridCol>
                <a:gridCol w="4242015">
                  <a:extLst>
                    <a:ext uri="{9D8B030D-6E8A-4147-A177-3AD203B41FA5}">
                      <a16:colId xmlns:a16="http://schemas.microsoft.com/office/drawing/2014/main" xmlns="" val="4070480941"/>
                    </a:ext>
                  </a:extLst>
                </a:gridCol>
                <a:gridCol w="1920972">
                  <a:extLst>
                    <a:ext uri="{9D8B030D-6E8A-4147-A177-3AD203B41FA5}">
                      <a16:colId xmlns:a16="http://schemas.microsoft.com/office/drawing/2014/main" xmlns="" val="229033787"/>
                    </a:ext>
                  </a:extLst>
                </a:gridCol>
                <a:gridCol w="2038350">
                  <a:extLst>
                    <a:ext uri="{9D8B030D-6E8A-4147-A177-3AD203B41FA5}">
                      <a16:colId xmlns:a16="http://schemas.microsoft.com/office/drawing/2014/main" xmlns="" val="946618890"/>
                    </a:ext>
                  </a:extLst>
                </a:gridCol>
              </a:tblGrid>
              <a:tr h="355633">
                <a:tc>
                  <a:txBody>
                    <a:bodyPr/>
                    <a:lstStyle/>
                    <a:p>
                      <a:r>
                        <a:rPr lang="en-US" sz="1600" dirty="0"/>
                        <a:t>Title</a:t>
                      </a:r>
                    </a:p>
                  </a:txBody>
                  <a:tcPr/>
                </a:tc>
                <a:tc>
                  <a:txBody>
                    <a:bodyPr/>
                    <a:lstStyle/>
                    <a:p>
                      <a:r>
                        <a:rPr lang="en-US" sz="1600" dirty="0"/>
                        <a:t>Role</a:t>
                      </a:r>
                    </a:p>
                  </a:txBody>
                  <a:tcPr/>
                </a:tc>
                <a:tc>
                  <a:txBody>
                    <a:bodyPr/>
                    <a:lstStyle/>
                    <a:p>
                      <a:r>
                        <a:rPr lang="en-US" sz="1600" dirty="0"/>
                        <a:t>Organization</a:t>
                      </a:r>
                    </a:p>
                  </a:txBody>
                  <a:tcPr/>
                </a:tc>
                <a:tc>
                  <a:txBody>
                    <a:bodyPr/>
                    <a:lstStyle/>
                    <a:p>
                      <a:r>
                        <a:rPr lang="en-US" sz="1600" dirty="0"/>
                        <a:t>LOE</a:t>
                      </a:r>
                    </a:p>
                  </a:txBody>
                  <a:tcPr/>
                </a:tc>
                <a:extLst>
                  <a:ext uri="{0D108BD9-81ED-4DB2-BD59-A6C34878D82A}">
                    <a16:rowId xmlns:a16="http://schemas.microsoft.com/office/drawing/2014/main" xmlns="" val="3157473614"/>
                  </a:ext>
                </a:extLst>
              </a:tr>
              <a:tr h="1029318">
                <a:tc>
                  <a:txBody>
                    <a:bodyPr/>
                    <a:lstStyle/>
                    <a:p>
                      <a:r>
                        <a:rPr lang="en-US" sz="1600" dirty="0"/>
                        <a:t>Assessment Managers / Leads</a:t>
                      </a:r>
                    </a:p>
                  </a:txBody>
                  <a:tcPr/>
                </a:tc>
                <a:tc>
                  <a:txBody>
                    <a:bodyPr/>
                    <a:lstStyle/>
                    <a:p>
                      <a:pPr marL="171450" indent="-171450">
                        <a:buFont typeface="Arial" panose="020B0604020202020204" pitchFamily="34" charset="0"/>
                        <a:buChar char="•"/>
                      </a:pPr>
                      <a:r>
                        <a:rPr lang="en-US" sz="1600" dirty="0"/>
                        <a:t>Overall project and assessment leads – design, team, workshops and trainings</a:t>
                      </a:r>
                    </a:p>
                    <a:p>
                      <a:pPr marL="171450" indent="-171450">
                        <a:buFont typeface="Arial" panose="020B0604020202020204" pitchFamily="34" charset="0"/>
                        <a:buChar char="•"/>
                      </a:pPr>
                      <a:r>
                        <a:rPr lang="en-US" sz="1600" dirty="0"/>
                        <a:t>Manage data validation and quality assurance</a:t>
                      </a:r>
                    </a:p>
                    <a:p>
                      <a:pPr marL="171450" indent="-171450">
                        <a:buFont typeface="Arial" panose="020B0604020202020204" pitchFamily="34" charset="0"/>
                        <a:buChar char="•"/>
                      </a:pPr>
                      <a:r>
                        <a:rPr lang="en-US" sz="1600" dirty="0"/>
                        <a:t>Data analysis and report writing</a:t>
                      </a:r>
                    </a:p>
                  </a:txBody>
                  <a:tcPr/>
                </a:tc>
                <a:tc>
                  <a:txBody>
                    <a:bodyPr/>
                    <a:lstStyle/>
                    <a:p>
                      <a:r>
                        <a:rPr lang="en-US" sz="1600" dirty="0"/>
                        <a:t>GHSC-DC</a:t>
                      </a:r>
                    </a:p>
                  </a:txBody>
                  <a:tcPr/>
                </a:tc>
                <a:tc>
                  <a:txBody>
                    <a:bodyPr/>
                    <a:lstStyle/>
                    <a:p>
                      <a:r>
                        <a:rPr lang="en-US" sz="1600" b="0" dirty="0"/>
                        <a:t>2 Specialists</a:t>
                      </a:r>
                    </a:p>
                    <a:p>
                      <a:r>
                        <a:rPr lang="en-US" sz="1600" b="0" dirty="0"/>
                        <a:t>50-100% / 2 months</a:t>
                      </a:r>
                    </a:p>
                  </a:txBody>
                  <a:tcPr/>
                </a:tc>
                <a:extLst>
                  <a:ext uri="{0D108BD9-81ED-4DB2-BD59-A6C34878D82A}">
                    <a16:rowId xmlns:a16="http://schemas.microsoft.com/office/drawing/2014/main" xmlns="" val="125829472"/>
                  </a:ext>
                </a:extLst>
              </a:tr>
              <a:tr h="561161">
                <a:tc>
                  <a:txBody>
                    <a:bodyPr/>
                    <a:lstStyle/>
                    <a:p>
                      <a:r>
                        <a:rPr lang="en-US" sz="1600" dirty="0"/>
                        <a:t>Technical Director</a:t>
                      </a:r>
                    </a:p>
                  </a:txBody>
                  <a:tcPr/>
                </a:tc>
                <a:tc>
                  <a:txBody>
                    <a:bodyPr/>
                    <a:lstStyle/>
                    <a:p>
                      <a:pPr marL="171450" indent="-171450">
                        <a:buFont typeface="Arial" panose="020B0604020202020204" pitchFamily="34" charset="0"/>
                        <a:buChar char="•"/>
                      </a:pPr>
                      <a:r>
                        <a:rPr lang="en-US" sz="1600" dirty="0"/>
                        <a:t>Focal person for government engagement</a:t>
                      </a:r>
                    </a:p>
                    <a:p>
                      <a:pPr marL="171450" indent="-171450">
                        <a:buFont typeface="Arial" panose="020B0604020202020204" pitchFamily="34" charset="0"/>
                        <a:buChar char="•"/>
                      </a:pPr>
                      <a:r>
                        <a:rPr lang="en-US" sz="1600" dirty="0"/>
                        <a:t>Lead stakeholder workshop and dissemination</a:t>
                      </a:r>
                    </a:p>
                  </a:txBody>
                  <a:tcPr/>
                </a:tc>
                <a:tc>
                  <a:txBody>
                    <a:bodyPr/>
                    <a:lstStyle/>
                    <a:p>
                      <a:r>
                        <a:rPr lang="en-US" sz="1600" dirty="0"/>
                        <a:t>GHSC-Ghana</a:t>
                      </a:r>
                    </a:p>
                  </a:txBody>
                  <a:tcPr/>
                </a:tc>
                <a:tc>
                  <a:txBody>
                    <a:bodyPr/>
                    <a:lstStyle/>
                    <a:p>
                      <a:r>
                        <a:rPr lang="en-US" sz="1600" b="0" dirty="0"/>
                        <a:t>1 Director</a:t>
                      </a:r>
                    </a:p>
                    <a:p>
                      <a:r>
                        <a:rPr lang="en-US" sz="1600" b="0" dirty="0"/>
                        <a:t>25-50% / 3 weeks</a:t>
                      </a:r>
                    </a:p>
                  </a:txBody>
                  <a:tcPr/>
                </a:tc>
                <a:extLst>
                  <a:ext uri="{0D108BD9-81ED-4DB2-BD59-A6C34878D82A}">
                    <a16:rowId xmlns:a16="http://schemas.microsoft.com/office/drawing/2014/main" xmlns="" val="900611112"/>
                  </a:ext>
                </a:extLst>
              </a:tr>
              <a:tr h="497114">
                <a:tc>
                  <a:txBody>
                    <a:bodyPr/>
                    <a:lstStyle/>
                    <a:p>
                      <a:r>
                        <a:rPr lang="en-US" sz="1600" dirty="0"/>
                        <a:t>M&amp;E and Data Quality Specialists</a:t>
                      </a:r>
                    </a:p>
                  </a:txBody>
                  <a:tcPr/>
                </a:tc>
                <a:tc>
                  <a:txBody>
                    <a:bodyPr/>
                    <a:lstStyle/>
                    <a:p>
                      <a:pPr marL="171450" indent="-171450">
                        <a:buFont typeface="Arial" panose="020B0604020202020204" pitchFamily="34" charset="0"/>
                        <a:buChar char="•"/>
                      </a:pPr>
                      <a:r>
                        <a:rPr lang="en-US" sz="1600" dirty="0"/>
                        <a:t>Support assessment design and training</a:t>
                      </a:r>
                    </a:p>
                    <a:p>
                      <a:pPr marL="171450" indent="-171450">
                        <a:buFont typeface="Arial" panose="020B0604020202020204" pitchFamily="34" charset="0"/>
                        <a:buChar char="•"/>
                      </a:pPr>
                      <a:r>
                        <a:rPr lang="en-US" sz="1600" dirty="0"/>
                        <a:t>Support data validation and quality assurance</a:t>
                      </a:r>
                    </a:p>
                  </a:txBody>
                  <a:tcPr/>
                </a:tc>
                <a:tc>
                  <a:txBody>
                    <a:bodyPr/>
                    <a:lstStyle/>
                    <a:p>
                      <a:pPr marL="0" marR="0" lvl="0" indent="0" algn="l" defTabSz="604738" rtl="0" eaLnBrk="1" fontAlgn="auto" latinLnBrk="0" hangingPunct="1">
                        <a:lnSpc>
                          <a:spcPct val="100000"/>
                        </a:lnSpc>
                        <a:spcBef>
                          <a:spcPts val="0"/>
                        </a:spcBef>
                        <a:spcAft>
                          <a:spcPts val="0"/>
                        </a:spcAft>
                        <a:buClrTx/>
                        <a:buSzTx/>
                        <a:buFontTx/>
                        <a:buNone/>
                        <a:tabLst/>
                        <a:defRPr/>
                      </a:pPr>
                      <a:r>
                        <a:rPr lang="en-US" sz="1600" dirty="0"/>
                        <a:t>GHSC-Ghana</a:t>
                      </a:r>
                    </a:p>
                    <a:p>
                      <a:endParaRPr lang="en-US" sz="1600" dirty="0"/>
                    </a:p>
                  </a:txBody>
                  <a:tcPr/>
                </a:tc>
                <a:tc>
                  <a:txBody>
                    <a:bodyPr/>
                    <a:lstStyle/>
                    <a:p>
                      <a:r>
                        <a:rPr lang="en-US" sz="1600" b="0" dirty="0"/>
                        <a:t>2 Specialists</a:t>
                      </a:r>
                    </a:p>
                    <a:p>
                      <a:r>
                        <a:rPr lang="en-US" sz="1600" b="0" dirty="0"/>
                        <a:t>100% / 4 weeks +</a:t>
                      </a:r>
                    </a:p>
                  </a:txBody>
                  <a:tcPr/>
                </a:tc>
                <a:extLst>
                  <a:ext uri="{0D108BD9-81ED-4DB2-BD59-A6C34878D82A}">
                    <a16:rowId xmlns:a16="http://schemas.microsoft.com/office/drawing/2014/main" xmlns="" val="488447252"/>
                  </a:ext>
                </a:extLst>
              </a:tr>
              <a:tr h="469537">
                <a:tc>
                  <a:txBody>
                    <a:bodyPr/>
                    <a:lstStyle/>
                    <a:p>
                      <a:r>
                        <a:rPr lang="en-US" sz="1600" dirty="0"/>
                        <a:t>Field Logistics Coordinator</a:t>
                      </a:r>
                    </a:p>
                  </a:txBody>
                  <a:tcPr/>
                </a:tc>
                <a:tc>
                  <a:txBody>
                    <a:bodyPr/>
                    <a:lstStyle/>
                    <a:p>
                      <a:pPr marL="171450" indent="-171450">
                        <a:buFont typeface="Arial" panose="020B0604020202020204" pitchFamily="34" charset="0"/>
                        <a:buChar char="•"/>
                      </a:pPr>
                      <a:r>
                        <a:rPr lang="en-US" sz="1600" dirty="0"/>
                        <a:t>Manage daily routing of data collectors</a:t>
                      </a:r>
                    </a:p>
                    <a:p>
                      <a:pPr marL="171450" indent="-171450">
                        <a:buFont typeface="Arial" panose="020B0604020202020204" pitchFamily="34" charset="0"/>
                        <a:buChar char="•"/>
                      </a:pPr>
                      <a:r>
                        <a:rPr lang="en-US" sz="1600" dirty="0"/>
                        <a:t>Ensure collection of all field data</a:t>
                      </a:r>
                    </a:p>
                  </a:txBody>
                  <a:tcPr/>
                </a:tc>
                <a:tc>
                  <a:txBody>
                    <a:bodyPr/>
                    <a:lstStyle/>
                    <a:p>
                      <a:pPr marL="0" marR="0" lvl="0" indent="0" algn="l" defTabSz="604738" rtl="0" eaLnBrk="1" fontAlgn="auto" latinLnBrk="0" hangingPunct="1">
                        <a:lnSpc>
                          <a:spcPct val="100000"/>
                        </a:lnSpc>
                        <a:spcBef>
                          <a:spcPts val="0"/>
                        </a:spcBef>
                        <a:spcAft>
                          <a:spcPts val="0"/>
                        </a:spcAft>
                        <a:buClrTx/>
                        <a:buSzTx/>
                        <a:buFontTx/>
                        <a:buNone/>
                        <a:tabLst/>
                        <a:defRPr/>
                      </a:pPr>
                      <a:r>
                        <a:rPr lang="en-US" sz="1600" dirty="0"/>
                        <a:t>GHSC-Ghana</a:t>
                      </a:r>
                    </a:p>
                    <a:p>
                      <a:endParaRPr lang="en-US" sz="1600" dirty="0"/>
                    </a:p>
                  </a:txBody>
                  <a:tcPr/>
                </a:tc>
                <a:tc>
                  <a:txBody>
                    <a:bodyPr/>
                    <a:lstStyle/>
                    <a:p>
                      <a:r>
                        <a:rPr lang="en-US" sz="1600" b="0" dirty="0"/>
                        <a:t>1 Specialist</a:t>
                      </a:r>
                    </a:p>
                    <a:p>
                      <a:r>
                        <a:rPr lang="en-US" sz="1600" b="0" dirty="0"/>
                        <a:t>100% / 3 weeks</a:t>
                      </a:r>
                    </a:p>
                  </a:txBody>
                  <a:tcPr/>
                </a:tc>
                <a:extLst>
                  <a:ext uri="{0D108BD9-81ED-4DB2-BD59-A6C34878D82A}">
                    <a16:rowId xmlns:a16="http://schemas.microsoft.com/office/drawing/2014/main" xmlns="" val="616450325"/>
                  </a:ext>
                </a:extLst>
              </a:tr>
              <a:tr h="763707">
                <a:tc>
                  <a:txBody>
                    <a:bodyPr/>
                    <a:lstStyle/>
                    <a:p>
                      <a:r>
                        <a:rPr lang="en-US" sz="1600" dirty="0"/>
                        <a:t>Central-Level Interview Team</a:t>
                      </a:r>
                    </a:p>
                  </a:txBody>
                  <a:tcPr/>
                </a:tc>
                <a:tc>
                  <a:txBody>
                    <a:bodyPr/>
                    <a:lstStyle/>
                    <a:p>
                      <a:pPr marL="171450" indent="-171450">
                        <a:buFont typeface="Arial" panose="020B0604020202020204" pitchFamily="34" charset="0"/>
                        <a:buChar char="•"/>
                      </a:pPr>
                      <a:r>
                        <a:rPr lang="en-US" sz="1600" dirty="0"/>
                        <a:t>Interview key informants at central-level sites Manage scheduling of key informant interviews and track completion of survey modules</a:t>
                      </a:r>
                    </a:p>
                  </a:txBody>
                  <a:tcPr/>
                </a:tc>
                <a:tc>
                  <a:txBody>
                    <a:bodyPr/>
                    <a:lstStyle/>
                    <a:p>
                      <a:r>
                        <a:rPr lang="en-US" sz="1600" dirty="0"/>
                        <a:t>Consultant</a:t>
                      </a:r>
                    </a:p>
                    <a:p>
                      <a:r>
                        <a:rPr lang="en-US" sz="1600" dirty="0"/>
                        <a:t>Junior data collector</a:t>
                      </a:r>
                    </a:p>
                    <a:p>
                      <a:r>
                        <a:rPr lang="en-US" sz="1600" dirty="0"/>
                        <a:t>GHS officer</a:t>
                      </a:r>
                    </a:p>
                  </a:txBody>
                  <a:tcPr/>
                </a:tc>
                <a:tc>
                  <a:txBody>
                    <a:bodyPr/>
                    <a:lstStyle/>
                    <a:p>
                      <a:r>
                        <a:rPr lang="en-US" sz="1600" dirty="0"/>
                        <a:t>2 Personnel</a:t>
                      </a:r>
                    </a:p>
                    <a:p>
                      <a:r>
                        <a:rPr lang="en-US" sz="1600" dirty="0"/>
                        <a:t>100% / 3 weeks</a:t>
                      </a:r>
                    </a:p>
                    <a:p>
                      <a:r>
                        <a:rPr lang="en-US" sz="1600" dirty="0"/>
                        <a:t>1 Person - 25% / 4 </a:t>
                      </a:r>
                      <a:r>
                        <a:rPr lang="en-US" sz="1600" dirty="0" err="1"/>
                        <a:t>wk</a:t>
                      </a:r>
                      <a:endParaRPr lang="en-US" sz="1600" dirty="0"/>
                    </a:p>
                  </a:txBody>
                  <a:tcPr/>
                </a:tc>
                <a:extLst>
                  <a:ext uri="{0D108BD9-81ED-4DB2-BD59-A6C34878D82A}">
                    <a16:rowId xmlns:a16="http://schemas.microsoft.com/office/drawing/2014/main" xmlns="" val="3747450273"/>
                  </a:ext>
                </a:extLst>
              </a:tr>
              <a:tr h="500866">
                <a:tc>
                  <a:txBody>
                    <a:bodyPr/>
                    <a:lstStyle/>
                    <a:p>
                      <a:r>
                        <a:rPr lang="en-US" sz="1600" dirty="0"/>
                        <a:t>Finance Lead</a:t>
                      </a:r>
                    </a:p>
                  </a:txBody>
                  <a:tcPr/>
                </a:tc>
                <a:tc>
                  <a:txBody>
                    <a:bodyPr/>
                    <a:lstStyle/>
                    <a:p>
                      <a:pPr marL="171450" indent="-171450">
                        <a:buFont typeface="Arial" panose="020B0604020202020204" pitchFamily="34" charset="0"/>
                        <a:buChar char="•"/>
                      </a:pPr>
                      <a:r>
                        <a:rPr lang="en-US" sz="1600" dirty="0"/>
                        <a:t>Manage payment of per diem and expenses</a:t>
                      </a:r>
                    </a:p>
                    <a:p>
                      <a:pPr marL="171450" indent="-171450">
                        <a:buFont typeface="Arial" panose="020B0604020202020204" pitchFamily="34" charset="0"/>
                        <a:buChar char="•"/>
                      </a:pPr>
                      <a:r>
                        <a:rPr lang="en-US" sz="1600" dirty="0"/>
                        <a:t>Contract transportation, accommodations, </a:t>
                      </a:r>
                      <a:r>
                        <a:rPr lang="en-US" sz="1600" dirty="0" err="1"/>
                        <a:t>etc</a:t>
                      </a:r>
                      <a:endParaRPr lang="en-US" sz="1600" dirty="0"/>
                    </a:p>
                  </a:txBody>
                  <a:tcPr/>
                </a:tc>
                <a:tc>
                  <a:txBody>
                    <a:bodyPr/>
                    <a:lstStyle/>
                    <a:p>
                      <a:pPr marL="0" marR="0" lvl="0" indent="0" algn="l" defTabSz="604738" rtl="0" eaLnBrk="1" fontAlgn="auto" latinLnBrk="0" hangingPunct="1">
                        <a:lnSpc>
                          <a:spcPct val="100000"/>
                        </a:lnSpc>
                        <a:spcBef>
                          <a:spcPts val="0"/>
                        </a:spcBef>
                        <a:spcAft>
                          <a:spcPts val="0"/>
                        </a:spcAft>
                        <a:buClrTx/>
                        <a:buSzTx/>
                        <a:buFontTx/>
                        <a:buNone/>
                        <a:tabLst/>
                        <a:defRPr/>
                      </a:pPr>
                      <a:r>
                        <a:rPr lang="en-US" sz="1600" dirty="0"/>
                        <a:t>GHSC-Ghana,</a:t>
                      </a:r>
                    </a:p>
                    <a:p>
                      <a:pPr marL="0" marR="0" lvl="0" indent="0" algn="l" defTabSz="604738" rtl="0" eaLnBrk="1" fontAlgn="auto" latinLnBrk="0" hangingPunct="1">
                        <a:lnSpc>
                          <a:spcPct val="100000"/>
                        </a:lnSpc>
                        <a:spcBef>
                          <a:spcPts val="0"/>
                        </a:spcBef>
                        <a:spcAft>
                          <a:spcPts val="0"/>
                        </a:spcAft>
                        <a:buClrTx/>
                        <a:buSzTx/>
                        <a:buFontTx/>
                        <a:buNone/>
                        <a:tabLst/>
                        <a:defRPr/>
                      </a:pPr>
                      <a:r>
                        <a:rPr lang="en-US" sz="1600" dirty="0"/>
                        <a:t>and staff support</a:t>
                      </a:r>
                    </a:p>
                  </a:txBody>
                  <a:tcPr/>
                </a:tc>
                <a:tc>
                  <a:txBody>
                    <a:bodyPr/>
                    <a:lstStyle/>
                    <a:p>
                      <a:r>
                        <a:rPr lang="en-US" sz="1600" dirty="0"/>
                        <a:t>1 Person</a:t>
                      </a:r>
                    </a:p>
                    <a:p>
                      <a:r>
                        <a:rPr lang="en-US" sz="1600" dirty="0"/>
                        <a:t>33% variable, 3 weeks</a:t>
                      </a:r>
                    </a:p>
                  </a:txBody>
                  <a:tcPr/>
                </a:tc>
                <a:extLst>
                  <a:ext uri="{0D108BD9-81ED-4DB2-BD59-A6C34878D82A}">
                    <a16:rowId xmlns:a16="http://schemas.microsoft.com/office/drawing/2014/main" xmlns="" val="1942707956"/>
                  </a:ext>
                </a:extLst>
              </a:tr>
              <a:tr h="561161">
                <a:tc>
                  <a:txBody>
                    <a:bodyPr/>
                    <a:lstStyle/>
                    <a:p>
                      <a:r>
                        <a:rPr lang="en-US" sz="1600" dirty="0"/>
                        <a:t>Administrative </a:t>
                      </a:r>
                    </a:p>
                  </a:txBody>
                  <a:tcPr/>
                </a:tc>
                <a:tc>
                  <a:txBody>
                    <a:bodyPr/>
                    <a:lstStyle/>
                    <a:p>
                      <a:pPr marL="171450" indent="-171450">
                        <a:buFont typeface="Arial" panose="020B0604020202020204" pitchFamily="34" charset="0"/>
                        <a:buChar char="•"/>
                      </a:pPr>
                      <a:r>
                        <a:rPr lang="en-US" sz="1600" dirty="0"/>
                        <a:t>Manage workshop and trainings logistics and support other members of team</a:t>
                      </a:r>
                    </a:p>
                  </a:txBody>
                  <a:tcPr/>
                </a:tc>
                <a:tc>
                  <a:txBody>
                    <a:bodyPr/>
                    <a:lstStyle/>
                    <a:p>
                      <a:r>
                        <a:rPr lang="en-US" sz="1600" dirty="0"/>
                        <a:t>GHSC-PSM Ghana</a:t>
                      </a:r>
                    </a:p>
                  </a:txBody>
                  <a:tcPr/>
                </a:tc>
                <a:tc>
                  <a:txBody>
                    <a:bodyPr/>
                    <a:lstStyle/>
                    <a:p>
                      <a:r>
                        <a:rPr lang="en-US" sz="1600" dirty="0"/>
                        <a:t>1 Person</a:t>
                      </a:r>
                    </a:p>
                    <a:p>
                      <a:r>
                        <a:rPr lang="en-US" sz="1600" dirty="0"/>
                        <a:t>100% / 2 weeks</a:t>
                      </a:r>
                    </a:p>
                  </a:txBody>
                  <a:tcPr/>
                </a:tc>
                <a:extLst>
                  <a:ext uri="{0D108BD9-81ED-4DB2-BD59-A6C34878D82A}">
                    <a16:rowId xmlns:a16="http://schemas.microsoft.com/office/drawing/2014/main" xmlns="" val="4181254569"/>
                  </a:ext>
                </a:extLst>
              </a:tr>
              <a:tr h="355633">
                <a:tc>
                  <a:txBody>
                    <a:bodyPr/>
                    <a:lstStyle/>
                    <a:p>
                      <a:endParaRPr lang="en-US" sz="1600" dirty="0"/>
                    </a:p>
                  </a:txBody>
                  <a:tcPr/>
                </a:tc>
                <a:tc>
                  <a:txBody>
                    <a:bodyPr/>
                    <a:lstStyle/>
                    <a:p>
                      <a:pPr marL="171450" indent="-171450">
                        <a:buFont typeface="Arial" panose="020B0604020202020204" pitchFamily="34" charset="0"/>
                        <a:buChar char="•"/>
                      </a:pPr>
                      <a:endParaRPr lang="en-US" sz="1600" dirty="0"/>
                    </a:p>
                  </a:txBody>
                  <a:tcPr/>
                </a:tc>
                <a:tc>
                  <a:txBody>
                    <a:bodyPr/>
                    <a:lstStyle/>
                    <a:p>
                      <a:pPr algn="r"/>
                      <a:r>
                        <a:rPr lang="en-US" sz="1600" b="1" dirty="0"/>
                        <a:t>Total</a:t>
                      </a:r>
                    </a:p>
                  </a:txBody>
                  <a:tcPr/>
                </a:tc>
                <a:tc>
                  <a:txBody>
                    <a:bodyPr/>
                    <a:lstStyle/>
                    <a:p>
                      <a:r>
                        <a:rPr lang="en-US" sz="1600" b="1" dirty="0"/>
                        <a:t>11-person team</a:t>
                      </a:r>
                    </a:p>
                  </a:txBody>
                  <a:tcPr/>
                </a:tc>
                <a:extLst>
                  <a:ext uri="{0D108BD9-81ED-4DB2-BD59-A6C34878D82A}">
                    <a16:rowId xmlns:a16="http://schemas.microsoft.com/office/drawing/2014/main" xmlns="" val="3726627790"/>
                  </a:ext>
                </a:extLst>
              </a:tr>
            </a:tbl>
          </a:graphicData>
        </a:graphic>
      </p:graphicFrame>
      <p:sp>
        <p:nvSpPr>
          <p:cNvPr id="8" name="Rectangle 7">
            <a:extLst>
              <a:ext uri="{FF2B5EF4-FFF2-40B4-BE49-F238E27FC236}">
                <a16:creationId xmlns:a16="http://schemas.microsoft.com/office/drawing/2014/main" xmlns="" id="{EA898272-8154-49E3-BEBE-CFCC04CBE241}"/>
              </a:ext>
            </a:extLst>
          </p:cNvPr>
          <p:cNvSpPr/>
          <p:nvPr/>
        </p:nvSpPr>
        <p:spPr>
          <a:xfrm>
            <a:off x="1723547" y="326794"/>
            <a:ext cx="9989482" cy="584775"/>
          </a:xfrm>
          <a:prstGeom prst="rect">
            <a:avLst/>
          </a:prstGeom>
        </p:spPr>
        <p:txBody>
          <a:bodyPr wrap="square">
            <a:spAutoFit/>
          </a:bodyPr>
          <a:lstStyle/>
          <a:p>
            <a:r>
              <a:rPr lang="en-US" sz="1600" b="1" i="1" dirty="0">
                <a:solidFill>
                  <a:srgbClr val="002060"/>
                </a:solidFill>
              </a:rPr>
              <a:t>Governance structure:  </a:t>
            </a:r>
            <a:r>
              <a:rPr lang="en-US" sz="1600" dirty="0"/>
              <a:t>MOH, represented by TWG; USAID, funding and oversight; GHSC-PSM implementing, represented by Country Director, Technical Director, and in-country M&amp;E Specialist</a:t>
            </a:r>
          </a:p>
        </p:txBody>
      </p:sp>
    </p:spTree>
    <p:extLst>
      <p:ext uri="{BB962C8B-B14F-4D97-AF65-F5344CB8AC3E}">
        <p14:creationId xmlns:p14="http://schemas.microsoft.com/office/powerpoint/2010/main" val="16156707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Table 9">
            <a:extLst>
              <a:ext uri="{FF2B5EF4-FFF2-40B4-BE49-F238E27FC236}">
                <a16:creationId xmlns:a16="http://schemas.microsoft.com/office/drawing/2014/main" xmlns="" id="{F065EC88-8FE1-436A-A392-2906EE6C5D22}"/>
              </a:ext>
            </a:extLst>
          </p:cNvPr>
          <p:cNvGraphicFramePr>
            <a:graphicFrameLocks noGrp="1"/>
          </p:cNvGraphicFramePr>
          <p:nvPr>
            <p:extLst>
              <p:ext uri="{D42A27DB-BD31-4B8C-83A1-F6EECF244321}">
                <p14:modId xmlns:p14="http://schemas.microsoft.com/office/powerpoint/2010/main" val="2096070631"/>
              </p:ext>
            </p:extLst>
          </p:nvPr>
        </p:nvGraphicFramePr>
        <p:xfrm>
          <a:off x="1723547" y="1110187"/>
          <a:ext cx="10115955" cy="5313746"/>
        </p:xfrm>
        <a:graphic>
          <a:graphicData uri="http://schemas.openxmlformats.org/drawingml/2006/table">
            <a:tbl>
              <a:tblPr firstRow="1" bandRow="1">
                <a:tableStyleId>{5C22544A-7EE6-4342-B048-85BDC9FD1C3A}</a:tableStyleId>
              </a:tblPr>
              <a:tblGrid>
                <a:gridCol w="1914618">
                  <a:extLst>
                    <a:ext uri="{9D8B030D-6E8A-4147-A177-3AD203B41FA5}">
                      <a16:colId xmlns:a16="http://schemas.microsoft.com/office/drawing/2014/main" xmlns="" val="3699757509"/>
                    </a:ext>
                  </a:extLst>
                </a:gridCol>
                <a:gridCol w="4242015">
                  <a:extLst>
                    <a:ext uri="{9D8B030D-6E8A-4147-A177-3AD203B41FA5}">
                      <a16:colId xmlns:a16="http://schemas.microsoft.com/office/drawing/2014/main" xmlns="" val="4070480941"/>
                    </a:ext>
                  </a:extLst>
                </a:gridCol>
                <a:gridCol w="1920972">
                  <a:extLst>
                    <a:ext uri="{9D8B030D-6E8A-4147-A177-3AD203B41FA5}">
                      <a16:colId xmlns:a16="http://schemas.microsoft.com/office/drawing/2014/main" xmlns="" val="229033787"/>
                    </a:ext>
                  </a:extLst>
                </a:gridCol>
                <a:gridCol w="2038350">
                  <a:extLst>
                    <a:ext uri="{9D8B030D-6E8A-4147-A177-3AD203B41FA5}">
                      <a16:colId xmlns:a16="http://schemas.microsoft.com/office/drawing/2014/main" xmlns="" val="946618890"/>
                    </a:ext>
                  </a:extLst>
                </a:gridCol>
              </a:tblGrid>
              <a:tr h="355633">
                <a:tc>
                  <a:txBody>
                    <a:bodyPr/>
                    <a:lstStyle/>
                    <a:p>
                      <a:r>
                        <a:rPr lang="en-US" sz="1600" dirty="0"/>
                        <a:t>Title</a:t>
                      </a:r>
                    </a:p>
                  </a:txBody>
                  <a:tcPr/>
                </a:tc>
                <a:tc>
                  <a:txBody>
                    <a:bodyPr/>
                    <a:lstStyle/>
                    <a:p>
                      <a:r>
                        <a:rPr lang="en-US" sz="1600" dirty="0"/>
                        <a:t>Role</a:t>
                      </a:r>
                    </a:p>
                  </a:txBody>
                  <a:tcPr/>
                </a:tc>
                <a:tc>
                  <a:txBody>
                    <a:bodyPr/>
                    <a:lstStyle/>
                    <a:p>
                      <a:r>
                        <a:rPr lang="en-US" sz="1600" dirty="0"/>
                        <a:t>Organization</a:t>
                      </a:r>
                    </a:p>
                  </a:txBody>
                  <a:tcPr/>
                </a:tc>
                <a:tc>
                  <a:txBody>
                    <a:bodyPr/>
                    <a:lstStyle/>
                    <a:p>
                      <a:r>
                        <a:rPr lang="en-US" sz="1600" dirty="0"/>
                        <a:t>LOE</a:t>
                      </a:r>
                    </a:p>
                  </a:txBody>
                  <a:tcPr/>
                </a:tc>
                <a:extLst>
                  <a:ext uri="{0D108BD9-81ED-4DB2-BD59-A6C34878D82A}">
                    <a16:rowId xmlns:a16="http://schemas.microsoft.com/office/drawing/2014/main" xmlns="" val="3157473614"/>
                  </a:ext>
                </a:extLst>
              </a:tr>
              <a:tr h="1269997">
                <a:tc>
                  <a:txBody>
                    <a:bodyPr/>
                    <a:lstStyle/>
                    <a:p>
                      <a:r>
                        <a:rPr lang="en-US" sz="1600" dirty="0"/>
                        <a:t>Assessment Managers / Leads</a:t>
                      </a:r>
                    </a:p>
                  </a:txBody>
                  <a:tcPr/>
                </a:tc>
                <a:tc>
                  <a:txBody>
                    <a:bodyPr/>
                    <a:lstStyle/>
                    <a:p>
                      <a:pPr marL="171450" indent="-171450">
                        <a:buFont typeface="Arial" panose="020B0604020202020204" pitchFamily="34" charset="0"/>
                        <a:buChar char="•"/>
                      </a:pPr>
                      <a:r>
                        <a:rPr lang="en-US" sz="1600" dirty="0"/>
                        <a:t>Overall project and assessment leads </a:t>
                      </a:r>
                    </a:p>
                    <a:p>
                      <a:pPr marL="171450" indent="-171450">
                        <a:buFont typeface="Arial" panose="020B0604020202020204" pitchFamily="34" charset="0"/>
                        <a:buChar char="•"/>
                      </a:pPr>
                      <a:r>
                        <a:rPr lang="en-US" sz="1600" dirty="0"/>
                        <a:t>Lead assessment design and revision</a:t>
                      </a:r>
                    </a:p>
                    <a:p>
                      <a:pPr marL="171450" indent="-171450">
                        <a:buFont typeface="Arial" panose="020B0604020202020204" pitchFamily="34" charset="0"/>
                        <a:buChar char="•"/>
                      </a:pPr>
                      <a:r>
                        <a:rPr lang="en-US" sz="1600" dirty="0"/>
                        <a:t>Lead workshops and training</a:t>
                      </a:r>
                    </a:p>
                    <a:p>
                      <a:pPr marL="171450" indent="-171450">
                        <a:buFont typeface="Arial" panose="020B0604020202020204" pitchFamily="34" charset="0"/>
                        <a:buChar char="•"/>
                      </a:pPr>
                      <a:r>
                        <a:rPr lang="en-US" sz="1600" dirty="0"/>
                        <a:t>Manage data validation and quality assurance</a:t>
                      </a:r>
                    </a:p>
                    <a:p>
                      <a:pPr marL="171450" indent="-171450">
                        <a:buFont typeface="Arial" panose="020B0604020202020204" pitchFamily="34" charset="0"/>
                        <a:buChar char="•"/>
                      </a:pPr>
                      <a:r>
                        <a:rPr lang="en-US" sz="1600" dirty="0"/>
                        <a:t>Data analysis and report writing</a:t>
                      </a:r>
                    </a:p>
                  </a:txBody>
                  <a:tcPr/>
                </a:tc>
                <a:tc>
                  <a:txBody>
                    <a:bodyPr/>
                    <a:lstStyle/>
                    <a:p>
                      <a:r>
                        <a:rPr lang="en-US" sz="1600" dirty="0"/>
                        <a:t>GHSC-DC</a:t>
                      </a:r>
                    </a:p>
                  </a:txBody>
                  <a:tcPr/>
                </a:tc>
                <a:tc>
                  <a:txBody>
                    <a:bodyPr/>
                    <a:lstStyle/>
                    <a:p>
                      <a:r>
                        <a:rPr lang="en-US" sz="1600" b="0" dirty="0"/>
                        <a:t>2 Specialists</a:t>
                      </a:r>
                    </a:p>
                    <a:p>
                      <a:r>
                        <a:rPr lang="en-US" sz="1600" b="0" dirty="0"/>
                        <a:t>50-100% / 2 months</a:t>
                      </a:r>
                    </a:p>
                  </a:txBody>
                  <a:tcPr/>
                </a:tc>
                <a:extLst>
                  <a:ext uri="{0D108BD9-81ED-4DB2-BD59-A6C34878D82A}">
                    <a16:rowId xmlns:a16="http://schemas.microsoft.com/office/drawing/2014/main" xmlns="" val="125829472"/>
                  </a:ext>
                </a:extLst>
              </a:tr>
              <a:tr h="561161">
                <a:tc>
                  <a:txBody>
                    <a:bodyPr/>
                    <a:lstStyle/>
                    <a:p>
                      <a:r>
                        <a:rPr lang="en-US" sz="1600" dirty="0"/>
                        <a:t>Technical Director</a:t>
                      </a:r>
                    </a:p>
                  </a:txBody>
                  <a:tcPr/>
                </a:tc>
                <a:tc>
                  <a:txBody>
                    <a:bodyPr/>
                    <a:lstStyle/>
                    <a:p>
                      <a:pPr marL="171450" indent="-171450">
                        <a:buFont typeface="Arial" panose="020B0604020202020204" pitchFamily="34" charset="0"/>
                        <a:buChar char="•"/>
                      </a:pPr>
                      <a:r>
                        <a:rPr lang="en-US" sz="1600" dirty="0"/>
                        <a:t>Focal person for government engagement</a:t>
                      </a:r>
                    </a:p>
                    <a:p>
                      <a:pPr marL="171450" indent="-171450">
                        <a:buFont typeface="Arial" panose="020B0604020202020204" pitchFamily="34" charset="0"/>
                        <a:buChar char="•"/>
                      </a:pPr>
                      <a:r>
                        <a:rPr lang="en-US" sz="1600" dirty="0"/>
                        <a:t>Lead stakeholder workshop and dissemination</a:t>
                      </a:r>
                    </a:p>
                    <a:p>
                      <a:pPr marL="171450" indent="-171450">
                        <a:buFont typeface="Arial" panose="020B0604020202020204" pitchFamily="34" charset="0"/>
                        <a:buChar char="•"/>
                      </a:pPr>
                      <a:r>
                        <a:rPr lang="en-US" sz="1600" dirty="0"/>
                        <a:t>Support assessment design and training</a:t>
                      </a:r>
                    </a:p>
                    <a:p>
                      <a:pPr marL="171450" marR="0" lvl="0" indent="-171450" algn="l" defTabSz="604738"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dirty="0"/>
                        <a:t>Interview key informants at central-level sites</a:t>
                      </a:r>
                    </a:p>
                  </a:txBody>
                  <a:tcPr/>
                </a:tc>
                <a:tc>
                  <a:txBody>
                    <a:bodyPr/>
                    <a:lstStyle/>
                    <a:p>
                      <a:r>
                        <a:rPr lang="en-US" sz="1600" dirty="0"/>
                        <a:t>GHSC-Guinea</a:t>
                      </a:r>
                    </a:p>
                  </a:txBody>
                  <a:tcPr/>
                </a:tc>
                <a:tc>
                  <a:txBody>
                    <a:bodyPr/>
                    <a:lstStyle/>
                    <a:p>
                      <a:r>
                        <a:rPr lang="en-US" sz="1600" b="0" dirty="0"/>
                        <a:t>1 Director</a:t>
                      </a:r>
                    </a:p>
                    <a:p>
                      <a:r>
                        <a:rPr lang="en-US" sz="1600" b="0" dirty="0"/>
                        <a:t>100% / 3 weeks +</a:t>
                      </a:r>
                    </a:p>
                  </a:txBody>
                  <a:tcPr/>
                </a:tc>
                <a:extLst>
                  <a:ext uri="{0D108BD9-81ED-4DB2-BD59-A6C34878D82A}">
                    <a16:rowId xmlns:a16="http://schemas.microsoft.com/office/drawing/2014/main" xmlns="" val="900611112"/>
                  </a:ext>
                </a:extLst>
              </a:tr>
              <a:tr h="797440">
                <a:tc>
                  <a:txBody>
                    <a:bodyPr/>
                    <a:lstStyle/>
                    <a:p>
                      <a:r>
                        <a:rPr lang="en-US" sz="1600" dirty="0"/>
                        <a:t>Field Logistics Coordinator</a:t>
                      </a:r>
                    </a:p>
                  </a:txBody>
                  <a:tcPr/>
                </a:tc>
                <a:tc>
                  <a:txBody>
                    <a:bodyPr/>
                    <a:lstStyle/>
                    <a:p>
                      <a:pPr marL="171450" indent="-171450">
                        <a:buFont typeface="Arial" panose="020B0604020202020204" pitchFamily="34" charset="0"/>
                        <a:buChar char="•"/>
                      </a:pPr>
                      <a:r>
                        <a:rPr lang="en-US" sz="1600" dirty="0"/>
                        <a:t>Manage daily routing of data collectors</a:t>
                      </a:r>
                    </a:p>
                    <a:p>
                      <a:pPr marL="171450" indent="-171450">
                        <a:buFont typeface="Arial" panose="020B0604020202020204" pitchFamily="34" charset="0"/>
                        <a:buChar char="•"/>
                      </a:pPr>
                      <a:r>
                        <a:rPr lang="en-US" sz="1600" dirty="0"/>
                        <a:t>Ensure collection of all field data</a:t>
                      </a:r>
                    </a:p>
                    <a:p>
                      <a:pPr marL="171450" indent="-171450">
                        <a:buFont typeface="Arial" panose="020B0604020202020204" pitchFamily="34" charset="0"/>
                        <a:buChar char="•"/>
                      </a:pPr>
                      <a:r>
                        <a:rPr lang="en-US" sz="1600" dirty="0"/>
                        <a:t>Monitor data quality process with teams</a:t>
                      </a:r>
                    </a:p>
                  </a:txBody>
                  <a:tcPr/>
                </a:tc>
                <a:tc>
                  <a:txBody>
                    <a:bodyPr/>
                    <a:lstStyle/>
                    <a:p>
                      <a:pPr marL="0" marR="0" lvl="0" indent="0" algn="l" defTabSz="604738" rtl="0" eaLnBrk="1" fontAlgn="auto" latinLnBrk="0" hangingPunct="1">
                        <a:lnSpc>
                          <a:spcPct val="100000"/>
                        </a:lnSpc>
                        <a:spcBef>
                          <a:spcPts val="0"/>
                        </a:spcBef>
                        <a:spcAft>
                          <a:spcPts val="0"/>
                        </a:spcAft>
                        <a:buClrTx/>
                        <a:buSzTx/>
                        <a:buFontTx/>
                        <a:buNone/>
                        <a:tabLst/>
                        <a:defRPr/>
                      </a:pPr>
                      <a:r>
                        <a:rPr lang="en-US" sz="1600" dirty="0"/>
                        <a:t>Consultant</a:t>
                      </a:r>
                    </a:p>
                    <a:p>
                      <a:endParaRPr lang="en-US" sz="1600" dirty="0"/>
                    </a:p>
                  </a:txBody>
                  <a:tcPr/>
                </a:tc>
                <a:tc>
                  <a:txBody>
                    <a:bodyPr/>
                    <a:lstStyle/>
                    <a:p>
                      <a:r>
                        <a:rPr lang="en-US" sz="1600" b="0" dirty="0"/>
                        <a:t>1 Specialist</a:t>
                      </a:r>
                    </a:p>
                    <a:p>
                      <a:r>
                        <a:rPr lang="en-US" sz="1600" b="0" dirty="0"/>
                        <a:t>100% / 5 weeks</a:t>
                      </a:r>
                    </a:p>
                  </a:txBody>
                  <a:tcPr/>
                </a:tc>
                <a:extLst>
                  <a:ext uri="{0D108BD9-81ED-4DB2-BD59-A6C34878D82A}">
                    <a16:rowId xmlns:a16="http://schemas.microsoft.com/office/drawing/2014/main" xmlns="" val="616450325"/>
                  </a:ext>
                </a:extLst>
              </a:tr>
              <a:tr h="542867">
                <a:tc>
                  <a:txBody>
                    <a:bodyPr/>
                    <a:lstStyle/>
                    <a:p>
                      <a:r>
                        <a:rPr lang="en-US" sz="1600" dirty="0"/>
                        <a:t>Central-Level Logistics</a:t>
                      </a:r>
                    </a:p>
                  </a:txBody>
                  <a:tcPr/>
                </a:tc>
                <a:tc>
                  <a:txBody>
                    <a:bodyPr/>
                    <a:lstStyle/>
                    <a:p>
                      <a:pPr marL="171450" indent="-171450">
                        <a:buFont typeface="Arial" panose="020B0604020202020204" pitchFamily="34" charset="0"/>
                        <a:buChar char="•"/>
                      </a:pPr>
                      <a:r>
                        <a:rPr lang="en-US" sz="1600" dirty="0"/>
                        <a:t>Managed and supported key informant interviews and data collector training</a:t>
                      </a:r>
                    </a:p>
                  </a:txBody>
                  <a:tcPr/>
                </a:tc>
                <a:tc>
                  <a:txBody>
                    <a:bodyPr/>
                    <a:lstStyle/>
                    <a:p>
                      <a:r>
                        <a:rPr lang="en-US" sz="1600" dirty="0"/>
                        <a:t>GHSC-DC</a:t>
                      </a:r>
                    </a:p>
                  </a:txBody>
                  <a:tcPr/>
                </a:tc>
                <a:tc>
                  <a:txBody>
                    <a:bodyPr/>
                    <a:lstStyle/>
                    <a:p>
                      <a:r>
                        <a:rPr lang="en-US" sz="1600" dirty="0"/>
                        <a:t>1 Personnel</a:t>
                      </a:r>
                    </a:p>
                    <a:p>
                      <a:r>
                        <a:rPr lang="en-US" sz="1600" dirty="0"/>
                        <a:t>100% / 2.5 weeks</a:t>
                      </a:r>
                    </a:p>
                  </a:txBody>
                  <a:tcPr/>
                </a:tc>
                <a:extLst>
                  <a:ext uri="{0D108BD9-81ED-4DB2-BD59-A6C34878D82A}">
                    <a16:rowId xmlns:a16="http://schemas.microsoft.com/office/drawing/2014/main" xmlns="" val="3747450273"/>
                  </a:ext>
                </a:extLst>
              </a:tr>
              <a:tr h="797440">
                <a:tc>
                  <a:txBody>
                    <a:bodyPr/>
                    <a:lstStyle/>
                    <a:p>
                      <a:r>
                        <a:rPr lang="en-US" sz="1600" dirty="0"/>
                        <a:t>Operations Lead, and support</a:t>
                      </a:r>
                    </a:p>
                  </a:txBody>
                  <a:tcPr/>
                </a:tc>
                <a:tc>
                  <a:txBody>
                    <a:bodyPr/>
                    <a:lstStyle/>
                    <a:p>
                      <a:pPr marL="171450" indent="-171450">
                        <a:buFont typeface="Arial" panose="020B0604020202020204" pitchFamily="34" charset="0"/>
                        <a:buChar char="•"/>
                      </a:pPr>
                      <a:r>
                        <a:rPr lang="en-US" sz="1600" dirty="0"/>
                        <a:t>Manage payment of per diem and expenses of 40 person-field team</a:t>
                      </a:r>
                    </a:p>
                    <a:p>
                      <a:pPr marL="171450" indent="-171450">
                        <a:buFont typeface="Arial" panose="020B0604020202020204" pitchFamily="34" charset="0"/>
                        <a:buChar char="•"/>
                      </a:pPr>
                      <a:r>
                        <a:rPr lang="en-US" sz="1600" dirty="0"/>
                        <a:t>Contract transportation, accommodations, </a:t>
                      </a:r>
                      <a:r>
                        <a:rPr lang="en-US" sz="1600" dirty="0" err="1"/>
                        <a:t>etc</a:t>
                      </a:r>
                      <a:endParaRPr lang="en-US" sz="1600" dirty="0"/>
                    </a:p>
                  </a:txBody>
                  <a:tcPr/>
                </a:tc>
                <a:tc>
                  <a:txBody>
                    <a:bodyPr/>
                    <a:lstStyle/>
                    <a:p>
                      <a:pPr marL="0" marR="0" lvl="0" indent="0" algn="l" defTabSz="604738" rtl="0" eaLnBrk="1" fontAlgn="auto" latinLnBrk="0" hangingPunct="1">
                        <a:lnSpc>
                          <a:spcPct val="100000"/>
                        </a:lnSpc>
                        <a:spcBef>
                          <a:spcPts val="0"/>
                        </a:spcBef>
                        <a:spcAft>
                          <a:spcPts val="0"/>
                        </a:spcAft>
                        <a:buClrTx/>
                        <a:buSzTx/>
                        <a:buFontTx/>
                        <a:buNone/>
                        <a:tabLst/>
                        <a:defRPr/>
                      </a:pPr>
                      <a:r>
                        <a:rPr lang="en-US" sz="1600" dirty="0"/>
                        <a:t>GHSC-Guinea,</a:t>
                      </a:r>
                    </a:p>
                    <a:p>
                      <a:pPr marL="0" marR="0" lvl="0" indent="0" algn="l" defTabSz="604738" rtl="0" eaLnBrk="1" fontAlgn="auto" latinLnBrk="0" hangingPunct="1">
                        <a:lnSpc>
                          <a:spcPct val="100000"/>
                        </a:lnSpc>
                        <a:spcBef>
                          <a:spcPts val="0"/>
                        </a:spcBef>
                        <a:spcAft>
                          <a:spcPts val="0"/>
                        </a:spcAft>
                        <a:buClrTx/>
                        <a:buSzTx/>
                        <a:buFontTx/>
                        <a:buNone/>
                        <a:tabLst/>
                        <a:defRPr/>
                      </a:pPr>
                      <a:r>
                        <a:rPr lang="en-US" sz="1600" dirty="0"/>
                        <a:t>and staff support</a:t>
                      </a:r>
                    </a:p>
                  </a:txBody>
                  <a:tcPr/>
                </a:tc>
                <a:tc>
                  <a:txBody>
                    <a:bodyPr/>
                    <a:lstStyle/>
                    <a:p>
                      <a:r>
                        <a:rPr lang="en-US" sz="1600" dirty="0"/>
                        <a:t>2 Person</a:t>
                      </a:r>
                    </a:p>
                    <a:p>
                      <a:r>
                        <a:rPr lang="en-US" sz="1600" dirty="0"/>
                        <a:t>33% variable, 3 weeks</a:t>
                      </a:r>
                    </a:p>
                  </a:txBody>
                  <a:tcPr/>
                </a:tc>
                <a:extLst>
                  <a:ext uri="{0D108BD9-81ED-4DB2-BD59-A6C34878D82A}">
                    <a16:rowId xmlns:a16="http://schemas.microsoft.com/office/drawing/2014/main" xmlns="" val="1942707956"/>
                  </a:ext>
                </a:extLst>
              </a:tr>
              <a:tr h="355633">
                <a:tc>
                  <a:txBody>
                    <a:bodyPr/>
                    <a:lstStyle/>
                    <a:p>
                      <a:endParaRPr lang="en-US" sz="1600" dirty="0"/>
                    </a:p>
                  </a:txBody>
                  <a:tcPr/>
                </a:tc>
                <a:tc>
                  <a:txBody>
                    <a:bodyPr/>
                    <a:lstStyle/>
                    <a:p>
                      <a:pPr marL="171450" indent="-171450">
                        <a:buFont typeface="Arial" panose="020B0604020202020204" pitchFamily="34" charset="0"/>
                        <a:buChar char="•"/>
                      </a:pPr>
                      <a:endParaRPr lang="en-US" sz="1600" dirty="0"/>
                    </a:p>
                  </a:txBody>
                  <a:tcPr/>
                </a:tc>
                <a:tc>
                  <a:txBody>
                    <a:bodyPr/>
                    <a:lstStyle/>
                    <a:p>
                      <a:pPr algn="r"/>
                      <a:r>
                        <a:rPr lang="en-US" sz="1600" b="1" dirty="0"/>
                        <a:t>Total</a:t>
                      </a:r>
                    </a:p>
                  </a:txBody>
                  <a:tcPr/>
                </a:tc>
                <a:tc>
                  <a:txBody>
                    <a:bodyPr/>
                    <a:lstStyle/>
                    <a:p>
                      <a:r>
                        <a:rPr lang="en-US" sz="1600" b="1" dirty="0"/>
                        <a:t>7-person team</a:t>
                      </a:r>
                    </a:p>
                  </a:txBody>
                  <a:tcPr/>
                </a:tc>
                <a:extLst>
                  <a:ext uri="{0D108BD9-81ED-4DB2-BD59-A6C34878D82A}">
                    <a16:rowId xmlns:a16="http://schemas.microsoft.com/office/drawing/2014/main" xmlns="" val="3726627790"/>
                  </a:ext>
                </a:extLst>
              </a:tr>
            </a:tbl>
          </a:graphicData>
        </a:graphic>
      </p:graphicFrame>
      <p:sp>
        <p:nvSpPr>
          <p:cNvPr id="6" name="Rectangle 5">
            <a:extLst>
              <a:ext uri="{FF2B5EF4-FFF2-40B4-BE49-F238E27FC236}">
                <a16:creationId xmlns:a16="http://schemas.microsoft.com/office/drawing/2014/main" xmlns="" id="{DDDDBDE0-1348-41E0-BCCF-F2AFBD11DCE8}"/>
              </a:ext>
            </a:extLst>
          </p:cNvPr>
          <p:cNvSpPr/>
          <p:nvPr/>
        </p:nvSpPr>
        <p:spPr>
          <a:xfrm>
            <a:off x="1723547" y="326794"/>
            <a:ext cx="9989482" cy="584775"/>
          </a:xfrm>
          <a:prstGeom prst="rect">
            <a:avLst/>
          </a:prstGeom>
        </p:spPr>
        <p:txBody>
          <a:bodyPr wrap="square">
            <a:spAutoFit/>
          </a:bodyPr>
          <a:lstStyle/>
          <a:p>
            <a:r>
              <a:rPr lang="en-US" sz="1600" b="1" i="1" dirty="0">
                <a:solidFill>
                  <a:srgbClr val="002060"/>
                </a:solidFill>
              </a:rPr>
              <a:t>Governance structure:  </a:t>
            </a:r>
            <a:r>
              <a:rPr lang="en-US" sz="1600" dirty="0"/>
              <a:t>MOH, represented by Logistics Management Unit lead advocate; USAID, funding and oversight; GHSC-PSM implementing, represented by Country Director and Technical Director</a:t>
            </a:r>
          </a:p>
        </p:txBody>
      </p:sp>
      <p:sp>
        <p:nvSpPr>
          <p:cNvPr id="7" name="Title 4">
            <a:extLst>
              <a:ext uri="{FF2B5EF4-FFF2-40B4-BE49-F238E27FC236}">
                <a16:creationId xmlns:a16="http://schemas.microsoft.com/office/drawing/2014/main" xmlns="" id="{0D2B84CB-ECDD-456E-9BAA-DAD572162A26}"/>
              </a:ext>
            </a:extLst>
          </p:cNvPr>
          <p:cNvSpPr txBox="1">
            <a:spLocks/>
          </p:cNvSpPr>
          <p:nvPr/>
        </p:nvSpPr>
        <p:spPr>
          <a:xfrm rot="16200000">
            <a:off x="-1692174" y="3510944"/>
            <a:ext cx="5332638" cy="707886"/>
          </a:xfrm>
          <a:prstGeom prst="rect">
            <a:avLst/>
          </a:prstGeom>
        </p:spPr>
        <p:txBody>
          <a:bodyPr vert="horz" lIns="91440" tIns="45720" rIns="91440" bIns="45720" rtlCol="0" anchor="b" anchorCtr="0">
            <a:spAutoFit/>
          </a:bodyPr>
          <a:lstStyle>
            <a:lvl1pPr algn="l" defTabSz="604738" rtl="0" eaLnBrk="1" latinLnBrk="0" hangingPunct="1">
              <a:spcBef>
                <a:spcPct val="0"/>
              </a:spcBef>
              <a:buNone/>
              <a:defRPr sz="3174" b="0" i="0" kern="1200">
                <a:solidFill>
                  <a:srgbClr val="BA0C2F"/>
                </a:solidFill>
                <a:latin typeface="Gill Sans MT"/>
                <a:ea typeface="+mj-ea"/>
                <a:cs typeface="Gill Sans MT"/>
              </a:defRPr>
            </a:lvl1pPr>
          </a:lstStyle>
          <a:p>
            <a:r>
              <a:rPr lang="en-US" sz="4000" dirty="0"/>
              <a:t>Guinea example</a:t>
            </a:r>
          </a:p>
        </p:txBody>
      </p:sp>
    </p:spTree>
    <p:extLst>
      <p:ext uri="{BB962C8B-B14F-4D97-AF65-F5344CB8AC3E}">
        <p14:creationId xmlns:p14="http://schemas.microsoft.com/office/powerpoint/2010/main" val="24581927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xmlns="" id="{248CD743-EAD6-46A5-A19C-E6B1D5CA3991}"/>
              </a:ext>
            </a:extLst>
          </p:cNvPr>
          <p:cNvSpPr>
            <a:spLocks noGrp="1"/>
          </p:cNvSpPr>
          <p:nvPr>
            <p:ph sz="half" idx="1"/>
          </p:nvPr>
        </p:nvSpPr>
        <p:spPr/>
        <p:txBody>
          <a:bodyPr>
            <a:normAutofit lnSpcReduction="10000"/>
          </a:bodyPr>
          <a:lstStyle/>
          <a:p>
            <a:pPr>
              <a:spcBef>
                <a:spcPts val="600"/>
              </a:spcBef>
            </a:pPr>
            <a:r>
              <a:rPr lang="en-US" sz="2000" dirty="0"/>
              <a:t>NSCA is a highly technical assessment - implementation requires significant health expertise, enumerator skill, professionalism and autonomy</a:t>
            </a:r>
          </a:p>
          <a:p>
            <a:pPr>
              <a:spcBef>
                <a:spcPts val="600"/>
              </a:spcBef>
            </a:pPr>
            <a:r>
              <a:rPr lang="en-US" sz="2000" dirty="0"/>
              <a:t>Full NSCAs can require 40-60 (or more!) data collectors to assess all selected sites</a:t>
            </a:r>
          </a:p>
          <a:p>
            <a:pPr>
              <a:spcBef>
                <a:spcPts val="600"/>
              </a:spcBef>
            </a:pPr>
            <a:r>
              <a:rPr lang="en-US" sz="2000" dirty="0"/>
              <a:t>Teams of two data collectors each travel for two weeks across the country, each conducting CMM and KPI assessments </a:t>
            </a:r>
            <a:r>
              <a:rPr lang="en-US" sz="2000"/>
              <a:t>at </a:t>
            </a:r>
            <a:r>
              <a:rPr lang="en-US" sz="2000" smtClean="0"/>
              <a:t>6-10 </a:t>
            </a:r>
            <a:r>
              <a:rPr lang="en-US" sz="2000" dirty="0"/>
              <a:t>health facilities</a:t>
            </a:r>
          </a:p>
          <a:p>
            <a:pPr>
              <a:spcBef>
                <a:spcPts val="600"/>
              </a:spcBef>
            </a:pPr>
            <a:r>
              <a:rPr lang="en-US" sz="2000" dirty="0"/>
              <a:t>All data collectors attend a full week of training prior</a:t>
            </a:r>
          </a:p>
          <a:p>
            <a:endParaRPr lang="en-US" dirty="0"/>
          </a:p>
        </p:txBody>
      </p:sp>
      <p:pic>
        <p:nvPicPr>
          <p:cNvPr id="8" name="Content Placeholder 7">
            <a:extLst>
              <a:ext uri="{FF2B5EF4-FFF2-40B4-BE49-F238E27FC236}">
                <a16:creationId xmlns:a16="http://schemas.microsoft.com/office/drawing/2014/main" xmlns="" id="{0BA57777-B439-4073-A89A-20DF72FC7156}"/>
              </a:ext>
            </a:extLst>
          </p:cNvPr>
          <p:cNvPicPr>
            <a:picLocks noGrp="1" noChangeAspect="1"/>
          </p:cNvPicPr>
          <p:nvPr>
            <p:ph sz="half" idx="2"/>
          </p:nvPr>
        </p:nvPicPr>
        <p:blipFill rotWithShape="1">
          <a:blip r:embed="rId2">
            <a:extLst>
              <a:ext uri="{BEBA8EAE-BF5A-486C-A8C5-ECC9F3942E4B}">
                <a14:imgProps xmlns:a14="http://schemas.microsoft.com/office/drawing/2010/main">
                  <a14:imgLayer r:embed="rId3">
                    <a14:imgEffect>
                      <a14:brightnessContrast bright="20000" contrast="-40000"/>
                    </a14:imgEffect>
                  </a14:imgLayer>
                </a14:imgProps>
              </a:ext>
            </a:extLst>
          </a:blip>
          <a:srcRect t="21346"/>
          <a:stretch/>
        </p:blipFill>
        <p:spPr>
          <a:xfrm>
            <a:off x="6197601" y="936796"/>
            <a:ext cx="5042384" cy="5288075"/>
          </a:xfrm>
          <a:prstGeom prst="rect">
            <a:avLst/>
          </a:prstGeom>
        </p:spPr>
      </p:pic>
      <p:sp>
        <p:nvSpPr>
          <p:cNvPr id="5" name="Title 4">
            <a:extLst>
              <a:ext uri="{FF2B5EF4-FFF2-40B4-BE49-F238E27FC236}">
                <a16:creationId xmlns:a16="http://schemas.microsoft.com/office/drawing/2014/main" xmlns="" id="{FCC314C7-3146-4FDF-BC29-177935C2AA5C}"/>
              </a:ext>
            </a:extLst>
          </p:cNvPr>
          <p:cNvSpPr>
            <a:spLocks noGrp="1"/>
          </p:cNvSpPr>
          <p:nvPr>
            <p:ph type="title"/>
          </p:nvPr>
        </p:nvSpPr>
        <p:spPr>
          <a:xfrm>
            <a:off x="914805" y="933167"/>
            <a:ext cx="5079595" cy="580800"/>
          </a:xfrm>
        </p:spPr>
        <p:txBody>
          <a:bodyPr/>
          <a:lstStyle/>
          <a:p>
            <a:r>
              <a:rPr lang="en-US" dirty="0"/>
              <a:t>Data Collectors</a:t>
            </a:r>
          </a:p>
        </p:txBody>
      </p:sp>
    </p:spTree>
    <p:extLst>
      <p:ext uri="{BB962C8B-B14F-4D97-AF65-F5344CB8AC3E}">
        <p14:creationId xmlns:p14="http://schemas.microsoft.com/office/powerpoint/2010/main" val="20750376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xmlns="" id="{D7E83E48-47AA-4E7E-A71F-8D6C75547A70}"/>
              </a:ext>
            </a:extLst>
          </p:cNvPr>
          <p:cNvSpPr>
            <a:spLocks noGrp="1"/>
          </p:cNvSpPr>
          <p:nvPr>
            <p:ph sz="half" idx="2"/>
          </p:nvPr>
        </p:nvSpPr>
        <p:spPr>
          <a:xfrm>
            <a:off x="5457372" y="933167"/>
            <a:ext cx="5863771" cy="5370098"/>
          </a:xfrm>
        </p:spPr>
        <p:txBody>
          <a:bodyPr>
            <a:normAutofit/>
          </a:bodyPr>
          <a:lstStyle/>
          <a:p>
            <a:pPr>
              <a:spcBef>
                <a:spcPts val="600"/>
              </a:spcBef>
            </a:pPr>
            <a:r>
              <a:rPr lang="en-US" sz="1800" dirty="0"/>
              <a:t>Comfort with diverse supply chain functional areas </a:t>
            </a:r>
            <a:br>
              <a:rPr lang="en-US" sz="1800" dirty="0"/>
            </a:br>
            <a:r>
              <a:rPr lang="en-US" sz="1800" dirty="0"/>
              <a:t>(e.g. distribution, forecasting, pharmacovigilance)</a:t>
            </a:r>
          </a:p>
          <a:p>
            <a:pPr>
              <a:spcBef>
                <a:spcPts val="600"/>
              </a:spcBef>
            </a:pPr>
            <a:r>
              <a:rPr lang="en-US" sz="1800" dirty="0"/>
              <a:t>Professional understanding of key health care commodities and system concepts </a:t>
            </a:r>
            <a:br>
              <a:rPr lang="en-US" sz="1800" dirty="0"/>
            </a:br>
            <a:r>
              <a:rPr lang="en-US" sz="1800" dirty="0"/>
              <a:t>(e.g. tracer commodities, stockout rates, LMIS tools)</a:t>
            </a:r>
          </a:p>
          <a:p>
            <a:pPr>
              <a:spcBef>
                <a:spcPts val="600"/>
              </a:spcBef>
            </a:pPr>
            <a:r>
              <a:rPr lang="en-US" sz="1800" dirty="0"/>
              <a:t>Experience with large assessments and understanding of data collection and best practices</a:t>
            </a:r>
          </a:p>
          <a:p>
            <a:pPr>
              <a:spcBef>
                <a:spcPts val="600"/>
              </a:spcBef>
            </a:pPr>
            <a:r>
              <a:rPr lang="en-US" sz="1800" dirty="0"/>
              <a:t>High levels of professionalism - ability to represent </a:t>
            </a:r>
            <a:r>
              <a:rPr lang="en-US" sz="1800" dirty="0" err="1"/>
              <a:t>MoH</a:t>
            </a:r>
            <a:r>
              <a:rPr lang="en-US" sz="1800" dirty="0"/>
              <a:t> across the country</a:t>
            </a:r>
          </a:p>
          <a:p>
            <a:pPr>
              <a:spcBef>
                <a:spcPts val="600"/>
              </a:spcBef>
            </a:pPr>
            <a:r>
              <a:rPr lang="en-US" sz="1800" dirty="0"/>
              <a:t>Significant autonomy – ability to conduct assessments at multiple sites with minimal (remote) oversite</a:t>
            </a:r>
          </a:p>
          <a:p>
            <a:pPr>
              <a:spcBef>
                <a:spcPts val="600"/>
              </a:spcBef>
            </a:pPr>
            <a:r>
              <a:rPr lang="en-US" sz="1800" dirty="0"/>
              <a:t>Three weeks availability – one week of training and two of data collection</a:t>
            </a:r>
          </a:p>
          <a:p>
            <a:pPr>
              <a:spcBef>
                <a:spcPts val="600"/>
              </a:spcBef>
            </a:pPr>
            <a:r>
              <a:rPr lang="en-US" sz="1800" dirty="0"/>
              <a:t>Willingness to travel, including to remote areas</a:t>
            </a:r>
          </a:p>
        </p:txBody>
      </p:sp>
      <p:sp>
        <p:nvSpPr>
          <p:cNvPr id="5" name="Title 4">
            <a:extLst>
              <a:ext uri="{FF2B5EF4-FFF2-40B4-BE49-F238E27FC236}">
                <a16:creationId xmlns:a16="http://schemas.microsoft.com/office/drawing/2014/main" xmlns="" id="{FCC314C7-3146-4FDF-BC29-177935C2AA5C}"/>
              </a:ext>
            </a:extLst>
          </p:cNvPr>
          <p:cNvSpPr>
            <a:spLocks noGrp="1"/>
          </p:cNvSpPr>
          <p:nvPr>
            <p:ph type="title"/>
          </p:nvPr>
        </p:nvSpPr>
        <p:spPr>
          <a:xfrm>
            <a:off x="1001486" y="933167"/>
            <a:ext cx="4252686" cy="580800"/>
          </a:xfrm>
        </p:spPr>
        <p:txBody>
          <a:bodyPr/>
          <a:lstStyle/>
          <a:p>
            <a:pPr algn="r"/>
            <a:r>
              <a:rPr lang="en-US" dirty="0"/>
              <a:t>Skills Required</a:t>
            </a:r>
          </a:p>
        </p:txBody>
      </p:sp>
      <p:pic>
        <p:nvPicPr>
          <p:cNvPr id="11" name="Content Placeholder 10">
            <a:extLst>
              <a:ext uri="{FF2B5EF4-FFF2-40B4-BE49-F238E27FC236}">
                <a16:creationId xmlns:a16="http://schemas.microsoft.com/office/drawing/2014/main" xmlns="" id="{6CBC77C5-2CB1-47C3-A1A3-D75CACECD330}"/>
              </a:ext>
            </a:extLst>
          </p:cNvPr>
          <p:cNvPicPr>
            <a:picLocks noGrp="1" noChangeAspect="1"/>
          </p:cNvPicPr>
          <p:nvPr>
            <p:ph sz="half" idx="1"/>
          </p:nvPr>
        </p:nvPicPr>
        <p:blipFill rotWithShape="1">
          <a:blip r:embed="rId2">
            <a:extLst>
              <a:ext uri="{BEBA8EAE-BF5A-486C-A8C5-ECC9F3942E4B}">
                <a14:imgProps xmlns:a14="http://schemas.microsoft.com/office/drawing/2010/main">
                  <a14:imgLayer r:embed="rId3">
                    <a14:imgEffect>
                      <a14:sharpenSoften amount="50000"/>
                    </a14:imgEffect>
                    <a14:imgEffect>
                      <a14:brightnessContrast bright="20000" contrast="-40000"/>
                    </a14:imgEffect>
                  </a14:imgLayer>
                </a14:imgProps>
              </a:ext>
            </a:extLst>
          </a:blip>
          <a:srcRect l="8857" r="14571"/>
          <a:stretch/>
        </p:blipFill>
        <p:spPr>
          <a:xfrm>
            <a:off x="870857" y="1631476"/>
            <a:ext cx="4383315" cy="4293357"/>
          </a:xfrm>
          <a:prstGeom prst="rect">
            <a:avLst/>
          </a:prstGeom>
        </p:spPr>
      </p:pic>
    </p:spTree>
    <p:extLst>
      <p:ext uri="{BB962C8B-B14F-4D97-AF65-F5344CB8AC3E}">
        <p14:creationId xmlns:p14="http://schemas.microsoft.com/office/powerpoint/2010/main" val="1984232157"/>
      </p:ext>
    </p:extLst>
  </p:cSld>
  <p:clrMapOvr>
    <a:masterClrMapping/>
  </p:clrMapOvr>
</p:sld>
</file>

<file path=ppt/theme/theme1.xml><?xml version="1.0" encoding="utf-8"?>
<a:theme xmlns:a="http://schemas.openxmlformats.org/drawingml/2006/main" name="1_16.9-Template_12.7.2016">
  <a:themeElements>
    <a:clrScheme name="Custom 2">
      <a:dk1>
        <a:sysClr val="windowText" lastClr="000000"/>
      </a:dk1>
      <a:lt1>
        <a:srgbClr val="FFFFFF"/>
      </a:lt1>
      <a:dk2>
        <a:srgbClr val="002F6C"/>
      </a:dk2>
      <a:lt2>
        <a:srgbClr val="BA0C2F"/>
      </a:lt2>
      <a:accent1>
        <a:srgbClr val="002F6C"/>
      </a:accent1>
      <a:accent2>
        <a:srgbClr val="BA0C2F"/>
      </a:accent2>
      <a:accent3>
        <a:srgbClr val="6C6463"/>
      </a:accent3>
      <a:accent4>
        <a:srgbClr val="000000"/>
      </a:accent4>
      <a:accent5>
        <a:srgbClr val="CFCDC9"/>
      </a:accent5>
      <a:accent6>
        <a:srgbClr val="0067B9"/>
      </a:accent6>
      <a:hlink>
        <a:srgbClr val="6C6463"/>
      </a:hlink>
      <a:folHlink>
        <a:srgbClr val="CFCDC9"/>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mso-contentType ?>
<SharedContentType xmlns="Microsoft.SharePoint.Taxonomy.ContentTypeSync" SourceId="822e118f-d533-465d-b5ca-7beed2256e09" ContentTypeId="0x0101008DA58B5CA681664FAB24816C56F4108502" PreviousValue="false"/>
</file>

<file path=customXml/item3.xml><?xml version="1.0" encoding="utf-8"?>
<ct:contentTypeSchema xmlns:ct="http://schemas.microsoft.com/office/2006/metadata/contentType" xmlns:ma="http://schemas.microsoft.com/office/2006/metadata/properties/metaAttributes" ct:_="" ma:_="" ma:contentTypeName="Project Technical Implementation" ma:contentTypeID="0x0101008DA58B5CA681664FAB24816C56F41085020073CD9A2FDE83D74A8AE87C5E6F6E6916" ma:contentTypeVersion="6" ma:contentTypeDescription="" ma:contentTypeScope="" ma:versionID="4e2c505bc6dd469b5fc4479c67e36d21">
  <xsd:schema xmlns:xsd="http://www.w3.org/2001/XMLSchema" xmlns:xs="http://www.w3.org/2001/XMLSchema" xmlns:p="http://schemas.microsoft.com/office/2006/metadata/properties" xmlns:ns2="8d7096d6-fc66-4344-9e3f-2445529a09f6" targetNamespace="http://schemas.microsoft.com/office/2006/metadata/properties" ma:root="true" ma:fieldsID="b2431dd1ba532b3876c3e935d2771db0" ns2:_="">
    <xsd:import namespace="8d7096d6-fc66-4344-9e3f-2445529a09f6"/>
    <xsd:element name="properties">
      <xsd:complexType>
        <xsd:sequence>
          <xsd:element name="documentManagement">
            <xsd:complexType>
              <xsd:all>
                <xsd:element ref="ns2:hbf0c10381aa4bd59932b5b7da857fed" minOccurs="0"/>
                <xsd:element ref="ns2:TaxCatchAll" minOccurs="0"/>
                <xsd:element ref="ns2:TaxCatchAllLabe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d7096d6-fc66-4344-9e3f-2445529a09f6" elementFormDefault="qualified">
    <xsd:import namespace="http://schemas.microsoft.com/office/2006/documentManagement/types"/>
    <xsd:import namespace="http://schemas.microsoft.com/office/infopath/2007/PartnerControls"/>
    <xsd:element name="hbf0c10381aa4bd59932b5b7da857fed" ma:index="8" nillable="true" ma:taxonomy="true" ma:internalName="hbf0c10381aa4bd59932b5b7da857fed" ma:taxonomyFieldName="Project_x0020_Document_x0020_Type" ma:displayName="Project Document Type" ma:default="" ma:fieldId="{1bf0c103-81aa-4bd5-9932-b5b7da857fed}" ma:sspId="822e118f-d533-465d-b5ca-7beed2256e09" ma:termSetId="d8a5acf7-091c-4877-b363-b3708ae07044" ma:anchorId="00000000-0000-0000-0000-000000000000" ma:open="false" ma:isKeyword="false">
      <xsd:complexType>
        <xsd:sequence>
          <xsd:element ref="pc:Terms" minOccurs="0" maxOccurs="1"/>
        </xsd:sequence>
      </xsd:complexType>
    </xsd:element>
    <xsd:element name="TaxCatchAll" ma:index="9" nillable="true" ma:displayName="Taxonomy Catch All Column" ma:hidden="true" ma:list="{55cf9c8a-78a3-4561-85a9-0a0514ac3c6b}" ma:internalName="TaxCatchAll" ma:showField="CatchAllData" ma:web="854bdaf2-bd23-4f9a-b8cb-7de5fd396210">
      <xsd:complexType>
        <xsd:complexContent>
          <xsd:extension base="dms:MultiChoiceLookup">
            <xsd:sequence>
              <xsd:element name="Value" type="dms:Lookup" maxOccurs="unbounded" minOccurs="0" nillable="true"/>
            </xsd:sequence>
          </xsd:extension>
        </xsd:complexContent>
      </xsd:complexType>
    </xsd:element>
    <xsd:element name="TaxCatchAllLabel" ma:index="10" nillable="true" ma:displayName="Taxonomy Catch All Column1" ma:hidden="true" ma:list="{55cf9c8a-78a3-4561-85a9-0a0514ac3c6b}" ma:internalName="TaxCatchAllLabel" ma:readOnly="true" ma:showField="CatchAllDataLabel" ma:web="854bdaf2-bd23-4f9a-b8cb-7de5fd3962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p:properties xmlns:p="http://schemas.microsoft.com/office/2006/metadata/properties" xmlns:xsi="http://www.w3.org/2001/XMLSchema-instance" xmlns:pc="http://schemas.microsoft.com/office/infopath/2007/PartnerControls">
  <documentManagement>
    <hbf0c10381aa4bd59932b5b7da857fed xmlns="8d7096d6-fc66-4344-9e3f-2445529a09f6">
      <Terms xmlns="http://schemas.microsoft.com/office/infopath/2007/PartnerControls"/>
    </hbf0c10381aa4bd59932b5b7da857fed>
    <TaxCatchAll xmlns="8d7096d6-fc66-4344-9e3f-2445529a09f6" xsi:nil="true"/>
  </documentManagement>
</p:properties>
</file>

<file path=customXml/itemProps1.xml><?xml version="1.0" encoding="utf-8"?>
<ds:datastoreItem xmlns:ds="http://schemas.openxmlformats.org/officeDocument/2006/customXml" ds:itemID="{EF8E9B51-83B8-4F1C-AB0E-D4C9E2C46AFA}">
  <ds:schemaRefs>
    <ds:schemaRef ds:uri="http://schemas.microsoft.com/sharepoint/v3/contenttype/forms"/>
  </ds:schemaRefs>
</ds:datastoreItem>
</file>

<file path=customXml/itemProps2.xml><?xml version="1.0" encoding="utf-8"?>
<ds:datastoreItem xmlns:ds="http://schemas.openxmlformats.org/officeDocument/2006/customXml" ds:itemID="{0CBBE60F-953D-4F77-A431-38F660C327BB}">
  <ds:schemaRefs>
    <ds:schemaRef ds:uri="Microsoft.SharePoint.Taxonomy.ContentTypeSync"/>
  </ds:schemaRefs>
</ds:datastoreItem>
</file>

<file path=customXml/itemProps3.xml><?xml version="1.0" encoding="utf-8"?>
<ds:datastoreItem xmlns:ds="http://schemas.openxmlformats.org/officeDocument/2006/customXml" ds:itemID="{4BAAF98D-C8A1-4E9F-A15E-4E792AA077E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d7096d6-fc66-4344-9e3f-2445529a09f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xml><?xml version="1.0" encoding="utf-8"?>
<ds:datastoreItem xmlns:ds="http://schemas.openxmlformats.org/officeDocument/2006/customXml" ds:itemID="{15635B39-F351-4E15-BA05-0409C307293D}">
  <ds:schemaRefs>
    <ds:schemaRef ds:uri="http://purl.org/dc/terms/"/>
    <ds:schemaRef ds:uri="http://schemas.openxmlformats.org/package/2006/metadata/core-properties"/>
    <ds:schemaRef ds:uri="8d7096d6-fc66-4344-9e3f-2445529a09f6"/>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247</TotalTime>
  <Words>1133</Words>
  <Application>Microsoft Office PowerPoint</Application>
  <PresentationFormat>Widescreen</PresentationFormat>
  <Paragraphs>205</Paragraphs>
  <Slides>13</Slides>
  <Notes>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Arial</vt:lpstr>
      <vt:lpstr>Calibri</vt:lpstr>
      <vt:lpstr>Gill Sans MT</vt:lpstr>
      <vt:lpstr>Times</vt:lpstr>
      <vt:lpstr>1_16.9-Template_12.7.2016</vt:lpstr>
      <vt:lpstr>PowerPoint Presentation</vt:lpstr>
      <vt:lpstr>Objective</vt:lpstr>
      <vt:lpstr>The Big (Team) Picture</vt:lpstr>
      <vt:lpstr>Core assessment team tasks include:</vt:lpstr>
      <vt:lpstr>Mix and match:  Who do you have &amp; who do you need</vt:lpstr>
      <vt:lpstr>Ghana example</vt:lpstr>
      <vt:lpstr>PowerPoint Presentation</vt:lpstr>
      <vt:lpstr>Data Collectors</vt:lpstr>
      <vt:lpstr>Skills Required</vt:lpstr>
      <vt:lpstr>Two approaches to recruiting data collectors</vt:lpstr>
      <vt:lpstr>Policies, best practices and restrictions</vt:lpstr>
      <vt:lpstr>Mix &amp; Match Worksheet:  Building your NSCA team</vt:lpstr>
      <vt:lpstr>Takeaways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Brian Agbiriogu</dc:creator>
  <cp:lastModifiedBy>Kevin Pilz</cp:lastModifiedBy>
  <cp:revision>14</cp:revision>
  <dcterms:created xsi:type="dcterms:W3CDTF">2018-05-01T03:53:35Z</dcterms:created>
  <dcterms:modified xsi:type="dcterms:W3CDTF">2019-11-14T13:35:45Z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0x0101008DA58B5CA681664FAB24816C56F41085020073CD9A2FDE83D74A8AE87C5E6F6E6916</vt:lpwstr>
  </property>
  <property fmtid="{D5CDD505-2E9C-101B-9397-08002B2CF9AE}" pid="3" name="Project Document Type">
    <vt:lpwstr/>
  </property>
  <property fmtid="{D5CDD505-2E9C-101B-9397-08002B2CF9AE}" pid="4" name="MediaServiceImageTags">
    <vt:lpwstr/>
  </property>
  <property fmtid="{D5CDD505-2E9C-101B-9397-08002B2CF9AE}" pid="5" name="lcf76f155ced4ddcb4097134ff3c332f">
    <vt:lpwstr/>
  </property>
</Properties>
</file>