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5"/>
  </p:sldMasterIdLst>
  <p:notesMasterIdLst>
    <p:notesMasterId r:id="rId13"/>
  </p:notesMasterIdLst>
  <p:sldIdLst>
    <p:sldId id="346" r:id="rId6"/>
    <p:sldId id="347" r:id="rId7"/>
    <p:sldId id="350" r:id="rId8"/>
    <p:sldId id="349" r:id="rId9"/>
    <p:sldId id="351" r:id="rId10"/>
    <p:sldId id="348" r:id="rId11"/>
    <p:sldId id="35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EA362D-A7F1-4114-9217-21267A7EA75F}" v="7" dt="2019-11-13T16:02:15.29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8" autoAdjust="0"/>
    <p:restoredTop sz="47637" autoAdjust="0"/>
  </p:normalViewPr>
  <p:slideViewPr>
    <p:cSldViewPr snapToGrid="0">
      <p:cViewPr varScale="1">
        <p:scale>
          <a:sx n="45" d="100"/>
          <a:sy n="45" d="100"/>
        </p:scale>
        <p:origin x="1224" y="4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viewProps" Target="viewProps.xml"/><Relationship Id="rId10" Type="http://schemas.openxmlformats.org/officeDocument/2006/relationships/slide" Target="slides/slide5.xml"/><Relationship Id="rId19" Type="http://schemas.microsoft.com/office/2015/10/relationships/revisionInfo" Target="revisionInfo.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a Bosco" userId="caa8b960-9e1e-416f-bbcc-6734ec0d52c2" providerId="ADAL" clId="{90EA362D-A7F1-4114-9217-21267A7EA75F}"/>
    <pc:docChg chg="custSel modSld">
      <pc:chgData name="Laura Bosco" userId="caa8b960-9e1e-416f-bbcc-6734ec0d52c2" providerId="ADAL" clId="{90EA362D-A7F1-4114-9217-21267A7EA75F}" dt="2019-11-13T16:02:23.281" v="577" actId="14100"/>
      <pc:docMkLst>
        <pc:docMk/>
      </pc:docMkLst>
      <pc:sldChg chg="modSp">
        <pc:chgData name="Laura Bosco" userId="caa8b960-9e1e-416f-bbcc-6734ec0d52c2" providerId="ADAL" clId="{90EA362D-A7F1-4114-9217-21267A7EA75F}" dt="2019-11-01T17:31:58.292" v="18" actId="14100"/>
        <pc:sldMkLst>
          <pc:docMk/>
          <pc:sldMk cId="2519421378" sldId="346"/>
        </pc:sldMkLst>
        <pc:spChg chg="mod">
          <ac:chgData name="Laura Bosco" userId="caa8b960-9e1e-416f-bbcc-6734ec0d52c2" providerId="ADAL" clId="{90EA362D-A7F1-4114-9217-21267A7EA75F}" dt="2019-11-01T17:31:58.292" v="18" actId="14100"/>
          <ac:spMkLst>
            <pc:docMk/>
            <pc:sldMk cId="2519421378" sldId="346"/>
            <ac:spMk id="4" creationId="{0E90773D-AEDE-4C3F-9A59-A41A58364DC4}"/>
          </ac:spMkLst>
        </pc:spChg>
      </pc:sldChg>
      <pc:sldChg chg="delSp modSp">
        <pc:chgData name="Laura Bosco" userId="caa8b960-9e1e-416f-bbcc-6734ec0d52c2" providerId="ADAL" clId="{90EA362D-A7F1-4114-9217-21267A7EA75F}" dt="2019-11-01T17:31:38.684" v="17" actId="20577"/>
        <pc:sldMkLst>
          <pc:docMk/>
          <pc:sldMk cId="31426837" sldId="349"/>
        </pc:sldMkLst>
        <pc:spChg chg="mod">
          <ac:chgData name="Laura Bosco" userId="caa8b960-9e1e-416f-bbcc-6734ec0d52c2" providerId="ADAL" clId="{90EA362D-A7F1-4114-9217-21267A7EA75F}" dt="2019-11-01T17:31:38.684" v="17" actId="20577"/>
          <ac:spMkLst>
            <pc:docMk/>
            <pc:sldMk cId="31426837" sldId="349"/>
            <ac:spMk id="5" creationId="{0893DA50-EF8D-476C-9577-113B528CDA46}"/>
          </ac:spMkLst>
        </pc:spChg>
        <pc:spChg chg="del">
          <ac:chgData name="Laura Bosco" userId="caa8b960-9e1e-416f-bbcc-6734ec0d52c2" providerId="ADAL" clId="{90EA362D-A7F1-4114-9217-21267A7EA75F}" dt="2019-11-01T17:31:27.939" v="0" actId="478"/>
          <ac:spMkLst>
            <pc:docMk/>
            <pc:sldMk cId="31426837" sldId="349"/>
            <ac:spMk id="7" creationId="{A8453F0B-37B9-45A9-AA56-A1B69BCF9CF9}"/>
          </ac:spMkLst>
        </pc:spChg>
      </pc:sldChg>
      <pc:sldChg chg="addSp delSp modSp">
        <pc:chgData name="Laura Bosco" userId="caa8b960-9e1e-416f-bbcc-6734ec0d52c2" providerId="ADAL" clId="{90EA362D-A7F1-4114-9217-21267A7EA75F}" dt="2019-11-13T16:02:23.281" v="577" actId="14100"/>
        <pc:sldMkLst>
          <pc:docMk/>
          <pc:sldMk cId="1382176277" sldId="350"/>
        </pc:sldMkLst>
        <pc:spChg chg="add del mod">
          <ac:chgData name="Laura Bosco" userId="caa8b960-9e1e-416f-bbcc-6734ec0d52c2" providerId="ADAL" clId="{90EA362D-A7F1-4114-9217-21267A7EA75F}" dt="2019-11-13T16:02:04.491" v="571"/>
          <ac:spMkLst>
            <pc:docMk/>
            <pc:sldMk cId="1382176277" sldId="350"/>
            <ac:spMk id="2" creationId="{58270AB8-1A75-465A-9EBA-FD3BDAF59D97}"/>
          </ac:spMkLst>
        </pc:spChg>
        <pc:spChg chg="add del mod">
          <ac:chgData name="Laura Bosco" userId="caa8b960-9e1e-416f-bbcc-6734ec0d52c2" providerId="ADAL" clId="{90EA362D-A7F1-4114-9217-21267A7EA75F}" dt="2019-11-13T16:02:19.014" v="576" actId="478"/>
          <ac:spMkLst>
            <pc:docMk/>
            <pc:sldMk cId="1382176277" sldId="350"/>
            <ac:spMk id="3" creationId="{8F4CCEE7-35E3-4A7E-8750-323E7AA71BCF}"/>
          </ac:spMkLst>
        </pc:spChg>
        <pc:spChg chg="add del mod">
          <ac:chgData name="Laura Bosco" userId="caa8b960-9e1e-416f-bbcc-6734ec0d52c2" providerId="ADAL" clId="{90EA362D-A7F1-4114-9217-21267A7EA75F}" dt="2019-11-13T16:02:04.491" v="571"/>
          <ac:spMkLst>
            <pc:docMk/>
            <pc:sldMk cId="1382176277" sldId="350"/>
            <ac:spMk id="5" creationId="{F755FC58-33CD-4471-B435-FB302CF68E26}"/>
          </ac:spMkLst>
        </pc:spChg>
        <pc:spChg chg="mod">
          <ac:chgData name="Laura Bosco" userId="caa8b960-9e1e-416f-bbcc-6734ec0d52c2" providerId="ADAL" clId="{90EA362D-A7F1-4114-9217-21267A7EA75F}" dt="2019-11-13T16:01:32.267" v="533" actId="14100"/>
          <ac:spMkLst>
            <pc:docMk/>
            <pc:sldMk cId="1382176277" sldId="350"/>
            <ac:spMk id="7" creationId="{4E858832-4D4D-4BE6-8D37-31A7E9DB8F34}"/>
          </ac:spMkLst>
        </pc:spChg>
        <pc:spChg chg="mod">
          <ac:chgData name="Laura Bosco" userId="caa8b960-9e1e-416f-bbcc-6734ec0d52c2" providerId="ADAL" clId="{90EA362D-A7F1-4114-9217-21267A7EA75F}" dt="2019-11-13T16:02:23.281" v="577" actId="14100"/>
          <ac:spMkLst>
            <pc:docMk/>
            <pc:sldMk cId="1382176277" sldId="350"/>
            <ac:spMk id="8" creationId="{C6CE878F-D8EB-4AD6-B2D7-9CFE5AAC5657}"/>
          </ac:spMkLst>
        </pc:spChg>
      </pc:sldChg>
      <pc:sldChg chg="addSp delSp modSp">
        <pc:chgData name="Laura Bosco" userId="caa8b960-9e1e-416f-bbcc-6734ec0d52c2" providerId="ADAL" clId="{90EA362D-A7F1-4114-9217-21267A7EA75F}" dt="2019-11-13T16:02:15.293" v="575"/>
        <pc:sldMkLst>
          <pc:docMk/>
          <pc:sldMk cId="1283519048" sldId="351"/>
        </pc:sldMkLst>
        <pc:spChg chg="add del mod">
          <ac:chgData name="Laura Bosco" userId="caa8b960-9e1e-416f-bbcc-6734ec0d52c2" providerId="ADAL" clId="{90EA362D-A7F1-4114-9217-21267A7EA75F}" dt="2019-11-13T16:02:14.995" v="574" actId="478"/>
          <ac:spMkLst>
            <pc:docMk/>
            <pc:sldMk cId="1283519048" sldId="351"/>
            <ac:spMk id="2" creationId="{DA0E273D-7420-46A0-A154-CA16355C4626}"/>
          </ac:spMkLst>
        </pc:spChg>
        <pc:spChg chg="add">
          <ac:chgData name="Laura Bosco" userId="caa8b960-9e1e-416f-bbcc-6734ec0d52c2" providerId="ADAL" clId="{90EA362D-A7F1-4114-9217-21267A7EA75F}" dt="2019-11-13T16:02:15.293" v="575"/>
          <ac:spMkLst>
            <pc:docMk/>
            <pc:sldMk cId="1283519048" sldId="351"/>
            <ac:spMk id="5" creationId="{B3DCACCD-AAC9-423E-A098-11C25B4A0A0D}"/>
          </ac:spMkLst>
        </pc:spChg>
        <pc:spChg chg="add">
          <ac:chgData name="Laura Bosco" userId="caa8b960-9e1e-416f-bbcc-6734ec0d52c2" providerId="ADAL" clId="{90EA362D-A7F1-4114-9217-21267A7EA75F}" dt="2019-11-13T16:02:15.293" v="575"/>
          <ac:spMkLst>
            <pc:docMk/>
            <pc:sldMk cId="1283519048" sldId="351"/>
            <ac:spMk id="6" creationId="{8DFA58A3-C5D9-4223-B931-789BAD233B13}"/>
          </ac:spMkLst>
        </pc:spChg>
        <pc:spChg chg="mod">
          <ac:chgData name="Laura Bosco" userId="caa8b960-9e1e-416f-bbcc-6734ec0d52c2" providerId="ADAL" clId="{90EA362D-A7F1-4114-9217-21267A7EA75F}" dt="2019-11-13T16:02:12.580" v="573" actId="27636"/>
          <ac:spMkLst>
            <pc:docMk/>
            <pc:sldMk cId="1283519048" sldId="351"/>
            <ac:spMk id="8" creationId="{C6CE878F-D8EB-4AD6-B2D7-9CFE5AAC565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11/13/2019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C5ABAD56-5850-4CA0-950E-95AD55C47892}"/>
              </a:ext>
            </a:extLst>
          </p:cNvPr>
          <p:cNvSpPr>
            <a:spLocks noGrp="1" noRot="1" noChangeAspect="1" noChangeArrowheads="1" noTextEdit="1"/>
          </p:cNvSpPr>
          <p:nvPr>
            <p:ph type="sldImg"/>
          </p:nvPr>
        </p:nvSpPr>
        <p:spPr>
          <a:ln/>
        </p:spPr>
      </p:sp>
      <p:sp>
        <p:nvSpPr>
          <p:cNvPr id="50179" name="Notes Placeholder 2">
            <a:extLst>
              <a:ext uri="{FF2B5EF4-FFF2-40B4-BE49-F238E27FC236}">
                <a16:creationId xmlns:a16="http://schemas.microsoft.com/office/drawing/2014/main" id="{9F825710-950D-4518-B300-210E473740D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50180" name="Slide Number Placeholder 3">
            <a:extLst>
              <a:ext uri="{FF2B5EF4-FFF2-40B4-BE49-F238E27FC236}">
                <a16:creationId xmlns:a16="http://schemas.microsoft.com/office/drawing/2014/main" id="{CADA02A8-8205-4EC1-9D95-1ECEDDD368C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defRPr/>
            </a:pPr>
            <a:fld id="{7C60077C-DDFF-4B6D-86A2-8CFB86B9DDE9}" type="slidenum">
              <a:rPr lang="en-US" altLang="en-US" sz="1200">
                <a:latin typeface="Times" charset="0"/>
              </a:rPr>
              <a:pPr>
                <a:defRPr/>
              </a:pPr>
              <a:t>1</a:t>
            </a:fld>
            <a:endParaRPr lang="en-US" altLang="en-US" sz="1200" dirty="0">
              <a:latin typeface="Times" charset="0"/>
            </a:endParaRPr>
          </a:p>
        </p:txBody>
      </p:sp>
    </p:spTree>
    <p:extLst>
      <p:ext uri="{BB962C8B-B14F-4D97-AF65-F5344CB8AC3E}">
        <p14:creationId xmlns:p14="http://schemas.microsoft.com/office/powerpoint/2010/main" val="790951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first exercise of the day is something of an ice-breaker to get the mental juices flowing, and to get the trainees thinking about what is needed to run a successful NSCA</a:t>
            </a:r>
            <a:r>
              <a:rPr lang="en-US" baseline="0" dirty="0"/>
              <a:t> assessment.  The goal is to apply the tasks listed and discussed at a high level yesterday to a timeline, and to consider the resources (human, physical and financial) needed for an assessment.  </a:t>
            </a:r>
            <a:endParaRPr lang="en-US" dirty="0"/>
          </a:p>
          <a:p>
            <a:r>
              <a:rPr lang="en-US" dirty="0"/>
              <a:t>For this exercise,</a:t>
            </a:r>
            <a:r>
              <a:rPr lang="en-US" baseline="0" dirty="0"/>
              <a:t> think about what size country you plan on implementing and the scope of the assessment you plan on assessing. Some key pieces of the timeline you will want to think about are gaining stakeholder buy-in and investment, supply chain mapping and validation, training of data collectors, data collection.</a:t>
            </a:r>
          </a:p>
          <a:p>
            <a:endParaRPr lang="en-US" baseline="0" dirty="0"/>
          </a:p>
          <a:p>
            <a:r>
              <a:rPr lang="en-US" baseline="0" dirty="0"/>
              <a:t>Numbers of groups, and group size will depend on the number of trainees, always aim for a minimum of two groups to get contrasting answers, and if possible keep the numbers of groups even.  Ideal size is 4-6 person per group.  Obviously if you have more than 2 groups then split the questions two sets of groups, i.e. if you have six groups then ask groups 1, 3 &amp; 5 to answer the questions under group 1 in the slide, and groups 2, 4 &amp; 6 to answer the Group 2 questions.  Feel free to amend the slide accordingly.</a:t>
            </a:r>
          </a:p>
          <a:p>
            <a:endParaRPr lang="en-US" baseline="0" dirty="0"/>
          </a:p>
          <a:p>
            <a:r>
              <a:rPr lang="en-US" baseline="0" dirty="0"/>
              <a:t>NB for presenters: This will exercise test some of the learning from Day 1, and should draw out some possibly wide divergences of view of time and cost in particular, and this is good because to emphasizes the point that there is no right answer, and ever NSAC implementation is different to one degree or another.</a:t>
            </a:r>
            <a:endParaRPr lang="en-US" dirty="0"/>
          </a:p>
        </p:txBody>
      </p:sp>
      <p:sp>
        <p:nvSpPr>
          <p:cNvPr id="4" name="Slide Number Placeholder 3"/>
          <p:cNvSpPr>
            <a:spLocks noGrp="1"/>
          </p:cNvSpPr>
          <p:nvPr>
            <p:ph type="sldNum" sz="quarter" idx="10"/>
          </p:nvPr>
        </p:nvSpPr>
        <p:spPr/>
        <p:txBody>
          <a:bodyPr/>
          <a:lstStyle/>
          <a:p>
            <a:fld id="{824A558B-E4E9-A94A-B9C1-029E46A76ABA}" type="slidenum">
              <a:rPr lang="en-US" smtClean="0"/>
              <a:t>2</a:t>
            </a:fld>
            <a:endParaRPr lang="en-US" dirty="0"/>
          </a:p>
        </p:txBody>
      </p:sp>
    </p:spTree>
    <p:extLst>
      <p:ext uri="{BB962C8B-B14F-4D97-AF65-F5344CB8AC3E}">
        <p14:creationId xmlns:p14="http://schemas.microsoft.com/office/powerpoint/2010/main" val="187846286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11/13/2019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11/13/2019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50">
                <a:solidFill>
                  <a:srgbClr val="6C6463"/>
                </a:solidFill>
              </a:defRPr>
            </a:lvl1pPr>
            <a:lvl2pPr>
              <a:defRPr sz="2000">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dirty="0"/>
              <a:t>Click to edit Master text styles</a:t>
            </a:r>
          </a:p>
          <a:p>
            <a:pPr lvl="1"/>
            <a:r>
              <a:rPr lang="en-US" dirty="0"/>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50">
                <a:solidFill>
                  <a:srgbClr val="6C6463"/>
                </a:solidFill>
              </a:defRPr>
            </a:lvl1pPr>
            <a:lvl2pPr>
              <a:defRPr sz="2000">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dirty="0"/>
              <a:t>Click to edit Master text styles</a:t>
            </a:r>
          </a:p>
          <a:p>
            <a:pPr lvl="1"/>
            <a:r>
              <a:rPr lang="en-US" dirty="0"/>
              <a:t>Second level</a:t>
            </a:r>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11/13/2019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11/13/2019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11/13/2019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11/13/2019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11/13/2019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11/13/2019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11/13/2019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11/13/2019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11/13/2019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11/13/2019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11/13/2019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11/13/2019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11/13/2019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11/13/2019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11/13/2019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11/13/2019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11/13/2019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11/13/2019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11/13/2019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11/13/2019</a:t>
            </a:fld>
            <a:endParaRPr lang="en-US" altLang="en-US" dirty="0"/>
          </a:p>
        </p:txBody>
      </p:sp>
      <p:sp>
        <p:nvSpPr>
          <p:cNvPr id="5" name="Footer Placeholder 4">
            <a:extLst>
              <a:ext uri="{FF2B5EF4-FFF2-40B4-BE49-F238E27FC236}">
                <a16:creationId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11/13/2019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11/13/2019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11/13/2019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11/13/2019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11/13/2019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11/13/2019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11/13/2019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D14EF1DA-9DA4-46C0-B282-FBBC28523A35}"/>
              </a:ext>
            </a:extLst>
          </p:cNvPr>
          <p:cNvCxnSpPr>
            <a:cxnSpLocks/>
          </p:cNvCxnSpPr>
          <p:nvPr/>
        </p:nvCxnSpPr>
        <p:spPr>
          <a:xfrm>
            <a:off x="6208574" y="6096867"/>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49159" name="Picture 3" descr="C:\Users\Mariana Rodrigues\AppData\Local\Microsoft\Windows\INetCacheContent.Word\Horizontal_RGB_294_White.png">
            <a:extLst>
              <a:ext uri="{FF2B5EF4-FFF2-40B4-BE49-F238E27FC236}">
                <a16:creationId xmlns:a16="http://schemas.microsoft.com/office/drawing/2014/main" id="{FAD91B03-7557-4E75-87CF-693947E0F8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335" t="13753" r="7623" b="12534"/>
          <a:stretch>
            <a:fillRect/>
          </a:stretch>
        </p:blipFill>
        <p:spPr bwMode="auto">
          <a:xfrm>
            <a:off x="4457700" y="616293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F91E393C-5077-43D6-9E0E-F602E7BC8A37}"/>
              </a:ext>
            </a:extLst>
          </p:cNvPr>
          <p:cNvSpPr txBox="1"/>
          <p:nvPr/>
        </p:nvSpPr>
        <p:spPr>
          <a:xfrm>
            <a:off x="6208575" y="6113361"/>
            <a:ext cx="5912774" cy="584775"/>
          </a:xfrm>
          <a:prstGeom prst="rect">
            <a:avLst/>
          </a:prstGeom>
          <a:noFill/>
        </p:spPr>
        <p:txBody>
          <a:bodyPr wrap="square" rtlCol="0">
            <a:spAutoFit/>
          </a:bodyPr>
          <a:lstStyle/>
          <a:p>
            <a:r>
              <a:rPr lang="en-US" sz="1600" b="1" dirty="0">
                <a:solidFill>
                  <a:schemeClr val="bg1"/>
                </a:solidFill>
                <a:latin typeface="+mj-lt"/>
              </a:rPr>
              <a:t>USAID Global Health Supply Chain Program - Technical Assistance - National Supply Chain Assessment Task Order </a:t>
            </a:r>
          </a:p>
        </p:txBody>
      </p:sp>
      <p:sp>
        <p:nvSpPr>
          <p:cNvPr id="4" name="Title 3">
            <a:extLst>
              <a:ext uri="{FF2B5EF4-FFF2-40B4-BE49-F238E27FC236}">
                <a16:creationId xmlns:a16="http://schemas.microsoft.com/office/drawing/2014/main" id="{0E90773D-AEDE-4C3F-9A59-A41A58364DC4}"/>
              </a:ext>
            </a:extLst>
          </p:cNvPr>
          <p:cNvSpPr>
            <a:spLocks noGrp="1"/>
          </p:cNvSpPr>
          <p:nvPr>
            <p:ph type="ctrTitle"/>
          </p:nvPr>
        </p:nvSpPr>
        <p:spPr>
          <a:xfrm>
            <a:off x="914399" y="2118715"/>
            <a:ext cx="10610485" cy="1600200"/>
          </a:xfrm>
        </p:spPr>
        <p:txBody>
          <a:bodyPr>
            <a:normAutofit/>
          </a:bodyPr>
          <a:lstStyle/>
          <a:p>
            <a:r>
              <a:rPr lang="en-US" altLang="en-US" sz="28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 2.0) STAKEHOLDER TRAINING</a:t>
            </a:r>
            <a:endParaRPr lang="en-US" dirty="0"/>
          </a:p>
        </p:txBody>
      </p:sp>
      <p:sp>
        <p:nvSpPr>
          <p:cNvPr id="5" name="Subtitle 4">
            <a:extLst>
              <a:ext uri="{FF2B5EF4-FFF2-40B4-BE49-F238E27FC236}">
                <a16:creationId xmlns:a16="http://schemas.microsoft.com/office/drawing/2014/main" id="{E61796EB-CCA0-44EE-B5E0-6BFAF210D2E0}"/>
              </a:ext>
            </a:extLst>
          </p:cNvPr>
          <p:cNvSpPr>
            <a:spLocks noGrp="1"/>
          </p:cNvSpPr>
          <p:nvPr>
            <p:ph type="subTitle" idx="1"/>
          </p:nvPr>
        </p:nvSpPr>
        <p:spPr/>
        <p:txBody>
          <a:bodyPr/>
          <a:lstStyle/>
          <a:p>
            <a:r>
              <a:rPr lang="en-US" altLang="en-US" sz="24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3:  Kick-Off Exercise</a:t>
            </a:r>
          </a:p>
          <a:p>
            <a:endParaRPr lang="en-US" dirty="0"/>
          </a:p>
        </p:txBody>
      </p:sp>
    </p:spTree>
    <p:extLst>
      <p:ext uri="{BB962C8B-B14F-4D97-AF65-F5344CB8AC3E}">
        <p14:creationId xmlns:p14="http://schemas.microsoft.com/office/powerpoint/2010/main" val="251942137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a:extLst>
              <a:ext uri="{FF2B5EF4-FFF2-40B4-BE49-F238E27FC236}">
                <a16:creationId xmlns:a16="http://schemas.microsoft.com/office/drawing/2014/main" id="{C7604821-6895-4FCA-ACFF-8E38D65494AE}"/>
              </a:ext>
            </a:extLst>
          </p:cNvPr>
          <p:cNvSpPr txBox="1">
            <a:spLocks/>
          </p:cNvSpPr>
          <p:nvPr/>
        </p:nvSpPr>
        <p:spPr bwMode="auto">
          <a:xfrm>
            <a:off x="479027" y="669341"/>
            <a:ext cx="11664444" cy="2911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ctr" defTabSz="455613" rtl="0" eaLnBrk="0" fontAlgn="base" hangingPunct="0">
              <a:spcBef>
                <a:spcPct val="0"/>
              </a:spcBef>
              <a:spcAft>
                <a:spcPts val="1200"/>
              </a:spcAft>
              <a:buFont typeface="Arial" panose="020B0604020202020204" pitchFamily="34" charset="0"/>
              <a:buNone/>
              <a:defRPr sz="2400" kern="1200">
                <a:solidFill>
                  <a:srgbClr val="635C5B"/>
                </a:solidFill>
                <a:latin typeface="Gill Sans MT"/>
                <a:ea typeface="Gill Sans MT" panose="020B0502020104020203" pitchFamily="34" charset="0"/>
                <a:cs typeface="Gill Sans MT"/>
              </a:defRPr>
            </a:lvl1pPr>
            <a:lvl2pPr marL="457189" indent="0" algn="ctr" defTabSz="455613" rtl="0" eaLnBrk="0" fontAlgn="base" hangingPunct="0">
              <a:spcBef>
                <a:spcPct val="0"/>
              </a:spcBef>
              <a:spcAft>
                <a:spcPts val="1200"/>
              </a:spcAft>
              <a:buFont typeface="Arial" panose="020B0604020202020204" pitchFamily="34" charset="0"/>
              <a:buNone/>
              <a:defRPr sz="2000" kern="1200">
                <a:solidFill>
                  <a:srgbClr val="635C5B"/>
                </a:solidFill>
                <a:latin typeface="Gill Sans MT"/>
                <a:ea typeface="Gill Sans MT" panose="020B0502020104020203" pitchFamily="34" charset="0"/>
                <a:cs typeface="Gill Sans MT"/>
              </a:defRPr>
            </a:lvl2pPr>
            <a:lvl3pPr marL="914377" indent="0" algn="ctr" defTabSz="455613" rtl="0" eaLnBrk="0" fontAlgn="base" hangingPunct="0">
              <a:spcBef>
                <a:spcPct val="20000"/>
              </a:spcBef>
              <a:spcAft>
                <a:spcPct val="0"/>
              </a:spcAft>
              <a:buFont typeface="Arial" panose="020B0604020202020204" pitchFamily="34" charset="0"/>
              <a:buNone/>
              <a:defRPr sz="1800" kern="1200">
                <a:solidFill>
                  <a:srgbClr val="6C6463"/>
                </a:solidFill>
                <a:latin typeface="Gill Sans MT"/>
                <a:ea typeface="Gill Sans MT" panose="020B0502020104020203" pitchFamily="34" charset="0"/>
                <a:cs typeface="Gill Sans MT"/>
              </a:defRPr>
            </a:lvl3pPr>
            <a:lvl4pPr marL="1371566" indent="0" algn="ctr" defTabSz="455613" rtl="0" eaLnBrk="0" fontAlgn="base" hangingPunct="0">
              <a:spcBef>
                <a:spcPct val="20000"/>
              </a:spcBef>
              <a:spcAft>
                <a:spcPct val="0"/>
              </a:spcAft>
              <a:buFont typeface="Arial" panose="020B0604020202020204" pitchFamily="34" charset="0"/>
              <a:buNone/>
              <a:defRPr sz="1600" kern="1200">
                <a:solidFill>
                  <a:srgbClr val="6C6463"/>
                </a:solidFill>
                <a:latin typeface="Gill Sans MT"/>
                <a:ea typeface="Gill Sans MT" panose="020B0502020104020203" pitchFamily="34" charset="0"/>
                <a:cs typeface="Gill Sans MT"/>
              </a:defRPr>
            </a:lvl4pPr>
            <a:lvl5pPr marL="1828754" indent="0" algn="ctr" defTabSz="455613" rtl="0" eaLnBrk="0" fontAlgn="base" hangingPunct="0">
              <a:spcBef>
                <a:spcPct val="20000"/>
              </a:spcBef>
              <a:spcAft>
                <a:spcPct val="0"/>
              </a:spcAft>
              <a:buFont typeface="Arial" panose="020B0604020202020204" pitchFamily="34" charset="0"/>
              <a:buNone/>
              <a:defRPr sz="1600" kern="1200">
                <a:solidFill>
                  <a:srgbClr val="6C6463"/>
                </a:solidFill>
                <a:latin typeface="Gill Sans MT"/>
                <a:ea typeface="Gill Sans MT" panose="020B0502020104020203" pitchFamily="34" charset="0"/>
                <a:cs typeface="Gill Sans MT"/>
              </a:defRPr>
            </a:lvl5pPr>
            <a:lvl6pPr marL="2285943" indent="0" algn="ctr" defTabSz="457189" rtl="0" eaLnBrk="1" latinLnBrk="0" hangingPunct="1">
              <a:spcBef>
                <a:spcPct val="20000"/>
              </a:spcBef>
              <a:buFont typeface="Arial"/>
              <a:buNone/>
              <a:defRPr sz="1600" kern="1200">
                <a:solidFill>
                  <a:schemeClr val="tx1"/>
                </a:solidFill>
                <a:latin typeface="+mn-lt"/>
                <a:ea typeface="+mn-ea"/>
                <a:cs typeface="+mn-cs"/>
              </a:defRPr>
            </a:lvl6pPr>
            <a:lvl7pPr marL="2743131" indent="0" algn="ctr" defTabSz="457189" rtl="0" eaLnBrk="1" latinLnBrk="0" hangingPunct="1">
              <a:spcBef>
                <a:spcPct val="20000"/>
              </a:spcBef>
              <a:buFont typeface="Arial"/>
              <a:buNone/>
              <a:defRPr sz="1600" kern="1200">
                <a:solidFill>
                  <a:schemeClr val="tx1"/>
                </a:solidFill>
                <a:latin typeface="+mn-lt"/>
                <a:ea typeface="+mn-ea"/>
                <a:cs typeface="+mn-cs"/>
              </a:defRPr>
            </a:lvl7pPr>
            <a:lvl8pPr marL="3200320" indent="0" algn="ctr" defTabSz="457189" rtl="0" eaLnBrk="1" latinLnBrk="0" hangingPunct="1">
              <a:spcBef>
                <a:spcPct val="20000"/>
              </a:spcBef>
              <a:buFont typeface="Arial"/>
              <a:buNone/>
              <a:defRPr sz="1600" kern="1200">
                <a:solidFill>
                  <a:schemeClr val="tx1"/>
                </a:solidFill>
                <a:latin typeface="+mn-lt"/>
                <a:ea typeface="+mn-ea"/>
                <a:cs typeface="+mn-cs"/>
              </a:defRPr>
            </a:lvl8pPr>
            <a:lvl9pPr marL="3657509" indent="0" algn="ctr" defTabSz="457189" rtl="0" eaLnBrk="1" latinLnBrk="0" hangingPunct="1">
              <a:spcBef>
                <a:spcPct val="20000"/>
              </a:spcBef>
              <a:buFont typeface="Arial"/>
              <a:buNone/>
              <a:defRPr sz="1600" kern="1200">
                <a:solidFill>
                  <a:schemeClr val="tx1"/>
                </a:solidFill>
                <a:latin typeface="+mn-lt"/>
                <a:ea typeface="+mn-ea"/>
                <a:cs typeface="+mn-cs"/>
              </a:defRPr>
            </a:lvl9pPr>
          </a:lstStyle>
          <a:p>
            <a:pPr>
              <a:defRPr/>
            </a:pPr>
            <a:r>
              <a:rPr lang="en-US" sz="3174" dirty="0">
                <a:solidFill>
                  <a:schemeClr val="tx1"/>
                </a:solidFill>
              </a:rPr>
              <a:t>In small groups please prepare:</a:t>
            </a:r>
          </a:p>
          <a:p>
            <a:pPr marL="514331" indent="-514331" algn="l">
              <a:buFont typeface="+mj-lt"/>
              <a:buAutoNum type="alphaUcPeriod"/>
              <a:defRPr/>
            </a:pPr>
            <a:r>
              <a:rPr lang="en-US" sz="3174" dirty="0">
                <a:solidFill>
                  <a:schemeClr val="tx1"/>
                </a:solidFill>
              </a:rPr>
              <a:t>Key task lists to implement an NSCA</a:t>
            </a:r>
          </a:p>
          <a:p>
            <a:pPr marL="514331" indent="-514331" algn="l">
              <a:buFont typeface="+mj-lt"/>
              <a:buAutoNum type="alphaUcPeriod"/>
              <a:defRPr/>
            </a:pPr>
            <a:r>
              <a:rPr lang="en-US" sz="3174" dirty="0">
                <a:solidFill>
                  <a:schemeClr val="tx1"/>
                </a:solidFill>
              </a:rPr>
              <a:t>Plot those tasks against a timeline</a:t>
            </a:r>
          </a:p>
          <a:p>
            <a:pPr marL="514331" indent="-514331" algn="l">
              <a:buFont typeface="+mj-lt"/>
              <a:buAutoNum type="alphaUcPeriod"/>
              <a:defRPr/>
            </a:pPr>
            <a:r>
              <a:rPr lang="en-US" sz="3174" dirty="0">
                <a:solidFill>
                  <a:schemeClr val="tx1"/>
                </a:solidFill>
              </a:rPr>
              <a:t>Estimate the types and quantities of resources you will need</a:t>
            </a:r>
          </a:p>
          <a:p>
            <a:pPr marL="514331" indent="-514331" algn="l">
              <a:buFont typeface="+mj-lt"/>
              <a:buAutoNum type="alphaUcPeriod"/>
              <a:defRPr/>
            </a:pPr>
            <a:r>
              <a:rPr lang="en-US" sz="3174" dirty="0">
                <a:solidFill>
                  <a:schemeClr val="tx1"/>
                </a:solidFill>
              </a:rPr>
              <a:t>Use those resources to prepare a draft of budget line items</a:t>
            </a:r>
          </a:p>
        </p:txBody>
      </p:sp>
      <p:sp>
        <p:nvSpPr>
          <p:cNvPr id="51201" name="Title 1">
            <a:extLst>
              <a:ext uri="{FF2B5EF4-FFF2-40B4-BE49-F238E27FC236}">
                <a16:creationId xmlns:a16="http://schemas.microsoft.com/office/drawing/2014/main" id="{A8BFCB46-CE5F-4324-8B94-68BEF3A444B6}"/>
              </a:ext>
            </a:extLst>
          </p:cNvPr>
          <p:cNvSpPr>
            <a:spLocks noGrp="1"/>
          </p:cNvSpPr>
          <p:nvPr>
            <p:ph type="ctrTitle"/>
          </p:nvPr>
        </p:nvSpPr>
        <p:spPr>
          <a:xfrm>
            <a:off x="1409701" y="92284"/>
            <a:ext cx="9372600" cy="1061829"/>
          </a:xfrm>
        </p:spPr>
        <p:txBody>
          <a:bodyPr/>
          <a:lstStyle/>
          <a:p>
            <a:pPr eaLnBrk="1" hangingPunct="1"/>
            <a:r>
              <a:rPr lang="en-US" altLang="en-US" sz="3100" b="1" dirty="0">
                <a:latin typeface="Gill Sans MT" panose="020B0502020104020203" pitchFamily="34" charset="0"/>
                <a:cs typeface="Gill Sans MT" panose="020B0502020104020203" pitchFamily="34" charset="0"/>
              </a:rPr>
              <a:t>NSCA 2.0 Exercise I  </a:t>
            </a:r>
            <a:br>
              <a:rPr lang="en-US" altLang="en-US" sz="3200" b="1" dirty="0">
                <a:solidFill>
                  <a:srgbClr val="000000"/>
                </a:solidFill>
                <a:latin typeface="Gill Sans MT" panose="020B0502020104020203" pitchFamily="34" charset="0"/>
                <a:cs typeface="Gill Sans MT" panose="020B0502020104020203" pitchFamily="34" charset="0"/>
              </a:rPr>
            </a:br>
            <a:endParaRPr lang="en-US" altLang="en-US" sz="3200" b="1" dirty="0">
              <a:latin typeface="Gill Sans MT" panose="020B0502020104020203" pitchFamily="34" charset="0"/>
              <a:cs typeface="Gill Sans MT" panose="020B0502020104020203" pitchFamily="34" charset="0"/>
            </a:endParaRPr>
          </a:p>
        </p:txBody>
      </p:sp>
      <p:sp>
        <p:nvSpPr>
          <p:cNvPr id="51204" name="Slide Number Placeholder 5">
            <a:extLst>
              <a:ext uri="{FF2B5EF4-FFF2-40B4-BE49-F238E27FC236}">
                <a16:creationId xmlns:a16="http://schemas.microsoft.com/office/drawing/2014/main" id="{DB0C7E80-93FB-4B74-A4A6-FCD9C18F27FC}"/>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fld id="{6AA0A941-478D-4297-B3DC-64BE80C0033C}" type="slidenum">
              <a:rPr lang="en-US" altLang="en-US" sz="601">
                <a:solidFill>
                  <a:srgbClr val="635C5B"/>
                </a:solidFill>
                <a:latin typeface="Gill Sans MT" panose="020B0502020104020203" pitchFamily="34" charset="0"/>
              </a:rPr>
              <a:pPr/>
              <a:t>2</a:t>
            </a:fld>
            <a:endParaRPr lang="en-US" altLang="en-US" sz="601" dirty="0">
              <a:solidFill>
                <a:srgbClr val="635C5B"/>
              </a:solidFill>
              <a:latin typeface="Gill Sans MT" panose="020B0502020104020203" pitchFamily="34" charset="0"/>
            </a:endParaRPr>
          </a:p>
        </p:txBody>
      </p:sp>
      <p:sp>
        <p:nvSpPr>
          <p:cNvPr id="9" name="TextBox 8">
            <a:extLst>
              <a:ext uri="{FF2B5EF4-FFF2-40B4-BE49-F238E27FC236}">
                <a16:creationId xmlns:a16="http://schemas.microsoft.com/office/drawing/2014/main" id="{6A32F863-2A55-4F03-90F5-F297B4304677}"/>
              </a:ext>
            </a:extLst>
          </p:cNvPr>
          <p:cNvSpPr txBox="1"/>
          <p:nvPr/>
        </p:nvSpPr>
        <p:spPr>
          <a:xfrm>
            <a:off x="1154909" y="4011728"/>
            <a:ext cx="4343400" cy="2307555"/>
          </a:xfrm>
          <a:prstGeom prst="rect">
            <a:avLst/>
          </a:prstGeom>
          <a:noFill/>
        </p:spPr>
        <p:txBody>
          <a:bodyPr>
            <a:spAutoFit/>
          </a:bodyPr>
          <a:lstStyle/>
          <a:p>
            <a:pPr>
              <a:defRPr/>
            </a:pPr>
            <a:r>
              <a:rPr lang="en-US" sz="2399" dirty="0">
                <a:solidFill>
                  <a:srgbClr val="0067B9"/>
                </a:solidFill>
              </a:rPr>
              <a:t>Group 1s :</a:t>
            </a:r>
            <a:r>
              <a:rPr lang="mr-IN" sz="2399" dirty="0">
                <a:solidFill>
                  <a:srgbClr val="0067B9"/>
                </a:solidFill>
              </a:rPr>
              <a:t>–</a:t>
            </a:r>
            <a:endParaRPr lang="en-US" sz="2399" dirty="0">
              <a:solidFill>
                <a:srgbClr val="0067B9"/>
              </a:solidFill>
            </a:endParaRPr>
          </a:p>
          <a:p>
            <a:pPr marL="185731" indent="-185731">
              <a:buFont typeface="Arial" charset="0"/>
              <a:buChar char="•"/>
              <a:defRPr/>
            </a:pPr>
            <a:r>
              <a:rPr lang="en-US" sz="2399" dirty="0">
                <a:solidFill>
                  <a:srgbClr val="0067B9"/>
                </a:solidFill>
              </a:rPr>
              <a:t>Focus on tasks A &amp; B and be ready to report back.</a:t>
            </a:r>
          </a:p>
          <a:p>
            <a:pPr marL="185731" indent="-185731">
              <a:buFont typeface="Arial" charset="0"/>
              <a:buChar char="•"/>
              <a:defRPr/>
            </a:pPr>
            <a:r>
              <a:rPr lang="en-US" sz="2399" dirty="0">
                <a:solidFill>
                  <a:srgbClr val="0067B9"/>
                </a:solidFill>
              </a:rPr>
              <a:t>Give a few minutes thought to C &amp; D to comment on Group 2’s presentation</a:t>
            </a:r>
          </a:p>
        </p:txBody>
      </p:sp>
      <p:sp>
        <p:nvSpPr>
          <p:cNvPr id="10" name="TextBox 9">
            <a:extLst>
              <a:ext uri="{FF2B5EF4-FFF2-40B4-BE49-F238E27FC236}">
                <a16:creationId xmlns:a16="http://schemas.microsoft.com/office/drawing/2014/main" id="{A89A8BFC-A263-4CE7-B6C9-33BBDDF90F7A}"/>
              </a:ext>
            </a:extLst>
          </p:cNvPr>
          <p:cNvSpPr txBox="1"/>
          <p:nvPr/>
        </p:nvSpPr>
        <p:spPr>
          <a:xfrm>
            <a:off x="6459539" y="4011729"/>
            <a:ext cx="4322762" cy="2307555"/>
          </a:xfrm>
          <a:prstGeom prst="rect">
            <a:avLst/>
          </a:prstGeom>
          <a:noFill/>
        </p:spPr>
        <p:txBody>
          <a:bodyPr>
            <a:spAutoFit/>
          </a:bodyPr>
          <a:lstStyle/>
          <a:p>
            <a:pPr>
              <a:defRPr/>
            </a:pPr>
            <a:r>
              <a:rPr lang="en-US" sz="2399" dirty="0">
                <a:solidFill>
                  <a:srgbClr val="0067B9"/>
                </a:solidFill>
              </a:rPr>
              <a:t>Group 2s :</a:t>
            </a:r>
            <a:r>
              <a:rPr lang="mr-IN" sz="2399" dirty="0">
                <a:solidFill>
                  <a:srgbClr val="0067B9"/>
                </a:solidFill>
              </a:rPr>
              <a:t>–</a:t>
            </a:r>
            <a:endParaRPr lang="en-US" sz="2399" dirty="0">
              <a:solidFill>
                <a:srgbClr val="0067B9"/>
              </a:solidFill>
            </a:endParaRPr>
          </a:p>
          <a:p>
            <a:pPr marL="185731" indent="-185731">
              <a:buFont typeface="Arial" charset="0"/>
              <a:buChar char="•"/>
              <a:defRPr/>
            </a:pPr>
            <a:r>
              <a:rPr lang="en-US" sz="2399" dirty="0">
                <a:solidFill>
                  <a:srgbClr val="0067B9"/>
                </a:solidFill>
              </a:rPr>
              <a:t>Focus on tasks C &amp; D and be ready to report back.</a:t>
            </a:r>
          </a:p>
          <a:p>
            <a:pPr marL="185731" indent="-185731">
              <a:buFont typeface="Arial" charset="0"/>
              <a:buChar char="•"/>
              <a:defRPr/>
            </a:pPr>
            <a:r>
              <a:rPr lang="en-US" sz="2399" dirty="0">
                <a:solidFill>
                  <a:srgbClr val="0067B9"/>
                </a:solidFill>
              </a:rPr>
              <a:t>Give a few minutes thought to A &amp; B to comment on Group 2’s presentation</a:t>
            </a:r>
          </a:p>
        </p:txBody>
      </p:sp>
      <p:sp>
        <p:nvSpPr>
          <p:cNvPr id="11" name="Rounded Rectangular Callout 7">
            <a:extLst>
              <a:ext uri="{FF2B5EF4-FFF2-40B4-BE49-F238E27FC236}">
                <a16:creationId xmlns:a16="http://schemas.microsoft.com/office/drawing/2014/main" id="{83091460-0720-4CB0-8B61-723470B52159}"/>
              </a:ext>
            </a:extLst>
          </p:cNvPr>
          <p:cNvSpPr/>
          <p:nvPr/>
        </p:nvSpPr>
        <p:spPr>
          <a:xfrm>
            <a:off x="10183558" y="932329"/>
            <a:ext cx="1744664" cy="893762"/>
          </a:xfrm>
          <a:prstGeom prst="wedgeRoundRectCallout">
            <a:avLst>
              <a:gd name="adj1" fmla="val -52434"/>
              <a:gd name="adj2" fmla="val 10311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spcBef>
                <a:spcPts val="1200"/>
              </a:spcBef>
              <a:defRPr/>
            </a:pPr>
            <a:r>
              <a:rPr lang="en-US" sz="2399" dirty="0"/>
              <a:t>30 minutes</a:t>
            </a:r>
          </a:p>
        </p:txBody>
      </p:sp>
    </p:spTree>
    <p:extLst>
      <p:ext uri="{BB962C8B-B14F-4D97-AF65-F5344CB8AC3E}">
        <p14:creationId xmlns:p14="http://schemas.microsoft.com/office/powerpoint/2010/main" val="10323456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C6CE878F-D8EB-4AD6-B2D7-9CFE5AAC5657}"/>
              </a:ext>
            </a:extLst>
          </p:cNvPr>
          <p:cNvSpPr>
            <a:spLocks noGrp="1"/>
          </p:cNvSpPr>
          <p:nvPr>
            <p:ph sz="half" idx="1"/>
          </p:nvPr>
        </p:nvSpPr>
        <p:spPr>
          <a:xfrm>
            <a:off x="914805" y="1715549"/>
            <a:ext cx="10362795" cy="4233230"/>
          </a:xfrm>
        </p:spPr>
        <p:txBody>
          <a:bodyPr/>
          <a:lstStyle/>
          <a:p>
            <a:r>
              <a:rPr lang="en-US" dirty="0"/>
              <a:t>Scoping the project</a:t>
            </a:r>
          </a:p>
          <a:p>
            <a:r>
              <a:rPr lang="en-US" dirty="0"/>
              <a:t>Preparing international travel (if applicable)</a:t>
            </a:r>
          </a:p>
          <a:p>
            <a:r>
              <a:rPr lang="en-US" dirty="0"/>
              <a:t>Plan and prepare the assessment</a:t>
            </a:r>
          </a:p>
          <a:p>
            <a:r>
              <a:rPr lang="en-US" dirty="0"/>
              <a:t>Stakeholder mapping workshop</a:t>
            </a:r>
          </a:p>
          <a:p>
            <a:r>
              <a:rPr lang="en-US" dirty="0"/>
              <a:t>Training data collectors</a:t>
            </a:r>
          </a:p>
          <a:p>
            <a:r>
              <a:rPr lang="en-US" dirty="0"/>
              <a:t>Data collection in the field</a:t>
            </a:r>
          </a:p>
          <a:p>
            <a:r>
              <a:rPr lang="en-US" dirty="0"/>
              <a:t>Dissemination</a:t>
            </a:r>
          </a:p>
        </p:txBody>
      </p:sp>
      <p:sp>
        <p:nvSpPr>
          <p:cNvPr id="7" name="Title 6">
            <a:extLst>
              <a:ext uri="{FF2B5EF4-FFF2-40B4-BE49-F238E27FC236}">
                <a16:creationId xmlns:a16="http://schemas.microsoft.com/office/drawing/2014/main" id="{4E858832-4D4D-4BE6-8D37-31A7E9DB8F34}"/>
              </a:ext>
            </a:extLst>
          </p:cNvPr>
          <p:cNvSpPr>
            <a:spLocks noGrp="1"/>
          </p:cNvSpPr>
          <p:nvPr>
            <p:ph type="title"/>
          </p:nvPr>
        </p:nvSpPr>
        <p:spPr>
          <a:xfrm>
            <a:off x="914805" y="933166"/>
            <a:ext cx="4888587" cy="615217"/>
          </a:xfrm>
        </p:spPr>
        <p:txBody>
          <a:bodyPr/>
          <a:lstStyle/>
          <a:p>
            <a:r>
              <a:rPr lang="en-US" dirty="0"/>
              <a:t>Sample timeline items</a:t>
            </a:r>
          </a:p>
        </p:txBody>
      </p:sp>
    </p:spTree>
    <p:extLst>
      <p:ext uri="{BB962C8B-B14F-4D97-AF65-F5344CB8AC3E}">
        <p14:creationId xmlns:p14="http://schemas.microsoft.com/office/powerpoint/2010/main" val="13821762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93DA50-EF8D-476C-9577-113B528CDA46}"/>
              </a:ext>
            </a:extLst>
          </p:cNvPr>
          <p:cNvSpPr>
            <a:spLocks noGrp="1"/>
          </p:cNvSpPr>
          <p:nvPr>
            <p:ph type="title"/>
          </p:nvPr>
        </p:nvSpPr>
        <p:spPr/>
        <p:txBody>
          <a:bodyPr/>
          <a:lstStyle/>
          <a:p>
            <a:r>
              <a:rPr lang="en-US" dirty="0"/>
              <a:t>Sample timeline</a:t>
            </a:r>
          </a:p>
        </p:txBody>
      </p:sp>
      <p:sp>
        <p:nvSpPr>
          <p:cNvPr id="8" name="Rectangle 3">
            <a:extLst>
              <a:ext uri="{FF2B5EF4-FFF2-40B4-BE49-F238E27FC236}">
                <a16:creationId xmlns:a16="http://schemas.microsoft.com/office/drawing/2014/main" id="{8C2AEA73-B98A-415F-AC99-9DDDA211D20C}"/>
              </a:ext>
            </a:extLst>
          </p:cNvPr>
          <p:cNvSpPr>
            <a:spLocks noChangeArrowheads="1"/>
          </p:cNvSpPr>
          <p:nvPr/>
        </p:nvSpPr>
        <p:spPr bwMode="auto">
          <a:xfrm>
            <a:off x="0" y="374332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8" name="Picture 4145">
            <a:extLst>
              <a:ext uri="{FF2B5EF4-FFF2-40B4-BE49-F238E27FC236}">
                <a16:creationId xmlns:a16="http://schemas.microsoft.com/office/drawing/2014/main" id="{1224CE21-C2E1-42FF-8542-9C323A15ED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5477" y="1898680"/>
            <a:ext cx="8081046" cy="4298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26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C6CE878F-D8EB-4AD6-B2D7-9CFE5AAC5657}"/>
              </a:ext>
            </a:extLst>
          </p:cNvPr>
          <p:cNvSpPr>
            <a:spLocks noGrp="1"/>
          </p:cNvSpPr>
          <p:nvPr>
            <p:ph sz="half" idx="1"/>
          </p:nvPr>
        </p:nvSpPr>
        <p:spPr/>
        <p:txBody>
          <a:bodyPr>
            <a:normAutofit lnSpcReduction="10000"/>
          </a:bodyPr>
          <a:lstStyle/>
          <a:p>
            <a:r>
              <a:rPr lang="en-US" sz="2400" dirty="0"/>
              <a:t>Human resources – consultancies, staff LOE, per diems, </a:t>
            </a:r>
            <a:r>
              <a:rPr lang="en-US" sz="2400" dirty="0" err="1"/>
              <a:t>etc</a:t>
            </a:r>
            <a:endParaRPr lang="en-US" sz="2400" dirty="0"/>
          </a:p>
          <a:p>
            <a:r>
              <a:rPr lang="en-US" sz="2400" dirty="0"/>
              <a:t>Travel, lodging and logistics</a:t>
            </a:r>
          </a:p>
          <a:p>
            <a:r>
              <a:rPr lang="en-US" sz="2400" dirty="0"/>
              <a:t>Training costs</a:t>
            </a:r>
          </a:p>
          <a:p>
            <a:r>
              <a:rPr lang="en-US" sz="2400" dirty="0"/>
              <a:t>Workshop costs</a:t>
            </a:r>
          </a:p>
          <a:p>
            <a:r>
              <a:rPr lang="en-US" sz="2400" dirty="0"/>
              <a:t>Technical equipment and software costs</a:t>
            </a:r>
          </a:p>
          <a:p>
            <a:r>
              <a:rPr lang="en-US" sz="2400" dirty="0"/>
              <a:t>Communication costs</a:t>
            </a:r>
          </a:p>
          <a:p>
            <a:r>
              <a:rPr lang="en-US" sz="2400" dirty="0"/>
              <a:t>Miscellaneous expenses</a:t>
            </a:r>
          </a:p>
          <a:p>
            <a:endParaRPr lang="en-US" sz="2400" dirty="0"/>
          </a:p>
        </p:txBody>
      </p:sp>
      <p:sp>
        <p:nvSpPr>
          <p:cNvPr id="7" name="Title 6">
            <a:extLst>
              <a:ext uri="{FF2B5EF4-FFF2-40B4-BE49-F238E27FC236}">
                <a16:creationId xmlns:a16="http://schemas.microsoft.com/office/drawing/2014/main" id="{4E858832-4D4D-4BE6-8D37-31A7E9DB8F34}"/>
              </a:ext>
            </a:extLst>
          </p:cNvPr>
          <p:cNvSpPr>
            <a:spLocks noGrp="1"/>
          </p:cNvSpPr>
          <p:nvPr>
            <p:ph type="title"/>
          </p:nvPr>
        </p:nvSpPr>
        <p:spPr/>
        <p:txBody>
          <a:bodyPr/>
          <a:lstStyle/>
          <a:p>
            <a:r>
              <a:rPr lang="en-US" dirty="0"/>
              <a:t>Budget items</a:t>
            </a:r>
          </a:p>
        </p:txBody>
      </p:sp>
      <p:sp>
        <p:nvSpPr>
          <p:cNvPr id="5" name="Content Placeholder 1">
            <a:extLst>
              <a:ext uri="{FF2B5EF4-FFF2-40B4-BE49-F238E27FC236}">
                <a16:creationId xmlns:a16="http://schemas.microsoft.com/office/drawing/2014/main" id="{B3DCACCD-AAC9-423E-A098-11C25B4A0A0D}"/>
              </a:ext>
            </a:extLst>
          </p:cNvPr>
          <p:cNvSpPr>
            <a:spLocks noGrp="1"/>
          </p:cNvSpPr>
          <p:nvPr>
            <p:ph sz="half" idx="2"/>
          </p:nvPr>
        </p:nvSpPr>
        <p:spPr>
          <a:xfrm>
            <a:off x="6197600" y="1715549"/>
            <a:ext cx="5080405" cy="4233230"/>
          </a:xfrm>
        </p:spPr>
        <p:txBody>
          <a:bodyPr>
            <a:normAutofit fontScale="92500"/>
          </a:bodyPr>
          <a:lstStyle/>
          <a:p>
            <a:r>
              <a:rPr lang="en-US" dirty="0"/>
              <a:t>Number of sites assessed</a:t>
            </a:r>
          </a:p>
          <a:p>
            <a:pPr lvl="1"/>
            <a:r>
              <a:rPr lang="en-US" dirty="0"/>
              <a:t>Increases the days of data collection / number of data collectors needed</a:t>
            </a:r>
          </a:p>
          <a:p>
            <a:pPr lvl="1"/>
            <a:r>
              <a:rPr lang="en-US" dirty="0"/>
              <a:t>Increases transportation costs</a:t>
            </a:r>
          </a:p>
          <a:p>
            <a:r>
              <a:rPr lang="en-US" dirty="0"/>
              <a:t>Assessment team size and salaries</a:t>
            </a:r>
          </a:p>
          <a:p>
            <a:pPr lvl="1"/>
            <a:r>
              <a:rPr lang="en-US" dirty="0"/>
              <a:t>8-12 full time assessment team members</a:t>
            </a:r>
          </a:p>
          <a:p>
            <a:pPr lvl="1"/>
            <a:r>
              <a:rPr lang="en-US" dirty="0"/>
              <a:t>(Don’t forget scoping, data analysis, and dissemination time!)</a:t>
            </a:r>
          </a:p>
          <a:p>
            <a:r>
              <a:rPr lang="en-US" dirty="0"/>
              <a:t>International staff</a:t>
            </a:r>
          </a:p>
          <a:p>
            <a:r>
              <a:rPr lang="en-US" dirty="0"/>
              <a:t>Country size and transportation means</a:t>
            </a:r>
          </a:p>
          <a:p>
            <a:endParaRPr lang="en-US" dirty="0"/>
          </a:p>
          <a:p>
            <a:endParaRPr lang="en-US" dirty="0"/>
          </a:p>
        </p:txBody>
      </p:sp>
      <p:sp>
        <p:nvSpPr>
          <p:cNvPr id="6" name="Title 6">
            <a:extLst>
              <a:ext uri="{FF2B5EF4-FFF2-40B4-BE49-F238E27FC236}">
                <a16:creationId xmlns:a16="http://schemas.microsoft.com/office/drawing/2014/main" id="{8DFA58A3-C5D9-4223-B931-789BAD233B13}"/>
              </a:ext>
            </a:extLst>
          </p:cNvPr>
          <p:cNvSpPr txBox="1">
            <a:spLocks/>
          </p:cNvSpPr>
          <p:nvPr/>
        </p:nvSpPr>
        <p:spPr>
          <a:xfrm>
            <a:off x="6197600" y="1025163"/>
            <a:ext cx="4888587" cy="523220"/>
          </a:xfrm>
          <a:prstGeom prst="rect">
            <a:avLst/>
          </a:prstGeom>
        </p:spPr>
        <p:txBody>
          <a:bodyPr vert="horz" lIns="91440" tIns="45720" rIns="91440" bIns="45720" rtlCol="0" anchor="b" anchorCtr="0">
            <a:spAutoFit/>
          </a:bodyPr>
          <a:lstStyle>
            <a:lvl1pPr algn="l" defTabSz="604738" rtl="0" eaLnBrk="1" latinLnBrk="0" hangingPunct="1">
              <a:spcBef>
                <a:spcPct val="0"/>
              </a:spcBef>
              <a:buNone/>
              <a:defRPr sz="3174" b="0" i="0" kern="1200">
                <a:solidFill>
                  <a:srgbClr val="BA0C2F"/>
                </a:solidFill>
                <a:latin typeface="Gill Sans MT"/>
                <a:ea typeface="+mj-ea"/>
                <a:cs typeface="Gill Sans MT"/>
              </a:defRPr>
            </a:lvl1pPr>
          </a:lstStyle>
          <a:p>
            <a:r>
              <a:rPr lang="en-US" sz="2800" dirty="0">
                <a:solidFill>
                  <a:srgbClr val="002060"/>
                </a:solidFill>
              </a:rPr>
              <a:t>Some key cost drivers</a:t>
            </a:r>
            <a:endParaRPr lang="en-US" dirty="0">
              <a:solidFill>
                <a:srgbClr val="002060"/>
              </a:solidFill>
            </a:endParaRPr>
          </a:p>
        </p:txBody>
      </p:sp>
    </p:spTree>
    <p:extLst>
      <p:ext uri="{BB962C8B-B14F-4D97-AF65-F5344CB8AC3E}">
        <p14:creationId xmlns:p14="http://schemas.microsoft.com/office/powerpoint/2010/main" val="1283519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BC51AB-D28B-475B-A5ED-7074FDF46ABF}"/>
              </a:ext>
            </a:extLst>
          </p:cNvPr>
          <p:cNvSpPr>
            <a:spLocks noGrp="1"/>
          </p:cNvSpPr>
          <p:nvPr>
            <p:ph type="title"/>
          </p:nvPr>
        </p:nvSpPr>
        <p:spPr>
          <a:xfrm>
            <a:off x="914805" y="933168"/>
            <a:ext cx="10363200" cy="580800"/>
          </a:xfrm>
        </p:spPr>
        <p:txBody>
          <a:bodyPr/>
          <a:lstStyle/>
          <a:p>
            <a:r>
              <a:rPr lang="en-US" b="1" cap="all" dirty="0"/>
              <a:t>Budget Estimates </a:t>
            </a:r>
            <a:endParaRPr lang="en-US" dirty="0"/>
          </a:p>
        </p:txBody>
      </p:sp>
      <p:sp>
        <p:nvSpPr>
          <p:cNvPr id="6" name="Content Placeholder 5">
            <a:extLst>
              <a:ext uri="{FF2B5EF4-FFF2-40B4-BE49-F238E27FC236}">
                <a16:creationId xmlns:a16="http://schemas.microsoft.com/office/drawing/2014/main" id="{E74B5FBB-D69F-42D2-8DA8-8DCCF46A60F8}"/>
              </a:ext>
            </a:extLst>
          </p:cNvPr>
          <p:cNvSpPr>
            <a:spLocks noGrp="1"/>
          </p:cNvSpPr>
          <p:nvPr>
            <p:ph idx="1"/>
          </p:nvPr>
        </p:nvSpPr>
        <p:spPr>
          <a:xfrm>
            <a:off x="914400" y="1715548"/>
            <a:ext cx="10363200" cy="4502371"/>
          </a:xfrm>
        </p:spPr>
        <p:txBody>
          <a:bodyPr>
            <a:normAutofit lnSpcReduction="10000"/>
          </a:bodyPr>
          <a:lstStyle/>
          <a:p>
            <a:pPr marL="0" indent="0">
              <a:buNone/>
            </a:pPr>
            <a:r>
              <a:rPr lang="en-US" dirty="0"/>
              <a:t>The budget to implement a NSCA assessment will largely be dependent upon a number of factors, including scope, size, makeup and design of the assessment team, etc.  </a:t>
            </a:r>
          </a:p>
          <a:p>
            <a:pPr marL="0" indent="0">
              <a:buNone/>
            </a:pPr>
            <a:r>
              <a:rPr lang="en-US" dirty="0"/>
              <a:t>An estimate cost range for three types of NSCA: </a:t>
            </a:r>
          </a:p>
          <a:p>
            <a:r>
              <a:rPr lang="en-US" b="1" dirty="0"/>
              <a:t>Snapshot NSCA:</a:t>
            </a:r>
            <a:r>
              <a:rPr lang="en-US" dirty="0"/>
              <a:t> For a small or snapshot NSCA that uses a significantly smaller sample size that is not nationally representative, estimate $50,000 to $100,000 budget.</a:t>
            </a:r>
          </a:p>
          <a:p>
            <a:r>
              <a:rPr lang="en-US" b="1" dirty="0"/>
              <a:t>Targeted NSCA:</a:t>
            </a:r>
            <a:r>
              <a:rPr lang="en-US" dirty="0"/>
              <a:t>  For a targeted medium size NSCA that focuses on either one level of the supply chain, or a few technical modules across the supply chain, or may intend to simply provide decision-makers with information about a certain systemic challenge, consider a budget of $100,000-$200,000.</a:t>
            </a:r>
          </a:p>
          <a:p>
            <a:r>
              <a:rPr lang="en-US" b="1" dirty="0"/>
              <a:t>Full-scale NSCA:</a:t>
            </a:r>
            <a:r>
              <a:rPr lang="en-US" dirty="0"/>
              <a:t> For a full-scale NSCA which requires a sizable random sample across all levels of the supply chain, is nationally representative within certain confidence interval, estimates can run from $350,000 to $500,000.</a:t>
            </a:r>
          </a:p>
          <a:p>
            <a:endParaRPr lang="en-US" dirty="0"/>
          </a:p>
        </p:txBody>
      </p:sp>
    </p:spTree>
    <p:extLst>
      <p:ext uri="{BB962C8B-B14F-4D97-AF65-F5344CB8AC3E}">
        <p14:creationId xmlns:p14="http://schemas.microsoft.com/office/powerpoint/2010/main" val="19394745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66633-9A87-4E5F-8987-1382CA04E6AE}"/>
              </a:ext>
            </a:extLst>
          </p:cNvPr>
          <p:cNvSpPr>
            <a:spLocks noGrp="1"/>
          </p:cNvSpPr>
          <p:nvPr>
            <p:ph type="title"/>
          </p:nvPr>
        </p:nvSpPr>
        <p:spPr/>
        <p:txBody>
          <a:bodyPr/>
          <a:lstStyle/>
          <a:p>
            <a:r>
              <a:rPr lang="en-US" dirty="0"/>
              <a:t>Be sure to consider</a:t>
            </a:r>
          </a:p>
        </p:txBody>
      </p:sp>
      <p:sp>
        <p:nvSpPr>
          <p:cNvPr id="3" name="Content Placeholder 2">
            <a:extLst>
              <a:ext uri="{FF2B5EF4-FFF2-40B4-BE49-F238E27FC236}">
                <a16:creationId xmlns:a16="http://schemas.microsoft.com/office/drawing/2014/main" id="{328C2594-ECA3-4858-85A0-64634ED67581}"/>
              </a:ext>
            </a:extLst>
          </p:cNvPr>
          <p:cNvSpPr>
            <a:spLocks noGrp="1"/>
          </p:cNvSpPr>
          <p:nvPr>
            <p:ph idx="1"/>
          </p:nvPr>
        </p:nvSpPr>
        <p:spPr/>
        <p:txBody>
          <a:bodyPr>
            <a:normAutofit/>
          </a:bodyPr>
          <a:lstStyle/>
          <a:p>
            <a:r>
              <a:rPr lang="en-US" sz="2400" dirty="0"/>
              <a:t>Size of country</a:t>
            </a:r>
          </a:p>
          <a:p>
            <a:r>
              <a:rPr lang="en-US" sz="2400" dirty="0"/>
              <a:t>Scope of NSCA – snapshot, targeted, or full; number of health facility levels; other disaggregation</a:t>
            </a:r>
          </a:p>
          <a:p>
            <a:r>
              <a:rPr lang="en-US" sz="2400" dirty="0"/>
              <a:t>Size of assessment team and number of enumerators needed</a:t>
            </a:r>
          </a:p>
          <a:p>
            <a:r>
              <a:rPr lang="en-US" sz="2400" dirty="0"/>
              <a:t>Resources needed – human, physical, technical, financial, etc.</a:t>
            </a:r>
          </a:p>
          <a:p>
            <a:r>
              <a:rPr lang="en-US" sz="2400" dirty="0"/>
              <a:t>Timeline – from gaining stakeholder buy in all the way through to dissemination</a:t>
            </a:r>
          </a:p>
          <a:p>
            <a:endParaRPr lang="en-US" sz="2400" dirty="0"/>
          </a:p>
          <a:p>
            <a:endParaRPr lang="en-US" sz="2400" dirty="0"/>
          </a:p>
        </p:txBody>
      </p:sp>
    </p:spTree>
    <p:extLst>
      <p:ext uri="{BB962C8B-B14F-4D97-AF65-F5344CB8AC3E}">
        <p14:creationId xmlns:p14="http://schemas.microsoft.com/office/powerpoint/2010/main" val="4020193294"/>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822e118f-d533-465d-b5ca-7beed2256e09" ContentTypeId="0x0101008DA58B5CA681664FAB24816C56F4108502" PreviousValue="false"/>
</file>

<file path=customXml/item2.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1B53613-5A3D-404F-B966-345A6BE4B5D0}">
  <ds:schemaRefs>
    <ds:schemaRef ds:uri="Microsoft.SharePoint.Taxonomy.ContentTypeSync"/>
  </ds:schemaRefs>
</ds:datastoreItem>
</file>

<file path=customXml/itemProps2.xml><?xml version="1.0" encoding="utf-8"?>
<ds:datastoreItem xmlns:ds="http://schemas.openxmlformats.org/officeDocument/2006/customXml" ds:itemID="{F5FA0058-0E34-4C44-A02B-2F0A32DD95F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7096d6-fc66-4344-9e3f-2445529a09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53FE680-3C2D-4730-85A2-665599F4242F}">
  <ds:schemaRefs>
    <ds:schemaRef ds:uri="http://schemas.microsoft.com/office/2006/metadata/properties"/>
    <ds:schemaRef ds:uri="http://schemas.microsoft.com/office/infopath/2007/PartnerControls"/>
    <ds:schemaRef ds:uri="8d7096d6-fc66-4344-9e3f-2445529a09f6"/>
  </ds:schemaRefs>
</ds:datastoreItem>
</file>

<file path=customXml/itemProps4.xml><?xml version="1.0" encoding="utf-8"?>
<ds:datastoreItem xmlns:ds="http://schemas.openxmlformats.org/officeDocument/2006/customXml" ds:itemID="{D251A480-114A-4789-A307-7457D2D1904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94</TotalTime>
  <Words>658</Words>
  <Application>Microsoft Office PowerPoint</Application>
  <PresentationFormat>Widescreen</PresentationFormat>
  <Paragraphs>63</Paragraphs>
  <Slides>7</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Gill Sans MT</vt:lpstr>
      <vt:lpstr>Times</vt:lpstr>
      <vt:lpstr>1_16.9-Template_12.7.2016</vt:lpstr>
      <vt:lpstr>NATIONAL SUPPLY CHAIN ASSESSMENT (NSCA 2.0) STAKEHOLDER TRAINING</vt:lpstr>
      <vt:lpstr>NSCA 2.0 Exercise I   </vt:lpstr>
      <vt:lpstr>Sample timeline items</vt:lpstr>
      <vt:lpstr>Sample timeline</vt:lpstr>
      <vt:lpstr>Budget items</vt:lpstr>
      <vt:lpstr>Budget Estimates </vt:lpstr>
      <vt:lpstr>Be sure to consider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Laura Bosco</cp:lastModifiedBy>
  <cp:revision>8</cp:revision>
  <dcterms:created xsi:type="dcterms:W3CDTF">2018-05-01T03:53:35Z</dcterms:created>
  <dcterms:modified xsi:type="dcterms:W3CDTF">2019-11-13T16:02:23Z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