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3.xml" ContentType="application/vnd.openxmlformats-officedocument.presentationml.notesSl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12.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95" r:id="rId2"/>
    <p:sldId id="455" r:id="rId3"/>
    <p:sldId id="399" r:id="rId4"/>
    <p:sldId id="400" r:id="rId5"/>
    <p:sldId id="407" r:id="rId6"/>
    <p:sldId id="401" r:id="rId7"/>
    <p:sldId id="402" r:id="rId8"/>
    <p:sldId id="403" r:id="rId9"/>
    <p:sldId id="404" r:id="rId10"/>
    <p:sldId id="405" r:id="rId11"/>
    <p:sldId id="453" r:id="rId12"/>
    <p:sldId id="406" r:id="rId13"/>
    <p:sldId id="454" r:id="rId14"/>
    <p:sldId id="408" r:id="rId15"/>
    <p:sldId id="451" r:id="rId16"/>
    <p:sldId id="40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ian Agbiriogu" initials="BA"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123" autoAdjust="0"/>
    <p:restoredTop sz="93326" autoAdjust="0"/>
  </p:normalViewPr>
  <p:slideViewPr>
    <p:cSldViewPr snapToGrid="0" snapToObjects="1">
      <p:cViewPr varScale="1">
        <p:scale>
          <a:sx n="68" d="100"/>
          <a:sy n="68" d="100"/>
        </p:scale>
        <p:origin x="72" y="394"/>
      </p:cViewPr>
      <p:guideLst>
        <p:guide orient="horz" pos="2160"/>
        <p:guide pos="3840"/>
      </p:guideLst>
    </p:cSldViewPr>
  </p:slideViewPr>
  <p:outlineViewPr>
    <p:cViewPr>
      <p:scale>
        <a:sx n="33" d="100"/>
        <a:sy n="33" d="100"/>
      </p:scale>
      <p:origin x="0" y="-10138"/>
    </p:cViewPr>
  </p:outlineViewPr>
  <p:notesTextViewPr>
    <p:cViewPr>
      <p:scale>
        <a:sx n="1" d="1"/>
        <a:sy n="1" d="1"/>
      </p:scale>
      <p:origin x="0" y="0"/>
    </p:cViewPr>
  </p:notesTextViewPr>
  <p:sorterViewPr>
    <p:cViewPr>
      <p:scale>
        <a:sx n="100" d="100"/>
        <a:sy n="100" d="100"/>
      </p:scale>
      <p:origin x="0" y="-2707"/>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 Id="rId27" Type="http://schemas.openxmlformats.org/officeDocument/2006/relationships/customXml" Target="../customXml/item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0D3921-C9FE-6E48-83AA-3A4F524FB20F}" type="datetimeFigureOut">
              <a:rPr lang="en-US" smtClean="0"/>
              <a:t>11/15/19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3A3E85-43D4-CA4F-87E4-4813A8F8E626}" type="slidenum">
              <a:rPr lang="en-US" smtClean="0"/>
              <a:t>‹#›</a:t>
            </a:fld>
            <a:endParaRPr lang="en-US"/>
          </a:p>
        </p:txBody>
      </p:sp>
    </p:spTree>
    <p:extLst>
      <p:ext uri="{BB962C8B-B14F-4D97-AF65-F5344CB8AC3E}">
        <p14:creationId xmlns:p14="http://schemas.microsoft.com/office/powerpoint/2010/main" val="1246932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upplychainsforchildren.org/en/news/guide-and-toolkit-for-strengthening-public-health-supply-chains-through-capacity-development"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 xmlns:a16="http://schemas.microsoft.com/office/drawing/2014/main" id="{887356D5-B679-4B76-990F-C498B30F4108}"/>
              </a:ext>
            </a:extLst>
          </p:cNvPr>
          <p:cNvSpPr>
            <a:spLocks noGrp="1" noRot="1" noChangeAspect="1" noChangeArrowheads="1" noTextEdit="1"/>
          </p:cNvSpPr>
          <p:nvPr>
            <p:ph type="sldImg"/>
          </p:nvPr>
        </p:nvSpPr>
        <p:spPr>
          <a:ln/>
        </p:spPr>
      </p:sp>
      <p:sp>
        <p:nvSpPr>
          <p:cNvPr id="40963" name="Notes Placeholder 2">
            <a:extLst>
              <a:ext uri="{FF2B5EF4-FFF2-40B4-BE49-F238E27FC236}">
                <a16:creationId xmlns="" xmlns:a16="http://schemas.microsoft.com/office/drawing/2014/main" id="{9790DC73-9985-4FCB-B6FF-72DFEB718153}"/>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en-US" altLang="en-US"/>
          </a:p>
        </p:txBody>
      </p:sp>
      <p:sp>
        <p:nvSpPr>
          <p:cNvPr id="40964" name="Slide Number Placeholder 3">
            <a:extLst>
              <a:ext uri="{FF2B5EF4-FFF2-40B4-BE49-F238E27FC236}">
                <a16:creationId xmlns="" xmlns:a16="http://schemas.microsoft.com/office/drawing/2014/main" id="{DC4F3A58-E806-4DE4-BC23-8728964E4A92}"/>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a:defRPr/>
            </a:pPr>
            <a:fld id="{C872BA43-7AC7-4C85-A475-09DD78EA8C9A}" type="slidenum">
              <a:rPr lang="en-US" altLang="en-US" sz="1200">
                <a:latin typeface="Times" charset="0"/>
              </a:rPr>
              <a:pPr>
                <a:defRPr/>
              </a:pPr>
              <a:t>1</a:t>
            </a:fld>
            <a:endParaRPr lang="en-US" altLang="en-US" sz="1200">
              <a:latin typeface="Times" charset="0"/>
            </a:endParaRPr>
          </a:p>
        </p:txBody>
      </p:sp>
    </p:spTree>
    <p:extLst>
      <p:ext uri="{BB962C8B-B14F-4D97-AF65-F5344CB8AC3E}">
        <p14:creationId xmlns:p14="http://schemas.microsoft.com/office/powerpoint/2010/main" val="341513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next two slides focus on use</a:t>
            </a:r>
            <a:r>
              <a:rPr lang="en-US" baseline="0" dirty="0" smtClean="0"/>
              <a:t> of the NSCAs for strategic planning. </a:t>
            </a:r>
            <a:r>
              <a:rPr lang="en-US" dirty="0" smtClean="0"/>
              <a:t>NSCAs</a:t>
            </a:r>
            <a:r>
              <a:rPr lang="en-US" baseline="0" dirty="0" smtClean="0"/>
              <a:t> </a:t>
            </a:r>
            <a:r>
              <a:rPr lang="en-US" baseline="0" dirty="0"/>
              <a:t>will often be performed as part of a planned strategic planning or system design process. In other cases, the lack of a strategy or the need for a new design might emerge from an NCSA. </a:t>
            </a:r>
          </a:p>
          <a:p>
            <a:r>
              <a:rPr lang="en-US" baseline="0" dirty="0"/>
              <a:t>Both of these are complex, multi-step, extended processes that will go far beyond the NSCA Assessment, both in terms of timing and process. These are model processes for strategic planning (left) and system design (right).  No need to go through the steps, but worth pointing out that step one on the right process is “assessment”. [The left graphic does not include assessment as it is considered a previous phase there.]</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10</a:t>
            </a:fld>
            <a:endParaRPr lang="en-US"/>
          </a:p>
        </p:txBody>
      </p:sp>
    </p:spTree>
    <p:extLst>
      <p:ext uri="{BB962C8B-B14F-4D97-AF65-F5344CB8AC3E}">
        <p14:creationId xmlns:p14="http://schemas.microsoft.com/office/powerpoint/2010/main" val="775933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err="1" smtClean="0"/>
              <a:t>Unicef</a:t>
            </a:r>
            <a:r>
              <a:rPr lang="en-US" dirty="0" smtClean="0"/>
              <a:t> meeting brought together stakeholders for a two day discussion of the supply chain in Zambia.</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11</a:t>
            </a:fld>
            <a:endParaRPr lang="en-US"/>
          </a:p>
        </p:txBody>
      </p:sp>
    </p:spTree>
    <p:extLst>
      <p:ext uri="{BB962C8B-B14F-4D97-AF65-F5344CB8AC3E}">
        <p14:creationId xmlns:p14="http://schemas.microsoft.com/office/powerpoint/2010/main" val="196834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next two slides focus on the use of an NSCA for monitoring. Periodic </a:t>
            </a:r>
            <a:r>
              <a:rPr lang="en-US" dirty="0"/>
              <a:t>NSCAs can utilize reduced</a:t>
            </a:r>
            <a:r>
              <a:rPr lang="en-US" baseline="0" dirty="0"/>
              <a:t> sample sizes or focus on higher levels to reduce cost and burden</a:t>
            </a:r>
            <a:r>
              <a:rPr lang="en-US" baseline="0" dirty="0" smtClean="0"/>
              <a:t>. Full NSCA not recommended regularly. See example from Guinea.</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12</a:t>
            </a:fld>
            <a:endParaRPr lang="en-US"/>
          </a:p>
        </p:txBody>
      </p:sp>
    </p:spTree>
    <p:extLst>
      <p:ext uri="{BB962C8B-B14F-4D97-AF65-F5344CB8AC3E}">
        <p14:creationId xmlns:p14="http://schemas.microsoft.com/office/powerpoint/2010/main" val="1968345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second NSCA in Guinea was just completed</a:t>
            </a:r>
            <a:r>
              <a:rPr lang="en-US" baseline="0" dirty="0" smtClean="0"/>
              <a:t> in 2019, with the dissemination in October.</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13</a:t>
            </a:fld>
            <a:endParaRPr lang="en-US"/>
          </a:p>
        </p:txBody>
      </p:sp>
    </p:spTree>
    <p:extLst>
      <p:ext uri="{BB962C8B-B14F-4D97-AF65-F5344CB8AC3E}">
        <p14:creationId xmlns:p14="http://schemas.microsoft.com/office/powerpoint/2010/main" val="1968345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Rwanda conducted their third</a:t>
            </a:r>
            <a:r>
              <a:rPr lang="en-US" baseline="0" dirty="0" smtClean="0"/>
              <a:t> </a:t>
            </a:r>
            <a:r>
              <a:rPr lang="en-US" baseline="0" smtClean="0"/>
              <a:t>NSCA in 2017.</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14</a:t>
            </a:fld>
            <a:endParaRPr lang="en-US"/>
          </a:p>
        </p:txBody>
      </p:sp>
    </p:spTree>
    <p:extLst>
      <p:ext uri="{BB962C8B-B14F-4D97-AF65-F5344CB8AC3E}">
        <p14:creationId xmlns:p14="http://schemas.microsoft.com/office/powerpoint/2010/main" val="2273916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These gaps were identified during NSCA and Intervention has been put in place to address them:</a:t>
            </a:r>
          </a:p>
          <a:p>
            <a:pPr marL="342900" indent="-342900" defTabSz="914400" eaLnBrk="1" hangingPunct="1">
              <a:spcBef>
                <a:spcPct val="20000"/>
              </a:spcBef>
              <a:spcAft>
                <a:spcPct val="0"/>
              </a:spcAft>
              <a:buFontTx/>
              <a:buChar char="•"/>
              <a:defRPr/>
            </a:pPr>
            <a:r>
              <a:rPr lang="en-US" altLang="en-US" sz="1200" dirty="0">
                <a:solidFill>
                  <a:srgbClr val="000000"/>
                </a:solidFill>
              </a:rPr>
              <a:t>Low results against the stocked according to plan KPI. </a:t>
            </a:r>
          </a:p>
          <a:p>
            <a:pPr marL="342900" indent="-342900" defTabSz="914400" eaLnBrk="1" hangingPunct="1">
              <a:spcBef>
                <a:spcPct val="20000"/>
              </a:spcBef>
              <a:spcAft>
                <a:spcPct val="0"/>
              </a:spcAft>
              <a:buFontTx/>
              <a:buChar char="•"/>
              <a:defRPr/>
            </a:pPr>
            <a:r>
              <a:rPr lang="en-US" altLang="en-US" sz="1200" dirty="0">
                <a:solidFill>
                  <a:srgbClr val="000000"/>
                </a:solidFill>
                <a:latin typeface="+mn-lt"/>
                <a:ea typeface="+mn-ea"/>
                <a:cs typeface="+mn-cs"/>
              </a:rPr>
              <a:t>Currently, the forecast accuracy is not being tracked or used  regularly</a:t>
            </a:r>
            <a:endParaRPr lang="en-US" altLang="en-US" sz="1200" dirty="0">
              <a:solidFill>
                <a:srgbClr val="000000"/>
              </a:solidFill>
            </a:endParaRPr>
          </a:p>
          <a:p>
            <a:pPr marL="342900" indent="-342900" defTabSz="914400" eaLnBrk="1" hangingPunct="1">
              <a:spcBef>
                <a:spcPct val="20000"/>
              </a:spcBef>
              <a:spcAft>
                <a:spcPct val="0"/>
              </a:spcAft>
              <a:buFontTx/>
              <a:buChar char="•"/>
              <a:defRPr/>
            </a:pPr>
            <a:r>
              <a:rPr lang="en-US" altLang="en-US" sz="1200" dirty="0">
                <a:solidFill>
                  <a:srgbClr val="000000"/>
                </a:solidFill>
                <a:latin typeface="+mn-lt"/>
                <a:ea typeface="+mn-ea"/>
                <a:cs typeface="+mn-cs"/>
              </a:rPr>
              <a:t>There is no strong mechanism to measure supplier performance</a:t>
            </a:r>
          </a:p>
          <a:p>
            <a:pPr marL="342900" indent="-342900" defTabSz="914400" eaLnBrk="1" hangingPunct="1">
              <a:spcBef>
                <a:spcPct val="20000"/>
              </a:spcBef>
              <a:spcAft>
                <a:spcPct val="0"/>
              </a:spcAft>
              <a:buFontTx/>
              <a:buChar char="•"/>
              <a:defRPr/>
            </a:pPr>
            <a:r>
              <a:rPr lang="en-US" altLang="en-US" sz="1200" dirty="0">
                <a:solidFill>
                  <a:srgbClr val="000000"/>
                </a:solidFill>
                <a:latin typeface="+mn-lt"/>
                <a:ea typeface="+mn-ea"/>
                <a:cs typeface="+mn-cs"/>
              </a:rPr>
              <a:t>Storage space </a:t>
            </a:r>
            <a:r>
              <a:rPr lang="en-US" altLang="en-US" sz="1200" dirty="0">
                <a:solidFill>
                  <a:schemeClr val="tx1"/>
                </a:solidFill>
                <a:latin typeface="+mn-lt"/>
                <a:ea typeface="+mn-ea"/>
                <a:cs typeface="+mn-cs"/>
              </a:rPr>
              <a:t>and distribution capacity utilization  are concerns across all supply chain levels</a:t>
            </a:r>
          </a:p>
          <a:p>
            <a:pPr marL="342900" indent="-342900" defTabSz="914400" eaLnBrk="1" hangingPunct="1">
              <a:spcBef>
                <a:spcPct val="20000"/>
              </a:spcBef>
              <a:spcAft>
                <a:spcPct val="0"/>
              </a:spcAft>
              <a:buFontTx/>
              <a:buChar char="•"/>
              <a:defRPr/>
            </a:pPr>
            <a:r>
              <a:rPr lang="en-US" altLang="en-US" sz="1200" dirty="0">
                <a:solidFill>
                  <a:schemeClr val="tx1"/>
                </a:solidFill>
              </a:rPr>
              <a:t>Information gathered through the system, and in the </a:t>
            </a:r>
            <a:r>
              <a:rPr lang="en-US" altLang="en-US" sz="1200" dirty="0" err="1">
                <a:solidFill>
                  <a:schemeClr val="tx1"/>
                </a:solidFill>
              </a:rPr>
              <a:t>eLMIS</a:t>
            </a:r>
            <a:r>
              <a:rPr lang="en-US" altLang="en-US" sz="1200" dirty="0">
                <a:solidFill>
                  <a:schemeClr val="tx1"/>
                </a:solidFill>
              </a:rPr>
              <a:t> to track supply chain operations exists but is under utilized</a:t>
            </a:r>
          </a:p>
          <a:p>
            <a:pPr marL="342900" indent="-342900" defTabSz="914400" eaLnBrk="1" hangingPunct="1">
              <a:spcBef>
                <a:spcPct val="20000"/>
              </a:spcBef>
              <a:spcAft>
                <a:spcPct val="0"/>
              </a:spcAft>
              <a:buFontTx/>
              <a:buChar char="•"/>
              <a:defRPr/>
            </a:pPr>
            <a:r>
              <a:rPr lang="en-US" altLang="en-US" sz="1200" dirty="0">
                <a:solidFill>
                  <a:schemeClr val="tx1"/>
                </a:solidFill>
                <a:latin typeface="+mn-lt"/>
                <a:ea typeface="+mn-ea"/>
                <a:cs typeface="+mn-cs"/>
              </a:rPr>
              <a:t>No clear polices that governs and monitors supply chain performance</a:t>
            </a:r>
          </a:p>
          <a:p>
            <a:pPr marL="342900" indent="-342900" defTabSz="914400" eaLnBrk="1" hangingPunct="1">
              <a:spcBef>
                <a:spcPct val="20000"/>
              </a:spcBef>
              <a:spcAft>
                <a:spcPct val="0"/>
              </a:spcAft>
              <a:buFontTx/>
              <a:buChar char="•"/>
              <a:defRPr/>
            </a:pPr>
            <a:r>
              <a:rPr lang="en-US" altLang="en-US" sz="1200" dirty="0">
                <a:solidFill>
                  <a:schemeClr val="tx1"/>
                </a:solidFill>
                <a:latin typeface="+mn-lt"/>
                <a:ea typeface="+mn-ea"/>
                <a:cs typeface="+mn-cs"/>
              </a:rPr>
              <a:t>The strategic plan exists but its implementation is not monitored.</a:t>
            </a:r>
          </a:p>
          <a:p>
            <a:endParaRPr lang="en-US" dirty="0"/>
          </a:p>
        </p:txBody>
      </p:sp>
      <p:sp>
        <p:nvSpPr>
          <p:cNvPr id="4" name="Slide Number Placeholder 3"/>
          <p:cNvSpPr>
            <a:spLocks noGrp="1"/>
          </p:cNvSpPr>
          <p:nvPr>
            <p:ph type="sldNum" sz="quarter" idx="10"/>
          </p:nvPr>
        </p:nvSpPr>
        <p:spPr/>
        <p:txBody>
          <a:bodyPr/>
          <a:lstStyle/>
          <a:p>
            <a:fld id="{FE3A3E85-43D4-CA4F-87E4-4813A8F8E626}"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278730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446B8C-B910-BF49-A73D-C45B5A537964}" type="slidenum">
              <a:rPr lang="en-US" smtClean="0"/>
              <a:t>2</a:t>
            </a:fld>
            <a:endParaRPr lang="en-US"/>
          </a:p>
        </p:txBody>
      </p:sp>
    </p:spTree>
    <p:extLst>
      <p:ext uri="{BB962C8B-B14F-4D97-AF65-F5344CB8AC3E}">
        <p14:creationId xmlns:p14="http://schemas.microsoft.com/office/powerpoint/2010/main" val="1610084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discuss a few in detail, but not all. </a:t>
            </a:r>
            <a:r>
              <a:rPr lang="en-US" dirty="0" smtClean="0"/>
              <a:t>In terms of monitoring, there were 7</a:t>
            </a:r>
            <a:r>
              <a:rPr lang="en-US" baseline="0" dirty="0" smtClean="0"/>
              <a:t> indicators we highlighted that should be monitored regularly. NSCA’s themselves are not an annual tool as you can probably see from the past 4 days.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a:t>
            </a:fld>
            <a:endParaRPr lang="en-US"/>
          </a:p>
        </p:txBody>
      </p:sp>
    </p:spTree>
    <p:extLst>
      <p:ext uri="{BB962C8B-B14F-4D97-AF65-F5344CB8AC3E}">
        <p14:creationId xmlns:p14="http://schemas.microsoft.com/office/powerpoint/2010/main" val="113476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This framework</a:t>
            </a:r>
            <a:r>
              <a:rPr lang="en-US" baseline="0" dirty="0"/>
              <a:t> for strengthening supply chains comes from UNICEF’s </a:t>
            </a:r>
            <a:r>
              <a:rPr lang="en-US" sz="1200" dirty="0">
                <a:solidFill>
                  <a:schemeClr val="dk1"/>
                </a:solidFill>
                <a:latin typeface="+mn-lt"/>
                <a:cs typeface="+mn-cs"/>
                <a:hlinkClick r:id="rId3"/>
              </a:rPr>
              <a:t>Process Guide and Toolkit for Strengthening Public Health Supply Chains through Capacity Development</a:t>
            </a:r>
            <a:r>
              <a:rPr lang="en-US" sz="1200" dirty="0">
                <a:solidFill>
                  <a:schemeClr val="dk1"/>
                </a:solidFill>
                <a:latin typeface="+mn-lt"/>
                <a:cs typeface="+mn-cs"/>
              </a:rPr>
              <a:t>. The</a:t>
            </a:r>
            <a:r>
              <a:rPr lang="en-US" sz="1200" baseline="0" dirty="0">
                <a:solidFill>
                  <a:schemeClr val="dk1"/>
                </a:solidFill>
                <a:latin typeface="+mn-lt"/>
                <a:cs typeface="+mn-cs"/>
              </a:rPr>
              <a:t> assessment or situation analysis is a critical phase, but it can’t substitute for the other phases in a rigorous and participative improvement process. All stages of the process require government leadership, coordination, and long-term commitment. </a:t>
            </a:r>
            <a:r>
              <a:rPr lang="en-US" sz="1200" baseline="0" dirty="0" smtClean="0">
                <a:solidFill>
                  <a:schemeClr val="dk1"/>
                </a:solidFill>
                <a:latin typeface="+mn-lt"/>
                <a:cs typeface="+mn-cs"/>
              </a:rPr>
              <a:t>Based on the End-users of this assessment determines what is included and how the results are presented based on the various formats covered in the previous sessions.</a:t>
            </a:r>
            <a:endParaRPr lang="en-US" sz="1200" dirty="0">
              <a:solidFill>
                <a:schemeClr val="dk1"/>
              </a:solidFill>
              <a:latin typeface="+mn-lt"/>
              <a:cs typeface="+mn-cs"/>
            </a:endParaRP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a:t>
            </a:fld>
            <a:endParaRPr lang="en-US"/>
          </a:p>
        </p:txBody>
      </p:sp>
    </p:spTree>
    <p:extLst>
      <p:ext uri="{BB962C8B-B14F-4D97-AF65-F5344CB8AC3E}">
        <p14:creationId xmlns:p14="http://schemas.microsoft.com/office/powerpoint/2010/main" val="22820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it requires a</a:t>
            </a:r>
            <a:r>
              <a:rPr lang="en-US" baseline="0" dirty="0"/>
              <a:t> plan and long-term commitment from all the stakeholders. </a:t>
            </a:r>
          </a:p>
        </p:txBody>
      </p:sp>
      <p:sp>
        <p:nvSpPr>
          <p:cNvPr id="4" name="Slide Number Placeholder 3"/>
          <p:cNvSpPr>
            <a:spLocks noGrp="1"/>
          </p:cNvSpPr>
          <p:nvPr>
            <p:ph type="sldNum" sz="quarter" idx="10"/>
          </p:nvPr>
        </p:nvSpPr>
        <p:spPr/>
        <p:txBody>
          <a:bodyPr/>
          <a:lstStyle/>
          <a:p>
            <a:fld id="{824A558B-E4E9-A94A-B9C1-029E46A76ABA}" type="slidenum">
              <a:rPr lang="en-US" smtClean="0"/>
              <a:t>5</a:t>
            </a:fld>
            <a:endParaRPr lang="en-US"/>
          </a:p>
        </p:txBody>
      </p:sp>
    </p:spTree>
    <p:extLst>
      <p:ext uri="{BB962C8B-B14F-4D97-AF65-F5344CB8AC3E}">
        <p14:creationId xmlns:p14="http://schemas.microsoft.com/office/powerpoint/2010/main" val="3115343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Comprehensive EVM revision is a model of trying to create</a:t>
            </a:r>
            <a:r>
              <a:rPr lang="en-US" baseline="0" dirty="0"/>
              <a:t> a more intentional performance improvement process, within which assessment is just one step. </a:t>
            </a:r>
          </a:p>
          <a:p>
            <a:r>
              <a:rPr lang="en-US" baseline="0" dirty="0"/>
              <a:t>The NSCA identifies strengths and weaknesses in terms or performance and capability, but it does not provide solutions. </a:t>
            </a:r>
            <a:r>
              <a:rPr lang="en-US" baseline="0" dirty="0" smtClean="0"/>
              <a:t>The assessment should highlight areas for further investigation. The assessment may reveal unexpected findings, but may also reveal findings that most stakeholders know, but this assessment provides the data to back it up. Developing a report that no one reads or uses is not a good use of time or money. The plans for using the results should guide the assessment in the first place.</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a:t>
            </a:fld>
            <a:endParaRPr lang="en-US"/>
          </a:p>
        </p:txBody>
      </p:sp>
    </p:spTree>
    <p:extLst>
      <p:ext uri="{BB962C8B-B14F-4D97-AF65-F5344CB8AC3E}">
        <p14:creationId xmlns:p14="http://schemas.microsoft.com/office/powerpoint/2010/main" val="3508022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next three slides focus</a:t>
            </a:r>
            <a:r>
              <a:rPr lang="en-US" baseline="0" dirty="0" smtClean="0"/>
              <a:t> on using the NSCA results for SC investment planning. </a:t>
            </a:r>
            <a:r>
              <a:rPr lang="en-US" dirty="0" smtClean="0"/>
              <a:t>Some </a:t>
            </a:r>
            <a:r>
              <a:rPr lang="en-US" dirty="0"/>
              <a:t>key questions that need to be considered as the</a:t>
            </a:r>
            <a:r>
              <a:rPr lang="en-US" baseline="0" dirty="0"/>
              <a:t> government, partners and other </a:t>
            </a:r>
            <a:r>
              <a:rPr lang="en-US" baseline="0" dirty="0" smtClean="0"/>
              <a:t>stakeholders </a:t>
            </a:r>
            <a:r>
              <a:rPr lang="en-US" baseline="0" dirty="0"/>
              <a:t>consider where to invest. </a:t>
            </a:r>
            <a:r>
              <a:rPr lang="en-US" dirty="0"/>
              <a:t>The </a:t>
            </a:r>
            <a:r>
              <a:rPr lang="en-US" dirty="0" smtClean="0"/>
              <a:t>blue </a:t>
            </a:r>
            <a:r>
              <a:rPr lang="en-US" dirty="0"/>
              <a:t>indicates</a:t>
            </a:r>
            <a:r>
              <a:rPr lang="en-US" baseline="0" dirty="0"/>
              <a:t> steps where NSCA data directly informs. </a:t>
            </a:r>
            <a:r>
              <a:rPr lang="en-US" baseline="0" dirty="0" smtClean="0"/>
              <a:t>Get them to tell you for performance we are looking at KPIs and for capability we are looking at CMM. The </a:t>
            </a:r>
            <a:r>
              <a:rPr lang="en-US" baseline="0" dirty="0"/>
              <a:t>light blue indicates steps where NSCA data is likely to provide some indirect context or information. The NSCA results may be useful for new grant applications/funding requests, such as </a:t>
            </a:r>
            <a:r>
              <a:rPr lang="en-US" baseline="0" dirty="0" err="1"/>
              <a:t>Gavi</a:t>
            </a:r>
            <a:r>
              <a:rPr lang="en-US" baseline="0" dirty="0"/>
              <a:t> HSS grants, Global Fund HSS grants, or GFF funding. Many funding opportunities now have assessment requirements or data expectations to back up funding requests.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a:t>
            </a:fld>
            <a:endParaRPr lang="en-US"/>
          </a:p>
        </p:txBody>
      </p:sp>
    </p:spTree>
    <p:extLst>
      <p:ext uri="{BB962C8B-B14F-4D97-AF65-F5344CB8AC3E}">
        <p14:creationId xmlns:p14="http://schemas.microsoft.com/office/powerpoint/2010/main" val="33368886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Recognize</a:t>
            </a:r>
            <a:r>
              <a:rPr lang="en-US" baseline="0" dirty="0"/>
              <a:t> that the written outputs are just one aspect of Reporting and Dissemination. Much of this will also be done through presentations and meetings. </a:t>
            </a:r>
            <a:r>
              <a:rPr lang="en-US" baseline="0" dirty="0" smtClean="0"/>
              <a:t>Note our current technical reports have lengthy annexes with all of the results and analysis tables to support further deep dives.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a:t>
            </a:fld>
            <a:endParaRPr lang="en-US"/>
          </a:p>
        </p:txBody>
      </p:sp>
    </p:spTree>
    <p:extLst>
      <p:ext uri="{BB962C8B-B14F-4D97-AF65-F5344CB8AC3E}">
        <p14:creationId xmlns:p14="http://schemas.microsoft.com/office/powerpoint/2010/main" val="3764931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An example where three NSCA capability areas are chosen to focus on, due to weak indicators,</a:t>
            </a:r>
            <a:r>
              <a:rPr lang="en-US" baseline="0" dirty="0"/>
              <a:t> </a:t>
            </a:r>
            <a:r>
              <a:rPr lang="en-US" dirty="0"/>
              <a:t>the investment decisions that are made, and expected (or actual) improvements in scores</a:t>
            </a:r>
            <a:r>
              <a:rPr lang="en-US" dirty="0" smtClean="0"/>
              <a:t>. Note we don’t have a formula for investment</a:t>
            </a:r>
            <a:r>
              <a:rPr lang="en-US" baseline="0" dirty="0" smtClean="0"/>
              <a:t> of X amount equals Y improvement.</a:t>
            </a:r>
            <a:endParaRPr lang="en-US" dirty="0"/>
          </a:p>
        </p:txBody>
      </p:sp>
      <p:sp>
        <p:nvSpPr>
          <p:cNvPr id="4" name="Slide Number Placeholder 3"/>
          <p:cNvSpPr>
            <a:spLocks noGrp="1"/>
          </p:cNvSpPr>
          <p:nvPr>
            <p:ph type="sldNum" sz="quarter" idx="10"/>
          </p:nvPr>
        </p:nvSpPr>
        <p:spPr/>
        <p:txBody>
          <a:bodyPr/>
          <a:lstStyle/>
          <a:p>
            <a:fld id="{8CA7FF42-749A-44B8-B001-B9EA9DD863D9}"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615436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D43D48-BA6D-044B-863E-6AA2EE913DA4}" type="datetimeFigureOut">
              <a:rPr lang="en-US" smtClean="0"/>
              <a:t>11/15/19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1174930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D43D48-BA6D-044B-863E-6AA2EE913DA4}" type="datetimeFigureOut">
              <a:rPr lang="en-US" smtClean="0"/>
              <a:t>11/15/19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308072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D43D48-BA6D-044B-863E-6AA2EE913DA4}" type="datetimeFigureOut">
              <a:rPr lang="en-US" smtClean="0"/>
              <a:t>11/15/19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199233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ed/Gray 1 Content">
    <p:bg>
      <p:bgPr>
        <a:solidFill>
          <a:srgbClr val="E7E7E5"/>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414FB1AD-D69E-B741-965A-0BAE826C2FA6}" type="datetime1">
              <a:rPr lang="en-US" smtClean="0"/>
              <a:pPr/>
              <a:t>11/15/19</a:t>
            </a:fld>
            <a:endParaRPr lang="en-US"/>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2" name="Title Placeholder 1"/>
          <p:cNvSpPr>
            <a:spLocks noGrp="1"/>
          </p:cNvSpPr>
          <p:nvPr>
            <p:ph type="title"/>
          </p:nvPr>
        </p:nvSpPr>
        <p:spPr>
          <a:xfrm>
            <a:off x="914805" y="812237"/>
            <a:ext cx="10363200" cy="701731"/>
          </a:xfrm>
          <a:prstGeom prst="rect">
            <a:avLst/>
          </a:prstGeom>
        </p:spPr>
        <p:txBody>
          <a:bodyPr vert="horz" lIns="91440" tIns="45720" rIns="91440" bIns="45720" rtlCol="0" anchor="b" anchorCtr="0">
            <a:spAutoFit/>
          </a:bodyPr>
          <a:lstStyle/>
          <a:p>
            <a:r>
              <a:rPr lang="en-US"/>
              <a:t>Click to edit Master title style</a:t>
            </a:r>
            <a:endParaRPr lang="en-US" dirty="0"/>
          </a:p>
        </p:txBody>
      </p:sp>
      <p:sp>
        <p:nvSpPr>
          <p:cNvPr id="13" name="Text Placeholder 2"/>
          <p:cNvSpPr>
            <a:spLocks noGrp="1"/>
          </p:cNvSpPr>
          <p:nvPr>
            <p:ph idx="1"/>
          </p:nvPr>
        </p:nvSpPr>
        <p:spPr>
          <a:xfrm>
            <a:off x="914400" y="1715549"/>
            <a:ext cx="10363200" cy="423323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40103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3_Red/Gray 2 Content">
  <p:cSld name="3_Red/Gray 2 Content">
    <p:bg>
      <p:bgPr>
        <a:solidFill>
          <a:schemeClr val="lt1"/>
        </a:solidFill>
        <a:effectLst/>
      </p:bgPr>
    </p:bg>
    <p:spTree>
      <p:nvGrpSpPr>
        <p:cNvPr id="1" name="Shape 141"/>
        <p:cNvGrpSpPr/>
        <p:nvPr/>
      </p:nvGrpSpPr>
      <p:grpSpPr>
        <a:xfrm>
          <a:off x="0" y="0"/>
          <a:ext cx="0" cy="0"/>
          <a:chOff x="0" y="0"/>
          <a:chExt cx="0" cy="0"/>
        </a:xfrm>
      </p:grpSpPr>
      <p:sp>
        <p:nvSpPr>
          <p:cNvPr id="142" name="Shape 142"/>
          <p:cNvSpPr txBox="1">
            <a:spLocks noGrp="1"/>
          </p:cNvSpPr>
          <p:nvPr>
            <p:ph type="body" idx="1"/>
          </p:nvPr>
        </p:nvSpPr>
        <p:spPr>
          <a:xfrm>
            <a:off x="914805" y="1715549"/>
            <a:ext cx="5079595" cy="4233230"/>
          </a:xfrm>
          <a:prstGeom prst="rect">
            <a:avLst/>
          </a:prstGeom>
          <a:noFill/>
          <a:ln>
            <a:noFill/>
          </a:ln>
        </p:spPr>
        <p:txBody>
          <a:bodyPr spcFirstLastPara="1" wrap="square" lIns="91425" tIns="91425" rIns="91425" bIns="91425" anchor="t" anchorCtr="0"/>
          <a:lstStyle>
            <a:lvl1pPr marL="604738" marR="0" lvl="0" indent="-470352" algn="l" rtl="0">
              <a:spcBef>
                <a:spcPts val="0"/>
              </a:spcBef>
              <a:spcAft>
                <a:spcPts val="0"/>
              </a:spcAft>
              <a:buClr>
                <a:srgbClr val="6C6463"/>
              </a:buClr>
              <a:buSzPts val="2000"/>
              <a:buChar char="•"/>
              <a:defRPr b="0" i="0" u="none" strike="noStrike" cap="none">
                <a:solidFill>
                  <a:srgbClr val="6C6463"/>
                </a:solidFill>
              </a:defRPr>
            </a:lvl1pPr>
            <a:lvl2pPr marL="1209477" marR="0" lvl="1" indent="-453554" algn="l" rtl="0">
              <a:spcBef>
                <a:spcPts val="1058"/>
              </a:spcBef>
              <a:spcAft>
                <a:spcPts val="0"/>
              </a:spcAft>
              <a:buClr>
                <a:srgbClr val="6C6463"/>
              </a:buClr>
              <a:buSzPts val="1800"/>
              <a:buChar char="–"/>
              <a:defRPr b="0" i="0" u="none" strike="noStrike" cap="none">
                <a:solidFill>
                  <a:srgbClr val="6C6463"/>
                </a:solidFill>
              </a:defRPr>
            </a:lvl2pPr>
            <a:lvl3pPr marL="1814215" marR="0" lvl="2" indent="-436756" algn="l" rtl="0">
              <a:spcBef>
                <a:spcPts val="1058"/>
              </a:spcBef>
              <a:spcAft>
                <a:spcPts val="0"/>
              </a:spcAft>
              <a:buClr>
                <a:srgbClr val="6C6463"/>
              </a:buClr>
              <a:buSzPts val="1600"/>
              <a:buChar char="•"/>
              <a:defRPr b="0" i="0" u="none" strike="noStrike" cap="none">
                <a:solidFill>
                  <a:srgbClr val="6C6463"/>
                </a:solidFill>
              </a:defRPr>
            </a:lvl3pPr>
            <a:lvl4pPr marL="2418954" marR="0" lvl="3" indent="-419957" algn="l" rtl="0">
              <a:spcBef>
                <a:spcPts val="370"/>
              </a:spcBef>
              <a:spcAft>
                <a:spcPts val="0"/>
              </a:spcAft>
              <a:buClr>
                <a:srgbClr val="6C6463"/>
              </a:buClr>
              <a:buSzPts val="1400"/>
              <a:buChar char="–"/>
              <a:defRPr b="0" i="0" u="none" strike="noStrike" cap="none">
                <a:solidFill>
                  <a:srgbClr val="6C6463"/>
                </a:solidFill>
              </a:defRPr>
            </a:lvl4pPr>
            <a:lvl5pPr marL="3023692" marR="0" lvl="4" indent="-403159" algn="l" rtl="0">
              <a:spcBef>
                <a:spcPts val="423"/>
              </a:spcBef>
              <a:spcAft>
                <a:spcPts val="0"/>
              </a:spcAft>
              <a:buClr>
                <a:srgbClr val="6C6463"/>
              </a:buClr>
              <a:buSzPts val="1200"/>
              <a:buChar char="»"/>
              <a:defRPr b="0" i="0" u="none" strike="noStrike" cap="none">
                <a:solidFill>
                  <a:srgbClr val="6C6463"/>
                </a:solidFill>
              </a:defRPr>
            </a:lvl5pPr>
            <a:lvl6pPr marL="3628431" marR="0" lvl="5" indent="-403159" algn="l" rtl="0">
              <a:spcBef>
                <a:spcPts val="476"/>
              </a:spcBef>
              <a:spcAft>
                <a:spcPts val="0"/>
              </a:spcAft>
              <a:buClr>
                <a:srgbClr val="6C6463"/>
              </a:buClr>
              <a:buSzPts val="1200"/>
              <a:buChar char="•"/>
              <a:defRPr b="0" i="0" u="none" strike="noStrike" cap="none">
                <a:solidFill>
                  <a:srgbClr val="6C6463"/>
                </a:solidFill>
              </a:defRPr>
            </a:lvl6pPr>
            <a:lvl7pPr marL="4233169" marR="0" lvl="6" indent="-403159" algn="l" rtl="0">
              <a:spcBef>
                <a:spcPts val="476"/>
              </a:spcBef>
              <a:spcAft>
                <a:spcPts val="0"/>
              </a:spcAft>
              <a:buClr>
                <a:srgbClr val="6C6463"/>
              </a:buClr>
              <a:buSzPts val="1200"/>
              <a:buChar char="•"/>
              <a:defRPr b="0" i="0" u="none" strike="noStrike" cap="none">
                <a:solidFill>
                  <a:srgbClr val="6C6463"/>
                </a:solidFill>
              </a:defRPr>
            </a:lvl7pPr>
            <a:lvl8pPr marL="4837908" marR="0" lvl="7" indent="-403159" algn="l" rtl="0">
              <a:spcBef>
                <a:spcPts val="476"/>
              </a:spcBef>
              <a:spcAft>
                <a:spcPts val="0"/>
              </a:spcAft>
              <a:buClr>
                <a:srgbClr val="6C6463"/>
              </a:buClr>
              <a:buSzPts val="1200"/>
              <a:buChar char="•"/>
              <a:defRPr b="0" i="0" u="none" strike="noStrike" cap="none">
                <a:solidFill>
                  <a:srgbClr val="6C6463"/>
                </a:solidFill>
              </a:defRPr>
            </a:lvl8pPr>
            <a:lvl9pPr marL="5442646" marR="0" lvl="8" indent="-403159" algn="l" rtl="0">
              <a:spcBef>
                <a:spcPts val="476"/>
              </a:spcBef>
              <a:spcAft>
                <a:spcPts val="0"/>
              </a:spcAft>
              <a:buClr>
                <a:srgbClr val="6C6463"/>
              </a:buClr>
              <a:buSzPts val="1200"/>
              <a:buChar char="•"/>
              <a:defRPr b="0" i="0" u="none" strike="noStrike" cap="none">
                <a:solidFill>
                  <a:srgbClr val="6C6463"/>
                </a:solidFill>
              </a:defRPr>
            </a:lvl9pPr>
          </a:lstStyle>
          <a:p>
            <a:endParaRPr/>
          </a:p>
        </p:txBody>
      </p:sp>
      <p:sp>
        <p:nvSpPr>
          <p:cNvPr id="143" name="Shape 143"/>
          <p:cNvSpPr txBox="1">
            <a:spLocks noGrp="1"/>
          </p:cNvSpPr>
          <p:nvPr>
            <p:ph type="body" idx="2"/>
          </p:nvPr>
        </p:nvSpPr>
        <p:spPr>
          <a:xfrm>
            <a:off x="6197600" y="1715549"/>
            <a:ext cx="5080405" cy="4233230"/>
          </a:xfrm>
          <a:prstGeom prst="rect">
            <a:avLst/>
          </a:prstGeom>
          <a:noFill/>
          <a:ln>
            <a:noFill/>
          </a:ln>
        </p:spPr>
        <p:txBody>
          <a:bodyPr spcFirstLastPara="1" wrap="square" lIns="91425" tIns="91425" rIns="91425" bIns="91425" anchor="t" anchorCtr="0"/>
          <a:lstStyle>
            <a:lvl1pPr marL="604738" marR="0" lvl="0" indent="-470352" algn="l" rtl="0">
              <a:spcBef>
                <a:spcPts val="0"/>
              </a:spcBef>
              <a:spcAft>
                <a:spcPts val="0"/>
              </a:spcAft>
              <a:buClr>
                <a:srgbClr val="6C6463"/>
              </a:buClr>
              <a:buSzPts val="2000"/>
              <a:buChar char="•"/>
              <a:defRPr b="0" i="0" u="none" strike="noStrike" cap="none">
                <a:solidFill>
                  <a:srgbClr val="6C6463"/>
                </a:solidFill>
              </a:defRPr>
            </a:lvl1pPr>
            <a:lvl2pPr marL="1209477" marR="0" lvl="1" indent="-453554" algn="l" rtl="0">
              <a:spcBef>
                <a:spcPts val="1058"/>
              </a:spcBef>
              <a:spcAft>
                <a:spcPts val="0"/>
              </a:spcAft>
              <a:buClr>
                <a:srgbClr val="6C6463"/>
              </a:buClr>
              <a:buSzPts val="1800"/>
              <a:buChar char="–"/>
              <a:defRPr b="0" i="0" u="none" strike="noStrike" cap="none">
                <a:solidFill>
                  <a:srgbClr val="6C6463"/>
                </a:solidFill>
              </a:defRPr>
            </a:lvl2pPr>
            <a:lvl3pPr marL="1814215" marR="0" lvl="2" indent="-436756" algn="l" rtl="0">
              <a:spcBef>
                <a:spcPts val="1058"/>
              </a:spcBef>
              <a:spcAft>
                <a:spcPts val="0"/>
              </a:spcAft>
              <a:buClr>
                <a:srgbClr val="6C6463"/>
              </a:buClr>
              <a:buSzPts val="1600"/>
              <a:buChar char="•"/>
              <a:defRPr b="0" i="0" u="none" strike="noStrike" cap="none">
                <a:solidFill>
                  <a:srgbClr val="6C6463"/>
                </a:solidFill>
              </a:defRPr>
            </a:lvl3pPr>
            <a:lvl4pPr marL="2418954" marR="0" lvl="3" indent="-419957" algn="l" rtl="0">
              <a:spcBef>
                <a:spcPts val="370"/>
              </a:spcBef>
              <a:spcAft>
                <a:spcPts val="0"/>
              </a:spcAft>
              <a:buClr>
                <a:srgbClr val="6C6463"/>
              </a:buClr>
              <a:buSzPts val="1400"/>
              <a:buChar char="–"/>
              <a:defRPr b="0" i="0" u="none" strike="noStrike" cap="none">
                <a:solidFill>
                  <a:srgbClr val="6C6463"/>
                </a:solidFill>
              </a:defRPr>
            </a:lvl4pPr>
            <a:lvl5pPr marL="3023692" marR="0" lvl="4" indent="-403159" algn="l" rtl="0">
              <a:spcBef>
                <a:spcPts val="423"/>
              </a:spcBef>
              <a:spcAft>
                <a:spcPts val="0"/>
              </a:spcAft>
              <a:buClr>
                <a:srgbClr val="6C6463"/>
              </a:buClr>
              <a:buSzPts val="1200"/>
              <a:buChar char="»"/>
              <a:defRPr b="0" i="0" u="none" strike="noStrike" cap="none">
                <a:solidFill>
                  <a:srgbClr val="6C6463"/>
                </a:solidFill>
              </a:defRPr>
            </a:lvl5pPr>
            <a:lvl6pPr marL="3628431" marR="0" lvl="5" indent="-403159" algn="l" rtl="0">
              <a:spcBef>
                <a:spcPts val="476"/>
              </a:spcBef>
              <a:spcAft>
                <a:spcPts val="0"/>
              </a:spcAft>
              <a:buClr>
                <a:srgbClr val="6C6463"/>
              </a:buClr>
              <a:buSzPts val="1200"/>
              <a:buChar char="•"/>
              <a:defRPr b="0" i="0" u="none" strike="noStrike" cap="none">
                <a:solidFill>
                  <a:srgbClr val="6C6463"/>
                </a:solidFill>
              </a:defRPr>
            </a:lvl6pPr>
            <a:lvl7pPr marL="4233169" marR="0" lvl="6" indent="-403159" algn="l" rtl="0">
              <a:spcBef>
                <a:spcPts val="476"/>
              </a:spcBef>
              <a:spcAft>
                <a:spcPts val="0"/>
              </a:spcAft>
              <a:buClr>
                <a:srgbClr val="6C6463"/>
              </a:buClr>
              <a:buSzPts val="1200"/>
              <a:buChar char="•"/>
              <a:defRPr b="0" i="0" u="none" strike="noStrike" cap="none">
                <a:solidFill>
                  <a:srgbClr val="6C6463"/>
                </a:solidFill>
              </a:defRPr>
            </a:lvl7pPr>
            <a:lvl8pPr marL="4837908" marR="0" lvl="7" indent="-403159" algn="l" rtl="0">
              <a:spcBef>
                <a:spcPts val="476"/>
              </a:spcBef>
              <a:spcAft>
                <a:spcPts val="0"/>
              </a:spcAft>
              <a:buClr>
                <a:srgbClr val="6C6463"/>
              </a:buClr>
              <a:buSzPts val="1200"/>
              <a:buChar char="•"/>
              <a:defRPr b="0" i="0" u="none" strike="noStrike" cap="none">
                <a:solidFill>
                  <a:srgbClr val="6C6463"/>
                </a:solidFill>
              </a:defRPr>
            </a:lvl8pPr>
            <a:lvl9pPr marL="5442646" marR="0" lvl="8" indent="-403159" algn="l" rtl="0">
              <a:spcBef>
                <a:spcPts val="476"/>
              </a:spcBef>
              <a:spcAft>
                <a:spcPts val="0"/>
              </a:spcAft>
              <a:buClr>
                <a:srgbClr val="6C6463"/>
              </a:buClr>
              <a:buSzPts val="1200"/>
              <a:buChar char="•"/>
              <a:defRPr b="0" i="0" u="none" strike="noStrike" cap="none">
                <a:solidFill>
                  <a:srgbClr val="6C6463"/>
                </a:solidFill>
              </a:defRPr>
            </a:lvl9pPr>
          </a:lstStyle>
          <a:p>
            <a:endParaRPr/>
          </a:p>
        </p:txBody>
      </p:sp>
      <p:sp>
        <p:nvSpPr>
          <p:cNvPr id="144" name="Shape 144"/>
          <p:cNvSpPr txBox="1">
            <a:spLocks noGrp="1"/>
          </p:cNvSpPr>
          <p:nvPr>
            <p:ph type="sldNum" idx="12"/>
          </p:nvPr>
        </p:nvSpPr>
        <p:spPr>
          <a:xfrm>
            <a:off x="9144000" y="6408096"/>
            <a:ext cx="2844800" cy="246221"/>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94" b="0" i="0" u="none" strike="noStrike" cap="none">
                <a:solidFill>
                  <a:srgbClr val="6C6463"/>
                </a:solidFill>
              </a:defRPr>
            </a:lvl1pPr>
            <a:lvl2pPr marL="0" marR="0" lvl="1" indent="0" algn="r" rtl="0">
              <a:spcBef>
                <a:spcPts val="0"/>
              </a:spcBef>
              <a:buNone/>
              <a:defRPr sz="794" b="0" i="0" u="none" strike="noStrike" cap="none">
                <a:solidFill>
                  <a:srgbClr val="6C6463"/>
                </a:solidFill>
              </a:defRPr>
            </a:lvl2pPr>
            <a:lvl3pPr marL="0" marR="0" lvl="2" indent="0" algn="r" rtl="0">
              <a:spcBef>
                <a:spcPts val="0"/>
              </a:spcBef>
              <a:buNone/>
              <a:defRPr sz="794" b="0" i="0" u="none" strike="noStrike" cap="none">
                <a:solidFill>
                  <a:srgbClr val="6C6463"/>
                </a:solidFill>
              </a:defRPr>
            </a:lvl3pPr>
            <a:lvl4pPr marL="0" marR="0" lvl="3" indent="0" algn="r" rtl="0">
              <a:spcBef>
                <a:spcPts val="0"/>
              </a:spcBef>
              <a:buNone/>
              <a:defRPr sz="794" b="0" i="0" u="none" strike="noStrike" cap="none">
                <a:solidFill>
                  <a:srgbClr val="6C6463"/>
                </a:solidFill>
              </a:defRPr>
            </a:lvl4pPr>
            <a:lvl5pPr marL="0" marR="0" lvl="4" indent="0" algn="r" rtl="0">
              <a:spcBef>
                <a:spcPts val="0"/>
              </a:spcBef>
              <a:buNone/>
              <a:defRPr sz="794" b="0" i="0" u="none" strike="noStrike" cap="none">
                <a:solidFill>
                  <a:srgbClr val="6C6463"/>
                </a:solidFill>
              </a:defRPr>
            </a:lvl5pPr>
            <a:lvl6pPr marL="0" marR="0" lvl="5" indent="0" algn="r" rtl="0">
              <a:spcBef>
                <a:spcPts val="0"/>
              </a:spcBef>
              <a:buNone/>
              <a:defRPr sz="794" b="0" i="0" u="none" strike="noStrike" cap="none">
                <a:solidFill>
                  <a:srgbClr val="6C6463"/>
                </a:solidFill>
              </a:defRPr>
            </a:lvl6pPr>
            <a:lvl7pPr marL="0" marR="0" lvl="6" indent="0" algn="r" rtl="0">
              <a:spcBef>
                <a:spcPts val="0"/>
              </a:spcBef>
              <a:buNone/>
              <a:defRPr sz="794" b="0" i="0" u="none" strike="noStrike" cap="none">
                <a:solidFill>
                  <a:srgbClr val="6C6463"/>
                </a:solidFill>
              </a:defRPr>
            </a:lvl7pPr>
            <a:lvl8pPr marL="0" marR="0" lvl="7" indent="0" algn="r" rtl="0">
              <a:spcBef>
                <a:spcPts val="0"/>
              </a:spcBef>
              <a:buNone/>
              <a:defRPr sz="794" b="0" i="0" u="none" strike="noStrike" cap="none">
                <a:solidFill>
                  <a:srgbClr val="6C6463"/>
                </a:solidFill>
              </a:defRPr>
            </a:lvl8pPr>
            <a:lvl9pPr marL="0" marR="0" lvl="8" indent="0" algn="r" rtl="0">
              <a:spcBef>
                <a:spcPts val="0"/>
              </a:spcBef>
              <a:buNone/>
              <a:defRPr sz="794" b="0" i="0" u="none" strike="noStrike" cap="none">
                <a:solidFill>
                  <a:srgbClr val="6C6463"/>
                </a:solidFill>
              </a:defRPr>
            </a:lvl9pPr>
          </a:lstStyle>
          <a:p>
            <a:fld id="{00000000-1234-1234-1234-123412341234}" type="slidenum">
              <a:rPr lang="en-US" smtClean="0"/>
              <a:pPr/>
              <a:t>‹#›</a:t>
            </a:fld>
            <a:endParaRPr lang="en-US"/>
          </a:p>
        </p:txBody>
      </p:sp>
      <p:sp>
        <p:nvSpPr>
          <p:cNvPr id="145" name="Shape 145"/>
          <p:cNvSpPr txBox="1">
            <a:spLocks noGrp="1"/>
          </p:cNvSpPr>
          <p:nvPr>
            <p:ph type="title"/>
          </p:nvPr>
        </p:nvSpPr>
        <p:spPr>
          <a:xfrm>
            <a:off x="914805" y="898413"/>
            <a:ext cx="10363200" cy="615554"/>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rgbClr val="0067B9"/>
              </a:buClr>
              <a:buSzPts val="1400"/>
              <a:buNone/>
              <a:defRPr sz="3174" b="0" i="0" u="none" strike="noStrike" cap="none">
                <a:solidFill>
                  <a:srgbClr val="0067B9"/>
                </a:solidFill>
              </a:defRPr>
            </a:lvl1pPr>
            <a:lvl2pPr lvl="1" indent="0">
              <a:spcBef>
                <a:spcPts val="0"/>
              </a:spcBef>
              <a:spcAft>
                <a:spcPts val="0"/>
              </a:spcAft>
              <a:buSzPts val="1400"/>
              <a:buNone/>
              <a:defRPr sz="2381"/>
            </a:lvl2pPr>
            <a:lvl3pPr lvl="2" indent="0">
              <a:spcBef>
                <a:spcPts val="0"/>
              </a:spcBef>
              <a:spcAft>
                <a:spcPts val="0"/>
              </a:spcAft>
              <a:buSzPts val="1400"/>
              <a:buNone/>
              <a:defRPr sz="2381"/>
            </a:lvl3pPr>
            <a:lvl4pPr lvl="3" indent="0">
              <a:spcBef>
                <a:spcPts val="0"/>
              </a:spcBef>
              <a:spcAft>
                <a:spcPts val="0"/>
              </a:spcAft>
              <a:buSzPts val="1400"/>
              <a:buNone/>
              <a:defRPr sz="2381"/>
            </a:lvl4pPr>
            <a:lvl5pPr lvl="4" indent="0">
              <a:spcBef>
                <a:spcPts val="0"/>
              </a:spcBef>
              <a:spcAft>
                <a:spcPts val="0"/>
              </a:spcAft>
              <a:buSzPts val="1400"/>
              <a:buNone/>
              <a:defRPr sz="2381"/>
            </a:lvl5pPr>
            <a:lvl6pPr lvl="5" indent="0">
              <a:spcBef>
                <a:spcPts val="0"/>
              </a:spcBef>
              <a:spcAft>
                <a:spcPts val="0"/>
              </a:spcAft>
              <a:buSzPts val="1400"/>
              <a:buNone/>
              <a:defRPr sz="2381"/>
            </a:lvl6pPr>
            <a:lvl7pPr lvl="6" indent="0">
              <a:spcBef>
                <a:spcPts val="0"/>
              </a:spcBef>
              <a:spcAft>
                <a:spcPts val="0"/>
              </a:spcAft>
              <a:buSzPts val="1400"/>
              <a:buNone/>
              <a:defRPr sz="2381"/>
            </a:lvl7pPr>
            <a:lvl8pPr lvl="7" indent="0">
              <a:spcBef>
                <a:spcPts val="0"/>
              </a:spcBef>
              <a:spcAft>
                <a:spcPts val="0"/>
              </a:spcAft>
              <a:buSzPts val="1400"/>
              <a:buNone/>
              <a:defRPr sz="2381"/>
            </a:lvl8pPr>
            <a:lvl9pPr lvl="8" indent="0">
              <a:spcBef>
                <a:spcPts val="0"/>
              </a:spcBef>
              <a:spcAft>
                <a:spcPts val="0"/>
              </a:spcAft>
              <a:buSzPts val="1400"/>
              <a:buNone/>
              <a:defRPr sz="2381"/>
            </a:lvl9pPr>
          </a:lstStyle>
          <a:p>
            <a:endParaRPr/>
          </a:p>
        </p:txBody>
      </p:sp>
    </p:spTree>
    <p:extLst>
      <p:ext uri="{BB962C8B-B14F-4D97-AF65-F5344CB8AC3E}">
        <p14:creationId xmlns:p14="http://schemas.microsoft.com/office/powerpoint/2010/main" val="357139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D43D48-BA6D-044B-863E-6AA2EE913DA4}" type="datetimeFigureOut">
              <a:rPr lang="en-US" smtClean="0"/>
              <a:t>11/15/19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941300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D43D48-BA6D-044B-863E-6AA2EE913DA4}" type="datetimeFigureOut">
              <a:rPr lang="en-US" smtClean="0"/>
              <a:t>11/15/19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2069363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D43D48-BA6D-044B-863E-6AA2EE913DA4}" type="datetimeFigureOut">
              <a:rPr lang="en-US" smtClean="0"/>
              <a:t>11/15/19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1286277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D43D48-BA6D-044B-863E-6AA2EE913DA4}" type="datetimeFigureOut">
              <a:rPr lang="en-US" smtClean="0"/>
              <a:t>11/15/19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19011821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D43D48-BA6D-044B-863E-6AA2EE913DA4}" type="datetimeFigureOut">
              <a:rPr lang="en-US" smtClean="0"/>
              <a:t>11/15/19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759093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D43D48-BA6D-044B-863E-6AA2EE913DA4}" type="datetimeFigureOut">
              <a:rPr lang="en-US" smtClean="0"/>
              <a:t>11/15/19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20347510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ED43D48-BA6D-044B-863E-6AA2EE913DA4}" type="datetimeFigureOut">
              <a:rPr lang="en-US" smtClean="0"/>
              <a:t>11/15/19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15310672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ED43D48-BA6D-044B-863E-6AA2EE913DA4}" type="datetimeFigureOut">
              <a:rPr lang="en-US" smtClean="0"/>
              <a:t>11/15/19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1497775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D43D48-BA6D-044B-863E-6AA2EE913DA4}" type="datetimeFigureOut">
              <a:rPr lang="en-US" smtClean="0"/>
              <a:t>11/15/19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50220C-33F2-1C43-9667-1F7049FE1F3D}" type="slidenum">
              <a:rPr lang="en-US" smtClean="0"/>
              <a:t>‹#›</a:t>
            </a:fld>
            <a:endParaRPr lang="en-US"/>
          </a:p>
        </p:txBody>
      </p:sp>
    </p:spTree>
    <p:extLst>
      <p:ext uri="{BB962C8B-B14F-4D97-AF65-F5344CB8AC3E}">
        <p14:creationId xmlns:p14="http://schemas.microsoft.com/office/powerpoint/2010/main" val="21352873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70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s://apps.who.int/iris/bitstream/handle/10665/272861/9789241514293-eng.pdf" TargetMode="External"/><Relationship Id="rId3" Type="http://schemas.openxmlformats.org/officeDocument/2006/relationships/hyperlink" Target="https://www.msh.org/sites/msh.org/files/mds3-ch38-planningmgmt-mar2012.pdf" TargetMode="External"/><Relationship Id="rId7" Type="http://schemas.openxmlformats.org/officeDocument/2006/relationships/hyperlink" Target="https://hbr.org/2007/01/leading-change-why-transformation-efforts-fail" TargetMode="External"/><Relationship Id="rId2" Type="http://schemas.openxmlformats.org/officeDocument/2006/relationships/hyperlink" Target="http://supplychainsforchildren.org/en/news/guide-and-toolkit-for-strengthening-public-health-supply-chains-through-capacity-development" TargetMode="External"/><Relationship Id="rId1" Type="http://schemas.openxmlformats.org/officeDocument/2006/relationships/slideLayout" Target="../slideLayouts/slideLayout2.xml"/><Relationship Id="rId6" Type="http://schemas.openxmlformats.org/officeDocument/2006/relationships/hyperlink" Target="http://www.who.int/immunization/programmes_systems/supply_chain/EVM-JS_final.pdf" TargetMode="External"/><Relationship Id="rId5" Type="http://schemas.openxmlformats.org/officeDocument/2006/relationships/hyperlink" Target="http://www.jsi.com/JSIInternet/Inc/Common/_download_pub.cfm?id=14711&amp;lid=3" TargetMode="External"/><Relationship Id="rId4" Type="http://schemas.openxmlformats.org/officeDocument/2006/relationships/hyperlink" Target="https://www.k4health.org/sites/default/files/planning_and_implementing_a_logistics_system_design_activity.pdf"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 xmlns:a16="http://schemas.microsoft.com/office/drawing/2014/main" id="{AE1A8982-A8FE-434C-841B-957CA43B7779}"/>
              </a:ext>
            </a:extLst>
          </p:cNvPr>
          <p:cNvSpPr/>
          <p:nvPr/>
        </p:nvSpPr>
        <p:spPr>
          <a:xfrm>
            <a:off x="0" y="-37408"/>
            <a:ext cx="12192000" cy="6932815"/>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61" kern="0" dirty="0">
              <a:solidFill>
                <a:sysClr val="windowText" lastClr="000000"/>
              </a:solidFill>
            </a:endParaRPr>
          </a:p>
        </p:txBody>
      </p:sp>
      <p:cxnSp>
        <p:nvCxnSpPr>
          <p:cNvPr id="6" name="Straight Connector 5">
            <a:extLst>
              <a:ext uri="{FF2B5EF4-FFF2-40B4-BE49-F238E27FC236}">
                <a16:creationId xmlns="" xmlns:a16="http://schemas.microsoft.com/office/drawing/2014/main" id="{6A2C2400-55C3-4622-BE03-9CA2A2E9F769}"/>
              </a:ext>
            </a:extLst>
          </p:cNvPr>
          <p:cNvCxnSpPr/>
          <p:nvPr/>
        </p:nvCxnSpPr>
        <p:spPr>
          <a:xfrm>
            <a:off x="6096000" y="6111864"/>
            <a:ext cx="0" cy="603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1">
            <a:extLst>
              <a:ext uri="{FF2B5EF4-FFF2-40B4-BE49-F238E27FC236}">
                <a16:creationId xmlns="" xmlns:a16="http://schemas.microsoft.com/office/drawing/2014/main" id="{65F477E9-DF8E-4C9C-9F9D-9EA894096F0D}"/>
              </a:ext>
            </a:extLst>
          </p:cNvPr>
          <p:cNvSpPr>
            <a:spLocks noGrp="1"/>
          </p:cNvSpPr>
          <p:nvPr/>
        </p:nvSpPr>
        <p:spPr>
          <a:xfrm>
            <a:off x="2362201" y="1479551"/>
            <a:ext cx="9186332" cy="2462213"/>
          </a:xfrm>
          <a:prstGeom prst="rect">
            <a:avLst/>
          </a:prstGeom>
          <a:effectLst/>
        </p:spPr>
        <p:txBody>
          <a:bodyPr anchor="b">
            <a:normAutofit/>
          </a:bodyPr>
          <a:lstStyle>
            <a:lvl1pPr defTabSz="457200">
              <a:defRPr sz="2800">
                <a:solidFill>
                  <a:schemeClr val="tx1"/>
                </a:solidFill>
                <a:latin typeface="Arial" panose="020B0604020202020204" pitchFamily="34" charset="0"/>
              </a:defRPr>
            </a:lvl1pPr>
            <a:lvl2pPr marL="742950" indent="-285750" defTabSz="457200">
              <a:defRPr sz="2800">
                <a:solidFill>
                  <a:schemeClr val="tx1"/>
                </a:solidFill>
                <a:latin typeface="Arial" panose="020B0604020202020204" pitchFamily="34" charset="0"/>
              </a:defRPr>
            </a:lvl2pPr>
            <a:lvl3pPr marL="1143000" indent="-228600" defTabSz="457200">
              <a:defRPr sz="2800">
                <a:solidFill>
                  <a:schemeClr val="tx1"/>
                </a:solidFill>
                <a:latin typeface="Arial" panose="020B0604020202020204" pitchFamily="34" charset="0"/>
              </a:defRPr>
            </a:lvl3pPr>
            <a:lvl4pPr marL="1600200" indent="-228600" defTabSz="457200">
              <a:defRPr sz="2800">
                <a:solidFill>
                  <a:schemeClr val="tx1"/>
                </a:solidFill>
                <a:latin typeface="Arial" panose="020B0604020202020204" pitchFamily="34" charset="0"/>
              </a:defRPr>
            </a:lvl4pPr>
            <a:lvl5pPr marL="2057400" indent="-228600" defTabSz="457200">
              <a:defRPr sz="2800">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80000"/>
              </a:lnSpc>
            </a:pPr>
            <a:r>
              <a:rPr lang="en-US" altLang="en-US" sz="3200" dirty="0">
                <a:solidFill>
                  <a:srgbClr val="FFFFFF"/>
                </a:solidFill>
                <a:latin typeface="Gill Sans MT" panose="020B0502020104020203" pitchFamily="34" charset="0"/>
                <a:ea typeface="Gill Sans MT" panose="020B0502020104020203" pitchFamily="34" charset="0"/>
                <a:cs typeface="Gill Sans MT" panose="020B0502020104020203" pitchFamily="34" charset="0"/>
              </a:rPr>
              <a:t>NATIONAL SUPPLY CHAIN ASSESSMENT (NSCA2.0) STAKEHOLDER TRAINING</a:t>
            </a:r>
          </a:p>
          <a:p>
            <a:pPr>
              <a:lnSpc>
                <a:spcPct val="80000"/>
              </a:lnSpc>
            </a:pPr>
            <a:r>
              <a:rPr lang="en-US" altLang="en-US" sz="320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Day </a:t>
            </a:r>
            <a:r>
              <a:rPr lang="en-US" altLang="en-US" sz="3200" dirty="0" smtClean="0">
                <a:solidFill>
                  <a:srgbClr val="FFFF00"/>
                </a:solidFill>
                <a:latin typeface="Gill Sans MT" panose="020B0502020104020203" pitchFamily="34" charset="0"/>
                <a:ea typeface="Gill Sans MT" panose="020B0502020104020203" pitchFamily="34" charset="0"/>
                <a:cs typeface="Gill Sans MT" panose="020B0502020104020203" pitchFamily="34" charset="0"/>
              </a:rPr>
              <a:t>4: </a:t>
            </a:r>
            <a:r>
              <a:rPr lang="en-US" altLang="en-US" sz="320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Use of NSCA </a:t>
            </a:r>
            <a:r>
              <a:rPr lang="en-US" altLang="en-US" sz="3200" dirty="0" smtClean="0">
                <a:solidFill>
                  <a:srgbClr val="FFFF00"/>
                </a:solidFill>
                <a:latin typeface="Gill Sans MT" panose="020B0502020104020203" pitchFamily="34" charset="0"/>
                <a:ea typeface="Gill Sans MT" panose="020B0502020104020203" pitchFamily="34" charset="0"/>
                <a:cs typeface="Gill Sans MT" panose="020B0502020104020203" pitchFamily="34" charset="0"/>
              </a:rPr>
              <a:t>Results</a:t>
            </a:r>
            <a:endParaRPr lang="en-US" altLang="en-US" sz="3200" dirty="0">
              <a:solidFill>
                <a:srgbClr val="FFFF00"/>
              </a:solidFill>
              <a:latin typeface="Gill Sans MT" panose="020B0502020104020203" pitchFamily="34" charset="0"/>
              <a:ea typeface="Gill Sans MT" panose="020B0502020104020203" pitchFamily="34" charset="0"/>
              <a:cs typeface="Gill Sans MT" panose="020B0502020104020203" pitchFamily="34" charset="0"/>
            </a:endParaRPr>
          </a:p>
          <a:p>
            <a:pPr eaLnBrk="1" hangingPunct="1">
              <a:lnSpc>
                <a:spcPct val="80000"/>
              </a:lnSpc>
            </a:pPr>
            <a:endParaRPr lang="en-US" altLang="en-US" sz="800" dirty="0">
              <a:solidFill>
                <a:srgbClr val="000000"/>
              </a:solidFill>
              <a:latin typeface="Gill Sans MT" panose="020B0502020104020203" pitchFamily="34" charset="0"/>
              <a:ea typeface="Gill Sans MT" panose="020B0502020104020203" pitchFamily="34" charset="0"/>
              <a:cs typeface="Gill Sans MT" panose="020B0502020104020203" pitchFamily="34" charset="0"/>
            </a:endParaRPr>
          </a:p>
        </p:txBody>
      </p:sp>
      <p:pic>
        <p:nvPicPr>
          <p:cNvPr id="39943" name="Picture 3" descr="C:\Users\Mariana Rodrigues\AppData\Local\Microsoft\Windows\INetCacheContent.Word\Horizontal_RGB_294_White.png">
            <a:extLst>
              <a:ext uri="{FF2B5EF4-FFF2-40B4-BE49-F238E27FC236}">
                <a16:creationId xmlns="" xmlns:a16="http://schemas.microsoft.com/office/drawing/2014/main" id="{B66CD02E-BDDC-4D38-B0AF-B1EDBE2856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335" t="13753" r="7623" b="12534"/>
          <a:stretch>
            <a:fillRect/>
          </a:stretch>
        </p:blipFill>
        <p:spPr bwMode="auto">
          <a:xfrm>
            <a:off x="4377875" y="6130914"/>
            <a:ext cx="16668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 xmlns:a16="http://schemas.microsoft.com/office/drawing/2014/main" id="{918F998B-3CDE-42DF-AF26-6A2CE33904E3}"/>
              </a:ext>
            </a:extLst>
          </p:cNvPr>
          <p:cNvSpPr txBox="1"/>
          <p:nvPr/>
        </p:nvSpPr>
        <p:spPr>
          <a:xfrm>
            <a:off x="6147252" y="6100390"/>
            <a:ext cx="5912774" cy="584775"/>
          </a:xfrm>
          <a:prstGeom prst="rect">
            <a:avLst/>
          </a:prstGeom>
          <a:noFill/>
        </p:spPr>
        <p:txBody>
          <a:bodyPr wrap="square" rtlCol="0">
            <a:spAutoFit/>
          </a:bodyPr>
          <a:lstStyle/>
          <a:p>
            <a:r>
              <a:rPr lang="en-US" sz="1600" b="1" dirty="0">
                <a:solidFill>
                  <a:schemeClr val="bg1"/>
                </a:solidFill>
                <a:latin typeface="+mj-lt"/>
              </a:rPr>
              <a:t>USAID Global Health Supply Chain Program - Technical Assistance - National Supply Chain Assessment Task Order </a:t>
            </a:r>
          </a:p>
        </p:txBody>
      </p:sp>
    </p:spTree>
    <p:extLst>
      <p:ext uri="{BB962C8B-B14F-4D97-AF65-F5344CB8AC3E}">
        <p14:creationId xmlns:p14="http://schemas.microsoft.com/office/powerpoint/2010/main" val="39722112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6036" y="0"/>
            <a:ext cx="12084967" cy="580800"/>
          </a:xfrm>
        </p:spPr>
        <p:txBody>
          <a:bodyPr>
            <a:noAutofit/>
          </a:bodyPr>
          <a:lstStyle/>
          <a:p>
            <a:r>
              <a:rPr lang="en-US" sz="3600" b="1" dirty="0">
                <a:solidFill>
                  <a:srgbClr val="C00000"/>
                </a:solidFill>
                <a:latin typeface="Gill Sans MT" panose="020B0502020104020203" pitchFamily="34" charset="0"/>
              </a:rPr>
              <a:t>National </a:t>
            </a:r>
            <a:r>
              <a:rPr lang="en-US" sz="3600" b="1" dirty="0" smtClean="0">
                <a:solidFill>
                  <a:srgbClr val="C00000"/>
                </a:solidFill>
                <a:latin typeface="Gill Sans MT" panose="020B0502020104020203" pitchFamily="34" charset="0"/>
              </a:rPr>
              <a:t>Strategic Planning </a:t>
            </a:r>
            <a:r>
              <a:rPr lang="en-US" sz="3600" b="1" dirty="0">
                <a:solidFill>
                  <a:srgbClr val="C00000"/>
                </a:solidFill>
                <a:latin typeface="Gill Sans MT" panose="020B0502020104020203" pitchFamily="34" charset="0"/>
              </a:rPr>
              <a:t>and System </a:t>
            </a:r>
            <a:r>
              <a:rPr lang="en-US" sz="3600" b="1" dirty="0" smtClean="0">
                <a:solidFill>
                  <a:srgbClr val="C00000"/>
                </a:solidFill>
                <a:latin typeface="Gill Sans MT" panose="020B0502020104020203" pitchFamily="34" charset="0"/>
              </a:rPr>
              <a:t>Design/Reform</a:t>
            </a:r>
            <a:endParaRPr lang="en-US" sz="3600" b="1" dirty="0">
              <a:solidFill>
                <a:srgbClr val="C00000"/>
              </a:solidFill>
              <a:latin typeface="Gill Sans MT" panose="020B0502020104020203" pitchFamily="34" charset="0"/>
            </a:endParaRPr>
          </a:p>
        </p:txBody>
      </p:sp>
      <p:pic>
        <p:nvPicPr>
          <p:cNvPr id="2112" name="Picture 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43007"/>
            <a:ext cx="5787923" cy="62559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13" name="Picture 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4078" y="909221"/>
            <a:ext cx="5351442" cy="4821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Rectangle 45"/>
          <p:cNvSpPr/>
          <p:nvPr/>
        </p:nvSpPr>
        <p:spPr>
          <a:xfrm>
            <a:off x="6525949" y="5615595"/>
            <a:ext cx="5203107" cy="458587"/>
          </a:xfrm>
          <a:prstGeom prst="rect">
            <a:avLst/>
          </a:prstGeom>
        </p:spPr>
        <p:txBody>
          <a:bodyPr wrap="square">
            <a:spAutoFit/>
          </a:bodyPr>
          <a:lstStyle/>
          <a:p>
            <a:r>
              <a:rPr lang="en-US" sz="1190" dirty="0">
                <a:latin typeface="Gill Sans MT" panose="020B0502020104020203" pitchFamily="34" charset="0"/>
              </a:rPr>
              <a:t>From: USAID | DELIVER PROJECT, Task Order 1. 2009. Planning and Implementing a Logistics System Design Activity. USAID | DELIVER PROJECT.</a:t>
            </a:r>
          </a:p>
        </p:txBody>
      </p:sp>
      <p:sp>
        <p:nvSpPr>
          <p:cNvPr id="54" name="Rectangle 53"/>
          <p:cNvSpPr/>
          <p:nvPr/>
        </p:nvSpPr>
        <p:spPr>
          <a:xfrm>
            <a:off x="5787923" y="6355505"/>
            <a:ext cx="4134420" cy="458587"/>
          </a:xfrm>
          <a:prstGeom prst="rect">
            <a:avLst/>
          </a:prstGeom>
        </p:spPr>
        <p:txBody>
          <a:bodyPr wrap="square">
            <a:spAutoFit/>
          </a:bodyPr>
          <a:lstStyle/>
          <a:p>
            <a:r>
              <a:rPr lang="en-US" sz="1190" dirty="0">
                <a:latin typeface="Gill Sans MT" panose="020B0502020104020203" pitchFamily="34" charset="0"/>
              </a:rPr>
              <a:t>From: UNICEF, 2016: </a:t>
            </a:r>
            <a:r>
              <a:rPr lang="en-US" sz="1190" i="1" dirty="0">
                <a:latin typeface="Gill Sans MT" panose="020B0502020104020203" pitchFamily="34" charset="0"/>
              </a:rPr>
              <a:t>Process Guide and Toolkit for Strengthening Public Health Supply Chains through Capacity Development</a:t>
            </a:r>
            <a:r>
              <a:rPr lang="en-US" sz="1190" dirty="0">
                <a:latin typeface="Gill Sans MT" panose="020B0502020104020203" pitchFamily="34" charset="0"/>
              </a:rPr>
              <a:t> </a:t>
            </a:r>
          </a:p>
        </p:txBody>
      </p:sp>
    </p:spTree>
    <p:extLst>
      <p:ext uri="{BB962C8B-B14F-4D97-AF65-F5344CB8AC3E}">
        <p14:creationId xmlns:p14="http://schemas.microsoft.com/office/powerpoint/2010/main" val="5584075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23087" y="492043"/>
            <a:ext cx="8004225" cy="580800"/>
          </a:xfrm>
        </p:spPr>
        <p:txBody>
          <a:bodyPr>
            <a:noAutofit/>
          </a:bodyPr>
          <a:lstStyle/>
          <a:p>
            <a:r>
              <a:rPr lang="en-US" sz="3600" b="1" dirty="0" smtClean="0">
                <a:solidFill>
                  <a:srgbClr val="C00000"/>
                </a:solidFill>
                <a:latin typeface="Gill Sans MT" panose="020B0502020104020203" pitchFamily="34" charset="0"/>
              </a:rPr>
              <a:t>Example of Using the NSCA for Strategic Planning--Zambia</a:t>
            </a:r>
            <a:endParaRPr lang="en-US" sz="3600" b="1" dirty="0">
              <a:solidFill>
                <a:srgbClr val="C00000"/>
              </a:solidFill>
              <a:latin typeface="Gill Sans MT" panose="020B0502020104020203" pitchFamily="34" charset="0"/>
            </a:endParaRPr>
          </a:p>
        </p:txBody>
      </p:sp>
      <p:sp>
        <p:nvSpPr>
          <p:cNvPr id="6" name="Content Placeholder 13"/>
          <p:cNvSpPr txBox="1">
            <a:spLocks/>
          </p:cNvSpPr>
          <p:nvPr/>
        </p:nvSpPr>
        <p:spPr>
          <a:xfrm>
            <a:off x="523086" y="1682591"/>
            <a:ext cx="6132895" cy="1800297"/>
          </a:xfrm>
          <a:prstGeom prst="rect">
            <a:avLst/>
          </a:prstGeom>
        </p:spPr>
        <p:txBody>
          <a:bodyPr vert="horz" lIns="120949" tIns="60475" rIns="120949" bIns="60475" rtlCol="0">
            <a:noAutofit/>
          </a:bodyPr>
          <a:lstStyle>
            <a:lvl1pPr marL="230188" indent="-230188" algn="l" defTabSz="457200" rtl="0" eaLnBrk="1" latinLnBrk="0" hangingPunct="1">
              <a:spcBef>
                <a:spcPts val="0"/>
              </a:spcBef>
              <a:spcAft>
                <a:spcPts val="800"/>
              </a:spcAft>
              <a:buFont typeface="Arial"/>
              <a:buChar char="•"/>
              <a:defRPr sz="1600" b="0" i="0" kern="1200">
                <a:solidFill>
                  <a:srgbClr val="6C6463"/>
                </a:solidFill>
                <a:latin typeface="Gill Sans MT"/>
                <a:ea typeface="+mn-ea"/>
                <a:cs typeface="Gill Sans MT"/>
              </a:defRPr>
            </a:lvl1pPr>
            <a:lvl2pPr marL="684213" indent="-230188" algn="l" defTabSz="457200" rtl="0" eaLnBrk="1" latinLnBrk="0" hangingPunct="1">
              <a:spcBef>
                <a:spcPts val="0"/>
              </a:spcBef>
              <a:spcAft>
                <a:spcPts val="800"/>
              </a:spcAft>
              <a:buFont typeface="Arial"/>
              <a:buChar char="–"/>
              <a:defRPr sz="1600" b="0" i="0" kern="1200">
                <a:solidFill>
                  <a:srgbClr val="6C6463"/>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tx1"/>
                </a:solidFill>
              </a:rPr>
              <a:t>The 2017 NSCA funded by USAID provided one input into the supply chain strategic planning.</a:t>
            </a:r>
            <a:endParaRPr lang="en-US" sz="2000" dirty="0">
              <a:solidFill>
                <a:schemeClr val="tx1"/>
              </a:solidFill>
            </a:endParaRPr>
          </a:p>
          <a:p>
            <a:r>
              <a:rPr lang="en-US" sz="2000" dirty="0" smtClean="0">
                <a:solidFill>
                  <a:schemeClr val="tx1"/>
                </a:solidFill>
              </a:rPr>
              <a:t>The country conducted a </a:t>
            </a:r>
            <a:r>
              <a:rPr lang="en-GB" sz="2000" dirty="0">
                <a:solidFill>
                  <a:schemeClr val="tx1"/>
                </a:solidFill>
              </a:rPr>
              <a:t>Procurement and Supply Chain Management Bottlenecks </a:t>
            </a:r>
            <a:r>
              <a:rPr lang="en-GB" sz="2000" dirty="0" smtClean="0">
                <a:solidFill>
                  <a:schemeClr val="tx1"/>
                </a:solidFill>
              </a:rPr>
              <a:t> Analysis </a:t>
            </a:r>
            <a:r>
              <a:rPr lang="en-GB" sz="2000" dirty="0">
                <a:solidFill>
                  <a:schemeClr val="tx1"/>
                </a:solidFill>
              </a:rPr>
              <a:t>and Theory of Change </a:t>
            </a:r>
            <a:r>
              <a:rPr lang="en-GB" sz="2000" dirty="0" smtClean="0">
                <a:solidFill>
                  <a:schemeClr val="tx1"/>
                </a:solidFill>
              </a:rPr>
              <a:t>Retreat for two days funded by </a:t>
            </a:r>
            <a:r>
              <a:rPr lang="en-GB" sz="2000" dirty="0" err="1" smtClean="0">
                <a:solidFill>
                  <a:schemeClr val="tx1"/>
                </a:solidFill>
              </a:rPr>
              <a:t>Unicef</a:t>
            </a:r>
            <a:r>
              <a:rPr lang="en-GB" sz="2000" dirty="0" smtClean="0">
                <a:solidFill>
                  <a:schemeClr val="tx1"/>
                </a:solidFill>
              </a:rPr>
              <a:t> also </a:t>
            </a:r>
            <a:r>
              <a:rPr lang="en-US" sz="2000" dirty="0" smtClean="0">
                <a:solidFill>
                  <a:schemeClr val="tx1"/>
                </a:solidFill>
              </a:rPr>
              <a:t>in 2017.</a:t>
            </a:r>
          </a:p>
          <a:p>
            <a:r>
              <a:rPr lang="en-US" sz="2000" dirty="0" smtClean="0">
                <a:solidFill>
                  <a:schemeClr val="tx1"/>
                </a:solidFill>
              </a:rPr>
              <a:t>The results from the two activities were compared side by side and presented to the MOH and stakeholders.</a:t>
            </a:r>
          </a:p>
          <a:p>
            <a:r>
              <a:rPr lang="en-US" sz="2000" dirty="0" smtClean="0">
                <a:solidFill>
                  <a:schemeClr val="tx1"/>
                </a:solidFill>
              </a:rPr>
              <a:t>The results were used to develop the next Supply Chain Strategy and Implementation Plan, which was launched by the MOH in October 2019.</a:t>
            </a:r>
            <a:endParaRPr lang="en-US" sz="2000" dirty="0">
              <a:solidFill>
                <a:schemeClr val="tx1"/>
              </a:solidFill>
            </a:endParaRPr>
          </a:p>
          <a:p>
            <a:endParaRPr lang="en-US" sz="2000" dirty="0">
              <a:solidFill>
                <a:schemeClr val="tx1"/>
              </a:solidFill>
            </a:endParaRPr>
          </a:p>
          <a:p>
            <a:endParaRPr lang="en-US" sz="2000" dirty="0">
              <a:solidFill>
                <a:schemeClr val="tx1"/>
              </a:solidFill>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7308" t="12632" r="21670" b="6478"/>
          <a:stretch/>
        </p:blipFill>
        <p:spPr bwMode="auto">
          <a:xfrm>
            <a:off x="7534815" y="765544"/>
            <a:ext cx="4347007" cy="522715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Rectangle 2"/>
          <p:cNvSpPr/>
          <p:nvPr/>
        </p:nvSpPr>
        <p:spPr>
          <a:xfrm>
            <a:off x="7581806" y="6135007"/>
            <a:ext cx="4253023" cy="584775"/>
          </a:xfrm>
          <a:prstGeom prst="rect">
            <a:avLst/>
          </a:prstGeom>
        </p:spPr>
        <p:txBody>
          <a:bodyPr wrap="square">
            <a:spAutoFit/>
          </a:bodyPr>
          <a:lstStyle/>
          <a:p>
            <a:r>
              <a:rPr lang="en-US" sz="800" dirty="0" err="1">
                <a:latin typeface="Gill Sans MT" panose="020B0502020104020203" pitchFamily="34" charset="0"/>
              </a:rPr>
              <a:t>Axios</a:t>
            </a:r>
            <a:r>
              <a:rPr lang="en-US" sz="800" dirty="0">
                <a:latin typeface="Gill Sans MT" panose="020B0502020104020203" pitchFamily="34" charset="0"/>
              </a:rPr>
              <a:t> International, Inc. (2017). Zambia National Supply Chain Assessment Report: Capability and Performance. Submitted to the United States Agency for International Development by </a:t>
            </a:r>
            <a:r>
              <a:rPr lang="en-US" sz="800" dirty="0" err="1">
                <a:latin typeface="Gill Sans MT" panose="020B0502020104020203" pitchFamily="34" charset="0"/>
              </a:rPr>
              <a:t>Axios</a:t>
            </a:r>
            <a:r>
              <a:rPr lang="en-US" sz="800" dirty="0">
                <a:latin typeface="Gill Sans MT" panose="020B0502020104020203" pitchFamily="34" charset="0"/>
              </a:rPr>
              <a:t> International, Inc., under USAID Contract Number: AID-OAA-I-15-00029 / AID-OAA-TO-16-0013 - USAID Global Health Supply Chain Program Technical Assistance. </a:t>
            </a:r>
          </a:p>
        </p:txBody>
      </p:sp>
    </p:spTree>
    <p:extLst>
      <p:ext uri="{BB962C8B-B14F-4D97-AF65-F5344CB8AC3E}">
        <p14:creationId xmlns:p14="http://schemas.microsoft.com/office/powerpoint/2010/main" val="7313998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39518" y="201267"/>
            <a:ext cx="10363200" cy="580800"/>
          </a:xfrm>
        </p:spPr>
        <p:txBody>
          <a:bodyPr>
            <a:noAutofit/>
          </a:bodyPr>
          <a:lstStyle/>
          <a:p>
            <a:pPr algn="ctr"/>
            <a:r>
              <a:rPr lang="en-US" sz="3600" b="1" dirty="0">
                <a:solidFill>
                  <a:srgbClr val="C00000"/>
                </a:solidFill>
                <a:latin typeface="Gill Sans MT" panose="020B0502020104020203" pitchFamily="34" charset="0"/>
              </a:rPr>
              <a:t>Monitoring </a:t>
            </a:r>
            <a:r>
              <a:rPr lang="en-US" sz="3600" b="1" dirty="0" smtClean="0">
                <a:solidFill>
                  <a:srgbClr val="C00000"/>
                </a:solidFill>
                <a:latin typeface="Gill Sans MT" panose="020B0502020104020203" pitchFamily="34" charset="0"/>
              </a:rPr>
              <a:t>Improvement Over Time</a:t>
            </a:r>
            <a:endParaRPr lang="en-US" sz="3600" b="1" dirty="0">
              <a:solidFill>
                <a:srgbClr val="C00000"/>
              </a:solidFill>
              <a:latin typeface="Gill Sans MT" panose="020B0502020104020203" pitchFamily="34" charset="0"/>
            </a:endParaRPr>
          </a:p>
        </p:txBody>
      </p:sp>
      <p:pic>
        <p:nvPicPr>
          <p:cNvPr id="7170" name="Picture 2" descr="C:\Users\kpilz\Pictures\PPT art\Graph over tim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2853" y="2471998"/>
            <a:ext cx="7234240" cy="406742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13"/>
          <p:cNvSpPr txBox="1">
            <a:spLocks/>
          </p:cNvSpPr>
          <p:nvPr/>
        </p:nvSpPr>
        <p:spPr>
          <a:xfrm>
            <a:off x="523086" y="782443"/>
            <a:ext cx="11293775" cy="1800297"/>
          </a:xfrm>
          <a:prstGeom prst="rect">
            <a:avLst/>
          </a:prstGeom>
        </p:spPr>
        <p:txBody>
          <a:bodyPr vert="horz" lIns="120949" tIns="60475" rIns="120949" bIns="60475" rtlCol="0">
            <a:normAutofit lnSpcReduction="10000"/>
          </a:bodyPr>
          <a:lstStyle>
            <a:lvl1pPr marL="230188" indent="-230188" algn="l" defTabSz="457200" rtl="0" eaLnBrk="1" latinLnBrk="0" hangingPunct="1">
              <a:spcBef>
                <a:spcPts val="0"/>
              </a:spcBef>
              <a:spcAft>
                <a:spcPts val="800"/>
              </a:spcAft>
              <a:buFont typeface="Arial"/>
              <a:buChar char="•"/>
              <a:defRPr sz="1600" b="0" i="0" kern="1200">
                <a:solidFill>
                  <a:srgbClr val="6C6463"/>
                </a:solidFill>
                <a:latin typeface="Gill Sans MT"/>
                <a:ea typeface="+mn-ea"/>
                <a:cs typeface="Gill Sans MT"/>
              </a:defRPr>
            </a:lvl1pPr>
            <a:lvl2pPr marL="684213" indent="-230188" algn="l" defTabSz="457200" rtl="0" eaLnBrk="1" latinLnBrk="0" hangingPunct="1">
              <a:spcBef>
                <a:spcPts val="0"/>
              </a:spcBef>
              <a:spcAft>
                <a:spcPts val="800"/>
              </a:spcAft>
              <a:buFont typeface="Arial"/>
              <a:buChar char="–"/>
              <a:defRPr sz="1600" b="0" i="0" kern="1200">
                <a:solidFill>
                  <a:srgbClr val="6C6463"/>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a:solidFill>
                  <a:schemeClr val="tx1"/>
                </a:solidFill>
              </a:rPr>
              <a:t>NSCA KPIs can form the basis of a national supply chain M&amp;E Plan for regular performance monitoring</a:t>
            </a:r>
          </a:p>
          <a:p>
            <a:r>
              <a:rPr lang="en-US" sz="2400" dirty="0">
                <a:solidFill>
                  <a:schemeClr val="tx1"/>
                </a:solidFill>
              </a:rPr>
              <a:t>NSCAs can be conducted regularly to monitor improvements in capabilities</a:t>
            </a:r>
          </a:p>
          <a:p>
            <a:r>
              <a:rPr lang="en-US" sz="2400" dirty="0">
                <a:solidFill>
                  <a:schemeClr val="tx1"/>
                </a:solidFill>
              </a:rPr>
              <a:t>Periodic NSCAs can inform stakeholders about the impact of improvement plans</a:t>
            </a:r>
          </a:p>
          <a:p>
            <a:endParaRPr lang="en-US" sz="2400" dirty="0"/>
          </a:p>
          <a:p>
            <a:endParaRPr lang="en-US" sz="2116" dirty="0"/>
          </a:p>
        </p:txBody>
      </p:sp>
    </p:spTree>
    <p:extLst>
      <p:ext uri="{BB962C8B-B14F-4D97-AF65-F5344CB8AC3E}">
        <p14:creationId xmlns:p14="http://schemas.microsoft.com/office/powerpoint/2010/main" val="504874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01824" y="694062"/>
            <a:ext cx="6558194" cy="580800"/>
          </a:xfrm>
        </p:spPr>
        <p:txBody>
          <a:bodyPr>
            <a:noAutofit/>
          </a:bodyPr>
          <a:lstStyle/>
          <a:p>
            <a:r>
              <a:rPr lang="en-US" sz="3600" b="1" dirty="0" smtClean="0">
                <a:solidFill>
                  <a:srgbClr val="C00000"/>
                </a:solidFill>
                <a:latin typeface="Gill Sans MT" panose="020B0502020104020203" pitchFamily="34" charset="0"/>
              </a:rPr>
              <a:t>Example of Repeat NSCAs to Monitor Progress--Guinea</a:t>
            </a:r>
            <a:endParaRPr lang="en-US" sz="3600" b="1" dirty="0">
              <a:solidFill>
                <a:srgbClr val="C00000"/>
              </a:solidFill>
              <a:latin typeface="Gill Sans MT" panose="020B0502020104020203" pitchFamily="34" charset="0"/>
            </a:endParaRPr>
          </a:p>
        </p:txBody>
      </p:sp>
      <p:sp>
        <p:nvSpPr>
          <p:cNvPr id="2" name="Rectangle 1"/>
          <p:cNvSpPr/>
          <p:nvPr/>
        </p:nvSpPr>
        <p:spPr>
          <a:xfrm>
            <a:off x="7400260" y="6071214"/>
            <a:ext cx="4352260" cy="584775"/>
          </a:xfrm>
          <a:prstGeom prst="rect">
            <a:avLst/>
          </a:prstGeom>
        </p:spPr>
        <p:txBody>
          <a:bodyPr wrap="square">
            <a:spAutoFit/>
          </a:bodyPr>
          <a:lstStyle/>
          <a:p>
            <a:r>
              <a:rPr lang="en-US" sz="800" dirty="0">
                <a:latin typeface="Gill Sans MT" panose="020B0502020104020203" pitchFamily="34" charset="0"/>
              </a:rPr>
              <a:t>GHSC-PSM (2019). Guinea National Supply Chain Assessment Report: Capability and Performance. Submitted to the United States Agency for International Development by The Global Health Supply Chain-Procurement and Supply Management (GHSC-PSM) Project, under USAID Contract Number: AID-OAA-I-15-00004. </a:t>
            </a:r>
          </a:p>
        </p:txBody>
      </p:sp>
      <p:sp>
        <p:nvSpPr>
          <p:cNvPr id="3" name="TextBox 2"/>
          <p:cNvSpPr txBox="1"/>
          <p:nvPr/>
        </p:nvSpPr>
        <p:spPr>
          <a:xfrm>
            <a:off x="501824" y="1681647"/>
            <a:ext cx="6100995" cy="3170099"/>
          </a:xfrm>
          <a:prstGeom prst="rect">
            <a:avLst/>
          </a:prstGeom>
          <a:noFill/>
        </p:spPr>
        <p:txBody>
          <a:bodyPr wrap="square" rtlCol="0">
            <a:spAutoFit/>
          </a:bodyPr>
          <a:lstStyle/>
          <a:p>
            <a:endParaRPr lang="en-US" sz="2000" dirty="0">
              <a:latin typeface="Gill Sans MT" panose="020B0502020104020203" pitchFamily="34" charset="0"/>
            </a:endParaRPr>
          </a:p>
          <a:p>
            <a:pPr marL="285750" indent="-285750">
              <a:buFont typeface="Arial" panose="020B0604020202020204" pitchFamily="34" charset="0"/>
              <a:buChar char="•"/>
            </a:pPr>
            <a:r>
              <a:rPr lang="en-US" sz="2000" dirty="0" smtClean="0">
                <a:latin typeface="Gill Sans MT" panose="020B0502020104020203" pitchFamily="34" charset="0"/>
              </a:rPr>
              <a:t>NSCA conducted in 2016 and helped inform the development of the National Supply Chain </a:t>
            </a:r>
            <a:r>
              <a:rPr lang="en-US" sz="2000" dirty="0">
                <a:latin typeface="Gill Sans MT" panose="020B0502020104020203" pitchFamily="34" charset="0"/>
              </a:rPr>
              <a:t>Strategic Plan 2017–2024 </a:t>
            </a:r>
            <a:endParaRPr lang="en-US" sz="2000" dirty="0" smtClean="0">
              <a:latin typeface="Gill Sans MT" panose="020B0502020104020203" pitchFamily="34" charset="0"/>
            </a:endParaRPr>
          </a:p>
          <a:p>
            <a:endParaRPr lang="en-US" sz="2000" dirty="0" smtClean="0">
              <a:latin typeface="Gill Sans MT" panose="020B0502020104020203" pitchFamily="34" charset="0"/>
            </a:endParaRPr>
          </a:p>
          <a:p>
            <a:pPr marL="285750" indent="-285750">
              <a:buFont typeface="Arial" panose="020B0604020202020204" pitchFamily="34" charset="0"/>
              <a:buChar char="•"/>
            </a:pPr>
            <a:r>
              <a:rPr lang="en-US" sz="2000" dirty="0" smtClean="0">
                <a:latin typeface="Gill Sans MT" panose="020B0502020104020203" pitchFamily="34" charset="0"/>
              </a:rPr>
              <a:t>Second NSCA conducted in 2019 to assess progress made since the 2016 baseline and the level of implementation of the priority activities outlined in the Strategic Plan</a:t>
            </a:r>
            <a:endParaRPr lang="en-US" sz="2000" dirty="0">
              <a:latin typeface="Gill Sans MT" panose="020B0502020104020203" pitchFamily="34" charset="0"/>
            </a:endParaRPr>
          </a:p>
          <a:p>
            <a:endParaRPr lang="en-US" sz="2000" dirty="0">
              <a:latin typeface="Gill Sans MT" panose="020B0502020104020203" pitchFamily="34" charset="0"/>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3169" t="12187" r="19854" b="11323"/>
          <a:stretch/>
        </p:blipFill>
        <p:spPr bwMode="auto">
          <a:xfrm>
            <a:off x="7612913" y="789360"/>
            <a:ext cx="3668232" cy="516489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2142275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96913" y="412965"/>
            <a:ext cx="10363200" cy="580800"/>
          </a:xfrm>
        </p:spPr>
        <p:txBody>
          <a:bodyPr>
            <a:noAutofit/>
          </a:bodyPr>
          <a:lstStyle/>
          <a:p>
            <a:pPr algn="ctr"/>
            <a:r>
              <a:rPr lang="en-US" sz="3600" b="1" dirty="0" smtClean="0">
                <a:solidFill>
                  <a:srgbClr val="C00000"/>
                </a:solidFill>
                <a:latin typeface="Gill Sans MT" panose="020B0502020104020203" pitchFamily="34" charset="0"/>
              </a:rPr>
              <a:t>Repeat NSCAs in Rwanda: 2013/15/17</a:t>
            </a:r>
            <a:endParaRPr lang="en-US" sz="3600" b="1" dirty="0">
              <a:solidFill>
                <a:srgbClr val="C00000"/>
              </a:solidFill>
              <a:latin typeface="Gill Sans MT" panose="020B0502020104020203" pitchFamily="34" charset="0"/>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4972" t="14883" r="18020" b="14883"/>
          <a:stretch/>
        </p:blipFill>
        <p:spPr bwMode="auto">
          <a:xfrm>
            <a:off x="8326138" y="1818167"/>
            <a:ext cx="2710457" cy="349811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64971" t="14511" r="18081" b="15163"/>
          <a:stretch/>
        </p:blipFill>
        <p:spPr bwMode="auto">
          <a:xfrm>
            <a:off x="1491557" y="1775639"/>
            <a:ext cx="2730414" cy="354064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extBox 1"/>
          <p:cNvSpPr txBox="1"/>
          <p:nvPr/>
        </p:nvSpPr>
        <p:spPr>
          <a:xfrm>
            <a:off x="2453448" y="5322999"/>
            <a:ext cx="806631" cy="461665"/>
          </a:xfrm>
          <a:prstGeom prst="rect">
            <a:avLst/>
          </a:prstGeom>
          <a:noFill/>
        </p:spPr>
        <p:txBody>
          <a:bodyPr wrap="none" rtlCol="0">
            <a:spAutoFit/>
          </a:bodyPr>
          <a:lstStyle/>
          <a:p>
            <a:r>
              <a:rPr lang="en-US" sz="2400" dirty="0" smtClean="0"/>
              <a:t>2013</a:t>
            </a:r>
            <a:endParaRPr lang="en-US" sz="2400" dirty="0"/>
          </a:p>
        </p:txBody>
      </p:sp>
      <p:sp>
        <p:nvSpPr>
          <p:cNvPr id="8" name="TextBox 7"/>
          <p:cNvSpPr txBox="1"/>
          <p:nvPr/>
        </p:nvSpPr>
        <p:spPr>
          <a:xfrm>
            <a:off x="9357523" y="5322999"/>
            <a:ext cx="806631" cy="461665"/>
          </a:xfrm>
          <a:prstGeom prst="rect">
            <a:avLst/>
          </a:prstGeom>
          <a:noFill/>
        </p:spPr>
        <p:txBody>
          <a:bodyPr wrap="none" rtlCol="0">
            <a:spAutoFit/>
          </a:bodyPr>
          <a:lstStyle/>
          <a:p>
            <a:r>
              <a:rPr lang="en-US" sz="2400" dirty="0" smtClean="0"/>
              <a:t>2017</a:t>
            </a:r>
            <a:endParaRPr lang="en-US" sz="2400" dirty="0"/>
          </a:p>
        </p:txBody>
      </p:sp>
      <p:sp>
        <p:nvSpPr>
          <p:cNvPr id="9" name="TextBox 8"/>
          <p:cNvSpPr txBox="1"/>
          <p:nvPr/>
        </p:nvSpPr>
        <p:spPr>
          <a:xfrm>
            <a:off x="5838146" y="5322999"/>
            <a:ext cx="806631" cy="461665"/>
          </a:xfrm>
          <a:prstGeom prst="rect">
            <a:avLst/>
          </a:prstGeom>
          <a:noFill/>
        </p:spPr>
        <p:txBody>
          <a:bodyPr wrap="none" rtlCol="0">
            <a:spAutoFit/>
          </a:bodyPr>
          <a:lstStyle/>
          <a:p>
            <a:r>
              <a:rPr lang="en-US" sz="2400" dirty="0" smtClean="0"/>
              <a:t>2015</a:t>
            </a:r>
            <a:endParaRPr lang="en-US" sz="2400" dirty="0"/>
          </a:p>
        </p:txBody>
      </p:sp>
      <p:sp>
        <p:nvSpPr>
          <p:cNvPr id="3" name="TextBox 2"/>
          <p:cNvSpPr txBox="1"/>
          <p:nvPr/>
        </p:nvSpPr>
        <p:spPr>
          <a:xfrm>
            <a:off x="1413452" y="5784664"/>
            <a:ext cx="2886624" cy="369332"/>
          </a:xfrm>
          <a:prstGeom prst="rect">
            <a:avLst/>
          </a:prstGeom>
          <a:noFill/>
        </p:spPr>
        <p:txBody>
          <a:bodyPr wrap="none" rtlCol="0">
            <a:spAutoFit/>
          </a:bodyPr>
          <a:lstStyle/>
          <a:p>
            <a:r>
              <a:rPr lang="en-US" dirty="0" smtClean="0"/>
              <a:t>USAID Implementing Partner</a:t>
            </a:r>
            <a:endParaRPr lang="en-US" dirty="0"/>
          </a:p>
        </p:txBody>
      </p:sp>
      <p:sp>
        <p:nvSpPr>
          <p:cNvPr id="11" name="TextBox 10"/>
          <p:cNvSpPr txBox="1"/>
          <p:nvPr/>
        </p:nvSpPr>
        <p:spPr>
          <a:xfrm>
            <a:off x="8238054" y="5784664"/>
            <a:ext cx="2886624" cy="369332"/>
          </a:xfrm>
          <a:prstGeom prst="rect">
            <a:avLst/>
          </a:prstGeom>
          <a:noFill/>
        </p:spPr>
        <p:txBody>
          <a:bodyPr wrap="none" rtlCol="0">
            <a:spAutoFit/>
          </a:bodyPr>
          <a:lstStyle/>
          <a:p>
            <a:r>
              <a:rPr lang="en-US" dirty="0" smtClean="0"/>
              <a:t>USAID Implementing Partner</a:t>
            </a:r>
            <a:endParaRPr lang="en-US" dirty="0"/>
          </a:p>
        </p:txBody>
      </p:sp>
      <p:sp>
        <p:nvSpPr>
          <p:cNvPr id="12" name="TextBox 11"/>
          <p:cNvSpPr txBox="1"/>
          <p:nvPr/>
        </p:nvSpPr>
        <p:spPr>
          <a:xfrm>
            <a:off x="5034464" y="5795849"/>
            <a:ext cx="2413994" cy="369332"/>
          </a:xfrm>
          <a:prstGeom prst="rect">
            <a:avLst/>
          </a:prstGeom>
          <a:noFill/>
        </p:spPr>
        <p:txBody>
          <a:bodyPr wrap="none" rtlCol="0">
            <a:spAutoFit/>
          </a:bodyPr>
          <a:lstStyle/>
          <a:p>
            <a:r>
              <a:rPr lang="en-US" dirty="0" smtClean="0"/>
              <a:t>Government of Rwanda</a:t>
            </a:r>
            <a:endParaRPr lang="en-US" dirty="0"/>
          </a:p>
        </p:txBody>
      </p:sp>
    </p:spTree>
    <p:extLst>
      <p:ext uri="{BB962C8B-B14F-4D97-AF65-F5344CB8AC3E}">
        <p14:creationId xmlns:p14="http://schemas.microsoft.com/office/powerpoint/2010/main" val="9133222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6CEA99A-41E4-47D1-866E-5FA3F3E7D9E7}"/>
              </a:ext>
            </a:extLst>
          </p:cNvPr>
          <p:cNvSpPr>
            <a:spLocks noGrp="1"/>
          </p:cNvSpPr>
          <p:nvPr>
            <p:ph type="title"/>
          </p:nvPr>
        </p:nvSpPr>
        <p:spPr>
          <a:xfrm>
            <a:off x="627321" y="381000"/>
            <a:ext cx="10834577" cy="580800"/>
          </a:xfrm>
        </p:spPr>
        <p:txBody>
          <a:bodyPr>
            <a:noAutofit/>
          </a:bodyPr>
          <a:lstStyle/>
          <a:p>
            <a:pPr algn="ctr"/>
            <a:r>
              <a:rPr lang="en-US" sz="3600" b="1" dirty="0" smtClean="0">
                <a:solidFill>
                  <a:srgbClr val="C00000"/>
                </a:solidFill>
                <a:latin typeface="Gill Sans MT" panose="020B0502020104020203" pitchFamily="34" charset="0"/>
              </a:rPr>
              <a:t>Use of 2017 NSCA Results </a:t>
            </a:r>
            <a:r>
              <a:rPr lang="en-US" sz="3600" b="1" dirty="0">
                <a:solidFill>
                  <a:srgbClr val="C00000"/>
                </a:solidFill>
                <a:latin typeface="Gill Sans MT" panose="020B0502020104020203" pitchFamily="34" charset="0"/>
              </a:rPr>
              <a:t>– </a:t>
            </a:r>
            <a:r>
              <a:rPr lang="en-US" sz="3600" b="1" dirty="0" smtClean="0">
                <a:solidFill>
                  <a:srgbClr val="C00000"/>
                </a:solidFill>
                <a:latin typeface="Gill Sans MT" panose="020B0502020104020203" pitchFamily="34" charset="0"/>
              </a:rPr>
              <a:t>Rwanda </a:t>
            </a:r>
            <a:endParaRPr lang="en-US" sz="3600" b="1" dirty="0">
              <a:solidFill>
                <a:srgbClr val="C00000"/>
              </a:solidFill>
              <a:latin typeface="Gill Sans MT" panose="020B0502020104020203" pitchFamily="34" charset="0"/>
            </a:endParaRPr>
          </a:p>
        </p:txBody>
      </p:sp>
      <p:sp>
        <p:nvSpPr>
          <p:cNvPr id="3" name="Content Placeholder 2">
            <a:extLst>
              <a:ext uri="{FF2B5EF4-FFF2-40B4-BE49-F238E27FC236}">
                <a16:creationId xmlns:a16="http://schemas.microsoft.com/office/drawing/2014/main" xmlns="" id="{8C5D3CFD-147D-4E46-8ED4-1F942F028E16}"/>
              </a:ext>
            </a:extLst>
          </p:cNvPr>
          <p:cNvSpPr>
            <a:spLocks noGrp="1"/>
          </p:cNvSpPr>
          <p:nvPr>
            <p:ph idx="1"/>
          </p:nvPr>
        </p:nvSpPr>
        <p:spPr>
          <a:xfrm>
            <a:off x="914400" y="1219200"/>
            <a:ext cx="10820400" cy="5207000"/>
          </a:xfrm>
        </p:spPr>
        <p:txBody>
          <a:bodyPr>
            <a:normAutofit/>
          </a:bodyPr>
          <a:lstStyle/>
          <a:p>
            <a:pPr>
              <a:spcAft>
                <a:spcPct val="0"/>
              </a:spcAft>
              <a:buFontTx/>
              <a:buChar char="•"/>
              <a:defRPr/>
            </a:pPr>
            <a:r>
              <a:rPr lang="en-US" sz="2400" dirty="0">
                <a:solidFill>
                  <a:schemeClr val="tx1"/>
                </a:solidFill>
                <a:latin typeface="Gill Sans MT" panose="020B0502020104020203" pitchFamily="34" charset="0"/>
              </a:rPr>
              <a:t>Development of National Pharmacy Strategic Plan: 7 Year strategy (2018 -2024)</a:t>
            </a:r>
          </a:p>
          <a:p>
            <a:pPr>
              <a:spcAft>
                <a:spcPct val="0"/>
              </a:spcAft>
              <a:buFontTx/>
              <a:buChar char="•"/>
              <a:defRPr/>
            </a:pPr>
            <a:r>
              <a:rPr lang="en-US" altLang="en-US" sz="2400" dirty="0">
                <a:solidFill>
                  <a:schemeClr val="tx1"/>
                </a:solidFill>
                <a:latin typeface="Gill Sans MT" panose="020B0502020104020203" pitchFamily="34" charset="0"/>
              </a:rPr>
              <a:t>Measure Supply Chain performance against KPIs</a:t>
            </a:r>
          </a:p>
          <a:p>
            <a:pPr lvl="1"/>
            <a:r>
              <a:rPr lang="en-US" dirty="0">
                <a:latin typeface="Gill Sans MT" panose="020B0502020104020203" pitchFamily="34" charset="0"/>
              </a:rPr>
              <a:t>Stock out rate</a:t>
            </a:r>
          </a:p>
          <a:p>
            <a:pPr lvl="1"/>
            <a:r>
              <a:rPr lang="en-US" dirty="0">
                <a:latin typeface="Gill Sans MT" panose="020B0502020104020203" pitchFamily="34" charset="0"/>
              </a:rPr>
              <a:t>Stock according to plan</a:t>
            </a:r>
          </a:p>
          <a:p>
            <a:pPr lvl="1"/>
            <a:r>
              <a:rPr lang="en-US" dirty="0">
                <a:latin typeface="Gill Sans MT" panose="020B0502020104020203" pitchFamily="34" charset="0"/>
              </a:rPr>
              <a:t>On time delivery to facilities </a:t>
            </a:r>
          </a:p>
          <a:p>
            <a:pPr lvl="1"/>
            <a:r>
              <a:rPr lang="en-US" dirty="0">
                <a:latin typeface="Gill Sans MT" panose="020B0502020104020203" pitchFamily="34" charset="0"/>
              </a:rPr>
              <a:t>Stock turn around time</a:t>
            </a:r>
          </a:p>
          <a:p>
            <a:pPr lvl="1"/>
            <a:r>
              <a:rPr lang="en-US" dirty="0">
                <a:latin typeface="Gill Sans MT" panose="020B0502020104020203" pitchFamily="34" charset="0"/>
              </a:rPr>
              <a:t>Wastages </a:t>
            </a:r>
          </a:p>
          <a:p>
            <a:pPr lvl="1"/>
            <a:r>
              <a:rPr lang="en-US" dirty="0">
                <a:latin typeface="Gill Sans MT" panose="020B0502020104020203" pitchFamily="34" charset="0"/>
              </a:rPr>
              <a:t>e-LMIS Performance </a:t>
            </a:r>
          </a:p>
          <a:p>
            <a:pPr>
              <a:spcAft>
                <a:spcPct val="0"/>
              </a:spcAft>
              <a:buFontTx/>
              <a:buChar char="•"/>
              <a:defRPr/>
            </a:pPr>
            <a:r>
              <a:rPr lang="en-US" altLang="en-US" sz="2400" dirty="0">
                <a:solidFill>
                  <a:schemeClr val="tx1"/>
                </a:solidFill>
                <a:latin typeface="Gill Sans MT" panose="020B0502020104020203" pitchFamily="34" charset="0"/>
              </a:rPr>
              <a:t>Estimation of System Capability</a:t>
            </a:r>
          </a:p>
          <a:p>
            <a:pPr>
              <a:spcAft>
                <a:spcPct val="0"/>
              </a:spcAft>
              <a:buFontTx/>
              <a:buChar char="•"/>
              <a:defRPr/>
            </a:pPr>
            <a:r>
              <a:rPr lang="en-US" altLang="en-US" sz="2400" dirty="0">
                <a:solidFill>
                  <a:schemeClr val="tx1"/>
                </a:solidFill>
                <a:latin typeface="Gill Sans MT" panose="020B0502020104020203" pitchFamily="34" charset="0"/>
              </a:rPr>
              <a:t>Address key gaps identified and strengthen </a:t>
            </a:r>
            <a:r>
              <a:rPr lang="en-US" altLang="en-US" sz="2400" dirty="0" smtClean="0">
                <a:solidFill>
                  <a:schemeClr val="tx1"/>
                </a:solidFill>
                <a:latin typeface="Gill Sans MT" panose="020B0502020104020203" pitchFamily="34" charset="0"/>
              </a:rPr>
              <a:t>supply chain management</a:t>
            </a:r>
            <a:endParaRPr lang="en-US" altLang="en-US" sz="2400" dirty="0">
              <a:solidFill>
                <a:schemeClr val="tx1"/>
              </a:solidFill>
              <a:latin typeface="Gill Sans MT" panose="020B0502020104020203" pitchFamily="34" charset="0"/>
            </a:endParaRPr>
          </a:p>
          <a:p>
            <a:pPr>
              <a:spcAft>
                <a:spcPct val="0"/>
              </a:spcAft>
              <a:buFontTx/>
              <a:buChar char="•"/>
              <a:defRPr/>
            </a:pPr>
            <a:r>
              <a:rPr lang="en-US" altLang="en-US" sz="2400" dirty="0">
                <a:solidFill>
                  <a:schemeClr val="tx1"/>
                </a:solidFill>
                <a:latin typeface="Gill Sans MT" panose="020B0502020104020203" pitchFamily="34" charset="0"/>
              </a:rPr>
              <a:t>Advocacy for policy change where necessary and governance </a:t>
            </a:r>
          </a:p>
        </p:txBody>
      </p:sp>
    </p:spTree>
    <p:extLst>
      <p:ext uri="{BB962C8B-B14F-4D97-AF65-F5344CB8AC3E}">
        <p14:creationId xmlns:p14="http://schemas.microsoft.com/office/powerpoint/2010/main" val="20992805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1" y="346738"/>
            <a:ext cx="10363200" cy="580800"/>
          </a:xfrm>
        </p:spPr>
        <p:txBody>
          <a:bodyPr>
            <a:noAutofit/>
          </a:bodyPr>
          <a:lstStyle/>
          <a:p>
            <a:pPr algn="ctr"/>
            <a:r>
              <a:rPr lang="en-US" sz="3600" b="1" dirty="0">
                <a:solidFill>
                  <a:srgbClr val="C00000"/>
                </a:solidFill>
                <a:latin typeface="Gill Sans MT" panose="020B0502020104020203" pitchFamily="34" charset="0"/>
              </a:rPr>
              <a:t>Resources to </a:t>
            </a:r>
            <a:r>
              <a:rPr lang="en-US" sz="3600" b="1" dirty="0" smtClean="0">
                <a:solidFill>
                  <a:srgbClr val="C00000"/>
                </a:solidFill>
                <a:latin typeface="Gill Sans MT" panose="020B0502020104020203" pitchFamily="34" charset="0"/>
              </a:rPr>
              <a:t>Support Post-NSCA Actions</a:t>
            </a:r>
            <a:endParaRPr lang="en-US" sz="3600" b="1" dirty="0">
              <a:solidFill>
                <a:srgbClr val="C00000"/>
              </a:solidFill>
              <a:latin typeface="Gill Sans MT" panose="020B0502020104020203" pitchFamily="34" charset="0"/>
            </a:endParaRPr>
          </a:p>
        </p:txBody>
      </p:sp>
      <p:sp>
        <p:nvSpPr>
          <p:cNvPr id="14" name="Content Placeholder 13"/>
          <p:cNvSpPr>
            <a:spLocks noGrp="1"/>
          </p:cNvSpPr>
          <p:nvPr>
            <p:ph idx="1"/>
          </p:nvPr>
        </p:nvSpPr>
        <p:spPr>
          <a:xfrm>
            <a:off x="874207" y="1202468"/>
            <a:ext cx="10403394" cy="5341551"/>
          </a:xfrm>
        </p:spPr>
        <p:txBody>
          <a:bodyPr>
            <a:normAutofit/>
          </a:bodyPr>
          <a:lstStyle/>
          <a:p>
            <a:pPr>
              <a:buFont typeface="Wingdings" panose="05000000000000000000" pitchFamily="2" charset="2"/>
              <a:buChar char="ü"/>
            </a:pPr>
            <a:r>
              <a:rPr lang="en-US" sz="2381" dirty="0">
                <a:solidFill>
                  <a:schemeClr val="dk1"/>
                </a:solidFill>
                <a:latin typeface="Gill Sans MT" panose="020B0502020104020203" pitchFamily="34" charset="0"/>
                <a:hlinkClick r:id="rId2"/>
              </a:rPr>
              <a:t>UNICEF Process Guide and Toolkit for Strengthening Public Health Supply Chains through Capacity Development</a:t>
            </a:r>
            <a:r>
              <a:rPr lang="en-US" sz="2381" dirty="0">
                <a:solidFill>
                  <a:schemeClr val="dk1"/>
                </a:solidFill>
                <a:latin typeface="Gill Sans MT" panose="020B0502020104020203" pitchFamily="34" charset="0"/>
              </a:rPr>
              <a:t>  (UNICEF)</a:t>
            </a:r>
          </a:p>
          <a:p>
            <a:pPr>
              <a:buFont typeface="Wingdings" panose="05000000000000000000" pitchFamily="2" charset="2"/>
              <a:buChar char="ü"/>
            </a:pPr>
            <a:r>
              <a:rPr lang="en-US" sz="2381" dirty="0">
                <a:solidFill>
                  <a:schemeClr val="dk1"/>
                </a:solidFill>
                <a:latin typeface="Gill Sans MT" panose="020B0502020104020203" pitchFamily="34" charset="0"/>
                <a:hlinkClick r:id="rId3"/>
              </a:rPr>
              <a:t>Chapter 38: Planning for Pharmaceutical Management. In: MDS-3: Managing Access to Medicines and Other Health Technologies</a:t>
            </a:r>
            <a:r>
              <a:rPr lang="en-US" sz="2381" dirty="0">
                <a:solidFill>
                  <a:schemeClr val="dk1"/>
                </a:solidFill>
                <a:latin typeface="Gill Sans MT" panose="020B0502020104020203" pitchFamily="34" charset="0"/>
              </a:rPr>
              <a:t> (MSH)</a:t>
            </a:r>
          </a:p>
          <a:p>
            <a:pPr>
              <a:buFont typeface="Wingdings" panose="05000000000000000000" pitchFamily="2" charset="2"/>
              <a:buChar char="ü"/>
            </a:pPr>
            <a:r>
              <a:rPr lang="en-US" sz="2381" dirty="0">
                <a:solidFill>
                  <a:schemeClr val="dk1"/>
                </a:solidFill>
                <a:latin typeface="Gill Sans MT" panose="020B0502020104020203" pitchFamily="34" charset="0"/>
                <a:hlinkClick r:id="rId4"/>
              </a:rPr>
              <a:t>Planning and Implementing a Logistics System Design Activity</a:t>
            </a:r>
            <a:r>
              <a:rPr lang="en-US" sz="2381" dirty="0">
                <a:solidFill>
                  <a:schemeClr val="dk1"/>
                </a:solidFill>
                <a:latin typeface="Gill Sans MT" panose="020B0502020104020203" pitchFamily="34" charset="0"/>
              </a:rPr>
              <a:t> (DELIVER)</a:t>
            </a:r>
          </a:p>
          <a:p>
            <a:pPr>
              <a:buFont typeface="Wingdings" panose="05000000000000000000" pitchFamily="2" charset="2"/>
              <a:buChar char="ü"/>
            </a:pPr>
            <a:r>
              <a:rPr lang="en-US" sz="2381" dirty="0">
                <a:solidFill>
                  <a:schemeClr val="dk1"/>
                </a:solidFill>
                <a:latin typeface="Gill Sans MT" panose="020B0502020104020203" pitchFamily="34" charset="0"/>
                <a:hlinkClick r:id="rId5"/>
              </a:rPr>
              <a:t>The Pathway to Supply Chain Sustainability: A Planning Tool for Scaling &amp; Institutionalizing Innovations within Public Sector Supply Chains</a:t>
            </a:r>
            <a:r>
              <a:rPr lang="en-US" sz="2381" dirty="0">
                <a:solidFill>
                  <a:schemeClr val="dk1"/>
                </a:solidFill>
                <a:latin typeface="Gill Sans MT" panose="020B0502020104020203" pitchFamily="34" charset="0"/>
              </a:rPr>
              <a:t> (SC4CCM)</a:t>
            </a:r>
          </a:p>
          <a:p>
            <a:pPr>
              <a:buFont typeface="Wingdings" panose="05000000000000000000" pitchFamily="2" charset="2"/>
              <a:buChar char="ü"/>
            </a:pPr>
            <a:r>
              <a:rPr lang="en-US" sz="2381" dirty="0">
                <a:latin typeface="Gill Sans MT" panose="020B0502020104020203" pitchFamily="34" charset="0"/>
                <a:hlinkClick r:id="rId6"/>
              </a:rPr>
              <a:t>Achieving immunization targets with the comprehensive effective vaccine management (EVM) framework</a:t>
            </a:r>
            <a:r>
              <a:rPr lang="en-US" sz="2381" dirty="0">
                <a:latin typeface="Gill Sans MT" panose="020B0502020104020203" pitchFamily="34" charset="0"/>
              </a:rPr>
              <a:t> </a:t>
            </a:r>
            <a:r>
              <a:rPr lang="en-US" sz="2381" dirty="0">
                <a:solidFill>
                  <a:schemeClr val="dk1"/>
                </a:solidFill>
                <a:latin typeface="Gill Sans MT" panose="020B0502020104020203" pitchFamily="34" charset="0"/>
              </a:rPr>
              <a:t>(WHO/UNICEF)</a:t>
            </a:r>
          </a:p>
          <a:p>
            <a:pPr>
              <a:buFont typeface="Wingdings" panose="05000000000000000000" pitchFamily="2" charset="2"/>
              <a:buChar char="ü"/>
            </a:pPr>
            <a:r>
              <a:rPr lang="en-US" sz="2381" dirty="0">
                <a:solidFill>
                  <a:schemeClr val="dk1"/>
                </a:solidFill>
                <a:latin typeface="Gill Sans MT" panose="020B0502020104020203" pitchFamily="34" charset="0"/>
                <a:hlinkClick r:id="rId7"/>
              </a:rPr>
              <a:t>Leading Change: Why Transformation Efforts Fail </a:t>
            </a:r>
            <a:r>
              <a:rPr lang="en-US" sz="2381" dirty="0">
                <a:solidFill>
                  <a:schemeClr val="dk1"/>
                </a:solidFill>
                <a:latin typeface="Gill Sans MT" panose="020B0502020104020203" pitchFamily="34" charset="0"/>
              </a:rPr>
              <a:t>(Kotter, Harvard Business Review)</a:t>
            </a:r>
          </a:p>
          <a:p>
            <a:pPr>
              <a:buFont typeface="Wingdings" panose="05000000000000000000" pitchFamily="2" charset="2"/>
              <a:buChar char="ü"/>
            </a:pPr>
            <a:r>
              <a:rPr lang="en-US" sz="2381" dirty="0">
                <a:solidFill>
                  <a:schemeClr val="dk1"/>
                </a:solidFill>
                <a:latin typeface="Gill Sans MT" panose="020B0502020104020203" pitchFamily="34" charset="0"/>
                <a:hlinkClick r:id="rId8"/>
              </a:rPr>
              <a:t>Effective Vaccine Management (EVM) Guidance Note: How to Develop a Continuous Improvement Plan (CIP) </a:t>
            </a:r>
            <a:r>
              <a:rPr lang="en-US" sz="2381" dirty="0">
                <a:solidFill>
                  <a:schemeClr val="dk1"/>
                </a:solidFill>
                <a:latin typeface="Gill Sans MT" panose="020B0502020104020203" pitchFamily="34" charset="0"/>
              </a:rPr>
              <a:t>(WHO/UNICEF</a:t>
            </a:r>
            <a:r>
              <a:rPr lang="en-US" sz="2381">
                <a:solidFill>
                  <a:schemeClr val="dk1"/>
                </a:solidFill>
                <a:latin typeface="Gill Sans MT" panose="020B0502020104020203" pitchFamily="34" charset="0"/>
              </a:rPr>
              <a:t>). </a:t>
            </a:r>
            <a:endParaRPr lang="en-US" sz="2381" i="1" dirty="0">
              <a:solidFill>
                <a:schemeClr val="dk1"/>
              </a:solidFill>
              <a:latin typeface="Gill Sans MT" panose="020B0502020104020203" pitchFamily="34" charset="0"/>
            </a:endParaRPr>
          </a:p>
        </p:txBody>
      </p:sp>
    </p:spTree>
    <p:extLst>
      <p:ext uri="{BB962C8B-B14F-4D97-AF65-F5344CB8AC3E}">
        <p14:creationId xmlns:p14="http://schemas.microsoft.com/office/powerpoint/2010/main" val="18604910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a:extLst>
              <a:ext uri="{FF2B5EF4-FFF2-40B4-BE49-F238E27FC236}">
                <a16:creationId xmlns="" xmlns:a16="http://schemas.microsoft.com/office/drawing/2014/main" id="{829BC086-28E7-4967-969E-060E47ABE646}"/>
              </a:ext>
            </a:extLst>
          </p:cNvPr>
          <p:cNvSpPr>
            <a:spLocks noGrp="1"/>
          </p:cNvSpPr>
          <p:nvPr>
            <p:ph type="ctrTitle"/>
          </p:nvPr>
        </p:nvSpPr>
        <p:spPr>
          <a:xfrm>
            <a:off x="1341074" y="323973"/>
            <a:ext cx="9372600" cy="620458"/>
          </a:xfrm>
        </p:spPr>
        <p:txBody>
          <a:bodyPr>
            <a:normAutofit/>
          </a:bodyPr>
          <a:lstStyle/>
          <a:p>
            <a:pPr eaLnBrk="1" hangingPunct="1"/>
            <a:r>
              <a:rPr lang="en-US" altLang="en-US" sz="3600" b="1" dirty="0" smtClean="0">
                <a:solidFill>
                  <a:srgbClr val="C00000"/>
                </a:solidFill>
                <a:latin typeface="Gill Sans MT" panose="020B0502020104020203" pitchFamily="34" charset="0"/>
                <a:cs typeface="Gill Sans MT" panose="020B0502020104020203" pitchFamily="34" charset="0"/>
              </a:rPr>
              <a:t>Use of NSCA Results</a:t>
            </a:r>
            <a:endParaRPr lang="en-US" altLang="en-US" sz="3600" b="1" dirty="0">
              <a:solidFill>
                <a:srgbClr val="C00000"/>
              </a:solidFill>
              <a:latin typeface="Gill Sans MT" panose="020B0502020104020203" pitchFamily="34" charset="0"/>
              <a:cs typeface="Gill Sans MT" panose="020B0502020104020203" pitchFamily="34" charset="0"/>
            </a:endParaRPr>
          </a:p>
        </p:txBody>
      </p:sp>
      <p:sp>
        <p:nvSpPr>
          <p:cNvPr id="3" name="Subtitle 2">
            <a:extLst>
              <a:ext uri="{FF2B5EF4-FFF2-40B4-BE49-F238E27FC236}">
                <a16:creationId xmlns="" xmlns:a16="http://schemas.microsoft.com/office/drawing/2014/main" id="{F62CB67A-423F-4F0A-BA8E-1E5623F3CB6F}"/>
              </a:ext>
            </a:extLst>
          </p:cNvPr>
          <p:cNvSpPr>
            <a:spLocks noGrp="1"/>
          </p:cNvSpPr>
          <p:nvPr>
            <p:ph type="subTitle" idx="1"/>
          </p:nvPr>
        </p:nvSpPr>
        <p:spPr>
          <a:xfrm>
            <a:off x="261907" y="1147997"/>
            <a:ext cx="11668186" cy="5499224"/>
          </a:xfrm>
        </p:spPr>
        <p:txBody>
          <a:bodyPr>
            <a:normAutofit/>
          </a:bodyPr>
          <a:lstStyle/>
          <a:p>
            <a:pPr marL="457182" lvl="1" algn="l" defTabSz="912778">
              <a:lnSpc>
                <a:spcPct val="80000"/>
              </a:lnSpc>
              <a:spcBef>
                <a:spcPct val="20000"/>
              </a:spcBef>
              <a:spcAft>
                <a:spcPct val="0"/>
              </a:spcAft>
            </a:pPr>
            <a:r>
              <a:rPr lang="en-US" altLang="en-US" sz="3200" b="1" dirty="0">
                <a:solidFill>
                  <a:srgbClr val="C00000"/>
                </a:solidFill>
                <a:latin typeface="Gill Sans MT" panose="020B0502020104020203" pitchFamily="34" charset="0"/>
                <a:cs typeface="Gill Sans MT" panose="020B0502020104020203" pitchFamily="34" charset="0"/>
              </a:rPr>
              <a:t>Learning Objectives</a:t>
            </a:r>
          </a:p>
          <a:p>
            <a:pPr marL="457182" lvl="1" algn="l" defTabSz="912778">
              <a:lnSpc>
                <a:spcPct val="80000"/>
              </a:lnSpc>
              <a:spcBef>
                <a:spcPct val="20000"/>
              </a:spcBef>
              <a:spcAft>
                <a:spcPct val="0"/>
              </a:spcAft>
            </a:pPr>
            <a:endParaRPr lang="en-US" sz="1200" dirty="0" smtClean="0">
              <a:latin typeface="Gill Sans MT" panose="020B0502020104020203" pitchFamily="34" charset="0"/>
            </a:endParaRPr>
          </a:p>
          <a:p>
            <a:pPr marL="457182" lvl="1" algn="l" defTabSz="912778">
              <a:lnSpc>
                <a:spcPct val="80000"/>
              </a:lnSpc>
              <a:spcBef>
                <a:spcPct val="20000"/>
              </a:spcBef>
              <a:spcAft>
                <a:spcPct val="0"/>
              </a:spcAft>
            </a:pPr>
            <a:r>
              <a:rPr lang="en-US" sz="3200" dirty="0" smtClean="0">
                <a:latin typeface="Gill Sans MT" panose="020B0502020104020203" pitchFamily="34" charset="0"/>
              </a:rPr>
              <a:t>Understand </a:t>
            </a:r>
            <a:r>
              <a:rPr lang="en-US" sz="3200" dirty="0">
                <a:latin typeface="Gill Sans MT" panose="020B0502020104020203" pitchFamily="34" charset="0"/>
              </a:rPr>
              <a:t>how governments and donors can use the information from an NSCA to inform strategy and investment </a:t>
            </a:r>
            <a:r>
              <a:rPr lang="en-US" sz="3200" dirty="0" smtClean="0">
                <a:latin typeface="Gill Sans MT" panose="020B0502020104020203" pitchFamily="34" charset="0"/>
              </a:rPr>
              <a:t>decisions:</a:t>
            </a:r>
            <a:endParaRPr lang="en-US" sz="3200" dirty="0">
              <a:latin typeface="Gill Sans MT" panose="020B0502020104020203" pitchFamily="34" charset="0"/>
            </a:endParaRPr>
          </a:p>
          <a:p>
            <a:pPr marL="800082" lvl="1" indent="-342900" algn="l" defTabSz="912778">
              <a:lnSpc>
                <a:spcPct val="120000"/>
              </a:lnSpc>
              <a:spcBef>
                <a:spcPct val="20000"/>
              </a:spcBef>
              <a:spcAft>
                <a:spcPct val="0"/>
              </a:spcAft>
              <a:buFont typeface="Wingdings" panose="05000000000000000000" pitchFamily="2" charset="2"/>
              <a:buChar char="ü"/>
            </a:pPr>
            <a:r>
              <a:rPr lang="en-US" sz="3200" dirty="0">
                <a:latin typeface="Gill Sans MT" panose="020B0502020104020203" pitchFamily="34" charset="0"/>
              </a:rPr>
              <a:t>Ways to use NSCA results</a:t>
            </a:r>
          </a:p>
          <a:p>
            <a:pPr marL="800082" lvl="1" indent="-342900" algn="l" defTabSz="912778">
              <a:lnSpc>
                <a:spcPct val="120000"/>
              </a:lnSpc>
              <a:spcBef>
                <a:spcPct val="20000"/>
              </a:spcBef>
              <a:spcAft>
                <a:spcPct val="0"/>
              </a:spcAft>
              <a:buFont typeface="Wingdings" panose="05000000000000000000" pitchFamily="2" charset="2"/>
              <a:buChar char="ü"/>
            </a:pPr>
            <a:r>
              <a:rPr lang="en-US" sz="3200" dirty="0">
                <a:latin typeface="Gill Sans MT" panose="020B0502020104020203" pitchFamily="34" charset="0"/>
              </a:rPr>
              <a:t>NSCA should be part of an overall,  in-country supply chain improvement process</a:t>
            </a:r>
          </a:p>
          <a:p>
            <a:pPr marL="800082" lvl="1" indent="-342900" algn="l" defTabSz="912778">
              <a:lnSpc>
                <a:spcPct val="120000"/>
              </a:lnSpc>
              <a:spcBef>
                <a:spcPct val="20000"/>
              </a:spcBef>
              <a:spcAft>
                <a:spcPct val="0"/>
              </a:spcAft>
              <a:buFont typeface="Wingdings" panose="05000000000000000000" pitchFamily="2" charset="2"/>
              <a:buChar char="ü"/>
            </a:pPr>
            <a:r>
              <a:rPr lang="en-US" sz="3200" dirty="0">
                <a:latin typeface="Gill Sans MT" panose="020B0502020104020203" pitchFamily="34" charset="0"/>
              </a:rPr>
              <a:t>The role of NSCA </a:t>
            </a:r>
            <a:r>
              <a:rPr lang="en-US" sz="3200" dirty="0" smtClean="0">
                <a:latin typeface="Gill Sans MT" panose="020B0502020104020203" pitchFamily="34" charset="0"/>
              </a:rPr>
              <a:t>outputs/reports</a:t>
            </a:r>
            <a:endParaRPr lang="en-US" sz="3200" dirty="0">
              <a:latin typeface="Gill Sans MT" panose="020B0502020104020203" pitchFamily="34" charset="0"/>
            </a:endParaRPr>
          </a:p>
          <a:p>
            <a:pPr marL="800082" lvl="1" indent="-342900" algn="l" defTabSz="912778">
              <a:lnSpc>
                <a:spcPct val="120000"/>
              </a:lnSpc>
              <a:spcBef>
                <a:spcPct val="20000"/>
              </a:spcBef>
              <a:spcAft>
                <a:spcPct val="0"/>
              </a:spcAft>
              <a:buFont typeface="Wingdings" panose="05000000000000000000" pitchFamily="2" charset="2"/>
              <a:buChar char="ü"/>
            </a:pPr>
            <a:r>
              <a:rPr lang="en-US" sz="3200" dirty="0">
                <a:latin typeface="Gill Sans MT" panose="020B0502020104020203" pitchFamily="34" charset="0"/>
              </a:rPr>
              <a:t>Specific examples of NSCA </a:t>
            </a:r>
            <a:r>
              <a:rPr lang="en-US" sz="3200" dirty="0" smtClean="0">
                <a:latin typeface="Gill Sans MT" panose="020B0502020104020203" pitchFamily="34" charset="0"/>
              </a:rPr>
              <a:t>usage</a:t>
            </a:r>
            <a:endParaRPr lang="en-US" altLang="en-US" sz="2000" dirty="0">
              <a:solidFill>
                <a:srgbClr val="FF0000"/>
              </a:solidFill>
              <a:latin typeface="Gill Sans MT" panose="020B0502020104020203" pitchFamily="34" charset="0"/>
              <a:cs typeface="Gill Sans MT" panose="020B0502020104020203" pitchFamily="34" charset="0"/>
            </a:endParaRPr>
          </a:p>
          <a:p>
            <a:pPr marL="741334" lvl="1" indent="-284152" defTabSz="912778">
              <a:lnSpc>
                <a:spcPct val="80000"/>
              </a:lnSpc>
            </a:pPr>
            <a:endParaRPr lang="en-US" altLang="en-US" sz="1700" dirty="0">
              <a:latin typeface="Gill Sans MT" panose="020B0502020104020203" pitchFamily="34" charset="0"/>
              <a:cs typeface="Gill Sans MT" panose="020B0502020104020203" pitchFamily="34" charset="0"/>
            </a:endParaRPr>
          </a:p>
          <a:p>
            <a:pPr marL="741334" lvl="1" indent="-284152" defTabSz="912778">
              <a:lnSpc>
                <a:spcPct val="80000"/>
              </a:lnSpc>
            </a:pPr>
            <a:endParaRPr lang="en-US" altLang="en-US" sz="1700" dirty="0">
              <a:latin typeface="Gill Sans MT" panose="020B0502020104020203" pitchFamily="34" charset="0"/>
              <a:cs typeface="Gill Sans MT" panose="020B0502020104020203" pitchFamily="34" charset="0"/>
            </a:endParaRPr>
          </a:p>
          <a:p>
            <a:pPr marL="741334" lvl="1" indent="-284152" defTabSz="912778">
              <a:lnSpc>
                <a:spcPct val="80000"/>
              </a:lnSpc>
            </a:pPr>
            <a:endParaRPr lang="en-US" altLang="en-US" sz="1700" dirty="0">
              <a:latin typeface="Gill Sans MT" panose="020B0502020104020203" pitchFamily="34" charset="0"/>
              <a:cs typeface="Gill Sans MT" panose="020B0502020104020203" pitchFamily="34" charset="0"/>
            </a:endParaRPr>
          </a:p>
          <a:p>
            <a:pPr marL="741334" lvl="1" indent="-284152" algn="l" defTabSz="912778">
              <a:lnSpc>
                <a:spcPct val="80000"/>
              </a:lnSpc>
              <a:spcBef>
                <a:spcPct val="20000"/>
              </a:spcBef>
              <a:spcAft>
                <a:spcPct val="0"/>
              </a:spcAft>
            </a:pPr>
            <a:endParaRPr lang="en-US" altLang="en-US" sz="2399" dirty="0">
              <a:solidFill>
                <a:srgbClr val="000000"/>
              </a:solidFill>
              <a:latin typeface="Gill Sans MT" panose="020B0502020104020203" pitchFamily="34" charset="0"/>
              <a:cs typeface="Gill Sans MT" panose="020B0502020104020203" pitchFamily="34" charset="0"/>
            </a:endParaRPr>
          </a:p>
        </p:txBody>
      </p:sp>
    </p:spTree>
    <p:extLst>
      <p:ext uri="{BB962C8B-B14F-4D97-AF65-F5344CB8AC3E}">
        <p14:creationId xmlns:p14="http://schemas.microsoft.com/office/powerpoint/2010/main" val="20954280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13000" y="126583"/>
            <a:ext cx="11572423" cy="580800"/>
          </a:xfrm>
        </p:spPr>
        <p:txBody>
          <a:bodyPr>
            <a:noAutofit/>
          </a:bodyPr>
          <a:lstStyle/>
          <a:p>
            <a:pPr algn="ctr"/>
            <a:r>
              <a:rPr lang="en-US" sz="3600" b="1" dirty="0">
                <a:solidFill>
                  <a:srgbClr val="C00000"/>
                </a:solidFill>
                <a:latin typeface="Gill Sans MT" panose="020B0502020104020203" pitchFamily="34" charset="0"/>
              </a:rPr>
              <a:t>Ways to </a:t>
            </a:r>
            <a:r>
              <a:rPr lang="en-US" sz="3600" b="1" dirty="0" smtClean="0">
                <a:solidFill>
                  <a:srgbClr val="C00000"/>
                </a:solidFill>
                <a:latin typeface="Gill Sans MT" panose="020B0502020104020203" pitchFamily="34" charset="0"/>
              </a:rPr>
              <a:t>Use </a:t>
            </a:r>
            <a:r>
              <a:rPr lang="en-US" sz="3600" b="1" dirty="0">
                <a:solidFill>
                  <a:srgbClr val="C00000"/>
                </a:solidFill>
                <a:latin typeface="Gill Sans MT" panose="020B0502020104020203" pitchFamily="34" charset="0"/>
              </a:rPr>
              <a:t>NSCA </a:t>
            </a:r>
            <a:r>
              <a:rPr lang="en-US" sz="3600" b="1" dirty="0" smtClean="0">
                <a:solidFill>
                  <a:srgbClr val="C00000"/>
                </a:solidFill>
                <a:latin typeface="Gill Sans MT" panose="020B0502020104020203" pitchFamily="34" charset="0"/>
              </a:rPr>
              <a:t>Results </a:t>
            </a:r>
            <a:r>
              <a:rPr lang="en-US" sz="3600" b="1" dirty="0">
                <a:solidFill>
                  <a:srgbClr val="C00000"/>
                </a:solidFill>
                <a:latin typeface="Gill Sans MT" panose="020B0502020104020203" pitchFamily="34" charset="0"/>
              </a:rPr>
              <a:t>(not exhaustive!)</a:t>
            </a:r>
          </a:p>
        </p:txBody>
      </p:sp>
      <p:sp>
        <p:nvSpPr>
          <p:cNvPr id="14" name="Content Placeholder 13"/>
          <p:cNvSpPr>
            <a:spLocks noGrp="1"/>
          </p:cNvSpPr>
          <p:nvPr>
            <p:ph idx="1"/>
          </p:nvPr>
        </p:nvSpPr>
        <p:spPr>
          <a:xfrm>
            <a:off x="338295" y="914400"/>
            <a:ext cx="5855675" cy="5699051"/>
          </a:xfrm>
        </p:spPr>
        <p:txBody>
          <a:bodyPr>
            <a:normAutofit fontScale="92500" lnSpcReduction="10000"/>
          </a:bodyPr>
          <a:lstStyle/>
          <a:p>
            <a:r>
              <a:rPr lang="en-US" sz="3000" dirty="0">
                <a:latin typeface="Gill Sans MT" panose="020B0502020104020203" pitchFamily="34" charset="0"/>
              </a:rPr>
              <a:t>Guide supply chain investments</a:t>
            </a:r>
          </a:p>
          <a:p>
            <a:endParaRPr lang="en-US" sz="1300" dirty="0">
              <a:latin typeface="Gill Sans MT" panose="020B0502020104020203" pitchFamily="34" charset="0"/>
            </a:endParaRPr>
          </a:p>
          <a:p>
            <a:r>
              <a:rPr lang="en-US" sz="3000" dirty="0">
                <a:latin typeface="Gill Sans MT" panose="020B0502020104020203" pitchFamily="34" charset="0"/>
              </a:rPr>
              <a:t>Inform national strategic planning and/or system design/reform</a:t>
            </a:r>
          </a:p>
          <a:p>
            <a:endParaRPr lang="en-US" sz="1300" dirty="0">
              <a:latin typeface="Gill Sans MT" panose="020B0502020104020203" pitchFamily="34" charset="0"/>
            </a:endParaRPr>
          </a:p>
          <a:p>
            <a:r>
              <a:rPr lang="en-US" sz="3000" dirty="0">
                <a:latin typeface="Gill Sans MT" panose="020B0502020104020203" pitchFamily="34" charset="0"/>
              </a:rPr>
              <a:t>Support national performance and/or process improvement efforts</a:t>
            </a:r>
          </a:p>
          <a:p>
            <a:endParaRPr lang="en-US" sz="1300" dirty="0">
              <a:latin typeface="Gill Sans MT" panose="020B0502020104020203" pitchFamily="34" charset="0"/>
            </a:endParaRPr>
          </a:p>
          <a:p>
            <a:r>
              <a:rPr lang="en-US" sz="3000" dirty="0">
                <a:latin typeface="Gill Sans MT" panose="020B0502020104020203" pitchFamily="34" charset="0"/>
              </a:rPr>
              <a:t>Support national policy-making and decision-making for supply chain and health products</a:t>
            </a:r>
          </a:p>
          <a:p>
            <a:endParaRPr lang="en-US" sz="1300" dirty="0">
              <a:latin typeface="Gill Sans MT" panose="020B0502020104020203" pitchFamily="34" charset="0"/>
            </a:endParaRPr>
          </a:p>
          <a:p>
            <a:r>
              <a:rPr lang="en-US" sz="3000" dirty="0">
                <a:latin typeface="Gill Sans MT" panose="020B0502020104020203" pitchFamily="34" charset="0"/>
              </a:rPr>
              <a:t>Provide information on the current state and allow monitoring of improvement over time</a:t>
            </a:r>
          </a:p>
          <a:p>
            <a:endParaRPr lang="en-US" dirty="0"/>
          </a:p>
        </p:txBody>
      </p:sp>
      <p:pic>
        <p:nvPicPr>
          <p:cNvPr id="4" name="Picture 60" descr="C:\Users\kpilz\Pictures\PPT art\newspaper-Everything possib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2020" y="1537397"/>
            <a:ext cx="5683404" cy="4019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66052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96000" y="832909"/>
            <a:ext cx="5640475" cy="580800"/>
          </a:xfrm>
        </p:spPr>
        <p:txBody>
          <a:bodyPr>
            <a:noAutofit/>
          </a:bodyPr>
          <a:lstStyle/>
          <a:p>
            <a:r>
              <a:rPr lang="en-US" sz="3200" b="1" dirty="0">
                <a:solidFill>
                  <a:srgbClr val="C00000"/>
                </a:solidFill>
                <a:latin typeface="Gill Sans MT" panose="020B0502020104020203" pitchFamily="34" charset="0"/>
              </a:rPr>
              <a:t>NSCA should be part of an overall, in-country supply chain improvement process</a:t>
            </a:r>
          </a:p>
        </p:txBody>
      </p:sp>
      <p:sp>
        <p:nvSpPr>
          <p:cNvPr id="14" name="Content Placeholder 13"/>
          <p:cNvSpPr>
            <a:spLocks noGrp="1"/>
          </p:cNvSpPr>
          <p:nvPr>
            <p:ph idx="1"/>
          </p:nvPr>
        </p:nvSpPr>
        <p:spPr>
          <a:xfrm>
            <a:off x="6096000" y="1972828"/>
            <a:ext cx="5496620" cy="4788067"/>
          </a:xfrm>
        </p:spPr>
        <p:txBody>
          <a:bodyPr>
            <a:normAutofit/>
          </a:bodyPr>
          <a:lstStyle/>
          <a:p>
            <a:pPr>
              <a:buFont typeface="Wingdings" panose="05000000000000000000" pitchFamily="2" charset="2"/>
              <a:buChar char="ü"/>
            </a:pPr>
            <a:r>
              <a:rPr lang="en-US" sz="2381" dirty="0">
                <a:latin typeface="Gill Sans MT" panose="020B0502020104020203" pitchFamily="34" charset="0"/>
              </a:rPr>
              <a:t>Country engagement and involvement throughout  the process is critical – include both Government and Partners, as well as “non-traditional” stakeholders</a:t>
            </a:r>
          </a:p>
          <a:p>
            <a:pPr>
              <a:buFont typeface="Wingdings" panose="05000000000000000000" pitchFamily="2" charset="2"/>
              <a:buChar char="ü"/>
            </a:pPr>
            <a:endParaRPr lang="en-US" sz="1200" dirty="0">
              <a:latin typeface="Gill Sans MT" panose="020B0502020104020203" pitchFamily="34" charset="0"/>
            </a:endParaRPr>
          </a:p>
          <a:p>
            <a:pPr>
              <a:buFont typeface="Wingdings" panose="05000000000000000000" pitchFamily="2" charset="2"/>
              <a:buChar char="ü"/>
            </a:pPr>
            <a:r>
              <a:rPr lang="en-US" sz="2381" dirty="0">
                <a:latin typeface="Gill Sans MT" panose="020B0502020104020203" pitchFamily="34" charset="0"/>
              </a:rPr>
              <a:t>Assessment is one (critical step) in the larger performance improvement process</a:t>
            </a:r>
          </a:p>
          <a:p>
            <a:pPr marL="0" indent="0">
              <a:buNone/>
            </a:pPr>
            <a:endParaRPr lang="en-US" sz="1200" dirty="0">
              <a:latin typeface="Gill Sans MT" panose="020B0502020104020203" pitchFamily="34" charset="0"/>
            </a:endParaRPr>
          </a:p>
          <a:p>
            <a:pPr lvl="0">
              <a:buFont typeface="Wingdings" panose="05000000000000000000" pitchFamily="2" charset="2"/>
              <a:buChar char="ü"/>
            </a:pPr>
            <a:r>
              <a:rPr lang="en-US" sz="2381" dirty="0">
                <a:latin typeface="Gill Sans MT" panose="020B0502020104020203" pitchFamily="34" charset="0"/>
              </a:rPr>
              <a:t>Ensure government &amp; stakeholders see benefits of doing the assessment and have a plan for how they will use the results</a:t>
            </a:r>
          </a:p>
        </p:txBody>
      </p:sp>
      <p:pic>
        <p:nvPicPr>
          <p:cNvPr id="4" name="Picture 59"/>
          <p:cNvPicPr>
            <a:picLocks noChangeAspect="1" noChangeArrowheads="1"/>
          </p:cNvPicPr>
          <p:nvPr/>
        </p:nvPicPr>
        <p:blipFill rotWithShape="1">
          <a:blip r:embed="rId3">
            <a:extLst>
              <a:ext uri="{28A0092B-C50C-407E-A947-70E740481C1C}">
                <a14:useLocalDpi xmlns:a14="http://schemas.microsoft.com/office/drawing/2010/main" val="0"/>
              </a:ext>
            </a:extLst>
          </a:blip>
          <a:srcRect l="8215" t="26686" r="50680"/>
          <a:stretch/>
        </p:blipFill>
        <p:spPr bwMode="auto">
          <a:xfrm>
            <a:off x="174622" y="1607122"/>
            <a:ext cx="4743119" cy="5294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Bevel 24"/>
          <p:cNvSpPr/>
          <p:nvPr/>
        </p:nvSpPr>
        <p:spPr>
          <a:xfrm>
            <a:off x="626109" y="270106"/>
            <a:ext cx="5321774" cy="1350602"/>
          </a:xfrm>
          <a:prstGeom prst="ellipseRibbon">
            <a:avLst>
              <a:gd name="adj1" fmla="val 22386"/>
              <a:gd name="adj2" fmla="val 71241"/>
              <a:gd name="adj3" fmla="val 12500"/>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wrap="square" tIns="0" bIns="0" rtlCol="0" anchor="ctr">
            <a:noAutofit/>
          </a:bodyPr>
          <a:lstStyle/>
          <a:p>
            <a:pPr algn="ctr" defTabSz="1209477">
              <a:lnSpc>
                <a:spcPct val="115000"/>
              </a:lnSpc>
              <a:tabLst>
                <a:tab pos="907108" algn="ctr"/>
                <a:tab pos="2721323" algn="ctr"/>
              </a:tabLst>
              <a:defRPr/>
            </a:pPr>
            <a:r>
              <a:rPr lang="en-GB" sz="1400" u="sng" dirty="0">
                <a:solidFill>
                  <a:srgbClr val="000000"/>
                </a:solidFill>
                <a:latin typeface="Gill Sans MT" panose="020B0502020104020203" pitchFamily="34" charset="0"/>
                <a:ea typeface="Times New Roman"/>
                <a:cs typeface="Times New Roman"/>
              </a:rPr>
              <a:t>Overarching Principles</a:t>
            </a:r>
            <a:endParaRPr lang="en-US" sz="1400" kern="0" dirty="0">
              <a:solidFill>
                <a:sysClr val="windowText" lastClr="000000"/>
              </a:solidFill>
              <a:latin typeface="Gill Sans MT" panose="020B0502020104020203" pitchFamily="34" charset="0"/>
              <a:ea typeface="Times New Roman"/>
              <a:cs typeface="Times New Roman"/>
            </a:endParaRPr>
          </a:p>
          <a:p>
            <a:pPr defTabSz="1209477">
              <a:lnSpc>
                <a:spcPct val="115000"/>
              </a:lnSpc>
              <a:tabLst>
                <a:tab pos="755923" algn="ctr"/>
                <a:tab pos="2721323" algn="ctr"/>
              </a:tabLst>
              <a:defRPr/>
            </a:pPr>
            <a:r>
              <a:rPr lang="en-GB" sz="1400" dirty="0">
                <a:solidFill>
                  <a:srgbClr val="000000"/>
                </a:solidFill>
                <a:latin typeface="Gill Sans MT" panose="020B0502020104020203" pitchFamily="34" charset="0"/>
                <a:ea typeface="Times New Roman"/>
                <a:cs typeface="Times New Roman"/>
              </a:rPr>
              <a:t>	Government Led	End-User Oriented</a:t>
            </a:r>
            <a:endParaRPr lang="en-US" sz="1400" kern="0" dirty="0">
              <a:solidFill>
                <a:sysClr val="windowText" lastClr="000000"/>
              </a:solidFill>
              <a:latin typeface="Gill Sans MT" panose="020B0502020104020203" pitchFamily="34" charset="0"/>
              <a:ea typeface="Times New Roman"/>
              <a:cs typeface="Times New Roman"/>
            </a:endParaRPr>
          </a:p>
          <a:p>
            <a:pPr defTabSz="1209477">
              <a:lnSpc>
                <a:spcPct val="115000"/>
              </a:lnSpc>
              <a:tabLst>
                <a:tab pos="755923" algn="ctr"/>
                <a:tab pos="2721323" algn="ctr"/>
              </a:tabLst>
              <a:defRPr/>
            </a:pPr>
            <a:r>
              <a:rPr lang="en-GB" sz="1400" dirty="0">
                <a:solidFill>
                  <a:srgbClr val="000000"/>
                </a:solidFill>
                <a:latin typeface="Gill Sans MT" panose="020B0502020104020203" pitchFamily="34" charset="0"/>
                <a:ea typeface="Times New Roman"/>
                <a:cs typeface="Times New Roman"/>
              </a:rPr>
              <a:t>	Coordinated &amp; Collaborative	Data Driven</a:t>
            </a:r>
            <a:endParaRPr lang="en-US" sz="1400" kern="0" dirty="0">
              <a:solidFill>
                <a:sysClr val="windowText" lastClr="000000"/>
              </a:solidFill>
              <a:latin typeface="Gill Sans MT" panose="020B0502020104020203" pitchFamily="34" charset="0"/>
              <a:ea typeface="Times New Roman"/>
              <a:cs typeface="Times New Roman"/>
            </a:endParaRPr>
          </a:p>
          <a:p>
            <a:pPr algn="ctr" defTabSz="1209477">
              <a:lnSpc>
                <a:spcPct val="115000"/>
              </a:lnSpc>
              <a:tabLst>
                <a:tab pos="755923" algn="ctr"/>
                <a:tab pos="2721323" algn="ctr"/>
              </a:tabLst>
              <a:defRPr/>
            </a:pPr>
            <a:r>
              <a:rPr lang="en-GB" sz="1400" dirty="0">
                <a:solidFill>
                  <a:srgbClr val="000000"/>
                </a:solidFill>
                <a:latin typeface="Gill Sans MT" panose="020B0502020104020203" pitchFamily="34" charset="0"/>
                <a:ea typeface="Times New Roman"/>
                <a:cs typeface="Times New Roman"/>
              </a:rPr>
              <a:t>Long-Term Commitment</a:t>
            </a:r>
            <a:endParaRPr lang="en-US" sz="1400" kern="0" dirty="0">
              <a:solidFill>
                <a:sysClr val="windowText" lastClr="000000"/>
              </a:solidFill>
              <a:latin typeface="Gill Sans MT" panose="020B0502020104020203" pitchFamily="34" charset="0"/>
              <a:ea typeface="Times New Roman"/>
              <a:cs typeface="Times New Roman"/>
            </a:endParaRPr>
          </a:p>
        </p:txBody>
      </p:sp>
      <p:sp>
        <p:nvSpPr>
          <p:cNvPr id="9" name="Rectangle 8"/>
          <p:cNvSpPr/>
          <p:nvPr/>
        </p:nvSpPr>
        <p:spPr>
          <a:xfrm rot="16200000">
            <a:off x="-1974745" y="4186770"/>
            <a:ext cx="4689663" cy="458587"/>
          </a:xfrm>
          <a:prstGeom prst="rect">
            <a:avLst/>
          </a:prstGeom>
        </p:spPr>
        <p:txBody>
          <a:bodyPr wrap="square">
            <a:spAutoFit/>
          </a:bodyPr>
          <a:lstStyle/>
          <a:p>
            <a:r>
              <a:rPr lang="en-US" sz="1190" dirty="0">
                <a:latin typeface="Gill Sans MT" panose="020B0502020104020203" pitchFamily="34" charset="0"/>
              </a:rPr>
              <a:t>A</a:t>
            </a:r>
            <a:r>
              <a:rPr lang="en-US" sz="1200" dirty="0">
                <a:latin typeface="Gill Sans MT" panose="020B0502020104020203" pitchFamily="34" charset="0"/>
              </a:rPr>
              <a:t>dapted from: UNICEF, 2016: </a:t>
            </a:r>
            <a:r>
              <a:rPr lang="en-US" sz="1200" i="1" dirty="0">
                <a:latin typeface="Gill Sans MT" panose="020B0502020104020203" pitchFamily="34" charset="0"/>
              </a:rPr>
              <a:t>Process Guide and Toolkit for Strengthening Public Health Supply Chains through Capacity Development</a:t>
            </a:r>
            <a:r>
              <a:rPr lang="en-US" sz="1200" dirty="0">
                <a:latin typeface="Gill Sans MT" panose="020B0502020104020203" pitchFamily="34" charset="0"/>
              </a:rPr>
              <a:t> </a:t>
            </a:r>
          </a:p>
        </p:txBody>
      </p:sp>
    </p:spTree>
    <p:extLst>
      <p:ext uri="{BB962C8B-B14F-4D97-AF65-F5344CB8AC3E}">
        <p14:creationId xmlns:p14="http://schemas.microsoft.com/office/powerpoint/2010/main" val="30116269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80482" y="571364"/>
            <a:ext cx="10363200" cy="580800"/>
          </a:xfrm>
        </p:spPr>
        <p:txBody>
          <a:bodyPr>
            <a:noAutofit/>
          </a:bodyPr>
          <a:lstStyle/>
          <a:p>
            <a:r>
              <a:rPr lang="en-US" sz="3600" b="1" dirty="0">
                <a:solidFill>
                  <a:srgbClr val="C00000"/>
                </a:solidFill>
                <a:latin typeface="Gill Sans MT" panose="020B0502020104020203" pitchFamily="34" charset="0"/>
              </a:rPr>
              <a:t>Who takes these steps forward? </a:t>
            </a:r>
            <a:br>
              <a:rPr lang="en-US" sz="3600" b="1" dirty="0">
                <a:solidFill>
                  <a:srgbClr val="C00000"/>
                </a:solidFill>
                <a:latin typeface="Gill Sans MT" panose="020B0502020104020203" pitchFamily="34" charset="0"/>
              </a:rPr>
            </a:br>
            <a:r>
              <a:rPr lang="en-US" sz="3600" b="1" dirty="0">
                <a:solidFill>
                  <a:srgbClr val="C00000"/>
                </a:solidFill>
                <a:latin typeface="Gill Sans MT" panose="020B0502020104020203" pitchFamily="34" charset="0"/>
              </a:rPr>
              <a:t>Everyone does!</a:t>
            </a:r>
          </a:p>
        </p:txBody>
      </p:sp>
      <p:pic>
        <p:nvPicPr>
          <p:cNvPr id="1026" name="Picture 2" descr="Group of business people working in offi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5115" y="1577850"/>
            <a:ext cx="6391679" cy="499675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97024" y="1719300"/>
            <a:ext cx="4495666" cy="4855304"/>
          </a:xfrm>
          <a:prstGeom prst="rect">
            <a:avLst/>
          </a:prstGeom>
          <a:noFill/>
        </p:spPr>
        <p:txBody>
          <a:bodyPr wrap="square" rtlCol="0">
            <a:spAutoFit/>
          </a:bodyPr>
          <a:lstStyle/>
          <a:p>
            <a:r>
              <a:rPr lang="en-US" sz="2381" dirty="0">
                <a:latin typeface="Gill Sans MT" panose="020B0502020104020203" pitchFamily="34" charset="0"/>
              </a:rPr>
              <a:t>National Policy &amp; Decision-Makers</a:t>
            </a:r>
          </a:p>
          <a:p>
            <a:endParaRPr lang="en-US" sz="2381" dirty="0">
              <a:latin typeface="Gill Sans MT" panose="020B0502020104020203" pitchFamily="34" charset="0"/>
            </a:endParaRPr>
          </a:p>
          <a:p>
            <a:r>
              <a:rPr lang="en-US" sz="2381" dirty="0">
                <a:latin typeface="Gill Sans MT" panose="020B0502020104020203" pitchFamily="34" charset="0"/>
              </a:rPr>
              <a:t>National Level Technical Staff</a:t>
            </a:r>
          </a:p>
          <a:p>
            <a:endParaRPr lang="en-US" sz="2381" dirty="0">
              <a:latin typeface="Gill Sans MT" panose="020B0502020104020203" pitchFamily="34" charset="0"/>
            </a:endParaRPr>
          </a:p>
          <a:p>
            <a:r>
              <a:rPr lang="en-US" sz="2381" dirty="0">
                <a:latin typeface="Gill Sans MT" panose="020B0502020104020203" pitchFamily="34" charset="0"/>
              </a:rPr>
              <a:t>Subnational Health System Actors</a:t>
            </a:r>
          </a:p>
          <a:p>
            <a:endParaRPr lang="en-US" sz="2381" dirty="0">
              <a:latin typeface="Gill Sans MT" panose="020B0502020104020203" pitchFamily="34" charset="0"/>
            </a:endParaRPr>
          </a:p>
          <a:p>
            <a:r>
              <a:rPr lang="en-US" sz="2381" dirty="0">
                <a:latin typeface="Gill Sans MT" panose="020B0502020104020203" pitchFamily="34" charset="0"/>
              </a:rPr>
              <a:t>Donors and Implementing Partners</a:t>
            </a:r>
          </a:p>
          <a:p>
            <a:endParaRPr lang="en-US" sz="2381" dirty="0">
              <a:latin typeface="Gill Sans MT" panose="020B0502020104020203" pitchFamily="34" charset="0"/>
            </a:endParaRPr>
          </a:p>
          <a:p>
            <a:r>
              <a:rPr lang="en-US" sz="2381" dirty="0">
                <a:latin typeface="Gill Sans MT" panose="020B0502020104020203" pitchFamily="34" charset="0"/>
              </a:rPr>
              <a:t>Other Stakeholders (private sector, NGOs, civil society, health insurance agencies, etc.)</a:t>
            </a:r>
          </a:p>
          <a:p>
            <a:endParaRPr lang="en-US" sz="2381" dirty="0"/>
          </a:p>
        </p:txBody>
      </p:sp>
      <p:sp>
        <p:nvSpPr>
          <p:cNvPr id="6" name="Bevel 24"/>
          <p:cNvSpPr/>
          <p:nvPr/>
        </p:nvSpPr>
        <p:spPr>
          <a:xfrm>
            <a:off x="6685020" y="87851"/>
            <a:ext cx="5321774" cy="1350602"/>
          </a:xfrm>
          <a:prstGeom prst="ellipseRibbon">
            <a:avLst>
              <a:gd name="adj1" fmla="val 22386"/>
              <a:gd name="adj2" fmla="val 71241"/>
              <a:gd name="adj3" fmla="val 12500"/>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wrap="square" tIns="0" bIns="0" rtlCol="0" anchor="ctr">
            <a:noAutofit/>
          </a:bodyPr>
          <a:lstStyle/>
          <a:p>
            <a:pPr algn="ctr" defTabSz="1209477">
              <a:lnSpc>
                <a:spcPct val="115000"/>
              </a:lnSpc>
              <a:tabLst>
                <a:tab pos="907108" algn="ctr"/>
                <a:tab pos="2721323" algn="ctr"/>
              </a:tabLst>
              <a:defRPr/>
            </a:pPr>
            <a:r>
              <a:rPr lang="en-GB" sz="1455" b="1" u="sng" dirty="0">
                <a:solidFill>
                  <a:srgbClr val="000000"/>
                </a:solidFill>
                <a:latin typeface="Gill Sans MT" panose="020B0502020104020203" pitchFamily="34" charset="0"/>
                <a:ea typeface="Times New Roman"/>
                <a:cs typeface="Times New Roman"/>
              </a:rPr>
              <a:t>Overarching Principles</a:t>
            </a:r>
            <a:endParaRPr lang="en-US" sz="1455" b="1" kern="0" dirty="0">
              <a:solidFill>
                <a:sysClr val="windowText" lastClr="000000"/>
              </a:solidFill>
              <a:latin typeface="Gill Sans MT" panose="020B0502020104020203" pitchFamily="34" charset="0"/>
              <a:ea typeface="Times New Roman"/>
              <a:cs typeface="Times New Roman"/>
            </a:endParaRPr>
          </a:p>
          <a:p>
            <a:pPr defTabSz="1209477">
              <a:lnSpc>
                <a:spcPct val="115000"/>
              </a:lnSpc>
              <a:tabLst>
                <a:tab pos="755923" algn="ctr"/>
                <a:tab pos="2721323" algn="ctr"/>
              </a:tabLst>
              <a:defRPr/>
            </a:pPr>
            <a:r>
              <a:rPr lang="en-GB" sz="1190" b="1" dirty="0">
                <a:solidFill>
                  <a:srgbClr val="000000"/>
                </a:solidFill>
                <a:latin typeface="Gill Sans MT" panose="020B0502020104020203" pitchFamily="34" charset="0"/>
                <a:ea typeface="Times New Roman"/>
                <a:cs typeface="Times New Roman"/>
              </a:rPr>
              <a:t>	</a:t>
            </a:r>
            <a:r>
              <a:rPr lang="en-GB" sz="1323" b="1" dirty="0">
                <a:solidFill>
                  <a:srgbClr val="000000"/>
                </a:solidFill>
                <a:latin typeface="Gill Sans MT" panose="020B0502020104020203" pitchFamily="34" charset="0"/>
                <a:ea typeface="Times New Roman"/>
                <a:cs typeface="Times New Roman"/>
              </a:rPr>
              <a:t>Government Led	End-User Oriented</a:t>
            </a:r>
            <a:endParaRPr lang="en-US" sz="1455" b="1" kern="0" dirty="0">
              <a:solidFill>
                <a:sysClr val="windowText" lastClr="000000"/>
              </a:solidFill>
              <a:latin typeface="Gill Sans MT" panose="020B0502020104020203" pitchFamily="34" charset="0"/>
              <a:ea typeface="Times New Roman"/>
              <a:cs typeface="Times New Roman"/>
            </a:endParaRPr>
          </a:p>
          <a:p>
            <a:pPr defTabSz="1209477">
              <a:lnSpc>
                <a:spcPct val="115000"/>
              </a:lnSpc>
              <a:tabLst>
                <a:tab pos="755923" algn="ctr"/>
                <a:tab pos="2721323" algn="ctr"/>
              </a:tabLst>
              <a:defRPr/>
            </a:pPr>
            <a:r>
              <a:rPr lang="en-GB" sz="1323" b="1" dirty="0">
                <a:solidFill>
                  <a:srgbClr val="000000"/>
                </a:solidFill>
                <a:latin typeface="Gill Sans MT" panose="020B0502020104020203" pitchFamily="34" charset="0"/>
                <a:ea typeface="Times New Roman"/>
                <a:cs typeface="Times New Roman"/>
              </a:rPr>
              <a:t>	Coordinated &amp; Collaborative	Data Driven</a:t>
            </a:r>
            <a:endParaRPr lang="en-US" sz="1455" b="1" kern="0" dirty="0">
              <a:solidFill>
                <a:sysClr val="windowText" lastClr="000000"/>
              </a:solidFill>
              <a:latin typeface="Gill Sans MT" panose="020B0502020104020203" pitchFamily="34" charset="0"/>
              <a:ea typeface="Times New Roman"/>
              <a:cs typeface="Times New Roman"/>
            </a:endParaRPr>
          </a:p>
          <a:p>
            <a:pPr algn="ctr" defTabSz="1209477">
              <a:lnSpc>
                <a:spcPct val="115000"/>
              </a:lnSpc>
              <a:tabLst>
                <a:tab pos="755923" algn="ctr"/>
                <a:tab pos="2721323" algn="ctr"/>
              </a:tabLst>
              <a:defRPr/>
            </a:pPr>
            <a:r>
              <a:rPr lang="en-GB" sz="1323" b="1" dirty="0">
                <a:solidFill>
                  <a:srgbClr val="000000"/>
                </a:solidFill>
                <a:latin typeface="Gill Sans MT" panose="020B0502020104020203" pitchFamily="34" charset="0"/>
                <a:ea typeface="Times New Roman"/>
                <a:cs typeface="Times New Roman"/>
              </a:rPr>
              <a:t>Long-Term Commitment</a:t>
            </a:r>
            <a:endParaRPr lang="en-US" sz="1455" b="1" kern="0" dirty="0">
              <a:solidFill>
                <a:sysClr val="windowText" lastClr="000000"/>
              </a:solidFill>
              <a:latin typeface="Gill Sans MT" panose="020B0502020104020203" pitchFamily="34" charset="0"/>
              <a:ea typeface="Times New Roman"/>
              <a:cs typeface="Times New Roman"/>
            </a:endParaRPr>
          </a:p>
        </p:txBody>
      </p:sp>
    </p:spTree>
    <p:extLst>
      <p:ext uri="{BB962C8B-B14F-4D97-AF65-F5344CB8AC3E}">
        <p14:creationId xmlns:p14="http://schemas.microsoft.com/office/powerpoint/2010/main" val="20338324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956052" y="136883"/>
            <a:ext cx="10280701" cy="590931"/>
          </a:xfrm>
        </p:spPr>
        <p:txBody>
          <a:bodyPr/>
          <a:lstStyle/>
          <a:p>
            <a:pPr algn="ctr"/>
            <a:r>
              <a:rPr lang="en-US" sz="3600" b="1" dirty="0">
                <a:solidFill>
                  <a:srgbClr val="C00000"/>
                </a:solidFill>
                <a:latin typeface="Gill Sans MT" panose="020B0502020104020203" pitchFamily="34" charset="0"/>
              </a:rPr>
              <a:t>The </a:t>
            </a:r>
            <a:r>
              <a:rPr lang="en-US" sz="3600" b="1" dirty="0" smtClean="0">
                <a:solidFill>
                  <a:srgbClr val="C00000"/>
                </a:solidFill>
                <a:latin typeface="Gill Sans MT" panose="020B0502020104020203" pitchFamily="34" charset="0"/>
              </a:rPr>
              <a:t>Role </a:t>
            </a:r>
            <a:r>
              <a:rPr lang="en-US" sz="3600" b="1" dirty="0">
                <a:solidFill>
                  <a:srgbClr val="C00000"/>
                </a:solidFill>
                <a:latin typeface="Gill Sans MT" panose="020B0502020104020203" pitchFamily="34" charset="0"/>
              </a:rPr>
              <a:t>of NSCA Outputs/Reports</a:t>
            </a:r>
            <a:endParaRPr lang="en-US" sz="3600" b="1" i="1" dirty="0">
              <a:solidFill>
                <a:srgbClr val="C00000"/>
              </a:solidFill>
              <a:latin typeface="Gill Sans MT" panose="020B0502020104020203" pitchFamily="34" charset="0"/>
            </a:endParaRPr>
          </a:p>
        </p:txBody>
      </p:sp>
      <p:sp>
        <p:nvSpPr>
          <p:cNvPr id="14" name="Content Placeholder 13"/>
          <p:cNvSpPr>
            <a:spLocks noGrp="1"/>
          </p:cNvSpPr>
          <p:nvPr>
            <p:ph idx="1"/>
          </p:nvPr>
        </p:nvSpPr>
        <p:spPr>
          <a:xfrm>
            <a:off x="733148" y="861236"/>
            <a:ext cx="6207553" cy="5996763"/>
          </a:xfrm>
        </p:spPr>
        <p:txBody>
          <a:bodyPr>
            <a:normAutofit fontScale="92500" lnSpcReduction="20000"/>
          </a:bodyPr>
          <a:lstStyle/>
          <a:p>
            <a:r>
              <a:rPr lang="en-US" dirty="0">
                <a:latin typeface="Gill Sans MT" panose="020B0502020104020203" pitchFamily="34" charset="0"/>
              </a:rPr>
              <a:t>Assessment reporting should provide insights and recommendations, but not try to substitute for a participatory in-country improvement process</a:t>
            </a:r>
          </a:p>
          <a:p>
            <a:endParaRPr lang="en-US" sz="1400" dirty="0">
              <a:latin typeface="Gill Sans MT" panose="020B0502020104020203" pitchFamily="34" charset="0"/>
            </a:endParaRPr>
          </a:p>
          <a:p>
            <a:r>
              <a:rPr lang="en-US" dirty="0">
                <a:latin typeface="Gill Sans MT" panose="020B0502020104020203" pitchFamily="34" charset="0"/>
              </a:rPr>
              <a:t>The assessment report should not “provide the plan”; it’s not designed to do that</a:t>
            </a:r>
          </a:p>
          <a:p>
            <a:endParaRPr lang="en-US" sz="1400" dirty="0">
              <a:latin typeface="Gill Sans MT" panose="020B0502020104020203" pitchFamily="34" charset="0"/>
            </a:endParaRPr>
          </a:p>
          <a:p>
            <a:r>
              <a:rPr lang="en-US" dirty="0">
                <a:latin typeface="Gill Sans MT" panose="020B0502020104020203" pitchFamily="34" charset="0"/>
              </a:rPr>
              <a:t>The report can help describe how the findings can lead to further analysis and improvement planning </a:t>
            </a:r>
          </a:p>
          <a:p>
            <a:endParaRPr lang="en-US" sz="1300" dirty="0">
              <a:latin typeface="Gill Sans MT" panose="020B0502020104020203" pitchFamily="34" charset="0"/>
            </a:endParaRPr>
          </a:p>
          <a:p>
            <a:r>
              <a:rPr lang="en-US" dirty="0">
                <a:latin typeface="Gill Sans MT" panose="020B0502020104020203" pitchFamily="34" charset="0"/>
              </a:rPr>
              <a:t>Different NSCA outputs can support moving towards different desired outcomes</a:t>
            </a:r>
          </a:p>
          <a:p>
            <a:endParaRPr lang="en-US" sz="1300" dirty="0">
              <a:latin typeface="Gill Sans MT" panose="020B0502020104020203" pitchFamily="34" charset="0"/>
            </a:endParaRPr>
          </a:p>
          <a:p>
            <a:r>
              <a:rPr lang="en-US" dirty="0">
                <a:latin typeface="Gill Sans MT" panose="020B0502020104020203" pitchFamily="34" charset="0"/>
              </a:rPr>
              <a:t>Post-assessment can take many months – longer than the assessment</a:t>
            </a:r>
          </a:p>
        </p:txBody>
      </p:sp>
      <p:pic>
        <p:nvPicPr>
          <p:cNvPr id="4098" name="Picture 2" descr="Businessman at cafe with laptop doing some paperwor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0702" y="1929284"/>
            <a:ext cx="5251298" cy="3500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45693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955648" y="175792"/>
            <a:ext cx="10280701" cy="590931"/>
          </a:xfrm>
        </p:spPr>
        <p:txBody>
          <a:bodyPr/>
          <a:lstStyle/>
          <a:p>
            <a:pPr algn="ctr"/>
            <a:r>
              <a:rPr lang="en-US" sz="3600" b="1" dirty="0">
                <a:solidFill>
                  <a:srgbClr val="C00000"/>
                </a:solidFill>
                <a:latin typeface="Gill Sans MT" panose="020B0502020104020203" pitchFamily="34" charset="0"/>
              </a:rPr>
              <a:t>Supply </a:t>
            </a:r>
            <a:r>
              <a:rPr lang="en-US" sz="3600" b="1" dirty="0" smtClean="0">
                <a:solidFill>
                  <a:srgbClr val="C00000"/>
                </a:solidFill>
                <a:latin typeface="Gill Sans MT" panose="020B0502020104020203" pitchFamily="34" charset="0"/>
              </a:rPr>
              <a:t>Chain Investment Planning </a:t>
            </a:r>
            <a:r>
              <a:rPr lang="en-US" sz="3600" b="1" dirty="0">
                <a:solidFill>
                  <a:srgbClr val="C00000"/>
                </a:solidFill>
                <a:latin typeface="Gill Sans MT" panose="020B0502020104020203" pitchFamily="34" charset="0"/>
              </a:rPr>
              <a:t>- Questions</a:t>
            </a:r>
          </a:p>
        </p:txBody>
      </p:sp>
      <p:sp>
        <p:nvSpPr>
          <p:cNvPr id="14" name="Content Placeholder 13"/>
          <p:cNvSpPr>
            <a:spLocks noGrp="1"/>
          </p:cNvSpPr>
          <p:nvPr>
            <p:ph idx="1"/>
          </p:nvPr>
        </p:nvSpPr>
        <p:spPr>
          <a:xfrm>
            <a:off x="505038" y="991971"/>
            <a:ext cx="11181922" cy="5853922"/>
          </a:xfrm>
        </p:spPr>
        <p:txBody>
          <a:bodyPr>
            <a:noAutofit/>
          </a:bodyPr>
          <a:lstStyle/>
          <a:p>
            <a:pPr>
              <a:lnSpc>
                <a:spcPct val="100000"/>
              </a:lnSpc>
            </a:pPr>
            <a:r>
              <a:rPr lang="en-US" sz="3000" dirty="0">
                <a:solidFill>
                  <a:srgbClr val="0070C0"/>
                </a:solidFill>
                <a:latin typeface="Gill Sans MT" panose="020B0502020104020203" pitchFamily="34" charset="0"/>
              </a:rPr>
              <a:t>What are the critical performance weaknesses? </a:t>
            </a:r>
          </a:p>
          <a:p>
            <a:pPr>
              <a:lnSpc>
                <a:spcPct val="100000"/>
              </a:lnSpc>
            </a:pPr>
            <a:r>
              <a:rPr lang="en-US" sz="3000" dirty="0">
                <a:solidFill>
                  <a:srgbClr val="0070C0"/>
                </a:solidFill>
                <a:latin typeface="Gill Sans MT" panose="020B0502020104020203" pitchFamily="34" charset="0"/>
              </a:rPr>
              <a:t>What capability and data gaps are likely leading to those performance weaknesses? </a:t>
            </a:r>
          </a:p>
          <a:p>
            <a:pPr>
              <a:lnSpc>
                <a:spcPct val="100000"/>
              </a:lnSpc>
            </a:pPr>
            <a:r>
              <a:rPr lang="en-US" sz="3000" dirty="0">
                <a:solidFill>
                  <a:schemeClr val="tx2">
                    <a:lumMod val="60000"/>
                    <a:lumOff val="40000"/>
                  </a:schemeClr>
                </a:solidFill>
                <a:latin typeface="Gill Sans MT" panose="020B0502020104020203" pitchFamily="34" charset="0"/>
              </a:rPr>
              <a:t>What are the root causes of those capability gaps? </a:t>
            </a:r>
          </a:p>
          <a:p>
            <a:pPr>
              <a:lnSpc>
                <a:spcPct val="100000"/>
              </a:lnSpc>
            </a:pPr>
            <a:r>
              <a:rPr lang="en-US" sz="3000" dirty="0">
                <a:solidFill>
                  <a:schemeClr val="tx2">
                    <a:lumMod val="60000"/>
                    <a:lumOff val="40000"/>
                  </a:schemeClr>
                </a:solidFill>
                <a:latin typeface="Gill Sans MT" panose="020B0502020104020203" pitchFamily="34" charset="0"/>
              </a:rPr>
              <a:t>What improvements can be made to overcome the root causes? </a:t>
            </a:r>
          </a:p>
          <a:p>
            <a:pPr>
              <a:lnSpc>
                <a:spcPct val="100000"/>
              </a:lnSpc>
            </a:pPr>
            <a:r>
              <a:rPr lang="en-US" sz="3000" dirty="0">
                <a:latin typeface="Gill Sans MT" panose="020B0502020104020203" pitchFamily="34" charset="0"/>
              </a:rPr>
              <a:t>What resources will be needed to implement those improvements?</a:t>
            </a:r>
          </a:p>
          <a:p>
            <a:pPr>
              <a:lnSpc>
                <a:spcPct val="100000"/>
              </a:lnSpc>
            </a:pPr>
            <a:r>
              <a:rPr lang="en-US" sz="3000" dirty="0">
                <a:latin typeface="Gill Sans MT" panose="020B0502020104020203" pitchFamily="34" charset="0"/>
              </a:rPr>
              <a:t>What government, donor and other stakeholder organizations can provide the required resources?</a:t>
            </a:r>
          </a:p>
          <a:p>
            <a:pPr>
              <a:lnSpc>
                <a:spcPct val="100000"/>
              </a:lnSpc>
            </a:pPr>
            <a:r>
              <a:rPr lang="en-US" sz="3000" dirty="0">
                <a:latin typeface="Gill Sans MT" panose="020B0502020104020203" pitchFamily="34" charset="0"/>
              </a:rPr>
              <a:t>When can those resources be provided? </a:t>
            </a:r>
          </a:p>
          <a:p>
            <a:pPr>
              <a:lnSpc>
                <a:spcPct val="100000"/>
              </a:lnSpc>
            </a:pPr>
            <a:r>
              <a:rPr lang="en-US" sz="3000" dirty="0">
                <a:latin typeface="Gill Sans MT" panose="020B0502020104020203" pitchFamily="34" charset="0"/>
              </a:rPr>
              <a:t>What opportunities exist to apply for new funding for financing gaps?</a:t>
            </a:r>
          </a:p>
        </p:txBody>
      </p:sp>
    </p:spTree>
    <p:extLst>
      <p:ext uri="{BB962C8B-B14F-4D97-AF65-F5344CB8AC3E}">
        <p14:creationId xmlns:p14="http://schemas.microsoft.com/office/powerpoint/2010/main" val="25558474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148316" y="320433"/>
            <a:ext cx="10324214" cy="580800"/>
          </a:xfrm>
        </p:spPr>
        <p:txBody>
          <a:bodyPr>
            <a:noAutofit/>
          </a:bodyPr>
          <a:lstStyle/>
          <a:p>
            <a:pPr algn="ctr"/>
            <a:r>
              <a:rPr lang="en-US" sz="3600" b="1" dirty="0">
                <a:solidFill>
                  <a:srgbClr val="C00000"/>
                </a:solidFill>
                <a:latin typeface="Gill Sans MT" panose="020B0502020104020203" pitchFamily="34" charset="0"/>
              </a:rPr>
              <a:t>Supply </a:t>
            </a:r>
            <a:r>
              <a:rPr lang="en-US" sz="3600" b="1" dirty="0" smtClean="0">
                <a:solidFill>
                  <a:srgbClr val="C00000"/>
                </a:solidFill>
                <a:latin typeface="Gill Sans MT" panose="020B0502020104020203" pitchFamily="34" charset="0"/>
              </a:rPr>
              <a:t>Chain Investment Planning </a:t>
            </a:r>
            <a:r>
              <a:rPr lang="en-US" sz="3600" b="1" dirty="0">
                <a:solidFill>
                  <a:srgbClr val="C00000"/>
                </a:solidFill>
                <a:latin typeface="Gill Sans MT" panose="020B0502020104020203" pitchFamily="34" charset="0"/>
              </a:rPr>
              <a:t>– Use of NSCA </a:t>
            </a:r>
            <a:r>
              <a:rPr lang="en-US" sz="3600" b="1" dirty="0" smtClean="0">
                <a:solidFill>
                  <a:srgbClr val="C00000"/>
                </a:solidFill>
                <a:latin typeface="Gill Sans MT" panose="020B0502020104020203" pitchFamily="34" charset="0"/>
              </a:rPr>
              <a:t>Outputs</a:t>
            </a:r>
            <a:endParaRPr lang="en-US" sz="3600" b="1" dirty="0">
              <a:solidFill>
                <a:srgbClr val="C00000"/>
              </a:solidFill>
              <a:latin typeface="Gill Sans MT" panose="020B0502020104020203" pitchFamily="34" charset="0"/>
            </a:endParaRPr>
          </a:p>
        </p:txBody>
      </p:sp>
      <p:sp>
        <p:nvSpPr>
          <p:cNvPr id="14" name="Content Placeholder 13"/>
          <p:cNvSpPr>
            <a:spLocks noGrp="1"/>
          </p:cNvSpPr>
          <p:nvPr>
            <p:ph idx="1"/>
          </p:nvPr>
        </p:nvSpPr>
        <p:spPr>
          <a:xfrm>
            <a:off x="544285" y="1084521"/>
            <a:ext cx="11103430" cy="5784112"/>
          </a:xfrm>
        </p:spPr>
        <p:txBody>
          <a:bodyPr>
            <a:normAutofit fontScale="92500" lnSpcReduction="10000"/>
          </a:bodyPr>
          <a:lstStyle/>
          <a:p>
            <a:r>
              <a:rPr lang="en-US" b="1" dirty="0">
                <a:latin typeface="Gill Sans MT" panose="020B0502020104020203" pitchFamily="34" charset="0"/>
              </a:rPr>
              <a:t>Policy/action brief </a:t>
            </a:r>
            <a:r>
              <a:rPr lang="en-US" dirty="0">
                <a:latin typeface="Gill Sans MT" panose="020B0502020104020203" pitchFamily="34" charset="0"/>
              </a:rPr>
              <a:t>– Convince MOH and Donor leadership what actions need to be taken, and what the benefits will be for the country.</a:t>
            </a:r>
          </a:p>
          <a:p>
            <a:endParaRPr lang="en-US" sz="1300" dirty="0">
              <a:latin typeface="Gill Sans MT" panose="020B0502020104020203" pitchFamily="34" charset="0"/>
            </a:endParaRPr>
          </a:p>
          <a:p>
            <a:r>
              <a:rPr lang="en-US" b="1" dirty="0">
                <a:latin typeface="Gill Sans MT" panose="020B0502020104020203" pitchFamily="34" charset="0"/>
              </a:rPr>
              <a:t>Data dashboard </a:t>
            </a:r>
            <a:r>
              <a:rPr lang="en-US" dirty="0">
                <a:latin typeface="Gill Sans MT" panose="020B0502020104020203" pitchFamily="34" charset="0"/>
              </a:rPr>
              <a:t>– Provides a snapshot of overall weakness that describes the current situation and allows monitoring of impact of investments. Supports the policy/action brief that you are targeting the right areas.</a:t>
            </a:r>
          </a:p>
          <a:p>
            <a:endParaRPr lang="en-US" sz="1300" dirty="0">
              <a:latin typeface="Gill Sans MT" panose="020B0502020104020203" pitchFamily="34" charset="0"/>
            </a:endParaRPr>
          </a:p>
          <a:p>
            <a:r>
              <a:rPr lang="en-US" b="1" dirty="0">
                <a:latin typeface="Gill Sans MT" panose="020B0502020104020203" pitchFamily="34" charset="0"/>
              </a:rPr>
              <a:t>Technical report </a:t>
            </a:r>
            <a:r>
              <a:rPr lang="en-US" dirty="0">
                <a:latin typeface="Gill Sans MT" panose="020B0502020104020203" pitchFamily="34" charset="0"/>
              </a:rPr>
              <a:t>– Provides technical staff and CMS leadership with detailed descriptions of the strengths and weaknesses in the system, in terms of both performance and capability. Supports identification of priorities for investment.</a:t>
            </a:r>
          </a:p>
          <a:p>
            <a:endParaRPr lang="en-US" sz="1300" dirty="0">
              <a:latin typeface="Gill Sans MT" panose="020B0502020104020203" pitchFamily="34" charset="0"/>
            </a:endParaRPr>
          </a:p>
          <a:p>
            <a:r>
              <a:rPr lang="en-US" b="1" dirty="0">
                <a:latin typeface="Gill Sans MT" panose="020B0502020104020203" pitchFamily="34" charset="0"/>
              </a:rPr>
              <a:t>Analysis tables </a:t>
            </a:r>
            <a:r>
              <a:rPr lang="en-US" dirty="0">
                <a:latin typeface="Gill Sans MT" panose="020B0502020104020203" pitchFamily="34" charset="0"/>
              </a:rPr>
              <a:t>– Allows detailed drill downs to determine specific weak points and gaps - from technical, supply chain level, and geographic perspectives - to allow better targeting of investments. </a:t>
            </a:r>
          </a:p>
          <a:p>
            <a:pPr lvl="1"/>
            <a:r>
              <a:rPr lang="en-US" dirty="0">
                <a:latin typeface="Gill Sans MT" panose="020B0502020104020203" pitchFamily="34" charset="0"/>
              </a:rPr>
              <a:t>E.g., At what supply chain levels is information getting stuck? Which regions are most in need of infrastructure improvements? What specifically are the gaps in forecasting and supply planning?</a:t>
            </a:r>
          </a:p>
        </p:txBody>
      </p:sp>
    </p:spTree>
    <p:extLst>
      <p:ext uri="{BB962C8B-B14F-4D97-AF65-F5344CB8AC3E}">
        <p14:creationId xmlns:p14="http://schemas.microsoft.com/office/powerpoint/2010/main" val="27658068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Straight Connector 44"/>
          <p:cNvCxnSpPr/>
          <p:nvPr/>
        </p:nvCxnSpPr>
        <p:spPr>
          <a:xfrm flipH="1">
            <a:off x="6170776" y="1285101"/>
            <a:ext cx="2944" cy="455309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F0217597-5950-4BAD-AAEE-9ABAE8A7F1CD}" type="slidenum">
              <a:rPr lang="en-US" smtClean="0">
                <a:solidFill>
                  <a:prstClr val="white"/>
                </a:solidFill>
              </a:rPr>
              <a:pPr/>
              <a:t>9</a:t>
            </a:fld>
            <a:endParaRPr lang="en-US" dirty="0">
              <a:solidFill>
                <a:prstClr val="white"/>
              </a:solidFill>
            </a:endParaRPr>
          </a:p>
        </p:txBody>
      </p:sp>
      <p:sp>
        <p:nvSpPr>
          <p:cNvPr id="5" name="Rectangle 4"/>
          <p:cNvSpPr/>
          <p:nvPr/>
        </p:nvSpPr>
        <p:spPr>
          <a:xfrm>
            <a:off x="164917" y="3585244"/>
            <a:ext cx="1642319" cy="892650"/>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0937" tIns="45468" rIns="90937" bIns="45468" rtlCol="0" anchor="ctr"/>
          <a:lstStyle/>
          <a:p>
            <a:pPr algn="ctr" defTabSz="909359"/>
            <a:r>
              <a:rPr lang="en-US" b="1" dirty="0">
                <a:solidFill>
                  <a:schemeClr val="bg1"/>
                </a:solidFill>
                <a:latin typeface="Gill Sans MT" panose="020B0502020104020203" pitchFamily="34" charset="0"/>
              </a:rPr>
              <a:t>Warehousing and Storage</a:t>
            </a:r>
          </a:p>
        </p:txBody>
      </p:sp>
      <p:sp>
        <p:nvSpPr>
          <p:cNvPr id="6" name="Rectangle 5"/>
          <p:cNvSpPr/>
          <p:nvPr/>
        </p:nvSpPr>
        <p:spPr>
          <a:xfrm>
            <a:off x="164917" y="4883959"/>
            <a:ext cx="1642319" cy="941841"/>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0937" tIns="45468" rIns="90937" bIns="45468" rtlCol="0" anchor="ctr"/>
          <a:lstStyle/>
          <a:p>
            <a:pPr algn="ctr" defTabSz="909359"/>
            <a:r>
              <a:rPr lang="en-US" b="1" dirty="0">
                <a:solidFill>
                  <a:schemeClr val="bg1"/>
                </a:solidFill>
                <a:latin typeface="Gill Sans MT" panose="020B0502020104020203" pitchFamily="34" charset="0"/>
              </a:rPr>
              <a:t>Forecasting and Supply Planning</a:t>
            </a:r>
          </a:p>
        </p:txBody>
      </p:sp>
      <p:sp>
        <p:nvSpPr>
          <p:cNvPr id="7" name="Rectangle 6"/>
          <p:cNvSpPr/>
          <p:nvPr/>
        </p:nvSpPr>
        <p:spPr>
          <a:xfrm>
            <a:off x="164917" y="2156801"/>
            <a:ext cx="1642319" cy="892650"/>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0937" tIns="45468" rIns="90937" bIns="45468" rtlCol="0" anchor="ctr"/>
          <a:lstStyle/>
          <a:p>
            <a:pPr algn="ctr" defTabSz="909359"/>
            <a:r>
              <a:rPr lang="en-US" b="1" dirty="0">
                <a:solidFill>
                  <a:schemeClr val="bg1"/>
                </a:solidFill>
                <a:latin typeface="Gill Sans MT" panose="020B0502020104020203" pitchFamily="34" charset="0"/>
              </a:rPr>
              <a:t>Distribution</a:t>
            </a:r>
          </a:p>
        </p:txBody>
      </p:sp>
      <p:sp>
        <p:nvSpPr>
          <p:cNvPr id="38" name="TextBox 37"/>
          <p:cNvSpPr txBox="1"/>
          <p:nvPr/>
        </p:nvSpPr>
        <p:spPr>
          <a:xfrm>
            <a:off x="3815162" y="1762691"/>
            <a:ext cx="2491615" cy="1753817"/>
          </a:xfrm>
          <a:prstGeom prst="rect">
            <a:avLst/>
          </a:prstGeom>
          <a:noFill/>
        </p:spPr>
        <p:txBody>
          <a:bodyPr wrap="square" lIns="90937" tIns="45468" rIns="90937" bIns="45468" rtlCol="0">
            <a:spAutoFit/>
          </a:bodyPr>
          <a:lstStyle/>
          <a:p>
            <a:pPr defTabSz="909359"/>
            <a:r>
              <a:rPr lang="en-US" sz="1600" b="1" dirty="0">
                <a:solidFill>
                  <a:prstClr val="black"/>
                </a:solidFill>
                <a:latin typeface="Gill Sans MT" panose="020B0502020104020203" pitchFamily="34" charset="0"/>
              </a:rPr>
              <a:t>TMS </a:t>
            </a:r>
            <a:r>
              <a:rPr lang="en-US" sz="1600" dirty="0">
                <a:solidFill>
                  <a:prstClr val="black"/>
                </a:solidFill>
                <a:latin typeface="Gill Sans MT" panose="020B0502020104020203" pitchFamily="34" charset="0"/>
              </a:rPr>
              <a:t>= </a:t>
            </a:r>
            <a:r>
              <a:rPr lang="en-US" sz="1600" b="1" dirty="0">
                <a:solidFill>
                  <a:srgbClr val="0070C0"/>
                </a:solidFill>
                <a:latin typeface="Gill Sans MT" panose="020B0502020104020203" pitchFamily="34" charset="0"/>
              </a:rPr>
              <a:t>$4 M</a:t>
            </a:r>
          </a:p>
          <a:p>
            <a:pPr defTabSz="909359"/>
            <a:endParaRPr lang="en-US" sz="800" b="1" dirty="0">
              <a:solidFill>
                <a:srgbClr val="0070C0"/>
              </a:solidFill>
              <a:latin typeface="Gill Sans MT" panose="020B0502020104020203" pitchFamily="34" charset="0"/>
            </a:endParaRPr>
          </a:p>
          <a:p>
            <a:pPr defTabSz="909359"/>
            <a:r>
              <a:rPr lang="en-US" sz="1600" b="1" dirty="0">
                <a:solidFill>
                  <a:prstClr val="black"/>
                </a:solidFill>
                <a:latin typeface="Gill Sans MT" panose="020B0502020104020203" pitchFamily="34" charset="0"/>
              </a:rPr>
              <a:t>Quality Data </a:t>
            </a:r>
            <a:r>
              <a:rPr lang="en-US" sz="1600" dirty="0">
                <a:solidFill>
                  <a:prstClr val="black"/>
                </a:solidFill>
                <a:latin typeface="Gill Sans MT" panose="020B0502020104020203" pitchFamily="34" charset="0"/>
              </a:rPr>
              <a:t>= </a:t>
            </a:r>
            <a:r>
              <a:rPr lang="en-US" sz="1600" b="1" dirty="0">
                <a:solidFill>
                  <a:srgbClr val="0070C0"/>
                </a:solidFill>
                <a:latin typeface="Gill Sans MT" panose="020B0502020104020203" pitchFamily="34" charset="0"/>
              </a:rPr>
              <a:t>$1 M</a:t>
            </a:r>
          </a:p>
          <a:p>
            <a:pPr defTabSz="909359"/>
            <a:endParaRPr lang="en-US" sz="800" b="1" dirty="0">
              <a:solidFill>
                <a:srgbClr val="0070C0"/>
              </a:solidFill>
              <a:latin typeface="Gill Sans MT" panose="020B0502020104020203" pitchFamily="34" charset="0"/>
            </a:endParaRPr>
          </a:p>
          <a:p>
            <a:pPr defTabSz="909359"/>
            <a:r>
              <a:rPr lang="en-US" sz="1600" b="1" dirty="0">
                <a:solidFill>
                  <a:prstClr val="black"/>
                </a:solidFill>
                <a:latin typeface="Gill Sans MT" panose="020B0502020104020203" pitchFamily="34" charset="0"/>
              </a:rPr>
              <a:t>Training </a:t>
            </a:r>
            <a:r>
              <a:rPr lang="en-US" sz="1600" dirty="0">
                <a:solidFill>
                  <a:prstClr val="black"/>
                </a:solidFill>
                <a:latin typeface="Gill Sans MT" panose="020B0502020104020203" pitchFamily="34" charset="0"/>
              </a:rPr>
              <a:t>= </a:t>
            </a:r>
            <a:r>
              <a:rPr lang="en-US" sz="1600" b="1" dirty="0">
                <a:solidFill>
                  <a:srgbClr val="0070C0"/>
                </a:solidFill>
                <a:latin typeface="Gill Sans MT" panose="020B0502020104020203" pitchFamily="34" charset="0"/>
              </a:rPr>
              <a:t>$0.5 M</a:t>
            </a:r>
          </a:p>
          <a:p>
            <a:pPr defTabSz="909359"/>
            <a:endParaRPr lang="en-US" sz="800" b="1" dirty="0">
              <a:solidFill>
                <a:srgbClr val="0070C0"/>
              </a:solidFill>
              <a:latin typeface="Gill Sans MT" panose="020B0502020104020203" pitchFamily="34" charset="0"/>
            </a:endParaRPr>
          </a:p>
          <a:p>
            <a:pPr defTabSz="909359"/>
            <a:r>
              <a:rPr lang="en-US" sz="1600" b="1" dirty="0">
                <a:solidFill>
                  <a:prstClr val="black"/>
                </a:solidFill>
                <a:latin typeface="Gill Sans MT" panose="020B0502020104020203" pitchFamily="34" charset="0"/>
              </a:rPr>
              <a:t>Corrective Actions </a:t>
            </a:r>
            <a:r>
              <a:rPr lang="en-US" sz="1600" dirty="0">
                <a:solidFill>
                  <a:prstClr val="black"/>
                </a:solidFill>
                <a:latin typeface="Gill Sans MT" panose="020B0502020104020203" pitchFamily="34" charset="0"/>
              </a:rPr>
              <a:t>= </a:t>
            </a:r>
            <a:r>
              <a:rPr lang="en-US" sz="1600" b="1" dirty="0">
                <a:solidFill>
                  <a:srgbClr val="0070C0"/>
                </a:solidFill>
                <a:latin typeface="Gill Sans MT" panose="020B0502020104020203" pitchFamily="34" charset="0"/>
              </a:rPr>
              <a:t>$0.25 M</a:t>
            </a:r>
          </a:p>
        </p:txBody>
      </p:sp>
      <p:sp>
        <p:nvSpPr>
          <p:cNvPr id="39" name="TextBox 38"/>
          <p:cNvSpPr txBox="1"/>
          <p:nvPr/>
        </p:nvSpPr>
        <p:spPr>
          <a:xfrm>
            <a:off x="3850227" y="3703269"/>
            <a:ext cx="1837949" cy="707377"/>
          </a:xfrm>
          <a:prstGeom prst="rect">
            <a:avLst/>
          </a:prstGeom>
          <a:noFill/>
        </p:spPr>
        <p:txBody>
          <a:bodyPr wrap="none" lIns="90937" tIns="45468" rIns="90937" bIns="45468" rtlCol="0">
            <a:spAutoFit/>
          </a:bodyPr>
          <a:lstStyle/>
          <a:p>
            <a:pPr defTabSz="909359"/>
            <a:r>
              <a:rPr lang="en-US" sz="1600" b="1" dirty="0">
                <a:solidFill>
                  <a:prstClr val="black"/>
                </a:solidFill>
                <a:latin typeface="Gill Sans MT" panose="020B0502020104020203" pitchFamily="34" charset="0"/>
              </a:rPr>
              <a:t>WMS </a:t>
            </a:r>
            <a:r>
              <a:rPr lang="en-US" sz="1600" dirty="0">
                <a:solidFill>
                  <a:prstClr val="black"/>
                </a:solidFill>
                <a:latin typeface="Gill Sans MT" panose="020B0502020104020203" pitchFamily="34" charset="0"/>
              </a:rPr>
              <a:t>= </a:t>
            </a:r>
            <a:r>
              <a:rPr lang="en-US" sz="1600" b="1" dirty="0">
                <a:solidFill>
                  <a:srgbClr val="0070C0"/>
                </a:solidFill>
                <a:latin typeface="Gill Sans MT" panose="020B0502020104020203" pitchFamily="34" charset="0"/>
              </a:rPr>
              <a:t>$2.75 M</a:t>
            </a:r>
          </a:p>
          <a:p>
            <a:pPr defTabSz="909359"/>
            <a:endParaRPr lang="en-US" sz="800" dirty="0">
              <a:solidFill>
                <a:prstClr val="black"/>
              </a:solidFill>
              <a:latin typeface="Gill Sans MT" panose="020B0502020104020203" pitchFamily="34" charset="0"/>
            </a:endParaRPr>
          </a:p>
          <a:p>
            <a:pPr defTabSz="909359"/>
            <a:r>
              <a:rPr lang="en-US" sz="1600" b="1" dirty="0">
                <a:solidFill>
                  <a:prstClr val="black"/>
                </a:solidFill>
                <a:latin typeface="Gill Sans MT" panose="020B0502020104020203" pitchFamily="34" charset="0"/>
              </a:rPr>
              <a:t>Training </a:t>
            </a:r>
            <a:r>
              <a:rPr lang="en-US" sz="1600" dirty="0">
                <a:solidFill>
                  <a:prstClr val="black"/>
                </a:solidFill>
                <a:latin typeface="Gill Sans MT" panose="020B0502020104020203" pitchFamily="34" charset="0"/>
              </a:rPr>
              <a:t>= </a:t>
            </a:r>
            <a:r>
              <a:rPr lang="en-US" sz="1600" b="1" dirty="0">
                <a:solidFill>
                  <a:srgbClr val="0070C0"/>
                </a:solidFill>
                <a:latin typeface="Gill Sans MT" panose="020B0502020104020203" pitchFamily="34" charset="0"/>
              </a:rPr>
              <a:t>$0.5 M</a:t>
            </a:r>
          </a:p>
        </p:txBody>
      </p:sp>
      <p:sp>
        <p:nvSpPr>
          <p:cNvPr id="40" name="TextBox 39"/>
          <p:cNvSpPr txBox="1"/>
          <p:nvPr/>
        </p:nvSpPr>
        <p:spPr>
          <a:xfrm>
            <a:off x="3815204" y="5092587"/>
            <a:ext cx="2115269" cy="338045"/>
          </a:xfrm>
          <a:prstGeom prst="rect">
            <a:avLst/>
          </a:prstGeom>
          <a:noFill/>
        </p:spPr>
        <p:txBody>
          <a:bodyPr wrap="none" lIns="90937" tIns="45468" rIns="90937" bIns="45468" rtlCol="0">
            <a:spAutoFit/>
          </a:bodyPr>
          <a:lstStyle/>
          <a:p>
            <a:pPr defTabSz="909359"/>
            <a:r>
              <a:rPr lang="en-US" sz="1600" b="1" dirty="0">
                <a:solidFill>
                  <a:prstClr val="black"/>
                </a:solidFill>
                <a:latin typeface="Gill Sans MT" panose="020B0502020104020203" pitchFamily="34" charset="0"/>
              </a:rPr>
              <a:t>Quality Data </a:t>
            </a:r>
            <a:r>
              <a:rPr lang="en-US" sz="1600" dirty="0">
                <a:solidFill>
                  <a:prstClr val="black"/>
                </a:solidFill>
                <a:latin typeface="Gill Sans MT" panose="020B0502020104020203" pitchFamily="34" charset="0"/>
              </a:rPr>
              <a:t>= </a:t>
            </a:r>
            <a:r>
              <a:rPr lang="en-US" sz="1600" b="1" dirty="0">
                <a:solidFill>
                  <a:srgbClr val="0070C0"/>
                </a:solidFill>
                <a:latin typeface="Gill Sans MT" panose="020B0502020104020203" pitchFamily="34" charset="0"/>
              </a:rPr>
              <a:t>$1 M</a:t>
            </a:r>
          </a:p>
        </p:txBody>
      </p:sp>
      <p:sp>
        <p:nvSpPr>
          <p:cNvPr id="43" name="TextBox 42"/>
          <p:cNvSpPr txBox="1"/>
          <p:nvPr/>
        </p:nvSpPr>
        <p:spPr>
          <a:xfrm>
            <a:off x="3725673" y="1073679"/>
            <a:ext cx="2429813" cy="707377"/>
          </a:xfrm>
          <a:prstGeom prst="rect">
            <a:avLst/>
          </a:prstGeom>
          <a:noFill/>
        </p:spPr>
        <p:txBody>
          <a:bodyPr wrap="square" lIns="90937" tIns="45468" rIns="90937" bIns="45468" rtlCol="0">
            <a:spAutoFit/>
          </a:bodyPr>
          <a:lstStyle/>
          <a:p>
            <a:pPr algn="ctr" defTabSz="909359"/>
            <a:r>
              <a:rPr lang="en-US" sz="2000" b="1" dirty="0">
                <a:solidFill>
                  <a:srgbClr val="1A3260">
                    <a:lumMod val="60000"/>
                    <a:lumOff val="40000"/>
                  </a:srgbClr>
                </a:solidFill>
                <a:latin typeface="Gill Sans MT" panose="020B0502020104020203" pitchFamily="34" charset="0"/>
              </a:rPr>
              <a:t>Fund Allocation per Checklist Item</a:t>
            </a:r>
          </a:p>
        </p:txBody>
      </p:sp>
      <p:cxnSp>
        <p:nvCxnSpPr>
          <p:cNvPr id="47" name="Straight Connector 46"/>
          <p:cNvCxnSpPr/>
          <p:nvPr/>
        </p:nvCxnSpPr>
        <p:spPr>
          <a:xfrm flipV="1">
            <a:off x="710527" y="4684568"/>
            <a:ext cx="11073036" cy="1175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058630" y="1065886"/>
            <a:ext cx="3153989" cy="707377"/>
          </a:xfrm>
          <a:prstGeom prst="rect">
            <a:avLst/>
          </a:prstGeom>
          <a:noFill/>
        </p:spPr>
        <p:txBody>
          <a:bodyPr wrap="square" lIns="90937" tIns="45468" rIns="90937" bIns="45468" rtlCol="0">
            <a:spAutoFit/>
          </a:bodyPr>
          <a:lstStyle/>
          <a:p>
            <a:pPr algn="ctr" defTabSz="909359"/>
            <a:r>
              <a:rPr lang="en-US" sz="2000" b="1" dirty="0">
                <a:solidFill>
                  <a:srgbClr val="1A3260">
                    <a:lumMod val="60000"/>
                    <a:lumOff val="40000"/>
                  </a:srgbClr>
                </a:solidFill>
                <a:latin typeface="Gill Sans MT" panose="020B0502020104020203" pitchFamily="34" charset="0"/>
              </a:rPr>
              <a:t>Total Fund Allocation per Activity out of $10M</a:t>
            </a:r>
          </a:p>
        </p:txBody>
      </p:sp>
      <p:pic>
        <p:nvPicPr>
          <p:cNvPr id="52" name="Picture 5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531535" y="4665911"/>
            <a:ext cx="523487" cy="733467"/>
          </a:xfrm>
          <a:prstGeom prst="rect">
            <a:avLst/>
          </a:prstGeom>
          <a:solidFill>
            <a:srgbClr val="0070C0"/>
          </a:solidFill>
        </p:spPr>
      </p:pic>
      <p:pic>
        <p:nvPicPr>
          <p:cNvPr id="53" name="Picture 5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145812" y="3428239"/>
            <a:ext cx="847224" cy="670706"/>
          </a:xfrm>
          <a:prstGeom prst="rect">
            <a:avLst/>
          </a:prstGeom>
        </p:spPr>
      </p:pic>
      <p:pic>
        <p:nvPicPr>
          <p:cNvPr id="54" name="Picture 5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489245" y="1992663"/>
            <a:ext cx="1536650" cy="653870"/>
          </a:xfrm>
          <a:prstGeom prst="rect">
            <a:avLst/>
          </a:prstGeom>
        </p:spPr>
      </p:pic>
      <p:pic>
        <p:nvPicPr>
          <p:cNvPr id="55" name="Picture 5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94943" y="2695333"/>
            <a:ext cx="2351309" cy="521903"/>
          </a:xfrm>
          <a:prstGeom prst="rect">
            <a:avLst/>
          </a:prstGeom>
        </p:spPr>
      </p:pic>
      <p:pic>
        <p:nvPicPr>
          <p:cNvPr id="56" name="Picture 55"/>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68109" y="4099817"/>
            <a:ext cx="2351309" cy="521903"/>
          </a:xfrm>
          <a:prstGeom prst="rect">
            <a:avLst/>
          </a:prstGeom>
        </p:spPr>
      </p:pic>
      <p:pic>
        <p:nvPicPr>
          <p:cNvPr id="57" name="Picture 56"/>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69361" y="5367446"/>
            <a:ext cx="2423675" cy="521903"/>
          </a:xfrm>
          <a:prstGeom prst="rect">
            <a:avLst/>
          </a:prstGeom>
          <a:noFill/>
        </p:spPr>
      </p:pic>
      <p:sp>
        <p:nvSpPr>
          <p:cNvPr id="58" name="TextBox 57"/>
          <p:cNvSpPr txBox="1"/>
          <p:nvPr/>
        </p:nvSpPr>
        <p:spPr>
          <a:xfrm>
            <a:off x="8145812" y="2098427"/>
            <a:ext cx="872941" cy="338045"/>
          </a:xfrm>
          <a:prstGeom prst="rect">
            <a:avLst/>
          </a:prstGeom>
          <a:noFill/>
        </p:spPr>
        <p:txBody>
          <a:bodyPr wrap="none" lIns="90937" tIns="45468" rIns="90937" bIns="45468" rtlCol="0">
            <a:spAutoFit/>
          </a:bodyPr>
          <a:lstStyle/>
          <a:p>
            <a:pPr defTabSz="909359"/>
            <a:r>
              <a:rPr lang="en-US" sz="1600" b="1" dirty="0">
                <a:solidFill>
                  <a:schemeClr val="bg1"/>
                </a:solidFill>
                <a:latin typeface="Gill Sans MT" panose="020B0502020104020203" pitchFamily="34" charset="0"/>
                <a:ea typeface="Arial" charset="0"/>
                <a:cs typeface="Arial" charset="0"/>
              </a:rPr>
              <a:t>$5.75M</a:t>
            </a:r>
          </a:p>
        </p:txBody>
      </p:sp>
      <p:sp>
        <p:nvSpPr>
          <p:cNvPr id="59" name="TextBox 58"/>
          <p:cNvSpPr txBox="1"/>
          <p:nvPr/>
        </p:nvSpPr>
        <p:spPr>
          <a:xfrm>
            <a:off x="6559550" y="2779497"/>
            <a:ext cx="1843785" cy="338045"/>
          </a:xfrm>
          <a:prstGeom prst="rect">
            <a:avLst/>
          </a:prstGeom>
          <a:noFill/>
        </p:spPr>
        <p:txBody>
          <a:bodyPr wrap="none" lIns="90937" tIns="45468" rIns="90937" bIns="45468" rtlCol="0">
            <a:spAutoFit/>
          </a:bodyPr>
          <a:lstStyle/>
          <a:p>
            <a:pPr defTabSz="909359"/>
            <a:r>
              <a:rPr lang="en-US" sz="1600" b="1" dirty="0">
                <a:solidFill>
                  <a:schemeClr val="bg1"/>
                </a:solidFill>
                <a:latin typeface="Gill Sans MT" panose="020B0502020104020203" pitchFamily="34" charset="0"/>
                <a:ea typeface="Arial" charset="0"/>
                <a:cs typeface="Arial" charset="0"/>
              </a:rPr>
              <a:t>$10M Investment</a:t>
            </a:r>
          </a:p>
        </p:txBody>
      </p:sp>
      <p:sp>
        <p:nvSpPr>
          <p:cNvPr id="60" name="TextBox 59"/>
          <p:cNvSpPr txBox="1"/>
          <p:nvPr/>
        </p:nvSpPr>
        <p:spPr>
          <a:xfrm>
            <a:off x="6559550" y="4194174"/>
            <a:ext cx="1843785" cy="338045"/>
          </a:xfrm>
          <a:prstGeom prst="rect">
            <a:avLst/>
          </a:prstGeom>
          <a:noFill/>
        </p:spPr>
        <p:txBody>
          <a:bodyPr wrap="none" lIns="90937" tIns="45468" rIns="90937" bIns="45468" rtlCol="0">
            <a:spAutoFit/>
          </a:bodyPr>
          <a:lstStyle/>
          <a:p>
            <a:pPr defTabSz="909359"/>
            <a:r>
              <a:rPr lang="en-US" sz="1600" b="1" dirty="0">
                <a:solidFill>
                  <a:schemeClr val="bg1"/>
                </a:solidFill>
                <a:latin typeface="Gill Sans MT" panose="020B0502020104020203" pitchFamily="34" charset="0"/>
                <a:ea typeface="Arial" charset="0"/>
                <a:cs typeface="Arial" charset="0"/>
              </a:rPr>
              <a:t>$10M Investment</a:t>
            </a:r>
          </a:p>
        </p:txBody>
      </p:sp>
      <p:sp>
        <p:nvSpPr>
          <p:cNvPr id="61" name="TextBox 60"/>
          <p:cNvSpPr txBox="1"/>
          <p:nvPr/>
        </p:nvSpPr>
        <p:spPr>
          <a:xfrm>
            <a:off x="6599118" y="5464059"/>
            <a:ext cx="1843785" cy="338045"/>
          </a:xfrm>
          <a:prstGeom prst="rect">
            <a:avLst/>
          </a:prstGeom>
          <a:noFill/>
        </p:spPr>
        <p:txBody>
          <a:bodyPr wrap="none" lIns="90937" tIns="45468" rIns="90937" bIns="45468" rtlCol="0">
            <a:spAutoFit/>
          </a:bodyPr>
          <a:lstStyle/>
          <a:p>
            <a:pPr defTabSz="909359"/>
            <a:r>
              <a:rPr lang="en-US" sz="1600" b="1" dirty="0">
                <a:solidFill>
                  <a:schemeClr val="bg1"/>
                </a:solidFill>
                <a:latin typeface="Gill Sans MT" panose="020B0502020104020203" pitchFamily="34" charset="0"/>
                <a:ea typeface="Arial" charset="0"/>
                <a:cs typeface="Arial" charset="0"/>
              </a:rPr>
              <a:t>$10M Investment</a:t>
            </a:r>
          </a:p>
        </p:txBody>
      </p:sp>
      <p:sp>
        <p:nvSpPr>
          <p:cNvPr id="62" name="TextBox 61"/>
          <p:cNvSpPr txBox="1"/>
          <p:nvPr/>
        </p:nvSpPr>
        <p:spPr>
          <a:xfrm>
            <a:off x="8125585" y="3646533"/>
            <a:ext cx="872941" cy="338045"/>
          </a:xfrm>
          <a:prstGeom prst="rect">
            <a:avLst/>
          </a:prstGeom>
          <a:noFill/>
        </p:spPr>
        <p:txBody>
          <a:bodyPr wrap="none" lIns="90937" tIns="45468" rIns="90937" bIns="45468" rtlCol="0">
            <a:spAutoFit/>
          </a:bodyPr>
          <a:lstStyle/>
          <a:p>
            <a:pPr defTabSz="909359"/>
            <a:r>
              <a:rPr lang="en-US" sz="1600" b="1" dirty="0">
                <a:solidFill>
                  <a:schemeClr val="bg1"/>
                </a:solidFill>
                <a:latin typeface="Gill Sans MT" panose="020B0502020104020203" pitchFamily="34" charset="0"/>
                <a:ea typeface="Arial" charset="0"/>
                <a:cs typeface="Arial" charset="0"/>
              </a:rPr>
              <a:t>$3.25M</a:t>
            </a:r>
          </a:p>
        </p:txBody>
      </p:sp>
      <p:sp>
        <p:nvSpPr>
          <p:cNvPr id="63" name="TextBox 62"/>
          <p:cNvSpPr txBox="1"/>
          <p:nvPr/>
        </p:nvSpPr>
        <p:spPr>
          <a:xfrm>
            <a:off x="8478314" y="4831049"/>
            <a:ext cx="589210" cy="338045"/>
          </a:xfrm>
          <a:prstGeom prst="rect">
            <a:avLst/>
          </a:prstGeom>
          <a:noFill/>
        </p:spPr>
        <p:txBody>
          <a:bodyPr wrap="none" lIns="90937" tIns="45468" rIns="90937" bIns="45468" rtlCol="0">
            <a:spAutoFit/>
          </a:bodyPr>
          <a:lstStyle/>
          <a:p>
            <a:pPr defTabSz="909359"/>
            <a:r>
              <a:rPr lang="en-US" sz="1600" b="1" dirty="0">
                <a:solidFill>
                  <a:schemeClr val="bg1"/>
                </a:solidFill>
                <a:latin typeface="Gill Sans MT" panose="020B0502020104020203" pitchFamily="34" charset="0"/>
                <a:ea typeface="Arial" charset="0"/>
                <a:cs typeface="Arial" charset="0"/>
              </a:rPr>
              <a:t>$1M</a:t>
            </a:r>
          </a:p>
        </p:txBody>
      </p:sp>
      <p:cxnSp>
        <p:nvCxnSpPr>
          <p:cNvPr id="65" name="Straight Connector 64"/>
          <p:cNvCxnSpPr/>
          <p:nvPr/>
        </p:nvCxnSpPr>
        <p:spPr>
          <a:xfrm flipV="1">
            <a:off x="755188" y="3392924"/>
            <a:ext cx="11065658" cy="374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V="1">
            <a:off x="725284" y="1791402"/>
            <a:ext cx="11058279" cy="932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cxnSpLocks/>
          </p:cNvCxnSpPr>
          <p:nvPr/>
        </p:nvCxnSpPr>
        <p:spPr>
          <a:xfrm>
            <a:off x="3793686" y="1335085"/>
            <a:ext cx="17946" cy="452106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1751237" y="1791402"/>
            <a:ext cx="2125441" cy="1599929"/>
          </a:xfrm>
          <a:prstGeom prst="rect">
            <a:avLst/>
          </a:prstGeom>
          <a:noFill/>
        </p:spPr>
        <p:txBody>
          <a:bodyPr wrap="square" lIns="90937" tIns="45468" rIns="90937" bIns="45468" rtlCol="0">
            <a:spAutoFit/>
          </a:bodyPr>
          <a:lstStyle/>
          <a:p>
            <a:pPr marL="171450" indent="-171450" defTabSz="909359">
              <a:buFont typeface="Arial" panose="020B0604020202020204" pitchFamily="34" charset="0"/>
              <a:buChar char="•"/>
            </a:pPr>
            <a:r>
              <a:rPr lang="en-US" sz="1400" b="1" dirty="0">
                <a:solidFill>
                  <a:prstClr val="black"/>
                </a:solidFill>
                <a:latin typeface="Gill Sans MT" panose="020B0502020104020203" pitchFamily="34" charset="0"/>
                <a:ea typeface="Arial" charset="0"/>
                <a:cs typeface="Arial" charset="0"/>
              </a:rPr>
              <a:t>On-time delivery to facility</a:t>
            </a:r>
          </a:p>
          <a:p>
            <a:pPr marL="171450" indent="-171450" defTabSz="909359">
              <a:buFont typeface="Arial" panose="020B0604020202020204" pitchFamily="34" charset="0"/>
              <a:buChar char="•"/>
            </a:pPr>
            <a:r>
              <a:rPr lang="en-US" sz="1400" b="1" dirty="0">
                <a:solidFill>
                  <a:prstClr val="black"/>
                </a:solidFill>
                <a:latin typeface="Gill Sans MT" panose="020B0502020104020203" pitchFamily="34" charset="0"/>
                <a:ea typeface="Arial" charset="0"/>
                <a:cs typeface="Arial" charset="0"/>
              </a:rPr>
              <a:t>Percentage of orders placed as emergencies</a:t>
            </a:r>
          </a:p>
          <a:p>
            <a:pPr marL="171450" indent="-171450" defTabSz="909359">
              <a:buFont typeface="Arial" panose="020B0604020202020204" pitchFamily="34" charset="0"/>
              <a:buChar char="•"/>
            </a:pPr>
            <a:r>
              <a:rPr lang="en-US" sz="1400" b="1" dirty="0">
                <a:solidFill>
                  <a:prstClr val="black"/>
                </a:solidFill>
                <a:latin typeface="Gill Sans MT" panose="020B0502020104020203" pitchFamily="34" charset="0"/>
                <a:ea typeface="Arial" charset="0"/>
                <a:cs typeface="Arial" charset="0"/>
              </a:rPr>
              <a:t>Cost of distribution </a:t>
            </a:r>
          </a:p>
          <a:p>
            <a:pPr defTabSz="909359"/>
            <a:r>
              <a:rPr lang="en-US" sz="1400" b="1" dirty="0">
                <a:solidFill>
                  <a:prstClr val="black"/>
                </a:solidFill>
                <a:latin typeface="Gill Sans MT" panose="020B0502020104020203" pitchFamily="34" charset="0"/>
                <a:ea typeface="Arial" charset="0"/>
                <a:cs typeface="Arial" charset="0"/>
              </a:rPr>
              <a:t>    operations</a:t>
            </a:r>
          </a:p>
        </p:txBody>
      </p:sp>
      <p:cxnSp>
        <p:nvCxnSpPr>
          <p:cNvPr id="48" name="Straight Connector 47"/>
          <p:cNvCxnSpPr/>
          <p:nvPr/>
        </p:nvCxnSpPr>
        <p:spPr>
          <a:xfrm>
            <a:off x="9101362" y="1248804"/>
            <a:ext cx="526" cy="45571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Picture 48"/>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148228" y="5013841"/>
            <a:ext cx="2492479" cy="656217"/>
          </a:xfrm>
          <a:prstGeom prst="rect">
            <a:avLst/>
          </a:prstGeom>
        </p:spPr>
      </p:pic>
      <p:pic>
        <p:nvPicPr>
          <p:cNvPr id="50" name="Picture 49"/>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9135726" y="3676978"/>
            <a:ext cx="2492479" cy="656215"/>
          </a:xfrm>
          <a:prstGeom prst="rect">
            <a:avLst/>
          </a:prstGeom>
        </p:spPr>
      </p:pic>
      <p:pic>
        <p:nvPicPr>
          <p:cNvPr id="64" name="Picture 63"/>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9175866" y="2152651"/>
            <a:ext cx="2412198" cy="828339"/>
          </a:xfrm>
          <a:prstGeom prst="rect">
            <a:avLst/>
          </a:prstGeom>
        </p:spPr>
      </p:pic>
      <p:sp>
        <p:nvSpPr>
          <p:cNvPr id="67" name="TextBox 66"/>
          <p:cNvSpPr txBox="1"/>
          <p:nvPr/>
        </p:nvSpPr>
        <p:spPr>
          <a:xfrm>
            <a:off x="9183903" y="1097804"/>
            <a:ext cx="2379532" cy="707377"/>
          </a:xfrm>
          <a:prstGeom prst="rect">
            <a:avLst/>
          </a:prstGeom>
          <a:noFill/>
        </p:spPr>
        <p:txBody>
          <a:bodyPr wrap="square" lIns="90937" tIns="45468" rIns="90937" bIns="45468" rtlCol="0">
            <a:spAutoFit/>
          </a:bodyPr>
          <a:lstStyle/>
          <a:p>
            <a:pPr algn="ctr" defTabSz="909359"/>
            <a:r>
              <a:rPr lang="en-US" sz="2000" b="1" dirty="0">
                <a:solidFill>
                  <a:srgbClr val="1A3260">
                    <a:lumMod val="60000"/>
                    <a:lumOff val="40000"/>
                  </a:srgbClr>
                </a:solidFill>
                <a:latin typeface="Gill Sans MT" panose="020B0502020104020203" pitchFamily="34" charset="0"/>
              </a:rPr>
              <a:t>Baseline </a:t>
            </a:r>
            <a:r>
              <a:rPr lang="en-US" sz="2000" b="1" dirty="0">
                <a:solidFill>
                  <a:srgbClr val="1A3260">
                    <a:lumMod val="60000"/>
                    <a:lumOff val="40000"/>
                  </a:srgbClr>
                </a:solidFill>
                <a:latin typeface="Gill Sans MT" panose="020B0502020104020203" pitchFamily="34" charset="0"/>
                <a:ea typeface="Arial" charset="0"/>
                <a:cs typeface="Arial" charset="0"/>
              </a:rPr>
              <a:t>Score</a:t>
            </a:r>
            <a:r>
              <a:rPr lang="en-US" sz="2000" b="1" dirty="0">
                <a:solidFill>
                  <a:srgbClr val="1A3260">
                    <a:lumMod val="60000"/>
                    <a:lumOff val="40000"/>
                  </a:srgbClr>
                </a:solidFill>
                <a:latin typeface="Gill Sans MT" panose="020B0502020104020203" pitchFamily="34" charset="0"/>
              </a:rPr>
              <a:t> + Improvement</a:t>
            </a:r>
          </a:p>
        </p:txBody>
      </p:sp>
      <p:sp>
        <p:nvSpPr>
          <p:cNvPr id="68" name="TextBox 67"/>
          <p:cNvSpPr txBox="1"/>
          <p:nvPr/>
        </p:nvSpPr>
        <p:spPr>
          <a:xfrm>
            <a:off x="1741629" y="3359946"/>
            <a:ext cx="1971021" cy="1384486"/>
          </a:xfrm>
          <a:prstGeom prst="rect">
            <a:avLst/>
          </a:prstGeom>
          <a:noFill/>
        </p:spPr>
        <p:txBody>
          <a:bodyPr wrap="square" lIns="90937" tIns="45468" rIns="90937" bIns="45468" rtlCol="0">
            <a:spAutoFit/>
          </a:bodyPr>
          <a:lstStyle/>
          <a:p>
            <a:pPr marL="171450" indent="-171450" defTabSz="909359">
              <a:buFont typeface="Arial" panose="020B0604020202020204" pitchFamily="34" charset="0"/>
              <a:buChar char="•"/>
            </a:pPr>
            <a:r>
              <a:rPr lang="en-US" sz="1400" b="1" dirty="0">
                <a:solidFill>
                  <a:prstClr val="black"/>
                </a:solidFill>
                <a:latin typeface="Gill Sans MT" panose="020B0502020104020203" pitchFamily="34" charset="0"/>
                <a:ea typeface="Arial" charset="0"/>
                <a:cs typeface="Arial" charset="0"/>
              </a:rPr>
              <a:t>Stocked according to plan</a:t>
            </a:r>
          </a:p>
          <a:p>
            <a:pPr marL="171450" indent="-171450" defTabSz="909359">
              <a:buFont typeface="Arial" panose="020B0604020202020204" pitchFamily="34" charset="0"/>
              <a:buChar char="•"/>
            </a:pPr>
            <a:r>
              <a:rPr lang="en-US" sz="1400" b="1" dirty="0">
                <a:solidFill>
                  <a:prstClr val="black"/>
                </a:solidFill>
                <a:latin typeface="Gill Sans MT" panose="020B0502020104020203" pitchFamily="34" charset="0"/>
                <a:ea typeface="Arial" charset="0"/>
                <a:cs typeface="Arial" charset="0"/>
              </a:rPr>
              <a:t>Order fill rate</a:t>
            </a:r>
          </a:p>
          <a:p>
            <a:pPr marL="171450" indent="-171450" defTabSz="909359">
              <a:buFont typeface="Arial" panose="020B0604020202020204" pitchFamily="34" charset="0"/>
              <a:buChar char="•"/>
            </a:pPr>
            <a:r>
              <a:rPr lang="en-US" sz="1400" b="1" dirty="0">
                <a:solidFill>
                  <a:prstClr val="black"/>
                </a:solidFill>
                <a:latin typeface="Gill Sans MT" panose="020B0502020104020203" pitchFamily="34" charset="0"/>
                <a:ea typeface="Arial" charset="0"/>
                <a:cs typeface="Arial" charset="0"/>
              </a:rPr>
              <a:t>Wastage from damage, theft and expiry </a:t>
            </a:r>
          </a:p>
        </p:txBody>
      </p:sp>
      <p:sp>
        <p:nvSpPr>
          <p:cNvPr id="69" name="TextBox 68"/>
          <p:cNvSpPr txBox="1"/>
          <p:nvPr/>
        </p:nvSpPr>
        <p:spPr>
          <a:xfrm>
            <a:off x="1741629" y="4862453"/>
            <a:ext cx="2188730" cy="953598"/>
          </a:xfrm>
          <a:prstGeom prst="rect">
            <a:avLst/>
          </a:prstGeom>
          <a:noFill/>
        </p:spPr>
        <p:txBody>
          <a:bodyPr wrap="square" lIns="90937" tIns="45468" rIns="90937" bIns="45468" rtlCol="0">
            <a:spAutoFit/>
          </a:bodyPr>
          <a:lstStyle/>
          <a:p>
            <a:pPr marL="171450" indent="-171450" defTabSz="909359">
              <a:buFont typeface="Arial" panose="020B0604020202020204" pitchFamily="34" charset="0"/>
              <a:buChar char="•"/>
            </a:pPr>
            <a:r>
              <a:rPr lang="en-US" sz="1400" b="1" dirty="0">
                <a:solidFill>
                  <a:prstClr val="black"/>
                </a:solidFill>
                <a:latin typeface="Gill Sans MT" panose="020B0502020104020203" pitchFamily="34" charset="0"/>
                <a:ea typeface="Arial" charset="0"/>
                <a:cs typeface="Arial" charset="0"/>
              </a:rPr>
              <a:t>Forecasting Accuracy</a:t>
            </a:r>
          </a:p>
          <a:p>
            <a:pPr marL="171450" indent="-171450" defTabSz="909359">
              <a:buFont typeface="Arial" panose="020B0604020202020204" pitchFamily="34" charset="0"/>
              <a:buChar char="•"/>
            </a:pPr>
            <a:r>
              <a:rPr lang="en-US" sz="1400" b="1" dirty="0">
                <a:solidFill>
                  <a:prstClr val="black"/>
                </a:solidFill>
                <a:latin typeface="Gill Sans MT" panose="020B0502020104020203" pitchFamily="34" charset="0"/>
                <a:ea typeface="Arial" charset="0"/>
                <a:cs typeface="Arial" charset="0"/>
              </a:rPr>
              <a:t>Facility reporting rates </a:t>
            </a:r>
          </a:p>
          <a:p>
            <a:pPr marL="171450" indent="-171450" defTabSz="909359">
              <a:buFont typeface="Arial" panose="020B0604020202020204" pitchFamily="34" charset="0"/>
              <a:buChar char="•"/>
            </a:pPr>
            <a:r>
              <a:rPr lang="en-US" sz="1400" b="1" dirty="0">
                <a:solidFill>
                  <a:prstClr val="black"/>
                </a:solidFill>
                <a:latin typeface="Gill Sans MT" panose="020B0502020104020203" pitchFamily="34" charset="0"/>
                <a:ea typeface="Arial" charset="0"/>
                <a:cs typeface="Arial" charset="0"/>
              </a:rPr>
              <a:t>On-time</a:t>
            </a:r>
          </a:p>
        </p:txBody>
      </p:sp>
      <p:sp>
        <p:nvSpPr>
          <p:cNvPr id="70" name="TextBox 69"/>
          <p:cNvSpPr txBox="1"/>
          <p:nvPr/>
        </p:nvSpPr>
        <p:spPr>
          <a:xfrm>
            <a:off x="684387" y="1081390"/>
            <a:ext cx="2875469" cy="707377"/>
          </a:xfrm>
          <a:prstGeom prst="rect">
            <a:avLst/>
          </a:prstGeom>
          <a:noFill/>
        </p:spPr>
        <p:txBody>
          <a:bodyPr wrap="square" lIns="90937" tIns="45468" rIns="90937" bIns="45468" rtlCol="0">
            <a:spAutoFit/>
          </a:bodyPr>
          <a:lstStyle/>
          <a:p>
            <a:pPr algn="ctr" defTabSz="909359"/>
            <a:r>
              <a:rPr lang="en-US" sz="2000" b="1" dirty="0">
                <a:solidFill>
                  <a:srgbClr val="1A3260">
                    <a:lumMod val="60000"/>
                    <a:lumOff val="40000"/>
                  </a:srgbClr>
                </a:solidFill>
                <a:latin typeface="Gill Sans MT" panose="020B0502020104020203" pitchFamily="34" charset="0"/>
              </a:rPr>
              <a:t>NSCA Capability Area and Priority KPIs</a:t>
            </a:r>
          </a:p>
        </p:txBody>
      </p:sp>
      <p:sp>
        <p:nvSpPr>
          <p:cNvPr id="3" name="TextBox 2"/>
          <p:cNvSpPr txBox="1"/>
          <p:nvPr/>
        </p:nvSpPr>
        <p:spPr>
          <a:xfrm>
            <a:off x="6721447" y="6063962"/>
            <a:ext cx="5217242" cy="584775"/>
          </a:xfrm>
          <a:prstGeom prst="rect">
            <a:avLst/>
          </a:prstGeom>
          <a:noFill/>
        </p:spPr>
        <p:txBody>
          <a:bodyPr wrap="square" rtlCol="0">
            <a:spAutoFit/>
          </a:bodyPr>
          <a:lstStyle/>
          <a:p>
            <a:r>
              <a:rPr lang="en-US" sz="1600" b="1" i="1" dirty="0">
                <a:solidFill>
                  <a:srgbClr val="FF0000"/>
                </a:solidFill>
                <a:latin typeface="Gill Sans MT" panose="020B0502020104020203" pitchFamily="34" charset="0"/>
              </a:rPr>
              <a:t>Adapted from William Davidson Institute, based on ideas from an NSCA Stakeholder Workshop group</a:t>
            </a:r>
          </a:p>
        </p:txBody>
      </p:sp>
      <p:sp>
        <p:nvSpPr>
          <p:cNvPr id="72" name="Title 6"/>
          <p:cNvSpPr txBox="1">
            <a:spLocks/>
          </p:cNvSpPr>
          <p:nvPr/>
        </p:nvSpPr>
        <p:spPr>
          <a:xfrm>
            <a:off x="725284" y="227165"/>
            <a:ext cx="10280701" cy="676129"/>
          </a:xfrm>
          <a:prstGeom prst="rect">
            <a:avLst/>
          </a:prstGeom>
        </p:spPr>
        <p:txBody>
          <a:bodyPr vert="horz" lIns="120949" tIns="60475" rIns="120949" bIns="60475" rtlCol="0" anchor="b" anchorCtr="0">
            <a:spAutoFit/>
          </a:bodyPr>
          <a:lstStyle>
            <a:lvl1pPr algn="l" defTabSz="457200" rtl="0" eaLnBrk="1" latinLnBrk="0" hangingPunct="1">
              <a:spcBef>
                <a:spcPct val="0"/>
              </a:spcBef>
              <a:buNone/>
              <a:defRPr sz="2400" b="0" i="0" kern="1200">
                <a:solidFill>
                  <a:srgbClr val="BA0C2F"/>
                </a:solidFill>
                <a:latin typeface="Gill Sans MT"/>
                <a:ea typeface="+mj-ea"/>
                <a:cs typeface="Gill Sans MT"/>
              </a:defRPr>
            </a:lvl1pPr>
          </a:lstStyle>
          <a:p>
            <a:pPr lvl="0" algn="ctr"/>
            <a:r>
              <a:rPr lang="en-US" sz="3600" b="1" dirty="0"/>
              <a:t>Example of Investment Allocation</a:t>
            </a:r>
          </a:p>
        </p:txBody>
      </p:sp>
    </p:spTree>
    <p:extLst>
      <p:ext uri="{BB962C8B-B14F-4D97-AF65-F5344CB8AC3E}">
        <p14:creationId xmlns:p14="http://schemas.microsoft.com/office/powerpoint/2010/main" val="322134536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Project Technical Implementation" ma:contentTypeID="0x0101008DA58B5CA681664FAB24816C56F41085020073CD9A2FDE83D74A8AE87C5E6F6E6916" ma:contentTypeVersion="6" ma:contentTypeDescription="" ma:contentTypeScope="" ma:versionID="4e2c505bc6dd469b5fc4479c67e36d21">
  <xsd:schema xmlns:xsd="http://www.w3.org/2001/XMLSchema" xmlns:xs="http://www.w3.org/2001/XMLSchema" xmlns:p="http://schemas.microsoft.com/office/2006/metadata/properties" xmlns:ns2="8d7096d6-fc66-4344-9e3f-2445529a09f6" targetNamespace="http://schemas.microsoft.com/office/2006/metadata/properties" ma:root="true" ma:fieldsID="b2431dd1ba532b3876c3e935d2771db0" ns2:_="">
    <xsd:import namespace="8d7096d6-fc66-4344-9e3f-2445529a09f6"/>
    <xsd:element name="properties">
      <xsd:complexType>
        <xsd:sequence>
          <xsd:element name="documentManagement">
            <xsd:complexType>
              <xsd:all>
                <xsd:element ref="ns2:hbf0c10381aa4bd59932b5b7da857fe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7096d6-fc66-4344-9e3f-2445529a09f6" elementFormDefault="qualified">
    <xsd:import namespace="http://schemas.microsoft.com/office/2006/documentManagement/types"/>
    <xsd:import namespace="http://schemas.microsoft.com/office/infopath/2007/PartnerControls"/>
    <xsd:element name="hbf0c10381aa4bd59932b5b7da857fed" ma:index="8" nillable="true" ma:taxonomy="true" ma:internalName="hbf0c10381aa4bd59932b5b7da857fed" ma:taxonomyFieldName="Project_x0020_Document_x0020_Type" ma:displayName="Project Document Type" ma:default="" ma:fieldId="{1bf0c103-81aa-4bd5-9932-b5b7da857fed}" ma:sspId="822e118f-d533-465d-b5ca-7beed2256e09" ma:termSetId="d8a5acf7-091c-4877-b363-b3708ae07044"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5cf9c8a-78a3-4561-85a9-0a0514ac3c6b}" ma:internalName="TaxCatchAll" ma:showField="CatchAllData" ma:web="854bdaf2-bd23-4f9a-b8cb-7de5fd39621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5cf9c8a-78a3-4561-85a9-0a0514ac3c6b}" ma:internalName="TaxCatchAllLabel" ma:readOnly="true" ma:showField="CatchAllDataLabel" ma:web="854bdaf2-bd23-4f9a-b8cb-7de5fd3962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822e118f-d533-465d-b5ca-7beed2256e09" ContentTypeId="0x0101008DA58B5CA681664FAB24816C56F4108502"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hbf0c10381aa4bd59932b5b7da857fed xmlns="8d7096d6-fc66-4344-9e3f-2445529a09f6">
      <Terms xmlns="http://schemas.microsoft.com/office/infopath/2007/PartnerControls"/>
    </hbf0c10381aa4bd59932b5b7da857fed>
    <TaxCatchAll xmlns="8d7096d6-fc66-4344-9e3f-2445529a09f6" xsi:nil="true"/>
  </documentManagement>
</p:properties>
</file>

<file path=customXml/itemProps1.xml><?xml version="1.0" encoding="utf-8"?>
<ds:datastoreItem xmlns:ds="http://schemas.openxmlformats.org/officeDocument/2006/customXml" ds:itemID="{70AB3753-BB7B-4714-9F5C-11181693B0E8}"/>
</file>

<file path=customXml/itemProps2.xml><?xml version="1.0" encoding="utf-8"?>
<ds:datastoreItem xmlns:ds="http://schemas.openxmlformats.org/officeDocument/2006/customXml" ds:itemID="{E4A0D4C0-A83E-4919-A126-3D9D5F7B7689}"/>
</file>

<file path=customXml/itemProps3.xml><?xml version="1.0" encoding="utf-8"?>
<ds:datastoreItem xmlns:ds="http://schemas.openxmlformats.org/officeDocument/2006/customXml" ds:itemID="{C599854D-EC1B-471A-B2F9-5270626D6F4B}"/>
</file>

<file path=customXml/itemProps4.xml><?xml version="1.0" encoding="utf-8"?>
<ds:datastoreItem xmlns:ds="http://schemas.openxmlformats.org/officeDocument/2006/customXml" ds:itemID="{F4A62EE4-A54D-4BA1-805A-D040EC2A7601}"/>
</file>

<file path=docProps/app.xml><?xml version="1.0" encoding="utf-8"?>
<Properties xmlns="http://schemas.openxmlformats.org/officeDocument/2006/extended-properties" xmlns:vt="http://schemas.openxmlformats.org/officeDocument/2006/docPropsVTypes">
  <TotalTime>6007</TotalTime>
  <Words>2136</Words>
  <Application>Microsoft Office PowerPoint</Application>
  <PresentationFormat>Widescreen</PresentationFormat>
  <Paragraphs>196</Paragraphs>
  <Slides>16</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vt:lpstr>
      <vt:lpstr>Calibri</vt:lpstr>
      <vt:lpstr>Calibri Light</vt:lpstr>
      <vt:lpstr>Gill Sans MT</vt:lpstr>
      <vt:lpstr>Times</vt:lpstr>
      <vt:lpstr>Times New Roman</vt:lpstr>
      <vt:lpstr>Wingdings</vt:lpstr>
      <vt:lpstr>Office Theme</vt:lpstr>
      <vt:lpstr>PowerPoint Presentation</vt:lpstr>
      <vt:lpstr>Use of NSCA Results</vt:lpstr>
      <vt:lpstr>Ways to Use NSCA Results (not exhaustive!)</vt:lpstr>
      <vt:lpstr>NSCA should be part of an overall, in-country supply chain improvement process</vt:lpstr>
      <vt:lpstr>Who takes these steps forward?  Everyone does!</vt:lpstr>
      <vt:lpstr>The Role of NSCA Outputs/Reports</vt:lpstr>
      <vt:lpstr>Supply Chain Investment Planning - Questions</vt:lpstr>
      <vt:lpstr>Supply Chain Investment Planning – Use of NSCA Outputs</vt:lpstr>
      <vt:lpstr>PowerPoint Presentation</vt:lpstr>
      <vt:lpstr>National Strategic Planning and System Design/Reform</vt:lpstr>
      <vt:lpstr>Example of Using the NSCA for Strategic Planning--Zambia</vt:lpstr>
      <vt:lpstr>Monitoring Improvement Over Time</vt:lpstr>
      <vt:lpstr>Example of Repeat NSCAs to Monitor Progress--Guinea</vt:lpstr>
      <vt:lpstr>Repeat NSCAs in Rwanda: 2013/15/17</vt:lpstr>
      <vt:lpstr>Use of 2017 NSCA Results – Rwanda </vt:lpstr>
      <vt:lpstr>Resources to Support Post-NSCA Actions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Teresa Jamieson</dc:creator>
  <cp:lastModifiedBy>Kevin Pilz</cp:lastModifiedBy>
  <cp:revision>126</cp:revision>
  <dcterms:created xsi:type="dcterms:W3CDTF">2018-03-15T19:05:04Z</dcterms:created>
  <dcterms:modified xsi:type="dcterms:W3CDTF">2019-11-15T10:12:36Z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0x0101008DA58B5CA681664FAB24816C56F41085020073CD9A2FDE83D74A8AE87C5E6F6E6916</vt:lpwstr>
  </property>
  <property fmtid="{D5CDD505-2E9C-101B-9397-08002B2CF9AE}" pid="3" name="Project Document Type">
    <vt:lpwstr/>
  </property>
  <property fmtid="{D5CDD505-2E9C-101B-9397-08002B2CF9AE}" pid="4" name="MediaServiceImageTags">
    <vt:lpwstr/>
  </property>
  <property fmtid="{D5CDD505-2E9C-101B-9397-08002B2CF9AE}" pid="5" name="lcf76f155ced4ddcb4097134ff3c332f">
    <vt:lpwstr/>
  </property>
</Properties>
</file>