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gif" ContentType="image/gif"/>
  <Default Extension="jpg" ContentType="image/jpeg"/>
  <Override PartName="/ppt/diagrams/data1.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18.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9.xml" ContentType="application/vnd.openxmlformats-officedocument.presentationml.slide+xml"/>
  <Override PartName="/ppt/slides/slide110.xml" ContentType="application/vnd.openxmlformats-officedocument.presentationml.slide+xml"/>
  <Override PartName="/ppt/slides/slide109.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26.xml" ContentType="application/vnd.openxmlformats-officedocument.presentationml.slide+xml"/>
  <Override PartName="/ppt/slides/slide125.xml" ContentType="application/vnd.openxmlformats-officedocument.presentationml.slide+xml"/>
  <Override PartName="/ppt/slides/slide124.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04.xml" ContentType="application/vnd.openxmlformats-officedocument.presentationml.slide+xml"/>
  <Override PartName="/ppt/slides/slide111.xml" ContentType="application/vnd.openxmlformats-officedocument.presentationml.slide+xml"/>
  <Override PartName="/ppt/slides/slide10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2.xml" ContentType="application/vnd.openxmlformats-officedocument.presentationml.slide+xml"/>
  <Override PartName="/ppt/slides/slide103.xml" ContentType="application/vnd.openxmlformats-officedocument.presentationml.slide+xml"/>
  <Override PartName="/ppt/slides/slide80.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8.xml" ContentType="application/vnd.openxmlformats-officedocument.presentationml.slide+xml"/>
  <Override PartName="/ppt/slides/slide81.xml" ContentType="application/vnd.openxmlformats-officedocument.presentationml.slide+xml"/>
  <Override PartName="/ppt/slides/slide90.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89.xml" ContentType="application/vnd.openxmlformats-officedocument.presentationml.slide+xml"/>
  <Override PartName="/ppt/slides/slide101.xml" ContentType="application/vnd.openxmlformats-officedocument.presentationml.slide+xml"/>
  <Override PartName="/ppt/slides/slide97.xml" ContentType="application/vnd.openxmlformats-officedocument.presentationml.slide+xml"/>
  <Override PartName="/ppt/slides/slide100.xml" ContentType="application/vnd.openxmlformats-officedocument.presentationml.slide+xml"/>
  <Override PartName="/ppt/slides/slide95.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6.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Slides/notesSlide50.xml" ContentType="application/vnd.openxmlformats-officedocument.presentationml.notesSlide+xml"/>
  <Override PartName="/ppt/slideMasters/slideMaster1.xml" ContentType="application/vnd.openxmlformats-officedocument.presentationml.slideMaster+xml"/>
  <Override PartName="/ppt/notesSlides/notesSlide47.xml" ContentType="application/vnd.openxmlformats-officedocument.presentationml.notesSlide+xml"/>
  <Override PartName="/ppt/notesSlides/notesSlide51.xml" ContentType="application/vnd.openxmlformats-officedocument.presentationml.notesSlide+xml"/>
  <Override PartName="/ppt/notesSlides/notesSlide48.xml" ContentType="application/vnd.openxmlformats-officedocument.presentationml.notesSlide+xml"/>
  <Override PartName="/ppt/notesSlides/notesSlide53.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2.xml" ContentType="application/vnd.openxmlformats-officedocument.presentationml.notesSlide+xml"/>
  <Override PartName="/ppt/notesSlides/notesSlide46.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49.xml" ContentType="application/vnd.openxmlformats-officedocument.presentationml.notesSlide+xml"/>
  <Override PartName="/ppt/notesSlides/notesSlide14.xml" ContentType="application/vnd.openxmlformats-officedocument.presentationml.notesSlide+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notesSlides/notesSlide23.xml" ContentType="application/vnd.openxmlformats-officedocument.presentationml.notesSlide+xml"/>
  <Override PartName="/ppt/slideLayouts/slideLayout44.xml" ContentType="application/vnd.openxmlformats-officedocument.presentationml.slideLayout+xml"/>
  <Override PartName="/ppt/notesSlides/notesSlide22.xml" ContentType="application/vnd.openxmlformats-officedocument.presentationml.notesSlid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notesSlides/notesSlide20.xml" ContentType="application/vnd.openxmlformats-officedocument.presentationml.notesSlide+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notesSlides/notesSlide21.xml" ContentType="application/vnd.openxmlformats-officedocument.presentationml.notesSlide+xml"/>
  <Override PartName="/ppt/notesSlides/notesSlide24.xml" ContentType="application/vnd.openxmlformats-officedocument.presentationml.notesSlide+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36.xml" ContentType="application/vnd.openxmlformats-officedocument.presentationml.slideLayou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1.xml" ContentType="application/vnd.openxmlformats-officedocument.presentationml.notesSlide+xml"/>
  <Override PartName="/ppt/notesSlides/notesSlide29.xml" ContentType="application/vnd.openxmlformats-officedocument.presentationml.notesSlid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notesSlides/notesSlide25.xml" ContentType="application/vnd.openxmlformats-officedocument.presentationml.notesSlide+xml"/>
  <Override PartName="/ppt/slideLayouts/slideLayout41.xml" ContentType="application/vnd.openxmlformats-officedocument.presentationml.slideLayout+xml"/>
  <Override PartName="/ppt/notesSlides/notesSlide5.xml" ContentType="application/vnd.openxmlformats-officedocument.presentationml.notesSlide+xml"/>
  <Override PartName="/ppt/slideLayouts/slideLayout40.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7.xml" ContentType="application/vnd.openxmlformats-officedocument.presentationml.notesSlide+xml"/>
  <Override PartName="/ppt/notesSlides/notesSlide9.xml" ContentType="application/vnd.openxmlformats-officedocument.presentationml.notesSlide+xml"/>
  <Override PartName="/ppt/slideLayouts/slideLayout68.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slideLayouts/slideLayout67.xml" ContentType="application/vnd.openxmlformats-officedocument.presentationml.slideLayout+xml"/>
  <Override PartName="/ppt/slideLayouts/slideLayout66.xml" ContentType="application/vnd.openxmlformats-officedocument.presentationml.slideLayout+xml"/>
  <Override PartName="/ppt/slideLayouts/slideLayout60.xml" ContentType="application/vnd.openxmlformats-officedocument.presentationml.slideLayout+xml"/>
  <Override PartName="/ppt/slideLayouts/slideLayout59.xml" ContentType="application/vnd.openxmlformats-officedocument.presentationml.slideLayout+xml"/>
  <Override PartName="/ppt/slideLayouts/slideLayout58.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notesSlides/notesSlide8.xml" ContentType="application/vnd.openxmlformats-officedocument.presentationml.notesSlide+xml"/>
  <Override PartName="/ppt/slideLayouts/slideLayout65.xml" ContentType="application/vnd.openxmlformats-officedocument.presentationml.slideLayout+xml"/>
  <Override PartName="/ppt/slideLayouts/slideLayout64.xml" ContentType="application/vnd.openxmlformats-officedocument.presentationml.slideLayout+xml"/>
  <Override PartName="/ppt/notesSlides/notesSlide19.xml" ContentType="application/vnd.openxmlformats-officedocument.presentationml.notesSlide+xml"/>
  <Override PartName="/ppt/notesSlides/notesSlide30.xml" ContentType="application/vnd.openxmlformats-officedocument.presentationml.notesSlide+xml"/>
  <Override PartName="/ppt/notesSlides/notesSlide28.xml" ContentType="application/vnd.openxmlformats-officedocument.presentationml.notesSlide+xml"/>
  <Override PartName="/ppt/slideLayouts/slideLayout5.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37.xml" ContentType="application/vnd.openxmlformats-officedocument.presentationml.notesSlide+xml"/>
  <Override PartName="/ppt/slideLayouts/slideLayout2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38.xml" ContentType="application/vnd.openxmlformats-officedocument.presentationml.notesSlide+xml"/>
  <Override PartName="/ppt/slideLayouts/slideLayout6.xml" ContentType="application/vnd.openxmlformats-officedocument.presentationml.slideLayout+xml"/>
  <Override PartName="/ppt/notesSlides/notesSlide42.xml" ContentType="application/vnd.openxmlformats-officedocument.presentationml.notesSlide+xml"/>
  <Override PartName="/ppt/notesSlides/notesSlide44.xml" ContentType="application/vnd.openxmlformats-officedocument.presentationml.notesSlide+xml"/>
  <Override PartName="/ppt/slideLayouts/slideLayout4.xml" ContentType="application/vnd.openxmlformats-officedocument.presentationml.slideLayout+xml"/>
  <Override PartName="/ppt/notesSlides/notesSlide4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slideLayouts/slideLayout9.xml" ContentType="application/vnd.openxmlformats-officedocument.presentationml.slideLayout+xml"/>
  <Override PartName="/ppt/notesSlides/notesSlide43.xml" ContentType="application/vnd.openxmlformats-officedocument.presentationml.notesSlide+xml"/>
  <Override PartName="/ppt/slideLayouts/slideLayout23.xml" ContentType="application/vnd.openxmlformats-officedocument.presentationml.slideLayout+xml"/>
  <Override PartName="/ppt/notesSlides/notesSlide35.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Slides/notesSlide36.xml" ContentType="application/vnd.openxmlformats-officedocument.presentationml.notesSlide+xml"/>
  <Override PartName="/ppt/notesSlides/notesSlide6.xml" ContentType="application/vnd.openxmlformats-officedocument.presentationml.notesSlid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7.xml" ContentType="application/vnd.openxmlformats-officedocument.presentationml.notesSlid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28.xml" ContentType="application/vnd.openxmlformats-officedocument.presentationml.slideLayout+xml"/>
  <Override PartName="/ppt/slideLayouts/slideLayout24.xml" ContentType="application/vnd.openxmlformats-officedocument.presentationml.slideLayout+xml"/>
  <Override PartName="/ppt/notesSlides/notesSlide34.xml" ContentType="application/vnd.openxmlformats-officedocument.presentationml.notesSlide+xml"/>
  <Override PartName="/ppt/slideLayouts/slideLayout25.xml" ContentType="application/vnd.openxmlformats-officedocument.presentationml.slideLayout+xml"/>
  <Override PartName="/ppt/notesSlides/notesSlide31.xml" ContentType="application/vnd.openxmlformats-officedocument.presentationml.notesSlide+xml"/>
  <Override PartName="/ppt/slideLayouts/slideLayout26.xml" ContentType="application/vnd.openxmlformats-officedocument.presentationml.slideLayout+xml"/>
  <Override PartName="/ppt/notesSlides/notesSlide45.xml" ContentType="application/vnd.openxmlformats-officedocument.presentationml.notesSlide+xml"/>
  <Override PartName="/ppt/notesSlides/notesSlide32.xml" ContentType="application/vnd.openxmlformats-officedocument.presentationml.notesSlide+xml"/>
  <Override PartName="/ppt/slideLayouts/slideLayout3.xml" ContentType="application/vnd.openxmlformats-officedocument.presentationml.slideLayout+xml"/>
  <Override PartName="/ppt/notesSlides/notesSlide33.xml" ContentType="application/vnd.openxmlformats-officedocument.presentationml.notesSlide+xml"/>
  <Override PartName="/ppt/slideLayouts/slideLayout27.xml" ContentType="application/vnd.openxmlformats-officedocument.presentationml.slideLayout+xml"/>
  <Override PartName="/ppt/diagrams/layout2.xml" ContentType="application/vnd.openxmlformats-officedocument.drawingml.diagramLayout+xml"/>
  <Override PartName="/ppt/commentAuthors.xml" ContentType="application/vnd.openxmlformats-officedocument.presentationml.commentAuthors+xml"/>
  <Override PartName="/ppt/diagrams/quickStyle1.xml" ContentType="application/vnd.openxmlformats-officedocument.drawingml.diagramStyle+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rawing1.xml" ContentType="application/vnd.ms-office.drawingml.diagramDrawing+xml"/>
  <Override PartName="/ppt/diagrams/colors1.xml" ContentType="application/vnd.openxmlformats-officedocument.drawingml.diagramColors+xml"/>
  <Override PartName="/ppt/diagrams/layout1.xml" ContentType="application/vnd.openxmlformats-officedocument.drawingml.diagramLayout+xml"/>
  <Override PartName="/ppt/theme/theme4.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5.xml" ContentType="application/vnd.openxmlformats-officedocument.theme+xml"/>
  <Override PartName="/ppt/handoutMasters/handoutMaster1.xml" ContentType="application/vnd.openxmlformats-officedocument.presentationml.handoutMaster+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diagrams/layout4.xml" ContentType="application/vnd.openxmlformats-officedocument.drawingml.diagramLayout+xml"/>
  <Override PartName="/ppt/notesMasters/notesMaster1.xml" ContentType="application/vnd.openxmlformats-officedocument.presentationml.notesMaster+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ppt/tags/tag7.xml" ContentType="application/vnd.openxmlformats-officedocument.presentationml.tags+xml"/>
  <Override PartName="/ppt/tags/tag21.xml" ContentType="application/vnd.openxmlformats-officedocument.presentationml.tags+xml"/>
  <Override PartName="/ppt/tags/tag6.xml" ContentType="application/vnd.openxmlformats-officedocument.presentationml.tags+xml"/>
  <Override PartName="/ppt/tags/tag20.xml" ContentType="application/vnd.openxmlformats-officedocument.presentationml.tags+xml"/>
  <Override PartName="/ppt/tags/tag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2.xml" ContentType="application/vnd.openxmlformats-officedocument.presentationml.tags+xml"/>
  <Override PartName="/ppt/tags/tag14.xml" ContentType="application/vnd.openxmlformats-officedocument.presentationml.tags+xml"/>
  <Override PartName="/docProps/app.xml" ContentType="application/vnd.openxmlformats-officedocument.extended-properties+xml"/>
  <Override PartName="/ppt/tags/tag5.xml" ContentType="application/vnd.openxmlformats-officedocument.presentationml.tags+xml"/>
  <Override PartName="/ppt/tags/tag9.xml" ContentType="application/vnd.openxmlformats-officedocument.presentationml.tags+xml"/>
  <Override PartName="/ppt/tags/tag19.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3.xml" ContentType="application/vnd.openxmlformats-officedocument.presentationml.tags+xml"/>
  <Override PartName="/ppt/tags/tag1.xml" ContentType="application/vnd.openxmlformats-officedocument.presentationml.tags+xml"/>
  <Override PartName="/ppt/tags/tag22.xml" ContentType="application/vnd.openxmlformats-officedocument.presentationml.tags+xml"/>
  <Override PartName="/ppt/tags/tag17.xml" ContentType="application/vnd.openxmlformats-officedocument.presentationml.tags+xml"/>
  <Override PartName="/ppt/tags/tag16.xml" ContentType="application/vnd.openxmlformats-officedocument.presentationml.tags+xml"/>
  <Override PartName="/ppt/tags/tag15.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18.xml" ContentType="application/vnd.openxmlformats-officedocument.presentationml.tags+xml"/>
  <Override PartName="/ppt/tags/tag12.xml" ContentType="application/vnd.openxmlformats-officedocument.presentationml.tags+xml"/>
  <Override PartName="/ppt/tags/tag11.xml" ContentType="application/vnd.openxmlformats-officedocument.presentationml.tags+xml"/>
  <Override PartName="/ppt/tags/tag10.xml" ContentType="application/vnd.openxmlformats-officedocument.presentationml.tags+xml"/>
  <Override PartName="/ppt/tags/tag36.xml" ContentType="application/vnd.openxmlformats-officedocument.presentationml.tags+xml"/>
  <Override PartName="/ppt/tags/tag35.xml" ContentType="application/vnd.openxmlformats-officedocument.presentationml.tags+xml"/>
  <Override PartName="/ppt/tags/tag34.xml" ContentType="application/vnd.openxmlformats-officedocument.presentationml.tags+xml"/>
  <Override PartName="/ppt/tags/tag33.xml" ContentType="application/vnd.openxmlformats-officedocument.presentationml.tags+xml"/>
  <Override PartName="/ppt/tags/tag32.xml" ContentType="application/vnd.openxmlformats-officedocument.presentationml.tags+xml"/>
  <Override PartName="/ppt/tags/tag31.xml" ContentType="application/vnd.openxmlformats-officedocument.presentationml.tags+xml"/>
  <Override PartName="/ppt/tags/tag13.xml" ContentType="application/vnd.openxmlformats-officedocument.presentationml.tag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08" r:id="rId2"/>
    <p:sldMasterId id="2147483751" r:id="rId3"/>
  </p:sldMasterIdLst>
  <p:notesMasterIdLst>
    <p:notesMasterId r:id="rId135"/>
  </p:notesMasterIdLst>
  <p:handoutMasterIdLst>
    <p:handoutMasterId r:id="rId136"/>
  </p:handoutMasterIdLst>
  <p:sldIdLst>
    <p:sldId id="337" r:id="rId4"/>
    <p:sldId id="879" r:id="rId5"/>
    <p:sldId id="880" r:id="rId6"/>
    <p:sldId id="931" r:id="rId7"/>
    <p:sldId id="1023" r:id="rId8"/>
    <p:sldId id="772" r:id="rId9"/>
    <p:sldId id="681" r:id="rId10"/>
    <p:sldId id="984" r:id="rId11"/>
    <p:sldId id="985" r:id="rId12"/>
    <p:sldId id="986" r:id="rId13"/>
    <p:sldId id="937" r:id="rId14"/>
    <p:sldId id="888" r:id="rId15"/>
    <p:sldId id="889" r:id="rId16"/>
    <p:sldId id="890" r:id="rId17"/>
    <p:sldId id="1075" r:id="rId18"/>
    <p:sldId id="1024" r:id="rId19"/>
    <p:sldId id="895" r:id="rId20"/>
    <p:sldId id="896" r:id="rId21"/>
    <p:sldId id="1036" r:id="rId22"/>
    <p:sldId id="987" r:id="rId23"/>
    <p:sldId id="1042" r:id="rId24"/>
    <p:sldId id="1043" r:id="rId25"/>
    <p:sldId id="1044" r:id="rId26"/>
    <p:sldId id="782" r:id="rId27"/>
    <p:sldId id="992" r:id="rId28"/>
    <p:sldId id="988" r:id="rId29"/>
    <p:sldId id="989" r:id="rId30"/>
    <p:sldId id="990" r:id="rId31"/>
    <p:sldId id="991" r:id="rId32"/>
    <p:sldId id="693" r:id="rId33"/>
    <p:sldId id="1046" r:id="rId34"/>
    <p:sldId id="1047" r:id="rId35"/>
    <p:sldId id="1048" r:id="rId36"/>
    <p:sldId id="1049" r:id="rId37"/>
    <p:sldId id="1050" r:id="rId38"/>
    <p:sldId id="1051" r:id="rId39"/>
    <p:sldId id="1052" r:id="rId40"/>
    <p:sldId id="1053" r:id="rId41"/>
    <p:sldId id="1054" r:id="rId42"/>
    <p:sldId id="1055" r:id="rId43"/>
    <p:sldId id="1056" r:id="rId44"/>
    <p:sldId id="1067" r:id="rId45"/>
    <p:sldId id="1060" r:id="rId46"/>
    <p:sldId id="1079" r:id="rId47"/>
    <p:sldId id="1081" r:id="rId48"/>
    <p:sldId id="1076" r:id="rId49"/>
    <p:sldId id="1077" r:id="rId50"/>
    <p:sldId id="1062" r:id="rId51"/>
    <p:sldId id="1063" r:id="rId52"/>
    <p:sldId id="1078" r:id="rId53"/>
    <p:sldId id="1065" r:id="rId54"/>
    <p:sldId id="1066" r:id="rId55"/>
    <p:sldId id="993" r:id="rId56"/>
    <p:sldId id="994" r:id="rId57"/>
    <p:sldId id="995" r:id="rId58"/>
    <p:sldId id="996" r:id="rId59"/>
    <p:sldId id="997" r:id="rId60"/>
    <p:sldId id="998" r:id="rId61"/>
    <p:sldId id="999" r:id="rId62"/>
    <p:sldId id="1037" r:id="rId63"/>
    <p:sldId id="1083" r:id="rId64"/>
    <p:sldId id="1025" r:id="rId65"/>
    <p:sldId id="1028" r:id="rId66"/>
    <p:sldId id="1027" r:id="rId67"/>
    <p:sldId id="1029" r:id="rId68"/>
    <p:sldId id="1035" r:id="rId69"/>
    <p:sldId id="1034" r:id="rId70"/>
    <p:sldId id="1033" r:id="rId71"/>
    <p:sldId id="1032" r:id="rId72"/>
    <p:sldId id="1031" r:id="rId73"/>
    <p:sldId id="1026" r:id="rId74"/>
    <p:sldId id="1030" r:id="rId75"/>
    <p:sldId id="1000" r:id="rId76"/>
    <p:sldId id="1085" r:id="rId77"/>
    <p:sldId id="1057" r:id="rId78"/>
    <p:sldId id="1001" r:id="rId79"/>
    <p:sldId id="1002" r:id="rId80"/>
    <p:sldId id="1006" r:id="rId81"/>
    <p:sldId id="1038" r:id="rId82"/>
    <p:sldId id="1040" r:id="rId83"/>
    <p:sldId id="1041" r:id="rId84"/>
    <p:sldId id="1007" r:id="rId85"/>
    <p:sldId id="1059" r:id="rId86"/>
    <p:sldId id="1072" r:id="rId87"/>
    <p:sldId id="1074" r:id="rId88"/>
    <p:sldId id="1039" r:id="rId89"/>
    <p:sldId id="1045" r:id="rId90"/>
    <p:sldId id="1010" r:id="rId91"/>
    <p:sldId id="1011" r:id="rId92"/>
    <p:sldId id="785" r:id="rId93"/>
    <p:sldId id="946" r:id="rId94"/>
    <p:sldId id="834" r:id="rId95"/>
    <p:sldId id="945" r:id="rId96"/>
    <p:sldId id="836" r:id="rId97"/>
    <p:sldId id="838" r:id="rId98"/>
    <p:sldId id="1080" r:id="rId99"/>
    <p:sldId id="839" r:id="rId100"/>
    <p:sldId id="942" r:id="rId101"/>
    <p:sldId id="840" r:id="rId102"/>
    <p:sldId id="1082" r:id="rId103"/>
    <p:sldId id="823" r:id="rId104"/>
    <p:sldId id="824" r:id="rId105"/>
    <p:sldId id="828" r:id="rId106"/>
    <p:sldId id="829" r:id="rId107"/>
    <p:sldId id="948" r:id="rId108"/>
    <p:sldId id="1012" r:id="rId109"/>
    <p:sldId id="1014" r:id="rId110"/>
    <p:sldId id="1015" r:id="rId111"/>
    <p:sldId id="1016" r:id="rId112"/>
    <p:sldId id="1017" r:id="rId113"/>
    <p:sldId id="1018" r:id="rId114"/>
    <p:sldId id="1019" r:id="rId115"/>
    <p:sldId id="1020" r:id="rId116"/>
    <p:sldId id="1021" r:id="rId117"/>
    <p:sldId id="1022" r:id="rId118"/>
    <p:sldId id="844" r:id="rId119"/>
    <p:sldId id="1086" r:id="rId120"/>
    <p:sldId id="849" r:id="rId121"/>
    <p:sldId id="1068" r:id="rId122"/>
    <p:sldId id="1084" r:id="rId123"/>
    <p:sldId id="871" r:id="rId124"/>
    <p:sldId id="873" r:id="rId125"/>
    <p:sldId id="944" r:id="rId126"/>
    <p:sldId id="860" r:id="rId127"/>
    <p:sldId id="864" r:id="rId128"/>
    <p:sldId id="863" r:id="rId129"/>
    <p:sldId id="865" r:id="rId130"/>
    <p:sldId id="867" r:id="rId131"/>
    <p:sldId id="874" r:id="rId132"/>
    <p:sldId id="982" r:id="rId133"/>
    <p:sldId id="983" r:id="rId1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extLst/>
  </p:cmAuthor>
  <p:cmAuthor id="3" name="Kevin Pilz" initials="K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BA0C2F"/>
    <a:srgbClr val="C00000"/>
    <a:srgbClr val="F2F2F2"/>
    <a:srgbClr val="E6E6E6"/>
    <a:srgbClr val="002F6C"/>
    <a:srgbClr val="E7E7E5"/>
    <a:srgbClr val="635C5B"/>
    <a:srgbClr val="D9D7D3"/>
    <a:srgbClr val="CFCDC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92743" autoAdjust="0"/>
  </p:normalViewPr>
  <p:slideViewPr>
    <p:cSldViewPr snapToObjects="1">
      <p:cViewPr varScale="1">
        <p:scale>
          <a:sx n="76" d="100"/>
          <a:sy n="76" d="100"/>
        </p:scale>
        <p:origin x="-850" y="-77"/>
      </p:cViewPr>
      <p:guideLst>
        <p:guide orient="horz" pos="1584"/>
        <p:guide pos="288"/>
      </p:guideLst>
    </p:cSldViewPr>
  </p:slid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presProps" Target="presProp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viewProps" Target="viewProps.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theme" Target="theme/theme1.xml"/><Relationship Id="rId145"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notesMaster" Target="notesMasters/notesMaster1.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handoutMaster" Target="handoutMasters/handoutMaster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customXml" Target="../customXml/item1.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commentAuthors" Target="commentAuthors.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customXml" Target="../customXml/item2.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6F54A6-98E9-41E1-86BC-42A55B4E4C82}" type="doc">
      <dgm:prSet loTypeId="urn:microsoft.com/office/officeart/2005/8/layout/process3" loCatId="process" qsTypeId="urn:microsoft.com/office/officeart/2005/8/quickstyle/simple1" qsCatId="simple" csTypeId="urn:microsoft.com/office/officeart/2005/8/colors/accent2_2" csCatId="accent2" phldr="1"/>
      <dgm:spPr/>
      <dgm:t>
        <a:bodyPr/>
        <a:lstStyle/>
        <a:p>
          <a:endParaRPr lang="en-US"/>
        </a:p>
      </dgm:t>
    </dgm:pt>
    <dgm:pt modelId="{49A7C828-8064-4C4D-8E24-CAE9E48997AB}">
      <dgm:prSet phldrT="[Text]" custT="1"/>
      <dgm:spPr/>
      <dgm:t>
        <a:bodyPr/>
        <a:lstStyle/>
        <a:p>
          <a:pPr algn="ctr"/>
          <a:r>
            <a:rPr lang="en-US" sz="1600" b="1" dirty="0"/>
            <a:t>Day 1</a:t>
          </a:r>
        </a:p>
      </dgm:t>
    </dgm:pt>
    <dgm:pt modelId="{B05644BA-5C6E-4E38-90FF-91BF14D84B75}" type="parTrans" cxnId="{DCA36FAC-A24B-4674-BAE6-12802F1AFF5F}">
      <dgm:prSet/>
      <dgm:spPr/>
      <dgm:t>
        <a:bodyPr/>
        <a:lstStyle/>
        <a:p>
          <a:endParaRPr lang="en-US" sz="3200"/>
        </a:p>
      </dgm:t>
    </dgm:pt>
    <dgm:pt modelId="{D53BCB75-5D9D-4148-9759-D1589B899230}" type="sibTrans" cxnId="{DCA36FAC-A24B-4674-BAE6-12802F1AFF5F}">
      <dgm:prSet custT="1"/>
      <dgm:spPr/>
      <dgm:t>
        <a:bodyPr/>
        <a:lstStyle/>
        <a:p>
          <a:endParaRPr lang="en-US" sz="1100" dirty="0"/>
        </a:p>
      </dgm:t>
    </dgm:pt>
    <dgm:pt modelId="{1DD23039-7EEA-4963-8DA2-6E8875D09FE5}">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About NSCA 2.0</a:t>
          </a:r>
        </a:p>
      </dgm:t>
    </dgm:pt>
    <dgm:pt modelId="{85837390-BE42-4AAD-BDE9-FC3E20A60730}" type="parTrans" cxnId="{F1EEE05D-FD9F-4754-8CCC-643C75CC274D}">
      <dgm:prSet/>
      <dgm:spPr/>
      <dgm:t>
        <a:bodyPr/>
        <a:lstStyle/>
        <a:p>
          <a:endParaRPr lang="en-US" sz="3200"/>
        </a:p>
      </dgm:t>
    </dgm:pt>
    <dgm:pt modelId="{93EE0851-7C21-408A-9B28-D0E3752B057B}" type="sibTrans" cxnId="{F1EEE05D-FD9F-4754-8CCC-643C75CC274D}">
      <dgm:prSet/>
      <dgm:spPr/>
      <dgm:t>
        <a:bodyPr/>
        <a:lstStyle/>
        <a:p>
          <a:endParaRPr lang="en-US" sz="3200"/>
        </a:p>
      </dgm:t>
    </dgm:pt>
    <dgm:pt modelId="{751441EA-9913-4B02-B48F-5D569000AF4A}">
      <dgm:prSet phldrT="[Text]" custT="1"/>
      <dgm:spPr/>
      <dgm:t>
        <a:bodyPr/>
        <a:lstStyle/>
        <a:p>
          <a:pPr algn="ctr"/>
          <a:r>
            <a:rPr lang="en-US" sz="1600" b="1" dirty="0"/>
            <a:t>Day 2</a:t>
          </a:r>
        </a:p>
      </dgm:t>
    </dgm:pt>
    <dgm:pt modelId="{D574463E-4C27-46B4-A731-11AD325ACE4F}" type="parTrans" cxnId="{FEA00850-1B73-457B-85E4-716352CEC53E}">
      <dgm:prSet/>
      <dgm:spPr/>
      <dgm:t>
        <a:bodyPr/>
        <a:lstStyle/>
        <a:p>
          <a:endParaRPr lang="en-US" sz="3200"/>
        </a:p>
      </dgm:t>
    </dgm:pt>
    <dgm:pt modelId="{22BF7DB6-AE63-4C8E-A03E-CDAACA7A20F9}" type="sibTrans" cxnId="{FEA00850-1B73-457B-85E4-716352CEC53E}">
      <dgm:prSet custT="1"/>
      <dgm:spPr/>
      <dgm:t>
        <a:bodyPr/>
        <a:lstStyle/>
        <a:p>
          <a:endParaRPr lang="en-US" sz="1100" dirty="0"/>
        </a:p>
      </dgm:t>
    </dgm:pt>
    <dgm:pt modelId="{5D2604CD-ECFB-42A8-A397-46C86503EA43}">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KPIs introduction</a:t>
          </a:r>
        </a:p>
      </dgm:t>
    </dgm:pt>
    <dgm:pt modelId="{B1F4FCA4-5140-48CD-9D29-6FFFA9E727B4}" type="parTrans" cxnId="{54B3A5BA-A029-4307-9778-2B9A802B2CF0}">
      <dgm:prSet/>
      <dgm:spPr/>
      <dgm:t>
        <a:bodyPr/>
        <a:lstStyle/>
        <a:p>
          <a:endParaRPr lang="en-US" sz="3200"/>
        </a:p>
      </dgm:t>
    </dgm:pt>
    <dgm:pt modelId="{8BF0FCFB-354B-48B1-A87E-9CE922C900D9}" type="sibTrans" cxnId="{54B3A5BA-A029-4307-9778-2B9A802B2CF0}">
      <dgm:prSet/>
      <dgm:spPr/>
      <dgm:t>
        <a:bodyPr/>
        <a:lstStyle/>
        <a:p>
          <a:endParaRPr lang="en-US" sz="3200"/>
        </a:p>
      </dgm:t>
    </dgm:pt>
    <dgm:pt modelId="{E5B23C91-B8BA-47C2-96F4-B36424E6A643}">
      <dgm:prSet phldrT="[Text]" custT="1"/>
      <dgm:spPr/>
      <dgm:t>
        <a:bodyPr/>
        <a:lstStyle/>
        <a:p>
          <a:pPr algn="ctr"/>
          <a:r>
            <a:rPr lang="en-US" sz="1600" b="1" dirty="0"/>
            <a:t>Day 3</a:t>
          </a:r>
        </a:p>
      </dgm:t>
    </dgm:pt>
    <dgm:pt modelId="{35ADCBFA-C4E9-42A4-AD1B-95844133AF09}" type="parTrans" cxnId="{2923FFE4-A094-485B-BAE6-1B4C89A5FDC1}">
      <dgm:prSet/>
      <dgm:spPr/>
      <dgm:t>
        <a:bodyPr/>
        <a:lstStyle/>
        <a:p>
          <a:endParaRPr lang="en-US" sz="3200"/>
        </a:p>
      </dgm:t>
    </dgm:pt>
    <dgm:pt modelId="{FE45FB87-D64B-4F84-A25E-46BA3826F87D}" type="sibTrans" cxnId="{2923FFE4-A094-485B-BAE6-1B4C89A5FDC1}">
      <dgm:prSet custT="1"/>
      <dgm:spPr/>
      <dgm:t>
        <a:bodyPr/>
        <a:lstStyle/>
        <a:p>
          <a:endParaRPr lang="en-US" sz="1100" dirty="0"/>
        </a:p>
      </dgm:t>
    </dgm:pt>
    <dgm:pt modelId="{27686526-F109-477F-BFFD-69A5619CF696}">
      <dgm:prSet phldrT="[Text]" custT="1"/>
      <dgm:spPr/>
      <dgm:t>
        <a:bodyPr/>
        <a:lstStyle/>
        <a:p>
          <a:pPr algn="ctr"/>
          <a:r>
            <a:rPr lang="en-US" sz="1600" b="1" dirty="0"/>
            <a:t>Day 4</a:t>
          </a:r>
        </a:p>
      </dgm:t>
    </dgm:pt>
    <dgm:pt modelId="{70F5CD6D-30D6-4BAB-B243-9EACACCE1023}" type="parTrans" cxnId="{4643A9E8-2777-4B4B-8606-91BAD5DD6189}">
      <dgm:prSet/>
      <dgm:spPr/>
      <dgm:t>
        <a:bodyPr/>
        <a:lstStyle/>
        <a:p>
          <a:endParaRPr lang="en-US" sz="3200"/>
        </a:p>
      </dgm:t>
    </dgm:pt>
    <dgm:pt modelId="{231B2601-F780-4027-975A-10E471C07506}" type="sibTrans" cxnId="{4643A9E8-2777-4B4B-8606-91BAD5DD6189}">
      <dgm:prSet custT="1"/>
      <dgm:spPr/>
      <dgm:t>
        <a:bodyPr/>
        <a:lstStyle/>
        <a:p>
          <a:endParaRPr lang="en-US" sz="1100"/>
        </a:p>
      </dgm:t>
    </dgm:pt>
    <dgm:pt modelId="{4A23D8C6-D0A7-4641-88C6-CF2DC52D0890}">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Introduction to CMM</a:t>
          </a:r>
        </a:p>
      </dgm:t>
    </dgm:pt>
    <dgm:pt modelId="{CF17E009-F3A2-48DA-BA1B-2DC88F454ABF}" type="parTrans" cxnId="{E1B864D7-D5D5-4B2E-B408-F20467EB3362}">
      <dgm:prSet/>
      <dgm:spPr/>
      <dgm:t>
        <a:bodyPr/>
        <a:lstStyle/>
        <a:p>
          <a:endParaRPr lang="en-US"/>
        </a:p>
      </dgm:t>
    </dgm:pt>
    <dgm:pt modelId="{AFC58DEF-7A17-4091-B260-D6B1991C734C}" type="sibTrans" cxnId="{E1B864D7-D5D5-4B2E-B408-F20467EB3362}">
      <dgm:prSet/>
      <dgm:spPr/>
      <dgm:t>
        <a:bodyPr/>
        <a:lstStyle/>
        <a:p>
          <a:endParaRPr lang="en-US"/>
        </a:p>
      </dgm:t>
    </dgm:pt>
    <dgm:pt modelId="{B5929F7B-2758-42B5-B24D-CC20151601A4}">
      <dgm:prSet phldrT="[Text]" custT="1"/>
      <dgm:spPr/>
      <dgm:t>
        <a:bodyPr/>
        <a:lstStyle/>
        <a:p>
          <a:r>
            <a:rPr lang="en-US" sz="1400" dirty="0"/>
            <a:t>Further feedback from pilot</a:t>
          </a:r>
        </a:p>
      </dgm:t>
    </dgm:pt>
    <dgm:pt modelId="{A2BB2AA4-6356-4E9F-A8FB-235424543FA7}" type="parTrans" cxnId="{7BA42218-5BCC-40C6-A586-73C3909E8E4A}">
      <dgm:prSet/>
      <dgm:spPr/>
      <dgm:t>
        <a:bodyPr/>
        <a:lstStyle/>
        <a:p>
          <a:endParaRPr lang="en-US"/>
        </a:p>
      </dgm:t>
    </dgm:pt>
    <dgm:pt modelId="{5E9453C0-98F1-4BD8-AF52-A44A01FE319F}" type="sibTrans" cxnId="{7BA42218-5BCC-40C6-A586-73C3909E8E4A}">
      <dgm:prSet/>
      <dgm:spPr/>
      <dgm:t>
        <a:bodyPr/>
        <a:lstStyle/>
        <a:p>
          <a:endParaRPr lang="en-US"/>
        </a:p>
      </dgm:t>
    </dgm:pt>
    <dgm:pt modelId="{B3CD074D-6CF4-4E7F-A71D-9040E3B6156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9400A19A-3843-4730-9DAD-819F9DDABC44}" type="parTrans" cxnId="{70504753-0B83-4F74-BF20-DA25E76B4ECB}">
      <dgm:prSet/>
      <dgm:spPr/>
      <dgm:t>
        <a:bodyPr/>
        <a:lstStyle/>
        <a:p>
          <a:endParaRPr lang="en-US"/>
        </a:p>
      </dgm:t>
    </dgm:pt>
    <dgm:pt modelId="{D500E585-95CC-42EE-9504-35035D90906C}" type="sibTrans" cxnId="{70504753-0B83-4F74-BF20-DA25E76B4ECB}">
      <dgm:prSet/>
      <dgm:spPr/>
      <dgm:t>
        <a:bodyPr/>
        <a:lstStyle/>
        <a:p>
          <a:endParaRPr lang="en-US"/>
        </a:p>
      </dgm:t>
    </dgm:pt>
    <dgm:pt modelId="{0334A918-2610-4197-8153-46BBA2BDB786}">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KPI role play activity</a:t>
          </a:r>
        </a:p>
      </dgm:t>
    </dgm:pt>
    <dgm:pt modelId="{1F8C4CBF-D0A9-49A6-8D73-5803BF70A71C}" type="parTrans" cxnId="{611A4C8A-41F9-4999-ADD8-0E320E795C67}">
      <dgm:prSet/>
      <dgm:spPr/>
      <dgm:t>
        <a:bodyPr/>
        <a:lstStyle/>
        <a:p>
          <a:endParaRPr lang="en-US"/>
        </a:p>
      </dgm:t>
    </dgm:pt>
    <dgm:pt modelId="{11C911A8-25F4-4E46-BC03-C49DDACE107F}" type="sibTrans" cxnId="{611A4C8A-41F9-4999-ADD8-0E320E795C67}">
      <dgm:prSet/>
      <dgm:spPr/>
      <dgm:t>
        <a:bodyPr/>
        <a:lstStyle/>
        <a:p>
          <a:endParaRPr lang="en-US"/>
        </a:p>
      </dgm:t>
    </dgm:pt>
    <dgm:pt modelId="{FD8DA3B8-DB89-4A6F-90A9-100593876EFA}">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NSCA timeline</a:t>
          </a:r>
        </a:p>
      </dgm:t>
    </dgm:pt>
    <dgm:pt modelId="{EE40187D-DC7C-499B-9AEC-345F640BCE14}" type="parTrans" cxnId="{6C472970-811D-406A-B86D-2703FAADB65E}">
      <dgm:prSet/>
      <dgm:spPr/>
      <dgm:t>
        <a:bodyPr/>
        <a:lstStyle/>
        <a:p>
          <a:endParaRPr lang="en-US"/>
        </a:p>
      </dgm:t>
    </dgm:pt>
    <dgm:pt modelId="{D15502DB-23F6-4841-9B6E-4239FAF980FB}" type="sibTrans" cxnId="{6C472970-811D-406A-B86D-2703FAADB65E}">
      <dgm:prSet/>
      <dgm:spPr/>
      <dgm:t>
        <a:bodyPr/>
        <a:lstStyle/>
        <a:p>
          <a:endParaRPr lang="en-US"/>
        </a:p>
      </dgm:t>
    </dgm:pt>
    <dgm:pt modelId="{9BF2350E-22A6-4B93-947D-F8C6B695DFA5}">
      <dgm:prSet phldrT="[Text]" custT="1"/>
      <dgm:spPr/>
      <dgm:t>
        <a:bodyPr/>
        <a:lstStyle/>
        <a:p>
          <a:r>
            <a:rPr lang="en-US" sz="1400" b="1" dirty="0"/>
            <a:t>Field testing!!</a:t>
          </a:r>
          <a:r>
            <a:rPr lang="en-US" sz="1400" dirty="0"/>
            <a:t> </a:t>
          </a:r>
        </a:p>
      </dgm:t>
    </dgm:pt>
    <dgm:pt modelId="{3401A0B9-6462-4EFA-A2A8-E9DBC2C480A5}" type="sibTrans" cxnId="{B232CD86-E99E-4152-AE8C-C7725F905395}">
      <dgm:prSet/>
      <dgm:spPr/>
      <dgm:t>
        <a:bodyPr/>
        <a:lstStyle/>
        <a:p>
          <a:endParaRPr lang="en-US" sz="3200"/>
        </a:p>
      </dgm:t>
    </dgm:pt>
    <dgm:pt modelId="{6C919299-A915-40BB-B83E-3B431A287319}" type="parTrans" cxnId="{B232CD86-E99E-4152-AE8C-C7725F905395}">
      <dgm:prSet/>
      <dgm:spPr/>
      <dgm:t>
        <a:bodyPr/>
        <a:lstStyle/>
        <a:p>
          <a:endParaRPr lang="en-US" sz="3200"/>
        </a:p>
      </dgm:t>
    </dgm:pt>
    <dgm:pt modelId="{9EC60C09-E5DC-4BAD-9F71-FF95B98A601D}">
      <dgm:prSet phldrT="[Text]" custT="1"/>
      <dgm:spPr/>
      <dgm:t>
        <a:bodyPr/>
        <a:lstStyle/>
        <a:p>
          <a:endParaRPr lang="en-US" sz="1400" dirty="0"/>
        </a:p>
      </dgm:t>
    </dgm:pt>
    <dgm:pt modelId="{8FFB7EBF-578C-4B24-9C06-FC6DF6B79E43}" type="sibTrans" cxnId="{A42C0090-9492-4A6E-AF84-6312EFFFF00D}">
      <dgm:prSet/>
      <dgm:spPr/>
      <dgm:t>
        <a:bodyPr/>
        <a:lstStyle/>
        <a:p>
          <a:endParaRPr lang="en-US"/>
        </a:p>
      </dgm:t>
    </dgm:pt>
    <dgm:pt modelId="{502724D0-4275-4B69-8733-D42E25FBAE3E}" type="parTrans" cxnId="{A42C0090-9492-4A6E-AF84-6312EFFFF00D}">
      <dgm:prSet/>
      <dgm:spPr/>
      <dgm:t>
        <a:bodyPr/>
        <a:lstStyle/>
        <a:p>
          <a:endParaRPr lang="en-US"/>
        </a:p>
      </dgm:t>
    </dgm:pt>
    <dgm:pt modelId="{AA980911-74F4-4287-91B7-45119BE1922F}">
      <dgm:prSet phldrT="[Text]" custT="1"/>
      <dgm:spPr/>
      <dgm:t>
        <a:bodyPr/>
        <a:lstStyle/>
        <a:p>
          <a:r>
            <a:rPr lang="en-US" sz="1400" dirty="0"/>
            <a:t>Importance of data quality </a:t>
          </a:r>
        </a:p>
      </dgm:t>
    </dgm:pt>
    <dgm:pt modelId="{64F6C3CA-F929-4ABF-99EB-CCD0D7922BB3}" type="parTrans" cxnId="{4AF1B740-D1DD-4DA7-9F4F-CDCE84993928}">
      <dgm:prSet/>
      <dgm:spPr/>
      <dgm:t>
        <a:bodyPr/>
        <a:lstStyle/>
        <a:p>
          <a:endParaRPr lang="en-US"/>
        </a:p>
      </dgm:t>
    </dgm:pt>
    <dgm:pt modelId="{8A7174A2-90C1-468A-B2D8-A9D509BD1081}" type="sibTrans" cxnId="{4AF1B740-D1DD-4DA7-9F4F-CDCE84993928}">
      <dgm:prSet/>
      <dgm:spPr/>
      <dgm:t>
        <a:bodyPr/>
        <a:lstStyle/>
        <a:p>
          <a:endParaRPr lang="en-US"/>
        </a:p>
      </dgm:t>
    </dgm:pt>
    <dgm:pt modelId="{18461501-7331-49A9-8327-9C4CFD9D874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Supply Chain Mapping</a:t>
          </a:r>
        </a:p>
      </dgm:t>
    </dgm:pt>
    <dgm:pt modelId="{2FD80D49-F8DC-40B6-916C-1275901A2A29}" type="parTrans" cxnId="{6EB8FAEC-7F9D-44BD-A4AF-AC03DA6AB7DA}">
      <dgm:prSet/>
      <dgm:spPr/>
      <dgm:t>
        <a:bodyPr/>
        <a:lstStyle/>
        <a:p>
          <a:endParaRPr lang="en-US"/>
        </a:p>
      </dgm:t>
    </dgm:pt>
    <dgm:pt modelId="{30706D64-2E38-4D67-BE39-D26F23BDFFE8}" type="sibTrans" cxnId="{6EB8FAEC-7F9D-44BD-A4AF-AC03DA6AB7DA}">
      <dgm:prSet/>
      <dgm:spPr/>
      <dgm:t>
        <a:bodyPr/>
        <a:lstStyle/>
        <a:p>
          <a:endParaRPr lang="en-US"/>
        </a:p>
      </dgm:t>
    </dgm:pt>
    <dgm:pt modelId="{3EDD16B4-0668-4CC6-867C-956E4D847C92}">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1400" dirty="0"/>
        </a:p>
      </dgm:t>
    </dgm:pt>
    <dgm:pt modelId="{BCB598C2-7E4D-4132-B807-C862AE7CA021}" type="parTrans" cxnId="{858EA87C-5278-4D4B-A961-EDD5B4DF5B89}">
      <dgm:prSet/>
      <dgm:spPr/>
      <dgm:t>
        <a:bodyPr/>
        <a:lstStyle/>
        <a:p>
          <a:endParaRPr lang="en-US"/>
        </a:p>
      </dgm:t>
    </dgm:pt>
    <dgm:pt modelId="{CBA54962-A5AA-4FB5-B2DE-B6DEF528394D}" type="sibTrans" cxnId="{858EA87C-5278-4D4B-A961-EDD5B4DF5B89}">
      <dgm:prSet/>
      <dgm:spPr/>
      <dgm:t>
        <a:bodyPr/>
        <a:lstStyle/>
        <a:p>
          <a:endParaRPr lang="en-US"/>
        </a:p>
      </dgm:t>
    </dgm:pt>
    <dgm:pt modelId="{C28EB658-2696-4427-A261-49D65F5E5FDA}">
      <dgm:prSet custT="1"/>
      <dgm:spPr/>
      <dgm:t>
        <a:bodyPr/>
        <a:lstStyle/>
        <a:p>
          <a:endParaRPr lang="en-US" sz="1400" dirty="0"/>
        </a:p>
      </dgm:t>
    </dgm:pt>
    <dgm:pt modelId="{ADB4F3B2-0CF9-4A83-9E6D-C86D18FEB5DE}" type="parTrans" cxnId="{200409A2-574E-4042-BEF7-0332064CCC17}">
      <dgm:prSet/>
      <dgm:spPr/>
      <dgm:t>
        <a:bodyPr/>
        <a:lstStyle/>
        <a:p>
          <a:endParaRPr lang="en-US"/>
        </a:p>
      </dgm:t>
    </dgm:pt>
    <dgm:pt modelId="{4BEE1370-C048-4CF6-BD97-3AD62D8370CF}" type="sibTrans" cxnId="{200409A2-574E-4042-BEF7-0332064CCC17}">
      <dgm:prSet/>
      <dgm:spPr/>
      <dgm:t>
        <a:bodyPr/>
        <a:lstStyle/>
        <a:p>
          <a:endParaRPr lang="en-US"/>
        </a:p>
      </dgm:t>
    </dgm:pt>
    <dgm:pt modelId="{CB20C294-1D2F-452A-A9C0-587F3058F5A4}">
      <dgm:prSet custT="1"/>
      <dgm:spPr/>
      <dgm:t>
        <a:bodyPr/>
        <a:lstStyle/>
        <a:p>
          <a:r>
            <a:rPr lang="en-US" sz="1400" dirty="0"/>
            <a:t>Preparing for real-life implementation</a:t>
          </a:r>
        </a:p>
      </dgm:t>
    </dgm:pt>
    <dgm:pt modelId="{44978893-C393-4B42-A439-ADA3F5ADFEE2}" type="parTrans" cxnId="{3D0345F6-48EA-4176-95AB-FAD6211C5D82}">
      <dgm:prSet/>
      <dgm:spPr/>
      <dgm:t>
        <a:bodyPr/>
        <a:lstStyle/>
        <a:p>
          <a:endParaRPr lang="en-US"/>
        </a:p>
      </dgm:t>
    </dgm:pt>
    <dgm:pt modelId="{82829664-FA39-4F5C-A68E-F34EA6C473A1}" type="sibTrans" cxnId="{3D0345F6-48EA-4176-95AB-FAD6211C5D82}">
      <dgm:prSet/>
      <dgm:spPr/>
      <dgm:t>
        <a:bodyPr/>
        <a:lstStyle/>
        <a:p>
          <a:endParaRPr lang="en-US"/>
        </a:p>
      </dgm:t>
    </dgm:pt>
    <dgm:pt modelId="{2A2F7DCF-7D18-45B9-9BA9-8E9963640DEB}">
      <dgm:prSet custT="1"/>
      <dgm:spPr/>
      <dgm:t>
        <a:bodyPr/>
        <a:lstStyle/>
        <a:p>
          <a:r>
            <a:rPr lang="en-US" sz="1400" dirty="0"/>
            <a:t>Closing </a:t>
          </a:r>
        </a:p>
      </dgm:t>
    </dgm:pt>
    <dgm:pt modelId="{96EED351-62CE-4AF0-A750-99F6C9EFAC80}" type="parTrans" cxnId="{C08D3F71-4AE5-453B-A533-511060FBF65C}">
      <dgm:prSet/>
      <dgm:spPr/>
      <dgm:t>
        <a:bodyPr/>
        <a:lstStyle/>
        <a:p>
          <a:endParaRPr lang="en-US"/>
        </a:p>
      </dgm:t>
    </dgm:pt>
    <dgm:pt modelId="{4052571A-3FE7-4F01-9502-8F19F753A4A3}" type="sibTrans" cxnId="{C08D3F71-4AE5-453B-A533-511060FBF65C}">
      <dgm:prSet/>
      <dgm:spPr/>
      <dgm:t>
        <a:bodyPr/>
        <a:lstStyle/>
        <a:p>
          <a:endParaRPr lang="en-US"/>
        </a:p>
      </dgm:t>
    </dgm:pt>
    <dgm:pt modelId="{DCCCF666-AD57-4063-B049-195DF3F22AD8}">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11F9C5ED-2EE0-4C43-8BFF-7C5EC061DAB4}" type="parTrans" cxnId="{3C781C98-87A6-4E18-B835-89FDC6D6C3E2}">
      <dgm:prSet/>
      <dgm:spPr/>
    </dgm:pt>
    <dgm:pt modelId="{7031D5EA-B9B5-4126-B29E-F7C2939DF1E2}" type="sibTrans" cxnId="{3C781C98-87A6-4E18-B835-89FDC6D6C3E2}">
      <dgm:prSet/>
      <dgm:spPr/>
    </dgm:pt>
    <dgm:pt modelId="{E0857ADD-354B-4193-A5A7-DB5D87A466D9}">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955E9E7F-EF0B-4709-BC89-34D2B3DF3747}" type="parTrans" cxnId="{F9624961-E0B3-4713-952E-7808E919362C}">
      <dgm:prSet/>
      <dgm:spPr/>
    </dgm:pt>
    <dgm:pt modelId="{A1356432-A232-45D8-A5F0-68FF96DD6987}" type="sibTrans" cxnId="{F9624961-E0B3-4713-952E-7808E919362C}">
      <dgm:prSet/>
      <dgm:spPr/>
    </dgm:pt>
    <dgm:pt modelId="{5A65375D-27F8-40CA-B504-6D0CF515BBB9}">
      <dgm:prSet phldrT="[Text]" custT="1"/>
      <dgm:spPr/>
      <dgm:t>
        <a:bodyPr/>
        <a:lstStyle/>
        <a:p>
          <a:endParaRPr lang="en-US" sz="1400" dirty="0"/>
        </a:p>
      </dgm:t>
    </dgm:pt>
    <dgm:pt modelId="{6603A4B1-8FC6-44AE-AEC6-75D81FD25A9C}" type="parTrans" cxnId="{3342F54E-172F-4FB2-B3C1-A7DBABCC1895}">
      <dgm:prSet/>
      <dgm:spPr/>
    </dgm:pt>
    <dgm:pt modelId="{F6B5C761-3022-4ED4-B4D7-575F97B62840}" type="sibTrans" cxnId="{3342F54E-172F-4FB2-B3C1-A7DBABCC1895}">
      <dgm:prSet/>
      <dgm:spPr/>
    </dgm:pt>
    <dgm:pt modelId="{E14F729E-23CD-4939-BA88-06411059E464}">
      <dgm:prSet phldrT="[Text]" custT="1"/>
      <dgm:spPr/>
      <dgm:t>
        <a:bodyPr/>
        <a:lstStyle/>
        <a:p>
          <a:r>
            <a:rPr lang="en-US" sz="1400" dirty="0"/>
            <a:t>Feedback from pilot</a:t>
          </a:r>
        </a:p>
      </dgm:t>
    </dgm:pt>
    <dgm:pt modelId="{8F6376B9-9E66-4FF1-B15A-1DDE29B7C77C}" type="parTrans" cxnId="{4EB9CDE2-F749-474D-AC1E-6CC3656FAD26}">
      <dgm:prSet/>
      <dgm:spPr/>
    </dgm:pt>
    <dgm:pt modelId="{27DEDCCB-09BC-4446-A545-FF34402E9825}" type="sibTrans" cxnId="{4EB9CDE2-F749-474D-AC1E-6CC3656FAD26}">
      <dgm:prSet/>
      <dgm:spPr/>
    </dgm:pt>
    <dgm:pt modelId="{E407767E-60CA-429B-90C1-0C4079D9A0B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Tracer Commodities</a:t>
          </a:r>
        </a:p>
      </dgm:t>
    </dgm:pt>
    <dgm:pt modelId="{009F149B-285D-442D-BC04-C34847895731}" type="parTrans" cxnId="{5767AC84-9A65-4EA7-80E9-ECFFC6F1DC26}">
      <dgm:prSet/>
      <dgm:spPr/>
    </dgm:pt>
    <dgm:pt modelId="{4AB38AEF-3BF8-4F0A-97DD-099755EEBC4B}" type="sibTrans" cxnId="{5767AC84-9A65-4EA7-80E9-ECFFC6F1DC26}">
      <dgm:prSet/>
      <dgm:spPr/>
    </dgm:pt>
    <dgm:pt modelId="{DD468503-B7E6-4326-9056-C22975384F4B}">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028BF33E-028B-4572-9EE0-CFAAB42D28BE}" type="parTrans" cxnId="{A4C8A5FC-99FB-45F4-B7BF-47E65AAEFCC3}">
      <dgm:prSet/>
      <dgm:spPr/>
    </dgm:pt>
    <dgm:pt modelId="{79F1E3EF-201E-4274-9B21-4ECD3BCBC89E}" type="sibTrans" cxnId="{A4C8A5FC-99FB-45F4-B7BF-47E65AAEFCC3}">
      <dgm:prSet/>
      <dgm:spPr/>
    </dgm:pt>
    <dgm:pt modelId="{5798FFBF-24A6-4259-A2B2-28EFB3D7B22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Tablet Introduction</a:t>
          </a:r>
        </a:p>
      </dgm:t>
    </dgm:pt>
    <dgm:pt modelId="{BB686C76-8256-4752-92CA-4C14B7FC5FD1}" type="parTrans" cxnId="{2ACA54C0-1085-4AB9-8BF2-7C6D0FFD882C}">
      <dgm:prSet/>
      <dgm:spPr/>
    </dgm:pt>
    <dgm:pt modelId="{896FC8BC-BFF1-4891-8330-FBFAD617DE38}" type="sibTrans" cxnId="{2ACA54C0-1085-4AB9-8BF2-7C6D0FFD882C}">
      <dgm:prSet/>
      <dgm:spPr/>
    </dgm:pt>
    <dgm:pt modelId="{40D77ED1-6C10-4466-A609-E805B2BA5660}">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5D355B35-FB7E-4CE2-B72D-F0D29A19EA71}" type="parTrans" cxnId="{72C8FCB6-19F7-4742-9B55-8A651F3BE658}">
      <dgm:prSet/>
      <dgm:spPr/>
    </dgm:pt>
    <dgm:pt modelId="{99954649-B26B-4F28-B3EC-F661F99E5260}" type="sibTrans" cxnId="{72C8FCB6-19F7-4742-9B55-8A651F3BE658}">
      <dgm:prSet/>
      <dgm:spPr/>
    </dgm:pt>
    <dgm:pt modelId="{C8BB2669-9F46-40EF-AA33-A5C32FF901C1}">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CMM role play activity</a:t>
          </a:r>
        </a:p>
      </dgm:t>
    </dgm:pt>
    <dgm:pt modelId="{2334B5CA-7997-4DCE-8A42-F280AB1F6FC9}" type="parTrans" cxnId="{6934703E-2961-4616-9AB8-EEE120865A2E}">
      <dgm:prSet/>
      <dgm:spPr/>
    </dgm:pt>
    <dgm:pt modelId="{CFB6B8EA-9704-4B66-A8DC-68D2F7C23A03}" type="sibTrans" cxnId="{6934703E-2961-4616-9AB8-EEE120865A2E}">
      <dgm:prSet/>
      <dgm:spPr/>
    </dgm:pt>
    <dgm:pt modelId="{18012900-FEA5-43DC-8AA1-2036831CC55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77F6C174-1304-47E4-A7A3-077C229FF0F4}" type="parTrans" cxnId="{92A969F0-F8F5-46A1-B471-FCB7ADC0A511}">
      <dgm:prSet/>
      <dgm:spPr/>
    </dgm:pt>
    <dgm:pt modelId="{EF076B9B-ED10-4E0D-87D4-A6EB19E24673}" type="sibTrans" cxnId="{92A969F0-F8F5-46A1-B471-FCB7ADC0A511}">
      <dgm:prSet/>
      <dgm:spPr/>
    </dgm:pt>
    <dgm:pt modelId="{148D1439-6E16-4AF0-87EB-002DB677C40E}">
      <dgm:prSet custT="1"/>
      <dgm:spPr/>
      <dgm:t>
        <a:bodyPr/>
        <a:lstStyle/>
        <a:p>
          <a:endParaRPr lang="en-US" sz="1400" dirty="0"/>
        </a:p>
      </dgm:t>
    </dgm:pt>
    <dgm:pt modelId="{2DB0ED92-1A76-495C-B138-C0F8EDE12A19}" type="parTrans" cxnId="{EAB2F763-D525-4858-87FF-E09A52E497B1}">
      <dgm:prSet/>
      <dgm:spPr/>
    </dgm:pt>
    <dgm:pt modelId="{EEA4C0BE-C2C8-4136-A521-9B68FFC37586}" type="sibTrans" cxnId="{EAB2F763-D525-4858-87FF-E09A52E497B1}">
      <dgm:prSet/>
      <dgm:spPr/>
    </dgm:pt>
    <dgm:pt modelId="{11B9BBDC-CC8C-4954-9113-9FBD6F764A2B}">
      <dgm:prSet custT="1"/>
      <dgm:spPr/>
      <dgm:t>
        <a:bodyPr/>
        <a:lstStyle/>
        <a:p>
          <a:r>
            <a:rPr lang="en-US" sz="1400" dirty="0"/>
            <a:t>Last questions</a:t>
          </a:r>
        </a:p>
      </dgm:t>
    </dgm:pt>
    <dgm:pt modelId="{BE30431A-3991-4905-8BF9-64C285D3B2AA}" type="parTrans" cxnId="{59D5F490-9A33-4B62-9538-24DAB186E022}">
      <dgm:prSet/>
      <dgm:spPr/>
    </dgm:pt>
    <dgm:pt modelId="{612A3EFD-5720-4321-8E4B-54696B678C10}" type="sibTrans" cxnId="{59D5F490-9A33-4B62-9538-24DAB186E022}">
      <dgm:prSet/>
      <dgm:spPr/>
    </dgm:pt>
    <dgm:pt modelId="{1B30C44F-7C62-4BDE-BC72-3610D23EA367}">
      <dgm:prSet custT="1"/>
      <dgm:spPr/>
      <dgm:t>
        <a:bodyPr/>
        <a:lstStyle/>
        <a:p>
          <a:endParaRPr lang="en-US" sz="1400" dirty="0"/>
        </a:p>
      </dgm:t>
    </dgm:pt>
    <dgm:pt modelId="{04D48FE5-2A4E-47A1-96E9-6990D2BDA8A0}" type="parTrans" cxnId="{736DD3C8-C5E4-4F66-B2BD-700E5E19A5AB}">
      <dgm:prSet/>
      <dgm:spPr/>
    </dgm:pt>
    <dgm:pt modelId="{16862003-5760-444B-8D3E-3DD929863E09}" type="sibTrans" cxnId="{736DD3C8-C5E4-4F66-B2BD-700E5E19A5AB}">
      <dgm:prSet/>
      <dgm:spPr/>
    </dgm:pt>
    <dgm:pt modelId="{68BA48A7-1065-4C27-B8EA-114FE296F00C}">
      <dgm:prSet custT="1"/>
      <dgm:spPr/>
      <dgm:t>
        <a:bodyPr/>
        <a:lstStyle/>
        <a:p>
          <a:r>
            <a:rPr lang="en-US" sz="1400" dirty="0"/>
            <a:t>Final team assignments and packets</a:t>
          </a:r>
        </a:p>
      </dgm:t>
    </dgm:pt>
    <dgm:pt modelId="{CADF4FF5-1DDA-4AD4-856B-7052FA37382F}" type="parTrans" cxnId="{5F7E20D9-90CB-4E17-9DDB-F64D25445F11}">
      <dgm:prSet/>
      <dgm:spPr/>
    </dgm:pt>
    <dgm:pt modelId="{81DEAE65-D407-40BE-A0C3-D15E0FFD46AC}" type="sibTrans" cxnId="{5F7E20D9-90CB-4E17-9DDB-F64D25445F11}">
      <dgm:prSet/>
      <dgm:spPr/>
    </dgm:pt>
    <dgm:pt modelId="{B4409F51-C31C-46EA-91C6-97E98B941C61}">
      <dgm:prSet custT="1"/>
      <dgm:spPr/>
      <dgm:t>
        <a:bodyPr/>
        <a:lstStyle/>
        <a:p>
          <a:endParaRPr lang="en-US" sz="1400" dirty="0"/>
        </a:p>
      </dgm:t>
    </dgm:pt>
    <dgm:pt modelId="{CE28F77E-141B-43D0-92A5-3EBAB354F683}" type="parTrans" cxnId="{A703DD9E-2ED5-4EAF-AAEB-7E948A87C01B}">
      <dgm:prSet/>
      <dgm:spPr/>
    </dgm:pt>
    <dgm:pt modelId="{605A4DAE-EB90-4372-91E3-E68893AF0103}" type="sibTrans" cxnId="{A703DD9E-2ED5-4EAF-AAEB-7E948A87C01B}">
      <dgm:prSet/>
      <dgm:spPr/>
    </dgm:pt>
    <dgm:pt modelId="{18FD7CE6-43E2-4236-8E2C-C6F2AF364619}">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NSCA Sample</a:t>
          </a:r>
        </a:p>
      </dgm:t>
    </dgm:pt>
    <dgm:pt modelId="{83B4A86A-624F-47B7-87D5-22D7346DD112}" type="parTrans" cxnId="{C1D5BB0E-50F2-4C08-804A-757AD41F9075}">
      <dgm:prSet/>
      <dgm:spPr/>
    </dgm:pt>
    <dgm:pt modelId="{16455C41-F58D-4445-8CAA-9312505554D2}" type="sibTrans" cxnId="{C1D5BB0E-50F2-4C08-804A-757AD41F9075}">
      <dgm:prSet/>
      <dgm:spPr/>
    </dgm:pt>
    <dgm:pt modelId="{C7E8FE9C-87FA-4C49-A152-9F0442B4240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9AE3DD40-8273-4D9E-94FB-E1168B955004}" type="parTrans" cxnId="{01FE4ADB-E3AF-48B4-A59A-A5B784D970E9}">
      <dgm:prSet/>
      <dgm:spPr/>
    </dgm:pt>
    <dgm:pt modelId="{9F2937A7-3DFC-43E1-925A-77AA941C9FDB}" type="sibTrans" cxnId="{01FE4ADB-E3AF-48B4-A59A-A5B784D970E9}">
      <dgm:prSet/>
      <dgm:spPr/>
    </dgm:pt>
    <dgm:pt modelId="{C623DA70-7BAA-479E-AAD0-1DF67505EAEB}">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1400" dirty="0"/>
        </a:p>
      </dgm:t>
    </dgm:pt>
    <dgm:pt modelId="{D4217AB1-C403-444D-9E14-473431DC8C0B}" type="parTrans" cxnId="{22C10C98-EA7C-4ECE-897D-BD5BCB7CBB39}">
      <dgm:prSet/>
      <dgm:spPr/>
    </dgm:pt>
    <dgm:pt modelId="{069163B4-09B1-4DE1-AE93-6CD6F0E12B6B}" type="sibTrans" cxnId="{22C10C98-EA7C-4ECE-897D-BD5BCB7CBB39}">
      <dgm:prSet/>
      <dgm:spPr/>
    </dgm:pt>
    <dgm:pt modelId="{D5C0B634-F491-45E7-919C-0E662B78F24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DCF18F8C-6862-4511-B997-555AC5610B7F}" type="parTrans" cxnId="{8BCB05E2-6F9F-43FB-A988-474510C9A9B9}">
      <dgm:prSet/>
      <dgm:spPr/>
    </dgm:pt>
    <dgm:pt modelId="{30A139A9-A8B7-4592-83B5-2C5DF0FB4294}" type="sibTrans" cxnId="{8BCB05E2-6F9F-43FB-A988-474510C9A9B9}">
      <dgm:prSet/>
      <dgm:spPr/>
    </dgm:pt>
    <dgm:pt modelId="{07413C10-3EC2-45A7-8B00-922DCA1B31E7}">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Data collection – before you go, what to bring and methods</a:t>
          </a:r>
        </a:p>
      </dgm:t>
    </dgm:pt>
    <dgm:pt modelId="{86D7E824-9365-471A-94CD-536A8B093448}" type="parTrans" cxnId="{8495050A-A4CC-4D85-B69C-7549705CBC64}">
      <dgm:prSet/>
      <dgm:spPr/>
    </dgm:pt>
    <dgm:pt modelId="{F8682B63-D37F-455B-9F5B-91D09380BC90}" type="sibTrans" cxnId="{8495050A-A4CC-4D85-B69C-7549705CBC64}">
      <dgm:prSet/>
      <dgm:spPr/>
    </dgm:pt>
    <dgm:pt modelId="{943F06A7-E9AF-455E-8E3E-E81785E23BFC}">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A1B30903-94C9-472B-B89C-603D600951BD}" type="parTrans" cxnId="{A91BAE22-5501-48A7-B183-F6009B5F22C1}">
      <dgm:prSet/>
      <dgm:spPr/>
    </dgm:pt>
    <dgm:pt modelId="{738861F8-3D6E-4D4D-B1DF-F6D1509ECD75}" type="sibTrans" cxnId="{A91BAE22-5501-48A7-B183-F6009B5F22C1}">
      <dgm:prSet/>
      <dgm:spPr/>
    </dgm:pt>
    <dgm:pt modelId="{5B5323FA-CF5D-4256-9A58-1A4B8063240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Creating a hot spot</a:t>
          </a:r>
        </a:p>
      </dgm:t>
    </dgm:pt>
    <dgm:pt modelId="{73B7F86F-149D-49BD-AF96-A9FE9DE55D40}" type="parTrans" cxnId="{52B35BED-FD64-48F3-9445-6C1166E6EEA7}">
      <dgm:prSet/>
      <dgm:spPr/>
    </dgm:pt>
    <dgm:pt modelId="{25F01C05-9907-4F13-8D18-0DCBA6C5FC88}" type="sibTrans" cxnId="{52B35BED-FD64-48F3-9445-6C1166E6EEA7}">
      <dgm:prSet/>
      <dgm:spPr/>
    </dgm:pt>
    <dgm:pt modelId="{23537984-523C-4810-8AAA-26483A9C22E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B3B294E4-C827-4A9B-90A6-0101574AD292}" type="parTrans" cxnId="{6675DA91-F0B6-42A9-830B-76FE71531B06}">
      <dgm:prSet/>
      <dgm:spPr/>
    </dgm:pt>
    <dgm:pt modelId="{B71255AE-B13C-4BAF-A36D-50D94640D02A}" type="sibTrans" cxnId="{6675DA91-F0B6-42A9-830B-76FE71531B06}">
      <dgm:prSet/>
      <dgm:spPr/>
    </dgm:pt>
    <dgm:pt modelId="{CD5C964F-EEA8-4A34-9AF1-DBC8AACA1D4B}" type="pres">
      <dgm:prSet presAssocID="{5F6F54A6-98E9-41E1-86BC-42A55B4E4C82}" presName="linearFlow" presStyleCnt="0">
        <dgm:presLayoutVars>
          <dgm:dir/>
          <dgm:animLvl val="lvl"/>
          <dgm:resizeHandles val="exact"/>
        </dgm:presLayoutVars>
      </dgm:prSet>
      <dgm:spPr/>
      <dgm:t>
        <a:bodyPr/>
        <a:lstStyle/>
        <a:p>
          <a:endParaRPr lang="en-US"/>
        </a:p>
      </dgm:t>
    </dgm:pt>
    <dgm:pt modelId="{900F2BAF-67D7-43AE-82F4-398F89D55DC0}" type="pres">
      <dgm:prSet presAssocID="{49A7C828-8064-4C4D-8E24-CAE9E48997AB}" presName="composite" presStyleCnt="0"/>
      <dgm:spPr/>
    </dgm:pt>
    <dgm:pt modelId="{004C4C04-E850-4E90-9E32-556D4FC72B1F}" type="pres">
      <dgm:prSet presAssocID="{49A7C828-8064-4C4D-8E24-CAE9E48997AB}" presName="parTx" presStyleLbl="node1" presStyleIdx="0" presStyleCnt="4">
        <dgm:presLayoutVars>
          <dgm:chMax val="0"/>
          <dgm:chPref val="0"/>
          <dgm:bulletEnabled val="1"/>
        </dgm:presLayoutVars>
      </dgm:prSet>
      <dgm:spPr/>
      <dgm:t>
        <a:bodyPr/>
        <a:lstStyle/>
        <a:p>
          <a:endParaRPr lang="en-US"/>
        </a:p>
      </dgm:t>
    </dgm:pt>
    <dgm:pt modelId="{A2F69591-4A74-41DA-B11E-63A5178DBA22}" type="pres">
      <dgm:prSet presAssocID="{49A7C828-8064-4C4D-8E24-CAE9E48997AB}" presName="parSh" presStyleLbl="node1" presStyleIdx="0" presStyleCnt="4"/>
      <dgm:spPr/>
      <dgm:t>
        <a:bodyPr/>
        <a:lstStyle/>
        <a:p>
          <a:endParaRPr lang="en-US"/>
        </a:p>
      </dgm:t>
    </dgm:pt>
    <dgm:pt modelId="{A1DEC87C-5708-40D2-BE87-AD229526EAF9}" type="pres">
      <dgm:prSet presAssocID="{49A7C828-8064-4C4D-8E24-CAE9E48997AB}" presName="desTx" presStyleLbl="fgAcc1" presStyleIdx="0" presStyleCnt="4" custScaleX="142215" custScaleY="98399">
        <dgm:presLayoutVars>
          <dgm:bulletEnabled val="1"/>
        </dgm:presLayoutVars>
      </dgm:prSet>
      <dgm:spPr/>
      <dgm:t>
        <a:bodyPr/>
        <a:lstStyle/>
        <a:p>
          <a:endParaRPr lang="en-US"/>
        </a:p>
      </dgm:t>
    </dgm:pt>
    <dgm:pt modelId="{8AC21729-3B03-4E56-A117-B5609DCF8220}" type="pres">
      <dgm:prSet presAssocID="{D53BCB75-5D9D-4148-9759-D1589B899230}" presName="sibTrans" presStyleLbl="sibTrans2D1" presStyleIdx="0" presStyleCnt="3"/>
      <dgm:spPr/>
      <dgm:t>
        <a:bodyPr/>
        <a:lstStyle/>
        <a:p>
          <a:endParaRPr lang="en-US"/>
        </a:p>
      </dgm:t>
    </dgm:pt>
    <dgm:pt modelId="{75EF4A00-1129-4AF5-BA9B-CB53B90C57D5}" type="pres">
      <dgm:prSet presAssocID="{D53BCB75-5D9D-4148-9759-D1589B899230}" presName="connTx" presStyleLbl="sibTrans2D1" presStyleIdx="0" presStyleCnt="3"/>
      <dgm:spPr/>
      <dgm:t>
        <a:bodyPr/>
        <a:lstStyle/>
        <a:p>
          <a:endParaRPr lang="en-US"/>
        </a:p>
      </dgm:t>
    </dgm:pt>
    <dgm:pt modelId="{842A0363-3109-47E5-B23D-0371B7EC491C}" type="pres">
      <dgm:prSet presAssocID="{751441EA-9913-4B02-B48F-5D569000AF4A}" presName="composite" presStyleCnt="0"/>
      <dgm:spPr/>
    </dgm:pt>
    <dgm:pt modelId="{30870B47-9BA1-46AB-9F2C-C5F52A184F14}" type="pres">
      <dgm:prSet presAssocID="{751441EA-9913-4B02-B48F-5D569000AF4A}" presName="parTx" presStyleLbl="node1" presStyleIdx="0" presStyleCnt="4">
        <dgm:presLayoutVars>
          <dgm:chMax val="0"/>
          <dgm:chPref val="0"/>
          <dgm:bulletEnabled val="1"/>
        </dgm:presLayoutVars>
      </dgm:prSet>
      <dgm:spPr/>
      <dgm:t>
        <a:bodyPr/>
        <a:lstStyle/>
        <a:p>
          <a:endParaRPr lang="en-US"/>
        </a:p>
      </dgm:t>
    </dgm:pt>
    <dgm:pt modelId="{FECA37C1-9446-42FA-A070-1806DC1A8E01}" type="pres">
      <dgm:prSet presAssocID="{751441EA-9913-4B02-B48F-5D569000AF4A}" presName="parSh" presStyleLbl="node1" presStyleIdx="1" presStyleCnt="4"/>
      <dgm:spPr/>
      <dgm:t>
        <a:bodyPr/>
        <a:lstStyle/>
        <a:p>
          <a:endParaRPr lang="en-US"/>
        </a:p>
      </dgm:t>
    </dgm:pt>
    <dgm:pt modelId="{F8B94307-BE90-44AC-8666-32E47C7BB593}" type="pres">
      <dgm:prSet presAssocID="{751441EA-9913-4B02-B48F-5D569000AF4A}" presName="desTx" presStyleLbl="fgAcc1" presStyleIdx="1" presStyleCnt="4" custScaleX="142215" custScaleY="98399">
        <dgm:presLayoutVars>
          <dgm:bulletEnabled val="1"/>
        </dgm:presLayoutVars>
      </dgm:prSet>
      <dgm:spPr/>
      <dgm:t>
        <a:bodyPr/>
        <a:lstStyle/>
        <a:p>
          <a:endParaRPr lang="en-US"/>
        </a:p>
      </dgm:t>
    </dgm:pt>
    <dgm:pt modelId="{C5DCE8E9-2B18-4B63-8C63-8C737F1E9459}" type="pres">
      <dgm:prSet presAssocID="{22BF7DB6-AE63-4C8E-A03E-CDAACA7A20F9}" presName="sibTrans" presStyleLbl="sibTrans2D1" presStyleIdx="1" presStyleCnt="3"/>
      <dgm:spPr/>
      <dgm:t>
        <a:bodyPr/>
        <a:lstStyle/>
        <a:p>
          <a:endParaRPr lang="en-US"/>
        </a:p>
      </dgm:t>
    </dgm:pt>
    <dgm:pt modelId="{8286C21E-1B13-4336-BAF4-99F99848C378}" type="pres">
      <dgm:prSet presAssocID="{22BF7DB6-AE63-4C8E-A03E-CDAACA7A20F9}" presName="connTx" presStyleLbl="sibTrans2D1" presStyleIdx="1" presStyleCnt="3"/>
      <dgm:spPr/>
      <dgm:t>
        <a:bodyPr/>
        <a:lstStyle/>
        <a:p>
          <a:endParaRPr lang="en-US"/>
        </a:p>
      </dgm:t>
    </dgm:pt>
    <dgm:pt modelId="{8FABB45D-4C87-4F3C-99E2-F6B91A773512}" type="pres">
      <dgm:prSet presAssocID="{E5B23C91-B8BA-47C2-96F4-B36424E6A643}" presName="composite" presStyleCnt="0"/>
      <dgm:spPr/>
    </dgm:pt>
    <dgm:pt modelId="{1D09AA83-6326-454B-A2E9-666BE95A5194}" type="pres">
      <dgm:prSet presAssocID="{E5B23C91-B8BA-47C2-96F4-B36424E6A643}" presName="parTx" presStyleLbl="node1" presStyleIdx="1" presStyleCnt="4">
        <dgm:presLayoutVars>
          <dgm:chMax val="0"/>
          <dgm:chPref val="0"/>
          <dgm:bulletEnabled val="1"/>
        </dgm:presLayoutVars>
      </dgm:prSet>
      <dgm:spPr/>
      <dgm:t>
        <a:bodyPr/>
        <a:lstStyle/>
        <a:p>
          <a:endParaRPr lang="en-US"/>
        </a:p>
      </dgm:t>
    </dgm:pt>
    <dgm:pt modelId="{72197538-DCEE-4659-81DA-F7D0CF7E250C}" type="pres">
      <dgm:prSet presAssocID="{E5B23C91-B8BA-47C2-96F4-B36424E6A643}" presName="parSh" presStyleLbl="node1" presStyleIdx="2" presStyleCnt="4"/>
      <dgm:spPr/>
      <dgm:t>
        <a:bodyPr/>
        <a:lstStyle/>
        <a:p>
          <a:endParaRPr lang="en-US"/>
        </a:p>
      </dgm:t>
    </dgm:pt>
    <dgm:pt modelId="{DCD5693B-AC4A-4613-9787-8C709B9B45EA}" type="pres">
      <dgm:prSet presAssocID="{E5B23C91-B8BA-47C2-96F4-B36424E6A643}" presName="desTx" presStyleLbl="fgAcc1" presStyleIdx="2" presStyleCnt="4" custScaleX="142215" custScaleY="98399" custLinFactNeighborX="-5449" custLinFactNeighborY="1804">
        <dgm:presLayoutVars>
          <dgm:bulletEnabled val="1"/>
        </dgm:presLayoutVars>
      </dgm:prSet>
      <dgm:spPr/>
      <dgm:t>
        <a:bodyPr/>
        <a:lstStyle/>
        <a:p>
          <a:endParaRPr lang="en-US"/>
        </a:p>
      </dgm:t>
    </dgm:pt>
    <dgm:pt modelId="{9E703FFE-D686-499A-9300-7403DD266E38}" type="pres">
      <dgm:prSet presAssocID="{FE45FB87-D64B-4F84-A25E-46BA3826F87D}" presName="sibTrans" presStyleLbl="sibTrans2D1" presStyleIdx="2" presStyleCnt="3"/>
      <dgm:spPr/>
      <dgm:t>
        <a:bodyPr/>
        <a:lstStyle/>
        <a:p>
          <a:endParaRPr lang="en-US"/>
        </a:p>
      </dgm:t>
    </dgm:pt>
    <dgm:pt modelId="{23035D66-4034-4CC8-9E28-BC4C6A63285F}" type="pres">
      <dgm:prSet presAssocID="{FE45FB87-D64B-4F84-A25E-46BA3826F87D}" presName="connTx" presStyleLbl="sibTrans2D1" presStyleIdx="2" presStyleCnt="3"/>
      <dgm:spPr/>
      <dgm:t>
        <a:bodyPr/>
        <a:lstStyle/>
        <a:p>
          <a:endParaRPr lang="en-US"/>
        </a:p>
      </dgm:t>
    </dgm:pt>
    <dgm:pt modelId="{57DC59C6-0015-468B-86CF-A8A6B151A234}" type="pres">
      <dgm:prSet presAssocID="{27686526-F109-477F-BFFD-69A5619CF696}" presName="composite" presStyleCnt="0"/>
      <dgm:spPr/>
    </dgm:pt>
    <dgm:pt modelId="{C9A6F13B-F144-4E81-B027-BB663D26E028}" type="pres">
      <dgm:prSet presAssocID="{27686526-F109-477F-BFFD-69A5619CF696}" presName="parTx" presStyleLbl="node1" presStyleIdx="2" presStyleCnt="4">
        <dgm:presLayoutVars>
          <dgm:chMax val="0"/>
          <dgm:chPref val="0"/>
          <dgm:bulletEnabled val="1"/>
        </dgm:presLayoutVars>
      </dgm:prSet>
      <dgm:spPr/>
      <dgm:t>
        <a:bodyPr/>
        <a:lstStyle/>
        <a:p>
          <a:endParaRPr lang="en-US"/>
        </a:p>
      </dgm:t>
    </dgm:pt>
    <dgm:pt modelId="{46E0EE6C-4D8E-4DAC-9FD3-B01923887D07}" type="pres">
      <dgm:prSet presAssocID="{27686526-F109-477F-BFFD-69A5619CF696}" presName="parSh" presStyleLbl="node1" presStyleIdx="3" presStyleCnt="4"/>
      <dgm:spPr/>
      <dgm:t>
        <a:bodyPr/>
        <a:lstStyle/>
        <a:p>
          <a:endParaRPr lang="en-US"/>
        </a:p>
      </dgm:t>
    </dgm:pt>
    <dgm:pt modelId="{80CED3C9-D468-4200-8983-2B9A1FC297FF}" type="pres">
      <dgm:prSet presAssocID="{27686526-F109-477F-BFFD-69A5619CF696}" presName="desTx" presStyleLbl="fgAcc1" presStyleIdx="3" presStyleCnt="4" custScaleX="142215" custScaleY="98399">
        <dgm:presLayoutVars>
          <dgm:bulletEnabled val="1"/>
        </dgm:presLayoutVars>
      </dgm:prSet>
      <dgm:spPr/>
      <dgm:t>
        <a:bodyPr/>
        <a:lstStyle/>
        <a:p>
          <a:endParaRPr lang="en-US"/>
        </a:p>
      </dgm:t>
    </dgm:pt>
  </dgm:ptLst>
  <dgm:cxnLst>
    <dgm:cxn modelId="{611A4C8A-41F9-4999-ADD8-0E320E795C67}" srcId="{751441EA-9913-4B02-B48F-5D569000AF4A}" destId="{0334A918-2610-4197-8153-46BBA2BDB786}" srcOrd="2" destOrd="0" parTransId="{1F8C4CBF-D0A9-49A6-8D73-5803BF70A71C}" sibTransId="{11C911A8-25F4-4E46-BC03-C49DDACE107F}"/>
    <dgm:cxn modelId="{6934703E-2961-4616-9AB8-EEE120865A2E}" srcId="{49A7C828-8064-4C4D-8E24-CAE9E48997AB}" destId="{C8BB2669-9F46-40EF-AA33-A5C32FF901C1}" srcOrd="10" destOrd="0" parTransId="{2334B5CA-7997-4DCE-8A42-F280AB1F6FC9}" sibTransId="{CFB6B8EA-9704-4B66-A8DC-68D2F7C23A03}"/>
    <dgm:cxn modelId="{A703DD9E-2ED5-4EAF-AAEB-7E948A87C01B}" srcId="{27686526-F109-477F-BFFD-69A5619CF696}" destId="{B4409F51-C31C-46EA-91C6-97E98B941C61}" srcOrd="5" destOrd="0" parTransId="{CE28F77E-141B-43D0-92A5-3EBAB354F683}" sibTransId="{605A4DAE-EB90-4372-91E3-E68893AF0103}"/>
    <dgm:cxn modelId="{39FD41B6-BB3F-474B-96AA-821E65725BAE}" type="presOf" srcId="{751441EA-9913-4B02-B48F-5D569000AF4A}" destId="{30870B47-9BA1-46AB-9F2C-C5F52A184F14}" srcOrd="0" destOrd="0" presId="urn:microsoft.com/office/officeart/2005/8/layout/process3"/>
    <dgm:cxn modelId="{7BA42218-5BCC-40C6-A586-73C3909E8E4A}" srcId="{27686526-F109-477F-BFFD-69A5619CF696}" destId="{B5929F7B-2758-42B5-B24D-CC20151601A4}" srcOrd="0" destOrd="0" parTransId="{A2BB2AA4-6356-4E9F-A8FB-235424543FA7}" sibTransId="{5E9453C0-98F1-4BD8-AF52-A44A01FE319F}"/>
    <dgm:cxn modelId="{EF005425-37E6-4D64-B81D-924FB1E8FEAF}" type="presOf" srcId="{23537984-523C-4810-8AAA-26483A9C22E2}" destId="{F8B94307-BE90-44AC-8666-32E47C7BB593}" srcOrd="0" destOrd="9" presId="urn:microsoft.com/office/officeart/2005/8/layout/process3"/>
    <dgm:cxn modelId="{12D45930-5C26-4938-9EAA-06DE2E4100A5}" type="presOf" srcId="{9EC60C09-E5DC-4BAD-9F71-FF95B98A601D}" destId="{DCD5693B-AC4A-4613-9787-8C709B9B45EA}" srcOrd="0" destOrd="1" presId="urn:microsoft.com/office/officeart/2005/8/layout/process3"/>
    <dgm:cxn modelId="{94EBCB90-061D-4EF2-AAC3-CA6282FF0AD5}" type="presOf" srcId="{2A2F7DCF-7D18-45B9-9BA9-8E9963640DEB}" destId="{80CED3C9-D468-4200-8983-2B9A1FC297FF}" srcOrd="0" destOrd="8" presId="urn:microsoft.com/office/officeart/2005/8/layout/process3"/>
    <dgm:cxn modelId="{EC5A3D24-8BE7-487C-87EC-9E2125CB4924}" type="presOf" srcId="{07413C10-3EC2-45A7-8B00-922DCA1B31E7}" destId="{F8B94307-BE90-44AC-8666-32E47C7BB593}" srcOrd="0" destOrd="8" presId="urn:microsoft.com/office/officeart/2005/8/layout/process3"/>
    <dgm:cxn modelId="{9484E490-F10A-4081-A6AA-0EF5F0840D7A}" type="presOf" srcId="{C8BB2669-9F46-40EF-AA33-A5C32FF901C1}" destId="{A1DEC87C-5708-40D2-BE87-AD229526EAF9}" srcOrd="0" destOrd="10" presId="urn:microsoft.com/office/officeart/2005/8/layout/process3"/>
    <dgm:cxn modelId="{8495050A-A4CC-4D85-B69C-7549705CBC64}" srcId="{751441EA-9913-4B02-B48F-5D569000AF4A}" destId="{07413C10-3EC2-45A7-8B00-922DCA1B31E7}" srcOrd="8" destOrd="0" parTransId="{86D7E824-9365-471A-94CD-536A8B093448}" sibTransId="{F8682B63-D37F-455B-9F5B-91D09380BC90}"/>
    <dgm:cxn modelId="{A4C8A5FC-99FB-45F4-B7BF-47E65AAEFCC3}" srcId="{49A7C828-8064-4C4D-8E24-CAE9E48997AB}" destId="{DD468503-B7E6-4326-9056-C22975384F4B}" srcOrd="1" destOrd="0" parTransId="{028BF33E-028B-4572-9EE0-CFAAB42D28BE}" sibTransId="{79F1E3EF-201E-4274-9B21-4ECD3BCBC89E}"/>
    <dgm:cxn modelId="{C42CEA28-2574-4212-AB16-C9FD3879F9EF}" type="presOf" srcId="{68BA48A7-1065-4C27-B8EA-114FE296F00C}" destId="{80CED3C9-D468-4200-8983-2B9A1FC297FF}" srcOrd="0" destOrd="6" presId="urn:microsoft.com/office/officeart/2005/8/layout/process3"/>
    <dgm:cxn modelId="{54B3A5BA-A029-4307-9778-2B9A802B2CF0}" srcId="{751441EA-9913-4B02-B48F-5D569000AF4A}" destId="{5D2604CD-ECFB-42A8-A397-46C86503EA43}" srcOrd="0" destOrd="0" parTransId="{B1F4FCA4-5140-48CD-9D29-6FFFA9E727B4}" sibTransId="{8BF0FCFB-354B-48B1-A87E-9CE922C900D9}"/>
    <dgm:cxn modelId="{CD73DA92-F898-418D-A2C6-9431D78D099B}" type="presOf" srcId="{148D1439-6E16-4AF0-87EB-002DB677C40E}" destId="{80CED3C9-D468-4200-8983-2B9A1FC297FF}" srcOrd="0" destOrd="7" presId="urn:microsoft.com/office/officeart/2005/8/layout/process3"/>
    <dgm:cxn modelId="{22C10C98-EA7C-4ECE-897D-BD5BCB7CBB39}" srcId="{751441EA-9913-4B02-B48F-5D569000AF4A}" destId="{C623DA70-7BAA-479E-AAD0-1DF67505EAEB}" srcOrd="12" destOrd="0" parTransId="{D4217AB1-C403-444D-9E14-473431DC8C0B}" sibTransId="{069163B4-09B1-4DE1-AE93-6CD6F0E12B6B}"/>
    <dgm:cxn modelId="{EAB2F763-D525-4858-87FF-E09A52E497B1}" srcId="{27686526-F109-477F-BFFD-69A5619CF696}" destId="{148D1439-6E16-4AF0-87EB-002DB677C40E}" srcOrd="7" destOrd="0" parTransId="{2DB0ED92-1A76-495C-B138-C0F8EDE12A19}" sibTransId="{EEA4C0BE-C2C8-4136-A521-9B68FFC37586}"/>
    <dgm:cxn modelId="{8DD3791B-4681-46EF-B1E8-9C669D399469}" type="presOf" srcId="{FE45FB87-D64B-4F84-A25E-46BA3826F87D}" destId="{9E703FFE-D686-499A-9300-7403DD266E38}" srcOrd="0" destOrd="0" presId="urn:microsoft.com/office/officeart/2005/8/layout/process3"/>
    <dgm:cxn modelId="{84258AB4-E7AE-48A9-8369-DFD9881DB4A8}" type="presOf" srcId="{5F6F54A6-98E9-41E1-86BC-42A55B4E4C82}" destId="{CD5C964F-EEA8-4A34-9AF1-DBC8AACA1D4B}" srcOrd="0" destOrd="0" presId="urn:microsoft.com/office/officeart/2005/8/layout/process3"/>
    <dgm:cxn modelId="{59D5F490-9A33-4B62-9538-24DAB186E022}" srcId="{27686526-F109-477F-BFFD-69A5619CF696}" destId="{11B9BBDC-CC8C-4954-9113-9FBD6F764A2B}" srcOrd="4" destOrd="0" parTransId="{BE30431A-3991-4905-8BF9-64C285D3B2AA}" sibTransId="{612A3EFD-5720-4321-8E4B-54696B678C10}"/>
    <dgm:cxn modelId="{0A81BB57-A830-424B-99F6-749589DD130C}" type="presOf" srcId="{E14F729E-23CD-4939-BA88-06411059E464}" destId="{DCD5693B-AC4A-4613-9787-8C709B9B45EA}" srcOrd="0" destOrd="2" presId="urn:microsoft.com/office/officeart/2005/8/layout/process3"/>
    <dgm:cxn modelId="{50ACDE31-E1C3-4563-9B81-67BF7990D2D5}" type="presOf" srcId="{E5B23C91-B8BA-47C2-96F4-B36424E6A643}" destId="{1D09AA83-6326-454B-A2E9-666BE95A5194}" srcOrd="0" destOrd="0" presId="urn:microsoft.com/office/officeart/2005/8/layout/process3"/>
    <dgm:cxn modelId="{E51780DA-6529-4855-910F-940CC69684AC}" type="presOf" srcId="{4A23D8C6-D0A7-4641-88C6-CF2DC52D0890}" destId="{A1DEC87C-5708-40D2-BE87-AD229526EAF9}" srcOrd="0" destOrd="8" presId="urn:microsoft.com/office/officeart/2005/8/layout/process3"/>
    <dgm:cxn modelId="{18A8A7E6-237F-454A-B13C-7D69BEE8E357}" type="presOf" srcId="{22BF7DB6-AE63-4C8E-A03E-CDAACA7A20F9}" destId="{C5DCE8E9-2B18-4B63-8C63-8C737F1E9459}" srcOrd="0" destOrd="0" presId="urn:microsoft.com/office/officeart/2005/8/layout/process3"/>
    <dgm:cxn modelId="{52B35BED-FD64-48F3-9445-6C1166E6EEA7}" srcId="{751441EA-9913-4B02-B48F-5D569000AF4A}" destId="{5B5323FA-CF5D-4256-9A58-1A4B8063240D}" srcOrd="10" destOrd="0" parTransId="{73B7F86F-149D-49BD-AF96-A9FE9DE55D40}" sibTransId="{25F01C05-9907-4F13-8D18-0DCBA6C5FC88}"/>
    <dgm:cxn modelId="{526619E1-97EE-4973-8CE4-B74BB0381E6F}" type="presOf" srcId="{DCCCF666-AD57-4063-B049-195DF3F22AD8}" destId="{A1DEC87C-5708-40D2-BE87-AD229526EAF9}" srcOrd="0" destOrd="7" presId="urn:microsoft.com/office/officeart/2005/8/layout/process3"/>
    <dgm:cxn modelId="{29DA8A3C-5234-4EDE-8780-EA95C9601B71}" type="presOf" srcId="{AA980911-74F4-4287-91B7-45119BE1922F}" destId="{DCD5693B-AC4A-4613-9787-8C709B9B45EA}" srcOrd="0" destOrd="4" presId="urn:microsoft.com/office/officeart/2005/8/layout/process3"/>
    <dgm:cxn modelId="{AF6A9E60-A265-4C45-80F6-776E1379508E}" type="presOf" srcId="{FE45FB87-D64B-4F84-A25E-46BA3826F87D}" destId="{23035D66-4034-4CC8-9E28-BC4C6A63285F}" srcOrd="1" destOrd="0" presId="urn:microsoft.com/office/officeart/2005/8/layout/process3"/>
    <dgm:cxn modelId="{4643A9E8-2777-4B4B-8606-91BAD5DD6189}" srcId="{5F6F54A6-98E9-41E1-86BC-42A55B4E4C82}" destId="{27686526-F109-477F-BFFD-69A5619CF696}" srcOrd="3" destOrd="0" parTransId="{70F5CD6D-30D6-4BAB-B243-9EACACCE1023}" sibTransId="{231B2601-F780-4027-975A-10E471C07506}"/>
    <dgm:cxn modelId="{3D00EDFB-F86F-435A-B852-8BA15AA67576}" type="presOf" srcId="{27686526-F109-477F-BFFD-69A5619CF696}" destId="{C9A6F13B-F144-4E81-B027-BB663D26E028}" srcOrd="0" destOrd="0" presId="urn:microsoft.com/office/officeart/2005/8/layout/process3"/>
    <dgm:cxn modelId="{FEF02FB5-70BE-40FA-B8E0-A2C6138FB72F}" type="presOf" srcId="{1B30C44F-7C62-4BDE-BC72-3610D23EA367}" destId="{80CED3C9-D468-4200-8983-2B9A1FC297FF}" srcOrd="0" destOrd="3" presId="urn:microsoft.com/office/officeart/2005/8/layout/process3"/>
    <dgm:cxn modelId="{2923FFE4-A094-485B-BAE6-1B4C89A5FDC1}" srcId="{5F6F54A6-98E9-41E1-86BC-42A55B4E4C82}" destId="{E5B23C91-B8BA-47C2-96F4-B36424E6A643}" srcOrd="2" destOrd="0" parTransId="{35ADCBFA-C4E9-42A4-AD1B-95844133AF09}" sibTransId="{FE45FB87-D64B-4F84-A25E-46BA3826F87D}"/>
    <dgm:cxn modelId="{E1B864D7-D5D5-4B2E-B408-F20467EB3362}" srcId="{49A7C828-8064-4C4D-8E24-CAE9E48997AB}" destId="{4A23D8C6-D0A7-4641-88C6-CF2DC52D0890}" srcOrd="8" destOrd="0" parTransId="{CF17E009-F3A2-48DA-BA1B-2DC88F454ABF}" sibTransId="{AFC58DEF-7A17-4091-B260-D6B1991C734C}"/>
    <dgm:cxn modelId="{E8904EE5-4084-40FC-BE77-A2098B0C6634}" type="presOf" srcId="{D53BCB75-5D9D-4148-9759-D1589B899230}" destId="{8AC21729-3B03-4E56-A117-B5609DCF8220}" srcOrd="0" destOrd="0" presId="urn:microsoft.com/office/officeart/2005/8/layout/process3"/>
    <dgm:cxn modelId="{C312C45F-C769-44DA-A334-4B714A3D290E}" type="presOf" srcId="{C623DA70-7BAA-479E-AAD0-1DF67505EAEB}" destId="{F8B94307-BE90-44AC-8666-32E47C7BB593}" srcOrd="0" destOrd="12" presId="urn:microsoft.com/office/officeart/2005/8/layout/process3"/>
    <dgm:cxn modelId="{C1D5BB0E-50F2-4C08-804A-757AD41F9075}" srcId="{751441EA-9913-4B02-B48F-5D569000AF4A}" destId="{18FD7CE6-43E2-4236-8E2C-C6F2AF364619}" srcOrd="6" destOrd="0" parTransId="{83B4A86A-624F-47B7-87D5-22D7346DD112}" sibTransId="{16455C41-F58D-4445-8CAA-9312505554D2}"/>
    <dgm:cxn modelId="{6C472970-811D-406A-B86D-2703FAADB65E}" srcId="{751441EA-9913-4B02-B48F-5D569000AF4A}" destId="{FD8DA3B8-DB89-4A6F-90A9-100593876EFA}" srcOrd="4" destOrd="0" parTransId="{EE40187D-DC7C-499B-9AEC-345F640BCE14}" sibTransId="{D15502DB-23F6-4841-9B6E-4239FAF980FB}"/>
    <dgm:cxn modelId="{736DD3C8-C5E4-4F66-B2BD-700E5E19A5AB}" srcId="{27686526-F109-477F-BFFD-69A5619CF696}" destId="{1B30C44F-7C62-4BDE-BC72-3610D23EA367}" srcOrd="3" destOrd="0" parTransId="{04D48FE5-2A4E-47A1-96E9-6990D2BDA8A0}" sibTransId="{16862003-5760-444B-8D3E-3DD929863E09}"/>
    <dgm:cxn modelId="{C08D3F71-4AE5-453B-A533-511060FBF65C}" srcId="{27686526-F109-477F-BFFD-69A5619CF696}" destId="{2A2F7DCF-7D18-45B9-9BA9-8E9963640DEB}" srcOrd="8" destOrd="0" parTransId="{96EED351-62CE-4AF0-A750-99F6C9EFAC80}" sibTransId="{4052571A-3FE7-4F01-9502-8F19F753A4A3}"/>
    <dgm:cxn modelId="{DCA36FAC-A24B-4674-BAE6-12802F1AFF5F}" srcId="{5F6F54A6-98E9-41E1-86BC-42A55B4E4C82}" destId="{49A7C828-8064-4C4D-8E24-CAE9E48997AB}" srcOrd="0" destOrd="0" parTransId="{B05644BA-5C6E-4E38-90FF-91BF14D84B75}" sibTransId="{D53BCB75-5D9D-4148-9759-D1589B899230}"/>
    <dgm:cxn modelId="{FEA00850-1B73-457B-85E4-716352CEC53E}" srcId="{5F6F54A6-98E9-41E1-86BC-42A55B4E4C82}" destId="{751441EA-9913-4B02-B48F-5D569000AF4A}" srcOrd="1" destOrd="0" parTransId="{D574463E-4C27-46B4-A731-11AD325ACE4F}" sibTransId="{22BF7DB6-AE63-4C8E-A03E-CDAACA7A20F9}"/>
    <dgm:cxn modelId="{5F7E20D9-90CB-4E17-9DDB-F64D25445F11}" srcId="{27686526-F109-477F-BFFD-69A5619CF696}" destId="{68BA48A7-1065-4C27-B8EA-114FE296F00C}" srcOrd="6" destOrd="0" parTransId="{CADF4FF5-1DDA-4AD4-856B-7052FA37382F}" sibTransId="{81DEAE65-D407-40BE-A0C3-D15E0FFD46AC}"/>
    <dgm:cxn modelId="{3D0345F6-48EA-4176-95AB-FAD6211C5D82}" srcId="{27686526-F109-477F-BFFD-69A5619CF696}" destId="{CB20C294-1D2F-452A-A9C0-587F3058F5A4}" srcOrd="2" destOrd="0" parTransId="{44978893-C393-4B42-A439-ADA3F5ADFEE2}" sibTransId="{82829664-FA39-4F5C-A68E-F34EA6C473A1}"/>
    <dgm:cxn modelId="{858EA87C-5278-4D4B-A961-EDD5B4DF5B89}" srcId="{49A7C828-8064-4C4D-8E24-CAE9E48997AB}" destId="{3EDD16B4-0668-4CC6-867C-956E4D847C92}" srcOrd="3" destOrd="0" parTransId="{BCB598C2-7E4D-4132-B807-C862AE7CA021}" sibTransId="{CBA54962-A5AA-4FB5-B2DE-B6DEF528394D}"/>
    <dgm:cxn modelId="{D26828BD-5F6B-49DD-B375-35483E729417}" type="presOf" srcId="{1DD23039-7EEA-4963-8DA2-6E8875D09FE5}" destId="{A1DEC87C-5708-40D2-BE87-AD229526EAF9}" srcOrd="0" destOrd="0" presId="urn:microsoft.com/office/officeart/2005/8/layout/process3"/>
    <dgm:cxn modelId="{56DA85E7-33C4-4FE3-801F-E6AB650772A3}" type="presOf" srcId="{D53BCB75-5D9D-4148-9759-D1589B899230}" destId="{75EF4A00-1129-4AF5-BA9B-CB53B90C57D5}" srcOrd="1" destOrd="0" presId="urn:microsoft.com/office/officeart/2005/8/layout/process3"/>
    <dgm:cxn modelId="{3C781C98-87A6-4E18-B835-89FDC6D6C3E2}" srcId="{49A7C828-8064-4C4D-8E24-CAE9E48997AB}" destId="{DCCCF666-AD57-4063-B049-195DF3F22AD8}" srcOrd="7" destOrd="0" parTransId="{11F9C5ED-2EE0-4C43-8BFF-7C5EC061DAB4}" sibTransId="{7031D5EA-B9B5-4126-B29E-F7C2939DF1E2}"/>
    <dgm:cxn modelId="{5AEFD5A8-6C23-4C88-B7E8-F534A68A6440}" type="presOf" srcId="{B3CD074D-6CF4-4E7F-A71D-9040E3B61562}" destId="{F8B94307-BE90-44AC-8666-32E47C7BB593}" srcOrd="0" destOrd="1" presId="urn:microsoft.com/office/officeart/2005/8/layout/process3"/>
    <dgm:cxn modelId="{917825F1-C2F0-4763-98DA-48E5E9C3A2AC}" type="presOf" srcId="{40D77ED1-6C10-4466-A609-E805B2BA5660}" destId="{A1DEC87C-5708-40D2-BE87-AD229526EAF9}" srcOrd="0" destOrd="5" presId="urn:microsoft.com/office/officeart/2005/8/layout/process3"/>
    <dgm:cxn modelId="{5BDBA5D4-31EC-4ABA-B24A-0E3D3A7F38BF}" type="presOf" srcId="{E407767E-60CA-429B-90C1-0C4079D9A0B2}" destId="{A1DEC87C-5708-40D2-BE87-AD229526EAF9}" srcOrd="0" destOrd="2" presId="urn:microsoft.com/office/officeart/2005/8/layout/process3"/>
    <dgm:cxn modelId="{A91BAE22-5501-48A7-B183-F6009B5F22C1}" srcId="{751441EA-9913-4B02-B48F-5D569000AF4A}" destId="{943F06A7-E9AF-455E-8E3E-E81785E23BFC}" srcOrd="7" destOrd="0" parTransId="{A1B30903-94C9-472B-B89C-603D600951BD}" sibTransId="{738861F8-3D6E-4D4D-B1DF-F6D1509ECD75}"/>
    <dgm:cxn modelId="{A42C0090-9492-4A6E-AF84-6312EFFFF00D}" srcId="{E5B23C91-B8BA-47C2-96F4-B36424E6A643}" destId="{9EC60C09-E5DC-4BAD-9F71-FF95B98A601D}" srcOrd="1" destOrd="0" parTransId="{502724D0-4275-4B69-8733-D42E25FBAE3E}" sibTransId="{8FFB7EBF-578C-4B24-9C06-FC6DF6B79E43}"/>
    <dgm:cxn modelId="{25712DD0-F9B1-4BB8-B35E-895085C8326F}" type="presOf" srcId="{E5B23C91-B8BA-47C2-96F4-B36424E6A643}" destId="{72197538-DCEE-4659-81DA-F7D0CF7E250C}" srcOrd="1" destOrd="0" presId="urn:microsoft.com/office/officeart/2005/8/layout/process3"/>
    <dgm:cxn modelId="{7FA83916-F207-4FB0-B850-70FB29D0E8C7}" type="presOf" srcId="{5798FFBF-24A6-4259-A2B2-28EFB3D7B222}" destId="{A1DEC87C-5708-40D2-BE87-AD229526EAF9}" srcOrd="0" destOrd="6" presId="urn:microsoft.com/office/officeart/2005/8/layout/process3"/>
    <dgm:cxn modelId="{72C8FCB6-19F7-4742-9B55-8A651F3BE658}" srcId="{49A7C828-8064-4C4D-8E24-CAE9E48997AB}" destId="{40D77ED1-6C10-4466-A609-E805B2BA5660}" srcOrd="5" destOrd="0" parTransId="{5D355B35-FB7E-4CE2-B72D-F0D29A19EA71}" sibTransId="{99954649-B26B-4F28-B3EC-F661F99E5260}"/>
    <dgm:cxn modelId="{B5347AD1-74A8-4449-AA36-719E57DA0198}" type="presOf" srcId="{27686526-F109-477F-BFFD-69A5619CF696}" destId="{46E0EE6C-4D8E-4DAC-9FD3-B01923887D07}" srcOrd="1" destOrd="0" presId="urn:microsoft.com/office/officeart/2005/8/layout/process3"/>
    <dgm:cxn modelId="{B232CD86-E99E-4152-AE8C-C7725F905395}" srcId="{E5B23C91-B8BA-47C2-96F4-B36424E6A643}" destId="{9BF2350E-22A6-4B93-947D-F8C6B695DFA5}" srcOrd="0" destOrd="0" parTransId="{6C919299-A915-40BB-B83E-3B431A287319}" sibTransId="{3401A0B9-6462-4EFA-A2A8-E9DBC2C480A5}"/>
    <dgm:cxn modelId="{68E4A3F9-11E1-4BAC-B9A4-531BAD64AA94}" type="presOf" srcId="{49A7C828-8064-4C4D-8E24-CAE9E48997AB}" destId="{A2F69591-4A74-41DA-B11E-63A5178DBA22}" srcOrd="1" destOrd="0" presId="urn:microsoft.com/office/officeart/2005/8/layout/process3"/>
    <dgm:cxn modelId="{8904A954-4627-4056-A043-15C0827A04EA}" type="presOf" srcId="{B5929F7B-2758-42B5-B24D-CC20151601A4}" destId="{80CED3C9-D468-4200-8983-2B9A1FC297FF}" srcOrd="0" destOrd="0" presId="urn:microsoft.com/office/officeart/2005/8/layout/process3"/>
    <dgm:cxn modelId="{01FE4ADB-E3AF-48B4-A59A-A5B784D970E9}" srcId="{751441EA-9913-4B02-B48F-5D569000AF4A}" destId="{C7E8FE9C-87FA-4C49-A152-9F0442B4240D}" srcOrd="5" destOrd="0" parTransId="{9AE3DD40-8273-4D9E-94FB-E1168B955004}" sibTransId="{9F2937A7-3DFC-43E1-925A-77AA941C9FDB}"/>
    <dgm:cxn modelId="{DB712EF4-A7DC-44EF-A847-A54E3B897CF3}" type="presOf" srcId="{5D2604CD-ECFB-42A8-A397-46C86503EA43}" destId="{F8B94307-BE90-44AC-8666-32E47C7BB593}" srcOrd="0" destOrd="0" presId="urn:microsoft.com/office/officeart/2005/8/layout/process3"/>
    <dgm:cxn modelId="{3342F54E-172F-4FB2-B3C1-A7DBABCC1895}" srcId="{E5B23C91-B8BA-47C2-96F4-B36424E6A643}" destId="{5A65375D-27F8-40CA-B504-6D0CF515BBB9}" srcOrd="3" destOrd="0" parTransId="{6603A4B1-8FC6-44AE-AEC6-75D81FD25A9C}" sibTransId="{F6B5C761-3022-4ED4-B4D7-575F97B62840}"/>
    <dgm:cxn modelId="{C41357CD-AE8C-4217-B375-D48D6D275943}" type="presOf" srcId="{5B5323FA-CF5D-4256-9A58-1A4B8063240D}" destId="{F8B94307-BE90-44AC-8666-32E47C7BB593}" srcOrd="0" destOrd="10" presId="urn:microsoft.com/office/officeart/2005/8/layout/process3"/>
    <dgm:cxn modelId="{F1EEE05D-FD9F-4754-8CCC-643C75CC274D}" srcId="{49A7C828-8064-4C4D-8E24-CAE9E48997AB}" destId="{1DD23039-7EEA-4963-8DA2-6E8875D09FE5}" srcOrd="0" destOrd="0" parTransId="{85837390-BE42-4AAD-BDE9-FC3E20A60730}" sibTransId="{93EE0851-7C21-408A-9B28-D0E3752B057B}"/>
    <dgm:cxn modelId="{373B0A48-C390-4312-B523-8097C0331915}" type="presOf" srcId="{11B9BBDC-CC8C-4954-9113-9FBD6F764A2B}" destId="{80CED3C9-D468-4200-8983-2B9A1FC297FF}" srcOrd="0" destOrd="4" presId="urn:microsoft.com/office/officeart/2005/8/layout/process3"/>
    <dgm:cxn modelId="{8CD59137-A06F-4B0D-9FD2-4776266A7701}" type="presOf" srcId="{3EDD16B4-0668-4CC6-867C-956E4D847C92}" destId="{A1DEC87C-5708-40D2-BE87-AD229526EAF9}" srcOrd="0" destOrd="3" presId="urn:microsoft.com/office/officeart/2005/8/layout/process3"/>
    <dgm:cxn modelId="{328983C1-545A-4995-9D4F-E7EBC668D803}" type="presOf" srcId="{B4409F51-C31C-46EA-91C6-97E98B941C61}" destId="{80CED3C9-D468-4200-8983-2B9A1FC297FF}" srcOrd="0" destOrd="5" presId="urn:microsoft.com/office/officeart/2005/8/layout/process3"/>
    <dgm:cxn modelId="{0F8ABF23-A502-4665-84AE-35FB7A6A0EC3}" type="presOf" srcId="{DD468503-B7E6-4326-9056-C22975384F4B}" destId="{A1DEC87C-5708-40D2-BE87-AD229526EAF9}" srcOrd="0" destOrd="1" presId="urn:microsoft.com/office/officeart/2005/8/layout/process3"/>
    <dgm:cxn modelId="{70504753-0B83-4F74-BF20-DA25E76B4ECB}" srcId="{751441EA-9913-4B02-B48F-5D569000AF4A}" destId="{B3CD074D-6CF4-4E7F-A71D-9040E3B61562}" srcOrd="1" destOrd="0" parTransId="{9400A19A-3843-4730-9DAD-819F9DDABC44}" sibTransId="{D500E585-95CC-42EE-9504-35035D90906C}"/>
    <dgm:cxn modelId="{53DC157B-B1FF-4154-869C-91C48080CFF4}" type="presOf" srcId="{0334A918-2610-4197-8153-46BBA2BDB786}" destId="{F8B94307-BE90-44AC-8666-32E47C7BB593}" srcOrd="0" destOrd="2" presId="urn:microsoft.com/office/officeart/2005/8/layout/process3"/>
    <dgm:cxn modelId="{9F722D7E-C390-49B1-A4D5-9825E5B0FCE4}" type="presOf" srcId="{5A65375D-27F8-40CA-B504-6D0CF515BBB9}" destId="{DCD5693B-AC4A-4613-9787-8C709B9B45EA}" srcOrd="0" destOrd="3" presId="urn:microsoft.com/office/officeart/2005/8/layout/process3"/>
    <dgm:cxn modelId="{2ACA54C0-1085-4AB9-8BF2-7C6D0FFD882C}" srcId="{49A7C828-8064-4C4D-8E24-CAE9E48997AB}" destId="{5798FFBF-24A6-4259-A2B2-28EFB3D7B222}" srcOrd="6" destOrd="0" parTransId="{BB686C76-8256-4752-92CA-4C14B7FC5FD1}" sibTransId="{896FC8BC-BFF1-4891-8330-FBFAD617DE38}"/>
    <dgm:cxn modelId="{4AF1B740-D1DD-4DA7-9F4F-CDCE84993928}" srcId="{E5B23C91-B8BA-47C2-96F4-B36424E6A643}" destId="{AA980911-74F4-4287-91B7-45119BE1922F}" srcOrd="4" destOrd="0" parTransId="{64F6C3CA-F929-4ABF-99EB-CCD0D7922BB3}" sibTransId="{8A7174A2-90C1-468A-B2D8-A9D509BD1081}"/>
    <dgm:cxn modelId="{67322FB8-DB00-4DFC-8AC0-6566025B5A57}" type="presOf" srcId="{18FD7CE6-43E2-4236-8E2C-C6F2AF364619}" destId="{F8B94307-BE90-44AC-8666-32E47C7BB593}" srcOrd="0" destOrd="6" presId="urn:microsoft.com/office/officeart/2005/8/layout/process3"/>
    <dgm:cxn modelId="{6EB8FAEC-7F9D-44BD-A4AF-AC03DA6AB7DA}" srcId="{49A7C828-8064-4C4D-8E24-CAE9E48997AB}" destId="{18461501-7331-49A9-8327-9C4CFD9D874D}" srcOrd="4" destOrd="0" parTransId="{2FD80D49-F8DC-40B6-916C-1275901A2A29}" sibTransId="{30706D64-2E38-4D67-BE39-D26F23BDFFE8}"/>
    <dgm:cxn modelId="{5767AC84-9A65-4EA7-80E9-ECFFC6F1DC26}" srcId="{49A7C828-8064-4C4D-8E24-CAE9E48997AB}" destId="{E407767E-60CA-429B-90C1-0C4079D9A0B2}" srcOrd="2" destOrd="0" parTransId="{009F149B-285D-442D-BC04-C34847895731}" sibTransId="{4AB38AEF-3BF8-4F0A-97DD-099755EEBC4B}"/>
    <dgm:cxn modelId="{FEC1492A-CD32-4185-AD54-E77F44F961CD}" type="presOf" srcId="{C7E8FE9C-87FA-4C49-A152-9F0442B4240D}" destId="{F8B94307-BE90-44AC-8666-32E47C7BB593}" srcOrd="0" destOrd="5" presId="urn:microsoft.com/office/officeart/2005/8/layout/process3"/>
    <dgm:cxn modelId="{73F2105B-C0BC-4A2E-BF7D-6151184698CA}" type="presOf" srcId="{CB20C294-1D2F-452A-A9C0-587F3058F5A4}" destId="{80CED3C9-D468-4200-8983-2B9A1FC297FF}" srcOrd="0" destOrd="2" presId="urn:microsoft.com/office/officeart/2005/8/layout/process3"/>
    <dgm:cxn modelId="{B4608EE8-D3D3-4635-B714-BE1B8FE850A5}" type="presOf" srcId="{18012900-FEA5-43DC-8AA1-2036831CC55D}" destId="{A1DEC87C-5708-40D2-BE87-AD229526EAF9}" srcOrd="0" destOrd="9" presId="urn:microsoft.com/office/officeart/2005/8/layout/process3"/>
    <dgm:cxn modelId="{200409A2-574E-4042-BEF7-0332064CCC17}" srcId="{27686526-F109-477F-BFFD-69A5619CF696}" destId="{C28EB658-2696-4427-A261-49D65F5E5FDA}" srcOrd="1" destOrd="0" parTransId="{ADB4F3B2-0CF9-4A83-9E6D-C86D18FEB5DE}" sibTransId="{4BEE1370-C048-4CF6-BD97-3AD62D8370CF}"/>
    <dgm:cxn modelId="{92A969F0-F8F5-46A1-B471-FCB7ADC0A511}" srcId="{49A7C828-8064-4C4D-8E24-CAE9E48997AB}" destId="{18012900-FEA5-43DC-8AA1-2036831CC55D}" srcOrd="9" destOrd="0" parTransId="{77F6C174-1304-47E4-A7A3-077C229FF0F4}" sibTransId="{EF076B9B-ED10-4E0D-87D4-A6EB19E24673}"/>
    <dgm:cxn modelId="{3268E8FB-59A2-4024-ADD4-9587C9BFA3CD}" type="presOf" srcId="{E0857ADD-354B-4193-A5A7-DB5D87A466D9}" destId="{F8B94307-BE90-44AC-8666-32E47C7BB593}" srcOrd="0" destOrd="3" presId="urn:microsoft.com/office/officeart/2005/8/layout/process3"/>
    <dgm:cxn modelId="{465AAAAF-EC4F-40D5-9BBB-9524495F3FD5}" type="presOf" srcId="{943F06A7-E9AF-455E-8E3E-E81785E23BFC}" destId="{F8B94307-BE90-44AC-8666-32E47C7BB593}" srcOrd="0" destOrd="7" presId="urn:microsoft.com/office/officeart/2005/8/layout/process3"/>
    <dgm:cxn modelId="{03011643-9357-4355-AE57-4F6AFC450978}" type="presOf" srcId="{D5C0B634-F491-45E7-919C-0E662B78F242}" destId="{F8B94307-BE90-44AC-8666-32E47C7BB593}" srcOrd="0" destOrd="11" presId="urn:microsoft.com/office/officeart/2005/8/layout/process3"/>
    <dgm:cxn modelId="{28DD10BD-A836-440A-A905-BEDA0DAB3664}" type="presOf" srcId="{18461501-7331-49A9-8327-9C4CFD9D874D}" destId="{A1DEC87C-5708-40D2-BE87-AD229526EAF9}" srcOrd="0" destOrd="4" presId="urn:microsoft.com/office/officeart/2005/8/layout/process3"/>
    <dgm:cxn modelId="{A6C50921-409F-46CD-9ABD-969E51D34C23}" type="presOf" srcId="{FD8DA3B8-DB89-4A6F-90A9-100593876EFA}" destId="{F8B94307-BE90-44AC-8666-32E47C7BB593}" srcOrd="0" destOrd="4" presId="urn:microsoft.com/office/officeart/2005/8/layout/process3"/>
    <dgm:cxn modelId="{369423EB-1580-45CC-8210-0FAC3017A6DC}" type="presOf" srcId="{49A7C828-8064-4C4D-8E24-CAE9E48997AB}" destId="{004C4C04-E850-4E90-9E32-556D4FC72B1F}" srcOrd="0" destOrd="0" presId="urn:microsoft.com/office/officeart/2005/8/layout/process3"/>
    <dgm:cxn modelId="{6675DA91-F0B6-42A9-830B-76FE71531B06}" srcId="{751441EA-9913-4B02-B48F-5D569000AF4A}" destId="{23537984-523C-4810-8AAA-26483A9C22E2}" srcOrd="9" destOrd="0" parTransId="{B3B294E4-C827-4A9B-90A6-0101574AD292}" sibTransId="{B71255AE-B13C-4BAF-A36D-50D94640D02A}"/>
    <dgm:cxn modelId="{4EB9CDE2-F749-474D-AC1E-6CC3656FAD26}" srcId="{E5B23C91-B8BA-47C2-96F4-B36424E6A643}" destId="{E14F729E-23CD-4939-BA88-06411059E464}" srcOrd="2" destOrd="0" parTransId="{8F6376B9-9E66-4FF1-B15A-1DDE29B7C77C}" sibTransId="{27DEDCCB-09BC-4446-A545-FF34402E9825}"/>
    <dgm:cxn modelId="{8BCB05E2-6F9F-43FB-A988-474510C9A9B9}" srcId="{751441EA-9913-4B02-B48F-5D569000AF4A}" destId="{D5C0B634-F491-45E7-919C-0E662B78F242}" srcOrd="11" destOrd="0" parTransId="{DCF18F8C-6862-4511-B997-555AC5610B7F}" sibTransId="{30A139A9-A8B7-4592-83B5-2C5DF0FB4294}"/>
    <dgm:cxn modelId="{2D3C2D2E-C4AD-4424-BF25-97E64B076A85}" type="presOf" srcId="{22BF7DB6-AE63-4C8E-A03E-CDAACA7A20F9}" destId="{8286C21E-1B13-4336-BAF4-99F99848C378}" srcOrd="1" destOrd="0" presId="urn:microsoft.com/office/officeart/2005/8/layout/process3"/>
    <dgm:cxn modelId="{1A5ECE31-901B-44E1-A61C-9B13E3CD16C1}" type="presOf" srcId="{9BF2350E-22A6-4B93-947D-F8C6B695DFA5}" destId="{DCD5693B-AC4A-4613-9787-8C709B9B45EA}" srcOrd="0" destOrd="0" presId="urn:microsoft.com/office/officeart/2005/8/layout/process3"/>
    <dgm:cxn modelId="{919DC526-2B2D-4CD4-907E-4B5030DAACE0}" type="presOf" srcId="{751441EA-9913-4B02-B48F-5D569000AF4A}" destId="{FECA37C1-9446-42FA-A070-1806DC1A8E01}" srcOrd="1" destOrd="0" presId="urn:microsoft.com/office/officeart/2005/8/layout/process3"/>
    <dgm:cxn modelId="{03D170B0-6F0C-40D8-BB45-F2D776189F41}" type="presOf" srcId="{C28EB658-2696-4427-A261-49D65F5E5FDA}" destId="{80CED3C9-D468-4200-8983-2B9A1FC297FF}" srcOrd="0" destOrd="1" presId="urn:microsoft.com/office/officeart/2005/8/layout/process3"/>
    <dgm:cxn modelId="{F9624961-E0B3-4713-952E-7808E919362C}" srcId="{751441EA-9913-4B02-B48F-5D569000AF4A}" destId="{E0857ADD-354B-4193-A5A7-DB5D87A466D9}" srcOrd="3" destOrd="0" parTransId="{955E9E7F-EF0B-4709-BC89-34D2B3DF3747}" sibTransId="{A1356432-A232-45D8-A5F0-68FF96DD6987}"/>
    <dgm:cxn modelId="{6A0829BA-475F-475A-9321-B274A125D2D9}" type="presParOf" srcId="{CD5C964F-EEA8-4A34-9AF1-DBC8AACA1D4B}" destId="{900F2BAF-67D7-43AE-82F4-398F89D55DC0}" srcOrd="0" destOrd="0" presId="urn:microsoft.com/office/officeart/2005/8/layout/process3"/>
    <dgm:cxn modelId="{F76D8CA1-BE67-4988-8850-8B3195D0D261}" type="presParOf" srcId="{900F2BAF-67D7-43AE-82F4-398F89D55DC0}" destId="{004C4C04-E850-4E90-9E32-556D4FC72B1F}" srcOrd="0" destOrd="0" presId="urn:microsoft.com/office/officeart/2005/8/layout/process3"/>
    <dgm:cxn modelId="{563C45AE-34DA-4BE4-AB81-78DB45010A20}" type="presParOf" srcId="{900F2BAF-67D7-43AE-82F4-398F89D55DC0}" destId="{A2F69591-4A74-41DA-B11E-63A5178DBA22}" srcOrd="1" destOrd="0" presId="urn:microsoft.com/office/officeart/2005/8/layout/process3"/>
    <dgm:cxn modelId="{6FAD2F9F-113C-41EA-977B-1E9706A28B52}" type="presParOf" srcId="{900F2BAF-67D7-43AE-82F4-398F89D55DC0}" destId="{A1DEC87C-5708-40D2-BE87-AD229526EAF9}" srcOrd="2" destOrd="0" presId="urn:microsoft.com/office/officeart/2005/8/layout/process3"/>
    <dgm:cxn modelId="{0D76F5ED-C143-4AAF-B8F8-FEB1A170F673}" type="presParOf" srcId="{CD5C964F-EEA8-4A34-9AF1-DBC8AACA1D4B}" destId="{8AC21729-3B03-4E56-A117-B5609DCF8220}" srcOrd="1" destOrd="0" presId="urn:microsoft.com/office/officeart/2005/8/layout/process3"/>
    <dgm:cxn modelId="{D4327523-546E-41D6-BCB1-43B4FFBAF21E}" type="presParOf" srcId="{8AC21729-3B03-4E56-A117-B5609DCF8220}" destId="{75EF4A00-1129-4AF5-BA9B-CB53B90C57D5}" srcOrd="0" destOrd="0" presId="urn:microsoft.com/office/officeart/2005/8/layout/process3"/>
    <dgm:cxn modelId="{0973B7DE-C6B6-48E2-889C-646D34130198}" type="presParOf" srcId="{CD5C964F-EEA8-4A34-9AF1-DBC8AACA1D4B}" destId="{842A0363-3109-47E5-B23D-0371B7EC491C}" srcOrd="2" destOrd="0" presId="urn:microsoft.com/office/officeart/2005/8/layout/process3"/>
    <dgm:cxn modelId="{B20D4BC4-6981-409F-A05E-CA980DE9CFE8}" type="presParOf" srcId="{842A0363-3109-47E5-B23D-0371B7EC491C}" destId="{30870B47-9BA1-46AB-9F2C-C5F52A184F14}" srcOrd="0" destOrd="0" presId="urn:microsoft.com/office/officeart/2005/8/layout/process3"/>
    <dgm:cxn modelId="{331F42AE-93D8-4103-8BE3-52D22D10153C}" type="presParOf" srcId="{842A0363-3109-47E5-B23D-0371B7EC491C}" destId="{FECA37C1-9446-42FA-A070-1806DC1A8E01}" srcOrd="1" destOrd="0" presId="urn:microsoft.com/office/officeart/2005/8/layout/process3"/>
    <dgm:cxn modelId="{3617C235-0137-455C-9520-42E558C511F2}" type="presParOf" srcId="{842A0363-3109-47E5-B23D-0371B7EC491C}" destId="{F8B94307-BE90-44AC-8666-32E47C7BB593}" srcOrd="2" destOrd="0" presId="urn:microsoft.com/office/officeart/2005/8/layout/process3"/>
    <dgm:cxn modelId="{DEAB3027-EB7B-4D23-ACDA-DD3D08BC6CE8}" type="presParOf" srcId="{CD5C964F-EEA8-4A34-9AF1-DBC8AACA1D4B}" destId="{C5DCE8E9-2B18-4B63-8C63-8C737F1E9459}" srcOrd="3" destOrd="0" presId="urn:microsoft.com/office/officeart/2005/8/layout/process3"/>
    <dgm:cxn modelId="{5A17B948-49CE-442E-B674-E3E6A7443D0A}" type="presParOf" srcId="{C5DCE8E9-2B18-4B63-8C63-8C737F1E9459}" destId="{8286C21E-1B13-4336-BAF4-99F99848C378}" srcOrd="0" destOrd="0" presId="urn:microsoft.com/office/officeart/2005/8/layout/process3"/>
    <dgm:cxn modelId="{A37DAAEA-B37B-47A0-9CC0-002C8FEA38DB}" type="presParOf" srcId="{CD5C964F-EEA8-4A34-9AF1-DBC8AACA1D4B}" destId="{8FABB45D-4C87-4F3C-99E2-F6B91A773512}" srcOrd="4" destOrd="0" presId="urn:microsoft.com/office/officeart/2005/8/layout/process3"/>
    <dgm:cxn modelId="{4AEAA580-B753-4102-B1C5-AC2A469C94EA}" type="presParOf" srcId="{8FABB45D-4C87-4F3C-99E2-F6B91A773512}" destId="{1D09AA83-6326-454B-A2E9-666BE95A5194}" srcOrd="0" destOrd="0" presId="urn:microsoft.com/office/officeart/2005/8/layout/process3"/>
    <dgm:cxn modelId="{C9C62D6E-3C07-4E8D-A817-903F58F89828}" type="presParOf" srcId="{8FABB45D-4C87-4F3C-99E2-F6B91A773512}" destId="{72197538-DCEE-4659-81DA-F7D0CF7E250C}" srcOrd="1" destOrd="0" presId="urn:microsoft.com/office/officeart/2005/8/layout/process3"/>
    <dgm:cxn modelId="{9F943255-4944-49C3-8C08-FC48BC6024FD}" type="presParOf" srcId="{8FABB45D-4C87-4F3C-99E2-F6B91A773512}" destId="{DCD5693B-AC4A-4613-9787-8C709B9B45EA}" srcOrd="2" destOrd="0" presId="urn:microsoft.com/office/officeart/2005/8/layout/process3"/>
    <dgm:cxn modelId="{160391B6-C214-46AC-9946-C0D28EC75169}" type="presParOf" srcId="{CD5C964F-EEA8-4A34-9AF1-DBC8AACA1D4B}" destId="{9E703FFE-D686-499A-9300-7403DD266E38}" srcOrd="5" destOrd="0" presId="urn:microsoft.com/office/officeart/2005/8/layout/process3"/>
    <dgm:cxn modelId="{07749F05-53A9-49A7-A220-5D2E97565FF9}" type="presParOf" srcId="{9E703FFE-D686-499A-9300-7403DD266E38}" destId="{23035D66-4034-4CC8-9E28-BC4C6A63285F}" srcOrd="0" destOrd="0" presId="urn:microsoft.com/office/officeart/2005/8/layout/process3"/>
    <dgm:cxn modelId="{3877B306-65F6-4E43-97D8-ECF0B7829EB6}" type="presParOf" srcId="{CD5C964F-EEA8-4A34-9AF1-DBC8AACA1D4B}" destId="{57DC59C6-0015-468B-86CF-A8A6B151A234}" srcOrd="6" destOrd="0" presId="urn:microsoft.com/office/officeart/2005/8/layout/process3"/>
    <dgm:cxn modelId="{938E9C07-F8FC-4119-A5B9-35609417D865}" type="presParOf" srcId="{57DC59C6-0015-468B-86CF-A8A6B151A234}" destId="{C9A6F13B-F144-4E81-B027-BB663D26E028}" srcOrd="0" destOrd="0" presId="urn:microsoft.com/office/officeart/2005/8/layout/process3"/>
    <dgm:cxn modelId="{89E06DFB-F311-4096-B5DF-ACEED2789136}" type="presParOf" srcId="{57DC59C6-0015-468B-86CF-A8A6B151A234}" destId="{46E0EE6C-4D8E-4DAC-9FD3-B01923887D07}" srcOrd="1" destOrd="0" presId="urn:microsoft.com/office/officeart/2005/8/layout/process3"/>
    <dgm:cxn modelId="{45FC6B37-FD7E-422F-BEDB-42CC628A099C}" type="presParOf" srcId="{57DC59C6-0015-468B-86CF-A8A6B151A234}" destId="{80CED3C9-D468-4200-8983-2B9A1FC297F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386775E-1844-41A2-8E77-4B01CCEC98F3}">
      <dgm:prSet phldrT="[Text]" custT="1"/>
      <dgm:spPr>
        <a:solidFill>
          <a:srgbClr val="C00000"/>
        </a:solidFill>
      </dgm:spPr>
      <dgm:t>
        <a:bodyPr/>
        <a:lstStyle/>
        <a:p>
          <a:pPr>
            <a:lnSpc>
              <a:spcPct val="100000"/>
            </a:lnSpc>
            <a:spcAft>
              <a:spcPts val="0"/>
            </a:spcAft>
          </a:pPr>
          <a:r>
            <a:rPr lang="en-US" sz="2100" b="1" i="0" dirty="0">
              <a:solidFill>
                <a:schemeClr val="bg1"/>
              </a:solidFill>
              <a:latin typeface="+mj-lt"/>
            </a:rPr>
            <a:t>1. Supply Chain Mapping </a:t>
          </a:r>
        </a:p>
        <a:p>
          <a:pPr>
            <a:lnSpc>
              <a:spcPct val="100000"/>
            </a:lnSpc>
            <a:spcAft>
              <a:spcPts val="0"/>
            </a:spcAft>
          </a:pPr>
          <a:r>
            <a:rPr kumimoji="0" lang="en-US" altLang="en-US" sz="1600" b="0" i="0" u="none" strike="noStrike"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dirty="0">
            <a:solidFill>
              <a:schemeClr val="bg1"/>
            </a:solidFill>
            <a:latin typeface="+mj-lt"/>
          </a:endParaRPr>
        </a:p>
      </dgm:t>
    </dgm:pt>
    <dgm:pt modelId="{EF685EF4-5938-4C0C-9A93-757A06C4838B}" type="parTrans" cxnId="{361F9EF5-1364-428B-9E63-EF4594B04CA7}">
      <dgm:prSet/>
      <dgm:spPr/>
      <dgm:t>
        <a:bodyPr/>
        <a:lstStyle/>
        <a:p>
          <a:endParaRPr lang="en-US"/>
        </a:p>
      </dgm:t>
    </dgm:pt>
    <dgm:pt modelId="{AAE23BDD-DF11-4A96-BD47-F20943A82D54}" type="sibTrans" cxnId="{361F9EF5-1364-428B-9E63-EF4594B04CA7}">
      <dgm:prSet/>
      <dgm:spPr/>
      <dgm:t>
        <a:bodyPr/>
        <a:lstStyle/>
        <a:p>
          <a:endParaRPr lang="en-US"/>
        </a:p>
      </dgm:t>
    </dgm:pt>
    <dgm:pt modelId="{8333F5F5-6FBC-4BFB-8584-37834FCC93F5}">
      <dgm:prSet phldrT="[Text]" custT="1"/>
      <dgm:spPr>
        <a:solidFill>
          <a:srgbClr val="C00000"/>
        </a:solidFill>
      </dgm:spPr>
      <dgm:t>
        <a:bodyPr/>
        <a:lstStyle/>
        <a:p>
          <a:pPr>
            <a:lnSpc>
              <a:spcPct val="100000"/>
            </a:lnSpc>
            <a:spcAft>
              <a:spcPts val="0"/>
            </a:spcAft>
          </a:pPr>
          <a:r>
            <a:rPr lang="en-US" sz="2100" b="1" dirty="0"/>
            <a:t>2. Capability and Functionality Assessment</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dirty="0">
            <a:solidFill>
              <a:schemeClr val="bg1"/>
            </a:solidFill>
            <a:latin typeface="+mj-lt"/>
          </a:endParaRPr>
        </a:p>
      </dgm:t>
    </dgm:pt>
    <dgm:pt modelId="{F38C41F1-B1D5-413C-B56F-4495274E1742}" type="parTrans" cxnId="{F7614FB1-7DA3-4FB5-8004-16A4C763D659}">
      <dgm:prSet/>
      <dgm:spPr/>
      <dgm:t>
        <a:bodyPr/>
        <a:lstStyle/>
        <a:p>
          <a:endParaRPr lang="en-US"/>
        </a:p>
      </dgm:t>
    </dgm:pt>
    <dgm:pt modelId="{9FA1E02B-54BF-4281-839F-3D0F3ED1B6F5}" type="sibTrans" cxnId="{F7614FB1-7DA3-4FB5-8004-16A4C763D659}">
      <dgm:prSet/>
      <dgm:spPr/>
      <dgm:t>
        <a:bodyPr/>
        <a:lstStyle/>
        <a:p>
          <a:endParaRPr lang="en-US"/>
        </a:p>
      </dgm:t>
    </dgm:pt>
    <dgm:pt modelId="{D641D9E6-B2D0-4B86-A3A9-B78498F78167}">
      <dgm:prSet phldrT="[Text]" custT="1"/>
      <dgm:spPr>
        <a:solidFill>
          <a:srgbClr val="C00000"/>
        </a:solidFill>
      </dgm:spPr>
      <dgm:t>
        <a:bodyPr/>
        <a:lstStyle/>
        <a:p>
          <a:pPr>
            <a:lnSpc>
              <a:spcPct val="100000"/>
            </a:lnSpc>
            <a:spcAft>
              <a:spcPts val="0"/>
            </a:spcAft>
          </a:pPr>
          <a:r>
            <a:rPr lang="en-US" sz="2100" b="1" dirty="0">
              <a:solidFill>
                <a:schemeClr val="bg1"/>
              </a:solidFill>
            </a:rPr>
            <a:t>3. Key Performance Indicators (KPIs)</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performance of a health supply chain</a:t>
          </a:r>
          <a:endParaRPr lang="en-US" sz="1600" b="0" i="0" dirty="0">
            <a:solidFill>
              <a:schemeClr val="bg1"/>
            </a:solidFill>
            <a:latin typeface="+mj-lt"/>
          </a:endParaRPr>
        </a:p>
      </dgm:t>
    </dgm:pt>
    <dgm:pt modelId="{04238D90-1BC4-4B6C-AE78-AABC454F01EC}" type="parTrans" cxnId="{DEA765FB-2DCF-476A-A615-20AD6082D037}">
      <dgm:prSet/>
      <dgm:spPr/>
      <dgm:t>
        <a:bodyPr/>
        <a:lstStyle/>
        <a:p>
          <a:endParaRPr lang="en-US"/>
        </a:p>
      </dgm:t>
    </dgm:pt>
    <dgm:pt modelId="{0E13D896-819F-4F6B-857F-8A079D04EE44}" type="sibTrans" cxnId="{DEA765FB-2DCF-476A-A615-20AD6082D037}">
      <dgm:prSet/>
      <dgm:spPr/>
      <dgm:t>
        <a:bodyPr/>
        <a:lstStyle/>
        <a:p>
          <a:endParaRPr lang="en-US"/>
        </a:p>
      </dgm:t>
    </dgm:pt>
    <dgm:pt modelId="{D3781050-EC37-446E-B8A5-9B9B331886EA}" type="pres">
      <dgm:prSet presAssocID="{FCDC6674-2410-4707-81CC-0A337FFABF2D}" presName="Name0" presStyleCnt="0">
        <dgm:presLayoutVars>
          <dgm:chMax val="7"/>
          <dgm:chPref val="7"/>
          <dgm:dir/>
        </dgm:presLayoutVars>
      </dgm:prSet>
      <dgm:spPr/>
      <dgm:t>
        <a:bodyPr/>
        <a:lstStyle/>
        <a:p>
          <a:endParaRPr lang="en-US"/>
        </a:p>
      </dgm:t>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t>
        <a:bodyPr/>
        <a:lstStyle/>
        <a:p>
          <a:endParaRPr lang="en-US"/>
        </a:p>
      </dgm:t>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t>
        <a:bodyPr/>
        <a:lstStyle/>
        <a:p>
          <a:endParaRPr lang="en-US"/>
        </a:p>
      </dgm:t>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t>
        <a:bodyPr/>
        <a:lstStyle/>
        <a:p>
          <a:endParaRPr lang="en-US"/>
        </a:p>
      </dgm:t>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t>
        <a:bodyPr/>
        <a:lstStyle/>
        <a:p>
          <a:endParaRPr lang="en-US"/>
        </a:p>
      </dgm:t>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67332054-F585-47AF-BDF8-994EC587A286}" type="presOf" srcId="{D641D9E6-B2D0-4B86-A3A9-B78498F78167}" destId="{DB35DE6A-AEDE-4D31-B16D-0366F0D7D0E8}" srcOrd="0" destOrd="0" presId="urn:microsoft.com/office/officeart/2008/layout/VerticalCurvedList"/>
    <dgm:cxn modelId="{B993B63C-B266-4A70-8753-604E5F784A33}" type="presOf" srcId="{E386775E-1844-41A2-8E77-4B01CCEC98F3}" destId="{0C74A69E-B933-4B10-A78F-CEA397BECBEA}"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308A4A81-94C6-470B-B98B-16F7C0476D0E}"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D211B971-6417-4E60-85C9-B94B43A5D182}" type="presOf" srcId="{8333F5F5-6FBC-4BFB-8584-37834FCC93F5}" destId="{CADE4C5C-EF94-4255-B688-C7AA0922E26E}" srcOrd="0" destOrd="0" presId="urn:microsoft.com/office/officeart/2008/layout/VerticalCurvedList"/>
    <dgm:cxn modelId="{960574CC-9121-4325-8D3B-ADE11E227C16}" type="presOf" srcId="{AAE23BDD-DF11-4A96-BD47-F20943A82D54}" destId="{38D09D35-0DF1-4A7D-8794-3CACCC9E8618}" srcOrd="0" destOrd="0" presId="urn:microsoft.com/office/officeart/2008/layout/VerticalCurvedList"/>
    <dgm:cxn modelId="{E169173F-DCAF-4080-8AAF-110A5881C925}" type="presParOf" srcId="{D3781050-EC37-446E-B8A5-9B9B331886EA}" destId="{DDFDFE8D-3D91-42BA-8529-03DA6108DCF1}" srcOrd="0" destOrd="0" presId="urn:microsoft.com/office/officeart/2008/layout/VerticalCurvedList"/>
    <dgm:cxn modelId="{25F0EF77-021F-435F-B26B-F38EA2CB7496}" type="presParOf" srcId="{DDFDFE8D-3D91-42BA-8529-03DA6108DCF1}" destId="{6901086A-E992-49F4-9B8F-6C206888E5C2}" srcOrd="0" destOrd="0" presId="urn:microsoft.com/office/officeart/2008/layout/VerticalCurvedList"/>
    <dgm:cxn modelId="{5516995C-77AB-415B-8D69-C0E477C54758}" type="presParOf" srcId="{6901086A-E992-49F4-9B8F-6C206888E5C2}" destId="{BB2A2DA9-95F9-4EDB-8A93-332E3C571D1F}" srcOrd="0" destOrd="0" presId="urn:microsoft.com/office/officeart/2008/layout/VerticalCurvedList"/>
    <dgm:cxn modelId="{4EE79F4B-E9EE-4105-91CB-9F5FF49F70AA}" type="presParOf" srcId="{6901086A-E992-49F4-9B8F-6C206888E5C2}" destId="{38D09D35-0DF1-4A7D-8794-3CACCC9E8618}" srcOrd="1" destOrd="0" presId="urn:microsoft.com/office/officeart/2008/layout/VerticalCurvedList"/>
    <dgm:cxn modelId="{3665043A-CA36-4AA8-9631-515FEF84C368}" type="presParOf" srcId="{6901086A-E992-49F4-9B8F-6C206888E5C2}" destId="{5F0732AB-756D-4A5D-ADFC-873995D4C555}" srcOrd="2" destOrd="0" presId="urn:microsoft.com/office/officeart/2008/layout/VerticalCurvedList"/>
    <dgm:cxn modelId="{3189E85E-E4BC-4707-A4A5-D8C64974EA4C}" type="presParOf" srcId="{6901086A-E992-49F4-9B8F-6C206888E5C2}" destId="{7419A35B-3C02-487E-AEEA-118FE43E67FF}" srcOrd="3" destOrd="0" presId="urn:microsoft.com/office/officeart/2008/layout/VerticalCurvedList"/>
    <dgm:cxn modelId="{60A1600E-70CC-42CD-93E5-DAC3D2020111}" type="presParOf" srcId="{DDFDFE8D-3D91-42BA-8529-03DA6108DCF1}" destId="{0C74A69E-B933-4B10-A78F-CEA397BECBEA}" srcOrd="1" destOrd="0" presId="urn:microsoft.com/office/officeart/2008/layout/VerticalCurvedList"/>
    <dgm:cxn modelId="{E41E9B0C-B892-434F-88AF-E953BE45E771}" type="presParOf" srcId="{DDFDFE8D-3D91-42BA-8529-03DA6108DCF1}" destId="{5A166DF9-7005-458D-BB48-2E24CD94FAE7}" srcOrd="2" destOrd="0" presId="urn:microsoft.com/office/officeart/2008/layout/VerticalCurvedList"/>
    <dgm:cxn modelId="{DD74645D-F315-4E34-BE81-FC007BFE3D86}" type="presParOf" srcId="{5A166DF9-7005-458D-BB48-2E24CD94FAE7}" destId="{569AC37E-6726-4238-A57A-C8434D5D0F1D}" srcOrd="0" destOrd="0" presId="urn:microsoft.com/office/officeart/2008/layout/VerticalCurvedList"/>
    <dgm:cxn modelId="{DEF74F97-2AE7-4D1F-B6C4-FD6EA410F33A}" type="presParOf" srcId="{DDFDFE8D-3D91-42BA-8529-03DA6108DCF1}" destId="{CADE4C5C-EF94-4255-B688-C7AA0922E26E}" srcOrd="3" destOrd="0" presId="urn:microsoft.com/office/officeart/2008/layout/VerticalCurvedList"/>
    <dgm:cxn modelId="{4DFD1607-5133-4D97-8C6C-1C9596DE3E81}" type="presParOf" srcId="{DDFDFE8D-3D91-42BA-8529-03DA6108DCF1}" destId="{556C6B9E-5852-4AF9-BFAA-85333019C311}" srcOrd="4" destOrd="0" presId="urn:microsoft.com/office/officeart/2008/layout/VerticalCurvedList"/>
    <dgm:cxn modelId="{283C5515-266D-48B0-9554-7CE1F209CFBB}" type="presParOf" srcId="{556C6B9E-5852-4AF9-BFAA-85333019C311}" destId="{787C164B-CFCE-47AF-B262-314E9E0E1285}" srcOrd="0" destOrd="0" presId="urn:microsoft.com/office/officeart/2008/layout/VerticalCurvedList"/>
    <dgm:cxn modelId="{BA8295A3-11AB-4B5B-AE4D-96DF5A16A5F9}" type="presParOf" srcId="{DDFDFE8D-3D91-42BA-8529-03DA6108DCF1}" destId="{DB35DE6A-AEDE-4D31-B16D-0366F0D7D0E8}" srcOrd="5" destOrd="0" presId="urn:microsoft.com/office/officeart/2008/layout/VerticalCurvedList"/>
    <dgm:cxn modelId="{4CB9683C-C54D-472E-9350-CF27D35613AE}" type="presParOf" srcId="{DDFDFE8D-3D91-42BA-8529-03DA6108DCF1}" destId="{DB2D9BF1-CF00-49E1-BBAF-017E46891BFF}" srcOrd="6" destOrd="0" presId="urn:microsoft.com/office/officeart/2008/layout/VerticalCurvedList"/>
    <dgm:cxn modelId="{06D1FB0F-B093-45C2-955D-E7C6F07A5F32}"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en-US"/>
        </a:p>
      </dgm:t>
    </dgm:pt>
    <dgm:pt modelId="{ECF15612-D3FD-45F1-9140-0D1BDEFE3FFD}">
      <dgm:prSet phldrT="[Text]" custT="1"/>
      <dgm:spPr/>
      <dgm:t>
        <a:bodyPr vert="vert270" anchor="ctr"/>
        <a:lstStyle/>
        <a:p>
          <a:r>
            <a:rPr lang="en-US" sz="1400" b="0" dirty="0"/>
            <a:t>Strategic Planning &amp; Management</a:t>
          </a:r>
        </a:p>
      </dgm:t>
    </dgm:pt>
    <dgm:pt modelId="{6A14BC63-ECA9-4B4C-A960-D3C116379E8D}" type="parTrans" cxnId="{89FB65C6-70D0-419C-96C5-E3DDC9E5C21C}">
      <dgm:prSet/>
      <dgm:spPr/>
      <dgm:t>
        <a:bodyPr/>
        <a:lstStyle/>
        <a:p>
          <a:endParaRPr lang="en-US" sz="1200">
            <a:solidFill>
              <a:schemeClr val="bg1"/>
            </a:solidFill>
          </a:endParaRPr>
        </a:p>
      </dgm:t>
    </dgm:pt>
    <dgm:pt modelId="{B59AEDF1-11EC-48C1-8017-A22ED3B7F9E8}" type="sibTrans" cxnId="{89FB65C6-70D0-419C-96C5-E3DDC9E5C21C}">
      <dgm:prSet/>
      <dgm:spPr/>
      <dgm:t>
        <a:bodyPr/>
        <a:lstStyle/>
        <a:p>
          <a:endParaRPr lang="en-US"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buFont typeface="+mj-lt"/>
            <a:buNone/>
          </a:pPr>
          <a:r>
            <a:rPr lang="en-US" sz="1400" b="0" dirty="0"/>
            <a:t>Human Resources</a:t>
          </a:r>
        </a:p>
      </dgm:t>
    </dgm:pt>
    <dgm:pt modelId="{AE94B2BB-28CF-49A4-B68D-149E92E9F8D4}" type="parTrans" cxnId="{7444FFFA-CC86-471F-857D-490706610DCD}">
      <dgm:prSet/>
      <dgm:spPr/>
      <dgm:t>
        <a:bodyPr/>
        <a:lstStyle/>
        <a:p>
          <a:endParaRPr lang="en-US" sz="1200">
            <a:solidFill>
              <a:schemeClr val="bg1"/>
            </a:solidFill>
          </a:endParaRPr>
        </a:p>
      </dgm:t>
    </dgm:pt>
    <dgm:pt modelId="{836532F9-83AF-4AE5-8269-AA3ABD4E12C4}" type="sibTrans" cxnId="{7444FFFA-CC86-471F-857D-490706610DCD}">
      <dgm:prSet/>
      <dgm:spPr/>
      <dgm:t>
        <a:bodyPr/>
        <a:lstStyle/>
        <a:p>
          <a:endParaRPr lang="en-US" sz="1200">
            <a:solidFill>
              <a:schemeClr val="bg1"/>
            </a:solidFill>
          </a:endParaRPr>
        </a:p>
      </dgm:t>
    </dgm:pt>
    <dgm:pt modelId="{DF2F4672-6A02-4B4D-873D-76004E57EAA3}">
      <dgm:prSet phldrT="[Text]" custT="1"/>
      <dgm:spPr/>
      <dgm:t>
        <a:bodyPr vert="vert270" anchor="ctr"/>
        <a:lstStyle/>
        <a:p>
          <a:pPr>
            <a:buFont typeface="+mj-lt"/>
            <a:buNone/>
          </a:pPr>
          <a:r>
            <a:rPr lang="en-US" sz="1400" b="0" dirty="0"/>
            <a:t>LMIS</a:t>
          </a:r>
        </a:p>
      </dgm:t>
    </dgm:pt>
    <dgm:pt modelId="{37119E75-E676-4ADD-A70D-6C631727C4D9}" type="parTrans" cxnId="{BE518C3C-35AB-407E-A36C-368FCFCE620C}">
      <dgm:prSet/>
      <dgm:spPr/>
      <dgm:t>
        <a:bodyPr/>
        <a:lstStyle/>
        <a:p>
          <a:endParaRPr lang="en-US" sz="1200">
            <a:solidFill>
              <a:schemeClr val="bg1"/>
            </a:solidFill>
          </a:endParaRPr>
        </a:p>
      </dgm:t>
    </dgm:pt>
    <dgm:pt modelId="{E72966EF-C5A2-4FF4-9C0F-6BA9ED9D939C}" type="sibTrans" cxnId="{BE518C3C-35AB-407E-A36C-368FCFCE620C}">
      <dgm:prSet/>
      <dgm:spPr/>
      <dgm:t>
        <a:bodyPr/>
        <a:lstStyle/>
        <a:p>
          <a:endParaRPr lang="en-US"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buFont typeface="+mj-lt"/>
            <a:buNone/>
          </a:pPr>
          <a:r>
            <a:rPr lang="en-US" sz="1400" b="0" dirty="0"/>
            <a:t>Financial Sustainability </a:t>
          </a:r>
        </a:p>
      </dgm:t>
    </dgm:pt>
    <dgm:pt modelId="{7069981C-2004-4223-BE08-4EB2030E44DF}" type="parTrans" cxnId="{82278026-B310-45AE-8F5D-A5514D0C2FEE}">
      <dgm:prSet/>
      <dgm:spPr/>
      <dgm:t>
        <a:bodyPr/>
        <a:lstStyle/>
        <a:p>
          <a:endParaRPr lang="en-US" sz="1200">
            <a:solidFill>
              <a:schemeClr val="bg1"/>
            </a:solidFill>
          </a:endParaRPr>
        </a:p>
      </dgm:t>
    </dgm:pt>
    <dgm:pt modelId="{1C0ABE14-A631-41C7-A70C-F20FFC1428E3}" type="sibTrans" cxnId="{82278026-B310-45AE-8F5D-A5514D0C2FEE}">
      <dgm:prSet/>
      <dgm:spPr/>
      <dgm:t>
        <a:bodyPr/>
        <a:lstStyle/>
        <a:p>
          <a:endParaRPr lang="en-US" sz="1200">
            <a:solidFill>
              <a:schemeClr val="bg1"/>
            </a:solidFill>
          </a:endParaRPr>
        </a:p>
      </dgm:t>
    </dgm:pt>
    <dgm:pt modelId="{1CFBDE63-DEE0-491E-87AB-F0B9003E61B4}">
      <dgm:prSet custT="1"/>
      <dgm:spPr>
        <a:solidFill>
          <a:schemeClr val="bg1">
            <a:lumMod val="85000"/>
          </a:schemeClr>
        </a:solidFill>
      </dgm:spPr>
      <dgm:t>
        <a:bodyPr vert="vert270" anchor="ctr"/>
        <a:lstStyle/>
        <a:p>
          <a:pPr>
            <a:buFont typeface="+mj-lt"/>
            <a:buNone/>
          </a:pPr>
          <a:r>
            <a:rPr lang="en-US" sz="1400" b="0" dirty="0"/>
            <a:t>Policy and Governance</a:t>
          </a:r>
          <a:r>
            <a:rPr lang="en-US" sz="1400" b="1" dirty="0"/>
            <a:t> </a:t>
          </a:r>
          <a:endParaRPr lang="en-US" sz="1400" dirty="0"/>
        </a:p>
      </dgm:t>
    </dgm:pt>
    <dgm:pt modelId="{CD3549F0-C753-4379-A418-E8C4FBD55326}" type="parTrans" cxnId="{D2A011DE-28F6-440F-8745-643EDCDD91DF}">
      <dgm:prSet/>
      <dgm:spPr/>
      <dgm:t>
        <a:bodyPr/>
        <a:lstStyle/>
        <a:p>
          <a:endParaRPr lang="en-US" sz="1200">
            <a:solidFill>
              <a:schemeClr val="bg1"/>
            </a:solidFill>
          </a:endParaRPr>
        </a:p>
      </dgm:t>
    </dgm:pt>
    <dgm:pt modelId="{883EA51F-D696-4648-AD10-BD144CE62387}" type="sibTrans" cxnId="{D2A011DE-28F6-440F-8745-643EDCDD91DF}">
      <dgm:prSet/>
      <dgm:spPr/>
      <dgm:t>
        <a:bodyPr/>
        <a:lstStyle/>
        <a:p>
          <a:endParaRPr lang="en-US" sz="1200">
            <a:solidFill>
              <a:schemeClr val="bg1"/>
            </a:solidFill>
          </a:endParaRPr>
        </a:p>
      </dgm:t>
    </dgm:pt>
    <dgm:pt modelId="{EAEA4CAF-9B18-4F1C-8A0E-50E11ED171D4}">
      <dgm:prSet custT="1"/>
      <dgm:spPr/>
      <dgm:t>
        <a:bodyPr vert="vert270" anchor="ctr"/>
        <a:lstStyle/>
        <a:p>
          <a:pPr>
            <a:buFont typeface="+mj-lt"/>
            <a:buNone/>
          </a:pPr>
          <a:r>
            <a:rPr lang="en-US" sz="1400" b="0" dirty="0"/>
            <a:t>Forecasting &amp; Supply Planning</a:t>
          </a:r>
          <a:r>
            <a:rPr lang="en-US" sz="1400" b="1" dirty="0"/>
            <a:t> </a:t>
          </a:r>
          <a:endParaRPr lang="en-US" sz="1400" dirty="0"/>
        </a:p>
      </dgm:t>
    </dgm:pt>
    <dgm:pt modelId="{D93E8C87-2D88-49FD-992E-8C12138A6772}" type="parTrans" cxnId="{AB0B9053-9B18-4E95-A9AD-A3CF8CFF4716}">
      <dgm:prSet/>
      <dgm:spPr/>
      <dgm:t>
        <a:bodyPr/>
        <a:lstStyle/>
        <a:p>
          <a:endParaRPr lang="en-US" sz="1200">
            <a:solidFill>
              <a:schemeClr val="bg1"/>
            </a:solidFill>
          </a:endParaRPr>
        </a:p>
      </dgm:t>
    </dgm:pt>
    <dgm:pt modelId="{C1E0F219-1729-4C18-9371-580BDD8A46E6}" type="sibTrans" cxnId="{AB0B9053-9B18-4E95-A9AD-A3CF8CFF4716}">
      <dgm:prSet/>
      <dgm:spPr/>
      <dgm:t>
        <a:bodyPr/>
        <a:lstStyle/>
        <a:p>
          <a:endParaRPr lang="en-US" sz="1200">
            <a:solidFill>
              <a:schemeClr val="bg1"/>
            </a:solidFill>
          </a:endParaRPr>
        </a:p>
      </dgm:t>
    </dgm:pt>
    <dgm:pt modelId="{91A9F37F-3CF5-4698-AF2B-AB2BBCC22A6C}">
      <dgm:prSet custT="1"/>
      <dgm:spPr/>
      <dgm:t>
        <a:bodyPr vert="vert270" anchor="ctr"/>
        <a:lstStyle/>
        <a:p>
          <a:pPr>
            <a:buFont typeface="+mj-lt"/>
            <a:buNone/>
          </a:pPr>
          <a:r>
            <a:rPr lang="en-US" sz="1400" dirty="0"/>
            <a:t>Procurement &amp; Customs Clearance</a:t>
          </a:r>
        </a:p>
      </dgm:t>
    </dgm:pt>
    <dgm:pt modelId="{01166087-9EC0-4AB4-85E3-82DC41DE2518}" type="parTrans" cxnId="{5D1DDE1C-6FFE-4CE8-A668-650C1DCBA9A0}">
      <dgm:prSet/>
      <dgm:spPr/>
      <dgm:t>
        <a:bodyPr/>
        <a:lstStyle/>
        <a:p>
          <a:endParaRPr lang="en-US"/>
        </a:p>
      </dgm:t>
    </dgm:pt>
    <dgm:pt modelId="{98FA327A-6A5A-4B9F-BB15-7947DBD8CAD5}" type="sibTrans" cxnId="{5D1DDE1C-6FFE-4CE8-A668-650C1DCBA9A0}">
      <dgm:prSet/>
      <dgm:spPr/>
      <dgm:t>
        <a:bodyPr/>
        <a:lstStyle/>
        <a:p>
          <a:endParaRPr lang="en-US"/>
        </a:p>
      </dgm:t>
    </dgm:pt>
    <dgm:pt modelId="{1BD5BA4B-5594-47EF-8C08-0EDF0F88D081}">
      <dgm:prSet custT="1"/>
      <dgm:spPr/>
      <dgm:t>
        <a:bodyPr vert="vert270" anchor="ctr"/>
        <a:lstStyle/>
        <a:p>
          <a:pPr>
            <a:buFont typeface="+mj-lt"/>
            <a:buNone/>
          </a:pPr>
          <a:r>
            <a:rPr lang="en-US" sz="1400" dirty="0"/>
            <a:t>Warehousing &amp; Storage</a:t>
          </a:r>
        </a:p>
      </dgm:t>
    </dgm:pt>
    <dgm:pt modelId="{A67D035E-CF50-48D8-9F46-0761EF4808AD}" type="parTrans" cxnId="{158D6D43-FC7E-4EA1-931A-76339282A001}">
      <dgm:prSet/>
      <dgm:spPr/>
      <dgm:t>
        <a:bodyPr/>
        <a:lstStyle/>
        <a:p>
          <a:endParaRPr lang="en-US"/>
        </a:p>
      </dgm:t>
    </dgm:pt>
    <dgm:pt modelId="{1CEB3DE9-80A3-4550-A456-D1E40DF82D9A}" type="sibTrans" cxnId="{158D6D43-FC7E-4EA1-931A-76339282A001}">
      <dgm:prSet/>
      <dgm:spPr/>
      <dgm:t>
        <a:bodyPr/>
        <a:lstStyle/>
        <a:p>
          <a:endParaRPr lang="en-US"/>
        </a:p>
      </dgm:t>
    </dgm:pt>
    <dgm:pt modelId="{47092BCB-A736-46A7-A0D4-8BC9F0D99261}">
      <dgm:prSet custT="1"/>
      <dgm:spPr/>
      <dgm:t>
        <a:bodyPr vert="vert270" anchor="ctr"/>
        <a:lstStyle/>
        <a:p>
          <a:pPr>
            <a:buFont typeface="+mj-lt"/>
            <a:buNone/>
          </a:pPr>
          <a:r>
            <a:rPr lang="en-US" sz="1400" b="0" dirty="0"/>
            <a:t>Distribution</a:t>
          </a:r>
        </a:p>
      </dgm:t>
    </dgm:pt>
    <dgm:pt modelId="{0FFC27BE-CFC9-4E3C-ABF1-9E1952CFF0A5}" type="parTrans" cxnId="{8C7902BF-7E0D-4E2F-8B09-93E4295FAD2F}">
      <dgm:prSet/>
      <dgm:spPr/>
      <dgm:t>
        <a:bodyPr/>
        <a:lstStyle/>
        <a:p>
          <a:endParaRPr lang="en-US"/>
        </a:p>
      </dgm:t>
    </dgm:pt>
    <dgm:pt modelId="{8D97D584-9FAC-4CE5-82F8-FA7674CDF107}" type="sibTrans" cxnId="{8C7902BF-7E0D-4E2F-8B09-93E4295FAD2F}">
      <dgm:prSet/>
      <dgm:spPr/>
      <dgm:t>
        <a:bodyPr/>
        <a:lstStyle/>
        <a:p>
          <a:endParaRPr lang="en-US"/>
        </a:p>
      </dgm:t>
    </dgm:pt>
    <dgm:pt modelId="{1EC46808-5A4C-48CB-BE89-6A619EA5FCD6}">
      <dgm:prSet custT="1"/>
      <dgm:spPr/>
      <dgm:t>
        <a:bodyPr vert="vert270" anchor="ctr"/>
        <a:lstStyle/>
        <a:p>
          <a:pPr>
            <a:buFont typeface="+mj-lt"/>
            <a:buNone/>
          </a:pPr>
          <a:r>
            <a:rPr lang="en-US" sz="1400" b="0" dirty="0"/>
            <a:t>Waste Management</a:t>
          </a:r>
        </a:p>
      </dgm:t>
    </dgm:pt>
    <dgm:pt modelId="{5F5B14BC-C680-416B-9A09-43575BCBDFE9}" type="parTrans" cxnId="{F3CB8390-E510-4C9C-80B5-1D61D19CC65A}">
      <dgm:prSet/>
      <dgm:spPr/>
      <dgm:t>
        <a:bodyPr/>
        <a:lstStyle/>
        <a:p>
          <a:endParaRPr lang="en-US"/>
        </a:p>
      </dgm:t>
    </dgm:pt>
    <dgm:pt modelId="{C3268F9D-71E6-4F76-8F22-825E7E4CD1BA}" type="sibTrans" cxnId="{F3CB8390-E510-4C9C-80B5-1D61D19CC65A}">
      <dgm:prSet/>
      <dgm:spPr/>
      <dgm:t>
        <a:bodyPr/>
        <a:lstStyle/>
        <a:p>
          <a:endParaRPr lang="en-US"/>
        </a:p>
      </dgm:t>
    </dgm:pt>
    <dgm:pt modelId="{756A97F7-A0BC-4E5A-BFD8-E6BBA33D1C16}">
      <dgm:prSet custT="1"/>
      <dgm:spPr>
        <a:solidFill>
          <a:schemeClr val="bg1">
            <a:lumMod val="85000"/>
          </a:schemeClr>
        </a:solidFill>
      </dgm:spPr>
      <dgm:t>
        <a:bodyPr vert="vert270" anchor="ctr"/>
        <a:lstStyle/>
        <a:p>
          <a:pPr>
            <a:buFont typeface="+mj-lt"/>
          </a:pPr>
          <a:r>
            <a:rPr lang="en-US" sz="1400" dirty="0"/>
            <a:t>Quality &amp; Pharmacovigilance </a:t>
          </a:r>
        </a:p>
      </dgm:t>
    </dgm:pt>
    <dgm:pt modelId="{11005090-788F-492E-B03D-05388236A727}" type="parTrans" cxnId="{8BE540A1-FF11-4D3D-B8DC-98977D9AD280}">
      <dgm:prSet/>
      <dgm:spPr/>
      <dgm:t>
        <a:bodyPr/>
        <a:lstStyle/>
        <a:p>
          <a:endParaRPr lang="en-US"/>
        </a:p>
      </dgm:t>
    </dgm:pt>
    <dgm:pt modelId="{7E00942B-058D-4637-B411-D9744651DB4D}" type="sibTrans" cxnId="{8BE540A1-FF11-4D3D-B8DC-98977D9AD280}">
      <dgm:prSet/>
      <dgm:spPr/>
      <dgm:t>
        <a:bodyPr/>
        <a:lstStyle/>
        <a:p>
          <a:endParaRPr lang="en-US"/>
        </a:p>
      </dgm:t>
    </dgm:pt>
    <dgm:pt modelId="{C6A49AD3-6ECC-46FA-88C9-D06B727E2496}" type="pres">
      <dgm:prSet presAssocID="{DFBCF3F5-AD1C-4EFB-B0B4-5284AD75C0F6}" presName="Name0" presStyleCnt="0">
        <dgm:presLayoutVars>
          <dgm:dir/>
          <dgm:resizeHandles val="exact"/>
        </dgm:presLayoutVars>
      </dgm:prSet>
      <dgm:spPr/>
      <dgm:t>
        <a:bodyPr/>
        <a:lstStyle/>
        <a:p>
          <a:endParaRPr lang="en-US"/>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en-US"/>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FlipVert="1" custFlipHor="1" custScaleX="28065" custScaleY="38960" custLinFactX="9845" custLinFactY="199892" custLinFactNeighborX="100000" custLinFactNeighborY="200000"/>
      <dgm:spPr/>
    </dgm:pt>
    <dgm:pt modelId="{280AEFE3-16EE-4758-B7C5-08E0F57CB472}" type="pres">
      <dgm:prSet presAssocID="{B59AEDF1-11EC-48C1-8017-A22ED3B7F9E8}" presName="sibTrans" presStyleLbl="sibTrans2D1" presStyleIdx="0" presStyleCnt="0"/>
      <dgm:spPr/>
      <dgm:t>
        <a:bodyPr/>
        <a:lstStyle/>
        <a:p>
          <a:endParaRPr lang="en-US"/>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en-US"/>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en-US"/>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en-US"/>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en-US"/>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en-US"/>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en-US"/>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en-US"/>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en-US"/>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en-US"/>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FlipVert="1" custFlipHor="1" custScaleX="26617" custScaleY="22727"/>
      <dgm:spPr/>
    </dgm:pt>
    <dgm:pt modelId="{AEC78FC5-A5DB-405A-90DE-152679FDAFE3}" type="pres">
      <dgm:prSet presAssocID="{7E00942B-058D-4637-B411-D9744651DB4D}" presName="sibTrans" presStyleLbl="sibTrans2D1" presStyleIdx="0" presStyleCnt="0"/>
      <dgm:spPr/>
      <dgm:t>
        <a:bodyPr/>
        <a:lstStyle/>
        <a:p>
          <a:endParaRPr lang="en-US"/>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en-US"/>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en-US"/>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en-US"/>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en-US"/>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en-US"/>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en-US"/>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t>
        <a:bodyPr/>
        <a:lstStyle/>
        <a:p>
          <a:endParaRPr lang="en-US"/>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FlipVert="1" custScaleX="34116" custScaleY="21642" custLinFactNeighborX="14970" custLinFactNeighborY="12445"/>
      <dgm:spPr/>
    </dgm:pt>
    <dgm:pt modelId="{A71B1713-3A62-4269-9C2F-27B61DD3C240}" type="pres">
      <dgm:prSet presAssocID="{8D97D584-9FAC-4CE5-82F8-FA7674CDF107}" presName="sibTrans" presStyleLbl="sibTrans2D1" presStyleIdx="0" presStyleCnt="0"/>
      <dgm:spPr/>
      <dgm:t>
        <a:bodyPr/>
        <a:lstStyle/>
        <a:p>
          <a:endParaRPr lang="en-US"/>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en-US"/>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17017" custScaleY="6495" custLinFactNeighborX="30848" custLinFactNeighborY="6729"/>
      <dgm:spPr/>
    </dgm:pt>
  </dgm:ptLst>
  <dgm:cxnLst>
    <dgm:cxn modelId="{4036C823-C1A2-4D94-B050-8C22DF7AAB56}" type="presOf" srcId="{836532F9-83AF-4AE5-8269-AA3ABD4E12C4}" destId="{C21FC76F-C4D0-4EA0-BC1E-BD651B698EB1}" srcOrd="0" destOrd="0" presId="urn:microsoft.com/office/officeart/2005/8/layout/pList2"/>
    <dgm:cxn modelId="{F9B60033-F194-404E-B3E8-40189ADC7122}" type="presOf" srcId="{B59AEDF1-11EC-48C1-8017-A22ED3B7F9E8}" destId="{280AEFE3-16EE-4758-B7C5-08E0F57CB472}" srcOrd="0" destOrd="0" presId="urn:microsoft.com/office/officeart/2005/8/layout/pList2"/>
    <dgm:cxn modelId="{BE518C3C-35AB-407E-A36C-368FCFCE620C}" srcId="{DFBCF3F5-AD1C-4EFB-B0B4-5284AD75C0F6}" destId="{DF2F4672-6A02-4B4D-873D-76004E57EAA3}" srcOrd="2" destOrd="0" parTransId="{37119E75-E676-4ADD-A70D-6C631727C4D9}" sibTransId="{E72966EF-C5A2-4FF4-9C0F-6BA9ED9D939C}"/>
    <dgm:cxn modelId="{FDBE1225-6424-4F23-9832-277849D5BAA8}" type="presOf" srcId="{1CFBDE63-DEE0-491E-87AB-F0B9003E61B4}" destId="{1B4AB26D-BF83-4BB8-AF59-117298739F1C}"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86C7F6AF-7372-4FB2-8D95-C78CD2B99140}" type="presOf" srcId="{7E00942B-058D-4637-B411-D9744651DB4D}" destId="{AEC78FC5-A5DB-405A-90DE-152679FDAFE3}" srcOrd="0" destOrd="0" presId="urn:microsoft.com/office/officeart/2005/8/layout/pList2"/>
    <dgm:cxn modelId="{8105EA08-8128-4627-8A56-64AAD85D1FCB}" type="presOf" srcId="{E72966EF-C5A2-4FF4-9C0F-6BA9ED9D939C}" destId="{1DC9002F-C5BB-4A16-9775-A159837AF3C9}"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158D6D43-FC7E-4EA1-931A-76339282A001}" srcId="{DFBCF3F5-AD1C-4EFB-B0B4-5284AD75C0F6}" destId="{1BD5BA4B-5594-47EF-8C08-0EDF0F88D081}" srcOrd="8" destOrd="0" parTransId="{A67D035E-CF50-48D8-9F46-0761EF4808AD}" sibTransId="{1CEB3DE9-80A3-4550-A456-D1E40DF82D9A}"/>
    <dgm:cxn modelId="{693EF6D4-F6E0-4E6D-B6D9-8C920E024799}" type="presOf" srcId="{883EA51F-D696-4648-AD10-BD144CE62387}" destId="{75F29AD1-844B-4AB2-9D9A-D4533A43823A}" srcOrd="0" destOrd="0" presId="urn:microsoft.com/office/officeart/2005/8/layout/pList2"/>
    <dgm:cxn modelId="{4DCD5B27-6A65-4207-BC85-E117F8762246}" type="presOf" srcId="{ECF15612-D3FD-45F1-9140-0D1BDEFE3FFD}" destId="{EB367EFE-84B4-48B8-B326-5A356E654C9B}" srcOrd="0" destOrd="0" presId="urn:microsoft.com/office/officeart/2005/8/layout/pList2"/>
    <dgm:cxn modelId="{09AB0350-8760-49C0-8FF9-5A7068CBBB48}" type="presOf" srcId="{1BD5BA4B-5594-47EF-8C08-0EDF0F88D081}" destId="{D64A8D25-7447-4463-82F3-992B564FB99D}"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D2A011DE-28F6-440F-8745-643EDCDD91DF}" srcId="{DFBCF3F5-AD1C-4EFB-B0B4-5284AD75C0F6}" destId="{1CFBDE63-DEE0-491E-87AB-F0B9003E61B4}" srcOrd="4" destOrd="0" parTransId="{CD3549F0-C753-4379-A418-E8C4FBD55326}" sibTransId="{883EA51F-D696-4648-AD10-BD144CE62387}"/>
    <dgm:cxn modelId="{82278026-B310-45AE-8F5D-A5514D0C2FEE}" srcId="{DFBCF3F5-AD1C-4EFB-B0B4-5284AD75C0F6}" destId="{5283DEE5-7E62-4402-B35E-2E028E8D6266}" srcOrd="3" destOrd="0" parTransId="{7069981C-2004-4223-BE08-4EB2030E44DF}" sibTransId="{1C0ABE14-A631-41C7-A70C-F20FFC1428E3}"/>
    <dgm:cxn modelId="{8DD55AA8-D090-4319-90A9-8BAF5316AA05}" type="presOf" srcId="{C1E0F219-1729-4C18-9371-580BDD8A46E6}" destId="{8C2BD4B3-4AA9-4747-AB79-79543F641F87}" srcOrd="0" destOrd="0" presId="urn:microsoft.com/office/officeart/2005/8/layout/pList2"/>
    <dgm:cxn modelId="{5B85B9FD-80D0-43DB-916F-22B753334E23}" type="presOf" srcId="{5283DEE5-7E62-4402-B35E-2E028E8D6266}" destId="{7100F18D-FDA3-498B-8B32-D35A1DC243A8}" srcOrd="0" destOrd="0" presId="urn:microsoft.com/office/officeart/2005/8/layout/pList2"/>
    <dgm:cxn modelId="{9F61A96B-8677-450A-B549-C9517A20646F}" type="presOf" srcId="{DFBCF3F5-AD1C-4EFB-B0B4-5284AD75C0F6}" destId="{C6A49AD3-6ECC-46FA-88C9-D06B727E2496}"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D525F979-BD34-4177-A1ED-7F365A974664}" type="presOf" srcId="{47092BCB-A736-46A7-A0D4-8BC9F0D99261}" destId="{B37EADCF-D736-4F0A-88E5-AE65A0144C34}"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8DE5C0A0-14F4-4BE2-8985-3798F7FA1108}" type="presOf" srcId="{8D97D584-9FAC-4CE5-82F8-FA7674CDF107}" destId="{A71B1713-3A62-4269-9C2F-27B61DD3C240}" srcOrd="0" destOrd="0" presId="urn:microsoft.com/office/officeart/2005/8/layout/pList2"/>
    <dgm:cxn modelId="{1C5BE8BA-441A-43F4-AFE1-53A2B09A5FB7}" type="presOf" srcId="{98FA327A-6A5A-4B9F-BB15-7947DBD8CAD5}" destId="{39BF020D-EB1B-4512-AC57-8F25F24C4394}" srcOrd="0" destOrd="0" presId="urn:microsoft.com/office/officeart/2005/8/layout/pList2"/>
    <dgm:cxn modelId="{AA779773-485D-4EC7-B590-A3AD2BC8125A}" type="presOf" srcId="{756A97F7-A0BC-4E5A-BFD8-E6BBA33D1C16}" destId="{E48E5017-C529-49FB-9755-83B8047EA0E6}" srcOrd="0" destOrd="0" presId="urn:microsoft.com/office/officeart/2005/8/layout/pList2"/>
    <dgm:cxn modelId="{75711F03-6A1A-40B4-AF56-566A949EF00F}" type="presOf" srcId="{DF2F4672-6A02-4B4D-873D-76004E57EAA3}" destId="{79856AC3-9BD6-48B9-95E6-BF2B5C46BAFE}" srcOrd="0" destOrd="0" presId="urn:microsoft.com/office/officeart/2005/8/layout/pList2"/>
    <dgm:cxn modelId="{E42F4357-A0BB-4D28-AC85-D40A96EF1FE5}" type="presOf" srcId="{91A9F37F-3CF5-4698-AF2B-AB2BBCC22A6C}" destId="{266A036E-128D-433A-8E8A-96BEF934071A}" srcOrd="0" destOrd="0" presId="urn:microsoft.com/office/officeart/2005/8/layout/pList2"/>
    <dgm:cxn modelId="{5CCAEE73-2532-493D-8C75-03B350546E7D}" type="presOf" srcId="{60736E77-FA06-4731-8735-B55D09BE3BA5}" destId="{E85916AF-48FB-4B97-B52C-D527FC8E8CA4}" srcOrd="0" destOrd="0" presId="urn:microsoft.com/office/officeart/2005/8/layout/pList2"/>
    <dgm:cxn modelId="{6846FF01-0C72-45C1-9D0D-5120340B1DAA}" type="presOf" srcId="{1EC46808-5A4C-48CB-BE89-6A619EA5FCD6}" destId="{C30870A8-C8E4-4F07-9B5E-8A42F729BDB0}" srcOrd="0" destOrd="0" presId="urn:microsoft.com/office/officeart/2005/8/layout/pList2"/>
    <dgm:cxn modelId="{2EE1F4C2-84E9-44CB-83AA-4725478C636B}" type="presOf" srcId="{1C0ABE14-A631-41C7-A70C-F20FFC1428E3}" destId="{5CB0D6B2-2F0C-4C32-B798-756A2B7FC934}"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8A115B4F-9C45-4FD5-8E4D-AC3F21A4D1B8}" type="presOf" srcId="{1CEB3DE9-80A3-4550-A456-D1E40DF82D9A}" destId="{298CE895-D15B-425A-951F-3D8C7C10137E}"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535898FF-F40F-4B51-95FB-124A14D52F96}" type="presOf" srcId="{EAEA4CAF-9B18-4F1C-8A0E-50E11ED171D4}" destId="{89575AFF-8CFD-467F-8DB8-B014D4564FE5}" srcOrd="0" destOrd="0" presId="urn:microsoft.com/office/officeart/2005/8/layout/pList2"/>
    <dgm:cxn modelId="{0960F3FB-E80E-4E0A-8DAF-E0B3AB084D92}" type="presParOf" srcId="{C6A49AD3-6ECC-46FA-88C9-D06B727E2496}" destId="{8E9D602F-343A-4973-A006-8EE57137E16F}" srcOrd="0" destOrd="0" presId="urn:microsoft.com/office/officeart/2005/8/layout/pList2"/>
    <dgm:cxn modelId="{152C4C60-FAFD-4D88-AEC8-0FBB2F9E8A76}" type="presParOf" srcId="{C6A49AD3-6ECC-46FA-88C9-D06B727E2496}" destId="{2C89E8BB-92B6-4E1D-B538-5D46627267BC}" srcOrd="1" destOrd="0" presId="urn:microsoft.com/office/officeart/2005/8/layout/pList2"/>
    <dgm:cxn modelId="{06595B72-441B-40DA-8230-E3F0B58D4D22}" type="presParOf" srcId="{2C89E8BB-92B6-4E1D-B538-5D46627267BC}" destId="{7528D977-E85A-421C-BB60-5D1FD7BBC049}" srcOrd="0" destOrd="0" presId="urn:microsoft.com/office/officeart/2005/8/layout/pList2"/>
    <dgm:cxn modelId="{E0BC602A-BC52-493D-B721-8F11BE4786AD}" type="presParOf" srcId="{7528D977-E85A-421C-BB60-5D1FD7BBC049}" destId="{EB367EFE-84B4-48B8-B326-5A356E654C9B}" srcOrd="0" destOrd="0" presId="urn:microsoft.com/office/officeart/2005/8/layout/pList2"/>
    <dgm:cxn modelId="{D9A1573B-3A8D-4489-87B9-BFC479481184}" type="presParOf" srcId="{7528D977-E85A-421C-BB60-5D1FD7BBC049}" destId="{19C42AB0-CA6F-42D9-A260-C9105FBE8192}" srcOrd="1" destOrd="0" presId="urn:microsoft.com/office/officeart/2005/8/layout/pList2"/>
    <dgm:cxn modelId="{B08E8511-7CEB-48C2-B662-64E94555BB9B}" type="presParOf" srcId="{7528D977-E85A-421C-BB60-5D1FD7BBC049}" destId="{7D5E0B92-567E-422C-9985-5ED215A53A04}" srcOrd="2" destOrd="0" presId="urn:microsoft.com/office/officeart/2005/8/layout/pList2"/>
    <dgm:cxn modelId="{BEBC7EF2-A60C-4309-92D6-E30EED8CE252}" type="presParOf" srcId="{2C89E8BB-92B6-4E1D-B538-5D46627267BC}" destId="{280AEFE3-16EE-4758-B7C5-08E0F57CB472}" srcOrd="1" destOrd="0" presId="urn:microsoft.com/office/officeart/2005/8/layout/pList2"/>
    <dgm:cxn modelId="{2FA2C526-CF64-4EEB-8C41-079A0C9475E5}" type="presParOf" srcId="{2C89E8BB-92B6-4E1D-B538-5D46627267BC}" destId="{2455CF68-3AFC-427D-9B9F-CAF9A48BB7CB}" srcOrd="2" destOrd="0" presId="urn:microsoft.com/office/officeart/2005/8/layout/pList2"/>
    <dgm:cxn modelId="{3EE0DA4A-2C7D-4E35-A21A-86C9FB982A2A}" type="presParOf" srcId="{2455CF68-3AFC-427D-9B9F-CAF9A48BB7CB}" destId="{E85916AF-48FB-4B97-B52C-D527FC8E8CA4}" srcOrd="0" destOrd="0" presId="urn:microsoft.com/office/officeart/2005/8/layout/pList2"/>
    <dgm:cxn modelId="{21801A42-4ABE-4948-8F88-5916C1F353C6}" type="presParOf" srcId="{2455CF68-3AFC-427D-9B9F-CAF9A48BB7CB}" destId="{939ACD56-4C2D-4B5D-8C14-0F5068350637}" srcOrd="1" destOrd="0" presId="urn:microsoft.com/office/officeart/2005/8/layout/pList2"/>
    <dgm:cxn modelId="{E831352C-B794-434F-994A-DA6EB2C26219}" type="presParOf" srcId="{2455CF68-3AFC-427D-9B9F-CAF9A48BB7CB}" destId="{C1B8A438-8AED-4079-89EC-740E253CD7A1}" srcOrd="2" destOrd="0" presId="urn:microsoft.com/office/officeart/2005/8/layout/pList2"/>
    <dgm:cxn modelId="{819C8EC5-41AF-41E2-A478-50208FC06275}" type="presParOf" srcId="{2C89E8BB-92B6-4E1D-B538-5D46627267BC}" destId="{C21FC76F-C4D0-4EA0-BC1E-BD651B698EB1}" srcOrd="3" destOrd="0" presId="urn:microsoft.com/office/officeart/2005/8/layout/pList2"/>
    <dgm:cxn modelId="{F6770F6B-1B6A-44D4-926A-530A991DD31F}" type="presParOf" srcId="{2C89E8BB-92B6-4E1D-B538-5D46627267BC}" destId="{F187973F-4C69-4A58-8EF9-831F2D31C275}" srcOrd="4" destOrd="0" presId="urn:microsoft.com/office/officeart/2005/8/layout/pList2"/>
    <dgm:cxn modelId="{6587352F-FBA6-4C83-A1D6-3674D6429208}" type="presParOf" srcId="{F187973F-4C69-4A58-8EF9-831F2D31C275}" destId="{79856AC3-9BD6-48B9-95E6-BF2B5C46BAFE}" srcOrd="0" destOrd="0" presId="urn:microsoft.com/office/officeart/2005/8/layout/pList2"/>
    <dgm:cxn modelId="{29474361-4AC6-4895-B89A-D35E4CBC4582}" type="presParOf" srcId="{F187973F-4C69-4A58-8EF9-831F2D31C275}" destId="{FC69B9AC-341E-4B93-911D-11AB7F955A4C}" srcOrd="1" destOrd="0" presId="urn:microsoft.com/office/officeart/2005/8/layout/pList2"/>
    <dgm:cxn modelId="{F98824C8-2B87-4532-9377-A2805E9D4226}" type="presParOf" srcId="{F187973F-4C69-4A58-8EF9-831F2D31C275}" destId="{55290674-42B0-499B-8284-246D004E82D0}" srcOrd="2" destOrd="0" presId="urn:microsoft.com/office/officeart/2005/8/layout/pList2"/>
    <dgm:cxn modelId="{AEE0AFB9-D56F-4CC8-A6E2-8C422F6D5D8A}" type="presParOf" srcId="{2C89E8BB-92B6-4E1D-B538-5D46627267BC}" destId="{1DC9002F-C5BB-4A16-9775-A159837AF3C9}" srcOrd="5" destOrd="0" presId="urn:microsoft.com/office/officeart/2005/8/layout/pList2"/>
    <dgm:cxn modelId="{2704E95F-49D3-4DE6-A324-AE635B2952FE}" type="presParOf" srcId="{2C89E8BB-92B6-4E1D-B538-5D46627267BC}" destId="{C8CABCC7-6D56-4A21-85F1-DD916D7CC555}" srcOrd="6" destOrd="0" presId="urn:microsoft.com/office/officeart/2005/8/layout/pList2"/>
    <dgm:cxn modelId="{34974679-7B04-46EA-94A3-EF0777CC9330}" type="presParOf" srcId="{C8CABCC7-6D56-4A21-85F1-DD916D7CC555}" destId="{7100F18D-FDA3-498B-8B32-D35A1DC243A8}" srcOrd="0" destOrd="0" presId="urn:microsoft.com/office/officeart/2005/8/layout/pList2"/>
    <dgm:cxn modelId="{7405B167-BA15-4378-9131-83C87B7B15CD}" type="presParOf" srcId="{C8CABCC7-6D56-4A21-85F1-DD916D7CC555}" destId="{63582307-B61B-45D7-A43E-64909A56EC1F}" srcOrd="1" destOrd="0" presId="urn:microsoft.com/office/officeart/2005/8/layout/pList2"/>
    <dgm:cxn modelId="{BF614D0E-3850-4AC1-9313-AA9FA308F819}" type="presParOf" srcId="{C8CABCC7-6D56-4A21-85F1-DD916D7CC555}" destId="{CA086B9B-2BAE-4014-B341-703A8C502AAF}" srcOrd="2" destOrd="0" presId="urn:microsoft.com/office/officeart/2005/8/layout/pList2"/>
    <dgm:cxn modelId="{6653BC2B-9C0F-495F-A226-054D551418F5}" type="presParOf" srcId="{2C89E8BB-92B6-4E1D-B538-5D46627267BC}" destId="{5CB0D6B2-2F0C-4C32-B798-756A2B7FC934}" srcOrd="7" destOrd="0" presId="urn:microsoft.com/office/officeart/2005/8/layout/pList2"/>
    <dgm:cxn modelId="{92444E7A-4C3D-450D-9478-CBBD39BCB253}" type="presParOf" srcId="{2C89E8BB-92B6-4E1D-B538-5D46627267BC}" destId="{317BEB1B-964D-4B01-B982-278089613E96}" srcOrd="8" destOrd="0" presId="urn:microsoft.com/office/officeart/2005/8/layout/pList2"/>
    <dgm:cxn modelId="{ADBBD5BE-092C-4E7D-A96B-408469F9040E}" type="presParOf" srcId="{317BEB1B-964D-4B01-B982-278089613E96}" destId="{1B4AB26D-BF83-4BB8-AF59-117298739F1C}" srcOrd="0" destOrd="0" presId="urn:microsoft.com/office/officeart/2005/8/layout/pList2"/>
    <dgm:cxn modelId="{0816FE4C-7416-46C9-9BEC-AF62DC11A029}" type="presParOf" srcId="{317BEB1B-964D-4B01-B982-278089613E96}" destId="{41B374B1-6788-4A4C-AFAE-F6BD10DCBF7D}" srcOrd="1" destOrd="0" presId="urn:microsoft.com/office/officeart/2005/8/layout/pList2"/>
    <dgm:cxn modelId="{45B67DE1-720C-4DAC-A1EF-3D53B7791596}" type="presParOf" srcId="{317BEB1B-964D-4B01-B982-278089613E96}" destId="{E7015069-06E2-4C81-BDDC-A52EC2C71C8C}" srcOrd="2" destOrd="0" presId="urn:microsoft.com/office/officeart/2005/8/layout/pList2"/>
    <dgm:cxn modelId="{DB1018D8-4C11-44B9-9AB1-8290BAC5B0FA}" type="presParOf" srcId="{2C89E8BB-92B6-4E1D-B538-5D46627267BC}" destId="{75F29AD1-844B-4AB2-9D9A-D4533A43823A}" srcOrd="9" destOrd="0" presId="urn:microsoft.com/office/officeart/2005/8/layout/pList2"/>
    <dgm:cxn modelId="{602204EB-C920-41CA-A24E-6F625EF6B480}" type="presParOf" srcId="{2C89E8BB-92B6-4E1D-B538-5D46627267BC}" destId="{1277668D-BBE8-458D-8554-F2EA50B3446D}" srcOrd="10" destOrd="0" presId="urn:microsoft.com/office/officeart/2005/8/layout/pList2"/>
    <dgm:cxn modelId="{036059B8-B32F-4FED-B302-FC8A673BDC41}" type="presParOf" srcId="{1277668D-BBE8-458D-8554-F2EA50B3446D}" destId="{E48E5017-C529-49FB-9755-83B8047EA0E6}" srcOrd="0" destOrd="0" presId="urn:microsoft.com/office/officeart/2005/8/layout/pList2"/>
    <dgm:cxn modelId="{7C0C561D-30D1-4135-806B-7A89CD493FFB}" type="presParOf" srcId="{1277668D-BBE8-458D-8554-F2EA50B3446D}" destId="{13FDD069-A291-4718-8674-EEFC010921A8}" srcOrd="1" destOrd="0" presId="urn:microsoft.com/office/officeart/2005/8/layout/pList2"/>
    <dgm:cxn modelId="{C9A4DCE3-B6B2-4D71-870B-718247B7A9E2}" type="presParOf" srcId="{1277668D-BBE8-458D-8554-F2EA50B3446D}" destId="{546D9079-3DE2-438B-B464-85BC94D753B9}" srcOrd="2" destOrd="0" presId="urn:microsoft.com/office/officeart/2005/8/layout/pList2"/>
    <dgm:cxn modelId="{53A1E558-D02C-413E-8F63-DF5A0DEFA4BD}" type="presParOf" srcId="{2C89E8BB-92B6-4E1D-B538-5D46627267BC}" destId="{AEC78FC5-A5DB-405A-90DE-152679FDAFE3}" srcOrd="11" destOrd="0" presId="urn:microsoft.com/office/officeart/2005/8/layout/pList2"/>
    <dgm:cxn modelId="{F6DA0CEF-639B-4BBE-A3E9-B839893DF6C6}" type="presParOf" srcId="{2C89E8BB-92B6-4E1D-B538-5D46627267BC}" destId="{880F7AC4-0506-4EC3-999F-240F6D87530C}" srcOrd="12" destOrd="0" presId="urn:microsoft.com/office/officeart/2005/8/layout/pList2"/>
    <dgm:cxn modelId="{ECF3B416-0C85-49DA-82C8-73CDBAC1E9E7}" type="presParOf" srcId="{880F7AC4-0506-4EC3-999F-240F6D87530C}" destId="{89575AFF-8CFD-467F-8DB8-B014D4564FE5}" srcOrd="0" destOrd="0" presId="urn:microsoft.com/office/officeart/2005/8/layout/pList2"/>
    <dgm:cxn modelId="{5DF674EF-2934-4A7B-963B-1221C55595DA}" type="presParOf" srcId="{880F7AC4-0506-4EC3-999F-240F6D87530C}" destId="{6E11A8A0-B4EA-413B-A96A-77910704F35C}" srcOrd="1" destOrd="0" presId="urn:microsoft.com/office/officeart/2005/8/layout/pList2"/>
    <dgm:cxn modelId="{5651F472-27ED-4E02-970B-FB7F01FDEAAE}" type="presParOf" srcId="{880F7AC4-0506-4EC3-999F-240F6D87530C}" destId="{2226F52B-D74C-4B0C-AFF6-19716C5A97A1}" srcOrd="2" destOrd="0" presId="urn:microsoft.com/office/officeart/2005/8/layout/pList2"/>
    <dgm:cxn modelId="{E51AF72D-BA27-42D6-90DE-B774A2A35AD8}" type="presParOf" srcId="{2C89E8BB-92B6-4E1D-B538-5D46627267BC}" destId="{8C2BD4B3-4AA9-4747-AB79-79543F641F87}" srcOrd="13" destOrd="0" presId="urn:microsoft.com/office/officeart/2005/8/layout/pList2"/>
    <dgm:cxn modelId="{500BFC6B-633C-4E34-B613-5D0999DF93DC}" type="presParOf" srcId="{2C89E8BB-92B6-4E1D-B538-5D46627267BC}" destId="{89ADB73F-9600-48A6-9FC7-6D3AA0FA368E}" srcOrd="14" destOrd="0" presId="urn:microsoft.com/office/officeart/2005/8/layout/pList2"/>
    <dgm:cxn modelId="{BBA33952-0C18-422D-A84A-53E8E93B77A9}" type="presParOf" srcId="{89ADB73F-9600-48A6-9FC7-6D3AA0FA368E}" destId="{266A036E-128D-433A-8E8A-96BEF934071A}" srcOrd="0" destOrd="0" presId="urn:microsoft.com/office/officeart/2005/8/layout/pList2"/>
    <dgm:cxn modelId="{1608EDA5-BCC7-44B3-852B-69C687213AD3}" type="presParOf" srcId="{89ADB73F-9600-48A6-9FC7-6D3AA0FA368E}" destId="{78E03434-7F6D-4BDA-9860-A44673158A7A}" srcOrd="1" destOrd="0" presId="urn:microsoft.com/office/officeart/2005/8/layout/pList2"/>
    <dgm:cxn modelId="{D1BEE43C-75A5-4F55-BDFD-51B59CA3FA4C}" type="presParOf" srcId="{89ADB73F-9600-48A6-9FC7-6D3AA0FA368E}" destId="{E2FEAFF9-11D1-4E6A-BD30-0C935B3B9913}" srcOrd="2" destOrd="0" presId="urn:microsoft.com/office/officeart/2005/8/layout/pList2"/>
    <dgm:cxn modelId="{143880DC-9687-43A0-8516-D5F41E53D71F}" type="presParOf" srcId="{2C89E8BB-92B6-4E1D-B538-5D46627267BC}" destId="{39BF020D-EB1B-4512-AC57-8F25F24C4394}" srcOrd="15" destOrd="0" presId="urn:microsoft.com/office/officeart/2005/8/layout/pList2"/>
    <dgm:cxn modelId="{3FC5FF08-ABF7-4F86-9204-AF0921815B64}" type="presParOf" srcId="{2C89E8BB-92B6-4E1D-B538-5D46627267BC}" destId="{25157B19-C81D-403C-B348-3BD784F64B94}" srcOrd="16" destOrd="0" presId="urn:microsoft.com/office/officeart/2005/8/layout/pList2"/>
    <dgm:cxn modelId="{D14FACCA-F587-40E7-8199-453C3894E285}" type="presParOf" srcId="{25157B19-C81D-403C-B348-3BD784F64B94}" destId="{D64A8D25-7447-4463-82F3-992B564FB99D}" srcOrd="0" destOrd="0" presId="urn:microsoft.com/office/officeart/2005/8/layout/pList2"/>
    <dgm:cxn modelId="{64F09A91-5D6F-474A-8918-0C240F28FBBD}" type="presParOf" srcId="{25157B19-C81D-403C-B348-3BD784F64B94}" destId="{4E0C99E4-9D97-446F-9DF4-60379C6630D3}" srcOrd="1" destOrd="0" presId="urn:microsoft.com/office/officeart/2005/8/layout/pList2"/>
    <dgm:cxn modelId="{57F2EAC6-481A-4100-9BB8-53DD0569B0DF}" type="presParOf" srcId="{25157B19-C81D-403C-B348-3BD784F64B94}" destId="{6DED3343-B29E-40E6-B015-E6C2790F34D1}" srcOrd="2" destOrd="0" presId="urn:microsoft.com/office/officeart/2005/8/layout/pList2"/>
    <dgm:cxn modelId="{A900B33C-4B7F-4601-A7FC-32A76A8481CC}" type="presParOf" srcId="{2C89E8BB-92B6-4E1D-B538-5D46627267BC}" destId="{298CE895-D15B-425A-951F-3D8C7C10137E}" srcOrd="17" destOrd="0" presId="urn:microsoft.com/office/officeart/2005/8/layout/pList2"/>
    <dgm:cxn modelId="{3F0DFADA-1544-46B6-9276-ED65B2334083}" type="presParOf" srcId="{2C89E8BB-92B6-4E1D-B538-5D46627267BC}" destId="{79322CA0-F811-435B-AFBB-47ECA1DF8723}" srcOrd="18" destOrd="0" presId="urn:microsoft.com/office/officeart/2005/8/layout/pList2"/>
    <dgm:cxn modelId="{AB526739-A321-47F0-B072-5013C68C45DD}" type="presParOf" srcId="{79322CA0-F811-435B-AFBB-47ECA1DF8723}" destId="{B37EADCF-D736-4F0A-88E5-AE65A0144C34}" srcOrd="0" destOrd="0" presId="urn:microsoft.com/office/officeart/2005/8/layout/pList2"/>
    <dgm:cxn modelId="{3BC70736-494A-41BD-A9CA-CDB6155A6479}" type="presParOf" srcId="{79322CA0-F811-435B-AFBB-47ECA1DF8723}" destId="{9DC24064-FCAD-4B8A-BF6D-8716739D34D8}" srcOrd="1" destOrd="0" presId="urn:microsoft.com/office/officeart/2005/8/layout/pList2"/>
    <dgm:cxn modelId="{2309F0AA-2BFC-402A-951B-6730C3301FE8}" type="presParOf" srcId="{79322CA0-F811-435B-AFBB-47ECA1DF8723}" destId="{A7EA7033-C333-4524-8BC3-8827C2A62F97}" srcOrd="2" destOrd="0" presId="urn:microsoft.com/office/officeart/2005/8/layout/pList2"/>
    <dgm:cxn modelId="{AD5C1638-6375-4CB3-A7E5-979AAFCA7912}" type="presParOf" srcId="{2C89E8BB-92B6-4E1D-B538-5D46627267BC}" destId="{A71B1713-3A62-4269-9C2F-27B61DD3C240}" srcOrd="19" destOrd="0" presId="urn:microsoft.com/office/officeart/2005/8/layout/pList2"/>
    <dgm:cxn modelId="{C2158170-9185-4BEF-8B3D-101398048D07}" type="presParOf" srcId="{2C89E8BB-92B6-4E1D-B538-5D46627267BC}" destId="{6AEC4A7C-8445-4E1D-8AA7-84FDF4CFD6BE}" srcOrd="20" destOrd="0" presId="urn:microsoft.com/office/officeart/2005/8/layout/pList2"/>
    <dgm:cxn modelId="{2B90FB73-ACE3-42A6-8550-D896F9F0C756}" type="presParOf" srcId="{6AEC4A7C-8445-4E1D-8AA7-84FDF4CFD6BE}" destId="{C30870A8-C8E4-4F07-9B5E-8A42F729BDB0}" srcOrd="0" destOrd="0" presId="urn:microsoft.com/office/officeart/2005/8/layout/pList2"/>
    <dgm:cxn modelId="{C2C6FAC8-6E87-4C5E-B988-F1378A99326A}" type="presParOf" srcId="{6AEC4A7C-8445-4E1D-8AA7-84FDF4CFD6BE}" destId="{7DFB5875-9352-4782-B746-43E861BF0112}" srcOrd="1" destOrd="0" presId="urn:microsoft.com/office/officeart/2005/8/layout/pList2"/>
    <dgm:cxn modelId="{CE67291E-5934-4F27-B708-D2FE71B0E005}"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en-US"/>
        </a:p>
      </dgm:t>
    </dgm:pt>
    <dgm:pt modelId="{ECF15612-D3FD-45F1-9140-0D1BDEFE3FFD}">
      <dgm:prSet phldrT="[Text]" custT="1"/>
      <dgm:spPr/>
      <dgm:t>
        <a:bodyPr vert="vert270" anchor="ctr"/>
        <a:lstStyle/>
        <a:p>
          <a:r>
            <a:rPr lang="en-US" sz="1400" b="0" dirty="0"/>
            <a:t>Strategic Planning &amp; Management</a:t>
          </a:r>
        </a:p>
      </dgm:t>
    </dgm:pt>
    <dgm:pt modelId="{6A14BC63-ECA9-4B4C-A960-D3C116379E8D}" type="parTrans" cxnId="{89FB65C6-70D0-419C-96C5-E3DDC9E5C21C}">
      <dgm:prSet/>
      <dgm:spPr/>
      <dgm:t>
        <a:bodyPr/>
        <a:lstStyle/>
        <a:p>
          <a:endParaRPr lang="en-US" sz="1200">
            <a:solidFill>
              <a:schemeClr val="bg1"/>
            </a:solidFill>
          </a:endParaRPr>
        </a:p>
      </dgm:t>
    </dgm:pt>
    <dgm:pt modelId="{B59AEDF1-11EC-48C1-8017-A22ED3B7F9E8}" type="sibTrans" cxnId="{89FB65C6-70D0-419C-96C5-E3DDC9E5C21C}">
      <dgm:prSet/>
      <dgm:spPr/>
      <dgm:t>
        <a:bodyPr/>
        <a:lstStyle/>
        <a:p>
          <a:endParaRPr lang="en-US"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buFont typeface="+mj-lt"/>
            <a:buNone/>
          </a:pPr>
          <a:r>
            <a:rPr lang="en-US" sz="1400" b="0" dirty="0"/>
            <a:t>Human Resources</a:t>
          </a:r>
        </a:p>
      </dgm:t>
    </dgm:pt>
    <dgm:pt modelId="{AE94B2BB-28CF-49A4-B68D-149E92E9F8D4}" type="parTrans" cxnId="{7444FFFA-CC86-471F-857D-490706610DCD}">
      <dgm:prSet/>
      <dgm:spPr/>
      <dgm:t>
        <a:bodyPr/>
        <a:lstStyle/>
        <a:p>
          <a:endParaRPr lang="en-US" sz="1200">
            <a:solidFill>
              <a:schemeClr val="bg1"/>
            </a:solidFill>
          </a:endParaRPr>
        </a:p>
      </dgm:t>
    </dgm:pt>
    <dgm:pt modelId="{836532F9-83AF-4AE5-8269-AA3ABD4E12C4}" type="sibTrans" cxnId="{7444FFFA-CC86-471F-857D-490706610DCD}">
      <dgm:prSet/>
      <dgm:spPr/>
      <dgm:t>
        <a:bodyPr/>
        <a:lstStyle/>
        <a:p>
          <a:endParaRPr lang="en-US" sz="1200">
            <a:solidFill>
              <a:schemeClr val="bg1"/>
            </a:solidFill>
          </a:endParaRPr>
        </a:p>
      </dgm:t>
    </dgm:pt>
    <dgm:pt modelId="{DF2F4672-6A02-4B4D-873D-76004E57EAA3}">
      <dgm:prSet phldrT="[Text]" custT="1"/>
      <dgm:spPr/>
      <dgm:t>
        <a:bodyPr vert="vert270" anchor="ctr"/>
        <a:lstStyle/>
        <a:p>
          <a:pPr>
            <a:buFont typeface="+mj-lt"/>
            <a:buNone/>
          </a:pPr>
          <a:r>
            <a:rPr lang="en-US" sz="1400" b="0" dirty="0"/>
            <a:t>LMIS</a:t>
          </a:r>
        </a:p>
      </dgm:t>
    </dgm:pt>
    <dgm:pt modelId="{37119E75-E676-4ADD-A70D-6C631727C4D9}" type="parTrans" cxnId="{BE518C3C-35AB-407E-A36C-368FCFCE620C}">
      <dgm:prSet/>
      <dgm:spPr/>
      <dgm:t>
        <a:bodyPr/>
        <a:lstStyle/>
        <a:p>
          <a:endParaRPr lang="en-US" sz="1200">
            <a:solidFill>
              <a:schemeClr val="bg1"/>
            </a:solidFill>
          </a:endParaRPr>
        </a:p>
      </dgm:t>
    </dgm:pt>
    <dgm:pt modelId="{E72966EF-C5A2-4FF4-9C0F-6BA9ED9D939C}" type="sibTrans" cxnId="{BE518C3C-35AB-407E-A36C-368FCFCE620C}">
      <dgm:prSet/>
      <dgm:spPr/>
      <dgm:t>
        <a:bodyPr/>
        <a:lstStyle/>
        <a:p>
          <a:endParaRPr lang="en-US"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buFont typeface="+mj-lt"/>
            <a:buNone/>
          </a:pPr>
          <a:r>
            <a:rPr lang="en-US" sz="1400" b="0" dirty="0"/>
            <a:t>Financial Sustainability </a:t>
          </a:r>
        </a:p>
      </dgm:t>
    </dgm:pt>
    <dgm:pt modelId="{7069981C-2004-4223-BE08-4EB2030E44DF}" type="parTrans" cxnId="{82278026-B310-45AE-8F5D-A5514D0C2FEE}">
      <dgm:prSet/>
      <dgm:spPr/>
      <dgm:t>
        <a:bodyPr/>
        <a:lstStyle/>
        <a:p>
          <a:endParaRPr lang="en-US" sz="1200">
            <a:solidFill>
              <a:schemeClr val="bg1"/>
            </a:solidFill>
          </a:endParaRPr>
        </a:p>
      </dgm:t>
    </dgm:pt>
    <dgm:pt modelId="{1C0ABE14-A631-41C7-A70C-F20FFC1428E3}" type="sibTrans" cxnId="{82278026-B310-45AE-8F5D-A5514D0C2FEE}">
      <dgm:prSet/>
      <dgm:spPr/>
      <dgm:t>
        <a:bodyPr/>
        <a:lstStyle/>
        <a:p>
          <a:endParaRPr lang="en-US" sz="1200">
            <a:solidFill>
              <a:schemeClr val="bg1"/>
            </a:solidFill>
          </a:endParaRPr>
        </a:p>
      </dgm:t>
    </dgm:pt>
    <dgm:pt modelId="{1CFBDE63-DEE0-491E-87AB-F0B9003E61B4}">
      <dgm:prSet custT="1"/>
      <dgm:spPr>
        <a:solidFill>
          <a:schemeClr val="bg1">
            <a:lumMod val="85000"/>
          </a:schemeClr>
        </a:solidFill>
      </dgm:spPr>
      <dgm:t>
        <a:bodyPr vert="vert270" anchor="ctr"/>
        <a:lstStyle/>
        <a:p>
          <a:pPr>
            <a:buFont typeface="+mj-lt"/>
            <a:buNone/>
          </a:pPr>
          <a:r>
            <a:rPr lang="en-US" sz="1400" b="0" dirty="0"/>
            <a:t>Policy and Governance</a:t>
          </a:r>
          <a:r>
            <a:rPr lang="en-US" sz="1400" b="1" dirty="0"/>
            <a:t> </a:t>
          </a:r>
          <a:endParaRPr lang="en-US" sz="1400" dirty="0"/>
        </a:p>
      </dgm:t>
    </dgm:pt>
    <dgm:pt modelId="{CD3549F0-C753-4379-A418-E8C4FBD55326}" type="parTrans" cxnId="{D2A011DE-28F6-440F-8745-643EDCDD91DF}">
      <dgm:prSet/>
      <dgm:spPr/>
      <dgm:t>
        <a:bodyPr/>
        <a:lstStyle/>
        <a:p>
          <a:endParaRPr lang="en-US" sz="1200">
            <a:solidFill>
              <a:schemeClr val="bg1"/>
            </a:solidFill>
          </a:endParaRPr>
        </a:p>
      </dgm:t>
    </dgm:pt>
    <dgm:pt modelId="{883EA51F-D696-4648-AD10-BD144CE62387}" type="sibTrans" cxnId="{D2A011DE-28F6-440F-8745-643EDCDD91DF}">
      <dgm:prSet/>
      <dgm:spPr/>
      <dgm:t>
        <a:bodyPr/>
        <a:lstStyle/>
        <a:p>
          <a:endParaRPr lang="en-US" sz="1200">
            <a:solidFill>
              <a:schemeClr val="bg1"/>
            </a:solidFill>
          </a:endParaRPr>
        </a:p>
      </dgm:t>
    </dgm:pt>
    <dgm:pt modelId="{EAEA4CAF-9B18-4F1C-8A0E-50E11ED171D4}">
      <dgm:prSet custT="1"/>
      <dgm:spPr/>
      <dgm:t>
        <a:bodyPr vert="vert270" anchor="ctr"/>
        <a:lstStyle/>
        <a:p>
          <a:pPr>
            <a:buFont typeface="+mj-lt"/>
            <a:buNone/>
          </a:pPr>
          <a:r>
            <a:rPr lang="en-US" sz="1400" b="0" dirty="0"/>
            <a:t>Forecasting &amp; Supply Planning</a:t>
          </a:r>
          <a:r>
            <a:rPr lang="en-US" sz="1400" b="1" dirty="0"/>
            <a:t> </a:t>
          </a:r>
          <a:endParaRPr lang="en-US" sz="1400" dirty="0"/>
        </a:p>
      </dgm:t>
    </dgm:pt>
    <dgm:pt modelId="{D93E8C87-2D88-49FD-992E-8C12138A6772}" type="parTrans" cxnId="{AB0B9053-9B18-4E95-A9AD-A3CF8CFF4716}">
      <dgm:prSet/>
      <dgm:spPr/>
      <dgm:t>
        <a:bodyPr/>
        <a:lstStyle/>
        <a:p>
          <a:endParaRPr lang="en-US" sz="1200">
            <a:solidFill>
              <a:schemeClr val="bg1"/>
            </a:solidFill>
          </a:endParaRPr>
        </a:p>
      </dgm:t>
    </dgm:pt>
    <dgm:pt modelId="{C1E0F219-1729-4C18-9371-580BDD8A46E6}" type="sibTrans" cxnId="{AB0B9053-9B18-4E95-A9AD-A3CF8CFF4716}">
      <dgm:prSet/>
      <dgm:spPr/>
      <dgm:t>
        <a:bodyPr/>
        <a:lstStyle/>
        <a:p>
          <a:endParaRPr lang="en-US" sz="1200">
            <a:solidFill>
              <a:schemeClr val="bg1"/>
            </a:solidFill>
          </a:endParaRPr>
        </a:p>
      </dgm:t>
    </dgm:pt>
    <dgm:pt modelId="{91A9F37F-3CF5-4698-AF2B-AB2BBCC22A6C}">
      <dgm:prSet custT="1"/>
      <dgm:spPr/>
      <dgm:t>
        <a:bodyPr vert="vert270" anchor="ctr"/>
        <a:lstStyle/>
        <a:p>
          <a:pPr>
            <a:buFont typeface="+mj-lt"/>
            <a:buNone/>
          </a:pPr>
          <a:r>
            <a:rPr lang="en-US" sz="1400" dirty="0"/>
            <a:t>Procurement &amp; Customs Clearance</a:t>
          </a:r>
        </a:p>
      </dgm:t>
    </dgm:pt>
    <dgm:pt modelId="{01166087-9EC0-4AB4-85E3-82DC41DE2518}" type="parTrans" cxnId="{5D1DDE1C-6FFE-4CE8-A668-650C1DCBA9A0}">
      <dgm:prSet/>
      <dgm:spPr/>
      <dgm:t>
        <a:bodyPr/>
        <a:lstStyle/>
        <a:p>
          <a:endParaRPr lang="en-US"/>
        </a:p>
      </dgm:t>
    </dgm:pt>
    <dgm:pt modelId="{98FA327A-6A5A-4B9F-BB15-7947DBD8CAD5}" type="sibTrans" cxnId="{5D1DDE1C-6FFE-4CE8-A668-650C1DCBA9A0}">
      <dgm:prSet/>
      <dgm:spPr/>
      <dgm:t>
        <a:bodyPr/>
        <a:lstStyle/>
        <a:p>
          <a:endParaRPr lang="en-US"/>
        </a:p>
      </dgm:t>
    </dgm:pt>
    <dgm:pt modelId="{1BD5BA4B-5594-47EF-8C08-0EDF0F88D081}">
      <dgm:prSet custT="1"/>
      <dgm:spPr/>
      <dgm:t>
        <a:bodyPr vert="vert270" anchor="ctr"/>
        <a:lstStyle/>
        <a:p>
          <a:pPr>
            <a:buFont typeface="+mj-lt"/>
            <a:buNone/>
          </a:pPr>
          <a:r>
            <a:rPr lang="en-US" sz="1400" dirty="0"/>
            <a:t>Warehousing &amp; Storage</a:t>
          </a:r>
        </a:p>
      </dgm:t>
    </dgm:pt>
    <dgm:pt modelId="{A67D035E-CF50-48D8-9F46-0761EF4808AD}" type="parTrans" cxnId="{158D6D43-FC7E-4EA1-931A-76339282A001}">
      <dgm:prSet/>
      <dgm:spPr/>
      <dgm:t>
        <a:bodyPr/>
        <a:lstStyle/>
        <a:p>
          <a:endParaRPr lang="en-US"/>
        </a:p>
      </dgm:t>
    </dgm:pt>
    <dgm:pt modelId="{1CEB3DE9-80A3-4550-A456-D1E40DF82D9A}" type="sibTrans" cxnId="{158D6D43-FC7E-4EA1-931A-76339282A001}">
      <dgm:prSet/>
      <dgm:spPr/>
      <dgm:t>
        <a:bodyPr/>
        <a:lstStyle/>
        <a:p>
          <a:endParaRPr lang="en-US"/>
        </a:p>
      </dgm:t>
    </dgm:pt>
    <dgm:pt modelId="{47092BCB-A736-46A7-A0D4-8BC9F0D99261}">
      <dgm:prSet custT="1"/>
      <dgm:spPr/>
      <dgm:t>
        <a:bodyPr vert="vert270" anchor="ctr"/>
        <a:lstStyle/>
        <a:p>
          <a:pPr>
            <a:buFont typeface="+mj-lt"/>
            <a:buNone/>
          </a:pPr>
          <a:r>
            <a:rPr lang="en-US" sz="1400" b="0" dirty="0"/>
            <a:t>Distribution</a:t>
          </a:r>
        </a:p>
      </dgm:t>
    </dgm:pt>
    <dgm:pt modelId="{0FFC27BE-CFC9-4E3C-ABF1-9E1952CFF0A5}" type="parTrans" cxnId="{8C7902BF-7E0D-4E2F-8B09-93E4295FAD2F}">
      <dgm:prSet/>
      <dgm:spPr/>
      <dgm:t>
        <a:bodyPr/>
        <a:lstStyle/>
        <a:p>
          <a:endParaRPr lang="en-US"/>
        </a:p>
      </dgm:t>
    </dgm:pt>
    <dgm:pt modelId="{8D97D584-9FAC-4CE5-82F8-FA7674CDF107}" type="sibTrans" cxnId="{8C7902BF-7E0D-4E2F-8B09-93E4295FAD2F}">
      <dgm:prSet/>
      <dgm:spPr/>
      <dgm:t>
        <a:bodyPr/>
        <a:lstStyle/>
        <a:p>
          <a:endParaRPr lang="en-US"/>
        </a:p>
      </dgm:t>
    </dgm:pt>
    <dgm:pt modelId="{1EC46808-5A4C-48CB-BE89-6A619EA5FCD6}">
      <dgm:prSet custT="1"/>
      <dgm:spPr/>
      <dgm:t>
        <a:bodyPr vert="vert270" anchor="ctr"/>
        <a:lstStyle/>
        <a:p>
          <a:pPr>
            <a:buFont typeface="+mj-lt"/>
            <a:buNone/>
          </a:pPr>
          <a:r>
            <a:rPr lang="en-US" sz="1400" b="0" dirty="0"/>
            <a:t>Waste Management</a:t>
          </a:r>
        </a:p>
      </dgm:t>
    </dgm:pt>
    <dgm:pt modelId="{5F5B14BC-C680-416B-9A09-43575BCBDFE9}" type="parTrans" cxnId="{F3CB8390-E510-4C9C-80B5-1D61D19CC65A}">
      <dgm:prSet/>
      <dgm:spPr/>
      <dgm:t>
        <a:bodyPr/>
        <a:lstStyle/>
        <a:p>
          <a:endParaRPr lang="en-US"/>
        </a:p>
      </dgm:t>
    </dgm:pt>
    <dgm:pt modelId="{C3268F9D-71E6-4F76-8F22-825E7E4CD1BA}" type="sibTrans" cxnId="{F3CB8390-E510-4C9C-80B5-1D61D19CC65A}">
      <dgm:prSet/>
      <dgm:spPr/>
      <dgm:t>
        <a:bodyPr/>
        <a:lstStyle/>
        <a:p>
          <a:endParaRPr lang="en-US"/>
        </a:p>
      </dgm:t>
    </dgm:pt>
    <dgm:pt modelId="{756A97F7-A0BC-4E5A-BFD8-E6BBA33D1C16}">
      <dgm:prSet custT="1"/>
      <dgm:spPr>
        <a:solidFill>
          <a:schemeClr val="bg1">
            <a:lumMod val="85000"/>
          </a:schemeClr>
        </a:solidFill>
      </dgm:spPr>
      <dgm:t>
        <a:bodyPr vert="vert270" anchor="ctr"/>
        <a:lstStyle/>
        <a:p>
          <a:pPr>
            <a:buFont typeface="+mj-lt"/>
          </a:pPr>
          <a:r>
            <a:rPr lang="en-US" sz="1400" dirty="0"/>
            <a:t>Quality &amp; Pharmacovigilance </a:t>
          </a:r>
        </a:p>
      </dgm:t>
    </dgm:pt>
    <dgm:pt modelId="{11005090-788F-492E-B03D-05388236A727}" type="parTrans" cxnId="{8BE540A1-FF11-4D3D-B8DC-98977D9AD280}">
      <dgm:prSet/>
      <dgm:spPr/>
      <dgm:t>
        <a:bodyPr/>
        <a:lstStyle/>
        <a:p>
          <a:endParaRPr lang="en-US"/>
        </a:p>
      </dgm:t>
    </dgm:pt>
    <dgm:pt modelId="{7E00942B-058D-4637-B411-D9744651DB4D}" type="sibTrans" cxnId="{8BE540A1-FF11-4D3D-B8DC-98977D9AD280}">
      <dgm:prSet/>
      <dgm:spPr/>
      <dgm:t>
        <a:bodyPr/>
        <a:lstStyle/>
        <a:p>
          <a:endParaRPr lang="en-US"/>
        </a:p>
      </dgm:t>
    </dgm:pt>
    <dgm:pt modelId="{C6A49AD3-6ECC-46FA-88C9-D06B727E2496}" type="pres">
      <dgm:prSet presAssocID="{DFBCF3F5-AD1C-4EFB-B0B4-5284AD75C0F6}" presName="Name0" presStyleCnt="0">
        <dgm:presLayoutVars>
          <dgm:dir/>
          <dgm:resizeHandles val="exact"/>
        </dgm:presLayoutVars>
      </dgm:prSet>
      <dgm:spPr/>
      <dgm:t>
        <a:bodyPr/>
        <a:lstStyle/>
        <a:p>
          <a:endParaRPr lang="en-US"/>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en-US"/>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51787" custScaleY="58558"/>
      <dgm:spPr/>
    </dgm:pt>
    <dgm:pt modelId="{280AEFE3-16EE-4758-B7C5-08E0F57CB472}" type="pres">
      <dgm:prSet presAssocID="{B59AEDF1-11EC-48C1-8017-A22ED3B7F9E8}" presName="sibTrans" presStyleLbl="sibTrans2D1" presStyleIdx="0" presStyleCnt="0"/>
      <dgm:spPr/>
      <dgm:t>
        <a:bodyPr/>
        <a:lstStyle/>
        <a:p>
          <a:endParaRPr lang="en-US"/>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en-US"/>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en-US"/>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en-US"/>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en-US"/>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en-US"/>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en-US"/>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en-US"/>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en-US"/>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en-US"/>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ScaleX="39010" custScaleY="36798"/>
      <dgm:spPr/>
    </dgm:pt>
    <dgm:pt modelId="{AEC78FC5-A5DB-405A-90DE-152679FDAFE3}" type="pres">
      <dgm:prSet presAssocID="{7E00942B-058D-4637-B411-D9744651DB4D}" presName="sibTrans" presStyleLbl="sibTrans2D1" presStyleIdx="0" presStyleCnt="0"/>
      <dgm:spPr/>
      <dgm:t>
        <a:bodyPr/>
        <a:lstStyle/>
        <a:p>
          <a:endParaRPr lang="en-US"/>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en-US"/>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en-US"/>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en-US"/>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en-US"/>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en-US"/>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en-US"/>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63232" custScaleY="181818" custLinFactNeighborX="7119" custLinFactNeighborY="-21393">
        <dgm:presLayoutVars>
          <dgm:bulletEnabled val="1"/>
        </dgm:presLayoutVars>
      </dgm:prSet>
      <dgm:spPr/>
      <dgm:t>
        <a:bodyPr/>
        <a:lstStyle/>
        <a:p>
          <a:endParaRPr lang="en-US"/>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15968" custScaleY="62887"/>
      <dgm:spPr/>
    </dgm:pt>
    <dgm:pt modelId="{A71B1713-3A62-4269-9C2F-27B61DD3C240}" type="pres">
      <dgm:prSet presAssocID="{8D97D584-9FAC-4CE5-82F8-FA7674CDF107}" presName="sibTrans" presStyleLbl="sibTrans2D1" presStyleIdx="0" presStyleCnt="0"/>
      <dgm:spPr/>
      <dgm:t>
        <a:bodyPr/>
        <a:lstStyle/>
        <a:p>
          <a:endParaRPr lang="en-US"/>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en-US"/>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FlipHor="1" custScaleX="18548" custScaleY="10350"/>
      <dgm:spPr/>
    </dgm:pt>
  </dgm:ptLst>
  <dgm:cxnLst>
    <dgm:cxn modelId="{BE518C3C-35AB-407E-A36C-368FCFCE620C}" srcId="{DFBCF3F5-AD1C-4EFB-B0B4-5284AD75C0F6}" destId="{DF2F4672-6A02-4B4D-873D-76004E57EAA3}" srcOrd="2" destOrd="0" parTransId="{37119E75-E676-4ADD-A70D-6C631727C4D9}" sibTransId="{E72966EF-C5A2-4FF4-9C0F-6BA9ED9D939C}"/>
    <dgm:cxn modelId="{48A8B617-61C7-437A-BB7F-48A21C438687}" type="presOf" srcId="{60736E77-FA06-4731-8735-B55D09BE3BA5}" destId="{E85916AF-48FB-4B97-B52C-D527FC8E8CA4}" srcOrd="0" destOrd="0" presId="urn:microsoft.com/office/officeart/2005/8/layout/pList2"/>
    <dgm:cxn modelId="{8624BE15-B343-4B91-8789-6979CD9BF3FF}" type="presOf" srcId="{47092BCB-A736-46A7-A0D4-8BC9F0D99261}" destId="{B37EADCF-D736-4F0A-88E5-AE65A0144C34}" srcOrd="0" destOrd="0" presId="urn:microsoft.com/office/officeart/2005/8/layout/pList2"/>
    <dgm:cxn modelId="{91CB51D9-8BF4-450C-BC14-CB4F62F21941}" type="presOf" srcId="{DF2F4672-6A02-4B4D-873D-76004E57EAA3}" destId="{79856AC3-9BD6-48B9-95E6-BF2B5C46BAFE}" srcOrd="0" destOrd="0" presId="urn:microsoft.com/office/officeart/2005/8/layout/pList2"/>
    <dgm:cxn modelId="{94985776-8AE9-42B7-8DF0-42CA928BFD1C}" type="presOf" srcId="{ECF15612-D3FD-45F1-9140-0D1BDEFE3FFD}" destId="{EB367EFE-84B4-48B8-B326-5A356E654C9B}" srcOrd="0" destOrd="0" presId="urn:microsoft.com/office/officeart/2005/8/layout/pList2"/>
    <dgm:cxn modelId="{1DF951B3-AF2E-45A8-9427-3D4A00EFF403}" type="presOf" srcId="{C1E0F219-1729-4C18-9371-580BDD8A46E6}" destId="{8C2BD4B3-4AA9-4747-AB79-79543F641F87}" srcOrd="0" destOrd="0" presId="urn:microsoft.com/office/officeart/2005/8/layout/pList2"/>
    <dgm:cxn modelId="{08960848-342C-489F-88CF-FEBAB1C7C961}" type="presOf" srcId="{7E00942B-058D-4637-B411-D9744651DB4D}" destId="{AEC78FC5-A5DB-405A-90DE-152679FDAFE3}"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9454E50D-103A-41DC-9282-4F7F934B63DB}" type="presOf" srcId="{883EA51F-D696-4648-AD10-BD144CE62387}" destId="{75F29AD1-844B-4AB2-9D9A-D4533A43823A}"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B0500C13-2B87-4E7D-A82B-B8A92EBA9F8F}" type="presOf" srcId="{E72966EF-C5A2-4FF4-9C0F-6BA9ED9D939C}" destId="{1DC9002F-C5BB-4A16-9775-A159837AF3C9}" srcOrd="0" destOrd="0" presId="urn:microsoft.com/office/officeart/2005/8/layout/pList2"/>
    <dgm:cxn modelId="{158D6D43-FC7E-4EA1-931A-76339282A001}" srcId="{DFBCF3F5-AD1C-4EFB-B0B4-5284AD75C0F6}" destId="{1BD5BA4B-5594-47EF-8C08-0EDF0F88D081}" srcOrd="8" destOrd="0" parTransId="{A67D035E-CF50-48D8-9F46-0761EF4808AD}" sibTransId="{1CEB3DE9-80A3-4550-A456-D1E40DF82D9A}"/>
    <dgm:cxn modelId="{31B7C3AE-1205-4433-A0DE-7B0D0CB6B023}" type="presOf" srcId="{756A97F7-A0BC-4E5A-BFD8-E6BBA33D1C16}" destId="{E48E5017-C529-49FB-9755-83B8047EA0E6}" srcOrd="0" destOrd="0" presId="urn:microsoft.com/office/officeart/2005/8/layout/pList2"/>
    <dgm:cxn modelId="{415EE544-D84F-4712-964A-E8BF80462B6D}" type="presOf" srcId="{1EC46808-5A4C-48CB-BE89-6A619EA5FCD6}" destId="{C30870A8-C8E4-4F07-9B5E-8A42F729BDB0}"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A5FDD83B-E547-4BA4-A194-E11D1CCD260C}" type="presOf" srcId="{1CFBDE63-DEE0-491E-87AB-F0B9003E61B4}" destId="{1B4AB26D-BF83-4BB8-AF59-117298739F1C}" srcOrd="0" destOrd="0" presId="urn:microsoft.com/office/officeart/2005/8/layout/pList2"/>
    <dgm:cxn modelId="{46538FE8-9F01-4941-BBE1-F8E86093AB69}" type="presOf" srcId="{836532F9-83AF-4AE5-8269-AA3ABD4E12C4}" destId="{C21FC76F-C4D0-4EA0-BC1E-BD651B698EB1}" srcOrd="0" destOrd="0" presId="urn:microsoft.com/office/officeart/2005/8/layout/pList2"/>
    <dgm:cxn modelId="{70C27E4E-6DA6-430C-875A-F72EC963F969}" type="presOf" srcId="{1C0ABE14-A631-41C7-A70C-F20FFC1428E3}" destId="{5CB0D6B2-2F0C-4C32-B798-756A2B7FC934}" srcOrd="0" destOrd="0" presId="urn:microsoft.com/office/officeart/2005/8/layout/pList2"/>
    <dgm:cxn modelId="{D2A011DE-28F6-440F-8745-643EDCDD91DF}" srcId="{DFBCF3F5-AD1C-4EFB-B0B4-5284AD75C0F6}" destId="{1CFBDE63-DEE0-491E-87AB-F0B9003E61B4}" srcOrd="4" destOrd="0" parTransId="{CD3549F0-C753-4379-A418-E8C4FBD55326}" sibTransId="{883EA51F-D696-4648-AD10-BD144CE62387}"/>
    <dgm:cxn modelId="{DBD39FEC-16ED-45B2-A6CF-392E76F73084}" type="presOf" srcId="{5283DEE5-7E62-4402-B35E-2E028E8D6266}" destId="{7100F18D-FDA3-498B-8B32-D35A1DC243A8}" srcOrd="0" destOrd="0" presId="urn:microsoft.com/office/officeart/2005/8/layout/pList2"/>
    <dgm:cxn modelId="{82278026-B310-45AE-8F5D-A5514D0C2FEE}" srcId="{DFBCF3F5-AD1C-4EFB-B0B4-5284AD75C0F6}" destId="{5283DEE5-7E62-4402-B35E-2E028E8D6266}" srcOrd="3" destOrd="0" parTransId="{7069981C-2004-4223-BE08-4EB2030E44DF}" sibTransId="{1C0ABE14-A631-41C7-A70C-F20FFC1428E3}"/>
    <dgm:cxn modelId="{AB0B9053-9B18-4E95-A9AD-A3CF8CFF4716}" srcId="{DFBCF3F5-AD1C-4EFB-B0B4-5284AD75C0F6}" destId="{EAEA4CAF-9B18-4F1C-8A0E-50E11ED171D4}" srcOrd="6" destOrd="0" parTransId="{D93E8C87-2D88-49FD-992E-8C12138A6772}" sibTransId="{C1E0F219-1729-4C18-9371-580BDD8A46E6}"/>
    <dgm:cxn modelId="{3A88E0D7-382D-48E5-9FD2-11E866F6CEA1}" type="presOf" srcId="{1CEB3DE9-80A3-4550-A456-D1E40DF82D9A}" destId="{298CE895-D15B-425A-951F-3D8C7C10137E}" srcOrd="0" destOrd="0" presId="urn:microsoft.com/office/officeart/2005/8/layout/pList2"/>
    <dgm:cxn modelId="{F323C528-861C-4D1D-820E-166E32675256}" type="presOf" srcId="{1BD5BA4B-5594-47EF-8C08-0EDF0F88D081}" destId="{D64A8D25-7447-4463-82F3-992B564FB99D}"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B7C22164-8C3D-449A-BAB5-2E1144F1D7C2}" type="presOf" srcId="{B59AEDF1-11EC-48C1-8017-A22ED3B7F9E8}" destId="{280AEFE3-16EE-4758-B7C5-08E0F57CB472}" srcOrd="0" destOrd="0" presId="urn:microsoft.com/office/officeart/2005/8/layout/pList2"/>
    <dgm:cxn modelId="{718ECA2C-102F-4F6C-898C-001CAF1D4280}" type="presOf" srcId="{91A9F37F-3CF5-4698-AF2B-AB2BBCC22A6C}" destId="{266A036E-128D-433A-8E8A-96BEF934071A}" srcOrd="0" destOrd="0" presId="urn:microsoft.com/office/officeart/2005/8/layout/pList2"/>
    <dgm:cxn modelId="{D2FDE5BD-C723-4290-BC82-399994BFA7DB}" type="presOf" srcId="{8D97D584-9FAC-4CE5-82F8-FA7674CDF107}" destId="{A71B1713-3A62-4269-9C2F-27B61DD3C240}"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4F68216F-1CFF-46EB-A524-03E21827633B}" type="presOf" srcId="{98FA327A-6A5A-4B9F-BB15-7947DBD8CAD5}" destId="{39BF020D-EB1B-4512-AC57-8F25F24C4394}" srcOrd="0" destOrd="0" presId="urn:microsoft.com/office/officeart/2005/8/layout/pList2"/>
    <dgm:cxn modelId="{631F8667-937A-451D-B566-7822AF99B4EB}" type="presOf" srcId="{EAEA4CAF-9B18-4F1C-8A0E-50E11ED171D4}" destId="{89575AFF-8CFD-467F-8DB8-B014D4564FE5}"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7CAC5CBF-6689-4B99-8B31-FC63BC69C734}" type="presOf" srcId="{DFBCF3F5-AD1C-4EFB-B0B4-5284AD75C0F6}" destId="{C6A49AD3-6ECC-46FA-88C9-D06B727E2496}" srcOrd="0" destOrd="0" presId="urn:microsoft.com/office/officeart/2005/8/layout/pList2"/>
    <dgm:cxn modelId="{B8ED5A9C-D677-4091-BC68-67B76F755CB8}" type="presParOf" srcId="{C6A49AD3-6ECC-46FA-88C9-D06B727E2496}" destId="{8E9D602F-343A-4973-A006-8EE57137E16F}" srcOrd="0" destOrd="0" presId="urn:microsoft.com/office/officeart/2005/8/layout/pList2"/>
    <dgm:cxn modelId="{EC3A17AA-E81E-49FA-A06D-F6F31C1EB2F8}" type="presParOf" srcId="{C6A49AD3-6ECC-46FA-88C9-D06B727E2496}" destId="{2C89E8BB-92B6-4E1D-B538-5D46627267BC}" srcOrd="1" destOrd="0" presId="urn:microsoft.com/office/officeart/2005/8/layout/pList2"/>
    <dgm:cxn modelId="{F0D6C765-F262-4D54-A747-48F1D1DC7071}" type="presParOf" srcId="{2C89E8BB-92B6-4E1D-B538-5D46627267BC}" destId="{7528D977-E85A-421C-BB60-5D1FD7BBC049}" srcOrd="0" destOrd="0" presId="urn:microsoft.com/office/officeart/2005/8/layout/pList2"/>
    <dgm:cxn modelId="{ACF88416-DF7D-4635-BA0E-12CDF5C9DA81}" type="presParOf" srcId="{7528D977-E85A-421C-BB60-5D1FD7BBC049}" destId="{EB367EFE-84B4-48B8-B326-5A356E654C9B}" srcOrd="0" destOrd="0" presId="urn:microsoft.com/office/officeart/2005/8/layout/pList2"/>
    <dgm:cxn modelId="{862B7B98-A319-4DE5-BF29-09E3B71F15DD}" type="presParOf" srcId="{7528D977-E85A-421C-BB60-5D1FD7BBC049}" destId="{19C42AB0-CA6F-42D9-A260-C9105FBE8192}" srcOrd="1" destOrd="0" presId="urn:microsoft.com/office/officeart/2005/8/layout/pList2"/>
    <dgm:cxn modelId="{650F194B-0755-484F-9120-DD33F3C05799}" type="presParOf" srcId="{7528D977-E85A-421C-BB60-5D1FD7BBC049}" destId="{7D5E0B92-567E-422C-9985-5ED215A53A04}" srcOrd="2" destOrd="0" presId="urn:microsoft.com/office/officeart/2005/8/layout/pList2"/>
    <dgm:cxn modelId="{DFB66186-D9BC-4EF3-85B0-D7BCD6DA4479}" type="presParOf" srcId="{2C89E8BB-92B6-4E1D-B538-5D46627267BC}" destId="{280AEFE3-16EE-4758-B7C5-08E0F57CB472}" srcOrd="1" destOrd="0" presId="urn:microsoft.com/office/officeart/2005/8/layout/pList2"/>
    <dgm:cxn modelId="{911F73A0-5B2A-4564-8FC5-817E9B212732}" type="presParOf" srcId="{2C89E8BB-92B6-4E1D-B538-5D46627267BC}" destId="{2455CF68-3AFC-427D-9B9F-CAF9A48BB7CB}" srcOrd="2" destOrd="0" presId="urn:microsoft.com/office/officeart/2005/8/layout/pList2"/>
    <dgm:cxn modelId="{EEF69A29-A593-4834-8C00-5352BFDF6184}" type="presParOf" srcId="{2455CF68-3AFC-427D-9B9F-CAF9A48BB7CB}" destId="{E85916AF-48FB-4B97-B52C-D527FC8E8CA4}" srcOrd="0" destOrd="0" presId="urn:microsoft.com/office/officeart/2005/8/layout/pList2"/>
    <dgm:cxn modelId="{590EDBDE-C979-46EA-9F6D-69F57DED4656}" type="presParOf" srcId="{2455CF68-3AFC-427D-9B9F-CAF9A48BB7CB}" destId="{939ACD56-4C2D-4B5D-8C14-0F5068350637}" srcOrd="1" destOrd="0" presId="urn:microsoft.com/office/officeart/2005/8/layout/pList2"/>
    <dgm:cxn modelId="{4ECCC96D-F8A1-486F-B3B9-56079F3FD71A}" type="presParOf" srcId="{2455CF68-3AFC-427D-9B9F-CAF9A48BB7CB}" destId="{C1B8A438-8AED-4079-89EC-740E253CD7A1}" srcOrd="2" destOrd="0" presId="urn:microsoft.com/office/officeart/2005/8/layout/pList2"/>
    <dgm:cxn modelId="{71D4DB99-C58F-4CA0-90CD-89A2F5AC78F4}" type="presParOf" srcId="{2C89E8BB-92B6-4E1D-B538-5D46627267BC}" destId="{C21FC76F-C4D0-4EA0-BC1E-BD651B698EB1}" srcOrd="3" destOrd="0" presId="urn:microsoft.com/office/officeart/2005/8/layout/pList2"/>
    <dgm:cxn modelId="{C84EB613-DA45-4A08-AAA4-4EF1F6E43471}" type="presParOf" srcId="{2C89E8BB-92B6-4E1D-B538-5D46627267BC}" destId="{F187973F-4C69-4A58-8EF9-831F2D31C275}" srcOrd="4" destOrd="0" presId="urn:microsoft.com/office/officeart/2005/8/layout/pList2"/>
    <dgm:cxn modelId="{0EAE5D2A-A075-45C8-90A8-771ECCE5022E}" type="presParOf" srcId="{F187973F-4C69-4A58-8EF9-831F2D31C275}" destId="{79856AC3-9BD6-48B9-95E6-BF2B5C46BAFE}" srcOrd="0" destOrd="0" presId="urn:microsoft.com/office/officeart/2005/8/layout/pList2"/>
    <dgm:cxn modelId="{64AE837E-BCC4-478F-8649-04C4A9FF655A}" type="presParOf" srcId="{F187973F-4C69-4A58-8EF9-831F2D31C275}" destId="{FC69B9AC-341E-4B93-911D-11AB7F955A4C}" srcOrd="1" destOrd="0" presId="urn:microsoft.com/office/officeart/2005/8/layout/pList2"/>
    <dgm:cxn modelId="{44AD56E2-5723-4F0B-9988-982E8F063F6C}" type="presParOf" srcId="{F187973F-4C69-4A58-8EF9-831F2D31C275}" destId="{55290674-42B0-499B-8284-246D004E82D0}" srcOrd="2" destOrd="0" presId="urn:microsoft.com/office/officeart/2005/8/layout/pList2"/>
    <dgm:cxn modelId="{073EC0D4-0302-477C-9BE8-05D0CCED8936}" type="presParOf" srcId="{2C89E8BB-92B6-4E1D-B538-5D46627267BC}" destId="{1DC9002F-C5BB-4A16-9775-A159837AF3C9}" srcOrd="5" destOrd="0" presId="urn:microsoft.com/office/officeart/2005/8/layout/pList2"/>
    <dgm:cxn modelId="{84A807DA-268B-445E-9CC0-4E622B003BCA}" type="presParOf" srcId="{2C89E8BB-92B6-4E1D-B538-5D46627267BC}" destId="{C8CABCC7-6D56-4A21-85F1-DD916D7CC555}" srcOrd="6" destOrd="0" presId="urn:microsoft.com/office/officeart/2005/8/layout/pList2"/>
    <dgm:cxn modelId="{EFE96947-02CE-46F1-91C4-28BED6643DFF}" type="presParOf" srcId="{C8CABCC7-6D56-4A21-85F1-DD916D7CC555}" destId="{7100F18D-FDA3-498B-8B32-D35A1DC243A8}" srcOrd="0" destOrd="0" presId="urn:microsoft.com/office/officeart/2005/8/layout/pList2"/>
    <dgm:cxn modelId="{0399DCB0-15DF-4B7E-AEA4-39D0C822225B}" type="presParOf" srcId="{C8CABCC7-6D56-4A21-85F1-DD916D7CC555}" destId="{63582307-B61B-45D7-A43E-64909A56EC1F}" srcOrd="1" destOrd="0" presId="urn:microsoft.com/office/officeart/2005/8/layout/pList2"/>
    <dgm:cxn modelId="{54FE3EAF-C395-4C18-843A-F68C2C5A1EF9}" type="presParOf" srcId="{C8CABCC7-6D56-4A21-85F1-DD916D7CC555}" destId="{CA086B9B-2BAE-4014-B341-703A8C502AAF}" srcOrd="2" destOrd="0" presId="urn:microsoft.com/office/officeart/2005/8/layout/pList2"/>
    <dgm:cxn modelId="{E0E2EF72-40E6-4AE9-ABD3-F9AAAB405C7A}" type="presParOf" srcId="{2C89E8BB-92B6-4E1D-B538-5D46627267BC}" destId="{5CB0D6B2-2F0C-4C32-B798-756A2B7FC934}" srcOrd="7" destOrd="0" presId="urn:microsoft.com/office/officeart/2005/8/layout/pList2"/>
    <dgm:cxn modelId="{6ABC742D-6D57-4E8C-8ED3-8A1F22953B0D}" type="presParOf" srcId="{2C89E8BB-92B6-4E1D-B538-5D46627267BC}" destId="{317BEB1B-964D-4B01-B982-278089613E96}" srcOrd="8" destOrd="0" presId="urn:microsoft.com/office/officeart/2005/8/layout/pList2"/>
    <dgm:cxn modelId="{95E4F136-781D-4B63-BC34-ED30FCE1A529}" type="presParOf" srcId="{317BEB1B-964D-4B01-B982-278089613E96}" destId="{1B4AB26D-BF83-4BB8-AF59-117298739F1C}" srcOrd="0" destOrd="0" presId="urn:microsoft.com/office/officeart/2005/8/layout/pList2"/>
    <dgm:cxn modelId="{70CED9C3-E544-4878-B659-CABA066A82F5}" type="presParOf" srcId="{317BEB1B-964D-4B01-B982-278089613E96}" destId="{41B374B1-6788-4A4C-AFAE-F6BD10DCBF7D}" srcOrd="1" destOrd="0" presId="urn:microsoft.com/office/officeart/2005/8/layout/pList2"/>
    <dgm:cxn modelId="{E7EC7E7C-A430-45F5-9DDE-696592741651}" type="presParOf" srcId="{317BEB1B-964D-4B01-B982-278089613E96}" destId="{E7015069-06E2-4C81-BDDC-A52EC2C71C8C}" srcOrd="2" destOrd="0" presId="urn:microsoft.com/office/officeart/2005/8/layout/pList2"/>
    <dgm:cxn modelId="{70722D2B-5CC0-4670-B00A-0C1782D445C8}" type="presParOf" srcId="{2C89E8BB-92B6-4E1D-B538-5D46627267BC}" destId="{75F29AD1-844B-4AB2-9D9A-D4533A43823A}" srcOrd="9" destOrd="0" presId="urn:microsoft.com/office/officeart/2005/8/layout/pList2"/>
    <dgm:cxn modelId="{8BDFC24C-9ADB-4260-A8EC-27DC00825227}" type="presParOf" srcId="{2C89E8BB-92B6-4E1D-B538-5D46627267BC}" destId="{1277668D-BBE8-458D-8554-F2EA50B3446D}" srcOrd="10" destOrd="0" presId="urn:microsoft.com/office/officeart/2005/8/layout/pList2"/>
    <dgm:cxn modelId="{AA953742-9AA4-42C7-BCC5-C86A46A4CB2F}" type="presParOf" srcId="{1277668D-BBE8-458D-8554-F2EA50B3446D}" destId="{E48E5017-C529-49FB-9755-83B8047EA0E6}" srcOrd="0" destOrd="0" presId="urn:microsoft.com/office/officeart/2005/8/layout/pList2"/>
    <dgm:cxn modelId="{D7D9DDAB-BAD9-4B9F-9516-565AB45E11C4}" type="presParOf" srcId="{1277668D-BBE8-458D-8554-F2EA50B3446D}" destId="{13FDD069-A291-4718-8674-EEFC010921A8}" srcOrd="1" destOrd="0" presId="urn:microsoft.com/office/officeart/2005/8/layout/pList2"/>
    <dgm:cxn modelId="{00234902-7BDC-49BB-99F7-5449F2B091E1}" type="presParOf" srcId="{1277668D-BBE8-458D-8554-F2EA50B3446D}" destId="{546D9079-3DE2-438B-B464-85BC94D753B9}" srcOrd="2" destOrd="0" presId="urn:microsoft.com/office/officeart/2005/8/layout/pList2"/>
    <dgm:cxn modelId="{64E5AC5B-2957-4402-B738-57C7B90E8A95}" type="presParOf" srcId="{2C89E8BB-92B6-4E1D-B538-5D46627267BC}" destId="{AEC78FC5-A5DB-405A-90DE-152679FDAFE3}" srcOrd="11" destOrd="0" presId="urn:microsoft.com/office/officeart/2005/8/layout/pList2"/>
    <dgm:cxn modelId="{F521842F-8EB6-4AE7-BD68-9BFE8EE29F02}" type="presParOf" srcId="{2C89E8BB-92B6-4E1D-B538-5D46627267BC}" destId="{880F7AC4-0506-4EC3-999F-240F6D87530C}" srcOrd="12" destOrd="0" presId="urn:microsoft.com/office/officeart/2005/8/layout/pList2"/>
    <dgm:cxn modelId="{7587711E-4B67-44EC-8B5B-85F560B72E4C}" type="presParOf" srcId="{880F7AC4-0506-4EC3-999F-240F6D87530C}" destId="{89575AFF-8CFD-467F-8DB8-B014D4564FE5}" srcOrd="0" destOrd="0" presId="urn:microsoft.com/office/officeart/2005/8/layout/pList2"/>
    <dgm:cxn modelId="{B7E13ED9-1246-417F-98CC-937E32E638AE}" type="presParOf" srcId="{880F7AC4-0506-4EC3-999F-240F6D87530C}" destId="{6E11A8A0-B4EA-413B-A96A-77910704F35C}" srcOrd="1" destOrd="0" presId="urn:microsoft.com/office/officeart/2005/8/layout/pList2"/>
    <dgm:cxn modelId="{6072BFBF-312E-46A2-B8A4-1219B220A05D}" type="presParOf" srcId="{880F7AC4-0506-4EC3-999F-240F6D87530C}" destId="{2226F52B-D74C-4B0C-AFF6-19716C5A97A1}" srcOrd="2" destOrd="0" presId="urn:microsoft.com/office/officeart/2005/8/layout/pList2"/>
    <dgm:cxn modelId="{38DF6B6F-1164-41E3-966B-3151AF685E8C}" type="presParOf" srcId="{2C89E8BB-92B6-4E1D-B538-5D46627267BC}" destId="{8C2BD4B3-4AA9-4747-AB79-79543F641F87}" srcOrd="13" destOrd="0" presId="urn:microsoft.com/office/officeart/2005/8/layout/pList2"/>
    <dgm:cxn modelId="{DD5177C2-9FAF-49A3-AAFC-6817C32E07EC}" type="presParOf" srcId="{2C89E8BB-92B6-4E1D-B538-5D46627267BC}" destId="{89ADB73F-9600-48A6-9FC7-6D3AA0FA368E}" srcOrd="14" destOrd="0" presId="urn:microsoft.com/office/officeart/2005/8/layout/pList2"/>
    <dgm:cxn modelId="{847DB1FF-5DFF-4F9C-86F6-6095DA6B028F}" type="presParOf" srcId="{89ADB73F-9600-48A6-9FC7-6D3AA0FA368E}" destId="{266A036E-128D-433A-8E8A-96BEF934071A}" srcOrd="0" destOrd="0" presId="urn:microsoft.com/office/officeart/2005/8/layout/pList2"/>
    <dgm:cxn modelId="{B134E2F3-E3A8-44DB-A980-3381F3216541}" type="presParOf" srcId="{89ADB73F-9600-48A6-9FC7-6D3AA0FA368E}" destId="{78E03434-7F6D-4BDA-9860-A44673158A7A}" srcOrd="1" destOrd="0" presId="urn:microsoft.com/office/officeart/2005/8/layout/pList2"/>
    <dgm:cxn modelId="{12823ED6-52E8-49A4-8B94-8F5D0F8ED63E}" type="presParOf" srcId="{89ADB73F-9600-48A6-9FC7-6D3AA0FA368E}" destId="{E2FEAFF9-11D1-4E6A-BD30-0C935B3B9913}" srcOrd="2" destOrd="0" presId="urn:microsoft.com/office/officeart/2005/8/layout/pList2"/>
    <dgm:cxn modelId="{10257708-BD47-4B83-9D3F-7A8C3C52C7A9}" type="presParOf" srcId="{2C89E8BB-92B6-4E1D-B538-5D46627267BC}" destId="{39BF020D-EB1B-4512-AC57-8F25F24C4394}" srcOrd="15" destOrd="0" presId="urn:microsoft.com/office/officeart/2005/8/layout/pList2"/>
    <dgm:cxn modelId="{4A24C88A-BAE6-4C08-B366-9BC1D360D568}" type="presParOf" srcId="{2C89E8BB-92B6-4E1D-B538-5D46627267BC}" destId="{25157B19-C81D-403C-B348-3BD784F64B94}" srcOrd="16" destOrd="0" presId="urn:microsoft.com/office/officeart/2005/8/layout/pList2"/>
    <dgm:cxn modelId="{A602E8FB-A1BD-4171-AAF6-627121CE4365}" type="presParOf" srcId="{25157B19-C81D-403C-B348-3BD784F64B94}" destId="{D64A8D25-7447-4463-82F3-992B564FB99D}" srcOrd="0" destOrd="0" presId="urn:microsoft.com/office/officeart/2005/8/layout/pList2"/>
    <dgm:cxn modelId="{859FF43F-F235-4E08-B0C1-0295099BA5CA}" type="presParOf" srcId="{25157B19-C81D-403C-B348-3BD784F64B94}" destId="{4E0C99E4-9D97-446F-9DF4-60379C6630D3}" srcOrd="1" destOrd="0" presId="urn:microsoft.com/office/officeart/2005/8/layout/pList2"/>
    <dgm:cxn modelId="{59E72532-36CC-47B4-A22F-46681EFA8B70}" type="presParOf" srcId="{25157B19-C81D-403C-B348-3BD784F64B94}" destId="{6DED3343-B29E-40E6-B015-E6C2790F34D1}" srcOrd="2" destOrd="0" presId="urn:microsoft.com/office/officeart/2005/8/layout/pList2"/>
    <dgm:cxn modelId="{23C7C545-2E2B-46FB-B05D-5D1505E1C979}" type="presParOf" srcId="{2C89E8BB-92B6-4E1D-B538-5D46627267BC}" destId="{298CE895-D15B-425A-951F-3D8C7C10137E}" srcOrd="17" destOrd="0" presId="urn:microsoft.com/office/officeart/2005/8/layout/pList2"/>
    <dgm:cxn modelId="{1E182C0E-B3BB-452C-8636-D48CBD1E976D}" type="presParOf" srcId="{2C89E8BB-92B6-4E1D-B538-5D46627267BC}" destId="{79322CA0-F811-435B-AFBB-47ECA1DF8723}" srcOrd="18" destOrd="0" presId="urn:microsoft.com/office/officeart/2005/8/layout/pList2"/>
    <dgm:cxn modelId="{A25CBA8B-D13A-4B5B-AF54-6D0AE56DD1D1}" type="presParOf" srcId="{79322CA0-F811-435B-AFBB-47ECA1DF8723}" destId="{B37EADCF-D736-4F0A-88E5-AE65A0144C34}" srcOrd="0" destOrd="0" presId="urn:microsoft.com/office/officeart/2005/8/layout/pList2"/>
    <dgm:cxn modelId="{69A454EA-B62C-4792-9B8B-E5CC33725C4C}" type="presParOf" srcId="{79322CA0-F811-435B-AFBB-47ECA1DF8723}" destId="{9DC24064-FCAD-4B8A-BF6D-8716739D34D8}" srcOrd="1" destOrd="0" presId="urn:microsoft.com/office/officeart/2005/8/layout/pList2"/>
    <dgm:cxn modelId="{F627DE7B-0BF4-4736-84E8-91921105BB1A}" type="presParOf" srcId="{79322CA0-F811-435B-AFBB-47ECA1DF8723}" destId="{A7EA7033-C333-4524-8BC3-8827C2A62F97}" srcOrd="2" destOrd="0" presId="urn:microsoft.com/office/officeart/2005/8/layout/pList2"/>
    <dgm:cxn modelId="{C157368F-9BDE-4B73-BCF5-CFDC392909FF}" type="presParOf" srcId="{2C89E8BB-92B6-4E1D-B538-5D46627267BC}" destId="{A71B1713-3A62-4269-9C2F-27B61DD3C240}" srcOrd="19" destOrd="0" presId="urn:microsoft.com/office/officeart/2005/8/layout/pList2"/>
    <dgm:cxn modelId="{3854164E-60E8-4344-B886-4C70B33B3138}" type="presParOf" srcId="{2C89E8BB-92B6-4E1D-B538-5D46627267BC}" destId="{6AEC4A7C-8445-4E1D-8AA7-84FDF4CFD6BE}" srcOrd="20" destOrd="0" presId="urn:microsoft.com/office/officeart/2005/8/layout/pList2"/>
    <dgm:cxn modelId="{704627B8-2A19-4EED-8D73-82B1A0B1DC54}" type="presParOf" srcId="{6AEC4A7C-8445-4E1D-8AA7-84FDF4CFD6BE}" destId="{C30870A8-C8E4-4F07-9B5E-8A42F729BDB0}" srcOrd="0" destOrd="0" presId="urn:microsoft.com/office/officeart/2005/8/layout/pList2"/>
    <dgm:cxn modelId="{E63F0A92-36DD-4591-9EB3-81E617DF1ADE}" type="presParOf" srcId="{6AEC4A7C-8445-4E1D-8AA7-84FDF4CFD6BE}" destId="{7DFB5875-9352-4782-B746-43E861BF0112}" srcOrd="1" destOrd="0" presId="urn:microsoft.com/office/officeart/2005/8/layout/pList2"/>
    <dgm:cxn modelId="{54696061-55D2-448B-BB85-A95000C3863E}"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69591-4A74-41DA-B11E-63A5178DBA22}">
      <dsp:nvSpPr>
        <dsp:cNvPr id="0" name=""/>
        <dsp:cNvSpPr/>
      </dsp:nvSpPr>
      <dsp:spPr>
        <a:xfrm>
          <a:off x="17586" y="200089"/>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1</a:t>
          </a:r>
        </a:p>
      </dsp:txBody>
      <dsp:txXfrm>
        <a:off x="17586" y="200089"/>
        <a:ext cx="1257359" cy="391111"/>
      </dsp:txXfrm>
    </dsp:sp>
    <dsp:sp modelId="{A1DEC87C-5708-40D2-BE87-AD229526EAF9}">
      <dsp:nvSpPr>
        <dsp:cNvPr id="0" name=""/>
        <dsp:cNvSpPr/>
      </dsp:nvSpPr>
      <dsp:spPr>
        <a:xfrm>
          <a:off x="9720" y="626014"/>
          <a:ext cx="1788154" cy="427929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About NSCA 2.0</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Tracer Commodities</a:t>
          </a:r>
        </a:p>
        <a:p>
          <a:pPr marL="0" marR="0" lvl="0" indent="0"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Supply Chain Mapping</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Tablet Introduction</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Introduction to CMM</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CMM role play activity</a:t>
          </a:r>
        </a:p>
      </dsp:txBody>
      <dsp:txXfrm>
        <a:off x="62093" y="678387"/>
        <a:ext cx="1683408" cy="4174549"/>
      </dsp:txXfrm>
    </dsp:sp>
    <dsp:sp modelId="{8AC21729-3B03-4E56-A117-B5609DCF8220}">
      <dsp:nvSpPr>
        <dsp:cNvPr id="0" name=""/>
        <dsp:cNvSpPr/>
      </dsp:nvSpPr>
      <dsp:spPr>
        <a:xfrm>
          <a:off x="1533873" y="239122"/>
          <a:ext cx="548925" cy="3130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a:off x="1533873" y="301731"/>
        <a:ext cx="455011" cy="187828"/>
      </dsp:txXfrm>
    </dsp:sp>
    <dsp:sp modelId="{FECA37C1-9446-42FA-A070-1806DC1A8E01}">
      <dsp:nvSpPr>
        <dsp:cNvPr id="0" name=""/>
        <dsp:cNvSpPr/>
      </dsp:nvSpPr>
      <dsp:spPr>
        <a:xfrm>
          <a:off x="2310654" y="200089"/>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2</a:t>
          </a:r>
        </a:p>
      </dsp:txBody>
      <dsp:txXfrm>
        <a:off x="2310654" y="200089"/>
        <a:ext cx="1257359" cy="391111"/>
      </dsp:txXfrm>
    </dsp:sp>
    <dsp:sp modelId="{F8B94307-BE90-44AC-8666-32E47C7BB593}">
      <dsp:nvSpPr>
        <dsp:cNvPr id="0" name=""/>
        <dsp:cNvSpPr/>
      </dsp:nvSpPr>
      <dsp:spPr>
        <a:xfrm>
          <a:off x="2302788" y="626014"/>
          <a:ext cx="1788154" cy="427929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KPIs introduction</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KPI role play activity</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NSCA timeline</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NSCA Sample</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Data collection – before you go, what to bring and methods</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Creating a hot spot</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0" marR="0" lvl="0" indent="0" algn="l" defTabSz="914400" eaLnBrk="1" fontAlgn="auto" latinLnBrk="0" hangingPunct="1">
            <a:lnSpc>
              <a:spcPct val="100000"/>
            </a:lnSpc>
            <a:spcBef>
              <a:spcPct val="0"/>
            </a:spcBef>
            <a:spcAft>
              <a:spcPts val="0"/>
            </a:spcAft>
            <a:buClrTx/>
            <a:buSzTx/>
            <a:buFontTx/>
            <a:buChar char="••"/>
            <a:tabLst/>
            <a:defRPr/>
          </a:pPr>
          <a:endParaRPr lang="en-US" sz="1400" kern="1200" dirty="0"/>
        </a:p>
      </dsp:txBody>
      <dsp:txXfrm>
        <a:off x="2355161" y="678387"/>
        <a:ext cx="1683408" cy="4174549"/>
      </dsp:txXfrm>
    </dsp:sp>
    <dsp:sp modelId="{C5DCE8E9-2B18-4B63-8C63-8C737F1E9459}">
      <dsp:nvSpPr>
        <dsp:cNvPr id="0" name=""/>
        <dsp:cNvSpPr/>
      </dsp:nvSpPr>
      <dsp:spPr>
        <a:xfrm>
          <a:off x="3826940" y="239122"/>
          <a:ext cx="548925" cy="3130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a:off x="3826940" y="301731"/>
        <a:ext cx="455011" cy="187828"/>
      </dsp:txXfrm>
    </dsp:sp>
    <dsp:sp modelId="{72197538-DCEE-4659-81DA-F7D0CF7E250C}">
      <dsp:nvSpPr>
        <dsp:cNvPr id="0" name=""/>
        <dsp:cNvSpPr/>
      </dsp:nvSpPr>
      <dsp:spPr>
        <a:xfrm>
          <a:off x="4603721" y="200089"/>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3</a:t>
          </a:r>
        </a:p>
      </dsp:txBody>
      <dsp:txXfrm>
        <a:off x="4603721" y="200089"/>
        <a:ext cx="1257359" cy="391111"/>
      </dsp:txXfrm>
    </dsp:sp>
    <dsp:sp modelId="{DCD5693B-AC4A-4613-9787-8C709B9B45EA}">
      <dsp:nvSpPr>
        <dsp:cNvPr id="0" name=""/>
        <dsp:cNvSpPr/>
      </dsp:nvSpPr>
      <dsp:spPr>
        <a:xfrm>
          <a:off x="4527342" y="704469"/>
          <a:ext cx="1788154" cy="427929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a:t>Field testing!!</a:t>
          </a:r>
          <a:r>
            <a:rPr lang="en-US" sz="1400" kern="1200" dirty="0"/>
            <a:t> </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Feedback from pilot</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Importance of data quality </a:t>
          </a:r>
        </a:p>
      </dsp:txBody>
      <dsp:txXfrm>
        <a:off x="4579715" y="756842"/>
        <a:ext cx="1683408" cy="4174549"/>
      </dsp:txXfrm>
    </dsp:sp>
    <dsp:sp modelId="{9E703FFE-D686-499A-9300-7403DD266E38}">
      <dsp:nvSpPr>
        <dsp:cNvPr id="0" name=""/>
        <dsp:cNvSpPr/>
      </dsp:nvSpPr>
      <dsp:spPr>
        <a:xfrm rot="51770">
          <a:off x="6119977" y="256623"/>
          <a:ext cx="548987" cy="3130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a:off x="6119982" y="318525"/>
        <a:ext cx="455073" cy="187828"/>
      </dsp:txXfrm>
    </dsp:sp>
    <dsp:sp modelId="{46E0EE6C-4D8E-4DAC-9FD3-B01923887D07}">
      <dsp:nvSpPr>
        <dsp:cNvPr id="0" name=""/>
        <dsp:cNvSpPr/>
      </dsp:nvSpPr>
      <dsp:spPr>
        <a:xfrm>
          <a:off x="6896789" y="234623"/>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4</a:t>
          </a:r>
        </a:p>
      </dsp:txBody>
      <dsp:txXfrm>
        <a:off x="6896789" y="234623"/>
        <a:ext cx="1257359" cy="391111"/>
      </dsp:txXfrm>
    </dsp:sp>
    <dsp:sp modelId="{80CED3C9-D468-4200-8983-2B9A1FC297FF}">
      <dsp:nvSpPr>
        <dsp:cNvPr id="0" name=""/>
        <dsp:cNvSpPr/>
      </dsp:nvSpPr>
      <dsp:spPr>
        <a:xfrm>
          <a:off x="6888924" y="659991"/>
          <a:ext cx="1788154" cy="421078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Further feedback from pilot</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Preparing for real-life implementation</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Last questions</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Final team assignments and packets</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Closing </a:t>
          </a:r>
        </a:p>
      </dsp:txBody>
      <dsp:txXfrm>
        <a:off x="6941297" y="712364"/>
        <a:ext cx="1683408" cy="41060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881706" y="-748095"/>
          <a:ext cx="5814192" cy="5814192"/>
        </a:xfrm>
        <a:prstGeom prst="blockArc">
          <a:avLst>
            <a:gd name="adj1" fmla="val 18900000"/>
            <a:gd name="adj2" fmla="val 2700000"/>
            <a:gd name="adj3" fmla="val 37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61828" y="4318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a:lnSpc>
              <a:spcPct val="100000"/>
            </a:lnSpc>
            <a:spcBef>
              <a:spcPct val="0"/>
            </a:spcBef>
            <a:spcAft>
              <a:spcPts val="0"/>
            </a:spcAft>
          </a:pPr>
          <a:r>
            <a:rPr lang="en-US" sz="2100" b="1" i="0" kern="1200" dirty="0">
              <a:solidFill>
                <a:schemeClr val="bg1"/>
              </a:solidFill>
              <a:latin typeface="+mj-lt"/>
            </a:rPr>
            <a:t>1. Supply Chain Mapping </a:t>
          </a:r>
        </a:p>
        <a:p>
          <a:pPr lvl="0" algn="l" defTabSz="933450">
            <a:lnSpc>
              <a:spcPct val="100000"/>
            </a:lnSpc>
            <a:spcBef>
              <a:spcPct val="0"/>
            </a:spcBef>
            <a:spcAft>
              <a:spcPts val="0"/>
            </a:spcAft>
          </a:pPr>
          <a:r>
            <a:rPr kumimoji="0" lang="en-US" altLang="en-US" sz="1600" b="0" i="0" u="none" strike="noStrike" kern="1200"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kern="1200" dirty="0">
            <a:solidFill>
              <a:schemeClr val="bg1"/>
            </a:solidFill>
            <a:latin typeface="+mj-lt"/>
          </a:endParaRPr>
        </a:p>
      </dsp:txBody>
      <dsp:txXfrm>
        <a:off x="561828" y="431800"/>
        <a:ext cx="7177950" cy="863600"/>
      </dsp:txXfrm>
    </dsp:sp>
    <dsp:sp modelId="{569AC37E-6726-4238-A57A-C8434D5D0F1D}">
      <dsp:nvSpPr>
        <dsp:cNvPr id="0" name=""/>
        <dsp:cNvSpPr/>
      </dsp:nvSpPr>
      <dsp:spPr>
        <a:xfrm>
          <a:off x="59978" y="3238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75345" y="1727200"/>
          <a:ext cx="6864031"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a:lnSpc>
              <a:spcPct val="100000"/>
            </a:lnSpc>
            <a:spcBef>
              <a:spcPct val="0"/>
            </a:spcBef>
            <a:spcAft>
              <a:spcPts val="0"/>
            </a:spcAft>
          </a:pPr>
          <a:r>
            <a:rPr lang="en-US" sz="2100" b="1" kern="1200" dirty="0"/>
            <a:t>2. Capability and Functionality Assessment</a:t>
          </a:r>
        </a:p>
        <a:p>
          <a:pPr lvl="0" algn="l" defTabSz="933450">
            <a:lnSpc>
              <a:spcPct val="100000"/>
            </a:lnSpc>
            <a:spcBef>
              <a:spcPct val="0"/>
            </a:spcBef>
            <a:spcAft>
              <a:spcPts val="0"/>
            </a:spcAft>
          </a:pPr>
          <a:r>
            <a:rPr kumimoji="0" lang="en-US" sz="1600" b="0" i="0" u="none" strike="noStrike" kern="1200"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kern="1200" dirty="0">
            <a:solidFill>
              <a:schemeClr val="bg1"/>
            </a:solidFill>
            <a:latin typeface="+mj-lt"/>
          </a:endParaRPr>
        </a:p>
      </dsp:txBody>
      <dsp:txXfrm>
        <a:off x="875345" y="1727200"/>
        <a:ext cx="6864031" cy="863600"/>
      </dsp:txXfrm>
    </dsp:sp>
    <dsp:sp modelId="{787C164B-CFCE-47AF-B262-314E9E0E1285}">
      <dsp:nvSpPr>
        <dsp:cNvPr id="0" name=""/>
        <dsp:cNvSpPr/>
      </dsp:nvSpPr>
      <dsp:spPr>
        <a:xfrm>
          <a:off x="373897" y="16192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99728" y="30226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a:lnSpc>
              <a:spcPct val="100000"/>
            </a:lnSpc>
            <a:spcBef>
              <a:spcPct val="0"/>
            </a:spcBef>
            <a:spcAft>
              <a:spcPts val="0"/>
            </a:spcAft>
          </a:pPr>
          <a:r>
            <a:rPr lang="en-US" sz="2100" b="1" kern="1200" dirty="0">
              <a:solidFill>
                <a:schemeClr val="bg1"/>
              </a:solidFill>
            </a:rPr>
            <a:t>3. Key Performance Indicators (KPIs)</a:t>
          </a:r>
        </a:p>
        <a:p>
          <a:pPr lvl="0" algn="l" defTabSz="933450">
            <a:lnSpc>
              <a:spcPct val="100000"/>
            </a:lnSpc>
            <a:spcBef>
              <a:spcPct val="0"/>
            </a:spcBef>
            <a:spcAft>
              <a:spcPts val="0"/>
            </a:spcAft>
          </a:pPr>
          <a:r>
            <a:rPr kumimoji="0" lang="en-US" sz="1600" b="0" i="0" u="none" strike="noStrike" kern="1200" cap="none" spc="0" normalizeH="0" baseline="0" noProof="0" dirty="0">
              <a:ln>
                <a:noFill/>
              </a:ln>
              <a:solidFill>
                <a:schemeClr val="bg1"/>
              </a:solidFill>
              <a:effectLst/>
              <a:uLnTx/>
              <a:uFillTx/>
              <a:latin typeface="+mj-lt"/>
              <a:ea typeface="+mn-ea"/>
              <a:cs typeface="+mn-cs"/>
            </a:rPr>
            <a:t>     Measure the performance of a health supply chain</a:t>
          </a:r>
          <a:endParaRPr lang="en-US" sz="1600" b="0" i="0" kern="1200" dirty="0">
            <a:solidFill>
              <a:schemeClr val="bg1"/>
            </a:solidFill>
            <a:latin typeface="+mj-lt"/>
          </a:endParaRPr>
        </a:p>
      </dsp:txBody>
      <dsp:txXfrm>
        <a:off x="599728" y="3022600"/>
        <a:ext cx="7177950" cy="863600"/>
      </dsp:txXfrm>
    </dsp:sp>
    <dsp:sp modelId="{0554BBCD-3515-455D-99C5-6AB7E4130130}">
      <dsp:nvSpPr>
        <dsp:cNvPr id="0" name=""/>
        <dsp:cNvSpPr/>
      </dsp:nvSpPr>
      <dsp:spPr>
        <a:xfrm>
          <a:off x="59978" y="29146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12/21/2018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12/21/2018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design or</a:t>
            </a:r>
            <a:r>
              <a:rPr lang="en-US" dirty="0"/>
              <a:t> layout of slides,</a:t>
            </a:r>
            <a:r>
              <a:rPr lang="en-US" baseline="0" dirty="0"/>
              <a:t> use one of these options:</a:t>
            </a:r>
          </a:p>
          <a:p>
            <a:pPr marL="171450" indent="-171450">
              <a:buFont typeface="Arial" panose="020B0604020202020204" pitchFamily="34" charset="0"/>
              <a:buChar char="•"/>
            </a:pPr>
            <a:r>
              <a:rPr lang="en-US" baseline="0" dirty="0"/>
              <a:t>Go to the “View” menu and select “Slide Master”;</a:t>
            </a:r>
          </a:p>
          <a:p>
            <a:pPr marL="171450" indent="-171450">
              <a:buFont typeface="Arial" panose="020B0604020202020204" pitchFamily="34" charset="0"/>
              <a:buChar char="•"/>
            </a:pPr>
            <a:r>
              <a:rPr lang="en-US" baseline="0" dirty="0"/>
              <a:t>Go to the “Design” tab in Microsoft PowerPoint and choose a different design; </a:t>
            </a:r>
          </a:p>
          <a:p>
            <a:pPr marL="171450" indent="-171450">
              <a:buFont typeface="Arial" panose="020B0604020202020204" pitchFamily="34" charset="0"/>
              <a:buChar char="•"/>
            </a:pPr>
            <a:r>
              <a:rPr lang="en-US" baseline="0" dirty="0"/>
              <a:t>Right click on the slide and select “Layout”.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3550644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dirty="0"/>
              <a:t>23 countries, including three which participated in pilots.</a:t>
            </a:r>
          </a:p>
          <a:p>
            <a:r>
              <a:rPr lang="en-US" altLang="en-US" dirty="0"/>
              <a:t>Reports are available on the internet</a:t>
            </a:r>
          </a:p>
          <a:p>
            <a:r>
              <a:rPr lang="en-US" altLang="en-US" dirty="0"/>
              <a:t>2018</a:t>
            </a:r>
            <a:r>
              <a:rPr lang="en-US" altLang="en-US" baseline="0" dirty="0"/>
              <a:t>/2019 NSCAs are in the planning phase now. </a:t>
            </a:r>
            <a:endParaRPr lang="en-US"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fld id="{C3F249B1-138D-4D24-81B0-F73AF1184C01}" type="slidenum">
              <a:rPr lang="en-US" altLang="en-US" sz="1200">
                <a:solidFill>
                  <a:srgbClr val="000000"/>
                </a:solidFill>
                <a:latin typeface="Times" panose="02020603050405020304" pitchFamily="18" charset="0"/>
              </a:rPr>
              <a:pPr/>
              <a:t>20</a:t>
            </a:fld>
            <a:endParaRPr lang="en-US" altLang="en-US"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606519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21</a:t>
            </a:fld>
            <a:endParaRPr lang="en-US" dirty="0">
              <a:solidFill>
                <a:prstClr val="black"/>
              </a:solidFill>
            </a:endParaRPr>
          </a:p>
        </p:txBody>
      </p:sp>
    </p:spTree>
    <p:extLst>
      <p:ext uri="{BB962C8B-B14F-4D97-AF65-F5344CB8AC3E}">
        <p14:creationId xmlns:p14="http://schemas.microsoft.com/office/powerpoint/2010/main" val="3800812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Place the recommended tracer list for Country X here</a:t>
            </a:r>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a:p>
        </p:txBody>
      </p:sp>
    </p:spTree>
    <p:extLst>
      <p:ext uri="{BB962C8B-B14F-4D97-AF65-F5344CB8AC3E}">
        <p14:creationId xmlns:p14="http://schemas.microsoft.com/office/powerpoint/2010/main" val="1109617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and output preliminary version for Country X</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7341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a:p>
        </p:txBody>
      </p:sp>
    </p:spTree>
    <p:extLst>
      <p:ext uri="{BB962C8B-B14F-4D97-AF65-F5344CB8AC3E}">
        <p14:creationId xmlns:p14="http://schemas.microsoft.com/office/powerpoint/2010/main" val="717596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3013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32</a:t>
            </a:fld>
            <a:endParaRPr lang="en-US" altLang="en-US">
              <a:solidFill>
                <a:srgbClr val="000000"/>
              </a:solidFill>
            </a:endParaRPr>
          </a:p>
        </p:txBody>
      </p:sp>
    </p:spTree>
    <p:extLst>
      <p:ext uri="{BB962C8B-B14F-4D97-AF65-F5344CB8AC3E}">
        <p14:creationId xmlns:p14="http://schemas.microsoft.com/office/powerpoint/2010/main" val="2588908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a:p>
        </p:txBody>
      </p:sp>
    </p:spTree>
    <p:extLst>
      <p:ext uri="{BB962C8B-B14F-4D97-AF65-F5344CB8AC3E}">
        <p14:creationId xmlns:p14="http://schemas.microsoft.com/office/powerpoint/2010/main" val="2635460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Emphasize please take lots of pictures, of both positive examples and negative</a:t>
            </a:r>
            <a:r>
              <a:rPr lang="en-US" baseline="0" dirty="0"/>
              <a:t> examples/challenges, including for validation documents</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a:p>
        </p:txBody>
      </p:sp>
    </p:spTree>
    <p:extLst>
      <p:ext uri="{BB962C8B-B14F-4D97-AF65-F5344CB8AC3E}">
        <p14:creationId xmlns:p14="http://schemas.microsoft.com/office/powerpoint/2010/main" val="2382329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805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basic high-level purpose of the NSCA</a:t>
            </a:r>
          </a:p>
          <a:p>
            <a:r>
              <a:rPr lang="en-US" dirty="0"/>
              <a:t>NOT AN AUDIT – just assessing the system and the process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1205826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r>
              <a:rPr lang="en-US" altLang="en-US" noProof="0" dirty="0"/>
              <a:t>Note: these steps</a:t>
            </a:r>
            <a:r>
              <a:rPr lang="en-US" altLang="en-US" baseline="0" noProof="0" dirty="0"/>
              <a:t> are good to do </a:t>
            </a:r>
            <a:r>
              <a:rPr lang="en-US" altLang="en-US" i="1" baseline="0" noProof="0" dirty="0"/>
              <a:t>before</a:t>
            </a:r>
            <a:r>
              <a:rPr lang="en-US" altLang="en-US" baseline="0" noProof="0" dirty="0"/>
              <a:t> you enter the health facility, since GPS coordinate capture works better outside. </a:t>
            </a:r>
            <a:endParaRPr lang="en-US" altLang="en-US" noProof="0" dirty="0"/>
          </a:p>
        </p:txBody>
      </p:sp>
      <p:sp>
        <p:nvSpPr>
          <p:cNvPr id="1546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237F06D1-69F8-8741-BBFF-6597822D6F09}" type="slidenum">
              <a:rPr lang="en-US" altLang="en-US">
                <a:solidFill>
                  <a:srgbClr val="000000"/>
                </a:solidFill>
              </a:rPr>
              <a:pPr eaLnBrk="1" hangingPunct="1"/>
              <a:t>51</a:t>
            </a:fld>
            <a:endParaRPr lang="en-US" altLang="en-US">
              <a:solidFill>
                <a:srgbClr val="000000"/>
              </a:solidFill>
            </a:endParaRPr>
          </a:p>
        </p:txBody>
      </p:sp>
    </p:spTree>
    <p:extLst>
      <p:ext uri="{BB962C8B-B14F-4D97-AF65-F5344CB8AC3E}">
        <p14:creationId xmlns:p14="http://schemas.microsoft.com/office/powerpoint/2010/main" val="826069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53</a:t>
            </a:fld>
            <a:endParaRPr lang="en-US">
              <a:solidFill>
                <a:prstClr val="black"/>
              </a:solidFill>
            </a:endParaRPr>
          </a:p>
        </p:txBody>
      </p:sp>
    </p:spTree>
    <p:extLst>
      <p:ext uri="{BB962C8B-B14F-4D97-AF65-F5344CB8AC3E}">
        <p14:creationId xmlns:p14="http://schemas.microsoft.com/office/powerpoint/2010/main" val="1719662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a:t>
            </a:r>
            <a:r>
              <a:rPr lang="en-US" baseline="0" dirty="0"/>
              <a:t> modules in grey are the new ones for NSCA 2.0.</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56</a:t>
            </a:fld>
            <a:endParaRPr lang="en-US" dirty="0"/>
          </a:p>
        </p:txBody>
      </p:sp>
    </p:spTree>
    <p:extLst>
      <p:ext uri="{BB962C8B-B14F-4D97-AF65-F5344CB8AC3E}">
        <p14:creationId xmlns:p14="http://schemas.microsoft.com/office/powerpoint/2010/main" val="3072348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Important points -</a:t>
            </a:r>
          </a:p>
          <a:p>
            <a:pPr marL="228600" indent="-228600">
              <a:buAutoNum type="arabicPeriod"/>
            </a:pPr>
            <a:r>
              <a:rPr lang="en-US" baseline="0" dirty="0"/>
              <a:t>Overview of scoring- what are the four categories and why is scoring important </a:t>
            </a:r>
          </a:p>
          <a:p>
            <a:pPr marL="228600" indent="-228600">
              <a:buAutoNum type="arabicPeriod"/>
            </a:pPr>
            <a:r>
              <a:rPr lang="en-US" baseline="0" dirty="0"/>
              <a:t>What makes this version so effective – Multiple, objective measures to achieve score</a:t>
            </a:r>
          </a:p>
          <a:p>
            <a:pPr marL="228600" indent="-228600">
              <a:buAutoNum type="arabicPeriod"/>
            </a:pPr>
            <a:r>
              <a:rPr lang="en-US" baseline="0" dirty="0"/>
              <a:t>Two different ways to reach an overall “basic” score</a:t>
            </a:r>
          </a:p>
          <a:p>
            <a:pPr marL="685800" lvl="1" indent="-228600">
              <a:buFont typeface="+mj-lt"/>
              <a:buAutoNum type="alphaLcParenR"/>
            </a:pPr>
            <a:r>
              <a:rPr lang="en-US" baseline="0" dirty="0"/>
              <a:t>All basic capabilities</a:t>
            </a:r>
          </a:p>
          <a:p>
            <a:pPr marL="685800" lvl="1" indent="-228600">
              <a:buFont typeface="+mj-lt"/>
              <a:buAutoNum type="alphaLcParenR"/>
            </a:pPr>
            <a:r>
              <a:rPr lang="en-US" baseline="0" dirty="0"/>
              <a:t>Mix of basic w/some gaps and some intermediate </a:t>
            </a:r>
          </a:p>
          <a:p>
            <a:pPr marL="0" lvl="0" indent="0">
              <a:buNone/>
            </a:pPr>
            <a:endParaRPr lang="en-US" baseline="0" dirty="0"/>
          </a:p>
          <a:p>
            <a:r>
              <a:rPr lang="en-US" dirty="0"/>
              <a:t>Discuss different ways of looking at maturity scores.</a:t>
            </a:r>
          </a:p>
          <a:p>
            <a:pPr lvl="1"/>
            <a:r>
              <a:rPr lang="en-US" dirty="0"/>
              <a:t>Overall level </a:t>
            </a:r>
          </a:p>
          <a:p>
            <a:pPr marL="457200" marR="0" lvl="1" indent="0" algn="l" defTabSz="457200" rtl="0" eaLnBrk="1" fontAlgn="auto" latinLnBrk="0" hangingPunct="1">
              <a:lnSpc>
                <a:spcPct val="100000"/>
              </a:lnSpc>
              <a:spcBef>
                <a:spcPts val="0"/>
              </a:spcBef>
              <a:spcAft>
                <a:spcPts val="0"/>
              </a:spcAft>
              <a:buClrTx/>
              <a:buSzTx/>
              <a:buFontTx/>
              <a:buNone/>
              <a:tabLst/>
              <a:defRPr/>
            </a:pPr>
            <a:r>
              <a:rPr lang="en-US" dirty="0"/>
              <a:t>Variability between sites</a:t>
            </a:r>
          </a:p>
          <a:p>
            <a:pPr lvl="1"/>
            <a:r>
              <a:rPr lang="en-US" dirty="0"/>
              <a:t>What score is meets basic needs vs. meets local</a:t>
            </a:r>
            <a:r>
              <a:rPr lang="en-US" baseline="0" dirty="0"/>
              <a:t> expectations</a:t>
            </a:r>
            <a:r>
              <a:rPr lang="en-US" dirty="0"/>
              <a:t> </a:t>
            </a:r>
          </a:p>
          <a:p>
            <a:pPr lvl="1"/>
            <a:r>
              <a:rPr lang="en-US" dirty="0"/>
              <a:t>No bright lines –</a:t>
            </a:r>
            <a:r>
              <a:rPr lang="en-US" baseline="0" dirty="0"/>
              <a:t> no single indicator of maturity</a:t>
            </a:r>
            <a:endParaRPr lang="en-US" dirty="0"/>
          </a:p>
          <a:p>
            <a:pPr lvl="1"/>
            <a:r>
              <a:rPr lang="en-US" dirty="0"/>
              <a:t>Situation where could be gaps in basic maturity and some advanced capabilities in the same function </a:t>
            </a:r>
          </a:p>
          <a:p>
            <a:pPr marL="0" lvl="0" indent="0">
              <a:buNone/>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May want to compare with other maturity models </a:t>
            </a:r>
          </a:p>
          <a:p>
            <a:pPr marL="0" lvl="0" indent="0">
              <a:buNone/>
            </a:pPr>
            <a:endParaRPr lang="en-US" baseline="0" dirty="0"/>
          </a:p>
          <a:p>
            <a:pPr marL="0" lvl="0" indent="0">
              <a:buNone/>
            </a:pPr>
            <a:endParaRPr lang="en-US" baseline="0" dirty="0"/>
          </a:p>
        </p:txBody>
      </p:sp>
      <p:sp>
        <p:nvSpPr>
          <p:cNvPr id="4" name="Slide Number Placeholder 3"/>
          <p:cNvSpPr>
            <a:spLocks noGrp="1"/>
          </p:cNvSpPr>
          <p:nvPr>
            <p:ph type="sldNum" sz="quarter" idx="10"/>
          </p:nvPr>
        </p:nvSpPr>
        <p:spPr/>
        <p:txBody>
          <a:bodyPr/>
          <a:lstStyle/>
          <a:p>
            <a:fld id="{950B9C52-E2F9-4229-A752-FF3A322C8BC5}" type="slidenum">
              <a:rPr lang="en-US" smtClean="0"/>
              <a:t>57</a:t>
            </a:fld>
            <a:endParaRPr lang="en-US"/>
          </a:p>
        </p:txBody>
      </p:sp>
    </p:spTree>
    <p:extLst>
      <p:ext uri="{BB962C8B-B14F-4D97-AF65-F5344CB8AC3E}">
        <p14:creationId xmlns:p14="http://schemas.microsoft.com/office/powerpoint/2010/main" val="1888620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 grey sections –</a:t>
            </a:r>
            <a:r>
              <a:rPr lang="en-US" baseline="0" dirty="0"/>
              <a:t> that is where the CMM module was not applied.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a:p>
        </p:txBody>
      </p:sp>
    </p:spTree>
    <p:extLst>
      <p:ext uri="{BB962C8B-B14F-4D97-AF65-F5344CB8AC3E}">
        <p14:creationId xmlns:p14="http://schemas.microsoft.com/office/powerpoint/2010/main" val="893168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take the instructions from the general guidance – they may need country context tailoring] </a:t>
            </a:r>
          </a:p>
        </p:txBody>
      </p:sp>
      <p:sp>
        <p:nvSpPr>
          <p:cNvPr id="4" name="Slide Number Placeholder 3"/>
          <p:cNvSpPr>
            <a:spLocks noGrp="1"/>
          </p:cNvSpPr>
          <p:nvPr>
            <p:ph type="sldNum" sz="quarter" idx="10"/>
          </p:nvPr>
        </p:nvSpPr>
        <p:spPr/>
        <p:txBody>
          <a:bodyPr/>
          <a:lstStyle/>
          <a:p>
            <a:fld id="{824A558B-E4E9-A94A-B9C1-029E46A76ABA}" type="slidenum">
              <a:rPr lang="en-US" smtClean="0"/>
              <a:t>63</a:t>
            </a:fld>
            <a:endParaRPr lang="en-US"/>
          </a:p>
        </p:txBody>
      </p:sp>
    </p:spTree>
    <p:extLst>
      <p:ext uri="{BB962C8B-B14F-4D97-AF65-F5344CB8AC3E}">
        <p14:creationId xmlns:p14="http://schemas.microsoft.com/office/powerpoint/2010/main" val="37927769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73</a:t>
            </a:fld>
            <a:endParaRPr lang="en-US">
              <a:solidFill>
                <a:prstClr val="black"/>
              </a:solidFill>
            </a:endParaRPr>
          </a:p>
        </p:txBody>
      </p:sp>
    </p:spTree>
    <p:extLst>
      <p:ext uri="{BB962C8B-B14F-4D97-AF65-F5344CB8AC3E}">
        <p14:creationId xmlns:p14="http://schemas.microsoft.com/office/powerpoint/2010/main" val="2983402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75</a:t>
            </a:fld>
            <a:endParaRPr lang="en-US">
              <a:solidFill>
                <a:prstClr val="black"/>
              </a:solidFill>
            </a:endParaRPr>
          </a:p>
        </p:txBody>
      </p:sp>
    </p:spTree>
    <p:extLst>
      <p:ext uri="{BB962C8B-B14F-4D97-AF65-F5344CB8AC3E}">
        <p14:creationId xmlns:p14="http://schemas.microsoft.com/office/powerpoint/2010/main" val="4259534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Modify for your country. Note, all core indicators must be included.</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77</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122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Silent Phones</a:t>
            </a:r>
          </a:p>
          <a:p>
            <a:r>
              <a:rPr lang="en-US" dirty="0"/>
              <a:t>Restroom location</a:t>
            </a:r>
          </a:p>
          <a:p>
            <a:r>
              <a:rPr lang="en-US" dirty="0"/>
              <a:t>Active participation – ask questions when confused – every question is right!</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41942106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you will describe the timeline for the NSCA in this country</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8511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Adjust timeline to meet expectations for your country. Remember to say</a:t>
            </a:r>
            <a:r>
              <a:rPr lang="en-GB" baseline="0" dirty="0"/>
              <a:t> that all those present will be invited to an Outbrief session.</a:t>
            </a: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t>84</a:t>
            </a:fld>
            <a:endParaRPr lang="en-US"/>
          </a:p>
        </p:txBody>
      </p:sp>
    </p:spTree>
    <p:extLst>
      <p:ext uri="{BB962C8B-B14F-4D97-AF65-F5344CB8AC3E}">
        <p14:creationId xmlns:p14="http://schemas.microsoft.com/office/powerpoint/2010/main" val="6720317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5073C4B-39C8-4DB2-A941-3770275DFE6C}" type="slidenum">
              <a:rPr lang="en-GB" altLang="en-US" smtClean="0"/>
              <a:pPr/>
              <a:t>86</a:t>
            </a:fld>
            <a:endParaRPr lang="en-GB" altLang="en-US"/>
          </a:p>
        </p:txBody>
      </p:sp>
    </p:spTree>
    <p:extLst>
      <p:ext uri="{BB962C8B-B14F-4D97-AF65-F5344CB8AC3E}">
        <p14:creationId xmlns:p14="http://schemas.microsoft.com/office/powerpoint/2010/main" val="19721277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5073C4B-39C8-4DB2-A941-3770275DFE6C}" type="slidenum">
              <a:rPr lang="en-GB" altLang="en-US" smtClean="0"/>
              <a:pPr/>
              <a:t>87</a:t>
            </a:fld>
            <a:endParaRPr lang="en-GB" altLang="en-US"/>
          </a:p>
        </p:txBody>
      </p:sp>
    </p:spTree>
    <p:extLst>
      <p:ext uri="{BB962C8B-B14F-4D97-AF65-F5344CB8AC3E}">
        <p14:creationId xmlns:p14="http://schemas.microsoft.com/office/powerpoint/2010/main" val="21312766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you will describe the sample for the NSCA in this country</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767928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trainees to list of any other item that could be brought</a:t>
            </a:r>
            <a:r>
              <a:rPr lang="en-US" baseline="0" dirty="0"/>
              <a:t> to site-level data collection.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91</a:t>
            </a:fld>
            <a:endParaRPr lang="en-US"/>
          </a:p>
        </p:txBody>
      </p:sp>
    </p:spTree>
    <p:extLst>
      <p:ext uri="{BB962C8B-B14F-4D97-AF65-F5344CB8AC3E}">
        <p14:creationId xmlns:p14="http://schemas.microsoft.com/office/powerpoint/2010/main" val="787400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105</a:t>
            </a:fld>
            <a:endParaRPr lang="en-US" altLang="en-US">
              <a:solidFill>
                <a:srgbClr val="000000"/>
              </a:solidFill>
            </a:endParaRPr>
          </a:p>
        </p:txBody>
      </p:sp>
    </p:spTree>
    <p:extLst>
      <p:ext uri="{BB962C8B-B14F-4D97-AF65-F5344CB8AC3E}">
        <p14:creationId xmlns:p14="http://schemas.microsoft.com/office/powerpoint/2010/main" val="6207582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6237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6</a:t>
            </a:fld>
            <a:endParaRPr lang="en-US" dirty="0"/>
          </a:p>
        </p:txBody>
      </p:sp>
    </p:spTree>
    <p:extLst>
      <p:ext uri="{BB962C8B-B14F-4D97-AF65-F5344CB8AC3E}">
        <p14:creationId xmlns:p14="http://schemas.microsoft.com/office/powerpoint/2010/main" val="3158755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107</a:t>
            </a:fld>
            <a:endParaRPr lang="en-US" altLang="en-US">
              <a:solidFill>
                <a:srgbClr val="000000"/>
              </a:solidFill>
            </a:endParaRPr>
          </a:p>
        </p:txBody>
      </p:sp>
    </p:spTree>
    <p:extLst>
      <p:ext uri="{BB962C8B-B14F-4D97-AF65-F5344CB8AC3E}">
        <p14:creationId xmlns:p14="http://schemas.microsoft.com/office/powerpoint/2010/main" val="25366860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108</a:t>
            </a:fld>
            <a:endParaRPr lang="en-US" altLang="en-US">
              <a:solidFill>
                <a:srgbClr val="000000"/>
              </a:solidFill>
            </a:endParaRPr>
          </a:p>
        </p:txBody>
      </p:sp>
    </p:spTree>
    <p:extLst>
      <p:ext uri="{BB962C8B-B14F-4D97-AF65-F5344CB8AC3E}">
        <p14:creationId xmlns:p14="http://schemas.microsoft.com/office/powerpoint/2010/main" val="33432007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109</a:t>
            </a:fld>
            <a:endParaRPr lang="en-US" altLang="en-US">
              <a:solidFill>
                <a:srgbClr val="000000"/>
              </a:solidFill>
            </a:endParaRPr>
          </a:p>
        </p:txBody>
      </p:sp>
    </p:spTree>
    <p:extLst>
      <p:ext uri="{BB962C8B-B14F-4D97-AF65-F5344CB8AC3E}">
        <p14:creationId xmlns:p14="http://schemas.microsoft.com/office/powerpoint/2010/main" val="19326033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110</a:t>
            </a:fld>
            <a:endParaRPr lang="en-US" altLang="en-US">
              <a:solidFill>
                <a:srgbClr val="000000"/>
              </a:solidFill>
            </a:endParaRPr>
          </a:p>
        </p:txBody>
      </p:sp>
    </p:spTree>
    <p:extLst>
      <p:ext uri="{BB962C8B-B14F-4D97-AF65-F5344CB8AC3E}">
        <p14:creationId xmlns:p14="http://schemas.microsoft.com/office/powerpoint/2010/main" val="29025748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111</a:t>
            </a:fld>
            <a:endParaRPr lang="en-US" altLang="en-US">
              <a:solidFill>
                <a:srgbClr val="000000"/>
              </a:solidFill>
            </a:endParaRPr>
          </a:p>
        </p:txBody>
      </p:sp>
    </p:spTree>
    <p:extLst>
      <p:ext uri="{BB962C8B-B14F-4D97-AF65-F5344CB8AC3E}">
        <p14:creationId xmlns:p14="http://schemas.microsoft.com/office/powerpoint/2010/main" val="10730297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112</a:t>
            </a:fld>
            <a:endParaRPr lang="en-US" altLang="en-US">
              <a:solidFill>
                <a:srgbClr val="000000"/>
              </a:solidFill>
            </a:endParaRPr>
          </a:p>
        </p:txBody>
      </p:sp>
    </p:spTree>
    <p:extLst>
      <p:ext uri="{BB962C8B-B14F-4D97-AF65-F5344CB8AC3E}">
        <p14:creationId xmlns:p14="http://schemas.microsoft.com/office/powerpoint/2010/main" val="16119706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00055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13684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Modify for the central KPIs in your country. Note, all core indicators must be included.</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120</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46401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7</a:t>
            </a:fld>
            <a:endParaRPr lang="en-US" dirty="0"/>
          </a:p>
        </p:txBody>
      </p:sp>
    </p:spTree>
    <p:extLst>
      <p:ext uri="{BB962C8B-B14F-4D97-AF65-F5344CB8AC3E}">
        <p14:creationId xmlns:p14="http://schemas.microsoft.com/office/powerpoint/2010/main" val="40658640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122</a:t>
            </a:fld>
            <a:endParaRPr lang="en-US" altLang="en-US">
              <a:solidFill>
                <a:srgbClr val="000000"/>
              </a:solidFill>
            </a:endParaRPr>
          </a:p>
        </p:txBody>
      </p:sp>
    </p:spTree>
    <p:extLst>
      <p:ext uri="{BB962C8B-B14F-4D97-AF65-F5344CB8AC3E}">
        <p14:creationId xmlns:p14="http://schemas.microsoft.com/office/powerpoint/2010/main" val="37571297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123</a:t>
            </a:fld>
            <a:endParaRPr lang="en-US" altLang="en-US">
              <a:solidFill>
                <a:srgbClr val="000000"/>
              </a:solidFill>
            </a:endParaRPr>
          </a:p>
        </p:txBody>
      </p:sp>
    </p:spTree>
    <p:extLst>
      <p:ext uri="{BB962C8B-B14F-4D97-AF65-F5344CB8AC3E}">
        <p14:creationId xmlns:p14="http://schemas.microsoft.com/office/powerpoint/2010/main" val="2267676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NSCA training, data collectors should go out for a field</a:t>
            </a:r>
            <a:r>
              <a:rPr lang="en-US" baseline="0" dirty="0"/>
              <a:t> test using both the CMM and </a:t>
            </a:r>
            <a:r>
              <a:rPr lang="en-US" baseline="0" dirty="0" err="1"/>
              <a:t>KPI</a:t>
            </a:r>
            <a:r>
              <a:rPr lang="en-US" baseline="0" dirty="0"/>
              <a:t> tools, at a site in the same city/area as the training facility.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74553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125</a:t>
            </a:fld>
            <a:endParaRPr lang="en-US" altLang="en-US">
              <a:solidFill>
                <a:srgbClr val="000000"/>
              </a:solidFill>
            </a:endParaRPr>
          </a:p>
        </p:txBody>
      </p:sp>
    </p:spTree>
    <p:extLst>
      <p:ext uri="{BB962C8B-B14F-4D97-AF65-F5344CB8AC3E}">
        <p14:creationId xmlns:p14="http://schemas.microsoft.com/office/powerpoint/2010/main" val="3504050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45813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127</a:t>
            </a:fld>
            <a:endParaRPr lang="en-US" altLang="en-US">
              <a:solidFill>
                <a:srgbClr val="000000"/>
              </a:solidFill>
            </a:endParaRPr>
          </a:p>
        </p:txBody>
      </p:sp>
    </p:spTree>
    <p:extLst>
      <p:ext uri="{BB962C8B-B14F-4D97-AF65-F5344CB8AC3E}">
        <p14:creationId xmlns:p14="http://schemas.microsoft.com/office/powerpoint/2010/main" val="24288217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r>
              <a:rPr lang="en-US" altLang="en-US" dirty="0"/>
              <a:t>Update</a:t>
            </a:r>
            <a:r>
              <a:rPr lang="en-US" altLang="en-US" baseline="0" dirty="0"/>
              <a:t> to fit your country situation. </a:t>
            </a:r>
            <a:endParaRPr lang="en-US" altLang="en-US" dirty="0"/>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128</a:t>
            </a:fld>
            <a:endParaRPr lang="en-US" altLang="en-US">
              <a:solidFill>
                <a:srgbClr val="000000"/>
              </a:solidFill>
            </a:endParaRPr>
          </a:p>
        </p:txBody>
      </p:sp>
    </p:spTree>
    <p:extLst>
      <p:ext uri="{BB962C8B-B14F-4D97-AF65-F5344CB8AC3E}">
        <p14:creationId xmlns:p14="http://schemas.microsoft.com/office/powerpoint/2010/main" val="6815396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8748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1814149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a:t>
            </a:r>
            <a:r>
              <a:rPr lang="en-US" baseline="0" dirty="0"/>
              <a:t> modules in blue are the new ones for NSCA 2.0.</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15</a:t>
            </a:fld>
            <a:endParaRPr lang="en-US" dirty="0"/>
          </a:p>
        </p:txBody>
      </p:sp>
    </p:spTree>
    <p:extLst>
      <p:ext uri="{BB962C8B-B14F-4D97-AF65-F5344CB8AC3E}">
        <p14:creationId xmlns:p14="http://schemas.microsoft.com/office/powerpoint/2010/main" val="503198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16</a:t>
            </a:fld>
            <a:endParaRPr lang="en-US" dirty="0"/>
          </a:p>
        </p:txBody>
      </p:sp>
    </p:spTree>
    <p:extLst>
      <p:ext uri="{BB962C8B-B14F-4D97-AF65-F5344CB8AC3E}">
        <p14:creationId xmlns:p14="http://schemas.microsoft.com/office/powerpoint/2010/main" val="114236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capability and performance provides a complete picture of a</a:t>
            </a:r>
            <a:r>
              <a:rPr lang="en-US" baseline="0" dirty="0"/>
              <a:t> supply chain’s current state.  Although theoretically highly developed capability should lead to higher-levels of performance (and vice versa), this is not necessarily the case. The National Supply Chain Assessment provides data on both better informing planning and performance management.</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17</a:t>
            </a:fld>
            <a:endParaRPr lang="en-US" dirty="0"/>
          </a:p>
        </p:txBody>
      </p:sp>
    </p:spTree>
    <p:extLst>
      <p:ext uri="{BB962C8B-B14F-4D97-AF65-F5344CB8AC3E}">
        <p14:creationId xmlns:p14="http://schemas.microsoft.com/office/powerpoint/2010/main" val="27733919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oleObject" Target="../embeddings/oleObject3.bin"/><Relationship Id="rId4" Type="http://schemas.openxmlformats.org/officeDocument/2006/relationships/image" Target="../media/image8.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12/21/2018</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7344" y="4332982"/>
            <a:ext cx="6248400" cy="2062103"/>
          </a:xfrm>
        </p:spPr>
        <p:txBody>
          <a:bodyPr wrap="square" anchor="t" anchorCtr="0">
            <a:spAutoFit/>
          </a:bodyPr>
          <a:lstStyle>
            <a:lvl1pPr>
              <a:defRPr sz="3200" baseline="0">
                <a:solidFill>
                  <a:srgbClr val="FFFFFF"/>
                </a:solidFill>
              </a:defRPr>
            </a:lvl1pPr>
          </a:lstStyle>
          <a:p>
            <a:r>
              <a:rPr lang="en-US" dirty="0"/>
              <a:t>Section Title</a:t>
            </a:r>
            <a:br>
              <a:rPr lang="en-US" dirty="0"/>
            </a:br>
            <a:r>
              <a:rPr lang="en-US" dirty="0"/>
              <a:t/>
            </a:r>
            <a:br>
              <a:rPr lang="en-US" dirty="0"/>
            </a:br>
            <a:r>
              <a:rPr lang="en-US" dirty="0"/>
              <a:t>Name</a:t>
            </a:r>
            <a:br>
              <a:rPr lang="en-US" dirty="0"/>
            </a:br>
            <a:r>
              <a:rPr lang="en-US" dirty="0"/>
              <a:t>Date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sp>
        <p:nvSpPr>
          <p:cNvPr id="9" name="Title 1"/>
          <p:cNvSpPr txBox="1">
            <a:spLocks/>
          </p:cNvSpPr>
          <p:nvPr userDrawn="1"/>
        </p:nvSpPr>
        <p:spPr>
          <a:xfrm>
            <a:off x="847344" y="2961382"/>
            <a:ext cx="7839456" cy="584775"/>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en-US" dirty="0"/>
              <a:t>NATIONAL SUPPLY</a:t>
            </a:r>
            <a:r>
              <a:rPr lang="en-US" baseline="0" dirty="0"/>
              <a:t> CHAIN ASSESSMENT</a:t>
            </a:r>
            <a:endParaRPr lang="en-US" dirty="0"/>
          </a:p>
        </p:txBody>
      </p:sp>
      <p:cxnSp>
        <p:nvCxnSpPr>
          <p:cNvPr id="10" name="Straight Connector 9"/>
          <p:cNvCxnSpPr/>
          <p:nvPr userDrawn="1"/>
        </p:nvCxnSpPr>
        <p:spPr>
          <a:xfrm>
            <a:off x="914400" y="3951982"/>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1200" b="0" i="0" u="none" strike="noStrike" kern="1200" cap="none" spc="0" normalizeH="0" baseline="0" noProof="0" smtClean="0">
                <a:ln>
                  <a:noFill/>
                </a:ln>
                <a:solidFill>
                  <a:schemeClr val="tx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24682" name="think-cell Slide" r:id="rId4" imgW="353" imgH="353" progId="TCLayout.ActiveDocument.1">
                  <p:embed/>
                </p:oleObj>
              </mc:Choice>
              <mc:Fallback>
                <p:oleObj name="think-cell Slide" r:id="rId4" imgW="353" imgH="353" progId="TCLayout.ActiveDocument.1">
                  <p:embed/>
                  <p:pic>
                    <p:nvPicPr>
                      <p:cNvPr id="0" name=""/>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3451002115"/>
      </p:ext>
    </p:extLst>
  </p:cSld>
  <p:clrMapOvr>
    <a:masterClrMapping/>
  </p:clrMapOvr>
  <p:extLst mod="1">
    <p:ext uri="{DCECCB84-F9BA-43D5-87BE-67443E8EF086}">
      <p15:sldGuideLst xmlns:p15="http://schemas.microsoft.com/office/powerpoint/2012/main" xmlns="">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5529C8-ABAB-4652-8E33-01D36D7D3646}" type="datetimeFigureOut">
              <a:rPr lang="en-US" smtClean="0"/>
              <a:t>12/21/2018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2F6FA8-0E8D-4891-87C7-32CDDA0B9915}" type="slidenum">
              <a:rPr lang="en-US" smtClean="0"/>
              <a:t>‹#›</a:t>
            </a:fld>
            <a:endParaRPr lang="en-US"/>
          </a:p>
        </p:txBody>
      </p:sp>
    </p:spTree>
    <p:extLst>
      <p:ext uri="{BB962C8B-B14F-4D97-AF65-F5344CB8AC3E}">
        <p14:creationId xmlns:p14="http://schemas.microsoft.com/office/powerpoint/2010/main" val="1442078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560"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mod="1">
    <p:ext uri="{DCECCB84-F9BA-43D5-87BE-67443E8EF086}">
      <p15:sldGuideLst xmlns:p15="http://schemas.microsoft.com/office/powerpoint/2012/main" xmlns="">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mod="1">
    <p:ext uri="{DCECCB84-F9BA-43D5-87BE-67443E8EF086}">
      <p15:sldGuideLst xmlns:p15="http://schemas.microsoft.com/office/powerpoint/2012/main" xmlns="">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8.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7.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6.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6.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40" r:id="rId34"/>
    <p:sldLayoutId id="2147483841"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36"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5.xml"/></Relationships>
</file>

<file path=ppt/slides/_rels/slide10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2.xml"/></Relationships>
</file>

<file path=ppt/slides/_rels/slide10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32.xml"/></Relationships>
</file>

<file path=ppt/slides/_rels/slide10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8.xml"/><Relationship Id="rId1" Type="http://schemas.openxmlformats.org/officeDocument/2006/relationships/slideLayout" Target="../slideLayouts/slideLayout3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gif"/><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Layout" Target="../diagrams/layout2.xml"/><Relationship Id="rId7" Type="http://schemas.openxmlformats.org/officeDocument/2006/relationships/image" Target="../media/image9.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1.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5.xml"/><Relationship Id="rId1" Type="http://schemas.openxmlformats.org/officeDocument/2006/relationships/slideLayout" Target="../slideLayouts/slideLayout3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3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2.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2.jpeg"/><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2.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2.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32.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13.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3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4.xml"/><Relationship Id="rId1" Type="http://schemas.openxmlformats.org/officeDocument/2006/relationships/slideLayout" Target="../slideLayouts/slideLayout32.xml"/><Relationship Id="rId4" Type="http://schemas.openxmlformats.org/officeDocument/2006/relationships/image" Target="../media/image52.emf"/></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2.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notesSlide" Target="../notesSlides/notesSlide31.xml"/><Relationship Id="rId2" Type="http://schemas.openxmlformats.org/officeDocument/2006/relationships/tags" Target="../tags/tag23.xml"/><Relationship Id="rId16" Type="http://schemas.openxmlformats.org/officeDocument/2006/relationships/slideLayout" Target="../slideLayouts/slideLayout34.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8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2.xml"/></Relationships>
</file>

<file path=ppt/slides/_rels/slide8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8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3.xml"/><Relationship Id="rId1" Type="http://schemas.openxmlformats.org/officeDocument/2006/relationships/slideLayout" Target="../slideLayouts/slideLayout32.xml"/><Relationship Id="rId4" Type="http://schemas.openxmlformats.org/officeDocument/2006/relationships/image" Target="../media/image63.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32.xml"/><Relationship Id="rId4" Type="http://schemas.openxmlformats.org/officeDocument/2006/relationships/image" Target="../media/image67.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6248400" cy="1752600"/>
          </a:xfrm>
        </p:spPr>
        <p:txBody>
          <a:bodyPr>
            <a:noAutofit/>
          </a:bodyPr>
          <a:lstStyle/>
          <a:p>
            <a:pPr lvl="0"/>
            <a:r>
              <a:rPr lang="en-US" sz="3600" dirty="0"/>
              <a:t>NATIONAL SUPPLY CHAIN ASSESSMENT (NSCA)</a:t>
            </a:r>
          </a:p>
        </p:txBody>
      </p:sp>
      <p:sp>
        <p:nvSpPr>
          <p:cNvPr id="3" name="Subtitle 2"/>
          <p:cNvSpPr>
            <a:spLocks noGrp="1"/>
          </p:cNvSpPr>
          <p:nvPr>
            <p:ph type="subTitle" idx="1"/>
          </p:nvPr>
        </p:nvSpPr>
        <p:spPr>
          <a:xfrm>
            <a:off x="685800" y="5181600"/>
            <a:ext cx="3429000" cy="1066800"/>
          </a:xfrm>
        </p:spPr>
        <p:txBody>
          <a:bodyPr>
            <a:normAutofit/>
          </a:bodyPr>
          <a:lstStyle/>
          <a:p>
            <a:pPr lvl="0"/>
            <a:r>
              <a:rPr lang="en-US" sz="2400" i="1" dirty="0"/>
              <a:t>Date</a:t>
            </a:r>
          </a:p>
          <a:p>
            <a:pPr lvl="0"/>
            <a:r>
              <a:rPr lang="en-US" sz="2400" i="1" dirty="0"/>
              <a:t>City, Country </a:t>
            </a:r>
          </a:p>
        </p:txBody>
      </p:sp>
      <p:sp>
        <p:nvSpPr>
          <p:cNvPr id="5" name="Rectangle 4"/>
          <p:cNvSpPr/>
          <p:nvPr/>
        </p:nvSpPr>
        <p:spPr>
          <a:xfrm>
            <a:off x="685800" y="4114800"/>
            <a:ext cx="6517233" cy="646331"/>
          </a:xfrm>
          <a:prstGeom prst="rect">
            <a:avLst/>
          </a:prstGeom>
        </p:spPr>
        <p:txBody>
          <a:bodyPr wrap="none">
            <a:spAutoFit/>
          </a:bodyPr>
          <a:lstStyle/>
          <a:p>
            <a:pPr>
              <a:spcBef>
                <a:spcPct val="0"/>
              </a:spcBef>
            </a:pPr>
            <a:r>
              <a:rPr lang="en-US" sz="3600" dirty="0">
                <a:solidFill>
                  <a:srgbClr val="FFFFFF"/>
                </a:solidFill>
                <a:latin typeface="Gill Sans MT"/>
                <a:ea typeface="+mj-ea"/>
                <a:cs typeface="Gill Sans MT"/>
              </a:rPr>
              <a:t>DATA COLLECTION TRAINING</a:t>
            </a:r>
          </a:p>
        </p:txBody>
      </p:sp>
    </p:spTree>
    <p:extLst>
      <p:ext uri="{BB962C8B-B14F-4D97-AF65-F5344CB8AC3E}">
        <p14:creationId xmlns:p14="http://schemas.microsoft.com/office/powerpoint/2010/main" val="390841100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77333" y="520207"/>
            <a:ext cx="6858000" cy="523220"/>
          </a:xfrm>
        </p:spPr>
        <p:txBody>
          <a:bodyPr/>
          <a:lstStyle/>
          <a:p>
            <a:r>
              <a:rPr lang="en-US" b="1" dirty="0">
                <a:solidFill>
                  <a:srgbClr val="C00000"/>
                </a:solidFill>
              </a:rPr>
              <a:t>USE OF COUNTRY X’s NSCA 2.0</a:t>
            </a:r>
            <a:endParaRPr lang="en-US" dirty="0">
              <a:solidFill>
                <a:srgbClr val="C00000"/>
              </a:solidFill>
            </a:endParaRPr>
          </a:p>
        </p:txBody>
      </p:sp>
      <p:sp>
        <p:nvSpPr>
          <p:cNvPr id="3" name="Rectangle 2"/>
          <p:cNvSpPr/>
          <p:nvPr/>
        </p:nvSpPr>
        <p:spPr>
          <a:xfrm>
            <a:off x="711200" y="1295400"/>
            <a:ext cx="8128000" cy="4154984"/>
          </a:xfrm>
          <a:prstGeom prst="rect">
            <a:avLst/>
          </a:prstGeom>
        </p:spPr>
        <p:txBody>
          <a:bodyPr wrap="square">
            <a:spAutoFit/>
          </a:bodyPr>
          <a:lstStyle/>
          <a:p>
            <a:pPr marL="457200" lvl="0" indent="-457200">
              <a:buFont typeface="+mj-lt"/>
              <a:buAutoNum type="arabicPeriod"/>
            </a:pPr>
            <a:r>
              <a:rPr lang="en-US" sz="2400" dirty="0"/>
              <a:t>Aligning partners work plans to address found gaps or bottlenecks.</a:t>
            </a:r>
          </a:p>
          <a:p>
            <a:pPr marL="457200" lvl="0" indent="-457200">
              <a:buFont typeface="+mj-lt"/>
              <a:buAutoNum type="arabicPeriod"/>
            </a:pPr>
            <a:r>
              <a:rPr lang="en-US" sz="2400" dirty="0"/>
              <a:t>Document current performance and share best practices from site to site.</a:t>
            </a:r>
          </a:p>
          <a:p>
            <a:pPr marL="457200" lvl="0" indent="-457200">
              <a:buFont typeface="+mj-lt"/>
              <a:buAutoNum type="arabicPeriod"/>
            </a:pPr>
            <a:r>
              <a:rPr lang="en-US" sz="2400" dirty="0"/>
              <a:t>Advocacy tool for further funding.</a:t>
            </a:r>
          </a:p>
          <a:p>
            <a:pPr marL="457200" lvl="0" indent="-457200">
              <a:buFont typeface="+mj-lt"/>
              <a:buAutoNum type="arabicPeriod"/>
            </a:pPr>
            <a:r>
              <a:rPr lang="en-US" sz="2400" dirty="0"/>
              <a:t>Inform Government of Country X and stakeholder investments in the public health supply chain.</a:t>
            </a:r>
          </a:p>
          <a:p>
            <a:pPr marL="457200" lvl="0" indent="-457200">
              <a:buFont typeface="+mj-lt"/>
              <a:buAutoNum type="arabicPeriod"/>
            </a:pPr>
            <a:r>
              <a:rPr lang="en-US" sz="2400" dirty="0"/>
              <a:t>Inform strategic planning with regard to [Insert Policy Documents]</a:t>
            </a:r>
          </a:p>
          <a:p>
            <a:pPr marL="457200" lvl="0" indent="-457200">
              <a:buFont typeface="+mj-lt"/>
              <a:buAutoNum type="arabicPeriod"/>
            </a:pPr>
            <a:endParaRPr lang="en-US" sz="2400" dirty="0"/>
          </a:p>
          <a:p>
            <a:pPr marL="457200" lvl="0" indent="-457200">
              <a:buFont typeface="+mj-lt"/>
              <a:buAutoNum type="arabicPeriod"/>
            </a:pPr>
            <a:endParaRPr lang="en-US" sz="2400" dirty="0"/>
          </a:p>
        </p:txBody>
      </p:sp>
    </p:spTree>
    <p:extLst>
      <p:ext uri="{BB962C8B-B14F-4D97-AF65-F5344CB8AC3E}">
        <p14:creationId xmlns:p14="http://schemas.microsoft.com/office/powerpoint/2010/main" val="1281109333"/>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4714875" cy="754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0" y="41148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0"/>
            <a:ext cx="4762500" cy="76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4381500" y="25146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2388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606425"/>
            <a:ext cx="3524250" cy="5638800"/>
          </a:xfrm>
          <a:prstGeom prst="rect">
            <a:avLst/>
          </a:prstGeom>
        </p:spPr>
      </p:pic>
      <p:sp>
        <p:nvSpPr>
          <p:cNvPr id="67586" name="Title 1"/>
          <p:cNvSpPr>
            <a:spLocks noGrp="1"/>
          </p:cNvSpPr>
          <p:nvPr>
            <p:ph type="title"/>
          </p:nvPr>
        </p:nvSpPr>
        <p:spPr>
          <a:xfrm>
            <a:off x="685800" y="2667000"/>
            <a:ext cx="3973606" cy="758825"/>
          </a:xfrm>
        </p:spPr>
        <p:txBody>
          <a:bodyPr>
            <a:noAutofit/>
          </a:bodyPr>
          <a:lstStyle/>
          <a:p>
            <a:pPr eaLnBrk="1" hangingPunct="1"/>
            <a:r>
              <a:rPr lang="en-US" altLang="en-US" dirty="0">
                <a:cs typeface="Arial" charset="0"/>
              </a:rPr>
              <a:t>When the questionnaire and interview is completed, form is filled in, press the </a:t>
            </a:r>
            <a:br>
              <a:rPr lang="en-US" altLang="en-US" dirty="0">
                <a:cs typeface="Arial" charset="0"/>
              </a:rPr>
            </a:br>
            <a:r>
              <a:rPr lang="en-US" altLang="en-US" dirty="0">
                <a:cs typeface="Arial" charset="0"/>
              </a:rPr>
              <a:t>“SAVE AND QUIT” button</a:t>
            </a:r>
          </a:p>
        </p:txBody>
      </p:sp>
      <p:sp>
        <p:nvSpPr>
          <p:cNvPr id="67587" name="Slide Number Placeholder 3"/>
          <p:cNvSpPr>
            <a:spLocks noGrp="1"/>
          </p:cNvSpPr>
          <p:nvPr>
            <p:ph type="sldNum" sz="quarter" idx="4294967295"/>
          </p:nvPr>
        </p:nvSpPr>
        <p:spPr bwMode="auto">
          <a:xfrm>
            <a:off x="8610600" y="6477000"/>
            <a:ext cx="457200"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eaLnBrk="1" hangingPunct="1">
              <a:spcBef>
                <a:spcPct val="0"/>
              </a:spcBef>
              <a:buClrTx/>
              <a:buFontTx/>
              <a:buNone/>
            </a:pPr>
            <a:fld id="{CCD178D5-9F43-C140-A5F8-9F5936CED971}" type="slidenum">
              <a:rPr lang="en-US" altLang="en-US" sz="1800">
                <a:solidFill>
                  <a:srgbClr val="000000"/>
                </a:solidFill>
                <a:latin typeface="Arial" charset="0"/>
                <a:ea typeface="Arial" charset="0"/>
                <a:cs typeface="Arial" charset="0"/>
              </a:rPr>
              <a:pPr eaLnBrk="1" hangingPunct="1">
                <a:spcBef>
                  <a:spcPct val="0"/>
                </a:spcBef>
                <a:buClrTx/>
                <a:buFontTx/>
                <a:buNone/>
              </a:pPr>
              <a:t>101</a:t>
            </a:fld>
            <a:endParaRPr lang="en-US" altLang="en-US" sz="1800">
              <a:solidFill>
                <a:srgbClr val="000000"/>
              </a:solidFill>
              <a:latin typeface="Arial" charset="0"/>
              <a:ea typeface="Arial" charset="0"/>
              <a:cs typeface="Arial" charset="0"/>
            </a:endParaRPr>
          </a:p>
        </p:txBody>
      </p:sp>
      <p:sp>
        <p:nvSpPr>
          <p:cNvPr id="7" name="Oval 6"/>
          <p:cNvSpPr/>
          <p:nvPr/>
        </p:nvSpPr>
        <p:spPr>
          <a:xfrm>
            <a:off x="6219825" y="3810000"/>
            <a:ext cx="1752600" cy="609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3537048743"/>
      </p:ext>
    </p:extLst>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0019" y="1485932"/>
            <a:ext cx="2965970" cy="4745552"/>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40164"/>
          <a:stretch/>
        </p:blipFill>
        <p:spPr>
          <a:xfrm>
            <a:off x="266917" y="1733035"/>
            <a:ext cx="3384544" cy="3240285"/>
          </a:xfrm>
          <a:prstGeom prst="rect">
            <a:avLst/>
          </a:prstGeom>
        </p:spPr>
      </p:pic>
      <p:sp>
        <p:nvSpPr>
          <p:cNvPr id="68610" name="Title 1"/>
          <p:cNvSpPr>
            <a:spLocks noGrp="1"/>
          </p:cNvSpPr>
          <p:nvPr>
            <p:ph type="title"/>
          </p:nvPr>
        </p:nvSpPr>
        <p:spPr>
          <a:xfrm>
            <a:off x="472888" y="457200"/>
            <a:ext cx="8229600" cy="838200"/>
          </a:xfrm>
        </p:spPr>
        <p:txBody>
          <a:bodyPr>
            <a:noAutofit/>
          </a:bodyPr>
          <a:lstStyle/>
          <a:p>
            <a:pPr eaLnBrk="1" hangingPunct="1"/>
            <a:r>
              <a:rPr lang="en-GB" altLang="en-US" b="1" dirty="0">
                <a:cs typeface="Arial" charset="0"/>
              </a:rPr>
              <a:t>Changes can be made by clicking on “EDIT THE SAVED FORM”</a:t>
            </a:r>
            <a:endParaRPr lang="fr-FR" altLang="en-US" b="1" dirty="0">
              <a:cs typeface="Arial" charset="0"/>
            </a:endParaRPr>
          </a:p>
        </p:txBody>
      </p:sp>
      <p:sp>
        <p:nvSpPr>
          <p:cNvPr id="8" name="Oval 7"/>
          <p:cNvSpPr/>
          <p:nvPr/>
        </p:nvSpPr>
        <p:spPr>
          <a:xfrm>
            <a:off x="1428797" y="3009773"/>
            <a:ext cx="1060784" cy="43688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9" name="Title 1"/>
          <p:cNvSpPr txBox="1">
            <a:spLocks/>
          </p:cNvSpPr>
          <p:nvPr/>
        </p:nvSpPr>
        <p:spPr>
          <a:xfrm>
            <a:off x="3384544" y="5296912"/>
            <a:ext cx="1336286" cy="934572"/>
          </a:xfrm>
          <a:prstGeom prst="rect">
            <a:avLst/>
          </a:prstGeom>
        </p:spPr>
        <p:txBody>
          <a:bodyPr vert="horz" lIns="91440" tIns="45720" rIns="91440" bIns="45720" rtlCol="0" anchor="b" anchorCtr="0">
            <a:normAutofit fontScale="4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a:r>
              <a:rPr lang="en-US" altLang="en-US" sz="3200" dirty="0">
                <a:cs typeface="Arial" charset="0"/>
              </a:rPr>
              <a:t>When the changes are done, click on SAVE FORM AND EXIT.</a:t>
            </a:r>
            <a:endParaRPr lang="fr-FR" altLang="en-US" sz="3200" dirty="0">
              <a:cs typeface="Arial" charset="0"/>
            </a:endParaRPr>
          </a:p>
        </p:txBody>
      </p:sp>
      <p:sp>
        <p:nvSpPr>
          <p:cNvPr id="13" name="Title 1"/>
          <p:cNvSpPr txBox="1">
            <a:spLocks/>
          </p:cNvSpPr>
          <p:nvPr/>
        </p:nvSpPr>
        <p:spPr>
          <a:xfrm>
            <a:off x="3616484" y="1905000"/>
            <a:ext cx="1490333" cy="758825"/>
          </a:xfrm>
          <a:prstGeom prst="rect">
            <a:avLst/>
          </a:prstGeom>
        </p:spPr>
        <p:txBody>
          <a:bodyPr vert="horz" lIns="91440" tIns="45720" rIns="91440" bIns="45720" rtlCol="0" anchor="b" anchorCtr="0">
            <a:normAutofit fontScale="475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a:r>
              <a:rPr lang="en-GB" altLang="en-US" sz="3200" dirty="0">
                <a:cs typeface="Arial" charset="0"/>
              </a:rPr>
              <a:t>Select the question you want to change. </a:t>
            </a:r>
            <a:endParaRPr lang="fr-FR" altLang="en-US" sz="3200" dirty="0">
              <a:cs typeface="Arial" charset="0"/>
            </a:endParaRPr>
          </a:p>
        </p:txBody>
      </p:sp>
    </p:spTree>
    <p:extLst>
      <p:ext uri="{BB962C8B-B14F-4D97-AF65-F5344CB8AC3E}">
        <p14:creationId xmlns:p14="http://schemas.microsoft.com/office/powerpoint/2010/main" val="1954340000"/>
      </p:ext>
    </p:extLst>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b="40164"/>
          <a:stretch/>
        </p:blipFill>
        <p:spPr>
          <a:xfrm>
            <a:off x="346173" y="1853348"/>
            <a:ext cx="3384544" cy="3240285"/>
          </a:xfrm>
          <a:prstGeom prst="rect">
            <a:avLst/>
          </a:prstGeom>
        </p:spPr>
      </p:pic>
      <p:sp>
        <p:nvSpPr>
          <p:cNvPr id="72706" name="Title 1"/>
          <p:cNvSpPr>
            <a:spLocks noGrp="1"/>
          </p:cNvSpPr>
          <p:nvPr>
            <p:ph type="title"/>
          </p:nvPr>
        </p:nvSpPr>
        <p:spPr>
          <a:xfrm>
            <a:off x="457200" y="381000"/>
            <a:ext cx="8364538" cy="874713"/>
          </a:xfrm>
        </p:spPr>
        <p:txBody>
          <a:bodyPr>
            <a:normAutofit fontScale="90000"/>
          </a:bodyPr>
          <a:lstStyle/>
          <a:p>
            <a:pPr eaLnBrk="1" hangingPunct="1"/>
            <a:r>
              <a:rPr lang="en-US" altLang="en-US" sz="2400" dirty="0">
                <a:cs typeface="Arial" charset="0"/>
              </a:rPr>
              <a:t>Once the form is saved, click on the “SEND FINALIZED FORM.” Select the form to be submitted, and press on “SEND THE SELECTION”</a:t>
            </a:r>
          </a:p>
        </p:txBody>
      </p:sp>
      <p:sp>
        <p:nvSpPr>
          <p:cNvPr id="7" name="Oval 6"/>
          <p:cNvSpPr/>
          <p:nvPr/>
        </p:nvSpPr>
        <p:spPr>
          <a:xfrm>
            <a:off x="1406759" y="3567113"/>
            <a:ext cx="1676400" cy="5032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Right Arrow 9"/>
          <p:cNvSpPr/>
          <p:nvPr/>
        </p:nvSpPr>
        <p:spPr>
          <a:xfrm>
            <a:off x="3730717" y="3436657"/>
            <a:ext cx="959785" cy="678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72712"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39728" y="1335601"/>
            <a:ext cx="3183964" cy="5093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8"/>
          <p:cNvSpPr/>
          <p:nvPr/>
        </p:nvSpPr>
        <p:spPr>
          <a:xfrm rot="5400000">
            <a:off x="7702165" y="1624748"/>
            <a:ext cx="408104"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1" name="Rectangular Callout 10"/>
          <p:cNvSpPr/>
          <p:nvPr/>
        </p:nvSpPr>
        <p:spPr>
          <a:xfrm>
            <a:off x="4801628" y="3505200"/>
            <a:ext cx="2053197" cy="1219200"/>
          </a:xfrm>
          <a:prstGeom prst="wedgeRectCallout">
            <a:avLst>
              <a:gd name="adj1" fmla="val 88383"/>
              <a:gd name="adj2" fmla="val 17124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prstClr val="white"/>
                </a:solidFill>
              </a:rPr>
              <a:t>Submit the data every day after each visit of a center</a:t>
            </a:r>
          </a:p>
        </p:txBody>
      </p:sp>
      <p:sp>
        <p:nvSpPr>
          <p:cNvPr id="17" name="Oval 16"/>
          <p:cNvSpPr/>
          <p:nvPr/>
        </p:nvSpPr>
        <p:spPr>
          <a:xfrm flipV="1">
            <a:off x="6714191" y="6192651"/>
            <a:ext cx="1295400" cy="2746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4084036050"/>
      </p:ext>
    </p:extLst>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noAutofit/>
          </a:bodyPr>
          <a:lstStyle/>
          <a:p>
            <a:pPr eaLnBrk="1" hangingPunct="1"/>
            <a:r>
              <a:rPr lang="en-US" altLang="en-US" b="1" dirty="0">
                <a:cs typeface="Arial" charset="0"/>
              </a:rPr>
              <a:t>Please note that submission of the data requires an internet connection.</a:t>
            </a:r>
          </a:p>
        </p:txBody>
      </p:sp>
      <p:sp>
        <p:nvSpPr>
          <p:cNvPr id="14" name="Oval 13"/>
          <p:cNvSpPr/>
          <p:nvPr/>
        </p:nvSpPr>
        <p:spPr>
          <a:xfrm>
            <a:off x="3581400" y="5410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3581400" y="5029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737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548606"/>
            <a:ext cx="4465638" cy="4735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Image result for wif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28800"/>
            <a:ext cx="3309938" cy="2736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384128"/>
      </p:ext>
    </p:extLst>
  </p:cSld>
  <p:clrMapOvr>
    <a:masterClrMapping/>
  </p:clrMapOvr>
  <p:transition spd="slow">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276850" y="1524000"/>
            <a:ext cx="3200400" cy="37338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spcAft>
                <a:spcPts val="1200"/>
              </a:spcAft>
              <a:defRPr/>
            </a:pPr>
            <a:r>
              <a:rPr lang="en-US" sz="3200" dirty="0">
                <a:solidFill>
                  <a:schemeClr val="tx1"/>
                </a:solidFill>
              </a:rPr>
              <a:t>At the end of each day, you will submit your collected data using the Survey CTO software. </a:t>
            </a:r>
          </a:p>
          <a:p>
            <a:pPr>
              <a:spcAft>
                <a:spcPts val="1200"/>
              </a:spcAft>
              <a:defRPr/>
            </a:pPr>
            <a:r>
              <a:rPr lang="en-US" sz="3200" b="1" dirty="0">
                <a:solidFill>
                  <a:srgbClr val="C00000"/>
                </a:solidFill>
              </a:rPr>
              <a:t>IT IS VERY IMPORTANT. </a:t>
            </a:r>
          </a:p>
          <a:p>
            <a:pPr>
              <a:spcAft>
                <a:spcPts val="1200"/>
              </a:spcAft>
              <a:defRPr/>
            </a:pPr>
            <a:endParaRPr lang="en-US" sz="2400" dirty="0"/>
          </a:p>
        </p:txBody>
      </p:sp>
      <p:sp>
        <p:nvSpPr>
          <p:cNvPr id="9" name="TextBox 8"/>
          <p:cNvSpPr txBox="1"/>
          <p:nvPr/>
        </p:nvSpPr>
        <p:spPr>
          <a:xfrm>
            <a:off x="449262" y="457200"/>
            <a:ext cx="7094537" cy="523220"/>
          </a:xfrm>
          <a:prstGeom prst="rect">
            <a:avLst/>
          </a:prstGeom>
          <a:noFill/>
        </p:spPr>
        <p:txBody>
          <a:bodyPr wrap="square">
            <a:spAutoFit/>
          </a:bodyPr>
          <a:lstStyle/>
          <a:p>
            <a:pPr>
              <a:defRPr/>
            </a:pPr>
            <a:r>
              <a:rPr lang="en-US" sz="2800" b="1" dirty="0">
                <a:solidFill>
                  <a:srgbClr val="C00000"/>
                </a:solidFill>
                <a:latin typeface="+mj-lt"/>
                <a:ea typeface="+mn-ea"/>
                <a:cs typeface="+mn-cs"/>
              </a:rPr>
              <a:t>IMPORTANT THINGS TO REMEMBER</a:t>
            </a:r>
          </a:p>
        </p:txBody>
      </p:sp>
      <p:pic>
        <p:nvPicPr>
          <p:cNvPr id="4098" name="Picture 2" descr="Image result for CLICK SUBM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542335"/>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800"/>
            <a:ext cx="7010400" cy="2554545"/>
          </a:xfrm>
        </p:spPr>
        <p:txBody>
          <a:bodyPr/>
          <a:lstStyle/>
          <a:p>
            <a:r>
              <a:rPr lang="en-US" dirty="0"/>
              <a:t>Creating a Hotspot on your mobile phone to share internet access on tablet</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564474295"/>
      </p:ext>
    </p:extLst>
  </p:cSld>
  <p:clrMapOvr>
    <a:masterClrMapping/>
  </p:clrMapOvr>
  <p:transition spd="slow">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r>
              <a:rPr lang="en-US" dirty="0"/>
              <a:t>On the home screen navigate to Settings. </a:t>
            </a:r>
          </a:p>
          <a:p>
            <a:pPr marL="0" indent="0">
              <a:buNone/>
            </a:pPr>
            <a:r>
              <a:rPr lang="en-US" dirty="0"/>
              <a:t>	- Swipe down from top of screen then select settings.</a:t>
            </a:r>
          </a:p>
          <a:p>
            <a:pPr marL="0" indent="0">
              <a:buNone/>
            </a:pPr>
            <a:r>
              <a:rPr lang="en-US" dirty="0"/>
              <a:t>	- Or click on “Apps” and select “Settings”</a:t>
            </a:r>
          </a:p>
        </p:txBody>
      </p:sp>
      <p:sp>
        <p:nvSpPr>
          <p:cNvPr id="7" name="Content Placeholder 6"/>
          <p:cNvSpPr>
            <a:spLocks noGrp="1"/>
          </p:cNvSpPr>
          <p:nvPr>
            <p:ph sz="half" idx="2"/>
          </p:nvPr>
        </p:nvSpPr>
        <p:spPr/>
        <p:txBody>
          <a:bodyPr/>
          <a:lstStyle/>
          <a:p>
            <a:endParaRPr lang="en-US"/>
          </a:p>
        </p:txBody>
      </p:sp>
      <p:sp>
        <p:nvSpPr>
          <p:cNvPr id="6" name="Title 5"/>
          <p:cNvSpPr>
            <a:spLocks noGrp="1"/>
          </p:cNvSpPr>
          <p:nvPr>
            <p:ph type="title"/>
          </p:nvPr>
        </p:nvSpPr>
        <p:spPr>
          <a:xfrm>
            <a:off x="686104" y="417493"/>
            <a:ext cx="7772400" cy="954107"/>
          </a:xfrm>
        </p:spPr>
        <p:txBody>
          <a:bodyPr/>
          <a:lstStyle/>
          <a:p>
            <a:r>
              <a:rPr lang="en-US" altLang="en-US" b="1" dirty="0">
                <a:cs typeface="Arial" charset="0"/>
              </a:rPr>
              <a:t>Creating a Hotspot on an Android Mobile Phone</a:t>
            </a:r>
            <a:endParaRPr lang="en-US" dirty="0"/>
          </a:p>
        </p:txBody>
      </p:sp>
      <p:pic>
        <p:nvPicPr>
          <p:cNvPr id="8194" name="Picture 2" descr="U:\UGanda TDY in country\Photos\IMG_08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84506"/>
            <a:ext cx="3657904" cy="4335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435294"/>
      </p:ext>
    </p:extLst>
  </p:cSld>
  <p:clrMapOvr>
    <a:masterClrMapping/>
  </p:clrMapOvr>
  <p:transition spd="slow">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r>
              <a:rPr lang="en-US" dirty="0"/>
              <a:t>Click on </a:t>
            </a:r>
            <a:r>
              <a:rPr lang="en-US" b="1" dirty="0"/>
              <a:t>Settings</a:t>
            </a:r>
          </a:p>
        </p:txBody>
      </p:sp>
      <p:sp>
        <p:nvSpPr>
          <p:cNvPr id="4" name="Content Placeholder 3"/>
          <p:cNvSpPr>
            <a:spLocks noGrp="1"/>
          </p:cNvSpPr>
          <p:nvPr>
            <p:ph sz="half" idx="2"/>
          </p:nvPr>
        </p:nvSpPr>
        <p:spPr/>
        <p:txBody>
          <a:bodyPr/>
          <a:lstStyle/>
          <a:p>
            <a:endParaRPr lang="en-US" dirty="0"/>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9218" name="Picture 2" descr="U:\UGanda TDY in country\Photo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600200"/>
            <a:ext cx="3508328" cy="4557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814742"/>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Click on </a:t>
            </a:r>
            <a:r>
              <a:rPr lang="en-US" b="1" dirty="0"/>
              <a:t>Connections</a:t>
            </a:r>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0242" name="Picture 2" descr="U:\UGanda TDY in country\Photos\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365914"/>
            <a:ext cx="47244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24256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5221"/>
            <a:ext cx="6248400" cy="2062103"/>
          </a:xfrm>
        </p:spPr>
        <p:txBody>
          <a:bodyPr/>
          <a:lstStyle/>
          <a:p>
            <a:r>
              <a:rPr lang="en-US" dirty="0"/>
              <a:t>Basics</a:t>
            </a:r>
            <a:br>
              <a:rPr lang="en-US" dirty="0"/>
            </a:br>
            <a:r>
              <a:rPr lang="en-US" dirty="0"/>
              <a:t/>
            </a:r>
            <a:br>
              <a:rPr lang="en-US" dirty="0"/>
            </a:br>
            <a:r>
              <a:rPr lang="en-US" dirty="0"/>
              <a:t/>
            </a:r>
            <a:br>
              <a:rPr lang="en-US" dirty="0"/>
            </a:br>
            <a:r>
              <a:rPr lang="en-US" i="1" dirty="0"/>
              <a:t>Name, Title</a:t>
            </a:r>
          </a:p>
        </p:txBody>
      </p:sp>
    </p:spTree>
    <p:extLst>
      <p:ext uri="{BB962C8B-B14F-4D97-AF65-F5344CB8AC3E}">
        <p14:creationId xmlns:p14="http://schemas.microsoft.com/office/powerpoint/2010/main" val="670311781"/>
      </p:ext>
    </p:extLst>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r>
              <a:rPr lang="en-US" dirty="0"/>
              <a:t>Select </a:t>
            </a:r>
            <a:r>
              <a:rPr lang="en-US" b="1" dirty="0"/>
              <a:t>“Mobile  Hotspot and Tethering”</a:t>
            </a:r>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1267" name="Picture 3" descr="U:\UGanda TDY in country\Photos\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443223"/>
            <a:ext cx="5410200" cy="5070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2555466"/>
      </p:ext>
    </p:extLst>
  </p:cSld>
  <p:clrMapOvr>
    <a:masterClrMapping/>
  </p:clrMapOvr>
  <p:transition spd="slow">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r>
              <a:rPr lang="en-US" dirty="0"/>
              <a:t>Drag </a:t>
            </a:r>
            <a:r>
              <a:rPr lang="en-US" b="1" dirty="0"/>
              <a:t>“Mobile Hotspot” button to “on” with blue light showing.</a:t>
            </a:r>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2290" name="Picture 2" descr="U:\UGanda TDY in country\Photos\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433772"/>
            <a:ext cx="4724400" cy="485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094906"/>
      </p:ext>
    </p:extLst>
  </p:cSld>
  <p:clrMapOvr>
    <a:masterClrMapping/>
  </p:clrMapOvr>
  <p:transition spd="slow">
    <p:push dir="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r>
              <a:rPr lang="en-US" dirty="0"/>
              <a:t>Hotspot successfully created!</a:t>
            </a:r>
            <a:endParaRPr lang="en-US" b="1" dirty="0"/>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3314" name="Picture 2" descr="U:\UGanda TDY in country\Photos\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371600"/>
            <a:ext cx="49530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1965122"/>
      </p:ext>
    </p:extLst>
  </p:cSld>
  <p:clrMapOvr>
    <a:masterClrMapping/>
  </p:clrMapOvr>
  <p:transition spd="slow">
    <p:push dir="u"/>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t>On your Tablet </a:t>
            </a:r>
          </a:p>
          <a:p>
            <a:pPr lvl="1"/>
            <a:r>
              <a:rPr lang="en-US" b="1" dirty="0"/>
              <a:t>Click on “Settings”</a:t>
            </a:r>
          </a:p>
          <a:p>
            <a:pPr lvl="1"/>
            <a:r>
              <a:rPr lang="en-US" b="1" dirty="0"/>
              <a:t>Click on </a:t>
            </a:r>
            <a:r>
              <a:rPr lang="en-US" b="1" dirty="0" err="1"/>
              <a:t>Wifi</a:t>
            </a:r>
            <a:endParaRPr lang="en-US" b="1" dirty="0"/>
          </a:p>
          <a:p>
            <a:pPr lvl="1"/>
            <a:r>
              <a:rPr lang="en-US" b="1" dirty="0"/>
              <a:t>Select your  mobile phone name on the </a:t>
            </a:r>
            <a:r>
              <a:rPr lang="en-US" b="1" dirty="0" err="1"/>
              <a:t>Wifi</a:t>
            </a:r>
            <a:r>
              <a:rPr lang="en-US" b="1" dirty="0"/>
              <a:t> list.</a:t>
            </a:r>
          </a:p>
          <a:p>
            <a:pPr lvl="1"/>
            <a:r>
              <a:rPr lang="en-US" b="1" dirty="0"/>
              <a:t>Voila! You are connected!!!</a:t>
            </a:r>
          </a:p>
          <a:p>
            <a:pPr lvl="1"/>
            <a:endParaRPr lang="en-US" b="1"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113</a:t>
            </a:fld>
            <a:endParaRPr lang="en-US"/>
          </a:p>
        </p:txBody>
      </p:sp>
      <p:sp>
        <p:nvSpPr>
          <p:cNvPr id="6" name="Title 5"/>
          <p:cNvSpPr>
            <a:spLocks noGrp="1"/>
          </p:cNvSpPr>
          <p:nvPr>
            <p:ph type="title"/>
          </p:nvPr>
        </p:nvSpPr>
        <p:spPr>
          <a:xfrm>
            <a:off x="686104" y="848380"/>
            <a:ext cx="7772400" cy="523220"/>
          </a:xfrm>
        </p:spPr>
        <p:txBody>
          <a:bodyPr/>
          <a:lstStyle/>
          <a:p>
            <a:r>
              <a:rPr lang="en-US" dirty="0"/>
              <a:t>Connecting your Tablet to the Mobile Hotspot</a:t>
            </a:r>
          </a:p>
        </p:txBody>
      </p:sp>
    </p:spTree>
    <p:extLst>
      <p:ext uri="{BB962C8B-B14F-4D97-AF65-F5344CB8AC3E}">
        <p14:creationId xmlns:p14="http://schemas.microsoft.com/office/powerpoint/2010/main" val="255348531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114</a:t>
            </a:fld>
            <a:endParaRPr lang="en-US"/>
          </a:p>
        </p:txBody>
      </p:sp>
      <p:sp>
        <p:nvSpPr>
          <p:cNvPr id="6" name="Title 5"/>
          <p:cNvSpPr>
            <a:spLocks noGrp="1"/>
          </p:cNvSpPr>
          <p:nvPr>
            <p:ph type="title"/>
          </p:nvPr>
        </p:nvSpPr>
        <p:spPr>
          <a:xfrm>
            <a:off x="381000" y="807430"/>
            <a:ext cx="7772400" cy="523220"/>
          </a:xfrm>
        </p:spPr>
        <p:txBody>
          <a:bodyPr/>
          <a:lstStyle/>
          <a:p>
            <a:r>
              <a:rPr lang="en-US" b="1" dirty="0"/>
              <a:t>iPhone Personal </a:t>
            </a:r>
            <a:r>
              <a:rPr lang="en-US" b="1" dirty="0" err="1"/>
              <a:t>Hotspotting</a:t>
            </a:r>
            <a:r>
              <a:rPr lang="en-US" b="1" dirty="0"/>
              <a:t> </a:t>
            </a:r>
          </a:p>
        </p:txBody>
      </p:sp>
      <p:sp>
        <p:nvSpPr>
          <p:cNvPr id="11" name="Content Placeholder 1"/>
          <p:cNvSpPr>
            <a:spLocks noGrp="1"/>
          </p:cNvSpPr>
          <p:nvPr>
            <p:ph idx="1"/>
          </p:nvPr>
        </p:nvSpPr>
        <p:spPr>
          <a:xfrm>
            <a:off x="533401" y="1369636"/>
            <a:ext cx="2514600" cy="4572000"/>
          </a:xfrm>
        </p:spPr>
        <p:txBody>
          <a:bodyPr>
            <a:normAutofit/>
          </a:bodyPr>
          <a:lstStyle/>
          <a:p>
            <a:pPr marL="0" indent="0">
              <a:buNone/>
            </a:pPr>
            <a:r>
              <a:rPr lang="en-US" b="1" dirty="0">
                <a:solidFill>
                  <a:schemeClr val="tx1">
                    <a:lumMod val="75000"/>
                    <a:lumOff val="25000"/>
                  </a:schemeClr>
                </a:solidFill>
              </a:rPr>
              <a:t>First,  make sure cellular data is turned on…</a:t>
            </a:r>
          </a:p>
          <a:p>
            <a:pPr marL="0" indent="0">
              <a:buNone/>
            </a:pPr>
            <a:endParaRPr lang="en-US" dirty="0">
              <a:solidFill>
                <a:schemeClr val="tx1">
                  <a:lumMod val="75000"/>
                  <a:lumOff val="25000"/>
                </a:schemeClr>
              </a:solidFill>
            </a:endParaRPr>
          </a:p>
        </p:txBody>
      </p:sp>
      <p:pic>
        <p:nvPicPr>
          <p:cNvPr id="8197" name="Picture 5" descr="C:\Users\agerken\Desktop\ios11-iphone7-settings-cellul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9669" y="1440152"/>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agerken\Desktop\ios11-iphone7-settings-cellul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1661" y="1410654"/>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gerken\Desktop\how-to-Turn-off-Cellular-data-on-iPhone-6S.jpg"/>
          <p:cNvPicPr>
            <a:picLocks noChangeAspect="1" noChangeArrowheads="1"/>
          </p:cNvPicPr>
          <p:nvPr/>
        </p:nvPicPr>
        <p:blipFill rotWithShape="1">
          <a:blip r:embed="rId3">
            <a:extLst>
              <a:ext uri="{28A0092B-C50C-407E-A947-70E740481C1C}">
                <a14:useLocalDpi xmlns:a14="http://schemas.microsoft.com/office/drawing/2010/main" val="0"/>
              </a:ext>
            </a:extLst>
          </a:blip>
          <a:srcRect r="66792"/>
          <a:stretch/>
        </p:blipFill>
        <p:spPr bwMode="auto">
          <a:xfrm>
            <a:off x="3492628" y="2058804"/>
            <a:ext cx="2328865" cy="4131117"/>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7772400" y="2438400"/>
            <a:ext cx="948069" cy="4572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7013747"/>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115</a:t>
            </a:fld>
            <a:endParaRPr lang="en-US"/>
          </a:p>
        </p:txBody>
      </p:sp>
      <p:sp>
        <p:nvSpPr>
          <p:cNvPr id="6" name="Title 5"/>
          <p:cNvSpPr>
            <a:spLocks noGrp="1"/>
          </p:cNvSpPr>
          <p:nvPr>
            <p:ph type="title"/>
          </p:nvPr>
        </p:nvSpPr>
        <p:spPr>
          <a:xfrm>
            <a:off x="381000" y="807430"/>
            <a:ext cx="7772400" cy="523220"/>
          </a:xfrm>
        </p:spPr>
        <p:txBody>
          <a:bodyPr/>
          <a:lstStyle/>
          <a:p>
            <a:r>
              <a:rPr lang="en-US" b="1" dirty="0"/>
              <a:t>iPhone Personal </a:t>
            </a:r>
            <a:r>
              <a:rPr lang="en-US" b="1" dirty="0" err="1"/>
              <a:t>Hotspotting</a:t>
            </a:r>
            <a:r>
              <a:rPr lang="en-US" b="1" dirty="0"/>
              <a:t> </a:t>
            </a:r>
          </a:p>
        </p:txBody>
      </p:sp>
      <p:sp>
        <p:nvSpPr>
          <p:cNvPr id="11" name="Content Placeholder 1"/>
          <p:cNvSpPr>
            <a:spLocks noGrp="1"/>
          </p:cNvSpPr>
          <p:nvPr>
            <p:ph idx="1"/>
          </p:nvPr>
        </p:nvSpPr>
        <p:spPr>
          <a:xfrm>
            <a:off x="533400" y="1316473"/>
            <a:ext cx="3696767" cy="4572000"/>
          </a:xfrm>
        </p:spPr>
        <p:txBody>
          <a:bodyPr>
            <a:normAutofit/>
          </a:bodyPr>
          <a:lstStyle/>
          <a:p>
            <a:pPr marL="0" indent="0">
              <a:buNone/>
            </a:pPr>
            <a:r>
              <a:rPr lang="en-US" b="1" dirty="0">
                <a:solidFill>
                  <a:schemeClr val="tx1">
                    <a:lumMod val="75000"/>
                    <a:lumOff val="25000"/>
                  </a:schemeClr>
                </a:solidFill>
              </a:rPr>
              <a:t>Then turn on personal hotspot…</a:t>
            </a:r>
          </a:p>
          <a:p>
            <a:pPr marL="0" indent="0">
              <a:buNone/>
            </a:pPr>
            <a:endParaRPr lang="en-US" dirty="0">
              <a:solidFill>
                <a:schemeClr val="tx1">
                  <a:lumMod val="75000"/>
                  <a:lumOff val="25000"/>
                </a:schemeClr>
              </a:solidFill>
            </a:endParaRPr>
          </a:p>
        </p:txBody>
      </p:sp>
      <p:pic>
        <p:nvPicPr>
          <p:cNvPr id="9220" name="Picture 4" descr="C:\Users\agerken\Desktop\personal-hotspot-59c0064a396e5a001040b04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133600"/>
            <a:ext cx="2392017"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2400299" y="3976577"/>
            <a:ext cx="2163417" cy="3048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4" descr="C:\Users\agerken\Desktop\personal-hotspot-59c0064a396e5a001040b04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66202"/>
            <a:ext cx="3568995" cy="6691798"/>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agerken\Desktop\2016-07-17-15.14.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8042" y="992905"/>
            <a:ext cx="2958182" cy="5026895"/>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7543800" y="1752600"/>
            <a:ext cx="1359195" cy="6096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8475669"/>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801"/>
            <a:ext cx="7696200" cy="2062103"/>
          </a:xfrm>
        </p:spPr>
        <p:txBody>
          <a:bodyPr/>
          <a:lstStyle/>
          <a:p>
            <a:r>
              <a:rPr lang="en-US" dirty="0"/>
              <a:t>Activity!   Use of the tablets</a:t>
            </a:r>
            <a:br>
              <a:rPr lang="en-US" dirty="0"/>
            </a:br>
            <a:r>
              <a:rPr lang="en-US" dirty="0"/>
              <a:t/>
            </a:r>
            <a:br>
              <a:rPr lang="en-US" dirty="0"/>
            </a:br>
            <a:r>
              <a:rPr lang="en-US" dirty="0"/>
              <a:t>How to deal with “I don’t know” responses…</a:t>
            </a:r>
            <a:endParaRPr lang="en-US" i="1"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37093385"/>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117</a:t>
            </a:fld>
            <a:endParaRPr lang="en-US"/>
          </a:p>
        </p:txBody>
      </p:sp>
      <p:sp>
        <p:nvSpPr>
          <p:cNvPr id="6" name="Title 5"/>
          <p:cNvSpPr>
            <a:spLocks noGrp="1"/>
          </p:cNvSpPr>
          <p:nvPr>
            <p:ph type="title"/>
          </p:nvPr>
        </p:nvSpPr>
        <p:spPr>
          <a:xfrm>
            <a:off x="177384" y="215413"/>
            <a:ext cx="7772400" cy="523220"/>
          </a:xfrm>
        </p:spPr>
        <p:txBody>
          <a:bodyPr/>
          <a:lstStyle/>
          <a:p>
            <a:r>
              <a:rPr lang="en-US" b="1" dirty="0"/>
              <a:t>Activity Instructions</a:t>
            </a:r>
          </a:p>
        </p:txBody>
      </p:sp>
      <p:sp>
        <p:nvSpPr>
          <p:cNvPr id="11" name="Content Placeholder 1"/>
          <p:cNvSpPr>
            <a:spLocks noGrp="1"/>
          </p:cNvSpPr>
          <p:nvPr>
            <p:ph idx="1"/>
          </p:nvPr>
        </p:nvSpPr>
        <p:spPr>
          <a:xfrm>
            <a:off x="381000" y="914400"/>
            <a:ext cx="8153400" cy="4572000"/>
          </a:xfrm>
        </p:spPr>
        <p:txBody>
          <a:bodyPr>
            <a:normAutofit/>
          </a:bodyPr>
          <a:lstStyle/>
          <a:p>
            <a:r>
              <a:rPr lang="en-US" dirty="0">
                <a:solidFill>
                  <a:schemeClr val="tx1">
                    <a:lumMod val="75000"/>
                    <a:lumOff val="25000"/>
                  </a:schemeClr>
                </a:solidFill>
              </a:rPr>
              <a:t>Find a different partner, who you haven’t yet worked with.</a:t>
            </a:r>
          </a:p>
          <a:p>
            <a:r>
              <a:rPr lang="en-US" dirty="0">
                <a:solidFill>
                  <a:schemeClr val="tx1">
                    <a:lumMod val="75000"/>
                    <a:lumOff val="25000"/>
                  </a:schemeClr>
                </a:solidFill>
              </a:rPr>
              <a:t>Determine who will be the interviewer and interviewee.</a:t>
            </a:r>
          </a:p>
          <a:p>
            <a:r>
              <a:rPr lang="en-US" dirty="0">
                <a:solidFill>
                  <a:schemeClr val="tx1">
                    <a:lumMod val="75000"/>
                    <a:lumOff val="25000"/>
                  </a:schemeClr>
                </a:solidFill>
              </a:rPr>
              <a:t>Interviewer will select a CMM module.</a:t>
            </a:r>
          </a:p>
          <a:p>
            <a:r>
              <a:rPr lang="en-US" dirty="0">
                <a:solidFill>
                  <a:schemeClr val="tx1">
                    <a:lumMod val="75000"/>
                    <a:lumOff val="25000"/>
                  </a:schemeClr>
                </a:solidFill>
              </a:rPr>
              <a:t>Interviewee will draw from personal experience and respond to questions with “I don’t know,” prompting the interviewer to use some of the methods described in earlier slides to go from an “I don’t know” to a useful response.</a:t>
            </a:r>
          </a:p>
          <a:p>
            <a:r>
              <a:rPr lang="en-US" dirty="0">
                <a:solidFill>
                  <a:schemeClr val="tx1">
                    <a:lumMod val="75000"/>
                    <a:lumOff val="25000"/>
                  </a:schemeClr>
                </a:solidFill>
              </a:rPr>
              <a:t>After 15 minutes, switch roles!</a:t>
            </a:r>
          </a:p>
          <a:p>
            <a:pPr marL="0" indent="0">
              <a:buNone/>
            </a:pPr>
            <a:endParaRPr lang="en-US" dirty="0">
              <a:solidFill>
                <a:schemeClr val="tx1">
                  <a:lumMod val="75000"/>
                  <a:lumOff val="25000"/>
                </a:schemeClr>
              </a:solidFill>
            </a:endParaRPr>
          </a:p>
        </p:txBody>
      </p:sp>
    </p:spTree>
    <p:extLst>
      <p:ext uri="{BB962C8B-B14F-4D97-AF65-F5344CB8AC3E}">
        <p14:creationId xmlns:p14="http://schemas.microsoft.com/office/powerpoint/2010/main" val="3328850110"/>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0"/>
            <a:ext cx="7162800" cy="2554545"/>
          </a:xfrm>
        </p:spPr>
        <p:txBody>
          <a:bodyPr/>
          <a:lstStyle/>
          <a:p>
            <a:r>
              <a:rPr lang="en-US" dirty="0"/>
              <a:t>DATA COLLECTION:  Central Level</a:t>
            </a:r>
            <a:br>
              <a:rPr lang="en-US" dirty="0"/>
            </a:br>
            <a:r>
              <a:rPr lang="en-US" dirty="0"/>
              <a:t>- Data collection implementation</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174582330"/>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119</a:t>
            </a:fld>
            <a:endParaRPr lang="en-US"/>
          </a:p>
        </p:txBody>
      </p:sp>
      <p:sp>
        <p:nvSpPr>
          <p:cNvPr id="6" name="Title 5"/>
          <p:cNvSpPr>
            <a:spLocks noGrp="1"/>
          </p:cNvSpPr>
          <p:nvPr>
            <p:ph type="title"/>
          </p:nvPr>
        </p:nvSpPr>
        <p:spPr>
          <a:xfrm>
            <a:off x="177384" y="215413"/>
            <a:ext cx="7772400" cy="523220"/>
          </a:xfrm>
        </p:spPr>
        <p:txBody>
          <a:bodyPr/>
          <a:lstStyle/>
          <a:p>
            <a:r>
              <a:rPr lang="en-US" b="1" dirty="0"/>
              <a:t>Central Level Data Collection</a:t>
            </a:r>
          </a:p>
        </p:txBody>
      </p:sp>
      <p:sp>
        <p:nvSpPr>
          <p:cNvPr id="11" name="Content Placeholder 1"/>
          <p:cNvSpPr>
            <a:spLocks noGrp="1"/>
          </p:cNvSpPr>
          <p:nvPr>
            <p:ph idx="1"/>
          </p:nvPr>
        </p:nvSpPr>
        <p:spPr>
          <a:xfrm>
            <a:off x="381000" y="914400"/>
            <a:ext cx="8153400" cy="4572000"/>
          </a:xfrm>
        </p:spPr>
        <p:txBody>
          <a:bodyPr>
            <a:normAutofit/>
          </a:bodyPr>
          <a:lstStyle/>
          <a:p>
            <a:r>
              <a:rPr lang="en-US" dirty="0">
                <a:solidFill>
                  <a:schemeClr val="tx1">
                    <a:lumMod val="75000"/>
                    <a:lumOff val="25000"/>
                  </a:schemeClr>
                </a:solidFill>
              </a:rPr>
              <a:t>Data Collected on all 11 modules, across numerous institutions. </a:t>
            </a:r>
          </a:p>
          <a:p>
            <a:r>
              <a:rPr lang="en-US" dirty="0">
                <a:solidFill>
                  <a:schemeClr val="tx1">
                    <a:lumMod val="75000"/>
                    <a:lumOff val="25000"/>
                  </a:schemeClr>
                </a:solidFill>
              </a:rPr>
              <a:t>Amount of data is multiplied.</a:t>
            </a:r>
          </a:p>
          <a:p>
            <a:r>
              <a:rPr lang="en-US" dirty="0">
                <a:solidFill>
                  <a:schemeClr val="tx1">
                    <a:lumMod val="75000"/>
                    <a:lumOff val="25000"/>
                  </a:schemeClr>
                </a:solidFill>
              </a:rPr>
              <a:t>CMM interview questions are more detailed, assuming more responsibility at the central level. </a:t>
            </a:r>
          </a:p>
          <a:p>
            <a:r>
              <a:rPr lang="en-US" dirty="0">
                <a:solidFill>
                  <a:schemeClr val="tx1">
                    <a:lumMod val="75000"/>
                    <a:lumOff val="25000"/>
                  </a:schemeClr>
                </a:solidFill>
              </a:rPr>
              <a:t>Standards increase – what is “State of the Art” at a facility, may only be an intermediate capability at the central level</a:t>
            </a:r>
          </a:p>
          <a:p>
            <a:pPr lvl="1"/>
            <a:r>
              <a:rPr lang="en-US" dirty="0">
                <a:solidFill>
                  <a:schemeClr val="tx1">
                    <a:lumMod val="75000"/>
                    <a:lumOff val="25000"/>
                  </a:schemeClr>
                </a:solidFill>
              </a:rPr>
              <a:t>Ex: Excel spreadsheet used for inventory management at a health center is Advanced, at the central level an excel sheet used for inventory management is Intermediate. </a:t>
            </a:r>
          </a:p>
          <a:p>
            <a:r>
              <a:rPr lang="en-US" dirty="0">
                <a:solidFill>
                  <a:schemeClr val="tx1">
                    <a:lumMod val="75000"/>
                    <a:lumOff val="25000"/>
                  </a:schemeClr>
                </a:solidFill>
              </a:rPr>
              <a:t>More KPIs for each module. </a:t>
            </a:r>
          </a:p>
          <a:p>
            <a:endParaRPr lang="en-US" dirty="0">
              <a:solidFill>
                <a:schemeClr val="tx1">
                  <a:lumMod val="75000"/>
                  <a:lumOff val="25000"/>
                </a:schemeClr>
              </a:solidFill>
            </a:endParaRPr>
          </a:p>
          <a:p>
            <a:pPr marL="0" indent="0">
              <a:buNone/>
            </a:pPr>
            <a:endParaRPr lang="en-US" dirty="0">
              <a:solidFill>
                <a:schemeClr val="tx1">
                  <a:lumMod val="75000"/>
                  <a:lumOff val="25000"/>
                </a:schemeClr>
              </a:solidFill>
            </a:endParaRPr>
          </a:p>
        </p:txBody>
      </p:sp>
    </p:spTree>
    <p:extLst>
      <p:ext uri="{BB962C8B-B14F-4D97-AF65-F5344CB8AC3E}">
        <p14:creationId xmlns:p14="http://schemas.microsoft.com/office/powerpoint/2010/main" val="194084174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C6463"/>
                </a:solidFill>
                <a:effectLst/>
                <a:uLnTx/>
                <a:uFillTx/>
                <a:latin typeface="Gill Sans MT"/>
                <a:ea typeface="+mn-ea"/>
              </a:rPr>
              <a:t>FOOTER GOES HERE</a:t>
            </a: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85800" y="520207"/>
            <a:ext cx="6590186" cy="523220"/>
          </a:xfrm>
        </p:spPr>
        <p:txBody>
          <a:bodyPr/>
          <a:lstStyle/>
          <a:p>
            <a:r>
              <a:rPr lang="en-US" b="1" dirty="0">
                <a:solidFill>
                  <a:srgbClr val="C00000"/>
                </a:solidFill>
              </a:rPr>
              <a:t>THE NSCA 2.0 HAS 3 ELEMENTS</a:t>
            </a:r>
            <a:endParaRPr lang="en-US" dirty="0">
              <a:solidFill>
                <a:srgbClr val="C00000"/>
              </a:solidFill>
            </a:endParaRPr>
          </a:p>
        </p:txBody>
      </p:sp>
      <p:graphicFrame>
        <p:nvGraphicFramePr>
          <p:cNvPr id="2" name="Diagram 1"/>
          <p:cNvGraphicFramePr/>
          <p:nvPr>
            <p:extLst>
              <p:ext uri="{D42A27DB-BD31-4B8C-83A1-F6EECF244321}">
                <p14:modId xmlns:p14="http://schemas.microsoft.com/office/powerpoint/2010/main" val="2683409779"/>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https://d30y9cdsu7xlg0.cloudfront.net/png/471109-20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39103" y="2038886"/>
            <a:ext cx="704314" cy="70431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8267" y="4572000"/>
            <a:ext cx="590550" cy="5905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300373" y="3207421"/>
            <a:ext cx="553197" cy="553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125922"/>
      </p:ext>
    </p:extLst>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97979180"/>
              </p:ext>
            </p:extLst>
          </p:nvPr>
        </p:nvGraphicFramePr>
        <p:xfrm>
          <a:off x="228600" y="706845"/>
          <a:ext cx="8686800" cy="5937223"/>
        </p:xfrm>
        <a:graphic>
          <a:graphicData uri="http://schemas.openxmlformats.org/drawingml/2006/table">
            <a:tbl>
              <a:tblPr firstRow="1">
                <a:tableStyleId>{69012ECD-51FC-41F1-AA8D-1B2483CD663E}</a:tableStyleId>
              </a:tblPr>
              <a:tblGrid>
                <a:gridCol w="1225054">
                  <a:extLst>
                    <a:ext uri="{9D8B030D-6E8A-4147-A177-3AD203B41FA5}">
                      <a16:colId xmlns:a16="http://schemas.microsoft.com/office/drawing/2014/main" xmlns="" val="20000"/>
                    </a:ext>
                  </a:extLst>
                </a:gridCol>
                <a:gridCol w="3490786">
                  <a:extLst>
                    <a:ext uri="{9D8B030D-6E8A-4147-A177-3AD203B41FA5}">
                      <a16:colId xmlns:a16="http://schemas.microsoft.com/office/drawing/2014/main" xmlns="" val="20001"/>
                    </a:ext>
                  </a:extLst>
                </a:gridCol>
                <a:gridCol w="3970960">
                  <a:extLst>
                    <a:ext uri="{9D8B030D-6E8A-4147-A177-3AD203B41FA5}">
                      <a16:colId xmlns:a16="http://schemas.microsoft.com/office/drawing/2014/main" xmlns="" val="20002"/>
                    </a:ext>
                  </a:extLst>
                </a:gridCol>
              </a:tblGrid>
              <a:tr h="266699">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Optional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5021">
                <a:tc>
                  <a:txBody>
                    <a:bodyPr/>
                    <a:lstStyle/>
                    <a:p>
                      <a:pPr marL="0" marR="0">
                        <a:lnSpc>
                          <a:spcPct val="107000"/>
                        </a:lnSpc>
                        <a:spcBef>
                          <a:spcPts val="0"/>
                        </a:spcBef>
                        <a:spcAft>
                          <a:spcPts val="1200"/>
                        </a:spcAft>
                      </a:pPr>
                      <a:r>
                        <a:rPr lang="en-US" sz="1400" dirty="0">
                          <a:effectLst/>
                        </a:rPr>
                        <a:t>Forecasting</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400" b="0" u="none"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400" b="0" u="none" dirty="0">
                          <a:effectLst/>
                        </a:rPr>
                        <a:t>Source of funds</a:t>
                      </a:r>
                      <a:endParaRPr lang="en-US" sz="1400" b="0" u="none"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Supply plan accuracy</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335060">
                <a:tc>
                  <a:txBody>
                    <a:bodyPr/>
                    <a:lstStyle/>
                    <a:p>
                      <a:pPr marL="0" marR="0">
                        <a:lnSpc>
                          <a:spcPct val="107000"/>
                        </a:lnSpc>
                        <a:spcBef>
                          <a:spcPts val="0"/>
                        </a:spcBef>
                        <a:spcAft>
                          <a:spcPts val="1200"/>
                        </a:spcAft>
                      </a:pPr>
                      <a:r>
                        <a:rPr lang="en-US" sz="1400">
                          <a:effectLst/>
                        </a:rPr>
                        <a:t>Procurement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 of international reference price</a:t>
                      </a:r>
                      <a:r>
                        <a:rPr lang="en-US" sz="1400" b="0" u="none" kern="1200" baseline="0" dirty="0">
                          <a:effectLst/>
                        </a:rPr>
                        <a:t> paid</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Percentage of orders placed on vendors as emergency orders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Percentage of health products procured listed on the </a:t>
                      </a:r>
                      <a:r>
                        <a:rPr lang="en-US" sz="1400" b="0" u="none" kern="1200" dirty="0" err="1">
                          <a:effectLst/>
                        </a:rPr>
                        <a:t>NEML</a:t>
                      </a:r>
                      <a:r>
                        <a:rPr lang="en-US" sz="1400" b="0" u="none" kern="1200" dirty="0">
                          <a:effectLst/>
                        </a:rPr>
                        <a:t> or similar document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Customs clearance time</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980291">
                <a:tc>
                  <a:txBody>
                    <a:bodyPr/>
                    <a:lstStyle/>
                    <a:p>
                      <a:pPr marL="0" marR="0">
                        <a:lnSpc>
                          <a:spcPct val="107000"/>
                        </a:lnSpc>
                        <a:spcBef>
                          <a:spcPts val="0"/>
                        </a:spcBef>
                        <a:spcAft>
                          <a:spcPts val="1200"/>
                        </a:spcAft>
                      </a:pPr>
                      <a:r>
                        <a:rPr lang="en-US" sz="1400">
                          <a:effectLst/>
                        </a:rPr>
                        <a:t>Warehousing and inventory management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err="1">
                          <a:effectLst/>
                        </a:rPr>
                        <a:t>Stockout</a:t>
                      </a:r>
                      <a:r>
                        <a:rPr lang="en-US" sz="1400" b="0" u="none" kern="1200" dirty="0">
                          <a:effectLst/>
                        </a:rPr>
                        <a:t> rate by tracer commodity by level in</a:t>
                      </a:r>
                      <a:r>
                        <a:rPr lang="en-US" sz="1400" b="0" u="none" kern="1200" baseline="0" dirty="0">
                          <a:effectLst/>
                        </a:rPr>
                        <a:t> the system</a:t>
                      </a:r>
                      <a:endParaRPr lang="en-US" sz="1400" b="0" u="none"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Wastage from damage, theft and expiry </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solidFill>
                            <a:schemeClr val="tx1"/>
                          </a:solidFill>
                          <a:effectLst/>
                          <a:latin typeface="+mn-lt"/>
                          <a:ea typeface="+mn-ea"/>
                          <a:cs typeface="+mn-cs"/>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Number and duration</a:t>
                      </a:r>
                      <a:r>
                        <a:rPr lang="en-US" sz="1400" b="0" u="none" kern="1200" baseline="0" dirty="0">
                          <a:effectLst/>
                        </a:rPr>
                        <a:t> of t</a:t>
                      </a:r>
                      <a:r>
                        <a:rPr lang="en-US" sz="1400" b="0" u="none"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dirty="0" err="1">
                          <a:effectLst/>
                        </a:rPr>
                        <a:t>Stockout</a:t>
                      </a:r>
                      <a:r>
                        <a:rPr lang="en-US" sz="1400" b="0" u="none" kern="1200" dirty="0">
                          <a:effectLst/>
                        </a:rPr>
                        <a:t> rate of one or more tracer products by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dirty="0">
                          <a:effectLst/>
                        </a:rPr>
                        <a:t>Cost of warehousing operation </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effectLst/>
                        </a:rPr>
                        <a:t>Order turnaround time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solidFill>
                            <a:schemeClr val="tx1"/>
                          </a:solidFill>
                          <a:effectLst/>
                          <a:latin typeface="+mn-lt"/>
                          <a:ea typeface="+mn-ea"/>
                          <a:cs typeface="+mn-cs"/>
                        </a:rPr>
                        <a:t>Percentage of incoming batches tested for quality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solidFill>
                            <a:schemeClr val="tx1"/>
                          </a:solidFill>
                          <a:effectLst/>
                          <a:latin typeface="+mn-lt"/>
                          <a:ea typeface="+mn-ea"/>
                          <a:cs typeface="+mn-cs"/>
                        </a:rPr>
                        <a:t>Percentage of product batches tested that meet quality standards</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67530">
                <a:tc>
                  <a:txBody>
                    <a:bodyPr/>
                    <a:lstStyle/>
                    <a:p>
                      <a:pPr marL="0" marR="0">
                        <a:lnSpc>
                          <a:spcPct val="107000"/>
                        </a:lnSpc>
                        <a:spcBef>
                          <a:spcPts val="0"/>
                        </a:spcBef>
                        <a:spcAft>
                          <a:spcPts val="1200"/>
                        </a:spcAft>
                      </a:pPr>
                      <a:r>
                        <a:rPr lang="en-US" sz="1400">
                          <a:effectLst/>
                        </a:rPr>
                        <a:t>Distribution</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Percentage of orders placed by health facilities as emergency orders</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solidFill>
                            <a:schemeClr val="tx1"/>
                          </a:solidFill>
                          <a:effectLst/>
                          <a:latin typeface="+mn-lt"/>
                          <a:ea typeface="+mn-ea"/>
                          <a:cs typeface="+mn-cs"/>
                        </a:rPr>
                        <a:t>Cost of distribution operation</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67943">
                <a:tc>
                  <a:txBody>
                    <a:bodyPr/>
                    <a:lstStyle/>
                    <a:p>
                      <a:pPr marL="0" marR="0">
                        <a:lnSpc>
                          <a:spcPct val="107000"/>
                        </a:lnSpc>
                        <a:spcBef>
                          <a:spcPts val="0"/>
                        </a:spcBef>
                        <a:spcAft>
                          <a:spcPts val="1200"/>
                        </a:spcAft>
                      </a:pPr>
                      <a:r>
                        <a:rPr lang="en-US" sz="1400" dirty="0">
                          <a:effectLst/>
                        </a:rPr>
                        <a:t>HR</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Staff turnover rate</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solidFill>
                            <a:schemeClr val="tx1"/>
                          </a:solidFill>
                          <a:effectLst/>
                          <a:latin typeface="+mn-lt"/>
                          <a:ea typeface="+mn-ea"/>
                          <a:cs typeface="+mn-cs"/>
                        </a:rPr>
                        <a:t>Percent of key positions vacant</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80365">
                <a:tc>
                  <a:txBody>
                    <a:bodyPr/>
                    <a:lstStyle/>
                    <a:p>
                      <a:pPr marL="0" marR="0">
                        <a:lnSpc>
                          <a:spcPct val="107000"/>
                        </a:lnSpc>
                        <a:spcBef>
                          <a:spcPts val="0"/>
                        </a:spcBef>
                        <a:spcAft>
                          <a:spcPts val="1200"/>
                        </a:spcAft>
                      </a:pPr>
                      <a:r>
                        <a:rPr lang="en-US" sz="1400" dirty="0">
                          <a:effectLst/>
                        </a:rPr>
                        <a:t>Data &amp;</a:t>
                      </a:r>
                      <a:r>
                        <a:rPr lang="en-US" sz="1400" baseline="0" dirty="0">
                          <a:effectLst/>
                        </a:rPr>
                        <a:t> </a:t>
                      </a:r>
                      <a:r>
                        <a:rPr lang="en-US" sz="1400" dirty="0">
                          <a:effectLst/>
                        </a:rPr>
                        <a:t>info</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Facility reporting rates on-time</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Facility reporting rates -</a:t>
                      </a:r>
                      <a:r>
                        <a:rPr lang="en-US" sz="1400" b="0" u="none" kern="1200" baseline="0" dirty="0">
                          <a:effectLst/>
                        </a:rPr>
                        <a:t> </a:t>
                      </a:r>
                      <a:r>
                        <a:rPr lang="en-US" sz="1400" b="0" u="none" kern="1200" dirty="0">
                          <a:effectLst/>
                        </a:rPr>
                        <a:t>complete</a:t>
                      </a:r>
                      <a:r>
                        <a:rPr lang="en-US" sz="1400" b="0" u="none" kern="1200" baseline="0" dirty="0">
                          <a:effectLst/>
                        </a:rPr>
                        <a:t> reports</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6" name="Title 2"/>
          <p:cNvSpPr>
            <a:spLocks noGrp="1"/>
          </p:cNvSpPr>
          <p:nvPr>
            <p:ph type="title"/>
          </p:nvPr>
        </p:nvSpPr>
        <p:spPr>
          <a:xfrm>
            <a:off x="228599" y="152400"/>
            <a:ext cx="7541419" cy="457200"/>
          </a:xfrm>
        </p:spPr>
        <p:txBody>
          <a:bodyPr rtlCol="0">
            <a:normAutofit fontScale="90000"/>
          </a:bodyPr>
          <a:lstStyle/>
          <a:p>
            <a:pPr>
              <a:defRPr/>
            </a:pPr>
            <a:r>
              <a:rPr lang="en-US" altLang="en-US" sz="2700" dirty="0"/>
              <a:t>Central Level Key Performance Indicators</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cs typeface="Arial" panose="020B0604020202020204" pitchFamily="34" charset="0"/>
              </a:rPr>
              <a:pPr eaLnBrk="1" hangingPunct="1">
                <a:spcAft>
                  <a:spcPct val="0"/>
                </a:spcAft>
                <a:buFontTx/>
                <a:buNone/>
              </a:pPr>
              <a:t>120</a:t>
            </a:fld>
            <a:endParaRPr lang="en-US" altLang="en-US" sz="450">
              <a:cs typeface="Arial" panose="020B0604020202020204" pitchFamily="34" charset="0"/>
            </a:endParaRPr>
          </a:p>
        </p:txBody>
      </p:sp>
    </p:spTree>
    <p:extLst>
      <p:ext uri="{BB962C8B-B14F-4D97-AF65-F5344CB8AC3E}">
        <p14:creationId xmlns:p14="http://schemas.microsoft.com/office/powerpoint/2010/main" val="107425217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162800" cy="2062103"/>
          </a:xfrm>
        </p:spPr>
        <p:txBody>
          <a:bodyPr/>
          <a:lstStyle/>
          <a:p>
            <a:r>
              <a:rPr lang="en-US" dirty="0"/>
              <a:t>Importance of Data Quality</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186048112"/>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304799" y="914400"/>
            <a:ext cx="8686799" cy="54864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Bef>
                <a:spcPts val="0"/>
              </a:spcBef>
              <a:spcAft>
                <a:spcPts val="0"/>
              </a:spcAft>
              <a:buFont typeface="Arial" panose="020B0604020202020204" pitchFamily="34" charset="0"/>
              <a:buChar char="•"/>
              <a:defRPr/>
            </a:pPr>
            <a:r>
              <a:rPr lang="en-US" sz="2400" dirty="0">
                <a:solidFill>
                  <a:schemeClr val="tx1"/>
                </a:solidFill>
              </a:rPr>
              <a:t>Prepare before site visit</a:t>
            </a:r>
          </a:p>
          <a:p>
            <a:pPr marL="342900" indent="-342900">
              <a:spcBef>
                <a:spcPts val="0"/>
              </a:spcBef>
              <a:spcAft>
                <a:spcPts val="0"/>
              </a:spcAft>
              <a:buFont typeface="Arial" panose="020B0604020202020204" pitchFamily="34" charset="0"/>
              <a:buChar char="•"/>
              <a:defRPr/>
            </a:pPr>
            <a:r>
              <a:rPr lang="en-US" sz="2400" dirty="0">
                <a:solidFill>
                  <a:schemeClr val="tx1"/>
                </a:solidFill>
              </a:rPr>
              <a:t>Ensure full familiarity and understanding of NSCA processes and tools before the visit. If you are not sure, don’t hesitate to ask questions. </a:t>
            </a:r>
          </a:p>
          <a:p>
            <a:pPr marL="800100" lvl="1" indent="-342900">
              <a:spcBef>
                <a:spcPts val="0"/>
              </a:spcBef>
              <a:spcAft>
                <a:spcPts val="0"/>
              </a:spcAft>
              <a:buFont typeface="Arial" panose="020B0604020202020204" pitchFamily="34" charset="0"/>
              <a:buChar char="•"/>
              <a:defRPr/>
            </a:pPr>
            <a:r>
              <a:rPr lang="en-US" sz="2400" dirty="0"/>
              <a:t>Use the </a:t>
            </a:r>
            <a:r>
              <a:rPr lang="en-US" sz="2400" dirty="0" err="1"/>
              <a:t>What’sApp</a:t>
            </a:r>
            <a:r>
              <a:rPr lang="en-US" sz="2400" dirty="0"/>
              <a:t> group, liberally</a:t>
            </a:r>
          </a:p>
          <a:p>
            <a:pPr marL="800100" lvl="1" indent="-342900">
              <a:spcBef>
                <a:spcPts val="0"/>
              </a:spcBef>
              <a:spcAft>
                <a:spcPts val="0"/>
              </a:spcAft>
              <a:buFont typeface="Arial" panose="020B0604020202020204" pitchFamily="34" charset="0"/>
              <a:buChar char="•"/>
              <a:defRPr/>
            </a:pPr>
            <a:r>
              <a:rPr lang="en-US" sz="2400" dirty="0">
                <a:solidFill>
                  <a:schemeClr val="tx1"/>
                </a:solidFill>
              </a:rPr>
              <a:t>Contact your </a:t>
            </a:r>
            <a:r>
              <a:rPr lang="en-US" sz="2400" dirty="0" err="1">
                <a:solidFill>
                  <a:schemeClr val="tx1"/>
                </a:solidFill>
              </a:rPr>
              <a:t>POC</a:t>
            </a:r>
            <a:r>
              <a:rPr lang="en-US" sz="2400" dirty="0">
                <a:solidFill>
                  <a:schemeClr val="tx1"/>
                </a:solidFill>
              </a:rPr>
              <a:t> whenever you need to</a:t>
            </a:r>
          </a:p>
          <a:p>
            <a:pPr marL="342900" indent="-342900">
              <a:spcBef>
                <a:spcPts val="0"/>
              </a:spcBef>
              <a:spcAft>
                <a:spcPts val="0"/>
              </a:spcAft>
              <a:buFont typeface="Arial" panose="020B0604020202020204" pitchFamily="34" charset="0"/>
              <a:buChar char="•"/>
              <a:defRPr/>
            </a:pPr>
            <a:r>
              <a:rPr lang="en-US" sz="2400" dirty="0">
                <a:solidFill>
                  <a:schemeClr val="tx1"/>
                </a:solidFill>
              </a:rPr>
              <a:t>Validate responses – make sure information recorded is accurate</a:t>
            </a:r>
          </a:p>
          <a:p>
            <a:pPr marL="342900" indent="-342900">
              <a:spcBef>
                <a:spcPts val="0"/>
              </a:spcBef>
              <a:spcAft>
                <a:spcPts val="0"/>
              </a:spcAft>
              <a:buFont typeface="Arial" panose="020B0604020202020204" pitchFamily="34" charset="0"/>
              <a:buChar char="•"/>
              <a:defRPr/>
            </a:pPr>
            <a:r>
              <a:rPr lang="en-US" sz="2400" dirty="0">
                <a:solidFill>
                  <a:schemeClr val="tx1"/>
                </a:solidFill>
              </a:rPr>
              <a:t>Collect tangible data, materials, information to back up the answers provided </a:t>
            </a:r>
          </a:p>
          <a:p>
            <a:pPr marL="342900" indent="-342900">
              <a:spcBef>
                <a:spcPts val="0"/>
              </a:spcBef>
              <a:spcAft>
                <a:spcPts val="0"/>
              </a:spcAft>
              <a:buFont typeface="Arial" panose="020B0604020202020204" pitchFamily="34" charset="0"/>
              <a:buChar char="•"/>
              <a:defRPr/>
            </a:pPr>
            <a:r>
              <a:rPr lang="en-US" sz="2400" dirty="0">
                <a:solidFill>
                  <a:schemeClr val="tx1"/>
                </a:solidFill>
              </a:rPr>
              <a:t>Be observant </a:t>
            </a:r>
          </a:p>
          <a:p>
            <a:pPr marL="342900" indent="-342900">
              <a:spcBef>
                <a:spcPts val="0"/>
              </a:spcBef>
              <a:spcAft>
                <a:spcPts val="0"/>
              </a:spcAft>
              <a:buFont typeface="Arial" panose="020B0604020202020204" pitchFamily="34" charset="0"/>
              <a:buChar char="•"/>
              <a:defRPr/>
            </a:pPr>
            <a:r>
              <a:rPr lang="en-US" sz="2400" dirty="0">
                <a:solidFill>
                  <a:schemeClr val="tx1"/>
                </a:solidFill>
              </a:rPr>
              <a:t>If the responses doesn’t seem right, respectfully inquire further</a:t>
            </a:r>
          </a:p>
          <a:p>
            <a:pPr marL="342900" indent="-342900">
              <a:spcBef>
                <a:spcPts val="0"/>
              </a:spcBef>
              <a:spcAft>
                <a:spcPts val="0"/>
              </a:spcAft>
              <a:buFont typeface="Arial" panose="020B0604020202020204" pitchFamily="34" charset="0"/>
              <a:buChar char="•"/>
              <a:defRPr/>
            </a:pPr>
            <a:r>
              <a:rPr lang="en-US" sz="2400" dirty="0">
                <a:solidFill>
                  <a:schemeClr val="tx1"/>
                </a:solidFill>
              </a:rPr>
              <a:t>If you don’t understand the response, inquire further </a:t>
            </a:r>
          </a:p>
          <a:p>
            <a:pPr marL="342900" indent="-342900">
              <a:spcBef>
                <a:spcPts val="0"/>
              </a:spcBef>
              <a:spcAft>
                <a:spcPts val="0"/>
              </a:spcAft>
              <a:buFont typeface="Arial" panose="020B0604020202020204" pitchFamily="34" charset="0"/>
              <a:buChar char="•"/>
              <a:defRPr/>
            </a:pPr>
            <a:r>
              <a:rPr lang="en-US" sz="2400" b="1" dirty="0">
                <a:solidFill>
                  <a:srgbClr val="0033CC"/>
                </a:solidFill>
              </a:rPr>
              <a:t>Take pictures!</a:t>
            </a:r>
          </a:p>
          <a:p>
            <a:pPr marL="342900" indent="-342900">
              <a:spcBef>
                <a:spcPts val="0"/>
              </a:spcBef>
              <a:spcAft>
                <a:spcPts val="0"/>
              </a:spcAft>
              <a:buFont typeface="Arial" panose="020B0604020202020204" pitchFamily="34" charset="0"/>
              <a:buChar char="•"/>
              <a:defRPr/>
            </a:pPr>
            <a:r>
              <a:rPr lang="en-US" sz="2400" b="1" dirty="0">
                <a:solidFill>
                  <a:srgbClr val="7030A0"/>
                </a:solidFill>
              </a:rPr>
              <a:t>Take notes!</a:t>
            </a:r>
          </a:p>
          <a:p>
            <a:pPr marL="342900" indent="-342900">
              <a:spcBef>
                <a:spcPts val="0"/>
              </a:spcBef>
              <a:spcAft>
                <a:spcPts val="0"/>
              </a:spcAft>
              <a:buFont typeface="Arial" panose="020B0604020202020204" pitchFamily="34" charset="0"/>
              <a:buChar char="•"/>
              <a:defRPr/>
            </a:pPr>
            <a:endParaRPr lang="en-US" sz="2400" dirty="0">
              <a:solidFill>
                <a:schemeClr val="tx1"/>
              </a:solidFill>
            </a:endParaRPr>
          </a:p>
          <a:p>
            <a:pPr>
              <a:spcAft>
                <a:spcPts val="1200"/>
              </a:spcAft>
              <a:defRPr/>
            </a:pPr>
            <a:endParaRPr lang="en-US" sz="2400" dirty="0"/>
          </a:p>
        </p:txBody>
      </p:sp>
      <p:sp>
        <p:nvSpPr>
          <p:cNvPr id="9" name="TextBox 8"/>
          <p:cNvSpPr txBox="1"/>
          <p:nvPr/>
        </p:nvSpPr>
        <p:spPr>
          <a:xfrm>
            <a:off x="76200" y="228600"/>
            <a:ext cx="8915399" cy="523220"/>
          </a:xfrm>
          <a:prstGeom prst="rect">
            <a:avLst/>
          </a:prstGeom>
          <a:noFill/>
        </p:spPr>
        <p:txBody>
          <a:bodyPr wrap="square">
            <a:spAutoFit/>
          </a:bodyPr>
          <a:lstStyle/>
          <a:p>
            <a:pPr>
              <a:defRPr/>
            </a:pPr>
            <a:r>
              <a:rPr lang="en-US" sz="2800" b="1" dirty="0">
                <a:solidFill>
                  <a:srgbClr val="C00000"/>
                </a:solidFill>
                <a:latin typeface="+mj-lt"/>
              </a:rPr>
              <a:t>HOW TO ENSURE STRONG DATA COLLECTION </a:t>
            </a:r>
            <a:endParaRPr lang="en-US" sz="2800" b="1" dirty="0">
              <a:solidFill>
                <a:srgbClr val="C00000"/>
              </a:solidFill>
              <a:latin typeface="+mj-lt"/>
              <a:ea typeface="+mn-ea"/>
              <a:cs typeface="+mn-cs"/>
            </a:endParaRPr>
          </a:p>
        </p:txBody>
      </p:sp>
    </p:spTree>
    <p:extLst>
      <p:ext uri="{BB962C8B-B14F-4D97-AF65-F5344CB8AC3E}">
        <p14:creationId xmlns:p14="http://schemas.microsoft.com/office/powerpoint/2010/main" val="2997087053"/>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990600"/>
            <a:ext cx="8153400" cy="54102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Bef>
                <a:spcPts val="0"/>
              </a:spcBef>
              <a:spcAft>
                <a:spcPts val="0"/>
              </a:spcAft>
              <a:buFont typeface="Arial" panose="020B0604020202020204" pitchFamily="34" charset="0"/>
              <a:buChar char="•"/>
              <a:defRPr/>
            </a:pPr>
            <a:r>
              <a:rPr lang="en-US" sz="2300" dirty="0">
                <a:solidFill>
                  <a:schemeClr val="tx1"/>
                </a:solidFill>
              </a:rPr>
              <a:t>Contact the site you are planning to visit the day before the visit, so they expect you.</a:t>
            </a:r>
          </a:p>
          <a:p>
            <a:pPr marL="342900" indent="-342900">
              <a:spcBef>
                <a:spcPts val="0"/>
              </a:spcBef>
              <a:spcAft>
                <a:spcPts val="0"/>
              </a:spcAft>
              <a:buFont typeface="Arial" panose="020B0604020202020204" pitchFamily="34" charset="0"/>
              <a:buChar char="•"/>
              <a:defRPr/>
            </a:pPr>
            <a:r>
              <a:rPr lang="en-US" sz="2300" dirty="0">
                <a:solidFill>
                  <a:schemeClr val="tx1"/>
                </a:solidFill>
              </a:rPr>
              <a:t>Do not give away answers – always report what the interviewee says.</a:t>
            </a:r>
          </a:p>
          <a:p>
            <a:pPr marL="800100" lvl="1" indent="-342900">
              <a:spcBef>
                <a:spcPts val="0"/>
              </a:spcBef>
              <a:spcAft>
                <a:spcPts val="0"/>
              </a:spcAft>
              <a:buFont typeface="Arial" panose="020B0604020202020204" pitchFamily="34" charset="0"/>
              <a:buChar char="•"/>
              <a:defRPr/>
            </a:pPr>
            <a:r>
              <a:rPr lang="en-US" sz="2300" dirty="0"/>
              <a:t>Even if you know they are wrong</a:t>
            </a:r>
          </a:p>
          <a:p>
            <a:pPr marL="800100" lvl="1" indent="-342900">
              <a:spcBef>
                <a:spcPts val="0"/>
              </a:spcBef>
              <a:spcAft>
                <a:spcPts val="0"/>
              </a:spcAft>
              <a:buFont typeface="Arial" panose="020B0604020202020204" pitchFamily="34" charset="0"/>
              <a:buChar char="•"/>
              <a:defRPr/>
            </a:pPr>
            <a:r>
              <a:rPr lang="en-US" sz="2300" dirty="0"/>
              <a:t>Even if you see they are wrong </a:t>
            </a:r>
            <a:r>
              <a:rPr lang="en-US" sz="2000" dirty="0"/>
              <a:t>(except for validation questions)</a:t>
            </a:r>
            <a:endParaRPr lang="en-US" sz="2300" dirty="0"/>
          </a:p>
          <a:p>
            <a:pPr marL="342900" indent="-342900">
              <a:spcBef>
                <a:spcPts val="0"/>
              </a:spcBef>
              <a:spcAft>
                <a:spcPts val="0"/>
              </a:spcAft>
              <a:buFont typeface="Arial" panose="020B0604020202020204" pitchFamily="34" charset="0"/>
              <a:buChar char="•"/>
              <a:defRPr/>
            </a:pPr>
            <a:r>
              <a:rPr lang="en-US" sz="2300" dirty="0">
                <a:solidFill>
                  <a:schemeClr val="tx1"/>
                </a:solidFill>
              </a:rPr>
              <a:t>Always add narrative notes in the final question of the module to represent what you saw, especially if it contradicts the responses. </a:t>
            </a:r>
          </a:p>
          <a:p>
            <a:pPr marL="342900" indent="-342900">
              <a:spcBef>
                <a:spcPts val="0"/>
              </a:spcBef>
              <a:spcAft>
                <a:spcPts val="0"/>
              </a:spcAft>
              <a:buFont typeface="Arial" panose="020B0604020202020204" pitchFamily="34" charset="0"/>
              <a:buChar char="•"/>
              <a:defRPr/>
            </a:pPr>
            <a:r>
              <a:rPr lang="en-US" sz="2300" dirty="0">
                <a:solidFill>
                  <a:schemeClr val="tx1"/>
                </a:solidFill>
              </a:rPr>
              <a:t>Try to capture any success stories that you see, or best practices that could be shared across the system.</a:t>
            </a:r>
          </a:p>
          <a:p>
            <a:pPr marL="342900" indent="-342900">
              <a:spcBef>
                <a:spcPts val="0"/>
              </a:spcBef>
              <a:spcAft>
                <a:spcPts val="0"/>
              </a:spcAft>
              <a:buFont typeface="Arial" panose="020B0604020202020204" pitchFamily="34" charset="0"/>
              <a:buChar char="•"/>
              <a:defRPr/>
            </a:pPr>
            <a:r>
              <a:rPr lang="en-US" sz="2300" dirty="0">
                <a:solidFill>
                  <a:schemeClr val="tx1"/>
                </a:solidFill>
              </a:rPr>
              <a:t>Check in on </a:t>
            </a:r>
            <a:r>
              <a:rPr lang="en-US" sz="2300" dirty="0" err="1">
                <a:solidFill>
                  <a:schemeClr val="tx1"/>
                </a:solidFill>
              </a:rPr>
              <a:t>What’sApp</a:t>
            </a:r>
            <a:r>
              <a:rPr lang="en-US" sz="2300" dirty="0">
                <a:solidFill>
                  <a:schemeClr val="tx1"/>
                </a:solidFill>
              </a:rPr>
              <a:t>, daily. </a:t>
            </a:r>
          </a:p>
          <a:p>
            <a:pPr marL="800100" lvl="1" indent="-342900">
              <a:spcBef>
                <a:spcPts val="0"/>
              </a:spcBef>
              <a:spcAft>
                <a:spcPts val="0"/>
              </a:spcAft>
              <a:buFont typeface="Arial" panose="020B0604020202020204" pitchFamily="34" charset="0"/>
              <a:buChar char="•"/>
              <a:defRPr/>
            </a:pPr>
            <a:r>
              <a:rPr lang="en-US" sz="2300" dirty="0"/>
              <a:t>Document sites completed</a:t>
            </a:r>
          </a:p>
          <a:p>
            <a:pPr marL="800100" lvl="1" indent="-342900">
              <a:spcBef>
                <a:spcPts val="0"/>
              </a:spcBef>
              <a:spcAft>
                <a:spcPts val="0"/>
              </a:spcAft>
              <a:buFont typeface="Arial" panose="020B0604020202020204" pitchFamily="34" charset="0"/>
              <a:buChar char="•"/>
              <a:defRPr/>
            </a:pPr>
            <a:r>
              <a:rPr lang="en-US" sz="2300" dirty="0"/>
              <a:t>Any challenges with tomorrow’s sites</a:t>
            </a:r>
          </a:p>
          <a:p>
            <a:pPr marL="800100" lvl="1" indent="-342900">
              <a:spcBef>
                <a:spcPts val="0"/>
              </a:spcBef>
              <a:spcAft>
                <a:spcPts val="0"/>
              </a:spcAft>
              <a:buFont typeface="Arial" panose="020B0604020202020204" pitchFamily="34" charset="0"/>
              <a:buChar char="•"/>
              <a:defRPr/>
            </a:pPr>
            <a:r>
              <a:rPr lang="en-US" sz="2300" dirty="0"/>
              <a:t>Any concerns, delays, or if you are ahead.</a:t>
            </a:r>
          </a:p>
          <a:p>
            <a:pPr marL="800100" lvl="1" indent="-342900">
              <a:spcBef>
                <a:spcPts val="0"/>
              </a:spcBef>
              <a:spcAft>
                <a:spcPts val="0"/>
              </a:spcAft>
              <a:buFont typeface="Arial" panose="020B0604020202020204" pitchFamily="34" charset="0"/>
              <a:buChar char="•"/>
              <a:defRPr/>
            </a:pPr>
            <a:r>
              <a:rPr lang="en-US" sz="2300" dirty="0"/>
              <a:t>Encourage each other!</a:t>
            </a:r>
          </a:p>
        </p:txBody>
      </p:sp>
      <p:sp>
        <p:nvSpPr>
          <p:cNvPr id="9" name="TextBox 8"/>
          <p:cNvSpPr txBox="1"/>
          <p:nvPr/>
        </p:nvSpPr>
        <p:spPr>
          <a:xfrm>
            <a:off x="449263" y="304800"/>
            <a:ext cx="6400800" cy="523220"/>
          </a:xfrm>
          <a:prstGeom prst="rect">
            <a:avLst/>
          </a:prstGeom>
          <a:noFill/>
        </p:spPr>
        <p:txBody>
          <a:bodyPr>
            <a:spAutoFit/>
          </a:bodyPr>
          <a:lstStyle/>
          <a:p>
            <a:pPr>
              <a:defRPr/>
            </a:pPr>
            <a:r>
              <a:rPr lang="en-US" sz="2800" b="1" dirty="0">
                <a:solidFill>
                  <a:srgbClr val="C00000"/>
                </a:solidFill>
                <a:latin typeface="+mj-lt"/>
              </a:rPr>
              <a:t>Best Practices for data collection</a:t>
            </a:r>
            <a:endParaRPr lang="en-US" sz="2800" b="1" dirty="0">
              <a:solidFill>
                <a:srgbClr val="C00000"/>
              </a:solidFill>
              <a:latin typeface="+mj-lt"/>
              <a:ea typeface="+mn-ea"/>
              <a:cs typeface="+mn-cs"/>
            </a:endParaRPr>
          </a:p>
        </p:txBody>
      </p:sp>
    </p:spTree>
    <p:extLst>
      <p:ext uri="{BB962C8B-B14F-4D97-AF65-F5344CB8AC3E}">
        <p14:creationId xmlns:p14="http://schemas.microsoft.com/office/powerpoint/2010/main" val="2624838529"/>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162800" cy="2062103"/>
          </a:xfrm>
        </p:spPr>
        <p:txBody>
          <a:bodyPr/>
          <a:lstStyle/>
          <a:p>
            <a:r>
              <a:rPr lang="en-US" dirty="0"/>
              <a:t>FIELD PRACTICE </a:t>
            </a:r>
            <a:br>
              <a:rPr lang="en-US" dirty="0"/>
            </a:br>
            <a:r>
              <a:rPr lang="en-US" dirty="0"/>
              <a:t/>
            </a:r>
            <a:br>
              <a:rPr lang="en-US" dirty="0"/>
            </a:br>
            <a:r>
              <a:rPr lang="en-US" dirty="0"/>
              <a:t>- Practice </a:t>
            </a:r>
            <a:br>
              <a:rPr lang="en-US" dirty="0"/>
            </a:br>
            <a:r>
              <a:rPr lang="en-US" dirty="0"/>
              <a:t>- Debrief </a:t>
            </a:r>
            <a:endParaRPr lang="en-US" i="1"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689105144"/>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1295400"/>
            <a:ext cx="8153400" cy="48006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Bef>
                <a:spcPts val="0"/>
              </a:spcBef>
              <a:spcAft>
                <a:spcPts val="0"/>
              </a:spcAft>
              <a:buFont typeface="Arial" panose="020B0604020202020204" pitchFamily="34" charset="0"/>
              <a:buChar char="•"/>
              <a:defRPr/>
            </a:pPr>
            <a:r>
              <a:rPr lang="en-US" sz="2100" dirty="0">
                <a:solidFill>
                  <a:schemeClr val="tx1"/>
                </a:solidFill>
              </a:rPr>
              <a:t>What went well? </a:t>
            </a:r>
          </a:p>
          <a:p>
            <a:pPr marL="342900" indent="-342900">
              <a:spcBef>
                <a:spcPts val="0"/>
              </a:spcBef>
              <a:spcAft>
                <a:spcPts val="0"/>
              </a:spcAft>
              <a:buFont typeface="Arial" panose="020B0604020202020204" pitchFamily="34" charset="0"/>
              <a:buChar char="•"/>
              <a:defRPr/>
            </a:pPr>
            <a:endParaRPr lang="en-US" sz="2100" dirty="0">
              <a:solidFill>
                <a:schemeClr val="tx1"/>
              </a:solidFill>
            </a:endParaRPr>
          </a:p>
          <a:p>
            <a:pPr marL="342900" indent="-342900">
              <a:spcBef>
                <a:spcPts val="0"/>
              </a:spcBef>
              <a:spcAft>
                <a:spcPts val="0"/>
              </a:spcAft>
              <a:buFont typeface="Arial" panose="020B0604020202020204" pitchFamily="34" charset="0"/>
              <a:buChar char="•"/>
              <a:defRPr/>
            </a:pPr>
            <a:r>
              <a:rPr lang="en-US" sz="2100" dirty="0">
                <a:solidFill>
                  <a:schemeClr val="tx1"/>
                </a:solidFill>
              </a:rPr>
              <a:t>What challenges did you face? Consider challenges in each of the following areas:</a:t>
            </a:r>
          </a:p>
          <a:p>
            <a:pPr marL="800100" lvl="1" indent="-342900">
              <a:spcBef>
                <a:spcPts val="0"/>
              </a:spcBef>
              <a:spcAft>
                <a:spcPts val="0"/>
              </a:spcAft>
              <a:buFont typeface="Wingdings" panose="05000000000000000000" pitchFamily="2" charset="2"/>
              <a:buChar char="ü"/>
              <a:defRPr/>
            </a:pPr>
            <a:r>
              <a:rPr lang="en-US" sz="1900" dirty="0"/>
              <a:t>Capability Questionnaire</a:t>
            </a:r>
          </a:p>
          <a:p>
            <a:pPr marL="800100" lvl="1" indent="-342900">
              <a:spcBef>
                <a:spcPts val="0"/>
              </a:spcBef>
              <a:spcAft>
                <a:spcPts val="0"/>
              </a:spcAft>
              <a:buFont typeface="Wingdings" panose="05000000000000000000" pitchFamily="2" charset="2"/>
              <a:buChar char="ü"/>
              <a:defRPr/>
            </a:pPr>
            <a:r>
              <a:rPr lang="en-US" sz="1900" dirty="0" err="1"/>
              <a:t>KPI</a:t>
            </a:r>
            <a:r>
              <a:rPr lang="en-US" sz="1900" dirty="0"/>
              <a:t> data collection</a:t>
            </a:r>
            <a:endParaRPr lang="en-US" sz="1900" dirty="0">
              <a:solidFill>
                <a:schemeClr val="tx1"/>
              </a:solidFill>
            </a:endParaRPr>
          </a:p>
          <a:p>
            <a:pPr marL="800100" lvl="1" indent="-342900">
              <a:spcBef>
                <a:spcPts val="0"/>
              </a:spcBef>
              <a:spcAft>
                <a:spcPts val="0"/>
              </a:spcAft>
              <a:buFont typeface="Wingdings" panose="05000000000000000000" pitchFamily="2" charset="2"/>
              <a:buChar char="ü"/>
              <a:defRPr/>
            </a:pPr>
            <a:r>
              <a:rPr lang="en-US" sz="1900" dirty="0">
                <a:solidFill>
                  <a:schemeClr val="tx1"/>
                </a:solidFill>
              </a:rPr>
              <a:t>Background information collect</a:t>
            </a:r>
            <a:r>
              <a:rPr lang="en-US" sz="1900" dirty="0"/>
              <a:t>ion </a:t>
            </a:r>
          </a:p>
          <a:p>
            <a:pPr marL="800100" lvl="1" indent="-342900">
              <a:spcBef>
                <a:spcPts val="0"/>
              </a:spcBef>
              <a:spcAft>
                <a:spcPts val="0"/>
              </a:spcAft>
              <a:buFont typeface="Wingdings" panose="05000000000000000000" pitchFamily="2" charset="2"/>
              <a:buChar char="ü"/>
              <a:defRPr/>
            </a:pPr>
            <a:r>
              <a:rPr lang="en-US" sz="1900" dirty="0">
                <a:solidFill>
                  <a:schemeClr val="tx1"/>
                </a:solidFill>
              </a:rPr>
              <a:t>Use of tablet and Survey CTO</a:t>
            </a:r>
          </a:p>
          <a:p>
            <a:pPr marL="800100" lvl="1" indent="-342900">
              <a:spcBef>
                <a:spcPts val="0"/>
              </a:spcBef>
              <a:spcAft>
                <a:spcPts val="0"/>
              </a:spcAft>
              <a:buFont typeface="Wingdings" panose="05000000000000000000" pitchFamily="2" charset="2"/>
              <a:buChar char="ü"/>
              <a:defRPr/>
            </a:pPr>
            <a:r>
              <a:rPr lang="en-US" sz="1900" dirty="0"/>
              <a:t>Others? </a:t>
            </a:r>
            <a:endParaRPr lang="en-US" sz="1900" dirty="0">
              <a:solidFill>
                <a:schemeClr val="tx1"/>
              </a:solidFill>
            </a:endParaRPr>
          </a:p>
          <a:p>
            <a:pPr marL="342900" indent="-342900">
              <a:spcBef>
                <a:spcPts val="0"/>
              </a:spcBef>
              <a:spcAft>
                <a:spcPts val="0"/>
              </a:spcAft>
              <a:buFont typeface="Arial" panose="020B0604020202020204" pitchFamily="34" charset="0"/>
              <a:buChar char="•"/>
              <a:defRPr/>
            </a:pPr>
            <a:endParaRPr lang="en-US" sz="2100" dirty="0">
              <a:solidFill>
                <a:schemeClr val="tx1"/>
              </a:solidFill>
            </a:endParaRPr>
          </a:p>
          <a:p>
            <a:pPr marL="342900" indent="-342900">
              <a:spcBef>
                <a:spcPts val="0"/>
              </a:spcBef>
              <a:spcAft>
                <a:spcPts val="0"/>
              </a:spcAft>
              <a:buFont typeface="Arial" panose="020B0604020202020204" pitchFamily="34" charset="0"/>
              <a:buChar char="•"/>
              <a:defRPr/>
            </a:pPr>
            <a:r>
              <a:rPr lang="en-US" sz="2100" dirty="0">
                <a:solidFill>
                  <a:schemeClr val="tx1"/>
                </a:solidFill>
              </a:rPr>
              <a:t>How did you overcome the challenges? </a:t>
            </a:r>
          </a:p>
          <a:p>
            <a:pPr marL="342900" indent="-342900">
              <a:spcBef>
                <a:spcPts val="0"/>
              </a:spcBef>
              <a:spcAft>
                <a:spcPts val="0"/>
              </a:spcAft>
              <a:buFont typeface="Arial" panose="020B0604020202020204" pitchFamily="34" charset="0"/>
              <a:buChar char="•"/>
              <a:defRPr/>
            </a:pPr>
            <a:endParaRPr lang="en-US" sz="2100" dirty="0">
              <a:solidFill>
                <a:schemeClr val="tx1"/>
              </a:solidFill>
            </a:endParaRPr>
          </a:p>
          <a:p>
            <a:pPr marL="342900" indent="-342900">
              <a:spcBef>
                <a:spcPts val="0"/>
              </a:spcBef>
              <a:spcAft>
                <a:spcPts val="0"/>
              </a:spcAft>
              <a:buFont typeface="Arial" panose="020B0604020202020204" pitchFamily="34" charset="0"/>
              <a:buChar char="•"/>
              <a:defRPr/>
            </a:pPr>
            <a:r>
              <a:rPr lang="en-US" sz="2100" dirty="0">
                <a:solidFill>
                  <a:schemeClr val="tx1"/>
                </a:solidFill>
              </a:rPr>
              <a:t>Key learnings and considerations for the future </a:t>
            </a:r>
          </a:p>
          <a:p>
            <a:pPr>
              <a:spcAft>
                <a:spcPts val="1200"/>
              </a:spcAft>
              <a:defRPr/>
            </a:pPr>
            <a:endParaRPr lang="en-US" sz="2400" dirty="0"/>
          </a:p>
        </p:txBody>
      </p:sp>
      <p:sp>
        <p:nvSpPr>
          <p:cNvPr id="9" name="TextBox 8"/>
          <p:cNvSpPr txBox="1"/>
          <p:nvPr/>
        </p:nvSpPr>
        <p:spPr>
          <a:xfrm>
            <a:off x="449263" y="457200"/>
            <a:ext cx="6400800" cy="523220"/>
          </a:xfrm>
          <a:prstGeom prst="rect">
            <a:avLst/>
          </a:prstGeom>
          <a:noFill/>
        </p:spPr>
        <p:txBody>
          <a:bodyPr>
            <a:spAutoFit/>
          </a:bodyPr>
          <a:lstStyle/>
          <a:p>
            <a:pPr>
              <a:defRPr/>
            </a:pPr>
            <a:r>
              <a:rPr lang="en-US" sz="2800" b="1" dirty="0">
                <a:solidFill>
                  <a:srgbClr val="C00000"/>
                </a:solidFill>
                <a:latin typeface="+mj-lt"/>
                <a:ea typeface="+mn-ea"/>
                <a:cs typeface="+mn-cs"/>
              </a:rPr>
              <a:t>FIELD TEST DEBRIEF</a:t>
            </a:r>
          </a:p>
        </p:txBody>
      </p:sp>
    </p:spTree>
    <p:extLst>
      <p:ext uri="{BB962C8B-B14F-4D97-AF65-F5344CB8AC3E}">
        <p14:creationId xmlns:p14="http://schemas.microsoft.com/office/powerpoint/2010/main" val="3119398916"/>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308" y="4191000"/>
            <a:ext cx="7162800" cy="1686818"/>
          </a:xfrm>
        </p:spPr>
        <p:txBody>
          <a:bodyPr/>
          <a:lstStyle/>
          <a:p>
            <a:r>
              <a:rPr lang="en-US" dirty="0"/>
              <a:t>IX. PREPARING FOR REAL-LIFE IMPLEMETATION</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i="1" dirty="0"/>
              <a:t/>
            </a:r>
            <a:br>
              <a:rPr lang="en-US" i="1" dirty="0"/>
            </a:br>
            <a:endParaRPr lang="en-US" i="1" dirty="0"/>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143692520"/>
      </p:ext>
    </p:extLst>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276850" y="1524000"/>
            <a:ext cx="3200400" cy="37338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spcAft>
                <a:spcPts val="1200"/>
              </a:spcAft>
              <a:defRPr/>
            </a:pPr>
            <a:r>
              <a:rPr lang="en-US" sz="3200" dirty="0">
                <a:solidFill>
                  <a:schemeClr val="tx1"/>
                </a:solidFill>
              </a:rPr>
              <a:t>At the end of each day, you will submit your collected data using the Survey CTO software. </a:t>
            </a:r>
          </a:p>
          <a:p>
            <a:pPr>
              <a:spcAft>
                <a:spcPts val="1200"/>
              </a:spcAft>
              <a:defRPr/>
            </a:pPr>
            <a:r>
              <a:rPr lang="en-US" sz="3200" b="1" dirty="0">
                <a:solidFill>
                  <a:srgbClr val="C00000"/>
                </a:solidFill>
              </a:rPr>
              <a:t>IT IS VERY IMPORTANT. </a:t>
            </a:r>
          </a:p>
          <a:p>
            <a:pPr>
              <a:spcAft>
                <a:spcPts val="1200"/>
              </a:spcAft>
              <a:defRPr/>
            </a:pPr>
            <a:endParaRPr lang="en-US" sz="2400" dirty="0"/>
          </a:p>
        </p:txBody>
      </p:sp>
      <p:sp>
        <p:nvSpPr>
          <p:cNvPr id="9" name="TextBox 8"/>
          <p:cNvSpPr txBox="1"/>
          <p:nvPr/>
        </p:nvSpPr>
        <p:spPr>
          <a:xfrm>
            <a:off x="449262" y="457200"/>
            <a:ext cx="7094537" cy="523220"/>
          </a:xfrm>
          <a:prstGeom prst="rect">
            <a:avLst/>
          </a:prstGeom>
          <a:noFill/>
        </p:spPr>
        <p:txBody>
          <a:bodyPr wrap="square">
            <a:spAutoFit/>
          </a:bodyPr>
          <a:lstStyle/>
          <a:p>
            <a:pPr>
              <a:defRPr/>
            </a:pPr>
            <a:r>
              <a:rPr lang="en-US" sz="2800" b="1" dirty="0">
                <a:solidFill>
                  <a:srgbClr val="C00000"/>
                </a:solidFill>
                <a:latin typeface="+mj-lt"/>
                <a:ea typeface="+mn-ea"/>
                <a:cs typeface="+mn-cs"/>
              </a:rPr>
              <a:t>IMPORTANT THINGS TO REMEMBER</a:t>
            </a:r>
          </a:p>
        </p:txBody>
      </p:sp>
      <p:pic>
        <p:nvPicPr>
          <p:cNvPr id="4098" name="Picture 2" descr="Image result for CLICK SUBM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074686"/>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9427" y="228600"/>
            <a:ext cx="8466137" cy="954107"/>
          </a:xfrm>
          <a:prstGeom prst="rect">
            <a:avLst/>
          </a:prstGeom>
          <a:noFill/>
        </p:spPr>
        <p:txBody>
          <a:bodyPr wrap="square">
            <a:spAutoFit/>
          </a:bodyPr>
          <a:lstStyle/>
          <a:p>
            <a:pPr>
              <a:defRPr/>
            </a:pPr>
            <a:r>
              <a:rPr lang="en-US" altLang="en-US" sz="2800" b="1" dirty="0">
                <a:solidFill>
                  <a:srgbClr val="C00000"/>
                </a:solidFill>
                <a:cs typeface="Arial" charset="0"/>
              </a:rPr>
              <a:t>The teams should have the following documents and materials:</a:t>
            </a:r>
            <a:endParaRPr lang="en-US" sz="2800" b="1" dirty="0">
              <a:solidFill>
                <a:srgbClr val="C00000"/>
              </a:solidFill>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3674570891"/>
              </p:ext>
            </p:extLst>
          </p:nvPr>
        </p:nvGraphicFramePr>
        <p:xfrm>
          <a:off x="317695" y="1182707"/>
          <a:ext cx="8229600" cy="5192376"/>
        </p:xfrm>
        <a:graphic>
          <a:graphicData uri="http://schemas.openxmlformats.org/drawingml/2006/table">
            <a:tbl>
              <a:tblPr>
                <a:tableStyleId>{5DA37D80-6434-44D0-A028-1B22A696006F}</a:tableStyleId>
              </a:tblPr>
              <a:tblGrid>
                <a:gridCol w="705394">
                  <a:extLst>
                    <a:ext uri="{9D8B030D-6E8A-4147-A177-3AD203B41FA5}">
                      <a16:colId xmlns:a16="http://schemas.microsoft.com/office/drawing/2014/main" xmlns="" val="20000"/>
                    </a:ext>
                  </a:extLst>
                </a:gridCol>
                <a:gridCol w="6083424">
                  <a:extLst>
                    <a:ext uri="{9D8B030D-6E8A-4147-A177-3AD203B41FA5}">
                      <a16:colId xmlns:a16="http://schemas.microsoft.com/office/drawing/2014/main" xmlns="" val="20001"/>
                    </a:ext>
                  </a:extLst>
                </a:gridCol>
                <a:gridCol w="1440782">
                  <a:extLst>
                    <a:ext uri="{9D8B030D-6E8A-4147-A177-3AD203B41FA5}">
                      <a16:colId xmlns:a16="http://schemas.microsoft.com/office/drawing/2014/main" xmlns="" val="20002"/>
                    </a:ext>
                  </a:extLst>
                </a:gridCol>
              </a:tblGrid>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solidFill>
                            <a:schemeClr val="bg1"/>
                          </a:solidFill>
                          <a:effectLst/>
                        </a:rPr>
                        <a:t>Documents or Materials</a:t>
                      </a:r>
                      <a:endParaRPr kumimoji="0" lang="en-US"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solidFill>
                            <a:schemeClr val="bg1"/>
                          </a:solidFill>
                          <a:effectLst/>
                        </a:rPr>
                        <a:t># of copies</a:t>
                      </a:r>
                      <a:endParaRPr kumimoji="0" lang="en-US"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extLst>
                  <a:ext uri="{0D108BD9-81ED-4DB2-BD59-A6C34878D82A}">
                    <a16:rowId xmlns:a16="http://schemas.microsoft.com/office/drawing/2014/main" xmlns="" val="10000"/>
                  </a:ext>
                </a:extLst>
              </a:tr>
              <a:tr h="604323">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List of the sites to be visited and the team structure</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 for each team</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1"/>
                  </a:ext>
                </a:extLst>
              </a:tr>
              <a:tr h="380532">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Paper Copies of the Questionnaire</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x-none" sz="1600" u="none" strike="noStrike" cap="none" normalizeH="0" baseline="0" noProof="0" dirty="0">
                          <a:ln>
                            <a:noFill/>
                          </a:ln>
                          <a:effectLst/>
                        </a:rPr>
                        <a:t>1 each site</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2"/>
                  </a:ext>
                </a:extLst>
              </a:tr>
              <a:tr h="454368">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3</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Contact information for Sites to be visited</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1" i="0" u="none" strike="noStrike" cap="none" normalizeH="0" baseline="0" noProof="0" dirty="0">
                          <a:ln>
                            <a:noFill/>
                          </a:ln>
                          <a:solidFill>
                            <a:srgbClr val="000000"/>
                          </a:solidFill>
                          <a:effectLst/>
                          <a:latin typeface="Calibri" charset="0"/>
                          <a:ea typeface="Arial" charset="0"/>
                          <a:cs typeface="Arial" charset="0"/>
                        </a:rPr>
                        <a:t>1 each</a:t>
                      </a:r>
                    </a:p>
                  </a:txBody>
                  <a:tcPr marT="45719" marB="45719" horzOverflow="overflow"/>
                </a:tc>
                <a:extLst>
                  <a:ext uri="{0D108BD9-81ED-4DB2-BD59-A6C34878D82A}">
                    <a16:rowId xmlns:a16="http://schemas.microsoft.com/office/drawing/2014/main" xmlns="" val="10003"/>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4</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KPIs </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1 for each site</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4"/>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5</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Data Collectors Checklist</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5"/>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6</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Per diem allowance forms</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6"/>
                  </a:ext>
                </a:extLst>
              </a:tr>
              <a:tr h="604323">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7</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Training materials</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 for each data collector</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7"/>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8</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List of the tracer products</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8"/>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9</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Points of Contact list for each team</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9"/>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10</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Tablet</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10"/>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11</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Battery charger</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11"/>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12</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Power adapter </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2001413723"/>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7162800" cy="2062103"/>
          </a:xfrm>
        </p:spPr>
        <p:txBody>
          <a:bodyPr/>
          <a:lstStyle/>
          <a:p>
            <a:r>
              <a:rPr lang="en-US" dirty="0"/>
              <a:t>CLOSING</a:t>
            </a:r>
            <a:br>
              <a:rPr lang="en-US" dirty="0"/>
            </a:br>
            <a:r>
              <a:rPr lang="en-US" dirty="0"/>
              <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02730317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696767" cy="4116498"/>
          </a:xfrm>
        </p:spPr>
        <p:txBody>
          <a:bodyPr>
            <a:normAutofit lnSpcReduction="10000"/>
          </a:bodyPr>
          <a:lstStyle/>
          <a:p>
            <a:pPr marL="0" indent="0">
              <a:buNone/>
            </a:pPr>
            <a:r>
              <a:rPr lang="en-US" b="1" dirty="0">
                <a:solidFill>
                  <a:schemeClr val="tx1">
                    <a:lumMod val="75000"/>
                    <a:lumOff val="25000"/>
                  </a:schemeClr>
                </a:solidFill>
              </a:rPr>
              <a:t>A first step in the assessment is the supply chain process mapping workshop. </a:t>
            </a:r>
          </a:p>
          <a:p>
            <a:pPr marL="0" indent="0">
              <a:buNone/>
            </a:pPr>
            <a:r>
              <a:rPr lang="en-US" dirty="0">
                <a:solidFill>
                  <a:schemeClr val="tx1">
                    <a:lumMod val="75000"/>
                    <a:lumOff val="25000"/>
                  </a:schemeClr>
                </a:solidFill>
              </a:rPr>
              <a:t>This workshop maps the supply chain in the country, and provides stakeholders with a comprehensive picture of the public health supply chain before the data collection phase by capturing the flow of product and information through the supply chain. Participants share their perceptions of supply chain challenges.</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4" name="Footer Placeholder 3"/>
          <p:cNvSpPr>
            <a:spLocks noGrp="1"/>
          </p:cNvSpPr>
          <p:nvPr>
            <p:ph type="ftr" sz="quarter" idx="3"/>
          </p:nvPr>
        </p:nvSpPr>
        <p:spPr/>
        <p:txBody>
          <a:bodyPr/>
          <a:lstStyle/>
          <a:p>
            <a:r>
              <a:rPr lang="en-US" dirty="0"/>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13</a:t>
            </a:fld>
            <a:endParaRPr lang="en-US" dirty="0"/>
          </a:p>
        </p:txBody>
      </p:sp>
      <p:sp>
        <p:nvSpPr>
          <p:cNvPr id="6" name="Title 5"/>
          <p:cNvSpPr>
            <a:spLocks noGrp="1"/>
          </p:cNvSpPr>
          <p:nvPr>
            <p:ph type="title"/>
          </p:nvPr>
        </p:nvSpPr>
        <p:spPr>
          <a:xfrm>
            <a:off x="457200" y="421748"/>
            <a:ext cx="7772400" cy="523220"/>
          </a:xfrm>
        </p:spPr>
        <p:txBody>
          <a:bodyPr/>
          <a:lstStyle/>
          <a:p>
            <a:r>
              <a:rPr lang="en-US" b="1" dirty="0"/>
              <a:t>1. SUPPLY CHAIN MAPPING</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5909632"/>
      </p:ext>
    </p:extLst>
  </p:cSld>
  <p:clrMapOvr>
    <a:masterClrMapping/>
  </p:clrMapOvr>
  <p:transition spd="slow">
    <p:push dir="u"/>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Footer Placeholder 3"/>
          <p:cNvSpPr>
            <a:spLocks noGrp="1"/>
          </p:cNvSpPr>
          <p:nvPr>
            <p:ph type="ftr" sz="quarter" idx="3"/>
          </p:nvPr>
        </p:nvSpPr>
        <p:spPr/>
        <p:txBody>
          <a:bodyPr/>
          <a:lstStyle/>
          <a:p>
            <a:r>
              <a:rPr lang="en-US"/>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130</a:t>
            </a:fld>
            <a:endParaRPr lang="en-US"/>
          </a:p>
        </p:txBody>
      </p:sp>
      <p:sp>
        <p:nvSpPr>
          <p:cNvPr id="6" name="Title 5"/>
          <p:cNvSpPr>
            <a:spLocks noGrp="1"/>
          </p:cNvSpPr>
          <p:nvPr>
            <p:ph type="title"/>
          </p:nvPr>
        </p:nvSpPr>
        <p:spPr>
          <a:xfrm>
            <a:off x="914400" y="2895600"/>
            <a:ext cx="7772400" cy="769441"/>
          </a:xfrm>
        </p:spPr>
        <p:txBody>
          <a:bodyPr/>
          <a:lstStyle/>
          <a:p>
            <a:r>
              <a:rPr lang="en-US" sz="4400" dirty="0"/>
              <a:t>Parking lot and Report out!</a:t>
            </a:r>
          </a:p>
        </p:txBody>
      </p:sp>
    </p:spTree>
    <p:extLst>
      <p:ext uri="{BB962C8B-B14F-4D97-AF65-F5344CB8AC3E}">
        <p14:creationId xmlns:p14="http://schemas.microsoft.com/office/powerpoint/2010/main" val="206495504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Footer Placeholder 3"/>
          <p:cNvSpPr>
            <a:spLocks noGrp="1"/>
          </p:cNvSpPr>
          <p:nvPr>
            <p:ph type="ftr" sz="quarter" idx="3"/>
          </p:nvPr>
        </p:nvSpPr>
        <p:spPr/>
        <p:txBody>
          <a:bodyPr/>
          <a:lstStyle/>
          <a:p>
            <a:r>
              <a:rPr lang="en-US"/>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131</a:t>
            </a:fld>
            <a:endParaRPr lang="en-US" dirty="0"/>
          </a:p>
        </p:txBody>
      </p:sp>
      <p:sp>
        <p:nvSpPr>
          <p:cNvPr id="6" name="Title 5"/>
          <p:cNvSpPr>
            <a:spLocks noGrp="1"/>
          </p:cNvSpPr>
          <p:nvPr>
            <p:ph type="title"/>
          </p:nvPr>
        </p:nvSpPr>
        <p:spPr>
          <a:xfrm>
            <a:off x="686104" y="2577644"/>
            <a:ext cx="7772400" cy="707886"/>
          </a:xfrm>
        </p:spPr>
        <p:txBody>
          <a:bodyPr/>
          <a:lstStyle/>
          <a:p>
            <a:pPr algn="ctr"/>
            <a:r>
              <a:rPr lang="en-US" sz="4000" dirty="0">
                <a:solidFill>
                  <a:schemeClr val="tx1"/>
                </a:solidFill>
              </a:rPr>
              <a:t>Thank you!</a:t>
            </a:r>
          </a:p>
        </p:txBody>
      </p:sp>
      <p:sp>
        <p:nvSpPr>
          <p:cNvPr id="2" name="TextBox 1"/>
          <p:cNvSpPr txBox="1"/>
          <p:nvPr/>
        </p:nvSpPr>
        <p:spPr>
          <a:xfrm>
            <a:off x="914400" y="1021259"/>
            <a:ext cx="3048000" cy="707886"/>
          </a:xfrm>
          <a:prstGeom prst="rect">
            <a:avLst/>
          </a:prstGeom>
          <a:noFill/>
        </p:spPr>
        <p:txBody>
          <a:bodyPr wrap="square" rtlCol="0">
            <a:spAutoFit/>
          </a:bodyPr>
          <a:lstStyle/>
          <a:p>
            <a:r>
              <a:rPr lang="en-US" sz="4000" dirty="0"/>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r>
              <a:rPr lang="en-US" sz="4000" dirty="0" err="1"/>
              <a:t>Apoyo</a:t>
            </a:r>
            <a:r>
              <a:rPr lang="en-US" sz="4000" dirty="0"/>
              <a:t>!</a:t>
            </a:r>
          </a:p>
        </p:txBody>
      </p:sp>
      <p:sp>
        <p:nvSpPr>
          <p:cNvPr id="8" name="TextBox 7"/>
          <p:cNvSpPr txBox="1"/>
          <p:nvPr/>
        </p:nvSpPr>
        <p:spPr>
          <a:xfrm>
            <a:off x="3124200" y="4823936"/>
            <a:ext cx="2438400" cy="707886"/>
          </a:xfrm>
          <a:prstGeom prst="rect">
            <a:avLst/>
          </a:prstGeom>
          <a:noFill/>
        </p:spPr>
        <p:txBody>
          <a:bodyPr wrap="square" rtlCol="0">
            <a:spAutoFit/>
          </a:bodyPr>
          <a:lstStyle/>
          <a:p>
            <a:r>
              <a:rPr lang="en-US" sz="4000" dirty="0" err="1"/>
              <a:t>Mwebale</a:t>
            </a:r>
            <a:r>
              <a:rPr lang="en-US" sz="4000" dirty="0"/>
              <a:t>!</a:t>
            </a:r>
          </a:p>
        </p:txBody>
      </p:sp>
      <p:sp>
        <p:nvSpPr>
          <p:cNvPr id="9" name="TextBox 8"/>
          <p:cNvSpPr txBox="1"/>
          <p:nvPr/>
        </p:nvSpPr>
        <p:spPr>
          <a:xfrm>
            <a:off x="5638800" y="1354741"/>
            <a:ext cx="2438400" cy="707886"/>
          </a:xfrm>
          <a:prstGeom prst="rect">
            <a:avLst/>
          </a:prstGeom>
          <a:noFill/>
        </p:spPr>
        <p:txBody>
          <a:bodyPr wrap="square" rtlCol="0">
            <a:spAutoFit/>
          </a:bodyPr>
          <a:lstStyle/>
          <a:p>
            <a:r>
              <a:rPr lang="en-US" sz="4000" dirty="0" err="1"/>
              <a:t>Eyalama</a:t>
            </a:r>
            <a:r>
              <a:rPr lang="en-US" sz="4000" dirty="0"/>
              <a:t>!</a:t>
            </a:r>
          </a:p>
        </p:txBody>
      </p:sp>
      <p:sp>
        <p:nvSpPr>
          <p:cNvPr id="10" name="TextBox 9"/>
          <p:cNvSpPr txBox="1"/>
          <p:nvPr/>
        </p:nvSpPr>
        <p:spPr>
          <a:xfrm>
            <a:off x="6324600" y="3810863"/>
            <a:ext cx="2438400" cy="707886"/>
          </a:xfrm>
          <a:prstGeom prst="rect">
            <a:avLst/>
          </a:prstGeom>
          <a:noFill/>
        </p:spPr>
        <p:txBody>
          <a:bodyPr wrap="square" rtlCol="0">
            <a:spAutoFit/>
          </a:bodyPr>
          <a:lstStyle/>
          <a:p>
            <a:r>
              <a:rPr lang="en-US" sz="4000" dirty="0" err="1"/>
              <a:t>Awadiffo</a:t>
            </a:r>
            <a:r>
              <a:rPr lang="en-US" sz="4000" dirty="0"/>
              <a:t>!</a:t>
            </a:r>
          </a:p>
        </p:txBody>
      </p:sp>
    </p:spTree>
    <p:extLst>
      <p:ext uri="{BB962C8B-B14F-4D97-AF65-F5344CB8AC3E}">
        <p14:creationId xmlns:p14="http://schemas.microsoft.com/office/powerpoint/2010/main" val="2811191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696767" cy="4116498"/>
          </a:xfrm>
        </p:spPr>
        <p:txBody>
          <a:bodyPr>
            <a:normAutofit/>
          </a:bodyPr>
          <a:lstStyle/>
          <a:p>
            <a:pPr marL="0" indent="0">
              <a:buNone/>
            </a:pPr>
            <a:r>
              <a:rPr lang="en-US" b="1" dirty="0">
                <a:solidFill>
                  <a:schemeClr val="tx1">
                    <a:lumMod val="75000"/>
                    <a:lumOff val="25000"/>
                  </a:schemeClr>
                </a:solidFill>
              </a:rPr>
              <a:t>The capability and functionality assessment is made up of questionnaires across 11 functional areas of the supply chain. </a:t>
            </a:r>
          </a:p>
          <a:p>
            <a:pPr marL="0" indent="0">
              <a:buNone/>
            </a:pPr>
            <a:r>
              <a:rPr lang="en-US" dirty="0">
                <a:solidFill>
                  <a:schemeClr val="tx1">
                    <a:lumMod val="75000"/>
                    <a:lumOff val="25000"/>
                  </a:schemeClr>
                </a:solidFill>
              </a:rPr>
              <a:t>Each questionnaire, includes a supervisory interview to validate results and requires the validation of supporting documents. </a:t>
            </a:r>
          </a:p>
          <a:p>
            <a:pPr marL="0" indent="0">
              <a:buNone/>
            </a:pPr>
            <a:r>
              <a:rPr lang="en-US" dirty="0">
                <a:solidFill>
                  <a:schemeClr val="tx1">
                    <a:lumMod val="75000"/>
                    <a:lumOff val="25000"/>
                  </a:schemeClr>
                </a:solidFill>
              </a:rPr>
              <a:t>Questions are binary to ensure objectivity – most are yes/no.</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4" name="Footer Placeholder 3"/>
          <p:cNvSpPr>
            <a:spLocks noGrp="1"/>
          </p:cNvSpPr>
          <p:nvPr>
            <p:ph type="ftr" sz="quarter" idx="3"/>
          </p:nvPr>
        </p:nvSpPr>
        <p:spPr/>
        <p:txBody>
          <a:bodyPr/>
          <a:lstStyle/>
          <a:p>
            <a:r>
              <a:rPr lang="en-US" dirty="0"/>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14</a:t>
            </a:fld>
            <a:endParaRPr lang="en-US" dirty="0"/>
          </a:p>
        </p:txBody>
      </p:sp>
      <p:sp>
        <p:nvSpPr>
          <p:cNvPr id="6" name="Title 5"/>
          <p:cNvSpPr>
            <a:spLocks noGrp="1"/>
          </p:cNvSpPr>
          <p:nvPr>
            <p:ph type="title"/>
          </p:nvPr>
        </p:nvSpPr>
        <p:spPr>
          <a:xfrm>
            <a:off x="381000" y="807430"/>
            <a:ext cx="8382000" cy="523220"/>
          </a:xfrm>
        </p:spPr>
        <p:txBody>
          <a:bodyPr/>
          <a:lstStyle/>
          <a:p>
            <a:r>
              <a:rPr lang="en-US" b="1" dirty="0"/>
              <a:t>CAPABILITY AND FUNCTIONALITY</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9" name="Object 8"/>
          <p:cNvGraphicFramePr>
            <a:graphicFrameLocks noChangeAspect="1"/>
          </p:cNvGraphicFramePr>
          <p:nvPr>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4360" name="Document" r:id="rId3" imgW="6311976" imgH="8821947" progId="Word.Document.12">
                  <p:embed/>
                </p:oleObj>
              </mc:Choice>
              <mc:Fallback>
                <p:oleObj name="Document" r:id="rId3" imgW="6311976" imgH="8821947" progId="Word.Document.12">
                  <p:embed/>
                  <p:pic>
                    <p:nvPicPr>
                      <p:cNvPr id="9" name="Object 8"/>
                      <p:cNvPicPr/>
                      <p:nvPr/>
                    </p:nvPicPr>
                    <p:blipFill>
                      <a:blip r:embed="rId4"/>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339528502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1757" y="419100"/>
            <a:ext cx="8534401" cy="914400"/>
          </a:xfrm>
        </p:spPr>
        <p:txBody>
          <a:bodyPr>
            <a:normAutofit/>
          </a:bodyPr>
          <a:lstStyle/>
          <a:p>
            <a:pPr algn="ctr"/>
            <a:r>
              <a:rPr lang="en-US" sz="2400" b="1" dirty="0"/>
              <a:t>NSCA 2.0 HAS 11 FUNCTIONAL AREAS THAT ARE MEASURED AS PART OF THE ASSESSMENT</a:t>
            </a:r>
          </a:p>
        </p:txBody>
      </p:sp>
      <p:sp>
        <p:nvSpPr>
          <p:cNvPr id="83" name="Slide Number Placeholder 3"/>
          <p:cNvSpPr>
            <a:spLocks noGrp="1"/>
          </p:cNvSpPr>
          <p:nvPr>
            <p:ph type="sldNum" sz="quarter" idx="10"/>
          </p:nvPr>
        </p:nvSpPr>
        <p:spPr>
          <a:xfrm>
            <a:off x="6992103" y="6389928"/>
            <a:ext cx="2044700" cy="425739"/>
          </a:xfrm>
        </p:spPr>
        <p:txBody>
          <a:bodyPr/>
          <a:lstStyle/>
          <a:p>
            <a:fld id="{A68742CE-0441-40DD-9C59-FF6ADAD92323}" type="slidenum">
              <a:rPr lang="en-US" smtClean="0">
                <a:solidFill>
                  <a:srgbClr val="000000"/>
                </a:solidFill>
              </a:rPr>
              <a:pPr/>
              <a:t>15</a:t>
            </a:fld>
            <a:endParaRPr lang="en-US" dirty="0">
              <a:solidFill>
                <a:srgbClr val="000000"/>
              </a:solidFill>
            </a:endParaRPr>
          </a:p>
        </p:txBody>
      </p:sp>
      <p:graphicFrame>
        <p:nvGraphicFramePr>
          <p:cNvPr id="10" name="Diagram 9"/>
          <p:cNvGraphicFramePr/>
          <p:nvPr>
            <p:extLst>
              <p:ext uri="{D42A27DB-BD31-4B8C-83A1-F6EECF244321}">
                <p14:modId xmlns:p14="http://schemas.microsoft.com/office/powerpoint/2010/main" val="3959389907"/>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a:r>
              <a:rPr lang="en-US" dirty="0">
                <a:solidFill>
                  <a:schemeClr val="bg1"/>
                </a:solidFill>
              </a:rPr>
              <a:t>ENVIRONMENT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a:r>
              <a:rPr lang="en-US" sz="1200" dirty="0">
                <a:solidFill>
                  <a:schemeClr val="bg1"/>
                </a:solidFill>
              </a:rPr>
              <a:t>Central  &gt; Intermediate  &gt;  Peripheral </a:t>
            </a:r>
          </a:p>
        </p:txBody>
      </p:sp>
    </p:spTree>
    <p:extLst>
      <p:ext uri="{BB962C8B-B14F-4D97-AF65-F5344CB8AC3E}">
        <p14:creationId xmlns:p14="http://schemas.microsoft.com/office/powerpoint/2010/main" val="2273079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756320105"/>
              </p:ext>
            </p:extLst>
          </p:nvPr>
        </p:nvGraphicFramePr>
        <p:xfrm>
          <a:off x="200025" y="1098148"/>
          <a:ext cx="8729663" cy="5166401"/>
        </p:xfrm>
        <a:graphic>
          <a:graphicData uri="http://schemas.openxmlformats.org/drawingml/2006/table">
            <a:tbl>
              <a:tblPr firstRow="1">
                <a:tableStyleId>{69012ECD-51FC-41F1-AA8D-1B2483CD663E}</a:tableStyleId>
              </a:tblPr>
              <a:tblGrid>
                <a:gridCol w="1253082">
                  <a:extLst>
                    <a:ext uri="{9D8B030D-6E8A-4147-A177-3AD203B41FA5}">
                      <a16:colId xmlns:a16="http://schemas.microsoft.com/office/drawing/2014/main" xmlns="" val="20000"/>
                    </a:ext>
                  </a:extLst>
                </a:gridCol>
                <a:gridCol w="3570655">
                  <a:extLst>
                    <a:ext uri="{9D8B030D-6E8A-4147-A177-3AD203B41FA5}">
                      <a16:colId xmlns:a16="http://schemas.microsoft.com/office/drawing/2014/main" xmlns="" val="20001"/>
                    </a:ext>
                  </a:extLst>
                </a:gridCol>
                <a:gridCol w="3905926">
                  <a:extLst>
                    <a:ext uri="{9D8B030D-6E8A-4147-A177-3AD203B41FA5}">
                      <a16:colId xmlns:a16="http://schemas.microsoft.com/office/drawing/2014/main" xmlns="" val="20002"/>
                    </a:ext>
                  </a:extLst>
                </a:gridCol>
              </a:tblGrid>
              <a:tr h="403606">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Additional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10512">
                <a:tc>
                  <a:txBody>
                    <a:bodyPr/>
                    <a:lstStyle/>
                    <a:p>
                      <a:pPr marL="0" marR="0">
                        <a:lnSpc>
                          <a:spcPct val="107000"/>
                        </a:lnSpc>
                        <a:spcBef>
                          <a:spcPts val="0"/>
                        </a:spcBef>
                        <a:spcAft>
                          <a:spcPts val="1200"/>
                        </a:spcAft>
                      </a:pPr>
                      <a:r>
                        <a:rPr lang="en-US" sz="1200" dirty="0">
                          <a:effectLst/>
                        </a:rPr>
                        <a:t>Forecasting</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2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200" dirty="0">
                          <a:effectLst/>
                        </a:rPr>
                        <a:t>Source of funds</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Supply plan accuracy</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231535">
                <a:tc>
                  <a:txBody>
                    <a:bodyPr/>
                    <a:lstStyle/>
                    <a:p>
                      <a:pPr marL="0" marR="0">
                        <a:lnSpc>
                          <a:spcPct val="107000"/>
                        </a:lnSpc>
                        <a:spcBef>
                          <a:spcPts val="0"/>
                        </a:spcBef>
                        <a:spcAft>
                          <a:spcPts val="1200"/>
                        </a:spcAft>
                      </a:pPr>
                      <a:r>
                        <a:rPr lang="en-US" sz="1200" dirty="0">
                          <a:effectLst/>
                        </a:rPr>
                        <a:t>Procurement</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international reference price</a:t>
                      </a:r>
                      <a:r>
                        <a:rPr lang="en-US" sz="1200" kern="1200" baseline="0" dirty="0">
                          <a:effectLst/>
                        </a:rPr>
                        <a:t> paid</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Number of emergency orders placed on vendors, as a % of total orders placed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Percentage of product selection based on NEML</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Customs clearance 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847303">
                <a:tc>
                  <a:txBody>
                    <a:bodyPr/>
                    <a:lstStyle/>
                    <a:p>
                      <a:pPr marL="0" marR="0">
                        <a:lnSpc>
                          <a:spcPct val="107000"/>
                        </a:lnSpc>
                        <a:spcBef>
                          <a:spcPts val="0"/>
                        </a:spcBef>
                        <a:spcAft>
                          <a:spcPts val="1200"/>
                        </a:spcAft>
                      </a:pPr>
                      <a:r>
                        <a:rPr lang="en-US" sz="1200" dirty="0">
                          <a:effectLst/>
                        </a:rPr>
                        <a:t>Warehousing and inventory management</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Stockout rate by tracer commodity by level in</a:t>
                      </a:r>
                      <a:r>
                        <a:rPr lang="en-US" sz="1200" b="1" u="sng" kern="1200" baseline="0" dirty="0">
                          <a:effectLst/>
                        </a:rPr>
                        <a:t> the system</a:t>
                      </a:r>
                      <a:endParaRPr lang="en-US"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Wastage from damage, theft and expiry </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Number and duration</a:t>
                      </a:r>
                      <a:r>
                        <a:rPr lang="en-US" sz="1200" b="1" u="sng" kern="1200" baseline="0" dirty="0">
                          <a:effectLst/>
                        </a:rPr>
                        <a:t> of t</a:t>
                      </a:r>
                      <a:r>
                        <a:rPr lang="en-US" sz="12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b="1" u="sng" kern="1200" dirty="0">
                          <a:effectLst/>
                        </a:rPr>
                        <a:t>Stockout rate of one or more tracer products by facility</a:t>
                      </a:r>
                      <a:endParaRPr lang="en-US" sz="1200"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warehousing operation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Order turnaround time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incoming batches tested for quality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batches tested that meet quality standards </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15768">
                <a:tc>
                  <a:txBody>
                    <a:bodyPr/>
                    <a:lstStyle/>
                    <a:p>
                      <a:pPr marL="0" marR="0">
                        <a:lnSpc>
                          <a:spcPct val="107000"/>
                        </a:lnSpc>
                        <a:spcBef>
                          <a:spcPts val="0"/>
                        </a:spcBef>
                        <a:spcAft>
                          <a:spcPts val="1200"/>
                        </a:spcAft>
                      </a:pPr>
                      <a:r>
                        <a:rPr lang="en-US" sz="1200" dirty="0">
                          <a:effectLst/>
                        </a:rPr>
                        <a:t>Distribution</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Percentage of orders placed by health facilities as emergency orders</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distribution operation</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47165">
                <a:tc>
                  <a:txBody>
                    <a:bodyPr/>
                    <a:lstStyle/>
                    <a:p>
                      <a:pPr marL="0" marR="0">
                        <a:lnSpc>
                          <a:spcPct val="107000"/>
                        </a:lnSpc>
                        <a:spcBef>
                          <a:spcPts val="0"/>
                        </a:spcBef>
                        <a:spcAft>
                          <a:spcPts val="1200"/>
                        </a:spcAft>
                      </a:pPr>
                      <a:r>
                        <a:rPr lang="en-US" sz="1200" dirty="0">
                          <a:effectLst/>
                        </a:rPr>
                        <a:t>HR</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Staff turnover rate</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key positions vacant</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410512">
                <a:tc>
                  <a:txBody>
                    <a:bodyPr/>
                    <a:lstStyle/>
                    <a:p>
                      <a:pPr marL="0" marR="0">
                        <a:lnSpc>
                          <a:spcPct val="107000"/>
                        </a:lnSpc>
                        <a:spcBef>
                          <a:spcPts val="0"/>
                        </a:spcBef>
                        <a:spcAft>
                          <a:spcPts val="1200"/>
                        </a:spcAft>
                      </a:pPr>
                      <a:r>
                        <a:rPr lang="en-US" sz="1200" dirty="0">
                          <a:effectLst/>
                        </a:rPr>
                        <a:t>Data and information</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on-time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a:t>
                      </a:r>
                      <a:r>
                        <a:rPr lang="en-US" sz="1200" kern="1200" baseline="0" dirty="0">
                          <a:effectLst/>
                        </a:rPr>
                        <a:t> </a:t>
                      </a:r>
                      <a:r>
                        <a:rPr lang="en-US" sz="1200" kern="1200" dirty="0">
                          <a:effectLst/>
                        </a:rPr>
                        <a:t>complete</a:t>
                      </a:r>
                      <a:r>
                        <a:rPr lang="en-US" sz="1200" kern="1200" baseline="0" dirty="0">
                          <a:effectLst/>
                        </a:rPr>
                        <a:t> reports</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7" name="Title 2"/>
          <p:cNvSpPr txBox="1">
            <a:spLocks/>
          </p:cNvSpPr>
          <p:nvPr/>
        </p:nvSpPr>
        <p:spPr bwMode="auto">
          <a:xfrm>
            <a:off x="990600" y="304800"/>
            <a:ext cx="7696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endParaRPr lang="en-US" altLang="en-US" dirty="0"/>
          </a:p>
        </p:txBody>
      </p:sp>
      <p:sp>
        <p:nvSpPr>
          <p:cNvPr id="8" name="Rectangle 7"/>
          <p:cNvSpPr/>
          <p:nvPr/>
        </p:nvSpPr>
        <p:spPr bwMode="auto">
          <a:xfrm>
            <a:off x="5336843" y="6454890"/>
            <a:ext cx="2432713" cy="284571"/>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nSpc>
                <a:spcPct val="107000"/>
              </a:lnSpc>
            </a:pPr>
            <a:r>
              <a:rPr lang="en-US" sz="1000" b="1" u="sng" dirty="0"/>
              <a:t>Bold-Underline= Facility KPIs</a:t>
            </a:r>
          </a:p>
        </p:txBody>
      </p:sp>
      <p:sp>
        <p:nvSpPr>
          <p:cNvPr id="6" name="Title 2"/>
          <p:cNvSpPr>
            <a:spLocks noGrp="1"/>
          </p:cNvSpPr>
          <p:nvPr>
            <p:ph type="title"/>
          </p:nvPr>
        </p:nvSpPr>
        <p:spPr>
          <a:xfrm>
            <a:off x="200025" y="228600"/>
            <a:ext cx="8486775" cy="609600"/>
          </a:xfrm>
        </p:spPr>
        <p:txBody>
          <a:bodyPr>
            <a:normAutofit fontScale="90000"/>
          </a:bodyPr>
          <a:lstStyle/>
          <a:p>
            <a:r>
              <a:rPr lang="en-US" altLang="en-US" sz="3600" dirty="0"/>
              <a:t>NSCA 2.0 Key Performance Indicators Detail</a:t>
            </a:r>
          </a:p>
        </p:txBody>
      </p:sp>
      <p:sp>
        <p:nvSpPr>
          <p:cNvPr id="2" name="Slide Number Placeholder 1"/>
          <p:cNvSpPr>
            <a:spLocks noGrp="1"/>
          </p:cNvSpPr>
          <p:nvPr>
            <p:ph type="sldNum" sz="quarter" idx="12"/>
          </p:nvPr>
        </p:nvSpPr>
        <p:spPr>
          <a:xfrm>
            <a:off x="6931355" y="6461484"/>
            <a:ext cx="1905000" cy="291480"/>
          </a:xfrm>
        </p:spPr>
        <p:txBody>
          <a:bodyPr/>
          <a:lstStyle/>
          <a:p>
            <a:fld id="{B9F1CF4F-F94A-4E72-8A7A-1D90E0D98BB3}" type="slidenum">
              <a:rPr lang="en-US" altLang="en-US" smtClean="0"/>
              <a:pPr/>
              <a:t>16</a:t>
            </a:fld>
            <a:endParaRPr lang="en-US" altLang="en-US" dirty="0"/>
          </a:p>
        </p:txBody>
      </p:sp>
    </p:spTree>
    <p:extLst>
      <p:ext uri="{BB962C8B-B14F-4D97-AF65-F5344CB8AC3E}">
        <p14:creationId xmlns:p14="http://schemas.microsoft.com/office/powerpoint/2010/main" val="4157103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28663"/>
            <a:ext cx="8413750" cy="758825"/>
          </a:xfrm>
        </p:spPr>
        <p:txBody>
          <a:bodyPr>
            <a:noAutofit/>
          </a:bodyPr>
          <a:lstStyle/>
          <a:p>
            <a:pPr algn="ctr"/>
            <a:r>
              <a:rPr lang="en-US" sz="2400" b="1" dirty="0"/>
              <a:t>The tools evaluate supply chain capability, functionality and performance, plotting each functional area where these attributes intersect</a:t>
            </a:r>
          </a:p>
        </p:txBody>
      </p:sp>
      <p:sp>
        <p:nvSpPr>
          <p:cNvPr id="4" name="Slide Number Placeholder 3"/>
          <p:cNvSpPr>
            <a:spLocks noGrp="1"/>
          </p:cNvSpPr>
          <p:nvPr>
            <p:ph type="sldNum" sz="quarter" idx="10"/>
          </p:nvPr>
        </p:nvSpPr>
        <p:spPr>
          <a:xfrm>
            <a:off x="267613" y="6390786"/>
            <a:ext cx="2133600" cy="184666"/>
          </a:xfrm>
        </p:spPr>
        <p:txBody>
          <a:bodyPr/>
          <a:lstStyle/>
          <a:p>
            <a:fld id="{2A61DC93-8257-4C7C-8211-F523C3FF190E}" type="slidenum">
              <a:rPr lang="en-US" smtClean="0"/>
              <a:t>17</a:t>
            </a:fld>
            <a:endParaRPr lang="en-US" dirty="0"/>
          </a:p>
        </p:txBody>
      </p:sp>
      <p:cxnSp>
        <p:nvCxnSpPr>
          <p:cNvPr id="9" name="Straight Arrow Connector 8"/>
          <p:cNvCxnSpPr/>
          <p:nvPr/>
        </p:nvCxnSpPr>
        <p:spPr>
          <a:xfrm>
            <a:off x="2752195" y="5380724"/>
            <a:ext cx="43116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a:off x="882120" y="3510649"/>
            <a:ext cx="37401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278572" y="2335153"/>
            <a:ext cx="492443" cy="2617896"/>
          </a:xfrm>
          <a:prstGeom prst="rect">
            <a:avLst/>
          </a:prstGeom>
          <a:noFill/>
        </p:spPr>
        <p:txBody>
          <a:bodyPr vert="vert270">
            <a:spAutoFit/>
          </a:bodyPr>
          <a:lstStyle/>
          <a:p>
            <a:pPr algn="ctr">
              <a:defRPr/>
            </a:pPr>
            <a:r>
              <a:rPr lang="en-US" sz="2000" dirty="0">
                <a:solidFill>
                  <a:srgbClr val="003366"/>
                </a:solidFill>
              </a:rPr>
              <a:t>Performance</a:t>
            </a:r>
          </a:p>
        </p:txBody>
      </p:sp>
      <p:sp>
        <p:nvSpPr>
          <p:cNvPr id="12" name="TextBox 11"/>
          <p:cNvSpPr txBox="1">
            <a:spLocks noChangeArrowheads="1"/>
          </p:cNvSpPr>
          <p:nvPr/>
        </p:nvSpPr>
        <p:spPr bwMode="auto">
          <a:xfrm>
            <a:off x="3017237" y="5441897"/>
            <a:ext cx="3667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solidFill>
                  <a:srgbClr val="003366"/>
                </a:solidFill>
              </a:rPr>
              <a:t>Capability &amp; Functionality</a:t>
            </a:r>
          </a:p>
        </p:txBody>
      </p:sp>
      <p:sp>
        <p:nvSpPr>
          <p:cNvPr id="13" name="TextBox 12"/>
          <p:cNvSpPr txBox="1">
            <a:spLocks noChangeArrowheads="1"/>
          </p:cNvSpPr>
          <p:nvPr/>
        </p:nvSpPr>
        <p:spPr bwMode="auto">
          <a:xfrm>
            <a:off x="2550512" y="5382897"/>
            <a:ext cx="933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4" name="TextBox 13"/>
          <p:cNvSpPr txBox="1">
            <a:spLocks noChangeArrowheads="1"/>
          </p:cNvSpPr>
          <p:nvPr/>
        </p:nvSpPr>
        <p:spPr bwMode="auto">
          <a:xfrm>
            <a:off x="2183835" y="5028957"/>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5" name="TextBox 14"/>
          <p:cNvSpPr txBox="1">
            <a:spLocks noChangeArrowheads="1"/>
          </p:cNvSpPr>
          <p:nvPr/>
        </p:nvSpPr>
        <p:spPr bwMode="auto">
          <a:xfrm>
            <a:off x="6650282" y="5380257"/>
            <a:ext cx="9350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6" name="TextBox 15"/>
          <p:cNvSpPr txBox="1">
            <a:spLocks noChangeArrowheads="1"/>
          </p:cNvSpPr>
          <p:nvPr/>
        </p:nvSpPr>
        <p:spPr bwMode="auto">
          <a:xfrm>
            <a:off x="2203506" y="1665999"/>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7" name="TextBox 16"/>
          <p:cNvSpPr txBox="1">
            <a:spLocks noChangeArrowheads="1"/>
          </p:cNvSpPr>
          <p:nvPr/>
        </p:nvSpPr>
        <p:spPr bwMode="auto">
          <a:xfrm>
            <a:off x="2421201" y="5587803"/>
            <a:ext cx="1217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dirty="0">
                <a:solidFill>
                  <a:srgbClr val="003366"/>
                </a:solidFill>
              </a:rPr>
              <a:t>Minimal</a:t>
            </a:r>
          </a:p>
        </p:txBody>
      </p:sp>
      <p:sp>
        <p:nvSpPr>
          <p:cNvPr id="18" name="TextBox 17"/>
          <p:cNvSpPr txBox="1">
            <a:spLocks noChangeArrowheads="1"/>
          </p:cNvSpPr>
          <p:nvPr/>
        </p:nvSpPr>
        <p:spPr bwMode="auto">
          <a:xfrm>
            <a:off x="6337034" y="5585936"/>
            <a:ext cx="14366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dirty="0">
                <a:solidFill>
                  <a:srgbClr val="003366"/>
                </a:solidFill>
              </a:rPr>
              <a:t>Best Practice</a:t>
            </a:r>
          </a:p>
        </p:txBody>
      </p:sp>
      <p:sp>
        <p:nvSpPr>
          <p:cNvPr id="19" name="Rectangle 18"/>
          <p:cNvSpPr/>
          <p:nvPr/>
        </p:nvSpPr>
        <p:spPr>
          <a:xfrm>
            <a:off x="5195357" y="3697974"/>
            <a:ext cx="74613"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Rectangle 20"/>
          <p:cNvSpPr/>
          <p:nvPr/>
        </p:nvSpPr>
        <p:spPr>
          <a:xfrm>
            <a:off x="4692120" y="3713849"/>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5" name="Rectangle 24"/>
          <p:cNvSpPr/>
          <p:nvPr/>
        </p:nvSpPr>
        <p:spPr>
          <a:xfrm>
            <a:off x="5843057" y="407262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6" name="Rectangle 25"/>
          <p:cNvSpPr/>
          <p:nvPr/>
        </p:nvSpPr>
        <p:spPr>
          <a:xfrm>
            <a:off x="3612620" y="438377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7" name="Rectangle 26"/>
          <p:cNvSpPr/>
          <p:nvPr/>
        </p:nvSpPr>
        <p:spPr>
          <a:xfrm>
            <a:off x="3755495" y="4507599"/>
            <a:ext cx="74612" cy="63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8" name="Rectangle 27"/>
          <p:cNvSpPr/>
          <p:nvPr/>
        </p:nvSpPr>
        <p:spPr>
          <a:xfrm>
            <a:off x="6417732" y="2950261"/>
            <a:ext cx="74613" cy="6191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2" name="Arc 38"/>
          <p:cNvSpPr/>
          <p:nvPr/>
        </p:nvSpPr>
        <p:spPr>
          <a:xfrm rot="18215171">
            <a:off x="3537214" y="2250734"/>
            <a:ext cx="3186112" cy="2320925"/>
          </a:xfrm>
          <a:custGeom>
            <a:avLst/>
            <a:gdLst>
              <a:gd name="connsiteX0" fmla="*/ 2310733 w 5775471"/>
              <a:gd name="connsiteY0" fmla="*/ 50541 h 5012547"/>
              <a:gd name="connsiteX1" fmla="*/ 5515125 w 5775471"/>
              <a:gd name="connsiteY1" fmla="*/ 1466295 h 5012547"/>
              <a:gd name="connsiteX2" fmla="*/ 2887736 w 5775471"/>
              <a:gd name="connsiteY2" fmla="*/ 2506274 h 5012547"/>
              <a:gd name="connsiteX3" fmla="*/ 2310733 w 5775471"/>
              <a:gd name="connsiteY3" fmla="*/ 50541 h 5012547"/>
              <a:gd name="connsiteX0" fmla="*/ 2310733 w 5775471"/>
              <a:gd name="connsiteY0" fmla="*/ 50541 h 5012547"/>
              <a:gd name="connsiteX1" fmla="*/ 5515125 w 5775471"/>
              <a:gd name="connsiteY1" fmla="*/ 1466295 h 5012547"/>
              <a:gd name="connsiteX0" fmla="*/ 0 w 3649853"/>
              <a:gd name="connsiteY0" fmla="*/ 50766 h 2506499"/>
              <a:gd name="connsiteX1" fmla="*/ 3204392 w 3649853"/>
              <a:gd name="connsiteY1" fmla="*/ 1466520 h 2506499"/>
              <a:gd name="connsiteX2" fmla="*/ 577003 w 3649853"/>
              <a:gd name="connsiteY2" fmla="*/ 2506499 h 2506499"/>
              <a:gd name="connsiteX3" fmla="*/ 0 w 3649853"/>
              <a:gd name="connsiteY3" fmla="*/ 50766 h 2506499"/>
              <a:gd name="connsiteX0" fmla="*/ 0 w 3649853"/>
              <a:gd name="connsiteY0" fmla="*/ 50766 h 2506499"/>
              <a:gd name="connsiteX1" fmla="*/ 3649853 w 3649853"/>
              <a:gd name="connsiteY1" fmla="*/ 2016815 h 2506499"/>
              <a:gd name="connsiteX0" fmla="*/ 1101387 w 4751240"/>
              <a:gd name="connsiteY0" fmla="*/ 154274 h 2610007"/>
              <a:gd name="connsiteX1" fmla="*/ 4305779 w 4751240"/>
              <a:gd name="connsiteY1" fmla="*/ 1570028 h 2610007"/>
              <a:gd name="connsiteX2" fmla="*/ 1678390 w 4751240"/>
              <a:gd name="connsiteY2" fmla="*/ 2610007 h 2610007"/>
              <a:gd name="connsiteX3" fmla="*/ 1101387 w 4751240"/>
              <a:gd name="connsiteY3" fmla="*/ 154274 h 2610007"/>
              <a:gd name="connsiteX0" fmla="*/ 0 w 4751240"/>
              <a:gd name="connsiteY0" fmla="*/ 28113 h 2610007"/>
              <a:gd name="connsiteX1" fmla="*/ 4751240 w 4751240"/>
              <a:gd name="connsiteY1" fmla="*/ 2120323 h 2610007"/>
              <a:gd name="connsiteX0" fmla="*/ 647115 w 4296968"/>
              <a:gd name="connsiteY0" fmla="*/ 79613 h 2535346"/>
              <a:gd name="connsiteX1" fmla="*/ 3851507 w 4296968"/>
              <a:gd name="connsiteY1" fmla="*/ 1495367 h 2535346"/>
              <a:gd name="connsiteX2" fmla="*/ 1224118 w 4296968"/>
              <a:gd name="connsiteY2" fmla="*/ 2535346 h 2535346"/>
              <a:gd name="connsiteX3" fmla="*/ 647115 w 4296968"/>
              <a:gd name="connsiteY3" fmla="*/ 79613 h 2535346"/>
              <a:gd name="connsiteX0" fmla="*/ 0 w 4296968"/>
              <a:gd name="connsiteY0" fmla="*/ 29632 h 2535346"/>
              <a:gd name="connsiteX1" fmla="*/ 4296968 w 4296968"/>
              <a:gd name="connsiteY1" fmla="*/ 2045662 h 2535346"/>
              <a:gd name="connsiteX0" fmla="*/ 647115 w 4296968"/>
              <a:gd name="connsiteY0" fmla="*/ 50767 h 2506500"/>
              <a:gd name="connsiteX1" fmla="*/ 3851507 w 4296968"/>
              <a:gd name="connsiteY1" fmla="*/ 1466521 h 2506500"/>
              <a:gd name="connsiteX2" fmla="*/ 1224118 w 4296968"/>
              <a:gd name="connsiteY2" fmla="*/ 2506500 h 2506500"/>
              <a:gd name="connsiteX3" fmla="*/ 647115 w 4296968"/>
              <a:gd name="connsiteY3" fmla="*/ 50767 h 2506500"/>
              <a:gd name="connsiteX0" fmla="*/ 0 w 4296968"/>
              <a:gd name="connsiteY0" fmla="*/ 786 h 2506500"/>
              <a:gd name="connsiteX1" fmla="*/ 4296968 w 4296968"/>
              <a:gd name="connsiteY1" fmla="*/ 2016816 h 2506500"/>
            </a:gdLst>
            <a:ahLst/>
            <a:cxnLst>
              <a:cxn ang="0">
                <a:pos x="connsiteX0" y="connsiteY0"/>
              </a:cxn>
              <a:cxn ang="0">
                <a:pos x="connsiteX1" y="connsiteY1"/>
              </a:cxn>
            </a:cxnLst>
            <a:rect l="l" t="t" r="r" b="b"/>
            <a:pathLst>
              <a:path w="4296968" h="2506500" stroke="0" extrusionOk="0">
                <a:moveTo>
                  <a:pt x="647115" y="50767"/>
                </a:moveTo>
                <a:cubicBezTo>
                  <a:pt x="1964770" y="-182439"/>
                  <a:pt x="3293492" y="404612"/>
                  <a:pt x="3851507" y="1466521"/>
                </a:cubicBezTo>
                <a:lnTo>
                  <a:pt x="1224118" y="2506500"/>
                </a:lnTo>
                <a:lnTo>
                  <a:pt x="647115" y="50767"/>
                </a:lnTo>
                <a:close/>
              </a:path>
              <a:path w="4296968" h="2506500" fill="none">
                <a:moveTo>
                  <a:pt x="0" y="786"/>
                </a:moveTo>
                <a:cubicBezTo>
                  <a:pt x="1363580" y="98756"/>
                  <a:pt x="3738953" y="954907"/>
                  <a:pt x="4296968" y="2016816"/>
                </a:cubicBezTo>
              </a:path>
            </a:pathLst>
          </a:custGeom>
          <a:ln>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34" name="Straight Arrow Connector 33"/>
          <p:cNvCxnSpPr/>
          <p:nvPr/>
        </p:nvCxnSpPr>
        <p:spPr>
          <a:xfrm flipV="1">
            <a:off x="5231870" y="2931211"/>
            <a:ext cx="431800" cy="7794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4"/>
          <p:cNvCxnSpPr/>
          <p:nvPr/>
        </p:nvCxnSpPr>
        <p:spPr>
          <a:xfrm>
            <a:off x="3147482" y="1953311"/>
            <a:ext cx="374650" cy="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6" name="TextBox 35"/>
          <p:cNvSpPr txBox="1">
            <a:spLocks noChangeArrowheads="1"/>
          </p:cNvSpPr>
          <p:nvPr/>
        </p:nvSpPr>
        <p:spPr bwMode="auto">
          <a:xfrm>
            <a:off x="3612620" y="1827899"/>
            <a:ext cx="1443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solidFill>
                  <a:srgbClr val="003366"/>
                </a:solidFill>
              </a:rPr>
              <a:t>System Strengthening Efforts</a:t>
            </a:r>
          </a:p>
        </p:txBody>
      </p:sp>
      <p:cxnSp>
        <p:nvCxnSpPr>
          <p:cNvPr id="37" name="Straight Arrow Connector 36"/>
          <p:cNvCxnSpPr>
            <a:stCxn id="19" idx="3"/>
          </p:cNvCxnSpPr>
          <p:nvPr/>
        </p:nvCxnSpPr>
        <p:spPr>
          <a:xfrm flipV="1">
            <a:off x="5269970" y="3572561"/>
            <a:ext cx="646112" cy="1571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8" name="TextBox 37"/>
          <p:cNvSpPr txBox="1">
            <a:spLocks noChangeArrowheads="1"/>
          </p:cNvSpPr>
          <p:nvPr/>
        </p:nvSpPr>
        <p:spPr bwMode="auto">
          <a:xfrm>
            <a:off x="4782607" y="3783700"/>
            <a:ext cx="1133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Warehousing</a:t>
            </a:r>
          </a:p>
        </p:txBody>
      </p:sp>
      <p:sp>
        <p:nvSpPr>
          <p:cNvPr id="39" name="TextBox 38"/>
          <p:cNvSpPr txBox="1">
            <a:spLocks noChangeArrowheads="1"/>
          </p:cNvSpPr>
          <p:nvPr/>
        </p:nvSpPr>
        <p:spPr bwMode="auto">
          <a:xfrm>
            <a:off x="5430307" y="4134537"/>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Procurement</a:t>
            </a:r>
          </a:p>
        </p:txBody>
      </p:sp>
      <p:sp>
        <p:nvSpPr>
          <p:cNvPr id="41" name="Oval Callout 40"/>
          <p:cNvSpPr/>
          <p:nvPr/>
        </p:nvSpPr>
        <p:spPr>
          <a:xfrm>
            <a:off x="6841739" y="3998011"/>
            <a:ext cx="1828800" cy="1146175"/>
          </a:xfrm>
          <a:prstGeom prst="wedgeEllipseCallout">
            <a:avLst>
              <a:gd name="adj1" fmla="val -48425"/>
              <a:gd name="adj2" fmla="val 63035"/>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What is the capability of the system to perform?</a:t>
            </a:r>
          </a:p>
        </p:txBody>
      </p:sp>
      <p:sp>
        <p:nvSpPr>
          <p:cNvPr id="42" name="Rectangle 41"/>
          <p:cNvSpPr/>
          <p:nvPr/>
        </p:nvSpPr>
        <p:spPr>
          <a:xfrm>
            <a:off x="3030007" y="5970099"/>
            <a:ext cx="3667125" cy="420687"/>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Capability &amp; Functionality Assessment </a:t>
            </a:r>
          </a:p>
        </p:txBody>
      </p:sp>
      <p:sp>
        <p:nvSpPr>
          <p:cNvPr id="43" name="Rectangle 42"/>
          <p:cNvSpPr/>
          <p:nvPr/>
        </p:nvSpPr>
        <p:spPr>
          <a:xfrm rot="16200000">
            <a:off x="27056" y="3412224"/>
            <a:ext cx="3913188" cy="320675"/>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KPIs</a:t>
            </a:r>
          </a:p>
        </p:txBody>
      </p:sp>
      <p:sp>
        <p:nvSpPr>
          <p:cNvPr id="44" name="TextBox 43"/>
          <p:cNvSpPr txBox="1">
            <a:spLocks noChangeArrowheads="1"/>
          </p:cNvSpPr>
          <p:nvPr/>
        </p:nvSpPr>
        <p:spPr bwMode="auto">
          <a:xfrm>
            <a:off x="3270399" y="4653252"/>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Transportation</a:t>
            </a:r>
          </a:p>
        </p:txBody>
      </p:sp>
      <p:sp>
        <p:nvSpPr>
          <p:cNvPr id="45" name="TextBox 44"/>
          <p:cNvSpPr txBox="1">
            <a:spLocks noChangeArrowheads="1"/>
          </p:cNvSpPr>
          <p:nvPr/>
        </p:nvSpPr>
        <p:spPr bwMode="auto">
          <a:xfrm>
            <a:off x="2889579" y="4095791"/>
            <a:ext cx="17318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Waste Management</a:t>
            </a:r>
          </a:p>
        </p:txBody>
      </p:sp>
      <p:sp>
        <p:nvSpPr>
          <p:cNvPr id="46" name="TextBox 45"/>
          <p:cNvSpPr txBox="1">
            <a:spLocks noChangeArrowheads="1"/>
          </p:cNvSpPr>
          <p:nvPr/>
        </p:nvSpPr>
        <p:spPr bwMode="auto">
          <a:xfrm>
            <a:off x="4053944" y="3344304"/>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Forecasting</a:t>
            </a:r>
          </a:p>
        </p:txBody>
      </p:sp>
      <p:sp>
        <p:nvSpPr>
          <p:cNvPr id="47" name="TextBox 46"/>
          <p:cNvSpPr txBox="1">
            <a:spLocks noChangeArrowheads="1"/>
          </p:cNvSpPr>
          <p:nvPr/>
        </p:nvSpPr>
        <p:spPr bwMode="auto">
          <a:xfrm>
            <a:off x="5689836" y="3077879"/>
            <a:ext cx="16057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Product Selection</a:t>
            </a:r>
          </a:p>
        </p:txBody>
      </p:sp>
      <p:sp>
        <p:nvSpPr>
          <p:cNvPr id="40" name="Oval Callout 39"/>
          <p:cNvSpPr/>
          <p:nvPr/>
        </p:nvSpPr>
        <p:spPr>
          <a:xfrm>
            <a:off x="420013" y="1819275"/>
            <a:ext cx="1828800" cy="1146175"/>
          </a:xfrm>
          <a:prstGeom prst="wedgeEllipseCallout">
            <a:avLst>
              <a:gd name="adj1" fmla="val 53162"/>
              <a:gd name="adj2" fmla="val 4277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How is the supply chain actually performing?</a:t>
            </a:r>
          </a:p>
        </p:txBody>
      </p:sp>
    </p:spTree>
    <p:extLst>
      <p:ext uri="{BB962C8B-B14F-4D97-AF65-F5344CB8AC3E}">
        <p14:creationId xmlns:p14="http://schemas.microsoft.com/office/powerpoint/2010/main" val="6963895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C6463"/>
                </a:solidFill>
                <a:effectLst/>
                <a:uLnTx/>
                <a:uFillTx/>
                <a:latin typeface="Gill Sans MT"/>
                <a:ea typeface="+mn-ea"/>
              </a:rPr>
              <a:t>FOOTER GOES HERE</a:t>
            </a:r>
          </a:p>
        </p:txBody>
      </p:sp>
      <p:sp>
        <p:nvSpPr>
          <p:cNvPr id="6" name="Slide Number Placeholder 5"/>
          <p:cNvSpPr>
            <a:spLocks noGrp="1"/>
          </p:cNvSpPr>
          <p:nvPr>
            <p:ph type="sldNum" sz="quarter" idx="4"/>
          </p:nvPr>
        </p:nvSpPr>
        <p:spPr>
          <a:xfrm>
            <a:off x="6858000" y="6477000"/>
            <a:ext cx="2133600" cy="184666"/>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304800" y="280718"/>
            <a:ext cx="8524054" cy="1200329"/>
          </a:xfrm>
        </p:spPr>
        <p:txBody>
          <a:bodyPr/>
          <a:lstStyle/>
          <a:p>
            <a:r>
              <a:rPr lang="en-US" sz="2400" b="1" dirty="0"/>
              <a:t>Expected outputs include a performance dashboard, analysis of results, and a technical report with recommendations </a:t>
            </a:r>
            <a:endParaRPr lang="en-US" sz="2400" dirty="0">
              <a:solidFill>
                <a:srgbClr val="C00000"/>
              </a:solidFill>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4068974"/>
            <a:ext cx="3962400" cy="259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029200" y="1424840"/>
            <a:ext cx="3962400" cy="307777"/>
          </a:xfrm>
          <a:prstGeom prst="rect">
            <a:avLst/>
          </a:prstGeom>
          <a:solidFill>
            <a:schemeClr val="tx2"/>
          </a:solidFill>
          <a:ln w="28575">
            <a:solidFill>
              <a:srgbClr val="002060"/>
            </a:solidFill>
          </a:ln>
        </p:spPr>
        <p:txBody>
          <a:bodyPr wrap="square" rtlCol="0">
            <a:spAutoFit/>
          </a:bodyPr>
          <a:lstStyle/>
          <a:p>
            <a:pPr algn="ctr"/>
            <a:r>
              <a:rPr lang="en-US" sz="1400" dirty="0">
                <a:solidFill>
                  <a:schemeClr val="bg1"/>
                </a:solidFill>
              </a:rPr>
              <a:t>Capability &amp; Performance Comparison</a:t>
            </a:r>
          </a:p>
        </p:txBody>
      </p:sp>
      <p:sp>
        <p:nvSpPr>
          <p:cNvPr id="11" name="TextBox 10"/>
          <p:cNvSpPr txBox="1"/>
          <p:nvPr/>
        </p:nvSpPr>
        <p:spPr>
          <a:xfrm>
            <a:off x="5029199" y="3982788"/>
            <a:ext cx="3962401" cy="319188"/>
          </a:xfrm>
          <a:prstGeom prst="rect">
            <a:avLst/>
          </a:prstGeom>
          <a:solidFill>
            <a:schemeClr val="tx2"/>
          </a:solidFill>
          <a:ln w="28575">
            <a:solidFill>
              <a:srgbClr val="002060"/>
            </a:solidFill>
          </a:ln>
        </p:spPr>
        <p:txBody>
          <a:bodyPr wrap="square" rtlCol="0">
            <a:spAutoFit/>
          </a:bodyPr>
          <a:lstStyle/>
          <a:p>
            <a:pPr algn="ctr"/>
            <a:r>
              <a:rPr lang="en-US" sz="1400" dirty="0">
                <a:solidFill>
                  <a:schemeClr val="bg1"/>
                </a:solidFill>
              </a:rPr>
              <a:t>Range of Scores</a:t>
            </a:r>
          </a:p>
        </p:txBody>
      </p:sp>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791129"/>
            <a:ext cx="3962400" cy="214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013002"/>
            <a:ext cx="4876800" cy="464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72860" y="2013002"/>
            <a:ext cx="4856339" cy="307777"/>
          </a:xfrm>
          <a:prstGeom prst="rect">
            <a:avLst/>
          </a:prstGeom>
          <a:solidFill>
            <a:schemeClr val="tx2"/>
          </a:solidFill>
          <a:ln w="28575">
            <a:solidFill>
              <a:srgbClr val="002060"/>
            </a:solidFill>
          </a:ln>
        </p:spPr>
        <p:txBody>
          <a:bodyPr wrap="square" rtlCol="0">
            <a:spAutoFit/>
          </a:bodyPr>
          <a:lstStyle/>
          <a:p>
            <a:pPr algn="ctr"/>
            <a:r>
              <a:rPr lang="en-US" sz="1400" dirty="0">
                <a:solidFill>
                  <a:schemeClr val="bg1"/>
                </a:solidFill>
              </a:rPr>
              <a:t>Performance Dashboard</a:t>
            </a:r>
          </a:p>
        </p:txBody>
      </p:sp>
      <p:sp>
        <p:nvSpPr>
          <p:cNvPr id="15" name="Rectangle 14"/>
          <p:cNvSpPr/>
          <p:nvPr/>
        </p:nvSpPr>
        <p:spPr>
          <a:xfrm>
            <a:off x="5638800" y="4854165"/>
            <a:ext cx="762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Tree>
    <p:extLst>
      <p:ext uri="{BB962C8B-B14F-4D97-AF65-F5344CB8AC3E}">
        <p14:creationId xmlns:p14="http://schemas.microsoft.com/office/powerpoint/2010/main" val="210844853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5" name="Slide Number Placeholder 4"/>
          <p:cNvSpPr>
            <a:spLocks noGrp="1"/>
          </p:cNvSpPr>
          <p:nvPr>
            <p:ph type="sldNum" sz="quarter" idx="4"/>
          </p:nvPr>
        </p:nvSpPr>
        <p:spPr/>
        <p:txBody>
          <a:bodyPr/>
          <a:lstStyle/>
          <a:p>
            <a:fld id="{42782948-4DBE-204D-AB9E-B65E067054AE}" type="slidenum">
              <a:rPr lang="en-US" smtClean="0"/>
              <a:pPr/>
              <a:t>19</a:t>
            </a:fld>
            <a:endParaRPr lang="en-US" dirty="0"/>
          </a:p>
        </p:txBody>
      </p:sp>
      <p:sp>
        <p:nvSpPr>
          <p:cNvPr id="6" name="Title 5"/>
          <p:cNvSpPr>
            <a:spLocks noGrp="1"/>
          </p:cNvSpPr>
          <p:nvPr>
            <p:ph type="title"/>
          </p:nvPr>
        </p:nvSpPr>
        <p:spPr/>
        <p:txBody>
          <a:bodyPr/>
          <a:lstStyle/>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49382"/>
            <a:ext cx="8229599" cy="6359235"/>
          </a:xfrm>
          <a:prstGeom prst="rect">
            <a:avLst/>
          </a:prstGeom>
        </p:spPr>
      </p:pic>
    </p:spTree>
    <p:extLst>
      <p:ext uri="{BB962C8B-B14F-4D97-AF65-F5344CB8AC3E}">
        <p14:creationId xmlns:p14="http://schemas.microsoft.com/office/powerpoint/2010/main" val="250425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366202"/>
            <a:ext cx="7772400" cy="1087437"/>
          </a:xfrm>
        </p:spPr>
        <p:txBody>
          <a:bodyPr/>
          <a:lstStyle/>
          <a:p>
            <a:r>
              <a:rPr lang="en-US" dirty="0"/>
              <a:t>INTRODUCTIONS</a:t>
            </a:r>
          </a:p>
        </p:txBody>
      </p:sp>
      <p:sp>
        <p:nvSpPr>
          <p:cNvPr id="4" name="Date Placeholder 3"/>
          <p:cNvSpPr>
            <a:spLocks noGrp="1"/>
          </p:cNvSpPr>
          <p:nvPr>
            <p:ph type="dt" sz="half" idx="10"/>
          </p:nvPr>
        </p:nvSpPr>
        <p:spPr/>
        <p:txBody>
          <a:bodyPr/>
          <a:lstStyle/>
          <a:p>
            <a:fld id="{E651F69A-CC03-4F07-80AC-33A6B4447F5A}" type="datetime1">
              <a:rPr lang="en-US" smtClean="0"/>
              <a:t>12/21/2018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E3E7B1-5544-488D-89C9-1CBD4FE25131}" type="slidenum">
              <a:rPr lang="en-US" smtClean="0"/>
              <a:t>2</a:t>
            </a:fld>
            <a:endParaRPr lang="en-US" dirty="0"/>
          </a:p>
        </p:txBody>
      </p:sp>
    </p:spTree>
    <p:extLst>
      <p:ext uri="{BB962C8B-B14F-4D97-AF65-F5344CB8AC3E}">
        <p14:creationId xmlns:p14="http://schemas.microsoft.com/office/powerpoint/2010/main" val="3203450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3621088" y="2106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2800" dirty="0">
                <a:solidFill>
                  <a:srgbClr val="000000"/>
                </a:solidFill>
              </a:rPr>
              <a:t/>
            </a:r>
            <a:br>
              <a:rPr lang="en-US" altLang="en-US" sz="2800" dirty="0">
                <a:solidFill>
                  <a:srgbClr val="000000"/>
                </a:solidFill>
              </a:rPr>
            </a:br>
            <a:endParaRPr lang="en-US" altLang="en-US" sz="2800" dirty="0">
              <a:solidFill>
                <a:srgbClr val="000000"/>
              </a:solidFill>
            </a:endParaRPr>
          </a:p>
          <a:p>
            <a:pPr>
              <a:spcBef>
                <a:spcPct val="0"/>
              </a:spcBef>
              <a:buFontTx/>
              <a:buNone/>
            </a:pPr>
            <a:endParaRPr lang="en-US" altLang="en-US" sz="2800" dirty="0">
              <a:solidFill>
                <a:srgbClr val="000000"/>
              </a:solidFill>
            </a:endParaRPr>
          </a:p>
        </p:txBody>
      </p:sp>
      <p:sp>
        <p:nvSpPr>
          <p:cNvPr id="8195" name="TextBox 5"/>
          <p:cNvSpPr txBox="1">
            <a:spLocks noChangeArrowheads="1"/>
          </p:cNvSpPr>
          <p:nvPr/>
        </p:nvSpPr>
        <p:spPr bwMode="auto">
          <a:xfrm>
            <a:off x="2743200" y="304800"/>
            <a:ext cx="6400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3200" b="1" dirty="0">
                <a:solidFill>
                  <a:srgbClr val="000066"/>
                </a:solidFill>
              </a:rPr>
              <a:t>Countries, NSCA Scope, &amp; Year</a:t>
            </a:r>
          </a:p>
        </p:txBody>
      </p:sp>
      <p:graphicFrame>
        <p:nvGraphicFramePr>
          <p:cNvPr id="7" name="Table 6"/>
          <p:cNvGraphicFramePr>
            <a:graphicFrameLocks noGrp="1"/>
          </p:cNvGraphicFramePr>
          <p:nvPr>
            <p:extLst>
              <p:ext uri="{D42A27DB-BD31-4B8C-83A1-F6EECF244321}">
                <p14:modId xmlns:p14="http://schemas.microsoft.com/office/powerpoint/2010/main" val="3184121307"/>
              </p:ext>
            </p:extLst>
          </p:nvPr>
        </p:nvGraphicFramePr>
        <p:xfrm>
          <a:off x="228600" y="1163638"/>
          <a:ext cx="8915401" cy="4877339"/>
        </p:xfrm>
        <a:graphic>
          <a:graphicData uri="http://schemas.openxmlformats.org/drawingml/2006/table">
            <a:tbl>
              <a:tblPr firstRow="1" bandRow="1">
                <a:tableStyleId>{5C22544A-7EE6-4342-B048-85BDC9FD1C3A}</a:tableStyleId>
              </a:tblPr>
              <a:tblGrid>
                <a:gridCol w="1305521">
                  <a:extLst>
                    <a:ext uri="{9D8B030D-6E8A-4147-A177-3AD203B41FA5}">
                      <a16:colId xmlns:a16="http://schemas.microsoft.com/office/drawing/2014/main" xmlns="" val="20000"/>
                    </a:ext>
                  </a:extLst>
                </a:gridCol>
                <a:gridCol w="1941296">
                  <a:extLst>
                    <a:ext uri="{9D8B030D-6E8A-4147-A177-3AD203B41FA5}">
                      <a16:colId xmlns:a16="http://schemas.microsoft.com/office/drawing/2014/main" xmlns="" val="20001"/>
                    </a:ext>
                  </a:extLst>
                </a:gridCol>
                <a:gridCol w="1087126">
                  <a:extLst>
                    <a:ext uri="{9D8B030D-6E8A-4147-A177-3AD203B41FA5}">
                      <a16:colId xmlns:a16="http://schemas.microsoft.com/office/drawing/2014/main" xmlns="" val="20002"/>
                    </a:ext>
                  </a:extLst>
                </a:gridCol>
                <a:gridCol w="1475385">
                  <a:extLst>
                    <a:ext uri="{9D8B030D-6E8A-4147-A177-3AD203B41FA5}">
                      <a16:colId xmlns:a16="http://schemas.microsoft.com/office/drawing/2014/main" xmlns="" val="20003"/>
                    </a:ext>
                  </a:extLst>
                </a:gridCol>
                <a:gridCol w="1947071">
                  <a:extLst>
                    <a:ext uri="{9D8B030D-6E8A-4147-A177-3AD203B41FA5}">
                      <a16:colId xmlns:a16="http://schemas.microsoft.com/office/drawing/2014/main" xmlns="" val="20004"/>
                    </a:ext>
                  </a:extLst>
                </a:gridCol>
                <a:gridCol w="1159002">
                  <a:extLst>
                    <a:ext uri="{9D8B030D-6E8A-4147-A177-3AD203B41FA5}">
                      <a16:colId xmlns:a16="http://schemas.microsoft.com/office/drawing/2014/main" xmlns="" val="20005"/>
                    </a:ext>
                  </a:extLst>
                </a:gridCol>
              </a:tblGrid>
              <a:tr h="404372">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extLst>
                  <a:ext uri="{0D108BD9-81ED-4DB2-BD59-A6C34878D82A}">
                    <a16:rowId xmlns:a16="http://schemas.microsoft.com/office/drawing/2014/main" xmlns="" val="10000"/>
                  </a:ext>
                </a:extLst>
              </a:tr>
              <a:tr h="378451">
                <a:tc>
                  <a:txBody>
                    <a:bodyPr/>
                    <a:lstStyle/>
                    <a:p>
                      <a:r>
                        <a:rPr lang="en-US" sz="1500" dirty="0"/>
                        <a:t>Angola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2016</a:t>
                      </a:r>
                    </a:p>
                  </a:txBody>
                  <a:tcPr marL="91451" marR="91451" marT="45723" marB="45723"/>
                </a:tc>
                <a:tc>
                  <a:txBody>
                    <a:bodyPr/>
                    <a:lstStyle/>
                    <a:p>
                      <a:r>
                        <a:rPr lang="en-US" sz="1500" i="1" dirty="0">
                          <a:solidFill>
                            <a:srgbClr val="00B0F0"/>
                          </a:solidFill>
                        </a:rPr>
                        <a:t>Lesotho</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2013</a:t>
                      </a:r>
                    </a:p>
                  </a:txBody>
                  <a:tcPr marL="91451" marR="91451" marT="45723" marB="45723"/>
                </a:tc>
                <a:extLst>
                  <a:ext uri="{0D108BD9-81ED-4DB2-BD59-A6C34878D82A}">
                    <a16:rowId xmlns:a16="http://schemas.microsoft.com/office/drawing/2014/main" xmlns="" val="10001"/>
                  </a:ext>
                </a:extLst>
              </a:tr>
              <a:tr h="320027">
                <a:tc>
                  <a:txBody>
                    <a:bodyPr/>
                    <a:lstStyle/>
                    <a:p>
                      <a:r>
                        <a:rPr lang="en-US" sz="1500" dirty="0"/>
                        <a:t>Benin</a:t>
                      </a:r>
                    </a:p>
                  </a:txBody>
                  <a:tcPr marL="91451" marR="91451" marT="45723" marB="45723"/>
                </a:tc>
                <a:tc>
                  <a:txBody>
                    <a:bodyPr/>
                    <a:lstStyle/>
                    <a:p>
                      <a:r>
                        <a:rPr lang="en-US" sz="1500" dirty="0"/>
                        <a:t>Full Scale</a:t>
                      </a:r>
                    </a:p>
                  </a:txBody>
                  <a:tcPr marL="91451" marR="91451" marT="45723" marB="45723"/>
                </a:tc>
                <a:tc>
                  <a:txBody>
                    <a:bodyPr/>
                    <a:lstStyle/>
                    <a:p>
                      <a:r>
                        <a:rPr lang="en-US" sz="1500" dirty="0"/>
                        <a:t>2015</a:t>
                      </a:r>
                    </a:p>
                  </a:txBody>
                  <a:tcPr marL="91451" marR="91451" marT="45723" marB="45723"/>
                </a:tc>
                <a:tc>
                  <a:txBody>
                    <a:bodyPr/>
                    <a:lstStyle/>
                    <a:p>
                      <a:r>
                        <a:rPr lang="en-US" sz="1500" dirty="0"/>
                        <a:t>Mozambique</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extLst>
                  <a:ext uri="{0D108BD9-81ED-4DB2-BD59-A6C34878D82A}">
                    <a16:rowId xmlns:a16="http://schemas.microsoft.com/office/drawing/2014/main" xmlns="" val="10002"/>
                  </a:ext>
                </a:extLst>
              </a:tr>
              <a:tr h="320027">
                <a:tc>
                  <a:txBody>
                    <a:bodyPr/>
                    <a:lstStyle/>
                    <a:p>
                      <a:r>
                        <a:rPr lang="en-US" sz="1500" dirty="0"/>
                        <a:t>Botswana</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tc>
                  <a:txBody>
                    <a:bodyPr/>
                    <a:lstStyle/>
                    <a:p>
                      <a:r>
                        <a:rPr lang="en-US" sz="1500" dirty="0"/>
                        <a:t>Namibia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a16="http://schemas.microsoft.com/office/drawing/2014/main" xmlns="" val="10003"/>
                  </a:ext>
                </a:extLst>
              </a:tr>
              <a:tr h="320027">
                <a:tc>
                  <a:txBody>
                    <a:bodyPr/>
                    <a:lstStyle/>
                    <a:p>
                      <a:r>
                        <a:rPr lang="en-US" sz="1500" dirty="0"/>
                        <a:t>Burma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Nigeria </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2014</a:t>
                      </a:r>
                    </a:p>
                  </a:txBody>
                  <a:tcPr marL="91451" marR="91451" marT="45723" marB="45723"/>
                </a:tc>
                <a:extLst>
                  <a:ext uri="{0D108BD9-81ED-4DB2-BD59-A6C34878D82A}">
                    <a16:rowId xmlns:a16="http://schemas.microsoft.com/office/drawing/2014/main" xmlns="" val="10004"/>
                  </a:ext>
                </a:extLst>
              </a:tr>
              <a:tr h="320027">
                <a:tc>
                  <a:txBody>
                    <a:bodyPr/>
                    <a:lstStyle/>
                    <a:p>
                      <a:r>
                        <a:rPr lang="en-US" sz="1500" dirty="0"/>
                        <a:t>Burundi</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Panama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a16="http://schemas.microsoft.com/office/drawing/2014/main" xmlns="" val="10005"/>
                  </a:ext>
                </a:extLst>
              </a:tr>
              <a:tr h="320027">
                <a:tc>
                  <a:txBody>
                    <a:bodyPr/>
                    <a:lstStyle/>
                    <a:p>
                      <a:r>
                        <a:rPr lang="en-US" sz="1500" dirty="0"/>
                        <a:t>Cote</a:t>
                      </a:r>
                      <a:r>
                        <a:rPr lang="en-US" sz="1500" baseline="0" dirty="0"/>
                        <a:t> d’Ivoire</a:t>
                      </a:r>
                      <a:endParaRPr lang="en-US" sz="1500" dirty="0"/>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Paraguay</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a16="http://schemas.microsoft.com/office/drawing/2014/main" xmlns="" val="10006"/>
                  </a:ext>
                </a:extLst>
              </a:tr>
              <a:tr h="320027">
                <a:tc>
                  <a:txBody>
                    <a:bodyPr/>
                    <a:lstStyle/>
                    <a:p>
                      <a:r>
                        <a:rPr lang="en-US" sz="1500" dirty="0"/>
                        <a:t>DRC</a:t>
                      </a:r>
                    </a:p>
                  </a:txBody>
                  <a:tcPr marL="91451" marR="91451" marT="45723" marB="45723"/>
                </a:tc>
                <a:tc>
                  <a:txBody>
                    <a:bodyPr/>
                    <a:lstStyle/>
                    <a:p>
                      <a:r>
                        <a:rPr lang="en-US" sz="1500" dirty="0"/>
                        <a:t>Targeted</a:t>
                      </a:r>
                    </a:p>
                  </a:txBody>
                  <a:tcPr marL="91451" marR="91451" marT="45723" marB="45723"/>
                </a:tc>
                <a:tc>
                  <a:txBody>
                    <a:bodyPr/>
                    <a:lstStyle/>
                    <a:p>
                      <a:r>
                        <a:rPr lang="en-US" sz="1500" dirty="0"/>
                        <a:t>2014</a:t>
                      </a:r>
                    </a:p>
                  </a:txBody>
                  <a:tcPr marL="91451" marR="91451" marT="45723" marB="45723"/>
                </a:tc>
                <a:tc>
                  <a:txBody>
                    <a:bodyPr/>
                    <a:lstStyle/>
                    <a:p>
                      <a:r>
                        <a:rPr lang="en-US" sz="1500" dirty="0"/>
                        <a:t>Rwanda*</a:t>
                      </a:r>
                    </a:p>
                  </a:txBody>
                  <a:tcPr marL="91451" marR="91451" marT="45723" marB="45723"/>
                </a:tc>
                <a:tc>
                  <a:txBody>
                    <a:bodyPr/>
                    <a:lstStyle/>
                    <a:p>
                      <a:r>
                        <a:rPr lang="en-US" sz="1500" dirty="0"/>
                        <a:t>Full Scale 1.0,  2.0 Pilot</a:t>
                      </a:r>
                    </a:p>
                  </a:txBody>
                  <a:tcPr marL="91451" marR="91451" marT="45723" marB="45723"/>
                </a:tc>
                <a:tc>
                  <a:txBody>
                    <a:bodyPr/>
                    <a:lstStyle/>
                    <a:p>
                      <a:r>
                        <a:rPr lang="en-US" sz="1500" dirty="0"/>
                        <a:t>2013/5/7</a:t>
                      </a:r>
                    </a:p>
                  </a:txBody>
                  <a:tcPr marL="91451" marR="91451" marT="45723" marB="45723"/>
                </a:tc>
                <a:extLst>
                  <a:ext uri="{0D108BD9-81ED-4DB2-BD59-A6C34878D82A}">
                    <a16:rowId xmlns:a16="http://schemas.microsoft.com/office/drawing/2014/main" xmlns="" val="10007"/>
                  </a:ext>
                </a:extLst>
              </a:tr>
              <a:tr h="320027">
                <a:tc>
                  <a:txBody>
                    <a:bodyPr/>
                    <a:lstStyle/>
                    <a:p>
                      <a:r>
                        <a:rPr lang="en-US" sz="1500" i="1" dirty="0">
                          <a:solidFill>
                            <a:srgbClr val="00B0F0"/>
                          </a:solidFill>
                        </a:rPr>
                        <a:t>Djibouti</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2015</a:t>
                      </a:r>
                    </a:p>
                  </a:txBody>
                  <a:tcPr marL="91451" marR="91451" marT="45723" marB="45723"/>
                </a:tc>
                <a:tc>
                  <a:txBody>
                    <a:bodyPr/>
                    <a:lstStyle/>
                    <a:p>
                      <a:r>
                        <a:rPr lang="en-US" sz="1500" dirty="0"/>
                        <a:t>South Africa (Gauteng)</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a16="http://schemas.microsoft.com/office/drawing/2014/main" xmlns="" val="10008"/>
                  </a:ext>
                </a:extLst>
              </a:tr>
              <a:tr h="320027">
                <a:tc>
                  <a:txBody>
                    <a:bodyPr/>
                    <a:lstStyle/>
                    <a:p>
                      <a:r>
                        <a:rPr lang="en-US" sz="1500" dirty="0"/>
                        <a:t>El Salvador</a:t>
                      </a:r>
                    </a:p>
                  </a:txBody>
                  <a:tcPr marL="91451" marR="91451" marT="45723" marB="45723"/>
                </a:tc>
                <a:tc>
                  <a:txBody>
                    <a:bodyPr/>
                    <a:lstStyle/>
                    <a:p>
                      <a:r>
                        <a:rPr lang="en-US" sz="1500" dirty="0"/>
                        <a:t>Targeted</a:t>
                      </a:r>
                    </a:p>
                  </a:txBody>
                  <a:tcPr marL="91451" marR="91451" marT="45723" marB="45723"/>
                </a:tc>
                <a:tc>
                  <a:txBody>
                    <a:bodyPr/>
                    <a:lstStyle/>
                    <a:p>
                      <a:r>
                        <a:rPr lang="en-US" sz="1500" dirty="0"/>
                        <a:t>2012</a:t>
                      </a:r>
                    </a:p>
                  </a:txBody>
                  <a:tcPr marL="91451" marR="91451" marT="45723" marB="45723"/>
                </a:tc>
                <a:tc>
                  <a:txBody>
                    <a:bodyPr/>
                    <a:lstStyle/>
                    <a:p>
                      <a:r>
                        <a:rPr lang="en-US" sz="1500" kern="1200" dirty="0">
                          <a:solidFill>
                            <a:schemeClr val="dk1"/>
                          </a:solidFill>
                          <a:latin typeface="+mn-lt"/>
                          <a:ea typeface="+mn-ea"/>
                          <a:cs typeface="+mn-cs"/>
                        </a:rPr>
                        <a:t>Uganda</a:t>
                      </a:r>
                    </a:p>
                  </a:txBody>
                  <a:tcPr marL="91451" marR="91451" marT="45723" marB="45723"/>
                </a:tc>
                <a:tc>
                  <a:txBody>
                    <a:bodyPr/>
                    <a:lstStyle/>
                    <a:p>
                      <a:r>
                        <a:rPr lang="en-US" sz="1500" kern="1200" dirty="0">
                          <a:solidFill>
                            <a:schemeClr val="dk1"/>
                          </a:solidFill>
                          <a:latin typeface="+mn-lt"/>
                          <a:ea typeface="+mn-ea"/>
                          <a:cs typeface="+mn-cs"/>
                        </a:rPr>
                        <a:t>Full Scale 2.0</a:t>
                      </a:r>
                    </a:p>
                  </a:txBody>
                  <a:tcPr marL="91451" marR="91451" marT="45723" marB="45723"/>
                </a:tc>
                <a:tc>
                  <a:txBody>
                    <a:bodyPr/>
                    <a:lstStyle/>
                    <a:p>
                      <a:r>
                        <a:rPr lang="en-US" sz="1500" kern="1200" dirty="0">
                          <a:solidFill>
                            <a:schemeClr val="dk1"/>
                          </a:solidFill>
                          <a:latin typeface="+mn-lt"/>
                          <a:ea typeface="+mn-ea"/>
                          <a:cs typeface="+mn-cs"/>
                        </a:rPr>
                        <a:t>2018</a:t>
                      </a:r>
                    </a:p>
                  </a:txBody>
                  <a:tcPr marL="91451" marR="91451" marT="45723" marB="45723"/>
                </a:tc>
                <a:extLst>
                  <a:ext uri="{0D108BD9-81ED-4DB2-BD59-A6C34878D82A}">
                    <a16:rowId xmlns:a16="http://schemas.microsoft.com/office/drawing/2014/main" xmlns="" val="10009"/>
                  </a:ext>
                </a:extLst>
              </a:tr>
              <a:tr h="378451">
                <a:tc>
                  <a:txBody>
                    <a:bodyPr/>
                    <a:lstStyle/>
                    <a:p>
                      <a:r>
                        <a:rPr lang="en-US" sz="1500" i="1" dirty="0">
                          <a:solidFill>
                            <a:srgbClr val="00B0F0"/>
                          </a:solidFill>
                        </a:rPr>
                        <a:t>Eritrea</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2014</a:t>
                      </a:r>
                    </a:p>
                  </a:txBody>
                  <a:tcPr marL="91451" marR="91451" marT="45723" marB="45723"/>
                </a:tc>
                <a:tc>
                  <a:txBody>
                    <a:bodyPr/>
                    <a:lstStyle/>
                    <a:p>
                      <a:r>
                        <a:rPr lang="en-US" sz="1500" dirty="0"/>
                        <a:t>Ukraine</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2015</a:t>
                      </a:r>
                    </a:p>
                  </a:txBody>
                  <a:tcPr marL="91451" marR="91451" marT="45723" marB="45723"/>
                </a:tc>
                <a:extLst>
                  <a:ext uri="{0D108BD9-81ED-4DB2-BD59-A6C34878D82A}">
                    <a16:rowId xmlns:a16="http://schemas.microsoft.com/office/drawing/2014/main" xmlns="" val="10010"/>
                  </a:ext>
                </a:extLst>
              </a:tr>
              <a:tr h="378451">
                <a:tc>
                  <a:txBody>
                    <a:bodyPr/>
                    <a:lstStyle/>
                    <a:p>
                      <a:r>
                        <a:rPr lang="en-US" sz="1500" i="0" dirty="0">
                          <a:solidFill>
                            <a:schemeClr val="tx1"/>
                          </a:solidFill>
                        </a:rPr>
                        <a:t>Guinea</a:t>
                      </a:r>
                    </a:p>
                  </a:txBody>
                  <a:tcPr marL="91451" marR="91451" marT="45723" marB="45723"/>
                </a:tc>
                <a:tc>
                  <a:txBody>
                    <a:bodyPr/>
                    <a:lstStyle/>
                    <a:p>
                      <a:r>
                        <a:rPr lang="en-US" sz="1500" i="0" dirty="0">
                          <a:solidFill>
                            <a:schemeClr val="tx1"/>
                          </a:solidFill>
                        </a:rPr>
                        <a:t>Full Scale</a:t>
                      </a:r>
                    </a:p>
                  </a:txBody>
                  <a:tcPr marL="91451" marR="91451" marT="45723" marB="45723"/>
                </a:tc>
                <a:tc>
                  <a:txBody>
                    <a:bodyPr/>
                    <a:lstStyle/>
                    <a:p>
                      <a:r>
                        <a:rPr lang="en-US" sz="1500" i="0" dirty="0">
                          <a:solidFill>
                            <a:schemeClr val="tx1"/>
                          </a:solidFill>
                        </a:rPr>
                        <a:t>2017</a:t>
                      </a:r>
                    </a:p>
                  </a:txBody>
                  <a:tcPr marL="91451" marR="91451" marT="45723" marB="45723"/>
                </a:tc>
                <a:tc>
                  <a:txBody>
                    <a:bodyPr/>
                    <a:lstStyle/>
                    <a:p>
                      <a:r>
                        <a:rPr lang="en-US" sz="1500" dirty="0"/>
                        <a:t>Zambia</a:t>
                      </a:r>
                    </a:p>
                  </a:txBody>
                  <a:tcPr marL="91451" marR="91451" marT="45723" marB="45723"/>
                </a:tc>
                <a:tc>
                  <a:txBody>
                    <a:bodyPr/>
                    <a:lstStyle/>
                    <a:p>
                      <a:r>
                        <a:rPr lang="en-US" sz="1500" dirty="0"/>
                        <a:t>2.0 Pilot</a:t>
                      </a:r>
                    </a:p>
                  </a:txBody>
                  <a:tcPr marL="91451" marR="91451" marT="45723" marB="45723"/>
                </a:tc>
                <a:tc>
                  <a:txBody>
                    <a:bodyPr/>
                    <a:lstStyle/>
                    <a:p>
                      <a:r>
                        <a:rPr lang="en-US" sz="1500" dirty="0"/>
                        <a:t>2017</a:t>
                      </a:r>
                    </a:p>
                  </a:txBody>
                  <a:tcPr marL="91451" marR="91451" marT="45723" marB="45723"/>
                </a:tc>
                <a:extLst>
                  <a:ext uri="{0D108BD9-81ED-4DB2-BD59-A6C34878D82A}">
                    <a16:rowId xmlns:a16="http://schemas.microsoft.com/office/drawing/2014/main" xmlns="" val="10011"/>
                  </a:ext>
                </a:extLst>
              </a:tr>
              <a:tr h="378451">
                <a:tc>
                  <a:txBody>
                    <a:bodyPr/>
                    <a:lstStyle/>
                    <a:p>
                      <a:r>
                        <a:rPr lang="en-US" sz="1500" dirty="0"/>
                        <a:t>Jamaica</a:t>
                      </a:r>
                    </a:p>
                  </a:txBody>
                  <a:tcPr marL="91451" marR="91451" marT="45723" marB="45723"/>
                </a:tc>
                <a:tc>
                  <a:txBody>
                    <a:bodyPr/>
                    <a:lstStyle/>
                    <a:p>
                      <a:r>
                        <a:rPr lang="en-US" sz="1500" dirty="0"/>
                        <a:t>Snapshot</a:t>
                      </a:r>
                    </a:p>
                  </a:txBody>
                  <a:tcPr marL="91451" marR="91451" marT="45723" marB="45723"/>
                </a:tc>
                <a:tc>
                  <a:txBody>
                    <a:bodyPr/>
                    <a:lstStyle/>
                    <a:p>
                      <a:r>
                        <a:rPr lang="en-US" sz="1500" dirty="0"/>
                        <a:t>2016</a:t>
                      </a:r>
                    </a:p>
                  </a:txBody>
                  <a:tcPr marL="91451" marR="91451" marT="45723" marB="45723"/>
                </a:tc>
                <a:tc>
                  <a:txBody>
                    <a:bodyPr/>
                    <a:lstStyle/>
                    <a:p>
                      <a:r>
                        <a:rPr lang="en-US" sz="1500" dirty="0"/>
                        <a:t>Country X</a:t>
                      </a:r>
                    </a:p>
                  </a:txBody>
                  <a:tcPr marL="91451" marR="91451" marT="45723" marB="45723"/>
                </a:tc>
                <a:tc>
                  <a:txBody>
                    <a:bodyPr/>
                    <a:lstStyle/>
                    <a:p>
                      <a:r>
                        <a:rPr lang="en-US" sz="1500" dirty="0"/>
                        <a:t>Full Scale 2.0</a:t>
                      </a:r>
                    </a:p>
                  </a:txBody>
                  <a:tcPr marL="91451" marR="91451" marT="45723" marB="45723"/>
                </a:tc>
                <a:tc>
                  <a:txBody>
                    <a:bodyPr/>
                    <a:lstStyle/>
                    <a:p>
                      <a:r>
                        <a:rPr lang="en-US" sz="1500" dirty="0"/>
                        <a:t>Happening now!!</a:t>
                      </a:r>
                    </a:p>
                  </a:txBody>
                  <a:tcPr marL="91451" marR="91451" marT="45723" marB="45723"/>
                </a:tc>
                <a:extLst>
                  <a:ext uri="{0D108BD9-81ED-4DB2-BD59-A6C34878D82A}">
                    <a16:rowId xmlns:a16="http://schemas.microsoft.com/office/drawing/2014/main" xmlns="" val="10012"/>
                  </a:ext>
                </a:extLst>
              </a:tr>
            </a:tbl>
          </a:graphicData>
        </a:graphic>
      </p:graphicFrame>
      <p:sp>
        <p:nvSpPr>
          <p:cNvPr id="8296" name="TextBox 7"/>
          <p:cNvSpPr txBox="1">
            <a:spLocks noChangeArrowheads="1"/>
          </p:cNvSpPr>
          <p:nvPr/>
        </p:nvSpPr>
        <p:spPr bwMode="auto">
          <a:xfrm>
            <a:off x="257175" y="624205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rPr>
              <a:t>NSCAs in </a:t>
            </a:r>
            <a:r>
              <a:rPr lang="en-US" altLang="en-US" sz="1400" i="1" dirty="0">
                <a:solidFill>
                  <a:srgbClr val="00B0F0"/>
                </a:solidFill>
              </a:rPr>
              <a:t>BLUE</a:t>
            </a:r>
            <a:r>
              <a:rPr lang="en-US" altLang="en-US" sz="1400" dirty="0">
                <a:solidFill>
                  <a:srgbClr val="000000"/>
                </a:solidFill>
              </a:rPr>
              <a:t> were supported by the Global Fund</a:t>
            </a:r>
          </a:p>
          <a:p>
            <a:pPr>
              <a:spcBef>
                <a:spcPct val="0"/>
              </a:spcBef>
              <a:buFontTx/>
              <a:buNone/>
            </a:pPr>
            <a:r>
              <a:rPr lang="en-US" altLang="en-US" sz="1400" dirty="0">
                <a:solidFill>
                  <a:srgbClr val="000000"/>
                </a:solidFill>
              </a:rPr>
              <a:t>*Rwanda has implemented the NSCA three times. </a:t>
            </a:r>
          </a:p>
        </p:txBody>
      </p:sp>
    </p:spTree>
    <p:extLst>
      <p:ext uri="{BB962C8B-B14F-4D97-AF65-F5344CB8AC3E}">
        <p14:creationId xmlns:p14="http://schemas.microsoft.com/office/powerpoint/2010/main" val="4194171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71554"/>
            <a:ext cx="7239000" cy="2062103"/>
          </a:xfrm>
        </p:spPr>
        <p:txBody>
          <a:bodyPr/>
          <a:lstStyle/>
          <a:p>
            <a:r>
              <a:rPr lang="en-US" sz="3200" dirty="0"/>
              <a:t>Tracer Commodities</a:t>
            </a:r>
            <a:br>
              <a:rPr lang="en-US" sz="3200" dirty="0"/>
            </a:br>
            <a:r>
              <a:rPr lang="en-US" sz="3200" dirty="0"/>
              <a:t/>
            </a:r>
            <a:br>
              <a:rPr lang="en-US" sz="3200" dirty="0"/>
            </a:br>
            <a:r>
              <a:rPr lang="en-US" sz="3200" i="1" dirty="0"/>
              <a:t/>
            </a:r>
            <a:br>
              <a:rPr lang="en-US" sz="3200" i="1" dirty="0"/>
            </a:br>
            <a:r>
              <a:rPr lang="en-US" sz="3200"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dirty="0"/>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21</a:t>
            </a:fld>
            <a:endParaRPr lang="en-US" dirty="0"/>
          </a:p>
        </p:txBody>
      </p:sp>
    </p:spTree>
    <p:extLst>
      <p:ext uri="{BB962C8B-B14F-4D97-AF65-F5344CB8AC3E}">
        <p14:creationId xmlns:p14="http://schemas.microsoft.com/office/powerpoint/2010/main" val="145459244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ED8631A5-7CBB-41FD-A304-B3D923F4600D}"/>
              </a:ext>
            </a:extLst>
          </p:cNvPr>
          <p:cNvSpPr>
            <a:spLocks noGrp="1"/>
          </p:cNvSpPr>
          <p:nvPr>
            <p:ph idx="1"/>
          </p:nvPr>
        </p:nvSpPr>
        <p:spPr/>
        <p:txBody>
          <a:bodyPr>
            <a:normAutofit/>
          </a:bodyPr>
          <a:lstStyle/>
          <a:p>
            <a:r>
              <a:rPr lang="en-US" sz="2400" dirty="0"/>
              <a:t>Tracer List should be:</a:t>
            </a:r>
          </a:p>
          <a:p>
            <a:pPr lvl="1"/>
            <a:r>
              <a:rPr lang="en-US" sz="2400" dirty="0"/>
              <a:t>Fair representation of all Ministry of Health Programs </a:t>
            </a:r>
            <a:r>
              <a:rPr lang="en-US" sz="2400" i="1" dirty="0"/>
              <a:t>(of interest for the assessment)</a:t>
            </a:r>
          </a:p>
          <a:p>
            <a:pPr lvl="1"/>
            <a:r>
              <a:rPr lang="en-US" sz="2400" dirty="0"/>
              <a:t>Should provide enough information for the MOH to make decisions</a:t>
            </a:r>
          </a:p>
          <a:p>
            <a:pPr lvl="1"/>
            <a:r>
              <a:rPr lang="en-US" sz="2400" dirty="0"/>
              <a:t>Represent a unique supply chain challenge </a:t>
            </a:r>
          </a:p>
          <a:p>
            <a:pPr lvl="1"/>
            <a:r>
              <a:rPr lang="en-US" sz="2400" dirty="0"/>
              <a:t>Represent unclear reporting channels resulting in critical challenges</a:t>
            </a:r>
          </a:p>
          <a:p>
            <a:pPr lvl="1"/>
            <a:r>
              <a:rPr lang="en-US" sz="2400" dirty="0"/>
              <a:t>[Insert Requirements Unique to Country] </a:t>
            </a:r>
          </a:p>
          <a:p>
            <a:endParaRPr lang="en-US" dirty="0"/>
          </a:p>
        </p:txBody>
      </p:sp>
      <p:sp>
        <p:nvSpPr>
          <p:cNvPr id="3" name="Date Placeholder 2">
            <a:extLst>
              <a:ext uri="{FF2B5EF4-FFF2-40B4-BE49-F238E27FC236}">
                <a16:creationId xmlns:a16="http://schemas.microsoft.com/office/drawing/2014/main" xmlns="" id="{3AEADC19-6F4F-418A-943D-01F91EC16B4B}"/>
              </a:ext>
            </a:extLst>
          </p:cNvPr>
          <p:cNvSpPr>
            <a:spLocks noGrp="1"/>
          </p:cNvSpPr>
          <p:nvPr>
            <p:ph type="dt" sz="half" idx="2"/>
          </p:nvPr>
        </p:nvSpPr>
        <p:spPr/>
        <p:txBody>
          <a:bodyPr/>
          <a:lstStyle/>
          <a:p>
            <a:fld id="{414FB1AD-D69E-B741-965A-0BAE826C2FA6}" type="datetime1">
              <a:rPr lang="en-US" smtClean="0"/>
              <a:pPr/>
              <a:t>12/21/2018</a:t>
            </a:fld>
            <a:endParaRPr lang="en-US" dirty="0"/>
          </a:p>
        </p:txBody>
      </p:sp>
      <p:sp>
        <p:nvSpPr>
          <p:cNvPr id="5" name="Slide Number Placeholder 4">
            <a:extLst>
              <a:ext uri="{FF2B5EF4-FFF2-40B4-BE49-F238E27FC236}">
                <a16:creationId xmlns:a16="http://schemas.microsoft.com/office/drawing/2014/main" xmlns="" id="{FA26F4CF-40C7-4C5B-BC57-602000191F2B}"/>
              </a:ext>
            </a:extLst>
          </p:cNvPr>
          <p:cNvSpPr>
            <a:spLocks noGrp="1"/>
          </p:cNvSpPr>
          <p:nvPr>
            <p:ph type="sldNum" sz="quarter" idx="4"/>
          </p:nvPr>
        </p:nvSpPr>
        <p:spPr/>
        <p:txBody>
          <a:bodyPr/>
          <a:lstStyle/>
          <a:p>
            <a:fld id="{42782948-4DBE-204D-AB9E-B65E067054AE}" type="slidenum">
              <a:rPr lang="en-US" smtClean="0"/>
              <a:pPr/>
              <a:t>22</a:t>
            </a:fld>
            <a:endParaRPr lang="en-US" dirty="0"/>
          </a:p>
        </p:txBody>
      </p:sp>
      <p:sp>
        <p:nvSpPr>
          <p:cNvPr id="6" name="Title 5">
            <a:extLst>
              <a:ext uri="{FF2B5EF4-FFF2-40B4-BE49-F238E27FC236}">
                <a16:creationId xmlns:a16="http://schemas.microsoft.com/office/drawing/2014/main" xmlns="" id="{41407E4D-A4E0-4BA2-BD07-0B8D70473E83}"/>
              </a:ext>
            </a:extLst>
          </p:cNvPr>
          <p:cNvSpPr>
            <a:spLocks noGrp="1"/>
          </p:cNvSpPr>
          <p:nvPr>
            <p:ph type="title"/>
          </p:nvPr>
        </p:nvSpPr>
        <p:spPr>
          <a:xfrm>
            <a:off x="686104" y="848380"/>
            <a:ext cx="7772400" cy="523220"/>
          </a:xfrm>
        </p:spPr>
        <p:txBody>
          <a:bodyPr/>
          <a:lstStyle/>
          <a:p>
            <a:r>
              <a:rPr lang="en-US" dirty="0"/>
              <a:t>Tracer Commodity Criteria</a:t>
            </a:r>
          </a:p>
        </p:txBody>
      </p:sp>
    </p:spTree>
    <p:extLst>
      <p:ext uri="{BB962C8B-B14F-4D97-AF65-F5344CB8AC3E}">
        <p14:creationId xmlns:p14="http://schemas.microsoft.com/office/powerpoint/2010/main" val="2714036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4" name="Footer Placeholder 3"/>
          <p:cNvSpPr>
            <a:spLocks noGrp="1"/>
          </p:cNvSpPr>
          <p:nvPr>
            <p:ph type="ftr" sz="quarter" idx="4294967295"/>
          </p:nvPr>
        </p:nvSpPr>
        <p:spPr>
          <a:xfrm>
            <a:off x="3124200" y="6520934"/>
            <a:ext cx="2895600" cy="184666"/>
          </a:xfrm>
        </p:spPr>
        <p:txBody>
          <a:bodyPr/>
          <a:lstStyle/>
          <a:p>
            <a:r>
              <a:rPr lang="en-US" dirty="0"/>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23</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247308248"/>
              </p:ext>
            </p:extLst>
          </p:nvPr>
        </p:nvGraphicFramePr>
        <p:xfrm>
          <a:off x="0" y="0"/>
          <a:ext cx="9144001" cy="7162797"/>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xmlns="" val="20000"/>
                    </a:ext>
                  </a:extLst>
                </a:gridCol>
                <a:gridCol w="1632857">
                  <a:extLst>
                    <a:ext uri="{9D8B030D-6E8A-4147-A177-3AD203B41FA5}">
                      <a16:colId xmlns:a16="http://schemas.microsoft.com/office/drawing/2014/main" xmlns="" val="20001"/>
                    </a:ext>
                  </a:extLst>
                </a:gridCol>
                <a:gridCol w="1567543">
                  <a:extLst>
                    <a:ext uri="{9D8B030D-6E8A-4147-A177-3AD203B41FA5}">
                      <a16:colId xmlns:a16="http://schemas.microsoft.com/office/drawing/2014/main" xmlns="" val="20002"/>
                    </a:ext>
                  </a:extLst>
                </a:gridCol>
                <a:gridCol w="1828801">
                  <a:extLst>
                    <a:ext uri="{9D8B030D-6E8A-4147-A177-3AD203B41FA5}">
                      <a16:colId xmlns:a16="http://schemas.microsoft.com/office/drawing/2014/main" xmlns="" val="20003"/>
                    </a:ext>
                  </a:extLst>
                </a:gridCol>
              </a:tblGrid>
              <a:tr h="628748">
                <a:tc>
                  <a:txBody>
                    <a:bodyPr/>
                    <a:lstStyle/>
                    <a:p>
                      <a:r>
                        <a:rPr lang="en-US" sz="1200" dirty="0"/>
                        <a:t>Tracer Commodity</a:t>
                      </a:r>
                    </a:p>
                  </a:txBody>
                  <a:tcPr/>
                </a:tc>
                <a:tc>
                  <a:txBody>
                    <a:bodyPr/>
                    <a:lstStyle/>
                    <a:p>
                      <a:r>
                        <a:rPr lang="en-US" sz="1200" dirty="0"/>
                        <a:t>Associated Program</a:t>
                      </a:r>
                    </a:p>
                  </a:txBody>
                  <a:tcPr/>
                </a:tc>
                <a:tc>
                  <a:txBody>
                    <a:bodyPr/>
                    <a:lstStyle/>
                    <a:p>
                      <a:r>
                        <a:rPr lang="en-US" sz="1200" dirty="0"/>
                        <a:t>Unit</a:t>
                      </a:r>
                      <a:r>
                        <a:rPr lang="en-US" sz="1200" baseline="0" dirty="0"/>
                        <a:t> of Measure</a:t>
                      </a:r>
                      <a:endParaRPr lang="en-US" sz="1200" dirty="0"/>
                    </a:p>
                  </a:txBody>
                  <a:tcPr/>
                </a:tc>
                <a:tc>
                  <a:txBody>
                    <a:bodyPr/>
                    <a:lstStyle/>
                    <a:p>
                      <a:r>
                        <a:rPr lang="en-US" sz="1200" dirty="0"/>
                        <a:t>Special Handling</a:t>
                      </a:r>
                    </a:p>
                  </a:txBody>
                  <a:tcPr/>
                </a:tc>
                <a:extLst>
                  <a:ext uri="{0D108BD9-81ED-4DB2-BD59-A6C34878D82A}">
                    <a16:rowId xmlns:a16="http://schemas.microsoft.com/office/drawing/2014/main" xmlns="" val="10000"/>
                  </a:ext>
                </a:extLst>
              </a:tr>
              <a:tr h="508986">
                <a:tc>
                  <a:txBody>
                    <a:bodyPr/>
                    <a:lstStyle/>
                    <a:p>
                      <a:r>
                        <a:rPr lang="en-US" sz="1200" dirty="0" err="1">
                          <a:solidFill>
                            <a:srgbClr val="000000"/>
                          </a:solidFill>
                          <a:latin typeface="+mn-lt"/>
                        </a:rPr>
                        <a:t>Tenofovir</a:t>
                      </a:r>
                      <a:r>
                        <a:rPr lang="en-US" sz="1200" dirty="0">
                          <a:solidFill>
                            <a:srgbClr val="000000"/>
                          </a:solidFill>
                          <a:latin typeface="+mn-lt"/>
                        </a:rPr>
                        <a:t>/Lamivudine/</a:t>
                      </a:r>
                      <a:r>
                        <a:rPr lang="en-US" sz="1200" dirty="0" err="1">
                          <a:solidFill>
                            <a:srgbClr val="000000"/>
                          </a:solidFill>
                          <a:latin typeface="+mn-lt"/>
                        </a:rPr>
                        <a:t>Efavirenz</a:t>
                      </a:r>
                      <a:r>
                        <a:rPr lang="en-US" sz="1200" dirty="0">
                          <a:solidFill>
                            <a:srgbClr val="000000"/>
                          </a:solidFill>
                          <a:latin typeface="+mn-lt"/>
                        </a:rPr>
                        <a:t> 600/300/300</a:t>
                      </a:r>
                      <a:endParaRPr lang="en-US" sz="1200" dirty="0">
                        <a:latin typeface="+mn-lt"/>
                      </a:endParaRPr>
                    </a:p>
                  </a:txBody>
                  <a:tcPr/>
                </a:tc>
                <a:tc>
                  <a:txBody>
                    <a:bodyPr/>
                    <a:lstStyle/>
                    <a:p>
                      <a:r>
                        <a:rPr lang="en-US" sz="1200" dirty="0">
                          <a:latin typeface="+mn-lt"/>
                        </a:rPr>
                        <a:t>HIV</a:t>
                      </a:r>
                    </a:p>
                  </a:txBody>
                  <a:tcPr/>
                </a:tc>
                <a:tc>
                  <a:txBody>
                    <a:bodyPr/>
                    <a:lstStyle/>
                    <a:p>
                      <a:r>
                        <a:rPr lang="en-US" sz="1200" dirty="0">
                          <a:latin typeface="+mn-lt"/>
                        </a:rPr>
                        <a:t>Bottle of 30 tabs</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1"/>
                  </a:ext>
                </a:extLst>
              </a:tr>
              <a:tr h="508986">
                <a:tc>
                  <a:txBody>
                    <a:bodyPr/>
                    <a:lstStyle/>
                    <a:p>
                      <a:r>
                        <a:rPr lang="en-US" sz="1200" dirty="0">
                          <a:latin typeface="+mn-lt"/>
                        </a:rPr>
                        <a:t>Male Condoms</a:t>
                      </a:r>
                    </a:p>
                  </a:txBody>
                  <a:tcPr/>
                </a:tc>
                <a:tc>
                  <a:txBody>
                    <a:bodyPr/>
                    <a:lstStyle/>
                    <a:p>
                      <a:r>
                        <a:rPr lang="en-US" sz="1200" dirty="0">
                          <a:solidFill>
                            <a:srgbClr val="000000"/>
                          </a:solidFill>
                          <a:latin typeface="+mn-lt"/>
                        </a:rPr>
                        <a:t>RMNCAH</a:t>
                      </a:r>
                      <a:endParaRPr lang="en-US" sz="1200" dirty="0">
                        <a:latin typeface="+mn-lt"/>
                      </a:endParaRPr>
                    </a:p>
                  </a:txBody>
                  <a:tcPr/>
                </a:tc>
                <a:tc>
                  <a:txBody>
                    <a:bodyPr/>
                    <a:lstStyle/>
                    <a:p>
                      <a:r>
                        <a:rPr lang="en-US" sz="1200" dirty="0">
                          <a:latin typeface="+mn-lt"/>
                        </a:rPr>
                        <a:t>Box</a:t>
                      </a:r>
                      <a:r>
                        <a:rPr lang="en-US" sz="1200" baseline="0" dirty="0">
                          <a:latin typeface="+mn-lt"/>
                        </a:rPr>
                        <a:t> of 144</a:t>
                      </a:r>
                      <a:endParaRPr lang="en-US" sz="1200" dirty="0">
                        <a:latin typeface="+mn-lt"/>
                      </a:endParaRP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2"/>
                  </a:ext>
                </a:extLst>
              </a:tr>
              <a:tr h="508986">
                <a:tc>
                  <a:txBody>
                    <a:bodyPr/>
                    <a:lstStyle/>
                    <a:p>
                      <a:r>
                        <a:rPr lang="en-US" sz="1200" dirty="0">
                          <a:latin typeface="+mn-lt"/>
                        </a:rPr>
                        <a:t>Malaria</a:t>
                      </a:r>
                      <a:r>
                        <a:rPr lang="en-US" sz="1200" baseline="0" dirty="0">
                          <a:latin typeface="+mn-lt"/>
                        </a:rPr>
                        <a:t> RDTs</a:t>
                      </a:r>
                      <a:endParaRPr lang="en-US" sz="1200" dirty="0">
                        <a:latin typeface="+mn-lt"/>
                      </a:endParaRPr>
                    </a:p>
                  </a:txBody>
                  <a:tcPr/>
                </a:tc>
                <a:tc>
                  <a:txBody>
                    <a:bodyPr/>
                    <a:lstStyle/>
                    <a:p>
                      <a:r>
                        <a:rPr lang="en-US" sz="1200" dirty="0">
                          <a:latin typeface="+mn-lt"/>
                        </a:rPr>
                        <a:t>Malaria &amp; Lab</a:t>
                      </a:r>
                    </a:p>
                  </a:txBody>
                  <a:tcPr/>
                </a:tc>
                <a:tc>
                  <a:txBody>
                    <a:bodyPr/>
                    <a:lstStyle/>
                    <a:p>
                      <a:r>
                        <a:rPr lang="en-US" sz="1200" dirty="0">
                          <a:latin typeface="+mn-lt"/>
                        </a:rPr>
                        <a:t>Test, normally in packs of 25</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3"/>
                  </a:ext>
                </a:extLst>
              </a:tr>
              <a:tr h="508986">
                <a:tc>
                  <a:txBody>
                    <a:bodyPr/>
                    <a:lstStyle/>
                    <a:p>
                      <a:r>
                        <a:rPr lang="en-US" sz="1200" dirty="0">
                          <a:latin typeface="+mn-lt"/>
                        </a:rPr>
                        <a:t>Long-lasting Insecticidal Nets</a:t>
                      </a:r>
                    </a:p>
                  </a:txBody>
                  <a:tcPr/>
                </a:tc>
                <a:tc>
                  <a:txBody>
                    <a:bodyPr/>
                    <a:lstStyle/>
                    <a:p>
                      <a:r>
                        <a:rPr lang="en-US" sz="1200" dirty="0">
                          <a:latin typeface="+mn-lt"/>
                        </a:rPr>
                        <a:t>Malaria</a:t>
                      </a:r>
                    </a:p>
                  </a:txBody>
                  <a:tcPr/>
                </a:tc>
                <a:tc>
                  <a:txBody>
                    <a:bodyPr/>
                    <a:lstStyle/>
                    <a:p>
                      <a:r>
                        <a:rPr lang="en-US" sz="1200" dirty="0">
                          <a:latin typeface="+mn-lt"/>
                        </a:rPr>
                        <a:t>Single LLIN</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4"/>
                  </a:ext>
                </a:extLst>
              </a:tr>
              <a:tr h="508986">
                <a:tc>
                  <a:txBody>
                    <a:bodyPr/>
                    <a:lstStyle/>
                    <a:p>
                      <a:r>
                        <a:rPr lang="en-US" sz="1200" dirty="0">
                          <a:latin typeface="+mn-lt"/>
                        </a:rPr>
                        <a:t>Rifampicin/INH/Pyrazinamide/Ethambutol 150/75/400/275 mg</a:t>
                      </a:r>
                    </a:p>
                  </a:txBody>
                  <a:tcPr/>
                </a:tc>
                <a:tc>
                  <a:txBody>
                    <a:bodyPr/>
                    <a:lstStyle/>
                    <a:p>
                      <a:r>
                        <a:rPr lang="en-US" sz="1200" dirty="0">
                          <a:latin typeface="+mn-lt"/>
                        </a:rPr>
                        <a:t>TB</a:t>
                      </a:r>
                    </a:p>
                  </a:txBody>
                  <a:tcPr/>
                </a:tc>
                <a:tc>
                  <a:txBody>
                    <a:bodyPr/>
                    <a:lstStyle/>
                    <a:p>
                      <a:r>
                        <a:rPr lang="en-US" sz="1200" dirty="0">
                          <a:latin typeface="+mn-lt"/>
                        </a:rPr>
                        <a:t>Blister</a:t>
                      </a:r>
                      <a:r>
                        <a:rPr lang="en-US" sz="1200" baseline="0" dirty="0">
                          <a:latin typeface="+mn-lt"/>
                        </a:rPr>
                        <a:t> of 28</a:t>
                      </a:r>
                      <a:endParaRPr lang="en-US" sz="1200" dirty="0">
                        <a:latin typeface="+mn-lt"/>
                      </a:endParaRP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5"/>
                  </a:ext>
                </a:extLst>
              </a:tr>
              <a:tr h="718569">
                <a:tc>
                  <a:txBody>
                    <a:bodyPr/>
                    <a:lstStyle/>
                    <a:p>
                      <a:r>
                        <a:rPr lang="en-US" sz="1200" kern="1200" dirty="0">
                          <a:solidFill>
                            <a:schemeClr val="dk1"/>
                          </a:solidFill>
                          <a:latin typeface="+mn-lt"/>
                          <a:ea typeface="+mn-ea"/>
                          <a:cs typeface="+mn-cs"/>
                        </a:rPr>
                        <a:t>Depot Medroxyprogesterone Acetate Intra-muscular</a:t>
                      </a:r>
                    </a:p>
                  </a:txBody>
                  <a:tcPr/>
                </a:tc>
                <a:tc>
                  <a:txBody>
                    <a:bodyPr/>
                    <a:lstStyle/>
                    <a:p>
                      <a:r>
                        <a:rPr lang="en-US" sz="1200" dirty="0">
                          <a:latin typeface="+mn-lt"/>
                        </a:rPr>
                        <a:t>RMNCAH &amp; Family Health</a:t>
                      </a:r>
                    </a:p>
                  </a:txBody>
                  <a:tcPr/>
                </a:tc>
                <a:tc>
                  <a:txBody>
                    <a:bodyPr/>
                    <a:lstStyle/>
                    <a:p>
                      <a:r>
                        <a:rPr lang="en-US" sz="1200" dirty="0">
                          <a:latin typeface="+mn-lt"/>
                        </a:rPr>
                        <a:t>Vial</a:t>
                      </a:r>
                    </a:p>
                  </a:txBody>
                  <a:tcPr/>
                </a:tc>
                <a:tc>
                  <a:txBody>
                    <a:bodyPr/>
                    <a:lstStyle/>
                    <a:p>
                      <a:r>
                        <a:rPr lang="en-US" sz="1200" dirty="0">
                          <a:latin typeface="+mn-lt"/>
                        </a:rPr>
                        <a:t>20-25C</a:t>
                      </a:r>
                      <a:r>
                        <a:rPr lang="en-US" sz="1200" baseline="0" dirty="0">
                          <a:latin typeface="+mn-lt"/>
                        </a:rPr>
                        <a:t> - </a:t>
                      </a:r>
                      <a:r>
                        <a:rPr lang="en-US" sz="1200" dirty="0">
                          <a:latin typeface="+mn-lt"/>
                        </a:rPr>
                        <a:t>Cool storage, vials must be up-right</a:t>
                      </a:r>
                    </a:p>
                  </a:txBody>
                  <a:tcPr/>
                </a:tc>
                <a:extLst>
                  <a:ext uri="{0D108BD9-81ED-4DB2-BD59-A6C34878D82A}">
                    <a16:rowId xmlns:a16="http://schemas.microsoft.com/office/drawing/2014/main" xmlns="" val="10006"/>
                  </a:ext>
                </a:extLst>
              </a:tr>
              <a:tr h="362810">
                <a:tc>
                  <a:txBody>
                    <a:bodyPr/>
                    <a:lstStyle/>
                    <a:p>
                      <a:r>
                        <a:rPr lang="en-US" sz="1200" dirty="0">
                          <a:latin typeface="+mn-lt"/>
                        </a:rPr>
                        <a:t>ORS</a:t>
                      </a:r>
                      <a:r>
                        <a:rPr lang="en-US" sz="1200" baseline="0" dirty="0">
                          <a:latin typeface="+mn-lt"/>
                        </a:rPr>
                        <a:t> + </a:t>
                      </a:r>
                      <a:r>
                        <a:rPr lang="en-US" sz="1200" dirty="0">
                          <a:latin typeface="+mn-lt"/>
                        </a:rPr>
                        <a:t>Zinc</a:t>
                      </a:r>
                    </a:p>
                  </a:txBody>
                  <a:tcPr/>
                </a:tc>
                <a:tc>
                  <a:txBody>
                    <a:bodyPr/>
                    <a:lstStyle/>
                    <a:p>
                      <a:r>
                        <a:rPr lang="en-US" sz="1200" dirty="0">
                          <a:latin typeface="+mn-lt"/>
                        </a:rPr>
                        <a:t>RMNCAH</a:t>
                      </a:r>
                    </a:p>
                  </a:txBody>
                  <a:tcPr/>
                </a:tc>
                <a:tc>
                  <a:txBody>
                    <a:bodyPr/>
                    <a:lstStyle/>
                    <a:p>
                      <a:r>
                        <a:rPr lang="en-US" sz="1200" dirty="0">
                          <a:latin typeface="+mn-lt"/>
                        </a:rPr>
                        <a:t>Sachet</a:t>
                      </a:r>
                    </a:p>
                  </a:txBody>
                  <a:tcPr/>
                </a:tc>
                <a:tc>
                  <a:txBody>
                    <a:bodyPr/>
                    <a:lstStyle/>
                    <a:p>
                      <a:r>
                        <a:rPr lang="en-US" sz="1200" dirty="0">
                          <a:latin typeface="+mn-lt"/>
                        </a:rPr>
                        <a:t>Cool</a:t>
                      </a:r>
                      <a:r>
                        <a:rPr lang="en-US" sz="1200" baseline="0" dirty="0">
                          <a:latin typeface="+mn-lt"/>
                        </a:rPr>
                        <a:t> and Dry</a:t>
                      </a:r>
                      <a:endParaRPr lang="en-US" sz="1200" dirty="0">
                        <a:latin typeface="+mn-lt"/>
                      </a:endParaRPr>
                    </a:p>
                  </a:txBody>
                  <a:tcPr/>
                </a:tc>
                <a:extLst>
                  <a:ext uri="{0D108BD9-81ED-4DB2-BD59-A6C34878D82A}">
                    <a16:rowId xmlns:a16="http://schemas.microsoft.com/office/drawing/2014/main" xmlns="" val="10007"/>
                  </a:ext>
                </a:extLst>
              </a:tr>
              <a:tr h="508986">
                <a:tc>
                  <a:txBody>
                    <a:bodyPr/>
                    <a:lstStyle/>
                    <a:p>
                      <a:r>
                        <a:rPr lang="en-US" sz="1200" dirty="0">
                          <a:latin typeface="+mn-lt"/>
                        </a:rPr>
                        <a:t>Tetanus Toxoid</a:t>
                      </a:r>
                    </a:p>
                  </a:txBody>
                  <a:tcPr/>
                </a:tc>
                <a:tc>
                  <a:txBody>
                    <a:bodyPr/>
                    <a:lstStyle/>
                    <a:p>
                      <a:r>
                        <a:rPr lang="en-US" sz="1200" dirty="0">
                          <a:latin typeface="+mn-lt"/>
                        </a:rPr>
                        <a:t>VMMC and RMNCAH</a:t>
                      </a:r>
                    </a:p>
                  </a:txBody>
                  <a:tcPr/>
                </a:tc>
                <a:tc>
                  <a:txBody>
                    <a:bodyPr/>
                    <a:lstStyle/>
                    <a:p>
                      <a:r>
                        <a:rPr lang="en-US" sz="1200" dirty="0">
                          <a:latin typeface="+mn-lt"/>
                        </a:rPr>
                        <a:t>Vial</a:t>
                      </a:r>
                    </a:p>
                  </a:txBody>
                  <a:tcPr/>
                </a:tc>
                <a:tc>
                  <a:txBody>
                    <a:bodyPr/>
                    <a:lstStyle/>
                    <a:p>
                      <a:r>
                        <a:rPr lang="en-US" sz="1200" dirty="0">
                          <a:latin typeface="+mn-lt"/>
                        </a:rPr>
                        <a:t>Cold storage 2-8C</a:t>
                      </a:r>
                    </a:p>
                  </a:txBody>
                  <a:tcPr/>
                </a:tc>
                <a:extLst>
                  <a:ext uri="{0D108BD9-81ED-4DB2-BD59-A6C34878D82A}">
                    <a16:rowId xmlns:a16="http://schemas.microsoft.com/office/drawing/2014/main" xmlns="" val="10008"/>
                  </a:ext>
                </a:extLst>
              </a:tr>
              <a:tr h="362810">
                <a:tc>
                  <a:txBody>
                    <a:bodyPr/>
                    <a:lstStyle/>
                    <a:p>
                      <a:r>
                        <a:rPr lang="en-US" sz="1200" dirty="0">
                          <a:latin typeface="+mn-lt"/>
                        </a:rPr>
                        <a:t>Oxytocin International Units</a:t>
                      </a:r>
                    </a:p>
                  </a:txBody>
                  <a:tcPr/>
                </a:tc>
                <a:tc>
                  <a:txBody>
                    <a:bodyPr/>
                    <a:lstStyle/>
                    <a:p>
                      <a:r>
                        <a:rPr lang="en-US" sz="1200" dirty="0">
                          <a:latin typeface="+mn-lt"/>
                        </a:rPr>
                        <a:t>RMNCAH</a:t>
                      </a:r>
                    </a:p>
                  </a:txBody>
                  <a:tcPr/>
                </a:tc>
                <a:tc>
                  <a:txBody>
                    <a:bodyPr/>
                    <a:lstStyle/>
                    <a:p>
                      <a:r>
                        <a:rPr lang="en-US" sz="1200" dirty="0">
                          <a:latin typeface="+mn-lt"/>
                        </a:rPr>
                        <a:t>Ampule</a:t>
                      </a:r>
                    </a:p>
                  </a:txBody>
                  <a:tcPr/>
                </a:tc>
                <a:tc>
                  <a:txBody>
                    <a:bodyPr/>
                    <a:lstStyle/>
                    <a:p>
                      <a:r>
                        <a:rPr lang="en-US" sz="1200" dirty="0">
                          <a:latin typeface="+mn-lt"/>
                        </a:rPr>
                        <a:t>Cold</a:t>
                      </a:r>
                      <a:r>
                        <a:rPr lang="en-US" sz="1200" baseline="0" dirty="0">
                          <a:latin typeface="+mn-lt"/>
                        </a:rPr>
                        <a:t> storage 2-8C</a:t>
                      </a:r>
                      <a:endParaRPr lang="en-US" sz="1200" dirty="0">
                        <a:latin typeface="+mn-lt"/>
                      </a:endParaRPr>
                    </a:p>
                  </a:txBody>
                  <a:tcPr/>
                </a:tc>
                <a:extLst>
                  <a:ext uri="{0D108BD9-81ED-4DB2-BD59-A6C34878D82A}">
                    <a16:rowId xmlns:a16="http://schemas.microsoft.com/office/drawing/2014/main" xmlns="" val="10009"/>
                  </a:ext>
                </a:extLst>
              </a:tr>
              <a:tr h="508986">
                <a:tc>
                  <a:txBody>
                    <a:bodyPr/>
                    <a:lstStyle/>
                    <a:p>
                      <a:r>
                        <a:rPr lang="en-US" sz="1200" dirty="0">
                          <a:latin typeface="+mn-lt"/>
                        </a:rPr>
                        <a:t>ACTs (AL) 6x4</a:t>
                      </a:r>
                    </a:p>
                  </a:txBody>
                  <a:tcPr/>
                </a:tc>
                <a:tc>
                  <a:txBody>
                    <a:bodyPr/>
                    <a:lstStyle/>
                    <a:p>
                      <a:r>
                        <a:rPr lang="en-US" sz="1200" dirty="0">
                          <a:latin typeface="+mn-lt"/>
                        </a:rPr>
                        <a:t>EMHS &amp; Malaria</a:t>
                      </a:r>
                    </a:p>
                  </a:txBody>
                  <a:tcPr/>
                </a:tc>
                <a:tc>
                  <a:txBody>
                    <a:bodyPr/>
                    <a:lstStyle/>
                    <a:p>
                      <a:r>
                        <a:rPr lang="en-US" sz="1200" dirty="0">
                          <a:latin typeface="+mn-lt"/>
                        </a:rPr>
                        <a:t>Strip</a:t>
                      </a:r>
                      <a:r>
                        <a:rPr lang="en-US" sz="1200" baseline="0" dirty="0">
                          <a:latin typeface="+mn-lt"/>
                        </a:rPr>
                        <a:t> of 24</a:t>
                      </a:r>
                      <a:endParaRPr lang="en-US" sz="1200" dirty="0">
                        <a:latin typeface="+mn-lt"/>
                      </a:endParaRP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10"/>
                  </a:ext>
                </a:extLst>
              </a:tr>
              <a:tr h="508986">
                <a:tc>
                  <a:txBody>
                    <a:bodyPr/>
                    <a:lstStyle/>
                    <a:p>
                      <a:r>
                        <a:rPr lang="en-US" sz="1200" dirty="0">
                          <a:latin typeface="+mn-lt"/>
                        </a:rPr>
                        <a:t>Amoxicillin 250mg</a:t>
                      </a:r>
                      <a:r>
                        <a:rPr lang="en-US" sz="1200" baseline="0" dirty="0">
                          <a:latin typeface="+mn-lt"/>
                        </a:rPr>
                        <a:t> Capsule</a:t>
                      </a:r>
                      <a:endParaRPr lang="en-US" sz="1200" dirty="0">
                        <a:latin typeface="+mn-lt"/>
                      </a:endParaRPr>
                    </a:p>
                  </a:txBody>
                  <a:tcPr/>
                </a:tc>
                <a:tc>
                  <a:txBody>
                    <a:bodyPr/>
                    <a:lstStyle/>
                    <a:p>
                      <a:r>
                        <a:rPr lang="en-US" sz="1200" dirty="0">
                          <a:latin typeface="+mn-lt"/>
                        </a:rPr>
                        <a:t>EMHS</a:t>
                      </a:r>
                    </a:p>
                  </a:txBody>
                  <a:tcPr/>
                </a:tc>
                <a:tc>
                  <a:txBody>
                    <a:bodyPr/>
                    <a:lstStyle/>
                    <a:p>
                      <a:r>
                        <a:rPr lang="en-US" sz="1200" dirty="0">
                          <a:latin typeface="+mn-lt"/>
                        </a:rPr>
                        <a:t>Tin of 1000 capsules</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11"/>
                  </a:ext>
                </a:extLst>
              </a:tr>
              <a:tr h="508986">
                <a:tc>
                  <a:txBody>
                    <a:bodyPr/>
                    <a:lstStyle/>
                    <a:p>
                      <a:r>
                        <a:rPr lang="en-US" sz="1200" dirty="0">
                          <a:latin typeface="+mn-lt"/>
                        </a:rPr>
                        <a:t>Metformin 500mg</a:t>
                      </a:r>
                      <a:r>
                        <a:rPr lang="en-US" sz="1200" baseline="0" dirty="0">
                          <a:latin typeface="+mn-lt"/>
                        </a:rPr>
                        <a:t> tablets</a:t>
                      </a:r>
                      <a:endParaRPr lang="en-US" sz="1200" dirty="0">
                        <a:latin typeface="+mn-lt"/>
                      </a:endParaRPr>
                    </a:p>
                  </a:txBody>
                  <a:tcPr/>
                </a:tc>
                <a:tc>
                  <a:txBody>
                    <a:bodyPr/>
                    <a:lstStyle/>
                    <a:p>
                      <a:r>
                        <a:rPr lang="en-US" sz="1200" dirty="0">
                          <a:latin typeface="+mn-lt"/>
                        </a:rPr>
                        <a:t>EMHS &amp; NCD</a:t>
                      </a:r>
                    </a:p>
                  </a:txBody>
                  <a:tcPr/>
                </a:tc>
                <a:tc>
                  <a:txBody>
                    <a:bodyPr/>
                    <a:lstStyle/>
                    <a:p>
                      <a:r>
                        <a:rPr lang="en-US" sz="1200" dirty="0">
                          <a:latin typeface="+mn-lt"/>
                        </a:rPr>
                        <a:t>Blister</a:t>
                      </a:r>
                      <a:r>
                        <a:rPr lang="en-US" sz="1200" baseline="0" dirty="0">
                          <a:latin typeface="+mn-lt"/>
                        </a:rPr>
                        <a:t> pack</a:t>
                      </a:r>
                      <a:r>
                        <a:rPr lang="en-US" sz="1200" dirty="0">
                          <a:latin typeface="+mn-lt"/>
                        </a:rPr>
                        <a:t> of 100 tablets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Cool, dry place, less than 25C</a:t>
                      </a:r>
                    </a:p>
                  </a:txBody>
                  <a:tcPr/>
                </a:tc>
                <a:extLst>
                  <a:ext uri="{0D108BD9-81ED-4DB2-BD59-A6C34878D82A}">
                    <a16:rowId xmlns:a16="http://schemas.microsoft.com/office/drawing/2014/main" xmlns="" val="10012"/>
                  </a:ext>
                </a:extLst>
              </a:tr>
              <a:tr h="508986">
                <a:tc>
                  <a:txBody>
                    <a:bodyPr/>
                    <a:lstStyle/>
                    <a:p>
                      <a:r>
                        <a:rPr lang="en-US" sz="1200" dirty="0">
                          <a:latin typeface="+mn-lt"/>
                        </a:rPr>
                        <a:t>Determine HIV RTK</a:t>
                      </a:r>
                    </a:p>
                  </a:txBody>
                  <a:tcPr/>
                </a:tc>
                <a:tc>
                  <a:txBody>
                    <a:bodyPr/>
                    <a:lstStyle/>
                    <a:p>
                      <a:r>
                        <a:rPr lang="en-US" sz="1200" dirty="0">
                          <a:latin typeface="+mn-lt"/>
                        </a:rPr>
                        <a:t>HIV</a:t>
                      </a:r>
                    </a:p>
                  </a:txBody>
                  <a:tcPr/>
                </a:tc>
                <a:tc>
                  <a:txBody>
                    <a:bodyPr/>
                    <a:lstStyle/>
                    <a:p>
                      <a:r>
                        <a:rPr lang="en-US" sz="1200" dirty="0">
                          <a:latin typeface="+mn-lt"/>
                        </a:rPr>
                        <a:t>Test, normally box of</a:t>
                      </a:r>
                      <a:r>
                        <a:rPr lang="en-US" sz="1200" baseline="0" dirty="0">
                          <a:latin typeface="+mn-lt"/>
                        </a:rPr>
                        <a:t> </a:t>
                      </a:r>
                      <a:r>
                        <a:rPr lang="en-US" sz="1200" dirty="0">
                          <a:latin typeface="+mn-lt"/>
                        </a:rPr>
                        <a:t>100</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Cool, dry place, less than 25C</a:t>
                      </a:r>
                    </a:p>
                  </a:txBody>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3611465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4160201"/>
            <a:ext cx="7848600" cy="2062103"/>
          </a:xfrm>
        </p:spPr>
        <p:txBody>
          <a:bodyPr/>
          <a:lstStyle/>
          <a:p>
            <a:r>
              <a:rPr lang="en-US" dirty="0"/>
              <a:t>Supply Chain Mapping</a:t>
            </a:r>
            <a:br>
              <a:rPr lang="en-US" dirty="0"/>
            </a:br>
            <a:r>
              <a:rPr lang="en-US" dirty="0"/>
              <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78164479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696767" cy="4116498"/>
          </a:xfrm>
        </p:spPr>
        <p:txBody>
          <a:bodyPr/>
          <a:lstStyle/>
          <a:p>
            <a:pPr marL="0" indent="0">
              <a:buNone/>
            </a:pPr>
            <a:r>
              <a:rPr lang="en-US" b="1" dirty="0">
                <a:solidFill>
                  <a:schemeClr val="tx1">
                    <a:lumMod val="75000"/>
                    <a:lumOff val="25000"/>
                  </a:schemeClr>
                </a:solidFill>
              </a:rPr>
              <a:t>A first step in the assessment is the supply chain process mapping workshop. </a:t>
            </a:r>
          </a:p>
          <a:p>
            <a:pPr marL="0" indent="0">
              <a:buNone/>
            </a:pPr>
            <a:r>
              <a:rPr lang="en-US" dirty="0">
                <a:solidFill>
                  <a:schemeClr val="tx1">
                    <a:lumMod val="75000"/>
                    <a:lumOff val="25000"/>
                  </a:schemeClr>
                </a:solidFill>
              </a:rPr>
              <a:t>This exercise aims to capture key stakeholders and the flow of products and information in the supply chain, to ensure an accurate picture of the public health supply chain(s) before the data collection phase. </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25</a:t>
            </a:fld>
            <a:endParaRPr lang="en-US"/>
          </a:p>
        </p:txBody>
      </p:sp>
      <p:sp>
        <p:nvSpPr>
          <p:cNvPr id="6" name="Title 5"/>
          <p:cNvSpPr>
            <a:spLocks noGrp="1"/>
          </p:cNvSpPr>
          <p:nvPr>
            <p:ph type="title"/>
          </p:nvPr>
        </p:nvSpPr>
        <p:spPr>
          <a:xfrm>
            <a:off x="457200" y="421748"/>
            <a:ext cx="7772400" cy="523220"/>
          </a:xfrm>
        </p:spPr>
        <p:txBody>
          <a:bodyPr/>
          <a:lstStyle/>
          <a:p>
            <a:r>
              <a:rPr lang="en-US" b="1" dirty="0"/>
              <a:t>SUPPLY CHAIN MAPPING</a:t>
            </a: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06705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Example Complex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26</a:t>
            </a:fld>
            <a:endParaRPr lang="en-US"/>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42437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Example Global to Patient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27</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315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VERY Clear Example of a Unified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28</a:t>
            </a:fld>
            <a:endParaRPr lang="en-US"/>
          </a:p>
        </p:txBody>
      </p:sp>
      <p:pic>
        <p:nvPicPr>
          <p:cNvPr id="7" name="image05.png"/>
          <p:cNvPicPr/>
          <p:nvPr/>
        </p:nvPicPr>
        <p:blipFill>
          <a:blip r:embed="rId2">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extLst>
      <p:ext uri="{BB962C8B-B14F-4D97-AF65-F5344CB8AC3E}">
        <p14:creationId xmlns:p14="http://schemas.microsoft.com/office/powerpoint/2010/main" val="35945788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772400" cy="400855"/>
          </a:xfrm>
        </p:spPr>
        <p:txBody>
          <a:bodyPr>
            <a:normAutofit fontScale="90000"/>
          </a:bodyPr>
          <a:lstStyle/>
          <a:p>
            <a:r>
              <a:rPr lang="en-US" dirty="0"/>
              <a:t>Example – Map of Parallel Supply Chains</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29</a:t>
            </a:fld>
            <a:endParaRPr lang="en-US"/>
          </a:p>
        </p:txBody>
      </p:sp>
      <p:pic>
        <p:nvPicPr>
          <p:cNvPr id="8" name="image06.png"/>
          <p:cNvPicPr/>
          <p:nvPr/>
        </p:nvPicPr>
        <p:blipFill rotWithShape="1">
          <a:blip r:embed="rId2"/>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4886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OPENING REMARKS</a:t>
            </a:r>
          </a:p>
        </p:txBody>
      </p:sp>
      <p:sp>
        <p:nvSpPr>
          <p:cNvPr id="4" name="Date Placeholder 3"/>
          <p:cNvSpPr>
            <a:spLocks noGrp="1"/>
          </p:cNvSpPr>
          <p:nvPr>
            <p:ph type="dt" sz="half" idx="10"/>
          </p:nvPr>
        </p:nvSpPr>
        <p:spPr/>
        <p:txBody>
          <a:bodyPr/>
          <a:lstStyle/>
          <a:p>
            <a:fld id="{AC8B20C7-D5C1-4C36-B53C-46EEFE101D82}" type="datetime1">
              <a:rPr lang="en-US" smtClean="0"/>
              <a:t>12/21/2018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E3E7B1-5544-488D-89C9-1CBD4FE25131}" type="slidenum">
              <a:rPr lang="en-US" smtClean="0"/>
              <a:t>3</a:t>
            </a:fld>
            <a:endParaRPr lang="en-US" dirty="0"/>
          </a:p>
        </p:txBody>
      </p:sp>
    </p:spTree>
    <p:extLst>
      <p:ext uri="{BB962C8B-B14F-4D97-AF65-F5344CB8AC3E}">
        <p14:creationId xmlns:p14="http://schemas.microsoft.com/office/powerpoint/2010/main" val="975039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 y="76200"/>
            <a:ext cx="8229600" cy="758825"/>
          </a:xfrm>
        </p:spPr>
        <p:txBody>
          <a:bodyPr>
            <a:normAutofit fontScale="90000"/>
          </a:bodyPr>
          <a:lstStyle/>
          <a:p>
            <a:r>
              <a:rPr lang="en-US" sz="2400" b="1" dirty="0"/>
              <a:t>Country X’s Supply Chain Map [Created during Mapping Exercise] </a:t>
            </a:r>
          </a:p>
        </p:txBody>
      </p:sp>
    </p:spTree>
    <p:extLst>
      <p:ext uri="{BB962C8B-B14F-4D97-AF65-F5344CB8AC3E}">
        <p14:creationId xmlns:p14="http://schemas.microsoft.com/office/powerpoint/2010/main" val="23144795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14800"/>
            <a:ext cx="7162800" cy="2554545"/>
          </a:xfrm>
        </p:spPr>
        <p:txBody>
          <a:bodyPr/>
          <a:lstStyle/>
          <a:p>
            <a:r>
              <a:rPr lang="en-US" dirty="0"/>
              <a:t>INTRODUCTION TO THE DATA COLLECTION TABLET</a:t>
            </a:r>
            <a:br>
              <a:rPr lang="en-US" dirty="0"/>
            </a:br>
            <a:r>
              <a:rPr lang="en-US" dirty="0"/>
              <a:t>- Using the tablet</a:t>
            </a:r>
            <a:br>
              <a:rPr lang="en-US" dirty="0"/>
            </a:br>
            <a:r>
              <a:rPr lang="en-US" i="1" dirty="0"/>
              <a:t/>
            </a:r>
            <a:br>
              <a:rPr lang="en-US" i="1"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1862701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407043"/>
            <a:ext cx="2895600" cy="758825"/>
          </a:xfrm>
        </p:spPr>
        <p:txBody>
          <a:bodyPr>
            <a:noAutofit/>
          </a:bodyPr>
          <a:lstStyle/>
          <a:p>
            <a:r>
              <a:rPr lang="en-US" altLang="en-US" b="1" dirty="0">
                <a:cs typeface="Arial" charset="0"/>
              </a:rPr>
              <a:t>The tablet will be used to collect the data </a:t>
            </a:r>
            <a:r>
              <a:rPr lang="en-US" altLang="en-US" dirty="0">
                <a:cs typeface="Arial" charset="0"/>
              </a:rPr>
              <a:t>at the peripheral, middle and central levels of the supply chain. </a:t>
            </a: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extLst>
      <p:ext uri="{BB962C8B-B14F-4D97-AF65-F5344CB8AC3E}">
        <p14:creationId xmlns:p14="http://schemas.microsoft.com/office/powerpoint/2010/main" val="382106604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09600" y="598868"/>
            <a:ext cx="8229600" cy="758825"/>
          </a:xfrm>
        </p:spPr>
        <p:txBody>
          <a:bodyPr>
            <a:noAutofit/>
          </a:bodyPr>
          <a:lstStyle/>
          <a:p>
            <a:pPr algn="ctr" eaLnBrk="1" hangingPunct="1"/>
            <a:r>
              <a:rPr lang="en-US" altLang="en-US" b="1" dirty="0">
                <a:cs typeface="Arial" charset="0"/>
              </a:rPr>
              <a:t>Take the tablet and identify the following function buttons.</a:t>
            </a:r>
          </a:p>
        </p:txBody>
      </p:sp>
      <p:pic>
        <p:nvPicPr>
          <p:cNvPr id="20483" name="Picture 3" descr="C:\Users\jkamunyori\Desktop\Moz\Mozambique\Pics\samsung-galaxy-tab-3-7-inch-sm-t210-t210r-user-manual-keys-par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828800"/>
            <a:ext cx="528002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ZoneTexte 4"/>
          <p:cNvSpPr txBox="1">
            <a:spLocks noChangeArrowheads="1"/>
          </p:cNvSpPr>
          <p:nvPr/>
        </p:nvSpPr>
        <p:spPr bwMode="auto">
          <a:xfrm>
            <a:off x="1600200" y="2209800"/>
            <a:ext cx="1676400" cy="35394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r" eaLnBrk="1" hangingPunct="1">
              <a:spcBef>
                <a:spcPct val="0"/>
              </a:spcBef>
              <a:buClrTx/>
              <a:buFontTx/>
              <a:buNone/>
            </a:pPr>
            <a:r>
              <a:rPr lang="fr-FR" altLang="en-US" sz="1600" b="1" dirty="0">
                <a:solidFill>
                  <a:srgbClr val="000000"/>
                </a:solidFill>
                <a:latin typeface="Arial" charset="0"/>
                <a:ea typeface="Arial" charset="0"/>
                <a:cs typeface="Arial" charset="0"/>
              </a:rPr>
              <a:t>Light </a:t>
            </a:r>
            <a:r>
              <a:rPr lang="fr-FR" altLang="en-US" sz="1600" b="1" dirty="0" err="1">
                <a:solidFill>
                  <a:srgbClr val="000000"/>
                </a:solidFill>
                <a:latin typeface="Arial" charset="0"/>
                <a:ea typeface="Arial" charset="0"/>
                <a:cs typeface="Arial" charset="0"/>
              </a:rPr>
              <a:t>sensor</a:t>
            </a: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r>
              <a:rPr lang="fr-FR" altLang="en-US" sz="1600" b="1" dirty="0" err="1">
                <a:solidFill>
                  <a:srgbClr val="000000"/>
                </a:solidFill>
                <a:latin typeface="Arial" charset="0"/>
                <a:ea typeface="Arial" charset="0"/>
                <a:cs typeface="Arial" charset="0"/>
              </a:rPr>
              <a:t>Touchscreen</a:t>
            </a: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r>
              <a:rPr lang="fr-FR" altLang="en-US" sz="1600" b="1" dirty="0">
                <a:solidFill>
                  <a:srgbClr val="000000"/>
                </a:solidFill>
                <a:latin typeface="Arial" charset="0"/>
                <a:ea typeface="Arial" charset="0"/>
                <a:cs typeface="Arial" charset="0"/>
              </a:rPr>
              <a:t>Main page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r>
              <a:rPr lang="fr-FR" altLang="en-US" sz="1600" b="1" dirty="0">
                <a:solidFill>
                  <a:srgbClr val="000000"/>
                </a:solidFill>
                <a:latin typeface="Arial" charset="0"/>
                <a:ea typeface="Arial" charset="0"/>
                <a:cs typeface="Arial" charset="0"/>
              </a:rPr>
              <a:t>Menu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p:txBody>
      </p:sp>
      <p:sp>
        <p:nvSpPr>
          <p:cNvPr id="20485" name="ZoneTexte 5"/>
          <p:cNvSpPr txBox="1">
            <a:spLocks noChangeArrowheads="1"/>
          </p:cNvSpPr>
          <p:nvPr/>
        </p:nvSpPr>
        <p:spPr bwMode="auto">
          <a:xfrm>
            <a:off x="5867400" y="1897487"/>
            <a:ext cx="1981200" cy="37856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eaLnBrk="1" hangingPunct="1">
              <a:spcBef>
                <a:spcPct val="0"/>
              </a:spcBef>
              <a:buClrTx/>
              <a:buFontTx/>
              <a:buNone/>
            </a:pPr>
            <a:r>
              <a:rPr lang="fr-FR" altLang="en-US" sz="1600" b="1" dirty="0">
                <a:solidFill>
                  <a:srgbClr val="000000"/>
                </a:solidFill>
                <a:latin typeface="Arial" charset="0"/>
                <a:ea typeface="Arial" charset="0"/>
                <a:cs typeface="Arial" charset="0"/>
              </a:rPr>
              <a:t>Front camera</a:t>
            </a: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r>
              <a:rPr lang="fr-FR" altLang="en-US" sz="1600" b="1" dirty="0">
                <a:solidFill>
                  <a:srgbClr val="000000"/>
                </a:solidFill>
                <a:latin typeface="Arial" charset="0"/>
                <a:ea typeface="Arial" charset="0"/>
                <a:cs typeface="Arial" charset="0"/>
              </a:rPr>
              <a:t>Microphone </a:t>
            </a:r>
          </a:p>
          <a:p>
            <a:pPr eaLnBrk="1" hangingPunct="1">
              <a:spcBef>
                <a:spcPct val="0"/>
              </a:spcBef>
              <a:buClrTx/>
              <a:buFontTx/>
              <a:buNone/>
            </a:pPr>
            <a:r>
              <a:rPr lang="fr-FR" altLang="en-US" sz="1600" b="1" dirty="0">
                <a:solidFill>
                  <a:srgbClr val="000000"/>
                </a:solidFill>
                <a:latin typeface="Arial" charset="0"/>
                <a:ea typeface="Arial" charset="0"/>
                <a:cs typeface="Arial" charset="0"/>
              </a:rPr>
              <a:t>for </a:t>
            </a:r>
            <a:r>
              <a:rPr lang="fr-FR" altLang="en-US" sz="1600" b="1" dirty="0" err="1">
                <a:solidFill>
                  <a:srgbClr val="000000"/>
                </a:solidFill>
                <a:latin typeface="Arial" charset="0"/>
                <a:ea typeface="Arial" charset="0"/>
                <a:cs typeface="Arial" charset="0"/>
              </a:rPr>
              <a:t>earphone</a:t>
            </a: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r>
              <a:rPr lang="fr-FR" altLang="en-US" sz="1600" b="1" dirty="0" err="1">
                <a:solidFill>
                  <a:srgbClr val="000000"/>
                </a:solidFill>
                <a:latin typeface="Arial" charset="0"/>
                <a:ea typeface="Arial" charset="0"/>
                <a:cs typeface="Arial" charset="0"/>
              </a:rPr>
              <a:t>Turn</a:t>
            </a:r>
            <a:r>
              <a:rPr lang="fr-FR" altLang="en-US" sz="1600" b="1" dirty="0">
                <a:solidFill>
                  <a:srgbClr val="000000"/>
                </a:solidFill>
                <a:latin typeface="Arial" charset="0"/>
                <a:ea typeface="Arial" charset="0"/>
                <a:cs typeface="Arial" charset="0"/>
              </a:rPr>
              <a:t> On/Off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r>
              <a:rPr lang="fr-FR" altLang="en-US" sz="1600" b="1" dirty="0">
                <a:solidFill>
                  <a:srgbClr val="000000"/>
                </a:solidFill>
                <a:latin typeface="Arial" charset="0"/>
                <a:ea typeface="Arial" charset="0"/>
                <a:cs typeface="Arial" charset="0"/>
              </a:rPr>
              <a:t>Back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p:txBody>
      </p:sp>
    </p:spTree>
    <p:extLst>
      <p:ext uri="{BB962C8B-B14F-4D97-AF65-F5344CB8AC3E}">
        <p14:creationId xmlns:p14="http://schemas.microsoft.com/office/powerpoint/2010/main" val="535276956"/>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527050"/>
            <a:ext cx="8153400" cy="1219200"/>
          </a:xfrm>
        </p:spPr>
        <p:txBody>
          <a:bodyPr>
            <a:noAutofit/>
          </a:bodyPr>
          <a:lstStyle/>
          <a:p>
            <a:pPr algn="ctr" eaLnBrk="1" hangingPunct="1"/>
            <a:r>
              <a:rPr lang="en-US" altLang="en-US" b="1" dirty="0">
                <a:cs typeface="Arial" charset="0"/>
              </a:rPr>
              <a:t>The tablet has a touch-screen, </a:t>
            </a:r>
            <a:r>
              <a:rPr lang="en-IE" altLang="en-US" b="1" dirty="0"/>
              <a:t>d</a:t>
            </a:r>
            <a:r>
              <a:rPr lang="en-IE" b="1" dirty="0"/>
              <a:t>ragging your finger on the touchscreen lets you navigate and tapping your finger lets you select a function</a:t>
            </a:r>
            <a:endParaRPr lang="en-US" altLang="en-US" b="1" dirty="0">
              <a:cs typeface="Arial" charset="0"/>
            </a:endParaRPr>
          </a:p>
        </p:txBody>
      </p:sp>
      <p:pic>
        <p:nvPicPr>
          <p:cNvPr id="21507" name="Picture 4" descr="C:\Users\jkamunyori\Desktop\Moz\Mozambique\Pics\tablet-phone-swipe-directio.png"/>
          <p:cNvPicPr>
            <a:picLocks noChangeAspect="1" noChangeArrowheads="1"/>
          </p:cNvPicPr>
          <p:nvPr/>
        </p:nvPicPr>
        <p:blipFill rotWithShape="1">
          <a:blip r:embed="rId2">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2860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Drag your finger to navigate</a:t>
            </a:r>
          </a:p>
        </p:txBody>
      </p:sp>
      <p:sp>
        <p:nvSpPr>
          <p:cNvPr id="8" name="Rectangular Callout 7"/>
          <p:cNvSpPr/>
          <p:nvPr/>
        </p:nvSpPr>
        <p:spPr>
          <a:xfrm>
            <a:off x="5638800" y="5627687"/>
            <a:ext cx="2362200" cy="612775"/>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Tap the screen to select</a:t>
            </a:r>
          </a:p>
        </p:txBody>
      </p:sp>
    </p:spTree>
    <p:extLst>
      <p:ext uri="{BB962C8B-B14F-4D97-AF65-F5344CB8AC3E}">
        <p14:creationId xmlns:p14="http://schemas.microsoft.com/office/powerpoint/2010/main" val="12040863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58286"/>
          <a:stretch/>
        </p:blipFill>
        <p:spPr>
          <a:xfrm>
            <a:off x="4648200" y="3810000"/>
            <a:ext cx="4286250" cy="2860719"/>
          </a:xfrm>
          <a:prstGeom prst="rect">
            <a:avLst/>
          </a:prstGeom>
        </p:spPr>
      </p:pic>
      <p:sp>
        <p:nvSpPr>
          <p:cNvPr id="23554" name="Title 3"/>
          <p:cNvSpPr>
            <a:spLocks noGrp="1"/>
          </p:cNvSpPr>
          <p:nvPr>
            <p:ph type="title"/>
          </p:nvPr>
        </p:nvSpPr>
        <p:spPr>
          <a:xfrm>
            <a:off x="838200" y="2667000"/>
            <a:ext cx="3047696" cy="914400"/>
          </a:xfrm>
        </p:spPr>
        <p:txBody>
          <a:bodyPr>
            <a:normAutofit fontScale="90000"/>
          </a:bodyPr>
          <a:lstStyle/>
          <a:p>
            <a:r>
              <a:rPr lang="en-GB" altLang="en-US" b="1" dirty="0">
                <a:cs typeface="Arial" charset="0"/>
              </a:rPr>
              <a:t>MAIN SCREEN </a:t>
            </a:r>
            <a:r>
              <a:rPr lang="en-GB" altLang="en-US" dirty="0">
                <a:cs typeface="Arial" charset="0"/>
              </a:rPr>
              <a:t>– </a:t>
            </a:r>
            <a:br>
              <a:rPr lang="en-GB" altLang="en-US" dirty="0">
                <a:cs typeface="Arial" charset="0"/>
              </a:rPr>
            </a:br>
            <a:r>
              <a:rPr lang="en-GB" altLang="en-US" dirty="0">
                <a:cs typeface="Arial" charset="0"/>
              </a:rPr>
              <a:t>available functions</a:t>
            </a:r>
            <a:br>
              <a:rPr lang="en-GB" altLang="en-US" dirty="0">
                <a:cs typeface="Arial" charset="0"/>
              </a:rPr>
            </a:br>
            <a:r>
              <a:rPr lang="en-GB" altLang="en-US" dirty="0">
                <a:cs typeface="Arial" charset="0"/>
              </a:rPr>
              <a:t/>
            </a:r>
            <a:br>
              <a:rPr lang="en-GB" altLang="en-US" dirty="0">
                <a:cs typeface="Arial" charset="0"/>
              </a:rPr>
            </a:br>
            <a:r>
              <a:rPr lang="en-US" altLang="en-US" dirty="0">
                <a:cs typeface="Arial" charset="0"/>
              </a:rPr>
              <a:t>To connect to the </a:t>
            </a:r>
            <a:r>
              <a:rPr lang="en-US" altLang="en-US" dirty="0" err="1">
                <a:cs typeface="Arial" charset="0"/>
              </a:rPr>
              <a:t>Wifi</a:t>
            </a:r>
            <a:r>
              <a:rPr lang="en-US" altLang="en-US" dirty="0">
                <a:cs typeface="Arial" charset="0"/>
              </a:rPr>
              <a:t>, select the </a:t>
            </a:r>
            <a:r>
              <a:rPr lang="en-US" altLang="en-US" i="1" dirty="0">
                <a:cs typeface="Arial" charset="0"/>
              </a:rPr>
              <a:t>Setting</a:t>
            </a:r>
            <a:r>
              <a:rPr lang="en-US" altLang="en-US" dirty="0">
                <a:cs typeface="Arial" charset="0"/>
              </a:rPr>
              <a:t> icon present in your main screen</a:t>
            </a:r>
            <a:endParaRPr lang="fr-FR" altLang="en-US" dirty="0">
              <a:cs typeface="Arial" charset="0"/>
            </a:endParaRPr>
          </a:p>
        </p:txBody>
      </p:sp>
      <p:sp>
        <p:nvSpPr>
          <p:cNvPr id="4" name="Rectangular Callout 2"/>
          <p:cNvSpPr/>
          <p:nvPr/>
        </p:nvSpPr>
        <p:spPr>
          <a:xfrm>
            <a:off x="7239000" y="3130639"/>
            <a:ext cx="1404938" cy="1136561"/>
          </a:xfrm>
          <a:prstGeom prst="wedgeRectCallout">
            <a:avLst>
              <a:gd name="adj1" fmla="val -118844"/>
              <a:gd name="adj2" fmla="val 1077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Tap on the Settings icon</a:t>
            </a:r>
          </a:p>
        </p:txBody>
      </p:sp>
      <p:sp>
        <p:nvSpPr>
          <p:cNvPr id="5" name="Oval 4"/>
          <p:cNvSpPr/>
          <p:nvPr/>
        </p:nvSpPr>
        <p:spPr>
          <a:xfrm>
            <a:off x="5409426" y="4267200"/>
            <a:ext cx="914400" cy="142043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2565225340"/>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758" y="1610540"/>
            <a:ext cx="2790614" cy="4464983"/>
          </a:xfrm>
          <a:prstGeom prst="rect">
            <a:avLst/>
          </a:prstGeom>
        </p:spPr>
      </p:pic>
      <p:sp>
        <p:nvSpPr>
          <p:cNvPr id="26626" name="Title 1"/>
          <p:cNvSpPr>
            <a:spLocks noGrp="1"/>
          </p:cNvSpPr>
          <p:nvPr>
            <p:ph type="title"/>
          </p:nvPr>
        </p:nvSpPr>
        <p:spPr>
          <a:xfrm>
            <a:off x="477592" y="819631"/>
            <a:ext cx="7924800" cy="758825"/>
          </a:xfrm>
        </p:spPr>
        <p:txBody>
          <a:bodyPr>
            <a:normAutofit fontScale="90000"/>
          </a:bodyPr>
          <a:lstStyle/>
          <a:p>
            <a:pPr eaLnBrk="1" hangingPunct="1"/>
            <a:r>
              <a:rPr lang="en-US" altLang="en-US" sz="2800" b="1" dirty="0">
                <a:cs typeface="Arial" charset="0"/>
              </a:rPr>
              <a:t>Drag the </a:t>
            </a:r>
            <a:r>
              <a:rPr lang="en-US" altLang="en-US" sz="2800" b="1" dirty="0" err="1">
                <a:cs typeface="Arial" charset="0"/>
              </a:rPr>
              <a:t>Wifi</a:t>
            </a:r>
            <a:r>
              <a:rPr lang="en-US" altLang="en-US" sz="2800" b="1" dirty="0">
                <a:cs typeface="Arial" charset="0"/>
              </a:rPr>
              <a:t> button to “ON” to activate the </a:t>
            </a:r>
            <a:r>
              <a:rPr lang="en-US" altLang="en-US" sz="2800" b="1" dirty="0" err="1">
                <a:cs typeface="Arial" charset="0"/>
              </a:rPr>
              <a:t>Wifi</a:t>
            </a:r>
            <a:r>
              <a:rPr lang="en-US" altLang="en-US" sz="2800" b="1" dirty="0">
                <a:cs typeface="Arial" charset="0"/>
              </a:rPr>
              <a:t> connection and select the network you want to connect to and enter the password</a:t>
            </a:r>
          </a:p>
        </p:txBody>
      </p:sp>
      <p:sp>
        <p:nvSpPr>
          <p:cNvPr id="9" name="Oval 8"/>
          <p:cNvSpPr/>
          <p:nvPr/>
        </p:nvSpPr>
        <p:spPr>
          <a:xfrm>
            <a:off x="1981200" y="1947035"/>
            <a:ext cx="1676400" cy="46596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663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6222" y="2200364"/>
            <a:ext cx="403860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ight Arrow 6"/>
          <p:cNvSpPr/>
          <p:nvPr/>
        </p:nvSpPr>
        <p:spPr>
          <a:xfrm>
            <a:off x="3490372" y="3403981"/>
            <a:ext cx="1085850" cy="1007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3547352544"/>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5" y="990600"/>
            <a:ext cx="8229600" cy="758825"/>
          </a:xfrm>
        </p:spPr>
        <p:txBody>
          <a:bodyPr>
            <a:noAutofit/>
          </a:bodyPr>
          <a:lstStyle/>
          <a:p>
            <a:pPr eaLnBrk="1" hangingPunct="1"/>
            <a:r>
              <a:rPr lang="en-US" altLang="en-US" b="1" dirty="0">
                <a:cs typeface="Arial" charset="0"/>
              </a:rPr>
              <a:t>If necessary, you will be able to take photos of the archives with the tablet. In the main screen, select the Camera icon.</a:t>
            </a:r>
          </a:p>
        </p:txBody>
      </p:sp>
      <p:pic>
        <p:nvPicPr>
          <p:cNvPr id="28675" name="Picture 4" descr="C:\Users\jkamunyori\Desktop\Moz\Mozambique\Pics\Screenshot_2014-11-17-12-03-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192" y="1603375"/>
            <a:ext cx="2676525"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a:xfrm>
            <a:off x="5486401" y="3707606"/>
            <a:ext cx="762000" cy="3508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9" name="Oval 8"/>
          <p:cNvSpPr/>
          <p:nvPr/>
        </p:nvSpPr>
        <p:spPr>
          <a:xfrm>
            <a:off x="6858000" y="5410200"/>
            <a:ext cx="1219200" cy="762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Oval 9"/>
          <p:cNvSpPr/>
          <p:nvPr/>
        </p:nvSpPr>
        <p:spPr>
          <a:xfrm>
            <a:off x="2667000" y="4058443"/>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8679" name="Content Placeholder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1" y="2177268"/>
            <a:ext cx="5410200"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676400" y="2940037"/>
            <a:ext cx="1600200" cy="690563"/>
          </a:xfrm>
          <a:prstGeom prst="wedgeRectCallout">
            <a:avLst>
              <a:gd name="adj1" fmla="val 57632"/>
              <a:gd name="adj2" fmla="val 1761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prstClr val="white"/>
                </a:solidFill>
              </a:rPr>
              <a:t>Select the camera icon by taping once</a:t>
            </a:r>
          </a:p>
        </p:txBody>
      </p:sp>
    </p:spTree>
    <p:extLst>
      <p:ext uri="{BB962C8B-B14F-4D97-AF65-F5344CB8AC3E}">
        <p14:creationId xmlns:p14="http://schemas.microsoft.com/office/powerpoint/2010/main" val="2483239922"/>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5" y="381000"/>
            <a:ext cx="8229600" cy="758825"/>
          </a:xfrm>
        </p:spPr>
        <p:txBody>
          <a:bodyPr>
            <a:noAutofit/>
          </a:bodyPr>
          <a:lstStyle/>
          <a:p>
            <a:pPr eaLnBrk="1" hangingPunct="1"/>
            <a:r>
              <a:rPr lang="en-US" altLang="en-US" sz="4000" b="1" dirty="0">
                <a:cs typeface="Arial" charset="0"/>
              </a:rPr>
              <a:t>Camera – Please use!</a:t>
            </a:r>
          </a:p>
        </p:txBody>
      </p:sp>
      <p:sp>
        <p:nvSpPr>
          <p:cNvPr id="2" name="TextBox 1">
            <a:extLst>
              <a:ext uri="{FF2B5EF4-FFF2-40B4-BE49-F238E27FC236}">
                <a16:creationId xmlns:a16="http://schemas.microsoft.com/office/drawing/2014/main" xmlns="" id="{F1BC67ED-4818-415E-AF3C-FAFDE9BEB06B}"/>
              </a:ext>
            </a:extLst>
          </p:cNvPr>
          <p:cNvSpPr txBox="1"/>
          <p:nvPr/>
        </p:nvSpPr>
        <p:spPr>
          <a:xfrm>
            <a:off x="609600" y="1524000"/>
            <a:ext cx="8229599" cy="3539430"/>
          </a:xfrm>
          <a:prstGeom prst="rect">
            <a:avLst/>
          </a:prstGeom>
          <a:noFill/>
        </p:spPr>
        <p:txBody>
          <a:bodyPr wrap="square" rtlCol="0">
            <a:spAutoFit/>
          </a:bodyPr>
          <a:lstStyle/>
          <a:p>
            <a:pPr marL="285750" indent="-285750">
              <a:buFont typeface="Arial" panose="020B0604020202020204" pitchFamily="34" charset="0"/>
              <a:buChar char="•"/>
            </a:pPr>
            <a:r>
              <a:rPr lang="en-US" sz="3200" dirty="0"/>
              <a:t>Photo of the week competition!  With prizes!</a:t>
            </a:r>
          </a:p>
          <a:p>
            <a:pPr marL="285750" indent="-285750">
              <a:buFont typeface="Arial" panose="020B0604020202020204" pitchFamily="34" charset="0"/>
              <a:buChar char="•"/>
            </a:pPr>
            <a:r>
              <a:rPr lang="en-US" sz="3200" dirty="0"/>
              <a:t>Different categories:</a:t>
            </a:r>
          </a:p>
          <a:p>
            <a:pPr marL="742950" lvl="1" indent="-285750">
              <a:buFont typeface="Arial" panose="020B0604020202020204" pitchFamily="34" charset="0"/>
              <a:buChar char="•"/>
            </a:pPr>
            <a:r>
              <a:rPr lang="en-US" sz="3200" dirty="0"/>
              <a:t>Best Practices (well-organized stores!)</a:t>
            </a:r>
          </a:p>
          <a:p>
            <a:pPr marL="742950" lvl="1" indent="-285750">
              <a:buFont typeface="Arial" panose="020B0604020202020204" pitchFamily="34" charset="0"/>
              <a:buChar char="•"/>
            </a:pPr>
            <a:r>
              <a:rPr lang="en-US" sz="3200" dirty="0"/>
              <a:t>Learning Opportunities (your choice!)</a:t>
            </a:r>
          </a:p>
          <a:p>
            <a:pPr marL="742950" lvl="1" indent="-285750">
              <a:buFont typeface="Arial" panose="020B0604020202020204" pitchFamily="34" charset="0"/>
              <a:buChar char="•"/>
            </a:pPr>
            <a:r>
              <a:rPr lang="en-US" sz="3200" dirty="0"/>
              <a:t>Actions shots (data collectors </a:t>
            </a:r>
            <a:r>
              <a:rPr lang="en-US" sz="3200" dirty="0" err="1"/>
              <a:t>gettin</a:t>
            </a:r>
            <a:r>
              <a:rPr lang="en-US" sz="3200" dirty="0"/>
              <a:t>’ data!)</a:t>
            </a:r>
          </a:p>
          <a:p>
            <a:pPr marL="742950" lvl="1" indent="-285750">
              <a:buFont typeface="Arial" panose="020B0604020202020204" pitchFamily="34" charset="0"/>
              <a:buChar char="•"/>
            </a:pPr>
            <a:r>
              <a:rPr lang="en-US" sz="3200" dirty="0"/>
              <a:t>Documenting challenges (Flooded Roads, and more!)</a:t>
            </a:r>
          </a:p>
        </p:txBody>
      </p:sp>
    </p:spTree>
    <p:extLst>
      <p:ext uri="{BB962C8B-B14F-4D97-AF65-F5344CB8AC3E}">
        <p14:creationId xmlns:p14="http://schemas.microsoft.com/office/powerpoint/2010/main" val="2874071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0600" y="1508760"/>
            <a:ext cx="3057525" cy="4892040"/>
          </a:xfrm>
          <a:prstGeom prst="rect">
            <a:avLst/>
          </a:prstGeom>
        </p:spPr>
      </p:pic>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89597" y="1600200"/>
            <a:ext cx="2571750" cy="4114800"/>
          </a:xfrm>
        </p:spPr>
      </p:pic>
      <p:sp>
        <p:nvSpPr>
          <p:cNvPr id="29698" name="Title 1"/>
          <p:cNvSpPr>
            <a:spLocks noGrp="1"/>
          </p:cNvSpPr>
          <p:nvPr>
            <p:ph type="title"/>
          </p:nvPr>
        </p:nvSpPr>
        <p:spPr>
          <a:xfrm>
            <a:off x="425003" y="572530"/>
            <a:ext cx="8229600" cy="758825"/>
          </a:xfrm>
        </p:spPr>
        <p:txBody>
          <a:bodyPr>
            <a:noAutofit/>
          </a:bodyPr>
          <a:lstStyle/>
          <a:p>
            <a:pPr eaLnBrk="1" hangingPunct="1"/>
            <a:r>
              <a:rPr lang="en-US" altLang="en-US" b="1" dirty="0">
                <a:cs typeface="Arial" charset="0"/>
              </a:rPr>
              <a:t>You can also use the calculator. </a:t>
            </a:r>
          </a:p>
        </p:txBody>
      </p:sp>
      <p:sp>
        <p:nvSpPr>
          <p:cNvPr id="9" name="Oval 8"/>
          <p:cNvSpPr/>
          <p:nvPr/>
        </p:nvSpPr>
        <p:spPr>
          <a:xfrm>
            <a:off x="3076074" y="4991100"/>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Rectangular Callout 2"/>
          <p:cNvSpPr/>
          <p:nvPr/>
        </p:nvSpPr>
        <p:spPr>
          <a:xfrm>
            <a:off x="7748337" y="3505200"/>
            <a:ext cx="1371600" cy="1031875"/>
          </a:xfrm>
          <a:prstGeom prst="wedgeRectCallout">
            <a:avLst>
              <a:gd name="adj1" fmla="val -71964"/>
              <a:gd name="adj2" fmla="val -15673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prstClr val="white"/>
                </a:solidFill>
              </a:rPr>
              <a:t>Select the calculator app</a:t>
            </a:r>
          </a:p>
        </p:txBody>
      </p:sp>
      <p:sp>
        <p:nvSpPr>
          <p:cNvPr id="11" name="Rectangular Callout 10"/>
          <p:cNvSpPr/>
          <p:nvPr/>
        </p:nvSpPr>
        <p:spPr>
          <a:xfrm>
            <a:off x="1001629" y="2819400"/>
            <a:ext cx="1600200" cy="895350"/>
          </a:xfrm>
          <a:prstGeom prst="wedgeRectCallout">
            <a:avLst>
              <a:gd name="adj1" fmla="val 84222"/>
              <a:gd name="adj2" fmla="val 20570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prstClr val="white"/>
                </a:solidFill>
              </a:rPr>
              <a:t>Select the apps by tapping  button</a:t>
            </a:r>
          </a:p>
        </p:txBody>
      </p:sp>
    </p:spTree>
    <p:extLst>
      <p:ext uri="{BB962C8B-B14F-4D97-AF65-F5344CB8AC3E}">
        <p14:creationId xmlns:p14="http://schemas.microsoft.com/office/powerpoint/2010/main" val="23151276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581400"/>
            <a:ext cx="7772400" cy="674687"/>
          </a:xfrm>
        </p:spPr>
        <p:txBody>
          <a:bodyPr/>
          <a:lstStyle/>
          <a:p>
            <a:endParaRPr lang="en-US" dirty="0"/>
          </a:p>
        </p:txBody>
      </p:sp>
      <p:sp>
        <p:nvSpPr>
          <p:cNvPr id="4" name="Title 3"/>
          <p:cNvSpPr>
            <a:spLocks noGrp="1"/>
          </p:cNvSpPr>
          <p:nvPr>
            <p:ph type="title"/>
          </p:nvPr>
        </p:nvSpPr>
        <p:spPr/>
        <p:txBody>
          <a:bodyPr/>
          <a:lstStyle/>
          <a:p>
            <a:endParaRPr lang="en-US" dirty="0"/>
          </a:p>
        </p:txBody>
      </p:sp>
    </p:spTree>
    <p:extLst>
      <p:ext uri="{BB962C8B-B14F-4D97-AF65-F5344CB8AC3E}">
        <p14:creationId xmlns:p14="http://schemas.microsoft.com/office/powerpoint/2010/main" val="2016763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32515" y="915987"/>
            <a:ext cx="8458200" cy="758825"/>
          </a:xfrm>
        </p:spPr>
        <p:txBody>
          <a:bodyPr>
            <a:noAutofit/>
          </a:bodyPr>
          <a:lstStyle/>
          <a:p>
            <a:pPr eaLnBrk="1" hangingPunct="1"/>
            <a:r>
              <a:rPr lang="en-US" altLang="en-US" b="1" dirty="0">
                <a:cs typeface="Arial" charset="0"/>
              </a:rPr>
              <a:t>In order to extend the battery life, it is advised </a:t>
            </a:r>
            <a:br>
              <a:rPr lang="en-US" altLang="en-US" b="1" dirty="0">
                <a:cs typeface="Arial" charset="0"/>
              </a:rPr>
            </a:br>
            <a:r>
              <a:rPr lang="en-US" altLang="en-US" b="1" dirty="0">
                <a:cs typeface="Arial" charset="0"/>
              </a:rPr>
              <a:t>to shut off the tablet between use and make sure </a:t>
            </a:r>
            <a:br>
              <a:rPr lang="en-US" altLang="en-US" b="1" dirty="0">
                <a:cs typeface="Arial" charset="0"/>
              </a:rPr>
            </a:br>
            <a:r>
              <a:rPr lang="en-US" altLang="en-US" b="1" dirty="0">
                <a:cs typeface="Arial" charset="0"/>
              </a:rPr>
              <a:t>to charge it every night. </a:t>
            </a:r>
          </a:p>
        </p:txBody>
      </p:sp>
      <p:pic>
        <p:nvPicPr>
          <p:cNvPr id="31747" name="Picture 2" descr="C:\Users\jkamunyori\Desktop\Moz\Mozambique\Pics\charge-battery-samsung-galaxy-tab-2-7-gt-p3100.jpg"/>
          <p:cNvPicPr>
            <a:picLocks noChangeAspect="1" noChangeArrowheads="1"/>
          </p:cNvPicPr>
          <p:nvPr/>
        </p:nvPicPr>
        <p:blipFill>
          <a:blip r:embed="rId2">
            <a:clrChange>
              <a:clrFrom>
                <a:srgbClr val="EDEDED"/>
              </a:clrFrom>
              <a:clrTo>
                <a:srgbClr val="EDEDED">
                  <a:alpha val="0"/>
                </a:srgbClr>
              </a:clrTo>
            </a:clrChange>
            <a:extLst>
              <a:ext uri="{28A0092B-C50C-407E-A947-70E740481C1C}">
                <a14:useLocalDpi xmlns:a14="http://schemas.microsoft.com/office/drawing/2010/main" val="0"/>
              </a:ext>
            </a:extLst>
          </a:blip>
          <a:srcRect/>
          <a:stretch>
            <a:fillRect/>
          </a:stretch>
        </p:blipFill>
        <p:spPr bwMode="auto">
          <a:xfrm>
            <a:off x="3886200" y="3818385"/>
            <a:ext cx="4606925"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ular Callout 5"/>
          <p:cNvSpPr/>
          <p:nvPr/>
        </p:nvSpPr>
        <p:spPr>
          <a:xfrm>
            <a:off x="663575" y="5334000"/>
            <a:ext cx="2743200" cy="612775"/>
          </a:xfrm>
          <a:prstGeom prst="wedgeRectCallout">
            <a:avLst>
              <a:gd name="adj1" fmla="val 97575"/>
              <a:gd name="adj2" fmla="val -878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Recharge </a:t>
            </a:r>
            <a:r>
              <a:rPr lang="en-US" b="1" dirty="0">
                <a:solidFill>
                  <a:prstClr val="white"/>
                </a:solidFill>
              </a:rPr>
              <a:t>every night</a:t>
            </a:r>
            <a:endParaRPr lang="en-US" dirty="0">
              <a:solidFill>
                <a:prstClr val="white"/>
              </a:solidFill>
            </a:endParaRPr>
          </a:p>
        </p:txBody>
      </p:sp>
      <p:pic>
        <p:nvPicPr>
          <p:cNvPr id="31749" name="Picture 3" descr="C:\Users\jkamunyori\Desktop\Moz\Mozambique\Pics\samsung-galaxy-tab-3-7-inch-sm-t210-t210r-user-manual-keys-parts.jp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435" t="5197" r="27809"/>
          <a:stretch/>
        </p:blipFill>
        <p:spPr bwMode="auto">
          <a:xfrm>
            <a:off x="1295400" y="2133600"/>
            <a:ext cx="1560076" cy="27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ular Callout 4"/>
          <p:cNvSpPr/>
          <p:nvPr/>
        </p:nvSpPr>
        <p:spPr>
          <a:xfrm>
            <a:off x="4191000" y="2867804"/>
            <a:ext cx="2667000" cy="612775"/>
          </a:xfrm>
          <a:prstGeom prst="wedgeRectCallout">
            <a:avLst>
              <a:gd name="adj1" fmla="val -101434"/>
              <a:gd name="adj2" fmla="val -5855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Switch off between use</a:t>
            </a:r>
          </a:p>
        </p:txBody>
      </p:sp>
    </p:spTree>
    <p:extLst>
      <p:ext uri="{BB962C8B-B14F-4D97-AF65-F5344CB8AC3E}">
        <p14:creationId xmlns:p14="http://schemas.microsoft.com/office/powerpoint/2010/main" val="308954165"/>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950912"/>
            <a:ext cx="8229600" cy="758825"/>
          </a:xfrm>
        </p:spPr>
        <p:txBody>
          <a:bodyPr>
            <a:noAutofit/>
          </a:bodyPr>
          <a:lstStyle/>
          <a:p>
            <a:pPr eaLnBrk="1" hangingPunct="1"/>
            <a:r>
              <a:rPr lang="en-US" altLang="en-US" b="1" dirty="0">
                <a:cs typeface="Arial" charset="0"/>
              </a:rPr>
              <a:t>Caution is necessary: carefully store your tablet avoiding water contact and crashing it with heavier objects.</a:t>
            </a:r>
          </a:p>
        </p:txBody>
      </p:sp>
      <p:sp>
        <p:nvSpPr>
          <p:cNvPr id="32771" name="Content Placeholder 2"/>
          <p:cNvSpPr>
            <a:spLocks noGrp="1"/>
          </p:cNvSpPr>
          <p:nvPr>
            <p:ph idx="1"/>
          </p:nvPr>
        </p:nvSpPr>
        <p:spPr>
          <a:xfrm>
            <a:off x="529572" y="1998640"/>
            <a:ext cx="3192746" cy="4154488"/>
          </a:xfrm>
        </p:spPr>
        <p:txBody>
          <a:bodyPr>
            <a:normAutofit/>
          </a:bodyPr>
          <a:lstStyle/>
          <a:p>
            <a:r>
              <a:rPr lang="en-US" altLang="en-US" sz="1800" dirty="0">
                <a:cs typeface="Times New Roman" charset="0"/>
              </a:rPr>
              <a:t>Carefully store: always cover the screen of the tablet with the protective cover</a:t>
            </a:r>
          </a:p>
          <a:p>
            <a:pPr eaLnBrk="1" hangingPunct="1"/>
            <a:r>
              <a:rPr lang="en-US" altLang="en-US" sz="1800" dirty="0">
                <a:cs typeface="Times New Roman" charset="0"/>
              </a:rPr>
              <a:t>Do n</a:t>
            </a:r>
            <a:r>
              <a:rPr lang="en-US" altLang="en-US" sz="1800" b="1" dirty="0">
                <a:cs typeface="Times New Roman" charset="0"/>
              </a:rPr>
              <a:t>ot </a:t>
            </a:r>
            <a:r>
              <a:rPr lang="en-US" altLang="en-US" sz="1800" dirty="0">
                <a:cs typeface="Times New Roman" charset="0"/>
              </a:rPr>
              <a:t>crash</a:t>
            </a:r>
          </a:p>
          <a:p>
            <a:pPr eaLnBrk="1" hangingPunct="1"/>
            <a:r>
              <a:rPr lang="en-US" altLang="en-US" sz="1800" dirty="0">
                <a:cs typeface="Times New Roman" charset="0"/>
              </a:rPr>
              <a:t>Do </a:t>
            </a:r>
            <a:r>
              <a:rPr lang="en-US" altLang="en-US" sz="1800" b="1" dirty="0">
                <a:cs typeface="Times New Roman" charset="0"/>
              </a:rPr>
              <a:t>not</a:t>
            </a:r>
            <a:r>
              <a:rPr lang="en-US" altLang="en-US" sz="1800" dirty="0">
                <a:cs typeface="Times New Roman" charset="0"/>
              </a:rPr>
              <a:t> get wet</a:t>
            </a:r>
          </a:p>
          <a:p>
            <a:r>
              <a:rPr lang="en-US" altLang="en-US" sz="1800" dirty="0">
                <a:cs typeface="Times New Roman" charset="0"/>
              </a:rPr>
              <a:t>Do </a:t>
            </a:r>
            <a:r>
              <a:rPr lang="en-US" altLang="en-US" sz="1800" b="1" dirty="0">
                <a:cs typeface="Times New Roman" charset="0"/>
              </a:rPr>
              <a:t>not</a:t>
            </a:r>
            <a:r>
              <a:rPr lang="en-US" altLang="en-US" sz="1800" dirty="0">
                <a:cs typeface="Times New Roman" charset="0"/>
              </a:rPr>
              <a:t> download any apps</a:t>
            </a:r>
          </a:p>
          <a:p>
            <a:r>
              <a:rPr lang="en-US" altLang="en-US" sz="1800" dirty="0">
                <a:cs typeface="Times New Roman" charset="0"/>
              </a:rPr>
              <a:t>Do </a:t>
            </a:r>
            <a:r>
              <a:rPr lang="en-US" altLang="en-US" sz="1800" b="1" dirty="0">
                <a:cs typeface="Times New Roman" charset="0"/>
              </a:rPr>
              <a:t>not </a:t>
            </a:r>
            <a:r>
              <a:rPr lang="en-US" altLang="en-US" sz="1800" dirty="0">
                <a:cs typeface="Times New Roman" charset="0"/>
              </a:rPr>
              <a:t>use for other purpose other than NSCA</a:t>
            </a:r>
          </a:p>
          <a:p>
            <a:r>
              <a:rPr lang="en-US" altLang="en-US" sz="1800" dirty="0">
                <a:cs typeface="Times New Roman" charset="0"/>
              </a:rPr>
              <a:t>Do </a:t>
            </a:r>
            <a:r>
              <a:rPr lang="en-US" altLang="en-US" sz="1800" b="1" dirty="0">
                <a:cs typeface="Times New Roman" charset="0"/>
              </a:rPr>
              <a:t>not</a:t>
            </a:r>
            <a:r>
              <a:rPr lang="en-US" altLang="en-US" sz="1800" dirty="0">
                <a:cs typeface="Times New Roman" charset="0"/>
              </a:rPr>
              <a:t> touch the screen with a pen or other object </a:t>
            </a:r>
          </a:p>
        </p:txBody>
      </p:sp>
      <p:pic>
        <p:nvPicPr>
          <p:cNvPr id="32772" name="Picture 2" descr="C:\Users\jkamunyori\Desktop\Moz\Mozambique\Pics\galaxytabactive_fullbleed_ifa20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8609" y="4152386"/>
            <a:ext cx="2597094" cy="181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3" descr="C:\Users\jkamunyori\Desktop\Moz\Mozambique\Pics\broken_galaxy_tab_10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4300" y="1784350"/>
            <a:ext cx="2551056" cy="177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4" descr="C:\Users\jkamunyori\Desktop\Moz\Mozambique\Pics\327px-Red_X.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5242" y="1600200"/>
            <a:ext cx="1629172" cy="208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4" descr="C:\Users\jkamunyori\Desktop\Moz\Mozambique\Pics\327px-Red_X.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3176" y="3555508"/>
            <a:ext cx="219262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9238923"/>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799"/>
            <a:ext cx="7848600" cy="2554545"/>
          </a:xfrm>
        </p:spPr>
        <p:txBody>
          <a:bodyPr/>
          <a:lstStyle/>
          <a:p>
            <a:r>
              <a:rPr lang="en-US" dirty="0"/>
              <a:t>INTRODUCTION TO THE DATA COLLECTION TABLET</a:t>
            </a:r>
            <a:br>
              <a:rPr lang="en-US" dirty="0"/>
            </a:br>
            <a:r>
              <a:rPr lang="en-US" dirty="0"/>
              <a:t>- Using CTO software</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1717682392"/>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2667000" cy="2092325"/>
          </a:xfrm>
        </p:spPr>
        <p:txBody>
          <a:bodyPr>
            <a:noAutofit/>
          </a:bodyPr>
          <a:lstStyle/>
          <a:p>
            <a:pPr eaLnBrk="1" hangingPunct="1"/>
            <a:r>
              <a:rPr lang="en-US" altLang="en-US" b="1" dirty="0">
                <a:cs typeface="Arial" charset="0"/>
              </a:rPr>
              <a:t>Open the CTO Survey app to start collecting data the data</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2713417"/>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591" y="-228600"/>
            <a:ext cx="7772400" cy="914400"/>
          </a:xfrm>
        </p:spPr>
        <p:txBody>
          <a:bodyPr/>
          <a:lstStyle/>
          <a:p>
            <a:r>
              <a:rPr lang="en-US" dirty="0"/>
              <a:t>Quick Note:  Key Settings</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44</a:t>
            </a:fld>
            <a:endParaRPr lang="en-US"/>
          </a:p>
        </p:txBody>
      </p:sp>
      <p:pic>
        <p:nvPicPr>
          <p:cNvPr id="7" name="Picture 6" descr="Screenshot_2018-05-08-08-51-5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0740" y="740665"/>
            <a:ext cx="3733800" cy="5974080"/>
          </a:xfrm>
          <a:prstGeom prst="rect">
            <a:avLst/>
          </a:prstGeom>
        </p:spPr>
      </p:pic>
      <p:cxnSp>
        <p:nvCxnSpPr>
          <p:cNvPr id="8" name="Straight Arrow Connector 7"/>
          <p:cNvCxnSpPr/>
          <p:nvPr/>
        </p:nvCxnSpPr>
        <p:spPr>
          <a:xfrm flipH="1">
            <a:off x="7467600" y="3618536"/>
            <a:ext cx="533402" cy="724864"/>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flipV="1">
            <a:off x="5029201" y="4800600"/>
            <a:ext cx="2865339" cy="457200"/>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877309" y="2418207"/>
            <a:ext cx="1371600" cy="1200329"/>
          </a:xfrm>
          <a:prstGeom prst="rect">
            <a:avLst/>
          </a:prstGeom>
          <a:noFill/>
        </p:spPr>
        <p:txBody>
          <a:bodyPr wrap="square" rtlCol="0">
            <a:spAutoFit/>
          </a:bodyPr>
          <a:lstStyle/>
          <a:p>
            <a:r>
              <a:rPr lang="en-US" dirty="0"/>
              <a:t>Make sure hyperlink feature is clicked</a:t>
            </a:r>
          </a:p>
        </p:txBody>
      </p:sp>
      <p:sp>
        <p:nvSpPr>
          <p:cNvPr id="17" name="TextBox 16"/>
          <p:cNvSpPr txBox="1"/>
          <p:nvPr/>
        </p:nvSpPr>
        <p:spPr>
          <a:xfrm>
            <a:off x="7877309" y="5105400"/>
            <a:ext cx="1219200" cy="1200329"/>
          </a:xfrm>
          <a:prstGeom prst="rect">
            <a:avLst/>
          </a:prstGeom>
          <a:noFill/>
        </p:spPr>
        <p:txBody>
          <a:bodyPr wrap="square" rtlCol="0">
            <a:spAutoFit/>
          </a:bodyPr>
          <a:lstStyle/>
          <a:p>
            <a:r>
              <a:rPr lang="en-US" dirty="0"/>
              <a:t>To make the text bigger or smaller</a:t>
            </a:r>
          </a:p>
        </p:txBody>
      </p:sp>
      <p:sp>
        <p:nvSpPr>
          <p:cNvPr id="35" name="TextBox 34"/>
          <p:cNvSpPr txBox="1"/>
          <p:nvPr/>
        </p:nvSpPr>
        <p:spPr>
          <a:xfrm>
            <a:off x="374560" y="5125478"/>
            <a:ext cx="3200400" cy="1200329"/>
          </a:xfrm>
          <a:prstGeom prst="rect">
            <a:avLst/>
          </a:prstGeom>
          <a:noFill/>
        </p:spPr>
        <p:txBody>
          <a:bodyPr wrap="square" rtlCol="0">
            <a:spAutoFit/>
          </a:bodyPr>
          <a:lstStyle/>
          <a:p>
            <a:pPr marL="342900" indent="-342900">
              <a:buAutoNum type="arabicPeriod"/>
            </a:pPr>
            <a:r>
              <a:rPr lang="en-US" dirty="0"/>
              <a:t>On the top right corner right underneath the time, click the three dots</a:t>
            </a:r>
          </a:p>
          <a:p>
            <a:pPr marL="342900" indent="-342900">
              <a:buAutoNum type="arabicPeriod"/>
            </a:pPr>
            <a:r>
              <a:rPr lang="en-US" dirty="0"/>
              <a:t>Click General Settings </a:t>
            </a:r>
          </a:p>
        </p:txBody>
      </p:sp>
      <p:pic>
        <p:nvPicPr>
          <p:cNvPr id="37" name="Picture 36" descr="Screenshot_2018-05-08-08-51-26.png"/>
          <p:cNvPicPr>
            <a:picLocks noChangeAspect="1"/>
          </p:cNvPicPr>
          <p:nvPr/>
        </p:nvPicPr>
        <p:blipFill rotWithShape="1">
          <a:blip r:embed="rId3">
            <a:extLst>
              <a:ext uri="{28A0092B-C50C-407E-A947-70E740481C1C}">
                <a14:useLocalDpi xmlns:a14="http://schemas.microsoft.com/office/drawing/2010/main" val="0"/>
              </a:ext>
            </a:extLst>
          </a:blip>
          <a:srcRect b="42004"/>
          <a:stretch/>
        </p:blipFill>
        <p:spPr>
          <a:xfrm>
            <a:off x="120844" y="743172"/>
            <a:ext cx="4039896" cy="3748748"/>
          </a:xfrm>
          <a:prstGeom prst="rect">
            <a:avLst/>
          </a:prstGeom>
        </p:spPr>
      </p:pic>
      <p:sp>
        <p:nvSpPr>
          <p:cNvPr id="30" name="Oval 29"/>
          <p:cNvSpPr/>
          <p:nvPr/>
        </p:nvSpPr>
        <p:spPr>
          <a:xfrm>
            <a:off x="3574960" y="990599"/>
            <a:ext cx="757538"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2587496" y="1290271"/>
            <a:ext cx="1374904"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0" name="Straight Arrow Connector 49"/>
          <p:cNvCxnSpPr/>
          <p:nvPr/>
        </p:nvCxnSpPr>
        <p:spPr>
          <a:xfrm flipV="1">
            <a:off x="2587496" y="1905001"/>
            <a:ext cx="1070104" cy="3200399"/>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8432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7" y="0"/>
            <a:ext cx="45720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800600" y="1676400"/>
            <a:ext cx="1239122" cy="461665"/>
          </a:xfrm>
          <a:prstGeom prst="rect">
            <a:avLst/>
          </a:prstGeom>
          <a:noFill/>
        </p:spPr>
        <p:txBody>
          <a:bodyPr wrap="none" rtlCol="0">
            <a:spAutoFit/>
          </a:bodyPr>
          <a:lstStyle/>
          <a:p>
            <a:r>
              <a:rPr lang="en-US" sz="2400" dirty="0"/>
              <a:t>Checked</a:t>
            </a:r>
          </a:p>
        </p:txBody>
      </p:sp>
      <p:sp>
        <p:nvSpPr>
          <p:cNvPr id="5" name="Rectangle 4"/>
          <p:cNvSpPr/>
          <p:nvPr/>
        </p:nvSpPr>
        <p:spPr>
          <a:xfrm>
            <a:off x="4800600" y="4343400"/>
            <a:ext cx="1239122" cy="461665"/>
          </a:xfrm>
          <a:prstGeom prst="rect">
            <a:avLst/>
          </a:prstGeom>
        </p:spPr>
        <p:txBody>
          <a:bodyPr wrap="none">
            <a:spAutoFit/>
          </a:bodyPr>
          <a:lstStyle/>
          <a:p>
            <a:r>
              <a:rPr lang="en-US" sz="2400" dirty="0"/>
              <a:t>Checked</a:t>
            </a:r>
          </a:p>
        </p:txBody>
      </p:sp>
      <p:sp>
        <p:nvSpPr>
          <p:cNvPr id="8" name="Rectangle 7"/>
          <p:cNvSpPr/>
          <p:nvPr/>
        </p:nvSpPr>
        <p:spPr>
          <a:xfrm>
            <a:off x="4781044" y="5374751"/>
            <a:ext cx="1258678" cy="461665"/>
          </a:xfrm>
          <a:prstGeom prst="rect">
            <a:avLst/>
          </a:prstGeom>
        </p:spPr>
        <p:txBody>
          <a:bodyPr wrap="none">
            <a:spAutoFit/>
          </a:bodyPr>
          <a:lstStyle/>
          <a:p>
            <a:r>
              <a:rPr lang="en-US" sz="2400" dirty="0"/>
              <a:t>Uncheck</a:t>
            </a:r>
          </a:p>
        </p:txBody>
      </p:sp>
      <p:sp>
        <p:nvSpPr>
          <p:cNvPr id="9" name="TextBox 8"/>
          <p:cNvSpPr txBox="1"/>
          <p:nvPr/>
        </p:nvSpPr>
        <p:spPr>
          <a:xfrm>
            <a:off x="4781044" y="609600"/>
            <a:ext cx="1381789" cy="461665"/>
          </a:xfrm>
          <a:prstGeom prst="rect">
            <a:avLst/>
          </a:prstGeom>
          <a:noFill/>
        </p:spPr>
        <p:txBody>
          <a:bodyPr wrap="none" rtlCol="0">
            <a:spAutoFit/>
          </a:bodyPr>
          <a:lstStyle/>
          <a:p>
            <a:r>
              <a:rPr lang="en-US" sz="2400" dirty="0"/>
              <a:t>Checked?</a:t>
            </a:r>
          </a:p>
        </p:txBody>
      </p:sp>
    </p:spTree>
    <p:extLst>
      <p:ext uri="{BB962C8B-B14F-4D97-AF65-F5344CB8AC3E}">
        <p14:creationId xmlns:p14="http://schemas.microsoft.com/office/powerpoint/2010/main" val="40747329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547" y="28061"/>
            <a:ext cx="7772400" cy="914400"/>
          </a:xfrm>
        </p:spPr>
        <p:txBody>
          <a:bodyPr/>
          <a:lstStyle/>
          <a:p>
            <a:r>
              <a:rPr lang="en-US" b="1" dirty="0"/>
              <a:t>First! Check for Updates!! </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46</a:t>
            </a:fld>
            <a:endParaRPr lang="en-US"/>
          </a:p>
        </p:txBody>
      </p:sp>
      <p:pic>
        <p:nvPicPr>
          <p:cNvPr id="7" name="Picture 6" descr="Screenshot_2018-05-08-08-31-3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479316"/>
            <a:ext cx="3143250" cy="5029200"/>
          </a:xfrm>
          <a:prstGeom prst="rect">
            <a:avLst/>
          </a:prstGeom>
        </p:spPr>
      </p:pic>
      <p:pic>
        <p:nvPicPr>
          <p:cNvPr id="8" name="Picture 7" descr="Screenshot_2018-05-08-08-31-48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1479316"/>
            <a:ext cx="3200400" cy="5120639"/>
          </a:xfrm>
          <a:prstGeom prst="rect">
            <a:avLst/>
          </a:prstGeom>
        </p:spPr>
      </p:pic>
      <p:sp>
        <p:nvSpPr>
          <p:cNvPr id="10" name="Oval 9"/>
          <p:cNvSpPr/>
          <p:nvPr/>
        </p:nvSpPr>
        <p:spPr>
          <a:xfrm>
            <a:off x="171450" y="2209800"/>
            <a:ext cx="3352800" cy="609600"/>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H="1">
            <a:off x="4572000" y="4419600"/>
            <a:ext cx="2743200" cy="1752600"/>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010400" y="4114800"/>
            <a:ext cx="1981200" cy="646331"/>
          </a:xfrm>
          <a:prstGeom prst="rect">
            <a:avLst/>
          </a:prstGeom>
          <a:noFill/>
        </p:spPr>
        <p:txBody>
          <a:bodyPr wrap="square" rtlCol="0">
            <a:spAutoFit/>
          </a:bodyPr>
          <a:lstStyle/>
          <a:p>
            <a:r>
              <a:rPr lang="en-US" dirty="0"/>
              <a:t>1. Click Toggle All </a:t>
            </a:r>
          </a:p>
          <a:p>
            <a:endParaRPr lang="en-US" dirty="0"/>
          </a:p>
        </p:txBody>
      </p:sp>
      <p:sp>
        <p:nvSpPr>
          <p:cNvPr id="17" name="TextBox 16"/>
          <p:cNvSpPr txBox="1"/>
          <p:nvPr/>
        </p:nvSpPr>
        <p:spPr>
          <a:xfrm>
            <a:off x="7079394" y="4913531"/>
            <a:ext cx="1981200" cy="923330"/>
          </a:xfrm>
          <a:prstGeom prst="rect">
            <a:avLst/>
          </a:prstGeom>
          <a:noFill/>
        </p:spPr>
        <p:txBody>
          <a:bodyPr wrap="square" rtlCol="0">
            <a:spAutoFit/>
          </a:bodyPr>
          <a:lstStyle/>
          <a:p>
            <a:r>
              <a:rPr lang="en-US" dirty="0"/>
              <a:t>2. Click install selected</a:t>
            </a:r>
          </a:p>
          <a:p>
            <a:endParaRPr lang="en-US" dirty="0"/>
          </a:p>
        </p:txBody>
      </p:sp>
      <p:cxnSp>
        <p:nvCxnSpPr>
          <p:cNvPr id="18" name="Straight Arrow Connector 17"/>
          <p:cNvCxnSpPr/>
          <p:nvPr/>
        </p:nvCxnSpPr>
        <p:spPr>
          <a:xfrm flipH="1">
            <a:off x="6096000" y="5562600"/>
            <a:ext cx="983394" cy="782356"/>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3" name="Rounded Rectangular Callout 2"/>
          <p:cNvSpPr/>
          <p:nvPr/>
        </p:nvSpPr>
        <p:spPr>
          <a:xfrm>
            <a:off x="6945387" y="205879"/>
            <a:ext cx="1905000" cy="1191139"/>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Don’t forget to make sure you are on </a:t>
            </a:r>
            <a:r>
              <a:rPr lang="en-US" dirty="0" err="1"/>
              <a:t>Wifi</a:t>
            </a:r>
            <a:r>
              <a:rPr lang="en-US" dirty="0"/>
              <a:t> first! </a:t>
            </a:r>
          </a:p>
        </p:txBody>
      </p:sp>
    </p:spTree>
    <p:extLst>
      <p:ext uri="{BB962C8B-B14F-4D97-AF65-F5344CB8AC3E}">
        <p14:creationId xmlns:p14="http://schemas.microsoft.com/office/powerpoint/2010/main" val="2757867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599" y="1745884"/>
            <a:ext cx="3195073" cy="511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536575"/>
            <a:ext cx="8077200" cy="758825"/>
          </a:xfrm>
        </p:spPr>
        <p:txBody>
          <a:bodyPr>
            <a:noAutofit/>
          </a:bodyPr>
          <a:lstStyle/>
          <a:p>
            <a:pPr eaLnBrk="1" hangingPunct="1"/>
            <a:r>
              <a:rPr lang="en-US" altLang="en-US" b="1" dirty="0">
                <a:cs typeface="Arial" charset="0"/>
              </a:rPr>
              <a:t>Select the appropriate form for the data you will collect and the type of site you are at</a:t>
            </a:r>
          </a:p>
        </p:txBody>
      </p:sp>
      <p:sp>
        <p:nvSpPr>
          <p:cNvPr id="14" name="Oval 13"/>
          <p:cNvSpPr/>
          <p:nvPr/>
        </p:nvSpPr>
        <p:spPr>
          <a:xfrm>
            <a:off x="4648200" y="2220912"/>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1811602055"/>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838200"/>
            <a:ext cx="8229600" cy="758825"/>
          </a:xfrm>
        </p:spPr>
        <p:txBody>
          <a:bodyPr>
            <a:normAutofit fontScale="90000"/>
          </a:bodyPr>
          <a:lstStyle/>
          <a:p>
            <a:pPr eaLnBrk="1" hangingPunct="1"/>
            <a:r>
              <a:rPr lang="en-US" altLang="en-US" sz="2800" b="1" dirty="0">
                <a:cs typeface="Arial" charset="0"/>
              </a:rPr>
              <a:t>Once you selected the form, drag your finger to THE </a:t>
            </a:r>
            <a:r>
              <a:rPr lang="en-US" altLang="en-US" b="1" dirty="0">
                <a:cs typeface="Arial" charset="0"/>
              </a:rPr>
              <a:t>RIGHT to </a:t>
            </a:r>
            <a:r>
              <a:rPr lang="en-US" altLang="en-US" sz="2800" b="1" dirty="0">
                <a:cs typeface="Arial" charset="0"/>
              </a:rPr>
              <a:t>start entering data in the tablet. You can go back at any time by swiping left. </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2910" b="18762"/>
          <a:stretch/>
        </p:blipFill>
        <p:spPr>
          <a:xfrm>
            <a:off x="2666999" y="1864894"/>
            <a:ext cx="4048125" cy="3777917"/>
          </a:xfrm>
          <a:prstGeom prst="rect">
            <a:avLst/>
          </a:prstGeom>
        </p:spPr>
      </p:pic>
    </p:spTree>
    <p:extLst>
      <p:ext uri="{BB962C8B-B14F-4D97-AF65-F5344CB8AC3E}">
        <p14:creationId xmlns:p14="http://schemas.microsoft.com/office/powerpoint/2010/main" val="133856456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2362200"/>
            <a:ext cx="3505200" cy="758825"/>
          </a:xfrm>
        </p:spPr>
        <p:txBody>
          <a:bodyPr>
            <a:noAutofit/>
          </a:bodyPr>
          <a:lstStyle/>
          <a:p>
            <a:pPr eaLnBrk="1" hangingPunct="1"/>
            <a:r>
              <a:rPr lang="en-US" altLang="en-US" b="1" dirty="0">
                <a:cs typeface="Arial" charset="0"/>
              </a:rPr>
              <a:t>Each form starts with general data about the facility you are visiting and an introduction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6063" y="381000"/>
            <a:ext cx="3862137" cy="6179419"/>
          </a:xfrm>
          <a:prstGeom prst="rect">
            <a:avLst/>
          </a:prstGeom>
        </p:spPr>
      </p:pic>
    </p:spTree>
    <p:extLst>
      <p:ext uri="{BB962C8B-B14F-4D97-AF65-F5344CB8AC3E}">
        <p14:creationId xmlns:p14="http://schemas.microsoft.com/office/powerpoint/2010/main" val="275908636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80001" y="4267200"/>
            <a:ext cx="6248400" cy="2062103"/>
          </a:xfrm>
        </p:spPr>
        <p:txBody>
          <a:bodyPr/>
          <a:lstStyle/>
          <a:p>
            <a:r>
              <a:rPr lang="en-US" dirty="0"/>
              <a:t>Overview</a:t>
            </a:r>
            <a:br>
              <a:rPr lang="en-US" dirty="0"/>
            </a:br>
            <a:r>
              <a:rPr lang="en-US" dirty="0"/>
              <a:t/>
            </a:r>
            <a:br>
              <a:rPr lang="en-US" dirty="0"/>
            </a:br>
            <a:r>
              <a:rPr lang="en-US" dirty="0"/>
              <a:t/>
            </a:r>
            <a:br>
              <a:rPr lang="en-US" dirty="0"/>
            </a:br>
            <a:r>
              <a:rPr lang="en-US" i="1" dirty="0"/>
              <a:t>Name, Title</a:t>
            </a:r>
          </a:p>
        </p:txBody>
      </p:sp>
    </p:spTree>
    <p:extLst>
      <p:ext uri="{BB962C8B-B14F-4D97-AF65-F5344CB8AC3E}">
        <p14:creationId xmlns:p14="http://schemas.microsoft.com/office/powerpoint/2010/main" val="3154786596"/>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204" y="1143474"/>
            <a:ext cx="2857796" cy="457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206" y="1143000"/>
            <a:ext cx="314325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8" name="Title 1"/>
          <p:cNvSpPr>
            <a:spLocks noGrp="1"/>
          </p:cNvSpPr>
          <p:nvPr>
            <p:ph type="title"/>
          </p:nvPr>
        </p:nvSpPr>
        <p:spPr>
          <a:xfrm>
            <a:off x="311239" y="457200"/>
            <a:ext cx="8229600" cy="758825"/>
          </a:xfrm>
        </p:spPr>
        <p:txBody>
          <a:bodyPr>
            <a:noAutofit/>
          </a:bodyPr>
          <a:lstStyle/>
          <a:p>
            <a:pPr eaLnBrk="1" hangingPunct="1"/>
            <a:r>
              <a:rPr lang="en-US" altLang="en-US" b="1" dirty="0">
                <a:cs typeface="Arial" charset="0"/>
              </a:rPr>
              <a:t>Start by selecting the facility/center you want to evaluate and his location</a:t>
            </a:r>
          </a:p>
        </p:txBody>
      </p:sp>
      <p:sp>
        <p:nvSpPr>
          <p:cNvPr id="4" name="Right Arrow 3"/>
          <p:cNvSpPr/>
          <p:nvPr/>
        </p:nvSpPr>
        <p:spPr>
          <a:xfrm>
            <a:off x="191206" y="5867400"/>
            <a:ext cx="8800393"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Title 1"/>
          <p:cNvSpPr txBox="1">
            <a:spLocks/>
          </p:cNvSpPr>
          <p:nvPr/>
        </p:nvSpPr>
        <p:spPr>
          <a:xfrm>
            <a:off x="6096000" y="4114800"/>
            <a:ext cx="2209799" cy="1219200"/>
          </a:xfrm>
          <a:prstGeom prst="rect">
            <a:avLst/>
          </a:prstGeom>
        </p:spPr>
        <p:txBody>
          <a:bodyPr vert="horz" lIns="91440" tIns="45720" rIns="91440" bIns="45720" rtlCol="0" anchor="b" anchorCtr="0">
            <a:normAutofit fontScale="6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altLang="en-US" dirty="0">
                <a:cs typeface="Arial" charset="0"/>
              </a:rPr>
              <a:t>Once the facility is selected, information about the facility/center will automatically appear. </a:t>
            </a:r>
          </a:p>
        </p:txBody>
      </p:sp>
      <p:pic>
        <p:nvPicPr>
          <p:cNvPr id="1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6096000" y="1135912"/>
            <a:ext cx="333375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358461"/>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65" y="1754187"/>
            <a:ext cx="3048000" cy="487680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807" t="22588" r="-807" b="34830"/>
          <a:stretch/>
        </p:blipFill>
        <p:spPr>
          <a:xfrm>
            <a:off x="4572000" y="2578476"/>
            <a:ext cx="4286250" cy="2920248"/>
          </a:xfrm>
          <a:prstGeom prst="rect">
            <a:avLst/>
          </a:prstGeom>
        </p:spPr>
      </p:pic>
      <p:sp>
        <p:nvSpPr>
          <p:cNvPr id="41986" name="Title 1"/>
          <p:cNvSpPr>
            <a:spLocks noGrp="1"/>
          </p:cNvSpPr>
          <p:nvPr>
            <p:ph type="title"/>
          </p:nvPr>
        </p:nvSpPr>
        <p:spPr>
          <a:xfrm>
            <a:off x="428223" y="822325"/>
            <a:ext cx="8229600" cy="758825"/>
          </a:xfrm>
        </p:spPr>
        <p:txBody>
          <a:bodyPr>
            <a:normAutofit fontScale="90000"/>
          </a:bodyPr>
          <a:lstStyle/>
          <a:p>
            <a:pPr eaLnBrk="1" hangingPunct="1"/>
            <a:r>
              <a:rPr lang="en-US" altLang="en-US" sz="2800" b="1" dirty="0">
                <a:cs typeface="Arial" charset="0"/>
              </a:rPr>
              <a:t>After selecting facility, capture the GPS coordinates </a:t>
            </a:r>
            <a:br>
              <a:rPr lang="en-US" altLang="en-US" sz="2800" b="1" dirty="0">
                <a:cs typeface="Arial" charset="0"/>
              </a:rPr>
            </a:br>
            <a:r>
              <a:rPr lang="en-US" altLang="en-US" sz="2800" b="1" dirty="0">
                <a:cs typeface="Arial" charset="0"/>
              </a:rPr>
              <a:t>of the center by clicking on the save the location coordinates button</a:t>
            </a:r>
          </a:p>
        </p:txBody>
      </p:sp>
      <p:sp>
        <p:nvSpPr>
          <p:cNvPr id="15" name="Rectangular Callout 14"/>
          <p:cNvSpPr/>
          <p:nvPr/>
        </p:nvSpPr>
        <p:spPr>
          <a:xfrm flipH="1">
            <a:off x="7531217" y="3223418"/>
            <a:ext cx="1639854" cy="741363"/>
          </a:xfrm>
          <a:prstGeom prst="wedgeRectCallout">
            <a:avLst>
              <a:gd name="adj1" fmla="val 70270"/>
              <a:gd name="adj2" fmla="val 1186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a:solidFill>
                  <a:prstClr val="white"/>
                </a:solidFill>
              </a:rPr>
              <a:t>Save the </a:t>
            </a:r>
            <a:r>
              <a:rPr lang="fr-FR" sz="1400" b="1" dirty="0" err="1">
                <a:solidFill>
                  <a:prstClr val="white"/>
                </a:solidFill>
              </a:rPr>
              <a:t>coordinates</a:t>
            </a:r>
            <a:endParaRPr lang="fr-FR" sz="1400" dirty="0">
              <a:solidFill>
                <a:prstClr val="white"/>
              </a:solidFill>
            </a:endParaRPr>
          </a:p>
        </p:txBody>
      </p:sp>
      <p:sp>
        <p:nvSpPr>
          <p:cNvPr id="17" name="Oval 16"/>
          <p:cNvSpPr/>
          <p:nvPr/>
        </p:nvSpPr>
        <p:spPr>
          <a:xfrm>
            <a:off x="6715125" y="4420393"/>
            <a:ext cx="1295400" cy="9937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4" name="Right Arrow 13"/>
          <p:cNvSpPr/>
          <p:nvPr/>
        </p:nvSpPr>
        <p:spPr>
          <a:xfrm>
            <a:off x="3629059" y="3964781"/>
            <a:ext cx="398462" cy="455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8" name="Oval 17"/>
          <p:cNvSpPr/>
          <p:nvPr/>
        </p:nvSpPr>
        <p:spPr>
          <a:xfrm>
            <a:off x="1034865" y="2438400"/>
            <a:ext cx="2057400" cy="6715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9" name="Rectangular Callout 18"/>
          <p:cNvSpPr/>
          <p:nvPr/>
        </p:nvSpPr>
        <p:spPr>
          <a:xfrm>
            <a:off x="515502" y="3223418"/>
            <a:ext cx="1676400" cy="990600"/>
          </a:xfrm>
          <a:prstGeom prst="wedgeRectCallout">
            <a:avLst>
              <a:gd name="adj1" fmla="val 89055"/>
              <a:gd name="adj2" fmla="val -7307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a:solidFill>
                  <a:prstClr val="white"/>
                </a:solidFill>
              </a:rPr>
              <a:t>Works </a:t>
            </a:r>
            <a:r>
              <a:rPr lang="fr-FR" sz="1400" b="1" dirty="0" err="1">
                <a:solidFill>
                  <a:prstClr val="white"/>
                </a:solidFill>
              </a:rPr>
              <a:t>better</a:t>
            </a:r>
            <a:r>
              <a:rPr lang="fr-FR" sz="1400" b="1" dirty="0">
                <a:solidFill>
                  <a:prstClr val="white"/>
                </a:solidFill>
              </a:rPr>
              <a:t> if </a:t>
            </a:r>
            <a:r>
              <a:rPr lang="fr-FR" sz="1400" b="1" dirty="0" err="1">
                <a:solidFill>
                  <a:prstClr val="white"/>
                </a:solidFill>
              </a:rPr>
              <a:t>you</a:t>
            </a:r>
            <a:r>
              <a:rPr lang="fr-FR" sz="1400" b="1" dirty="0">
                <a:solidFill>
                  <a:prstClr val="white"/>
                </a:solidFill>
              </a:rPr>
              <a:t> are </a:t>
            </a:r>
            <a:r>
              <a:rPr lang="fr-FR" sz="1400" b="1" dirty="0" err="1">
                <a:solidFill>
                  <a:prstClr val="white"/>
                </a:solidFill>
              </a:rPr>
              <a:t>outside</a:t>
            </a:r>
            <a:r>
              <a:rPr lang="fr-FR" sz="1400" b="1" dirty="0">
                <a:solidFill>
                  <a:prstClr val="white"/>
                </a:solidFill>
              </a:rPr>
              <a:t> to </a:t>
            </a:r>
            <a:r>
              <a:rPr lang="fr-FR" sz="1400" b="1" dirty="0" err="1">
                <a:solidFill>
                  <a:prstClr val="white"/>
                </a:solidFill>
              </a:rPr>
              <a:t>save</a:t>
            </a:r>
            <a:r>
              <a:rPr lang="fr-FR" sz="1400" b="1" dirty="0">
                <a:solidFill>
                  <a:prstClr val="white"/>
                </a:solidFill>
              </a:rPr>
              <a:t> the </a:t>
            </a:r>
            <a:r>
              <a:rPr lang="fr-FR" sz="1400" b="1" dirty="0" err="1">
                <a:solidFill>
                  <a:prstClr val="white"/>
                </a:solidFill>
              </a:rPr>
              <a:t>coordinates</a:t>
            </a:r>
            <a:endParaRPr lang="fr-FR" sz="1400" dirty="0">
              <a:solidFill>
                <a:prstClr val="white"/>
              </a:solidFill>
            </a:endParaRPr>
          </a:p>
        </p:txBody>
      </p:sp>
    </p:spTree>
    <p:extLst>
      <p:ext uri="{BB962C8B-B14F-4D97-AF65-F5344CB8AC3E}">
        <p14:creationId xmlns:p14="http://schemas.microsoft.com/office/powerpoint/2010/main" val="1455661033"/>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55088"/>
          <a:stretch/>
        </p:blipFill>
        <p:spPr>
          <a:xfrm>
            <a:off x="1371600" y="2133600"/>
            <a:ext cx="4286250" cy="3080084"/>
          </a:xfrm>
          <a:prstGeom prst="rect">
            <a:avLst/>
          </a:prstGeom>
        </p:spPr>
      </p:pic>
      <p:sp>
        <p:nvSpPr>
          <p:cNvPr id="43010" name="Title 1"/>
          <p:cNvSpPr>
            <a:spLocks noGrp="1"/>
          </p:cNvSpPr>
          <p:nvPr>
            <p:ph type="title"/>
          </p:nvPr>
        </p:nvSpPr>
        <p:spPr>
          <a:xfrm>
            <a:off x="533400" y="533400"/>
            <a:ext cx="8077200" cy="758825"/>
          </a:xfrm>
        </p:spPr>
        <p:txBody>
          <a:bodyPr>
            <a:noAutofit/>
          </a:bodyPr>
          <a:lstStyle/>
          <a:p>
            <a:pPr eaLnBrk="1" hangingPunct="1"/>
            <a:r>
              <a:rPr lang="en-US" altLang="en-US" b="1" dirty="0">
                <a:cs typeface="Arial" charset="0"/>
              </a:rPr>
              <a:t>The GPS coordinates of the center will appear in the general information of the site</a:t>
            </a:r>
          </a:p>
        </p:txBody>
      </p:sp>
      <p:sp>
        <p:nvSpPr>
          <p:cNvPr id="14" name="Oval 13"/>
          <p:cNvSpPr/>
          <p:nvPr/>
        </p:nvSpPr>
        <p:spPr>
          <a:xfrm>
            <a:off x="2486025" y="3579310"/>
            <a:ext cx="2057400" cy="11049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7" name="Rectangular Callout 16"/>
          <p:cNvSpPr/>
          <p:nvPr/>
        </p:nvSpPr>
        <p:spPr>
          <a:xfrm>
            <a:off x="6172200" y="2057400"/>
            <a:ext cx="2057400" cy="1279525"/>
          </a:xfrm>
          <a:prstGeom prst="wedgeRectCallout">
            <a:avLst>
              <a:gd name="adj1" fmla="val -128535"/>
              <a:gd name="adj2" fmla="val 10606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prstClr val="white"/>
                </a:solidFill>
              </a:rPr>
              <a:t>PLEASE ENSURE </a:t>
            </a:r>
          </a:p>
          <a:p>
            <a:pPr algn="ctr">
              <a:defRPr/>
            </a:pPr>
            <a:r>
              <a:rPr lang="en-US" sz="1200" b="1" dirty="0">
                <a:solidFill>
                  <a:prstClr val="white"/>
                </a:solidFill>
              </a:rPr>
              <a:t>that the geo-tracking coordinates appear on the page of the general information of the center.</a:t>
            </a:r>
            <a:endParaRPr lang="en-US" sz="1200" dirty="0">
              <a:solidFill>
                <a:prstClr val="white"/>
              </a:solidFill>
            </a:endParaRPr>
          </a:p>
        </p:txBody>
      </p:sp>
    </p:spTree>
    <p:extLst>
      <p:ext uri="{BB962C8B-B14F-4D97-AF65-F5344CB8AC3E}">
        <p14:creationId xmlns:p14="http://schemas.microsoft.com/office/powerpoint/2010/main" val="421901857"/>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91000"/>
            <a:ext cx="6781800" cy="2062103"/>
          </a:xfrm>
        </p:spPr>
        <p:txBody>
          <a:bodyPr/>
          <a:lstStyle/>
          <a:p>
            <a:r>
              <a:rPr lang="en-US" dirty="0"/>
              <a:t>Capability Maturity Model</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53</a:t>
            </a:fld>
            <a:endParaRPr lang="en-US"/>
          </a:p>
        </p:txBody>
      </p:sp>
    </p:spTree>
    <p:extLst>
      <p:ext uri="{BB962C8B-B14F-4D97-AF65-F5344CB8AC3E}">
        <p14:creationId xmlns:p14="http://schemas.microsoft.com/office/powerpoint/2010/main" val="1569341101"/>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696767" cy="4572000"/>
          </a:xfrm>
        </p:spPr>
        <p:txBody>
          <a:bodyPr>
            <a:normAutofit/>
          </a:bodyPr>
          <a:lstStyle/>
          <a:p>
            <a:pPr marL="0" indent="0">
              <a:buNone/>
            </a:pPr>
            <a:r>
              <a:rPr lang="en-US" b="1" dirty="0">
                <a:solidFill>
                  <a:schemeClr val="tx1">
                    <a:lumMod val="75000"/>
                    <a:lumOff val="25000"/>
                  </a:schemeClr>
                </a:solidFill>
              </a:rPr>
              <a:t>The Capability Maturity Model measures capability and functionality assessment utilizing questionnaires across 11 functional areas of the supply chain. </a:t>
            </a:r>
          </a:p>
          <a:p>
            <a:pPr marL="0" indent="0">
              <a:buNone/>
            </a:pPr>
            <a:r>
              <a:rPr lang="en-US" dirty="0">
                <a:solidFill>
                  <a:schemeClr val="tx1">
                    <a:lumMod val="75000"/>
                    <a:lumOff val="25000"/>
                  </a:schemeClr>
                </a:solidFill>
              </a:rPr>
              <a:t>Each questionnaire, includes a supervisory interview to validate results and requires the validation of supporting documents. </a:t>
            </a:r>
          </a:p>
          <a:p>
            <a:pPr marL="0" indent="0">
              <a:buNone/>
            </a:pPr>
            <a:r>
              <a:rPr lang="en-US" dirty="0">
                <a:solidFill>
                  <a:schemeClr val="tx1">
                    <a:lumMod val="75000"/>
                    <a:lumOff val="25000"/>
                  </a:schemeClr>
                </a:solidFill>
              </a:rPr>
              <a:t>An update to NSCA 2.0 is that all questions are binary to ensure objectivity.</a:t>
            </a:r>
          </a:p>
          <a:p>
            <a:pPr marL="0" indent="0">
              <a:buNone/>
            </a:pP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54</a:t>
            </a:fld>
            <a:endParaRPr lang="en-US"/>
          </a:p>
        </p:txBody>
      </p:sp>
      <p:sp>
        <p:nvSpPr>
          <p:cNvPr id="6" name="Title 5"/>
          <p:cNvSpPr>
            <a:spLocks noGrp="1"/>
          </p:cNvSpPr>
          <p:nvPr>
            <p:ph type="title"/>
          </p:nvPr>
        </p:nvSpPr>
        <p:spPr>
          <a:xfrm>
            <a:off x="403860" y="545820"/>
            <a:ext cx="7772400" cy="523220"/>
          </a:xfrm>
        </p:spPr>
        <p:txBody>
          <a:bodyPr/>
          <a:lstStyle/>
          <a:p>
            <a:r>
              <a:rPr lang="en-US" b="1" dirty="0"/>
              <a:t>CAPABILITY MATURITY MODEL (CMM)</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9" name="Object 8"/>
          <p:cNvGraphicFramePr>
            <a:graphicFrameLocks noChangeAspect="1"/>
          </p:cNvGraphicFramePr>
          <p:nvPr>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8338" name="Document" r:id="rId3" imgW="6311976" imgH="8821947" progId="Word.Document.12">
                  <p:embed/>
                </p:oleObj>
              </mc:Choice>
              <mc:Fallback>
                <p:oleObj name="Document" r:id="rId3" imgW="6311976" imgH="8821947" progId="Word.Document.12">
                  <p:embed/>
                  <p:pic>
                    <p:nvPicPr>
                      <p:cNvPr id="0" name=""/>
                      <p:cNvPicPr/>
                      <p:nvPr/>
                    </p:nvPicPr>
                    <p:blipFill>
                      <a:blip r:embed="rId4"/>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202579267"/>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8305800" cy="5454134"/>
          </a:xfrm>
        </p:spPr>
        <p:txBody>
          <a:bodyPr>
            <a:normAutofit lnSpcReduction="10000"/>
          </a:bodyPr>
          <a:lstStyle/>
          <a:p>
            <a:r>
              <a:rPr lang="en-US" sz="2400" dirty="0">
                <a:solidFill>
                  <a:schemeClr val="tx1">
                    <a:lumMod val="75000"/>
                    <a:lumOff val="25000"/>
                  </a:schemeClr>
                </a:solidFill>
              </a:rPr>
              <a:t>Borrowed from the private sector.</a:t>
            </a:r>
          </a:p>
          <a:p>
            <a:pPr lvl="1"/>
            <a:r>
              <a:rPr lang="en-US" sz="2400" dirty="0">
                <a:solidFill>
                  <a:schemeClr val="tx1">
                    <a:lumMod val="75000"/>
                    <a:lumOff val="25000"/>
                  </a:schemeClr>
                </a:solidFill>
              </a:rPr>
              <a:t>Used for Software Development, Supply Chain, US Department of Defense</a:t>
            </a:r>
          </a:p>
          <a:p>
            <a:r>
              <a:rPr lang="en-US" sz="2400" dirty="0" err="1">
                <a:solidFill>
                  <a:schemeClr val="tx1">
                    <a:lumMod val="75000"/>
                    <a:lumOff val="25000"/>
                  </a:schemeClr>
                </a:solidFill>
              </a:rPr>
              <a:t>Lochamy</a:t>
            </a:r>
            <a:r>
              <a:rPr lang="en-US" sz="2400" dirty="0">
                <a:solidFill>
                  <a:schemeClr val="tx1">
                    <a:lumMod val="75000"/>
                    <a:lumOff val="25000"/>
                  </a:schemeClr>
                </a:solidFill>
              </a:rPr>
              <a:t> and McCormack developed, after seeing gaps in explanations for weak/strong performance. </a:t>
            </a:r>
          </a:p>
          <a:p>
            <a:r>
              <a:rPr lang="en-US" sz="2400" dirty="0">
                <a:solidFill>
                  <a:schemeClr val="tx1">
                    <a:lumMod val="75000"/>
                    <a:lumOff val="25000"/>
                  </a:schemeClr>
                </a:solidFill>
              </a:rPr>
              <a:t>Originally, the CMM was divided into five levels (Ad hoc to Integrated).</a:t>
            </a:r>
          </a:p>
          <a:p>
            <a:r>
              <a:rPr lang="en-US" sz="2400" dirty="0">
                <a:solidFill>
                  <a:schemeClr val="tx1">
                    <a:lumMod val="75000"/>
                    <a:lumOff val="25000"/>
                  </a:schemeClr>
                </a:solidFill>
              </a:rPr>
              <a:t>Refined now, for ease of data collection into binary questions, where questions are scored and weighted depending on their relative need to ensure functionality. </a:t>
            </a:r>
          </a:p>
          <a:p>
            <a:pPr lvl="1"/>
            <a:r>
              <a:rPr lang="en-US" sz="2400" dirty="0">
                <a:solidFill>
                  <a:schemeClr val="tx1">
                    <a:lumMod val="75000"/>
                    <a:lumOff val="25000"/>
                  </a:schemeClr>
                </a:solidFill>
              </a:rPr>
              <a:t>Most questions are yes/no.</a:t>
            </a:r>
          </a:p>
          <a:p>
            <a:r>
              <a:rPr lang="en-US" sz="2400" dirty="0">
                <a:solidFill>
                  <a:schemeClr val="tx1">
                    <a:lumMod val="75000"/>
                    <a:lumOff val="25000"/>
                  </a:schemeClr>
                </a:solidFill>
              </a:rPr>
              <a:t>1 modules for each of 11 functional areas (KPIs compliment each module).</a:t>
            </a: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55</a:t>
            </a:fld>
            <a:endParaRPr lang="en-US"/>
          </a:p>
        </p:txBody>
      </p:sp>
      <p:sp>
        <p:nvSpPr>
          <p:cNvPr id="6" name="Title 5"/>
          <p:cNvSpPr>
            <a:spLocks noGrp="1"/>
          </p:cNvSpPr>
          <p:nvPr>
            <p:ph type="title"/>
          </p:nvPr>
        </p:nvSpPr>
        <p:spPr>
          <a:xfrm>
            <a:off x="373038" y="391180"/>
            <a:ext cx="8008961" cy="523220"/>
          </a:xfrm>
        </p:spPr>
        <p:txBody>
          <a:bodyPr/>
          <a:lstStyle/>
          <a:p>
            <a:r>
              <a:rPr lang="en-US" b="1" dirty="0"/>
              <a:t>CMM – ADAPTATION TO NSCA</a:t>
            </a:r>
          </a:p>
        </p:txBody>
      </p:sp>
    </p:spTree>
    <p:extLst>
      <p:ext uri="{BB962C8B-B14F-4D97-AF65-F5344CB8AC3E}">
        <p14:creationId xmlns:p14="http://schemas.microsoft.com/office/powerpoint/2010/main" val="2130943287"/>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1757" y="419100"/>
            <a:ext cx="8534401" cy="914400"/>
          </a:xfrm>
        </p:spPr>
        <p:txBody>
          <a:bodyPr>
            <a:normAutofit/>
          </a:bodyPr>
          <a:lstStyle/>
          <a:p>
            <a:pPr algn="ctr"/>
            <a:r>
              <a:rPr lang="en-US" sz="2400" b="1" dirty="0"/>
              <a:t>NSCA 2.0 HAS 11 FUNCTIONAL AREAS THAT ARE MEASURED AS PART OF THE ASSESSMENT</a:t>
            </a:r>
          </a:p>
        </p:txBody>
      </p:sp>
      <p:sp>
        <p:nvSpPr>
          <p:cNvPr id="83" name="Slide Number Placeholder 3"/>
          <p:cNvSpPr>
            <a:spLocks noGrp="1"/>
          </p:cNvSpPr>
          <p:nvPr>
            <p:ph type="sldNum" sz="quarter" idx="10"/>
          </p:nvPr>
        </p:nvSpPr>
        <p:spPr>
          <a:xfrm>
            <a:off x="6992103" y="6389928"/>
            <a:ext cx="2044700" cy="425739"/>
          </a:xfrm>
        </p:spPr>
        <p:txBody>
          <a:bodyPr/>
          <a:lstStyle/>
          <a:p>
            <a:fld id="{A68742CE-0441-40DD-9C59-FF6ADAD92323}" type="slidenum">
              <a:rPr lang="en-US" smtClean="0">
                <a:solidFill>
                  <a:srgbClr val="000000"/>
                </a:solidFill>
              </a:rPr>
              <a:pPr/>
              <a:t>56</a:t>
            </a:fld>
            <a:endParaRPr lang="en-US">
              <a:solidFill>
                <a:srgbClr val="000000"/>
              </a:solidFill>
            </a:endParaRPr>
          </a:p>
        </p:txBody>
      </p:sp>
      <p:graphicFrame>
        <p:nvGraphicFramePr>
          <p:cNvPr id="10" name="Diagram 9"/>
          <p:cNvGraphicFramePr/>
          <p:nvPr>
            <p:extLst>
              <p:ext uri="{D42A27DB-BD31-4B8C-83A1-F6EECF244321}">
                <p14:modId xmlns:p14="http://schemas.microsoft.com/office/powerpoint/2010/main" val="2909574378"/>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a:r>
              <a:rPr lang="en-US" dirty="0">
                <a:solidFill>
                  <a:schemeClr val="bg1"/>
                </a:solidFill>
              </a:rPr>
              <a:t>ENVIRONMENT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a:r>
              <a:rPr lang="en-US" sz="1200" dirty="0">
                <a:solidFill>
                  <a:schemeClr val="bg1"/>
                </a:solidFill>
              </a:rPr>
              <a:t>Central  &gt; Intermediate  &gt;  Peripheral </a:t>
            </a:r>
          </a:p>
        </p:txBody>
      </p:sp>
    </p:spTree>
    <p:extLst>
      <p:ext uri="{BB962C8B-B14F-4D97-AF65-F5344CB8AC3E}">
        <p14:creationId xmlns:p14="http://schemas.microsoft.com/office/powerpoint/2010/main" val="282492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228600" y="914400"/>
            <a:ext cx="7772400" cy="914400"/>
          </a:xfrm>
        </p:spPr>
        <p:txBody>
          <a:bodyPr>
            <a:normAutofit fontScale="90000"/>
          </a:bodyPr>
          <a:lstStyle/>
          <a:p>
            <a:r>
              <a:rPr lang="en-US" altLang="en-US" dirty="0">
                <a:latin typeface="Gill Sans MT" pitchFamily="34" charset="0"/>
                <a:cs typeface="Gill Sans MT" pitchFamily="34" charset="0"/>
              </a:rPr>
              <a:t>Definitions of Level of Maturity and Contribution to the Overall CMM Score</a:t>
            </a:r>
            <a:endParaRPr lang="en-US" altLang="en-US" strike="sngStrike" dirty="0">
              <a:latin typeface="Gill Sans MT" pitchFamily="34" charset="0"/>
              <a:cs typeface="Gill Sans MT"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4145588866"/>
              </p:ext>
            </p:extLst>
          </p:nvPr>
        </p:nvGraphicFramePr>
        <p:xfrm>
          <a:off x="191067" y="1981200"/>
          <a:ext cx="5063321" cy="4203536"/>
        </p:xfrm>
        <a:graphic>
          <a:graphicData uri="http://schemas.openxmlformats.org/drawingml/2006/table">
            <a:tbl>
              <a:tblPr firstRow="1" firstCol="1">
                <a:tableStyleId>{6E25E649-3F16-4E02-A733-19D2CDBF48F0}</a:tableStyleId>
              </a:tblPr>
              <a:tblGrid>
                <a:gridCol w="1637733">
                  <a:extLst>
                    <a:ext uri="{9D8B030D-6E8A-4147-A177-3AD203B41FA5}">
                      <a16:colId xmlns:a16="http://schemas.microsoft.com/office/drawing/2014/main" xmlns="" val="20000"/>
                    </a:ext>
                  </a:extLst>
                </a:gridCol>
                <a:gridCol w="1542197">
                  <a:extLst>
                    <a:ext uri="{9D8B030D-6E8A-4147-A177-3AD203B41FA5}">
                      <a16:colId xmlns:a16="http://schemas.microsoft.com/office/drawing/2014/main" xmlns="" val="20001"/>
                    </a:ext>
                  </a:extLst>
                </a:gridCol>
                <a:gridCol w="1883391">
                  <a:extLst>
                    <a:ext uri="{9D8B030D-6E8A-4147-A177-3AD203B41FA5}">
                      <a16:colId xmlns:a16="http://schemas.microsoft.com/office/drawing/2014/main" xmlns="" val="20002"/>
                    </a:ext>
                  </a:extLst>
                </a:gridCol>
              </a:tblGrid>
              <a:tr h="762000">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Level of Maturity</a:t>
                      </a:r>
                      <a:r>
                        <a:rPr kumimoji="0" lang="en-US" altLang="en-US" sz="1600" u="none" strike="noStrike" cap="none" normalizeH="0" baseline="0" dirty="0">
                          <a:ln>
                            <a:noFill/>
                          </a:ln>
                          <a:solidFill>
                            <a:schemeClr val="bg1"/>
                          </a:solidFill>
                          <a:effectLst/>
                        </a:rPr>
                        <a:t> </a:t>
                      </a:r>
                      <a:r>
                        <a:rPr kumimoji="0" lang="en-US"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en-US" altLang="en-US" sz="1400" u="none" strike="noStrike" cap="none" normalizeH="0" baseline="0" dirty="0">
                        <a:ln>
                          <a:noFill/>
                        </a:ln>
                        <a:solidFill>
                          <a:schemeClr val="bg1"/>
                        </a:solidFill>
                        <a:effectLst/>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u="none" strike="noStrike" cap="none" normalizeH="0" baseline="0" dirty="0">
                          <a:ln>
                            <a:noFill/>
                          </a:ln>
                          <a:solidFill>
                            <a:schemeClr val="bg1"/>
                          </a:solidFill>
                          <a:effectLst/>
                        </a:rPr>
                        <a:t>Definition</a:t>
                      </a:r>
                      <a:endPar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rPr>
                        <a:t>Inventory Example</a:t>
                      </a:r>
                    </a:p>
                  </a:txBody>
                  <a:tcPr marL="91448" marR="91448" marT="45772" marB="45772" anchor="ctr" horzOverflow="overflow"/>
                </a:tc>
                <a:extLst>
                  <a:ext uri="{0D108BD9-81ED-4DB2-BD59-A6C34878D82A}">
                    <a16:rowId xmlns:a16="http://schemas.microsoft.com/office/drawing/2014/main" xmlns="" val="10000"/>
                  </a:ext>
                </a:extLst>
              </a:tr>
              <a:tr h="82770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Basic</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(50%)</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Must have </a:t>
                      </a:r>
                      <a:r>
                        <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capabilities and resources</a:t>
                      </a: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stock cards</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1"/>
                  </a:ext>
                </a:extLst>
              </a:tr>
              <a:tr h="67350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Intermediate</a:t>
                      </a:r>
                      <a:br>
                        <a:rPr kumimoji="0" lang="en-US" altLang="en-US" sz="1800" u="none" strike="noStrike" cap="none" normalizeH="0" baseline="0" dirty="0">
                          <a:ln>
                            <a:noFill/>
                          </a:ln>
                          <a:solidFill>
                            <a:schemeClr val="bg1"/>
                          </a:solidFill>
                          <a:effectLst/>
                        </a:rPr>
                      </a:br>
                      <a:r>
                        <a:rPr kumimoji="0" lang="en-US" altLang="en-US" sz="1800" u="none" strike="noStrike" cap="none" normalizeH="0" baseline="0" dirty="0">
                          <a:ln>
                            <a:noFill/>
                          </a:ln>
                          <a:solidFill>
                            <a:schemeClr val="bg1"/>
                          </a:solidFill>
                          <a:effectLst/>
                        </a:rPr>
                        <a:t>(30%)</a:t>
                      </a:r>
                      <a:endPar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Important, but not must-have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excel sheet</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2"/>
                  </a:ext>
                </a:extLst>
              </a:tr>
              <a:tr h="89545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Advanced</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(15%)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Nice-to-have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 dispensing and stock </a:t>
                      </a:r>
                      <a:r>
                        <a:rPr kumimoji="0" lang="en-GB" altLang="en-US" sz="1800" u="none" strike="noStrike" kern="1200" cap="none" normalizeH="0" baseline="0" dirty="0" err="1">
                          <a:ln>
                            <a:noFill/>
                          </a:ln>
                          <a:solidFill>
                            <a:srgbClr val="635C5B"/>
                          </a:solidFill>
                          <a:effectLst/>
                          <a:latin typeface="Gill Sans MT" pitchFamily="34" charset="0"/>
                          <a:ea typeface="Gill Sans MT" pitchFamily="34" charset="0"/>
                          <a:cs typeface="Gill Sans MT" pitchFamily="34" charset="0"/>
                        </a:rPr>
                        <a:t>mgmt</a:t>
                      </a: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 electronic tool</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3"/>
                  </a:ext>
                </a:extLst>
              </a:tr>
              <a:tr h="95331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State of  Art (SOA)</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As deployed by leading global logistics orgs.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ERP system for stock </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4"/>
                  </a:ext>
                </a:extLst>
              </a:tr>
            </a:tbl>
          </a:graphicData>
        </a:graphic>
      </p:graphicFrame>
      <p:sp>
        <p:nvSpPr>
          <p:cNvPr id="44064" name="TextBox 7"/>
          <p:cNvSpPr txBox="1">
            <a:spLocks noChangeArrowheads="1"/>
          </p:cNvSpPr>
          <p:nvPr/>
        </p:nvSpPr>
        <p:spPr bwMode="auto">
          <a:xfrm>
            <a:off x="258762" y="6217592"/>
            <a:ext cx="6037263" cy="461665"/>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1200" b="1" i="1" dirty="0"/>
              <a:t>Minimal capability to successfully operate a supply chain  system  = </a:t>
            </a:r>
            <a:r>
              <a:rPr lang="en-GB" altLang="en-US" sz="1200" b="1" i="1" dirty="0"/>
              <a:t>must-have policies, structures, processes, procedures, tools, indicators, reports.</a:t>
            </a:r>
            <a:endParaRPr lang="en-US" altLang="en-US" sz="1200" b="1" i="1" dirty="0"/>
          </a:p>
        </p:txBody>
      </p:sp>
      <p:sp>
        <p:nvSpPr>
          <p:cNvPr id="3" name="TextBox 2"/>
          <p:cNvSpPr txBox="1"/>
          <p:nvPr/>
        </p:nvSpPr>
        <p:spPr>
          <a:xfrm>
            <a:off x="5667369" y="2776822"/>
            <a:ext cx="3275463" cy="2977738"/>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Each question is scored</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individual scores at each maturity level is the max for that level </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all scores creates a total score for that module</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It is possible to have a mix of basic and  higher maturity capabilities</a:t>
            </a:r>
          </a:p>
        </p:txBody>
      </p:sp>
      <p:sp>
        <p:nvSpPr>
          <p:cNvPr id="10" name="Title 1"/>
          <p:cNvSpPr txBox="1">
            <a:spLocks/>
          </p:cNvSpPr>
          <p:nvPr/>
        </p:nvSpPr>
        <p:spPr bwMode="auto">
          <a:xfrm>
            <a:off x="191068" y="228600"/>
            <a:ext cx="8792596"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a:defRPr/>
            </a:pPr>
            <a:r>
              <a:rPr lang="en-US" sz="3200" dirty="0"/>
              <a:t>Overall Capability Maturity Model Score</a:t>
            </a:r>
            <a:endParaRPr lang="en-US" sz="3200" strike="sngStrike" dirty="0"/>
          </a:p>
        </p:txBody>
      </p:sp>
      <p:sp>
        <p:nvSpPr>
          <p:cNvPr id="2" name="Slide Number Placeholder 1"/>
          <p:cNvSpPr>
            <a:spLocks noGrp="1"/>
          </p:cNvSpPr>
          <p:nvPr>
            <p:ph type="sldNum" sz="quarter" idx="12"/>
          </p:nvPr>
        </p:nvSpPr>
        <p:spPr/>
        <p:txBody>
          <a:bodyPr/>
          <a:lstStyle/>
          <a:p>
            <a:fld id="{B9F1CF4F-F94A-4E72-8A7A-1D90E0D98BB3}" type="slidenum">
              <a:rPr lang="en-US" altLang="en-US" smtClean="0"/>
              <a:pPr/>
              <a:t>57</a:t>
            </a:fld>
            <a:endParaRPr lang="en-US" altLang="en-US"/>
          </a:p>
        </p:txBody>
      </p:sp>
    </p:spTree>
    <p:extLst>
      <p:ext uri="{BB962C8B-B14F-4D97-AF65-F5344CB8AC3E}">
        <p14:creationId xmlns:p14="http://schemas.microsoft.com/office/powerpoint/2010/main" val="290014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1940"/>
            <a:ext cx="6824663" cy="609600"/>
          </a:xfrm>
        </p:spPr>
        <p:txBody>
          <a:bodyPr>
            <a:normAutofit/>
          </a:bodyPr>
          <a:lstStyle/>
          <a:p>
            <a:r>
              <a:rPr lang="en-US" dirty="0"/>
              <a:t>Country X NSCA 2.0 LMIS CMM Findings</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58</a:t>
            </a:fld>
            <a:endParaRPr lang="en-US" altLang="en-US"/>
          </a:p>
        </p:txBody>
      </p:sp>
      <p:pic>
        <p:nvPicPr>
          <p:cNvPr id="5" name="Picture 4"/>
          <p:cNvPicPr/>
          <p:nvPr/>
        </p:nvPicPr>
        <p:blipFill>
          <a:blip r:embed="rId2">
            <a:extLst>
              <a:ext uri="{28A0092B-C50C-407E-A947-70E740481C1C}">
                <a14:useLocalDpi xmlns:a14="http://schemas.microsoft.com/office/drawing/2010/main"/>
              </a:ext>
            </a:extLst>
          </a:blip>
          <a:srcRect/>
          <a:stretch>
            <a:fillRect/>
          </a:stretch>
        </p:blipFill>
        <p:spPr bwMode="auto">
          <a:xfrm>
            <a:off x="242888" y="1219201"/>
            <a:ext cx="8901112" cy="5257799"/>
          </a:xfrm>
          <a:prstGeom prst="rect">
            <a:avLst/>
          </a:prstGeom>
          <a:noFill/>
        </p:spPr>
      </p:pic>
      <p:sp>
        <p:nvSpPr>
          <p:cNvPr id="7" name="Rectangle 6"/>
          <p:cNvSpPr/>
          <p:nvPr/>
        </p:nvSpPr>
        <p:spPr bwMode="auto">
          <a:xfrm>
            <a:off x="3386136" y="6129338"/>
            <a:ext cx="842963" cy="2286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6" name="TextBox 5"/>
          <p:cNvSpPr txBox="1"/>
          <p:nvPr/>
        </p:nvSpPr>
        <p:spPr>
          <a:xfrm>
            <a:off x="3321841" y="6087548"/>
            <a:ext cx="842963" cy="230832"/>
          </a:xfrm>
          <a:prstGeom prst="rect">
            <a:avLst/>
          </a:prstGeom>
          <a:noFill/>
        </p:spPr>
        <p:txBody>
          <a:bodyPr wrap="square" rtlCol="0">
            <a:spAutoFit/>
          </a:bodyPr>
          <a:lstStyle/>
          <a:p>
            <a:r>
              <a:rPr lang="en-US" sz="900" dirty="0"/>
              <a:t>Basic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5164932" y="609600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0" name="Rectangle 9"/>
          <p:cNvSpPr/>
          <p:nvPr/>
        </p:nvSpPr>
        <p:spPr bwMode="auto">
          <a:xfrm>
            <a:off x="5932882" y="6100762"/>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1" name="TextBox 10"/>
          <p:cNvSpPr txBox="1"/>
          <p:nvPr/>
        </p:nvSpPr>
        <p:spPr>
          <a:xfrm>
            <a:off x="4332679" y="6087548"/>
            <a:ext cx="842963" cy="230832"/>
          </a:xfrm>
          <a:prstGeom prst="rect">
            <a:avLst/>
          </a:prstGeom>
          <a:noFill/>
        </p:spPr>
        <p:txBody>
          <a:bodyPr wrap="square" rtlCol="0">
            <a:spAutoFit/>
          </a:bodyPr>
          <a:lstStyle/>
          <a:p>
            <a:r>
              <a:rPr lang="en-US" sz="900" dirty="0"/>
              <a:t>Intermediate </a:t>
            </a:r>
          </a:p>
        </p:txBody>
      </p:sp>
      <p:sp>
        <p:nvSpPr>
          <p:cNvPr id="12" name="TextBox 11"/>
          <p:cNvSpPr txBox="1"/>
          <p:nvPr/>
        </p:nvSpPr>
        <p:spPr>
          <a:xfrm>
            <a:off x="5111349" y="6087548"/>
            <a:ext cx="842963" cy="230832"/>
          </a:xfrm>
          <a:prstGeom prst="rect">
            <a:avLst/>
          </a:prstGeom>
          <a:noFill/>
        </p:spPr>
        <p:txBody>
          <a:bodyPr wrap="square" rtlCol="0">
            <a:spAutoFit/>
          </a:bodyPr>
          <a:lstStyle/>
          <a:p>
            <a:r>
              <a:rPr lang="en-US" sz="900" dirty="0"/>
              <a:t>Advanced</a:t>
            </a:r>
          </a:p>
        </p:txBody>
      </p:sp>
      <p:sp>
        <p:nvSpPr>
          <p:cNvPr id="13" name="TextBox 12"/>
          <p:cNvSpPr txBox="1"/>
          <p:nvPr/>
        </p:nvSpPr>
        <p:spPr>
          <a:xfrm>
            <a:off x="5900735" y="6083086"/>
            <a:ext cx="1246585" cy="230832"/>
          </a:xfrm>
          <a:prstGeom prst="rect">
            <a:avLst/>
          </a:prstGeom>
          <a:noFill/>
        </p:spPr>
        <p:txBody>
          <a:bodyPr wrap="square" rtlCol="0">
            <a:spAutoFit/>
          </a:bodyPr>
          <a:lstStyle/>
          <a:p>
            <a:r>
              <a:rPr lang="en-US" sz="900" dirty="0"/>
              <a:t>State of the Art</a:t>
            </a:r>
          </a:p>
        </p:txBody>
      </p:sp>
    </p:spTree>
    <p:extLst>
      <p:ext uri="{BB962C8B-B14F-4D97-AF65-F5344CB8AC3E}">
        <p14:creationId xmlns:p14="http://schemas.microsoft.com/office/powerpoint/2010/main" val="3237204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131655"/>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r>
              <a:rPr lang="en-US" sz="3000" dirty="0"/>
              <a:t>CMM Heat Map - By function and level</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59</a:t>
            </a:fld>
            <a:endParaRPr lang="en-US" altLang="en-US"/>
          </a:p>
        </p:txBody>
      </p:sp>
      <p:pic>
        <p:nvPicPr>
          <p:cNvPr id="6" name="Picture 5"/>
          <p:cNvPicPr/>
          <p:nvPr/>
        </p:nvPicPr>
        <p:blipFill rotWithShape="1">
          <a:blip r:embed="rId3">
            <a:extLst>
              <a:ext uri="{28A0092B-C50C-407E-A947-70E740481C1C}">
                <a14:useLocalDpi xmlns:a14="http://schemas.microsoft.com/office/drawing/2010/main" val="0"/>
              </a:ext>
            </a:extLst>
          </a:blip>
          <a:srcRect b="18184"/>
          <a:stretch/>
        </p:blipFill>
        <p:spPr bwMode="auto">
          <a:xfrm>
            <a:off x="381000" y="1066801"/>
            <a:ext cx="8305800" cy="4469842"/>
          </a:xfrm>
          <a:prstGeom prst="rect">
            <a:avLst/>
          </a:prstGeom>
          <a:noFill/>
          <a:ln>
            <a:noFill/>
          </a:ln>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5715000"/>
            <a:ext cx="8229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9846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3400" y="487551"/>
            <a:ext cx="6400800" cy="523220"/>
          </a:xfrm>
          <a:prstGeom prst="rect">
            <a:avLst/>
          </a:prstGeom>
          <a:noFill/>
        </p:spPr>
        <p:txBody>
          <a:bodyPr wrap="square" rtlCol="0">
            <a:spAutoFit/>
          </a:bodyPr>
          <a:lstStyle/>
          <a:p>
            <a:r>
              <a:rPr lang="en-US" sz="2800" b="1" dirty="0">
                <a:solidFill>
                  <a:srgbClr val="BA0C2F"/>
                </a:solidFill>
              </a:rPr>
              <a:t>TRAINING AGENDA</a:t>
            </a:r>
          </a:p>
        </p:txBody>
      </p:sp>
      <p:sp>
        <p:nvSpPr>
          <p:cNvPr id="8" name="Content Placeholder 2"/>
          <p:cNvSpPr txBox="1">
            <a:spLocks/>
          </p:cNvSpPr>
          <p:nvPr/>
        </p:nvSpPr>
        <p:spPr bwMode="auto">
          <a:xfrm>
            <a:off x="1295400" y="2209800"/>
            <a:ext cx="6858000" cy="3048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spcAft>
                <a:spcPts val="1200"/>
              </a:spcAft>
              <a:buFont typeface="Wingdings" pitchFamily="2" charset="2"/>
              <a:buChar char="Ø"/>
            </a:pPr>
            <a:endParaRPr lang="en-US" sz="2800" dirty="0"/>
          </a:p>
        </p:txBody>
      </p:sp>
      <p:graphicFrame>
        <p:nvGraphicFramePr>
          <p:cNvPr id="10" name="Diagram 9"/>
          <p:cNvGraphicFramePr/>
          <p:nvPr>
            <p:extLst>
              <p:ext uri="{D42A27DB-BD31-4B8C-83A1-F6EECF244321}">
                <p14:modId xmlns:p14="http://schemas.microsoft.com/office/powerpoint/2010/main" val="3310495127"/>
              </p:ext>
            </p:extLst>
          </p:nvPr>
        </p:nvGraphicFramePr>
        <p:xfrm>
          <a:off x="304800" y="1371600"/>
          <a:ext cx="8686799"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9207046"/>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85800"/>
          </a:xfrm>
        </p:spPr>
        <p:txBody>
          <a:bodyPr>
            <a:normAutofit/>
          </a:bodyPr>
          <a:lstStyle/>
          <a:p>
            <a:r>
              <a:rPr lang="en-US" b="1" dirty="0"/>
              <a:t>Notes sections</a:t>
            </a:r>
          </a:p>
        </p:txBody>
      </p:sp>
      <p:sp>
        <p:nvSpPr>
          <p:cNvPr id="3" name="Content Placeholder 2"/>
          <p:cNvSpPr>
            <a:spLocks noGrp="1"/>
          </p:cNvSpPr>
          <p:nvPr>
            <p:ph idx="1"/>
          </p:nvPr>
        </p:nvSpPr>
        <p:spPr>
          <a:xfrm>
            <a:off x="685800" y="1295400"/>
            <a:ext cx="7772400" cy="4953000"/>
          </a:xfrm>
        </p:spPr>
        <p:txBody>
          <a:bodyPr>
            <a:noAutofit/>
          </a:bodyPr>
          <a:lstStyle/>
          <a:p>
            <a:r>
              <a:rPr lang="en-US" dirty="0"/>
              <a:t>After Each CMM Module, there is a notes section – please use it!</a:t>
            </a:r>
          </a:p>
          <a:p>
            <a:r>
              <a:rPr lang="en-US" dirty="0"/>
              <a:t>Notes should add context and further explain some of your findings. Also note any data collection challenges for the module. </a:t>
            </a:r>
          </a:p>
          <a:p>
            <a:r>
              <a:rPr lang="en-US" dirty="0"/>
              <a:t>If you were not able to interview the most informed person for a module, note that. </a:t>
            </a:r>
          </a:p>
          <a:p>
            <a:r>
              <a:rPr lang="en-US" dirty="0"/>
              <a:t>If you notice something that the CMM does not ask about, that would be valuable, please add a note.</a:t>
            </a:r>
          </a:p>
          <a:p>
            <a:r>
              <a:rPr lang="en-US" dirty="0"/>
              <a:t>If you identify someone who is skilled in their area, note them, perhaps their expertise can be shared with other sites. </a:t>
            </a:r>
          </a:p>
          <a:p>
            <a:r>
              <a:rPr lang="en-US" dirty="0"/>
              <a:t>Innovative practice, best practices, or solution to a problem, note that too. </a:t>
            </a:r>
          </a:p>
          <a:p>
            <a:r>
              <a:rPr lang="en-US" dirty="0"/>
              <a:t>Please add any observations you have about the site overall.  </a:t>
            </a:r>
          </a:p>
          <a:p>
            <a:endParaRPr lang="en-US" dirty="0"/>
          </a:p>
        </p:txBody>
      </p:sp>
      <p:sp>
        <p:nvSpPr>
          <p:cNvPr id="4" name="Date Placeholder 3"/>
          <p:cNvSpPr>
            <a:spLocks noGrp="1"/>
          </p:cNvSpPr>
          <p:nvPr>
            <p:ph type="dt" sz="half" idx="10"/>
          </p:nvPr>
        </p:nvSpPr>
        <p:spPr/>
        <p:txBody>
          <a:bodyPr/>
          <a:lstStyle/>
          <a:p>
            <a:fld id="{69DC0D11-08B2-4D94-B6A0-E3FED1B404E8}"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60</a:t>
            </a:fld>
            <a:endParaRPr lang="en-US"/>
          </a:p>
        </p:txBody>
      </p:sp>
    </p:spTree>
    <p:extLst>
      <p:ext uri="{BB962C8B-B14F-4D97-AF65-F5344CB8AC3E}">
        <p14:creationId xmlns:p14="http://schemas.microsoft.com/office/powerpoint/2010/main" val="5117145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2971800"/>
            <a:ext cx="7772400" cy="1362075"/>
          </a:xfrm>
        </p:spPr>
        <p:txBody>
          <a:bodyPr>
            <a:noAutofit/>
          </a:bodyPr>
          <a:lstStyle/>
          <a:p>
            <a:r>
              <a:rPr lang="en-US" sz="3200" cap="none" dirty="0"/>
              <a:t>Capability Modules at the Service Delivery Level </a:t>
            </a:r>
          </a:p>
        </p:txBody>
      </p:sp>
      <p:sp>
        <p:nvSpPr>
          <p:cNvPr id="4" name="Date Placeholder 3"/>
          <p:cNvSpPr>
            <a:spLocks noGrp="1"/>
          </p:cNvSpPr>
          <p:nvPr>
            <p:ph type="dt" sz="half" idx="4294967295"/>
          </p:nvPr>
        </p:nvSpPr>
        <p:spPr>
          <a:xfrm>
            <a:off x="0" y="6529388"/>
            <a:ext cx="2133600" cy="185737"/>
          </a:xfrm>
        </p:spPr>
        <p:txBody>
          <a:bodyPr/>
          <a:lstStyle/>
          <a:p>
            <a:fld id="{C35102F0-A3F4-4435-AD57-11A0445CFB53}" type="datetime1">
              <a:rPr lang="en-US" smtClean="0"/>
              <a:t>12/21/2018</a:t>
            </a:fld>
            <a:endParaRPr lang="en-US"/>
          </a:p>
        </p:txBody>
      </p:sp>
      <p:sp>
        <p:nvSpPr>
          <p:cNvPr id="6" name="Slide Number Placeholder 5"/>
          <p:cNvSpPr>
            <a:spLocks noGrp="1"/>
          </p:cNvSpPr>
          <p:nvPr>
            <p:ph type="sldNum" sz="quarter" idx="4294967295"/>
          </p:nvPr>
        </p:nvSpPr>
        <p:spPr>
          <a:xfrm>
            <a:off x="7010400" y="6529388"/>
            <a:ext cx="2133600" cy="185737"/>
          </a:xfrm>
        </p:spPr>
        <p:txBody>
          <a:bodyPr/>
          <a:lstStyle/>
          <a:p>
            <a:fld id="{80AB4CF6-B2FB-1E49-909C-D679BE094D01}" type="slidenum">
              <a:rPr lang="en-US" smtClean="0"/>
              <a:t>61</a:t>
            </a:fld>
            <a:endParaRPr lang="en-US"/>
          </a:p>
        </p:txBody>
      </p:sp>
    </p:spTree>
    <p:extLst>
      <p:ext uri="{BB962C8B-B14F-4D97-AF65-F5344CB8AC3E}">
        <p14:creationId xmlns:p14="http://schemas.microsoft.com/office/powerpoint/2010/main" val="3744746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056" y="304800"/>
            <a:ext cx="7772400" cy="609600"/>
          </a:xfrm>
        </p:spPr>
        <p:txBody>
          <a:bodyPr>
            <a:normAutofit/>
          </a:bodyPr>
          <a:lstStyle/>
          <a:p>
            <a:r>
              <a:rPr lang="en-US" b="1" dirty="0"/>
              <a:t>Modules by Type of Service Delivery Site</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62</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837117867"/>
              </p:ext>
            </p:extLst>
          </p:nvPr>
        </p:nvGraphicFramePr>
        <p:xfrm>
          <a:off x="152400" y="1295400"/>
          <a:ext cx="8839202" cy="5060421"/>
        </p:xfrm>
        <a:graphic>
          <a:graphicData uri="http://schemas.openxmlformats.org/drawingml/2006/table">
            <a:tbl>
              <a:tblPr>
                <a:tableStyleId>{5C22544A-7EE6-4342-B048-85BDC9FD1C3A}</a:tableStyleId>
              </a:tblPr>
              <a:tblGrid>
                <a:gridCol w="838198">
                  <a:extLst>
                    <a:ext uri="{9D8B030D-6E8A-4147-A177-3AD203B41FA5}">
                      <a16:colId xmlns:a16="http://schemas.microsoft.com/office/drawing/2014/main" xmlns="" val="20000"/>
                    </a:ext>
                  </a:extLst>
                </a:gridCol>
                <a:gridCol w="727364">
                  <a:extLst>
                    <a:ext uri="{9D8B030D-6E8A-4147-A177-3AD203B41FA5}">
                      <a16:colId xmlns:a16="http://schemas.microsoft.com/office/drawing/2014/main" xmlns="" val="20001"/>
                    </a:ext>
                  </a:extLst>
                </a:gridCol>
                <a:gridCol w="727364">
                  <a:extLst>
                    <a:ext uri="{9D8B030D-6E8A-4147-A177-3AD203B41FA5}">
                      <a16:colId xmlns:a16="http://schemas.microsoft.com/office/drawing/2014/main" xmlns="" val="20002"/>
                    </a:ext>
                  </a:extLst>
                </a:gridCol>
                <a:gridCol w="727364">
                  <a:extLst>
                    <a:ext uri="{9D8B030D-6E8A-4147-A177-3AD203B41FA5}">
                      <a16:colId xmlns:a16="http://schemas.microsoft.com/office/drawing/2014/main" xmlns="" val="20003"/>
                    </a:ext>
                  </a:extLst>
                </a:gridCol>
                <a:gridCol w="727364">
                  <a:extLst>
                    <a:ext uri="{9D8B030D-6E8A-4147-A177-3AD203B41FA5}">
                      <a16:colId xmlns:a16="http://schemas.microsoft.com/office/drawing/2014/main" xmlns="" val="20004"/>
                    </a:ext>
                  </a:extLst>
                </a:gridCol>
                <a:gridCol w="727364">
                  <a:extLst>
                    <a:ext uri="{9D8B030D-6E8A-4147-A177-3AD203B41FA5}">
                      <a16:colId xmlns:a16="http://schemas.microsoft.com/office/drawing/2014/main" xmlns="" val="20005"/>
                    </a:ext>
                  </a:extLst>
                </a:gridCol>
                <a:gridCol w="727364">
                  <a:extLst>
                    <a:ext uri="{9D8B030D-6E8A-4147-A177-3AD203B41FA5}">
                      <a16:colId xmlns:a16="http://schemas.microsoft.com/office/drawing/2014/main" xmlns="" val="20006"/>
                    </a:ext>
                  </a:extLst>
                </a:gridCol>
                <a:gridCol w="727364">
                  <a:extLst>
                    <a:ext uri="{9D8B030D-6E8A-4147-A177-3AD203B41FA5}">
                      <a16:colId xmlns:a16="http://schemas.microsoft.com/office/drawing/2014/main" xmlns="" val="20007"/>
                    </a:ext>
                  </a:extLst>
                </a:gridCol>
                <a:gridCol w="727364">
                  <a:extLst>
                    <a:ext uri="{9D8B030D-6E8A-4147-A177-3AD203B41FA5}">
                      <a16:colId xmlns:a16="http://schemas.microsoft.com/office/drawing/2014/main" xmlns="" val="20008"/>
                    </a:ext>
                  </a:extLst>
                </a:gridCol>
                <a:gridCol w="727364">
                  <a:extLst>
                    <a:ext uri="{9D8B030D-6E8A-4147-A177-3AD203B41FA5}">
                      <a16:colId xmlns:a16="http://schemas.microsoft.com/office/drawing/2014/main" xmlns="" val="20009"/>
                    </a:ext>
                  </a:extLst>
                </a:gridCol>
                <a:gridCol w="727364">
                  <a:extLst>
                    <a:ext uri="{9D8B030D-6E8A-4147-A177-3AD203B41FA5}">
                      <a16:colId xmlns:a16="http://schemas.microsoft.com/office/drawing/2014/main" xmlns="" val="20010"/>
                    </a:ext>
                  </a:extLst>
                </a:gridCol>
                <a:gridCol w="727364">
                  <a:extLst>
                    <a:ext uri="{9D8B030D-6E8A-4147-A177-3AD203B41FA5}">
                      <a16:colId xmlns:a16="http://schemas.microsoft.com/office/drawing/2014/main" xmlns="" val="20011"/>
                    </a:ext>
                  </a:extLst>
                </a:gridCol>
              </a:tblGrid>
              <a:tr h="1371599">
                <a:tc>
                  <a:txBody>
                    <a:bodyPr/>
                    <a:lstStyle/>
                    <a:p>
                      <a:pPr algn="l" fontAlgn="b"/>
                      <a:r>
                        <a:rPr lang="en-US" sz="1400" b="1" u="none" strike="noStrike" dirty="0">
                          <a:effectLst/>
                        </a:rPr>
                        <a:t>Actor</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Strategic Planning and Management</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HR</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LMIS</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Financial Sustainability</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Policy &amp; Governance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Quality and Pharmacovigilance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Forecasting &amp; Supply Planning</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Procurement &amp; Customs Clearance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Warehousing and Storage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a:effectLst/>
                        </a:rPr>
                        <a:t>Distribution</a:t>
                      </a:r>
                      <a:endParaRPr lang="en-US" sz="1400" b="1" i="0" u="none" strike="noStrike">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Waste Management</a:t>
                      </a:r>
                      <a:endParaRPr lang="en-US" sz="1400" b="1" i="0" u="none" strike="noStrike" dirty="0">
                        <a:solidFill>
                          <a:srgbClr val="000000"/>
                        </a:solidFill>
                        <a:effectLst/>
                        <a:latin typeface="Calibri" panose="020F0502020204030204" pitchFamily="34" charset="0"/>
                      </a:endParaRPr>
                    </a:p>
                  </a:txBody>
                  <a:tcPr marL="6565" marR="6565" marT="6565" marB="0" anchor="b"/>
                </a:tc>
                <a:extLst>
                  <a:ext uri="{0D108BD9-81ED-4DB2-BD59-A6C34878D82A}">
                    <a16:rowId xmlns:a16="http://schemas.microsoft.com/office/drawing/2014/main" xmlns="" val="10000"/>
                  </a:ext>
                </a:extLst>
              </a:tr>
              <a:tr h="875463">
                <a:tc>
                  <a:txBody>
                    <a:bodyPr/>
                    <a:lstStyle/>
                    <a:p>
                      <a:pPr algn="l" fontAlgn="b"/>
                      <a:r>
                        <a:rPr lang="en-US" sz="1400" b="1" u="none" strike="noStrike" dirty="0">
                          <a:effectLst/>
                        </a:rPr>
                        <a:t>National Referral Hospital</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1"/>
                  </a:ext>
                </a:extLst>
              </a:tr>
              <a:tr h="835181">
                <a:tc>
                  <a:txBody>
                    <a:bodyPr/>
                    <a:lstStyle/>
                    <a:p>
                      <a:pPr algn="l" fontAlgn="b"/>
                      <a:r>
                        <a:rPr lang="en-US" sz="1400" b="1" u="none" strike="noStrike">
                          <a:effectLst/>
                        </a:rPr>
                        <a:t>Regional Referral Hospital</a:t>
                      </a:r>
                      <a:endParaRPr lang="en-US" sz="1400" b="1" i="0" u="none" strike="noStrike">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2"/>
                  </a:ext>
                </a:extLst>
              </a:tr>
              <a:tr h="593320">
                <a:tc>
                  <a:txBody>
                    <a:bodyPr/>
                    <a:lstStyle/>
                    <a:p>
                      <a:pPr algn="l" fontAlgn="b"/>
                      <a:r>
                        <a:rPr lang="en-US" sz="1400" b="1" u="none" strike="noStrike" dirty="0">
                          <a:effectLst/>
                        </a:rPr>
                        <a:t>Hospital</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3"/>
                  </a:ext>
                </a:extLst>
              </a:tr>
              <a:tr h="692429">
                <a:tc>
                  <a:txBody>
                    <a:bodyPr/>
                    <a:lstStyle/>
                    <a:p>
                      <a:pPr algn="l" fontAlgn="b"/>
                      <a:r>
                        <a:rPr lang="en-US" sz="1400" b="1" u="none" strike="noStrike" dirty="0">
                          <a:effectLst/>
                        </a:rPr>
                        <a:t>Health Center </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4"/>
                  </a:ext>
                </a:extLst>
              </a:tr>
              <a:tr h="692429">
                <a:tc>
                  <a:txBody>
                    <a:bodyPr/>
                    <a:lstStyle/>
                    <a:p>
                      <a:pPr algn="l" fontAlgn="b"/>
                      <a:r>
                        <a:rPr lang="en-US" sz="1400" b="1" u="none" strike="noStrike" dirty="0">
                          <a:effectLst/>
                        </a:rPr>
                        <a:t>Health Post</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p>
                      <a:pPr algn="ctr" fontAlgn="b"/>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722538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303" y="228600"/>
            <a:ext cx="8973207" cy="838199"/>
          </a:xfrm>
        </p:spPr>
        <p:txBody>
          <a:bodyPr>
            <a:normAutofit fontScale="90000"/>
          </a:bodyPr>
          <a:lstStyle/>
          <a:p>
            <a:r>
              <a:rPr lang="en-US" b="1" dirty="0"/>
              <a:t>Strategic Planning &amp; Management - only at Referral Hospitals</a:t>
            </a:r>
          </a:p>
        </p:txBody>
      </p:sp>
      <p:sp>
        <p:nvSpPr>
          <p:cNvPr id="3" name="Content Placeholder 2"/>
          <p:cNvSpPr>
            <a:spLocks noGrp="1"/>
          </p:cNvSpPr>
          <p:nvPr>
            <p:ph idx="1"/>
          </p:nvPr>
        </p:nvSpPr>
        <p:spPr>
          <a:xfrm>
            <a:off x="304800" y="1143000"/>
            <a:ext cx="8458200" cy="5387078"/>
          </a:xfrm>
        </p:spPr>
        <p:txBody>
          <a:bodyPr>
            <a:normAutofit/>
          </a:bodyPr>
          <a:lstStyle/>
          <a:p>
            <a:pPr marL="0" indent="0">
              <a:buNone/>
            </a:pPr>
            <a:r>
              <a:rPr lang="en-US" b="1" dirty="0"/>
              <a:t>Who to talk to?</a:t>
            </a:r>
          </a:p>
          <a:p>
            <a:r>
              <a:rPr lang="en-US" b="1" dirty="0"/>
              <a:t>NATIONAL or REGIONAL REFERRAL HOSPITAL: </a:t>
            </a:r>
            <a:r>
              <a:rPr lang="en-US" dirty="0"/>
              <a:t>Interview the hospital director, if available. If not, interview the deputy hospital director or another person knowledgeable about overall supply chain management at the facility</a:t>
            </a:r>
          </a:p>
          <a:p>
            <a:r>
              <a:rPr lang="en-US" b="1" dirty="0"/>
              <a:t>LOWER LEVEL SERVICE DELIVERY POINTS: </a:t>
            </a:r>
            <a:r>
              <a:rPr lang="en-US" dirty="0"/>
              <a:t>Not Applicable.</a:t>
            </a:r>
          </a:p>
          <a:p>
            <a:pPr marL="0" indent="0">
              <a:buNone/>
            </a:pPr>
            <a:r>
              <a:rPr lang="en-US" b="1" dirty="0"/>
              <a:t>Rationale?</a:t>
            </a:r>
          </a:p>
          <a:p>
            <a:r>
              <a:rPr lang="en-US" dirty="0"/>
              <a:t>Determine if all levels are aware of and utilizing an existing strategic plan.</a:t>
            </a:r>
          </a:p>
          <a:p>
            <a:r>
              <a:rPr lang="en-US" dirty="0"/>
              <a:t>Ensure that each level is monitoring their own performance in order to improve. </a:t>
            </a:r>
          </a:p>
          <a:p>
            <a:pPr marL="0" indent="0">
              <a:buNone/>
            </a:pPr>
            <a:r>
              <a:rPr lang="en-US" b="1" dirty="0"/>
              <a:t>Validation?</a:t>
            </a:r>
          </a:p>
          <a:p>
            <a:pPr marL="0" indent="0">
              <a:buNone/>
            </a:pPr>
            <a:r>
              <a:rPr lang="en-US" dirty="0"/>
              <a:t>Yes, interviewee will be asked to produce the strategic plan and the DC will be asked to quickly review to ensure it contains several components.  </a:t>
            </a:r>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63</a:t>
            </a:fld>
            <a:endParaRPr lang="en-US"/>
          </a:p>
        </p:txBody>
      </p:sp>
    </p:spTree>
    <p:extLst>
      <p:ext uri="{BB962C8B-B14F-4D97-AF65-F5344CB8AC3E}">
        <p14:creationId xmlns:p14="http://schemas.microsoft.com/office/powerpoint/2010/main" val="29545358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00718"/>
            <a:ext cx="7772400" cy="609600"/>
          </a:xfrm>
        </p:spPr>
        <p:txBody>
          <a:bodyPr/>
          <a:lstStyle/>
          <a:p>
            <a:r>
              <a:rPr lang="en-US" b="1" dirty="0"/>
              <a:t>Human Resources – Everywhere!</a:t>
            </a:r>
          </a:p>
        </p:txBody>
      </p:sp>
      <p:sp>
        <p:nvSpPr>
          <p:cNvPr id="3" name="Content Placeholder 2"/>
          <p:cNvSpPr>
            <a:spLocks noGrp="1"/>
          </p:cNvSpPr>
          <p:nvPr>
            <p:ph idx="1"/>
          </p:nvPr>
        </p:nvSpPr>
        <p:spPr>
          <a:xfrm>
            <a:off x="304800" y="819462"/>
            <a:ext cx="8534400" cy="3752537"/>
          </a:xfrm>
        </p:spPr>
        <p:txBody>
          <a:bodyPr>
            <a:normAutofit fontScale="92500" lnSpcReduction="10000"/>
          </a:bodyPr>
          <a:lstStyle/>
          <a:p>
            <a:r>
              <a:rPr lang="en-US" sz="1700" b="1" dirty="0"/>
              <a:t>REFERRAL HOSPITAL: </a:t>
            </a:r>
            <a:r>
              <a:rPr lang="en-US" sz="1700" dirty="0"/>
              <a:t> Interview </a:t>
            </a:r>
            <a:r>
              <a:rPr lang="en-US" sz="1800" dirty="0"/>
              <a:t>the head of human resources for the hospital, if available. If not, interview the head of pharmacy or the storeroom, or another person knowledgeable about human resources management of supply chain personnel in the hospital.</a:t>
            </a:r>
            <a:endParaRPr lang="en-US" sz="1700" dirty="0"/>
          </a:p>
          <a:p>
            <a:r>
              <a:rPr lang="en-US" sz="1700" b="1" dirty="0"/>
              <a:t>SERVICE DELIVERY POINTS: </a:t>
            </a:r>
            <a:r>
              <a:rPr lang="en-US" sz="1700" dirty="0"/>
              <a:t>Interview </a:t>
            </a:r>
            <a:r>
              <a:rPr lang="en-US" sz="1800" dirty="0"/>
              <a:t>the facility head if available. If not, interview the deputy facility head or another person knowledgeable about human resources management in the facility.</a:t>
            </a:r>
            <a:endParaRPr lang="en-US" sz="1700" dirty="0"/>
          </a:p>
          <a:p>
            <a:pPr marL="0" indent="0">
              <a:buNone/>
            </a:pPr>
            <a:r>
              <a:rPr lang="en-US" sz="1700" b="1" dirty="0"/>
              <a:t>Rationale?</a:t>
            </a:r>
          </a:p>
          <a:p>
            <a:r>
              <a:rPr lang="en-US" sz="1700" dirty="0"/>
              <a:t>Ensure that staff have the needed professional resources to support the supply chain.</a:t>
            </a:r>
          </a:p>
          <a:p>
            <a:pPr marL="0" indent="0">
              <a:buNone/>
            </a:pPr>
            <a:r>
              <a:rPr lang="en-US" sz="1700" b="1" dirty="0"/>
              <a:t>Validation?</a:t>
            </a:r>
          </a:p>
          <a:p>
            <a:r>
              <a:rPr lang="en-US" sz="1700" dirty="0"/>
              <a:t>Yes,  recruitment policy, job descriptions, work force plan, staff development plan and supportive supervision guidelines.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64</a:t>
            </a:fld>
            <a:endParaRPr lang="en-US"/>
          </a:p>
        </p:txBody>
      </p:sp>
      <p:pic>
        <p:nvPicPr>
          <p:cNvPr id="12290" name="Picture 2" descr="Image result for human resour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373964"/>
            <a:ext cx="5559425" cy="2331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6545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83016"/>
            <a:ext cx="7772400" cy="609600"/>
          </a:xfrm>
        </p:spPr>
        <p:txBody>
          <a:bodyPr/>
          <a:lstStyle/>
          <a:p>
            <a:r>
              <a:rPr lang="en-US" b="1" dirty="0"/>
              <a:t>Financial Sustainability – Everywhere</a:t>
            </a:r>
          </a:p>
        </p:txBody>
      </p:sp>
      <p:sp>
        <p:nvSpPr>
          <p:cNvPr id="3" name="Content Placeholder 2"/>
          <p:cNvSpPr>
            <a:spLocks noGrp="1"/>
          </p:cNvSpPr>
          <p:nvPr>
            <p:ph idx="1"/>
          </p:nvPr>
        </p:nvSpPr>
        <p:spPr>
          <a:xfrm>
            <a:off x="304800" y="914399"/>
            <a:ext cx="5638800" cy="5615679"/>
          </a:xfrm>
        </p:spPr>
        <p:txBody>
          <a:bodyPr>
            <a:normAutofit fontScale="92500" lnSpcReduction="10000"/>
          </a:bodyPr>
          <a:lstStyle/>
          <a:p>
            <a:r>
              <a:rPr lang="en-US" b="1" dirty="0"/>
              <a:t>REFERRAL HOSPITAL: </a:t>
            </a:r>
            <a:r>
              <a:rPr lang="en-US" dirty="0"/>
              <a:t>Interview the hospital director if available. If not, interview the deputy hospital director, financial/accounts manager, or another person knowledgeable about financing and financial management at the hospital. .</a:t>
            </a:r>
          </a:p>
          <a:p>
            <a:r>
              <a:rPr lang="en-US" b="1" dirty="0"/>
              <a:t>SERVICE DELIVERY POINTS: </a:t>
            </a:r>
            <a:r>
              <a:rPr lang="en-US" dirty="0"/>
              <a:t>Interview the facility head if available. If not, interview the accountant or another person knowledgeable about financing and financial management at the facility.</a:t>
            </a:r>
          </a:p>
          <a:p>
            <a:pPr marL="0" indent="0">
              <a:buNone/>
            </a:pPr>
            <a:r>
              <a:rPr lang="en-US" dirty="0"/>
              <a:t>Rationale?</a:t>
            </a:r>
          </a:p>
          <a:p>
            <a:r>
              <a:rPr lang="en-US" dirty="0"/>
              <a:t>Ensure supply chain operations are sufficiently funded and to identify gaps if not.</a:t>
            </a:r>
          </a:p>
          <a:p>
            <a:pPr marL="0" indent="0">
              <a:buNone/>
            </a:pPr>
            <a:r>
              <a:rPr lang="en-US" dirty="0"/>
              <a:t>Validation?</a:t>
            </a:r>
          </a:p>
          <a:p>
            <a:r>
              <a:rPr lang="en-US" dirty="0"/>
              <a:t>Depending on responses, the data collector may ask to see financial records, costing strategies, and a cost sharing plan. </a:t>
            </a:r>
          </a:p>
          <a:p>
            <a:endParaRPr lang="en-US" dirty="0"/>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65</a:t>
            </a:fld>
            <a:endParaRPr lang="en-US"/>
          </a:p>
        </p:txBody>
      </p:sp>
      <p:pic>
        <p:nvPicPr>
          <p:cNvPr id="13314" name="Picture 2" descr="Image result for financial sustainabil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219200"/>
            <a:ext cx="28956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2048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889" y="228600"/>
            <a:ext cx="7772400" cy="556521"/>
          </a:xfrm>
        </p:spPr>
        <p:txBody>
          <a:bodyPr>
            <a:normAutofit/>
          </a:bodyPr>
          <a:lstStyle/>
          <a:p>
            <a:r>
              <a:rPr lang="en-US" b="1" dirty="0"/>
              <a:t>Policy &amp; Governance – everywhere!</a:t>
            </a:r>
          </a:p>
        </p:txBody>
      </p:sp>
      <p:sp>
        <p:nvSpPr>
          <p:cNvPr id="3" name="Content Placeholder 2"/>
          <p:cNvSpPr>
            <a:spLocks noGrp="1"/>
          </p:cNvSpPr>
          <p:nvPr>
            <p:ph idx="1"/>
          </p:nvPr>
        </p:nvSpPr>
        <p:spPr>
          <a:xfrm>
            <a:off x="381000" y="990600"/>
            <a:ext cx="8382000" cy="5105400"/>
          </a:xfrm>
        </p:spPr>
        <p:txBody>
          <a:bodyPr>
            <a:normAutofit/>
          </a:bodyPr>
          <a:lstStyle/>
          <a:p>
            <a:r>
              <a:rPr lang="en-US" b="1" dirty="0"/>
              <a:t>REFERRAL HOSPITAL</a:t>
            </a:r>
            <a:r>
              <a:rPr lang="en-US" dirty="0"/>
              <a:t>: Interview the hospital director, if available. If not, interview the deputy hospital director or another person knowledgeable about supply chain policies and governance at the hospital. </a:t>
            </a:r>
          </a:p>
          <a:p>
            <a:r>
              <a:rPr lang="en-US" b="1" dirty="0"/>
              <a:t>SERVICE DELIVERY POINTS: </a:t>
            </a:r>
            <a:r>
              <a:rPr lang="en-US" dirty="0"/>
              <a:t>interview the facility head if available. If not, interview another person knowledgeable about use of standard treatment guidelines at the facility.</a:t>
            </a:r>
          </a:p>
          <a:p>
            <a:pPr marL="0" indent="0">
              <a:buNone/>
            </a:pPr>
            <a:r>
              <a:rPr lang="en-US" dirty="0"/>
              <a:t>**Note: This module has </a:t>
            </a:r>
            <a:r>
              <a:rPr lang="en-US" b="1" dirty="0"/>
              <a:t>only a few questions </a:t>
            </a:r>
            <a:r>
              <a:rPr lang="en-US" dirty="0"/>
              <a:t>about standard treatment guidelines (STGs) for service delivery points.**</a:t>
            </a:r>
          </a:p>
          <a:p>
            <a:pPr marL="0" indent="0">
              <a:buNone/>
            </a:pPr>
            <a:r>
              <a:rPr lang="en-US" dirty="0"/>
              <a:t>Rationale?</a:t>
            </a:r>
          </a:p>
          <a:p>
            <a:r>
              <a:rPr lang="en-US" dirty="0"/>
              <a:t>Ensure availability of STGs at all sites.</a:t>
            </a:r>
          </a:p>
          <a:p>
            <a:pPr marL="0" indent="0">
              <a:buNone/>
            </a:pPr>
            <a:r>
              <a:rPr lang="en-US" dirty="0"/>
              <a:t>Validation?</a:t>
            </a:r>
          </a:p>
          <a:p>
            <a:r>
              <a:rPr lang="en-US" dirty="0"/>
              <a:t>Supply chain guidelines and STGs</a:t>
            </a:r>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66</a:t>
            </a:fld>
            <a:endParaRPr lang="en-US"/>
          </a:p>
        </p:txBody>
      </p:sp>
      <p:pic>
        <p:nvPicPr>
          <p:cNvPr id="15362" name="Picture 2" descr="Image result for only a few questions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924300"/>
            <a:ext cx="4257675" cy="255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3116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
            <a:ext cx="8686800" cy="571500"/>
          </a:xfrm>
        </p:spPr>
        <p:txBody>
          <a:bodyPr>
            <a:normAutofit/>
          </a:bodyPr>
          <a:lstStyle/>
          <a:p>
            <a:r>
              <a:rPr lang="en-US" b="1" dirty="0"/>
              <a:t>Quality &amp; Pharmacovigilance – Everywhere!</a:t>
            </a:r>
          </a:p>
        </p:txBody>
      </p:sp>
      <p:sp>
        <p:nvSpPr>
          <p:cNvPr id="3" name="Content Placeholder 2"/>
          <p:cNvSpPr>
            <a:spLocks noGrp="1"/>
          </p:cNvSpPr>
          <p:nvPr>
            <p:ph idx="1"/>
          </p:nvPr>
        </p:nvSpPr>
        <p:spPr>
          <a:xfrm>
            <a:off x="304800" y="800100"/>
            <a:ext cx="8153400" cy="5295900"/>
          </a:xfrm>
        </p:spPr>
        <p:txBody>
          <a:bodyPr>
            <a:normAutofit lnSpcReduction="10000"/>
          </a:bodyPr>
          <a:lstStyle/>
          <a:p>
            <a:r>
              <a:rPr lang="en-US" b="1" dirty="0"/>
              <a:t>REFERRAL HOSPITAL: </a:t>
            </a:r>
            <a:r>
              <a:rPr lang="en-US" dirty="0"/>
              <a:t>Interview the head of pharmacy at the hospital, if available. If not, interview the head of the storeroom or another person knowledgeable about quality assurance and pharmacovigilance at the hospital. </a:t>
            </a:r>
          </a:p>
          <a:p>
            <a:r>
              <a:rPr lang="en-US" b="1" dirty="0"/>
              <a:t>SERVICE DELIVERY POINTS: </a:t>
            </a:r>
            <a:r>
              <a:rPr lang="en-US" dirty="0"/>
              <a:t>Interview  the head of pharmacy at the facility, if available. If not, interview the head of the facility, head of the storeroom, or another person knowledgeable about quality assurance and pharmacovigilance at the facility.</a:t>
            </a:r>
          </a:p>
          <a:p>
            <a:pPr marL="0" indent="0">
              <a:buNone/>
            </a:pPr>
            <a:r>
              <a:rPr lang="en-US" b="1" dirty="0"/>
              <a:t>**Relatively short!**</a:t>
            </a:r>
          </a:p>
          <a:p>
            <a:pPr marL="0" indent="0">
              <a:buNone/>
            </a:pPr>
            <a:r>
              <a:rPr lang="en-US" b="1" dirty="0"/>
              <a:t>Rationale?</a:t>
            </a:r>
          </a:p>
          <a:p>
            <a:r>
              <a:rPr lang="en-US" dirty="0"/>
              <a:t>Ensure a resourced quality system for commodities</a:t>
            </a:r>
          </a:p>
          <a:p>
            <a:pPr marL="0" indent="0">
              <a:buNone/>
            </a:pPr>
            <a:r>
              <a:rPr lang="en-US" b="1" dirty="0"/>
              <a:t>Validation?</a:t>
            </a:r>
          </a:p>
          <a:p>
            <a:r>
              <a:rPr lang="en-US" dirty="0"/>
              <a:t>Product quality assurance guidelines, quarantine SOP, </a:t>
            </a:r>
          </a:p>
          <a:p>
            <a:pPr marL="0" indent="0">
              <a:buNone/>
            </a:pPr>
            <a:r>
              <a:rPr lang="en-US" dirty="0"/>
              <a:t>Tools/SOPs for pharmacovigilance/quality assurance.</a:t>
            </a:r>
          </a:p>
          <a:p>
            <a:pPr marL="0" indent="0">
              <a:buNone/>
            </a:pPr>
            <a:endParaRPr lang="en-US" dirty="0"/>
          </a:p>
          <a:p>
            <a:endParaRPr lang="en-US" dirty="0"/>
          </a:p>
          <a:p>
            <a:pPr marL="0" indent="0">
              <a:buNone/>
            </a:pPr>
            <a:endParaRPr lang="en-US" dirty="0"/>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67</a:t>
            </a:fld>
            <a:endParaRPr lang="en-US"/>
          </a:p>
        </p:txBody>
      </p:sp>
      <p:pic>
        <p:nvPicPr>
          <p:cNvPr id="14338" name="Picture 2" descr="Image result for its relatively short cartoon"/>
          <p:cNvPicPr>
            <a:picLocks noChangeAspect="1" noChangeArrowheads="1"/>
          </p:cNvPicPr>
          <p:nvPr/>
        </p:nvPicPr>
        <p:blipFill rotWithShape="1">
          <a:blip r:embed="rId2">
            <a:extLst>
              <a:ext uri="{28A0092B-C50C-407E-A947-70E740481C1C}">
                <a14:useLocalDpi xmlns:a14="http://schemas.microsoft.com/office/drawing/2010/main" val="0"/>
              </a:ext>
            </a:extLst>
          </a:blip>
          <a:srcRect l="8475" t="2667" r="9473" b="8000"/>
          <a:stretch/>
        </p:blipFill>
        <p:spPr bwMode="auto">
          <a:xfrm>
            <a:off x="6273421" y="2971800"/>
            <a:ext cx="2565779"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83379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75521"/>
            <a:ext cx="8839200" cy="609600"/>
          </a:xfrm>
        </p:spPr>
        <p:txBody>
          <a:bodyPr>
            <a:normAutofit fontScale="90000"/>
          </a:bodyPr>
          <a:lstStyle/>
          <a:p>
            <a:r>
              <a:rPr lang="en-US" b="1" dirty="0"/>
              <a:t>Forecasting &amp; Supply Planning – only at Referral Hospitals</a:t>
            </a:r>
          </a:p>
        </p:txBody>
      </p:sp>
      <p:sp>
        <p:nvSpPr>
          <p:cNvPr id="3" name="Content Placeholder 2"/>
          <p:cNvSpPr>
            <a:spLocks noGrp="1"/>
          </p:cNvSpPr>
          <p:nvPr>
            <p:ph idx="1"/>
          </p:nvPr>
        </p:nvSpPr>
        <p:spPr>
          <a:xfrm>
            <a:off x="304800" y="914399"/>
            <a:ext cx="5105400" cy="5800345"/>
          </a:xfrm>
        </p:spPr>
        <p:txBody>
          <a:bodyPr>
            <a:normAutofit lnSpcReduction="10000"/>
          </a:bodyPr>
          <a:lstStyle/>
          <a:p>
            <a:r>
              <a:rPr lang="en-US" b="1" dirty="0"/>
              <a:t>REFERRAL HOSPITAL: </a:t>
            </a:r>
            <a:r>
              <a:rPr lang="en-US" dirty="0"/>
              <a:t>Interview the head of forecasting and supply planning at the hospital, if available. If not, interview the head of hospital procurement, the hospital’s senior pharmacist, or another senior member of the hospital management team knowledgeable about the forecasting and supply planning processes at the hospital.</a:t>
            </a:r>
          </a:p>
          <a:p>
            <a:r>
              <a:rPr lang="en-US" b="1" dirty="0"/>
              <a:t>SERVICE DELIVERY POINTS: </a:t>
            </a:r>
            <a:r>
              <a:rPr lang="en-US" dirty="0"/>
              <a:t>N/A</a:t>
            </a:r>
          </a:p>
          <a:p>
            <a:pPr marL="0" indent="0">
              <a:buNone/>
            </a:pPr>
            <a:r>
              <a:rPr lang="en-US" b="1" dirty="0"/>
              <a:t>Rationale</a:t>
            </a:r>
          </a:p>
          <a:p>
            <a:r>
              <a:rPr lang="en-US" dirty="0"/>
              <a:t>Ensure forecasts are being done, utilizing quality data and sound methodologies, monitored frequently and ultimately informing procurement.</a:t>
            </a:r>
          </a:p>
          <a:p>
            <a:pPr marL="0" indent="0">
              <a:buNone/>
            </a:pPr>
            <a:r>
              <a:rPr lang="en-US" b="1" dirty="0"/>
              <a:t>Validation?</a:t>
            </a:r>
          </a:p>
          <a:p>
            <a:r>
              <a:rPr lang="en-US" dirty="0"/>
              <a:t>Forecasting SOPs, supply plans, evidence of performance monitoring.</a:t>
            </a:r>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dirty="0"/>
          </a:p>
        </p:txBody>
      </p:sp>
      <p:sp>
        <p:nvSpPr>
          <p:cNvPr id="6" name="Slide Number Placeholder 5"/>
          <p:cNvSpPr>
            <a:spLocks noGrp="1"/>
          </p:cNvSpPr>
          <p:nvPr>
            <p:ph type="sldNum" sz="quarter" idx="12"/>
          </p:nvPr>
        </p:nvSpPr>
        <p:spPr/>
        <p:txBody>
          <a:bodyPr/>
          <a:lstStyle/>
          <a:p>
            <a:fld id="{80AB4CF6-B2FB-1E49-909C-D679BE094D01}" type="slidenum">
              <a:rPr lang="en-US" smtClean="0"/>
              <a:t>68</a:t>
            </a:fld>
            <a:endParaRPr lang="en-US"/>
          </a:p>
        </p:txBody>
      </p:sp>
      <p:pic>
        <p:nvPicPr>
          <p:cNvPr id="16386" name="Picture 2" descr="Image result for Santa forecast accuracy demand is seasonal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3050" y="1257299"/>
            <a:ext cx="3714750" cy="4457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4827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8642"/>
            <a:ext cx="8839200" cy="715758"/>
          </a:xfrm>
        </p:spPr>
        <p:txBody>
          <a:bodyPr>
            <a:normAutofit fontScale="90000"/>
          </a:bodyPr>
          <a:lstStyle/>
          <a:p>
            <a:r>
              <a:rPr lang="en-US" sz="2600" b="1" dirty="0"/>
              <a:t>Procurement &amp; Customs Clearance - only at Referral Hospitals</a:t>
            </a:r>
          </a:p>
        </p:txBody>
      </p:sp>
      <p:sp>
        <p:nvSpPr>
          <p:cNvPr id="3" name="Content Placeholder 2"/>
          <p:cNvSpPr>
            <a:spLocks noGrp="1"/>
          </p:cNvSpPr>
          <p:nvPr>
            <p:ph idx="1"/>
          </p:nvPr>
        </p:nvSpPr>
        <p:spPr>
          <a:xfrm>
            <a:off x="4572000" y="1066799"/>
            <a:ext cx="4419600" cy="5647945"/>
          </a:xfrm>
        </p:spPr>
        <p:txBody>
          <a:bodyPr>
            <a:normAutofit fontScale="92500" lnSpcReduction="10000"/>
          </a:bodyPr>
          <a:lstStyle/>
          <a:p>
            <a:r>
              <a:rPr lang="en-US" b="1" dirty="0"/>
              <a:t>REFERRAL HOSPITAL: </a:t>
            </a:r>
            <a:r>
              <a:rPr lang="en-US" dirty="0"/>
              <a:t>Interview  the head of procurement at the hospital, if available. If not, interview the head of the hospital or another member of the senior management team at the hospital, e.g. senior pharmacist, knowledgeable about the procurement processes at the hospital.</a:t>
            </a:r>
          </a:p>
          <a:p>
            <a:r>
              <a:rPr lang="en-US" b="1" dirty="0"/>
              <a:t>SERVICE DELIVERY POINTS: </a:t>
            </a:r>
            <a:r>
              <a:rPr lang="en-US" dirty="0"/>
              <a:t>N/A</a:t>
            </a:r>
          </a:p>
          <a:p>
            <a:pPr marL="0" indent="0">
              <a:buNone/>
            </a:pPr>
            <a:r>
              <a:rPr lang="en-US" dirty="0"/>
              <a:t>Rationale?</a:t>
            </a:r>
          </a:p>
          <a:p>
            <a:r>
              <a:rPr lang="en-US" dirty="0"/>
              <a:t> Determine that procurements are done transparently and in accordance with best practices.</a:t>
            </a:r>
          </a:p>
          <a:p>
            <a:pPr marL="0" indent="0">
              <a:buNone/>
            </a:pPr>
            <a:r>
              <a:rPr lang="en-US" dirty="0"/>
              <a:t>Validation?</a:t>
            </a:r>
          </a:p>
          <a:p>
            <a:r>
              <a:rPr lang="en-US" dirty="0"/>
              <a:t>Procurement SOP, performance monitoring of vendors, evidence of a transparent procurement system.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69</a:t>
            </a:fld>
            <a:endParaRPr lang="en-US"/>
          </a:p>
        </p:txBody>
      </p:sp>
      <p:pic>
        <p:nvPicPr>
          <p:cNvPr id="17410" name="Picture 2" descr="Image result for procurement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066800"/>
            <a:ext cx="4267200" cy="4992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960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609600" y="1295400"/>
            <a:ext cx="7467600" cy="472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Understand the purpose of the supply chain assessment</a:t>
            </a:r>
          </a:p>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Ensure understanding of NSCA 2.0 objectives and methods </a:t>
            </a:r>
          </a:p>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Train data collectors on the implementation of the NSCA tool </a:t>
            </a:r>
          </a:p>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Ensure data collectors understand the tools used for data collection</a:t>
            </a:r>
          </a:p>
        </p:txBody>
      </p:sp>
      <p:sp>
        <p:nvSpPr>
          <p:cNvPr id="9" name="TextBox 8"/>
          <p:cNvSpPr txBox="1"/>
          <p:nvPr/>
        </p:nvSpPr>
        <p:spPr>
          <a:xfrm>
            <a:off x="533400" y="487551"/>
            <a:ext cx="6400800" cy="523220"/>
          </a:xfrm>
          <a:prstGeom prst="rect">
            <a:avLst/>
          </a:prstGeom>
          <a:noFill/>
        </p:spPr>
        <p:txBody>
          <a:bodyPr wrap="square" rtlCol="0">
            <a:spAutoFit/>
          </a:bodyPr>
          <a:lstStyle/>
          <a:p>
            <a:r>
              <a:rPr lang="en-US" sz="2800" b="1" dirty="0">
                <a:solidFill>
                  <a:srgbClr val="BA0C2F"/>
                </a:solidFill>
              </a:rPr>
              <a:t>TRAINING OBJECTIVES</a:t>
            </a:r>
          </a:p>
        </p:txBody>
      </p:sp>
    </p:spTree>
    <p:extLst>
      <p:ext uri="{BB962C8B-B14F-4D97-AF65-F5344CB8AC3E}">
        <p14:creationId xmlns:p14="http://schemas.microsoft.com/office/powerpoint/2010/main" val="32042673"/>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96" y="204273"/>
            <a:ext cx="8306104" cy="586479"/>
          </a:xfrm>
        </p:spPr>
        <p:txBody>
          <a:bodyPr/>
          <a:lstStyle/>
          <a:p>
            <a:r>
              <a:rPr lang="en-US" b="1" dirty="0"/>
              <a:t>Warehousing &amp; Storage – Everywhere!</a:t>
            </a:r>
          </a:p>
        </p:txBody>
      </p:sp>
      <p:sp>
        <p:nvSpPr>
          <p:cNvPr id="3" name="Content Placeholder 2"/>
          <p:cNvSpPr>
            <a:spLocks noGrp="1"/>
          </p:cNvSpPr>
          <p:nvPr>
            <p:ph idx="1"/>
          </p:nvPr>
        </p:nvSpPr>
        <p:spPr>
          <a:xfrm>
            <a:off x="381000" y="968929"/>
            <a:ext cx="8381999" cy="5660471"/>
          </a:xfrm>
        </p:spPr>
        <p:txBody>
          <a:bodyPr>
            <a:normAutofit/>
          </a:bodyPr>
          <a:lstStyle/>
          <a:p>
            <a:r>
              <a:rPr lang="en-US" b="1" dirty="0"/>
              <a:t>REFERRAL HOSPITAL: </a:t>
            </a:r>
            <a:r>
              <a:rPr lang="en-US" dirty="0"/>
              <a:t>Interview the storeroom manager if available. If not, interview the deputy storeroom manager or another person responsible for or knowledgeable about general storage operations, e.g. senior pharmacist.</a:t>
            </a:r>
          </a:p>
          <a:p>
            <a:r>
              <a:rPr lang="en-US" b="1" dirty="0"/>
              <a:t>SDP: </a:t>
            </a:r>
            <a:r>
              <a:rPr lang="en-US" dirty="0"/>
              <a:t>Interview the storeroom manager if available. If not, interview a storeroom clerk or another person responsible for general storage operations. At smaller health posts responsibility for stores management may be combined with other roles, or be the responsibility of the head of the SDP, pharmacist, or senior nurse.</a:t>
            </a:r>
          </a:p>
          <a:p>
            <a:pPr marL="0" indent="0">
              <a:buNone/>
            </a:pPr>
            <a:r>
              <a:rPr lang="en-US" dirty="0"/>
              <a:t>***Note: For this module, you will be expected to </a:t>
            </a:r>
            <a:r>
              <a:rPr lang="en-US" b="1" dirty="0"/>
              <a:t>go to the storeroom(s) </a:t>
            </a:r>
            <a:r>
              <a:rPr lang="en-US" dirty="0"/>
              <a:t>and verify information during the interview. </a:t>
            </a:r>
          </a:p>
          <a:p>
            <a:pPr marL="0" indent="0">
              <a:buNone/>
            </a:pPr>
            <a:r>
              <a:rPr lang="en-US" dirty="0"/>
              <a:t>***</a:t>
            </a:r>
            <a:r>
              <a:rPr lang="en-US" b="1" dirty="0"/>
              <a:t>This is the only module where verification will be done during the interview</a:t>
            </a:r>
            <a:r>
              <a:rPr lang="en-US" dirty="0"/>
              <a:t>, as opposed to at the end of the module.***</a:t>
            </a:r>
          </a:p>
          <a:p>
            <a:pPr marL="0" indent="0">
              <a:buNone/>
            </a:pPr>
            <a:r>
              <a:rPr lang="en-US" dirty="0"/>
              <a:t>Rationale: Ensure pharmaceuticals are stored using method which ensure their quality for patients.</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70</a:t>
            </a:fld>
            <a:endParaRPr lang="en-US"/>
          </a:p>
        </p:txBody>
      </p:sp>
    </p:spTree>
    <p:extLst>
      <p:ext uri="{BB962C8B-B14F-4D97-AF65-F5344CB8AC3E}">
        <p14:creationId xmlns:p14="http://schemas.microsoft.com/office/powerpoint/2010/main" val="28017774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772400" cy="838200"/>
          </a:xfrm>
        </p:spPr>
        <p:txBody>
          <a:bodyPr>
            <a:normAutofit fontScale="90000"/>
          </a:bodyPr>
          <a:lstStyle/>
          <a:p>
            <a:r>
              <a:rPr lang="en-US" b="1" dirty="0"/>
              <a:t>Logistics Management Information System (LMIS) – Everywhere!</a:t>
            </a:r>
          </a:p>
        </p:txBody>
      </p:sp>
      <p:sp>
        <p:nvSpPr>
          <p:cNvPr id="3" name="Content Placeholder 2"/>
          <p:cNvSpPr>
            <a:spLocks noGrp="1"/>
          </p:cNvSpPr>
          <p:nvPr>
            <p:ph idx="1"/>
          </p:nvPr>
        </p:nvSpPr>
        <p:spPr>
          <a:xfrm>
            <a:off x="152400" y="1219201"/>
            <a:ext cx="8534400" cy="5495544"/>
          </a:xfrm>
        </p:spPr>
        <p:txBody>
          <a:bodyPr>
            <a:normAutofit/>
          </a:bodyPr>
          <a:lstStyle/>
          <a:p>
            <a:r>
              <a:rPr lang="en-US" b="1" dirty="0"/>
              <a:t>REFERRAL HOSPITAL: </a:t>
            </a:r>
            <a:r>
              <a:rPr lang="en-US" dirty="0"/>
              <a:t>Interview the storeroom manager if available. If not, interview the deputy storeroom manager, data/information systems manager, or another person responsible for or knowledgeable about the LMIS processes at the hospital.</a:t>
            </a:r>
          </a:p>
          <a:p>
            <a:r>
              <a:rPr lang="en-US" b="1" dirty="0"/>
              <a:t>SERVICE DELIVERY POINTS: </a:t>
            </a:r>
            <a:r>
              <a:rPr lang="en-US" dirty="0"/>
              <a:t>Interview the storeroom manager if available. If not, interview the deputy storeroom manager, data entry person, or another person knowledgeable about the LMIS processes at the facility.  At smaller health posts responsibility for LMIS may be combined with other roles, or be the responsibility of the head of the SDP, pharmacist, or senior nurse.</a:t>
            </a:r>
          </a:p>
          <a:p>
            <a:pPr marL="0" indent="0">
              <a:buNone/>
            </a:pPr>
            <a:r>
              <a:rPr lang="en-US" dirty="0"/>
              <a:t>Rationale?</a:t>
            </a:r>
          </a:p>
          <a:p>
            <a:r>
              <a:rPr lang="en-US" dirty="0"/>
              <a:t>Ensure that the right tools and guides are in place to enable a site to order required product on-time. </a:t>
            </a:r>
          </a:p>
          <a:p>
            <a:pPr marL="0" indent="0">
              <a:buNone/>
            </a:pPr>
            <a:r>
              <a:rPr lang="en-US" dirty="0"/>
              <a:t>Validation?</a:t>
            </a:r>
          </a:p>
          <a:p>
            <a:r>
              <a:rPr lang="en-US" dirty="0"/>
              <a:t>SOPs/Guidelines for LMIS, evidence of LMIS performance monitoring and DQAs.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71</a:t>
            </a:fld>
            <a:endParaRPr lang="en-US"/>
          </a:p>
        </p:txBody>
      </p:sp>
    </p:spTree>
    <p:extLst>
      <p:ext uri="{BB962C8B-B14F-4D97-AF65-F5344CB8AC3E}">
        <p14:creationId xmlns:p14="http://schemas.microsoft.com/office/powerpoint/2010/main" val="32353320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685800"/>
          </a:xfrm>
        </p:spPr>
        <p:txBody>
          <a:bodyPr/>
          <a:lstStyle/>
          <a:p>
            <a:r>
              <a:rPr lang="en-US" b="1" dirty="0"/>
              <a:t>Waste Management – Everywhere!</a:t>
            </a:r>
          </a:p>
        </p:txBody>
      </p:sp>
      <p:sp>
        <p:nvSpPr>
          <p:cNvPr id="3" name="Content Placeholder 2"/>
          <p:cNvSpPr>
            <a:spLocks noGrp="1"/>
          </p:cNvSpPr>
          <p:nvPr>
            <p:ph idx="1"/>
          </p:nvPr>
        </p:nvSpPr>
        <p:spPr>
          <a:xfrm>
            <a:off x="304800" y="1066800"/>
            <a:ext cx="7772400" cy="4114800"/>
          </a:xfrm>
        </p:spPr>
        <p:txBody>
          <a:bodyPr/>
          <a:lstStyle/>
          <a:p>
            <a:r>
              <a:rPr lang="en-US" b="1" dirty="0"/>
              <a:t>REFERRAL HOSPITAL &amp; SDP: </a:t>
            </a:r>
            <a:r>
              <a:rPr lang="en-US" dirty="0"/>
              <a:t>the storeroom manager or head of pharmacy, if available. If not, interview another senior person knowledgeable about the waste management processes. In smaller SDPs, the responsible person is likely to be the head of the SDP.</a:t>
            </a:r>
          </a:p>
          <a:p>
            <a:pPr marL="0" indent="0">
              <a:buNone/>
            </a:pPr>
            <a:r>
              <a:rPr lang="en-US" dirty="0"/>
              <a:t>Rationale?</a:t>
            </a:r>
          </a:p>
          <a:p>
            <a:r>
              <a:rPr lang="en-US" dirty="0"/>
              <a:t>Guarantee that national waste management plan is being followed and that unusable products are quarantined.</a:t>
            </a:r>
          </a:p>
          <a:p>
            <a:pPr marL="0" indent="0">
              <a:buNone/>
            </a:pPr>
            <a:r>
              <a:rPr lang="en-US" dirty="0"/>
              <a:t>Validation?</a:t>
            </a:r>
          </a:p>
          <a:p>
            <a:r>
              <a:rPr lang="en-US" dirty="0"/>
              <a:t>SOPs,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72</a:t>
            </a:fld>
            <a:endParaRPr lang="en-US"/>
          </a:p>
        </p:txBody>
      </p:sp>
      <p:pic>
        <p:nvPicPr>
          <p:cNvPr id="19458" name="Picture 2" descr="Image result for waste management sharps disposal"/>
          <p:cNvPicPr>
            <a:picLocks noChangeAspect="1" noChangeArrowheads="1"/>
          </p:cNvPicPr>
          <p:nvPr/>
        </p:nvPicPr>
        <p:blipFill rotWithShape="1">
          <a:blip r:embed="rId2">
            <a:extLst>
              <a:ext uri="{28A0092B-C50C-407E-A947-70E740481C1C}">
                <a14:useLocalDpi xmlns:a14="http://schemas.microsoft.com/office/drawing/2010/main" val="0"/>
              </a:ext>
            </a:extLst>
          </a:blip>
          <a:srcRect l="7306" t="42808" r="8694" b="8784"/>
          <a:stretch/>
        </p:blipFill>
        <p:spPr bwMode="auto">
          <a:xfrm>
            <a:off x="1295400" y="4742543"/>
            <a:ext cx="6553201" cy="197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6315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9733"/>
            <a:ext cx="7239000" cy="2144018"/>
          </a:xfrm>
        </p:spPr>
        <p:txBody>
          <a:bodyPr/>
          <a:lstStyle/>
          <a:p>
            <a:r>
              <a:rPr lang="en-US" dirty="0"/>
              <a:t>NSCA ACTIVTY</a:t>
            </a:r>
            <a:br>
              <a:rPr lang="en-US" dirty="0"/>
            </a:br>
            <a:r>
              <a:rPr lang="en-US" dirty="0"/>
              <a:t/>
            </a:r>
            <a:br>
              <a:rPr lang="en-US" dirty="0"/>
            </a:br>
            <a:r>
              <a:rPr lang="en-US" dirty="0"/>
              <a:t>CMM Role play</a:t>
            </a:r>
            <a:r>
              <a:rPr lang="en-US" i="1" dirty="0"/>
              <a:t/>
            </a:r>
            <a:br>
              <a:rPr lang="en-US" i="1" dirty="0"/>
            </a:b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73</a:t>
            </a:fld>
            <a:endParaRPr lang="en-US"/>
          </a:p>
        </p:txBody>
      </p:sp>
    </p:spTree>
    <p:extLst>
      <p:ext uri="{BB962C8B-B14F-4D97-AF65-F5344CB8AC3E}">
        <p14:creationId xmlns:p14="http://schemas.microsoft.com/office/powerpoint/2010/main" val="817225025"/>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lstStyle/>
          <a:p>
            <a:r>
              <a:rPr lang="en-US" b="1" dirty="0"/>
              <a:t>Role Plan Instructions</a:t>
            </a:r>
          </a:p>
        </p:txBody>
      </p:sp>
      <p:sp>
        <p:nvSpPr>
          <p:cNvPr id="3" name="Content Placeholder 2"/>
          <p:cNvSpPr>
            <a:spLocks noGrp="1"/>
          </p:cNvSpPr>
          <p:nvPr>
            <p:ph idx="1"/>
          </p:nvPr>
        </p:nvSpPr>
        <p:spPr>
          <a:xfrm>
            <a:off x="457504" y="1219200"/>
            <a:ext cx="8001000" cy="5105400"/>
          </a:xfrm>
        </p:spPr>
        <p:txBody>
          <a:bodyPr>
            <a:normAutofit/>
          </a:bodyPr>
          <a:lstStyle/>
          <a:p>
            <a:pPr marL="514350" indent="-514350">
              <a:buFont typeface="+mj-lt"/>
              <a:buAutoNum type="arabicPeriod"/>
            </a:pPr>
            <a:r>
              <a:rPr lang="en-US" sz="2800" dirty="0"/>
              <a:t>Find a partner.</a:t>
            </a:r>
          </a:p>
          <a:p>
            <a:pPr marL="514350" indent="-514350">
              <a:buFont typeface="+mj-lt"/>
              <a:buAutoNum type="arabicPeriod"/>
            </a:pPr>
            <a:r>
              <a:rPr lang="en-US" sz="2800" dirty="0"/>
              <a:t>Determine who will play the interviewer and the interviewee.</a:t>
            </a:r>
          </a:p>
          <a:p>
            <a:pPr marL="514350" indent="-514350">
              <a:buFont typeface="+mj-lt"/>
              <a:buAutoNum type="arabicPeriod"/>
            </a:pPr>
            <a:r>
              <a:rPr lang="en-US" sz="2800" dirty="0"/>
              <a:t>Interviewer picks a CMM module and interviewee responds to questions as if he/she was at a site.</a:t>
            </a:r>
          </a:p>
          <a:p>
            <a:pPr marL="514350" indent="-514350">
              <a:buFont typeface="+mj-lt"/>
              <a:buAutoNum type="arabicPeriod"/>
            </a:pPr>
            <a:r>
              <a:rPr lang="en-US" sz="2800" dirty="0"/>
              <a:t>Complete the module.  </a:t>
            </a:r>
          </a:p>
          <a:p>
            <a:pPr marL="514350" indent="-514350">
              <a:buFont typeface="+mj-lt"/>
              <a:buAutoNum type="arabicPeriod"/>
            </a:pPr>
            <a:r>
              <a:rPr lang="en-US" sz="2800" dirty="0"/>
              <a:t>Switch!  Interviewer now becomes interviewee and visa versa.</a:t>
            </a:r>
          </a:p>
        </p:txBody>
      </p:sp>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74</a:t>
            </a:fld>
            <a:endParaRPr lang="en-US"/>
          </a:p>
        </p:txBody>
      </p:sp>
    </p:spTree>
    <p:extLst>
      <p:ext uri="{BB962C8B-B14F-4D97-AF65-F5344CB8AC3E}">
        <p14:creationId xmlns:p14="http://schemas.microsoft.com/office/powerpoint/2010/main" val="599085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239000" cy="2062103"/>
          </a:xfrm>
        </p:spPr>
        <p:txBody>
          <a:bodyPr/>
          <a:lstStyle/>
          <a:p>
            <a:r>
              <a:rPr lang="en-US" dirty="0"/>
              <a:t>Key Performance Indicators</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75</a:t>
            </a:fld>
            <a:endParaRPr lang="en-US"/>
          </a:p>
        </p:txBody>
      </p:sp>
    </p:spTree>
    <p:extLst>
      <p:ext uri="{BB962C8B-B14F-4D97-AF65-F5344CB8AC3E}">
        <p14:creationId xmlns:p14="http://schemas.microsoft.com/office/powerpoint/2010/main" val="2954652482"/>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lstStyle/>
          <a:p>
            <a:r>
              <a:rPr lang="en-US" b="1" dirty="0"/>
              <a:t>Criteria for inclusion of additional KPIs</a:t>
            </a:r>
          </a:p>
        </p:txBody>
      </p:sp>
      <p:sp>
        <p:nvSpPr>
          <p:cNvPr id="3" name="Content Placeholder 2"/>
          <p:cNvSpPr>
            <a:spLocks noGrp="1"/>
          </p:cNvSpPr>
          <p:nvPr>
            <p:ph idx="1"/>
          </p:nvPr>
        </p:nvSpPr>
        <p:spPr>
          <a:xfrm>
            <a:off x="457504" y="1219200"/>
            <a:ext cx="8001000" cy="5105400"/>
          </a:xfrm>
        </p:spPr>
        <p:txBody>
          <a:bodyPr>
            <a:normAutofit lnSpcReduction="10000"/>
          </a:bodyPr>
          <a:lstStyle/>
          <a:p>
            <a:pPr marL="0" indent="0">
              <a:buNone/>
            </a:pPr>
            <a:r>
              <a:rPr lang="en-US" sz="2800" dirty="0"/>
              <a:t>Core KPIs are always done, but optional KPIs can be excluded and additional KPIs can be added if they meet these criteria:</a:t>
            </a:r>
          </a:p>
          <a:p>
            <a:r>
              <a:rPr lang="en-US" sz="2800" dirty="0"/>
              <a:t>Data must be available, uniform in definition and standardized in data collection.</a:t>
            </a:r>
          </a:p>
          <a:p>
            <a:r>
              <a:rPr lang="en-US" sz="2800" dirty="0"/>
              <a:t>Data cannot be disparate – can be compared across sites and time.</a:t>
            </a:r>
          </a:p>
          <a:p>
            <a:r>
              <a:rPr lang="en-US" sz="2800" dirty="0"/>
              <a:t>Data from calculated metric must be actionable for performance improvement.</a:t>
            </a:r>
          </a:p>
          <a:p>
            <a:r>
              <a:rPr lang="en-US" sz="2800" dirty="0"/>
              <a:t>Metric must be something Government would recalculate, regularly.</a:t>
            </a:r>
          </a:p>
        </p:txBody>
      </p:sp>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76</a:t>
            </a:fld>
            <a:endParaRPr lang="en-US"/>
          </a:p>
        </p:txBody>
      </p:sp>
    </p:spTree>
    <p:extLst>
      <p:ext uri="{BB962C8B-B14F-4D97-AF65-F5344CB8AC3E}">
        <p14:creationId xmlns:p14="http://schemas.microsoft.com/office/powerpoint/2010/main" val="33545004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26223766"/>
              </p:ext>
            </p:extLst>
          </p:nvPr>
        </p:nvGraphicFramePr>
        <p:xfrm>
          <a:off x="228600" y="706845"/>
          <a:ext cx="8686800" cy="5937223"/>
        </p:xfrm>
        <a:graphic>
          <a:graphicData uri="http://schemas.openxmlformats.org/drawingml/2006/table">
            <a:tbl>
              <a:tblPr firstRow="1">
                <a:tableStyleId>{69012ECD-51FC-41F1-AA8D-1B2483CD663E}</a:tableStyleId>
              </a:tblPr>
              <a:tblGrid>
                <a:gridCol w="1225054">
                  <a:extLst>
                    <a:ext uri="{9D8B030D-6E8A-4147-A177-3AD203B41FA5}">
                      <a16:colId xmlns:a16="http://schemas.microsoft.com/office/drawing/2014/main" xmlns="" val="20000"/>
                    </a:ext>
                  </a:extLst>
                </a:gridCol>
                <a:gridCol w="3490786">
                  <a:extLst>
                    <a:ext uri="{9D8B030D-6E8A-4147-A177-3AD203B41FA5}">
                      <a16:colId xmlns:a16="http://schemas.microsoft.com/office/drawing/2014/main" xmlns="" val="20001"/>
                    </a:ext>
                  </a:extLst>
                </a:gridCol>
                <a:gridCol w="3970960">
                  <a:extLst>
                    <a:ext uri="{9D8B030D-6E8A-4147-A177-3AD203B41FA5}">
                      <a16:colId xmlns:a16="http://schemas.microsoft.com/office/drawing/2014/main" xmlns="" val="20002"/>
                    </a:ext>
                  </a:extLst>
                </a:gridCol>
              </a:tblGrid>
              <a:tr h="266699">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Optional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5021">
                <a:tc>
                  <a:txBody>
                    <a:bodyPr/>
                    <a:lstStyle/>
                    <a:p>
                      <a:pPr marL="0" marR="0">
                        <a:lnSpc>
                          <a:spcPct val="107000"/>
                        </a:lnSpc>
                        <a:spcBef>
                          <a:spcPts val="0"/>
                        </a:spcBef>
                        <a:spcAft>
                          <a:spcPts val="1200"/>
                        </a:spcAft>
                      </a:pPr>
                      <a:r>
                        <a:rPr lang="en-US" sz="1400" dirty="0">
                          <a:effectLst/>
                        </a:rPr>
                        <a:t>Forecasting</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4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400" dirty="0">
                          <a:effectLst/>
                        </a:rPr>
                        <a:t>Source of funds</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Supply plan accuracy</a:t>
                      </a:r>
                      <a:endParaRPr lang="en-US" sz="14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335060">
                <a:tc>
                  <a:txBody>
                    <a:bodyPr/>
                    <a:lstStyle/>
                    <a:p>
                      <a:pPr marL="0" marR="0">
                        <a:lnSpc>
                          <a:spcPct val="107000"/>
                        </a:lnSpc>
                        <a:spcBef>
                          <a:spcPts val="0"/>
                        </a:spcBef>
                        <a:spcAft>
                          <a:spcPts val="1200"/>
                        </a:spcAft>
                      </a:pPr>
                      <a:r>
                        <a:rPr lang="en-US" sz="1400">
                          <a:effectLst/>
                        </a:rPr>
                        <a:t>Procurement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Percent of international reference price</a:t>
                      </a:r>
                      <a:r>
                        <a:rPr lang="en-US" sz="1400" kern="1200" baseline="0" dirty="0">
                          <a:effectLst/>
                        </a:rPr>
                        <a:t> paid</a:t>
                      </a:r>
                      <a:endParaRPr lang="en-US" sz="14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Percentage of orders placed on vendors as emergency orders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Percentage of health products procured listed on the </a:t>
                      </a:r>
                      <a:r>
                        <a:rPr lang="en-US" sz="1400" kern="1200" dirty="0" err="1">
                          <a:effectLst/>
                        </a:rPr>
                        <a:t>NEML</a:t>
                      </a:r>
                      <a:r>
                        <a:rPr lang="en-US" sz="1400" kern="1200" dirty="0">
                          <a:effectLst/>
                        </a:rPr>
                        <a:t> or similar document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Customs clearance time</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980291">
                <a:tc>
                  <a:txBody>
                    <a:bodyPr/>
                    <a:lstStyle/>
                    <a:p>
                      <a:pPr marL="0" marR="0">
                        <a:lnSpc>
                          <a:spcPct val="107000"/>
                        </a:lnSpc>
                        <a:spcBef>
                          <a:spcPts val="0"/>
                        </a:spcBef>
                        <a:spcAft>
                          <a:spcPts val="1200"/>
                        </a:spcAft>
                      </a:pPr>
                      <a:r>
                        <a:rPr lang="en-US" sz="1400">
                          <a:effectLst/>
                        </a:rPr>
                        <a:t>Warehousing and inventory management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err="1">
                          <a:effectLst/>
                        </a:rPr>
                        <a:t>Stockout</a:t>
                      </a:r>
                      <a:r>
                        <a:rPr lang="en-US" sz="1400" b="1" u="sng" kern="1200" dirty="0">
                          <a:effectLst/>
                        </a:rPr>
                        <a:t> rate by tracer commodity by level in</a:t>
                      </a:r>
                      <a:r>
                        <a:rPr lang="en-US" sz="1400" b="1" u="sng" kern="1200" baseline="0" dirty="0">
                          <a:effectLst/>
                        </a:rPr>
                        <a:t> the system</a:t>
                      </a:r>
                      <a:endParaRPr lang="en-US" sz="14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Wastage from damage, theft and expiry </a:t>
                      </a:r>
                      <a:endParaRPr lang="en-US" sz="14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solidFill>
                            <a:schemeClr val="tx1"/>
                          </a:solidFill>
                          <a:effectLst/>
                          <a:latin typeface="+mn-lt"/>
                          <a:ea typeface="+mn-ea"/>
                          <a:cs typeface="+mn-cs"/>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Number and duration</a:t>
                      </a:r>
                      <a:r>
                        <a:rPr lang="en-US" sz="1400" b="1" u="sng" kern="1200" baseline="0" dirty="0">
                          <a:effectLst/>
                        </a:rPr>
                        <a:t> of t</a:t>
                      </a:r>
                      <a:r>
                        <a:rPr lang="en-US" sz="14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1" u="sng" kern="1200" dirty="0" err="1">
                          <a:effectLst/>
                        </a:rPr>
                        <a:t>Stockout</a:t>
                      </a:r>
                      <a:r>
                        <a:rPr lang="en-US" sz="1400" b="1" u="sng" kern="1200" dirty="0">
                          <a:effectLst/>
                        </a:rPr>
                        <a:t> rate of one or more tracer products by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dirty="0">
                          <a:effectLst/>
                        </a:rPr>
                        <a:t>Cost of warehousing operation </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effectLst/>
                        </a:rPr>
                        <a:t>Order turnaround time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solidFill>
                            <a:schemeClr val="tx1"/>
                          </a:solidFill>
                          <a:effectLst/>
                          <a:latin typeface="+mn-lt"/>
                          <a:ea typeface="+mn-ea"/>
                          <a:cs typeface="+mn-cs"/>
                        </a:rPr>
                        <a:t>Percentage of incoming batches tested for quality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solidFill>
                            <a:schemeClr val="tx1"/>
                          </a:solidFill>
                          <a:effectLst/>
                          <a:latin typeface="+mn-lt"/>
                          <a:ea typeface="+mn-ea"/>
                          <a:cs typeface="+mn-cs"/>
                        </a:rPr>
                        <a:t>Percentage of product batches tested that meet quality standards</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67530">
                <a:tc>
                  <a:txBody>
                    <a:bodyPr/>
                    <a:lstStyle/>
                    <a:p>
                      <a:pPr marL="0" marR="0">
                        <a:lnSpc>
                          <a:spcPct val="107000"/>
                        </a:lnSpc>
                        <a:spcBef>
                          <a:spcPts val="0"/>
                        </a:spcBef>
                        <a:spcAft>
                          <a:spcPts val="1200"/>
                        </a:spcAft>
                      </a:pPr>
                      <a:r>
                        <a:rPr lang="en-US" sz="1400">
                          <a:effectLst/>
                        </a:rPr>
                        <a:t>Distribution</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Percentage of orders placed by health facilities as emergency orders</a:t>
                      </a:r>
                      <a:endParaRPr lang="en-US" sz="14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solidFill>
                            <a:schemeClr val="tx1"/>
                          </a:solidFill>
                          <a:effectLst/>
                          <a:latin typeface="+mn-lt"/>
                          <a:ea typeface="+mn-ea"/>
                          <a:cs typeface="+mn-cs"/>
                        </a:rPr>
                        <a:t>Cost of distribution operation</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67943">
                <a:tc>
                  <a:txBody>
                    <a:bodyPr/>
                    <a:lstStyle/>
                    <a:p>
                      <a:pPr marL="0" marR="0">
                        <a:lnSpc>
                          <a:spcPct val="107000"/>
                        </a:lnSpc>
                        <a:spcBef>
                          <a:spcPts val="0"/>
                        </a:spcBef>
                        <a:spcAft>
                          <a:spcPts val="1200"/>
                        </a:spcAft>
                      </a:pPr>
                      <a:r>
                        <a:rPr lang="en-US" sz="1400" dirty="0">
                          <a:effectLst/>
                        </a:rPr>
                        <a:t>HR</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Staff turnover rate</a:t>
                      </a:r>
                      <a:endParaRPr lang="en-US" sz="14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solidFill>
                            <a:schemeClr val="tx1"/>
                          </a:solidFill>
                          <a:effectLst/>
                          <a:latin typeface="+mn-lt"/>
                          <a:ea typeface="+mn-ea"/>
                          <a:cs typeface="+mn-cs"/>
                        </a:rPr>
                        <a:t>Percent of key positions vacant</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80365">
                <a:tc>
                  <a:txBody>
                    <a:bodyPr/>
                    <a:lstStyle/>
                    <a:p>
                      <a:pPr marL="0" marR="0">
                        <a:lnSpc>
                          <a:spcPct val="107000"/>
                        </a:lnSpc>
                        <a:spcBef>
                          <a:spcPts val="0"/>
                        </a:spcBef>
                        <a:spcAft>
                          <a:spcPts val="1200"/>
                        </a:spcAft>
                      </a:pPr>
                      <a:r>
                        <a:rPr lang="en-US" sz="1400" dirty="0">
                          <a:effectLst/>
                        </a:rPr>
                        <a:t>Data &amp;</a:t>
                      </a:r>
                      <a:r>
                        <a:rPr lang="en-US" sz="1400" baseline="0" dirty="0">
                          <a:effectLst/>
                        </a:rPr>
                        <a:t> </a:t>
                      </a:r>
                      <a:r>
                        <a:rPr lang="en-US" sz="1400" dirty="0">
                          <a:effectLst/>
                        </a:rPr>
                        <a:t>info</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Facility reporting rates on-time</a:t>
                      </a:r>
                      <a:endParaRPr lang="en-US" sz="14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Facility reporting rates -</a:t>
                      </a:r>
                      <a:r>
                        <a:rPr lang="en-US" sz="1400" b="0" u="none" kern="1200" baseline="0" dirty="0">
                          <a:effectLst/>
                        </a:rPr>
                        <a:t> </a:t>
                      </a:r>
                      <a:r>
                        <a:rPr lang="en-US" sz="1400" b="0" u="none" kern="1200" dirty="0">
                          <a:effectLst/>
                        </a:rPr>
                        <a:t>complete</a:t>
                      </a:r>
                      <a:r>
                        <a:rPr lang="en-US" sz="1400" b="0" u="none" kern="1200" baseline="0" dirty="0">
                          <a:effectLst/>
                        </a:rPr>
                        <a:t> reports</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8" name="Rectangle 7"/>
          <p:cNvSpPr/>
          <p:nvPr/>
        </p:nvSpPr>
        <p:spPr bwMode="auto">
          <a:xfrm>
            <a:off x="6553200" y="6593368"/>
            <a:ext cx="2438400" cy="264632"/>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defTabSz="342900">
              <a:lnSpc>
                <a:spcPct val="107000"/>
              </a:lnSpc>
              <a:defRPr/>
            </a:pPr>
            <a:r>
              <a:rPr lang="en-US" sz="1050" b="1" u="sng" dirty="0">
                <a:solidFill>
                  <a:prstClr val="black"/>
                </a:solidFill>
              </a:rPr>
              <a:t>Bold-Underline= SDP/Hospital KPIs</a:t>
            </a:r>
          </a:p>
        </p:txBody>
      </p:sp>
      <p:sp>
        <p:nvSpPr>
          <p:cNvPr id="6" name="Title 2"/>
          <p:cNvSpPr>
            <a:spLocks noGrp="1"/>
          </p:cNvSpPr>
          <p:nvPr>
            <p:ph type="title"/>
          </p:nvPr>
        </p:nvSpPr>
        <p:spPr>
          <a:xfrm>
            <a:off x="228599" y="152400"/>
            <a:ext cx="7541419" cy="457200"/>
          </a:xfrm>
        </p:spPr>
        <p:txBody>
          <a:bodyPr rtlCol="0">
            <a:normAutofit fontScale="90000"/>
          </a:bodyPr>
          <a:lstStyle/>
          <a:p>
            <a:pPr>
              <a:defRPr/>
            </a:pPr>
            <a:r>
              <a:rPr lang="en-US" altLang="en-US" sz="2700" dirty="0"/>
              <a:t>Key Performance Indicators Selected in Country X</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cs typeface="Arial" panose="020B0604020202020204" pitchFamily="34" charset="0"/>
              </a:rPr>
              <a:pPr eaLnBrk="1" hangingPunct="1">
                <a:spcAft>
                  <a:spcPct val="0"/>
                </a:spcAft>
                <a:buFontTx/>
                <a:buNone/>
              </a:pPr>
              <a:t>77</a:t>
            </a:fld>
            <a:endParaRPr lang="en-US" altLang="en-US" sz="450">
              <a:cs typeface="Arial" panose="020B0604020202020204" pitchFamily="34" charset="0"/>
            </a:endParaRPr>
          </a:p>
        </p:txBody>
      </p:sp>
    </p:spTree>
    <p:extLst>
      <p:ext uri="{BB962C8B-B14F-4D97-AF65-F5344CB8AC3E}">
        <p14:creationId xmlns:p14="http://schemas.microsoft.com/office/powerpoint/2010/main" val="9748817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400496" cy="609600"/>
          </a:xfrm>
        </p:spPr>
        <p:txBody>
          <a:bodyPr/>
          <a:lstStyle/>
          <a:p>
            <a:r>
              <a:rPr lang="en-US" b="1" dirty="0"/>
              <a:t>Core KPIs done where? </a:t>
            </a:r>
          </a:p>
        </p:txBody>
      </p:sp>
      <p:sp>
        <p:nvSpPr>
          <p:cNvPr id="4" name="Date Placeholder 3"/>
          <p:cNvSpPr>
            <a:spLocks noGrp="1"/>
          </p:cNvSpPr>
          <p:nvPr>
            <p:ph type="dt" sz="half" idx="10"/>
          </p:nvPr>
        </p:nvSpPr>
        <p:spPr/>
        <p:txBody>
          <a:bodyPr/>
          <a:lstStyle/>
          <a:p>
            <a:fld id="{C8D03B2F-572C-492E-A1D0-9B78652AC566}"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78</a:t>
            </a:fld>
            <a:endParaRPr lang="en-US"/>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404537341"/>
              </p:ext>
            </p:extLst>
          </p:nvPr>
        </p:nvGraphicFramePr>
        <p:xfrm>
          <a:off x="304800" y="1142999"/>
          <a:ext cx="7315200" cy="4446333"/>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xmlns="" val="20000"/>
                    </a:ext>
                  </a:extLst>
                </a:gridCol>
                <a:gridCol w="1066800">
                  <a:extLst>
                    <a:ext uri="{9D8B030D-6E8A-4147-A177-3AD203B41FA5}">
                      <a16:colId xmlns:a16="http://schemas.microsoft.com/office/drawing/2014/main" xmlns="" val="20001"/>
                    </a:ext>
                  </a:extLst>
                </a:gridCol>
                <a:gridCol w="1143000">
                  <a:extLst>
                    <a:ext uri="{9D8B030D-6E8A-4147-A177-3AD203B41FA5}">
                      <a16:colId xmlns:a16="http://schemas.microsoft.com/office/drawing/2014/main" xmlns="" val="20002"/>
                    </a:ext>
                  </a:extLst>
                </a:gridCol>
                <a:gridCol w="1143000">
                  <a:extLst>
                    <a:ext uri="{9D8B030D-6E8A-4147-A177-3AD203B41FA5}">
                      <a16:colId xmlns:a16="http://schemas.microsoft.com/office/drawing/2014/main" xmlns="" val="20003"/>
                    </a:ext>
                  </a:extLst>
                </a:gridCol>
                <a:gridCol w="1143000">
                  <a:extLst>
                    <a:ext uri="{9D8B030D-6E8A-4147-A177-3AD203B41FA5}">
                      <a16:colId xmlns:a16="http://schemas.microsoft.com/office/drawing/2014/main" xmlns="" val="20004"/>
                    </a:ext>
                  </a:extLst>
                </a:gridCol>
              </a:tblGrid>
              <a:tr h="1047565">
                <a:tc>
                  <a:txBody>
                    <a:bodyPr/>
                    <a:lstStyle/>
                    <a:p>
                      <a:r>
                        <a:rPr lang="en-US" dirty="0"/>
                        <a:t>Metric</a:t>
                      </a:r>
                    </a:p>
                  </a:txBody>
                  <a:tcPr/>
                </a:tc>
                <a:tc>
                  <a:txBody>
                    <a:bodyPr/>
                    <a:lstStyle/>
                    <a:p>
                      <a:r>
                        <a:rPr lang="en-US" dirty="0"/>
                        <a:t>Health Centre</a:t>
                      </a:r>
                    </a:p>
                  </a:txBody>
                  <a:tcPr/>
                </a:tc>
                <a:tc>
                  <a:txBody>
                    <a:bodyPr/>
                    <a:lstStyle/>
                    <a:p>
                      <a:r>
                        <a:rPr lang="en-US" dirty="0"/>
                        <a:t>Hospital</a:t>
                      </a:r>
                    </a:p>
                  </a:txBody>
                  <a:tcPr/>
                </a:tc>
                <a:tc>
                  <a:txBody>
                    <a:bodyPr/>
                    <a:lstStyle/>
                    <a:p>
                      <a:r>
                        <a:rPr lang="en-US" dirty="0"/>
                        <a:t>Regional Referral</a:t>
                      </a:r>
                      <a:r>
                        <a:rPr lang="en-US" baseline="0" dirty="0"/>
                        <a:t> Hospital</a:t>
                      </a:r>
                      <a:endParaRPr lang="en-US" dirty="0"/>
                    </a:p>
                  </a:txBody>
                  <a:tcPr/>
                </a:tc>
                <a:tc>
                  <a:txBody>
                    <a:bodyPr/>
                    <a:lstStyle/>
                    <a:p>
                      <a:r>
                        <a:rPr lang="en-US" dirty="0"/>
                        <a:t>National Referral</a:t>
                      </a:r>
                      <a:r>
                        <a:rPr lang="en-US" baseline="0" dirty="0"/>
                        <a:t> Hospital</a:t>
                      </a:r>
                      <a:endParaRPr lang="en-US" dirty="0"/>
                    </a:p>
                  </a:txBody>
                  <a:tcPr/>
                </a:tc>
                <a:extLst>
                  <a:ext uri="{0D108BD9-81ED-4DB2-BD59-A6C34878D82A}">
                    <a16:rowId xmlns:a16="http://schemas.microsoft.com/office/drawing/2014/main" xmlns="" val="10000"/>
                  </a:ext>
                </a:extLst>
              </a:tr>
              <a:tr h="424846">
                <a:tc>
                  <a:txBody>
                    <a:bodyPr/>
                    <a:lstStyle/>
                    <a:p>
                      <a:r>
                        <a:rPr lang="en-US" dirty="0"/>
                        <a:t>Stocked according</a:t>
                      </a:r>
                      <a:r>
                        <a:rPr lang="en-US" baseline="0" dirty="0"/>
                        <a:t> to plan</a:t>
                      </a:r>
                      <a:endParaRPr lang="en-US" dirty="0"/>
                    </a:p>
                  </a:txBody>
                  <a:tcPr/>
                </a:tc>
                <a:tc>
                  <a:txBody>
                    <a:bodyPr/>
                    <a:lstStyle/>
                    <a:p>
                      <a:r>
                        <a:rPr lang="en-US" dirty="0"/>
                        <a:t>Yes</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1"/>
                  </a:ext>
                </a:extLst>
              </a:tr>
              <a:tr h="424846">
                <a:tc>
                  <a:txBody>
                    <a:bodyPr/>
                    <a:lstStyle/>
                    <a:p>
                      <a:r>
                        <a:rPr lang="en-US" dirty="0" err="1"/>
                        <a:t>Stockout</a:t>
                      </a:r>
                      <a:r>
                        <a:rPr lang="en-US" dirty="0"/>
                        <a:t> by tracer, by level</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2"/>
                  </a:ext>
                </a:extLst>
              </a:tr>
              <a:tr h="424846">
                <a:tc>
                  <a:txBody>
                    <a:bodyPr/>
                    <a:lstStyle/>
                    <a:p>
                      <a:r>
                        <a:rPr lang="en-US" dirty="0"/>
                        <a:t>Stock accuracy</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dirty="0"/>
                        <a:t>Yes</a:t>
                      </a:r>
                    </a:p>
                  </a:txBody>
                  <a:tcPr/>
                </a:tc>
                <a:tc>
                  <a:txBody>
                    <a:bodyPr/>
                    <a:lstStyle/>
                    <a:p>
                      <a:r>
                        <a:rPr lang="en-US"/>
                        <a:t>Yes</a:t>
                      </a:r>
                      <a:endParaRPr lang="en-US" dirty="0"/>
                    </a:p>
                  </a:txBody>
                  <a:tcPr/>
                </a:tc>
                <a:extLst>
                  <a:ext uri="{0D108BD9-81ED-4DB2-BD59-A6C34878D82A}">
                    <a16:rowId xmlns:a16="http://schemas.microsoft.com/office/drawing/2014/main" xmlns="" val="10003"/>
                  </a:ext>
                </a:extLst>
              </a:tr>
              <a:tr h="424846">
                <a:tc>
                  <a:txBody>
                    <a:bodyPr/>
                    <a:lstStyle/>
                    <a:p>
                      <a:r>
                        <a:rPr lang="en-US" dirty="0"/>
                        <a:t>Order fill rate</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4"/>
                  </a:ext>
                </a:extLst>
              </a:tr>
              <a:tr h="424846">
                <a:tc>
                  <a:txBody>
                    <a:bodyPr/>
                    <a:lstStyle/>
                    <a:p>
                      <a:r>
                        <a:rPr lang="en-US" dirty="0"/>
                        <a:t>Waste</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5"/>
                  </a:ext>
                </a:extLst>
              </a:tr>
              <a:tr h="424846">
                <a:tc>
                  <a:txBody>
                    <a:bodyPr/>
                    <a:lstStyle/>
                    <a:p>
                      <a:r>
                        <a:rPr lang="en-US" dirty="0"/>
                        <a:t>On-time delivery</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6"/>
                  </a:ext>
                </a:extLst>
              </a:tr>
              <a:tr h="424846">
                <a:tc>
                  <a:txBody>
                    <a:bodyPr/>
                    <a:lstStyle/>
                    <a:p>
                      <a:r>
                        <a:rPr lang="en-US" dirty="0"/>
                        <a:t>Emergency Orders</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7"/>
                  </a:ext>
                </a:extLst>
              </a:tr>
              <a:tr h="424846">
                <a:tc>
                  <a:txBody>
                    <a:bodyPr/>
                    <a:lstStyle/>
                    <a:p>
                      <a:r>
                        <a:rPr lang="en-US" dirty="0"/>
                        <a:t>Staff turnover</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dirty="0"/>
                        <a:t>Yes</a:t>
                      </a:r>
                    </a:p>
                  </a:txBody>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3008735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400496" cy="609600"/>
          </a:xfrm>
        </p:spPr>
        <p:txBody>
          <a:bodyPr/>
          <a:lstStyle/>
          <a:p>
            <a:r>
              <a:rPr lang="en-US" dirty="0"/>
              <a:t>Optional KPIs done where? </a:t>
            </a:r>
          </a:p>
        </p:txBody>
      </p:sp>
      <p:sp>
        <p:nvSpPr>
          <p:cNvPr id="4" name="Date Placeholder 3"/>
          <p:cNvSpPr>
            <a:spLocks noGrp="1"/>
          </p:cNvSpPr>
          <p:nvPr>
            <p:ph type="dt" sz="half" idx="10"/>
          </p:nvPr>
        </p:nvSpPr>
        <p:spPr/>
        <p:txBody>
          <a:bodyPr/>
          <a:lstStyle/>
          <a:p>
            <a:fld id="{C8D03B2F-572C-492E-A1D0-9B78652AC566}"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79</a:t>
            </a:fld>
            <a:endParaRPr lang="en-US"/>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353515024"/>
              </p:ext>
            </p:extLst>
          </p:nvPr>
        </p:nvGraphicFramePr>
        <p:xfrm>
          <a:off x="304800" y="1142999"/>
          <a:ext cx="7315200" cy="3026891"/>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xmlns="" val="20000"/>
                    </a:ext>
                  </a:extLst>
                </a:gridCol>
                <a:gridCol w="1066800">
                  <a:extLst>
                    <a:ext uri="{9D8B030D-6E8A-4147-A177-3AD203B41FA5}">
                      <a16:colId xmlns:a16="http://schemas.microsoft.com/office/drawing/2014/main" xmlns="" val="20001"/>
                    </a:ext>
                  </a:extLst>
                </a:gridCol>
                <a:gridCol w="1143000">
                  <a:extLst>
                    <a:ext uri="{9D8B030D-6E8A-4147-A177-3AD203B41FA5}">
                      <a16:colId xmlns:a16="http://schemas.microsoft.com/office/drawing/2014/main" xmlns="" val="20002"/>
                    </a:ext>
                  </a:extLst>
                </a:gridCol>
                <a:gridCol w="1143000">
                  <a:extLst>
                    <a:ext uri="{9D8B030D-6E8A-4147-A177-3AD203B41FA5}">
                      <a16:colId xmlns:a16="http://schemas.microsoft.com/office/drawing/2014/main" xmlns="" val="20003"/>
                    </a:ext>
                  </a:extLst>
                </a:gridCol>
                <a:gridCol w="1143000">
                  <a:extLst>
                    <a:ext uri="{9D8B030D-6E8A-4147-A177-3AD203B41FA5}">
                      <a16:colId xmlns:a16="http://schemas.microsoft.com/office/drawing/2014/main" xmlns="" val="20004"/>
                    </a:ext>
                  </a:extLst>
                </a:gridCol>
              </a:tblGrid>
              <a:tr h="1047565">
                <a:tc>
                  <a:txBody>
                    <a:bodyPr/>
                    <a:lstStyle/>
                    <a:p>
                      <a:r>
                        <a:rPr lang="en-US" dirty="0"/>
                        <a:t>Metric</a:t>
                      </a:r>
                    </a:p>
                  </a:txBody>
                  <a:tcPr/>
                </a:tc>
                <a:tc>
                  <a:txBody>
                    <a:bodyPr/>
                    <a:lstStyle/>
                    <a:p>
                      <a:r>
                        <a:rPr lang="en-US" dirty="0"/>
                        <a:t>Health Centre</a:t>
                      </a:r>
                    </a:p>
                  </a:txBody>
                  <a:tcPr/>
                </a:tc>
                <a:tc>
                  <a:txBody>
                    <a:bodyPr/>
                    <a:lstStyle/>
                    <a:p>
                      <a:r>
                        <a:rPr lang="en-US" dirty="0"/>
                        <a:t>Hospital</a:t>
                      </a:r>
                    </a:p>
                  </a:txBody>
                  <a:tcPr/>
                </a:tc>
                <a:tc>
                  <a:txBody>
                    <a:bodyPr/>
                    <a:lstStyle/>
                    <a:p>
                      <a:r>
                        <a:rPr lang="en-US" dirty="0"/>
                        <a:t>Regional Referral</a:t>
                      </a:r>
                      <a:r>
                        <a:rPr lang="en-US" baseline="0" dirty="0"/>
                        <a:t> Hospital</a:t>
                      </a:r>
                      <a:endParaRPr lang="en-US" dirty="0"/>
                    </a:p>
                  </a:txBody>
                  <a:tcPr/>
                </a:tc>
                <a:tc>
                  <a:txBody>
                    <a:bodyPr/>
                    <a:lstStyle/>
                    <a:p>
                      <a:r>
                        <a:rPr lang="en-US" dirty="0"/>
                        <a:t>National Referral</a:t>
                      </a:r>
                      <a:r>
                        <a:rPr lang="en-US" baseline="0" dirty="0"/>
                        <a:t> Hospital</a:t>
                      </a:r>
                      <a:endParaRPr lang="en-US" dirty="0"/>
                    </a:p>
                  </a:txBody>
                  <a:tcPr/>
                </a:tc>
                <a:extLst>
                  <a:ext uri="{0D108BD9-81ED-4DB2-BD59-A6C34878D82A}">
                    <a16:rowId xmlns:a16="http://schemas.microsoft.com/office/drawing/2014/main" xmlns="" val="10000"/>
                  </a:ext>
                </a:extLst>
              </a:tr>
              <a:tr h="424846">
                <a:tc>
                  <a:txBody>
                    <a:bodyPr/>
                    <a:lstStyle/>
                    <a:p>
                      <a:r>
                        <a:rPr lang="en-US" dirty="0"/>
                        <a:t>Temperature Excursions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xmlns="" val="10001"/>
                  </a:ext>
                </a:extLst>
              </a:tr>
              <a:tr h="424846">
                <a:tc>
                  <a:txBody>
                    <a:bodyPr/>
                    <a:lstStyle/>
                    <a:p>
                      <a:r>
                        <a:rPr lang="en-US" sz="1800" kern="1200" dirty="0">
                          <a:solidFill>
                            <a:schemeClr val="dk1"/>
                          </a:solidFill>
                          <a:effectLst/>
                          <a:latin typeface="+mn-lt"/>
                          <a:ea typeface="+mn-ea"/>
                          <a:cs typeface="+mn-cs"/>
                        </a:rPr>
                        <a:t>Stockout rates of one or more tracer products by facility</a:t>
                      </a:r>
                      <a:endParaRPr lang="en-US" dirty="0"/>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xmlns="" val="10002"/>
                  </a:ext>
                </a:extLst>
              </a:tr>
              <a:tr h="424846">
                <a:tc>
                  <a:txBody>
                    <a:bodyPr/>
                    <a:lstStyle/>
                    <a:p>
                      <a:r>
                        <a:rPr lang="en-US" sz="1800" kern="1200" dirty="0">
                          <a:solidFill>
                            <a:schemeClr val="dk1"/>
                          </a:solidFill>
                          <a:effectLst/>
                          <a:latin typeface="+mn-lt"/>
                          <a:ea typeface="+mn-ea"/>
                          <a:cs typeface="+mn-cs"/>
                        </a:rPr>
                        <a:t>Percent of supply chain positions vacant</a:t>
                      </a:r>
                      <a:endParaRPr lang="en-US" sz="1400" b="1" u="sng" kern="1200" dirty="0">
                        <a:solidFill>
                          <a:schemeClr val="tx1"/>
                        </a:solidFill>
                        <a:effectLst/>
                        <a:latin typeface="+mn-lt"/>
                        <a:ea typeface="+mn-ea"/>
                        <a:cs typeface="+mn-cs"/>
                      </a:endParaRP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335910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dirty="0"/>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8</a:t>
            </a:fld>
            <a:endParaRPr lang="en-US" dirty="0"/>
          </a:p>
        </p:txBody>
      </p:sp>
      <p:sp>
        <p:nvSpPr>
          <p:cNvPr id="8" name="Title 7"/>
          <p:cNvSpPr>
            <a:spLocks noGrp="1"/>
          </p:cNvSpPr>
          <p:nvPr>
            <p:ph type="title"/>
          </p:nvPr>
        </p:nvSpPr>
        <p:spPr>
          <a:xfrm>
            <a:off x="203200" y="208659"/>
            <a:ext cx="6654800" cy="954107"/>
          </a:xfrm>
        </p:spPr>
        <p:txBody>
          <a:bodyPr/>
          <a:lstStyle/>
          <a:p>
            <a:r>
              <a:rPr lang="en-US" b="1" dirty="0">
                <a:solidFill>
                  <a:srgbClr val="C00000"/>
                </a:solidFill>
              </a:rPr>
              <a:t>GENERAL PURPOSE OF NSCA 2.0</a:t>
            </a:r>
            <a:endParaRPr lang="en-US" dirty="0">
              <a:solidFill>
                <a:srgbClr val="C00000"/>
              </a:solidFill>
            </a:endParaRPr>
          </a:p>
        </p:txBody>
      </p:sp>
      <p:sp>
        <p:nvSpPr>
          <p:cNvPr id="3" name="Rectangle 2"/>
          <p:cNvSpPr/>
          <p:nvPr/>
        </p:nvSpPr>
        <p:spPr>
          <a:xfrm>
            <a:off x="734095" y="1828801"/>
            <a:ext cx="8257505" cy="3785652"/>
          </a:xfrm>
          <a:prstGeom prst="rect">
            <a:avLst/>
          </a:prstGeom>
        </p:spPr>
        <p:txBody>
          <a:bodyPr wrap="square">
            <a:spAutoFit/>
          </a:bodyPr>
          <a:lstStyle/>
          <a:p>
            <a:pPr lvl="0"/>
            <a:r>
              <a:rPr lang="en-GB" sz="2400" b="1" dirty="0"/>
              <a:t>Performance Management </a:t>
            </a:r>
          </a:p>
          <a:p>
            <a:pPr marL="342900" indent="-342900">
              <a:buFont typeface="+mj-lt"/>
              <a:buAutoNum type="arabicPeriod"/>
            </a:pPr>
            <a:r>
              <a:rPr lang="en-US" sz="2400" dirty="0"/>
              <a:t>Measure supply chain capability, functionality and performance</a:t>
            </a:r>
          </a:p>
          <a:p>
            <a:pPr marL="342900" indent="-342900">
              <a:buFont typeface="+mj-lt"/>
              <a:buAutoNum type="arabicPeriod"/>
            </a:pPr>
            <a:r>
              <a:rPr lang="en-US" sz="2400" dirty="0"/>
              <a:t>Identify bottlenecks and gaps across the supply chain for improvement </a:t>
            </a:r>
          </a:p>
          <a:p>
            <a:pPr marL="342900" indent="-342900">
              <a:buFont typeface="+mj-lt"/>
              <a:buAutoNum type="arabicPeriod"/>
            </a:pPr>
            <a:r>
              <a:rPr lang="en-US" sz="2400" dirty="0"/>
              <a:t>Monitor the impact of specific supply chain improvement activities and/or investments</a:t>
            </a:r>
          </a:p>
          <a:p>
            <a:endParaRPr lang="en-US" sz="2400" b="1" dirty="0"/>
          </a:p>
          <a:p>
            <a:r>
              <a:rPr lang="en-US" sz="2400" b="1" dirty="0"/>
              <a:t>Planning Optimization</a:t>
            </a:r>
          </a:p>
          <a:p>
            <a:pPr marL="342900" indent="-342900">
              <a:buFont typeface="+mj-lt"/>
              <a:buAutoNum type="arabicPeriod" startAt="4"/>
            </a:pPr>
            <a:r>
              <a:rPr lang="en-US" sz="2400" dirty="0"/>
              <a:t>Inform and guide supply chain country and donor investments</a:t>
            </a:r>
          </a:p>
          <a:p>
            <a:pPr marL="342900" indent="-342900">
              <a:buFont typeface="+mj-lt"/>
              <a:buAutoNum type="arabicPeriod" startAt="4"/>
            </a:pPr>
            <a:r>
              <a:rPr lang="en-US" sz="2400" dirty="0"/>
              <a:t>Inform country strategic planning, policy and management</a:t>
            </a:r>
            <a:endParaRPr lang="en-GB" sz="2400" dirty="0"/>
          </a:p>
        </p:txBody>
      </p:sp>
    </p:spTree>
    <p:extLst>
      <p:ext uri="{BB962C8B-B14F-4D97-AF65-F5344CB8AC3E}">
        <p14:creationId xmlns:p14="http://schemas.microsoft.com/office/powerpoint/2010/main" val="1562361446"/>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Data collection for KPIs</a:t>
            </a:r>
          </a:p>
        </p:txBody>
      </p:sp>
      <p:sp>
        <p:nvSpPr>
          <p:cNvPr id="3" name="Content Placeholder 2"/>
          <p:cNvSpPr>
            <a:spLocks noGrp="1"/>
          </p:cNvSpPr>
          <p:nvPr>
            <p:ph idx="1"/>
          </p:nvPr>
        </p:nvSpPr>
        <p:spPr/>
        <p:txBody>
          <a:bodyPr>
            <a:normAutofit lnSpcReduction="10000"/>
          </a:bodyPr>
          <a:lstStyle/>
          <a:p>
            <a:r>
              <a:rPr lang="en-US" sz="2800" dirty="0"/>
              <a:t>Minimal calculation on your part.</a:t>
            </a:r>
          </a:p>
          <a:p>
            <a:r>
              <a:rPr lang="en-US" sz="2800" dirty="0"/>
              <a:t>Tablets will direct you to look for pieces of information, or ask questions for pieces of info. </a:t>
            </a:r>
          </a:p>
          <a:p>
            <a:r>
              <a:rPr lang="en-US" sz="2800" dirty="0"/>
              <a:t>Skip logic is incorporated.</a:t>
            </a:r>
          </a:p>
          <a:p>
            <a:r>
              <a:rPr lang="en-US" sz="2800" dirty="0"/>
              <a:t>All complex calculation will be done after site-level data is submitted. </a:t>
            </a:r>
          </a:p>
          <a:p>
            <a:r>
              <a:rPr lang="en-US" sz="2800" dirty="0"/>
              <a:t>Performance will not be linked to a site; there are no penalties for people or sites. </a:t>
            </a:r>
          </a:p>
          <a:p>
            <a:endParaRPr lang="en-US" dirty="0"/>
          </a:p>
        </p:txBody>
      </p:sp>
      <p:sp>
        <p:nvSpPr>
          <p:cNvPr id="4" name="Date Placeholder 3"/>
          <p:cNvSpPr>
            <a:spLocks noGrp="1"/>
          </p:cNvSpPr>
          <p:nvPr>
            <p:ph type="dt" sz="half" idx="10"/>
          </p:nvPr>
        </p:nvSpPr>
        <p:spPr/>
        <p:txBody>
          <a:bodyPr/>
          <a:lstStyle/>
          <a:p>
            <a:fld id="{FD35534A-C2E9-45DB-A3CF-50C3910E37DA}"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80</a:t>
            </a:fld>
            <a:endParaRPr lang="en-US"/>
          </a:p>
        </p:txBody>
      </p:sp>
    </p:spTree>
    <p:extLst>
      <p:ext uri="{BB962C8B-B14F-4D97-AF65-F5344CB8AC3E}">
        <p14:creationId xmlns:p14="http://schemas.microsoft.com/office/powerpoint/2010/main" val="30445615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390" y="152400"/>
            <a:ext cx="7772400" cy="712339"/>
          </a:xfrm>
        </p:spPr>
        <p:txBody>
          <a:bodyPr>
            <a:normAutofit/>
          </a:bodyPr>
          <a:lstStyle/>
          <a:p>
            <a:r>
              <a:rPr lang="en-US" sz="3600" dirty="0"/>
              <a:t>KPIs Narrative Section</a:t>
            </a:r>
          </a:p>
        </p:txBody>
      </p:sp>
      <p:sp>
        <p:nvSpPr>
          <p:cNvPr id="3" name="Content Placeholder 2"/>
          <p:cNvSpPr>
            <a:spLocks noGrp="1"/>
          </p:cNvSpPr>
          <p:nvPr>
            <p:ph idx="1"/>
          </p:nvPr>
        </p:nvSpPr>
        <p:spPr>
          <a:xfrm>
            <a:off x="228600" y="838200"/>
            <a:ext cx="8763000" cy="5876545"/>
          </a:xfrm>
        </p:spPr>
        <p:txBody>
          <a:bodyPr>
            <a:normAutofit fontScale="92500"/>
          </a:bodyPr>
          <a:lstStyle/>
          <a:p>
            <a:r>
              <a:rPr lang="en-US" sz="2400" dirty="0"/>
              <a:t>Specifics</a:t>
            </a:r>
          </a:p>
          <a:p>
            <a:pPr lvl="1"/>
            <a:r>
              <a:rPr lang="en-US" sz="2400" dirty="0"/>
              <a:t>Note if you see Depo stored on its side and not upright.</a:t>
            </a:r>
          </a:p>
          <a:p>
            <a:pPr lvl="1"/>
            <a:r>
              <a:rPr lang="en-US" sz="2400" dirty="0"/>
              <a:t>Look for Oxytocin in the fridge and note if you see it outside of cold chain.</a:t>
            </a:r>
          </a:p>
          <a:p>
            <a:pPr lvl="1"/>
            <a:r>
              <a:rPr lang="en-US" sz="2400" dirty="0"/>
              <a:t>Note if products are stored outside of the storeroom (hallways, etc.) </a:t>
            </a:r>
          </a:p>
          <a:p>
            <a:pPr lvl="1"/>
            <a:r>
              <a:rPr lang="en-US" sz="2400" dirty="0"/>
              <a:t>Note if RTKs or RDTs are fewer than a pack, count each test available and select “other” to input the quantity.  </a:t>
            </a:r>
          </a:p>
          <a:p>
            <a:pPr lvl="1"/>
            <a:r>
              <a:rPr lang="en-US" sz="2400" dirty="0"/>
              <a:t>Note if a site is stocked out of AL 6x4 but have any other AL presentation (6x1, 6x2, 6x3).</a:t>
            </a:r>
          </a:p>
          <a:p>
            <a:pPr lvl="1"/>
            <a:r>
              <a:rPr lang="en-US" sz="2400" dirty="0"/>
              <a:t>If the store is stocked out, then please consider the site stocked out.  Do not go to the pharmacy to see if any of the product remains.</a:t>
            </a:r>
          </a:p>
          <a:p>
            <a:pPr lvl="1"/>
            <a:r>
              <a:rPr lang="en-US" sz="2400" dirty="0"/>
              <a:t>HR </a:t>
            </a:r>
            <a:r>
              <a:rPr lang="en-US" sz="2400" dirty="0" err="1"/>
              <a:t>KPI</a:t>
            </a:r>
            <a:r>
              <a:rPr lang="en-US" sz="2400" dirty="0"/>
              <a:t> - add, adjust or delete positions as relevant for the facility.</a:t>
            </a:r>
          </a:p>
          <a:p>
            <a:pPr lvl="1"/>
            <a:r>
              <a:rPr lang="en-US" sz="2400" dirty="0"/>
              <a:t>Remember to always get your GPS location!</a:t>
            </a:r>
          </a:p>
          <a:p>
            <a:pPr lvl="1"/>
            <a:endParaRPr lang="en-US" sz="2400" dirty="0"/>
          </a:p>
          <a:p>
            <a:pPr lvl="1"/>
            <a:endParaRPr lang="en-US" sz="2400" dirty="0"/>
          </a:p>
          <a:p>
            <a:endParaRPr lang="en-US" sz="2400" dirty="0"/>
          </a:p>
        </p:txBody>
      </p:sp>
      <p:sp>
        <p:nvSpPr>
          <p:cNvPr id="4" name="Date Placeholder 3"/>
          <p:cNvSpPr>
            <a:spLocks noGrp="1"/>
          </p:cNvSpPr>
          <p:nvPr>
            <p:ph type="dt" sz="half" idx="10"/>
          </p:nvPr>
        </p:nvSpPr>
        <p:spPr/>
        <p:txBody>
          <a:bodyPr/>
          <a:lstStyle/>
          <a:p>
            <a:fld id="{FD35534A-C2E9-45DB-A3CF-50C3910E37DA}"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81</a:t>
            </a:fld>
            <a:endParaRPr lang="en-US"/>
          </a:p>
        </p:txBody>
      </p:sp>
    </p:spTree>
    <p:extLst>
      <p:ext uri="{BB962C8B-B14F-4D97-AF65-F5344CB8AC3E}">
        <p14:creationId xmlns:p14="http://schemas.microsoft.com/office/powerpoint/2010/main" val="36925790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14800"/>
            <a:ext cx="6400800" cy="1569660"/>
          </a:xfrm>
        </p:spPr>
        <p:txBody>
          <a:bodyPr/>
          <a:lstStyle/>
          <a:p>
            <a:r>
              <a:rPr lang="en-US" dirty="0"/>
              <a:t>NSCA Activity!</a:t>
            </a:r>
            <a:br>
              <a:rPr lang="en-US" dirty="0"/>
            </a:br>
            <a:r>
              <a:rPr lang="en-US" dirty="0"/>
              <a:t/>
            </a:r>
            <a:br>
              <a:rPr lang="en-US" dirty="0"/>
            </a:br>
            <a:r>
              <a:rPr lang="en-US" dirty="0"/>
              <a:t>KPI Role Play</a:t>
            </a: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231885955"/>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6400800" cy="2062103"/>
          </a:xfrm>
        </p:spPr>
        <p:txBody>
          <a:bodyPr/>
          <a:lstStyle/>
          <a:p>
            <a:r>
              <a:rPr lang="en-US" dirty="0"/>
              <a:t>NSCA Timeline</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617082596"/>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304800"/>
            <a:ext cx="8794113" cy="547983"/>
          </a:xfrm>
        </p:spPr>
        <p:txBody>
          <a:bodyPr>
            <a:noAutofit/>
          </a:bodyPr>
          <a:lstStyle/>
          <a:p>
            <a:r>
              <a:rPr lang="en-US" sz="2700" b="1" dirty="0"/>
              <a:t>NSCA Timeline</a:t>
            </a:r>
            <a:endParaRPr lang="en-GB" sz="2700" b="1" dirty="0"/>
          </a:p>
        </p:txBody>
      </p:sp>
      <p:grpSp>
        <p:nvGrpSpPr>
          <p:cNvPr id="45" name="Group 44">
            <a:extLst>
              <a:ext uri="{FF2B5EF4-FFF2-40B4-BE49-F238E27FC236}">
                <a16:creationId xmlns:a16="http://schemas.microsoft.com/office/drawing/2014/main" xmlns="" id="{E65CD7DE-2774-45D2-8CD8-897BB9C9D5E6}"/>
              </a:ext>
            </a:extLst>
          </p:cNvPr>
          <p:cNvGrpSpPr/>
          <p:nvPr>
            <p:custDataLst>
              <p:tags r:id="rId1"/>
            </p:custDataLst>
          </p:nvPr>
        </p:nvGrpSpPr>
        <p:grpSpPr>
          <a:xfrm>
            <a:off x="6967127" y="2816822"/>
            <a:ext cx="1452075" cy="741259"/>
            <a:chOff x="7649023" y="930577"/>
            <a:chExt cx="1268200" cy="570282"/>
          </a:xfrm>
        </p:grpSpPr>
        <p:sp>
          <p:nvSpPr>
            <p:cNvPr id="46" name="Freeform 3">
              <a:extLst>
                <a:ext uri="{FF2B5EF4-FFF2-40B4-BE49-F238E27FC236}">
                  <a16:creationId xmlns:a16="http://schemas.microsoft.com/office/drawing/2014/main" xmlns=""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47" name="TextBox 46">
              <a:extLst>
                <a:ext uri="{FF2B5EF4-FFF2-40B4-BE49-F238E27FC236}">
                  <a16:creationId xmlns:a16="http://schemas.microsoft.com/office/drawing/2014/main" xmlns=""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Track performance</a:t>
              </a:r>
            </a:p>
          </p:txBody>
        </p:sp>
      </p:grpSp>
      <p:grpSp>
        <p:nvGrpSpPr>
          <p:cNvPr id="93" name="Group 92">
            <a:extLst>
              <a:ext uri="{FF2B5EF4-FFF2-40B4-BE49-F238E27FC236}">
                <a16:creationId xmlns:a16="http://schemas.microsoft.com/office/drawing/2014/main" xmlns="" id="{EA5E01E0-0046-402D-97B2-FF4B3B35F7C0}"/>
              </a:ext>
            </a:extLst>
          </p:cNvPr>
          <p:cNvGrpSpPr>
            <a:grpSpLocks/>
          </p:cNvGrpSpPr>
          <p:nvPr/>
        </p:nvGrpSpPr>
        <p:grpSpPr>
          <a:xfrm>
            <a:off x="544287" y="1522809"/>
            <a:ext cx="5079064" cy="295466"/>
            <a:chOff x="289302" y="818835"/>
            <a:chExt cx="4644649" cy="295466"/>
          </a:xfrm>
        </p:grpSpPr>
        <p:sp>
          <p:nvSpPr>
            <p:cNvPr id="94" name="Rectangle 286"/>
            <p:cNvSpPr txBox="1">
              <a:spLocks noChangeArrowheads="1"/>
            </p:cNvSpPr>
            <p:nvPr/>
          </p:nvSpPr>
          <p:spPr bwMode="auto">
            <a:xfrm>
              <a:off x="289302" y="818835"/>
              <a:ext cx="4644649" cy="29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800" b="1" dirty="0">
                  <a:solidFill>
                    <a:schemeClr val="accent4"/>
                  </a:solidFill>
                </a:rPr>
                <a:t>* Indicative timeline to accomplish the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xmlns="" id="{11D2B2E3-4D45-4145-ADBD-D8BE8D3E457F}"/>
              </a:ext>
            </a:extLst>
          </p:cNvPr>
          <p:cNvGrpSpPr/>
          <p:nvPr>
            <p:custDataLst>
              <p:tags r:id="rId2"/>
            </p:custDataLst>
          </p:nvPr>
        </p:nvGrpSpPr>
        <p:grpSpPr>
          <a:xfrm>
            <a:off x="3537451" y="2822722"/>
            <a:ext cx="1534450" cy="741259"/>
            <a:chOff x="7472510" y="950246"/>
            <a:chExt cx="1268200" cy="570282"/>
          </a:xfrm>
        </p:grpSpPr>
        <p:sp>
          <p:nvSpPr>
            <p:cNvPr id="141" name="Freeform 3">
              <a:extLst>
                <a:ext uri="{FF2B5EF4-FFF2-40B4-BE49-F238E27FC236}">
                  <a16:creationId xmlns:a16="http://schemas.microsoft.com/office/drawing/2014/main" xmlns="" id="{BD4E87BC-3FA5-490D-A37F-78FD2AE33DEA}"/>
                </a:ext>
              </a:extLst>
            </p:cNvPr>
            <p:cNvSpPr/>
            <p:nvPr>
              <p:custDataLst>
                <p:tags r:id="rId12"/>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2" name="TextBox 141">
              <a:extLst>
                <a:ext uri="{FF2B5EF4-FFF2-40B4-BE49-F238E27FC236}">
                  <a16:creationId xmlns:a16="http://schemas.microsoft.com/office/drawing/2014/main" xmlns="" id="{D859BB2C-8295-4FAA-8328-7E885F082AA5}"/>
                </a:ext>
              </a:extLst>
            </p:cNvPr>
            <p:cNvSpPr txBox="1">
              <a:spLocks/>
            </p:cNvSpPr>
            <p:nvPr>
              <p:custDataLst>
                <p:tags r:id="rId13"/>
              </p:custDataLst>
            </p:nvPr>
          </p:nvSpPr>
          <p:spPr>
            <a:xfrm>
              <a:off x="7587653" y="987825"/>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In country assessment </a:t>
              </a:r>
            </a:p>
          </p:txBody>
        </p:sp>
      </p:grpSp>
      <p:grpSp>
        <p:nvGrpSpPr>
          <p:cNvPr id="143" name="Group 142">
            <a:extLst>
              <a:ext uri="{FF2B5EF4-FFF2-40B4-BE49-F238E27FC236}">
                <a16:creationId xmlns:a16="http://schemas.microsoft.com/office/drawing/2014/main" xmlns="" id="{E65CD7DE-2774-45D2-8CD8-897BB9C9D5E6}"/>
              </a:ext>
            </a:extLst>
          </p:cNvPr>
          <p:cNvGrpSpPr/>
          <p:nvPr>
            <p:custDataLst>
              <p:tags r:id="rId3"/>
            </p:custDataLst>
          </p:nvPr>
        </p:nvGrpSpPr>
        <p:grpSpPr>
          <a:xfrm>
            <a:off x="4974251" y="2816822"/>
            <a:ext cx="2056448" cy="741259"/>
            <a:chOff x="7649023" y="930577"/>
            <a:chExt cx="1268200" cy="570282"/>
          </a:xfrm>
        </p:grpSpPr>
        <p:sp>
          <p:nvSpPr>
            <p:cNvPr id="144" name="Freeform 3">
              <a:extLst>
                <a:ext uri="{FF2B5EF4-FFF2-40B4-BE49-F238E27FC236}">
                  <a16:creationId xmlns:a16="http://schemas.microsoft.com/office/drawing/2014/main" xmlns="" id="{BDD730AE-B2DF-4BE5-AAA5-0EC87B784A0D}"/>
                </a:ext>
              </a:extLst>
            </p:cNvPr>
            <p:cNvSpPr/>
            <p:nvPr>
              <p:custDataLst>
                <p:tags r:id="rId1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5" name="TextBox 144">
              <a:extLst>
                <a:ext uri="{FF2B5EF4-FFF2-40B4-BE49-F238E27FC236}">
                  <a16:creationId xmlns:a16="http://schemas.microsoft.com/office/drawing/2014/main" xmlns="" id="{CEF84BDA-4866-4196-A70E-6683A2B031A9}"/>
                </a:ext>
              </a:extLst>
            </p:cNvPr>
            <p:cNvSpPr txBox="1">
              <a:spLocks/>
            </p:cNvSpPr>
            <p:nvPr>
              <p:custDataLst>
                <p:tags r:id="rId1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Analyze data &amp; final report</a:t>
              </a:r>
            </a:p>
          </p:txBody>
        </p:sp>
      </p:grpSp>
      <p:grpSp>
        <p:nvGrpSpPr>
          <p:cNvPr id="146" name="Group 145">
            <a:extLst>
              <a:ext uri="{FF2B5EF4-FFF2-40B4-BE49-F238E27FC236}">
                <a16:creationId xmlns:a16="http://schemas.microsoft.com/office/drawing/2014/main" xmlns="" id="{FE212E20-5962-4DDA-B2C3-A7688FBD6E60}"/>
              </a:ext>
            </a:extLst>
          </p:cNvPr>
          <p:cNvGrpSpPr/>
          <p:nvPr>
            <p:custDataLst>
              <p:tags r:id="rId4"/>
            </p:custDataLst>
          </p:nvPr>
        </p:nvGrpSpPr>
        <p:grpSpPr>
          <a:xfrm>
            <a:off x="2327703" y="2810852"/>
            <a:ext cx="1268200" cy="741259"/>
            <a:chOff x="5275030" y="930577"/>
            <a:chExt cx="1268200" cy="570282"/>
          </a:xfrm>
        </p:grpSpPr>
        <p:sp>
          <p:nvSpPr>
            <p:cNvPr id="147" name="Freeform 3">
              <a:extLst>
                <a:ext uri="{FF2B5EF4-FFF2-40B4-BE49-F238E27FC236}">
                  <a16:creationId xmlns:a16="http://schemas.microsoft.com/office/drawing/2014/main" xmlns="" id="{3DFE0B9E-C023-4580-BF22-DE5B48C297CF}"/>
                </a:ext>
              </a:extLst>
            </p:cNvPr>
            <p:cNvSpPr/>
            <p:nvPr>
              <p:custDataLst>
                <p:tags r:id="rId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8" name="TextBox 147">
              <a:extLst>
                <a:ext uri="{FF2B5EF4-FFF2-40B4-BE49-F238E27FC236}">
                  <a16:creationId xmlns:a16="http://schemas.microsoft.com/office/drawing/2014/main" xmlns="" id="{DB2FDF89-A7DD-4802-B362-56759D743C8B}"/>
                </a:ext>
              </a:extLst>
            </p:cNvPr>
            <p:cNvSpPr txBox="1">
              <a:spLocks/>
            </p:cNvSpPr>
            <p:nvPr>
              <p:custDataLst>
                <p:tags r:id="rId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Desk review, mobilize selected team</a:t>
              </a:r>
            </a:p>
          </p:txBody>
        </p:sp>
      </p:grpSp>
      <p:grpSp>
        <p:nvGrpSpPr>
          <p:cNvPr id="149" name="Group 148">
            <a:extLst>
              <a:ext uri="{FF2B5EF4-FFF2-40B4-BE49-F238E27FC236}">
                <a16:creationId xmlns:a16="http://schemas.microsoft.com/office/drawing/2014/main" xmlns="" id="{5ECAA0C5-0012-4980-9C88-60094DB6743A}"/>
              </a:ext>
            </a:extLst>
          </p:cNvPr>
          <p:cNvGrpSpPr/>
          <p:nvPr>
            <p:custDataLst>
              <p:tags r:id="rId5"/>
            </p:custDataLst>
          </p:nvPr>
        </p:nvGrpSpPr>
        <p:grpSpPr>
          <a:xfrm>
            <a:off x="448357" y="2810852"/>
            <a:ext cx="1922525" cy="741259"/>
            <a:chOff x="4088035" y="930577"/>
            <a:chExt cx="1268200" cy="570282"/>
          </a:xfrm>
          <a:solidFill>
            <a:schemeClr val="accent4"/>
          </a:solidFill>
        </p:grpSpPr>
        <p:sp>
          <p:nvSpPr>
            <p:cNvPr id="150" name="Freeform 3">
              <a:extLst>
                <a:ext uri="{FF2B5EF4-FFF2-40B4-BE49-F238E27FC236}">
                  <a16:creationId xmlns:a16="http://schemas.microsoft.com/office/drawing/2014/main" xmlns="" id="{E386028E-4C95-4D28-8D01-962ADA266C67}"/>
                </a:ext>
              </a:extLst>
            </p:cNvPr>
            <p:cNvSpPr/>
            <p:nvPr>
              <p:custDataLst>
                <p:tags r:id="rId6"/>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51" name="TextBox 150">
              <a:extLst>
                <a:ext uri="{FF2B5EF4-FFF2-40B4-BE49-F238E27FC236}">
                  <a16:creationId xmlns:a16="http://schemas.microsoft.com/office/drawing/2014/main" xmlns="" id="{84CD6D18-671C-42E2-911B-CEB806E68CDB}"/>
                </a:ext>
              </a:extLst>
            </p:cNvPr>
            <p:cNvSpPr txBox="1">
              <a:spLocks/>
            </p:cNvSpPr>
            <p:nvPr>
              <p:custDataLst>
                <p:tags r:id="rId7"/>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Develop terms of reference, organize the team.</a:t>
              </a:r>
            </a:p>
          </p:txBody>
        </p:sp>
      </p:grpSp>
      <p:cxnSp>
        <p:nvCxnSpPr>
          <p:cNvPr id="152" name="Straight Arrow Connector 151"/>
          <p:cNvCxnSpPr>
            <a:cxnSpLocks/>
          </p:cNvCxnSpPr>
          <p:nvPr/>
        </p:nvCxnSpPr>
        <p:spPr>
          <a:xfrm flipV="1">
            <a:off x="470818" y="2637087"/>
            <a:ext cx="1715741" cy="1209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85800" y="2334161"/>
            <a:ext cx="1220625"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12 weeks</a:t>
            </a:r>
          </a:p>
        </p:txBody>
      </p:sp>
      <p:sp>
        <p:nvSpPr>
          <p:cNvPr id="157" name="Rectangle 156"/>
          <p:cNvSpPr>
            <a:spLocks/>
          </p:cNvSpPr>
          <p:nvPr/>
        </p:nvSpPr>
        <p:spPr>
          <a:xfrm>
            <a:off x="2303424" y="2334161"/>
            <a:ext cx="12017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3 weeks</a:t>
            </a:r>
          </a:p>
        </p:txBody>
      </p:sp>
      <p:sp>
        <p:nvSpPr>
          <p:cNvPr id="158" name="Rectangle 157"/>
          <p:cNvSpPr>
            <a:spLocks/>
          </p:cNvSpPr>
          <p:nvPr/>
        </p:nvSpPr>
        <p:spPr>
          <a:xfrm>
            <a:off x="3657600" y="2334161"/>
            <a:ext cx="1204448"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4 weeks</a:t>
            </a:r>
          </a:p>
        </p:txBody>
      </p:sp>
      <p:sp>
        <p:nvSpPr>
          <p:cNvPr id="159" name="Rectangle 158"/>
          <p:cNvSpPr>
            <a:spLocks/>
          </p:cNvSpPr>
          <p:nvPr/>
        </p:nvSpPr>
        <p:spPr>
          <a:xfrm>
            <a:off x="5168726" y="2334161"/>
            <a:ext cx="17652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8 -12 weeks</a:t>
            </a:r>
          </a:p>
        </p:txBody>
      </p:sp>
      <p:cxnSp>
        <p:nvCxnSpPr>
          <p:cNvPr id="161" name="Straight Arrow Connector 160"/>
          <p:cNvCxnSpPr>
            <a:cxnSpLocks/>
          </p:cNvCxnSpPr>
          <p:nvPr/>
        </p:nvCxnSpPr>
        <p:spPr>
          <a:xfrm>
            <a:off x="2422419" y="2649182"/>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2651201"/>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2649181"/>
            <a:ext cx="1544429" cy="2984"/>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754706" y="2452018"/>
            <a:ext cx="1053593" cy="1534450"/>
          </a:xfrm>
          <a:prstGeom prst="bracePair">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457200" y="4191000"/>
            <a:ext cx="8206013" cy="1323439"/>
          </a:xfrm>
          <a:prstGeom prst="rect">
            <a:avLst/>
          </a:prstGeom>
          <a:noFill/>
          <a:ln>
            <a:solidFill>
              <a:schemeClr val="accent1">
                <a:shade val="95000"/>
                <a:satMod val="105000"/>
              </a:schemeClr>
            </a:solidFill>
          </a:ln>
        </p:spPr>
        <p:txBody>
          <a:bodyPr wrap="square" rtlCol="0">
            <a:spAutoFit/>
          </a:bodyPr>
          <a:lstStyle/>
          <a:p>
            <a:r>
              <a:rPr lang="en-US" sz="2000" dirty="0"/>
              <a:t>Week 1 – Supply Chain Mapping and 4 day data collector training (NOW!).</a:t>
            </a:r>
          </a:p>
          <a:p>
            <a:r>
              <a:rPr lang="en-US" sz="2000" dirty="0"/>
              <a:t>Week 2 – Data collection at all levels begins.</a:t>
            </a:r>
          </a:p>
          <a:p>
            <a:r>
              <a:rPr lang="en-US" sz="2000" dirty="0"/>
              <a:t>Week 3 – Data collection at all continues and concludes.</a:t>
            </a:r>
          </a:p>
          <a:p>
            <a:r>
              <a:rPr lang="en-US" sz="2000" dirty="0"/>
              <a:t>Week 4 – Stakeholder Outbrief on preliminary findings presented</a:t>
            </a:r>
          </a:p>
        </p:txBody>
      </p:sp>
    </p:spTree>
    <p:extLst>
      <p:ext uri="{BB962C8B-B14F-4D97-AF65-F5344CB8AC3E}">
        <p14:creationId xmlns:p14="http://schemas.microsoft.com/office/powerpoint/2010/main" val="170074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58" grpId="0" animBg="1"/>
      <p:bldP spid="159" grpId="0" animBg="1"/>
      <p:bldP spid="3" grpId="0" animBg="1"/>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5B4226C-BC72-46EC-BA80-28A10AB022DE}"/>
              </a:ext>
            </a:extLst>
          </p:cNvPr>
          <p:cNvSpPr>
            <a:spLocks noGrp="1"/>
          </p:cNvSpPr>
          <p:nvPr>
            <p:ph type="dt" sz="half" idx="10"/>
          </p:nvPr>
        </p:nvSpPr>
        <p:spPr/>
        <p:txBody>
          <a:bodyPr/>
          <a:lstStyle/>
          <a:p>
            <a:fld id="{978A7FB3-827A-442D-8D07-280E2D02830C}" type="datetime1">
              <a:rPr lang="en-US" smtClean="0"/>
              <a:t>12/21/2018</a:t>
            </a:fld>
            <a:endParaRPr lang="en-US"/>
          </a:p>
        </p:txBody>
      </p:sp>
      <p:sp>
        <p:nvSpPr>
          <p:cNvPr id="5" name="Slide Number Placeholder 4">
            <a:extLst>
              <a:ext uri="{FF2B5EF4-FFF2-40B4-BE49-F238E27FC236}">
                <a16:creationId xmlns:a16="http://schemas.microsoft.com/office/drawing/2014/main" xmlns="" id="{5BA50F0B-A6B2-49B7-9EF8-35AE3AA46021}"/>
              </a:ext>
            </a:extLst>
          </p:cNvPr>
          <p:cNvSpPr>
            <a:spLocks noGrp="1"/>
          </p:cNvSpPr>
          <p:nvPr>
            <p:ph type="sldNum" sz="quarter" idx="12"/>
          </p:nvPr>
        </p:nvSpPr>
        <p:spPr/>
        <p:txBody>
          <a:bodyPr/>
          <a:lstStyle/>
          <a:p>
            <a:fld id="{80AB4CF6-B2FB-1E49-909C-D679BE094D01}" type="slidenum">
              <a:rPr lang="en-US" smtClean="0"/>
              <a:t>85</a:t>
            </a:fld>
            <a:endParaRPr lang="en-US"/>
          </a:p>
        </p:txBody>
      </p:sp>
      <p:pic>
        <p:nvPicPr>
          <p:cNvPr id="8" name="Picture 7">
            <a:extLst>
              <a:ext uri="{FF2B5EF4-FFF2-40B4-BE49-F238E27FC236}">
                <a16:creationId xmlns:a16="http://schemas.microsoft.com/office/drawing/2014/main" xmlns="" id="{32D0447B-F620-448D-8444-A8B73AB97177}"/>
              </a:ext>
            </a:extLst>
          </p:cNvPr>
          <p:cNvPicPr>
            <a:picLocks noChangeAspect="1"/>
          </p:cNvPicPr>
          <p:nvPr/>
        </p:nvPicPr>
        <p:blipFill rotWithShape="1">
          <a:blip r:embed="rId2"/>
          <a:srcRect l="42914" t="16401" r="16334" b="11151"/>
          <a:stretch/>
        </p:blipFill>
        <p:spPr>
          <a:xfrm>
            <a:off x="2209800" y="228600"/>
            <a:ext cx="6629400" cy="6629400"/>
          </a:xfrm>
          <a:prstGeom prst="rect">
            <a:avLst/>
          </a:prstGeom>
        </p:spPr>
      </p:pic>
      <p:sp>
        <p:nvSpPr>
          <p:cNvPr id="2" name="TextBox 1"/>
          <p:cNvSpPr txBox="1"/>
          <p:nvPr/>
        </p:nvSpPr>
        <p:spPr>
          <a:xfrm>
            <a:off x="609600" y="1371600"/>
            <a:ext cx="1447800" cy="1477328"/>
          </a:xfrm>
          <a:prstGeom prst="rect">
            <a:avLst/>
          </a:prstGeom>
          <a:noFill/>
        </p:spPr>
        <p:txBody>
          <a:bodyPr wrap="square" rtlCol="0">
            <a:spAutoFit/>
          </a:bodyPr>
          <a:lstStyle/>
          <a:p>
            <a:r>
              <a:rPr lang="en-US" dirty="0"/>
              <a:t>Insert country map here, with random sites GPS mapped.</a:t>
            </a:r>
          </a:p>
        </p:txBody>
      </p:sp>
    </p:spTree>
    <p:extLst>
      <p:ext uri="{BB962C8B-B14F-4D97-AF65-F5344CB8AC3E}">
        <p14:creationId xmlns:p14="http://schemas.microsoft.com/office/powerpoint/2010/main" val="42333042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F81E0C-0745-4E19-9146-D57B0BCEBFA8}"/>
              </a:ext>
            </a:extLst>
          </p:cNvPr>
          <p:cNvSpPr>
            <a:spLocks noGrp="1"/>
          </p:cNvSpPr>
          <p:nvPr>
            <p:ph type="title"/>
          </p:nvPr>
        </p:nvSpPr>
        <p:spPr>
          <a:xfrm>
            <a:off x="270695" y="310197"/>
            <a:ext cx="7886700" cy="604203"/>
          </a:xfrm>
        </p:spPr>
        <p:txBody>
          <a:bodyPr>
            <a:noAutofit/>
          </a:bodyPr>
          <a:lstStyle/>
          <a:p>
            <a:r>
              <a:rPr lang="en-GB" b="1" dirty="0"/>
              <a:t>Data Collector Timeline</a:t>
            </a:r>
          </a:p>
        </p:txBody>
      </p:sp>
      <p:pic>
        <p:nvPicPr>
          <p:cNvPr id="21506" name="Picture 2" descr="Image result for USAID health cen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06" y="1905000"/>
            <a:ext cx="4013994" cy="286599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419600" y="2895600"/>
            <a:ext cx="2209800" cy="430887"/>
          </a:xfrm>
          <a:prstGeom prst="rect">
            <a:avLst/>
          </a:prstGeom>
          <a:noFill/>
        </p:spPr>
        <p:txBody>
          <a:bodyPr wrap="square" lIns="0" tIns="0" rIns="0" bIns="0" rtlCol="0">
            <a:spAutoFit/>
          </a:bodyPr>
          <a:lstStyle/>
          <a:p>
            <a:r>
              <a:rPr lang="en-US" sz="2800" dirty="0"/>
              <a:t>= Half of a day</a:t>
            </a:r>
          </a:p>
        </p:txBody>
      </p:sp>
    </p:spTree>
    <p:extLst>
      <p:ext uri="{BB962C8B-B14F-4D97-AF65-F5344CB8AC3E}">
        <p14:creationId xmlns:p14="http://schemas.microsoft.com/office/powerpoint/2010/main" val="20924518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F81E0C-0745-4E19-9146-D57B0BCEBFA8}"/>
              </a:ext>
            </a:extLst>
          </p:cNvPr>
          <p:cNvSpPr>
            <a:spLocks noGrp="1"/>
          </p:cNvSpPr>
          <p:nvPr>
            <p:ph type="title"/>
          </p:nvPr>
        </p:nvSpPr>
        <p:spPr>
          <a:xfrm>
            <a:off x="270695" y="310197"/>
            <a:ext cx="7886700" cy="604203"/>
          </a:xfrm>
        </p:spPr>
        <p:txBody>
          <a:bodyPr>
            <a:noAutofit/>
          </a:bodyPr>
          <a:lstStyle/>
          <a:p>
            <a:r>
              <a:rPr lang="en-GB" b="1" dirty="0"/>
              <a:t>Data Collector Timeline</a:t>
            </a:r>
          </a:p>
        </p:txBody>
      </p:sp>
      <p:sp>
        <p:nvSpPr>
          <p:cNvPr id="3" name="TextBox 2"/>
          <p:cNvSpPr txBox="1"/>
          <p:nvPr/>
        </p:nvSpPr>
        <p:spPr>
          <a:xfrm>
            <a:off x="4495800" y="2464713"/>
            <a:ext cx="2209800" cy="430887"/>
          </a:xfrm>
          <a:prstGeom prst="rect">
            <a:avLst/>
          </a:prstGeom>
          <a:noFill/>
        </p:spPr>
        <p:txBody>
          <a:bodyPr wrap="square" lIns="0" tIns="0" rIns="0" bIns="0" rtlCol="0">
            <a:spAutoFit/>
          </a:bodyPr>
          <a:lstStyle/>
          <a:p>
            <a:r>
              <a:rPr lang="en-US" sz="2800" dirty="0"/>
              <a:t>= One day</a:t>
            </a:r>
          </a:p>
        </p:txBody>
      </p:sp>
      <p:pic>
        <p:nvPicPr>
          <p:cNvPr id="22530" name="Picture 2" descr="Image result for USAID Hospi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38406"/>
            <a:ext cx="4156075" cy="27763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990600"/>
            <a:ext cx="1600200" cy="369332"/>
          </a:xfrm>
          <a:prstGeom prst="rect">
            <a:avLst/>
          </a:prstGeom>
          <a:noFill/>
        </p:spPr>
        <p:txBody>
          <a:bodyPr wrap="square" rtlCol="0">
            <a:spAutoFit/>
          </a:bodyPr>
          <a:lstStyle/>
          <a:p>
            <a:r>
              <a:rPr lang="en-US" dirty="0"/>
              <a:t>Hospital</a:t>
            </a:r>
          </a:p>
        </p:txBody>
      </p:sp>
      <p:pic>
        <p:nvPicPr>
          <p:cNvPr id="22532" name="Picture 4" descr="Image result for USAID Referral Hospital"/>
          <p:cNvPicPr>
            <a:picLocks noChangeAspect="1" noChangeArrowheads="1"/>
          </p:cNvPicPr>
          <p:nvPr/>
        </p:nvPicPr>
        <p:blipFill rotWithShape="1">
          <a:blip r:embed="rId4">
            <a:extLst>
              <a:ext uri="{28A0092B-C50C-407E-A947-70E740481C1C}">
                <a14:useLocalDpi xmlns:a14="http://schemas.microsoft.com/office/drawing/2010/main" val="0"/>
              </a:ext>
            </a:extLst>
          </a:blip>
          <a:srcRect l="3252" t="5756" r="5691" b="9121"/>
          <a:stretch/>
        </p:blipFill>
        <p:spPr bwMode="auto">
          <a:xfrm>
            <a:off x="4572000" y="4572000"/>
            <a:ext cx="4267200" cy="2133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52600" y="5234226"/>
            <a:ext cx="3200400" cy="430887"/>
          </a:xfrm>
          <a:prstGeom prst="rect">
            <a:avLst/>
          </a:prstGeom>
          <a:noFill/>
        </p:spPr>
        <p:txBody>
          <a:bodyPr wrap="square" lIns="0" tIns="0" rIns="0" bIns="0" rtlCol="0">
            <a:spAutoFit/>
          </a:bodyPr>
          <a:lstStyle/>
          <a:p>
            <a:r>
              <a:rPr lang="en-US" sz="2800" dirty="0"/>
              <a:t>One to 1.5 days = </a:t>
            </a:r>
          </a:p>
        </p:txBody>
      </p:sp>
      <p:sp>
        <p:nvSpPr>
          <p:cNvPr id="5" name="TextBox 4"/>
          <p:cNvSpPr txBox="1"/>
          <p:nvPr/>
        </p:nvSpPr>
        <p:spPr>
          <a:xfrm>
            <a:off x="6400800" y="1600200"/>
            <a:ext cx="2438400" cy="2308324"/>
          </a:xfrm>
          <a:prstGeom prst="rect">
            <a:avLst/>
          </a:prstGeom>
          <a:noFill/>
        </p:spPr>
        <p:txBody>
          <a:bodyPr wrap="square" rtlCol="0">
            <a:spAutoFit/>
          </a:bodyPr>
          <a:lstStyle/>
          <a:p>
            <a:r>
              <a:rPr lang="en-US" dirty="0"/>
              <a:t>If you fall behind or get ahead, contact your team POC and tell them! </a:t>
            </a:r>
          </a:p>
          <a:p>
            <a:endParaRPr lang="en-US" dirty="0"/>
          </a:p>
          <a:p>
            <a:r>
              <a:rPr lang="en-US" dirty="0"/>
              <a:t>WhatsApp</a:t>
            </a:r>
          </a:p>
          <a:p>
            <a:r>
              <a:rPr lang="en-US" dirty="0"/>
              <a:t>Phone call</a:t>
            </a:r>
          </a:p>
          <a:p>
            <a:r>
              <a:rPr lang="en-US" dirty="0"/>
              <a:t>Text</a:t>
            </a:r>
          </a:p>
        </p:txBody>
      </p:sp>
    </p:spTree>
    <p:extLst>
      <p:ext uri="{BB962C8B-B14F-4D97-AF65-F5344CB8AC3E}">
        <p14:creationId xmlns:p14="http://schemas.microsoft.com/office/powerpoint/2010/main" val="281316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71553"/>
            <a:ext cx="5486400" cy="2062103"/>
          </a:xfrm>
        </p:spPr>
        <p:txBody>
          <a:bodyPr/>
          <a:lstStyle/>
          <a:p>
            <a:r>
              <a:rPr lang="en-US" dirty="0"/>
              <a:t>NSCA Sample</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073935391"/>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48337"/>
            <a:ext cx="2133600" cy="138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F50D3352-44BE-4854-B495-E87F61489F8F}" type="slidenum">
              <a:rPr lang="en-US" altLang="en-US" sz="450">
                <a:solidFill>
                  <a:srgbClr val="6C6463"/>
                </a:solidFill>
                <a:cs typeface="Arial" panose="020B0604020202020204" pitchFamily="34" charset="0"/>
              </a:rPr>
              <a:pPr eaLnBrk="1" hangingPunct="1">
                <a:spcAft>
                  <a:spcPct val="0"/>
                </a:spcAft>
                <a:buFontTx/>
                <a:buNone/>
              </a:pPr>
              <a:t>89</a:t>
            </a:fld>
            <a:endParaRPr lang="en-US" altLang="en-US" sz="450">
              <a:solidFill>
                <a:srgbClr val="6C6463"/>
              </a:solidFill>
              <a:cs typeface="Arial" panose="020B0604020202020204" pitchFamily="34" charset="0"/>
            </a:endParaRPr>
          </a:p>
        </p:txBody>
      </p:sp>
      <p:sp>
        <p:nvSpPr>
          <p:cNvPr id="257028" name="Title 5"/>
          <p:cNvSpPr>
            <a:spLocks noGrp="1"/>
          </p:cNvSpPr>
          <p:nvPr>
            <p:ph type="title"/>
          </p:nvPr>
        </p:nvSpPr>
        <p:spPr>
          <a:xfrm>
            <a:off x="400473" y="397666"/>
            <a:ext cx="7772400" cy="523220"/>
          </a:xfrm>
        </p:spPr>
        <p:txBody>
          <a:bodyPr/>
          <a:lstStyle/>
          <a:p>
            <a:pPr eaLnBrk="1" hangingPunct="1"/>
            <a:r>
              <a:rPr lang="en-US" altLang="en-US" dirty="0">
                <a:latin typeface="Gill Sans MT" panose="020B0502020104020203" pitchFamily="34" charset="0"/>
                <a:cs typeface="Gill Sans MT" panose="020B0502020104020203" pitchFamily="34" charset="0"/>
              </a:rPr>
              <a:t>Insert information about the Sample here</a:t>
            </a:r>
          </a:p>
        </p:txBody>
      </p:sp>
      <p:graphicFrame>
        <p:nvGraphicFramePr>
          <p:cNvPr id="9" name="Table 8"/>
          <p:cNvGraphicFramePr>
            <a:graphicFrameLocks noGrp="1"/>
          </p:cNvGraphicFramePr>
          <p:nvPr>
            <p:extLst>
              <p:ext uri="{D42A27DB-BD31-4B8C-83A1-F6EECF244321}">
                <p14:modId xmlns:p14="http://schemas.microsoft.com/office/powerpoint/2010/main" val="2730890758"/>
              </p:ext>
            </p:extLst>
          </p:nvPr>
        </p:nvGraphicFramePr>
        <p:xfrm>
          <a:off x="425053" y="1219200"/>
          <a:ext cx="3499247" cy="1543535"/>
        </p:xfrm>
        <a:graphic>
          <a:graphicData uri="http://schemas.openxmlformats.org/drawingml/2006/table">
            <a:tbl>
              <a:tblPr>
                <a:tableStyleId>{5C22544A-7EE6-4342-B048-85BDC9FD1C3A}</a:tableStyleId>
              </a:tblPr>
              <a:tblGrid>
                <a:gridCol w="1940663">
                  <a:extLst>
                    <a:ext uri="{9D8B030D-6E8A-4147-A177-3AD203B41FA5}">
                      <a16:colId xmlns:a16="http://schemas.microsoft.com/office/drawing/2014/main" xmlns="" val="20000"/>
                    </a:ext>
                  </a:extLst>
                </a:gridCol>
                <a:gridCol w="1558584">
                  <a:extLst>
                    <a:ext uri="{9D8B030D-6E8A-4147-A177-3AD203B41FA5}">
                      <a16:colId xmlns:a16="http://schemas.microsoft.com/office/drawing/2014/main" xmlns="" val="20001"/>
                    </a:ext>
                  </a:extLst>
                </a:gridCol>
              </a:tblGrid>
              <a:tr h="215333">
                <a:tc>
                  <a:txBody>
                    <a:bodyPr/>
                    <a:lstStyle/>
                    <a:p>
                      <a:pPr algn="l" fontAlgn="b"/>
                      <a:r>
                        <a:rPr lang="en-US" sz="1400" u="none" strike="noStrike" dirty="0">
                          <a:effectLst/>
                        </a:rPr>
                        <a:t>Central Warehouse</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2</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0"/>
                  </a:ext>
                </a:extLst>
              </a:tr>
              <a:tr h="215333">
                <a:tc>
                  <a:txBody>
                    <a:bodyPr/>
                    <a:lstStyle/>
                    <a:p>
                      <a:pPr algn="l" fontAlgn="b"/>
                      <a:r>
                        <a:rPr lang="en-US" sz="1400" u="none" strike="noStrike" dirty="0">
                          <a:effectLst/>
                        </a:rPr>
                        <a:t>Health Center 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1"/>
                  </a:ext>
                </a:extLst>
              </a:tr>
              <a:tr h="215333">
                <a:tc>
                  <a:txBody>
                    <a:bodyPr/>
                    <a:lstStyle/>
                    <a:p>
                      <a:pPr algn="l" fontAlgn="b"/>
                      <a:r>
                        <a:rPr lang="en-US" sz="1400" u="none" strike="noStrike" dirty="0">
                          <a:effectLst/>
                        </a:rPr>
                        <a:t>Health Center III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2"/>
                  </a:ext>
                </a:extLst>
              </a:tr>
              <a:tr h="215333">
                <a:tc>
                  <a:txBody>
                    <a:bodyPr/>
                    <a:lstStyle/>
                    <a:p>
                      <a:pPr algn="l" fontAlgn="b"/>
                      <a:r>
                        <a:rPr lang="en-US" sz="1400" u="none" strike="noStrike" dirty="0">
                          <a:effectLst/>
                        </a:rPr>
                        <a:t>Health Center IV</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22</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3"/>
                  </a:ext>
                </a:extLst>
              </a:tr>
              <a:tr h="215333">
                <a:tc>
                  <a:txBody>
                    <a:bodyPr/>
                    <a:lstStyle/>
                    <a:p>
                      <a:pPr algn="l" fontAlgn="b"/>
                      <a:r>
                        <a:rPr lang="en-US" sz="1400" u="none" strike="noStrike" dirty="0">
                          <a:effectLst/>
                        </a:rPr>
                        <a:t>Hospitals</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17</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4"/>
                  </a:ext>
                </a:extLst>
              </a:tr>
              <a:tr h="215333">
                <a:tc>
                  <a:txBody>
                    <a:bodyPr/>
                    <a:lstStyle/>
                    <a:p>
                      <a:pPr algn="l" fontAlgn="b"/>
                      <a:r>
                        <a:rPr lang="en-US" sz="1400" u="none" strike="noStrike" dirty="0" err="1">
                          <a:effectLst/>
                        </a:rPr>
                        <a:t>MoH</a:t>
                      </a:r>
                      <a:r>
                        <a:rPr lang="en-US" sz="1400" u="none" strike="noStrike" dirty="0">
                          <a:effectLst/>
                        </a:rPr>
                        <a:t> or similar institution</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i="0" u="none" strike="noStrike" dirty="0">
                          <a:solidFill>
                            <a:schemeClr val="dk1"/>
                          </a:solidFill>
                          <a:effectLst/>
                          <a:latin typeface="+mn-lt"/>
                        </a:rPr>
                        <a:t>3</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5"/>
                  </a:ext>
                </a:extLst>
              </a:tr>
              <a:tr h="215333">
                <a:tc>
                  <a:txBody>
                    <a:bodyPr/>
                    <a:lstStyle/>
                    <a:p>
                      <a:pPr algn="l" fontAlgn="b"/>
                      <a:r>
                        <a:rPr lang="en-US" sz="1400" u="none" strike="noStrike" dirty="0">
                          <a:effectLst/>
                        </a:rPr>
                        <a:t>Regional Referral Hospital</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8</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6"/>
                  </a:ext>
                </a:extLst>
              </a:tr>
            </a:tbl>
          </a:graphicData>
        </a:graphic>
      </p:graphicFrame>
      <p:sp>
        <p:nvSpPr>
          <p:cNvPr id="100" name="Oval Callout 99"/>
          <p:cNvSpPr/>
          <p:nvPr/>
        </p:nvSpPr>
        <p:spPr>
          <a:xfrm>
            <a:off x="1343025" y="3117056"/>
            <a:ext cx="1428750"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350" dirty="0"/>
              <a:t>A total of 145 sites.</a:t>
            </a:r>
          </a:p>
        </p:txBody>
      </p:sp>
      <p:sp>
        <p:nvSpPr>
          <p:cNvPr id="2" name="TextBox 1"/>
          <p:cNvSpPr txBox="1"/>
          <p:nvPr/>
        </p:nvSpPr>
        <p:spPr>
          <a:xfrm>
            <a:off x="201305" y="4800600"/>
            <a:ext cx="3685459" cy="1200329"/>
          </a:xfrm>
          <a:prstGeom prst="rect">
            <a:avLst/>
          </a:prstGeom>
          <a:noFill/>
        </p:spPr>
        <p:txBody>
          <a:bodyPr wrap="square" rtlCol="0">
            <a:spAutoFit/>
          </a:bodyPr>
          <a:lstStyle/>
          <a:p>
            <a:r>
              <a:rPr lang="en-US" dirty="0"/>
              <a:t>*Districts were selected randomly, then sites within districts were randomly selected to be representative by level and nationally.</a:t>
            </a:r>
          </a:p>
        </p:txBody>
      </p:sp>
      <p:pic>
        <p:nvPicPr>
          <p:cNvPr id="8" name="Picture 7">
            <a:extLst>
              <a:ext uri="{FF2B5EF4-FFF2-40B4-BE49-F238E27FC236}">
                <a16:creationId xmlns:a16="http://schemas.microsoft.com/office/drawing/2014/main" xmlns="" id="{ED3D2D64-87E3-4F06-B18B-CF787375999C}"/>
              </a:ext>
            </a:extLst>
          </p:cNvPr>
          <p:cNvPicPr>
            <a:picLocks noChangeAspect="1"/>
          </p:cNvPicPr>
          <p:nvPr/>
        </p:nvPicPr>
        <p:blipFill rotWithShape="1">
          <a:blip r:embed="rId2"/>
          <a:srcRect l="43333" t="18875" r="17500" b="5533"/>
          <a:stretch/>
        </p:blipFill>
        <p:spPr>
          <a:xfrm>
            <a:off x="4262939" y="1219200"/>
            <a:ext cx="4572000" cy="4961108"/>
          </a:xfrm>
          <a:prstGeom prst="rect">
            <a:avLst/>
          </a:prstGeom>
        </p:spPr>
      </p:pic>
    </p:spTree>
    <p:extLst>
      <p:ext uri="{BB962C8B-B14F-4D97-AF65-F5344CB8AC3E}">
        <p14:creationId xmlns:p14="http://schemas.microsoft.com/office/powerpoint/2010/main" val="156825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dirty="0"/>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9</a:t>
            </a:fld>
            <a:endParaRPr lang="en-US" dirty="0"/>
          </a:p>
        </p:txBody>
      </p:sp>
      <p:sp>
        <p:nvSpPr>
          <p:cNvPr id="8" name="Title 7"/>
          <p:cNvSpPr>
            <a:spLocks noGrp="1"/>
          </p:cNvSpPr>
          <p:nvPr>
            <p:ph type="title"/>
          </p:nvPr>
        </p:nvSpPr>
        <p:spPr>
          <a:xfrm>
            <a:off x="381000" y="304800"/>
            <a:ext cx="7239000" cy="954107"/>
          </a:xfrm>
        </p:spPr>
        <p:txBody>
          <a:bodyPr/>
          <a:lstStyle/>
          <a:p>
            <a:r>
              <a:rPr lang="en-US" b="1" dirty="0">
                <a:solidFill>
                  <a:srgbClr val="C00000"/>
                </a:solidFill>
              </a:rPr>
              <a:t>PURPOSE OF COUNTRY X’s NSCA 2.0</a:t>
            </a:r>
            <a:endParaRPr lang="en-US" dirty="0">
              <a:solidFill>
                <a:srgbClr val="C00000"/>
              </a:solidFill>
            </a:endParaRPr>
          </a:p>
        </p:txBody>
      </p:sp>
      <p:sp>
        <p:nvSpPr>
          <p:cNvPr id="3" name="Rectangle 2"/>
          <p:cNvSpPr/>
          <p:nvPr/>
        </p:nvSpPr>
        <p:spPr>
          <a:xfrm>
            <a:off x="618186" y="1828801"/>
            <a:ext cx="8373414" cy="4616648"/>
          </a:xfrm>
          <a:prstGeom prst="rect">
            <a:avLst/>
          </a:prstGeom>
        </p:spPr>
        <p:txBody>
          <a:bodyPr wrap="square">
            <a:spAutoFit/>
          </a:bodyPr>
          <a:lstStyle/>
          <a:p>
            <a:pPr marL="342900" indent="-342900">
              <a:buFont typeface="+mj-lt"/>
              <a:buAutoNum type="arabicPeriod"/>
            </a:pPr>
            <a:r>
              <a:rPr lang="en-US" sz="2400" dirty="0"/>
              <a:t>Provide a comprehensive view of COUNTRY X’s pharmaceutical supply chain maturity and performance to inform further customization of interventions to directly address facility-level needs.</a:t>
            </a:r>
          </a:p>
          <a:p>
            <a:pPr marL="342900" indent="-342900">
              <a:buFont typeface="+mj-lt"/>
              <a:buAutoNum type="arabicPeriod"/>
            </a:pPr>
            <a:r>
              <a:rPr lang="en-US" sz="2400" dirty="0"/>
              <a:t>Analyze and measure the performance and capability of the public sector supply chain.</a:t>
            </a:r>
          </a:p>
          <a:p>
            <a:pPr marL="342900" indent="-342900">
              <a:buFont typeface="+mj-lt"/>
              <a:buAutoNum type="arabicPeriod"/>
            </a:pPr>
            <a:r>
              <a:rPr lang="en-US" sz="2400" dirty="0"/>
              <a:t>Identify focus areas of opportunity for MOH planning and stakeholder coordination to inform the development of transformational plan(s) to guide system strengthening investments</a:t>
            </a:r>
          </a:p>
          <a:p>
            <a:pPr lvl="0"/>
            <a:endParaRPr lang="en-US" dirty="0"/>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2164258336"/>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0"/>
            <a:ext cx="7162800" cy="2554545"/>
          </a:xfrm>
        </p:spPr>
        <p:txBody>
          <a:bodyPr/>
          <a:lstStyle/>
          <a:p>
            <a:r>
              <a:rPr lang="en-US" dirty="0"/>
              <a:t>DATA COLLECTION:</a:t>
            </a:r>
            <a:br>
              <a:rPr lang="en-US" dirty="0"/>
            </a:br>
            <a:r>
              <a:rPr lang="en-US" dirty="0"/>
              <a:t>Health Centre and Hospital Level</a:t>
            </a:r>
            <a:br>
              <a:rPr lang="en-US" dirty="0"/>
            </a:br>
            <a:r>
              <a:rPr lang="en-US" dirty="0"/>
              <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493593404"/>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157162"/>
            <a:ext cx="8229600" cy="758825"/>
          </a:xfrm>
        </p:spPr>
        <p:txBody>
          <a:bodyPr>
            <a:noAutofit/>
          </a:bodyPr>
          <a:lstStyle/>
          <a:p>
            <a:pPr eaLnBrk="1" hangingPunct="1"/>
            <a:r>
              <a:rPr lang="en-US" altLang="en-US" b="1" dirty="0">
                <a:cs typeface="Arial" charset="0"/>
              </a:rPr>
              <a:t>Before Site-level Data collection – what to bring </a:t>
            </a:r>
          </a:p>
        </p:txBody>
      </p:sp>
      <p:sp>
        <p:nvSpPr>
          <p:cNvPr id="6" name="Content Placeholder 5"/>
          <p:cNvSpPr>
            <a:spLocks noGrp="1"/>
          </p:cNvSpPr>
          <p:nvPr>
            <p:ph idx="1"/>
          </p:nvPr>
        </p:nvSpPr>
        <p:spPr>
          <a:xfrm>
            <a:off x="533400" y="1143000"/>
            <a:ext cx="7848600" cy="5486400"/>
          </a:xfrm>
        </p:spPr>
        <p:txBody>
          <a:bodyPr>
            <a:normAutofit/>
          </a:bodyPr>
          <a:lstStyle/>
          <a:p>
            <a:pPr>
              <a:defRPr/>
            </a:pPr>
            <a:r>
              <a:rPr lang="en-US" sz="2800" dirty="0"/>
              <a:t>Introduction Letters, to be filled in by the team</a:t>
            </a:r>
          </a:p>
          <a:p>
            <a:pPr>
              <a:defRPr/>
            </a:pPr>
            <a:r>
              <a:rPr lang="en-US" sz="2800" dirty="0"/>
              <a:t>Extra paper copies of the forms, just in case something goes wrong with the tablet</a:t>
            </a:r>
          </a:p>
          <a:p>
            <a:pPr>
              <a:defRPr/>
            </a:pPr>
            <a:r>
              <a:rPr lang="en-US" sz="2800" dirty="0"/>
              <a:t>Copy of the letter sent to the site, informing them of inclusion</a:t>
            </a:r>
          </a:p>
          <a:p>
            <a:pPr>
              <a:defRPr/>
            </a:pPr>
            <a:r>
              <a:rPr lang="en-US" sz="2800" dirty="0"/>
              <a:t>A pen/pencil</a:t>
            </a:r>
          </a:p>
          <a:p>
            <a:pPr>
              <a:defRPr/>
            </a:pPr>
            <a:r>
              <a:rPr lang="en-US" sz="2800" dirty="0"/>
              <a:t>Charged tablet and Chargers</a:t>
            </a:r>
          </a:p>
          <a:p>
            <a:pPr>
              <a:defRPr/>
            </a:pPr>
            <a:r>
              <a:rPr lang="en-US" sz="2800" dirty="0"/>
              <a:t>Water</a:t>
            </a:r>
          </a:p>
          <a:p>
            <a:pPr>
              <a:defRPr/>
            </a:pPr>
            <a:r>
              <a:rPr lang="en-US" sz="2800" dirty="0"/>
              <a:t>What else???</a:t>
            </a:r>
          </a:p>
        </p:txBody>
      </p:sp>
    </p:spTree>
    <p:extLst>
      <p:ext uri="{BB962C8B-B14F-4D97-AF65-F5344CB8AC3E}">
        <p14:creationId xmlns:p14="http://schemas.microsoft.com/office/powerpoint/2010/main" val="3257069666"/>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74612"/>
            <a:ext cx="8229600" cy="758825"/>
          </a:xfrm>
        </p:spPr>
        <p:txBody>
          <a:bodyPr>
            <a:noAutofit/>
          </a:bodyPr>
          <a:lstStyle/>
          <a:p>
            <a:pPr eaLnBrk="1" hangingPunct="1"/>
            <a:r>
              <a:rPr lang="en-US" altLang="en-US" b="1" dirty="0">
                <a:cs typeface="Arial" charset="0"/>
              </a:rPr>
              <a:t>Before Site-level Data collection </a:t>
            </a:r>
          </a:p>
        </p:txBody>
      </p:sp>
      <p:sp>
        <p:nvSpPr>
          <p:cNvPr id="6" name="Content Placeholder 5"/>
          <p:cNvSpPr>
            <a:spLocks noGrp="1"/>
          </p:cNvSpPr>
          <p:nvPr>
            <p:ph idx="1"/>
          </p:nvPr>
        </p:nvSpPr>
        <p:spPr>
          <a:xfrm>
            <a:off x="381000" y="852993"/>
            <a:ext cx="8458200" cy="5486400"/>
          </a:xfrm>
        </p:spPr>
        <p:txBody>
          <a:bodyPr>
            <a:noAutofit/>
          </a:bodyPr>
          <a:lstStyle/>
          <a:p>
            <a:pPr eaLnBrk="1" hangingPunct="1">
              <a:defRPr/>
            </a:pPr>
            <a:r>
              <a:rPr lang="en-US" sz="2100" dirty="0"/>
              <a:t>Check in with the District Health Office</a:t>
            </a:r>
          </a:p>
          <a:p>
            <a:pPr lvl="1">
              <a:defRPr/>
            </a:pPr>
            <a:r>
              <a:rPr lang="en-US" sz="2100" dirty="0"/>
              <a:t>Introductions</a:t>
            </a:r>
          </a:p>
          <a:p>
            <a:pPr lvl="1">
              <a:defRPr/>
            </a:pPr>
            <a:r>
              <a:rPr lang="en-US" sz="2100" dirty="0"/>
              <a:t>Describe NSCA</a:t>
            </a:r>
          </a:p>
          <a:p>
            <a:pPr lvl="1">
              <a:defRPr/>
            </a:pPr>
            <a:r>
              <a:rPr lang="en-US" sz="2100" dirty="0"/>
              <a:t>List facilities randomly selected</a:t>
            </a:r>
          </a:p>
          <a:p>
            <a:pPr lvl="1">
              <a:defRPr/>
            </a:pPr>
            <a:r>
              <a:rPr lang="en-US" sz="2100" dirty="0"/>
              <a:t>Determine if a District person should accompany and assist the team.</a:t>
            </a:r>
          </a:p>
          <a:p>
            <a:pPr eaLnBrk="1" hangingPunct="1">
              <a:defRPr/>
            </a:pPr>
            <a:r>
              <a:rPr lang="en-US" sz="2100" dirty="0"/>
              <a:t>Pick up a colleague from the District Health Office if needed</a:t>
            </a:r>
          </a:p>
          <a:p>
            <a:pPr lvl="1">
              <a:defRPr/>
            </a:pPr>
            <a:r>
              <a:rPr lang="en-US" sz="2100" dirty="0"/>
              <a:t>Safari Day Allowance</a:t>
            </a:r>
          </a:p>
          <a:p>
            <a:pPr lvl="1">
              <a:defRPr/>
            </a:pPr>
            <a:r>
              <a:rPr lang="en-US" sz="2100" dirty="0"/>
              <a:t>Bank Transfer</a:t>
            </a:r>
          </a:p>
          <a:p>
            <a:pPr lvl="1">
              <a:defRPr/>
            </a:pPr>
            <a:r>
              <a:rPr lang="en-US" sz="2100" dirty="0"/>
              <a:t>20,000 USH</a:t>
            </a:r>
          </a:p>
          <a:p>
            <a:pPr lvl="1">
              <a:defRPr/>
            </a:pPr>
            <a:r>
              <a:rPr lang="en-US" sz="2100" dirty="0"/>
              <a:t>Report name and the Safari Day Allowance will be sent upon return.</a:t>
            </a:r>
          </a:p>
          <a:p>
            <a:pPr lvl="1">
              <a:defRPr/>
            </a:pPr>
            <a:r>
              <a:rPr lang="en-US" sz="2100" dirty="0"/>
              <a:t>Use the forms provided to document the name/host name/SIM card so that we can send the mobile money to the right person.</a:t>
            </a:r>
          </a:p>
        </p:txBody>
      </p:sp>
    </p:spTree>
    <p:extLst>
      <p:ext uri="{BB962C8B-B14F-4D97-AF65-F5344CB8AC3E}">
        <p14:creationId xmlns:p14="http://schemas.microsoft.com/office/powerpoint/2010/main" val="3586114790"/>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2225" y="536575"/>
            <a:ext cx="8229600" cy="758825"/>
          </a:xfrm>
        </p:spPr>
        <p:txBody>
          <a:bodyPr>
            <a:noAutofit/>
          </a:bodyPr>
          <a:lstStyle/>
          <a:p>
            <a:pPr eaLnBrk="1" hangingPunct="1"/>
            <a:r>
              <a:rPr lang="en-US" altLang="en-US" b="1" dirty="0">
                <a:cs typeface="Arial" charset="0"/>
              </a:rPr>
              <a:t>At the SDP level: </a:t>
            </a:r>
          </a:p>
        </p:txBody>
      </p:sp>
      <p:sp>
        <p:nvSpPr>
          <p:cNvPr id="6" name="Content Placeholder 5"/>
          <p:cNvSpPr>
            <a:spLocks noGrp="1"/>
          </p:cNvSpPr>
          <p:nvPr>
            <p:ph idx="1"/>
          </p:nvPr>
        </p:nvSpPr>
        <p:spPr>
          <a:xfrm>
            <a:off x="533400" y="1295400"/>
            <a:ext cx="7848600" cy="5029200"/>
          </a:xfrm>
        </p:spPr>
        <p:txBody>
          <a:bodyPr>
            <a:normAutofit fontScale="92500" lnSpcReduction="20000"/>
          </a:bodyPr>
          <a:lstStyle/>
          <a:p>
            <a:pPr marL="0" indent="0" eaLnBrk="1" hangingPunct="1">
              <a:buFont typeface="Arial" charset="0"/>
              <a:buNone/>
              <a:defRPr/>
            </a:pPr>
            <a:endParaRPr lang="en-US" sz="800" dirty="0"/>
          </a:p>
          <a:p>
            <a:pPr>
              <a:defRPr/>
            </a:pPr>
            <a:r>
              <a:rPr lang="en-US" dirty="0"/>
              <a:t>Get the GPS data before entering the site</a:t>
            </a:r>
          </a:p>
          <a:p>
            <a:pPr>
              <a:defRPr/>
            </a:pPr>
            <a:r>
              <a:rPr lang="en-US" dirty="0"/>
              <a:t>Introduce yourself – use introduction letters to assist</a:t>
            </a:r>
          </a:p>
          <a:p>
            <a:pPr>
              <a:defRPr/>
            </a:pPr>
            <a:r>
              <a:rPr lang="en-US" dirty="0"/>
              <a:t>Inform the site staff that you will collect data on the following areas:</a:t>
            </a:r>
          </a:p>
          <a:p>
            <a:pPr>
              <a:defRPr/>
            </a:pPr>
            <a:endParaRPr lang="en-US" dirty="0"/>
          </a:p>
          <a:p>
            <a:pPr lvl="1">
              <a:defRPr/>
            </a:pPr>
            <a:endParaRPr lang="en-US" dirty="0"/>
          </a:p>
          <a:p>
            <a:pPr lvl="1">
              <a:defRPr/>
            </a:pPr>
            <a:endParaRPr lang="en-US" dirty="0"/>
          </a:p>
          <a:p>
            <a:pPr eaLnBrk="1" hangingPunct="1">
              <a:defRPr/>
            </a:pPr>
            <a:endParaRPr lang="en-US" dirty="0"/>
          </a:p>
          <a:p>
            <a:pPr eaLnBrk="1" hangingPunct="1">
              <a:defRPr/>
            </a:pPr>
            <a:r>
              <a:rPr lang="en-US" dirty="0"/>
              <a:t>Ask for:</a:t>
            </a:r>
          </a:p>
          <a:p>
            <a:pPr lvl="1">
              <a:defRPr/>
            </a:pPr>
            <a:r>
              <a:rPr lang="en-US" dirty="0"/>
              <a:t>Stock Data for tracer commodities (day of visit as well as previous months)</a:t>
            </a:r>
          </a:p>
          <a:p>
            <a:pPr lvl="1">
              <a:defRPr/>
            </a:pPr>
            <a:r>
              <a:rPr lang="en-US" dirty="0"/>
              <a:t>Order data (over last 6 months)</a:t>
            </a:r>
          </a:p>
          <a:p>
            <a:pPr lvl="1">
              <a:defRPr/>
            </a:pPr>
            <a:r>
              <a:rPr lang="en-US" dirty="0"/>
              <a:t>Temperature excursion data (over last 6 months)</a:t>
            </a:r>
          </a:p>
          <a:p>
            <a:pPr lvl="1">
              <a:defRPr/>
            </a:pPr>
            <a:r>
              <a:rPr lang="en-US" dirty="0"/>
              <a:t>HR data (number of positions, number filled, number vacated)</a:t>
            </a:r>
          </a:p>
        </p:txBody>
      </p:sp>
      <p:graphicFrame>
        <p:nvGraphicFramePr>
          <p:cNvPr id="2" name="Table 1">
            <a:extLst>
              <a:ext uri="{FF2B5EF4-FFF2-40B4-BE49-F238E27FC236}">
                <a16:creationId xmlns:a16="http://schemas.microsoft.com/office/drawing/2014/main" xmlns="" id="{52AED0F4-799D-4B38-BFD1-5B1931AD8255}"/>
              </a:ext>
            </a:extLst>
          </p:cNvPr>
          <p:cNvGraphicFramePr>
            <a:graphicFrameLocks noGrp="1"/>
          </p:cNvGraphicFramePr>
          <p:nvPr>
            <p:extLst>
              <p:ext uri="{D42A27DB-BD31-4B8C-83A1-F6EECF244321}">
                <p14:modId xmlns:p14="http://schemas.microsoft.com/office/powerpoint/2010/main" val="1416106374"/>
              </p:ext>
            </p:extLst>
          </p:nvPr>
        </p:nvGraphicFramePr>
        <p:xfrm>
          <a:off x="1371600" y="2667000"/>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xmlns="" val="2617973545"/>
                    </a:ext>
                  </a:extLst>
                </a:gridCol>
                <a:gridCol w="3048000">
                  <a:extLst>
                    <a:ext uri="{9D8B030D-6E8A-4147-A177-3AD203B41FA5}">
                      <a16:colId xmlns:a16="http://schemas.microsoft.com/office/drawing/2014/main" xmlns="" val="851113761"/>
                    </a:ext>
                  </a:extLst>
                </a:gridCol>
              </a:tblGrid>
              <a:tr h="370840">
                <a:tc>
                  <a:txBody>
                    <a:bodyPr/>
                    <a:lstStyle/>
                    <a:p>
                      <a:r>
                        <a:rPr lang="en-US" sz="1800" b="0" kern="1200" dirty="0">
                          <a:solidFill>
                            <a:schemeClr val="dk1"/>
                          </a:solidFill>
                          <a:latin typeface="+mn-lt"/>
                          <a:ea typeface="+mn-ea"/>
                          <a:cs typeface="+mn-cs"/>
                        </a:rPr>
                        <a:t>HR</a:t>
                      </a:r>
                    </a:p>
                  </a:txBody>
                  <a:tcPr>
                    <a:solidFill>
                      <a:schemeClr val="bg1">
                        <a:lumMod val="85000"/>
                      </a:schemeClr>
                    </a:solidFill>
                  </a:tcPr>
                </a:tc>
                <a:tc>
                  <a:txBody>
                    <a:bodyPr/>
                    <a:lstStyle/>
                    <a:p>
                      <a:r>
                        <a:rPr lang="en-US" sz="1800" b="0" kern="1200" dirty="0">
                          <a:solidFill>
                            <a:schemeClr val="dk1"/>
                          </a:solidFill>
                          <a:latin typeface="+mn-lt"/>
                          <a:ea typeface="+mn-ea"/>
                          <a:cs typeface="+mn-cs"/>
                        </a:rPr>
                        <a:t>LMIS</a:t>
                      </a:r>
                    </a:p>
                  </a:txBody>
                  <a:tcPr>
                    <a:solidFill>
                      <a:schemeClr val="bg1">
                        <a:lumMod val="85000"/>
                      </a:schemeClr>
                    </a:solidFill>
                  </a:tcPr>
                </a:tc>
                <a:extLst>
                  <a:ext uri="{0D108BD9-81ED-4DB2-BD59-A6C34878D82A}">
                    <a16:rowId xmlns:a16="http://schemas.microsoft.com/office/drawing/2014/main" xmlns="" val="868937250"/>
                  </a:ext>
                </a:extLst>
              </a:tr>
              <a:tr h="370840">
                <a:tc>
                  <a:txBody>
                    <a:bodyPr/>
                    <a:lstStyle/>
                    <a:p>
                      <a:r>
                        <a:rPr lang="en-US" dirty="0"/>
                        <a:t>Financial Sustainability</a:t>
                      </a:r>
                    </a:p>
                  </a:txBody>
                  <a:tcPr/>
                </a:tc>
                <a:tc>
                  <a:txBody>
                    <a:bodyPr/>
                    <a:lstStyle/>
                    <a:p>
                      <a:r>
                        <a:rPr lang="en-US" dirty="0"/>
                        <a:t>Policy &amp; Governance</a:t>
                      </a:r>
                    </a:p>
                  </a:txBody>
                  <a:tcPr/>
                </a:tc>
                <a:extLst>
                  <a:ext uri="{0D108BD9-81ED-4DB2-BD59-A6C34878D82A}">
                    <a16:rowId xmlns:a16="http://schemas.microsoft.com/office/drawing/2014/main" xmlns="" val="3308252720"/>
                  </a:ext>
                </a:extLst>
              </a:tr>
              <a:tr h="370840">
                <a:tc>
                  <a:txBody>
                    <a:bodyPr/>
                    <a:lstStyle/>
                    <a:p>
                      <a:r>
                        <a:rPr lang="en-US" dirty="0"/>
                        <a:t>Quality &amp;</a:t>
                      </a:r>
                      <a:r>
                        <a:rPr lang="en-US" baseline="0" dirty="0"/>
                        <a:t> Pharmacovigilance</a:t>
                      </a:r>
                      <a:endParaRPr lang="en-US" dirty="0"/>
                    </a:p>
                  </a:txBody>
                  <a:tcPr/>
                </a:tc>
                <a:tc>
                  <a:txBody>
                    <a:bodyPr/>
                    <a:lstStyle/>
                    <a:p>
                      <a:r>
                        <a:rPr lang="en-US" dirty="0"/>
                        <a:t>Waste Management</a:t>
                      </a:r>
                    </a:p>
                  </a:txBody>
                  <a:tcPr/>
                </a:tc>
                <a:extLst>
                  <a:ext uri="{0D108BD9-81ED-4DB2-BD59-A6C34878D82A}">
                    <a16:rowId xmlns:a16="http://schemas.microsoft.com/office/drawing/2014/main" xmlns="" val="1300288765"/>
                  </a:ext>
                </a:extLst>
              </a:tr>
              <a:tr h="370840">
                <a:tc>
                  <a:txBody>
                    <a:bodyPr/>
                    <a:lstStyle/>
                    <a:p>
                      <a:r>
                        <a:rPr lang="en-US" dirty="0"/>
                        <a:t>Warehousing &amp; Storage</a:t>
                      </a:r>
                    </a:p>
                  </a:txBody>
                  <a:tcPr/>
                </a:tc>
                <a:tc>
                  <a:txBody>
                    <a:bodyPr/>
                    <a:lstStyle/>
                    <a:p>
                      <a:endParaRPr lang="en-US" dirty="0"/>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732689751"/>
      </p:ext>
    </p:extLst>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6912"/>
          <a:stretch/>
        </p:blipFill>
        <p:spPr>
          <a:xfrm>
            <a:off x="4841139" y="1540452"/>
            <a:ext cx="3998061" cy="4784148"/>
          </a:xfrm>
          <a:prstGeom prst="rect">
            <a:avLst/>
          </a:prstGeom>
        </p:spPr>
      </p:pic>
      <p:sp>
        <p:nvSpPr>
          <p:cNvPr id="46082" name="Title 4"/>
          <p:cNvSpPr>
            <a:spLocks noGrp="1"/>
          </p:cNvSpPr>
          <p:nvPr>
            <p:ph type="title"/>
          </p:nvPr>
        </p:nvSpPr>
        <p:spPr>
          <a:xfrm>
            <a:off x="457200" y="228600"/>
            <a:ext cx="8229600" cy="758825"/>
          </a:xfrm>
        </p:spPr>
        <p:txBody>
          <a:bodyPr>
            <a:normAutofit/>
          </a:bodyPr>
          <a:lstStyle/>
          <a:p>
            <a:pPr eaLnBrk="1" hangingPunct="1"/>
            <a:r>
              <a:rPr lang="en-US" altLang="en-US" sz="2800" b="1" dirty="0">
                <a:cs typeface="Arial" charset="0"/>
              </a:rPr>
              <a:t>Complete the Capability questionnaire </a:t>
            </a:r>
          </a:p>
        </p:txBody>
      </p:sp>
      <p:sp>
        <p:nvSpPr>
          <p:cNvPr id="6" name="Content Placeholder 5"/>
          <p:cNvSpPr>
            <a:spLocks noGrp="1"/>
          </p:cNvSpPr>
          <p:nvPr>
            <p:ph idx="1"/>
          </p:nvPr>
        </p:nvSpPr>
        <p:spPr>
          <a:xfrm>
            <a:off x="609600" y="1295400"/>
            <a:ext cx="7543800" cy="4114800"/>
          </a:xfrm>
        </p:spPr>
        <p:txBody>
          <a:bodyPr/>
          <a:lstStyle/>
          <a:p>
            <a:pPr eaLnBrk="1" hangingPunct="1">
              <a:defRPr/>
            </a:pPr>
            <a:endParaRPr lang="en-GB" dirty="0"/>
          </a:p>
          <a:p>
            <a:pPr eaLnBrk="1" hangingPunct="1">
              <a:defRPr/>
            </a:pPr>
            <a:endParaRPr lang="fr-FR"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40784"/>
          <a:stretch/>
        </p:blipFill>
        <p:spPr>
          <a:xfrm>
            <a:off x="762000" y="3374519"/>
            <a:ext cx="3458297" cy="327660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71041"/>
          <a:stretch/>
        </p:blipFill>
        <p:spPr>
          <a:xfrm>
            <a:off x="381000" y="1452293"/>
            <a:ext cx="3810000" cy="1765333"/>
          </a:xfrm>
          <a:prstGeom prst="rect">
            <a:avLst/>
          </a:prstGeom>
        </p:spPr>
      </p:pic>
    </p:spTree>
    <p:extLst>
      <p:ext uri="{BB962C8B-B14F-4D97-AF65-F5344CB8AC3E}">
        <p14:creationId xmlns:p14="http://schemas.microsoft.com/office/powerpoint/2010/main" val="3134347927"/>
      </p:ext>
    </p:extLst>
  </p:cSld>
  <p:clrMapOvr>
    <a:masterClrMapping/>
  </p:clrMapOvr>
  <p:transition spd="slow">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57200" y="268336"/>
            <a:ext cx="8229600" cy="609600"/>
          </a:xfrm>
        </p:spPr>
        <p:txBody>
          <a:bodyPr>
            <a:normAutofit/>
          </a:bodyPr>
          <a:lstStyle/>
          <a:p>
            <a:pPr eaLnBrk="1" hangingPunct="1"/>
            <a:r>
              <a:rPr lang="en-US" altLang="en-US" sz="2800" b="1" dirty="0">
                <a:cs typeface="Arial" charset="0"/>
              </a:rPr>
              <a:t>Conduct interview with appropriate informant</a:t>
            </a:r>
          </a:p>
        </p:txBody>
      </p:sp>
      <p:sp>
        <p:nvSpPr>
          <p:cNvPr id="6" name="Content Placeholder 5"/>
          <p:cNvSpPr>
            <a:spLocks noGrp="1"/>
          </p:cNvSpPr>
          <p:nvPr>
            <p:ph idx="1"/>
          </p:nvPr>
        </p:nvSpPr>
        <p:spPr>
          <a:xfrm>
            <a:off x="609600" y="1295400"/>
            <a:ext cx="4343400" cy="5105400"/>
          </a:xfrm>
        </p:spPr>
        <p:txBody>
          <a:bodyPr>
            <a:normAutofit/>
          </a:bodyPr>
          <a:lstStyle/>
          <a:p>
            <a:pPr>
              <a:defRPr/>
            </a:pPr>
            <a:r>
              <a:rPr lang="en-US" dirty="0"/>
              <a:t>Each team will use the questionnaire to guide them through the questions</a:t>
            </a:r>
          </a:p>
          <a:p>
            <a:pPr>
              <a:defRPr/>
            </a:pPr>
            <a:r>
              <a:rPr lang="en-US" dirty="0"/>
              <a:t>Ask the questions to the interviewed persons and make the necessary remarks to confirm or challenge their responses </a:t>
            </a:r>
          </a:p>
          <a:p>
            <a:pPr>
              <a:defRPr/>
            </a:pPr>
            <a:r>
              <a:rPr lang="en-US" dirty="0"/>
              <a:t>Ask additional questions if necessary to make sure you properly understand their answer and what is done </a:t>
            </a:r>
          </a:p>
          <a:p>
            <a:pPr>
              <a:defRPr/>
            </a:pPr>
            <a:r>
              <a:rPr lang="en-US" dirty="0"/>
              <a:t>Make sure not to skew the interview by leading respondents to “right” answers based on your own knowledge.</a:t>
            </a:r>
          </a:p>
          <a:p>
            <a:pPr eaLnBrk="1" hangingPunct="1">
              <a:defRPr/>
            </a:pPr>
            <a:endParaRPr lang="en-US" dirty="0"/>
          </a:p>
        </p:txBody>
      </p:sp>
      <p:sp>
        <p:nvSpPr>
          <p:cNvPr id="4" name="Rounded Rectangular Callout 18"/>
          <p:cNvSpPr/>
          <p:nvPr/>
        </p:nvSpPr>
        <p:spPr>
          <a:xfrm>
            <a:off x="6324600" y="1263650"/>
            <a:ext cx="2239962" cy="125095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400" dirty="0">
                <a:solidFill>
                  <a:srgbClr val="003366"/>
                </a:solidFill>
              </a:rPr>
              <a:t>What is the national policy / SOP / etc. for determining which stock for a given item to issue first?</a:t>
            </a:r>
          </a:p>
        </p:txBody>
      </p:sp>
      <p:sp>
        <p:nvSpPr>
          <p:cNvPr id="5" name="Rounded Rectangular Callout 19"/>
          <p:cNvSpPr/>
          <p:nvPr/>
        </p:nvSpPr>
        <p:spPr>
          <a:xfrm>
            <a:off x="5911850" y="2936875"/>
            <a:ext cx="2238375" cy="1250950"/>
          </a:xfrm>
          <a:prstGeom prst="wedgeRoundRectCallout">
            <a:avLst>
              <a:gd name="adj1" fmla="val 53553"/>
              <a:gd name="adj2" fmla="val 71369"/>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400" dirty="0">
                <a:solidFill>
                  <a:srgbClr val="003366"/>
                </a:solidFill>
              </a:rPr>
              <a:t>We first issue the products that will expire first.</a:t>
            </a:r>
          </a:p>
        </p:txBody>
      </p:sp>
      <p:sp>
        <p:nvSpPr>
          <p:cNvPr id="7" name="Rounded Rectangular Callout 20"/>
          <p:cNvSpPr/>
          <p:nvPr/>
        </p:nvSpPr>
        <p:spPr>
          <a:xfrm>
            <a:off x="6278562" y="4618038"/>
            <a:ext cx="2239963" cy="125095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400" dirty="0">
                <a:solidFill>
                  <a:srgbClr val="003366"/>
                </a:solidFill>
              </a:rPr>
              <a:t>What do you do for products that don’t have expiry dates?</a:t>
            </a:r>
          </a:p>
        </p:txBody>
      </p:sp>
      <p:sp>
        <p:nvSpPr>
          <p:cNvPr id="8" name="TextBox 7"/>
          <p:cNvSpPr txBox="1"/>
          <p:nvPr/>
        </p:nvSpPr>
        <p:spPr>
          <a:xfrm>
            <a:off x="5260017" y="1321484"/>
            <a:ext cx="400110" cy="1377086"/>
          </a:xfrm>
          <a:prstGeom prst="rect">
            <a:avLst/>
          </a:prstGeom>
          <a:solidFill>
            <a:schemeClr val="accent2"/>
          </a:solidFill>
        </p:spPr>
        <p:txBody>
          <a:bodyPr vert="vert270">
            <a:spAutoFit/>
          </a:bodyPr>
          <a:lstStyle/>
          <a:p>
            <a:pPr algn="ctr">
              <a:defRPr/>
            </a:pPr>
            <a:r>
              <a:rPr lang="en-US" sz="1400" dirty="0">
                <a:solidFill>
                  <a:prstClr val="white"/>
                </a:solidFill>
                <a:latin typeface="Arial" charset="0"/>
                <a:ea typeface="+mn-ea"/>
                <a:cs typeface="+mn-cs"/>
              </a:rPr>
              <a:t>Initial question</a:t>
            </a:r>
          </a:p>
        </p:txBody>
      </p:sp>
      <p:sp>
        <p:nvSpPr>
          <p:cNvPr id="9" name="TextBox 8"/>
          <p:cNvSpPr txBox="1"/>
          <p:nvPr/>
        </p:nvSpPr>
        <p:spPr>
          <a:xfrm>
            <a:off x="5260018" y="3097732"/>
            <a:ext cx="400110" cy="964207"/>
          </a:xfrm>
          <a:prstGeom prst="rect">
            <a:avLst/>
          </a:prstGeom>
          <a:solidFill>
            <a:schemeClr val="accent2"/>
          </a:solidFill>
        </p:spPr>
        <p:txBody>
          <a:bodyPr vert="vert270">
            <a:spAutoFit/>
          </a:bodyPr>
          <a:lstStyle/>
          <a:p>
            <a:pPr algn="ctr">
              <a:defRPr/>
            </a:pPr>
            <a:r>
              <a:rPr lang="en-US" sz="1400" dirty="0">
                <a:solidFill>
                  <a:prstClr val="white"/>
                </a:solidFill>
                <a:latin typeface="Arial" charset="0"/>
                <a:ea typeface="+mn-ea"/>
                <a:cs typeface="+mn-cs"/>
              </a:rPr>
              <a:t>Response</a:t>
            </a:r>
          </a:p>
        </p:txBody>
      </p:sp>
      <p:sp>
        <p:nvSpPr>
          <p:cNvPr id="10" name="TextBox 9"/>
          <p:cNvSpPr txBox="1"/>
          <p:nvPr/>
        </p:nvSpPr>
        <p:spPr>
          <a:xfrm>
            <a:off x="5260018" y="4423312"/>
            <a:ext cx="400110" cy="1640938"/>
          </a:xfrm>
          <a:prstGeom prst="rect">
            <a:avLst/>
          </a:prstGeom>
          <a:solidFill>
            <a:schemeClr val="accent2"/>
          </a:solidFill>
        </p:spPr>
        <p:txBody>
          <a:bodyPr vert="vert270">
            <a:spAutoFit/>
          </a:bodyPr>
          <a:lstStyle/>
          <a:p>
            <a:pPr algn="ctr">
              <a:defRPr/>
            </a:pPr>
            <a:r>
              <a:rPr lang="en-US" sz="1400" dirty="0">
                <a:solidFill>
                  <a:prstClr val="white"/>
                </a:solidFill>
                <a:latin typeface="Arial" charset="0"/>
                <a:ea typeface="+mn-ea"/>
                <a:cs typeface="+mn-cs"/>
              </a:rPr>
              <a:t>Additional question</a:t>
            </a:r>
          </a:p>
        </p:txBody>
      </p:sp>
    </p:spTree>
    <p:extLst>
      <p:ext uri="{BB962C8B-B14F-4D97-AF65-F5344CB8AC3E}">
        <p14:creationId xmlns:p14="http://schemas.microsoft.com/office/powerpoint/2010/main" val="3855316402"/>
      </p:ext>
    </p:extLst>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7162800" cy="2062103"/>
          </a:xfrm>
        </p:spPr>
        <p:txBody>
          <a:bodyPr/>
          <a:lstStyle/>
          <a:p>
            <a:r>
              <a:rPr lang="en-US" dirty="0"/>
              <a:t>Key Considerations</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809890735"/>
      </p:ext>
    </p:extLst>
  </p:cSld>
  <p:clrMapOvr>
    <a:masterClrMapping/>
  </p:clrMapOvr>
  <p:transition spd="slow">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177243" y="292985"/>
            <a:ext cx="8762999" cy="758825"/>
          </a:xfrm>
        </p:spPr>
        <p:txBody>
          <a:bodyPr>
            <a:noAutofit/>
          </a:bodyPr>
          <a:lstStyle/>
          <a:p>
            <a:r>
              <a:rPr lang="en-US" altLang="en-US" b="1" dirty="0">
                <a:cs typeface="Arial" charset="0"/>
              </a:rPr>
              <a:t>KEY CONSIDERATION:</a:t>
            </a:r>
            <a:br>
              <a:rPr lang="en-US" altLang="en-US" b="1" dirty="0">
                <a:cs typeface="Arial" charset="0"/>
              </a:rPr>
            </a:br>
            <a:r>
              <a:rPr lang="en-US" altLang="en-US" dirty="0">
                <a:cs typeface="Arial" charset="0"/>
              </a:rPr>
              <a:t>Techniques to improve the responses during the interviews </a:t>
            </a:r>
            <a:endParaRPr lang="fr-FR" altLang="en-US" dirty="0">
              <a:cs typeface="Arial" charset="0"/>
            </a:endParaRPr>
          </a:p>
        </p:txBody>
      </p:sp>
      <p:sp>
        <p:nvSpPr>
          <p:cNvPr id="6" name="Content Placeholder 5"/>
          <p:cNvSpPr>
            <a:spLocks noGrp="1"/>
          </p:cNvSpPr>
          <p:nvPr>
            <p:ph idx="1"/>
          </p:nvPr>
        </p:nvSpPr>
        <p:spPr>
          <a:xfrm>
            <a:off x="304800" y="1066800"/>
            <a:ext cx="8635442" cy="3276599"/>
          </a:xfrm>
        </p:spPr>
        <p:txBody>
          <a:bodyPr>
            <a:normAutofit lnSpcReduction="10000"/>
          </a:bodyPr>
          <a:lstStyle/>
          <a:p>
            <a:pPr>
              <a:defRPr/>
            </a:pPr>
            <a:r>
              <a:rPr lang="en-US" sz="2100" dirty="0"/>
              <a:t>Repeat the question, pause and </a:t>
            </a:r>
            <a:r>
              <a:rPr lang="en-US" sz="2100" i="1" dirty="0"/>
              <a:t>pretend to expect</a:t>
            </a:r>
            <a:r>
              <a:rPr lang="en-US" sz="2100" dirty="0"/>
              <a:t> a more developed answer</a:t>
            </a:r>
          </a:p>
          <a:p>
            <a:pPr>
              <a:defRPr/>
            </a:pPr>
            <a:r>
              <a:rPr lang="en-US" sz="2100" dirty="0"/>
              <a:t>Use the prompts noted in the survey</a:t>
            </a:r>
          </a:p>
          <a:p>
            <a:pPr>
              <a:defRPr/>
            </a:pPr>
            <a:r>
              <a:rPr lang="en-US" sz="2100" dirty="0"/>
              <a:t>Rephrase the response. Make comments or ask neutral questions: “Nothing else?” “Is there anything else to be added about this?”</a:t>
            </a:r>
          </a:p>
          <a:p>
            <a:pPr>
              <a:defRPr/>
            </a:pPr>
            <a:r>
              <a:rPr lang="en-US" sz="2100" dirty="0"/>
              <a:t>Gently ask questions about what you identify as inconsistencies, contradictions or ambiguity</a:t>
            </a:r>
          </a:p>
          <a:p>
            <a:pPr eaLnBrk="1" hangingPunct="1">
              <a:defRPr/>
            </a:pPr>
            <a:r>
              <a:rPr lang="en-GB" dirty="0"/>
              <a:t>Unless the question says “Do Not Show this Question to Respondent” you may show the question on the tablet to the respondent. </a:t>
            </a:r>
          </a:p>
          <a:p>
            <a:pPr eaLnBrk="1" hangingPunct="1">
              <a:defRPr/>
            </a:pPr>
            <a:endParaRPr lang="fr-FR" dirty="0"/>
          </a:p>
        </p:txBody>
      </p:sp>
      <p:pic>
        <p:nvPicPr>
          <p:cNvPr id="25602" name="Picture 2" descr="Image result for Interviewing techniq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4191000"/>
            <a:ext cx="5029198"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102259"/>
      </p:ext>
    </p:extLst>
  </p:cSld>
  <p:clrMapOvr>
    <a:masterClrMapping/>
  </p:clrMapOvr>
  <p:transition spd="slow">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9" y="990600"/>
            <a:ext cx="8229600" cy="758825"/>
          </a:xfrm>
        </p:spPr>
        <p:txBody>
          <a:bodyPr>
            <a:noAutofit/>
          </a:bodyPr>
          <a:lstStyle/>
          <a:p>
            <a:r>
              <a:rPr lang="en-US" altLang="en-US" b="1" dirty="0">
                <a:cs typeface="Arial" charset="0"/>
              </a:rPr>
              <a:t>KEY CONSIDERATION:</a:t>
            </a:r>
            <a:br>
              <a:rPr lang="en-US" altLang="en-US" b="1" dirty="0">
                <a:cs typeface="Arial" charset="0"/>
              </a:rPr>
            </a:br>
            <a:r>
              <a:rPr lang="en-US" altLang="en-US" dirty="0">
                <a:cs typeface="Arial" charset="0"/>
              </a:rPr>
              <a:t>How to address “I don’t know” answers</a:t>
            </a:r>
            <a:endParaRPr lang="fr-FR" altLang="en-US" dirty="0">
              <a:cs typeface="Arial" charset="0"/>
            </a:endParaRPr>
          </a:p>
        </p:txBody>
      </p:sp>
      <p:sp>
        <p:nvSpPr>
          <p:cNvPr id="6" name="Content Placeholder 5"/>
          <p:cNvSpPr>
            <a:spLocks noGrp="1"/>
          </p:cNvSpPr>
          <p:nvPr>
            <p:ph idx="1"/>
          </p:nvPr>
        </p:nvSpPr>
        <p:spPr>
          <a:xfrm>
            <a:off x="473299" y="1981200"/>
            <a:ext cx="3717701" cy="4419600"/>
          </a:xfrm>
        </p:spPr>
        <p:txBody>
          <a:bodyPr>
            <a:normAutofit/>
          </a:bodyPr>
          <a:lstStyle/>
          <a:p>
            <a:pPr>
              <a:defRPr/>
            </a:pPr>
            <a:r>
              <a:rPr lang="en-US" sz="2100" dirty="0"/>
              <a:t>Prompt using the potential responses available (unless the question says NOT to read the possible responses)</a:t>
            </a:r>
          </a:p>
          <a:p>
            <a:pPr>
              <a:defRPr/>
            </a:pPr>
            <a:r>
              <a:rPr lang="en-US" sz="2100" dirty="0"/>
              <a:t>Ensure that the respondent is the right person to answer this question – ask if he/she would like to defer to another colleague on-site.</a:t>
            </a:r>
          </a:p>
          <a:p>
            <a:pPr>
              <a:defRPr/>
            </a:pPr>
            <a:r>
              <a:rPr lang="en-US" sz="2100" dirty="0"/>
              <a:t>Include explanation at the end of each module if “I don’t knows” were plentiful.</a:t>
            </a:r>
          </a:p>
          <a:p>
            <a:pPr>
              <a:defRPr/>
            </a:pPr>
            <a:endParaRPr lang="en-US" sz="2100" dirty="0"/>
          </a:p>
          <a:p>
            <a:pPr eaLnBrk="1" hangingPunct="1">
              <a:defRPr/>
            </a:pPr>
            <a:endParaRPr lang="en-GB" dirty="0"/>
          </a:p>
          <a:p>
            <a:pPr eaLnBrk="1" hangingPunct="1">
              <a:defRPr/>
            </a:pPr>
            <a:endParaRPr lang="fr-FR" dirty="0"/>
          </a:p>
        </p:txBody>
      </p:sp>
      <p:pic>
        <p:nvPicPr>
          <p:cNvPr id="23554" name="Picture 2" descr="Image result for I dont know in surveys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795462"/>
            <a:ext cx="3810000" cy="4486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629480"/>
      </p:ext>
    </p:extLst>
  </p:cSld>
  <p:clrMapOvr>
    <a:masterClrMapping/>
  </p:clrMapOvr>
  <p:transition spd="slow">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9" y="990600"/>
            <a:ext cx="8229600" cy="758825"/>
          </a:xfrm>
        </p:spPr>
        <p:txBody>
          <a:bodyPr>
            <a:noAutofit/>
          </a:bodyPr>
          <a:lstStyle/>
          <a:p>
            <a:r>
              <a:rPr lang="en-US" altLang="en-US" b="1" dirty="0">
                <a:cs typeface="Arial" charset="0"/>
              </a:rPr>
              <a:t>KEY CONSIDERATION:</a:t>
            </a:r>
            <a:br>
              <a:rPr lang="en-US" altLang="en-US" b="1" dirty="0">
                <a:cs typeface="Arial" charset="0"/>
              </a:rPr>
            </a:br>
            <a:r>
              <a:rPr lang="en-US" altLang="en-US" dirty="0">
                <a:cs typeface="Arial" charset="0"/>
              </a:rPr>
              <a:t>In some cases, questions are validated by direct/visual observations to confirm what has been said</a:t>
            </a:r>
          </a:p>
        </p:txBody>
      </p:sp>
      <p:sp>
        <p:nvSpPr>
          <p:cNvPr id="6" name="Content Placeholder 5"/>
          <p:cNvSpPr>
            <a:spLocks noGrp="1"/>
          </p:cNvSpPr>
          <p:nvPr>
            <p:ph idx="1"/>
          </p:nvPr>
        </p:nvSpPr>
        <p:spPr>
          <a:xfrm>
            <a:off x="473299" y="1749425"/>
            <a:ext cx="8289701" cy="1831975"/>
          </a:xfrm>
        </p:spPr>
        <p:txBody>
          <a:bodyPr>
            <a:normAutofit lnSpcReduction="10000"/>
          </a:bodyPr>
          <a:lstStyle/>
          <a:p>
            <a:pPr>
              <a:defRPr/>
            </a:pPr>
            <a:r>
              <a:rPr lang="en-US" sz="2100" dirty="0"/>
              <a:t>The interviewers will have to make observations (of documents, infrastructure, etc.) to confirm or refute the answers received. </a:t>
            </a:r>
          </a:p>
          <a:p>
            <a:pPr>
              <a:defRPr/>
            </a:pPr>
            <a:r>
              <a:rPr lang="en-US" sz="2100" dirty="0"/>
              <a:t>In the Warehouse and Storage module, these are done when the question is asked., so the  interview should be done in the relevant space.  </a:t>
            </a:r>
          </a:p>
        </p:txBody>
      </p:sp>
      <p:graphicFrame>
        <p:nvGraphicFramePr>
          <p:cNvPr id="2" name="Table 1"/>
          <p:cNvGraphicFramePr>
            <a:graphicFrameLocks noGrp="1"/>
          </p:cNvGraphicFramePr>
          <p:nvPr>
            <p:extLst>
              <p:ext uri="{D42A27DB-BD31-4B8C-83A1-F6EECF244321}">
                <p14:modId xmlns:p14="http://schemas.microsoft.com/office/powerpoint/2010/main" val="4145192153"/>
              </p:ext>
            </p:extLst>
          </p:nvPr>
        </p:nvGraphicFramePr>
        <p:xfrm>
          <a:off x="1418314" y="3505200"/>
          <a:ext cx="6385560" cy="1066800"/>
        </p:xfrm>
        <a:graphic>
          <a:graphicData uri="http://schemas.openxmlformats.org/drawingml/2006/table">
            <a:tbl>
              <a:tblPr/>
              <a:tblGrid>
                <a:gridCol w="1365678">
                  <a:extLst>
                    <a:ext uri="{9D8B030D-6E8A-4147-A177-3AD203B41FA5}">
                      <a16:colId xmlns:a16="http://schemas.microsoft.com/office/drawing/2014/main" xmlns="" val="20000"/>
                    </a:ext>
                  </a:extLst>
                </a:gridCol>
                <a:gridCol w="3220328">
                  <a:extLst>
                    <a:ext uri="{9D8B030D-6E8A-4147-A177-3AD203B41FA5}">
                      <a16:colId xmlns:a16="http://schemas.microsoft.com/office/drawing/2014/main" xmlns="" val="20001"/>
                    </a:ext>
                  </a:extLst>
                </a:gridCol>
                <a:gridCol w="1365678">
                  <a:extLst>
                    <a:ext uri="{9D8B030D-6E8A-4147-A177-3AD203B41FA5}">
                      <a16:colId xmlns:a16="http://schemas.microsoft.com/office/drawing/2014/main" xmlns="" val="20002"/>
                    </a:ext>
                  </a:extLst>
                </a:gridCol>
                <a:gridCol w="433876">
                  <a:extLst>
                    <a:ext uri="{9D8B030D-6E8A-4147-A177-3AD203B41FA5}">
                      <a16:colId xmlns:a16="http://schemas.microsoft.com/office/drawing/2014/main" xmlns="" val="20003"/>
                    </a:ext>
                  </a:extLst>
                </a:gridCol>
              </a:tblGrid>
              <a:tr h="60960">
                <a:tc rowSpan="3">
                  <a:txBody>
                    <a:bodyPr/>
                    <a:lstStyle/>
                    <a:p>
                      <a:pPr marL="0" marR="0" algn="ctr">
                        <a:spcBef>
                          <a:spcPts val="200"/>
                        </a:spcBef>
                        <a:spcAft>
                          <a:spcPts val="200"/>
                        </a:spcAft>
                      </a:pPr>
                      <a:r>
                        <a:rPr lang="en-US" sz="1400" b="1" dirty="0">
                          <a:effectLst/>
                          <a:latin typeface="Arial"/>
                          <a:ea typeface="Times New Roman"/>
                          <a:cs typeface="Angsana New"/>
                        </a:rPr>
                        <a:t>WS-304</a:t>
                      </a:r>
                      <a:endParaRPr lang="en-US" sz="1600" dirty="0">
                        <a:effectLst/>
                        <a:latin typeface="Bookman Old Style"/>
                        <a:ea typeface="Times New Roman"/>
                        <a:cs typeface="Angsana New"/>
                      </a:endParaRPr>
                    </a:p>
                    <a:p>
                      <a:pPr marL="0" marR="0" algn="ctr">
                        <a:spcBef>
                          <a:spcPts val="200"/>
                        </a:spcBef>
                        <a:spcAft>
                          <a:spcPts val="200"/>
                        </a:spcAf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p>
                      <a:pPr marL="0" marR="0" algn="ctr">
                        <a:spcBef>
                          <a:spcPts val="200"/>
                        </a:spcBef>
                        <a:spcAft>
                          <a:spcPts val="200"/>
                        </a:spcAf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3">
                  <a:txBody>
                    <a:bodyPr/>
                    <a:lstStyle/>
                    <a:p>
                      <a:pPr marL="0" marR="0" algn="ctr">
                        <a:spcBef>
                          <a:spcPts val="0"/>
                        </a:spcBef>
                        <a:spcAft>
                          <a:spcPts val="0"/>
                        </a:spcAft>
                      </a:pPr>
                      <a:r>
                        <a:rPr lang="en-US" sz="1400" dirty="0">
                          <a:effectLst/>
                          <a:latin typeface="Arial"/>
                          <a:ea typeface="Times New Roman"/>
                          <a:cs typeface="Angsana New"/>
                        </a:rPr>
                        <a:t>Do receiving and dispatch storage areas have separate docks?</a:t>
                      </a:r>
                      <a:endParaRPr lang="en-US" sz="1600" dirty="0">
                        <a:effectLst/>
                        <a:latin typeface="Bookman Old Style"/>
                        <a:ea typeface="Times New Roman"/>
                        <a:cs typeface="Angsana New"/>
                      </a:endParaRPr>
                    </a:p>
                    <a:p>
                      <a:pPr marL="0" marR="0" algn="ctr">
                        <a:spcBef>
                          <a:spcPts val="0"/>
                        </a:spcBef>
                        <a:spcAft>
                          <a:spcPts val="0"/>
                        </a:spcAf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p>
                      <a:pPr marL="0" marR="0" algn="ctr">
                        <a:spcBef>
                          <a:spcPts val="0"/>
                        </a:spcBef>
                        <a:spcAft>
                          <a:spcPts val="0"/>
                        </a:spcAft>
                      </a:pPr>
                      <a:r>
                        <a:rPr lang="en-US" sz="1400" b="1" dirty="0">
                          <a:effectLst/>
                          <a:latin typeface="Arial"/>
                          <a:ea typeface="Times New Roman"/>
                          <a:cs typeface="Angsana New"/>
                        </a:rPr>
                        <a:t>[OBSERVE &amp; PHYSICALLY VERIFY. RECORD ONLY WHAT IS VERIFIED]</a:t>
                      </a:r>
                      <a:endParaRPr lang="en-US"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Arial Unicode MS"/>
                          <a:cs typeface="Angsana New"/>
                        </a:rPr>
                        <a:t>Yes</a:t>
                      </a:r>
                      <a:endParaRPr lang="en-US" sz="160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Times New Roman"/>
                          <a:cs typeface="Angsana New"/>
                        </a:rPr>
                        <a:t> </a:t>
                      </a:r>
                      <a:endParaRPr lang="en-US" sz="160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172720">
                <a:tc vMerge="1">
                  <a:txBody>
                    <a:bodyPr/>
                    <a:lstStyle/>
                    <a:p>
                      <a:endParaRPr lang="en-US"/>
                    </a:p>
                  </a:txBody>
                  <a:tcPr/>
                </a:tc>
                <a:tc vMerge="1">
                  <a:txBody>
                    <a:bodyPr/>
                    <a:lstStyle/>
                    <a:p>
                      <a:endParaRPr lang="en-US"/>
                    </a:p>
                  </a:txBody>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Arial Unicode MS"/>
                          <a:cs typeface="Angsana New"/>
                        </a:rPr>
                        <a:t>No</a:t>
                      </a:r>
                      <a:endParaRPr lang="en-US" sz="160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Times New Roman"/>
                          <a:cs typeface="Angsana New"/>
                        </a:rPr>
                        <a:t> </a:t>
                      </a:r>
                      <a:endParaRPr lang="en-US" sz="160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172720">
                <a:tc vMerge="1">
                  <a:txBody>
                    <a:bodyPr/>
                    <a:lstStyle/>
                    <a:p>
                      <a:endParaRPr lang="en-US"/>
                    </a:p>
                  </a:txBody>
                  <a:tcPr/>
                </a:tc>
                <a:tc vMerge="1">
                  <a:txBody>
                    <a:bodyPr/>
                    <a:lstStyle/>
                    <a:p>
                      <a:endParaRPr lang="en-US"/>
                    </a:p>
                  </a:txBody>
                  <a:tcPr/>
                </a:tc>
                <a:tc>
                  <a:txBody>
                    <a:bodyPr/>
                    <a:lstStyle/>
                    <a:p>
                      <a:pPr marL="0" marR="0" algn="ctr">
                        <a:spcBef>
                          <a:spcPts val="200"/>
                        </a:spcBef>
                        <a:spcAft>
                          <a:spcPts val="200"/>
                        </a:spcAft>
                        <a:tabLst>
                          <a:tab pos="1407795" algn="dec"/>
                          <a:tab pos="1547495" algn="dec"/>
                          <a:tab pos="2157095" algn="r"/>
                          <a:tab pos="2385695" algn="dec"/>
                        </a:tabLst>
                      </a:pPr>
                      <a:r>
                        <a:rPr lang="en-US" sz="1400" dirty="0">
                          <a:effectLst/>
                          <a:latin typeface="Arial"/>
                          <a:ea typeface="Arial Unicode MS"/>
                          <a:cs typeface="Angsana New"/>
                        </a:rPr>
                        <a:t>I don’t know</a:t>
                      </a:r>
                      <a:endParaRPr lang="en-US" sz="1600" dirty="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7" name="Rectangle 6"/>
          <p:cNvSpPr/>
          <p:nvPr/>
        </p:nvSpPr>
        <p:spPr>
          <a:xfrm>
            <a:off x="459188" y="4648200"/>
            <a:ext cx="8303812" cy="738664"/>
          </a:xfrm>
          <a:prstGeom prst="rect">
            <a:avLst/>
          </a:prstGeom>
        </p:spPr>
        <p:txBody>
          <a:bodyPr wrap="square">
            <a:spAutoFit/>
          </a:bodyPr>
          <a:lstStyle/>
          <a:p>
            <a:pPr marL="230188" lvl="0" indent="-230188">
              <a:spcAft>
                <a:spcPts val="1200"/>
              </a:spcAft>
              <a:buFont typeface="Arial"/>
              <a:buChar char="•"/>
              <a:defRPr/>
            </a:pPr>
            <a:r>
              <a:rPr lang="en-US" sz="2100" dirty="0">
                <a:solidFill>
                  <a:srgbClr val="635C5B"/>
                </a:solidFill>
              </a:rPr>
              <a:t>At the end of each module, the questionnaire will prompt you to validate key documents that the interviewee said were in place.</a:t>
            </a:r>
            <a:endParaRPr lang="en-US" sz="2000" dirty="0">
              <a:solidFill>
                <a:srgbClr val="635C5B"/>
              </a:solidFill>
              <a:highlight>
                <a:srgbClr val="FFFF00"/>
              </a:highlight>
            </a:endParaRPr>
          </a:p>
        </p:txBody>
      </p:sp>
      <p:graphicFrame>
        <p:nvGraphicFramePr>
          <p:cNvPr id="8" name="Table 7"/>
          <p:cNvGraphicFramePr>
            <a:graphicFrameLocks noGrp="1"/>
          </p:cNvGraphicFramePr>
          <p:nvPr>
            <p:extLst>
              <p:ext uri="{D42A27DB-BD31-4B8C-83A1-F6EECF244321}">
                <p14:modId xmlns:p14="http://schemas.microsoft.com/office/powerpoint/2010/main" val="3501499606"/>
              </p:ext>
            </p:extLst>
          </p:nvPr>
        </p:nvGraphicFramePr>
        <p:xfrm>
          <a:off x="1436868" y="5562600"/>
          <a:ext cx="6370319" cy="1066800"/>
        </p:xfrm>
        <a:graphic>
          <a:graphicData uri="http://schemas.openxmlformats.org/drawingml/2006/table">
            <a:tbl>
              <a:tblPr/>
              <a:tblGrid>
                <a:gridCol w="1583657">
                  <a:extLst>
                    <a:ext uri="{9D8B030D-6E8A-4147-A177-3AD203B41FA5}">
                      <a16:colId xmlns:a16="http://schemas.microsoft.com/office/drawing/2014/main" xmlns="" val="20000"/>
                    </a:ext>
                  </a:extLst>
                </a:gridCol>
                <a:gridCol w="2762128">
                  <a:extLst>
                    <a:ext uri="{9D8B030D-6E8A-4147-A177-3AD203B41FA5}">
                      <a16:colId xmlns:a16="http://schemas.microsoft.com/office/drawing/2014/main" xmlns="" val="20001"/>
                    </a:ext>
                  </a:extLst>
                </a:gridCol>
                <a:gridCol w="1583657">
                  <a:extLst>
                    <a:ext uri="{9D8B030D-6E8A-4147-A177-3AD203B41FA5}">
                      <a16:colId xmlns:a16="http://schemas.microsoft.com/office/drawing/2014/main" xmlns="" val="20002"/>
                    </a:ext>
                  </a:extLst>
                </a:gridCol>
                <a:gridCol w="440877">
                  <a:extLst>
                    <a:ext uri="{9D8B030D-6E8A-4147-A177-3AD203B41FA5}">
                      <a16:colId xmlns:a16="http://schemas.microsoft.com/office/drawing/2014/main" xmlns="" val="20003"/>
                    </a:ext>
                  </a:extLst>
                </a:gridCol>
              </a:tblGrid>
              <a:tr h="0">
                <a:tc rowSpan="2">
                  <a:txBody>
                    <a:bodyPr/>
                    <a:lstStyle/>
                    <a:p>
                      <a:pPr marL="0" marR="0" algn="ctr">
                        <a:spcBef>
                          <a:spcPts val="200"/>
                        </a:spcBef>
                        <a:spcAft>
                          <a:spcPts val="200"/>
                        </a:spcAft>
                      </a:pPr>
                      <a:r>
                        <a:rPr lang="en-US" sz="1400" b="1" dirty="0">
                          <a:effectLst/>
                          <a:latin typeface="Arial"/>
                          <a:ea typeface="Arial"/>
                          <a:cs typeface="Angsana New"/>
                        </a:rPr>
                        <a:t>SPM-701</a:t>
                      </a:r>
                      <a:endParaRPr lang="en-US" sz="1600" dirty="0">
                        <a:effectLst/>
                        <a:latin typeface="Bookman Old Style"/>
                        <a:ea typeface="Times New Roman"/>
                        <a:cs typeface="Angsana New"/>
                      </a:endParaRPr>
                    </a:p>
                    <a:p>
                      <a:pPr marL="0" marR="0" algn="ctr">
                        <a:spcBef>
                          <a:spcPts val="200"/>
                        </a:spcBef>
                        <a:spcAft>
                          <a:spcPts val="200"/>
                        </a:spcAft>
                      </a:pPr>
                      <a:r>
                        <a:rPr lang="en-US" sz="1400" b="1" dirty="0">
                          <a:effectLst/>
                          <a:latin typeface="Arial"/>
                          <a:ea typeface="Arial"/>
                          <a:cs typeface="Angsana New"/>
                        </a:rPr>
                        <a:t> </a:t>
                      </a:r>
                      <a:endParaRPr lang="en-US"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marR="0" algn="ctr">
                        <a:spcBef>
                          <a:spcPts val="0"/>
                        </a:spcBef>
                        <a:spcAft>
                          <a:spcPts val="0"/>
                        </a:spcAft>
                      </a:pPr>
                      <a:r>
                        <a:rPr lang="en-US" sz="1400" dirty="0">
                          <a:effectLst/>
                          <a:latin typeface="Arial"/>
                          <a:ea typeface="Arial"/>
                          <a:cs typeface="Angsana New"/>
                        </a:rPr>
                        <a:t>Verify the existence of an approved supply chain strategic plan.</a:t>
                      </a:r>
                      <a:endParaRPr lang="en-US" sz="1600" dirty="0">
                        <a:effectLst/>
                        <a:latin typeface="Bookman Old Style"/>
                        <a:ea typeface="Times New Roman"/>
                        <a:cs typeface="Angsana New"/>
                      </a:endParaRPr>
                    </a:p>
                    <a:p>
                      <a:pPr marL="0" marR="0" algn="ctr">
                        <a:spcBef>
                          <a:spcPts val="0"/>
                        </a:spcBef>
                        <a:spcAft>
                          <a:spcPts val="0"/>
                        </a:spcAft>
                      </a:pPr>
                      <a:r>
                        <a:rPr lang="en-US" sz="1400" dirty="0">
                          <a:effectLst/>
                          <a:latin typeface="Arial"/>
                          <a:ea typeface="Arial"/>
                          <a:cs typeface="Angsana New"/>
                        </a:rPr>
                        <a:t> </a:t>
                      </a:r>
                      <a:endParaRPr lang="en-US" sz="1600" dirty="0">
                        <a:effectLst/>
                        <a:latin typeface="Bookman Old Style"/>
                        <a:ea typeface="Times New Roman"/>
                        <a:cs typeface="Angsana New"/>
                      </a:endParaRPr>
                    </a:p>
                    <a:p>
                      <a:pPr marL="0" marR="0" algn="ctr">
                        <a:spcBef>
                          <a:spcPts val="0"/>
                        </a:spcBef>
                        <a:spcAft>
                          <a:spcPts val="0"/>
                        </a:spcAft>
                      </a:pPr>
                      <a:r>
                        <a:rPr lang="en-US" sz="1400" b="1" dirty="0">
                          <a:effectLst/>
                          <a:latin typeface="Arial"/>
                          <a:ea typeface="Arial"/>
                          <a:cs typeface="Angsana New"/>
                        </a:rPr>
                        <a:t>[VERIFIES SPM-101]</a:t>
                      </a:r>
                      <a:endParaRPr lang="en-US"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2157095" algn="r"/>
                        </a:tabLst>
                      </a:pPr>
                      <a:r>
                        <a:rPr lang="en-US" sz="1400">
                          <a:effectLst/>
                          <a:latin typeface="Arial"/>
                          <a:ea typeface="Arial"/>
                          <a:cs typeface="Angsana New"/>
                        </a:rPr>
                        <a:t>Physically verified</a:t>
                      </a:r>
                      <a:endParaRPr lang="en-US" sz="1600">
                        <a:effectLst/>
                        <a:latin typeface="Bookman Old Style"/>
                        <a:ea typeface="Times New Roman"/>
                        <a:cs typeface="Angsana New"/>
                      </a:endParaRPr>
                    </a:p>
                    <a:p>
                      <a:pPr marL="0" marR="0" algn="ctr">
                        <a:spcBef>
                          <a:spcPts val="200"/>
                        </a:spcBef>
                        <a:spcAft>
                          <a:spcPts val="200"/>
                        </a:spcAft>
                        <a:tabLst>
                          <a:tab pos="2157095" algn="r"/>
                        </a:tabLst>
                      </a:pPr>
                      <a:r>
                        <a:rPr lang="en-US" sz="1400" b="1">
                          <a:effectLst/>
                          <a:latin typeface="Arial"/>
                          <a:ea typeface="Arial"/>
                          <a:cs typeface="Angsana New"/>
                        </a:rPr>
                        <a:t> </a:t>
                      </a:r>
                      <a:endParaRPr lang="en-US" sz="160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2157095" algn="r"/>
                        </a:tabLst>
                      </a:pPr>
                      <a:r>
                        <a:rPr lang="en-US" sz="1400">
                          <a:effectLst/>
                          <a:latin typeface="Arial"/>
                          <a:ea typeface="Arial"/>
                          <a:cs typeface="Angsana New"/>
                        </a:rPr>
                        <a:t> </a:t>
                      </a:r>
                      <a:endParaRPr lang="en-US" sz="160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1750">
                <a:tc vMerge="1">
                  <a:txBody>
                    <a:bodyPr/>
                    <a:lstStyle/>
                    <a:p>
                      <a:endParaRPr lang="en-US"/>
                    </a:p>
                  </a:txBody>
                  <a:tcPr/>
                </a:tc>
                <a:tc vMerge="1">
                  <a:txBody>
                    <a:bodyPr/>
                    <a:lstStyle/>
                    <a:p>
                      <a:endParaRPr lang="en-US"/>
                    </a:p>
                  </a:txBody>
                  <a:tcPr/>
                </a:tc>
                <a:tc>
                  <a:txBody>
                    <a:bodyPr/>
                    <a:lstStyle/>
                    <a:p>
                      <a:pPr marL="0" marR="0" algn="ctr">
                        <a:spcBef>
                          <a:spcPts val="200"/>
                        </a:spcBef>
                        <a:spcAft>
                          <a:spcPts val="200"/>
                        </a:spcAft>
                        <a:tabLst>
                          <a:tab pos="2157095" algn="r"/>
                        </a:tabLst>
                      </a:pPr>
                      <a:r>
                        <a:rPr lang="en-US" sz="1400">
                          <a:effectLst/>
                          <a:latin typeface="Arial"/>
                          <a:ea typeface="Arial"/>
                          <a:cs typeface="Angsana New"/>
                        </a:rPr>
                        <a:t>Could Not be physically verified</a:t>
                      </a:r>
                      <a:endParaRPr lang="en-US" sz="160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2157095" algn="r"/>
                        </a:tabLst>
                      </a:pPr>
                      <a:r>
                        <a:rPr lang="en-US" sz="1400" dirty="0">
                          <a:effectLst/>
                          <a:latin typeface="Arial"/>
                          <a:ea typeface="Arial"/>
                          <a:cs typeface="Angsana New"/>
                        </a:rPr>
                        <a:t> </a:t>
                      </a:r>
                      <a:endParaRPr lang="en-US"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602666579"/>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Shape"/>
</p:tagLst>
</file>

<file path=ppt/tags/tag28.xml><?xml version="1.0" encoding="utf-8"?>
<p:tagLst xmlns:a="http://schemas.openxmlformats.org/drawingml/2006/main" xmlns:r="http://schemas.openxmlformats.org/officeDocument/2006/relationships" xmlns:p="http://schemas.openxmlformats.org/presentationml/2006/main">
  <p:tag name="NAME" val="SingleBoatText"/>
</p:tagLst>
</file>

<file path=ppt/tags/tag29.xml><?xml version="1.0" encoding="utf-8"?>
<p:tagLst xmlns:a="http://schemas.openxmlformats.org/drawingml/2006/main" xmlns:r="http://schemas.openxmlformats.org/officeDocument/2006/relationships" xmlns:p="http://schemas.openxmlformats.org/presentationml/2006/main">
  <p:tag name="NAME" val="SingleBoatShap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Tex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Firm Format - template - blue - normal" id="{DFFC87FE-E378-48E5-880C-429190FD33BA}" vid="{9B5EF60C-54F3-4236-9E99-4AFEC72687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F07BE18B-5198-462B-9DA5-A3BC6955B57F}"/>
</file>

<file path=customXml/itemProps2.xml><?xml version="1.0" encoding="utf-8"?>
<ds:datastoreItem xmlns:ds="http://schemas.openxmlformats.org/officeDocument/2006/customXml" ds:itemID="{030038A5-3DB5-4562-8D8B-6A57CC95E114}"/>
</file>

<file path=customXml/itemProps3.xml><?xml version="1.0" encoding="utf-8"?>
<ds:datastoreItem xmlns:ds="http://schemas.openxmlformats.org/officeDocument/2006/customXml" ds:itemID="{93824969-A94F-4334-B4FF-97ED9A307BEB}"/>
</file>

<file path=customXml/itemProps4.xml><?xml version="1.0" encoding="utf-8"?>
<ds:datastoreItem xmlns:ds="http://schemas.openxmlformats.org/officeDocument/2006/customXml" ds:itemID="{C1D64098-BCD1-4019-A702-C50966042B5C}"/>
</file>

<file path=docProps/app.xml><?xml version="1.0" encoding="utf-8"?>
<Properties xmlns="http://schemas.openxmlformats.org/officeDocument/2006/extended-properties" xmlns:vt="http://schemas.openxmlformats.org/officeDocument/2006/docPropsVTypes">
  <Template>4.3-Template_4.29.2016</Template>
  <TotalTime>40747</TotalTime>
  <Words>6982</Words>
  <Application>Microsoft Office PowerPoint</Application>
  <PresentationFormat>On-screen Show (4:3)</PresentationFormat>
  <Paragraphs>1327</Paragraphs>
  <Slides>131</Slides>
  <Notes>57</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131</vt:i4>
      </vt:variant>
    </vt:vector>
  </HeadingPairs>
  <TitlesOfParts>
    <vt:vector size="136" baseType="lpstr">
      <vt:lpstr>4.3-Template_4.29.2016</vt:lpstr>
      <vt:lpstr>1_4.3-Template_4.29.2016</vt:lpstr>
      <vt:lpstr>Firm Format - template_Blue</vt:lpstr>
      <vt:lpstr>think-cell Slide</vt:lpstr>
      <vt:lpstr>Document</vt:lpstr>
      <vt:lpstr>NATIONAL SUPPLY CHAIN ASSESSMENT (NSCA)</vt:lpstr>
      <vt:lpstr>INTRODUCTIONS</vt:lpstr>
      <vt:lpstr>OPENING REMARKS</vt:lpstr>
      <vt:lpstr>PowerPoint Presentation</vt:lpstr>
      <vt:lpstr>Overview   Name, Title</vt:lpstr>
      <vt:lpstr>PowerPoint Presentation</vt:lpstr>
      <vt:lpstr>PowerPoint Presentation</vt:lpstr>
      <vt:lpstr>GENERAL PURPOSE OF NSCA 2.0</vt:lpstr>
      <vt:lpstr>PURPOSE OF COUNTRY X’s NSCA 2.0</vt:lpstr>
      <vt:lpstr>USE OF COUNTRY X’s NSCA 2.0</vt:lpstr>
      <vt:lpstr>Basics   Name, Title</vt:lpstr>
      <vt:lpstr>THE NSCA 2.0 HAS 3 ELEMENTS</vt:lpstr>
      <vt:lpstr>1. SUPPLY CHAIN MAPPING</vt:lpstr>
      <vt:lpstr>CAPABILITY AND FUNCTIONALITY</vt:lpstr>
      <vt:lpstr>NSCA 2.0 HAS 11 FUNCTIONAL AREAS THAT ARE MEASURED AS PART OF THE ASSESSMENT</vt:lpstr>
      <vt:lpstr>NSCA 2.0 Key Performance Indicators Detail</vt:lpstr>
      <vt:lpstr>The tools evaluate supply chain capability, functionality and performance, plotting each functional area where these attributes intersect</vt:lpstr>
      <vt:lpstr>Expected outputs include a performance dashboard, analysis of results, and a technical report with recommendations </vt:lpstr>
      <vt:lpstr>PowerPoint Presentation</vt:lpstr>
      <vt:lpstr>PowerPoint Presentation</vt:lpstr>
      <vt:lpstr>Tracer Commodities   Name, Title</vt:lpstr>
      <vt:lpstr>Tracer Commodity Criteria</vt:lpstr>
      <vt:lpstr>PowerPoint Presentation</vt:lpstr>
      <vt:lpstr>Supply Chain Mapping   Name, Title</vt:lpstr>
      <vt:lpstr>SUPPLY CHAIN MAPPING</vt:lpstr>
      <vt:lpstr>Example Complex Supply Chain Map</vt:lpstr>
      <vt:lpstr>Example Global to Patient Supply Chain Map</vt:lpstr>
      <vt:lpstr>VERY Clear Example of a Unified Supply Chain Map</vt:lpstr>
      <vt:lpstr>Example – Map of Parallel Supply Chains</vt:lpstr>
      <vt:lpstr>Country X’s Supply Chain Map [Created during Mapping Exercise] </vt:lpstr>
      <vt:lpstr>INTRODUCTION TO THE DATA COLLECTION TABLET - Using the tablet  Name, Title</vt:lpstr>
      <vt:lpstr>The tablet will be used to collect the data at the peripheral, middle and central levels of the supply chain. </vt:lpstr>
      <vt:lpstr>Take the tablet and identify the following function buttons.</vt:lpstr>
      <vt:lpstr>The tablet has a touch-screen, dragging your finger on the touchscreen lets you navigate and tapping your finger lets you select a function</vt:lpstr>
      <vt:lpstr>MAIN SCREEN –  available functions  To connect to the Wifi, select the Setting icon present in your main screen</vt:lpstr>
      <vt:lpstr>Drag the Wifi button to “ON” to activate the Wifi connection and select the network you want to connect to and enter the password</vt:lpstr>
      <vt:lpstr>If necessary, you will be able to take photos of the archives with the tablet. In the main screen, select the Camera icon.</vt:lpstr>
      <vt:lpstr>Camera – Please use!</vt:lpstr>
      <vt:lpstr>You can also use the calculator. </vt:lpstr>
      <vt:lpstr>In order to extend the battery life, it is advised  to shut off the tablet between use and make sure  to charge it every night. </vt:lpstr>
      <vt:lpstr>Caution is necessary: carefully store your tablet avoiding water contact and crashing it with heavier objects.</vt:lpstr>
      <vt:lpstr>INTRODUCTION TO THE DATA COLLECTION TABLET - Using CTO software  Name, Title</vt:lpstr>
      <vt:lpstr>Open the CTO Survey app to start collecting data the data</vt:lpstr>
      <vt:lpstr>Quick Note:  Key Settings</vt:lpstr>
      <vt:lpstr>PowerPoint Presentation</vt:lpstr>
      <vt:lpstr>First! Check for Updates!! </vt:lpstr>
      <vt:lpstr>Select the appropriate form for the data you will collect and the type of site you are at</vt:lpstr>
      <vt:lpstr>Once you selected the form, drag your finger to THE RIGHT to start entering data in the tablet. You can go back at any time by swiping left. </vt:lpstr>
      <vt:lpstr>Each form starts with general data about the facility you are visiting and an introduction</vt:lpstr>
      <vt:lpstr>Start by selecting the facility/center you want to evaluate and his location</vt:lpstr>
      <vt:lpstr>After selecting facility, capture the GPS coordinates  of the center by clicking on the save the location coordinates button</vt:lpstr>
      <vt:lpstr>The GPS coordinates of the center will appear in the general information of the site</vt:lpstr>
      <vt:lpstr>Capability Maturity Model   Name, Title</vt:lpstr>
      <vt:lpstr>CAPABILITY MATURITY MODEL (CMM)</vt:lpstr>
      <vt:lpstr>CMM – ADAPTATION TO NSCA</vt:lpstr>
      <vt:lpstr>NSCA 2.0 HAS 11 FUNCTIONAL AREAS THAT ARE MEASURED AS PART OF THE ASSESSMENT</vt:lpstr>
      <vt:lpstr>Definitions of Level of Maturity and Contribution to the Overall CMM Score</vt:lpstr>
      <vt:lpstr>Country X NSCA 2.0 LMIS CMM Findings</vt:lpstr>
      <vt:lpstr>PowerPoint Presentation</vt:lpstr>
      <vt:lpstr>Notes sections</vt:lpstr>
      <vt:lpstr>Capability Modules at the Service Delivery Level </vt:lpstr>
      <vt:lpstr>Modules by Type of Service Delivery Site</vt:lpstr>
      <vt:lpstr>Strategic Planning &amp; Management - only at Referral Hospitals</vt:lpstr>
      <vt:lpstr>Human Resources – Everywhere!</vt:lpstr>
      <vt:lpstr>Financial Sustainability – Everywhere</vt:lpstr>
      <vt:lpstr>Policy &amp; Governance – everywhere!</vt:lpstr>
      <vt:lpstr>Quality &amp; Pharmacovigilance – Everywhere!</vt:lpstr>
      <vt:lpstr>Forecasting &amp; Supply Planning – only at Referral Hospitals</vt:lpstr>
      <vt:lpstr>Procurement &amp; Customs Clearance - only at Referral Hospitals</vt:lpstr>
      <vt:lpstr>Warehousing &amp; Storage – Everywhere!</vt:lpstr>
      <vt:lpstr>Logistics Management Information System (LMIS) – Everywhere!</vt:lpstr>
      <vt:lpstr>Waste Management – Everywhere!</vt:lpstr>
      <vt:lpstr>NSCA ACTIVTY  CMM Role play    </vt:lpstr>
      <vt:lpstr>Role Plan Instructions</vt:lpstr>
      <vt:lpstr>Key Performance Indicators   Name, Title</vt:lpstr>
      <vt:lpstr>Criteria for inclusion of additional KPIs</vt:lpstr>
      <vt:lpstr>Key Performance Indicators Selected in Country X</vt:lpstr>
      <vt:lpstr>Core KPIs done where? </vt:lpstr>
      <vt:lpstr>Optional KPIs done where? </vt:lpstr>
      <vt:lpstr>Data collection for KPIs</vt:lpstr>
      <vt:lpstr>KPIs Narrative Section</vt:lpstr>
      <vt:lpstr>NSCA Activity!  KPI Role Play</vt:lpstr>
      <vt:lpstr>NSCA Timeline   Name, Title</vt:lpstr>
      <vt:lpstr>NSCA Timeline</vt:lpstr>
      <vt:lpstr>PowerPoint Presentation</vt:lpstr>
      <vt:lpstr>Data Collector Timeline</vt:lpstr>
      <vt:lpstr>Data Collector Timeline</vt:lpstr>
      <vt:lpstr>NSCA Sample   Name, Title</vt:lpstr>
      <vt:lpstr>Insert information about the Sample here</vt:lpstr>
      <vt:lpstr>DATA COLLECTION: Health Centre and Hospital Level   Name, Title</vt:lpstr>
      <vt:lpstr>Before Site-level Data collection – what to bring </vt:lpstr>
      <vt:lpstr>Before Site-level Data collection </vt:lpstr>
      <vt:lpstr>At the SDP level: </vt:lpstr>
      <vt:lpstr>Complete the Capability questionnaire </vt:lpstr>
      <vt:lpstr>Conduct interview with appropriate informant</vt:lpstr>
      <vt:lpstr>Key Considerations   Name, title</vt:lpstr>
      <vt:lpstr>KEY CONSIDERATION: Techniques to improve the responses during the interviews </vt:lpstr>
      <vt:lpstr>KEY CONSIDERATION: How to address “I don’t know” answers</vt:lpstr>
      <vt:lpstr>KEY CONSIDERATION: In some cases, questions are validated by direct/visual observations to confirm what has been said</vt:lpstr>
      <vt:lpstr>PowerPoint Presentation</vt:lpstr>
      <vt:lpstr>When the questionnaire and interview is completed, form is filled in, press the  “SAVE AND QUIT” button</vt:lpstr>
      <vt:lpstr>Changes can be made by clicking on “EDIT THE SAVED FORM”</vt:lpstr>
      <vt:lpstr>Once the form is saved, click on the “SEND FINALIZED FORM.” Select the form to be submitted, and press on “SEND THE SELECTION”</vt:lpstr>
      <vt:lpstr>Please note that submission of the data requires an internet connection.</vt:lpstr>
      <vt:lpstr>PowerPoint Presentation</vt:lpstr>
      <vt:lpstr>Creating a Hotspot on your mobile phone to share internet access on tablet   Name, Title</vt:lpstr>
      <vt:lpstr>Creating a Hotspot on an Android Mobile Phone</vt:lpstr>
      <vt:lpstr>Creating a Hotspot on an Android Mobile Phone cont’d</vt:lpstr>
      <vt:lpstr>Creating a Hotspot on an Android Mobile Phone cont’d</vt:lpstr>
      <vt:lpstr>Creating a Hotspot on an Android Mobile Phone cont’d</vt:lpstr>
      <vt:lpstr>Creating a Hotspot on an Android Mobile Phone cont’d</vt:lpstr>
      <vt:lpstr>Creating a Hotspot on an Android Mobile Phone cont’d</vt:lpstr>
      <vt:lpstr>Connecting your Tablet to the Mobile Hotspot</vt:lpstr>
      <vt:lpstr>iPhone Personal Hotspotting </vt:lpstr>
      <vt:lpstr>iPhone Personal Hotspotting </vt:lpstr>
      <vt:lpstr>Activity!   Use of the tablets  How to deal with “I don’t know” responses…</vt:lpstr>
      <vt:lpstr>Activity Instructions</vt:lpstr>
      <vt:lpstr>DATA COLLECTION:  Central Level - Data collection implementation   Name, Title</vt:lpstr>
      <vt:lpstr>Central Level Data Collection</vt:lpstr>
      <vt:lpstr>Central Level Key Performance Indicators</vt:lpstr>
      <vt:lpstr>Importance of Data Quality   Name, Title</vt:lpstr>
      <vt:lpstr>PowerPoint Presentation</vt:lpstr>
      <vt:lpstr>PowerPoint Presentation</vt:lpstr>
      <vt:lpstr>FIELD PRACTICE   - Practice  - Debrief </vt:lpstr>
      <vt:lpstr>PowerPoint Presentation</vt:lpstr>
      <vt:lpstr>IX. PREPARING FOR REAL-LIFE IMPLEMETATION      </vt:lpstr>
      <vt:lpstr>PowerPoint Presentation</vt:lpstr>
      <vt:lpstr>PowerPoint Presentation</vt:lpstr>
      <vt:lpstr>CLOSING   Name, Title</vt:lpstr>
      <vt:lpstr>Parking lot and Report out!</vt:lpstr>
      <vt:lpstr>Thank you!</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Kevin Pilz</cp:lastModifiedBy>
  <cp:revision>569</cp:revision>
  <dcterms:created xsi:type="dcterms:W3CDTF">2016-05-03T20:02:08Z</dcterms:created>
  <dcterms:modified xsi:type="dcterms:W3CDTF">2018-12-21T17:49:16Z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