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99" r:id="rId2"/>
    <p:sldId id="325" r:id="rId3"/>
    <p:sldId id="314" r:id="rId4"/>
    <p:sldId id="327" r:id="rId5"/>
    <p:sldId id="318" r:id="rId6"/>
    <p:sldId id="324" r:id="rId7"/>
    <p:sldId id="32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9015" autoAdjust="0"/>
  </p:normalViewPr>
  <p:slideViewPr>
    <p:cSldViewPr snapToGrid="0">
      <p:cViewPr varScale="1">
        <p:scale>
          <a:sx n="71" d="100"/>
          <a:sy n="71" d="100"/>
        </p:scale>
        <p:origin x="806"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3134" y="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291C70-431F-43F3-882F-3D5BBECB1160}" type="datetimeFigureOut">
              <a:rPr lang="en-US" smtClean="0"/>
              <a:t>11/15/19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B1AEA3-8E71-4BE8-9394-E2C1302B336F}" type="slidenum">
              <a:rPr lang="en-US" smtClean="0"/>
              <a:t>‹#›</a:t>
            </a:fld>
            <a:endParaRPr lang="en-US"/>
          </a:p>
        </p:txBody>
      </p:sp>
    </p:spTree>
    <p:extLst>
      <p:ext uri="{BB962C8B-B14F-4D97-AF65-F5344CB8AC3E}">
        <p14:creationId xmlns:p14="http://schemas.microsoft.com/office/powerpoint/2010/main" val="748456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xmlns=""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xmlns=""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40964" name="Slide Number Placeholder 3">
            <a:extLst>
              <a:ext uri="{FF2B5EF4-FFF2-40B4-BE49-F238E27FC236}">
                <a16:creationId xmlns:a16="http://schemas.microsoft.com/office/drawing/2014/main" xmlns=""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defRPr/>
            </a:pPr>
            <a:fld id="{C872BA43-7AC7-4C85-A475-09DD78EA8C9A}" type="slidenum">
              <a:rPr lang="en-US" altLang="en-US" sz="1200">
                <a:solidFill>
                  <a:prstClr val="black"/>
                </a:solidFill>
                <a:latin typeface="Times" charset="0"/>
              </a:rPr>
              <a:pPr>
                <a:defRPr/>
              </a:pPr>
              <a:t>1</a:t>
            </a:fld>
            <a:endParaRPr lang="en-US" altLang="en-US" sz="1200" dirty="0">
              <a:solidFill>
                <a:prstClr val="black"/>
              </a:solidFill>
              <a:latin typeface="Times" charset="0"/>
            </a:endParaRPr>
          </a:p>
        </p:txBody>
      </p:sp>
    </p:spTree>
    <p:extLst>
      <p:ext uri="{BB962C8B-B14F-4D97-AF65-F5344CB8AC3E}">
        <p14:creationId xmlns:p14="http://schemas.microsoft.com/office/powerpoint/2010/main" val="1865455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nsca@ghsc-psm.com</a:t>
            </a:r>
            <a:r>
              <a:rPr lang="en-US" baseline="0" dirty="0"/>
              <a:t> will serve as a mailbox for comments and questions on the implementation of the tool.   </a:t>
            </a:r>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3</a:t>
            </a:fld>
            <a:endParaRPr lang="en-US" dirty="0"/>
          </a:p>
        </p:txBody>
      </p:sp>
    </p:spTree>
    <p:extLst>
      <p:ext uri="{BB962C8B-B14F-4D97-AF65-F5344CB8AC3E}">
        <p14:creationId xmlns:p14="http://schemas.microsoft.com/office/powerpoint/2010/main" val="1675322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lstStyle/>
          <a:p>
            <a:r>
              <a:rPr lang="en-US" baseline="0" dirty="0"/>
              <a:t>In country stakeholders include a number of partners from the Ministry of Health, implementing agencies, private sector, donor agencies and varying levels of government. All of these different players in the system will have different interests and stake in the assessment. Bringing everyone around the table will ensure coordination and buy-in. Engagement of all these stakeholders will depend on the structure of national supply chains in country.</a:t>
            </a:r>
            <a:endParaRPr lang="en-US" dirty="0"/>
          </a:p>
        </p:txBody>
      </p:sp>
    </p:spTree>
    <p:extLst>
      <p:ext uri="{BB962C8B-B14F-4D97-AF65-F5344CB8AC3E}">
        <p14:creationId xmlns:p14="http://schemas.microsoft.com/office/powerpoint/2010/main" val="1490987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framework</a:t>
            </a:r>
            <a:r>
              <a:rPr lang="en-US" baseline="0" dirty="0"/>
              <a:t> for strengthening supply chains comes from UNICEF’s </a:t>
            </a:r>
            <a:r>
              <a:rPr lang="en-US" sz="1200" dirty="0">
                <a:solidFill>
                  <a:schemeClr val="dk1"/>
                </a:solidFill>
                <a:latin typeface="+mn-lt"/>
                <a:cs typeface="+mn-cs"/>
                <a:hlinkClick r:id="rId3"/>
              </a:rPr>
              <a:t>Process Guide and Toolkit for Strengthening Public Health Supply Chains through Capacity Development</a:t>
            </a:r>
            <a:r>
              <a:rPr lang="en-US" sz="1200" dirty="0">
                <a:solidFill>
                  <a:schemeClr val="dk1"/>
                </a:solidFill>
                <a:latin typeface="+mn-lt"/>
                <a:cs typeface="+mn-cs"/>
              </a:rPr>
              <a:t>. The</a:t>
            </a:r>
            <a:r>
              <a:rPr lang="en-US" sz="1200" baseline="0" dirty="0">
                <a:solidFill>
                  <a:schemeClr val="dk1"/>
                </a:solidFill>
                <a:latin typeface="+mn-lt"/>
                <a:cs typeface="+mn-cs"/>
              </a:rPr>
              <a:t> assessment or situation analysis is a critical phase, but it can’t substitute for the other phases in a rigorous and participative improvement process. All stages of the process require government leadership, coordination, and long-term commitment. </a:t>
            </a:r>
            <a:endParaRPr lang="en-US" sz="1200" dirty="0">
              <a:solidFill>
                <a:schemeClr val="dk1"/>
              </a:solidFill>
              <a:latin typeface="+mn-lt"/>
              <a:cs typeface="+mn-cs"/>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2176968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NSCA in-country</a:t>
            </a:r>
            <a:r>
              <a:rPr lang="en-US" baseline="0" dirty="0"/>
              <a:t> Reporting and Dissemination p</a:t>
            </a:r>
            <a:r>
              <a:rPr lang="en-US" dirty="0"/>
              <a:t>rocess</a:t>
            </a:r>
            <a:r>
              <a:rPr lang="en-US" baseline="0" dirty="0"/>
              <a:t> is typically structured around a series of stakeholder meetings (initial debrief after the conclusion of the data collection, a final workshop or workshops that present the detailed results and collect final input before finishing the deliverables) and assessment deliverables or “outputs”. Stakeholder Engagement at all steps of the NSCA process is critical to ensure buy-in to the results and that actions are taken based on the results. NSCA reporting and dissemination should not rely solely on workshops and reports, but also include direct engagement with key stakeholders and audiences. The overarching purpose of reporting and dissemination in-country is to lead to actions to strengthen the supply chain. NSCA outputs are intended to go beyond the standard technical reports and various templates have been created to support various purposes and actions that may be needed.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4118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BEECF-28B0-4D6A-A3F3-0971A693AC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EF71C964-5D0E-431B-833F-DFC8005991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510EBAB-9E8C-46DD-8B3B-6D1B91099EA0}"/>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5" name="Footer Placeholder 4">
            <a:extLst>
              <a:ext uri="{FF2B5EF4-FFF2-40B4-BE49-F238E27FC236}">
                <a16:creationId xmlns:a16="http://schemas.microsoft.com/office/drawing/2014/main" xmlns="" id="{827B1501-F06D-445C-9AE4-1D66C1EB0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7E0B827-F486-42A0-9377-39A7C4F2508A}"/>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237679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48BED1-F1F7-4FC5-A32B-F9294BB269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8AB3F7AE-F1A1-4F3C-B07D-3CE3E7AF263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41064B2-9B5F-458D-9081-C45EED752AB4}"/>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5" name="Footer Placeholder 4">
            <a:extLst>
              <a:ext uri="{FF2B5EF4-FFF2-40B4-BE49-F238E27FC236}">
                <a16:creationId xmlns:a16="http://schemas.microsoft.com/office/drawing/2014/main" xmlns="" id="{D13B89DB-7B23-41B9-BF31-3743302499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042DD82-FA78-4CE2-B50F-1B088941B016}"/>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095991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291B0AA1-ABDC-4976-84B0-EA853B5B439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54DEAB1B-1412-4B9F-9BC8-22A2BE8476F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06C8DFA-681F-4176-A366-13E7559D20F4}"/>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5" name="Footer Placeholder 4">
            <a:extLst>
              <a:ext uri="{FF2B5EF4-FFF2-40B4-BE49-F238E27FC236}">
                <a16:creationId xmlns:a16="http://schemas.microsoft.com/office/drawing/2014/main" xmlns="" id="{2601BB1A-119B-46C4-9966-9F0C2F8E83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D0DA2BA-EAB8-44AA-8254-05C9E3D96818}"/>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435918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DDBA17-5977-4CD7-988C-5448730D36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C6D6F6C-C07A-4CDA-A9E5-741A3819756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9F4F6D6-4804-464E-8C56-6D0C0FFDDD5E}"/>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5" name="Footer Placeholder 4">
            <a:extLst>
              <a:ext uri="{FF2B5EF4-FFF2-40B4-BE49-F238E27FC236}">
                <a16:creationId xmlns:a16="http://schemas.microsoft.com/office/drawing/2014/main" xmlns="" id="{52B14380-5ACF-458A-889C-34B4F51A4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6D465B5-4D9E-465B-AD56-AA834672523F}"/>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999082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9678EF4-C8AB-4CB3-9769-0023F5FE11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95F8FA49-62D9-4173-84DA-C1DCDB5E6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85BB55BE-68BD-418A-8D14-23B5EED91FF7}"/>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5" name="Footer Placeholder 4">
            <a:extLst>
              <a:ext uri="{FF2B5EF4-FFF2-40B4-BE49-F238E27FC236}">
                <a16:creationId xmlns:a16="http://schemas.microsoft.com/office/drawing/2014/main" xmlns="" id="{89EF46CE-3602-4BD4-A8B5-031729CD24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A1092F2-0B93-4170-98DF-D45BC4816A77}"/>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008347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908FE8-CE95-41D1-BB8B-D2B3DE0358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A7F7060-09EC-4089-951B-629BBD4F94C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A9AD1197-5901-49B6-B63E-02643A2B6F6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E4728968-245F-4029-8817-12DA8A939315}"/>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6" name="Footer Placeholder 5">
            <a:extLst>
              <a:ext uri="{FF2B5EF4-FFF2-40B4-BE49-F238E27FC236}">
                <a16:creationId xmlns:a16="http://schemas.microsoft.com/office/drawing/2014/main" xmlns="" id="{43287E48-38AE-403B-9D4F-253A44634B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6826DCA9-4EF3-41CA-8999-E2C491BCFE69}"/>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207903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F54FAF-D8C1-43E7-BFC9-554EC6A437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04D8C204-1FC6-4A85-8EBB-EDA77AB0CA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0720ABAE-46B2-4117-9877-5AD6761FF44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7D2DC154-AFB0-4800-A099-37BDCC2C62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365BAB57-C74E-4A1B-8433-C44696A4A35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B0491CFC-D33C-45DF-9342-5A5026E3A363}"/>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8" name="Footer Placeholder 7">
            <a:extLst>
              <a:ext uri="{FF2B5EF4-FFF2-40B4-BE49-F238E27FC236}">
                <a16:creationId xmlns:a16="http://schemas.microsoft.com/office/drawing/2014/main" xmlns="" id="{A2D66656-A59E-4C47-8FCC-84AEB322F1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7E7F47EA-AA41-44B4-96D4-E4CD8AA10D08}"/>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613885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2E8654-9CC2-45E1-B93E-5C0E919F0AD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E61D3EB-04BD-427D-BE31-A6DDF7B82B7B}"/>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4" name="Footer Placeholder 3">
            <a:extLst>
              <a:ext uri="{FF2B5EF4-FFF2-40B4-BE49-F238E27FC236}">
                <a16:creationId xmlns:a16="http://schemas.microsoft.com/office/drawing/2014/main" xmlns="" id="{D53BB1CE-6EFB-47EE-8B20-DDBBC3DF5E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7542D365-EE17-4EED-B174-A2B25935DCD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082424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3F96F803-2E97-497E-A31B-F95E7F8BC142}"/>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3" name="Footer Placeholder 2">
            <a:extLst>
              <a:ext uri="{FF2B5EF4-FFF2-40B4-BE49-F238E27FC236}">
                <a16:creationId xmlns:a16="http://schemas.microsoft.com/office/drawing/2014/main" xmlns="" id="{4F3DA8C1-22B4-4D4A-AF6E-9F1E42EEAB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D34B8791-0317-41B4-B64E-17AA0C97046B}"/>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272644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4FD843-05E9-463F-9BA7-6DBDB81296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04068B76-928C-4421-964C-36ECCAD92F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62F403F-F7C5-4C36-B7E0-2601D3AE48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537D03BF-E99B-4ED1-BCF7-5C693AF6CA37}"/>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6" name="Footer Placeholder 5">
            <a:extLst>
              <a:ext uri="{FF2B5EF4-FFF2-40B4-BE49-F238E27FC236}">
                <a16:creationId xmlns:a16="http://schemas.microsoft.com/office/drawing/2014/main" xmlns="" id="{F440680D-8BF9-4404-BEC9-5D163FDC10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F511097-F2A0-47A5-892D-220413DBE41D}"/>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368151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B32358F-62CC-432D-BF12-5DB968E399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CA245B27-8250-4480-87BE-BC9C0BE9F5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F384BB05-3DDF-4FEB-AB58-22F733B3CC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8453B291-01C8-43E5-8EBE-62E2FB9DF7CF}"/>
              </a:ext>
            </a:extLst>
          </p:cNvPr>
          <p:cNvSpPr>
            <a:spLocks noGrp="1"/>
          </p:cNvSpPr>
          <p:nvPr>
            <p:ph type="dt" sz="half" idx="10"/>
          </p:nvPr>
        </p:nvSpPr>
        <p:spPr/>
        <p:txBody>
          <a:bodyPr/>
          <a:lstStyle/>
          <a:p>
            <a:fld id="{A727D3D8-CE2F-4F2A-BC05-DC5DE59371A6}" type="datetimeFigureOut">
              <a:rPr lang="en-US" smtClean="0"/>
              <a:t>11/15/19</a:t>
            </a:fld>
            <a:endParaRPr lang="en-US"/>
          </a:p>
        </p:txBody>
      </p:sp>
      <p:sp>
        <p:nvSpPr>
          <p:cNvPr id="6" name="Footer Placeholder 5">
            <a:extLst>
              <a:ext uri="{FF2B5EF4-FFF2-40B4-BE49-F238E27FC236}">
                <a16:creationId xmlns:a16="http://schemas.microsoft.com/office/drawing/2014/main" xmlns="" id="{CE72967C-9870-4C07-BBAA-08387B396A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964A4813-F1B1-49CF-A095-360B3019A8B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10017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55C2CC3-261F-4E95-A756-61BF161E2C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1F128BD3-47A8-41BC-BC00-A0B099D18A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DC0CEE3-D11D-4F5F-8ED9-DE8B43D2DB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7D3D8-CE2F-4F2A-BC05-DC5DE59371A6}" type="datetimeFigureOut">
              <a:rPr lang="en-US" smtClean="0"/>
              <a:t>11/15/19</a:t>
            </a:fld>
            <a:endParaRPr lang="en-US"/>
          </a:p>
        </p:txBody>
      </p:sp>
      <p:sp>
        <p:nvSpPr>
          <p:cNvPr id="5" name="Footer Placeholder 4">
            <a:extLst>
              <a:ext uri="{FF2B5EF4-FFF2-40B4-BE49-F238E27FC236}">
                <a16:creationId xmlns:a16="http://schemas.microsoft.com/office/drawing/2014/main" xmlns="" id="{A2EA3BE8-C0F2-4100-8652-AA3E9DE63C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08EAADAB-C19B-4132-87B6-8892AA5FC5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3E24F-B861-4B2F-975D-4D7677F2F5B7}" type="slidenum">
              <a:rPr lang="en-US" smtClean="0"/>
              <a:t>‹#›</a:t>
            </a:fld>
            <a:endParaRPr lang="en-US"/>
          </a:p>
        </p:txBody>
      </p:sp>
    </p:spTree>
    <p:extLst>
      <p:ext uri="{BB962C8B-B14F-4D97-AF65-F5344CB8AC3E}">
        <p14:creationId xmlns:p14="http://schemas.microsoft.com/office/powerpoint/2010/main" val="1527496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mailto:NSCA@ghsc-psm.org"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mailto:NSCA@usaid.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AE1A8982-A8FE-434C-841B-957CA43B7779}"/>
              </a:ext>
            </a:extLst>
          </p:cNvPr>
          <p:cNvSpPr/>
          <p:nvPr/>
        </p:nvSpPr>
        <p:spPr>
          <a:xfrm>
            <a:off x="0" y="0"/>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61" kern="0" dirty="0">
              <a:solidFill>
                <a:sysClr val="windowText" lastClr="000000"/>
              </a:solidFill>
            </a:endParaRPr>
          </a:p>
        </p:txBody>
      </p:sp>
      <p:cxnSp>
        <p:nvCxnSpPr>
          <p:cNvPr id="6" name="Straight Connector 5">
            <a:extLst>
              <a:ext uri="{FF2B5EF4-FFF2-40B4-BE49-F238E27FC236}">
                <a16:creationId xmlns:a16="http://schemas.microsoft.com/office/drawing/2014/main" xmlns=""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xmlns="" id="{65F477E9-DF8E-4C9C-9F9D-9EA894096F0D}"/>
              </a:ext>
            </a:extLst>
          </p:cNvPr>
          <p:cNvSpPr>
            <a:spLocks noGrp="1"/>
          </p:cNvSpPr>
          <p:nvPr/>
        </p:nvSpPr>
        <p:spPr>
          <a:xfrm>
            <a:off x="2362201" y="1479551"/>
            <a:ext cx="8317522"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(NSCA 2.0) STAKEHOLDER </a:t>
            </a:r>
            <a:r>
              <a:rPr lang="en-US" altLang="en-US" sz="3200" dirty="0" smtClean="0">
                <a:solidFill>
                  <a:srgbClr val="FFFFFF"/>
                </a:solidFill>
                <a:latin typeface="Gill Sans MT" panose="020B0502020104020203" pitchFamily="34" charset="0"/>
                <a:ea typeface="Gill Sans MT" panose="020B0502020104020203" pitchFamily="34" charset="0"/>
                <a:cs typeface="Gill Sans MT" panose="020B0502020104020203" pitchFamily="34" charset="0"/>
              </a:rPr>
              <a:t>TRAINING</a:t>
            </a:r>
          </a:p>
          <a:p>
            <a:pPr>
              <a:lnSpc>
                <a:spcPct val="80000"/>
              </a:lnSpc>
            </a:pPr>
            <a:endPar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endParaRPr>
          </a:p>
          <a:p>
            <a:pPr marL="1211263" indent="-1211263">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1:  Stakeholder Engagement</a:t>
            </a:r>
          </a:p>
          <a:p>
            <a:pPr>
              <a:lnSpc>
                <a:spcPct val="80000"/>
              </a:lnSpc>
            </a:pPr>
            <a:endParaRPr lang="en-US" altLang="en-US" sz="800" dirty="0">
              <a:solidFill>
                <a:srgbClr val="000000"/>
              </a:solidFill>
              <a:latin typeface="Gill Sans MT" panose="020B0502020104020203" pitchFamily="34" charset="0"/>
              <a:ea typeface="Gill Sans MT" panose="020B0502020104020203" pitchFamily="34" charset="0"/>
              <a:cs typeface="Gill Sans MT" panose="020B0502020104020203" pitchFamily="34" charset="0"/>
            </a:endParaRPr>
          </a:p>
        </p:txBody>
      </p:sp>
      <p:pic>
        <p:nvPicPr>
          <p:cNvPr id="39943" name="Picture 3" descr="C:\Users\Mariana Rodrigues\AppData\Local\Microsoft\Windows\INetCacheContent.Word\Horizontal_RGB_294_White.png">
            <a:extLst>
              <a:ext uri="{FF2B5EF4-FFF2-40B4-BE49-F238E27FC236}">
                <a16:creationId xmlns:a16="http://schemas.microsoft.com/office/drawing/2014/main" xmlns="" id="{B66CD02E-BDDC-4D38-B0AF-B1EDBE2856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xmlns="" id="{918F998B-3CDE-42DF-AF26-6A2CE33904E3}"/>
              </a:ext>
            </a:extLst>
          </p:cNvPr>
          <p:cNvSpPr txBox="1"/>
          <p:nvPr/>
        </p:nvSpPr>
        <p:spPr>
          <a:xfrm>
            <a:off x="6147252" y="6100390"/>
            <a:ext cx="5912774" cy="584775"/>
          </a:xfrm>
          <a:prstGeom prst="rect">
            <a:avLst/>
          </a:prstGeom>
          <a:noFill/>
        </p:spPr>
        <p:txBody>
          <a:bodyPr wrap="square" rtlCol="0">
            <a:spAutoFit/>
          </a:bodyPr>
          <a:lstStyle/>
          <a:p>
            <a:r>
              <a:rPr lang="en-US" sz="1600" b="1" dirty="0">
                <a:solidFill>
                  <a:prstClr val="white"/>
                </a:solidFill>
                <a:latin typeface="Calibri Light" panose="020F0302020204030204"/>
              </a:rPr>
              <a:t>USAID Global Health Supply Chain Program - Technical Assistance - National Supply Chain Assessment Task Order </a:t>
            </a:r>
          </a:p>
        </p:txBody>
      </p:sp>
    </p:spTree>
    <p:extLst>
      <p:ext uri="{BB962C8B-B14F-4D97-AF65-F5344CB8AC3E}">
        <p14:creationId xmlns:p14="http://schemas.microsoft.com/office/powerpoint/2010/main" val="67528269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5400" b="1" dirty="0" smtClean="0">
                <a:solidFill>
                  <a:srgbClr val="C00000"/>
                </a:solidFill>
              </a:rPr>
              <a:t>Global Stakeholder Involvement</a:t>
            </a:r>
            <a:endParaRPr lang="en-US" sz="5400" b="1" dirty="0">
              <a:solidFill>
                <a:srgbClr val="C00000"/>
              </a:solidFill>
            </a:endParaRP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652428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3038" y="310262"/>
            <a:ext cx="10135672" cy="609600"/>
          </a:xfrm>
        </p:spPr>
        <p:txBody>
          <a:bodyPr>
            <a:normAutofit/>
          </a:bodyPr>
          <a:lstStyle/>
          <a:p>
            <a:r>
              <a:rPr lang="en-US" sz="3600" b="1" dirty="0">
                <a:solidFill>
                  <a:srgbClr val="C00000"/>
                </a:solidFill>
                <a:latin typeface="Gill Sans MT" panose="020B0502020104020203" pitchFamily="34" charset="0"/>
              </a:rPr>
              <a:t>NSCA </a:t>
            </a:r>
            <a:r>
              <a:rPr lang="en-US" sz="3600" b="1" dirty="0" smtClean="0">
                <a:solidFill>
                  <a:srgbClr val="C00000"/>
                </a:solidFill>
                <a:latin typeface="Gill Sans MT" panose="020B0502020104020203" pitchFamily="34" charset="0"/>
              </a:rPr>
              <a:t>Stakeholder</a:t>
            </a:r>
            <a:endParaRPr lang="en-US" sz="3600" b="1" dirty="0">
              <a:solidFill>
                <a:srgbClr val="C00000"/>
              </a:solidFill>
              <a:latin typeface="Gill Sans MT" panose="020B0502020104020203" pitchFamily="34" charset="0"/>
            </a:endParaRPr>
          </a:p>
        </p:txBody>
      </p:sp>
      <p:sp>
        <p:nvSpPr>
          <p:cNvPr id="5" name="TextBox 4"/>
          <p:cNvSpPr txBox="1"/>
          <p:nvPr/>
        </p:nvSpPr>
        <p:spPr>
          <a:xfrm>
            <a:off x="461108" y="1074161"/>
            <a:ext cx="11361698" cy="5693866"/>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latin typeface="Gill Sans MT" panose="020B0502020104020203" pitchFamily="34" charset="0"/>
              </a:rPr>
              <a:t>Many partners </a:t>
            </a:r>
            <a:r>
              <a:rPr lang="en-US" sz="2800" dirty="0">
                <a:latin typeface="Gill Sans MT" panose="020B0502020104020203" pitchFamily="34" charset="0"/>
              </a:rPr>
              <a:t>contributed to the development and review of </a:t>
            </a:r>
            <a:r>
              <a:rPr lang="en-US" sz="2800" dirty="0" smtClean="0">
                <a:latin typeface="Gill Sans MT" panose="020B0502020104020203" pitchFamily="34" charset="0"/>
              </a:rPr>
              <a:t>the tool</a:t>
            </a:r>
            <a:endParaRPr lang="en-US" sz="2800" dirty="0">
              <a:latin typeface="Gill Sans MT" panose="020B0502020104020203" pitchFamily="34" charset="0"/>
            </a:endParaRPr>
          </a:p>
          <a:p>
            <a:pPr marL="914400" lvl="1" indent="-457200">
              <a:buFont typeface="Wingdings" panose="05000000000000000000" pitchFamily="2" charset="2"/>
              <a:buChar char="§"/>
            </a:pPr>
            <a:r>
              <a:rPr lang="en-US" sz="2800" dirty="0">
                <a:latin typeface="Gill Sans MT" panose="020B0502020104020203" pitchFamily="34" charset="0"/>
              </a:rPr>
              <a:t>Global Fund, UNICEF, PSM, JSI, MSH, the ISG, PfSCM, </a:t>
            </a:r>
            <a:r>
              <a:rPr lang="en-US" sz="2800" dirty="0" smtClean="0">
                <a:latin typeface="Gill Sans MT" panose="020B0502020104020203" pitchFamily="34" charset="0"/>
              </a:rPr>
              <a:t>Gates Foundation, </a:t>
            </a:r>
            <a:r>
              <a:rPr lang="en-US" sz="2800" dirty="0">
                <a:latin typeface="Gill Sans MT" panose="020B0502020104020203" pitchFamily="34" charset="0"/>
              </a:rPr>
              <a:t>Axios, GAVI, WHO, and </a:t>
            </a:r>
            <a:r>
              <a:rPr lang="en-US" sz="2800" dirty="0" smtClean="0">
                <a:latin typeface="Gill Sans MT" panose="020B0502020104020203" pitchFamily="34" charset="0"/>
              </a:rPr>
              <a:t>USAID advisors and partners </a:t>
            </a:r>
          </a:p>
          <a:p>
            <a:pPr marL="914400" lvl="1" indent="-457200">
              <a:buFont typeface="Wingdings" panose="05000000000000000000" pitchFamily="2" charset="2"/>
              <a:buChar char="§"/>
            </a:pPr>
            <a:endParaRPr lang="en-US" sz="2800" dirty="0">
              <a:latin typeface="Gill Sans MT" panose="020B0502020104020203" pitchFamily="34" charset="0"/>
            </a:endParaRPr>
          </a:p>
          <a:p>
            <a:pPr marL="457200" indent="-457200">
              <a:buFont typeface="Arial" panose="020B0604020202020204" pitchFamily="34" charset="0"/>
              <a:buChar char="•"/>
            </a:pPr>
            <a:r>
              <a:rPr lang="en-US" sz="2800" dirty="0">
                <a:latin typeface="Gill Sans MT" panose="020B0502020104020203" pitchFamily="34" charset="0"/>
              </a:rPr>
              <a:t>Moving forward:</a:t>
            </a:r>
          </a:p>
          <a:p>
            <a:pPr marL="914400" lvl="1" indent="-457200">
              <a:buFont typeface="Arial" panose="020B0604020202020204" pitchFamily="34" charset="0"/>
              <a:buChar char="•"/>
            </a:pPr>
            <a:r>
              <a:rPr lang="en-US" sz="2800" dirty="0">
                <a:latin typeface="Gill Sans MT" panose="020B0502020104020203" pitchFamily="34" charset="0"/>
              </a:rPr>
              <a:t>NSCA </a:t>
            </a:r>
            <a:r>
              <a:rPr lang="en-US" sz="2800" dirty="0" smtClean="0">
                <a:latin typeface="Gill Sans MT" panose="020B0502020104020203" pitchFamily="34" charset="0"/>
              </a:rPr>
              <a:t>Community of Practice and Change </a:t>
            </a:r>
            <a:r>
              <a:rPr lang="en-US" sz="2800" dirty="0">
                <a:latin typeface="Gill Sans MT" panose="020B0502020104020203" pitchFamily="34" charset="0"/>
              </a:rPr>
              <a:t>Control Board</a:t>
            </a:r>
          </a:p>
          <a:p>
            <a:pPr marL="914400" lvl="1" indent="-457200">
              <a:buFont typeface="Arial" panose="020B0604020202020204" pitchFamily="34" charset="0"/>
              <a:buChar char="•"/>
            </a:pPr>
            <a:r>
              <a:rPr lang="en-US" sz="2800" dirty="0" smtClean="0">
                <a:latin typeface="Gill Sans MT" panose="020B0502020104020203" pitchFamily="34" charset="0"/>
              </a:rPr>
              <a:t>Community input and involvement on updates</a:t>
            </a:r>
            <a:endParaRPr lang="en-US" sz="2800" dirty="0">
              <a:latin typeface="Gill Sans MT" panose="020B0502020104020203" pitchFamily="34" charset="0"/>
            </a:endParaRPr>
          </a:p>
          <a:p>
            <a:pPr marL="914400" lvl="1" indent="-457200">
              <a:buFont typeface="Arial" panose="020B0604020202020204" pitchFamily="34" charset="0"/>
              <a:buChar char="•"/>
            </a:pPr>
            <a:r>
              <a:rPr lang="en-US" sz="2800" dirty="0">
                <a:latin typeface="Gill Sans MT" panose="020B0502020104020203" pitchFamily="34" charset="0"/>
              </a:rPr>
              <a:t>MOU to share datasets from </a:t>
            </a:r>
            <a:r>
              <a:rPr lang="en-US" sz="2800" dirty="0" smtClean="0">
                <a:latin typeface="Gill Sans MT" panose="020B0502020104020203" pitchFamily="34" charset="0"/>
              </a:rPr>
              <a:t>NSCAs</a:t>
            </a:r>
          </a:p>
          <a:p>
            <a:pPr marL="914400" lvl="1" indent="-457200">
              <a:buFont typeface="Arial" panose="020B0604020202020204" pitchFamily="34" charset="0"/>
              <a:buChar char="•"/>
            </a:pPr>
            <a:endParaRPr lang="en-US" sz="2800" dirty="0">
              <a:latin typeface="Gill Sans MT" panose="020B0502020104020203" pitchFamily="34" charset="0"/>
            </a:endParaRPr>
          </a:p>
          <a:p>
            <a:pPr marL="457200" indent="-457200">
              <a:buFont typeface="Arial" panose="020B0604020202020204" pitchFamily="34" charset="0"/>
              <a:buChar char="•"/>
            </a:pPr>
            <a:r>
              <a:rPr lang="en-US" sz="2800" dirty="0">
                <a:latin typeface="Gill Sans MT" panose="020B0502020104020203" pitchFamily="34" charset="0"/>
              </a:rPr>
              <a:t>Tools </a:t>
            </a:r>
            <a:r>
              <a:rPr lang="en-US" sz="2800" dirty="0" smtClean="0">
                <a:latin typeface="Gill Sans MT" panose="020B0502020104020203" pitchFamily="34" charset="0"/>
              </a:rPr>
              <a:t>and updates will </a:t>
            </a:r>
            <a:r>
              <a:rPr lang="en-US" sz="2800" dirty="0">
                <a:latin typeface="Gill Sans MT" panose="020B0502020104020203" pitchFamily="34" charset="0"/>
              </a:rPr>
              <a:t>be available via </a:t>
            </a:r>
            <a:r>
              <a:rPr lang="en-US" sz="2800" dirty="0" smtClean="0">
                <a:latin typeface="Gill Sans MT" panose="020B0502020104020203" pitchFamily="34" charset="0"/>
              </a:rPr>
              <a:t>GHSC-PSM’s </a:t>
            </a:r>
            <a:r>
              <a:rPr lang="en-US" sz="2800" dirty="0">
                <a:latin typeface="Gill Sans MT" panose="020B0502020104020203" pitchFamily="34" charset="0"/>
              </a:rPr>
              <a:t>website </a:t>
            </a:r>
            <a:r>
              <a:rPr lang="en-US" sz="2800" dirty="0" smtClean="0">
                <a:latin typeface="Gill Sans MT" panose="020B0502020104020203" pitchFamily="34" charset="0"/>
              </a:rPr>
              <a:t>and PSM toolbox</a:t>
            </a:r>
            <a:endParaRPr lang="en-US" sz="2800" dirty="0">
              <a:latin typeface="Gill Sans MT" panose="020B0502020104020203" pitchFamily="34" charset="0"/>
            </a:endParaRPr>
          </a:p>
          <a:p>
            <a:pPr marL="457200" indent="-457200">
              <a:buFont typeface="Arial" panose="020B0604020202020204" pitchFamily="34" charset="0"/>
              <a:buChar char="•"/>
            </a:pPr>
            <a:endParaRPr lang="en-US" sz="2800" dirty="0">
              <a:latin typeface="Gill Sans MT" panose="020B0502020104020203" pitchFamily="34" charset="0"/>
            </a:endParaRPr>
          </a:p>
          <a:p>
            <a:pPr marL="457200" indent="-457200">
              <a:buFont typeface="Arial" panose="020B0604020202020204" pitchFamily="34" charset="0"/>
              <a:buChar char="•"/>
            </a:pPr>
            <a:r>
              <a:rPr lang="en-US" sz="2800" smtClean="0">
                <a:latin typeface="Gill Sans MT" panose="020B0502020104020203" pitchFamily="34" charset="0"/>
                <a:hlinkClick r:id="rId3"/>
              </a:rPr>
              <a:t>NSCA@ghsc-psm.org</a:t>
            </a:r>
            <a:r>
              <a:rPr lang="en-US" sz="2800" smtClean="0">
                <a:latin typeface="Gill Sans MT" panose="020B0502020104020203" pitchFamily="34" charset="0"/>
              </a:rPr>
              <a:t> and </a:t>
            </a:r>
            <a:r>
              <a:rPr lang="en-US" sz="2800" dirty="0" smtClean="0">
                <a:latin typeface="Gill Sans MT" panose="020B0502020104020203" pitchFamily="34" charset="0"/>
                <a:hlinkClick r:id="rId4"/>
              </a:rPr>
              <a:t>NSCA@usaid.gov</a:t>
            </a:r>
            <a:r>
              <a:rPr lang="en-US" sz="2800" dirty="0" smtClean="0">
                <a:latin typeface="Gill Sans MT" panose="020B0502020104020203" pitchFamily="34" charset="0"/>
              </a:rPr>
              <a:t> </a:t>
            </a:r>
            <a:endParaRPr lang="en-US" sz="2800" dirty="0">
              <a:latin typeface="Gill Sans MT" panose="020B0502020104020203" pitchFamily="34" charset="0"/>
            </a:endParaRPr>
          </a:p>
        </p:txBody>
      </p:sp>
      <p:sp>
        <p:nvSpPr>
          <p:cNvPr id="3" name="Slide Number Placeholder 2"/>
          <p:cNvSpPr>
            <a:spLocks noGrp="1"/>
          </p:cNvSpPr>
          <p:nvPr>
            <p:ph type="sldNum" sz="quarter" idx="12"/>
          </p:nvPr>
        </p:nvSpPr>
        <p:spPr/>
        <p:txBody>
          <a:bodyPr/>
          <a:lstStyle/>
          <a:p>
            <a:fld id="{7C29A255-8764-43DF-A359-FB337D6A39B4}" type="slidenum">
              <a:rPr lang="en-US" altLang="en-US" smtClean="0"/>
              <a:pPr/>
              <a:t>3</a:t>
            </a:fld>
            <a:endParaRPr lang="en-US" altLang="en-US" dirty="0"/>
          </a:p>
        </p:txBody>
      </p:sp>
    </p:spTree>
    <p:extLst>
      <p:ext uri="{BB962C8B-B14F-4D97-AF65-F5344CB8AC3E}">
        <p14:creationId xmlns:p14="http://schemas.microsoft.com/office/powerpoint/2010/main" val="3172471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smtClean="0">
                <a:solidFill>
                  <a:srgbClr val="C00000"/>
                </a:solidFill>
              </a:rPr>
              <a:t>In-country Stakeholder Engagement</a:t>
            </a:r>
            <a:endParaRPr lang="en-US" b="1" dirty="0">
              <a:solidFill>
                <a:srgbClr val="C00000"/>
              </a:solidFill>
            </a:endParaRP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014189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246" y="185936"/>
            <a:ext cx="5238750" cy="609600"/>
          </a:xfrm>
        </p:spPr>
        <p:txBody>
          <a:bodyPr>
            <a:normAutofit fontScale="90000"/>
          </a:bodyPr>
          <a:lstStyle/>
          <a:p>
            <a:r>
              <a:rPr lang="en-US" sz="3600" b="1" dirty="0">
                <a:solidFill>
                  <a:srgbClr val="C00000"/>
                </a:solidFill>
                <a:latin typeface="Gill Sans MT" panose="020B0502020104020203" pitchFamily="34" charset="0"/>
              </a:rPr>
              <a:t>Stakeholder Engagement </a:t>
            </a:r>
          </a:p>
        </p:txBody>
      </p:sp>
      <p:sp>
        <p:nvSpPr>
          <p:cNvPr id="5" name="TextBox 4"/>
          <p:cNvSpPr txBox="1"/>
          <p:nvPr/>
        </p:nvSpPr>
        <p:spPr>
          <a:xfrm>
            <a:off x="492530" y="1008602"/>
            <a:ext cx="5005901" cy="5262979"/>
          </a:xfrm>
          <a:prstGeom prst="rect">
            <a:avLst/>
          </a:prstGeom>
          <a:noFill/>
        </p:spPr>
        <p:txBody>
          <a:bodyPr wrap="square" rtlCol="0">
            <a:spAutoFit/>
          </a:bodyPr>
          <a:lstStyle/>
          <a:p>
            <a:pPr marL="342900" indent="-342900">
              <a:buFont typeface="Wingdings" panose="05000000000000000000" pitchFamily="2" charset="2"/>
              <a:buChar char="ü"/>
            </a:pPr>
            <a:r>
              <a:rPr lang="en-US" sz="2400" dirty="0" smtClean="0">
                <a:latin typeface="Gill Sans MT" panose="020B0502020104020203" pitchFamily="34" charset="0"/>
              </a:rPr>
              <a:t>Engage country stakeholders throughout </a:t>
            </a:r>
            <a:r>
              <a:rPr lang="en-US" sz="2400" dirty="0">
                <a:latin typeface="Gill Sans MT" panose="020B0502020104020203" pitchFamily="34" charset="0"/>
              </a:rPr>
              <a:t>the process to </a:t>
            </a:r>
            <a:r>
              <a:rPr lang="en-US" sz="2400" dirty="0" smtClean="0">
                <a:latin typeface="Gill Sans MT" panose="020B0502020104020203" pitchFamily="34" charset="0"/>
              </a:rPr>
              <a:t>generate buy-in to the process and results</a:t>
            </a:r>
          </a:p>
          <a:p>
            <a:pPr marL="342900" indent="-342900">
              <a:buFont typeface="Wingdings" panose="05000000000000000000" pitchFamily="2" charset="2"/>
              <a:buChar char="ü"/>
            </a:pPr>
            <a:endParaRPr lang="en-US" sz="2400" dirty="0" smtClean="0">
              <a:latin typeface="Gill Sans MT" panose="020B0502020104020203" pitchFamily="34" charset="0"/>
            </a:endParaRPr>
          </a:p>
          <a:p>
            <a:pPr marL="342900" indent="-342900">
              <a:buFont typeface="Wingdings" panose="05000000000000000000" pitchFamily="2" charset="2"/>
              <a:buChar char="ü"/>
            </a:pPr>
            <a:r>
              <a:rPr lang="en-US" sz="2400" dirty="0" smtClean="0">
                <a:latin typeface="Gill Sans MT" panose="020B0502020104020203" pitchFamily="34" charset="0"/>
              </a:rPr>
              <a:t>Use a broad definition of stakeholders</a:t>
            </a:r>
            <a:endParaRPr lang="en-US" sz="2400" dirty="0">
              <a:latin typeface="Gill Sans MT" panose="020B0502020104020203" pitchFamily="34" charset="0"/>
            </a:endParaRPr>
          </a:p>
          <a:p>
            <a:pPr marL="342900" indent="-342900">
              <a:buFont typeface="Wingdings" panose="05000000000000000000" pitchFamily="2" charset="2"/>
              <a:buChar char="ü"/>
            </a:pPr>
            <a:endParaRPr lang="en-US" sz="2400" dirty="0">
              <a:latin typeface="Gill Sans MT" panose="020B0502020104020203" pitchFamily="34" charset="0"/>
            </a:endParaRPr>
          </a:p>
          <a:p>
            <a:pPr marL="342900" indent="-342900">
              <a:buFont typeface="Wingdings" panose="05000000000000000000" pitchFamily="2" charset="2"/>
              <a:buChar char="ü"/>
            </a:pPr>
            <a:r>
              <a:rPr lang="en-US" sz="2400" dirty="0" smtClean="0">
                <a:latin typeface="Gill Sans MT" panose="020B0502020104020203" pitchFamily="34" charset="0"/>
              </a:rPr>
              <a:t>Leverage in-country </a:t>
            </a:r>
            <a:r>
              <a:rPr lang="en-US" sz="2400" dirty="0">
                <a:latin typeface="Gill Sans MT" panose="020B0502020104020203" pitchFamily="34" charset="0"/>
              </a:rPr>
              <a:t>l</a:t>
            </a:r>
            <a:r>
              <a:rPr lang="en-US" sz="2400" dirty="0" smtClean="0">
                <a:latin typeface="Gill Sans MT" panose="020B0502020104020203" pitchFamily="34" charset="0"/>
              </a:rPr>
              <a:t>eadership</a:t>
            </a:r>
            <a:endParaRPr lang="en-US" sz="2400" dirty="0">
              <a:latin typeface="Gill Sans MT" panose="020B0502020104020203" pitchFamily="34" charset="0"/>
            </a:endParaRPr>
          </a:p>
          <a:p>
            <a:pPr marL="342900" indent="-342900">
              <a:buFont typeface="Wingdings" panose="05000000000000000000" pitchFamily="2" charset="2"/>
              <a:buChar char="ü"/>
            </a:pPr>
            <a:endParaRPr lang="en-US" sz="2400" dirty="0">
              <a:latin typeface="Gill Sans MT" panose="020B0502020104020203" pitchFamily="34" charset="0"/>
            </a:endParaRPr>
          </a:p>
          <a:p>
            <a:pPr marL="342900" indent="-342900">
              <a:buFont typeface="Wingdings" panose="05000000000000000000" pitchFamily="2" charset="2"/>
              <a:buChar char="ü"/>
            </a:pPr>
            <a:r>
              <a:rPr lang="en-US" sz="2400" dirty="0" smtClean="0">
                <a:latin typeface="Gill Sans MT" panose="020B0502020104020203" pitchFamily="34" charset="0"/>
              </a:rPr>
              <a:t>Regular communication </a:t>
            </a:r>
            <a:r>
              <a:rPr lang="en-US" sz="2400" dirty="0">
                <a:latin typeface="Gill Sans MT" panose="020B0502020104020203" pitchFamily="34" charset="0"/>
              </a:rPr>
              <a:t>among s</a:t>
            </a:r>
            <a:r>
              <a:rPr lang="en-US" sz="2400" dirty="0" smtClean="0">
                <a:latin typeface="Gill Sans MT" panose="020B0502020104020203" pitchFamily="34" charset="0"/>
              </a:rPr>
              <a:t>takeholders</a:t>
            </a:r>
            <a:endParaRPr lang="en-US" sz="2400" dirty="0">
              <a:latin typeface="Gill Sans MT" panose="020B0502020104020203" pitchFamily="34" charset="0"/>
            </a:endParaRPr>
          </a:p>
          <a:p>
            <a:pPr marL="342900" indent="-342900">
              <a:buFont typeface="Wingdings" panose="05000000000000000000" pitchFamily="2" charset="2"/>
              <a:buChar char="ü"/>
            </a:pPr>
            <a:endParaRPr lang="en-US" sz="2400" dirty="0">
              <a:latin typeface="Gill Sans MT" panose="020B0502020104020203" pitchFamily="34" charset="0"/>
            </a:endParaRPr>
          </a:p>
          <a:p>
            <a:pPr marL="342900" indent="-342900">
              <a:buFont typeface="Wingdings" panose="05000000000000000000" pitchFamily="2" charset="2"/>
              <a:buChar char="ü"/>
            </a:pPr>
            <a:r>
              <a:rPr lang="en-US" sz="2400" dirty="0">
                <a:latin typeface="Gill Sans MT" panose="020B0502020104020203" pitchFamily="34" charset="0"/>
              </a:rPr>
              <a:t>Coordination around Results</a:t>
            </a:r>
          </a:p>
          <a:p>
            <a:pPr marL="800100" lvl="1" indent="-342900">
              <a:buFont typeface="Arial" panose="020B0604020202020204" pitchFamily="34" charset="0"/>
              <a:buChar char="•"/>
            </a:pPr>
            <a:r>
              <a:rPr lang="en-US" sz="2400" dirty="0">
                <a:latin typeface="Gill Sans MT" panose="020B0502020104020203" pitchFamily="34" charset="0"/>
              </a:rPr>
              <a:t>Ensure results are truly used</a:t>
            </a:r>
          </a:p>
        </p:txBody>
      </p:sp>
      <p:sp>
        <p:nvSpPr>
          <p:cNvPr id="3" name="Slide Number Placeholder 2"/>
          <p:cNvSpPr>
            <a:spLocks noGrp="1"/>
          </p:cNvSpPr>
          <p:nvPr>
            <p:ph type="sldNum" sz="quarter" idx="12"/>
          </p:nvPr>
        </p:nvSpPr>
        <p:spPr/>
        <p:txBody>
          <a:bodyPr/>
          <a:lstStyle/>
          <a:p>
            <a:fld id="{7C29A255-8764-43DF-A359-FB337D6A39B4}" type="slidenum">
              <a:rPr lang="en-US" altLang="en-US" smtClean="0"/>
              <a:pPr/>
              <a:t>5</a:t>
            </a:fld>
            <a:endParaRPr lang="en-US" altLang="en-US" dirty="0"/>
          </a:p>
        </p:txBody>
      </p:sp>
      <p:sp>
        <p:nvSpPr>
          <p:cNvPr id="4" name="TextBox 3"/>
          <p:cNvSpPr txBox="1"/>
          <p:nvPr/>
        </p:nvSpPr>
        <p:spPr>
          <a:xfrm>
            <a:off x="11558954" y="3462215"/>
            <a:ext cx="184731" cy="369332"/>
          </a:xfrm>
          <a:prstGeom prst="rect">
            <a:avLst/>
          </a:prstGeom>
          <a:noFill/>
        </p:spPr>
        <p:txBody>
          <a:bodyPr wrap="none" rtlCol="0">
            <a:spAutoFit/>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721" y="915310"/>
            <a:ext cx="5799638" cy="583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9524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44119" y="588505"/>
            <a:ext cx="5640475" cy="580800"/>
          </a:xfrm>
        </p:spPr>
        <p:txBody>
          <a:bodyPr>
            <a:noAutofit/>
          </a:bodyPr>
          <a:lstStyle/>
          <a:p>
            <a:r>
              <a:rPr lang="en-US" sz="3200" dirty="0">
                <a:solidFill>
                  <a:srgbClr val="C00000"/>
                </a:solidFill>
                <a:latin typeface="Gill Sans MT" panose="020B0502020104020203" pitchFamily="34" charset="0"/>
              </a:rPr>
              <a:t>NSCA should be part of an overall, in-country supply chain improvement process</a:t>
            </a:r>
          </a:p>
        </p:txBody>
      </p:sp>
      <p:sp>
        <p:nvSpPr>
          <p:cNvPr id="14" name="Content Placeholder 13"/>
          <p:cNvSpPr>
            <a:spLocks noGrp="1"/>
          </p:cNvSpPr>
          <p:nvPr>
            <p:ph idx="1"/>
          </p:nvPr>
        </p:nvSpPr>
        <p:spPr>
          <a:xfrm>
            <a:off x="6167927" y="1729047"/>
            <a:ext cx="5496620" cy="6140923"/>
          </a:xfrm>
        </p:spPr>
        <p:txBody>
          <a:bodyPr>
            <a:normAutofit/>
          </a:bodyPr>
          <a:lstStyle/>
          <a:p>
            <a:pPr>
              <a:buFont typeface="Wingdings" panose="05000000000000000000" pitchFamily="2" charset="2"/>
              <a:buChar char="ü"/>
            </a:pPr>
            <a:r>
              <a:rPr lang="en-US" sz="2381" dirty="0">
                <a:latin typeface="Gill Sans MT" panose="020B0502020104020203" pitchFamily="34" charset="0"/>
              </a:rPr>
              <a:t>Country engagement and involvement throughout  the process is critical – include both Government and Partners, as well as “non-traditional” stakeholders.</a:t>
            </a:r>
          </a:p>
          <a:p>
            <a:pPr>
              <a:buFont typeface="Wingdings" panose="05000000000000000000" pitchFamily="2" charset="2"/>
              <a:buChar char="ü"/>
            </a:pPr>
            <a:endParaRPr lang="en-US" sz="2381" dirty="0">
              <a:latin typeface="Gill Sans MT" panose="020B0502020104020203" pitchFamily="34" charset="0"/>
            </a:endParaRPr>
          </a:p>
          <a:p>
            <a:pPr>
              <a:buFont typeface="Wingdings" panose="05000000000000000000" pitchFamily="2" charset="2"/>
              <a:buChar char="ü"/>
            </a:pPr>
            <a:r>
              <a:rPr lang="en-US" sz="2381" dirty="0" smtClean="0">
                <a:latin typeface="Gill Sans MT" panose="020B0502020104020203" pitchFamily="34" charset="0"/>
              </a:rPr>
              <a:t>Assessment or Situation analysis </a:t>
            </a:r>
            <a:r>
              <a:rPr lang="en-US" sz="2381" dirty="0">
                <a:latin typeface="Gill Sans MT" panose="020B0502020104020203" pitchFamily="34" charset="0"/>
              </a:rPr>
              <a:t>is one (critical step) in the larger performance improvement process.</a:t>
            </a:r>
          </a:p>
          <a:p>
            <a:pPr>
              <a:buFont typeface="Wingdings" panose="05000000000000000000" pitchFamily="2" charset="2"/>
              <a:buChar char="ü"/>
            </a:pPr>
            <a:endParaRPr lang="en-US" sz="2381" dirty="0">
              <a:latin typeface="Gill Sans MT" panose="020B0502020104020203" pitchFamily="34" charset="0"/>
            </a:endParaRPr>
          </a:p>
          <a:p>
            <a:pPr lvl="0">
              <a:buFont typeface="Wingdings" panose="05000000000000000000" pitchFamily="2" charset="2"/>
              <a:buChar char="ü"/>
            </a:pPr>
            <a:r>
              <a:rPr lang="en-US" sz="2381" dirty="0">
                <a:latin typeface="Gill Sans MT" panose="020B0502020104020203" pitchFamily="34" charset="0"/>
              </a:rPr>
              <a:t>Ensure government &amp; stakeholders see benefits of doing the assessment and have a plan for how they will use the results.</a:t>
            </a:r>
          </a:p>
        </p:txBody>
      </p:sp>
      <p:sp>
        <p:nvSpPr>
          <p:cNvPr id="8" name="Bevel 24"/>
          <p:cNvSpPr/>
          <p:nvPr/>
        </p:nvSpPr>
        <p:spPr>
          <a:xfrm>
            <a:off x="626109" y="203604"/>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a:lnSpc>
                <a:spcPct val="115000"/>
              </a:lnSpc>
              <a:tabLst>
                <a:tab pos="907108" algn="ctr"/>
                <a:tab pos="2721323" algn="ctr"/>
              </a:tabLst>
              <a:defRPr/>
            </a:pPr>
            <a:r>
              <a:rPr lang="en-GB" sz="1455" u="sng" dirty="0">
                <a:solidFill>
                  <a:srgbClr val="000000"/>
                </a:solidFill>
                <a:latin typeface="Calibri"/>
                <a:ea typeface="Times New Roman"/>
                <a:cs typeface="Times New Roman"/>
              </a:rPr>
              <a:t>Overarching Principles</a:t>
            </a:r>
            <a:endParaRPr lang="en-US" sz="1455" kern="0" dirty="0">
              <a:solidFill>
                <a:sysClr val="windowText" lastClr="000000"/>
              </a:solidFill>
              <a:latin typeface="Cambria"/>
              <a:ea typeface="Times New Roman"/>
              <a:cs typeface="Times New Roman"/>
            </a:endParaRPr>
          </a:p>
          <a:p>
            <a:pPr defTabSz="1209477">
              <a:lnSpc>
                <a:spcPct val="115000"/>
              </a:lnSpc>
              <a:tabLst>
                <a:tab pos="755923" algn="ctr"/>
                <a:tab pos="2721323" algn="ctr"/>
              </a:tabLst>
              <a:defRPr/>
            </a:pPr>
            <a:r>
              <a:rPr lang="en-GB" sz="1190" dirty="0">
                <a:solidFill>
                  <a:srgbClr val="FF0000"/>
                </a:solidFill>
                <a:latin typeface="Calibri"/>
                <a:ea typeface="Times New Roman"/>
                <a:cs typeface="Times New Roman"/>
              </a:rPr>
              <a:t>	</a:t>
            </a:r>
            <a:r>
              <a:rPr lang="en-GB" sz="1323" dirty="0">
                <a:solidFill>
                  <a:srgbClr val="FF0000"/>
                </a:solidFill>
                <a:latin typeface="Calibri"/>
                <a:ea typeface="Times New Roman"/>
                <a:cs typeface="Times New Roman"/>
              </a:rPr>
              <a:t>Government Led</a:t>
            </a:r>
            <a:r>
              <a:rPr lang="en-GB" sz="1323" dirty="0">
                <a:solidFill>
                  <a:srgbClr val="000000"/>
                </a:solidFill>
                <a:latin typeface="Calibri"/>
                <a:ea typeface="Times New Roman"/>
                <a:cs typeface="Times New Roman"/>
              </a:rPr>
              <a:t>	End-User Oriented</a:t>
            </a:r>
            <a:endParaRPr lang="en-US" sz="1455" kern="0" dirty="0">
              <a:solidFill>
                <a:sysClr val="windowText" lastClr="000000"/>
              </a:solidFill>
              <a:latin typeface="Cambria"/>
              <a:ea typeface="Times New Roman"/>
              <a:cs typeface="Times New Roman"/>
            </a:endParaRPr>
          </a:p>
          <a:p>
            <a:pPr defTabSz="1209477">
              <a:lnSpc>
                <a:spcPct val="115000"/>
              </a:lnSpc>
              <a:tabLst>
                <a:tab pos="755923" algn="ctr"/>
                <a:tab pos="2721323" algn="ctr"/>
              </a:tabLst>
              <a:defRPr/>
            </a:pPr>
            <a:r>
              <a:rPr lang="en-GB" sz="1323" dirty="0">
                <a:solidFill>
                  <a:srgbClr val="000000"/>
                </a:solidFill>
                <a:latin typeface="Calibri"/>
                <a:ea typeface="Times New Roman"/>
                <a:cs typeface="Times New Roman"/>
              </a:rPr>
              <a:t>	</a:t>
            </a:r>
            <a:r>
              <a:rPr lang="en-GB" sz="1323" dirty="0">
                <a:solidFill>
                  <a:srgbClr val="FF0000"/>
                </a:solidFill>
                <a:latin typeface="Calibri"/>
                <a:ea typeface="Times New Roman"/>
                <a:cs typeface="Times New Roman"/>
              </a:rPr>
              <a:t>Coordinated &amp; Collaborative</a:t>
            </a:r>
            <a:r>
              <a:rPr lang="en-GB" sz="1323" dirty="0">
                <a:solidFill>
                  <a:srgbClr val="000000"/>
                </a:solidFill>
                <a:latin typeface="Calibri"/>
                <a:ea typeface="Times New Roman"/>
                <a:cs typeface="Times New Roman"/>
              </a:rPr>
              <a:t>	Data Driven</a:t>
            </a:r>
            <a:endParaRPr lang="en-US" sz="1455" kern="0" dirty="0">
              <a:solidFill>
                <a:sysClr val="windowText" lastClr="000000"/>
              </a:solidFill>
              <a:latin typeface="Cambria"/>
              <a:ea typeface="Times New Roman"/>
              <a:cs typeface="Times New Roman"/>
            </a:endParaRPr>
          </a:p>
          <a:p>
            <a:pPr algn="ctr" defTabSz="1209477">
              <a:lnSpc>
                <a:spcPct val="115000"/>
              </a:lnSpc>
              <a:tabLst>
                <a:tab pos="755923" algn="ctr"/>
                <a:tab pos="2721323" algn="ctr"/>
              </a:tabLst>
              <a:defRPr/>
            </a:pPr>
            <a:r>
              <a:rPr lang="en-GB" sz="1323" dirty="0">
                <a:solidFill>
                  <a:srgbClr val="000000"/>
                </a:solidFill>
                <a:latin typeface="Calibri"/>
                <a:ea typeface="Times New Roman"/>
                <a:cs typeface="Times New Roman"/>
              </a:rPr>
              <a:t>Long-Term Commitment</a:t>
            </a:r>
            <a:endParaRPr lang="en-US" sz="1455" kern="0" dirty="0">
              <a:solidFill>
                <a:sysClr val="windowText" lastClr="000000"/>
              </a:solidFill>
              <a:latin typeface="Cambria"/>
              <a:ea typeface="Times New Roman"/>
              <a:cs typeface="Times New Roman"/>
            </a:endParaRPr>
          </a:p>
        </p:txBody>
      </p:sp>
      <p:sp>
        <p:nvSpPr>
          <p:cNvPr id="9" name="Rectangle 8"/>
          <p:cNvSpPr/>
          <p:nvPr/>
        </p:nvSpPr>
        <p:spPr>
          <a:xfrm rot="16200000">
            <a:off x="-1849351" y="4175451"/>
            <a:ext cx="4689663" cy="458587"/>
          </a:xfrm>
          <a:prstGeom prst="rect">
            <a:avLst/>
          </a:prstGeom>
        </p:spPr>
        <p:txBody>
          <a:bodyPr wrap="square">
            <a:spAutoFit/>
          </a:bodyPr>
          <a:lstStyle/>
          <a:p>
            <a:r>
              <a:rPr lang="en-US" sz="1190" dirty="0">
                <a:latin typeface="Gill Sans MT" panose="020B0502020104020203" pitchFamily="34" charset="0"/>
              </a:rPr>
              <a:t>Adapted from: UNICEF, 2016: </a:t>
            </a:r>
            <a:r>
              <a:rPr lang="en-US" sz="1190" i="1" dirty="0">
                <a:latin typeface="Gill Sans MT" panose="020B0502020104020203" pitchFamily="34" charset="0"/>
              </a:rPr>
              <a:t>Process Guide and Toolkit for Strengthening Public Health Supply Chains through Capacity Development</a:t>
            </a:r>
            <a:r>
              <a:rPr lang="en-US" sz="1190" dirty="0">
                <a:latin typeface="Gill Sans MT" panose="020B0502020104020203" pitchFamily="34" charset="0"/>
              </a:rPr>
              <a:t> </a:t>
            </a:r>
          </a:p>
        </p:txBody>
      </p:sp>
      <p:pic>
        <p:nvPicPr>
          <p:cNvPr id="10" name="Picture 59">
            <a:extLst>
              <a:ext uri="{FF2B5EF4-FFF2-40B4-BE49-F238E27FC236}">
                <a16:creationId xmlns:a16="http://schemas.microsoft.com/office/drawing/2014/main" xmlns="" id="{3E237844-4F7D-484D-BEFD-E9CC5A816E17}"/>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8215" t="26686" r="50680"/>
          <a:stretch/>
        </p:blipFill>
        <p:spPr bwMode="auto">
          <a:xfrm>
            <a:off x="266186" y="1663106"/>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3706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88735"/>
            <a:ext cx="10860184" cy="580800"/>
          </a:xfrm>
        </p:spPr>
        <p:txBody>
          <a:bodyPr>
            <a:noAutofit/>
          </a:bodyPr>
          <a:lstStyle/>
          <a:p>
            <a:r>
              <a:rPr lang="en-US" sz="3200" b="1" dirty="0" smtClean="0">
                <a:solidFill>
                  <a:srgbClr val="C00000"/>
                </a:solidFill>
                <a:latin typeface="Gill Sans MT" panose="020B0502020104020203" pitchFamily="34" charset="0"/>
              </a:rPr>
              <a:t>Touch points for stakeholder coordination</a:t>
            </a:r>
            <a:endParaRPr lang="en-US" sz="3200" b="1" dirty="0">
              <a:solidFill>
                <a:srgbClr val="C00000"/>
              </a:solidFill>
              <a:latin typeface="Gill Sans MT" panose="020B0502020104020203" pitchFamily="34" charset="0"/>
            </a:endParaRPr>
          </a:p>
        </p:txBody>
      </p:sp>
      <p:sp>
        <p:nvSpPr>
          <p:cNvPr id="3" name="Oval 2"/>
          <p:cNvSpPr/>
          <p:nvPr/>
        </p:nvSpPr>
        <p:spPr>
          <a:xfrm>
            <a:off x="969010" y="2350552"/>
            <a:ext cx="2418975" cy="1186673"/>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Preparation Workshop</a:t>
            </a:r>
          </a:p>
        </p:txBody>
      </p:sp>
      <p:sp>
        <p:nvSpPr>
          <p:cNvPr id="7" name="Oval 6"/>
          <p:cNvSpPr/>
          <p:nvPr/>
        </p:nvSpPr>
        <p:spPr>
          <a:xfrm>
            <a:off x="4587696" y="2373371"/>
            <a:ext cx="2258457" cy="1186673"/>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Initial Debrief(s)</a:t>
            </a:r>
          </a:p>
        </p:txBody>
      </p:sp>
      <p:sp>
        <p:nvSpPr>
          <p:cNvPr id="8" name="Oval 7"/>
          <p:cNvSpPr/>
          <p:nvPr/>
        </p:nvSpPr>
        <p:spPr>
          <a:xfrm>
            <a:off x="8071632" y="2350550"/>
            <a:ext cx="2493570" cy="1186673"/>
          </a:xfrm>
          <a:prstGeom prst="ellipse">
            <a:avLst/>
          </a:prstGeom>
        </p:spPr>
        <p:style>
          <a:lnRef idx="1">
            <a:schemeClr val="accent6"/>
          </a:lnRef>
          <a:fillRef idx="2">
            <a:schemeClr val="accent6"/>
          </a:fillRef>
          <a:effectRef idx="1">
            <a:schemeClr val="accent6"/>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Dissemination Workshop(s)</a:t>
            </a:r>
          </a:p>
        </p:txBody>
      </p:sp>
      <p:sp>
        <p:nvSpPr>
          <p:cNvPr id="9" name="Lightning Bolt 8"/>
          <p:cNvSpPr/>
          <p:nvPr/>
        </p:nvSpPr>
        <p:spPr>
          <a:xfrm>
            <a:off x="9656066" y="213689"/>
            <a:ext cx="2555648" cy="2373345"/>
          </a:xfrm>
          <a:prstGeom prst="lightningBolt">
            <a:avLst/>
          </a:prstGeom>
          <a:solidFill>
            <a:srgbClr val="FFFF00"/>
          </a:solidFill>
        </p:spPr>
        <p:style>
          <a:lnRef idx="1">
            <a:schemeClr val="accent1"/>
          </a:lnRef>
          <a:fillRef idx="3">
            <a:schemeClr val="accent1"/>
          </a:fillRef>
          <a:effectRef idx="2">
            <a:schemeClr val="accent1"/>
          </a:effectRef>
          <a:fontRef idx="minor">
            <a:schemeClr val="lt1"/>
          </a:fontRef>
        </p:style>
        <p:txBody>
          <a:bodyPr vert="vert"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srgbClr val="BA0C2F"/>
              </a:solidFill>
              <a:effectLst/>
              <a:uLnTx/>
              <a:uFillTx/>
              <a:latin typeface="Calibri" panose="020F0502020204030204"/>
              <a:ea typeface="+mn-ea"/>
              <a:cs typeface="+mn-cs"/>
            </a:endParaRPr>
          </a:p>
        </p:txBody>
      </p:sp>
      <p:cxnSp>
        <p:nvCxnSpPr>
          <p:cNvPr id="15" name="Curved Connector 14"/>
          <p:cNvCxnSpPr>
            <a:stCxn id="3" idx="4"/>
            <a:endCxn id="2059" idx="5"/>
          </p:cNvCxnSpPr>
          <p:nvPr/>
        </p:nvCxnSpPr>
        <p:spPr>
          <a:xfrm rot="16200000" flipH="1">
            <a:off x="2053768" y="3661955"/>
            <a:ext cx="925648" cy="676188"/>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18" name="Curved Connector 17"/>
          <p:cNvCxnSpPr>
            <a:stCxn id="2059" idx="0"/>
            <a:endCxn id="7" idx="4"/>
          </p:cNvCxnSpPr>
          <p:nvPr/>
        </p:nvCxnSpPr>
        <p:spPr>
          <a:xfrm flipV="1">
            <a:off x="4767114" y="3560044"/>
            <a:ext cx="949811" cy="902829"/>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20" name="Curved Connector 19"/>
          <p:cNvCxnSpPr>
            <a:stCxn id="7" idx="4"/>
          </p:cNvCxnSpPr>
          <p:nvPr/>
        </p:nvCxnSpPr>
        <p:spPr>
          <a:xfrm rot="16200000" flipH="1">
            <a:off x="6006987" y="3269982"/>
            <a:ext cx="902827" cy="1482950"/>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26" name="Curved Connector 25"/>
          <p:cNvCxnSpPr>
            <a:endCxn id="8" idx="4"/>
          </p:cNvCxnSpPr>
          <p:nvPr/>
        </p:nvCxnSpPr>
        <p:spPr>
          <a:xfrm flipV="1">
            <a:off x="8345480" y="3537222"/>
            <a:ext cx="972936" cy="925649"/>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2049" name="Vertical Scroll 2048"/>
          <p:cNvSpPr/>
          <p:nvPr/>
        </p:nvSpPr>
        <p:spPr>
          <a:xfrm>
            <a:off x="6873547" y="3987925"/>
            <a:ext cx="1653560" cy="1865576"/>
          </a:xfrm>
          <a:prstGeom prst="verticalScroll">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Data Analysis &amp; Draft Reports </a:t>
            </a:r>
          </a:p>
        </p:txBody>
      </p:sp>
      <p:sp>
        <p:nvSpPr>
          <p:cNvPr id="36" name="Vertical Scroll 35"/>
          <p:cNvSpPr/>
          <p:nvPr/>
        </p:nvSpPr>
        <p:spPr>
          <a:xfrm>
            <a:off x="10387926" y="3976517"/>
            <a:ext cx="1743894" cy="1865576"/>
          </a:xfrm>
          <a:prstGeom prst="verticalScroll">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Final Reports and Outputs</a:t>
            </a:r>
          </a:p>
        </p:txBody>
      </p:sp>
      <p:sp>
        <p:nvSpPr>
          <p:cNvPr id="2059" name="7-Point Star 2058"/>
          <p:cNvSpPr/>
          <p:nvPr/>
        </p:nvSpPr>
        <p:spPr>
          <a:xfrm>
            <a:off x="2618522" y="4141960"/>
            <a:ext cx="2384756" cy="1620255"/>
          </a:xfrm>
          <a:prstGeom prst="star7">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Conduct NSCA</a:t>
            </a:r>
          </a:p>
        </p:txBody>
      </p:sp>
      <p:cxnSp>
        <p:nvCxnSpPr>
          <p:cNvPr id="55" name="Curved Connector 54"/>
          <p:cNvCxnSpPr>
            <a:stCxn id="8" idx="6"/>
          </p:cNvCxnSpPr>
          <p:nvPr/>
        </p:nvCxnSpPr>
        <p:spPr>
          <a:xfrm flipV="1">
            <a:off x="10565202" y="2093169"/>
            <a:ext cx="694672" cy="850717"/>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63" name="Curved Connector 62"/>
          <p:cNvCxnSpPr>
            <a:stCxn id="8" idx="6"/>
            <a:endCxn id="36" idx="0"/>
          </p:cNvCxnSpPr>
          <p:nvPr/>
        </p:nvCxnSpPr>
        <p:spPr>
          <a:xfrm>
            <a:off x="10565202" y="2943886"/>
            <a:ext cx="694672" cy="1032631"/>
          </a:xfrm>
          <a:prstGeom prst="curved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49" name="Rectangle 48"/>
          <p:cNvSpPr/>
          <p:nvPr/>
        </p:nvSpPr>
        <p:spPr>
          <a:xfrm rot="3168444">
            <a:off x="9987724" y="1002105"/>
            <a:ext cx="1842812" cy="4587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1" i="0" u="none" strike="noStrike" kern="1200" cap="none" spc="0" normalizeH="0" baseline="0" noProof="0" dirty="0">
                <a:ln>
                  <a:noFill/>
                </a:ln>
                <a:solidFill>
                  <a:prstClr val="black"/>
                </a:solidFill>
                <a:effectLst/>
                <a:uLnTx/>
                <a:uFillTx/>
                <a:latin typeface="Calibri" panose="020F0502020204030204"/>
                <a:ea typeface="+mn-ea"/>
                <a:cs typeface="+mn-cs"/>
              </a:rPr>
              <a:t>Take Action!!</a:t>
            </a:r>
          </a:p>
        </p:txBody>
      </p:sp>
      <p:sp>
        <p:nvSpPr>
          <p:cNvPr id="85" name="Title 4"/>
          <p:cNvSpPr txBox="1">
            <a:spLocks/>
          </p:cNvSpPr>
          <p:nvPr/>
        </p:nvSpPr>
        <p:spPr>
          <a:xfrm>
            <a:off x="891776" y="906792"/>
            <a:ext cx="10280701" cy="610598"/>
          </a:xfrm>
          <a:prstGeom prst="rect">
            <a:avLst/>
          </a:prstGeom>
        </p:spPr>
        <p:txBody>
          <a:bodyPr vert="horz" lIns="120949" tIns="60475" rIns="120949" bIns="60475" rtlCol="0" anchor="b" anchorCtr="0">
            <a:spAutoFit/>
          </a:bodyPr>
          <a:lstStyle>
            <a:lvl1pPr algn="l" defTabSz="457200" rtl="0" eaLnBrk="1" latinLnBrk="0" hangingPunct="1">
              <a:spcBef>
                <a:spcPct val="0"/>
              </a:spcBef>
              <a:buNone/>
              <a:defRPr sz="2400" b="0" i="0" kern="1200">
                <a:solidFill>
                  <a:srgbClr val="BA0C2F"/>
                </a:solidFill>
                <a:latin typeface="Gill Sans MT"/>
                <a:ea typeface="+mj-ea"/>
                <a:cs typeface="Gill Sans MT"/>
              </a:defRPr>
            </a:lvl1pPr>
          </a:lstStyle>
          <a:p>
            <a:pPr marL="453554" marR="0" lvl="0" indent="-453554" algn="l" defTabSz="4572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US" sz="3174" b="1" i="0" u="none" strike="noStrike" kern="1200" cap="none" spc="0" normalizeH="0" baseline="0" noProof="0" dirty="0">
                <a:ln>
                  <a:noFill/>
                </a:ln>
                <a:solidFill>
                  <a:prstClr val="black"/>
                </a:solidFill>
                <a:effectLst/>
                <a:uLnTx/>
                <a:uFillTx/>
                <a:latin typeface="Gill Sans MT"/>
                <a:ea typeface="+mj-ea"/>
              </a:rPr>
              <a:t>Adapt to local context and expectations</a:t>
            </a:r>
          </a:p>
        </p:txBody>
      </p:sp>
      <p:sp>
        <p:nvSpPr>
          <p:cNvPr id="51" name="Up Arrow 50"/>
          <p:cNvSpPr/>
          <p:nvPr/>
        </p:nvSpPr>
        <p:spPr>
          <a:xfrm>
            <a:off x="2150379"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Up Arrow 87"/>
          <p:cNvSpPr/>
          <p:nvPr/>
        </p:nvSpPr>
        <p:spPr>
          <a:xfrm>
            <a:off x="566037"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Up Arrow 88"/>
          <p:cNvSpPr/>
          <p:nvPr/>
        </p:nvSpPr>
        <p:spPr>
          <a:xfrm>
            <a:off x="3710656"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0" name="Up Arrow 89"/>
          <p:cNvSpPr/>
          <p:nvPr/>
        </p:nvSpPr>
        <p:spPr>
          <a:xfrm>
            <a:off x="7577197"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1" name="Up Arrow 90"/>
          <p:cNvSpPr/>
          <p:nvPr/>
        </p:nvSpPr>
        <p:spPr>
          <a:xfrm>
            <a:off x="9233732"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2" name="Up Arrow 91"/>
          <p:cNvSpPr/>
          <p:nvPr/>
        </p:nvSpPr>
        <p:spPr>
          <a:xfrm>
            <a:off x="11046682" y="5937194"/>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Up Arrow Callout 49"/>
          <p:cNvSpPr/>
          <p:nvPr/>
        </p:nvSpPr>
        <p:spPr>
          <a:xfrm>
            <a:off x="362423" y="5956191"/>
            <a:ext cx="11476783" cy="764489"/>
          </a:xfrm>
          <a:prstGeom prst="up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rPr>
              <a:t>Stakeholder Engagement Throughout – use multiple means &amp; mechanisms </a:t>
            </a:r>
          </a:p>
        </p:txBody>
      </p:sp>
      <p:sp>
        <p:nvSpPr>
          <p:cNvPr id="25" name="Oval 24"/>
          <p:cNvSpPr/>
          <p:nvPr/>
        </p:nvSpPr>
        <p:spPr>
          <a:xfrm>
            <a:off x="11515" y="4171369"/>
            <a:ext cx="1519510" cy="162025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smtClean="0">
                <a:ln>
                  <a:noFill/>
                </a:ln>
                <a:solidFill>
                  <a:prstClr val="black"/>
                </a:solidFill>
                <a:effectLst/>
                <a:uLnTx/>
                <a:uFillTx/>
                <a:latin typeface="Gill Sans MT" panose="020B0502020104020203" pitchFamily="34" charset="0"/>
                <a:ea typeface="+mn-ea"/>
                <a:cs typeface="+mn-cs"/>
              </a:rPr>
              <a:t>Define Scope</a:t>
            </a:r>
            <a:endPar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p:txBody>
      </p:sp>
      <p:cxnSp>
        <p:nvCxnSpPr>
          <p:cNvPr id="38" name="Curved Connector 37"/>
          <p:cNvCxnSpPr>
            <a:stCxn id="25" idx="7"/>
            <a:endCxn id="3" idx="4"/>
          </p:cNvCxnSpPr>
          <p:nvPr/>
        </p:nvCxnSpPr>
        <p:spPr>
          <a:xfrm rot="5400000" flipH="1" flipV="1">
            <a:off x="1307786" y="3537938"/>
            <a:ext cx="871425" cy="870000"/>
          </a:xfrm>
          <a:prstGeom prst="curvedConnector3">
            <a:avLst>
              <a:gd name="adj1" fmla="val 50000"/>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43" name="Up Arrow 42"/>
          <p:cNvSpPr/>
          <p:nvPr/>
        </p:nvSpPr>
        <p:spPr>
          <a:xfrm>
            <a:off x="11427690" y="5921146"/>
            <a:ext cx="411516" cy="353719"/>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99559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B6A7FD55-572D-451D-B108-C38DFD767786}"/>
</file>

<file path=customXml/itemProps2.xml><?xml version="1.0" encoding="utf-8"?>
<ds:datastoreItem xmlns:ds="http://schemas.openxmlformats.org/officeDocument/2006/customXml" ds:itemID="{F81CA3D7-5C68-4FD3-8B9E-750F2CE889E0}"/>
</file>

<file path=customXml/itemProps3.xml><?xml version="1.0" encoding="utf-8"?>
<ds:datastoreItem xmlns:ds="http://schemas.openxmlformats.org/officeDocument/2006/customXml" ds:itemID="{FCFD531C-7570-4835-B9CE-75E1A4021CF3}"/>
</file>

<file path=customXml/itemProps4.xml><?xml version="1.0" encoding="utf-8"?>
<ds:datastoreItem xmlns:ds="http://schemas.openxmlformats.org/officeDocument/2006/customXml" ds:itemID="{754D029F-1B45-471D-8681-E7A8835CE54F}"/>
</file>

<file path=docProps/app.xml><?xml version="1.0" encoding="utf-8"?>
<Properties xmlns="http://schemas.openxmlformats.org/officeDocument/2006/extended-properties" xmlns:vt="http://schemas.openxmlformats.org/officeDocument/2006/docPropsVTypes">
  <TotalTime>77</TotalTime>
  <Words>609</Words>
  <Application>Microsoft Office PowerPoint</Application>
  <PresentationFormat>Widescreen</PresentationFormat>
  <Paragraphs>61</Paragraphs>
  <Slides>7</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Arial</vt:lpstr>
      <vt:lpstr>Calibri</vt:lpstr>
      <vt:lpstr>Calibri Light</vt:lpstr>
      <vt:lpstr>Cambria</vt:lpstr>
      <vt:lpstr>Gill Sans MT</vt:lpstr>
      <vt:lpstr>Times</vt:lpstr>
      <vt:lpstr>Times New Roman</vt:lpstr>
      <vt:lpstr>Wingdings</vt:lpstr>
      <vt:lpstr>Office Theme</vt:lpstr>
      <vt:lpstr>PowerPoint Presentation</vt:lpstr>
      <vt:lpstr>Global Stakeholder Involvement</vt:lpstr>
      <vt:lpstr>NSCA Stakeholder</vt:lpstr>
      <vt:lpstr>In-country Stakeholder Engagement</vt:lpstr>
      <vt:lpstr>Stakeholder Engagement </vt:lpstr>
      <vt:lpstr>NSCA should be part of an overall, in-country supply chain improvement process</vt:lpstr>
      <vt:lpstr>Touch points for stakeholder coordination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Kevin Pilz</cp:lastModifiedBy>
  <cp:revision>20</cp:revision>
  <dcterms:created xsi:type="dcterms:W3CDTF">2018-05-01T03:36:14Z</dcterms:created>
  <dcterms:modified xsi:type="dcterms:W3CDTF">2019-11-15T13:32:09Z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