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38"/>
  </p:notesMasterIdLst>
  <p:sldIdLst>
    <p:sldId id="369" r:id="rId6"/>
    <p:sldId id="370" r:id="rId7"/>
    <p:sldId id="372" r:id="rId8"/>
    <p:sldId id="373" r:id="rId9"/>
    <p:sldId id="313" r:id="rId10"/>
    <p:sldId id="420" r:id="rId11"/>
    <p:sldId id="419" r:id="rId12"/>
    <p:sldId id="421" r:id="rId13"/>
    <p:sldId id="422" r:id="rId14"/>
    <p:sldId id="423" r:id="rId15"/>
    <p:sldId id="424" r:id="rId16"/>
    <p:sldId id="425" r:id="rId17"/>
    <p:sldId id="426" r:id="rId18"/>
    <p:sldId id="427" r:id="rId19"/>
    <p:sldId id="428" r:id="rId20"/>
    <p:sldId id="324" r:id="rId21"/>
    <p:sldId id="325" r:id="rId22"/>
    <p:sldId id="326" r:id="rId23"/>
    <p:sldId id="327" r:id="rId24"/>
    <p:sldId id="328" r:id="rId25"/>
    <p:sldId id="329" r:id="rId26"/>
    <p:sldId id="330" r:id="rId27"/>
    <p:sldId id="435" r:id="rId28"/>
    <p:sldId id="436" r:id="rId29"/>
    <p:sldId id="433" r:id="rId30"/>
    <p:sldId id="434" r:id="rId31"/>
    <p:sldId id="333" r:id="rId32"/>
    <p:sldId id="336" r:id="rId33"/>
    <p:sldId id="438" r:id="rId34"/>
    <p:sldId id="338" r:id="rId35"/>
    <p:sldId id="437" r:id="rId36"/>
    <p:sldId id="334"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51031" autoAdjust="0"/>
  </p:normalViewPr>
  <p:slideViewPr>
    <p:cSldViewPr snapToGrid="0">
      <p:cViewPr varScale="1">
        <p:scale>
          <a:sx n="47" d="100"/>
          <a:sy n="47" d="100"/>
        </p:scale>
        <p:origin x="2016"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Bosco" userId="caa8b960-9e1e-416f-bbcc-6734ec0d52c2" providerId="ADAL" clId="{E0BE6945-1598-4515-86E2-F8A29FF8EFE3}"/>
    <pc:docChg chg="custSel modSld">
      <pc:chgData name="Laura Bosco" userId="caa8b960-9e1e-416f-bbcc-6734ec0d52c2" providerId="ADAL" clId="{E0BE6945-1598-4515-86E2-F8A29FF8EFE3}" dt="2019-11-05T22:47:38.549" v="3" actId="20577"/>
      <pc:docMkLst>
        <pc:docMk/>
      </pc:docMkLst>
      <pc:sldChg chg="modSp">
        <pc:chgData name="Laura Bosco" userId="caa8b960-9e1e-416f-bbcc-6734ec0d52c2" providerId="ADAL" clId="{E0BE6945-1598-4515-86E2-F8A29FF8EFE3}" dt="2019-11-05T22:47:38.549" v="3" actId="20577"/>
        <pc:sldMkLst>
          <pc:docMk/>
          <pc:sldMk cId="1984299437" sldId="325"/>
        </pc:sldMkLst>
        <pc:spChg chg="mod">
          <ac:chgData name="Laura Bosco" userId="caa8b960-9e1e-416f-bbcc-6734ec0d52c2" providerId="ADAL" clId="{E0BE6945-1598-4515-86E2-F8A29FF8EFE3}" dt="2019-11-05T22:47:38.549" v="3" actId="20577"/>
          <ac:spMkLst>
            <pc:docMk/>
            <pc:sldMk cId="1984299437" sldId="325"/>
            <ac:spMk id="4" creationId="{00000000-0000-0000-0000-000000000000}"/>
          </ac:spMkLst>
        </pc:spChg>
      </pc:sldChg>
      <pc:sldChg chg="modSp">
        <pc:chgData name="Laura Bosco" userId="caa8b960-9e1e-416f-bbcc-6734ec0d52c2" providerId="ADAL" clId="{E0BE6945-1598-4515-86E2-F8A29FF8EFE3}" dt="2019-11-05T22:47:11.750" v="2" actId="33524"/>
        <pc:sldMkLst>
          <pc:docMk/>
          <pc:sldMk cId="544389036" sldId="372"/>
        </pc:sldMkLst>
        <pc:spChg chg="mod">
          <ac:chgData name="Laura Bosco" userId="caa8b960-9e1e-416f-bbcc-6734ec0d52c2" providerId="ADAL" clId="{E0BE6945-1598-4515-86E2-F8A29FF8EFE3}" dt="2019-11-05T22:47:11.750" v="2" actId="33524"/>
          <ac:spMkLst>
            <pc:docMk/>
            <pc:sldMk cId="544389036" sldId="372"/>
            <ac:spMk id="4" creationId="{E8C3DF26-4B9E-47D9-B145-2A9DD67FB452}"/>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https://chemonics.sharepoint.com/sites/FO000/1300_CL/Monitoring%20and%20Evaluation/NSCA/Johannesburg%20November%202019/Laura's%20Johannesburg%20Powerpoints/CMM%20Survey%20Analysis_sample%20data.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https://chemonics.sharepoint.com/sites/FO000/1300_CL/Monitoring%20and%20Evaluation/NSCA/Johannesburg%20November%202019/Laura's%20Johannesburg%20Powerpoints/CMM%20Survey%20Analysis_sample%20data.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[CMM Survey Analysis_sample data.xlsx]Bar Charts!PivotTable1</c:name>
    <c:fmtId val="53"/>
  </c:pivotSource>
  <c:chart>
    <c:autoTitleDeleted val="0"/>
    <c:pivotFmts>
      <c:pivotFmt>
        <c:idx val="0"/>
      </c:pivotFmt>
      <c:pivotFmt>
        <c:idx val="1"/>
      </c:pivotFmt>
      <c:pivotFmt>
        <c:idx val="2"/>
      </c:pivotFmt>
      <c:pivotFmt>
        <c:idx val="3"/>
      </c:pivotFmt>
      <c:pivotFmt>
        <c:idx val="4"/>
      </c:pivotFmt>
      <c:pivotFmt>
        <c:idx val="5"/>
      </c:pivotFmt>
      <c:pivotFmt>
        <c:idx val="6"/>
      </c:pivotFmt>
      <c:pivotFmt>
        <c:idx val="7"/>
      </c:pivotFmt>
      <c:pivotFmt>
        <c:idx val="8"/>
      </c:pivotFmt>
      <c:pivotFmt>
        <c:idx val="9"/>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0"/>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1"/>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marker>
          <c:symbol val="none"/>
        </c:marker>
        <c:dLbl>
          <c:idx val="0"/>
          <c:numFmt formatCode="0%" sourceLinked="0"/>
          <c:spPr>
            <a:noFill/>
            <a:ln>
              <a:noFill/>
            </a:ln>
            <a:effectLst/>
          </c:spPr>
          <c:txPr>
            <a:bodyPr wrap="square" lIns="38100" tIns="19050" rIns="38100" bIns="19050" anchor="ctr">
              <a:spAutoFit/>
            </a:bodyPr>
            <a:lstStyle/>
            <a:p>
              <a:pPr>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3"/>
        <c:dLbl>
          <c:idx val="0"/>
          <c:delete val="1"/>
          <c:extLst>
            <c:ext xmlns:c15="http://schemas.microsoft.com/office/drawing/2012/chart" uri="{CE6537A1-D6FC-4f65-9D91-7224C49458BB}"/>
          </c:extLst>
        </c:dLbl>
      </c:pivotFmt>
      <c:pivotFmt>
        <c:idx val="14"/>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5"/>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6"/>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7"/>
        <c:marker>
          <c:symbol val="none"/>
        </c:marker>
        <c:dLbl>
          <c:idx val="0"/>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8"/>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9"/>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0"/>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1"/>
        <c:marker>
          <c:symbol val="none"/>
        </c:marker>
        <c:dLbl>
          <c:idx val="0"/>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22"/>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3"/>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4"/>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5"/>
        <c:marker>
          <c:symbol val="none"/>
        </c:marker>
        <c:dLbl>
          <c:idx val="0"/>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'Bar Charts'!$B$3:$B$4</c:f>
              <c:strCache>
                <c:ptCount val="1"/>
                <c:pt idx="0">
                  <c:v>Basic</c:v>
                </c:pt>
              </c:strCache>
            </c:strRef>
          </c:tx>
          <c:invertIfNegative val="0"/>
          <c:dLbls>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Charts'!$B$5:$B$12</c:f>
              <c:numCache>
                <c:formatCode>0%</c:formatCode>
                <c:ptCount val="7"/>
                <c:pt idx="0">
                  <c:v>0.2163753115766191</c:v>
                </c:pt>
                <c:pt idx="1">
                  <c:v>0.15725372265606058</c:v>
                </c:pt>
                <c:pt idx="2">
                  <c:v>0.30515723270440226</c:v>
                </c:pt>
                <c:pt idx="3">
                  <c:v>0.33176100628930821</c:v>
                </c:pt>
                <c:pt idx="4">
                  <c:v>0.37304147465437781</c:v>
                </c:pt>
                <c:pt idx="5">
                  <c:v>0.46543778801843311</c:v>
                </c:pt>
                <c:pt idx="6">
                  <c:v>0.70370370370370372</c:v>
                </c:pt>
              </c:numCache>
            </c:numRef>
          </c:val>
          <c:extLst>
            <c:ext xmlns:c16="http://schemas.microsoft.com/office/drawing/2014/chart" uri="{C3380CC4-5D6E-409C-BE32-E72D297353CC}">
              <c16:uniqueId val="{00000000-8E7C-4586-AF38-DB1EBFB5BBAB}"/>
            </c:ext>
          </c:extLst>
        </c:ser>
        <c:ser>
          <c:idx val="1"/>
          <c:order val="1"/>
          <c:tx>
            <c:strRef>
              <c:f>'Bar Charts'!$C$3:$C$4</c:f>
              <c:strCache>
                <c:ptCount val="1"/>
                <c:pt idx="0">
                  <c:v>Intermediate</c:v>
                </c:pt>
              </c:strCache>
            </c:strRef>
          </c:tx>
          <c:invertIfNegative val="0"/>
          <c:dLbls>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Charts'!$C$5:$C$12</c:f>
              <c:numCache>
                <c:formatCode>0%</c:formatCode>
                <c:ptCount val="7"/>
                <c:pt idx="0">
                  <c:v>9.9820798262286223E-2</c:v>
                </c:pt>
                <c:pt idx="1">
                  <c:v>8.2556510947611045E-2</c:v>
                </c:pt>
                <c:pt idx="2">
                  <c:v>0.1437931034482757</c:v>
                </c:pt>
                <c:pt idx="3">
                  <c:v>0.14599999999999999</c:v>
                </c:pt>
                <c:pt idx="4">
                  <c:v>0.15333333333333335</c:v>
                </c:pt>
                <c:pt idx="5">
                  <c:v>0.24166666666666667</c:v>
                </c:pt>
                <c:pt idx="6">
                  <c:v>0.12</c:v>
                </c:pt>
              </c:numCache>
            </c:numRef>
          </c:val>
          <c:extLst>
            <c:ext xmlns:c16="http://schemas.microsoft.com/office/drawing/2014/chart" uri="{C3380CC4-5D6E-409C-BE32-E72D297353CC}">
              <c16:uniqueId val="{00000001-8E7C-4586-AF38-DB1EBFB5BBAB}"/>
            </c:ext>
          </c:extLst>
        </c:ser>
        <c:ser>
          <c:idx val="2"/>
          <c:order val="2"/>
          <c:tx>
            <c:strRef>
              <c:f>'Bar Charts'!$D$3:$D$4</c:f>
              <c:strCache>
                <c:ptCount val="1"/>
                <c:pt idx="0">
                  <c:v>Advanced</c:v>
                </c:pt>
              </c:strCache>
            </c:strRef>
          </c:tx>
          <c:invertIfNegative val="0"/>
          <c:dLbls>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Charts'!$D$5:$D$12</c:f>
              <c:numCache>
                <c:formatCode>0%</c:formatCode>
                <c:ptCount val="7"/>
                <c:pt idx="0">
                  <c:v>2.372703412073492E-2</c:v>
                </c:pt>
                <c:pt idx="1">
                  <c:v>1.7120822622107967E-2</c:v>
                </c:pt>
                <c:pt idx="2">
                  <c:v>4.0999999999999974E-2</c:v>
                </c:pt>
                <c:pt idx="3">
                  <c:v>5.3750000000000006E-2</c:v>
                </c:pt>
                <c:pt idx="4">
                  <c:v>5.4642857142857132E-2</c:v>
                </c:pt>
                <c:pt idx="5">
                  <c:v>8.5714285714285701E-2</c:v>
                </c:pt>
                <c:pt idx="6">
                  <c:v>0</c:v>
                </c:pt>
              </c:numCache>
            </c:numRef>
          </c:val>
          <c:extLst>
            <c:ext xmlns:c16="http://schemas.microsoft.com/office/drawing/2014/chart" uri="{C3380CC4-5D6E-409C-BE32-E72D297353CC}">
              <c16:uniqueId val="{00000002-8E7C-4586-AF38-DB1EBFB5BBAB}"/>
            </c:ext>
          </c:extLst>
        </c:ser>
        <c:ser>
          <c:idx val="3"/>
          <c:order val="3"/>
          <c:tx>
            <c:strRef>
              <c:f>'Bar Charts'!$E$3:$E$4</c:f>
              <c:strCache>
                <c:ptCount val="1"/>
                <c:pt idx="0">
                  <c:v>SOA</c:v>
                </c:pt>
              </c:strCache>
            </c:strRef>
          </c:tx>
          <c:invertIfNegative val="0"/>
          <c:dLbls>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Charts'!$E$5:$E$12</c:f>
              <c:numCache>
                <c:formatCode>0%</c:formatCode>
                <c:ptCount val="7"/>
                <c:pt idx="0">
                  <c:v>6.0967379077615323E-3</c:v>
                </c:pt>
                <c:pt idx="1">
                  <c:v>4.8512669849430767E-3</c:v>
                </c:pt>
                <c:pt idx="2">
                  <c:v>1.0857142857142841E-2</c:v>
                </c:pt>
                <c:pt idx="3">
                  <c:v>1.3333333333333334E-2</c:v>
                </c:pt>
                <c:pt idx="4">
                  <c:v>1.2999999999999998E-2</c:v>
                </c:pt>
                <c:pt idx="5">
                  <c:v>4.0000000000000008E-2</c:v>
                </c:pt>
                <c:pt idx="6">
                  <c:v>0</c:v>
                </c:pt>
              </c:numCache>
            </c:numRef>
          </c:val>
          <c:extLst>
            <c:ext xmlns:c16="http://schemas.microsoft.com/office/drawing/2014/chart" uri="{C3380CC4-5D6E-409C-BE32-E72D297353CC}">
              <c16:uniqueId val="{00000003-8E7C-4586-AF38-DB1EBFB5BBAB}"/>
            </c:ext>
          </c:extLst>
        </c:ser>
        <c:dLbls>
          <c:showLegendKey val="0"/>
          <c:showVal val="0"/>
          <c:showCatName val="0"/>
          <c:showSerName val="0"/>
          <c:showPercent val="0"/>
          <c:showBubbleSize val="0"/>
        </c:dLbls>
        <c:gapWidth val="50"/>
        <c:overlap val="100"/>
        <c:axId val="185854288"/>
        <c:axId val="185854680"/>
      </c:barChart>
      <c:catAx>
        <c:axId val="185854288"/>
        <c:scaling>
          <c:orientation val="minMax"/>
        </c:scaling>
        <c:delete val="0"/>
        <c:axPos val="b"/>
        <c:numFmt formatCode="General" sourceLinked="0"/>
        <c:majorTickMark val="out"/>
        <c:minorTickMark val="none"/>
        <c:tickLblPos val="nextTo"/>
        <c:txPr>
          <a:bodyPr/>
          <a:lstStyle/>
          <a:p>
            <a:pPr>
              <a:defRPr>
                <a:latin typeface="Gill Sans MT" panose="020B0502020104020203" pitchFamily="34" charset="0"/>
              </a:defRPr>
            </a:pPr>
            <a:endParaRPr lang="en-US"/>
          </a:p>
        </c:txPr>
        <c:crossAx val="185854680"/>
        <c:crosses val="autoZero"/>
        <c:auto val="1"/>
        <c:lblAlgn val="ctr"/>
        <c:lblOffset val="100"/>
        <c:noMultiLvlLbl val="0"/>
      </c:catAx>
      <c:valAx>
        <c:axId val="185854680"/>
        <c:scaling>
          <c:orientation val="minMax"/>
          <c:max val="1"/>
        </c:scaling>
        <c:delete val="0"/>
        <c:axPos val="l"/>
        <c:majorGridlines/>
        <c:numFmt formatCode="0%" sourceLinked="0"/>
        <c:majorTickMark val="out"/>
        <c:minorTickMark val="none"/>
        <c:tickLblPos val="nextTo"/>
        <c:txPr>
          <a:bodyPr/>
          <a:lstStyle/>
          <a:p>
            <a:pPr>
              <a:defRPr>
                <a:latin typeface="Gill Sans MT" panose="020B0502020104020203" pitchFamily="34" charset="0"/>
              </a:defRPr>
            </a:pPr>
            <a:endParaRPr lang="en-US"/>
          </a:p>
        </c:txPr>
        <c:crossAx val="185854288"/>
        <c:crosses val="autoZero"/>
        <c:crossBetween val="between"/>
      </c:valAx>
    </c:plotArea>
    <c:legend>
      <c:legendPos val="t"/>
      <c:overlay val="0"/>
      <c:txPr>
        <a:bodyPr/>
        <a:lstStyle/>
        <a:p>
          <a:pPr>
            <a:defRPr>
              <a:latin typeface="Gill Sans MT" panose="020B0502020104020203" pitchFamily="34" charset="0"/>
            </a:defRPr>
          </a:pPr>
          <a:endParaRPr lang="en-US"/>
        </a:p>
      </c:txPr>
    </c:legend>
    <c:plotVisOnly val="1"/>
    <c:dispBlanksAs val="gap"/>
    <c:showDLblsOverMax val="0"/>
  </c:chart>
  <c:spPr>
    <a:solidFill>
      <a:srgbClr val="FFFFFF"/>
    </a:solidFill>
    <a:ln>
      <a:noFill/>
    </a:ln>
  </c:spPr>
  <c:externalData r:id="rId2">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[CMM Survey Analysis_sample data.xlsx]Bar Charts!PivotTable1</c:name>
    <c:fmtId val="56"/>
  </c:pivotSource>
  <c:chart>
    <c:autoTitleDeleted val="0"/>
    <c:pivotFmts>
      <c:pivotFmt>
        <c:idx val="0"/>
      </c:pivotFmt>
      <c:pivotFmt>
        <c:idx val="1"/>
      </c:pivotFmt>
      <c:pivotFmt>
        <c:idx val="2"/>
      </c:pivotFmt>
      <c:pivotFmt>
        <c:idx val="3"/>
      </c:pivotFmt>
      <c:pivotFmt>
        <c:idx val="4"/>
      </c:pivotFmt>
      <c:pivotFmt>
        <c:idx val="5"/>
      </c:pivotFmt>
      <c:pivotFmt>
        <c:idx val="6"/>
      </c:pivotFmt>
      <c:pivotFmt>
        <c:idx val="7"/>
      </c:pivotFmt>
      <c:pivotFmt>
        <c:idx val="8"/>
      </c:pivotFmt>
      <c:pivotFmt>
        <c:idx val="9"/>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0"/>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1"/>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2"/>
        <c:marker>
          <c:symbol val="none"/>
        </c:marker>
        <c:dLbl>
          <c:idx val="0"/>
          <c:numFmt formatCode="0%" sourceLinked="0"/>
          <c:spPr>
            <a:noFill/>
            <a:ln>
              <a:noFill/>
            </a:ln>
            <a:effectLst/>
          </c:spPr>
          <c:txPr>
            <a:bodyPr wrap="square" lIns="38100" tIns="19050" rIns="38100" bIns="19050" anchor="ctr">
              <a:spAutoFit/>
            </a:bodyPr>
            <a:lstStyle/>
            <a:p>
              <a:pPr>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3"/>
        <c:dLbl>
          <c:idx val="0"/>
          <c:delete val="1"/>
          <c:extLst>
            <c:ext xmlns:c15="http://schemas.microsoft.com/office/drawing/2012/chart" uri="{CE6537A1-D6FC-4f65-9D91-7224C49458BB}"/>
          </c:extLst>
        </c:dLbl>
      </c:pivotFmt>
      <c:pivotFmt>
        <c:idx val="14"/>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5"/>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6"/>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7"/>
        <c:marker>
          <c:symbol val="none"/>
        </c:marker>
        <c:dLbl>
          <c:idx val="0"/>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18"/>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9"/>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0"/>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1"/>
        <c:marker>
          <c:symbol val="none"/>
        </c:marker>
        <c:dLbl>
          <c:idx val="0"/>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
        <c:idx val="22"/>
        <c:marker>
          <c:symbol val="none"/>
        </c:marker>
        <c:dLbl>
          <c:idx val="0"/>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3"/>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4"/>
        <c:marker>
          <c:symbol val="none"/>
        </c:marker>
        <c:dLbl>
          <c:idx val="0"/>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5"/>
        <c:marker>
          <c:symbol val="none"/>
        </c:marker>
        <c:dLbl>
          <c:idx val="0"/>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stacked"/>
        <c:varyColors val="0"/>
        <c:ser>
          <c:idx val="0"/>
          <c:order val="0"/>
          <c:tx>
            <c:strRef>
              <c:f>'Bar Charts'!$B$3:$B$4</c:f>
              <c:strCache>
                <c:ptCount val="1"/>
                <c:pt idx="0">
                  <c:v>Basic</c:v>
                </c:pt>
              </c:strCache>
            </c:strRef>
          </c:tx>
          <c:invertIfNegative val="0"/>
          <c:dLbls>
            <c:numFmt formatCode="0%" sourceLinked="0"/>
            <c:spPr>
              <a:noFill/>
              <a:ln>
                <a:noFill/>
              </a:ln>
              <a:effectLst/>
            </c:spPr>
            <c:txPr>
              <a:bodyPr wrap="square" lIns="38100" tIns="19050" rIns="38100" bIns="19050" anchor="ctr">
                <a:spAutoFit/>
              </a:bodyPr>
              <a:lstStyle/>
              <a:p>
                <a:pPr>
                  <a:defRPr b="0">
                    <a:solidFill>
                      <a:schemeClr val="bg1"/>
                    </a:solidFill>
                    <a:latin typeface="Gill Sans MT" panose="020B050202010402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Charts'!$B$5:$B$12</c:f>
              <c:numCache>
                <c:formatCode>0%</c:formatCode>
                <c:ptCount val="7"/>
                <c:pt idx="0">
                  <c:v>0.2163753115766191</c:v>
                </c:pt>
                <c:pt idx="1">
                  <c:v>0.15725372265606058</c:v>
                </c:pt>
                <c:pt idx="2">
                  <c:v>0.30515723270440226</c:v>
                </c:pt>
                <c:pt idx="3">
                  <c:v>0.33176100628930821</c:v>
                </c:pt>
                <c:pt idx="4">
                  <c:v>0.37304147465437781</c:v>
                </c:pt>
                <c:pt idx="5">
                  <c:v>0.46543778801843311</c:v>
                </c:pt>
                <c:pt idx="6">
                  <c:v>0.70370370370370372</c:v>
                </c:pt>
              </c:numCache>
            </c:numRef>
          </c:val>
          <c:extLst>
            <c:ext xmlns:c16="http://schemas.microsoft.com/office/drawing/2014/chart" uri="{C3380CC4-5D6E-409C-BE32-E72D297353CC}">
              <c16:uniqueId val="{00000000-7B7E-4088-9839-FD3E81E30754}"/>
            </c:ext>
          </c:extLst>
        </c:ser>
        <c:ser>
          <c:idx val="1"/>
          <c:order val="1"/>
          <c:tx>
            <c:strRef>
              <c:f>'Bar Charts'!$C$3:$C$4</c:f>
              <c:strCache>
                <c:ptCount val="1"/>
                <c:pt idx="0">
                  <c:v>Intermediate</c:v>
                </c:pt>
              </c:strCache>
            </c:strRef>
          </c:tx>
          <c:invertIfNegative val="0"/>
          <c:dLbls>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Charts'!$C$5:$C$12</c:f>
              <c:numCache>
                <c:formatCode>0%</c:formatCode>
                <c:ptCount val="7"/>
                <c:pt idx="0">
                  <c:v>9.9820798262286223E-2</c:v>
                </c:pt>
                <c:pt idx="1">
                  <c:v>8.2556510947611045E-2</c:v>
                </c:pt>
                <c:pt idx="2">
                  <c:v>0.1437931034482757</c:v>
                </c:pt>
                <c:pt idx="3">
                  <c:v>0.14599999999999999</c:v>
                </c:pt>
                <c:pt idx="4">
                  <c:v>0.15333333333333335</c:v>
                </c:pt>
                <c:pt idx="5">
                  <c:v>0.24166666666666667</c:v>
                </c:pt>
                <c:pt idx="6">
                  <c:v>0.12</c:v>
                </c:pt>
              </c:numCache>
            </c:numRef>
          </c:val>
          <c:extLst>
            <c:ext xmlns:c16="http://schemas.microsoft.com/office/drawing/2014/chart" uri="{C3380CC4-5D6E-409C-BE32-E72D297353CC}">
              <c16:uniqueId val="{00000001-7B7E-4088-9839-FD3E81E30754}"/>
            </c:ext>
          </c:extLst>
        </c:ser>
        <c:ser>
          <c:idx val="2"/>
          <c:order val="2"/>
          <c:tx>
            <c:strRef>
              <c:f>'Bar Charts'!$D$3:$D$4</c:f>
              <c:strCache>
                <c:ptCount val="1"/>
                <c:pt idx="0">
                  <c:v>Advanced</c:v>
                </c:pt>
              </c:strCache>
            </c:strRef>
          </c:tx>
          <c:invertIfNegative val="0"/>
          <c:dLbls>
            <c:numFmt formatCode="0%" sourceLinked="0"/>
            <c:spPr>
              <a:noFill/>
              <a:ln>
                <a:noFill/>
              </a:ln>
              <a:effectLst/>
            </c:spPr>
            <c:txPr>
              <a:bodyPr wrap="square" lIns="38100" tIns="19050" rIns="38100" bIns="19050" anchor="ctr">
                <a:spAutoFit/>
              </a:bodyPr>
              <a:lstStyle/>
              <a:p>
                <a:pPr>
                  <a:defRPr>
                    <a:solidFill>
                      <a:schemeClr val="bg1"/>
                    </a:solidFill>
                    <a:latin typeface="Gill Sans MT" panose="020B0502020104020203" pitchFamily="34" charset="0"/>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Charts'!$D$5:$D$12</c:f>
              <c:numCache>
                <c:formatCode>0%</c:formatCode>
                <c:ptCount val="7"/>
                <c:pt idx="0">
                  <c:v>2.372703412073492E-2</c:v>
                </c:pt>
                <c:pt idx="1">
                  <c:v>1.7120822622107967E-2</c:v>
                </c:pt>
                <c:pt idx="2">
                  <c:v>4.0999999999999974E-2</c:v>
                </c:pt>
                <c:pt idx="3">
                  <c:v>5.3750000000000006E-2</c:v>
                </c:pt>
                <c:pt idx="4">
                  <c:v>5.4642857142857132E-2</c:v>
                </c:pt>
                <c:pt idx="5">
                  <c:v>8.5714285714285701E-2</c:v>
                </c:pt>
                <c:pt idx="6">
                  <c:v>0</c:v>
                </c:pt>
              </c:numCache>
            </c:numRef>
          </c:val>
          <c:extLst>
            <c:ext xmlns:c16="http://schemas.microsoft.com/office/drawing/2014/chart" uri="{C3380CC4-5D6E-409C-BE32-E72D297353CC}">
              <c16:uniqueId val="{00000002-7B7E-4088-9839-FD3E81E30754}"/>
            </c:ext>
          </c:extLst>
        </c:ser>
        <c:ser>
          <c:idx val="3"/>
          <c:order val="3"/>
          <c:tx>
            <c:strRef>
              <c:f>'Bar Charts'!$E$3:$E$4</c:f>
              <c:strCache>
                <c:ptCount val="1"/>
                <c:pt idx="0">
                  <c:v>SOA</c:v>
                </c:pt>
              </c:strCache>
            </c:strRef>
          </c:tx>
          <c:invertIfNegative val="0"/>
          <c:dLbls>
            <c:numFmt formatCode="0%" sourceLinked="0"/>
            <c:spPr>
              <a:noFill/>
              <a:ln>
                <a:noFill/>
              </a:ln>
              <a:effectLst/>
            </c:spPr>
            <c:txPr>
              <a:bodyPr wrap="square" lIns="38100" tIns="19050" rIns="38100" bIns="19050" anchor="ctr">
                <a:spAutoFit/>
              </a:bodyPr>
              <a:lstStyle/>
              <a:p>
                <a:pPr>
                  <a:defRPr>
                    <a:latin typeface="Gill Sans MT" panose="020B0502020104020203" pitchFamily="34" charset="0"/>
                  </a:defRPr>
                </a:pPr>
                <a:endParaRPr lang="en-US"/>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'Bar Charts'!$A$5:$A$12</c:f>
              <c:strCache>
                <c:ptCount val="7"/>
                <c:pt idx="0">
                  <c:v>Health centers</c:v>
                </c:pt>
                <c:pt idx="1">
                  <c:v>Health posts</c:v>
                </c:pt>
                <c:pt idx="2">
                  <c:v>District Hospitals</c:v>
                </c:pt>
                <c:pt idx="3">
                  <c:v>Regional Hospitals</c:v>
                </c:pt>
                <c:pt idx="4">
                  <c:v>RMS</c:v>
                </c:pt>
                <c:pt idx="5">
                  <c:v>CMS</c:v>
                </c:pt>
                <c:pt idx="6">
                  <c:v>MOH</c:v>
                </c:pt>
              </c:strCache>
            </c:strRef>
          </c:cat>
          <c:val>
            <c:numRef>
              <c:f>'Bar Charts'!$E$5:$E$12</c:f>
              <c:numCache>
                <c:formatCode>0%</c:formatCode>
                <c:ptCount val="7"/>
                <c:pt idx="0">
                  <c:v>6.0967379077615323E-3</c:v>
                </c:pt>
                <c:pt idx="1">
                  <c:v>4.8512669849430767E-3</c:v>
                </c:pt>
                <c:pt idx="2">
                  <c:v>1.0857142857142841E-2</c:v>
                </c:pt>
                <c:pt idx="3">
                  <c:v>1.3333333333333334E-2</c:v>
                </c:pt>
                <c:pt idx="4">
                  <c:v>1.2999999999999998E-2</c:v>
                </c:pt>
                <c:pt idx="5">
                  <c:v>4.0000000000000008E-2</c:v>
                </c:pt>
                <c:pt idx="6">
                  <c:v>0</c:v>
                </c:pt>
              </c:numCache>
            </c:numRef>
          </c:val>
          <c:extLst>
            <c:ext xmlns:c16="http://schemas.microsoft.com/office/drawing/2014/chart" uri="{C3380CC4-5D6E-409C-BE32-E72D297353CC}">
              <c16:uniqueId val="{00000003-7B7E-4088-9839-FD3E81E30754}"/>
            </c:ext>
          </c:extLst>
        </c:ser>
        <c:dLbls>
          <c:showLegendKey val="0"/>
          <c:showVal val="0"/>
          <c:showCatName val="0"/>
          <c:showSerName val="0"/>
          <c:showPercent val="0"/>
          <c:showBubbleSize val="0"/>
        </c:dLbls>
        <c:gapWidth val="50"/>
        <c:overlap val="100"/>
        <c:axId val="185854288"/>
        <c:axId val="185854680"/>
      </c:barChart>
      <c:catAx>
        <c:axId val="185854288"/>
        <c:scaling>
          <c:orientation val="minMax"/>
        </c:scaling>
        <c:delete val="0"/>
        <c:axPos val="b"/>
        <c:numFmt formatCode="General" sourceLinked="0"/>
        <c:majorTickMark val="out"/>
        <c:minorTickMark val="none"/>
        <c:tickLblPos val="nextTo"/>
        <c:txPr>
          <a:bodyPr/>
          <a:lstStyle/>
          <a:p>
            <a:pPr>
              <a:defRPr>
                <a:latin typeface="Gill Sans MT" panose="020B0502020104020203" pitchFamily="34" charset="0"/>
              </a:defRPr>
            </a:pPr>
            <a:endParaRPr lang="en-US"/>
          </a:p>
        </c:txPr>
        <c:crossAx val="185854680"/>
        <c:crosses val="autoZero"/>
        <c:auto val="1"/>
        <c:lblAlgn val="ctr"/>
        <c:lblOffset val="100"/>
        <c:noMultiLvlLbl val="0"/>
      </c:catAx>
      <c:valAx>
        <c:axId val="185854680"/>
        <c:scaling>
          <c:orientation val="minMax"/>
          <c:max val="1"/>
        </c:scaling>
        <c:delete val="0"/>
        <c:axPos val="l"/>
        <c:majorGridlines/>
        <c:numFmt formatCode="0%" sourceLinked="0"/>
        <c:majorTickMark val="out"/>
        <c:minorTickMark val="none"/>
        <c:tickLblPos val="nextTo"/>
        <c:txPr>
          <a:bodyPr/>
          <a:lstStyle/>
          <a:p>
            <a:pPr>
              <a:defRPr>
                <a:latin typeface="Gill Sans MT" panose="020B0502020104020203" pitchFamily="34" charset="0"/>
              </a:defRPr>
            </a:pPr>
            <a:endParaRPr lang="en-US"/>
          </a:p>
        </c:txPr>
        <c:crossAx val="185854288"/>
        <c:crosses val="autoZero"/>
        <c:crossBetween val="between"/>
      </c:valAx>
    </c:plotArea>
    <c:legend>
      <c:legendPos val="t"/>
      <c:overlay val="0"/>
      <c:txPr>
        <a:bodyPr/>
        <a:lstStyle/>
        <a:p>
          <a:pPr>
            <a:defRPr>
              <a:latin typeface="Gill Sans MT" panose="020B0502020104020203" pitchFamily="34" charset="0"/>
            </a:defRPr>
          </a:pPr>
          <a:endParaRPr lang="en-US"/>
        </a:p>
      </c:txPr>
    </c:legend>
    <c:plotVisOnly val="1"/>
    <c:dispBlanksAs val="gap"/>
    <c:showDLblsOverMax val="0"/>
  </c:chart>
  <c:spPr>
    <a:solidFill>
      <a:srgbClr val="FFFFFF"/>
    </a:solidFill>
    <a:ln>
      <a:noFill/>
    </a:ln>
  </c:spPr>
  <c:externalData r:id="rId2">
    <c:autoUpdate val="0"/>
  </c:externalData>
  <c:extLst>
    <c:ext xmlns:c14="http://schemas.microsoft.com/office/drawing/2007/8/2/chart" uri="{781A3756-C4B2-4CAC-9D66-4F8BD8637D16}">
      <c14:pivotOptions>
        <c14:dropZoneFilter val="1"/>
        <c14:dropZoneCategories val="1"/>
        <c14:dropZoneData val="1"/>
        <c14:dropZoneSeries val="1"/>
      </c14:pivotOptions>
    </c:ext>
  </c:extLst>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73660824-2661-4AAF-83E9-9A05F9C7C241}"/>
              </a:ext>
            </a:extLst>
          </p:cNvPr>
          <p:cNvSpPr>
            <a:spLocks noGrp="1" noRot="1" noChangeAspect="1" noChangeArrowheads="1" noTextEdit="1"/>
          </p:cNvSpPr>
          <p:nvPr>
            <p:ph type="sldImg"/>
          </p:nvPr>
        </p:nvSpPr>
        <p:spPr>
          <a:ln/>
        </p:spPr>
      </p:sp>
      <p:sp>
        <p:nvSpPr>
          <p:cNvPr id="92163" name="Notes Placeholder 2">
            <a:extLst>
              <a:ext uri="{FF2B5EF4-FFF2-40B4-BE49-F238E27FC236}">
                <a16:creationId xmlns:a16="http://schemas.microsoft.com/office/drawing/2014/main" id="{DF39C8AC-AC7A-4338-8D33-F12FC7942217}"/>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92164" name="Slide Number Placeholder 3">
            <a:extLst>
              <a:ext uri="{FF2B5EF4-FFF2-40B4-BE49-F238E27FC236}">
                <a16:creationId xmlns:a16="http://schemas.microsoft.com/office/drawing/2014/main" id="{ED019E65-EDAC-4E58-940A-D794522AB9A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1A7E096-2942-4028-8416-D28F9EB3351E}"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90993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Descriptive questions</a:t>
            </a:r>
            <a:r>
              <a:rPr lang="en-US" baseline="0" dirty="0"/>
              <a:t> provide information by response rate but do not affect the scoring to a maturity level. Note that if multiple responses are allowed, the sum of the percentages in the right hand column can be greater than 100%.</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0605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u="sng" kern="1200" dirty="0">
                <a:solidFill>
                  <a:schemeClr val="tx1"/>
                </a:solidFill>
                <a:effectLst/>
                <a:latin typeface="+mn-lt"/>
                <a:ea typeface="+mn-ea"/>
                <a:cs typeface="+mn-cs"/>
              </a:rPr>
              <a:t>“Other: Specify” responses</a:t>
            </a:r>
            <a:r>
              <a:rPr lang="en-US" sz="1200" kern="1200" dirty="0">
                <a:solidFill>
                  <a:schemeClr val="tx1"/>
                </a:solidFill>
                <a:effectLst/>
                <a:latin typeface="+mn-lt"/>
                <a:ea typeface="+mn-ea"/>
                <a:cs typeface="+mn-cs"/>
              </a:rPr>
              <a:t>: Some multiple response questions have an ‘other’ category which then allow the respondent to state what the ‘other’ might be. Because question / answer categories are pre-defined, it is not always straightforward how to deal with these answers. Three approaches can be employed.</a:t>
            </a:r>
          </a:p>
          <a:p>
            <a:r>
              <a:rPr lang="en-US" sz="1200"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First, the text answers for the “other” should be assessed to determine whether or not the response is a reasonable approximation of another answer category (e.g., ‘bookshelves’ is specified, while another answer option is ‘shelves’).  The examination should be done routinely during data collection so that clarification can be sought from the data collectors as needed. In these cases, the answer category for which the specified ‘other’ is a reasonable approximation should be answered as present.</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Second, text answers for the “other” may be frequently the same/similar, not a reasonable approximation of another answer category, </a:t>
            </a:r>
            <a:r>
              <a:rPr lang="en-US" sz="1200" i="1" kern="1200" dirty="0">
                <a:solidFill>
                  <a:schemeClr val="tx1"/>
                </a:solidFill>
                <a:effectLst/>
                <a:latin typeface="+mn-lt"/>
                <a:ea typeface="+mn-ea"/>
                <a:cs typeface="+mn-cs"/>
              </a:rPr>
              <a:t>and </a:t>
            </a:r>
            <a:r>
              <a:rPr lang="en-US" sz="1200" kern="1200" dirty="0">
                <a:solidFill>
                  <a:schemeClr val="tx1"/>
                </a:solidFill>
                <a:effectLst/>
                <a:latin typeface="+mn-lt"/>
                <a:ea typeface="+mn-ea"/>
                <a:cs typeface="+mn-cs"/>
              </a:rPr>
              <a:t>deemed by the assessment team to be an important input/process/etc. not elsewhere captured in the survey. In these cases, a new answer response should be created for the answers that are the same/similar. If necessary, this new answer response can be assigned to a maturity category (although note that the automatic calculation templates provided as part of the NSCA 2.0 will not be able to accommodate this decision).</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Third, text answers for the “other” may not be a reasonable approximation of another answer category, be rare (one or two respondents only) </a:t>
            </a:r>
            <a:r>
              <a:rPr lang="en-US" sz="1200" i="1" kern="1200" dirty="0">
                <a:solidFill>
                  <a:schemeClr val="tx1"/>
                </a:solidFill>
                <a:effectLst/>
                <a:latin typeface="+mn-lt"/>
                <a:ea typeface="+mn-ea"/>
                <a:cs typeface="+mn-cs"/>
              </a:rPr>
              <a:t>and/or </a:t>
            </a:r>
            <a:r>
              <a:rPr lang="en-US" sz="1200" kern="1200" dirty="0">
                <a:solidFill>
                  <a:schemeClr val="tx1"/>
                </a:solidFill>
                <a:effectLst/>
                <a:latin typeface="+mn-lt"/>
                <a:ea typeface="+mn-ea"/>
                <a:cs typeface="+mn-cs"/>
              </a:rPr>
              <a:t>deemed by the assessment team to not be an important input/process/etc. In these cases, the answers may be either ignored, or treated as a descriptive question.</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dirty="0">
                <a:solidFill>
                  <a:schemeClr val="tx1"/>
                </a:solidFill>
                <a:effectLst/>
                <a:latin typeface="+mn-lt"/>
                <a:ea typeface="+mn-ea"/>
                <a:cs typeface="+mn-cs"/>
              </a:rPr>
              <a:t>Physical verification questions</a:t>
            </a:r>
            <a:r>
              <a:rPr lang="en-US" sz="1200" kern="1200" dirty="0">
                <a:solidFill>
                  <a:schemeClr val="tx1"/>
                </a:solidFill>
                <a:effectLst/>
                <a:latin typeface="+mn-lt"/>
                <a:ea typeface="+mn-ea"/>
                <a:cs typeface="+mn-cs"/>
              </a:rPr>
              <a:t>: In some cases initial questions are verified by examining a physical item. Where applicable, the physical verification is used in lieu of the question itself. That is, if an item could not be physically verified, it is not counted as being in place , even if the response to the initial question was ‘yes’.</a:t>
            </a:r>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3823886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above slides define how answers are ‘coded’ as ‘counting’ towards the overall score</a:t>
            </a:r>
            <a:r>
              <a:rPr lang="en-US" baseline="0" dirty="0"/>
              <a:t> (or not). This section deals with how to then take all of these answers and calculate and overall score for each module in the CMM survey.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Each module in the CMM is scored separately.</a:t>
            </a:r>
            <a:r>
              <a:rPr lang="en-US" baseline="0" dirty="0"/>
              <a:t> There is not an overall score across modules. Within each module, there is at least one question from each of the four ‘scored’ maturity categories (there may or may not be one or more descriptive questions in a module). When calculating the score for a module, all the items/processes tagged as ‘basic’ contribute 50% to the total score, all the intermediate items/processes contribute 30% to the total score, all the advanced items/processes contribute 15% to the total score, and all the state of the art items/processes contribute 5% to the total score. Thus, it is possible to have a maturity score of 80% by having all basic and intermediate items in place. It is also possible to have a maturity score of 80% and be missing some basic/intermediate items/processes if there are enough advanced / state of the art items/processes in place to make up (in terms of the scoring) for the missing basic/intermediate items/processes.</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3437978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Each question</a:t>
            </a:r>
            <a:r>
              <a:rPr lang="en-US" baseline="0" dirty="0"/>
              <a:t> in each module is then given a unique ‘weight’ – they ‘contributes’ a different amount to the overall maturity score depending on what category it is in and how many other questions are in that category. In the example above (for referral hospitals), a basic question in the Financial sustainability module contributes 7.6% to the overall scores, while for Policy &amp; Governance, one basic question contributes 5.6% to the overall score. Note the marked difference between the ‘weights’ for each question for the intermediate and advanced maturity categories between the two modules. Also note that for the policy &amp; governance module, the one intermediate question contributes 30% to the overall score – interpretation of results for policy &amp; governance needs to be done with care and awareness of the potential weights of individual questions. This issue is further discussed later in the presentation.</a:t>
            </a:r>
            <a:endParaRPr lang="en-US" dirty="0"/>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15</a:t>
            </a:fld>
            <a:endParaRPr lang="en-US"/>
          </a:p>
        </p:txBody>
      </p:sp>
    </p:spTree>
    <p:extLst>
      <p:ext uri="{BB962C8B-B14F-4D97-AF65-F5344CB8AC3E}">
        <p14:creationId xmlns:p14="http://schemas.microsoft.com/office/powerpoint/2010/main" val="1729907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Scores are useful for identifying areas of greater or lesser maturity, but should not be used ‘blindly’. The following section gives some guidance on how to interpret and use the maturity</a:t>
            </a:r>
            <a:r>
              <a:rPr lang="en-US" baseline="0" dirty="0"/>
              <a:t> scores once they have been calculated.</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16</a:t>
            </a:fld>
            <a:endParaRPr lang="en-US"/>
          </a:p>
        </p:txBody>
      </p:sp>
    </p:spTree>
    <p:extLst>
      <p:ext uri="{BB962C8B-B14F-4D97-AF65-F5344CB8AC3E}">
        <p14:creationId xmlns:p14="http://schemas.microsoft.com/office/powerpoint/2010/main" val="540375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Scores reflect the maturity of various aspects and components of the supply chain</a:t>
            </a:r>
            <a:r>
              <a:rPr lang="en-US" baseline="0" dirty="0"/>
              <a:t> as measured against ‘best practices’ or the ‘state of the art’, as defined within the CMM survey. Countries may not, and generally are not expected to, have ‘perfect scores’. Rather, the scores for the basis for identifying areas of relatively greater or lesser maturity, and the goal generally should be to equalize maturity across the supply chain and/or raise all parts of the supply chain to an minimum level first (before trying to increase the maturity of parts of the supply chain that already have demonstrated a higher maturity than other parts of the supply chain).</a:t>
            </a:r>
          </a:p>
          <a:p>
            <a:endParaRPr lang="en-US" baseline="0" dirty="0"/>
          </a:p>
          <a:p>
            <a:r>
              <a:rPr lang="en-US" baseline="0" dirty="0"/>
              <a:t>Within the supply chain, different levels have different standards. The scores reflect these different standards, meaning that the scores are not ‘absolute’ but ‘relative’ to the ‘best practices’ or the ‘state of the art’ for a particular component of the supply chain. This issue is revisited in the next slides.</a:t>
            </a:r>
          </a:p>
          <a:p>
            <a:endParaRPr lang="en-US" baseline="0" dirty="0"/>
          </a:p>
          <a:p>
            <a:r>
              <a:rPr lang="en-US" baseline="0" dirty="0"/>
              <a:t>While the CMM survey provides an in-depth assessment of supply chain maturity, by necessity it could not cover every single input or process that might be relevant to the supply chain. It is an approximate estimate of maturity, and, especially at SDPs, referral hospitals, intermediate warehouses, etc. the results are subject to sampling error. Thus, the scores provide a basis for target setting and rough comparisons, the scores themselves do not necessarily lead to concrete recommendations. Thus, assessment teams will need to review the underlying data to come to a deeper understanding of why scores are higher or lower in certain areas/aspects than other areas/aspects.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17</a:t>
            </a:fld>
            <a:endParaRPr lang="en-US"/>
          </a:p>
        </p:txBody>
      </p:sp>
    </p:spTree>
    <p:extLst>
      <p:ext uri="{BB962C8B-B14F-4D97-AF65-F5344CB8AC3E}">
        <p14:creationId xmlns:p14="http://schemas.microsoft.com/office/powerpoint/2010/main" val="2257842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Different levels of the supply chain have different CMM surveys, with have a different number</a:t>
            </a:r>
            <a:r>
              <a:rPr lang="en-US" baseline="0" dirty="0"/>
              <a:t> of questions and in some cases a different maturity category for the same question. For example, if warehouses have a lower maturity score than SDPs, this could be because the standard for warehouses is higher than for SDPs as well as they may simply have less inputs/processes in place.</a:t>
            </a:r>
            <a:endParaRPr lang="en-US" dirty="0"/>
          </a:p>
          <a:p>
            <a:endParaRPr lang="en-US" dirty="0"/>
          </a:p>
          <a:p>
            <a:r>
              <a:rPr lang="en-US" dirty="0"/>
              <a:t>Thus, different levels of the supply chain have:</a:t>
            </a:r>
          </a:p>
          <a:p>
            <a:pPr marL="228600" indent="-228600">
              <a:buAutoNum type="arabicPeriod"/>
            </a:pPr>
            <a:r>
              <a:rPr lang="en-US" baseline="0" dirty="0"/>
              <a:t>Different questions</a:t>
            </a:r>
          </a:p>
          <a:p>
            <a:pPr marL="228600" indent="-228600">
              <a:buAutoNum type="arabicPeriod"/>
            </a:pPr>
            <a:r>
              <a:rPr lang="en-US" baseline="0" dirty="0"/>
              <a:t>Different numbers of questions</a:t>
            </a:r>
          </a:p>
          <a:p>
            <a:pPr marL="228600" indent="-228600">
              <a:buAutoNum type="arabicPeriod"/>
            </a:pPr>
            <a:r>
              <a:rPr lang="en-US" baseline="0" dirty="0"/>
              <a:t>Different maturity categories for the same or similar questions.</a:t>
            </a:r>
          </a:p>
          <a:p>
            <a:pPr marL="0" indent="0">
              <a:buNone/>
            </a:pPr>
            <a:endParaRPr lang="en-US" baseline="0" dirty="0"/>
          </a:p>
          <a:p>
            <a:pPr marL="0" indent="0">
              <a:buNone/>
            </a:pPr>
            <a:r>
              <a:rPr lang="en-US" baseline="0" dirty="0"/>
              <a:t>Typically, higher levels of the health system are expected to have more items/processes than lower levels of the health system. Thus, higher levels may have ‘more’ items/processes than lower levels, but still receive a lower maturity score (compared to the expected maturity for that level of the supply chain)– this is illustrated on the next slide.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18</a:t>
            </a:fld>
            <a:endParaRPr lang="en-US"/>
          </a:p>
        </p:txBody>
      </p:sp>
    </p:spTree>
    <p:extLst>
      <p:ext uri="{BB962C8B-B14F-4D97-AF65-F5344CB8AC3E}">
        <p14:creationId xmlns:p14="http://schemas.microsoft.com/office/powerpoint/2010/main" val="396912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slides illustrates the point made on the previous</a:t>
            </a:r>
            <a:r>
              <a:rPr lang="en-US" baseline="0" dirty="0"/>
              <a:t> slide.</a:t>
            </a:r>
          </a:p>
          <a:p>
            <a:endParaRPr lang="en-US" baseline="0" dirty="0"/>
          </a:p>
          <a:p>
            <a:r>
              <a:rPr lang="en-US" dirty="0"/>
              <a:t>Suppose</a:t>
            </a:r>
            <a:r>
              <a:rPr lang="en-US" baseline="0" dirty="0"/>
              <a:t> there are 6 basic questions at a Health Center and 12 basic questions at the warehouse. In this illustration, you can see the health center scores higher but the warehouse may have everything that the health center has. The basic criteria for a warehouse may be higher than the health center – the ‘bar’ is set higher for warehouses than for health centers. </a:t>
            </a:r>
          </a:p>
          <a:p>
            <a:endParaRPr lang="en-US" baseline="0" dirty="0"/>
          </a:p>
          <a:p>
            <a:r>
              <a:rPr lang="en-US" baseline="0" dirty="0"/>
              <a:t>Thus, simply comparing the scores you may conclude that warehouses have ‘less’ than health centers, when this may not be the case. The results should be interpreted in relation to the overall standard, rather than simply comparing the absolute scores.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0815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Returning</a:t>
            </a:r>
            <a:r>
              <a:rPr lang="en-US" baseline="0" dirty="0"/>
              <a:t> to the point introduced on slide 16, differences in scores between different modules may not be ‘equal’ in terms of the number of inputs/processes missing or in place. That is, missing one item for one module may affect the score more than missing one item in another module.</a:t>
            </a:r>
          </a:p>
          <a:p>
            <a:endParaRPr lang="en-US" baseline="0" dirty="0"/>
          </a:p>
          <a:p>
            <a:r>
              <a:rPr lang="en-US" baseline="0" dirty="0"/>
              <a:t>This happens because there are a different number of questions in each maturity category across the modules. Some aspects of the supply chain are more complex or require more inputs / processes than other aspects of the supply chain, resulting in this difference in the number of questions across modules. Modules with more questions likely will tend to ‘clump’ more because differences of a few questions between entities will not greatly affect the overall score. Modules with fewer questions will have results that are more ‘spread out’ because differences of a few items between entities will have a greater effect on the overall score. This also implies that modules with fewer questions may be more likely to have ‘extreme’ scores than other modules.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20</a:t>
            </a:fld>
            <a:endParaRPr lang="en-US"/>
          </a:p>
        </p:txBody>
      </p:sp>
    </p:spTree>
    <p:extLst>
      <p:ext uri="{BB962C8B-B14F-4D97-AF65-F5344CB8AC3E}">
        <p14:creationId xmlns:p14="http://schemas.microsoft.com/office/powerpoint/2010/main" val="29274379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illustrates the point made on the previous slide.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variability in scores of modules at different facilities</a:t>
            </a:r>
            <a:r>
              <a:rPr lang="en-US" baseline="0" dirty="0"/>
              <a:t> may be a result of how many questions there are in a module and not how different the performance is at different facilities. A difference of one question for “Module 1” in the slide above results in a change in the overall score of 17%, while a difference of one questions for “Module 2” results in a change in the overall score of about 5%. However, the natural tendency is to think that the difference between 50% and 67% is more meaningful / important than the difference between 62.5% and 67%.</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baseline="0" dirty="0"/>
              <a:t>Thus, while the absolute difference is the same between the two modules (1 question), the difference in the score is not the same.</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2506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section focuses on the analysis and interpretation of results for the CMM survey. Other session</a:t>
            </a:r>
            <a:r>
              <a:rPr lang="en-US" baseline="0" dirty="0"/>
              <a:t> cover KPIs and looking at KPIs and CMM results together.</a:t>
            </a:r>
          </a:p>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purpose of this presentation is to orient people </a:t>
            </a:r>
            <a:r>
              <a:rPr lang="en-US" baseline="0" dirty="0"/>
              <a:t>- on an intuitive level - on how ‘scores’ are derived from the CMM survey. It does not provide in-depth, formula-based instructions on how to calculate scores. Rather, it is intended to allow people to have some understanding of what the scores mean, and how to interpret and use the scores to formulate recommendations. It also presents some of the standard outputs / graphics associated with the CMM analyses to help people understand both why these graphics were selected and how to interpret them.</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14964388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results of the CMM survey need to be carefully explained</a:t>
            </a:r>
            <a:r>
              <a:rPr lang="en-US" baseline="0" dirty="0"/>
              <a:t> to stakeholders / audiences so that the results can be properly understood.</a:t>
            </a:r>
          </a:p>
          <a:p>
            <a:endParaRPr lang="en-US" baseline="0" dirty="0"/>
          </a:p>
          <a:p>
            <a:r>
              <a:rPr lang="en-US" dirty="0"/>
              <a:t>The maturity model concept place emphasis on having ‘basic’ </a:t>
            </a:r>
            <a:r>
              <a:rPr lang="en-US" baseline="0" dirty="0"/>
              <a:t>items/processes in place first before worrying about intermediate/advanced/</a:t>
            </a:r>
            <a:r>
              <a:rPr lang="en-US" baseline="0" dirty="0" err="1"/>
              <a:t>soa</a:t>
            </a:r>
            <a:r>
              <a:rPr lang="en-US" baseline="0" dirty="0"/>
              <a:t> items. It may also be useful in some settings, rather than just assessing the overall score, to assess the percentage of basic items in place across supply chain levels and modules because ensuring basic items are in place may be the first step in equalizing or improving maturity across the supply chain.</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57030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heat map goes from red to green – green being aspirational maturity levels. Blues indicates advanced or state of the art maturity. White indicates that the module was not relevant for a particular level of the health system (or that data were not available).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9067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same</a:t>
            </a:r>
            <a:r>
              <a:rPr lang="en-US" baseline="0" dirty="0"/>
              <a:t> information can be presented as a bubble graph, again with color coding but adding differing the size of the bubbles to reflect the score. This presentation is also color-blind friendly.</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26</a:t>
            </a:fld>
            <a:endParaRPr lang="en-US"/>
          </a:p>
        </p:txBody>
      </p:sp>
    </p:spTree>
    <p:extLst>
      <p:ext uri="{BB962C8B-B14F-4D97-AF65-F5344CB8AC3E}">
        <p14:creationId xmlns:p14="http://schemas.microsoft.com/office/powerpoint/2010/main" val="23592360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Heat maps</a:t>
            </a:r>
            <a:r>
              <a:rPr lang="en-US" baseline="0" dirty="0"/>
              <a:t> draw the eye towards greater differences in maturity scores – when interpreting results this may be appropriate because:</a:t>
            </a:r>
          </a:p>
          <a:p>
            <a:r>
              <a:rPr lang="en-US" baseline="0" dirty="0"/>
              <a:t>-Large disparities likely need to be addressed first;</a:t>
            </a:r>
          </a:p>
          <a:p>
            <a:r>
              <a:rPr lang="en-US" baseline="0" dirty="0"/>
              <a:t>-Data for many of the supply chains levels are sampled, and differences in numbers should be interpreted with sampling error in mind – small differences between numbers mean that we cannot say for certain that the differences are ‘real’ or a product of the random processes of sampling;</a:t>
            </a:r>
          </a:p>
          <a:p>
            <a:r>
              <a:rPr lang="en-US" baseline="0" dirty="0"/>
              <a:t>-Differences between trends across rows or columns can be highlighted in heat maps.</a:t>
            </a:r>
          </a:p>
          <a:p>
            <a:endParaRPr lang="en-US" baseline="0" dirty="0"/>
          </a:p>
          <a:p>
            <a:r>
              <a:rPr lang="en-US" baseline="0" dirty="0"/>
              <a:t>While heat maps / bubble maps are useful for guiding areas of strengths/weaknesses, assessment teams will still need to look at the underlying numbers.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25943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an output of the survey, the CMM analysis template produced output with question by question results; assessment teams should review these data.</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71068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29</a:t>
            </a:fld>
            <a:endParaRPr lang="en-US"/>
          </a:p>
        </p:txBody>
      </p:sp>
    </p:spTree>
    <p:extLst>
      <p:ext uri="{BB962C8B-B14F-4D97-AF65-F5344CB8AC3E}">
        <p14:creationId xmlns:p14="http://schemas.microsoft.com/office/powerpoint/2010/main" val="10294688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assessment analysis</a:t>
            </a:r>
            <a:r>
              <a:rPr lang="en-US" baseline="0" dirty="0"/>
              <a:t> should construct a compelling, data/evidence-based story to justify it ultimate recommendations.</a:t>
            </a:r>
            <a:endParaRPr lang="en-US" dirty="0"/>
          </a:p>
          <a:p>
            <a:endParaRPr lang="en-US" dirty="0"/>
          </a:p>
          <a:p>
            <a:r>
              <a:rPr lang="en-US" dirty="0"/>
              <a:t>Descriptive</a:t>
            </a:r>
            <a:r>
              <a:rPr lang="en-US" baseline="0" dirty="0"/>
              <a:t> questions can provide very insightful information; should not be ignored simply because they are not part of the scoring.</a:t>
            </a:r>
          </a:p>
          <a:p>
            <a:endParaRPr lang="en-US" baseline="0" dirty="0"/>
          </a:p>
          <a:p>
            <a:r>
              <a:rPr lang="en-US" baseline="0" dirty="0"/>
              <a:t>Assessment teams may want to look at the maturity scores for individual entities (e.g., the maturity scores for each health center, hospital, etc. rather than the average for each level) to identify outliers, determine groupings, etc. both for cleaning / checking the data and for interpreting the results.</a:t>
            </a:r>
            <a:endParaRPr lang="en-US" dirty="0"/>
          </a:p>
          <a:p>
            <a:endParaRPr lang="en-US" baseline="0" dirty="0"/>
          </a:p>
          <a:p>
            <a:r>
              <a:rPr lang="en-US" baseline="0" dirty="0"/>
              <a:t>More details on NSCA 2.0 recommendations for presenting and interpreting the data are available in supporting documents, including the CMM analysis plan and the CMM analysis template (and accompanying instructions).</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487739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31</a:t>
            </a:fld>
            <a:endParaRPr lang="en-US"/>
          </a:p>
        </p:txBody>
      </p:sp>
    </p:spTree>
    <p:extLst>
      <p:ext uri="{BB962C8B-B14F-4D97-AF65-F5344CB8AC3E}">
        <p14:creationId xmlns:p14="http://schemas.microsoft.com/office/powerpoint/2010/main" val="35864921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Not the most useful, but it </a:t>
            </a:r>
            <a:r>
              <a:rPr lang="en-US"/>
              <a:t>is available.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Radial graphs can be used as well to present overall scores (or basic items in place) across supply chain levels</a:t>
            </a:r>
            <a:r>
              <a:rPr lang="en-US" baseline="0" dirty="0"/>
              <a:t> and CMM modules. If only one level is being presented, radial pie charts are recommended. Radial graphs can have the lines be different modules (as above) or have lines be different levels of the health system.</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radar / radial graph </a:t>
            </a:r>
            <a:r>
              <a:rPr lang="en-US" sz="1200" i="1" kern="1200" dirty="0">
                <a:solidFill>
                  <a:schemeClr val="tx1"/>
                </a:solidFill>
                <a:effectLst/>
                <a:latin typeface="+mn-lt"/>
                <a:ea typeface="+mn-ea"/>
                <a:cs typeface="+mn-cs"/>
              </a:rPr>
              <a:t>can</a:t>
            </a:r>
            <a:r>
              <a:rPr lang="en-US" sz="1200" kern="1200" dirty="0">
                <a:solidFill>
                  <a:schemeClr val="tx1"/>
                </a:solidFill>
                <a:effectLst/>
                <a:latin typeface="+mn-lt"/>
                <a:ea typeface="+mn-ea"/>
                <a:cs typeface="+mn-cs"/>
              </a:rPr>
              <a:t> highlight differences between types of facilities / entities, but, depending on the results of an individual assessment, may reveal very little useful information. There are 5 modules</a:t>
            </a:r>
            <a:r>
              <a:rPr lang="en-US" sz="1200" kern="1200" baseline="0" dirty="0">
                <a:solidFill>
                  <a:schemeClr val="tx1"/>
                </a:solidFill>
                <a:effectLst/>
                <a:latin typeface="+mn-lt"/>
                <a:ea typeface="+mn-ea"/>
                <a:cs typeface="+mn-cs"/>
              </a:rPr>
              <a:t> that are asked at all levels of the health system. Interpretation of the radial graphs is subject to the caveats discussed on slides 19 and 20, but can show areas of greater / lesser maturity.</a:t>
            </a:r>
          </a:p>
          <a:p>
            <a:endParaRPr lang="en-US" sz="1200"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Radial graphs again highlight large differences (see,</a:t>
            </a:r>
            <a:r>
              <a:rPr lang="en-US" baseline="0" dirty="0"/>
              <a:t> for example, central warehouses (PNFP) in the previous slide). However, the lines between the entities visually imply some sort of relationship between the axes of the radial graph, while the ordering of the axes may be arbitrary (and even if the ordering is not arbitrary, we might not expect there to be a direct relationship between modules / levels). When presenting radial graphs, only a few selected modules / levels should be included – too many lines in a radial graph make them look crowded and can be confusing to read.</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32</a:t>
            </a:fld>
            <a:endParaRPr lang="en-US"/>
          </a:p>
        </p:txBody>
      </p:sp>
    </p:spTree>
    <p:extLst>
      <p:ext uri="{BB962C8B-B14F-4D97-AF65-F5344CB8AC3E}">
        <p14:creationId xmlns:p14="http://schemas.microsoft.com/office/powerpoint/2010/main" val="385087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NSCA 2.0,</a:t>
            </a:r>
            <a:r>
              <a:rPr lang="en-US" baseline="0" dirty="0"/>
              <a:t> in contrast to NSCA 1.0, developed the CMM survey as a series of yes/no (i.e., ‘binary’) questions. Many of the questions were implicitly in the NSCA 1.0 (although the survey has been updated), but data collectors assigned entities to a maturity level for a given aspect of the supply chain. What items were present or missing for a given level were not recorded – and a lot of information from the data collection was lost. This made making specific recommendations at times difficult. It also opened the possibility that different data collectors were assigning entities to different levels in a non-uniform way, which may at times bias results. IN NSCA 2.0, most questions in the CMM survey are closed ended, and data collectors do not need to interpret the results. The intention was to both capture relevant information and reduce potential bias from data collectors’ interpretations.</a:t>
            </a:r>
          </a:p>
          <a:p>
            <a:endParaRPr lang="en-US" dirty="0"/>
          </a:p>
          <a:p>
            <a:r>
              <a:rPr lang="en-US" dirty="0"/>
              <a:t>The results is tha</a:t>
            </a:r>
            <a:r>
              <a:rPr lang="en-US" baseline="0" dirty="0"/>
              <a:t>t in the NSCA 2.0 CMM survey, a fairly large amount of information is captured from each entity visited. </a:t>
            </a:r>
            <a:r>
              <a:rPr lang="en-US" dirty="0"/>
              <a:t>There are</a:t>
            </a:r>
            <a:r>
              <a:rPr lang="en-US" baseline="0" dirty="0"/>
              <a:t> over 250 potential answers in the SDP CMM survey, up to over 650 potential answers in the central / intermediate warehouse CMM survey. Very few people will take the time to read over all of the answers to all of the questions (although the analysis team should!), so the data need to be summarized in some fashion in order for people to understand what recommendations come out of the assessment. To this end, a ‘scoring’ system was developed for the NSCA 2.0 CMM survey, based on a maturity model approach.</a:t>
            </a:r>
            <a:endParaRPr lang="en-US" dirty="0"/>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3118596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 first type of question is the ‘binary’ question – an questions where the answer is yes, no, or I don’t know. Yes responses are coded as a ‘1’, no responses are coded as a ‘0’, and I don’t know answers are coded as ‘98’. In most cases, ‘Yes’ (or ‘1’) indicates that the item/process is in place – that it will count towards the score. There are a few questions where ‘no’ (or ‘0’) indicates that the item/process is in place (e.g., question FS-107 “In past year, was there a health commodities budget shortfall?”).</a:t>
            </a:r>
          </a:p>
          <a:p>
            <a:endParaRPr lang="en-US" baseline="0" dirty="0"/>
          </a:p>
          <a:p>
            <a:r>
              <a:rPr lang="en-US" sz="1200" kern="1200" dirty="0">
                <a:solidFill>
                  <a:schemeClr val="tx1"/>
                </a:solidFill>
                <a:effectLst/>
                <a:latin typeface="+mn-lt"/>
                <a:ea typeface="+mn-ea"/>
                <a:cs typeface="+mn-cs"/>
              </a:rPr>
              <a:t>Generally, “I don’t know” is treated as a ‘No’ or ‘Not present’ answer under the assumption that if the respondent does not know the answer then they are not using the input/process, which is the same as the input/process not being available. However, there may be cases where the respondent answers “I don’t know” for other reasons. For example, maybe the question is asking about an input/process that the respondent does not routinely deal with the topic at hand, but another staff member does and would be better able to answer the question.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While “I don’t know” is scored the same as</a:t>
            </a:r>
            <a:r>
              <a:rPr lang="en-US" sz="1200" kern="1200" baseline="0" dirty="0">
                <a:solidFill>
                  <a:schemeClr val="tx1"/>
                </a:solidFill>
                <a:effectLst/>
                <a:latin typeface="+mn-lt"/>
                <a:ea typeface="+mn-ea"/>
                <a:cs typeface="+mn-cs"/>
              </a:rPr>
              <a:t> a ‘No’, in deeper inspection of the data, assessment teams may note questions where a high proportion of respondents indicated ‘I don’t know’ – not knowing the answer is, perhaps, a different problem with a different recommended action than ‘No’.</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2475576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these</a:t>
            </a:r>
            <a:r>
              <a:rPr lang="en-US" baseline="0" dirty="0"/>
              <a:t> types of questions, </a:t>
            </a:r>
            <a:r>
              <a:rPr lang="en-US" sz="1200" kern="1200" dirty="0">
                <a:solidFill>
                  <a:schemeClr val="tx1"/>
                </a:solidFill>
                <a:effectLst/>
                <a:latin typeface="+mn-lt"/>
                <a:ea typeface="+mn-ea"/>
                <a:cs typeface="+mn-cs"/>
              </a:rPr>
              <a:t>each </a:t>
            </a:r>
            <a:r>
              <a:rPr lang="en-US" sz="1200" u="sng" kern="1200" dirty="0">
                <a:solidFill>
                  <a:schemeClr val="tx1"/>
                </a:solidFill>
                <a:effectLst/>
                <a:latin typeface="+mn-lt"/>
                <a:ea typeface="+mn-ea"/>
                <a:cs typeface="+mn-cs"/>
              </a:rPr>
              <a:t>answer</a:t>
            </a:r>
            <a:r>
              <a:rPr lang="en-US" sz="1200" kern="1200" dirty="0">
                <a:solidFill>
                  <a:schemeClr val="tx1"/>
                </a:solidFill>
                <a:effectLst/>
                <a:latin typeface="+mn-lt"/>
                <a:ea typeface="+mn-ea"/>
                <a:cs typeface="+mn-cs"/>
              </a:rPr>
              <a:t> is treated as a separate question, and each answer is assigned a separate category. In</a:t>
            </a:r>
            <a:r>
              <a:rPr lang="en-US" sz="1200" kern="1200" baseline="0" dirty="0">
                <a:solidFill>
                  <a:schemeClr val="tx1"/>
                </a:solidFill>
                <a:effectLst/>
                <a:latin typeface="+mn-lt"/>
                <a:ea typeface="+mn-ea"/>
                <a:cs typeface="+mn-cs"/>
              </a:rPr>
              <a:t> SurveyCTO, each answer for multiple response questions is given a separate field and a separate number, as seen in the left-most column in the above. </a:t>
            </a:r>
            <a:r>
              <a:rPr lang="en-US" sz="1200" kern="1200" dirty="0">
                <a:solidFill>
                  <a:schemeClr val="tx1"/>
                </a:solidFill>
                <a:effectLst/>
                <a:latin typeface="+mn-lt"/>
                <a:ea typeface="+mn-ea"/>
                <a:cs typeface="+mn-cs"/>
              </a:rPr>
              <a:t>For each field, the database records a 1 (present / selected) or a 0 (not present / not selected). Each response is scored (or counted) independently,</a:t>
            </a:r>
            <a:r>
              <a:rPr lang="en-US" sz="1200" kern="1200" baseline="0" dirty="0">
                <a:solidFill>
                  <a:schemeClr val="tx1"/>
                </a:solidFill>
                <a:effectLst/>
                <a:latin typeface="+mn-lt"/>
                <a:ea typeface="+mn-ea"/>
                <a:cs typeface="+mn-cs"/>
              </a:rPr>
              <a:t> and each answer is</a:t>
            </a:r>
            <a:r>
              <a:rPr lang="en-US" sz="1200" kern="1200" dirty="0">
                <a:solidFill>
                  <a:schemeClr val="tx1"/>
                </a:solidFill>
                <a:effectLst/>
                <a:latin typeface="+mn-lt"/>
                <a:ea typeface="+mn-ea"/>
                <a:cs typeface="+mn-cs"/>
              </a:rPr>
              <a:t> treated as a binary question.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1459694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a:t>
            </a:r>
            <a:r>
              <a:rPr lang="en-US" sz="1200" kern="1200" baseline="0" dirty="0">
                <a:solidFill>
                  <a:schemeClr val="tx1"/>
                </a:solidFill>
                <a:effectLst/>
                <a:latin typeface="+mn-lt"/>
                <a:ea typeface="+mn-ea"/>
                <a:cs typeface="+mn-cs"/>
              </a:rPr>
              <a:t> these types of questions, t</a:t>
            </a:r>
            <a:r>
              <a:rPr lang="en-US" sz="1200" kern="1200" dirty="0">
                <a:solidFill>
                  <a:schemeClr val="tx1"/>
                </a:solidFill>
                <a:effectLst/>
                <a:latin typeface="+mn-lt"/>
                <a:ea typeface="+mn-ea"/>
                <a:cs typeface="+mn-cs"/>
              </a:rPr>
              <a:t>he answers are structured in a hierarchical way, with a basic answer fulfilling a high category, and more advanced answers fulfilling lower categories.</a:t>
            </a:r>
          </a:p>
          <a:p>
            <a:endParaRPr lang="en-US" sz="1200" kern="1200" dirty="0">
              <a:solidFill>
                <a:schemeClr val="tx1"/>
              </a:solidFill>
              <a:effectLst/>
              <a:latin typeface="+mn-lt"/>
              <a:ea typeface="+mn-ea"/>
              <a:cs typeface="+mn-cs"/>
            </a:endParaRPr>
          </a:p>
          <a:p>
            <a:r>
              <a:rPr lang="en-US" dirty="0"/>
              <a:t>For example, For intermediate answers (‘Some’ in the</a:t>
            </a:r>
            <a:r>
              <a:rPr lang="en-US" baseline="0" dirty="0"/>
              <a:t> above)</a:t>
            </a:r>
            <a:r>
              <a:rPr lang="en-US" dirty="0"/>
              <a:t>,</a:t>
            </a:r>
            <a:r>
              <a:rPr lang="en-US" baseline="0" dirty="0"/>
              <a:t> the score would include the “credit” or “points” for both the basic level and intermediate level. If the respondent answered ‘All’, then points would be awarded for all 4 maturity categories.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56846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For these questions, each answer is treated as a separate question per</a:t>
            </a:r>
            <a:r>
              <a:rPr lang="en-US" sz="1200" kern="1200" baseline="0" dirty="0">
                <a:solidFill>
                  <a:schemeClr val="tx1"/>
                </a:solidFill>
                <a:effectLst/>
                <a:latin typeface="+mn-lt"/>
                <a:ea typeface="+mn-ea"/>
                <a:cs typeface="+mn-cs"/>
              </a:rPr>
              <a:t> the previous slide</a:t>
            </a:r>
            <a:r>
              <a:rPr lang="en-US" sz="1200" kern="1200" dirty="0">
                <a:solidFill>
                  <a:schemeClr val="tx1"/>
                </a:solidFill>
                <a:effectLst/>
                <a:latin typeface="+mn-lt"/>
                <a:ea typeface="+mn-ea"/>
                <a:cs typeface="+mn-cs"/>
              </a:rPr>
              <a:t>, and each answer is assigned a separate category. However, some or all of the answers count as a ‘partial’ answer. In the example above, for the 6 response field marked “\Basic\”, each response is valued at 1/3</a:t>
            </a:r>
            <a:r>
              <a:rPr lang="en-US" sz="1200" kern="1200" baseline="30000" dirty="0">
                <a:solidFill>
                  <a:schemeClr val="tx1"/>
                </a:solidFill>
                <a:effectLst/>
                <a:latin typeface="+mn-lt"/>
                <a:ea typeface="+mn-ea"/>
                <a:cs typeface="+mn-cs"/>
              </a:rPr>
              <a:t>rd</a:t>
            </a:r>
            <a:r>
              <a:rPr lang="en-US" sz="1200" kern="1200" dirty="0">
                <a:solidFill>
                  <a:schemeClr val="tx1"/>
                </a:solidFill>
                <a:effectLst/>
                <a:latin typeface="+mn-lt"/>
                <a:ea typeface="+mn-ea"/>
                <a:cs typeface="+mn-cs"/>
              </a:rPr>
              <a:t> of a basic score (note that the exact amount counted for each answer field depends on the question). This means, for this question, there are potentially up to 2 full basic scores.</a:t>
            </a:r>
            <a:endParaRPr lang="en-US"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3193718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maximum score</a:t>
            </a:r>
            <a:r>
              <a:rPr lang="en-US" baseline="0" dirty="0"/>
              <a:t> is 2 basic items (At SDP; other levels 3). </a:t>
            </a:r>
            <a:r>
              <a:rPr lang="en-US" sz="1200" kern="1200" dirty="0">
                <a:solidFill>
                  <a:schemeClr val="tx1"/>
                </a:solidFill>
                <a:effectLst/>
                <a:latin typeface="+mn-lt"/>
                <a:ea typeface="+mn-ea"/>
                <a:cs typeface="+mn-cs"/>
              </a:rPr>
              <a:t>We wouldn’t expect training in all 7 areas every year, and if we score each response separately as “basic” then any site that didn’t train in some areas would “lose points” for those areas it didn’t train in. Thus, for this question, multiple responses are allowed: having 1 answer = 1 indicates that 1 out of 2 basic items are in place, 2 </a:t>
            </a:r>
            <a:r>
              <a:rPr lang="en-US" sz="1200" u="sng" kern="1200" dirty="0">
                <a:solidFill>
                  <a:schemeClr val="tx1"/>
                </a:solidFill>
                <a:effectLst/>
                <a:latin typeface="+mn-lt"/>
                <a:ea typeface="+mn-ea"/>
                <a:cs typeface="+mn-cs"/>
              </a:rPr>
              <a:t>or more </a:t>
            </a:r>
            <a:r>
              <a:rPr lang="en-US" sz="1200" kern="1200" dirty="0">
                <a:solidFill>
                  <a:schemeClr val="tx1"/>
                </a:solidFill>
                <a:effectLst/>
                <a:latin typeface="+mn-lt"/>
                <a:ea typeface="+mn-ea"/>
                <a:cs typeface="+mn-cs"/>
              </a:rPr>
              <a:t>answers =1 indicates that 2 out of 2 basic items are in place.</a:t>
            </a:r>
            <a:endParaRPr lang="en-US" dirty="0"/>
          </a:p>
        </p:txBody>
      </p:sp>
      <p:sp>
        <p:nvSpPr>
          <p:cNvPr id="4" name="Slide Number Placeholder 3"/>
          <p:cNvSpPr>
            <a:spLocks noGrp="1"/>
          </p:cNvSpPr>
          <p:nvPr>
            <p:ph type="sldNum"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2066634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kern="1200" dirty="0">
                <a:solidFill>
                  <a:schemeClr val="tx1"/>
                </a:solidFill>
                <a:effectLst/>
                <a:latin typeface="+mn-lt"/>
                <a:ea typeface="+mn-ea"/>
                <a:cs typeface="+mn-cs"/>
              </a:rPr>
              <a:t>Any response questions</a:t>
            </a:r>
            <a:r>
              <a:rPr lang="en-US" sz="1200" kern="1200" dirty="0">
                <a:solidFill>
                  <a:schemeClr val="tx1"/>
                </a:solidFill>
                <a:effectLst/>
                <a:latin typeface="+mn-lt"/>
                <a:ea typeface="+mn-ea"/>
                <a:cs typeface="+mn-cs"/>
              </a:rPr>
              <a:t>: Formulated as multiple response questions, selection of any / some / or all of the possible responses indicate that the input/process/etc. is present. For these questions, multiple responses were allowed, but having one or more of the responses present listed in that “Answer Category” indicates that the answer will count as present for the category listed. In the example above, having any back-up</a:t>
            </a:r>
            <a:r>
              <a:rPr lang="en-US" sz="1200" kern="1200" baseline="0" dirty="0">
                <a:solidFill>
                  <a:schemeClr val="tx1"/>
                </a:solidFill>
                <a:effectLst/>
                <a:latin typeface="+mn-lt"/>
                <a:ea typeface="+mn-ea"/>
                <a:cs typeface="+mn-cs"/>
              </a:rPr>
              <a:t> power available “counts”, the type of backup is not relevant.</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36559965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68CB4184-939D-4EDE-94BB-2C13CB8E1CF7}"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72693D9D-2B05-43D5-BA2C-DC41B17D5035}"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A2BAD2C-B671-4CD1-B063-F25C55CE61EF}"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5D77E78B-4F0A-445D-8C94-9F9B2EE939A3}"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4FE5C385-4EB4-4522-9AD8-F706799E9945}"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A5D165D-3D15-4895-A8FD-E4FA5BC3ACF3}"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4A6838F-347B-44D4-93EE-9C1CEC653469}"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EDCB9AD8-B407-4B3C-83C6-BC8789FFE562}"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A3D29F4B-5D4A-4DD2-BC3D-64370943C223}" type="datetime1">
              <a:rPr lang="en-US" smtClean="0"/>
              <a:t>11/5/2019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F5FB370-5652-4117-9E22-25B6866FA67C}"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D2D676C1-C975-4810-A43D-8D7D2A1395F5}" type="datetime1">
              <a:rPr lang="en-US" smtClean="0"/>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0FF132F5-F5B2-4D67-B95D-235B7E85D0F2}"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A38DABD6-C626-4D2B-8BBA-841C972D1952}"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9906D211-0DAA-4F4E-8186-8C5B4A640F9D}"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AFEDD77-2FF7-453C-AA1D-60F3DDB34003}"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64F1BAF-0DB7-4664-A27E-32EB40D38BBB}"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2275F9A0-FFAC-4956-AE4E-88704AFA3875}"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7A9196FD-D842-4F83-B905-86E59F37422E}"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3AC3B8-F8F4-4D31-84AD-C4CA6BBC67BD}"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432959A-BF6F-4F38-8E14-A482F310009C}"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B7CB2F40-2BA3-482F-AF08-C1B1D1639125}"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377B1D3-A50B-42D8-8F50-790C8B963933}"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0BA70523-F507-4F58-A056-100F77761766}" type="datetime1">
              <a:rPr lang="en-US" smtClean="0"/>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50CB5A9-B058-4E23-8679-71CF1CA9D607}"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E6DE62E3-A79A-47E8-8055-1DF4CF37FDFC}"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E4563650-F663-4B89-90C2-97DFF4A64319}" type="datetime1">
              <a:rPr lang="en-US" altLang="en-US" smtClean="0"/>
              <a:t>11/5/2019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r>
              <a:rPr lang="en-US" altLang="en-US"/>
              <a:t>FOOTER GOES HERE</a:t>
            </a:r>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6723981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1871276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3_Red/Gray 1 Content">
  <p:cSld name="4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1793929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9060573C-F740-4569-A98C-666B43CED6C6}"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006BDB25-363D-4D16-B766-784FD72D3B18}"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2DE28A20-0347-4BE0-9417-D1F4DB817EDF}"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51516F47-10AB-4D5B-AE24-7A5783E34C8B}"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1ACD7F5-72B8-4C6B-A2AA-4EE965C13045}"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0985E725-9F8F-4D4C-A7EC-7494A4C3CE2D}"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E5372298-8CF9-4FA3-B31F-9D915F53C5E2}" type="datetime1">
              <a:rPr lang="en-US" smtClean="0"/>
              <a:t>11/5/2019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 id="2147483725" r:id="rId33"/>
    <p:sldLayoutId id="2147483726" r:id="rId34"/>
    <p:sldLayoutId id="2147483727" r:id="rId35"/>
  </p:sldLayoutIdLst>
  <p:hf hdr="0" ftr="0" dt="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5.xml"/><Relationship Id="rId1" Type="http://schemas.openxmlformats.org/officeDocument/2006/relationships/slideLayout" Target="../slideLayouts/slideLayout11.xml"/><Relationship Id="rId5" Type="http://schemas.openxmlformats.org/officeDocument/2006/relationships/image" Target="../media/image10.png"/><Relationship Id="rId4" Type="http://schemas.openxmlformats.org/officeDocument/2006/relationships/image" Target="../media/image9.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F5F4A1-5EA0-4E3A-9298-A1AA81C25C3C}"/>
              </a:ext>
            </a:extLst>
          </p:cNvPr>
          <p:cNvSpPr/>
          <p:nvPr/>
        </p:nvSpPr>
        <p:spPr>
          <a:xfrm>
            <a:off x="203200" y="192316"/>
            <a:ext cx="11736193" cy="6403990"/>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id="{0D55339E-BF19-4A0C-9C6D-FFD69D9D70DB}"/>
              </a:ext>
            </a:extLst>
          </p:cNvPr>
          <p:cNvCxnSpPr/>
          <p:nvPr/>
        </p:nvCxnSpPr>
        <p:spPr>
          <a:xfrm>
            <a:off x="6221005" y="599305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4789DFD4-9569-4A23-AE74-4294CC47056A}"/>
              </a:ext>
            </a:extLst>
          </p:cNvPr>
          <p:cNvSpPr>
            <a:spLocks noGrp="1"/>
          </p:cNvSpPr>
          <p:nvPr/>
        </p:nvSpPr>
        <p:spPr>
          <a:xfrm>
            <a:off x="2362201" y="1479551"/>
            <a:ext cx="8077200"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CMM Scoring &amp; Analysis</a:t>
            </a:r>
          </a:p>
        </p:txBody>
      </p:sp>
      <p:pic>
        <p:nvPicPr>
          <p:cNvPr id="91143" name="Picture 3" descr="C:\Users\Mariana Rodrigues\AppData\Local\Microsoft\Windows\INetCacheContent.Word\Horizontal_RGB_294_White.png">
            <a:extLst>
              <a:ext uri="{FF2B5EF4-FFF2-40B4-BE49-F238E27FC236}">
                <a16:creationId xmlns:a16="http://schemas.microsoft.com/office/drawing/2014/main" id="{366582EF-487E-4EFA-9764-7A731E187C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457700" y="6074351"/>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0202CB44-8031-4564-BD2D-4A89FA9EBBBA}"/>
              </a:ext>
            </a:extLst>
          </p:cNvPr>
          <p:cNvSpPr txBox="1"/>
          <p:nvPr/>
        </p:nvSpPr>
        <p:spPr>
          <a:xfrm>
            <a:off x="6230697" y="6034050"/>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
        <p:nvSpPr>
          <p:cNvPr id="3" name="Slide Number Placeholder 2">
            <a:extLst>
              <a:ext uri="{FF2B5EF4-FFF2-40B4-BE49-F238E27FC236}">
                <a16:creationId xmlns:a16="http://schemas.microsoft.com/office/drawing/2014/main" id="{82760CA0-25C9-41F3-B85F-F75AD00B0A6F}"/>
              </a:ext>
            </a:extLst>
          </p:cNvPr>
          <p:cNvSpPr>
            <a:spLocks noGrp="1"/>
          </p:cNvSpPr>
          <p:nvPr>
            <p:ph type="sldNum" sz="quarter" idx="12"/>
          </p:nvPr>
        </p:nvSpPr>
        <p:spPr/>
        <p:txBody>
          <a:bodyPr/>
          <a:lstStyle/>
          <a:p>
            <a:fld id="{43CF92F8-9A91-49EE-9F13-AD02B8C2C9D2}" type="slidenum">
              <a:rPr lang="en-US" altLang="en-US" smtClean="0"/>
              <a:pPr/>
              <a:t>1</a:t>
            </a:fld>
            <a:endParaRPr lang="en-US" altLang="en-US" dirty="0"/>
          </a:p>
        </p:txBody>
      </p:sp>
    </p:spTree>
    <p:extLst>
      <p:ext uri="{BB962C8B-B14F-4D97-AF65-F5344CB8AC3E}">
        <p14:creationId xmlns:p14="http://schemas.microsoft.com/office/powerpoint/2010/main" val="92383724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63550" y="-5798"/>
            <a:ext cx="10363200" cy="580800"/>
          </a:xfrm>
        </p:spPr>
        <p:txBody>
          <a:bodyPr>
            <a:noAutofit/>
          </a:bodyPr>
          <a:lstStyle/>
          <a:p>
            <a:r>
              <a:rPr lang="en-US" sz="3200" b="1" dirty="0">
                <a:solidFill>
                  <a:srgbClr val="C00000"/>
                </a:solidFill>
                <a:latin typeface="Gill Sans MT" panose="020B0502020104020203" pitchFamily="34" charset="0"/>
              </a:rPr>
              <a:t>Any response ‘counts’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1" y="575002"/>
          <a:ext cx="12191999" cy="6284826"/>
        </p:xfrm>
        <a:graphic>
          <a:graphicData uri="http://schemas.openxmlformats.org/drawingml/2006/table">
            <a:tbl>
              <a:tblPr/>
              <a:tblGrid>
                <a:gridCol w="1342525">
                  <a:extLst>
                    <a:ext uri="{9D8B030D-6E8A-4147-A177-3AD203B41FA5}">
                      <a16:colId xmlns:a16="http://schemas.microsoft.com/office/drawing/2014/main" val="20000"/>
                    </a:ext>
                  </a:extLst>
                </a:gridCol>
                <a:gridCol w="5971114">
                  <a:extLst>
                    <a:ext uri="{9D8B030D-6E8A-4147-A177-3AD203B41FA5}">
                      <a16:colId xmlns:a16="http://schemas.microsoft.com/office/drawing/2014/main" val="20001"/>
                    </a:ext>
                  </a:extLst>
                </a:gridCol>
                <a:gridCol w="3122150">
                  <a:extLst>
                    <a:ext uri="{9D8B030D-6E8A-4147-A177-3AD203B41FA5}">
                      <a16:colId xmlns:a16="http://schemas.microsoft.com/office/drawing/2014/main" val="20002"/>
                    </a:ext>
                  </a:extLst>
                </a:gridCol>
                <a:gridCol w="1756210">
                  <a:extLst>
                    <a:ext uri="{9D8B030D-6E8A-4147-A177-3AD203B41FA5}">
                      <a16:colId xmlns:a16="http://schemas.microsoft.com/office/drawing/2014/main" val="20003"/>
                    </a:ext>
                  </a:extLst>
                </a:gridCol>
              </a:tblGrid>
              <a:tr h="82347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WS-402</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chemeClr val="bg1"/>
                          </a:solidFill>
                          <a:effectLst/>
                          <a:latin typeface="Gill Sans MT" panose="020B0502020104020203" pitchFamily="34" charset="0"/>
                        </a:rPr>
                        <a:t>Question</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0" i="0" u="none" strike="noStrike" dirty="0">
                          <a:solidFill>
                            <a:schemeClr val="bg1"/>
                          </a:solidFill>
                          <a:effectLst/>
                          <a:latin typeface="Gill Sans MT" panose="020B0502020104020203" pitchFamily="34" charset="0"/>
                        </a:rPr>
                        <a:t>Response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chemeClr val="bg1"/>
                          </a:solidFill>
                          <a:effectLst/>
                          <a:latin typeface="Gill Sans MT" panose="020B0502020104020203" pitchFamily="34" charset="0"/>
                        </a:rPr>
                        <a:t>Maturity category</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6"/>
                  </a:ext>
                </a:extLst>
              </a:tr>
              <a:tr h="2043592">
                <a:tc>
                  <a:txBody>
                    <a:bodyPr/>
                    <a:lstStyle/>
                    <a:p>
                      <a:pPr algn="l" fontAlgn="ctr"/>
                      <a:r>
                        <a:rPr lang="en-US" sz="2000" b="0" i="0" u="none" strike="noStrike" dirty="0">
                          <a:solidFill>
                            <a:schemeClr val="bg1"/>
                          </a:solidFill>
                          <a:effectLst/>
                          <a:latin typeface="Gill Sans MT" panose="020B0502020104020203" pitchFamily="34" charset="0"/>
                        </a:rPr>
                        <a:t>WS-402_1</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How do you ensure consistent electric power at this facility?</a:t>
                      </a:r>
                      <a:br>
                        <a:rPr lang="en-US" sz="2600" b="1" i="0" u="none" strike="noStrike" dirty="0">
                          <a:solidFill>
                            <a:srgbClr val="000000"/>
                          </a:solidFill>
                          <a:effectLst/>
                          <a:latin typeface="Gill Sans MT" panose="020B0502020104020203" pitchFamily="34" charset="0"/>
                        </a:rPr>
                      </a:br>
                      <a:br>
                        <a:rPr lang="en-US" sz="2600" b="1" i="0" u="none" strike="noStrike" dirty="0">
                          <a:solidFill>
                            <a:srgbClr val="000000"/>
                          </a:solidFill>
                          <a:effectLst/>
                          <a:latin typeface="Gill Sans MT" panose="020B0502020104020203" pitchFamily="34" charset="0"/>
                        </a:rPr>
                      </a:br>
                      <a:r>
                        <a:rPr lang="en-US" sz="2600" b="1" i="0" u="none" strike="noStrike" dirty="0">
                          <a:solidFill>
                            <a:srgbClr val="000000"/>
                          </a:solidFill>
                          <a:effectLst/>
                          <a:latin typeface="Gill Sans MT" panose="020B0502020104020203" pitchFamily="34" charset="0"/>
                        </a:rPr>
                        <a:t>[MULTIPLE RESPONSES ALLOWED]</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Generator</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1" i="0" u="none" strike="noStrike" dirty="0">
                          <a:solidFill>
                            <a:schemeClr val="tx1"/>
                          </a:solidFill>
                          <a:effectLst/>
                          <a:latin typeface="Gill Sans MT" panose="020B0502020104020203" pitchFamily="34" charset="0"/>
                        </a:rPr>
                        <a:t>(Basic)</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595228">
                <a:tc>
                  <a:txBody>
                    <a:bodyPr/>
                    <a:lstStyle/>
                    <a:p>
                      <a:pPr algn="l" fontAlgn="t"/>
                      <a:r>
                        <a:rPr lang="en-US" sz="2000" b="0" i="0" u="none" strike="noStrike" dirty="0">
                          <a:solidFill>
                            <a:schemeClr val="bg1"/>
                          </a:solidFill>
                          <a:effectLst/>
                          <a:latin typeface="Gill Sans MT" panose="020B0502020104020203" pitchFamily="34" charset="0"/>
                        </a:rPr>
                        <a:t>WS-402_2</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Invertors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1" i="0" u="none" strike="noStrike" dirty="0">
                          <a:solidFill>
                            <a:schemeClr val="tx1"/>
                          </a:solidFill>
                          <a:effectLst/>
                          <a:latin typeface="Gill Sans MT" panose="020B0502020104020203" pitchFamily="34" charset="0"/>
                        </a:rPr>
                        <a:t>(Basic)</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595228">
                <a:tc>
                  <a:txBody>
                    <a:bodyPr/>
                    <a:lstStyle/>
                    <a:p>
                      <a:pPr algn="l" fontAlgn="t"/>
                      <a:r>
                        <a:rPr lang="en-US" sz="2000" b="0" i="0" u="none" strike="noStrike" dirty="0">
                          <a:solidFill>
                            <a:schemeClr val="bg1"/>
                          </a:solidFill>
                          <a:effectLst/>
                          <a:latin typeface="Gill Sans MT" panose="020B0502020104020203" pitchFamily="34" charset="0"/>
                        </a:rPr>
                        <a:t>WS-402_3</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Solar Systems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1" i="0" u="none" strike="noStrike" dirty="0">
                          <a:solidFill>
                            <a:schemeClr val="tx1"/>
                          </a:solidFill>
                          <a:effectLst/>
                          <a:latin typeface="Gill Sans MT" panose="020B0502020104020203" pitchFamily="34" charset="0"/>
                        </a:rPr>
                        <a:t>(Basic)</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95228">
                <a:tc>
                  <a:txBody>
                    <a:bodyPr/>
                    <a:lstStyle/>
                    <a:p>
                      <a:pPr algn="l" fontAlgn="t"/>
                      <a:r>
                        <a:rPr lang="en-US" sz="2000" b="0" i="0" u="none" strike="noStrike" dirty="0">
                          <a:solidFill>
                            <a:schemeClr val="bg1"/>
                          </a:solidFill>
                          <a:effectLst/>
                          <a:latin typeface="Gill Sans MT" panose="020B0502020104020203" pitchFamily="34" charset="0"/>
                        </a:rPr>
                        <a:t>WS-402_4</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Others</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012576">
                <a:tc>
                  <a:txBody>
                    <a:bodyPr/>
                    <a:lstStyle/>
                    <a:p>
                      <a:pPr algn="l" fontAlgn="t"/>
                      <a:r>
                        <a:rPr lang="en-US" sz="2000" b="0" i="0" u="none" strike="noStrike" dirty="0">
                          <a:solidFill>
                            <a:schemeClr val="bg1"/>
                          </a:solidFill>
                          <a:effectLst/>
                          <a:latin typeface="Gill Sans MT" panose="020B0502020104020203" pitchFamily="34" charset="0"/>
                        </a:rPr>
                        <a:t>WS-402_5</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No backup available</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19496">
                <a:tc>
                  <a:txBody>
                    <a:bodyPr/>
                    <a:lstStyle/>
                    <a:p>
                      <a:pPr algn="l" fontAlgn="t"/>
                      <a:r>
                        <a:rPr lang="en-US" sz="2000" b="0" i="0" u="none" strike="noStrike" dirty="0">
                          <a:solidFill>
                            <a:schemeClr val="bg1"/>
                          </a:solidFill>
                          <a:effectLst/>
                          <a:latin typeface="Gill Sans MT" panose="020B0502020104020203" pitchFamily="34" charset="0"/>
                        </a:rPr>
                        <a:t>WS-402_6</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ctr"/>
                      <a:r>
                        <a:rPr lang="en-US" sz="2600" b="1"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600" b="0" i="0" u="none" strike="noStrike" dirty="0">
                          <a:solidFill>
                            <a:srgbClr val="000000"/>
                          </a:solidFill>
                          <a:effectLst/>
                          <a:latin typeface="Gill Sans MT" panose="020B0502020104020203" pitchFamily="34" charset="0"/>
                        </a:rPr>
                        <a:t>I don't know</a:t>
                      </a:r>
                    </a:p>
                  </a:txBody>
                  <a:tcPr marL="9809" marR="9809" marT="9809"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ctr"/>
                      <a:r>
                        <a:rPr lang="en-US" sz="2600" b="0" i="0" u="none" strike="noStrike" dirty="0">
                          <a:solidFill>
                            <a:srgbClr val="000000"/>
                          </a:solidFill>
                          <a:effectLst/>
                          <a:latin typeface="Gill Sans MT" panose="020B0502020104020203" pitchFamily="34" charset="0"/>
                        </a:rPr>
                        <a:t> </a:t>
                      </a:r>
                    </a:p>
                  </a:txBody>
                  <a:tcPr marL="9809" marR="9809" marT="98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4281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10086"/>
            <a:ext cx="10363200" cy="580800"/>
          </a:xfrm>
        </p:spPr>
        <p:txBody>
          <a:bodyPr>
            <a:normAutofit/>
          </a:bodyPr>
          <a:lstStyle/>
          <a:p>
            <a:r>
              <a:rPr lang="en-US" sz="3200" b="1" dirty="0">
                <a:solidFill>
                  <a:srgbClr val="C00000"/>
                </a:solidFill>
                <a:latin typeface="Gill Sans MT" panose="020B0502020104020203" pitchFamily="34" charset="0"/>
              </a:rPr>
              <a:t>‘Descriptive’ questions not ‘scored’</a:t>
            </a:r>
          </a:p>
        </p:txBody>
      </p:sp>
      <p:sp>
        <p:nvSpPr>
          <p:cNvPr id="4" name="Text Placeholder 3"/>
          <p:cNvSpPr>
            <a:spLocks noGrp="1"/>
          </p:cNvSpPr>
          <p:nvPr>
            <p:ph idx="1"/>
          </p:nvPr>
        </p:nvSpPr>
        <p:spPr>
          <a:xfrm>
            <a:off x="448236" y="810305"/>
            <a:ext cx="10985905" cy="922762"/>
          </a:xfrm>
        </p:spPr>
        <p:txBody>
          <a:bodyPr>
            <a:normAutofit fontScale="92500" lnSpcReduction="10000"/>
          </a:bodyPr>
          <a:lstStyle/>
          <a:p>
            <a:r>
              <a:rPr lang="en-US" sz="3200" dirty="0">
                <a:latin typeface="Gill Sans MT" panose="020B0502020104020203" pitchFamily="34" charset="0"/>
              </a:rPr>
              <a:t>What are the critical barriers to supply chain management capacity building programs?</a:t>
            </a:r>
            <a:endParaRPr lang="en-US"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448236" y="1772497"/>
          <a:ext cx="11537576" cy="5095400"/>
        </p:xfrm>
        <a:graphic>
          <a:graphicData uri="http://schemas.openxmlformats.org/drawingml/2006/table">
            <a:tbl>
              <a:tblPr/>
              <a:tblGrid>
                <a:gridCol w="6911788">
                  <a:extLst>
                    <a:ext uri="{9D8B030D-6E8A-4147-A177-3AD203B41FA5}">
                      <a16:colId xmlns:a16="http://schemas.microsoft.com/office/drawing/2014/main" val="20000"/>
                    </a:ext>
                  </a:extLst>
                </a:gridCol>
                <a:gridCol w="4625788">
                  <a:extLst>
                    <a:ext uri="{9D8B030D-6E8A-4147-A177-3AD203B41FA5}">
                      <a16:colId xmlns:a16="http://schemas.microsoft.com/office/drawing/2014/main" val="20001"/>
                    </a:ext>
                  </a:extLst>
                </a:gridCol>
              </a:tblGrid>
              <a:tr h="343174">
                <a:tc>
                  <a:txBody>
                    <a:bodyPr/>
                    <a:lstStyle/>
                    <a:p>
                      <a:pPr algn="l" fontAlgn="b"/>
                      <a:r>
                        <a:rPr lang="en-US" sz="2600" b="0" i="0" u="none" strike="noStrike" dirty="0">
                          <a:solidFill>
                            <a:schemeClr val="bg1"/>
                          </a:solidFill>
                          <a:effectLst/>
                          <a:latin typeface="Gill Sans MT" panose="020B0502020104020203" pitchFamily="34" charset="0"/>
                        </a:rPr>
                        <a:t>Response</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tc>
                  <a:txBody>
                    <a:bodyPr/>
                    <a:lstStyle/>
                    <a:p>
                      <a:pPr algn="l" fontAlgn="b"/>
                      <a:r>
                        <a:rPr lang="en-US" sz="2600" b="0" i="0" u="none" strike="noStrike" dirty="0">
                          <a:solidFill>
                            <a:schemeClr val="bg1"/>
                          </a:solidFill>
                          <a:effectLst/>
                          <a:latin typeface="Gill Sans MT" panose="020B0502020104020203" pitchFamily="34" charset="0"/>
                        </a:rPr>
                        <a:t>Percentage of respondents</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0070C0"/>
                    </a:solidFill>
                  </a:tcPr>
                </a:tc>
                <a:extLst>
                  <a:ext uri="{0D108BD9-81ED-4DB2-BD59-A6C34878D82A}">
                    <a16:rowId xmlns:a16="http://schemas.microsoft.com/office/drawing/2014/main" val="10008"/>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Finances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29%</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Workload</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Skilled trainers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Materials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10%</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Language</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35%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Perceptions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2%</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Lack of interest</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15%</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Time</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 1%</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426051">
                <a:tc>
                  <a:txBody>
                    <a:bodyPr/>
                    <a:lstStyle/>
                    <a:p>
                      <a:pPr marL="0" marR="0">
                        <a:lnSpc>
                          <a:spcPct val="115000"/>
                        </a:lnSpc>
                        <a:spcBef>
                          <a:spcPts val="0"/>
                        </a:spcBef>
                        <a:spcAft>
                          <a:spcPts val="0"/>
                        </a:spcAft>
                      </a:pPr>
                      <a:r>
                        <a:rPr lang="en-US" sz="2600" b="0" i="0" u="none" strike="noStrike" kern="1200">
                          <a:solidFill>
                            <a:srgbClr val="000000"/>
                          </a:solidFill>
                          <a:effectLst/>
                          <a:latin typeface="Gill Sans MT" panose="020B0502020104020203" pitchFamily="34" charset="0"/>
                          <a:ea typeface="+mn-ea"/>
                          <a:cs typeface="+mn-cs"/>
                        </a:rPr>
                        <a:t>Others</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0%</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26051">
                <a:tc>
                  <a:txBody>
                    <a:bodyPr/>
                    <a:lstStyle/>
                    <a:p>
                      <a:pPr marL="0" marR="0">
                        <a:lnSpc>
                          <a:spcPct val="115000"/>
                        </a:lnSpc>
                        <a:spcBef>
                          <a:spcPts val="0"/>
                        </a:spcBef>
                        <a:spcAft>
                          <a:spcPts val="0"/>
                        </a:spcAft>
                      </a:pPr>
                      <a:r>
                        <a:rPr lang="en-US" sz="2600" b="0" i="0" u="none" strike="noStrike" kern="1200" dirty="0">
                          <a:solidFill>
                            <a:srgbClr val="000000"/>
                          </a:solidFill>
                          <a:effectLst/>
                          <a:latin typeface="Gill Sans MT" panose="020B0502020104020203" pitchFamily="34" charset="0"/>
                          <a:ea typeface="+mn-ea"/>
                          <a:cs typeface="+mn-cs"/>
                        </a:rPr>
                        <a:t>No barriers to report</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2%</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r h="426051">
                <a:tc>
                  <a:txBody>
                    <a:bodyPr/>
                    <a:lstStyle/>
                    <a:p>
                      <a:pPr marL="0" marR="0">
                        <a:lnSpc>
                          <a:spcPct val="115000"/>
                        </a:lnSpc>
                        <a:spcBef>
                          <a:spcPts val="0"/>
                        </a:spcBef>
                        <a:spcAft>
                          <a:spcPts val="0"/>
                        </a:spcAft>
                      </a:pPr>
                      <a:r>
                        <a:rPr lang="en-US" sz="2600" b="0" i="0" u="none" strike="noStrike" kern="1200" dirty="0">
                          <a:solidFill>
                            <a:srgbClr val="000000"/>
                          </a:solidFill>
                          <a:effectLst/>
                          <a:latin typeface="Gill Sans MT" panose="020B0502020104020203" pitchFamily="34" charset="0"/>
                          <a:ea typeface="+mn-ea"/>
                          <a:cs typeface="+mn-cs"/>
                        </a:rPr>
                        <a:t>I don’t know</a:t>
                      </a:r>
                    </a:p>
                  </a:txBody>
                  <a:tcPr marL="68580" marR="68580" marT="0" marB="0">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600" b="0" i="0" u="none" strike="noStrike" dirty="0">
                          <a:solidFill>
                            <a:srgbClr val="000000"/>
                          </a:solidFill>
                          <a:effectLst/>
                          <a:latin typeface="Gill Sans MT" panose="020B0502020104020203" pitchFamily="34" charset="0"/>
                        </a:rPr>
                        <a:t>3%</a:t>
                      </a:r>
                    </a:p>
                  </a:txBody>
                  <a:tcPr marL="12599" marR="12599" marT="12599"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7476895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B682B97-EEB7-41A8-A00C-12996B60B484}"/>
              </a:ext>
            </a:extLst>
          </p:cNvPr>
          <p:cNvSpPr>
            <a:spLocks noGrp="1"/>
          </p:cNvSpPr>
          <p:nvPr>
            <p:ph type="sldNum" sz="quarter" idx="4"/>
          </p:nvPr>
        </p:nvSpPr>
        <p:spPr/>
        <p:txBody>
          <a:bodyPr/>
          <a:lstStyle/>
          <a:p>
            <a:fld id="{42782948-4DBE-204D-AB9E-B65E067054AE}" type="slidenum">
              <a:rPr lang="en-US" smtClean="0"/>
              <a:pPr/>
              <a:t>12</a:t>
            </a:fld>
            <a:endParaRPr lang="en-US" dirty="0"/>
          </a:p>
        </p:txBody>
      </p:sp>
      <p:sp>
        <p:nvSpPr>
          <p:cNvPr id="3" name="Title 2">
            <a:extLst>
              <a:ext uri="{FF2B5EF4-FFF2-40B4-BE49-F238E27FC236}">
                <a16:creationId xmlns:a16="http://schemas.microsoft.com/office/drawing/2014/main" id="{2A3D1CE4-7387-4474-8C8F-6EAA6C4B7427}"/>
              </a:ext>
            </a:extLst>
          </p:cNvPr>
          <p:cNvSpPr>
            <a:spLocks noGrp="1"/>
          </p:cNvSpPr>
          <p:nvPr>
            <p:ph type="title"/>
          </p:nvPr>
        </p:nvSpPr>
        <p:spPr/>
        <p:txBody>
          <a:bodyPr/>
          <a:lstStyle/>
          <a:p>
            <a:r>
              <a:rPr lang="en-US" dirty="0"/>
              <a:t>Final notes on scoring individual questions:</a:t>
            </a:r>
          </a:p>
        </p:txBody>
      </p:sp>
      <p:sp>
        <p:nvSpPr>
          <p:cNvPr id="4" name="Content Placeholder 3">
            <a:extLst>
              <a:ext uri="{FF2B5EF4-FFF2-40B4-BE49-F238E27FC236}">
                <a16:creationId xmlns:a16="http://schemas.microsoft.com/office/drawing/2014/main" id="{E1051EA4-3F08-40E2-BB75-D1EC1B6C687F}"/>
              </a:ext>
            </a:extLst>
          </p:cNvPr>
          <p:cNvSpPr>
            <a:spLocks noGrp="1"/>
          </p:cNvSpPr>
          <p:nvPr>
            <p:ph idx="1"/>
          </p:nvPr>
        </p:nvSpPr>
        <p:spPr/>
        <p:txBody>
          <a:bodyPr>
            <a:normAutofit/>
          </a:bodyPr>
          <a:lstStyle/>
          <a:p>
            <a:r>
              <a:rPr lang="en-US" sz="2400" dirty="0">
                <a:latin typeface="Gill Sans MT" panose="020B0502020104020203" pitchFamily="34" charset="0"/>
              </a:rPr>
              <a:t>“Other, please specify” options</a:t>
            </a:r>
          </a:p>
          <a:p>
            <a:pPr lvl="1"/>
            <a:r>
              <a:rPr lang="en-US" sz="2400" dirty="0">
                <a:latin typeface="Gill Sans MT" panose="020B0502020104020203" pitchFamily="34" charset="0"/>
              </a:rPr>
              <a:t>Selections of “other” are </a:t>
            </a:r>
            <a:r>
              <a:rPr lang="en-US" sz="2400" b="1" u="sng" dirty="0">
                <a:latin typeface="Gill Sans MT" panose="020B0502020104020203" pitchFamily="34" charset="0"/>
              </a:rPr>
              <a:t>not</a:t>
            </a:r>
            <a:r>
              <a:rPr lang="en-US" sz="2400" dirty="0">
                <a:latin typeface="Gill Sans MT" panose="020B0502020104020203" pitchFamily="34" charset="0"/>
              </a:rPr>
              <a:t> scored in CMM analysis tool</a:t>
            </a:r>
          </a:p>
          <a:p>
            <a:pPr lvl="1"/>
            <a:r>
              <a:rPr lang="en-US" sz="2400" dirty="0">
                <a:latin typeface="Gill Sans MT" panose="020B0502020104020203" pitchFamily="34" charset="0"/>
              </a:rPr>
              <a:t>Text responses will need ‘coding’ in data review and validation process to be “counted”</a:t>
            </a:r>
          </a:p>
          <a:p>
            <a:r>
              <a:rPr lang="en-US" sz="2400" dirty="0">
                <a:latin typeface="Gill Sans MT" panose="020B0502020104020203" pitchFamily="34" charset="0"/>
              </a:rPr>
              <a:t>Physical verification:</a:t>
            </a:r>
          </a:p>
          <a:p>
            <a:pPr lvl="1">
              <a:buFont typeface="Wingdings" panose="05000000000000000000" pitchFamily="2" charset="2"/>
              <a:buChar char="ü"/>
            </a:pPr>
            <a:r>
              <a:rPr lang="en-US" sz="2400" dirty="0">
                <a:latin typeface="Gill Sans MT" panose="020B0502020104020203" pitchFamily="34" charset="0"/>
              </a:rPr>
              <a:t>Results from physical verification used no matter the verbal answer</a:t>
            </a:r>
          </a:p>
          <a:p>
            <a:endParaRPr lang="en-US" sz="2400" dirty="0"/>
          </a:p>
        </p:txBody>
      </p:sp>
    </p:spTree>
    <p:extLst>
      <p:ext uri="{BB962C8B-B14F-4D97-AF65-F5344CB8AC3E}">
        <p14:creationId xmlns:p14="http://schemas.microsoft.com/office/powerpoint/2010/main" val="29092414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F26BFD-414F-4DBB-8594-6FF831BA5785}"/>
              </a:ext>
            </a:extLst>
          </p:cNvPr>
          <p:cNvSpPr>
            <a:spLocks noGrp="1"/>
          </p:cNvSpPr>
          <p:nvPr>
            <p:ph type="sldNum" sz="quarter" idx="4"/>
          </p:nvPr>
        </p:nvSpPr>
        <p:spPr/>
        <p:txBody>
          <a:bodyPr/>
          <a:lstStyle/>
          <a:p>
            <a:fld id="{42782948-4DBE-204D-AB9E-B65E067054AE}" type="slidenum">
              <a:rPr lang="en-US" smtClean="0"/>
              <a:pPr/>
              <a:t>13</a:t>
            </a:fld>
            <a:endParaRPr lang="en-US" dirty="0"/>
          </a:p>
        </p:txBody>
      </p:sp>
      <p:sp>
        <p:nvSpPr>
          <p:cNvPr id="3" name="Title 2">
            <a:extLst>
              <a:ext uri="{FF2B5EF4-FFF2-40B4-BE49-F238E27FC236}">
                <a16:creationId xmlns:a16="http://schemas.microsoft.com/office/drawing/2014/main" id="{3998D137-1E83-43E3-BAF2-E92B5E1F7401}"/>
              </a:ext>
            </a:extLst>
          </p:cNvPr>
          <p:cNvSpPr>
            <a:spLocks noGrp="1"/>
          </p:cNvSpPr>
          <p:nvPr>
            <p:ph type="title"/>
          </p:nvPr>
        </p:nvSpPr>
        <p:spPr/>
        <p:txBody>
          <a:bodyPr/>
          <a:lstStyle/>
          <a:p>
            <a:r>
              <a:rPr lang="en-US" dirty="0"/>
              <a:t>Scoring modules:  Weighting maturity</a:t>
            </a:r>
          </a:p>
        </p:txBody>
      </p:sp>
      <p:sp>
        <p:nvSpPr>
          <p:cNvPr id="4" name="Content Placeholder 3">
            <a:extLst>
              <a:ext uri="{FF2B5EF4-FFF2-40B4-BE49-F238E27FC236}">
                <a16:creationId xmlns:a16="http://schemas.microsoft.com/office/drawing/2014/main" id="{A7CF1867-E16F-4657-A947-E75DF092A0E4}"/>
              </a:ext>
            </a:extLst>
          </p:cNvPr>
          <p:cNvSpPr>
            <a:spLocks noGrp="1"/>
          </p:cNvSpPr>
          <p:nvPr>
            <p:ph idx="1"/>
          </p:nvPr>
        </p:nvSpPr>
        <p:spPr/>
        <p:txBody>
          <a:bodyPr/>
          <a:lstStyle/>
          <a:p>
            <a:endParaRPr lang="en-US" dirty="0"/>
          </a:p>
        </p:txBody>
      </p:sp>
      <p:graphicFrame>
        <p:nvGraphicFramePr>
          <p:cNvPr id="5" name="Table 4">
            <a:extLst>
              <a:ext uri="{FF2B5EF4-FFF2-40B4-BE49-F238E27FC236}">
                <a16:creationId xmlns:a16="http://schemas.microsoft.com/office/drawing/2014/main" id="{900FE284-56AF-4A19-B45D-2B172A0E5697}"/>
              </a:ext>
            </a:extLst>
          </p:cNvPr>
          <p:cNvGraphicFramePr>
            <a:graphicFrameLocks noGrp="1"/>
          </p:cNvGraphicFramePr>
          <p:nvPr>
            <p:extLst>
              <p:ext uri="{D42A27DB-BD31-4B8C-83A1-F6EECF244321}">
                <p14:modId xmlns:p14="http://schemas.microsoft.com/office/powerpoint/2010/main" val="1770046389"/>
              </p:ext>
            </p:extLst>
          </p:nvPr>
        </p:nvGraphicFramePr>
        <p:xfrm>
          <a:off x="955650" y="1715553"/>
          <a:ext cx="10381492" cy="4233225"/>
        </p:xfrm>
        <a:graphic>
          <a:graphicData uri="http://schemas.openxmlformats.org/drawingml/2006/table">
            <a:tbl>
              <a:tblPr firstRow="1" firstCol="1" bandRow="1">
                <a:tableStyleId>{5C22544A-7EE6-4342-B048-85BDC9FD1C3A}</a:tableStyleId>
              </a:tblPr>
              <a:tblGrid>
                <a:gridCol w="3424326">
                  <a:extLst>
                    <a:ext uri="{9D8B030D-6E8A-4147-A177-3AD203B41FA5}">
                      <a16:colId xmlns:a16="http://schemas.microsoft.com/office/drawing/2014/main" val="20000"/>
                    </a:ext>
                  </a:extLst>
                </a:gridCol>
                <a:gridCol w="6957166">
                  <a:extLst>
                    <a:ext uri="{9D8B030D-6E8A-4147-A177-3AD203B41FA5}">
                      <a16:colId xmlns:a16="http://schemas.microsoft.com/office/drawing/2014/main" val="20001"/>
                    </a:ext>
                  </a:extLst>
                </a:gridCol>
              </a:tblGrid>
              <a:tr h="1238855">
                <a:tc>
                  <a:txBody>
                    <a:bodyPr/>
                    <a:lstStyle/>
                    <a:p>
                      <a:pPr marL="0" marR="0">
                        <a:lnSpc>
                          <a:spcPct val="115000"/>
                        </a:lnSpc>
                        <a:spcBef>
                          <a:spcPts val="0"/>
                        </a:spcBef>
                        <a:spcAft>
                          <a:spcPts val="0"/>
                        </a:spcAft>
                      </a:pPr>
                      <a:r>
                        <a:rPr lang="en-US" sz="2600" dirty="0">
                          <a:effectLst/>
                          <a:latin typeface="Gill Sans MT" panose="020B0502020104020203" pitchFamily="34" charset="0"/>
                        </a:rPr>
                        <a:t>Category Name</a:t>
                      </a:r>
                      <a:endParaRPr lang="en-US" sz="2600" dirty="0">
                        <a:effectLst/>
                        <a:latin typeface="Gill Sans MT" panose="020B0502020104020203" pitchFamily="34" charset="0"/>
                        <a:ea typeface="Calibri"/>
                        <a:cs typeface="Times New Roman"/>
                      </a:endParaRPr>
                    </a:p>
                  </a:txBody>
                  <a:tcPr marL="90712" marR="90712" marT="0" marB="0" anchor="b">
                    <a:solidFill>
                      <a:schemeClr val="accent1"/>
                    </a:solidFill>
                  </a:tcPr>
                </a:tc>
                <a:tc>
                  <a:txBody>
                    <a:bodyPr/>
                    <a:lstStyle/>
                    <a:p>
                      <a:pPr marL="0" marR="0">
                        <a:lnSpc>
                          <a:spcPct val="115000"/>
                        </a:lnSpc>
                        <a:spcBef>
                          <a:spcPts val="0"/>
                        </a:spcBef>
                        <a:spcAft>
                          <a:spcPts val="0"/>
                        </a:spcAft>
                      </a:pPr>
                      <a:r>
                        <a:rPr lang="en-US" sz="2600" dirty="0">
                          <a:effectLst/>
                          <a:latin typeface="Gill Sans MT" panose="020B0502020104020203" pitchFamily="34" charset="0"/>
                        </a:rPr>
                        <a:t>Proportion of the total score for a module</a:t>
                      </a:r>
                      <a:endParaRPr lang="en-US" sz="2600" dirty="0">
                        <a:effectLst/>
                        <a:latin typeface="Gill Sans MT" panose="020B0502020104020203" pitchFamily="34" charset="0"/>
                        <a:ea typeface="Calibri"/>
                        <a:cs typeface="Times New Roman"/>
                      </a:endParaRPr>
                    </a:p>
                  </a:txBody>
                  <a:tcPr marL="90712" marR="90712" marT="0" marB="0" anchor="b">
                    <a:solidFill>
                      <a:schemeClr val="accent1"/>
                    </a:solidFill>
                  </a:tcPr>
                </a:tc>
                <a:extLst>
                  <a:ext uri="{0D108BD9-81ED-4DB2-BD59-A6C34878D82A}">
                    <a16:rowId xmlns:a16="http://schemas.microsoft.com/office/drawing/2014/main" val="10000"/>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Basic</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1"/>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Intermediate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30%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2"/>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Advanced</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15%</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3"/>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State of the Art</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4"/>
                  </a:ext>
                </a:extLst>
              </a:tr>
              <a:tr h="598874">
                <a:tc>
                  <a:txBody>
                    <a:bodyPr/>
                    <a:lstStyle/>
                    <a:p>
                      <a:pPr marL="0" marR="0">
                        <a:lnSpc>
                          <a:spcPct val="115000"/>
                        </a:lnSpc>
                        <a:spcBef>
                          <a:spcPts val="0"/>
                        </a:spcBef>
                        <a:spcAft>
                          <a:spcPts val="0"/>
                        </a:spcAft>
                      </a:pPr>
                      <a:r>
                        <a:rPr lang="en-US" sz="2600" dirty="0">
                          <a:effectLst/>
                          <a:latin typeface="Gill Sans MT" panose="020B0502020104020203" pitchFamily="34" charset="0"/>
                        </a:rPr>
                        <a:t>Descriptive</a:t>
                      </a:r>
                      <a:endParaRPr lang="en-US" sz="2600" dirty="0">
                        <a:effectLst/>
                        <a:latin typeface="Gill Sans MT" panose="020B0502020104020203" pitchFamily="34" charset="0"/>
                        <a:ea typeface="Calibri"/>
                        <a:cs typeface="Times New Roman"/>
                      </a:endParaRPr>
                    </a:p>
                  </a:txBody>
                  <a:tcPr marL="90712" marR="90712" marT="0" marB="0">
                    <a:solidFill>
                      <a:schemeClr val="accent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0%</a:t>
                      </a:r>
                      <a:endParaRPr lang="en-US" sz="2600" dirty="0">
                        <a:effectLst/>
                        <a:latin typeface="Gill Sans MT" panose="020B0502020104020203" pitchFamily="34" charset="0"/>
                        <a:ea typeface="Calibri"/>
                        <a:cs typeface="Times New Roman"/>
                      </a:endParaRPr>
                    </a:p>
                  </a:txBody>
                  <a:tcPr marL="90712" marR="90712" marT="0"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261510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23B9D64-3E80-4201-B061-12158BA50347}"/>
              </a:ext>
            </a:extLst>
          </p:cNvPr>
          <p:cNvSpPr>
            <a:spLocks noGrp="1"/>
          </p:cNvSpPr>
          <p:nvPr>
            <p:ph type="sldNum" sz="quarter" idx="4"/>
          </p:nvPr>
        </p:nvSpPr>
        <p:spPr/>
        <p:txBody>
          <a:bodyPr/>
          <a:lstStyle/>
          <a:p>
            <a:fld id="{42782948-4DBE-204D-AB9E-B65E067054AE}" type="slidenum">
              <a:rPr lang="en-US" smtClean="0"/>
              <a:pPr/>
              <a:t>14</a:t>
            </a:fld>
            <a:endParaRPr lang="en-US" dirty="0"/>
          </a:p>
        </p:txBody>
      </p:sp>
      <p:sp>
        <p:nvSpPr>
          <p:cNvPr id="3" name="Title 2">
            <a:extLst>
              <a:ext uri="{FF2B5EF4-FFF2-40B4-BE49-F238E27FC236}">
                <a16:creationId xmlns:a16="http://schemas.microsoft.com/office/drawing/2014/main" id="{99C735C8-6B52-4880-BD2F-E2A18C72B76A}"/>
              </a:ext>
            </a:extLst>
          </p:cNvPr>
          <p:cNvSpPr>
            <a:spLocks noGrp="1"/>
          </p:cNvSpPr>
          <p:nvPr>
            <p:ph type="title"/>
          </p:nvPr>
        </p:nvSpPr>
        <p:spPr/>
        <p:txBody>
          <a:bodyPr/>
          <a:lstStyle/>
          <a:p>
            <a:r>
              <a:rPr lang="en-US" dirty="0"/>
              <a:t>Scoring modules:  Add them up</a:t>
            </a:r>
          </a:p>
        </p:txBody>
      </p:sp>
      <p:sp>
        <p:nvSpPr>
          <p:cNvPr id="4" name="Content Placeholder 3">
            <a:extLst>
              <a:ext uri="{FF2B5EF4-FFF2-40B4-BE49-F238E27FC236}">
                <a16:creationId xmlns:a16="http://schemas.microsoft.com/office/drawing/2014/main" id="{3588D84D-D28B-4692-B519-B07566E03A27}"/>
              </a:ext>
            </a:extLst>
          </p:cNvPr>
          <p:cNvSpPr>
            <a:spLocks noGrp="1"/>
          </p:cNvSpPr>
          <p:nvPr>
            <p:ph idx="1"/>
          </p:nvPr>
        </p:nvSpPr>
        <p:spPr/>
        <p:txBody>
          <a:bodyPr/>
          <a:lstStyle/>
          <a:p>
            <a:endParaRPr lang="en-US"/>
          </a:p>
        </p:txBody>
      </p:sp>
      <p:graphicFrame>
        <p:nvGraphicFramePr>
          <p:cNvPr id="5" name="Table 4">
            <a:extLst>
              <a:ext uri="{FF2B5EF4-FFF2-40B4-BE49-F238E27FC236}">
                <a16:creationId xmlns:a16="http://schemas.microsoft.com/office/drawing/2014/main" id="{DF565487-6DB7-411B-A0E1-4FD2842D4EA3}"/>
              </a:ext>
            </a:extLst>
          </p:cNvPr>
          <p:cNvGraphicFramePr>
            <a:graphicFrameLocks noGrp="1"/>
          </p:cNvGraphicFramePr>
          <p:nvPr>
            <p:extLst>
              <p:ext uri="{D42A27DB-BD31-4B8C-83A1-F6EECF244321}">
                <p14:modId xmlns:p14="http://schemas.microsoft.com/office/powerpoint/2010/main" val="1704559987"/>
              </p:ext>
            </p:extLst>
          </p:nvPr>
        </p:nvGraphicFramePr>
        <p:xfrm>
          <a:off x="528220" y="1767384"/>
          <a:ext cx="11135559" cy="4129559"/>
        </p:xfrm>
        <a:graphic>
          <a:graphicData uri="http://schemas.openxmlformats.org/drawingml/2006/table">
            <a:tbl>
              <a:tblPr firstRow="1" bandRow="1">
                <a:tableStyleId>{5C22544A-7EE6-4342-B048-85BDC9FD1C3A}</a:tableStyleId>
              </a:tblPr>
              <a:tblGrid>
                <a:gridCol w="2307545">
                  <a:extLst>
                    <a:ext uri="{9D8B030D-6E8A-4147-A177-3AD203B41FA5}">
                      <a16:colId xmlns:a16="http://schemas.microsoft.com/office/drawing/2014/main" val="20000"/>
                    </a:ext>
                  </a:extLst>
                </a:gridCol>
                <a:gridCol w="1902335">
                  <a:extLst>
                    <a:ext uri="{9D8B030D-6E8A-4147-A177-3AD203B41FA5}">
                      <a16:colId xmlns:a16="http://schemas.microsoft.com/office/drawing/2014/main" val="20001"/>
                    </a:ext>
                  </a:extLst>
                </a:gridCol>
                <a:gridCol w="1813330">
                  <a:extLst>
                    <a:ext uri="{9D8B030D-6E8A-4147-A177-3AD203B41FA5}">
                      <a16:colId xmlns:a16="http://schemas.microsoft.com/office/drawing/2014/main" val="20002"/>
                    </a:ext>
                  </a:extLst>
                </a:gridCol>
                <a:gridCol w="2005159">
                  <a:extLst>
                    <a:ext uri="{9D8B030D-6E8A-4147-A177-3AD203B41FA5}">
                      <a16:colId xmlns:a16="http://schemas.microsoft.com/office/drawing/2014/main" val="1285301464"/>
                    </a:ext>
                  </a:extLst>
                </a:gridCol>
                <a:gridCol w="3107190">
                  <a:extLst>
                    <a:ext uri="{9D8B030D-6E8A-4147-A177-3AD203B41FA5}">
                      <a16:colId xmlns:a16="http://schemas.microsoft.com/office/drawing/2014/main" val="20003"/>
                    </a:ext>
                  </a:extLst>
                </a:gridCol>
              </a:tblGrid>
              <a:tr h="993513">
                <a:tc>
                  <a:txBody>
                    <a:bodyPr/>
                    <a:lstStyle/>
                    <a:p>
                      <a:r>
                        <a:rPr lang="en-US" sz="2600" dirty="0">
                          <a:latin typeface="Gill Sans MT" panose="020B0502020104020203" pitchFamily="34" charset="0"/>
                        </a:rPr>
                        <a:t>Level</a:t>
                      </a:r>
                    </a:p>
                  </a:txBody>
                  <a:tcPr marL="120949" marR="120949" marT="60475" marB="60475" anchor="b"/>
                </a:tc>
                <a:tc>
                  <a:txBody>
                    <a:bodyPr/>
                    <a:lstStyle/>
                    <a:p>
                      <a:pPr>
                        <a:tabLst/>
                      </a:pPr>
                      <a:r>
                        <a:rPr lang="en-US" sz="2600" dirty="0">
                          <a:latin typeface="Gill Sans MT" panose="020B0502020104020203" pitchFamily="34" charset="0"/>
                        </a:rPr>
                        <a:t># of Questions</a:t>
                      </a:r>
                    </a:p>
                  </a:txBody>
                  <a:tcPr marL="120949" marR="120949" marT="60475" marB="60475" anchor="b"/>
                </a:tc>
                <a:tc>
                  <a:txBody>
                    <a:bodyPr/>
                    <a:lstStyle/>
                    <a:p>
                      <a:r>
                        <a:rPr lang="en-US" sz="2600" dirty="0">
                          <a:latin typeface="Gill Sans MT" panose="020B0502020104020203" pitchFamily="34" charset="0"/>
                        </a:rPr>
                        <a:t># “in place”</a:t>
                      </a:r>
                    </a:p>
                  </a:txBody>
                  <a:tcPr marL="120949" marR="120949" marT="60475" marB="60475" anchor="b"/>
                </a:tc>
                <a:tc>
                  <a:txBody>
                    <a:bodyPr/>
                    <a:lstStyle/>
                    <a:p>
                      <a:r>
                        <a:rPr lang="en-US" sz="2600" dirty="0">
                          <a:latin typeface="Gill Sans MT" panose="020B0502020104020203" pitchFamily="34" charset="0"/>
                        </a:rPr>
                        <a:t>Weighting</a:t>
                      </a:r>
                    </a:p>
                  </a:txBody>
                  <a:tcPr marL="120949" marR="120949" marT="60475" marB="60475" anchor="b"/>
                </a:tc>
                <a:tc>
                  <a:txBody>
                    <a:bodyPr/>
                    <a:lstStyle/>
                    <a:p>
                      <a:r>
                        <a:rPr lang="en-US" sz="2600" dirty="0">
                          <a:latin typeface="Gill Sans MT" panose="020B0502020104020203" pitchFamily="34" charset="0"/>
                        </a:rPr>
                        <a:t>Score</a:t>
                      </a:r>
                    </a:p>
                  </a:txBody>
                  <a:tcPr marL="120949" marR="120949" marT="60475" marB="60475" anchor="b"/>
                </a:tc>
                <a:extLst>
                  <a:ext uri="{0D108BD9-81ED-4DB2-BD59-A6C34878D82A}">
                    <a16:rowId xmlns:a16="http://schemas.microsoft.com/office/drawing/2014/main" val="10000"/>
                  </a:ext>
                </a:extLst>
              </a:tr>
              <a:tr h="561551">
                <a:tc>
                  <a:txBody>
                    <a:bodyPr/>
                    <a:lstStyle/>
                    <a:p>
                      <a:r>
                        <a:rPr lang="en-US" sz="2600" dirty="0">
                          <a:latin typeface="Gill Sans MT" panose="020B0502020104020203" pitchFamily="34" charset="0"/>
                        </a:rPr>
                        <a:t>Basic</a:t>
                      </a:r>
                    </a:p>
                  </a:txBody>
                  <a:tcPr marL="120949" marR="120949" marT="60475" marB="60475"/>
                </a:tc>
                <a:tc>
                  <a:txBody>
                    <a:bodyPr/>
                    <a:lstStyle/>
                    <a:p>
                      <a:pPr algn="ctr"/>
                      <a:r>
                        <a:rPr lang="en-US" sz="2600" dirty="0">
                          <a:latin typeface="Gill Sans MT" panose="020B0502020104020203" pitchFamily="34" charset="0"/>
                        </a:rPr>
                        <a:t>10</a:t>
                      </a:r>
                    </a:p>
                  </a:txBody>
                  <a:tcPr marL="120949" marR="120949" marT="60475" marB="60475" anchor="ctr"/>
                </a:tc>
                <a:tc>
                  <a:txBody>
                    <a:bodyPr/>
                    <a:lstStyle/>
                    <a:p>
                      <a:pPr algn="ctr"/>
                      <a:r>
                        <a:rPr lang="en-US" sz="2600" dirty="0">
                          <a:latin typeface="Gill Sans MT" panose="020B0502020104020203" pitchFamily="34" charset="0"/>
                        </a:rPr>
                        <a:t>7</a:t>
                      </a:r>
                    </a:p>
                  </a:txBody>
                  <a:tcPr marL="120949" marR="120949" marT="60475" marB="60475" anchor="ct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50%</a:t>
                      </a:r>
                      <a:endParaRPr lang="en-US" sz="2600" dirty="0">
                        <a:effectLst/>
                        <a:latin typeface="Gill Sans MT" panose="020B0502020104020203" pitchFamily="34" charset="0"/>
                        <a:ea typeface="Calibri"/>
                        <a:cs typeface="Times New Roman"/>
                      </a:endParaRPr>
                    </a:p>
                  </a:txBody>
                  <a:tcPr marL="90712" marR="90712" marT="0" marB="0" anchor="ctr"/>
                </a:tc>
                <a:tc>
                  <a:txBody>
                    <a:bodyPr/>
                    <a:lstStyle/>
                    <a:p>
                      <a:r>
                        <a:rPr lang="en-US" sz="2600" dirty="0">
                          <a:latin typeface="Gill Sans MT" panose="020B0502020104020203" pitchFamily="34" charset="0"/>
                        </a:rPr>
                        <a:t>70% * 50% = 35%</a:t>
                      </a:r>
                    </a:p>
                  </a:txBody>
                  <a:tcPr marL="120949" marR="120949" marT="60475" marB="60475"/>
                </a:tc>
                <a:extLst>
                  <a:ext uri="{0D108BD9-81ED-4DB2-BD59-A6C34878D82A}">
                    <a16:rowId xmlns:a16="http://schemas.microsoft.com/office/drawing/2014/main" val="10001"/>
                  </a:ext>
                </a:extLst>
              </a:tr>
              <a:tr h="524114">
                <a:tc>
                  <a:txBody>
                    <a:bodyPr/>
                    <a:lstStyle/>
                    <a:p>
                      <a:r>
                        <a:rPr lang="en-US" sz="2600" dirty="0">
                          <a:latin typeface="Gill Sans MT" panose="020B0502020104020203" pitchFamily="34" charset="0"/>
                        </a:rPr>
                        <a:t>Intermediate</a:t>
                      </a:r>
                    </a:p>
                  </a:txBody>
                  <a:tcPr marL="120949" marR="120949" marT="60475" marB="60475"/>
                </a:tc>
                <a:tc>
                  <a:txBody>
                    <a:bodyPr/>
                    <a:lstStyle/>
                    <a:p>
                      <a:pPr algn="ctr"/>
                      <a:r>
                        <a:rPr lang="en-US" sz="2600" dirty="0">
                          <a:latin typeface="Gill Sans MT" panose="020B0502020104020203" pitchFamily="34" charset="0"/>
                        </a:rPr>
                        <a:t>8</a:t>
                      </a:r>
                    </a:p>
                  </a:txBody>
                  <a:tcPr marL="120949" marR="120949" marT="60475" marB="60475" anchor="ctr"/>
                </a:tc>
                <a:tc>
                  <a:txBody>
                    <a:bodyPr/>
                    <a:lstStyle/>
                    <a:p>
                      <a:pPr algn="ctr"/>
                      <a:r>
                        <a:rPr lang="en-US" sz="2600" dirty="0">
                          <a:latin typeface="Gill Sans MT" panose="020B0502020104020203" pitchFamily="34" charset="0"/>
                        </a:rPr>
                        <a:t>4</a:t>
                      </a:r>
                    </a:p>
                  </a:txBody>
                  <a:tcPr marL="120949" marR="120949" marT="60475" marB="60475" anchor="ct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30%</a:t>
                      </a:r>
                      <a:endParaRPr lang="en-US" sz="2600" dirty="0">
                        <a:effectLst/>
                        <a:latin typeface="Gill Sans MT" panose="020B0502020104020203" pitchFamily="34" charset="0"/>
                        <a:ea typeface="Calibri"/>
                        <a:cs typeface="Times New Roman"/>
                      </a:endParaRPr>
                    </a:p>
                  </a:txBody>
                  <a:tcPr marL="90712" marR="90712" marT="0" marB="0" anchor="ctr"/>
                </a:tc>
                <a:tc>
                  <a:txBody>
                    <a:bodyPr/>
                    <a:lstStyle/>
                    <a:p>
                      <a:r>
                        <a:rPr lang="en-US" sz="2600" dirty="0">
                          <a:latin typeface="Gill Sans MT" panose="020B0502020104020203" pitchFamily="34" charset="0"/>
                        </a:rPr>
                        <a:t>50% * 30% = 15%</a:t>
                      </a:r>
                    </a:p>
                  </a:txBody>
                  <a:tcPr marL="120949" marR="120949" marT="60475" marB="60475"/>
                </a:tc>
                <a:extLst>
                  <a:ext uri="{0D108BD9-81ED-4DB2-BD59-A6C34878D82A}">
                    <a16:rowId xmlns:a16="http://schemas.microsoft.com/office/drawing/2014/main" val="10002"/>
                  </a:ext>
                </a:extLst>
              </a:tr>
              <a:tr h="561551">
                <a:tc>
                  <a:txBody>
                    <a:bodyPr/>
                    <a:lstStyle/>
                    <a:p>
                      <a:r>
                        <a:rPr lang="en-US" sz="2600" dirty="0">
                          <a:latin typeface="Gill Sans MT" panose="020B0502020104020203" pitchFamily="34" charset="0"/>
                        </a:rPr>
                        <a:t>Advanced</a:t>
                      </a:r>
                    </a:p>
                  </a:txBody>
                  <a:tcPr marL="120949" marR="120949" marT="60475" marB="60475"/>
                </a:tc>
                <a:tc>
                  <a:txBody>
                    <a:bodyPr/>
                    <a:lstStyle/>
                    <a:p>
                      <a:pPr algn="ctr"/>
                      <a:r>
                        <a:rPr lang="en-US" sz="2600" dirty="0">
                          <a:latin typeface="Gill Sans MT" panose="020B0502020104020203" pitchFamily="34" charset="0"/>
                        </a:rPr>
                        <a:t>4</a:t>
                      </a:r>
                    </a:p>
                  </a:txBody>
                  <a:tcPr marL="120949" marR="120949" marT="60475" marB="60475" anchor="ctr"/>
                </a:tc>
                <a:tc>
                  <a:txBody>
                    <a:bodyPr/>
                    <a:lstStyle/>
                    <a:p>
                      <a:pPr algn="ctr"/>
                      <a:r>
                        <a:rPr lang="en-US" sz="2600" dirty="0">
                          <a:latin typeface="Gill Sans MT" panose="020B0502020104020203" pitchFamily="34" charset="0"/>
                        </a:rPr>
                        <a:t>1</a:t>
                      </a:r>
                    </a:p>
                  </a:txBody>
                  <a:tcPr marL="120949" marR="120949" marT="60475" marB="60475" anchor="ct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15%</a:t>
                      </a:r>
                      <a:endParaRPr lang="en-US" sz="2600" dirty="0">
                        <a:effectLst/>
                        <a:latin typeface="Gill Sans MT" panose="020B0502020104020203" pitchFamily="34" charset="0"/>
                        <a:ea typeface="Calibri"/>
                        <a:cs typeface="Times New Roman"/>
                      </a:endParaRPr>
                    </a:p>
                  </a:txBody>
                  <a:tcPr marL="90712" marR="90712" marT="0" marB="0" anchor="ctr"/>
                </a:tc>
                <a:tc>
                  <a:txBody>
                    <a:bodyPr/>
                    <a:lstStyle/>
                    <a:p>
                      <a:r>
                        <a:rPr lang="en-US" sz="2600" dirty="0">
                          <a:latin typeface="Gill Sans MT" panose="020B0502020104020203" pitchFamily="34" charset="0"/>
                        </a:rPr>
                        <a:t>25% * 15% = 3.75%</a:t>
                      </a:r>
                    </a:p>
                  </a:txBody>
                  <a:tcPr marL="120949" marR="120949" marT="60475" marB="60475"/>
                </a:tc>
                <a:extLst>
                  <a:ext uri="{0D108BD9-81ED-4DB2-BD59-A6C34878D82A}">
                    <a16:rowId xmlns:a16="http://schemas.microsoft.com/office/drawing/2014/main" val="10003"/>
                  </a:ext>
                </a:extLst>
              </a:tr>
              <a:tr h="561551">
                <a:tc>
                  <a:txBody>
                    <a:bodyPr/>
                    <a:lstStyle/>
                    <a:p>
                      <a:r>
                        <a:rPr lang="en-US" sz="2600" dirty="0">
                          <a:latin typeface="Gill Sans MT" panose="020B0502020104020203" pitchFamily="34" charset="0"/>
                        </a:rPr>
                        <a:t>SOA</a:t>
                      </a:r>
                    </a:p>
                  </a:txBody>
                  <a:tcPr marL="120949" marR="120949" marT="60475" marB="60475"/>
                </a:tc>
                <a:tc>
                  <a:txBody>
                    <a:bodyPr/>
                    <a:lstStyle/>
                    <a:p>
                      <a:pPr algn="ctr"/>
                      <a:r>
                        <a:rPr lang="en-US" sz="2600" dirty="0">
                          <a:latin typeface="Gill Sans MT" panose="020B0502020104020203" pitchFamily="34" charset="0"/>
                        </a:rPr>
                        <a:t>3</a:t>
                      </a:r>
                    </a:p>
                  </a:txBody>
                  <a:tcPr marL="120949" marR="120949" marT="60475" marB="60475" anchor="ctr"/>
                </a:tc>
                <a:tc>
                  <a:txBody>
                    <a:bodyPr/>
                    <a:lstStyle/>
                    <a:p>
                      <a:pPr algn="ctr"/>
                      <a:r>
                        <a:rPr lang="en-US" sz="2600" dirty="0">
                          <a:latin typeface="Gill Sans MT" panose="020B0502020104020203" pitchFamily="34" charset="0"/>
                        </a:rPr>
                        <a:t>1</a:t>
                      </a:r>
                    </a:p>
                  </a:txBody>
                  <a:tcPr marL="120949" marR="120949" marT="60475" marB="60475" anchor="ct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rPr>
                        <a:t>5%</a:t>
                      </a:r>
                      <a:endParaRPr lang="en-US" sz="2600" dirty="0">
                        <a:effectLst/>
                        <a:latin typeface="Gill Sans MT" panose="020B0502020104020203" pitchFamily="34" charset="0"/>
                        <a:ea typeface="Calibri"/>
                        <a:cs typeface="Times New Roman"/>
                      </a:endParaRPr>
                    </a:p>
                  </a:txBody>
                  <a:tcPr marL="90712" marR="90712" marT="0" marB="0" anchor="ctr"/>
                </a:tc>
                <a:tc>
                  <a:txBody>
                    <a:bodyPr/>
                    <a:lstStyle/>
                    <a:p>
                      <a:r>
                        <a:rPr lang="en-US" sz="2600" dirty="0">
                          <a:latin typeface="Gill Sans MT" panose="020B0502020104020203" pitchFamily="34" charset="0"/>
                        </a:rPr>
                        <a:t>33% * 5% = 1.7%</a:t>
                      </a:r>
                    </a:p>
                  </a:txBody>
                  <a:tcPr marL="120949" marR="120949" marT="60475" marB="60475"/>
                </a:tc>
                <a:extLst>
                  <a:ext uri="{0D108BD9-81ED-4DB2-BD59-A6C34878D82A}">
                    <a16:rowId xmlns:a16="http://schemas.microsoft.com/office/drawing/2014/main" val="10004"/>
                  </a:ext>
                </a:extLst>
              </a:tr>
              <a:tr h="927279">
                <a:tc>
                  <a:txBody>
                    <a:bodyPr/>
                    <a:lstStyle/>
                    <a:p>
                      <a:r>
                        <a:rPr lang="en-US" sz="2600" b="1" dirty="0">
                          <a:latin typeface="Gill Sans MT" panose="020B0502020104020203" pitchFamily="34" charset="0"/>
                        </a:rPr>
                        <a:t>TOTAL</a:t>
                      </a:r>
                    </a:p>
                  </a:txBody>
                  <a:tcPr marL="120949" marR="120949" marT="60475" marB="60475" anchor="ctr"/>
                </a:tc>
                <a:tc>
                  <a:txBody>
                    <a:bodyPr/>
                    <a:lstStyle/>
                    <a:p>
                      <a:pPr algn="ctr"/>
                      <a:r>
                        <a:rPr lang="en-US" sz="2600" b="1" dirty="0">
                          <a:latin typeface="Gill Sans MT" panose="020B0502020104020203" pitchFamily="34" charset="0"/>
                        </a:rPr>
                        <a:t>25</a:t>
                      </a:r>
                    </a:p>
                  </a:txBody>
                  <a:tcPr marL="120949" marR="120949" marT="60475" marB="60475" anchor="ctr"/>
                </a:tc>
                <a:tc>
                  <a:txBody>
                    <a:bodyPr/>
                    <a:lstStyle/>
                    <a:p>
                      <a:pPr algn="ctr"/>
                      <a:r>
                        <a:rPr lang="en-US" sz="2600" b="1" dirty="0">
                          <a:latin typeface="Gill Sans MT" panose="020B0502020104020203" pitchFamily="34" charset="0"/>
                        </a:rPr>
                        <a:t>13 (52%)</a:t>
                      </a:r>
                    </a:p>
                  </a:txBody>
                  <a:tcPr marL="120949" marR="120949" marT="60475" marB="60475" anchor="ct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ea typeface="Calibri"/>
                          <a:cs typeface="Times New Roman"/>
                        </a:rPr>
                        <a:t>--</a:t>
                      </a:r>
                    </a:p>
                  </a:txBody>
                  <a:tcPr marL="90712" marR="90712" marT="0" marB="0" anchor="ctr"/>
                </a:tc>
                <a:tc>
                  <a:txBody>
                    <a:bodyPr/>
                    <a:lstStyle/>
                    <a:p>
                      <a:r>
                        <a:rPr lang="en-US" sz="2600" dirty="0">
                          <a:latin typeface="Gill Sans MT" panose="020B0502020104020203" pitchFamily="34" charset="0"/>
                        </a:rPr>
                        <a:t>35% + 22.5% + 7.5% + 1.67% = </a:t>
                      </a:r>
                      <a:r>
                        <a:rPr lang="en-US" sz="2600" b="1" dirty="0">
                          <a:latin typeface="Gill Sans MT" panose="020B0502020104020203" pitchFamily="34" charset="0"/>
                        </a:rPr>
                        <a:t>55.5%</a:t>
                      </a:r>
                    </a:p>
                  </a:txBody>
                  <a:tcPr marL="120949" marR="120949" marT="60475" marB="6047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6688966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4A6FF79-E8F7-4C1F-B398-73DAD0BCF2EF}"/>
              </a:ext>
            </a:extLst>
          </p:cNvPr>
          <p:cNvSpPr>
            <a:spLocks noGrp="1"/>
          </p:cNvSpPr>
          <p:nvPr>
            <p:ph type="sldNum" sz="quarter" idx="4"/>
          </p:nvPr>
        </p:nvSpPr>
        <p:spPr/>
        <p:txBody>
          <a:bodyPr/>
          <a:lstStyle/>
          <a:p>
            <a:fld id="{42782948-4DBE-204D-AB9E-B65E067054AE}" type="slidenum">
              <a:rPr lang="en-US" smtClean="0"/>
              <a:pPr/>
              <a:t>15</a:t>
            </a:fld>
            <a:endParaRPr lang="en-US" dirty="0"/>
          </a:p>
        </p:txBody>
      </p:sp>
      <p:sp>
        <p:nvSpPr>
          <p:cNvPr id="3" name="Title 2">
            <a:extLst>
              <a:ext uri="{FF2B5EF4-FFF2-40B4-BE49-F238E27FC236}">
                <a16:creationId xmlns:a16="http://schemas.microsoft.com/office/drawing/2014/main" id="{5D7AC35B-CAD9-477C-8F3D-618B71E1753B}"/>
              </a:ext>
            </a:extLst>
          </p:cNvPr>
          <p:cNvSpPr>
            <a:spLocks noGrp="1"/>
          </p:cNvSpPr>
          <p:nvPr>
            <p:ph type="title"/>
          </p:nvPr>
        </p:nvSpPr>
        <p:spPr>
          <a:xfrm>
            <a:off x="914804" y="933168"/>
            <a:ext cx="10865391" cy="580800"/>
          </a:xfrm>
        </p:spPr>
        <p:txBody>
          <a:bodyPr/>
          <a:lstStyle/>
          <a:p>
            <a:r>
              <a:rPr lang="en-US" dirty="0"/>
              <a:t>Scoring modules:  Variation modules x facility type</a:t>
            </a:r>
          </a:p>
        </p:txBody>
      </p:sp>
      <p:graphicFrame>
        <p:nvGraphicFramePr>
          <p:cNvPr id="5" name="Content Placeholder 4">
            <a:extLst>
              <a:ext uri="{FF2B5EF4-FFF2-40B4-BE49-F238E27FC236}">
                <a16:creationId xmlns:a16="http://schemas.microsoft.com/office/drawing/2014/main" id="{01D1F27B-97A8-4967-9016-EB32E4B7E238}"/>
              </a:ext>
            </a:extLst>
          </p:cNvPr>
          <p:cNvGraphicFramePr>
            <a:graphicFrameLocks noGrp="1"/>
          </p:cNvGraphicFramePr>
          <p:nvPr>
            <p:ph idx="1"/>
            <p:extLst>
              <p:ext uri="{D42A27DB-BD31-4B8C-83A1-F6EECF244321}">
                <p14:modId xmlns:p14="http://schemas.microsoft.com/office/powerpoint/2010/main" val="3814780310"/>
              </p:ext>
            </p:extLst>
          </p:nvPr>
        </p:nvGraphicFramePr>
        <p:xfrm>
          <a:off x="624225" y="1712086"/>
          <a:ext cx="10653780" cy="2254559"/>
        </p:xfrm>
        <a:graphic>
          <a:graphicData uri="http://schemas.openxmlformats.org/drawingml/2006/table">
            <a:tbl>
              <a:tblPr firstRow="1" firstCol="1" bandRow="1">
                <a:tableStyleId>{5C22544A-7EE6-4342-B048-85BDC9FD1C3A}</a:tableStyleId>
              </a:tblPr>
              <a:tblGrid>
                <a:gridCol w="2333668">
                  <a:extLst>
                    <a:ext uri="{9D8B030D-6E8A-4147-A177-3AD203B41FA5}">
                      <a16:colId xmlns:a16="http://schemas.microsoft.com/office/drawing/2014/main" val="1265817001"/>
                    </a:ext>
                  </a:extLst>
                </a:gridCol>
                <a:gridCol w="1039811">
                  <a:extLst>
                    <a:ext uri="{9D8B030D-6E8A-4147-A177-3AD203B41FA5}">
                      <a16:colId xmlns:a16="http://schemas.microsoft.com/office/drawing/2014/main" val="2833829203"/>
                    </a:ext>
                  </a:extLst>
                </a:gridCol>
                <a:gridCol w="1039811">
                  <a:extLst>
                    <a:ext uri="{9D8B030D-6E8A-4147-A177-3AD203B41FA5}">
                      <a16:colId xmlns:a16="http://schemas.microsoft.com/office/drawing/2014/main" val="1815074464"/>
                    </a:ext>
                  </a:extLst>
                </a:gridCol>
                <a:gridCol w="1039811">
                  <a:extLst>
                    <a:ext uri="{9D8B030D-6E8A-4147-A177-3AD203B41FA5}">
                      <a16:colId xmlns:a16="http://schemas.microsoft.com/office/drawing/2014/main" val="1679526623"/>
                    </a:ext>
                  </a:extLst>
                </a:gridCol>
                <a:gridCol w="1039811">
                  <a:extLst>
                    <a:ext uri="{9D8B030D-6E8A-4147-A177-3AD203B41FA5}">
                      <a16:colId xmlns:a16="http://schemas.microsoft.com/office/drawing/2014/main" val="3625759357"/>
                    </a:ext>
                  </a:extLst>
                </a:gridCol>
                <a:gridCol w="1039811">
                  <a:extLst>
                    <a:ext uri="{9D8B030D-6E8A-4147-A177-3AD203B41FA5}">
                      <a16:colId xmlns:a16="http://schemas.microsoft.com/office/drawing/2014/main" val="1287018357"/>
                    </a:ext>
                  </a:extLst>
                </a:gridCol>
                <a:gridCol w="1039811">
                  <a:extLst>
                    <a:ext uri="{9D8B030D-6E8A-4147-A177-3AD203B41FA5}">
                      <a16:colId xmlns:a16="http://schemas.microsoft.com/office/drawing/2014/main" val="3490489956"/>
                    </a:ext>
                  </a:extLst>
                </a:gridCol>
                <a:gridCol w="1040623">
                  <a:extLst>
                    <a:ext uri="{9D8B030D-6E8A-4147-A177-3AD203B41FA5}">
                      <a16:colId xmlns:a16="http://schemas.microsoft.com/office/drawing/2014/main" val="501304043"/>
                    </a:ext>
                  </a:extLst>
                </a:gridCol>
                <a:gridCol w="1040623">
                  <a:extLst>
                    <a:ext uri="{9D8B030D-6E8A-4147-A177-3AD203B41FA5}">
                      <a16:colId xmlns:a16="http://schemas.microsoft.com/office/drawing/2014/main" val="3586997340"/>
                    </a:ext>
                  </a:extLst>
                </a:gridCol>
              </a:tblGrid>
              <a:tr h="319463">
                <a:tc gridSpan="9">
                  <a:txBody>
                    <a:bodyPr/>
                    <a:lstStyle/>
                    <a:p>
                      <a:pPr marL="0" marR="0">
                        <a:lnSpc>
                          <a:spcPct val="107000"/>
                        </a:lnSpc>
                        <a:spcBef>
                          <a:spcPts val="0"/>
                        </a:spcBef>
                        <a:spcAft>
                          <a:spcPts val="0"/>
                        </a:spcAft>
                      </a:pPr>
                      <a:r>
                        <a:rPr lang="en-US" sz="1600" dirty="0">
                          <a:effectLst/>
                        </a:rPr>
                        <a:t>TABLE MOH/CENTRAL</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27265999"/>
                  </a:ext>
                </a:extLst>
              </a:tr>
              <a:tr h="480260">
                <a:tc rowSpan="2">
                  <a:txBody>
                    <a:bodyPr/>
                    <a:lstStyle/>
                    <a:p>
                      <a:pPr marL="0" marR="0" algn="ctr">
                        <a:lnSpc>
                          <a:spcPct val="107000"/>
                        </a:lnSpc>
                        <a:spcBef>
                          <a:spcPts val="0"/>
                        </a:spcBef>
                        <a:spcAft>
                          <a:spcPts val="0"/>
                        </a:spcAft>
                      </a:pPr>
                      <a:r>
                        <a:rPr lang="en-US" sz="1600">
                          <a:effectLst/>
                        </a:rPr>
                        <a:t>MODULE</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nchor="b"/>
                </a:tc>
                <a:tc gridSpan="2">
                  <a:txBody>
                    <a:bodyPr/>
                    <a:lstStyle/>
                    <a:p>
                      <a:pPr marL="0" marR="0" algn="ctr">
                        <a:lnSpc>
                          <a:spcPct val="107000"/>
                        </a:lnSpc>
                        <a:spcBef>
                          <a:spcPts val="0"/>
                        </a:spcBef>
                        <a:spcAft>
                          <a:spcPts val="0"/>
                        </a:spcAft>
                      </a:pPr>
                      <a:r>
                        <a:rPr lang="en-US" sz="1600" dirty="0">
                          <a:effectLst/>
                        </a:rPr>
                        <a:t>BASIC (50%)</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gridSpan="2">
                  <a:txBody>
                    <a:bodyPr/>
                    <a:lstStyle/>
                    <a:p>
                      <a:pPr marL="0" marR="0" algn="ctr">
                        <a:lnSpc>
                          <a:spcPct val="107000"/>
                        </a:lnSpc>
                        <a:spcBef>
                          <a:spcPts val="0"/>
                        </a:spcBef>
                        <a:spcAft>
                          <a:spcPts val="0"/>
                        </a:spcAft>
                      </a:pPr>
                      <a:r>
                        <a:rPr lang="en-US" sz="1600">
                          <a:effectLst/>
                        </a:rPr>
                        <a:t>INTERMEDIATE (30%)</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gridSpan="2">
                  <a:txBody>
                    <a:bodyPr/>
                    <a:lstStyle/>
                    <a:p>
                      <a:pPr marL="0" marR="0" algn="ctr">
                        <a:lnSpc>
                          <a:spcPct val="107000"/>
                        </a:lnSpc>
                        <a:spcBef>
                          <a:spcPts val="0"/>
                        </a:spcBef>
                        <a:spcAft>
                          <a:spcPts val="0"/>
                        </a:spcAft>
                      </a:pPr>
                      <a:r>
                        <a:rPr lang="en-US" sz="1600">
                          <a:effectLst/>
                        </a:rPr>
                        <a:t>ADVANCED (15%)</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rPr>
                        <a:t>SOA (5%)</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extLst>
                  <a:ext uri="{0D108BD9-81ED-4DB2-BD59-A6C34878D82A}">
                    <a16:rowId xmlns:a16="http://schemas.microsoft.com/office/drawing/2014/main" val="2188531395"/>
                  </a:ext>
                </a:extLst>
              </a:tr>
              <a:tr h="241419">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extLst>
                  <a:ext uri="{0D108BD9-81ED-4DB2-BD59-A6C34878D82A}">
                    <a16:rowId xmlns:a16="http://schemas.microsoft.com/office/drawing/2014/main" val="1170567425"/>
                  </a:ext>
                </a:extLst>
              </a:tr>
              <a:tr h="726354">
                <a:tc>
                  <a:txBody>
                    <a:bodyPr/>
                    <a:lstStyle/>
                    <a:p>
                      <a:pPr marL="0" marR="0">
                        <a:lnSpc>
                          <a:spcPct val="107000"/>
                        </a:lnSpc>
                        <a:spcBef>
                          <a:spcPts val="0"/>
                        </a:spcBef>
                        <a:spcAft>
                          <a:spcPts val="0"/>
                        </a:spcAft>
                      </a:pPr>
                      <a:r>
                        <a:rPr lang="en-US" sz="1600">
                          <a:effectLst/>
                        </a:rPr>
                        <a:t>Strategic Planning &amp; Management</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2000">
                          <a:effectLst/>
                        </a:rPr>
                        <a:t>36</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1.4%</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21</a:t>
                      </a:r>
                      <a:endParaRPr lang="en-US" sz="3200" dirty="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1.4%</a:t>
                      </a:r>
                      <a:endParaRPr lang="en-US" sz="3200" dirty="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10</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1.5%</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5.0%</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val="3978122118"/>
                  </a:ext>
                </a:extLst>
              </a:tr>
              <a:tr h="480260">
                <a:tc>
                  <a:txBody>
                    <a:bodyPr/>
                    <a:lstStyle/>
                    <a:p>
                      <a:pPr marL="0" marR="0">
                        <a:lnSpc>
                          <a:spcPct val="107000"/>
                        </a:lnSpc>
                        <a:spcBef>
                          <a:spcPts val="0"/>
                        </a:spcBef>
                        <a:spcAft>
                          <a:spcPts val="0"/>
                        </a:spcAft>
                      </a:pPr>
                      <a:r>
                        <a:rPr lang="en-US" sz="1600">
                          <a:effectLst/>
                        </a:rPr>
                        <a:t>Human Resources</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2000">
                          <a:effectLst/>
                        </a:rPr>
                        <a:t>16</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3.1%</a:t>
                      </a:r>
                      <a:endParaRPr lang="en-US" sz="3200" dirty="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24</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1.3%</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9</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1.7%</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a:effectLst/>
                        </a:rPr>
                        <a:t>6</a:t>
                      </a:r>
                      <a:endParaRPr lang="en-US" sz="3200">
                        <a:solidFill>
                          <a:srgbClr val="000000"/>
                        </a:solidFill>
                        <a:effectLst/>
                        <a:latin typeface="Calibri" panose="020F0502020204030204" pitchFamily="34" charset="0"/>
                        <a:ea typeface="Calibri" panose="020F0502020204030204" pitchFamily="34" charset="0"/>
                      </a:endParaRPr>
                    </a:p>
                  </a:txBody>
                  <a:tcPr marL="68580" marR="68580" marT="0" marB="0" anchor="ctr"/>
                </a:tc>
                <a:tc>
                  <a:txBody>
                    <a:bodyPr/>
                    <a:lstStyle/>
                    <a:p>
                      <a:pPr marL="0" marR="0" algn="ctr">
                        <a:lnSpc>
                          <a:spcPct val="107000"/>
                        </a:lnSpc>
                        <a:spcBef>
                          <a:spcPts val="0"/>
                        </a:spcBef>
                        <a:spcAft>
                          <a:spcPts val="0"/>
                        </a:spcAft>
                      </a:pPr>
                      <a:r>
                        <a:rPr lang="en-US" sz="2000" dirty="0">
                          <a:effectLst/>
                        </a:rPr>
                        <a:t>0.8%</a:t>
                      </a:r>
                      <a:endParaRPr lang="en-US" sz="3200" dirty="0">
                        <a:solidFill>
                          <a:srgbClr val="000000"/>
                        </a:solidFill>
                        <a:effectLst/>
                        <a:latin typeface="Calibri" panose="020F0502020204030204" pitchFamily="34" charset="0"/>
                        <a:ea typeface="Calibri" panose="020F0502020204030204" pitchFamily="34" charset="0"/>
                      </a:endParaRPr>
                    </a:p>
                  </a:txBody>
                  <a:tcPr marL="68580" marR="68580" marT="0" marB="0" anchor="ctr"/>
                </a:tc>
                <a:extLst>
                  <a:ext uri="{0D108BD9-81ED-4DB2-BD59-A6C34878D82A}">
                    <a16:rowId xmlns:a16="http://schemas.microsoft.com/office/drawing/2014/main" val="532861588"/>
                  </a:ext>
                </a:extLst>
              </a:tr>
            </a:tbl>
          </a:graphicData>
        </a:graphic>
      </p:graphicFrame>
      <p:graphicFrame>
        <p:nvGraphicFramePr>
          <p:cNvPr id="6" name="Content Placeholder 4">
            <a:extLst>
              <a:ext uri="{FF2B5EF4-FFF2-40B4-BE49-F238E27FC236}">
                <a16:creationId xmlns:a16="http://schemas.microsoft.com/office/drawing/2014/main" id="{C1E87799-C0D6-4EB0-A201-1507650600D8}"/>
              </a:ext>
            </a:extLst>
          </p:cNvPr>
          <p:cNvGraphicFramePr>
            <a:graphicFrameLocks/>
          </p:cNvGraphicFramePr>
          <p:nvPr>
            <p:extLst>
              <p:ext uri="{D42A27DB-BD31-4B8C-83A1-F6EECF244321}">
                <p14:modId xmlns:p14="http://schemas.microsoft.com/office/powerpoint/2010/main" val="3273325856"/>
              </p:ext>
            </p:extLst>
          </p:nvPr>
        </p:nvGraphicFramePr>
        <p:xfrm>
          <a:off x="543161" y="4383920"/>
          <a:ext cx="10653780" cy="2254559"/>
        </p:xfrm>
        <a:graphic>
          <a:graphicData uri="http://schemas.openxmlformats.org/drawingml/2006/table">
            <a:tbl>
              <a:tblPr firstRow="1" firstCol="1" bandRow="1">
                <a:tableStyleId>{5C22544A-7EE6-4342-B048-85BDC9FD1C3A}</a:tableStyleId>
              </a:tblPr>
              <a:tblGrid>
                <a:gridCol w="2333668">
                  <a:extLst>
                    <a:ext uri="{9D8B030D-6E8A-4147-A177-3AD203B41FA5}">
                      <a16:colId xmlns:a16="http://schemas.microsoft.com/office/drawing/2014/main" val="1265817001"/>
                    </a:ext>
                  </a:extLst>
                </a:gridCol>
                <a:gridCol w="1039811">
                  <a:extLst>
                    <a:ext uri="{9D8B030D-6E8A-4147-A177-3AD203B41FA5}">
                      <a16:colId xmlns:a16="http://schemas.microsoft.com/office/drawing/2014/main" val="2833829203"/>
                    </a:ext>
                  </a:extLst>
                </a:gridCol>
                <a:gridCol w="1039811">
                  <a:extLst>
                    <a:ext uri="{9D8B030D-6E8A-4147-A177-3AD203B41FA5}">
                      <a16:colId xmlns:a16="http://schemas.microsoft.com/office/drawing/2014/main" val="1815074464"/>
                    </a:ext>
                  </a:extLst>
                </a:gridCol>
                <a:gridCol w="1039811">
                  <a:extLst>
                    <a:ext uri="{9D8B030D-6E8A-4147-A177-3AD203B41FA5}">
                      <a16:colId xmlns:a16="http://schemas.microsoft.com/office/drawing/2014/main" val="1679526623"/>
                    </a:ext>
                  </a:extLst>
                </a:gridCol>
                <a:gridCol w="1039811">
                  <a:extLst>
                    <a:ext uri="{9D8B030D-6E8A-4147-A177-3AD203B41FA5}">
                      <a16:colId xmlns:a16="http://schemas.microsoft.com/office/drawing/2014/main" val="3625759357"/>
                    </a:ext>
                  </a:extLst>
                </a:gridCol>
                <a:gridCol w="1039811">
                  <a:extLst>
                    <a:ext uri="{9D8B030D-6E8A-4147-A177-3AD203B41FA5}">
                      <a16:colId xmlns:a16="http://schemas.microsoft.com/office/drawing/2014/main" val="1287018357"/>
                    </a:ext>
                  </a:extLst>
                </a:gridCol>
                <a:gridCol w="1039811">
                  <a:extLst>
                    <a:ext uri="{9D8B030D-6E8A-4147-A177-3AD203B41FA5}">
                      <a16:colId xmlns:a16="http://schemas.microsoft.com/office/drawing/2014/main" val="3490489956"/>
                    </a:ext>
                  </a:extLst>
                </a:gridCol>
                <a:gridCol w="1040623">
                  <a:extLst>
                    <a:ext uri="{9D8B030D-6E8A-4147-A177-3AD203B41FA5}">
                      <a16:colId xmlns:a16="http://schemas.microsoft.com/office/drawing/2014/main" val="501304043"/>
                    </a:ext>
                  </a:extLst>
                </a:gridCol>
                <a:gridCol w="1040623">
                  <a:extLst>
                    <a:ext uri="{9D8B030D-6E8A-4147-A177-3AD203B41FA5}">
                      <a16:colId xmlns:a16="http://schemas.microsoft.com/office/drawing/2014/main" val="3586997340"/>
                    </a:ext>
                  </a:extLst>
                </a:gridCol>
              </a:tblGrid>
              <a:tr h="319463">
                <a:tc gridSpan="9">
                  <a:txBody>
                    <a:bodyPr/>
                    <a:lstStyle/>
                    <a:p>
                      <a:pPr marL="0" marR="0">
                        <a:lnSpc>
                          <a:spcPct val="107000"/>
                        </a:lnSpc>
                        <a:spcBef>
                          <a:spcPts val="0"/>
                        </a:spcBef>
                        <a:spcAft>
                          <a:spcPts val="0"/>
                        </a:spcAft>
                      </a:pPr>
                      <a:r>
                        <a:rPr lang="en-US" sz="1600" dirty="0">
                          <a:effectLst/>
                        </a:rPr>
                        <a:t>TABLE Referral Hospitals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27265999"/>
                  </a:ext>
                </a:extLst>
              </a:tr>
              <a:tr h="480260">
                <a:tc rowSpan="2">
                  <a:txBody>
                    <a:bodyPr/>
                    <a:lstStyle/>
                    <a:p>
                      <a:pPr marL="0" marR="0" algn="ctr">
                        <a:lnSpc>
                          <a:spcPct val="107000"/>
                        </a:lnSpc>
                        <a:spcBef>
                          <a:spcPts val="0"/>
                        </a:spcBef>
                        <a:spcAft>
                          <a:spcPts val="0"/>
                        </a:spcAft>
                      </a:pPr>
                      <a:r>
                        <a:rPr lang="en-US" sz="1600">
                          <a:effectLst/>
                        </a:rPr>
                        <a:t>MODULE</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nchor="b"/>
                </a:tc>
                <a:tc gridSpan="2">
                  <a:txBody>
                    <a:bodyPr/>
                    <a:lstStyle/>
                    <a:p>
                      <a:pPr marL="0" marR="0" algn="ctr">
                        <a:lnSpc>
                          <a:spcPct val="107000"/>
                        </a:lnSpc>
                        <a:spcBef>
                          <a:spcPts val="0"/>
                        </a:spcBef>
                        <a:spcAft>
                          <a:spcPts val="0"/>
                        </a:spcAft>
                      </a:pPr>
                      <a:r>
                        <a:rPr lang="en-US" sz="1600" dirty="0">
                          <a:effectLst/>
                        </a:rPr>
                        <a:t>BASIC (50%)</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gridSpan="2">
                  <a:txBody>
                    <a:bodyPr/>
                    <a:lstStyle/>
                    <a:p>
                      <a:pPr marL="0" marR="0" algn="ctr">
                        <a:lnSpc>
                          <a:spcPct val="107000"/>
                        </a:lnSpc>
                        <a:spcBef>
                          <a:spcPts val="0"/>
                        </a:spcBef>
                        <a:spcAft>
                          <a:spcPts val="0"/>
                        </a:spcAft>
                      </a:pPr>
                      <a:r>
                        <a:rPr lang="en-US" sz="1600">
                          <a:effectLst/>
                        </a:rPr>
                        <a:t>INTERMEDIATE (30%)</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gridSpan="2">
                  <a:txBody>
                    <a:bodyPr/>
                    <a:lstStyle/>
                    <a:p>
                      <a:pPr marL="0" marR="0" algn="ctr">
                        <a:lnSpc>
                          <a:spcPct val="107000"/>
                        </a:lnSpc>
                        <a:spcBef>
                          <a:spcPts val="0"/>
                        </a:spcBef>
                        <a:spcAft>
                          <a:spcPts val="0"/>
                        </a:spcAft>
                      </a:pPr>
                      <a:r>
                        <a:rPr lang="en-US" sz="1600">
                          <a:effectLst/>
                        </a:rPr>
                        <a:t>ADVANCED (15%)</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tc gridSpan="2">
                  <a:txBody>
                    <a:bodyPr/>
                    <a:lstStyle/>
                    <a:p>
                      <a:pPr marL="0" marR="0" algn="ctr">
                        <a:lnSpc>
                          <a:spcPct val="107000"/>
                        </a:lnSpc>
                        <a:spcBef>
                          <a:spcPts val="0"/>
                        </a:spcBef>
                        <a:spcAft>
                          <a:spcPts val="0"/>
                        </a:spcAft>
                      </a:pPr>
                      <a:r>
                        <a:rPr lang="en-US" sz="1600" dirty="0">
                          <a:effectLst/>
                        </a:rPr>
                        <a:t>SOA (5%)</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hMerge="1">
                  <a:txBody>
                    <a:bodyPr/>
                    <a:lstStyle/>
                    <a:p>
                      <a:endParaRPr lang="en-US"/>
                    </a:p>
                  </a:txBody>
                  <a:tcPr/>
                </a:tc>
                <a:extLst>
                  <a:ext uri="{0D108BD9-81ED-4DB2-BD59-A6C34878D82A}">
                    <a16:rowId xmlns:a16="http://schemas.microsoft.com/office/drawing/2014/main" val="2188531395"/>
                  </a:ext>
                </a:extLst>
              </a:tr>
              <a:tr h="241419">
                <a:tc vMerge="1">
                  <a:txBody>
                    <a:bodyPr/>
                    <a:lstStyle/>
                    <a:p>
                      <a:endParaRPr lang="en-US"/>
                    </a:p>
                  </a:txBody>
                  <a:tcPr/>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 Resp.</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Weights</a:t>
                      </a:r>
                      <a:endParaRPr lang="en-US" sz="2400" dirty="0">
                        <a:solidFill>
                          <a:srgbClr val="000000"/>
                        </a:solidFill>
                        <a:effectLst/>
                        <a:latin typeface="Calibri" panose="020F0502020204030204" pitchFamily="34" charset="0"/>
                        <a:ea typeface="Calibri" panose="020F0502020204030204" pitchFamily="34" charset="0"/>
                      </a:endParaRPr>
                    </a:p>
                  </a:txBody>
                  <a:tcPr marL="68580" marR="68580" marT="0" marB="0" anchor="b"/>
                </a:tc>
                <a:extLst>
                  <a:ext uri="{0D108BD9-81ED-4DB2-BD59-A6C34878D82A}">
                    <a16:rowId xmlns:a16="http://schemas.microsoft.com/office/drawing/2014/main" val="1170567425"/>
                  </a:ext>
                </a:extLst>
              </a:tr>
              <a:tr h="726354">
                <a:tc>
                  <a:txBody>
                    <a:bodyPr/>
                    <a:lstStyle/>
                    <a:p>
                      <a:pPr marL="0" marR="0">
                        <a:lnSpc>
                          <a:spcPct val="107000"/>
                        </a:lnSpc>
                        <a:spcBef>
                          <a:spcPts val="0"/>
                        </a:spcBef>
                        <a:spcAft>
                          <a:spcPts val="0"/>
                        </a:spcAft>
                      </a:pPr>
                      <a:r>
                        <a:rPr lang="en-US" sz="1600">
                          <a:effectLst/>
                        </a:rPr>
                        <a:t>Strategic Planning &amp; Management</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30</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1.7%</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18</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1.7%</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9</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1.7%</a:t>
                      </a:r>
                    </a:p>
                  </a:txBody>
                  <a:tcPr marL="68580" marR="68580" marT="0" marB="0" anchor="ctr"/>
                </a:tc>
                <a:tc>
                  <a:txBody>
                    <a:bodyPr/>
                    <a:lstStyle/>
                    <a:p>
                      <a:pPr marL="0" marR="0" algn="ctr">
                        <a:lnSpc>
                          <a:spcPct val="107000"/>
                        </a:lnSpc>
                        <a:spcBef>
                          <a:spcPts val="0"/>
                        </a:spcBef>
                        <a:spcAft>
                          <a:spcPts val="0"/>
                        </a:spcAft>
                      </a:pPr>
                      <a:r>
                        <a:rPr lang="en-US" sz="2000" kern="1200">
                          <a:solidFill>
                            <a:schemeClr val="dk1"/>
                          </a:solidFill>
                          <a:effectLst/>
                          <a:latin typeface="+mn-lt"/>
                          <a:ea typeface="+mn-ea"/>
                          <a:cs typeface="+mn-cs"/>
                        </a:rPr>
                        <a:t>2</a:t>
                      </a:r>
                    </a:p>
                  </a:txBody>
                  <a:tcPr marL="68580" marR="68580" marT="0" marB="0" anchor="ctr"/>
                </a:tc>
                <a:tc>
                  <a:txBody>
                    <a:bodyPr/>
                    <a:lstStyle/>
                    <a:p>
                      <a:pPr marL="0" marR="0" algn="ctr">
                        <a:lnSpc>
                          <a:spcPct val="107000"/>
                        </a:lnSpc>
                        <a:spcBef>
                          <a:spcPts val="0"/>
                        </a:spcBef>
                        <a:spcAft>
                          <a:spcPts val="0"/>
                        </a:spcAft>
                      </a:pPr>
                      <a:r>
                        <a:rPr lang="en-US" sz="2000" kern="1200">
                          <a:solidFill>
                            <a:schemeClr val="dk1"/>
                          </a:solidFill>
                          <a:effectLst/>
                          <a:latin typeface="+mn-lt"/>
                          <a:ea typeface="+mn-ea"/>
                          <a:cs typeface="+mn-cs"/>
                        </a:rPr>
                        <a:t>2.5%</a:t>
                      </a:r>
                    </a:p>
                  </a:txBody>
                  <a:tcPr marL="68580" marR="68580" marT="0" marB="0" anchor="ctr"/>
                </a:tc>
                <a:extLst>
                  <a:ext uri="{0D108BD9-81ED-4DB2-BD59-A6C34878D82A}">
                    <a16:rowId xmlns:a16="http://schemas.microsoft.com/office/drawing/2014/main" val="3978122118"/>
                  </a:ext>
                </a:extLst>
              </a:tr>
              <a:tr h="480260">
                <a:tc>
                  <a:txBody>
                    <a:bodyPr/>
                    <a:lstStyle/>
                    <a:p>
                      <a:pPr marL="0" marR="0">
                        <a:lnSpc>
                          <a:spcPct val="107000"/>
                        </a:lnSpc>
                        <a:spcBef>
                          <a:spcPts val="0"/>
                        </a:spcBef>
                        <a:spcAft>
                          <a:spcPts val="0"/>
                        </a:spcAft>
                      </a:pPr>
                      <a:r>
                        <a:rPr lang="en-US" sz="1600">
                          <a:effectLst/>
                        </a:rPr>
                        <a:t>Human Resources</a:t>
                      </a:r>
                      <a:endParaRPr lang="en-US" sz="2400">
                        <a:solidFill>
                          <a:srgbClr val="000000"/>
                        </a:solidFill>
                        <a:effectLst/>
                        <a:latin typeface="Calibri" panose="020F0502020204030204" pitchFamily="34" charset="0"/>
                        <a:ea typeface="Calibri" panose="020F0502020204030204" pitchFamily="34" charset="0"/>
                      </a:endParaRPr>
                    </a:p>
                  </a:txBody>
                  <a:tcPr marL="68580" marR="68580" marT="0" marB="0"/>
                </a:tc>
                <a:tc>
                  <a:txBody>
                    <a:bodyPr/>
                    <a:lstStyle/>
                    <a:p>
                      <a:pPr marL="0" marR="0" algn="ctr">
                        <a:lnSpc>
                          <a:spcPct val="107000"/>
                        </a:lnSpc>
                        <a:spcBef>
                          <a:spcPts val="0"/>
                        </a:spcBef>
                        <a:spcAft>
                          <a:spcPts val="0"/>
                        </a:spcAft>
                      </a:pPr>
                      <a:r>
                        <a:rPr lang="en-US" sz="2000" kern="1200">
                          <a:solidFill>
                            <a:schemeClr val="dk1"/>
                          </a:solidFill>
                          <a:effectLst/>
                          <a:latin typeface="+mn-lt"/>
                          <a:ea typeface="+mn-ea"/>
                          <a:cs typeface="+mn-cs"/>
                        </a:rPr>
                        <a:t>21</a:t>
                      </a:r>
                    </a:p>
                  </a:txBody>
                  <a:tcPr marL="68580" marR="68580" marT="0" marB="0" anchor="ctr"/>
                </a:tc>
                <a:tc>
                  <a:txBody>
                    <a:bodyPr/>
                    <a:lstStyle/>
                    <a:p>
                      <a:pPr marL="0" marR="0" algn="ctr">
                        <a:lnSpc>
                          <a:spcPct val="107000"/>
                        </a:lnSpc>
                        <a:spcBef>
                          <a:spcPts val="0"/>
                        </a:spcBef>
                        <a:spcAft>
                          <a:spcPts val="0"/>
                        </a:spcAft>
                      </a:pPr>
                      <a:r>
                        <a:rPr lang="en-US" sz="2000" kern="1200">
                          <a:solidFill>
                            <a:schemeClr val="dk1"/>
                          </a:solidFill>
                          <a:effectLst/>
                          <a:latin typeface="+mn-lt"/>
                          <a:ea typeface="+mn-ea"/>
                          <a:cs typeface="+mn-cs"/>
                        </a:rPr>
                        <a:t>2.4%</a:t>
                      </a:r>
                    </a:p>
                  </a:txBody>
                  <a:tcPr marL="68580" marR="68580" marT="0" marB="0" anchor="ctr"/>
                </a:tc>
                <a:tc>
                  <a:txBody>
                    <a:bodyPr/>
                    <a:lstStyle/>
                    <a:p>
                      <a:pPr marL="0" marR="0" algn="ctr">
                        <a:lnSpc>
                          <a:spcPct val="107000"/>
                        </a:lnSpc>
                        <a:spcBef>
                          <a:spcPts val="0"/>
                        </a:spcBef>
                        <a:spcAft>
                          <a:spcPts val="0"/>
                        </a:spcAft>
                      </a:pPr>
                      <a:r>
                        <a:rPr lang="en-US" sz="2000" kern="1200">
                          <a:solidFill>
                            <a:schemeClr val="dk1"/>
                          </a:solidFill>
                          <a:effectLst/>
                          <a:latin typeface="+mn-lt"/>
                          <a:ea typeface="+mn-ea"/>
                          <a:cs typeface="+mn-cs"/>
                        </a:rPr>
                        <a:t>17</a:t>
                      </a:r>
                    </a:p>
                  </a:txBody>
                  <a:tcPr marL="68580" marR="68580" marT="0" marB="0" anchor="ctr"/>
                </a:tc>
                <a:tc>
                  <a:txBody>
                    <a:bodyPr/>
                    <a:lstStyle/>
                    <a:p>
                      <a:pPr marL="0" marR="0" algn="ctr">
                        <a:lnSpc>
                          <a:spcPct val="107000"/>
                        </a:lnSpc>
                        <a:spcBef>
                          <a:spcPts val="0"/>
                        </a:spcBef>
                        <a:spcAft>
                          <a:spcPts val="0"/>
                        </a:spcAft>
                      </a:pPr>
                      <a:r>
                        <a:rPr lang="en-US" sz="2000" kern="1200">
                          <a:solidFill>
                            <a:schemeClr val="dk1"/>
                          </a:solidFill>
                          <a:effectLst/>
                          <a:latin typeface="+mn-lt"/>
                          <a:ea typeface="+mn-ea"/>
                          <a:cs typeface="+mn-cs"/>
                        </a:rPr>
                        <a:t>1.8%</a:t>
                      </a:r>
                    </a:p>
                  </a:txBody>
                  <a:tcPr marL="68580" marR="68580" marT="0" marB="0" anchor="ctr"/>
                </a:tc>
                <a:tc>
                  <a:txBody>
                    <a:bodyPr/>
                    <a:lstStyle/>
                    <a:p>
                      <a:pPr marL="0" marR="0" algn="ctr">
                        <a:lnSpc>
                          <a:spcPct val="107000"/>
                        </a:lnSpc>
                        <a:spcBef>
                          <a:spcPts val="0"/>
                        </a:spcBef>
                        <a:spcAft>
                          <a:spcPts val="0"/>
                        </a:spcAft>
                      </a:pPr>
                      <a:r>
                        <a:rPr lang="en-US" sz="2000" kern="1200">
                          <a:solidFill>
                            <a:schemeClr val="dk1"/>
                          </a:solidFill>
                          <a:effectLst/>
                          <a:latin typeface="+mn-lt"/>
                          <a:ea typeface="+mn-ea"/>
                          <a:cs typeface="+mn-cs"/>
                        </a:rPr>
                        <a:t>8</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1.9%</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3</a:t>
                      </a:r>
                    </a:p>
                  </a:txBody>
                  <a:tcPr marL="68580" marR="68580" marT="0" marB="0" anchor="ctr"/>
                </a:tc>
                <a:tc>
                  <a:txBody>
                    <a:bodyPr/>
                    <a:lstStyle/>
                    <a:p>
                      <a:pPr marL="0" marR="0" algn="ctr">
                        <a:lnSpc>
                          <a:spcPct val="107000"/>
                        </a:lnSpc>
                        <a:spcBef>
                          <a:spcPts val="0"/>
                        </a:spcBef>
                        <a:spcAft>
                          <a:spcPts val="0"/>
                        </a:spcAft>
                      </a:pPr>
                      <a:r>
                        <a:rPr lang="en-US" sz="2000" kern="1200" dirty="0">
                          <a:solidFill>
                            <a:schemeClr val="dk1"/>
                          </a:solidFill>
                          <a:effectLst/>
                          <a:latin typeface="+mn-lt"/>
                          <a:ea typeface="+mn-ea"/>
                          <a:cs typeface="+mn-cs"/>
                        </a:rPr>
                        <a:t>1.7%</a:t>
                      </a:r>
                    </a:p>
                  </a:txBody>
                  <a:tcPr marL="68580" marR="68580" marT="0" marB="0" anchor="ctr"/>
                </a:tc>
                <a:extLst>
                  <a:ext uri="{0D108BD9-81ED-4DB2-BD59-A6C34878D82A}">
                    <a16:rowId xmlns:a16="http://schemas.microsoft.com/office/drawing/2014/main" val="532861588"/>
                  </a:ext>
                </a:extLst>
              </a:tr>
            </a:tbl>
          </a:graphicData>
        </a:graphic>
      </p:graphicFrame>
    </p:spTree>
    <p:extLst>
      <p:ext uri="{BB962C8B-B14F-4D97-AF65-F5344CB8AC3E}">
        <p14:creationId xmlns:p14="http://schemas.microsoft.com/office/powerpoint/2010/main" val="24779285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A3390569-974F-48DD-BC7D-6CBFC2E9284F}"/>
              </a:ext>
            </a:extLst>
          </p:cNvPr>
          <p:cNvPicPr>
            <a:picLocks noGrp="1" noChangeAspect="1"/>
          </p:cNvPicPr>
          <p:nvPr>
            <p:ph type="pic" idx="2"/>
          </p:nvPr>
        </p:nvPicPr>
        <p:blipFill rotWithShape="1">
          <a:blip r:embed="rId3"/>
          <a:srcRect/>
          <a:stretch/>
        </p:blipFill>
        <p:spPr>
          <a:xfrm>
            <a:off x="6246976" y="925273"/>
            <a:ext cx="4930987" cy="4930987"/>
          </a:xfrm>
          <a:prstGeom prst="rect">
            <a:avLst/>
          </a:prstGeom>
        </p:spPr>
      </p:pic>
      <p:sp>
        <p:nvSpPr>
          <p:cNvPr id="3" name="Slide Number Placeholder 2"/>
          <p:cNvSpPr>
            <a:spLocks noGrp="1"/>
          </p:cNvSpPr>
          <p:nvPr>
            <p:ph type="sldNum" idx="12"/>
          </p:nvPr>
        </p:nvSpPr>
        <p:spPr>
          <a:xfrm>
            <a:off x="9679020" y="6356350"/>
            <a:ext cx="1674779" cy="365125"/>
          </a:xfrm>
        </p:spPr>
        <p:txBody>
          <a:bodyPr vert="horz" lIns="91440" tIns="45720" rIns="91440" bIns="45720" rtlCol="0" anchor="ct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Title 3"/>
          <p:cNvSpPr>
            <a:spLocks noGrp="1"/>
          </p:cNvSpPr>
          <p:nvPr>
            <p:ph type="title"/>
          </p:nvPr>
        </p:nvSpPr>
        <p:spPr>
          <a:xfrm>
            <a:off x="1262650" y="925273"/>
            <a:ext cx="2752354" cy="2709275"/>
          </a:xfrm>
          <a:prstGeom prst="ellipse">
            <a:avLst/>
          </a:prstGeom>
          <a:solidFill>
            <a:srgbClr val="C00000"/>
          </a:solidFill>
          <a:ln w="174625" cmpd="thinThick">
            <a:solidFill>
              <a:srgbClr val="C00000"/>
            </a:solidFill>
          </a:ln>
        </p:spPr>
        <p:txBody>
          <a:bodyPr vert="horz" lIns="91440" tIns="45720" rIns="91440" bIns="45720" rtlCol="0" anchor="ctr">
            <a:normAutofit/>
          </a:bodyPr>
          <a:lstStyle/>
          <a:p>
            <a:pPr algn="ctr">
              <a:spcBef>
                <a:spcPct val="0"/>
              </a:spcBef>
            </a:pPr>
            <a:r>
              <a:rPr lang="en-US" sz="2400" b="1" kern="1200" dirty="0">
                <a:solidFill>
                  <a:schemeClr val="bg1"/>
                </a:solidFill>
                <a:latin typeface="Gill Sans MT" panose="020B0502020104020203" pitchFamily="34" charset="0"/>
              </a:rPr>
              <a:t>A few notes about interpreting scores</a:t>
            </a:r>
          </a:p>
        </p:txBody>
      </p:sp>
      <p:sp>
        <p:nvSpPr>
          <p:cNvPr id="2" name="TextBox 1">
            <a:extLst>
              <a:ext uri="{FF2B5EF4-FFF2-40B4-BE49-F238E27FC236}">
                <a16:creationId xmlns:a16="http://schemas.microsoft.com/office/drawing/2014/main" id="{4AD085EF-C2A2-496C-AF98-629D0F1F552E}"/>
              </a:ext>
            </a:extLst>
          </p:cNvPr>
          <p:cNvSpPr txBox="1"/>
          <p:nvPr/>
        </p:nvSpPr>
        <p:spPr>
          <a:xfrm>
            <a:off x="690664" y="4301988"/>
            <a:ext cx="5107021" cy="1554272"/>
          </a:xfrm>
          <a:prstGeom prst="rect">
            <a:avLst/>
          </a:prstGeom>
          <a:noFill/>
        </p:spPr>
        <p:txBody>
          <a:bodyPr wrap="square" rtlCol="0">
            <a:spAutoFit/>
          </a:bodyPr>
          <a:lstStyle/>
          <a:p>
            <a:pPr marL="285750" indent="-285750">
              <a:spcBef>
                <a:spcPts val="600"/>
              </a:spcBef>
              <a:buFont typeface="Arial" panose="020B0604020202020204" pitchFamily="34" charset="0"/>
              <a:buChar char="•"/>
            </a:pPr>
            <a:r>
              <a:rPr lang="en-US" sz="2400" dirty="0"/>
              <a:t>Scores are useful for identifying areas of greater or lesser maturity</a:t>
            </a:r>
          </a:p>
          <a:p>
            <a:pPr marL="285750" indent="-285750">
              <a:spcBef>
                <a:spcPts val="600"/>
              </a:spcBef>
              <a:buFont typeface="Arial" panose="020B0604020202020204" pitchFamily="34" charset="0"/>
              <a:buChar char="•"/>
            </a:pPr>
            <a:r>
              <a:rPr lang="en-US" sz="2400" b="1" dirty="0"/>
              <a:t>BUT</a:t>
            </a:r>
            <a:r>
              <a:rPr lang="en-US" sz="2400" dirty="0"/>
              <a:t> should </a:t>
            </a:r>
            <a:r>
              <a:rPr lang="en-US" sz="2400" b="1" u="sng" dirty="0"/>
              <a:t>not</a:t>
            </a:r>
            <a:r>
              <a:rPr lang="en-US" sz="2400" dirty="0"/>
              <a:t> be used ‘blindly’</a:t>
            </a:r>
          </a:p>
          <a:p>
            <a:endParaRPr lang="en-US" dirty="0"/>
          </a:p>
        </p:txBody>
      </p:sp>
    </p:spTree>
    <p:extLst>
      <p:ext uri="{BB962C8B-B14F-4D97-AF65-F5344CB8AC3E}">
        <p14:creationId xmlns:p14="http://schemas.microsoft.com/office/powerpoint/2010/main" val="2479528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rmAutofit/>
          </a:bodyPr>
          <a:lstStyle/>
          <a:p>
            <a:r>
              <a:rPr lang="en-US" sz="3200" b="1" dirty="0">
                <a:solidFill>
                  <a:srgbClr val="C00000"/>
                </a:solidFill>
                <a:latin typeface="Gill Sans MT" panose="020B0502020104020203" pitchFamily="34" charset="0"/>
              </a:rPr>
              <a:t>What the scores are</a:t>
            </a:r>
          </a:p>
        </p:txBody>
      </p:sp>
      <p:sp>
        <p:nvSpPr>
          <p:cNvPr id="4" name="Text Placeholder 3"/>
          <p:cNvSpPr>
            <a:spLocks noGrp="1"/>
          </p:cNvSpPr>
          <p:nvPr>
            <p:ph idx="1"/>
          </p:nvPr>
        </p:nvSpPr>
        <p:spPr>
          <a:xfrm>
            <a:off x="914400" y="1715548"/>
            <a:ext cx="10363200" cy="4708385"/>
          </a:xfrm>
        </p:spPr>
        <p:txBody>
          <a:bodyPr>
            <a:normAutofit fontScale="77500" lnSpcReduction="20000"/>
          </a:bodyPr>
          <a:lstStyle/>
          <a:p>
            <a:pPr indent="-604738">
              <a:buFont typeface="+mj-lt"/>
              <a:buAutoNum type="arabicPeriod"/>
            </a:pPr>
            <a:r>
              <a:rPr lang="en-US" sz="3600" dirty="0">
                <a:latin typeface="Gill Sans MT" panose="020B0502020104020203" pitchFamily="34" charset="0"/>
              </a:rPr>
              <a:t>A quantitative summary of inputs and processes against norms / best practices (or </a:t>
            </a:r>
            <a:r>
              <a:rPr lang="en-US" sz="3600">
                <a:latin typeface="Gill Sans MT" panose="020B0502020104020203" pitchFamily="34" charset="0"/>
              </a:rPr>
              <a:t>over time)</a:t>
            </a:r>
            <a:endParaRPr lang="en-US" sz="3600" dirty="0">
              <a:latin typeface="Gill Sans MT" panose="020B0502020104020203" pitchFamily="34" charset="0"/>
            </a:endParaRPr>
          </a:p>
          <a:p>
            <a:pPr lvl="1"/>
            <a:r>
              <a:rPr lang="en-US" sz="3465" dirty="0">
                <a:latin typeface="Gill Sans MT" panose="020B0502020104020203" pitchFamily="34" charset="0"/>
              </a:rPr>
              <a:t>Provide basis for aspirational target setting</a:t>
            </a:r>
          </a:p>
          <a:p>
            <a:pPr lvl="1"/>
            <a:r>
              <a:rPr lang="en-US" sz="3400" dirty="0">
                <a:latin typeface="Gill Sans MT" panose="020B0502020104020203" pitchFamily="34" charset="0"/>
              </a:rPr>
              <a:t>Each score is reflective of a </a:t>
            </a:r>
            <a:r>
              <a:rPr lang="en-US" sz="3400" b="1" dirty="0">
                <a:latin typeface="Gill Sans MT" panose="020B0502020104020203" pitchFamily="34" charset="0"/>
              </a:rPr>
              <a:t>distance</a:t>
            </a:r>
            <a:r>
              <a:rPr lang="en-US" sz="3400" dirty="0">
                <a:latin typeface="Gill Sans MT" panose="020B0502020104020203" pitchFamily="34" charset="0"/>
              </a:rPr>
              <a:t> towards an ‘ideal’, but that distance is NOT consistent across the domains</a:t>
            </a:r>
          </a:p>
          <a:p>
            <a:pPr marL="1362207" lvl="2" indent="-457200">
              <a:buFont typeface="Arial" panose="020B0604020202020204" pitchFamily="34" charset="0"/>
              <a:buChar char="•"/>
            </a:pPr>
            <a:endParaRPr lang="en-US" sz="3200" dirty="0">
              <a:latin typeface="Gill Sans MT" panose="020B0502020104020203" pitchFamily="34" charset="0"/>
            </a:endParaRPr>
          </a:p>
          <a:p>
            <a:pPr indent="-604738">
              <a:buFont typeface="+mj-lt"/>
              <a:buAutoNum type="arabicPeriod" startAt="2"/>
            </a:pPr>
            <a:r>
              <a:rPr lang="en-US" sz="3600" dirty="0">
                <a:latin typeface="Gill Sans MT" panose="020B0502020104020203" pitchFamily="34" charset="0"/>
              </a:rPr>
              <a:t>Provide the basis for rough comparisons and guide areas for deeper exploration</a:t>
            </a:r>
          </a:p>
          <a:p>
            <a:pPr lvl="1"/>
            <a:r>
              <a:rPr lang="en-US" sz="3400" dirty="0">
                <a:latin typeface="Gill Sans MT" panose="020B0502020104020203" pitchFamily="34" charset="0"/>
              </a:rPr>
              <a:t>Means of first summary for lots of data and suggesting avenues for deeper investigation</a:t>
            </a:r>
          </a:p>
          <a:p>
            <a:pPr lvl="1"/>
            <a:r>
              <a:rPr lang="en-US" sz="3400" dirty="0">
                <a:latin typeface="Gill Sans MT" panose="020B0502020104020203" pitchFamily="34" charset="0"/>
              </a:rPr>
              <a:t>Scores are less important than the underlying information</a:t>
            </a:r>
          </a:p>
          <a:p>
            <a:endParaRPr lang="en-US" dirty="0"/>
          </a:p>
        </p:txBody>
      </p:sp>
    </p:spTree>
    <p:extLst>
      <p:ext uri="{BB962C8B-B14F-4D97-AF65-F5344CB8AC3E}">
        <p14:creationId xmlns:p14="http://schemas.microsoft.com/office/powerpoint/2010/main" val="19842994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Scores are NOT the same across facility levels</a:t>
            </a:r>
          </a:p>
        </p:txBody>
      </p:sp>
      <p:sp>
        <p:nvSpPr>
          <p:cNvPr id="4" name="Text Placeholder 3"/>
          <p:cNvSpPr>
            <a:spLocks noGrp="1"/>
          </p:cNvSpPr>
          <p:nvPr>
            <p:ph idx="1"/>
          </p:nvPr>
        </p:nvSpPr>
        <p:spPr/>
        <p:txBody>
          <a:bodyPr>
            <a:normAutofit fontScale="77500" lnSpcReduction="20000"/>
          </a:bodyPr>
          <a:lstStyle/>
          <a:p>
            <a:pPr marL="631825" indent="-457200" defTabSz="601663">
              <a:tabLst>
                <a:tab pos="4854575" algn="l"/>
              </a:tabLst>
            </a:pPr>
            <a:r>
              <a:rPr lang="en-US" sz="3200" dirty="0">
                <a:latin typeface="Gill Sans MT" panose="020B0502020104020203" pitchFamily="34" charset="0"/>
              </a:rPr>
              <a:t>The same across different levels of the supply chain</a:t>
            </a:r>
          </a:p>
          <a:p>
            <a:pPr marL="1242862" lvl="3" indent="-457200" defTabSz="601663">
              <a:tabLst>
                <a:tab pos="4854575" algn="l"/>
              </a:tabLst>
            </a:pPr>
            <a:r>
              <a:rPr lang="en-US" sz="3200" dirty="0">
                <a:latin typeface="Gill Sans MT" panose="020B0502020104020203" pitchFamily="34" charset="0"/>
              </a:rPr>
              <a:t>E.g., a lower score at a warehouse than a health center does not mean (necessarily) that the warehouse is ‘worse’ than the health center</a:t>
            </a:r>
          </a:p>
          <a:p>
            <a:pPr marL="631825" lvl="1" indent="-457200" defTabSz="601663">
              <a:tabLst>
                <a:tab pos="4854575" algn="l"/>
              </a:tabLst>
            </a:pPr>
            <a:endParaRPr lang="en-US" sz="3200" dirty="0">
              <a:latin typeface="Gill Sans MT" panose="020B0502020104020203" pitchFamily="34" charset="0"/>
            </a:endParaRPr>
          </a:p>
          <a:p>
            <a:pPr marL="631825" lvl="1" indent="-457200" defTabSz="601663">
              <a:buFont typeface="Arial"/>
              <a:buChar char="•"/>
              <a:tabLst>
                <a:tab pos="4854575" algn="l"/>
              </a:tabLst>
            </a:pPr>
            <a:r>
              <a:rPr lang="en-US" sz="3200" dirty="0">
                <a:latin typeface="Gill Sans MT" panose="020B0502020104020203" pitchFamily="34" charset="0"/>
              </a:rPr>
              <a:t>The warehouse may have a higher standard.  Why?</a:t>
            </a:r>
          </a:p>
          <a:p>
            <a:pPr marL="1242862" lvl="3" indent="-457200" defTabSz="601663">
              <a:tabLst>
                <a:tab pos="4854575" algn="l"/>
              </a:tabLst>
            </a:pPr>
            <a:r>
              <a:rPr lang="en-US" sz="3200" dirty="0">
                <a:latin typeface="Gill Sans MT" panose="020B0502020104020203" pitchFamily="34" charset="0"/>
              </a:rPr>
              <a:t>Substantive reason:  Different assumptions of maturity level and capabilities</a:t>
            </a:r>
          </a:p>
          <a:p>
            <a:pPr marL="1242862" lvl="3" indent="-457200" defTabSz="601663">
              <a:tabLst>
                <a:tab pos="4854575" algn="l"/>
              </a:tabLst>
            </a:pPr>
            <a:r>
              <a:rPr lang="en-US" sz="3200" dirty="0">
                <a:latin typeface="Gill Sans MT" panose="020B0502020104020203" pitchFamily="34" charset="0"/>
              </a:rPr>
              <a:t>Process reason:  More or less questions</a:t>
            </a:r>
          </a:p>
          <a:p>
            <a:pPr marL="1242862" lvl="3" indent="-457200" defTabSz="601663">
              <a:tabLst>
                <a:tab pos="4854575" algn="l"/>
              </a:tabLst>
            </a:pPr>
            <a:r>
              <a:rPr lang="en-US" sz="3200" dirty="0">
                <a:latin typeface="Gill Sans MT" panose="020B0502020104020203" pitchFamily="34" charset="0"/>
              </a:rPr>
              <a:t>Process reason:  Even different maturity categories assigned for the same question</a:t>
            </a:r>
          </a:p>
        </p:txBody>
      </p:sp>
    </p:spTree>
    <p:extLst>
      <p:ext uri="{BB962C8B-B14F-4D97-AF65-F5344CB8AC3E}">
        <p14:creationId xmlns:p14="http://schemas.microsoft.com/office/powerpoint/2010/main" val="1010633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Illustration</a:t>
            </a:r>
          </a:p>
        </p:txBody>
      </p:sp>
      <p:graphicFrame>
        <p:nvGraphicFramePr>
          <p:cNvPr id="5" name="Table 4"/>
          <p:cNvGraphicFramePr>
            <a:graphicFrameLocks noGrp="1"/>
          </p:cNvGraphicFramePr>
          <p:nvPr>
            <p:extLst>
              <p:ext uri="{D42A27DB-BD31-4B8C-83A1-F6EECF244321}">
                <p14:modId xmlns:p14="http://schemas.microsoft.com/office/powerpoint/2010/main" val="613007493"/>
              </p:ext>
            </p:extLst>
          </p:nvPr>
        </p:nvGraphicFramePr>
        <p:xfrm>
          <a:off x="2064352" y="410276"/>
          <a:ext cx="8063295" cy="6037448"/>
        </p:xfrm>
        <a:graphic>
          <a:graphicData uri="http://schemas.openxmlformats.org/drawingml/2006/table">
            <a:tbl>
              <a:tblPr firstRow="1" bandRow="1">
                <a:tableStyleId>{5C22544A-7EE6-4342-B048-85BDC9FD1C3A}</a:tableStyleId>
              </a:tblPr>
              <a:tblGrid>
                <a:gridCol w="1612659">
                  <a:extLst>
                    <a:ext uri="{9D8B030D-6E8A-4147-A177-3AD203B41FA5}">
                      <a16:colId xmlns:a16="http://schemas.microsoft.com/office/drawing/2014/main" val="20000"/>
                    </a:ext>
                  </a:extLst>
                </a:gridCol>
                <a:gridCol w="1612659">
                  <a:extLst>
                    <a:ext uri="{9D8B030D-6E8A-4147-A177-3AD203B41FA5}">
                      <a16:colId xmlns:a16="http://schemas.microsoft.com/office/drawing/2014/main" val="20001"/>
                    </a:ext>
                  </a:extLst>
                </a:gridCol>
                <a:gridCol w="1612659">
                  <a:extLst>
                    <a:ext uri="{9D8B030D-6E8A-4147-A177-3AD203B41FA5}">
                      <a16:colId xmlns:a16="http://schemas.microsoft.com/office/drawing/2014/main" val="20002"/>
                    </a:ext>
                  </a:extLst>
                </a:gridCol>
                <a:gridCol w="1612659">
                  <a:extLst>
                    <a:ext uri="{9D8B030D-6E8A-4147-A177-3AD203B41FA5}">
                      <a16:colId xmlns:a16="http://schemas.microsoft.com/office/drawing/2014/main" val="20003"/>
                    </a:ext>
                  </a:extLst>
                </a:gridCol>
                <a:gridCol w="1612659">
                  <a:extLst>
                    <a:ext uri="{9D8B030D-6E8A-4147-A177-3AD203B41FA5}">
                      <a16:colId xmlns:a16="http://schemas.microsoft.com/office/drawing/2014/main" val="20004"/>
                    </a:ext>
                  </a:extLst>
                </a:gridCol>
              </a:tblGrid>
              <a:tr h="527556">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a:r>
                        <a:rPr lang="en-US" sz="2400" b="0" dirty="0">
                          <a:solidFill>
                            <a:schemeClr val="tx1"/>
                          </a:solidFill>
                          <a:latin typeface="Gill Sans MT" panose="020B0502020104020203" pitchFamily="34" charset="0"/>
                        </a:rPr>
                        <a:t>Warehouse</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90517">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a:txBody>
                    <a:bodyPr/>
                    <a:lstStyle/>
                    <a:p>
                      <a:pPr algn="ctr"/>
                      <a:r>
                        <a:rPr lang="en-US" sz="2400" dirty="0">
                          <a:latin typeface="Gill Sans MT" panose="020B0502020104020203" pitchFamily="34" charset="0"/>
                        </a:rPr>
                        <a:t>7/12 = 58%</a:t>
                      </a: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90517">
                <a:tc gridSpan="2">
                  <a:txBody>
                    <a:bodyPr/>
                    <a:lstStyle/>
                    <a:p>
                      <a:pPr algn="ctr"/>
                      <a:r>
                        <a:rPr lang="en-US" sz="2400" dirty="0">
                          <a:latin typeface="Gill Sans MT" panose="020B0502020104020203" pitchFamily="34" charset="0"/>
                        </a:rPr>
                        <a:t>Health Center</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5"/>
                  </a:ext>
                </a:extLst>
              </a:tr>
              <a:tr h="604722">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6"/>
                  </a:ext>
                </a:extLst>
              </a:tr>
              <a:tr h="490517">
                <a:tc gridSpan="2">
                  <a:txBody>
                    <a:bodyPr/>
                    <a:lstStyle/>
                    <a:p>
                      <a:pPr algn="ctr"/>
                      <a:r>
                        <a:rPr lang="en-US" sz="2400" dirty="0">
                          <a:latin typeface="Gill Sans MT" panose="020B0502020104020203" pitchFamily="34" charset="0"/>
                        </a:rPr>
                        <a:t>4/6</a:t>
                      </a:r>
                      <a:r>
                        <a:rPr lang="en-US" sz="2400" baseline="0" dirty="0">
                          <a:latin typeface="Gill Sans MT" panose="020B0502020104020203" pitchFamily="34" charset="0"/>
                        </a:rPr>
                        <a:t> = 67%</a:t>
                      </a:r>
                      <a:endParaRPr lang="en-US" sz="2400" dirty="0">
                        <a:latin typeface="Gill Sans MT" panose="020B0502020104020203" pitchFamily="34" charset="0"/>
                      </a:endParaRPr>
                    </a:p>
                  </a:txBody>
                  <a:tcPr marL="120949" marR="120949" marT="60475" marB="604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7"/>
                  </a:ext>
                </a:extLst>
              </a:tr>
              <a:tr h="490517">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8"/>
                  </a:ext>
                </a:extLst>
              </a:tr>
              <a:tr h="490517">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latin typeface="Gill Sans MT" panose="020B0502020104020203" pitchFamily="34" charset="0"/>
                      </a:endParaRPr>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latin typeface="Gill Sans MT" panose="020B0502020104020203" pitchFamily="34" charset="0"/>
                      </a:endParaRP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9"/>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0"/>
                  </a:ext>
                </a:extLst>
              </a:tr>
              <a:tr h="49051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416294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152B97-17E1-426E-B108-A818079A477B}"/>
              </a:ext>
            </a:extLst>
          </p:cNvPr>
          <p:cNvSpPr>
            <a:spLocks noGrp="1"/>
          </p:cNvSpPr>
          <p:nvPr>
            <p:ph type="sldNum" sz="quarter" idx="4"/>
          </p:nvPr>
        </p:nvSpPr>
        <p:spPr/>
        <p:txBody>
          <a:bodyPr/>
          <a:lstStyle/>
          <a:p>
            <a:fld id="{43CF92F8-9A91-49EE-9F13-AD02B8C2C9D2}" type="slidenum">
              <a:rPr lang="en-US" altLang="en-US" smtClean="0"/>
              <a:pPr/>
              <a:t>2</a:t>
            </a:fld>
            <a:endParaRPr lang="en-US" altLang="en-US" dirty="0"/>
          </a:p>
        </p:txBody>
      </p:sp>
      <p:sp>
        <p:nvSpPr>
          <p:cNvPr id="4" name="Title 3">
            <a:extLst>
              <a:ext uri="{FF2B5EF4-FFF2-40B4-BE49-F238E27FC236}">
                <a16:creationId xmlns:a16="http://schemas.microsoft.com/office/drawing/2014/main" id="{3A403D2E-3289-4974-A5D1-9A2D07E723F0}"/>
              </a:ext>
            </a:extLst>
          </p:cNvPr>
          <p:cNvSpPr>
            <a:spLocks noGrp="1"/>
          </p:cNvSpPr>
          <p:nvPr>
            <p:ph type="title"/>
          </p:nvPr>
        </p:nvSpPr>
        <p:spPr/>
        <p:txBody>
          <a:bodyPr/>
          <a:lstStyle/>
          <a:p>
            <a:r>
              <a:rPr lang="en-US" dirty="0"/>
              <a:t>Objectives</a:t>
            </a:r>
          </a:p>
        </p:txBody>
      </p:sp>
      <p:sp>
        <p:nvSpPr>
          <p:cNvPr id="3" name="Subtitle 2">
            <a:extLst>
              <a:ext uri="{FF2B5EF4-FFF2-40B4-BE49-F238E27FC236}">
                <a16:creationId xmlns:a16="http://schemas.microsoft.com/office/drawing/2014/main" id="{62DEC3B6-FCA3-4500-B990-DCC58BA3DC1B}"/>
              </a:ext>
            </a:extLst>
          </p:cNvPr>
          <p:cNvSpPr>
            <a:spLocks noGrp="1"/>
          </p:cNvSpPr>
          <p:nvPr>
            <p:ph idx="1"/>
          </p:nvPr>
        </p:nvSpPr>
        <p:spPr/>
        <p:txBody>
          <a:bodyPr>
            <a:normAutofit/>
          </a:bodyPr>
          <a:lstStyle/>
          <a:p>
            <a:pPr marL="608325" lvl="1" indent="-457200" defTabSz="912778">
              <a:spcBef>
                <a:spcPct val="20000"/>
              </a:spcBef>
              <a:spcAft>
                <a:spcPct val="0"/>
              </a:spcAft>
              <a:buFont typeface="Arial" panose="020B0604020202020204" pitchFamily="34" charset="0"/>
              <a:buChar char="•"/>
            </a:pPr>
            <a:r>
              <a:rPr lang="en-US" altLang="en-US" sz="3174" dirty="0">
                <a:solidFill>
                  <a:schemeClr val="accent5">
                    <a:lumMod val="50000"/>
                  </a:schemeClr>
                </a:solidFill>
                <a:latin typeface="Gill Sans MT" panose="020B0502020104020203" pitchFamily="34" charset="0"/>
                <a:cs typeface="Gill Sans MT" panose="020B0502020104020203" pitchFamily="34" charset="0"/>
              </a:rPr>
              <a:t>Understand how maturity scores are calculated</a:t>
            </a:r>
          </a:p>
          <a:p>
            <a:pPr marL="608325" lvl="1" indent="-457200" defTabSz="912778">
              <a:spcBef>
                <a:spcPct val="20000"/>
              </a:spcBef>
              <a:spcAft>
                <a:spcPct val="0"/>
              </a:spcAft>
              <a:buFont typeface="Arial" panose="020B0604020202020204" pitchFamily="34" charset="0"/>
              <a:buChar char="•"/>
            </a:pPr>
            <a:r>
              <a:rPr lang="en-US" altLang="en-US" sz="3174" dirty="0">
                <a:solidFill>
                  <a:schemeClr val="accent5">
                    <a:lumMod val="50000"/>
                  </a:schemeClr>
                </a:solidFill>
                <a:latin typeface="Gill Sans MT" panose="020B0502020104020203" pitchFamily="34" charset="0"/>
                <a:cs typeface="Gill Sans MT" panose="020B0502020104020203" pitchFamily="34" charset="0"/>
              </a:rPr>
              <a:t>Exposure to core analysis available as part of the NSCA toolkit</a:t>
            </a:r>
          </a:p>
          <a:p>
            <a:pPr marL="608325" lvl="1" indent="-457200" defTabSz="912778">
              <a:spcBef>
                <a:spcPct val="20000"/>
              </a:spcBef>
              <a:spcAft>
                <a:spcPct val="0"/>
              </a:spcAft>
              <a:buFont typeface="Arial" panose="020B0604020202020204" pitchFamily="34" charset="0"/>
              <a:buChar char="•"/>
            </a:pPr>
            <a:r>
              <a:rPr lang="en-US" altLang="en-US" sz="3174" dirty="0">
                <a:solidFill>
                  <a:schemeClr val="accent5">
                    <a:lumMod val="50000"/>
                  </a:schemeClr>
                </a:solidFill>
                <a:latin typeface="Gill Sans MT" panose="020B0502020104020203" pitchFamily="34" charset="0"/>
                <a:cs typeface="Gill Sans MT" panose="020B0502020104020203" pitchFamily="34" charset="0"/>
              </a:rPr>
              <a:t>Think through where within CMM data outputs to look for more granular data or insights</a:t>
            </a:r>
          </a:p>
          <a:p>
            <a:pPr marL="608325" lvl="1" indent="-457200" defTabSz="912778">
              <a:spcBef>
                <a:spcPct val="20000"/>
              </a:spcBef>
              <a:spcAft>
                <a:spcPct val="0"/>
              </a:spcAft>
              <a:buFont typeface="Arial" panose="020B0604020202020204" pitchFamily="34" charset="0"/>
              <a:buChar char="•"/>
            </a:pPr>
            <a:r>
              <a:rPr lang="en-US" altLang="en-US" sz="3174" dirty="0">
                <a:solidFill>
                  <a:schemeClr val="accent5">
                    <a:lumMod val="50000"/>
                  </a:schemeClr>
                </a:solidFill>
                <a:latin typeface="Gill Sans MT" panose="020B0502020104020203" pitchFamily="34" charset="0"/>
                <a:cs typeface="Gill Sans MT" panose="020B0502020104020203" pitchFamily="34" charset="0"/>
              </a:rPr>
              <a:t>Discuss some notes about how to interpret scores</a:t>
            </a:r>
          </a:p>
          <a:p>
            <a:pPr marL="151125" lvl="1" indent="0" defTabSz="912778">
              <a:spcBef>
                <a:spcPct val="20000"/>
              </a:spcBef>
              <a:spcAft>
                <a:spcPct val="0"/>
              </a:spcAft>
              <a:buNone/>
            </a:pPr>
            <a:endParaRPr lang="en-US" altLang="en-US" sz="3174" dirty="0">
              <a:solidFill>
                <a:schemeClr val="accent5">
                  <a:lumMod val="50000"/>
                </a:schemeClr>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3368914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a:xfrm>
            <a:off x="914805" y="933168"/>
            <a:ext cx="10729204" cy="580800"/>
          </a:xfrm>
        </p:spPr>
        <p:txBody>
          <a:bodyPr>
            <a:normAutofit fontScale="90000"/>
          </a:bodyPr>
          <a:lstStyle/>
          <a:p>
            <a:r>
              <a:rPr lang="en-US" sz="3200" b="1" dirty="0">
                <a:solidFill>
                  <a:srgbClr val="C00000"/>
                </a:solidFill>
                <a:latin typeface="Gill Sans MT" panose="020B0502020104020203" pitchFamily="34" charset="0"/>
              </a:rPr>
              <a:t>Scores are NOT the same across technical areas / modules</a:t>
            </a:r>
          </a:p>
        </p:txBody>
      </p:sp>
      <p:sp>
        <p:nvSpPr>
          <p:cNvPr id="4" name="Text Placeholder 3"/>
          <p:cNvSpPr>
            <a:spLocks noGrp="1"/>
          </p:cNvSpPr>
          <p:nvPr>
            <p:ph idx="1"/>
          </p:nvPr>
        </p:nvSpPr>
        <p:spPr/>
        <p:txBody>
          <a:bodyPr>
            <a:normAutofit fontScale="77500" lnSpcReduction="20000"/>
          </a:bodyPr>
          <a:lstStyle/>
          <a:p>
            <a:r>
              <a:rPr lang="en-US" sz="3800" dirty="0">
                <a:latin typeface="Gill Sans MT" panose="020B0502020104020203" pitchFamily="34" charset="0"/>
              </a:rPr>
              <a:t>‘Distances’ are not equal (in terms of number of items / questions in place)</a:t>
            </a:r>
          </a:p>
          <a:p>
            <a:pPr lvl="1"/>
            <a:r>
              <a:rPr lang="en-US" sz="3800" dirty="0">
                <a:latin typeface="Gill Sans MT" panose="020B0502020104020203" pitchFamily="34" charset="0"/>
              </a:rPr>
              <a:t>Assessments need more detailed information on more complex processes for descriptive purposes.</a:t>
            </a:r>
          </a:p>
          <a:p>
            <a:pPr lvl="1"/>
            <a:r>
              <a:rPr lang="en-US" sz="3800" dirty="0">
                <a:latin typeface="Gill Sans MT" panose="020B0502020104020203" pitchFamily="34" charset="0"/>
              </a:rPr>
              <a:t>Simple processes more likely to score either low / high; complex processes will be more likely to fall somewhere in the middle.</a:t>
            </a:r>
          </a:p>
          <a:p>
            <a:pPr lvl="1"/>
            <a:r>
              <a:rPr lang="en-US" sz="3800" dirty="0">
                <a:latin typeface="Gill Sans MT" panose="020B0502020104020203" pitchFamily="34" charset="0"/>
              </a:rPr>
              <a:t>Differences in scores between complex processes will be ‘less dramatic’ differences in scores for simple processes.</a:t>
            </a:r>
          </a:p>
          <a:p>
            <a:pPr lvl="1"/>
            <a:endParaRPr lang="en-US" dirty="0"/>
          </a:p>
        </p:txBody>
      </p:sp>
    </p:spTree>
    <p:extLst>
      <p:ext uri="{BB962C8B-B14F-4D97-AF65-F5344CB8AC3E}">
        <p14:creationId xmlns:p14="http://schemas.microsoft.com/office/powerpoint/2010/main" val="661810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rmAutofit/>
          </a:bodyPr>
          <a:lstStyle/>
          <a:p>
            <a:r>
              <a:rPr lang="en-US" sz="3200" b="1" dirty="0">
                <a:solidFill>
                  <a:srgbClr val="C00000"/>
                </a:solidFill>
                <a:latin typeface="Gill Sans MT" panose="020B0502020104020203" pitchFamily="34" charset="0"/>
              </a:rPr>
              <a:t>Illustration</a:t>
            </a:r>
          </a:p>
        </p:txBody>
      </p:sp>
      <p:graphicFrame>
        <p:nvGraphicFramePr>
          <p:cNvPr id="5" name="Table 4"/>
          <p:cNvGraphicFramePr>
            <a:graphicFrameLocks noGrp="1"/>
          </p:cNvGraphicFramePr>
          <p:nvPr>
            <p:extLst>
              <p:ext uri="{D42A27DB-BD31-4B8C-83A1-F6EECF244321}">
                <p14:modId xmlns:p14="http://schemas.microsoft.com/office/powerpoint/2010/main" val="1137102927"/>
              </p:ext>
            </p:extLst>
          </p:nvPr>
        </p:nvGraphicFramePr>
        <p:xfrm>
          <a:off x="1260470" y="109898"/>
          <a:ext cx="10016725" cy="6572040"/>
        </p:xfrm>
        <a:graphic>
          <a:graphicData uri="http://schemas.openxmlformats.org/drawingml/2006/table">
            <a:tbl>
              <a:tblPr firstRow="1" bandRow="1">
                <a:tableStyleId>{5C22544A-7EE6-4342-B048-85BDC9FD1C3A}</a:tableStyleId>
              </a:tblPr>
              <a:tblGrid>
                <a:gridCol w="2003345">
                  <a:extLst>
                    <a:ext uri="{9D8B030D-6E8A-4147-A177-3AD203B41FA5}">
                      <a16:colId xmlns:a16="http://schemas.microsoft.com/office/drawing/2014/main" val="20000"/>
                    </a:ext>
                  </a:extLst>
                </a:gridCol>
                <a:gridCol w="2003345">
                  <a:extLst>
                    <a:ext uri="{9D8B030D-6E8A-4147-A177-3AD203B41FA5}">
                      <a16:colId xmlns:a16="http://schemas.microsoft.com/office/drawing/2014/main" val="20001"/>
                    </a:ext>
                  </a:extLst>
                </a:gridCol>
                <a:gridCol w="2003345">
                  <a:extLst>
                    <a:ext uri="{9D8B030D-6E8A-4147-A177-3AD203B41FA5}">
                      <a16:colId xmlns:a16="http://schemas.microsoft.com/office/drawing/2014/main" val="20002"/>
                    </a:ext>
                  </a:extLst>
                </a:gridCol>
                <a:gridCol w="2003345">
                  <a:extLst>
                    <a:ext uri="{9D8B030D-6E8A-4147-A177-3AD203B41FA5}">
                      <a16:colId xmlns:a16="http://schemas.microsoft.com/office/drawing/2014/main" val="20003"/>
                    </a:ext>
                  </a:extLst>
                </a:gridCol>
                <a:gridCol w="2003345">
                  <a:extLst>
                    <a:ext uri="{9D8B030D-6E8A-4147-A177-3AD203B41FA5}">
                      <a16:colId xmlns:a16="http://schemas.microsoft.com/office/drawing/2014/main" val="20004"/>
                    </a:ext>
                  </a:extLst>
                </a:gridCol>
              </a:tblGrid>
              <a:tr h="405570">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2">
                  <a:txBody>
                    <a:bodyPr/>
                    <a:lstStyle/>
                    <a:p>
                      <a:pPr algn="ctr"/>
                      <a:r>
                        <a:rPr lang="en-US" sz="2400" b="1" dirty="0">
                          <a:solidFill>
                            <a:schemeClr val="tx1"/>
                          </a:solidFill>
                        </a:rPr>
                        <a:t>Warehousing</a:t>
                      </a:r>
                    </a:p>
                  </a:txBody>
                  <a:tcPr marL="120949" marR="120949" marT="60475" marB="60475"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405570">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05570">
                <a:tc>
                  <a:txBody>
                    <a:bodyPr/>
                    <a:lstStyle/>
                    <a:p>
                      <a:endParaRPr lang="en-US" sz="2400" dirty="0"/>
                    </a:p>
                  </a:txBody>
                  <a:tcPr marL="120949" marR="120949" marT="60475" marB="60475">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algn="r"/>
                      <a:endParaRPr lang="en-US" sz="2400" dirty="0"/>
                    </a:p>
                  </a:txBody>
                  <a:tcPr marL="120949" marR="120949" marT="60475" marB="60475">
                    <a:lnL w="12700" cmpd="sng">
                      <a:noFill/>
                    </a:lnL>
                    <a:lnR w="12700" cap="flat" cmpd="sng" algn="ctr">
                      <a:no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marL="0" marR="0" indent="0" algn="r" defTabSz="604738" rtl="0" eaLnBrk="1" fontAlgn="auto" latinLnBrk="0" hangingPunct="1">
                        <a:lnSpc>
                          <a:spcPct val="100000"/>
                        </a:lnSpc>
                        <a:spcBef>
                          <a:spcPts val="0"/>
                        </a:spcBef>
                        <a:spcAft>
                          <a:spcPts val="0"/>
                        </a:spcAft>
                        <a:buClrTx/>
                        <a:buSzTx/>
                        <a:buFontTx/>
                        <a:buNone/>
                        <a:tabLst/>
                        <a:defRPr/>
                      </a:pPr>
                      <a:endParaRPr lang="en-US" sz="2400" dirty="0"/>
                    </a:p>
                  </a:txBody>
                  <a:tcPr marL="120949" marR="120949" marT="60475" marB="60475">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26238">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2400" dirty="0"/>
                        <a:t>16 / 24 = </a:t>
                      </a:r>
                      <a:r>
                        <a:rPr lang="en-US" sz="2400" b="1" dirty="0"/>
                        <a:t>67%</a:t>
                      </a:r>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en-US" sz="2400" dirty="0"/>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704840">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r"/>
                      <a:r>
                        <a:rPr lang="en-US" sz="2400" dirty="0"/>
                        <a:t>5%</a:t>
                      </a:r>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en-US" sz="2400" dirty="0"/>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a:r>
                        <a:rPr lang="en-US" sz="2400" dirty="0"/>
                        <a:t>15 / 24 = </a:t>
                      </a:r>
                      <a:r>
                        <a:rPr lang="en-US" sz="2400" b="1" dirty="0"/>
                        <a:t>62.5%</a:t>
                      </a:r>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05570">
                <a:tc gridSpan="2">
                  <a:txBody>
                    <a:bodyPr/>
                    <a:lstStyle/>
                    <a:p>
                      <a:pPr algn="ctr"/>
                      <a:r>
                        <a:rPr lang="en-US" sz="2400" b="1" dirty="0"/>
                        <a:t>Waste Management</a:t>
                      </a:r>
                    </a:p>
                  </a:txBody>
                  <a:tcPr marL="120949" marR="120949" marT="60475" marB="60475" anchor="ct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5"/>
                  </a:ext>
                </a:extLst>
              </a:tr>
              <a:tr h="405570">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6"/>
                  </a:ext>
                </a:extLst>
              </a:tr>
              <a:tr h="405570">
                <a:tc>
                  <a:txBody>
                    <a:bodyPr/>
                    <a:lstStyle/>
                    <a:p>
                      <a:pPr algn="ctr"/>
                      <a:r>
                        <a:rPr lang="en-US" sz="2400" dirty="0"/>
                        <a:t>4 / 6</a:t>
                      </a:r>
                      <a:r>
                        <a:rPr lang="en-US" sz="2400" baseline="0" dirty="0"/>
                        <a:t> = </a:t>
                      </a:r>
                      <a:r>
                        <a:rPr lang="en-US" sz="2400" b="1" baseline="0" dirty="0"/>
                        <a:t>67%</a:t>
                      </a:r>
                      <a:endParaRPr lang="en-US" sz="2400" b="1" dirty="0"/>
                    </a:p>
                  </a:txBody>
                  <a:tcPr marL="120949" marR="120949" marT="60475" marB="60475"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endParaRPr lang="en-US" sz="2400" dirty="0"/>
                    </a:p>
                  </a:txBody>
                  <a:tcPr marL="120949" marR="120949" marT="60475" marB="60475"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7"/>
                  </a:ext>
                </a:extLst>
              </a:tr>
              <a:tr h="464867">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pPr algn="ctr"/>
                      <a:r>
                        <a:rPr lang="en-US" sz="2400" dirty="0"/>
                        <a:t>3</a:t>
                      </a:r>
                      <a:r>
                        <a:rPr lang="en-US" sz="2400" baseline="0" dirty="0"/>
                        <a:t> / 6 = </a:t>
                      </a:r>
                      <a:r>
                        <a:rPr lang="en-US" sz="2400" b="1" baseline="0" dirty="0"/>
                        <a:t>50%</a:t>
                      </a:r>
                      <a:endParaRPr lang="en-US" sz="2400" b="1"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sz="2400" dirty="0"/>
                        <a:t>17%</a:t>
                      </a:r>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8"/>
                  </a:ext>
                </a:extLst>
              </a:tr>
              <a:tr h="405570">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09"/>
                  </a:ext>
                </a:extLst>
              </a:tr>
              <a:tr h="405570">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0"/>
                  </a:ext>
                </a:extLst>
              </a:tr>
              <a:tr h="405570">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2400" dirty="0"/>
                    </a:p>
                  </a:txBody>
                  <a:tcPr marL="120949" marR="120949" marT="60475" marB="60475">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70C0"/>
                    </a:solidFill>
                  </a:tcPr>
                </a:tc>
                <a:tc>
                  <a:txBody>
                    <a:bodyPr/>
                    <a:lstStyle/>
                    <a:p>
                      <a:endParaRPr lang="en-US" sz="2400" dirty="0"/>
                    </a:p>
                  </a:txBody>
                  <a:tcPr marL="120949" marR="120949" marT="60475" marB="6047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0070C0"/>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434969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rmAutofit/>
          </a:bodyPr>
          <a:lstStyle/>
          <a:p>
            <a:r>
              <a:rPr lang="en-US" sz="3200" dirty="0">
                <a:solidFill>
                  <a:srgbClr val="C00000"/>
                </a:solidFill>
                <a:latin typeface="Gill Sans MT" panose="020B0502020104020203" pitchFamily="34" charset="0"/>
              </a:rPr>
              <a:t>Some final thoughts and takeaways</a:t>
            </a:r>
          </a:p>
        </p:txBody>
      </p:sp>
      <p:sp>
        <p:nvSpPr>
          <p:cNvPr id="4" name="Text Placeholder 3"/>
          <p:cNvSpPr>
            <a:spLocks noGrp="1"/>
          </p:cNvSpPr>
          <p:nvPr>
            <p:ph idx="1"/>
          </p:nvPr>
        </p:nvSpPr>
        <p:spPr/>
        <p:txBody>
          <a:bodyPr>
            <a:noAutofit/>
          </a:bodyPr>
          <a:lstStyle/>
          <a:p>
            <a:r>
              <a:rPr lang="en-US" sz="3200" dirty="0"/>
              <a:t>CMM survey results must be carefully explained to so that the results can be properly understood</a:t>
            </a:r>
          </a:p>
          <a:p>
            <a:r>
              <a:rPr lang="en-US" sz="3200" dirty="0"/>
              <a:t>Comparing summarized scores provides some information but is </a:t>
            </a:r>
            <a:r>
              <a:rPr lang="en-US" sz="3200" b="1" u="sng" dirty="0"/>
              <a:t>only</a:t>
            </a:r>
            <a:r>
              <a:rPr lang="en-US" sz="3200" dirty="0"/>
              <a:t> a first step</a:t>
            </a:r>
          </a:p>
          <a:p>
            <a:r>
              <a:rPr lang="en-US" sz="3200" dirty="0"/>
              <a:t>The specificity built into each module means that further investigation is valuable, possible </a:t>
            </a:r>
            <a:r>
              <a:rPr lang="en-US" sz="3200" i="1" u="sng" dirty="0"/>
              <a:t>and</a:t>
            </a:r>
            <a:r>
              <a:rPr lang="en-US" sz="3200" dirty="0"/>
              <a:t> necessary.</a:t>
            </a:r>
          </a:p>
        </p:txBody>
      </p:sp>
    </p:spTree>
    <p:extLst>
      <p:ext uri="{BB962C8B-B14F-4D97-AF65-F5344CB8AC3E}">
        <p14:creationId xmlns:p14="http://schemas.microsoft.com/office/powerpoint/2010/main" val="1653216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E42A8ED-D072-4CA4-9458-C96B74A8C451}"/>
              </a:ext>
            </a:extLst>
          </p:cNvPr>
          <p:cNvSpPr>
            <a:spLocks noGrp="1"/>
          </p:cNvSpPr>
          <p:nvPr>
            <p:ph type="sldNum" sz="quarter" idx="4"/>
          </p:nvPr>
        </p:nvSpPr>
        <p:spPr/>
        <p:txBody>
          <a:bodyPr/>
          <a:lstStyle/>
          <a:p>
            <a:fld id="{42782948-4DBE-204D-AB9E-B65E067054AE}" type="slidenum">
              <a:rPr lang="en-US" smtClean="0"/>
              <a:pPr/>
              <a:t>23</a:t>
            </a:fld>
            <a:endParaRPr lang="en-US" dirty="0"/>
          </a:p>
        </p:txBody>
      </p:sp>
      <p:sp>
        <p:nvSpPr>
          <p:cNvPr id="3" name="Title 2">
            <a:extLst>
              <a:ext uri="{FF2B5EF4-FFF2-40B4-BE49-F238E27FC236}">
                <a16:creationId xmlns:a16="http://schemas.microsoft.com/office/drawing/2014/main" id="{EF7E2B32-E6B3-4D1D-95A1-B066A6EA886E}"/>
              </a:ext>
            </a:extLst>
          </p:cNvPr>
          <p:cNvSpPr>
            <a:spLocks noGrp="1"/>
          </p:cNvSpPr>
          <p:nvPr>
            <p:ph type="title"/>
          </p:nvPr>
        </p:nvSpPr>
        <p:spPr/>
        <p:txBody>
          <a:bodyPr/>
          <a:lstStyle/>
          <a:p>
            <a:r>
              <a:rPr lang="en-US" b="1" dirty="0"/>
              <a:t>CMM data outputs</a:t>
            </a:r>
          </a:p>
        </p:txBody>
      </p:sp>
      <p:graphicFrame>
        <p:nvGraphicFramePr>
          <p:cNvPr id="5" name="Content Placeholder 4">
            <a:extLst>
              <a:ext uri="{FF2B5EF4-FFF2-40B4-BE49-F238E27FC236}">
                <a16:creationId xmlns:a16="http://schemas.microsoft.com/office/drawing/2014/main" id="{00000000-0008-0000-0200-000002000000}"/>
              </a:ext>
            </a:extLst>
          </p:cNvPr>
          <p:cNvGraphicFramePr>
            <a:graphicFrameLocks noGrp="1"/>
          </p:cNvGraphicFramePr>
          <p:nvPr>
            <p:ph idx="1"/>
            <p:extLst>
              <p:ext uri="{D42A27DB-BD31-4B8C-83A1-F6EECF244321}">
                <p14:modId xmlns:p14="http://schemas.microsoft.com/office/powerpoint/2010/main" val="1360546029"/>
              </p:ext>
            </p:extLst>
          </p:nvPr>
        </p:nvGraphicFramePr>
        <p:xfrm>
          <a:off x="914400" y="1716088"/>
          <a:ext cx="10363200" cy="4232275"/>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2">
            <a:extLst>
              <a:ext uri="{FF2B5EF4-FFF2-40B4-BE49-F238E27FC236}">
                <a16:creationId xmlns:a16="http://schemas.microsoft.com/office/drawing/2014/main" id="{C7466BBB-1597-4C1E-A633-D231A50DCFD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52" t="704" r="25156"/>
          <a:stretch/>
        </p:blipFill>
        <p:spPr bwMode="auto">
          <a:xfrm>
            <a:off x="5713498" y="661243"/>
            <a:ext cx="3251826" cy="2109690"/>
          </a:xfrm>
          <a:prstGeom prst="rect">
            <a:avLst/>
          </a:prstGeom>
          <a:solidFill>
            <a:schemeClr val="bg1"/>
          </a:solidFill>
          <a:ln>
            <a:noFill/>
          </a:ln>
          <a:effectLst/>
        </p:spPr>
      </p:pic>
    </p:spTree>
    <p:extLst>
      <p:ext uri="{BB962C8B-B14F-4D97-AF65-F5344CB8AC3E}">
        <p14:creationId xmlns:p14="http://schemas.microsoft.com/office/powerpoint/2010/main" val="20853283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D45FB93-A38E-4B11-874B-86A13C2A95CE}"/>
              </a:ext>
            </a:extLst>
          </p:cNvPr>
          <p:cNvSpPr>
            <a:spLocks noGrp="1"/>
          </p:cNvSpPr>
          <p:nvPr>
            <p:ph type="sldNum" sz="quarter" idx="4"/>
          </p:nvPr>
        </p:nvSpPr>
        <p:spPr/>
        <p:txBody>
          <a:bodyPr/>
          <a:lstStyle/>
          <a:p>
            <a:fld id="{42782948-4DBE-204D-AB9E-B65E067054AE}" type="slidenum">
              <a:rPr lang="en-US" smtClean="0"/>
              <a:pPr/>
              <a:t>24</a:t>
            </a:fld>
            <a:endParaRPr lang="en-US" dirty="0"/>
          </a:p>
        </p:txBody>
      </p:sp>
      <p:sp>
        <p:nvSpPr>
          <p:cNvPr id="3" name="Title 2">
            <a:extLst>
              <a:ext uri="{FF2B5EF4-FFF2-40B4-BE49-F238E27FC236}">
                <a16:creationId xmlns:a16="http://schemas.microsoft.com/office/drawing/2014/main" id="{BB51820D-277A-45E6-B0F4-71C38B44AECB}"/>
              </a:ext>
            </a:extLst>
          </p:cNvPr>
          <p:cNvSpPr>
            <a:spLocks noGrp="1"/>
          </p:cNvSpPr>
          <p:nvPr>
            <p:ph type="title"/>
          </p:nvPr>
        </p:nvSpPr>
        <p:spPr/>
        <p:txBody>
          <a:bodyPr/>
          <a:lstStyle/>
          <a:p>
            <a:r>
              <a:rPr lang="en-US" dirty="0"/>
              <a:t>Automated:  Bar graphs (by module and by facility type)</a:t>
            </a:r>
          </a:p>
        </p:txBody>
      </p:sp>
      <p:graphicFrame>
        <p:nvGraphicFramePr>
          <p:cNvPr id="5" name="Content Placeholder 4">
            <a:extLst>
              <a:ext uri="{FF2B5EF4-FFF2-40B4-BE49-F238E27FC236}">
                <a16:creationId xmlns:a16="http://schemas.microsoft.com/office/drawing/2014/main" id="{3E04D0A3-FAFB-4FBA-B56F-DC533B723A58}"/>
              </a:ext>
            </a:extLst>
          </p:cNvPr>
          <p:cNvGraphicFramePr>
            <a:graphicFrameLocks noGrp="1"/>
          </p:cNvGraphicFramePr>
          <p:nvPr>
            <p:ph idx="1"/>
            <p:extLst>
              <p:ext uri="{D42A27DB-BD31-4B8C-83A1-F6EECF244321}">
                <p14:modId xmlns:p14="http://schemas.microsoft.com/office/powerpoint/2010/main" val="2116111602"/>
              </p:ext>
            </p:extLst>
          </p:nvPr>
        </p:nvGraphicFramePr>
        <p:xfrm>
          <a:off x="914400" y="1716088"/>
          <a:ext cx="10363200" cy="42322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67463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Autofit/>
          </a:bodyPr>
          <a:lstStyle/>
          <a:p>
            <a:r>
              <a:rPr lang="en-US" sz="3200" dirty="0">
                <a:solidFill>
                  <a:srgbClr val="C00000"/>
                </a:solidFill>
                <a:latin typeface="Gill Sans MT" panose="020B0502020104020203" pitchFamily="34" charset="0"/>
              </a:rPr>
              <a:t>Automated:  Heat map</a:t>
            </a: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52" t="704" r="25156"/>
          <a:stretch/>
        </p:blipFill>
        <p:spPr bwMode="auto">
          <a:xfrm>
            <a:off x="2318657" y="1223568"/>
            <a:ext cx="8549674" cy="5546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36064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C00000"/>
                </a:solidFill>
                <a:latin typeface="Gill Sans MT" panose="020B0502020104020203" pitchFamily="34" charset="0"/>
              </a:rPr>
              <a:t>Automated:  Bubble map</a:t>
            </a:r>
            <a:endParaRPr lang="en-US" dirty="0"/>
          </a:p>
        </p:txBody>
      </p:sp>
      <p:sp>
        <p:nvSpPr>
          <p:cNvPr id="3" name="Content Placeholder 2">
            <a:extLst>
              <a:ext uri="{FF2B5EF4-FFF2-40B4-BE49-F238E27FC236}">
                <a16:creationId xmlns:a16="http://schemas.microsoft.com/office/drawing/2014/main" id="{776C7D38-01C2-4117-9740-DDB4D83F2335}"/>
              </a:ext>
            </a:extLst>
          </p:cNvPr>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2035" y="1715549"/>
            <a:ext cx="10627929" cy="47309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27402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Why charts, heat and bubble maps?</a:t>
            </a:r>
          </a:p>
        </p:txBody>
      </p:sp>
      <p:sp>
        <p:nvSpPr>
          <p:cNvPr id="4" name="Text Placeholder 3"/>
          <p:cNvSpPr>
            <a:spLocks noGrp="1"/>
          </p:cNvSpPr>
          <p:nvPr>
            <p:ph idx="1"/>
          </p:nvPr>
        </p:nvSpPr>
        <p:spPr/>
        <p:txBody>
          <a:bodyPr/>
          <a:lstStyle/>
          <a:p>
            <a:r>
              <a:rPr lang="en-US" sz="3200" dirty="0">
                <a:latin typeface="Gill Sans MT" panose="020B0502020104020203" pitchFamily="34" charset="0"/>
              </a:rPr>
              <a:t>Visually blends scores close to each other = data sampled, not measured with certainty</a:t>
            </a:r>
          </a:p>
          <a:p>
            <a:r>
              <a:rPr lang="en-US" sz="3200" dirty="0">
                <a:latin typeface="Gill Sans MT" panose="020B0502020104020203" pitchFamily="34" charset="0"/>
              </a:rPr>
              <a:t>ID general areas of strength / weakness</a:t>
            </a:r>
          </a:p>
          <a:p>
            <a:pPr lvl="1"/>
            <a:r>
              <a:rPr lang="en-US" sz="3200" dirty="0">
                <a:latin typeface="Gill Sans MT" panose="020B0502020104020203" pitchFamily="34" charset="0"/>
              </a:rPr>
              <a:t>Guide deeper dives &amp; data exploration efforts</a:t>
            </a:r>
          </a:p>
          <a:p>
            <a:r>
              <a:rPr lang="en-US" sz="3200" dirty="0">
                <a:latin typeface="Gill Sans MT" panose="020B0502020104020203" pitchFamily="34" charset="0"/>
              </a:rPr>
              <a:t>Numeric version of heat map also produced (with means and ranges)</a:t>
            </a:r>
          </a:p>
          <a:p>
            <a:endParaRPr lang="en-US" dirty="0"/>
          </a:p>
        </p:txBody>
      </p:sp>
    </p:spTree>
    <p:extLst>
      <p:ext uri="{BB962C8B-B14F-4D97-AF65-F5344CB8AC3E}">
        <p14:creationId xmlns:p14="http://schemas.microsoft.com/office/powerpoint/2010/main" val="1127580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a:xfrm>
            <a:off x="767852" y="659595"/>
            <a:ext cx="10363200" cy="580800"/>
          </a:xfrm>
        </p:spPr>
        <p:txBody>
          <a:bodyPr>
            <a:noAutofit/>
          </a:bodyPr>
          <a:lstStyle/>
          <a:p>
            <a:r>
              <a:rPr lang="en-US" sz="3200" dirty="0">
                <a:solidFill>
                  <a:srgbClr val="C00000"/>
                </a:solidFill>
                <a:latin typeface="Gill Sans MT" panose="020B0502020104020203" pitchFamily="34" charset="0"/>
              </a:rPr>
              <a:t>Descriptive tables:  Percentage of basic items in place</a:t>
            </a:r>
          </a:p>
        </p:txBody>
      </p:sp>
      <p:sp>
        <p:nvSpPr>
          <p:cNvPr id="4" name="Content Placeholder 3">
            <a:extLst>
              <a:ext uri="{FF2B5EF4-FFF2-40B4-BE49-F238E27FC236}">
                <a16:creationId xmlns:a16="http://schemas.microsoft.com/office/drawing/2014/main" id="{F06C72A9-FF0A-4067-B716-ACA724FD1397}"/>
              </a:ext>
            </a:extLst>
          </p:cNvPr>
          <p:cNvSpPr>
            <a:spLocks noGrp="1"/>
          </p:cNvSpPr>
          <p:nvPr>
            <p:ph idx="1"/>
          </p:nvPr>
        </p:nvSpPr>
        <p:spPr/>
        <p:txBody>
          <a:bodyPr/>
          <a:lstStyle/>
          <a:p>
            <a:endParaRPr lang="en-US"/>
          </a:p>
        </p:txBody>
      </p:sp>
      <p:graphicFrame>
        <p:nvGraphicFramePr>
          <p:cNvPr id="8" name="Table 7">
            <a:extLst>
              <a:ext uri="{FF2B5EF4-FFF2-40B4-BE49-F238E27FC236}">
                <a16:creationId xmlns:a16="http://schemas.microsoft.com/office/drawing/2014/main" id="{5F3146BE-416F-4229-BD23-C2DF27DD8A46}"/>
              </a:ext>
            </a:extLst>
          </p:cNvPr>
          <p:cNvGraphicFramePr>
            <a:graphicFrameLocks noGrp="1"/>
          </p:cNvGraphicFramePr>
          <p:nvPr>
            <p:extLst>
              <p:ext uri="{D42A27DB-BD31-4B8C-83A1-F6EECF244321}">
                <p14:modId xmlns:p14="http://schemas.microsoft.com/office/powerpoint/2010/main" val="3162325267"/>
              </p:ext>
            </p:extLst>
          </p:nvPr>
        </p:nvGraphicFramePr>
        <p:xfrm>
          <a:off x="767852" y="1323087"/>
          <a:ext cx="10341583" cy="5291727"/>
        </p:xfrm>
        <a:graphic>
          <a:graphicData uri="http://schemas.openxmlformats.org/drawingml/2006/table">
            <a:tbl>
              <a:tblPr firstRow="1" firstCol="1" bandRow="1">
                <a:tableStyleId>{5C22544A-7EE6-4342-B048-85BDC9FD1C3A}</a:tableStyleId>
              </a:tblPr>
              <a:tblGrid>
                <a:gridCol w="8630971">
                  <a:extLst>
                    <a:ext uri="{9D8B030D-6E8A-4147-A177-3AD203B41FA5}">
                      <a16:colId xmlns:a16="http://schemas.microsoft.com/office/drawing/2014/main" val="3645446784"/>
                    </a:ext>
                  </a:extLst>
                </a:gridCol>
                <a:gridCol w="1710612">
                  <a:extLst>
                    <a:ext uri="{9D8B030D-6E8A-4147-A177-3AD203B41FA5}">
                      <a16:colId xmlns:a16="http://schemas.microsoft.com/office/drawing/2014/main" val="795874102"/>
                    </a:ext>
                  </a:extLst>
                </a:gridCol>
              </a:tblGrid>
              <a:tr h="584939">
                <a:tc>
                  <a:txBody>
                    <a:bodyPr/>
                    <a:lstStyle/>
                    <a:p>
                      <a:pPr marL="0" marR="0" algn="l">
                        <a:lnSpc>
                          <a:spcPts val="1400"/>
                        </a:lnSpc>
                        <a:spcBef>
                          <a:spcPts val="0"/>
                        </a:spcBef>
                        <a:spcAft>
                          <a:spcPts val="0"/>
                        </a:spcAft>
                      </a:pPr>
                      <a:r>
                        <a:rPr lang="en-US" sz="1600" dirty="0">
                          <a:effectLst/>
                          <a:latin typeface="Gill Sans MT" panose="020B0502020104020203" pitchFamily="34" charset="0"/>
                        </a:rPr>
                        <a:t>Table 35. Waste Management Key Capability Achievements</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nSpc>
                          <a:spcPts val="1400"/>
                        </a:lnSpc>
                        <a:spcBef>
                          <a:spcPts val="0"/>
                        </a:spcBef>
                        <a:spcAft>
                          <a:spcPts val="0"/>
                        </a:spcAft>
                      </a:pPr>
                      <a:r>
                        <a:rPr lang="en-US" sz="900" dirty="0">
                          <a:effectLst/>
                          <a:latin typeface="Gill Sans MT" panose="020B0502020104020203" pitchFamily="34" charset="0"/>
                        </a:rPr>
                        <a:t> </a:t>
                      </a:r>
                      <a:endParaRPr lang="en-US" sz="11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745888896"/>
                  </a:ext>
                </a:extLst>
              </a:tr>
              <a:tr h="487746">
                <a:tc>
                  <a:txBody>
                    <a:bodyPr/>
                    <a:lstStyle/>
                    <a:p>
                      <a:pPr marL="0" marR="0" algn="l">
                        <a:lnSpc>
                          <a:spcPct val="100000"/>
                        </a:lnSpc>
                        <a:spcBef>
                          <a:spcPts val="0"/>
                        </a:spcBef>
                        <a:spcAft>
                          <a:spcPts val="0"/>
                        </a:spcAft>
                      </a:pPr>
                      <a:r>
                        <a:rPr lang="en-US" sz="1600" dirty="0">
                          <a:effectLst/>
                          <a:latin typeface="Gill Sans MT" panose="020B0502020104020203" pitchFamily="34" charset="0"/>
                        </a:rPr>
                        <a:t>CAPABILITIES</a:t>
                      </a:r>
                      <a:r>
                        <a:rPr lang="en-US" sz="1600" baseline="0" dirty="0">
                          <a:effectLst/>
                          <a:latin typeface="Gill Sans MT" panose="020B0502020104020203" pitchFamily="34" charset="0"/>
                        </a:rPr>
                        <a:t> </a:t>
                      </a:r>
                      <a:r>
                        <a:rPr lang="en-US" sz="1600" dirty="0">
                          <a:effectLst/>
                          <a:latin typeface="Gill Sans MT" panose="020B0502020104020203" pitchFamily="34" charset="0"/>
                        </a:rPr>
                        <a:t>FOR THE DISTRICT HOSPITAL LEVEL</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 of facilities achieved</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27803682"/>
                  </a:ext>
                </a:extLst>
              </a:tr>
              <a:tr h="281827">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Approved SOPs for Waste Management are in place and accessible to staff. </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94%</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253187245"/>
                  </a:ext>
                </a:extLst>
              </a:tr>
              <a:tr h="301337">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The Waste Management SOP includes disposal procedures.</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83%</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786461534"/>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Unusable pharmaceutical products stored separately.</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89%</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263039100"/>
                  </a:ext>
                </a:extLst>
              </a:tr>
              <a:tr h="807974">
                <a:tc>
                  <a:txBody>
                    <a:bodyPr/>
                    <a:lstStyle/>
                    <a:p>
                      <a:pPr marL="0" marR="0" algn="l">
                        <a:lnSpc>
                          <a:spcPct val="100000"/>
                        </a:lnSpc>
                        <a:spcBef>
                          <a:spcPts val="0"/>
                        </a:spcBef>
                        <a:spcAft>
                          <a:spcPts val="0"/>
                        </a:spcAft>
                      </a:pPr>
                      <a:r>
                        <a:rPr lang="en-US" sz="1600" dirty="0">
                          <a:effectLst/>
                          <a:latin typeface="Gill Sans MT" panose="020B0502020104020203" pitchFamily="34" charset="0"/>
                        </a:rPr>
                        <a:t>CAPABILITIES FOR THE REFERRAL HOSPITAL LEVEL</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 of facilities achieved</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445686868"/>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Approved SOPs for Waste Management are in place and accessible to staff. </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48830566"/>
                  </a:ext>
                </a:extLst>
              </a:tr>
              <a:tr h="807974">
                <a:tc>
                  <a:txBody>
                    <a:bodyPr/>
                    <a:lstStyle/>
                    <a:p>
                      <a:pPr marL="0" marR="0" algn="l">
                        <a:lnSpc>
                          <a:spcPct val="100000"/>
                        </a:lnSpc>
                        <a:spcBef>
                          <a:spcPts val="0"/>
                        </a:spcBef>
                        <a:spcAft>
                          <a:spcPts val="0"/>
                        </a:spcAft>
                      </a:pPr>
                      <a:r>
                        <a:rPr lang="en-US" sz="1600" dirty="0">
                          <a:effectLst/>
                          <a:latin typeface="Gill Sans MT" panose="020B0502020104020203" pitchFamily="34" charset="0"/>
                        </a:rPr>
                        <a:t>CAPABILITIES</a:t>
                      </a:r>
                      <a:r>
                        <a:rPr lang="en-US" sz="1600" baseline="0" dirty="0">
                          <a:effectLst/>
                          <a:latin typeface="Gill Sans MT" panose="020B0502020104020203" pitchFamily="34" charset="0"/>
                        </a:rPr>
                        <a:t> </a:t>
                      </a:r>
                      <a:r>
                        <a:rPr lang="en-US" sz="1600" dirty="0">
                          <a:effectLst/>
                          <a:latin typeface="Gill Sans MT" panose="020B0502020104020203" pitchFamily="34" charset="0"/>
                        </a:rPr>
                        <a:t>FOR THE CENTRAL</a:t>
                      </a:r>
                      <a:r>
                        <a:rPr lang="en-US" sz="1600" baseline="0" dirty="0">
                          <a:effectLst/>
                          <a:latin typeface="Gill Sans MT" panose="020B0502020104020203" pitchFamily="34" charset="0"/>
                        </a:rPr>
                        <a:t> WAREHOUSE </a:t>
                      </a:r>
                      <a:r>
                        <a:rPr lang="en-US" sz="1600" dirty="0">
                          <a:effectLst/>
                          <a:latin typeface="Gill Sans MT" panose="020B0502020104020203" pitchFamily="34" charset="0"/>
                        </a:rPr>
                        <a:t>LEVEL</a:t>
                      </a:r>
                      <a:endParaRPr lang="en-US" sz="16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 of facilities achieved</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262678567"/>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Approved SOPs for Waste Management are in place and accessible to staff. </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649057014"/>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The Waste Management SOP includes disposal procedures.</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3614280940"/>
                  </a:ext>
                </a:extLst>
              </a:tr>
              <a:tr h="403986">
                <a:tc>
                  <a:txBody>
                    <a:bodyPr/>
                    <a:lstStyle/>
                    <a:p>
                      <a:pPr marL="0" marR="0" algn="l">
                        <a:lnSpc>
                          <a:spcPct val="100000"/>
                        </a:lnSpc>
                        <a:spcBef>
                          <a:spcPts val="0"/>
                        </a:spcBef>
                        <a:spcAft>
                          <a:spcPts val="0"/>
                        </a:spcAft>
                      </a:pPr>
                      <a:r>
                        <a:rPr lang="en-US" sz="1800" b="0" dirty="0">
                          <a:solidFill>
                            <a:schemeClr val="tx1"/>
                          </a:solidFill>
                          <a:effectLst/>
                          <a:latin typeface="Gill Sans MT" panose="020B0502020104020203" pitchFamily="34" charset="0"/>
                        </a:rPr>
                        <a:t>Unusable pharmaceutical products stored separately.</a:t>
                      </a:r>
                      <a:endParaRPr lang="en-US" sz="1800" b="0" dirty="0">
                        <a:solidFill>
                          <a:schemeClr val="tx1"/>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solidFill>
                      <a:schemeClr val="bg1">
                        <a:lumMod val="85000"/>
                      </a:schemeClr>
                    </a:solidFill>
                  </a:tcPr>
                </a:tc>
                <a:tc>
                  <a:txBody>
                    <a:bodyPr/>
                    <a:lstStyle/>
                    <a:p>
                      <a:pPr marL="0" marR="0" algn="ctr">
                        <a:lnSpc>
                          <a:spcPts val="1400"/>
                        </a:lnSpc>
                        <a:spcBef>
                          <a:spcPts val="0"/>
                        </a:spcBef>
                        <a:spcAft>
                          <a:spcPts val="0"/>
                        </a:spcAft>
                      </a:pPr>
                      <a:r>
                        <a:rPr lang="en-US" sz="1800" dirty="0">
                          <a:effectLst/>
                          <a:latin typeface="Gill Sans MT" panose="020B0502020104020203" pitchFamily="34" charset="0"/>
                        </a:rPr>
                        <a:t>100%</a:t>
                      </a:r>
                      <a:endParaRPr lang="en-US"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val="2322296006"/>
                  </a:ext>
                </a:extLst>
              </a:tr>
            </a:tbl>
          </a:graphicData>
        </a:graphic>
      </p:graphicFrame>
    </p:spTree>
    <p:extLst>
      <p:ext uri="{BB962C8B-B14F-4D97-AF65-F5344CB8AC3E}">
        <p14:creationId xmlns:p14="http://schemas.microsoft.com/office/powerpoint/2010/main" val="273785984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D6D2B3-94D7-49B8-879E-F0CA02023472}"/>
              </a:ext>
            </a:extLst>
          </p:cNvPr>
          <p:cNvSpPr>
            <a:spLocks noGrp="1"/>
          </p:cNvSpPr>
          <p:nvPr>
            <p:ph type="sldNum" sz="quarter" idx="4"/>
          </p:nvPr>
        </p:nvSpPr>
        <p:spPr/>
        <p:txBody>
          <a:bodyPr/>
          <a:lstStyle/>
          <a:p>
            <a:fld id="{42782948-4DBE-204D-AB9E-B65E067054AE}" type="slidenum">
              <a:rPr lang="en-US" smtClean="0"/>
              <a:pPr/>
              <a:t>29</a:t>
            </a:fld>
            <a:endParaRPr lang="en-US" dirty="0"/>
          </a:p>
        </p:txBody>
      </p:sp>
      <p:sp>
        <p:nvSpPr>
          <p:cNvPr id="3" name="Title 2">
            <a:extLst>
              <a:ext uri="{FF2B5EF4-FFF2-40B4-BE49-F238E27FC236}">
                <a16:creationId xmlns:a16="http://schemas.microsoft.com/office/drawing/2014/main" id="{47E8D113-C8D8-4F52-82CD-131D7F60AE54}"/>
              </a:ext>
            </a:extLst>
          </p:cNvPr>
          <p:cNvSpPr>
            <a:spLocks noGrp="1"/>
          </p:cNvSpPr>
          <p:nvPr>
            <p:ph type="title"/>
          </p:nvPr>
        </p:nvSpPr>
        <p:spPr/>
        <p:txBody>
          <a:bodyPr/>
          <a:lstStyle/>
          <a:p>
            <a:r>
              <a:rPr lang="en-US" dirty="0"/>
              <a:t>Descriptive tables:  Infinite options</a:t>
            </a:r>
          </a:p>
        </p:txBody>
      </p:sp>
      <p:pic>
        <p:nvPicPr>
          <p:cNvPr id="6" name="Picture 5">
            <a:extLst>
              <a:ext uri="{FF2B5EF4-FFF2-40B4-BE49-F238E27FC236}">
                <a16:creationId xmlns:a16="http://schemas.microsoft.com/office/drawing/2014/main" id="{E45C7610-D45B-4D27-B298-73EEB15AD8FE}"/>
              </a:ext>
            </a:extLst>
          </p:cNvPr>
          <p:cNvPicPr>
            <a:picLocks noChangeAspect="1"/>
          </p:cNvPicPr>
          <p:nvPr/>
        </p:nvPicPr>
        <p:blipFill rotWithShape="1">
          <a:blip r:embed="rId3"/>
          <a:srcRect l="12316" r="12301" b="11016"/>
          <a:stretch/>
        </p:blipFill>
        <p:spPr>
          <a:xfrm>
            <a:off x="5047134" y="1513968"/>
            <a:ext cx="6649637" cy="3200223"/>
          </a:xfrm>
          <a:prstGeom prst="rect">
            <a:avLst/>
          </a:prstGeom>
          <a:solidFill>
            <a:schemeClr val="bg1"/>
          </a:solidFill>
          <a:ln>
            <a:solidFill>
              <a:schemeClr val="bg1">
                <a:lumMod val="75000"/>
              </a:schemeClr>
            </a:solidFill>
          </a:ln>
        </p:spPr>
      </p:pic>
      <p:pic>
        <p:nvPicPr>
          <p:cNvPr id="5" name="Content Placeholder 7">
            <a:extLst>
              <a:ext uri="{FF2B5EF4-FFF2-40B4-BE49-F238E27FC236}">
                <a16:creationId xmlns:a16="http://schemas.microsoft.com/office/drawing/2014/main" id="{63F352F7-20AD-48B8-8DBA-5BA66935B878}"/>
              </a:ext>
            </a:extLst>
          </p:cNvPr>
          <p:cNvPicPr>
            <a:picLocks noChangeAspect="1"/>
          </p:cNvPicPr>
          <p:nvPr/>
        </p:nvPicPr>
        <p:blipFill rotWithShape="1">
          <a:blip r:embed="rId4"/>
          <a:srcRect b="13913"/>
          <a:stretch/>
        </p:blipFill>
        <p:spPr>
          <a:xfrm>
            <a:off x="658100" y="3470109"/>
            <a:ext cx="9682544" cy="2953824"/>
          </a:xfrm>
          <a:prstGeom prst="rect">
            <a:avLst/>
          </a:prstGeom>
          <a:solidFill>
            <a:schemeClr val="bg1"/>
          </a:solidFill>
          <a:ln>
            <a:solidFill>
              <a:schemeClr val="bg1">
                <a:lumMod val="50000"/>
              </a:schemeClr>
            </a:solidFill>
          </a:ln>
        </p:spPr>
      </p:pic>
      <p:pic>
        <p:nvPicPr>
          <p:cNvPr id="7" name="Picture 6">
            <a:extLst>
              <a:ext uri="{FF2B5EF4-FFF2-40B4-BE49-F238E27FC236}">
                <a16:creationId xmlns:a16="http://schemas.microsoft.com/office/drawing/2014/main" id="{B957F8E7-A728-4CF1-96D1-CE169A15C0A1}"/>
              </a:ext>
            </a:extLst>
          </p:cNvPr>
          <p:cNvPicPr>
            <a:picLocks noChangeAspect="1"/>
          </p:cNvPicPr>
          <p:nvPr/>
        </p:nvPicPr>
        <p:blipFill>
          <a:blip r:embed="rId5"/>
          <a:stretch>
            <a:fillRect/>
          </a:stretch>
        </p:blipFill>
        <p:spPr>
          <a:xfrm>
            <a:off x="1250731" y="1618823"/>
            <a:ext cx="2754320" cy="1535075"/>
          </a:xfrm>
          <a:prstGeom prst="rect">
            <a:avLst/>
          </a:prstGeom>
          <a:ln>
            <a:solidFill>
              <a:schemeClr val="bg1">
                <a:lumMod val="75000"/>
              </a:schemeClr>
            </a:solidFill>
          </a:ln>
        </p:spPr>
      </p:pic>
    </p:spTree>
    <p:extLst>
      <p:ext uri="{BB962C8B-B14F-4D97-AF65-F5344CB8AC3E}">
        <p14:creationId xmlns:p14="http://schemas.microsoft.com/office/powerpoint/2010/main" val="3753494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601D52-E6B8-4B2A-AD84-C1424753C62D}"/>
              </a:ext>
            </a:extLst>
          </p:cNvPr>
          <p:cNvSpPr>
            <a:spLocks noGrp="1"/>
          </p:cNvSpPr>
          <p:nvPr>
            <p:ph type="sldNum" sz="quarter" idx="4"/>
          </p:nvPr>
        </p:nvSpPr>
        <p:spPr/>
        <p:txBody>
          <a:bodyPr/>
          <a:lstStyle/>
          <a:p>
            <a:fld id="{42782948-4DBE-204D-AB9E-B65E067054AE}" type="slidenum">
              <a:rPr lang="en-US" smtClean="0"/>
              <a:pPr/>
              <a:t>3</a:t>
            </a:fld>
            <a:endParaRPr lang="en-US" dirty="0"/>
          </a:p>
        </p:txBody>
      </p:sp>
      <p:sp>
        <p:nvSpPr>
          <p:cNvPr id="3" name="Title 2">
            <a:extLst>
              <a:ext uri="{FF2B5EF4-FFF2-40B4-BE49-F238E27FC236}">
                <a16:creationId xmlns:a16="http://schemas.microsoft.com/office/drawing/2014/main" id="{BD93A6E0-7E9B-441C-A3B3-51CDC5FEAC6F}"/>
              </a:ext>
            </a:extLst>
          </p:cNvPr>
          <p:cNvSpPr>
            <a:spLocks noGrp="1"/>
          </p:cNvSpPr>
          <p:nvPr>
            <p:ph type="title"/>
          </p:nvPr>
        </p:nvSpPr>
        <p:spPr>
          <a:xfrm>
            <a:off x="914805" y="1033272"/>
            <a:ext cx="10363200" cy="996696"/>
          </a:xfrm>
        </p:spPr>
        <p:txBody>
          <a:bodyPr/>
          <a:lstStyle/>
          <a:p>
            <a:r>
              <a:rPr lang="en-US" b="1" dirty="0"/>
              <a:t>ALL</a:t>
            </a:r>
            <a:r>
              <a:rPr lang="en-US" dirty="0"/>
              <a:t> question responses are converted into binary yes/no answers</a:t>
            </a:r>
            <a:endParaRPr lang="en-US" b="1" dirty="0"/>
          </a:p>
        </p:txBody>
      </p:sp>
      <p:sp>
        <p:nvSpPr>
          <p:cNvPr id="4" name="Content Placeholder 3">
            <a:extLst>
              <a:ext uri="{FF2B5EF4-FFF2-40B4-BE49-F238E27FC236}">
                <a16:creationId xmlns:a16="http://schemas.microsoft.com/office/drawing/2014/main" id="{E8C3DF26-4B9E-47D9-B145-2A9DD67FB452}"/>
              </a:ext>
            </a:extLst>
          </p:cNvPr>
          <p:cNvSpPr>
            <a:spLocks noGrp="1"/>
          </p:cNvSpPr>
          <p:nvPr>
            <p:ph idx="1"/>
          </p:nvPr>
        </p:nvSpPr>
        <p:spPr>
          <a:xfrm>
            <a:off x="914400" y="2295143"/>
            <a:ext cx="10363200" cy="3653635"/>
          </a:xfrm>
        </p:spPr>
        <p:txBody>
          <a:bodyPr>
            <a:normAutofit/>
          </a:bodyPr>
          <a:lstStyle/>
          <a:p>
            <a:r>
              <a:rPr lang="en-US" sz="2400" dirty="0"/>
              <a:t>PLUS:  Ease of scoring</a:t>
            </a:r>
          </a:p>
          <a:p>
            <a:pPr lvl="1"/>
            <a:r>
              <a:rPr lang="en-US" sz="2400" dirty="0"/>
              <a:t>It is there or it is not there</a:t>
            </a:r>
          </a:p>
          <a:p>
            <a:r>
              <a:rPr lang="en-US" sz="2400" dirty="0"/>
              <a:t>PLUS:  Ease / standardization of data collection</a:t>
            </a:r>
          </a:p>
          <a:p>
            <a:pPr lvl="1"/>
            <a:r>
              <a:rPr lang="en-US" sz="2400" dirty="0"/>
              <a:t>No open-ended questions</a:t>
            </a:r>
          </a:p>
          <a:p>
            <a:pPr lvl="1"/>
            <a:r>
              <a:rPr lang="en-US" sz="2400" dirty="0"/>
              <a:t>Little interpretation by data collectors</a:t>
            </a:r>
          </a:p>
          <a:p>
            <a:r>
              <a:rPr lang="en-US" sz="2400" dirty="0"/>
              <a:t>CHALLENGE:  Presentation.  Hard to synthesize mountains of data produced.</a:t>
            </a:r>
          </a:p>
          <a:p>
            <a:endParaRPr lang="en-US" sz="2400" dirty="0"/>
          </a:p>
        </p:txBody>
      </p:sp>
    </p:spTree>
    <p:extLst>
      <p:ext uri="{BB962C8B-B14F-4D97-AF65-F5344CB8AC3E}">
        <p14:creationId xmlns:p14="http://schemas.microsoft.com/office/powerpoint/2010/main" val="5443890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3" name="Title 2"/>
          <p:cNvSpPr>
            <a:spLocks noGrp="1"/>
          </p:cNvSpPr>
          <p:nvPr>
            <p:ph type="title"/>
          </p:nvPr>
        </p:nvSpPr>
        <p:spPr/>
        <p:txBody>
          <a:bodyPr>
            <a:normAutofit/>
          </a:bodyPr>
          <a:lstStyle/>
          <a:p>
            <a:r>
              <a:rPr lang="en-US" sz="3200" dirty="0">
                <a:solidFill>
                  <a:srgbClr val="C00000"/>
                </a:solidFill>
                <a:latin typeface="Gill Sans MT" panose="020B0502020104020203" pitchFamily="34" charset="0"/>
              </a:rPr>
              <a:t>CMM data helps construct a compelling, evidence-based story</a:t>
            </a:r>
          </a:p>
        </p:txBody>
      </p:sp>
      <p:sp>
        <p:nvSpPr>
          <p:cNvPr id="4" name="Text Placeholder 3"/>
          <p:cNvSpPr>
            <a:spLocks noGrp="1"/>
          </p:cNvSpPr>
          <p:nvPr>
            <p:ph idx="1"/>
          </p:nvPr>
        </p:nvSpPr>
        <p:spPr/>
        <p:txBody>
          <a:bodyPr>
            <a:normAutofit lnSpcReduction="10000"/>
          </a:bodyPr>
          <a:lstStyle/>
          <a:p>
            <a:pPr marL="0" indent="0">
              <a:buNone/>
            </a:pPr>
            <a:r>
              <a:rPr lang="en-US" sz="3200" i="1" dirty="0">
                <a:latin typeface="Gill Sans MT" panose="020B0502020104020203" pitchFamily="34" charset="0"/>
              </a:rPr>
              <a:t>Analysis still required to:</a:t>
            </a:r>
          </a:p>
          <a:p>
            <a:r>
              <a:rPr lang="en-US" sz="3200" dirty="0">
                <a:latin typeface="Gill Sans MT" panose="020B0502020104020203" pitchFamily="34" charset="0"/>
              </a:rPr>
              <a:t>Identify and interpret areas of common strength / weakness</a:t>
            </a:r>
          </a:p>
          <a:p>
            <a:r>
              <a:rPr lang="en-US" sz="3200" dirty="0">
                <a:latin typeface="Gill Sans MT" panose="020B0502020104020203" pitchFamily="34" charset="0"/>
              </a:rPr>
              <a:t>Synthesize data to the key points </a:t>
            </a:r>
          </a:p>
          <a:p>
            <a:r>
              <a:rPr lang="en-US" sz="3200" dirty="0">
                <a:latin typeface="Gill Sans MT" panose="020B0502020104020203" pitchFamily="34" charset="0"/>
              </a:rPr>
              <a:t>Seek and provide necessary context</a:t>
            </a:r>
          </a:p>
          <a:p>
            <a:r>
              <a:rPr lang="en-US" sz="3200" dirty="0">
                <a:latin typeface="Gill Sans MT" panose="020B0502020104020203" pitchFamily="34" charset="0"/>
              </a:rPr>
              <a:t>Connect data points across modules and facility levels</a:t>
            </a:r>
          </a:p>
          <a:p>
            <a:r>
              <a:rPr lang="en-US" sz="3200" dirty="0">
                <a:latin typeface="Gill Sans MT" panose="020B0502020104020203" pitchFamily="34" charset="0"/>
              </a:rPr>
              <a:t>Present data in ways that are intuitive, compelling, accurate, and informative</a:t>
            </a:r>
          </a:p>
          <a:p>
            <a:endParaRPr lang="en-US" sz="3200" dirty="0">
              <a:latin typeface="Gill Sans MT" panose="020B0502020104020203" pitchFamily="34" charset="0"/>
            </a:endParaRPr>
          </a:p>
        </p:txBody>
      </p:sp>
    </p:spTree>
    <p:extLst>
      <p:ext uri="{BB962C8B-B14F-4D97-AF65-F5344CB8AC3E}">
        <p14:creationId xmlns:p14="http://schemas.microsoft.com/office/powerpoint/2010/main" val="9953631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47DF284-40AD-4B2A-A852-E9E56E5D4D3C}"/>
              </a:ext>
            </a:extLst>
          </p:cNvPr>
          <p:cNvSpPr>
            <a:spLocks noGrp="1"/>
          </p:cNvSpPr>
          <p:nvPr>
            <p:ph type="sldNum" sz="quarter" idx="4"/>
          </p:nvPr>
        </p:nvSpPr>
        <p:spPr/>
        <p:txBody>
          <a:bodyPr/>
          <a:lstStyle/>
          <a:p>
            <a:fld id="{42782948-4DBE-204D-AB9E-B65E067054AE}" type="slidenum">
              <a:rPr lang="en-US" smtClean="0"/>
              <a:pPr/>
              <a:t>31</a:t>
            </a:fld>
            <a:endParaRPr lang="en-US" dirty="0"/>
          </a:p>
        </p:txBody>
      </p:sp>
      <p:sp>
        <p:nvSpPr>
          <p:cNvPr id="2" name="Title 1">
            <a:extLst>
              <a:ext uri="{FF2B5EF4-FFF2-40B4-BE49-F238E27FC236}">
                <a16:creationId xmlns:a16="http://schemas.microsoft.com/office/drawing/2014/main" id="{0DFDE989-4F70-47EF-90F1-9D908480AE73}"/>
              </a:ext>
            </a:extLst>
          </p:cNvPr>
          <p:cNvSpPr>
            <a:spLocks noGrp="1"/>
          </p:cNvSpPr>
          <p:nvPr>
            <p:ph type="ctrTitle"/>
          </p:nvPr>
        </p:nvSpPr>
        <p:spPr/>
        <p:txBody>
          <a:bodyPr/>
          <a:lstStyle/>
          <a:p>
            <a:r>
              <a:rPr lang="en-US" dirty="0"/>
              <a:t>Annex</a:t>
            </a:r>
          </a:p>
        </p:txBody>
      </p:sp>
    </p:spTree>
    <p:extLst>
      <p:ext uri="{BB962C8B-B14F-4D97-AF65-F5344CB8AC3E}">
        <p14:creationId xmlns:p14="http://schemas.microsoft.com/office/powerpoint/2010/main" val="5163755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3" name="Title 2"/>
          <p:cNvSpPr>
            <a:spLocks noGrp="1"/>
          </p:cNvSpPr>
          <p:nvPr>
            <p:ph type="title"/>
          </p:nvPr>
        </p:nvSpPr>
        <p:spPr/>
        <p:txBody>
          <a:bodyPr>
            <a:noAutofit/>
          </a:bodyPr>
          <a:lstStyle/>
          <a:p>
            <a:r>
              <a:rPr lang="en-US" sz="3200" dirty="0">
                <a:solidFill>
                  <a:srgbClr val="C00000"/>
                </a:solidFill>
                <a:latin typeface="Gill Sans MT" panose="020B0502020104020203" pitchFamily="34" charset="0"/>
              </a:rPr>
              <a:t>Other automated option:  Radial graphs</a:t>
            </a:r>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499" y="1559721"/>
            <a:ext cx="7335085" cy="4823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 Placeholder 3">
            <a:extLst>
              <a:ext uri="{FF2B5EF4-FFF2-40B4-BE49-F238E27FC236}">
                <a16:creationId xmlns:a16="http://schemas.microsoft.com/office/drawing/2014/main" id="{279286C9-E9CE-4F62-BE69-5CD5BD24BF70}"/>
              </a:ext>
            </a:extLst>
          </p:cNvPr>
          <p:cNvSpPr>
            <a:spLocks noGrp="1"/>
          </p:cNvSpPr>
          <p:nvPr>
            <p:ph idx="1"/>
          </p:nvPr>
        </p:nvSpPr>
        <p:spPr>
          <a:xfrm>
            <a:off x="8250621" y="1852182"/>
            <a:ext cx="3436882" cy="3907485"/>
          </a:xfrm>
        </p:spPr>
        <p:txBody>
          <a:bodyPr>
            <a:normAutofit/>
          </a:bodyPr>
          <a:lstStyle/>
          <a:p>
            <a:pPr marL="0" indent="0">
              <a:buNone/>
            </a:pPr>
            <a:r>
              <a:rPr lang="en-US" sz="2400" b="1" dirty="0">
                <a:solidFill>
                  <a:srgbClr val="002060"/>
                </a:solidFill>
                <a:latin typeface="Gill Sans MT" panose="020B0502020104020203" pitchFamily="34" charset="0"/>
              </a:rPr>
              <a:t>Notes on radial graphs</a:t>
            </a:r>
            <a:endParaRPr lang="en-US" sz="2400" dirty="0">
              <a:solidFill>
                <a:srgbClr val="002060"/>
              </a:solidFill>
              <a:latin typeface="Gill Sans MT" panose="020B0502020104020203" pitchFamily="34" charset="0"/>
            </a:endParaRPr>
          </a:p>
          <a:p>
            <a:r>
              <a:rPr lang="en-US" sz="2400" dirty="0">
                <a:latin typeface="Gill Sans MT" panose="020B0502020104020203" pitchFamily="34" charset="0"/>
              </a:rPr>
              <a:t>Should try to ‘ignore’ the lines</a:t>
            </a:r>
          </a:p>
          <a:p>
            <a:r>
              <a:rPr lang="en-US" sz="2400" dirty="0">
                <a:latin typeface="Gill Sans MT" panose="020B0502020104020203" pitchFamily="34" charset="0"/>
              </a:rPr>
              <a:t>Useful (again) to highlight stark differences</a:t>
            </a:r>
          </a:p>
          <a:p>
            <a:r>
              <a:rPr lang="en-US" sz="2400" dirty="0">
                <a:latin typeface="Gill Sans MT" panose="020B0502020104020203" pitchFamily="34" charset="0"/>
              </a:rPr>
              <a:t>Can get too ‘crowded’</a:t>
            </a:r>
          </a:p>
        </p:txBody>
      </p:sp>
    </p:spTree>
    <p:extLst>
      <p:ext uri="{BB962C8B-B14F-4D97-AF65-F5344CB8AC3E}">
        <p14:creationId xmlns:p14="http://schemas.microsoft.com/office/powerpoint/2010/main" val="405347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15AA3F-33FB-4ABA-9060-E7F17ABCF83A}"/>
              </a:ext>
            </a:extLst>
          </p:cNvPr>
          <p:cNvSpPr>
            <a:spLocks noGrp="1"/>
          </p:cNvSpPr>
          <p:nvPr>
            <p:ph type="sldNum" sz="quarter" idx="4"/>
          </p:nvPr>
        </p:nvSpPr>
        <p:spPr/>
        <p:txBody>
          <a:bodyPr/>
          <a:lstStyle/>
          <a:p>
            <a:fld id="{42782948-4DBE-204D-AB9E-B65E067054AE}" type="slidenum">
              <a:rPr lang="en-US" smtClean="0"/>
              <a:pPr/>
              <a:t>4</a:t>
            </a:fld>
            <a:endParaRPr lang="en-US" dirty="0"/>
          </a:p>
        </p:txBody>
      </p:sp>
      <p:sp>
        <p:nvSpPr>
          <p:cNvPr id="3" name="Title 2">
            <a:extLst>
              <a:ext uri="{FF2B5EF4-FFF2-40B4-BE49-F238E27FC236}">
                <a16:creationId xmlns:a16="http://schemas.microsoft.com/office/drawing/2014/main" id="{DCDEDF4A-F0D2-4145-9386-2FF69F71951C}"/>
              </a:ext>
            </a:extLst>
          </p:cNvPr>
          <p:cNvSpPr>
            <a:spLocks noGrp="1"/>
          </p:cNvSpPr>
          <p:nvPr>
            <p:ph type="title"/>
          </p:nvPr>
        </p:nvSpPr>
        <p:spPr/>
        <p:txBody>
          <a:bodyPr/>
          <a:lstStyle/>
          <a:p>
            <a:r>
              <a:rPr lang="en-US" dirty="0"/>
              <a:t>Scoring individual questions</a:t>
            </a:r>
          </a:p>
        </p:txBody>
      </p:sp>
      <p:sp>
        <p:nvSpPr>
          <p:cNvPr id="4" name="Content Placeholder 3">
            <a:extLst>
              <a:ext uri="{FF2B5EF4-FFF2-40B4-BE49-F238E27FC236}">
                <a16:creationId xmlns:a16="http://schemas.microsoft.com/office/drawing/2014/main" id="{3F37D750-9089-4B5E-9A14-1FB3FB4BE337}"/>
              </a:ext>
            </a:extLst>
          </p:cNvPr>
          <p:cNvSpPr>
            <a:spLocks noGrp="1"/>
          </p:cNvSpPr>
          <p:nvPr>
            <p:ph idx="1"/>
          </p:nvPr>
        </p:nvSpPr>
        <p:spPr/>
        <p:txBody>
          <a:bodyPr>
            <a:normAutofit fontScale="92500" lnSpcReduction="20000"/>
          </a:bodyPr>
          <a:lstStyle/>
          <a:p>
            <a:r>
              <a:rPr lang="en-US" sz="2400" dirty="0"/>
              <a:t>12 different kinds of questions in the CMM survey</a:t>
            </a:r>
          </a:p>
          <a:p>
            <a:r>
              <a:rPr lang="en-US" sz="2400" dirty="0"/>
              <a:t>Main types:</a:t>
            </a:r>
          </a:p>
          <a:p>
            <a:pPr lvl="1"/>
            <a:r>
              <a:rPr lang="en-US" sz="2400" dirty="0"/>
              <a:t>Binary questions</a:t>
            </a:r>
          </a:p>
          <a:p>
            <a:pPr lvl="1"/>
            <a:r>
              <a:rPr lang="en-US" sz="2400" dirty="0"/>
              <a:t>Multiple-choice-binary</a:t>
            </a:r>
          </a:p>
          <a:p>
            <a:pPr lvl="1"/>
            <a:r>
              <a:rPr lang="en-US" sz="2400" dirty="0"/>
              <a:t>Nested</a:t>
            </a:r>
          </a:p>
          <a:p>
            <a:pPr lvl="1"/>
            <a:r>
              <a:rPr lang="en-US" sz="2400" dirty="0"/>
              <a:t>Multiple-choice-nested</a:t>
            </a:r>
          </a:p>
          <a:p>
            <a:pPr lvl="1"/>
            <a:r>
              <a:rPr lang="en-US" sz="2400" dirty="0"/>
              <a:t>Threshold</a:t>
            </a:r>
          </a:p>
          <a:p>
            <a:pPr lvl="1"/>
            <a:r>
              <a:rPr lang="en-US" sz="2400" dirty="0"/>
              <a:t>Any response counts</a:t>
            </a:r>
          </a:p>
          <a:p>
            <a:pPr lvl="1"/>
            <a:r>
              <a:rPr lang="en-US" sz="2400" dirty="0"/>
              <a:t>Partial credit</a:t>
            </a:r>
          </a:p>
          <a:p>
            <a:r>
              <a:rPr lang="en-US" sz="2000" dirty="0"/>
              <a:t>Note:  Not all of the different kinds of questions are reviewed in this presentation. For more details see the data analysis plan for the capability survey, which is part of the NSCA 2.0 documentation.</a:t>
            </a:r>
          </a:p>
        </p:txBody>
      </p:sp>
    </p:spTree>
    <p:extLst>
      <p:ext uri="{BB962C8B-B14F-4D97-AF65-F5344CB8AC3E}">
        <p14:creationId xmlns:p14="http://schemas.microsoft.com/office/powerpoint/2010/main" val="3892251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Some questions are already ‘binary’</a:t>
            </a:r>
          </a:p>
        </p:txBody>
      </p:sp>
      <p:sp>
        <p:nvSpPr>
          <p:cNvPr id="4" name="Text Placeholder 3"/>
          <p:cNvSpPr>
            <a:spLocks noGrp="1"/>
          </p:cNvSpPr>
          <p:nvPr>
            <p:ph idx="1"/>
          </p:nvPr>
        </p:nvSpPr>
        <p:spPr/>
        <p:txBody>
          <a:bodyPr>
            <a:norm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Typically “I don’t know” = “No”</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508000" y="1715549"/>
          <a:ext cx="11315701" cy="3276092"/>
        </p:xfrm>
        <a:graphic>
          <a:graphicData uri="http://schemas.openxmlformats.org/drawingml/2006/table">
            <a:tbl>
              <a:tblPr firstRow="1" firstCol="1" bandRow="1"/>
              <a:tblGrid>
                <a:gridCol w="1869271">
                  <a:extLst>
                    <a:ext uri="{9D8B030D-6E8A-4147-A177-3AD203B41FA5}">
                      <a16:colId xmlns:a16="http://schemas.microsoft.com/office/drawing/2014/main" val="20000"/>
                    </a:ext>
                  </a:extLst>
                </a:gridCol>
                <a:gridCol w="2626878">
                  <a:extLst>
                    <a:ext uri="{9D8B030D-6E8A-4147-A177-3AD203B41FA5}">
                      <a16:colId xmlns:a16="http://schemas.microsoft.com/office/drawing/2014/main" val="20001"/>
                    </a:ext>
                  </a:extLst>
                </a:gridCol>
                <a:gridCol w="2198572">
                  <a:extLst>
                    <a:ext uri="{9D8B030D-6E8A-4147-A177-3AD203B41FA5}">
                      <a16:colId xmlns:a16="http://schemas.microsoft.com/office/drawing/2014/main" val="20002"/>
                    </a:ext>
                  </a:extLst>
                </a:gridCol>
                <a:gridCol w="2310490">
                  <a:extLst>
                    <a:ext uri="{9D8B030D-6E8A-4147-A177-3AD203B41FA5}">
                      <a16:colId xmlns:a16="http://schemas.microsoft.com/office/drawing/2014/main" val="20003"/>
                    </a:ext>
                  </a:extLst>
                </a:gridCol>
                <a:gridCol w="2310490">
                  <a:extLst>
                    <a:ext uri="{9D8B030D-6E8A-4147-A177-3AD203B41FA5}">
                      <a16:colId xmlns:a16="http://schemas.microsoft.com/office/drawing/2014/main" val="20004"/>
                    </a:ext>
                  </a:extLst>
                </a:gridCol>
              </a:tblGrid>
              <a:tr h="1092030">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Question No.</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Question</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Response (numeric)</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Response (text)</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marL="0" marR="0" algn="ctr">
                        <a:lnSpc>
                          <a:spcPct val="115000"/>
                        </a:lnSpc>
                        <a:spcBef>
                          <a:spcPts val="0"/>
                        </a:spcBef>
                        <a:spcAft>
                          <a:spcPts val="0"/>
                        </a:spcAft>
                      </a:pPr>
                      <a:r>
                        <a:rPr lang="en-US" sz="2600" b="1" dirty="0">
                          <a:solidFill>
                            <a:schemeClr val="bg1"/>
                          </a:solidFill>
                          <a:effectLst/>
                          <a:latin typeface="Gill Sans MT" panose="020B0502020104020203" pitchFamily="34" charset="0"/>
                          <a:ea typeface="Times New Roman"/>
                          <a:cs typeface="Times New Roman"/>
                        </a:rPr>
                        <a:t>Answer Category</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0"/>
                  </a:ext>
                </a:extLst>
              </a:tr>
              <a:tr h="571734">
                <a:tc rowSpan="3">
                  <a:txBody>
                    <a:bodyPr/>
                    <a:lstStyle/>
                    <a:p>
                      <a:pPr marL="0" marR="0" algn="ctr">
                        <a:lnSpc>
                          <a:spcPct val="115000"/>
                        </a:lnSpc>
                        <a:spcBef>
                          <a:spcPts val="0"/>
                        </a:spcBef>
                        <a:spcAft>
                          <a:spcPts val="0"/>
                        </a:spcAft>
                      </a:pPr>
                      <a:r>
                        <a:rPr lang="en-US" sz="2600" dirty="0">
                          <a:solidFill>
                            <a:schemeClr val="bg1"/>
                          </a:solidFill>
                          <a:effectLst/>
                          <a:latin typeface="Gill Sans MT" panose="020B0502020104020203" pitchFamily="34" charset="0"/>
                          <a:ea typeface="Times New Roman"/>
                          <a:cs typeface="Times New Roman"/>
                        </a:rPr>
                        <a:t>SC-101</a:t>
                      </a:r>
                      <a:endParaRPr lang="en-US" sz="2600" dirty="0">
                        <a:solidFill>
                          <a:schemeClr val="bg1"/>
                        </a:solidFill>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rowSpan="3">
                  <a:txBody>
                    <a:bodyPr/>
                    <a:lstStyle/>
                    <a:p>
                      <a:pPr marL="0" marR="0">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Do you have an approved supply chain strategic plan?</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1</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Yes</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Basic</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57173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0</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No</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None</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0405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98</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I don’t know</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None</a:t>
                      </a:r>
                      <a:endParaRPr lang="en-US" sz="2600" dirty="0">
                        <a:effectLst/>
                        <a:latin typeface="Gill Sans MT" panose="020B0502020104020203" pitchFamily="34" charset="0"/>
                        <a:ea typeface="Calibri"/>
                        <a:cs typeface="Times New Roman"/>
                      </a:endParaRPr>
                    </a:p>
                  </a:txBody>
                  <a:tcPr marL="90712" marR="9071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43373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041D7B3B-6B22-4A9D-92A9-AD9397892437}"/>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extLst>
              <p:ext uri="{D42A27DB-BD31-4B8C-83A1-F6EECF244321}">
                <p14:modId xmlns:p14="http://schemas.microsoft.com/office/powerpoint/2010/main" val="2458396732"/>
              </p:ext>
            </p:extLst>
          </p:nvPr>
        </p:nvGraphicFramePr>
        <p:xfrm>
          <a:off x="250110" y="909221"/>
          <a:ext cx="11691779" cy="5643892"/>
        </p:xfrm>
        <a:graphic>
          <a:graphicData uri="http://schemas.openxmlformats.org/drawingml/2006/table">
            <a:tbl>
              <a:tblPr/>
              <a:tblGrid>
                <a:gridCol w="1304987">
                  <a:extLst>
                    <a:ext uri="{9D8B030D-6E8A-4147-A177-3AD203B41FA5}">
                      <a16:colId xmlns:a16="http://schemas.microsoft.com/office/drawing/2014/main" val="20000"/>
                    </a:ext>
                  </a:extLst>
                </a:gridCol>
                <a:gridCol w="4540058">
                  <a:extLst>
                    <a:ext uri="{9D8B030D-6E8A-4147-A177-3AD203B41FA5}">
                      <a16:colId xmlns:a16="http://schemas.microsoft.com/office/drawing/2014/main" val="20001"/>
                    </a:ext>
                  </a:extLst>
                </a:gridCol>
                <a:gridCol w="4334865">
                  <a:extLst>
                    <a:ext uri="{9D8B030D-6E8A-4147-A177-3AD203B41FA5}">
                      <a16:colId xmlns:a16="http://schemas.microsoft.com/office/drawing/2014/main" val="20002"/>
                    </a:ext>
                  </a:extLst>
                </a:gridCol>
                <a:gridCol w="1511869">
                  <a:extLst>
                    <a:ext uri="{9D8B030D-6E8A-4147-A177-3AD203B41FA5}">
                      <a16:colId xmlns:a16="http://schemas.microsoft.com/office/drawing/2014/main" val="20003"/>
                    </a:ext>
                  </a:extLst>
                </a:gridCol>
              </a:tblGrid>
              <a:tr h="664927">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HR-301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100" b="1" i="0" u="none" strike="noStrike" dirty="0">
                          <a:solidFill>
                            <a:schemeClr val="bg1"/>
                          </a:solidFill>
                          <a:effectLst/>
                          <a:latin typeface="Gill Sans MT" panose="020B0502020104020203" pitchFamily="34" charset="0"/>
                        </a:rPr>
                        <a:t>Question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100" b="1" i="0" u="none" strike="noStrike" dirty="0">
                          <a:solidFill>
                            <a:schemeClr val="bg1"/>
                          </a:solidFill>
                          <a:effectLst/>
                          <a:latin typeface="Gill Sans MT" panose="020B0502020104020203" pitchFamily="34" charset="0"/>
                        </a:rPr>
                        <a:t>Response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100" b="1" i="0" u="none" strike="noStrike" dirty="0">
                          <a:solidFill>
                            <a:schemeClr val="bg1"/>
                          </a:solidFill>
                          <a:effectLst/>
                          <a:latin typeface="Gill Sans MT" panose="020B0502020104020203" pitchFamily="34" charset="0"/>
                        </a:rPr>
                        <a:t>Maturity Category</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11"/>
                  </a:ext>
                </a:extLst>
              </a:tr>
              <a:tr h="664927">
                <a:tc>
                  <a:txBody>
                    <a:bodyPr/>
                    <a:lstStyle/>
                    <a:p>
                      <a:pPr algn="l" fontAlgn="t"/>
                      <a:r>
                        <a:rPr lang="en-US" sz="2000" b="0" i="0" u="none" strike="noStrike" dirty="0">
                          <a:solidFill>
                            <a:schemeClr val="bg1"/>
                          </a:solidFill>
                          <a:effectLst/>
                          <a:latin typeface="Gill Sans MT" panose="020B0502020104020203" pitchFamily="34" charset="0"/>
                        </a:rPr>
                        <a:t>HR-301_1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chemeClr val="tx1"/>
                          </a:solidFill>
                          <a:effectLst/>
                          <a:latin typeface="Gill Sans MT" panose="020B0502020104020203" pitchFamily="34" charset="0"/>
                        </a:rPr>
                        <a:t>Which capacity building programs are available for staff?</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chemeClr val="tx1"/>
                          </a:solidFill>
                          <a:effectLst/>
                          <a:latin typeface="Gill Sans MT" panose="020B0502020104020203" pitchFamily="34" charset="0"/>
                        </a:rPr>
                        <a:t>"Classroom" training…</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chemeClr val="tx1"/>
                          </a:solidFill>
                          <a:effectLst/>
                          <a:latin typeface="Gill Sans MT" panose="020B0502020104020203" pitchFamily="34" charset="0"/>
                        </a:rPr>
                        <a:t>Basic</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85409">
                <a:tc>
                  <a:txBody>
                    <a:bodyPr/>
                    <a:lstStyle/>
                    <a:p>
                      <a:pPr algn="l" fontAlgn="t"/>
                      <a:r>
                        <a:rPr lang="en-US" sz="2000" b="0" i="0" u="none" strike="noStrike" dirty="0">
                          <a:solidFill>
                            <a:schemeClr val="bg1"/>
                          </a:solidFill>
                          <a:effectLst/>
                          <a:latin typeface="Gill Sans MT" panose="020B0502020104020203" pitchFamily="34" charset="0"/>
                        </a:rPr>
                        <a:t>HR-301_2</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Mentorship</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Intermediate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85409">
                <a:tc>
                  <a:txBody>
                    <a:bodyPr/>
                    <a:lstStyle/>
                    <a:p>
                      <a:pPr algn="l" fontAlgn="t"/>
                      <a:r>
                        <a:rPr lang="en-US" sz="2000" b="0" i="0" u="none" strike="noStrike" dirty="0">
                          <a:solidFill>
                            <a:schemeClr val="bg1"/>
                          </a:solidFill>
                          <a:effectLst/>
                          <a:latin typeface="Gill Sans MT" panose="020B0502020104020203" pitchFamily="34" charset="0"/>
                        </a:rPr>
                        <a:t>HR-301_3</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Coaching</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Intermediate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579961">
                <a:tc>
                  <a:txBody>
                    <a:bodyPr/>
                    <a:lstStyle/>
                    <a:p>
                      <a:pPr algn="l" fontAlgn="t"/>
                      <a:r>
                        <a:rPr lang="en-US" sz="2000" b="0" i="0" u="none" strike="noStrike" dirty="0">
                          <a:solidFill>
                            <a:schemeClr val="bg1"/>
                          </a:solidFill>
                          <a:effectLst/>
                          <a:latin typeface="Gill Sans MT" panose="020B0502020104020203" pitchFamily="34" charset="0"/>
                        </a:rPr>
                        <a:t>HR-301_4</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[MULTIPLE RESPONSES ALLOWED]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Structured on the job training</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Intermediate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85409">
                <a:tc>
                  <a:txBody>
                    <a:bodyPr/>
                    <a:lstStyle/>
                    <a:p>
                      <a:pPr algn="l" fontAlgn="t"/>
                      <a:r>
                        <a:rPr lang="en-US" sz="2000" b="0" i="0" u="none" strike="noStrike" dirty="0">
                          <a:solidFill>
                            <a:schemeClr val="bg1"/>
                          </a:solidFill>
                          <a:effectLst/>
                          <a:latin typeface="Gill Sans MT" panose="020B0502020104020203" pitchFamily="34" charset="0"/>
                        </a:rPr>
                        <a:t>HR-301_5</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E-Learning programs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Advanced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85409">
                <a:tc>
                  <a:txBody>
                    <a:bodyPr/>
                    <a:lstStyle/>
                    <a:p>
                      <a:pPr algn="l" fontAlgn="t"/>
                      <a:r>
                        <a:rPr lang="en-US" sz="2000" b="0" i="0" u="none" strike="noStrike" dirty="0">
                          <a:solidFill>
                            <a:schemeClr val="bg1"/>
                          </a:solidFill>
                          <a:effectLst/>
                          <a:latin typeface="Gill Sans MT" panose="020B0502020104020203" pitchFamily="34" charset="0"/>
                        </a:rPr>
                        <a:t>HR-301_6</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Certificate Programs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Advanced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85409">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HR-301_7</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Diploma programs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Advanced</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613383">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HR-301_8</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Bachelor's/undergraduate degree program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SOA</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r h="385409">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HR-301_9</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Master's Program in supply chain</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SOA</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385409">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HR-301_10</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None of the above</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385409">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000" b="0" i="0" u="none" strike="noStrike" dirty="0">
                          <a:solidFill>
                            <a:schemeClr val="bg1"/>
                          </a:solidFill>
                          <a:effectLst/>
                          <a:latin typeface="Gill Sans MT" panose="020B0502020104020203" pitchFamily="34" charset="0"/>
                        </a:rPr>
                        <a:t>HR-301_11</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I don't know</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000" b="0" i="0" u="none" strike="noStrike" dirty="0">
                          <a:solidFill>
                            <a:srgbClr val="000000"/>
                          </a:solidFill>
                          <a:effectLst/>
                          <a:latin typeface="Gill Sans MT" panose="020B0502020104020203" pitchFamily="34" charset="0"/>
                        </a:rPr>
                        <a:t> </a:t>
                      </a:r>
                    </a:p>
                  </a:txBody>
                  <a:tcPr marL="5783" marR="5783" marT="578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p:sp>
        <p:nvSpPr>
          <p:cNvPr id="11" name="Rectangle 10">
            <a:extLst>
              <a:ext uri="{FF2B5EF4-FFF2-40B4-BE49-F238E27FC236}">
                <a16:creationId xmlns:a16="http://schemas.microsoft.com/office/drawing/2014/main" id="{C5BEF7DA-E782-436B-94C5-111DC66A5026}"/>
              </a:ext>
            </a:extLst>
          </p:cNvPr>
          <p:cNvSpPr/>
          <p:nvPr/>
        </p:nvSpPr>
        <p:spPr>
          <a:xfrm>
            <a:off x="1032488" y="193638"/>
            <a:ext cx="10245112" cy="58477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srgbClr val="C00000"/>
                </a:solidFill>
                <a:latin typeface="Gill Sans MT" panose="020B0502020104020203" pitchFamily="34" charset="0"/>
              </a:rPr>
              <a:t>Multiple choice - e</a:t>
            </a:r>
            <a:r>
              <a:rPr kumimoji="0" lang="en-US" sz="3200" b="1" i="0" u="none" strike="noStrike" kern="1200" cap="none" spc="0" normalizeH="0" baseline="0" noProof="0" dirty="0">
                <a:ln>
                  <a:noFill/>
                </a:ln>
                <a:solidFill>
                  <a:srgbClr val="C00000"/>
                </a:solidFill>
                <a:effectLst/>
                <a:uLnTx/>
                <a:uFillTx/>
                <a:latin typeface="Gill Sans MT" panose="020B0502020104020203" pitchFamily="34" charset="0"/>
                <a:ea typeface="+mn-ea"/>
                <a:cs typeface="+mn-cs"/>
              </a:rPr>
              <a:t>ach answer a separate binary item</a:t>
            </a:r>
            <a:endPar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8877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0912"/>
            <a:ext cx="10363200" cy="580800"/>
          </a:xfrm>
        </p:spPr>
        <p:txBody>
          <a:bodyPr>
            <a:noAutofit/>
          </a:bodyPr>
          <a:lstStyle/>
          <a:p>
            <a:r>
              <a:rPr lang="en-US" sz="3200" b="1" dirty="0">
                <a:solidFill>
                  <a:srgbClr val="C00000"/>
                </a:solidFill>
                <a:latin typeface="Gill Sans MT" panose="020B0502020104020203" pitchFamily="34" charset="0"/>
              </a:rPr>
              <a:t>Nested questions – All gets all 4</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183776" y="894416"/>
          <a:ext cx="11824448" cy="5302813"/>
        </p:xfrm>
        <a:graphic>
          <a:graphicData uri="http://schemas.openxmlformats.org/drawingml/2006/table">
            <a:tbl>
              <a:tblPr/>
              <a:tblGrid>
                <a:gridCol w="1319798">
                  <a:extLst>
                    <a:ext uri="{9D8B030D-6E8A-4147-A177-3AD203B41FA5}">
                      <a16:colId xmlns:a16="http://schemas.microsoft.com/office/drawing/2014/main" val="20000"/>
                    </a:ext>
                  </a:extLst>
                </a:gridCol>
                <a:gridCol w="4622953">
                  <a:extLst>
                    <a:ext uri="{9D8B030D-6E8A-4147-A177-3AD203B41FA5}">
                      <a16:colId xmlns:a16="http://schemas.microsoft.com/office/drawing/2014/main" val="20001"/>
                    </a:ext>
                  </a:extLst>
                </a:gridCol>
                <a:gridCol w="3604662">
                  <a:extLst>
                    <a:ext uri="{9D8B030D-6E8A-4147-A177-3AD203B41FA5}">
                      <a16:colId xmlns:a16="http://schemas.microsoft.com/office/drawing/2014/main" val="20002"/>
                    </a:ext>
                  </a:extLst>
                </a:gridCol>
                <a:gridCol w="2277035">
                  <a:extLst>
                    <a:ext uri="{9D8B030D-6E8A-4147-A177-3AD203B41FA5}">
                      <a16:colId xmlns:a16="http://schemas.microsoft.com/office/drawing/2014/main" val="20003"/>
                    </a:ext>
                  </a:extLst>
                </a:gridCol>
              </a:tblGrid>
              <a:tr h="822648">
                <a:tc>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Question</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Response</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Maturity Category</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1674661">
                <a:tc rowSpan="5">
                  <a:txBody>
                    <a:bodyPr/>
                    <a:lstStyle/>
                    <a:p>
                      <a:pPr algn="ctr" fontAlgn="t"/>
                      <a:r>
                        <a:rPr lang="en-US" sz="2600" b="0" i="0" u="none" strike="noStrike" dirty="0">
                          <a:solidFill>
                            <a:schemeClr val="bg1"/>
                          </a:solidFill>
                          <a:effectLst/>
                          <a:latin typeface="Gill Sans MT" panose="020B0502020104020203" pitchFamily="34" charset="0"/>
                        </a:rPr>
                        <a:t>HR-309</a:t>
                      </a:r>
                    </a:p>
                  </a:txBody>
                  <a:tcPr marL="7702" marR="7702" marT="77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What proportion of staff participated in capacity building sessions/opportunities in the last two years?</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None</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None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15283">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dirty="0">
                          <a:solidFill>
                            <a:srgbClr val="000000"/>
                          </a:solidFill>
                          <a:effectLst/>
                          <a:latin typeface="Gill Sans MT" panose="020B0502020104020203" pitchFamily="34" charset="0"/>
                          <a:ea typeface="+mn-ea"/>
                          <a:cs typeface="+mn-cs"/>
                        </a:rPr>
                        <a:t>Minimal (1 - 25%)</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822648">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Some (26-50%)</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Intermediate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17726">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Most (51 - 99%)</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a:solidFill>
                            <a:srgbClr val="000000"/>
                          </a:solidFill>
                          <a:effectLst/>
                          <a:latin typeface="Gill Sans MT" panose="020B0502020104020203" pitchFamily="34" charset="0"/>
                          <a:ea typeface="+mn-ea"/>
                          <a:cs typeface="+mn-cs"/>
                        </a:rPr>
                        <a:t>Advanced</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827621">
                <a:tc vMerge="1">
                  <a:txBody>
                    <a:bodyPr/>
                    <a:lstStyle/>
                    <a:p>
                      <a:pPr algn="l" fontAlgn="t"/>
                      <a:endParaRPr lang="en-US" sz="2600" b="0" i="0" u="none" strike="noStrike" dirty="0">
                        <a:solidFill>
                          <a:schemeClr val="bg1"/>
                        </a:solidFill>
                        <a:effectLst/>
                        <a:latin typeface="Gill Sans MT" panose="020B0502020104020203" pitchFamily="34" charset="0"/>
                      </a:endParaRP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rgbClr val="000000"/>
                          </a:solidFill>
                          <a:effectLst/>
                          <a:latin typeface="Gill Sans MT" panose="020B0502020104020203" pitchFamily="34" charset="0"/>
                        </a:rPr>
                        <a:t> </a:t>
                      </a:r>
                    </a:p>
                  </a:txBody>
                  <a:tcPr marL="7702" marR="7702" marT="770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i="0" u="none" strike="noStrike" kern="1200" dirty="0">
                          <a:solidFill>
                            <a:srgbClr val="000000"/>
                          </a:solidFill>
                          <a:effectLst/>
                          <a:latin typeface="Gill Sans MT" panose="020B0502020104020203" pitchFamily="34" charset="0"/>
                          <a:ea typeface="+mn-ea"/>
                          <a:cs typeface="+mn-cs"/>
                        </a:rPr>
                        <a:t>All (100%)</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i="0" u="none" strike="noStrike" kern="1200" dirty="0">
                          <a:solidFill>
                            <a:srgbClr val="000000"/>
                          </a:solidFill>
                          <a:effectLst/>
                          <a:latin typeface="Gill Sans MT" panose="020B0502020104020203" pitchFamily="34" charset="0"/>
                          <a:ea typeface="+mn-ea"/>
                          <a:cs typeface="+mn-cs"/>
                        </a:rPr>
                        <a:t>SOA</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89106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23062" y="84048"/>
            <a:ext cx="11545876" cy="580800"/>
          </a:xfrm>
        </p:spPr>
        <p:txBody>
          <a:bodyPr>
            <a:noAutofit/>
          </a:bodyPr>
          <a:lstStyle/>
          <a:p>
            <a:r>
              <a:rPr lang="en-US" sz="3200" b="1" dirty="0">
                <a:solidFill>
                  <a:srgbClr val="C00000"/>
                </a:solidFill>
                <a:latin typeface="Gill Sans MT" panose="020B0502020104020203" pitchFamily="34" charset="0"/>
              </a:rPr>
              <a:t>Each answer is treated as a separate but partial binary item</a:t>
            </a:r>
            <a:endParaRPr lang="en-US" sz="3200"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6" name="Table 5">
            <a:extLst>
              <a:ext uri="{FF2B5EF4-FFF2-40B4-BE49-F238E27FC236}">
                <a16:creationId xmlns:a16="http://schemas.microsoft.com/office/drawing/2014/main" id="{30B6F029-88D8-4E00-A45F-6A5BEFC872D3}"/>
              </a:ext>
            </a:extLst>
          </p:cNvPr>
          <p:cNvGraphicFramePr>
            <a:graphicFrameLocks noGrp="1"/>
          </p:cNvGraphicFramePr>
          <p:nvPr/>
        </p:nvGraphicFramePr>
        <p:xfrm>
          <a:off x="98090" y="682952"/>
          <a:ext cx="11932024" cy="5716536"/>
        </p:xfrm>
        <a:graphic>
          <a:graphicData uri="http://schemas.openxmlformats.org/drawingml/2006/table">
            <a:tbl>
              <a:tblPr/>
              <a:tblGrid>
                <a:gridCol w="1331803">
                  <a:extLst>
                    <a:ext uri="{9D8B030D-6E8A-4147-A177-3AD203B41FA5}">
                      <a16:colId xmlns:a16="http://schemas.microsoft.com/office/drawing/2014/main" val="20000"/>
                    </a:ext>
                  </a:extLst>
                </a:gridCol>
                <a:gridCol w="4918910">
                  <a:extLst>
                    <a:ext uri="{9D8B030D-6E8A-4147-A177-3AD203B41FA5}">
                      <a16:colId xmlns:a16="http://schemas.microsoft.com/office/drawing/2014/main" val="20001"/>
                    </a:ext>
                  </a:extLst>
                </a:gridCol>
                <a:gridCol w="4101732">
                  <a:extLst>
                    <a:ext uri="{9D8B030D-6E8A-4147-A177-3AD203B41FA5}">
                      <a16:colId xmlns:a16="http://schemas.microsoft.com/office/drawing/2014/main" val="20002"/>
                    </a:ext>
                  </a:extLst>
                </a:gridCol>
                <a:gridCol w="1579579">
                  <a:extLst>
                    <a:ext uri="{9D8B030D-6E8A-4147-A177-3AD203B41FA5}">
                      <a16:colId xmlns:a16="http://schemas.microsoft.com/office/drawing/2014/main" val="20003"/>
                    </a:ext>
                  </a:extLst>
                </a:gridCol>
              </a:tblGrid>
              <a:tr h="588580">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WS-501</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Question</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Response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r>
                        <a:rPr lang="en-US" sz="2400" b="1" dirty="0">
                          <a:solidFill>
                            <a:schemeClr val="bg1"/>
                          </a:solidFill>
                          <a:latin typeface="Gill Sans MT" panose="020B0502020104020203" pitchFamily="34" charset="0"/>
                        </a:rPr>
                        <a:t>Maturity</a:t>
                      </a:r>
                      <a:r>
                        <a:rPr lang="en-US" sz="2400" b="1" baseline="0" dirty="0">
                          <a:solidFill>
                            <a:schemeClr val="bg1"/>
                          </a:solidFill>
                          <a:latin typeface="Gill Sans MT" panose="020B0502020104020203" pitchFamily="34" charset="0"/>
                        </a:rPr>
                        <a:t> Category</a:t>
                      </a:r>
                      <a:endParaRPr lang="en-US" sz="2400" b="1" dirty="0">
                        <a:solidFill>
                          <a:schemeClr val="bg1"/>
                        </a:solidFill>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671458">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WS-501_1</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Is the following material handling equipment available?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Shelves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27974">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WS-501_2</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Cabinets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47310">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WS-501_3</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Pallets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68725">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WS-501_4</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2000" b="1" i="0" u="none" strike="noStrike" dirty="0">
                          <a:solidFill>
                            <a:srgbClr val="000000"/>
                          </a:solidFill>
                          <a:effectLst/>
                          <a:latin typeface="Gill Sans MT" panose="020B0502020104020203" pitchFamily="34" charset="0"/>
                        </a:rPr>
                        <a:t>[MULTIPLE RESPONSES ALLOWED]</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Hand truck</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70272">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WS-501_5</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dirty="0">
                          <a:solidFill>
                            <a:schemeClr val="tx1"/>
                          </a:solidFill>
                          <a:effectLst/>
                          <a:latin typeface="Gill Sans MT" panose="020B0502020104020203" pitchFamily="34" charset="0"/>
                          <a:ea typeface="+mn-ea"/>
                          <a:cs typeface="+mn-cs"/>
                        </a:rPr>
                        <a:t>Trollies or carts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653847">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WS-501_6</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dirty="0">
                          <a:solidFill>
                            <a:schemeClr val="tx1"/>
                          </a:solidFill>
                          <a:effectLst/>
                          <a:latin typeface="Gill Sans MT" panose="020B0502020104020203" pitchFamily="34" charset="0"/>
                          <a:ea typeface="+mn-ea"/>
                          <a:cs typeface="+mn-cs"/>
                        </a:rPr>
                        <a:t>Pallet truck or pallet jack</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\Basic\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653847">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WS-501_7</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0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Pallet racks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Intermediate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27633">
                <a:tc>
                  <a:txBody>
                    <a:bodyPr/>
                    <a:lstStyle/>
                    <a:p>
                      <a:pPr marL="0" marR="0">
                        <a:lnSpc>
                          <a:spcPct val="115000"/>
                        </a:lnSpc>
                        <a:spcBef>
                          <a:spcPts val="0"/>
                        </a:spcBef>
                        <a:spcAft>
                          <a:spcPts val="0"/>
                        </a:spcAft>
                      </a:pPr>
                      <a:r>
                        <a:rPr lang="en-US" sz="1800" b="0" i="0" u="none" strike="noStrike" kern="1200">
                          <a:solidFill>
                            <a:schemeClr val="bg1"/>
                          </a:solidFill>
                          <a:effectLst/>
                          <a:latin typeface="Gill Sans MT" panose="020B0502020104020203" pitchFamily="34" charset="0"/>
                          <a:ea typeface="+mn-ea"/>
                          <a:cs typeface="+mn-cs"/>
                        </a:rPr>
                        <a:t>WS-501_8</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Fork lifts</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Intermediate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8"/>
                  </a:ext>
                </a:extLst>
              </a:tr>
              <a:tr h="427633">
                <a:tc>
                  <a:txBody>
                    <a:bodyPr/>
                    <a:lstStyle/>
                    <a:p>
                      <a:pPr marL="0" marR="0">
                        <a:lnSpc>
                          <a:spcPct val="115000"/>
                        </a:lnSpc>
                        <a:spcBef>
                          <a:spcPts val="0"/>
                        </a:spcBef>
                        <a:spcAft>
                          <a:spcPts val="0"/>
                        </a:spcAft>
                      </a:pPr>
                      <a:r>
                        <a:rPr lang="en-US" sz="1800" b="0" i="0" u="none" strike="noStrike" kern="1200">
                          <a:solidFill>
                            <a:schemeClr val="bg1"/>
                          </a:solidFill>
                          <a:effectLst/>
                          <a:latin typeface="Gill Sans MT" panose="020B0502020104020203" pitchFamily="34" charset="0"/>
                          <a:ea typeface="+mn-ea"/>
                          <a:cs typeface="+mn-cs"/>
                        </a:rPr>
                        <a:t>WS-501_9</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Automatic systems (robotic)</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a:solidFill>
                            <a:schemeClr val="tx1"/>
                          </a:solidFill>
                          <a:effectLst/>
                          <a:latin typeface="Gill Sans MT" panose="020B0502020104020203" pitchFamily="34" charset="0"/>
                          <a:ea typeface="+mn-ea"/>
                          <a:cs typeface="+mn-cs"/>
                        </a:rPr>
                        <a:t>SOA</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9"/>
                  </a:ext>
                </a:extLst>
              </a:tr>
              <a:tr h="427633">
                <a:tc>
                  <a:txBody>
                    <a:bodyPr/>
                    <a:lstStyle/>
                    <a:p>
                      <a:pPr marL="0" marR="0">
                        <a:lnSpc>
                          <a:spcPct val="115000"/>
                        </a:lnSpc>
                        <a:spcBef>
                          <a:spcPts val="0"/>
                        </a:spcBef>
                        <a:spcAft>
                          <a:spcPts val="0"/>
                        </a:spcAft>
                      </a:pPr>
                      <a:r>
                        <a:rPr lang="en-US" sz="1800" b="0" i="0" u="none" strike="noStrike" kern="1200" dirty="0">
                          <a:solidFill>
                            <a:schemeClr val="bg1"/>
                          </a:solidFill>
                          <a:effectLst/>
                          <a:latin typeface="Gill Sans MT" panose="020B0502020104020203" pitchFamily="34" charset="0"/>
                          <a:ea typeface="+mn-ea"/>
                          <a:cs typeface="+mn-cs"/>
                        </a:rPr>
                        <a:t>WS-501_10</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endParaRPr lang="en-US" sz="2000" b="1" i="0" u="none" strike="noStrike" dirty="0">
                        <a:solidFill>
                          <a:srgbClr val="000000"/>
                        </a:solidFill>
                        <a:effectLst/>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gn="l" defTabSz="914400" rtl="0" eaLnBrk="1" fontAlgn="t" latinLnBrk="0" hangingPunct="1">
                        <a:lnSpc>
                          <a:spcPct val="115000"/>
                        </a:lnSpc>
                        <a:spcBef>
                          <a:spcPts val="0"/>
                        </a:spcBef>
                        <a:spcAft>
                          <a:spcPts val="0"/>
                        </a:spcAft>
                      </a:pPr>
                      <a:r>
                        <a:rPr lang="en-US" sz="2000" b="0" i="0" u="none" strike="noStrike" kern="1200" dirty="0">
                          <a:solidFill>
                            <a:schemeClr val="tx1"/>
                          </a:solidFill>
                          <a:effectLst/>
                          <a:latin typeface="Gill Sans MT" panose="020B0502020104020203" pitchFamily="34" charset="0"/>
                          <a:ea typeface="+mn-ea"/>
                          <a:cs typeface="+mn-cs"/>
                        </a:rPr>
                        <a:t>None of the above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000" b="0" i="0" u="none" strike="noStrike" kern="1200" dirty="0">
                          <a:solidFill>
                            <a:schemeClr val="tx1"/>
                          </a:solidFill>
                          <a:effectLst/>
                          <a:latin typeface="Gill Sans MT" panose="020B0502020104020203" pitchFamily="34" charset="0"/>
                          <a:ea typeface="+mn-ea"/>
                          <a:cs typeface="+mn-cs"/>
                        </a:rPr>
                        <a:t>None</a:t>
                      </a: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3387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46125" y="277612"/>
            <a:ext cx="11106604" cy="580800"/>
          </a:xfrm>
        </p:spPr>
        <p:txBody>
          <a:bodyPr>
            <a:normAutofit/>
          </a:bodyPr>
          <a:lstStyle/>
          <a:p>
            <a:r>
              <a:rPr lang="en-US" sz="3200" b="1" dirty="0">
                <a:solidFill>
                  <a:srgbClr val="C00000"/>
                </a:solidFill>
                <a:latin typeface="Gill Sans MT" panose="020B0502020104020203" pitchFamily="34" charset="0"/>
              </a:rPr>
              <a:t>Minimum number of responses selected needed</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graphicFrame>
        <p:nvGraphicFramePr>
          <p:cNvPr id="5" name="Table 4"/>
          <p:cNvGraphicFramePr>
            <a:graphicFrameLocks noGrp="1"/>
          </p:cNvGraphicFramePr>
          <p:nvPr/>
        </p:nvGraphicFramePr>
        <p:xfrm>
          <a:off x="197224" y="1013013"/>
          <a:ext cx="11231201" cy="5283830"/>
        </p:xfrm>
        <a:graphic>
          <a:graphicData uri="http://schemas.openxmlformats.org/drawingml/2006/table">
            <a:tbl>
              <a:tblPr/>
              <a:tblGrid>
                <a:gridCol w="1253581">
                  <a:extLst>
                    <a:ext uri="{9D8B030D-6E8A-4147-A177-3AD203B41FA5}">
                      <a16:colId xmlns:a16="http://schemas.microsoft.com/office/drawing/2014/main" val="20000"/>
                    </a:ext>
                  </a:extLst>
                </a:gridCol>
                <a:gridCol w="4629999">
                  <a:extLst>
                    <a:ext uri="{9D8B030D-6E8A-4147-A177-3AD203B41FA5}">
                      <a16:colId xmlns:a16="http://schemas.microsoft.com/office/drawing/2014/main" val="20001"/>
                    </a:ext>
                  </a:extLst>
                </a:gridCol>
                <a:gridCol w="3860818">
                  <a:extLst>
                    <a:ext uri="{9D8B030D-6E8A-4147-A177-3AD203B41FA5}">
                      <a16:colId xmlns:a16="http://schemas.microsoft.com/office/drawing/2014/main" val="20002"/>
                    </a:ext>
                  </a:extLst>
                </a:gridCol>
                <a:gridCol w="1486803">
                  <a:extLst>
                    <a:ext uri="{9D8B030D-6E8A-4147-A177-3AD203B41FA5}">
                      <a16:colId xmlns:a16="http://schemas.microsoft.com/office/drawing/2014/main" val="20003"/>
                    </a:ext>
                  </a:extLst>
                </a:gridCol>
              </a:tblGrid>
              <a:tr h="749404">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2600" b="0" i="0" u="none" strike="noStrike" dirty="0">
                          <a:solidFill>
                            <a:schemeClr val="bg1"/>
                          </a:solidFill>
                          <a:effectLst/>
                          <a:latin typeface="Gill Sans MT" panose="020B0502020104020203" pitchFamily="34" charset="0"/>
                        </a:rPr>
                        <a:t>HR-305</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Question</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600" b="1" i="0" u="none" strike="noStrike" dirty="0">
                          <a:solidFill>
                            <a:schemeClr val="bg1"/>
                          </a:solidFill>
                          <a:effectLst/>
                          <a:latin typeface="Gill Sans MT" panose="020B0502020104020203" pitchFamily="34" charset="0"/>
                        </a:rPr>
                        <a:t>Response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r>
                        <a:rPr lang="en-US" sz="2400" b="1" dirty="0">
                          <a:solidFill>
                            <a:schemeClr val="bg1"/>
                          </a:solidFill>
                          <a:latin typeface="Gill Sans MT" panose="020B0502020104020203" pitchFamily="34" charset="0"/>
                        </a:rPr>
                        <a:t>Maturity</a:t>
                      </a:r>
                      <a:r>
                        <a:rPr lang="en-US" sz="2400" b="1" baseline="0" dirty="0">
                          <a:solidFill>
                            <a:schemeClr val="bg1"/>
                          </a:solidFill>
                          <a:latin typeface="Gill Sans MT" panose="020B0502020104020203" pitchFamily="34" charset="0"/>
                        </a:rPr>
                        <a:t> Category</a:t>
                      </a:r>
                      <a:endParaRPr lang="en-US" sz="2400" b="1" dirty="0">
                        <a:solidFill>
                          <a:schemeClr val="bg1"/>
                        </a:solidFill>
                        <a:latin typeface="Gill Sans MT" panose="020B0502020104020203" pitchFamily="34" charset="0"/>
                      </a:endParaRP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0007"/>
                  </a:ext>
                </a:extLst>
              </a:tr>
              <a:tr h="1613452">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HR-305_1</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Which of the following areas were covered under the capacity building sessions in the last 1 year?</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Stores &amp; inventory management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10284">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HR-305_2</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LMIS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28821">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HR-305_3</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Ordering &amp; reporting</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811122">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HR-305_4</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marL="0" marR="0" indent="0" algn="l" defTabSz="914400" rtl="0" eaLnBrk="1" fontAlgn="t" latinLnBrk="0" hangingPunct="1">
                        <a:lnSpc>
                          <a:spcPct val="100000"/>
                        </a:lnSpc>
                        <a:spcBef>
                          <a:spcPts val="0"/>
                        </a:spcBef>
                        <a:spcAft>
                          <a:spcPts val="0"/>
                        </a:spcAft>
                        <a:buClr>
                          <a:srgbClr val="000000"/>
                        </a:buClr>
                        <a:buSzTx/>
                        <a:buFont typeface="Arial"/>
                        <a:buNone/>
                        <a:tabLst/>
                        <a:defRPr/>
                      </a:pPr>
                      <a:r>
                        <a:rPr lang="en-US" sz="2400" b="1" i="0" u="none" strike="noStrike" dirty="0">
                          <a:solidFill>
                            <a:srgbClr val="000000"/>
                          </a:solidFill>
                          <a:effectLst/>
                          <a:latin typeface="Gill Sans MT" panose="020B0502020104020203" pitchFamily="34" charset="0"/>
                        </a:rPr>
                        <a:t>[MULTIPLE RESPONSES ALLOWED]</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Waste management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50833">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HR-305_5</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Medicine quality assurance</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09957">
                <a:tc>
                  <a:txBody>
                    <a:bodyPr/>
                    <a:lstStyle/>
                    <a:p>
                      <a:pPr marL="0" marR="0">
                        <a:lnSpc>
                          <a:spcPct val="115000"/>
                        </a:lnSpc>
                        <a:spcBef>
                          <a:spcPts val="0"/>
                        </a:spcBef>
                        <a:spcAft>
                          <a:spcPts val="0"/>
                        </a:spcAft>
                      </a:pPr>
                      <a:r>
                        <a:rPr lang="en-US" sz="2000" b="0" i="0" u="none" strike="noStrike" kern="1200">
                          <a:solidFill>
                            <a:schemeClr val="bg1"/>
                          </a:solidFill>
                          <a:effectLst/>
                          <a:latin typeface="Gill Sans MT" panose="020B0502020104020203" pitchFamily="34" charset="0"/>
                          <a:ea typeface="+mn-ea"/>
                          <a:cs typeface="+mn-cs"/>
                        </a:rPr>
                        <a:t>HR-305_6</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Treatment Guidelines</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09957">
                <a:tc>
                  <a:txBody>
                    <a:bodyPr/>
                    <a:lstStyle/>
                    <a:p>
                      <a:pPr marL="0" marR="0">
                        <a:lnSpc>
                          <a:spcPct val="115000"/>
                        </a:lnSpc>
                        <a:spcBef>
                          <a:spcPts val="0"/>
                        </a:spcBef>
                        <a:spcAft>
                          <a:spcPts val="0"/>
                        </a:spcAft>
                      </a:pPr>
                      <a:r>
                        <a:rPr lang="en-US" sz="2000" b="0" i="0" u="none" strike="noStrike" kern="1200" dirty="0">
                          <a:solidFill>
                            <a:schemeClr val="bg1"/>
                          </a:solidFill>
                          <a:effectLst/>
                          <a:latin typeface="Gill Sans MT" panose="020B0502020104020203" pitchFamily="34" charset="0"/>
                          <a:ea typeface="+mn-ea"/>
                          <a:cs typeface="+mn-cs"/>
                        </a:rPr>
                        <a:t>HR-305_7</a:t>
                      </a: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l" fontAlgn="t"/>
                      <a:r>
                        <a:rPr lang="en-US" sz="2400" b="1" i="0" u="none" strike="noStrike" dirty="0">
                          <a:solidFill>
                            <a:srgbClr val="000000"/>
                          </a:solidFill>
                          <a:effectLst/>
                          <a:latin typeface="Gill Sans MT" panose="020B0502020104020203" pitchFamily="34" charset="0"/>
                        </a:rPr>
                        <a:t> </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rgbClr val="000000"/>
                          </a:solidFill>
                          <a:effectLst/>
                          <a:latin typeface="Gill Sans MT" panose="020B0502020104020203" pitchFamily="34" charset="0"/>
                        </a:rPr>
                        <a:t>Changes in National policy</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l" fontAlgn="t"/>
                      <a:r>
                        <a:rPr lang="en-US" sz="2400" b="0" i="0" u="none" strike="noStrike" dirty="0">
                          <a:solidFill>
                            <a:schemeClr val="tx1"/>
                          </a:solidFill>
                          <a:effectLst/>
                          <a:latin typeface="Gill Sans MT" panose="020B0502020104020203" pitchFamily="34" charset="0"/>
                        </a:rPr>
                        <a:t>&lt;Basic&gt;</a:t>
                      </a:r>
                    </a:p>
                  </a:txBody>
                  <a:tcPr marL="8684" marR="8684" marT="8684"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254325912"/>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USAID Primary/secondary">
    <a:dk1>
      <a:sysClr val="windowText" lastClr="000000"/>
    </a:dk1>
    <a:lt1>
      <a:srgbClr val="FFFFFF"/>
    </a:lt1>
    <a:dk2>
      <a:srgbClr val="002F6C"/>
    </a:dk2>
    <a:lt2>
      <a:srgbClr val="BA0C2F"/>
    </a:lt2>
    <a:accent1>
      <a:srgbClr val="002F6C"/>
    </a:accent1>
    <a:accent2>
      <a:srgbClr val="BA0C2F"/>
    </a:accent2>
    <a:accent3>
      <a:srgbClr val="0067B9"/>
    </a:accent3>
    <a:accent4>
      <a:srgbClr val="A7C6ED"/>
    </a:accent4>
    <a:accent5>
      <a:srgbClr val="651D32"/>
    </a:accent5>
    <a:accent6>
      <a:srgbClr val="6C6463"/>
    </a:accent6>
    <a:hlink>
      <a:srgbClr val="6C6463"/>
    </a:hlink>
    <a:folHlink>
      <a:srgbClr val="6C6463"/>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USAID Primary/secondary">
    <a:dk1>
      <a:sysClr val="windowText" lastClr="000000"/>
    </a:dk1>
    <a:lt1>
      <a:srgbClr val="FFFFFF"/>
    </a:lt1>
    <a:dk2>
      <a:srgbClr val="002F6C"/>
    </a:dk2>
    <a:lt2>
      <a:srgbClr val="BA0C2F"/>
    </a:lt2>
    <a:accent1>
      <a:srgbClr val="002F6C"/>
    </a:accent1>
    <a:accent2>
      <a:srgbClr val="BA0C2F"/>
    </a:accent2>
    <a:accent3>
      <a:srgbClr val="0067B9"/>
    </a:accent3>
    <a:accent4>
      <a:srgbClr val="A7C6ED"/>
    </a:accent4>
    <a:accent5>
      <a:srgbClr val="651D32"/>
    </a:accent5>
    <a:accent6>
      <a:srgbClr val="6C6463"/>
    </a:accent6>
    <a:hlink>
      <a:srgbClr val="6C6463"/>
    </a:hlink>
    <a:folHlink>
      <a:srgbClr val="6C6463"/>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08B674A3-9FAC-48B8-A873-15808473E7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2F3846C-94AA-4FBA-AB9B-33BC284C975E}">
  <ds:schemaRefs>
    <ds:schemaRef ds:uri="Microsoft.SharePoint.Taxonomy.ContentTypeSync"/>
  </ds:schemaRefs>
</ds:datastoreItem>
</file>

<file path=customXml/itemProps3.xml><?xml version="1.0" encoding="utf-8"?>
<ds:datastoreItem xmlns:ds="http://schemas.openxmlformats.org/officeDocument/2006/customXml" ds:itemID="{54D1E17B-4784-4817-91AD-E98B1C690B34}">
  <ds:schemaRefs>
    <ds:schemaRef ds:uri="http://schemas.microsoft.com/sharepoint/v3/contenttype/forms"/>
  </ds:schemaRefs>
</ds:datastoreItem>
</file>

<file path=customXml/itemProps4.xml><?xml version="1.0" encoding="utf-8"?>
<ds:datastoreItem xmlns:ds="http://schemas.openxmlformats.org/officeDocument/2006/customXml" ds:itemID="{70577D64-6BC2-4D28-B5D6-D2A3EAA2DBDD}">
  <ds:schemaRefs>
    <ds:schemaRef ds:uri="http://purl.org/dc/elements/1.1/"/>
    <ds:schemaRef ds:uri="http://schemas.microsoft.com/office/2006/metadata/properties"/>
    <ds:schemaRef ds:uri="http://purl.org/dc/terms/"/>
    <ds:schemaRef ds:uri="http://schemas.openxmlformats.org/package/2006/metadata/core-properties"/>
    <ds:schemaRef ds:uri="8d7096d6-fc66-4344-9e3f-2445529a09f6"/>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187</TotalTime>
  <Words>5149</Words>
  <Application>Microsoft Office PowerPoint</Application>
  <PresentationFormat>Widescreen</PresentationFormat>
  <Paragraphs>597</Paragraphs>
  <Slides>32</Slides>
  <Notes>28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Gill Sans MT</vt:lpstr>
      <vt:lpstr>Times</vt:lpstr>
      <vt:lpstr>Wingdings</vt:lpstr>
      <vt:lpstr>1_16.9-Template_12.7.2016</vt:lpstr>
      <vt:lpstr>PowerPoint Presentation</vt:lpstr>
      <vt:lpstr>Objectives</vt:lpstr>
      <vt:lpstr>ALL question responses are converted into binary yes/no answers</vt:lpstr>
      <vt:lpstr>Scoring individual questions</vt:lpstr>
      <vt:lpstr>Some questions are already ‘binary’</vt:lpstr>
      <vt:lpstr>PowerPoint Presentation</vt:lpstr>
      <vt:lpstr>Nested questions – All gets all 4</vt:lpstr>
      <vt:lpstr>Each answer is treated as a separate but partial binary item</vt:lpstr>
      <vt:lpstr>Minimum number of responses selected needed</vt:lpstr>
      <vt:lpstr>Any response ‘counts’</vt:lpstr>
      <vt:lpstr>‘Descriptive’ questions not ‘scored’</vt:lpstr>
      <vt:lpstr>Final notes on scoring individual questions:</vt:lpstr>
      <vt:lpstr>Scoring modules:  Weighting maturity</vt:lpstr>
      <vt:lpstr>Scoring modules:  Add them up</vt:lpstr>
      <vt:lpstr>Scoring modules:  Variation modules x facility type</vt:lpstr>
      <vt:lpstr>A few notes about interpreting scores</vt:lpstr>
      <vt:lpstr>What the scores are</vt:lpstr>
      <vt:lpstr>Scores are NOT the same across facility levels</vt:lpstr>
      <vt:lpstr>Illustration</vt:lpstr>
      <vt:lpstr>Scores are NOT the same across technical areas / modules</vt:lpstr>
      <vt:lpstr>Illustration</vt:lpstr>
      <vt:lpstr>Some final thoughts and takeaways</vt:lpstr>
      <vt:lpstr>CMM data outputs</vt:lpstr>
      <vt:lpstr>Automated:  Bar graphs (by module and by facility type)</vt:lpstr>
      <vt:lpstr>Automated:  Heat map</vt:lpstr>
      <vt:lpstr>Automated:  Bubble map</vt:lpstr>
      <vt:lpstr>Why charts, heat and bubble maps?</vt:lpstr>
      <vt:lpstr>Descriptive tables:  Percentage of basic items in place</vt:lpstr>
      <vt:lpstr>Descriptive tables:  Infinite options</vt:lpstr>
      <vt:lpstr>CMM data helps construct a compelling, evidence-based story</vt:lpstr>
      <vt:lpstr>Annex</vt:lpstr>
      <vt:lpstr>Other automated option:  Radial graphs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Laura Bosco</cp:lastModifiedBy>
  <cp:revision>10</cp:revision>
  <dcterms:created xsi:type="dcterms:W3CDTF">2018-05-01T03:53:35Z</dcterms:created>
  <dcterms:modified xsi:type="dcterms:W3CDTF">2019-11-05T22:47:49Z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