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2" r:id="rId5"/>
  </p:sldMasterIdLst>
  <p:notesMasterIdLst>
    <p:notesMasterId r:id="rId20"/>
  </p:notesMasterIdLst>
  <p:sldIdLst>
    <p:sldId id="450" r:id="rId6"/>
    <p:sldId id="437" r:id="rId7"/>
    <p:sldId id="438" r:id="rId8"/>
    <p:sldId id="439" r:id="rId9"/>
    <p:sldId id="440" r:id="rId10"/>
    <p:sldId id="441" r:id="rId11"/>
    <p:sldId id="442" r:id="rId12"/>
    <p:sldId id="443" r:id="rId13"/>
    <p:sldId id="444" r:id="rId14"/>
    <p:sldId id="445" r:id="rId15"/>
    <p:sldId id="446" r:id="rId16"/>
    <p:sldId id="447" r:id="rId17"/>
    <p:sldId id="449" r:id="rId18"/>
    <p:sldId id="451"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ian Agbiriogu" initials="BA"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812BC99-D285-4CC6-AA8B-76244EBC45ED}" v="27" dt="2019-10-31T19:00:48.9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12" autoAdjust="0"/>
    <p:restoredTop sz="95226" autoAdjust="0"/>
  </p:normalViewPr>
  <p:slideViewPr>
    <p:cSldViewPr snapToGrid="0">
      <p:cViewPr>
        <p:scale>
          <a:sx n="65" d="100"/>
          <a:sy n="65" d="100"/>
        </p:scale>
        <p:origin x="1152" y="4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rthur Ostrega" userId="44a2ba31-2f2b-45f5-8757-e4b9de9a9604" providerId="ADAL" clId="{499B8729-C37A-4381-BF86-F44E6FD75B27}"/>
    <pc:docChg chg="undo custSel addSld modSld">
      <pc:chgData name="Arthur Ostrega" userId="44a2ba31-2f2b-45f5-8757-e4b9de9a9604" providerId="ADAL" clId="{499B8729-C37A-4381-BF86-F44E6FD75B27}" dt="2019-10-31T19:00:48.906" v="112"/>
      <pc:docMkLst>
        <pc:docMk/>
      </pc:docMkLst>
      <pc:sldChg chg="addSp delSp modSp">
        <pc:chgData name="Arthur Ostrega" userId="44a2ba31-2f2b-45f5-8757-e4b9de9a9604" providerId="ADAL" clId="{499B8729-C37A-4381-BF86-F44E6FD75B27}" dt="2019-10-31T17:34:00.919" v="32" actId="478"/>
        <pc:sldMkLst>
          <pc:docMk/>
          <pc:sldMk cId="159152532" sldId="450"/>
        </pc:sldMkLst>
        <pc:spChg chg="mod">
          <ac:chgData name="Arthur Ostrega" userId="44a2ba31-2f2b-45f5-8757-e4b9de9a9604" providerId="ADAL" clId="{499B8729-C37A-4381-BF86-F44E6FD75B27}" dt="2019-10-31T17:33:52.091" v="27" actId="20577"/>
          <ac:spMkLst>
            <pc:docMk/>
            <pc:sldMk cId="159152532" sldId="450"/>
            <ac:spMk id="9" creationId="{65F477E9-DF8E-4C9C-9F9D-9EA894096F0D}"/>
          </ac:spMkLst>
        </pc:spChg>
        <pc:spChg chg="del">
          <ac:chgData name="Arthur Ostrega" userId="44a2ba31-2f2b-45f5-8757-e4b9de9a9604" providerId="ADAL" clId="{499B8729-C37A-4381-BF86-F44E6FD75B27}" dt="2019-10-31T17:34:00.919" v="32" actId="478"/>
          <ac:spMkLst>
            <pc:docMk/>
            <pc:sldMk cId="159152532" sldId="450"/>
            <ac:spMk id="10" creationId="{A5DA08E8-AE8A-4B9E-A800-6267744BB982}"/>
          </ac:spMkLst>
        </pc:spChg>
        <pc:spChg chg="add del mod">
          <ac:chgData name="Arthur Ostrega" userId="44a2ba31-2f2b-45f5-8757-e4b9de9a9604" providerId="ADAL" clId="{499B8729-C37A-4381-BF86-F44E6FD75B27}" dt="2019-10-31T17:33:59.124" v="31" actId="478"/>
          <ac:spMkLst>
            <pc:docMk/>
            <pc:sldMk cId="159152532" sldId="450"/>
            <ac:spMk id="13" creationId="{AE1A8982-A8FE-434C-841B-957CA43B7779}"/>
          </ac:spMkLst>
        </pc:spChg>
        <pc:cxnChg chg="del">
          <ac:chgData name="Arthur Ostrega" userId="44a2ba31-2f2b-45f5-8757-e4b9de9a9604" providerId="ADAL" clId="{499B8729-C37A-4381-BF86-F44E6FD75B27}" dt="2019-10-31T17:33:56.180" v="28" actId="478"/>
          <ac:cxnSpMkLst>
            <pc:docMk/>
            <pc:sldMk cId="159152532" sldId="450"/>
            <ac:cxnSpMk id="12" creationId="{0AB3C290-D446-4057-B83C-6A2ED36A336D}"/>
          </ac:cxnSpMkLst>
        </pc:cxnChg>
      </pc:sldChg>
      <pc:sldChg chg="addSp delSp modSp add mod">
        <pc:chgData name="Arthur Ostrega" userId="44a2ba31-2f2b-45f5-8757-e4b9de9a9604" providerId="ADAL" clId="{499B8729-C37A-4381-BF86-F44E6FD75B27}" dt="2019-10-31T19:00:48.906" v="112"/>
        <pc:sldMkLst>
          <pc:docMk/>
          <pc:sldMk cId="4223876877" sldId="451"/>
        </pc:sldMkLst>
        <pc:spChg chg="mod">
          <ac:chgData name="Arthur Ostrega" userId="44a2ba31-2f2b-45f5-8757-e4b9de9a9604" providerId="ADAL" clId="{499B8729-C37A-4381-BF86-F44E6FD75B27}" dt="2019-10-31T18:59:36.150" v="89" actId="1076"/>
          <ac:spMkLst>
            <pc:docMk/>
            <pc:sldMk cId="4223876877" sldId="451"/>
            <ac:spMk id="3" creationId="{00000000-0000-0000-0000-000000000000}"/>
          </ac:spMkLst>
        </pc:spChg>
        <pc:spChg chg="del">
          <ac:chgData name="Arthur Ostrega" userId="44a2ba31-2f2b-45f5-8757-e4b9de9a9604" providerId="ADAL" clId="{499B8729-C37A-4381-BF86-F44E6FD75B27}" dt="2019-10-31T18:58:37.113" v="83" actId="478"/>
          <ac:spMkLst>
            <pc:docMk/>
            <pc:sldMk cId="4223876877" sldId="451"/>
            <ac:spMk id="4" creationId="{00000000-0000-0000-0000-000000000000}"/>
          </ac:spMkLst>
        </pc:spChg>
        <pc:spChg chg="add del mod">
          <ac:chgData name="Arthur Ostrega" userId="44a2ba31-2f2b-45f5-8757-e4b9de9a9604" providerId="ADAL" clId="{499B8729-C37A-4381-BF86-F44E6FD75B27}" dt="2019-10-31T18:58:39.287" v="84" actId="478"/>
          <ac:spMkLst>
            <pc:docMk/>
            <pc:sldMk cId="4223876877" sldId="451"/>
            <ac:spMk id="6" creationId="{BDD862B0-6869-4BF5-9054-C5AB7EB77F71}"/>
          </ac:spMkLst>
        </pc:spChg>
        <pc:graphicFrameChg chg="add mod">
          <ac:chgData name="Arthur Ostrega" userId="44a2ba31-2f2b-45f5-8757-e4b9de9a9604" providerId="ADAL" clId="{499B8729-C37A-4381-BF86-F44E6FD75B27}" dt="2019-10-31T19:00:48.906" v="112"/>
          <ac:graphicFrameMkLst>
            <pc:docMk/>
            <pc:sldMk cId="4223876877" sldId="451"/>
            <ac:graphicFrameMk id="7" creationId="{CD2FCC30-D730-47A5-B4FB-AA335C501268}"/>
          </ac:graphicFrameMkLst>
        </pc:graphicFrame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chemonics-my.sharepoint.com/personal/aostrega_ghsc-psm_org/Documents/GHSC-PSM_OSTREGA/NSCA/Uganda/NSCA%20Graphics%20+%20Data%20Visualizations/KPI%20Data%20tables%20+%20Charts_6.14.18.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strRef>
          <c:f>'2a. Stock out Day of'!$A$1:$E$1</c:f>
          <c:strCache>
            <c:ptCount val="5"/>
            <c:pt idx="0">
              <c:v>Percentage of facilities with stockout on day of assessment</c:v>
            </c:pt>
          </c:strCache>
        </c:strRef>
      </c:tx>
      <c:layout>
        <c:manualLayout>
          <c:xMode val="edge"/>
          <c:yMode val="edge"/>
          <c:x val="0.1665871679645117"/>
          <c:y val="1.759961964640076E-2"/>
        </c:manualLayout>
      </c:layout>
      <c:overlay val="0"/>
      <c:spPr>
        <a:noFill/>
        <a:ln>
          <a:noFill/>
        </a:ln>
        <a:effectLst/>
      </c:spPr>
      <c:txPr>
        <a:bodyPr rot="0" spcFirstLastPara="1" vertOverflow="ellipsis" vert="horz" wrap="square" anchor="ctr" anchorCtr="1"/>
        <a:lstStyle/>
        <a:p>
          <a:pPr>
            <a:defRPr sz="3000" b="0" i="0" u="none" strike="noStrike" kern="1200" spc="0" baseline="0">
              <a:solidFill>
                <a:schemeClr val="tx1">
                  <a:lumMod val="65000"/>
                  <a:lumOff val="35000"/>
                </a:schemeClr>
              </a:solidFill>
              <a:latin typeface="Gill Sans MT" panose="020B0502020104020203" pitchFamily="34" charset="0"/>
              <a:ea typeface="+mn-ea"/>
              <a:cs typeface="+mn-cs"/>
            </a:defRPr>
          </a:pPr>
          <a:endParaRPr lang="en-US"/>
        </a:p>
      </c:txPr>
    </c:title>
    <c:autoTitleDeleted val="0"/>
    <c:plotArea>
      <c:layout>
        <c:manualLayout>
          <c:layoutTarget val="inner"/>
          <c:xMode val="edge"/>
          <c:yMode val="edge"/>
          <c:x val="6.1278047980666286E-2"/>
          <c:y val="2.191331350010613E-2"/>
          <c:w val="0.95199576619594795"/>
          <c:h val="0.76708198603627309"/>
        </c:manualLayout>
      </c:layout>
      <c:lineChart>
        <c:grouping val="standard"/>
        <c:varyColors val="0"/>
        <c:ser>
          <c:idx val="0"/>
          <c:order val="0"/>
          <c:tx>
            <c:strRef>
              <c:f>'2a. Stock out Day of'!$B$4</c:f>
              <c:strCache>
                <c:ptCount val="1"/>
                <c:pt idx="0">
                  <c:v>TLE</c:v>
                </c:pt>
              </c:strCache>
            </c:strRef>
          </c:tx>
          <c:spPr>
            <a:ln w="25400" cap="rnd">
              <a:noFill/>
              <a:round/>
            </a:ln>
            <a:effectLst/>
          </c:spPr>
          <c:marker>
            <c:symbol val="circle"/>
            <c:size val="15"/>
            <c:spPr>
              <a:solidFill>
                <a:schemeClr val="accent1"/>
              </a:solidFill>
              <a:ln w="9525">
                <a:solidFill>
                  <a:schemeClr val="accent1"/>
                </a:solidFill>
              </a:ln>
              <a:effectLst/>
            </c:spPr>
          </c:marker>
          <c:cat>
            <c:strRef>
              <c:f>'2a. Stock out Day of'!$C$2:$E$2</c:f>
              <c:strCache>
                <c:ptCount val="3"/>
                <c:pt idx="0">
                  <c:v>Health Centers</c:v>
                </c:pt>
                <c:pt idx="1">
                  <c:v>General Hospital</c:v>
                </c:pt>
                <c:pt idx="2">
                  <c:v>Regional Referral Hospital</c:v>
                </c:pt>
              </c:strCache>
            </c:strRef>
          </c:cat>
          <c:val>
            <c:numRef>
              <c:f>'2a. Stock out Day of'!$C$4:$E$4</c:f>
              <c:numCache>
                <c:formatCode>0%</c:formatCode>
                <c:ptCount val="3"/>
                <c:pt idx="0">
                  <c:v>0.11</c:v>
                </c:pt>
                <c:pt idx="1">
                  <c:v>0</c:v>
                </c:pt>
                <c:pt idx="2">
                  <c:v>0</c:v>
                </c:pt>
              </c:numCache>
            </c:numRef>
          </c:val>
          <c:smooth val="0"/>
          <c:extLst>
            <c:ext xmlns:c16="http://schemas.microsoft.com/office/drawing/2014/chart" uri="{C3380CC4-5D6E-409C-BE32-E72D297353CC}">
              <c16:uniqueId val="{00000000-016C-4AE6-9411-F4D4FA27CAF4}"/>
            </c:ext>
          </c:extLst>
        </c:ser>
        <c:ser>
          <c:idx val="1"/>
          <c:order val="1"/>
          <c:tx>
            <c:strRef>
              <c:f>'2a. Stock out Day of'!$B$5</c:f>
              <c:strCache>
                <c:ptCount val="1"/>
                <c:pt idx="0">
                  <c:v>Condoms</c:v>
                </c:pt>
              </c:strCache>
            </c:strRef>
          </c:tx>
          <c:spPr>
            <a:ln w="25400" cap="rnd">
              <a:noFill/>
              <a:round/>
            </a:ln>
            <a:effectLst/>
          </c:spPr>
          <c:marker>
            <c:symbol val="circle"/>
            <c:size val="15"/>
            <c:spPr>
              <a:solidFill>
                <a:schemeClr val="accent2"/>
              </a:solidFill>
              <a:ln w="9525">
                <a:noFill/>
              </a:ln>
              <a:effectLst/>
            </c:spPr>
          </c:marker>
          <c:cat>
            <c:strRef>
              <c:f>'2a. Stock out Day of'!$C$2:$E$2</c:f>
              <c:strCache>
                <c:ptCount val="3"/>
                <c:pt idx="0">
                  <c:v>Health Centers</c:v>
                </c:pt>
                <c:pt idx="1">
                  <c:v>General Hospital</c:v>
                </c:pt>
                <c:pt idx="2">
                  <c:v>Regional Referral Hospital</c:v>
                </c:pt>
              </c:strCache>
            </c:strRef>
          </c:cat>
          <c:val>
            <c:numRef>
              <c:f>'2a. Stock out Day of'!$C$5:$E$5</c:f>
              <c:numCache>
                <c:formatCode>0%</c:formatCode>
                <c:ptCount val="3"/>
                <c:pt idx="0">
                  <c:v>0.1</c:v>
                </c:pt>
                <c:pt idx="1">
                  <c:v>0.06</c:v>
                </c:pt>
                <c:pt idx="2">
                  <c:v>0</c:v>
                </c:pt>
              </c:numCache>
            </c:numRef>
          </c:val>
          <c:smooth val="0"/>
          <c:extLst>
            <c:ext xmlns:c16="http://schemas.microsoft.com/office/drawing/2014/chart" uri="{C3380CC4-5D6E-409C-BE32-E72D297353CC}">
              <c16:uniqueId val="{00000001-016C-4AE6-9411-F4D4FA27CAF4}"/>
            </c:ext>
          </c:extLst>
        </c:ser>
        <c:ser>
          <c:idx val="2"/>
          <c:order val="2"/>
          <c:tx>
            <c:strRef>
              <c:f>'2a. Stock out Day of'!$B$6</c:f>
              <c:strCache>
                <c:ptCount val="1"/>
                <c:pt idx="0">
                  <c:v>Malaria RDTs</c:v>
                </c:pt>
              </c:strCache>
            </c:strRef>
          </c:tx>
          <c:spPr>
            <a:ln w="25400" cap="rnd">
              <a:noFill/>
              <a:round/>
            </a:ln>
            <a:effectLst/>
          </c:spPr>
          <c:marker>
            <c:symbol val="circle"/>
            <c:size val="15"/>
            <c:spPr>
              <a:solidFill>
                <a:schemeClr val="accent3"/>
              </a:solidFill>
              <a:ln w="9525">
                <a:solidFill>
                  <a:schemeClr val="accent3"/>
                </a:solidFill>
              </a:ln>
              <a:effectLst/>
            </c:spPr>
          </c:marker>
          <c:cat>
            <c:strRef>
              <c:f>'2a. Stock out Day of'!$C$2:$E$2</c:f>
              <c:strCache>
                <c:ptCount val="3"/>
                <c:pt idx="0">
                  <c:v>Health Centers</c:v>
                </c:pt>
                <c:pt idx="1">
                  <c:v>General Hospital</c:v>
                </c:pt>
                <c:pt idx="2">
                  <c:v>Regional Referral Hospital</c:v>
                </c:pt>
              </c:strCache>
            </c:strRef>
          </c:cat>
          <c:val>
            <c:numRef>
              <c:f>'2a. Stock out Day of'!$C$6:$E$6</c:f>
              <c:numCache>
                <c:formatCode>0%</c:formatCode>
                <c:ptCount val="3"/>
                <c:pt idx="0">
                  <c:v>0.09</c:v>
                </c:pt>
                <c:pt idx="1">
                  <c:v>0.32</c:v>
                </c:pt>
                <c:pt idx="2">
                  <c:v>0</c:v>
                </c:pt>
              </c:numCache>
            </c:numRef>
          </c:val>
          <c:smooth val="0"/>
          <c:extLst>
            <c:ext xmlns:c16="http://schemas.microsoft.com/office/drawing/2014/chart" uri="{C3380CC4-5D6E-409C-BE32-E72D297353CC}">
              <c16:uniqueId val="{00000002-016C-4AE6-9411-F4D4FA27CAF4}"/>
            </c:ext>
          </c:extLst>
        </c:ser>
        <c:ser>
          <c:idx val="3"/>
          <c:order val="3"/>
          <c:tx>
            <c:strRef>
              <c:f>'2a. Stock out Day of'!$B$7</c:f>
              <c:strCache>
                <c:ptCount val="1"/>
                <c:pt idx="0">
                  <c:v>LLINs</c:v>
                </c:pt>
              </c:strCache>
            </c:strRef>
          </c:tx>
          <c:spPr>
            <a:ln w="25400" cap="rnd">
              <a:noFill/>
              <a:round/>
            </a:ln>
            <a:effectLst/>
          </c:spPr>
          <c:marker>
            <c:symbol val="circle"/>
            <c:size val="15"/>
            <c:spPr>
              <a:solidFill>
                <a:schemeClr val="accent4"/>
              </a:solidFill>
              <a:ln w="9525">
                <a:solidFill>
                  <a:schemeClr val="accent4"/>
                </a:solidFill>
              </a:ln>
              <a:effectLst/>
            </c:spPr>
          </c:marker>
          <c:cat>
            <c:strRef>
              <c:f>'2a. Stock out Day of'!$C$2:$E$2</c:f>
              <c:strCache>
                <c:ptCount val="3"/>
                <c:pt idx="0">
                  <c:v>Health Centers</c:v>
                </c:pt>
                <c:pt idx="1">
                  <c:v>General Hospital</c:v>
                </c:pt>
                <c:pt idx="2">
                  <c:v>Regional Referral Hospital</c:v>
                </c:pt>
              </c:strCache>
            </c:strRef>
          </c:cat>
          <c:val>
            <c:numRef>
              <c:f>'2a. Stock out Day of'!$C$7:$E$7</c:f>
              <c:numCache>
                <c:formatCode>0%</c:formatCode>
                <c:ptCount val="3"/>
                <c:pt idx="0">
                  <c:v>0.08</c:v>
                </c:pt>
                <c:pt idx="1">
                  <c:v>0.15</c:v>
                </c:pt>
                <c:pt idx="2">
                  <c:v>0</c:v>
                </c:pt>
              </c:numCache>
            </c:numRef>
          </c:val>
          <c:smooth val="0"/>
          <c:extLst>
            <c:ext xmlns:c16="http://schemas.microsoft.com/office/drawing/2014/chart" uri="{C3380CC4-5D6E-409C-BE32-E72D297353CC}">
              <c16:uniqueId val="{00000003-016C-4AE6-9411-F4D4FA27CAF4}"/>
            </c:ext>
          </c:extLst>
        </c:ser>
        <c:ser>
          <c:idx val="4"/>
          <c:order val="4"/>
          <c:tx>
            <c:strRef>
              <c:f>'2a. Stock out Day of'!$B$8</c:f>
              <c:strCache>
                <c:ptCount val="1"/>
                <c:pt idx="0">
                  <c:v>RHZE</c:v>
                </c:pt>
              </c:strCache>
            </c:strRef>
          </c:tx>
          <c:spPr>
            <a:ln w="25400" cap="rnd">
              <a:noFill/>
              <a:round/>
            </a:ln>
            <a:effectLst/>
          </c:spPr>
          <c:marker>
            <c:symbol val="circle"/>
            <c:size val="15"/>
            <c:spPr>
              <a:solidFill>
                <a:schemeClr val="accent5"/>
              </a:solidFill>
              <a:ln w="9525">
                <a:solidFill>
                  <a:schemeClr val="accent5"/>
                </a:solidFill>
              </a:ln>
              <a:effectLst/>
            </c:spPr>
          </c:marker>
          <c:cat>
            <c:strRef>
              <c:f>'2a. Stock out Day of'!$C$2:$E$2</c:f>
              <c:strCache>
                <c:ptCount val="3"/>
                <c:pt idx="0">
                  <c:v>Health Centers</c:v>
                </c:pt>
                <c:pt idx="1">
                  <c:v>General Hospital</c:v>
                </c:pt>
                <c:pt idx="2">
                  <c:v>Regional Referral Hospital</c:v>
                </c:pt>
              </c:strCache>
            </c:strRef>
          </c:cat>
          <c:val>
            <c:numRef>
              <c:f>'2a. Stock out Day of'!$C$8:$E$8</c:f>
              <c:numCache>
                <c:formatCode>0%</c:formatCode>
                <c:ptCount val="3"/>
                <c:pt idx="0">
                  <c:v>0.17</c:v>
                </c:pt>
                <c:pt idx="1">
                  <c:v>0.15</c:v>
                </c:pt>
                <c:pt idx="2">
                  <c:v>0.15</c:v>
                </c:pt>
              </c:numCache>
            </c:numRef>
          </c:val>
          <c:smooth val="0"/>
          <c:extLst>
            <c:ext xmlns:c16="http://schemas.microsoft.com/office/drawing/2014/chart" uri="{C3380CC4-5D6E-409C-BE32-E72D297353CC}">
              <c16:uniqueId val="{00000004-016C-4AE6-9411-F4D4FA27CAF4}"/>
            </c:ext>
          </c:extLst>
        </c:ser>
        <c:ser>
          <c:idx val="5"/>
          <c:order val="5"/>
          <c:tx>
            <c:strRef>
              <c:f>'2a. Stock out Day of'!$B$9</c:f>
              <c:strCache>
                <c:ptCount val="1"/>
                <c:pt idx="0">
                  <c:v>Depo Provera</c:v>
                </c:pt>
              </c:strCache>
            </c:strRef>
          </c:tx>
          <c:spPr>
            <a:ln w="25400" cap="rnd">
              <a:noFill/>
              <a:round/>
            </a:ln>
            <a:effectLst/>
          </c:spPr>
          <c:marker>
            <c:symbol val="circle"/>
            <c:size val="15"/>
            <c:spPr>
              <a:solidFill>
                <a:schemeClr val="accent6"/>
              </a:solidFill>
              <a:ln w="9525">
                <a:solidFill>
                  <a:schemeClr val="accent6"/>
                </a:solidFill>
              </a:ln>
              <a:effectLst/>
            </c:spPr>
          </c:marker>
          <c:cat>
            <c:strRef>
              <c:f>'2a. Stock out Day of'!$C$2:$E$2</c:f>
              <c:strCache>
                <c:ptCount val="3"/>
                <c:pt idx="0">
                  <c:v>Health Centers</c:v>
                </c:pt>
                <c:pt idx="1">
                  <c:v>General Hospital</c:v>
                </c:pt>
                <c:pt idx="2">
                  <c:v>Regional Referral Hospital</c:v>
                </c:pt>
              </c:strCache>
            </c:strRef>
          </c:cat>
          <c:val>
            <c:numRef>
              <c:f>'2a. Stock out Day of'!$C$9:$E$9</c:f>
              <c:numCache>
                <c:formatCode>0%</c:formatCode>
                <c:ptCount val="3"/>
                <c:pt idx="0">
                  <c:v>0.46</c:v>
                </c:pt>
                <c:pt idx="1">
                  <c:v>0.13</c:v>
                </c:pt>
                <c:pt idx="2">
                  <c:v>0.33</c:v>
                </c:pt>
              </c:numCache>
            </c:numRef>
          </c:val>
          <c:smooth val="0"/>
          <c:extLst>
            <c:ext xmlns:c16="http://schemas.microsoft.com/office/drawing/2014/chart" uri="{C3380CC4-5D6E-409C-BE32-E72D297353CC}">
              <c16:uniqueId val="{00000005-016C-4AE6-9411-F4D4FA27CAF4}"/>
            </c:ext>
          </c:extLst>
        </c:ser>
        <c:ser>
          <c:idx val="6"/>
          <c:order val="6"/>
          <c:tx>
            <c:strRef>
              <c:f>'2a. Stock out Day of'!$B$10</c:f>
              <c:strCache>
                <c:ptCount val="1"/>
                <c:pt idx="0">
                  <c:v>ORS/Zinc</c:v>
                </c:pt>
              </c:strCache>
            </c:strRef>
          </c:tx>
          <c:spPr>
            <a:ln w="25400" cap="rnd">
              <a:noFill/>
              <a:round/>
            </a:ln>
            <a:effectLst/>
          </c:spPr>
          <c:marker>
            <c:symbol val="circle"/>
            <c:size val="15"/>
            <c:spPr>
              <a:solidFill>
                <a:schemeClr val="accent1">
                  <a:lumMod val="60000"/>
                </a:schemeClr>
              </a:solidFill>
              <a:ln w="9525">
                <a:solidFill>
                  <a:schemeClr val="accent1">
                    <a:lumMod val="60000"/>
                  </a:schemeClr>
                </a:solidFill>
              </a:ln>
              <a:effectLst/>
            </c:spPr>
          </c:marker>
          <c:cat>
            <c:strRef>
              <c:f>'2a. Stock out Day of'!$C$2:$E$2</c:f>
              <c:strCache>
                <c:ptCount val="3"/>
                <c:pt idx="0">
                  <c:v>Health Centers</c:v>
                </c:pt>
                <c:pt idx="1">
                  <c:v>General Hospital</c:v>
                </c:pt>
                <c:pt idx="2">
                  <c:v>Regional Referral Hospital</c:v>
                </c:pt>
              </c:strCache>
            </c:strRef>
          </c:cat>
          <c:val>
            <c:numRef>
              <c:f>'2a. Stock out Day of'!$C$10:$E$10</c:f>
              <c:numCache>
                <c:formatCode>0%</c:formatCode>
                <c:ptCount val="3"/>
                <c:pt idx="0">
                  <c:v>0.25</c:v>
                </c:pt>
                <c:pt idx="1">
                  <c:v>0.1</c:v>
                </c:pt>
                <c:pt idx="2">
                  <c:v>0.31</c:v>
                </c:pt>
              </c:numCache>
            </c:numRef>
          </c:val>
          <c:smooth val="0"/>
          <c:extLst>
            <c:ext xmlns:c16="http://schemas.microsoft.com/office/drawing/2014/chart" uri="{C3380CC4-5D6E-409C-BE32-E72D297353CC}">
              <c16:uniqueId val="{00000006-016C-4AE6-9411-F4D4FA27CAF4}"/>
            </c:ext>
          </c:extLst>
        </c:ser>
        <c:ser>
          <c:idx val="7"/>
          <c:order val="7"/>
          <c:tx>
            <c:strRef>
              <c:f>'2a. Stock out Day of'!$B$11</c:f>
              <c:strCache>
                <c:ptCount val="1"/>
                <c:pt idx="0">
                  <c:v>HIV RTK</c:v>
                </c:pt>
              </c:strCache>
            </c:strRef>
          </c:tx>
          <c:spPr>
            <a:ln w="25400" cap="rnd">
              <a:noFill/>
              <a:round/>
            </a:ln>
            <a:effectLst/>
          </c:spPr>
          <c:marker>
            <c:symbol val="circle"/>
            <c:size val="15"/>
            <c:spPr>
              <a:solidFill>
                <a:schemeClr val="accent2">
                  <a:lumMod val="60000"/>
                </a:schemeClr>
              </a:solidFill>
              <a:ln w="9525">
                <a:solidFill>
                  <a:schemeClr val="accent2">
                    <a:lumMod val="60000"/>
                  </a:schemeClr>
                </a:solidFill>
              </a:ln>
              <a:effectLst/>
            </c:spPr>
          </c:marker>
          <c:cat>
            <c:strRef>
              <c:f>'2a. Stock out Day of'!$C$2:$E$2</c:f>
              <c:strCache>
                <c:ptCount val="3"/>
                <c:pt idx="0">
                  <c:v>Health Centers</c:v>
                </c:pt>
                <c:pt idx="1">
                  <c:v>General Hospital</c:v>
                </c:pt>
                <c:pt idx="2">
                  <c:v>Regional Referral Hospital</c:v>
                </c:pt>
              </c:strCache>
            </c:strRef>
          </c:cat>
          <c:val>
            <c:numRef>
              <c:f>'2a. Stock out Day of'!$C$11:$E$11</c:f>
              <c:numCache>
                <c:formatCode>0%</c:formatCode>
                <c:ptCount val="3"/>
                <c:pt idx="0">
                  <c:v>0.42</c:v>
                </c:pt>
                <c:pt idx="1">
                  <c:v>0.22</c:v>
                </c:pt>
                <c:pt idx="2">
                  <c:v>0.15</c:v>
                </c:pt>
              </c:numCache>
            </c:numRef>
          </c:val>
          <c:smooth val="0"/>
          <c:extLst>
            <c:ext xmlns:c16="http://schemas.microsoft.com/office/drawing/2014/chart" uri="{C3380CC4-5D6E-409C-BE32-E72D297353CC}">
              <c16:uniqueId val="{00000007-016C-4AE6-9411-F4D4FA27CAF4}"/>
            </c:ext>
          </c:extLst>
        </c:ser>
        <c:ser>
          <c:idx val="8"/>
          <c:order val="8"/>
          <c:tx>
            <c:strRef>
              <c:f>'2a. Stock out Day of'!$B$12</c:f>
              <c:strCache>
                <c:ptCount val="1"/>
                <c:pt idx="0">
                  <c:v>Metformin</c:v>
                </c:pt>
              </c:strCache>
            </c:strRef>
          </c:tx>
          <c:spPr>
            <a:ln w="25400" cap="rnd">
              <a:noFill/>
              <a:round/>
            </a:ln>
            <a:effectLst/>
          </c:spPr>
          <c:marker>
            <c:symbol val="circle"/>
            <c:size val="15"/>
            <c:spPr>
              <a:solidFill>
                <a:schemeClr val="accent3">
                  <a:lumMod val="60000"/>
                </a:schemeClr>
              </a:solidFill>
              <a:ln w="9525">
                <a:solidFill>
                  <a:schemeClr val="accent3">
                    <a:lumMod val="60000"/>
                  </a:schemeClr>
                </a:solidFill>
              </a:ln>
              <a:effectLst/>
            </c:spPr>
          </c:marker>
          <c:cat>
            <c:strRef>
              <c:f>'2a. Stock out Day of'!$C$2:$E$2</c:f>
              <c:strCache>
                <c:ptCount val="3"/>
                <c:pt idx="0">
                  <c:v>Health Centers</c:v>
                </c:pt>
                <c:pt idx="1">
                  <c:v>General Hospital</c:v>
                </c:pt>
                <c:pt idx="2">
                  <c:v>Regional Referral Hospital</c:v>
                </c:pt>
              </c:strCache>
            </c:strRef>
          </c:cat>
          <c:val>
            <c:numRef>
              <c:f>'2a. Stock out Day of'!$C$12:$E$12</c:f>
              <c:numCache>
                <c:formatCode>0%</c:formatCode>
                <c:ptCount val="3"/>
                <c:pt idx="0">
                  <c:v>0.32</c:v>
                </c:pt>
                <c:pt idx="1">
                  <c:v>0.03</c:v>
                </c:pt>
                <c:pt idx="2">
                  <c:v>0.31</c:v>
                </c:pt>
              </c:numCache>
            </c:numRef>
          </c:val>
          <c:smooth val="0"/>
          <c:extLst>
            <c:ext xmlns:c16="http://schemas.microsoft.com/office/drawing/2014/chart" uri="{C3380CC4-5D6E-409C-BE32-E72D297353CC}">
              <c16:uniqueId val="{00000008-016C-4AE6-9411-F4D4FA27CAF4}"/>
            </c:ext>
          </c:extLst>
        </c:ser>
        <c:ser>
          <c:idx val="9"/>
          <c:order val="9"/>
          <c:tx>
            <c:strRef>
              <c:f>'2a. Stock out Day of'!$B$13</c:f>
              <c:strCache>
                <c:ptCount val="1"/>
                <c:pt idx="0">
                  <c:v>ACT (AL) 6X4</c:v>
                </c:pt>
              </c:strCache>
            </c:strRef>
          </c:tx>
          <c:spPr>
            <a:ln w="25400" cap="rnd">
              <a:noFill/>
              <a:round/>
            </a:ln>
            <a:effectLst/>
          </c:spPr>
          <c:marker>
            <c:symbol val="circle"/>
            <c:size val="15"/>
            <c:spPr>
              <a:solidFill>
                <a:schemeClr val="accent4">
                  <a:lumMod val="60000"/>
                </a:schemeClr>
              </a:solidFill>
              <a:ln w="9525">
                <a:solidFill>
                  <a:schemeClr val="accent4">
                    <a:lumMod val="60000"/>
                  </a:schemeClr>
                </a:solidFill>
              </a:ln>
              <a:effectLst/>
            </c:spPr>
          </c:marker>
          <c:cat>
            <c:strRef>
              <c:f>'2a. Stock out Day of'!$C$2:$E$2</c:f>
              <c:strCache>
                <c:ptCount val="3"/>
                <c:pt idx="0">
                  <c:v>Health Centers</c:v>
                </c:pt>
                <c:pt idx="1">
                  <c:v>General Hospital</c:v>
                </c:pt>
                <c:pt idx="2">
                  <c:v>Regional Referral Hospital</c:v>
                </c:pt>
              </c:strCache>
            </c:strRef>
          </c:cat>
          <c:val>
            <c:numRef>
              <c:f>'2a. Stock out Day of'!$C$13:$E$13</c:f>
              <c:numCache>
                <c:formatCode>0%</c:formatCode>
                <c:ptCount val="3"/>
                <c:pt idx="0">
                  <c:v>0.15</c:v>
                </c:pt>
                <c:pt idx="1">
                  <c:v>0.03</c:v>
                </c:pt>
                <c:pt idx="2">
                  <c:v>0</c:v>
                </c:pt>
              </c:numCache>
            </c:numRef>
          </c:val>
          <c:smooth val="0"/>
          <c:extLst>
            <c:ext xmlns:c16="http://schemas.microsoft.com/office/drawing/2014/chart" uri="{C3380CC4-5D6E-409C-BE32-E72D297353CC}">
              <c16:uniqueId val="{00000009-016C-4AE6-9411-F4D4FA27CAF4}"/>
            </c:ext>
          </c:extLst>
        </c:ser>
        <c:ser>
          <c:idx val="10"/>
          <c:order val="10"/>
          <c:tx>
            <c:strRef>
              <c:f>'2a. Stock out Day of'!$B$14</c:f>
              <c:strCache>
                <c:ptCount val="1"/>
                <c:pt idx="0">
                  <c:v>Amoxicillin</c:v>
                </c:pt>
              </c:strCache>
            </c:strRef>
          </c:tx>
          <c:spPr>
            <a:ln w="25400" cap="rnd">
              <a:noFill/>
              <a:round/>
            </a:ln>
            <a:effectLst/>
          </c:spPr>
          <c:marker>
            <c:symbol val="circle"/>
            <c:size val="15"/>
            <c:spPr>
              <a:solidFill>
                <a:schemeClr val="accent5">
                  <a:lumMod val="60000"/>
                </a:schemeClr>
              </a:solidFill>
              <a:ln w="9525">
                <a:solidFill>
                  <a:schemeClr val="accent5">
                    <a:lumMod val="60000"/>
                  </a:schemeClr>
                </a:solidFill>
              </a:ln>
              <a:effectLst/>
            </c:spPr>
          </c:marker>
          <c:cat>
            <c:strRef>
              <c:f>'2a. Stock out Day of'!$C$2:$E$2</c:f>
              <c:strCache>
                <c:ptCount val="3"/>
                <c:pt idx="0">
                  <c:v>Health Centers</c:v>
                </c:pt>
                <c:pt idx="1">
                  <c:v>General Hospital</c:v>
                </c:pt>
                <c:pt idx="2">
                  <c:v>Regional Referral Hospital</c:v>
                </c:pt>
              </c:strCache>
            </c:strRef>
          </c:cat>
          <c:val>
            <c:numRef>
              <c:f>'2a. Stock out Day of'!$C$14:$E$14</c:f>
              <c:numCache>
                <c:formatCode>0%</c:formatCode>
                <c:ptCount val="3"/>
                <c:pt idx="0">
                  <c:v>0.34</c:v>
                </c:pt>
                <c:pt idx="1">
                  <c:v>7.0000000000000007E-2</c:v>
                </c:pt>
                <c:pt idx="2">
                  <c:v>0.15</c:v>
                </c:pt>
              </c:numCache>
            </c:numRef>
          </c:val>
          <c:smooth val="0"/>
          <c:extLst>
            <c:ext xmlns:c16="http://schemas.microsoft.com/office/drawing/2014/chart" uri="{C3380CC4-5D6E-409C-BE32-E72D297353CC}">
              <c16:uniqueId val="{0000000A-016C-4AE6-9411-F4D4FA27CAF4}"/>
            </c:ext>
          </c:extLst>
        </c:ser>
        <c:ser>
          <c:idx val="11"/>
          <c:order val="11"/>
          <c:tx>
            <c:strRef>
              <c:f>'2a. Stock out Day of'!$B$15</c:f>
              <c:strCache>
                <c:ptCount val="1"/>
                <c:pt idx="0">
                  <c:v>Oxytocin</c:v>
                </c:pt>
              </c:strCache>
            </c:strRef>
          </c:tx>
          <c:spPr>
            <a:ln w="25400" cap="rnd">
              <a:noFill/>
              <a:round/>
            </a:ln>
            <a:effectLst/>
          </c:spPr>
          <c:marker>
            <c:symbol val="circle"/>
            <c:size val="15"/>
            <c:spPr>
              <a:solidFill>
                <a:schemeClr val="accent6">
                  <a:lumMod val="60000"/>
                </a:schemeClr>
              </a:solidFill>
              <a:ln w="9525">
                <a:solidFill>
                  <a:schemeClr val="accent6">
                    <a:lumMod val="60000"/>
                  </a:schemeClr>
                </a:solidFill>
              </a:ln>
              <a:effectLst/>
            </c:spPr>
          </c:marker>
          <c:cat>
            <c:strRef>
              <c:f>'2a. Stock out Day of'!$C$2:$E$2</c:f>
              <c:strCache>
                <c:ptCount val="3"/>
                <c:pt idx="0">
                  <c:v>Health Centers</c:v>
                </c:pt>
                <c:pt idx="1">
                  <c:v>General Hospital</c:v>
                </c:pt>
                <c:pt idx="2">
                  <c:v>Regional Referral Hospital</c:v>
                </c:pt>
              </c:strCache>
            </c:strRef>
          </c:cat>
          <c:val>
            <c:numRef>
              <c:f>'2a. Stock out Day of'!$C$15:$E$15</c:f>
              <c:numCache>
                <c:formatCode>0%</c:formatCode>
                <c:ptCount val="3"/>
                <c:pt idx="0">
                  <c:v>0.23</c:v>
                </c:pt>
                <c:pt idx="1">
                  <c:v>7.0000000000000007E-2</c:v>
                </c:pt>
                <c:pt idx="2">
                  <c:v>0</c:v>
                </c:pt>
              </c:numCache>
            </c:numRef>
          </c:val>
          <c:smooth val="0"/>
          <c:extLst>
            <c:ext xmlns:c16="http://schemas.microsoft.com/office/drawing/2014/chart" uri="{C3380CC4-5D6E-409C-BE32-E72D297353CC}">
              <c16:uniqueId val="{0000000B-016C-4AE6-9411-F4D4FA27CAF4}"/>
            </c:ext>
          </c:extLst>
        </c:ser>
        <c:ser>
          <c:idx val="12"/>
          <c:order val="12"/>
          <c:tx>
            <c:strRef>
              <c:f>'2a. Stock out Day of'!$B$16</c:f>
              <c:strCache>
                <c:ptCount val="1"/>
                <c:pt idx="0">
                  <c:v>Tetanus Toxoid</c:v>
                </c:pt>
              </c:strCache>
            </c:strRef>
          </c:tx>
          <c:spPr>
            <a:ln w="25400" cap="rnd">
              <a:noFill/>
              <a:round/>
            </a:ln>
            <a:effectLst/>
          </c:spPr>
          <c:marker>
            <c:symbol val="circle"/>
            <c:size val="15"/>
            <c:spPr>
              <a:solidFill>
                <a:schemeClr val="accent1">
                  <a:lumMod val="80000"/>
                  <a:lumOff val="20000"/>
                </a:schemeClr>
              </a:solidFill>
              <a:ln w="9525">
                <a:solidFill>
                  <a:schemeClr val="accent1">
                    <a:lumMod val="80000"/>
                    <a:lumOff val="20000"/>
                  </a:schemeClr>
                </a:solidFill>
              </a:ln>
              <a:effectLst/>
            </c:spPr>
          </c:marker>
          <c:cat>
            <c:strRef>
              <c:f>'2a. Stock out Day of'!$C$2:$E$2</c:f>
              <c:strCache>
                <c:ptCount val="3"/>
                <c:pt idx="0">
                  <c:v>Health Centers</c:v>
                </c:pt>
                <c:pt idx="1">
                  <c:v>General Hospital</c:v>
                </c:pt>
                <c:pt idx="2">
                  <c:v>Regional Referral Hospital</c:v>
                </c:pt>
              </c:strCache>
            </c:strRef>
          </c:cat>
          <c:val>
            <c:numRef>
              <c:f>'2a. Stock out Day of'!$C$16:$E$16</c:f>
              <c:numCache>
                <c:formatCode>0%</c:formatCode>
                <c:ptCount val="3"/>
                <c:pt idx="0">
                  <c:v>0.14000000000000001</c:v>
                </c:pt>
                <c:pt idx="1">
                  <c:v>0.04</c:v>
                </c:pt>
                <c:pt idx="2">
                  <c:v>0</c:v>
                </c:pt>
              </c:numCache>
            </c:numRef>
          </c:val>
          <c:smooth val="0"/>
          <c:extLst>
            <c:ext xmlns:c16="http://schemas.microsoft.com/office/drawing/2014/chart" uri="{C3380CC4-5D6E-409C-BE32-E72D297353CC}">
              <c16:uniqueId val="{0000000C-016C-4AE6-9411-F4D4FA27CAF4}"/>
            </c:ext>
          </c:extLst>
        </c:ser>
        <c:dLbls>
          <c:showLegendKey val="0"/>
          <c:showVal val="0"/>
          <c:showCatName val="0"/>
          <c:showSerName val="0"/>
          <c:showPercent val="0"/>
          <c:showBubbleSize val="0"/>
        </c:dLbls>
        <c:marker val="1"/>
        <c:smooth val="0"/>
        <c:axId val="644614208"/>
        <c:axId val="644617160"/>
      </c:lineChart>
      <c:catAx>
        <c:axId val="6446142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Gill Sans MT" panose="020B0502020104020203" pitchFamily="34" charset="0"/>
                <a:ea typeface="+mn-ea"/>
                <a:cs typeface="+mn-cs"/>
              </a:defRPr>
            </a:pPr>
            <a:endParaRPr lang="en-US"/>
          </a:p>
        </c:txPr>
        <c:crossAx val="644617160"/>
        <c:crosses val="autoZero"/>
        <c:auto val="1"/>
        <c:lblAlgn val="ctr"/>
        <c:lblOffset val="100"/>
        <c:noMultiLvlLbl val="0"/>
      </c:catAx>
      <c:valAx>
        <c:axId val="644617160"/>
        <c:scaling>
          <c:orientation val="minMax"/>
          <c:max val="1"/>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Gill Sans MT" panose="020B0502020104020203" pitchFamily="34" charset="0"/>
                <a:ea typeface="+mn-ea"/>
                <a:cs typeface="+mn-cs"/>
              </a:defRPr>
            </a:pPr>
            <a:endParaRPr lang="en-US"/>
          </a:p>
        </c:txPr>
        <c:crossAx val="644614208"/>
        <c:crosses val="autoZero"/>
        <c:crossBetween val="between"/>
        <c:majorUnit val="0.1"/>
      </c:valAx>
      <c:spPr>
        <a:noFill/>
        <a:ln>
          <a:noFill/>
        </a:ln>
        <a:effectLst/>
      </c:spPr>
    </c:plotArea>
    <c:legend>
      <c:legendPos val="b"/>
      <c:layout>
        <c:manualLayout>
          <c:xMode val="edge"/>
          <c:yMode val="edge"/>
          <c:x val="0"/>
          <c:y val="0.8529637438396499"/>
          <c:w val="1"/>
          <c:h val="0.14703625616034996"/>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Gill Sans MT" panose="020B0502020104020203"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10/31/2019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40964" name="Slide Number Placeholder 3">
            <a:extLst>
              <a:ext uri="{FF2B5EF4-FFF2-40B4-BE49-F238E27FC236}">
                <a16:creationId xmlns:a16="http://schemas.microsoft.com/office/drawing/2014/main"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C872BA43-7AC7-4C85-A475-09DD78EA8C9A}"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6544934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a:t>
            </a:r>
            <a:r>
              <a:rPr lang="en-US" baseline="0" dirty="0"/>
              <a:t> are multiple KPIs, tracer commodities, and levels of the supply chain; this results in a lot of tables. The assessment team will need these tables for a constructive analysis – going through the finer details of the data can lead to strong recommendations. Depending on the audience, some people may be interested in these levels of detail, while other may not. Presentation of many tables of data may be done in an annex or separate data tables for those interested, with results discussed in detail or relevant for conclusions and </a:t>
            </a:r>
            <a:r>
              <a:rPr lang="en-US" baseline="0" dirty="0" err="1"/>
              <a:t>recomendations</a:t>
            </a:r>
            <a:r>
              <a:rPr lang="en-US" baseline="0" dirty="0"/>
              <a:t> reported in the main body.</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10</a:t>
            </a:fld>
            <a:endParaRPr lang="en-US"/>
          </a:p>
        </p:txBody>
      </p:sp>
    </p:spTree>
    <p:extLst>
      <p:ext uri="{BB962C8B-B14F-4D97-AF65-F5344CB8AC3E}">
        <p14:creationId xmlns:p14="http://schemas.microsoft.com/office/powerpoint/2010/main" val="36143962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Another table organized</a:t>
            </a:r>
            <a:r>
              <a:rPr lang="en-US" baseline="0" dirty="0"/>
              <a:t> differently than the table on the previous slide.</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11</a:t>
            </a:fld>
            <a:endParaRPr lang="en-US"/>
          </a:p>
        </p:txBody>
      </p:sp>
    </p:spTree>
    <p:extLst>
      <p:ext uri="{BB962C8B-B14F-4D97-AF65-F5344CB8AC3E}">
        <p14:creationId xmlns:p14="http://schemas.microsoft.com/office/powerpoint/2010/main" val="18089843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KPIs</a:t>
            </a:r>
            <a:r>
              <a:rPr lang="en-US" baseline="0" dirty="0"/>
              <a:t> in which historical data were collected and were also collected at different levels of the supply chain, it may be possible to construct line graphs showing the trends at different levels over time. This can help assess whether or not there is an association over time between the levels of the supply chain.</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12</a:t>
            </a:fld>
            <a:endParaRPr lang="en-US"/>
          </a:p>
        </p:txBody>
      </p:sp>
    </p:spTree>
    <p:extLst>
      <p:ext uri="{BB962C8B-B14F-4D97-AF65-F5344CB8AC3E}">
        <p14:creationId xmlns:p14="http://schemas.microsoft.com/office/powerpoint/2010/main" val="20780341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enhance comparability of results between</a:t>
            </a:r>
            <a:r>
              <a:rPr lang="en-US" baseline="0" dirty="0"/>
              <a:t> countries and also (perhaps more importantly) over time within a country, KPIs should be calculated as recommended.</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13</a:t>
            </a:fld>
            <a:endParaRPr lang="en-US"/>
          </a:p>
        </p:txBody>
      </p:sp>
    </p:spTree>
    <p:extLst>
      <p:ext uri="{BB962C8B-B14F-4D97-AF65-F5344CB8AC3E}">
        <p14:creationId xmlns:p14="http://schemas.microsoft.com/office/powerpoint/2010/main" val="40436510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enhance comparability of results between</a:t>
            </a:r>
            <a:r>
              <a:rPr lang="en-US" baseline="0" dirty="0"/>
              <a:t> countries and also (perhaps more importantly) over time within a country, KPIs should be calculated as recommended.</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14</a:t>
            </a:fld>
            <a:endParaRPr lang="en-US"/>
          </a:p>
        </p:txBody>
      </p:sp>
    </p:spTree>
    <p:extLst>
      <p:ext uri="{BB962C8B-B14F-4D97-AF65-F5344CB8AC3E}">
        <p14:creationId xmlns:p14="http://schemas.microsoft.com/office/powerpoint/2010/main" val="2441925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formulas for all KPIs are given on the Indicator Reference Sheet. However,</a:t>
            </a:r>
            <a:r>
              <a:rPr lang="en-US" baseline="0" dirty="0"/>
              <a:t> these formulas do not connect directly with the data that are collected. In some cases, there may be intermediate steps necessary to process the data so that it is ready to be used to calculate a given KPI. In addition, data for some KPIs, especially [but not exclusively] those collected via the non-Central KPI tool, are collected at multiple sites, for multiple tracer commodities, or for both multiple sites and multiple tracer commodities. The formulas in the Indicator Reference Sheet tend to be for a single site and a single commodity. The Indicator Reference Sheet does describe how, in principle, to calculate and report averages, but the practical steps necessary to do so are not provided in detail. There is an accompany data analysis plan for KPIs, which provides details on how to go from the raw data to the final KPI calculation and references the coding used in </a:t>
            </a:r>
            <a:r>
              <a:rPr lang="en-US" baseline="0" dirty="0" err="1"/>
              <a:t>SurveyCTO</a:t>
            </a:r>
            <a:r>
              <a:rPr lang="en-US" baseline="0" dirty="0"/>
              <a:t>, so that users can identify quickly which data is needed and what to do with the data. The data analysis plan provides both formula-based and text-based descriptions of the analysis process for each KPI (both core KPIs and optional KPIs).</a:t>
            </a:r>
          </a:p>
          <a:p>
            <a:endParaRPr lang="en-US" baseline="0" dirty="0"/>
          </a:p>
          <a:p>
            <a:r>
              <a:rPr lang="en-US" baseline="0" dirty="0"/>
              <a:t>This presentation focuses on the core KPIs, but the same ideas apply to the optional KPIs; more details for the optional KPIs are presented in the data analysis plan. Users can also refer to the KPI analysis templates, which automatically calculate the KPIs.</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2</a:t>
            </a:fld>
            <a:endParaRPr lang="en-US"/>
          </a:p>
        </p:txBody>
      </p:sp>
    </p:spTree>
    <p:extLst>
      <p:ext uri="{BB962C8B-B14F-4D97-AF65-F5344CB8AC3E}">
        <p14:creationId xmlns:p14="http://schemas.microsoft.com/office/powerpoint/2010/main" val="22921006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There are potentially many more KPIs that potentially could be calculated than will be useful to present. For example, stock out rates need to be calculated for each site visited and for each tracer commodity used in the assessment. Thus, for example, if there are 10 tracer commodities and 70 sites included in the assessment, that means 70 x 10 = 700 separate KPIs could be calculated for stock out (and that is just one of the many KPIs). Presenting this amount of data in reports, presentations, etc. is obviously not going to enable readers / audiences to understand that data. Thus, </a:t>
            </a:r>
            <a:r>
              <a:rPr lang="en-US" dirty="0"/>
              <a:t>much</a:t>
            </a:r>
            <a:r>
              <a:rPr lang="en-US" baseline="0" dirty="0"/>
              <a:t> of the data collected will need aggregation for both presentation purposes but also for comprehension by the assessment team – it needs to be presented as an average for different supply chain levels, types of facilities, tracer commodity, etc. </a:t>
            </a:r>
          </a:p>
          <a:p>
            <a:endParaRPr lang="en-US" baseline="0" dirty="0"/>
          </a:p>
          <a:p>
            <a:r>
              <a:rPr lang="en-US" baseline="0" dirty="0"/>
              <a:t>Aggregation levels include:</a:t>
            </a:r>
          </a:p>
          <a:p>
            <a:r>
              <a:rPr lang="en-US" baseline="0" dirty="0"/>
              <a:t>By tracer commodity – results are presented separately for each of the tracer commodities, but may be averaged across different sites and/or across time (typically months).</a:t>
            </a:r>
          </a:p>
          <a:p>
            <a:r>
              <a:rPr lang="en-US" dirty="0"/>
              <a:t>Type of entity – usually separating results by the type of entity (e.g.,</a:t>
            </a:r>
            <a:r>
              <a:rPr lang="en-US" baseline="0" dirty="0"/>
              <a:t> health center, hospital, intermediate warehouse, central warehouse) is of interest to the assessment team and audiences.</a:t>
            </a:r>
          </a:p>
          <a:p>
            <a:r>
              <a:rPr lang="en-US" baseline="0" dirty="0"/>
              <a:t>Supply chain level – sometimes different types of entities may be combined if they are at the same ‘level’ of the supply chain. For example, service delivery points (inclusive of health centers, hospitals, etc.) may be presented together.</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3</a:t>
            </a:fld>
            <a:endParaRPr lang="en-US"/>
          </a:p>
        </p:txBody>
      </p:sp>
    </p:spTree>
    <p:extLst>
      <p:ext uri="{BB962C8B-B14F-4D97-AF65-F5344CB8AC3E}">
        <p14:creationId xmlns:p14="http://schemas.microsoft.com/office/powerpoint/2010/main" val="29007338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Continuation of the last slide.</a:t>
            </a:r>
          </a:p>
        </p:txBody>
      </p:sp>
      <p:sp>
        <p:nvSpPr>
          <p:cNvPr id="4" name="Slide Number Placeholder 3"/>
          <p:cNvSpPr>
            <a:spLocks noGrp="1"/>
          </p:cNvSpPr>
          <p:nvPr>
            <p:ph type="sldNum" sz="quarter" idx="10"/>
          </p:nvPr>
        </p:nvSpPr>
        <p:spPr/>
        <p:txBody>
          <a:bodyPr/>
          <a:lstStyle/>
          <a:p>
            <a:fld id="{CD5D8AE4-A521-4C93-931F-3604DC391183}" type="slidenum">
              <a:rPr lang="en-US" smtClean="0"/>
              <a:t>4</a:t>
            </a:fld>
            <a:endParaRPr lang="en-US"/>
          </a:p>
        </p:txBody>
      </p:sp>
    </p:spTree>
    <p:extLst>
      <p:ext uri="{BB962C8B-B14F-4D97-AF65-F5344CB8AC3E}">
        <p14:creationId xmlns:p14="http://schemas.microsoft.com/office/powerpoint/2010/main" val="37613591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formula at the top of</a:t>
            </a:r>
            <a:r>
              <a:rPr lang="en-US" baseline="0" dirty="0"/>
              <a:t> the slide is the formula presented in the Indicator reference sheet. It indicates that you should calculate the percentage of days in the reporting period (typically 6 months for an NSCA assessment) that a commodity is out of stock. However, these data are collected across a number of sites. Some of these sites may handle a particular tracer commodity, some may not. Some may have data for all 6 months, some may have data for less than 6 months.</a:t>
            </a:r>
          </a:p>
          <a:p>
            <a:endParaRPr lang="en-US" baseline="0" dirty="0"/>
          </a:p>
          <a:p>
            <a:r>
              <a:rPr lang="en-US" baseline="0" dirty="0"/>
              <a:t>The second formula details how to aggregate the data. It says first to calculate the results for each facility and each commodity, then to take the (sample weighted) average for each commodity across facilities, and finally to take an overall average across commodities.</a:t>
            </a:r>
          </a:p>
          <a:p>
            <a:endParaRPr lang="en-US" baseline="0" dirty="0"/>
          </a:p>
          <a:p>
            <a:r>
              <a:rPr lang="en-US" baseline="0" dirty="0"/>
              <a:t>To interpret the formula, start from the inner most parenthesis and work outward:</a:t>
            </a:r>
          </a:p>
          <a:p>
            <a:pPr marL="228600" indent="-228600">
              <a:buAutoNum type="arabicPeriod"/>
            </a:pPr>
            <a:r>
              <a:rPr lang="en-US" baseline="0" dirty="0"/>
              <a:t>The sigma (Greek letter) with a 6 at the top and an “m=1” at the bottom indicates to sum from month 1 through month six. The variables afterwards indicate what to sum. On the top of the fraction (</a:t>
            </a:r>
            <a:r>
              <a:rPr lang="en-US" baseline="0" dirty="0" err="1"/>
              <a:t>daysso</a:t>
            </a:r>
            <a:r>
              <a:rPr lang="en-US" baseline="-25000" dirty="0" err="1"/>
              <a:t>fmc</a:t>
            </a:r>
            <a:r>
              <a:rPr lang="en-US" baseline="0" dirty="0"/>
              <a:t> x </a:t>
            </a:r>
            <a:r>
              <a:rPr lang="en-US" baseline="0" dirty="0" err="1"/>
              <a:t>scupdated</a:t>
            </a:r>
            <a:r>
              <a:rPr lang="en-US" baseline="-25000" dirty="0" err="1"/>
              <a:t>fmc</a:t>
            </a:r>
            <a:r>
              <a:rPr lang="en-US" baseline="0" dirty="0"/>
              <a:t>), sum the number of days out of stock, if the stock card for that month is available. The subscript indicates that you do this for every facility, every month, and every tracer commodity. On the bottom of the fraction (</a:t>
            </a:r>
            <a:r>
              <a:rPr lang="en-US" baseline="0" dirty="0" err="1"/>
              <a:t>scupdated</a:t>
            </a:r>
            <a:r>
              <a:rPr lang="en-US" baseline="-25000" dirty="0" err="1"/>
              <a:t>fmc</a:t>
            </a:r>
            <a:r>
              <a:rPr lang="en-US" baseline="0" dirty="0"/>
              <a:t> x number of days in month m) you add together the number of days in a given month, provided that data were available for that month. Thus, the fraction produces the percentage of days a particular commodity was out of stock for each facility.</a:t>
            </a:r>
          </a:p>
          <a:p>
            <a:pPr marL="0" indent="0">
              <a:buNone/>
            </a:pPr>
            <a:endParaRPr lang="en-US" baseline="0" dirty="0"/>
          </a:p>
          <a:p>
            <a:pPr marL="0" indent="0">
              <a:buNone/>
            </a:pPr>
            <a:r>
              <a:rPr lang="en-US" baseline="0" dirty="0"/>
              <a:t>2. The percentage resulting from the inner parenthesis is then multiplied by the sample weight specific to each facility (more details on sample weights are provided in the sampling section). For example, if there were 3 facilities:</a:t>
            </a:r>
          </a:p>
          <a:p>
            <a:pPr marL="0" indent="0">
              <a:buNone/>
            </a:pPr>
            <a:endParaRPr lang="en-US" baseline="0" dirty="0"/>
          </a:p>
          <a:p>
            <a:pPr marL="0" indent="0">
              <a:buNone/>
            </a:pPr>
            <a:r>
              <a:rPr lang="en-US" baseline="0" dirty="0"/>
              <a:t>	</a:t>
            </a:r>
            <a:r>
              <a:rPr lang="en-US" u="sng" baseline="0" dirty="0"/>
              <a:t>Facility number</a:t>
            </a:r>
            <a:r>
              <a:rPr lang="en-US" u="none" baseline="0" dirty="0"/>
              <a:t>	</a:t>
            </a:r>
            <a:r>
              <a:rPr lang="en-US" u="sng" baseline="0" dirty="0"/>
              <a:t>Percentage of days out of stock</a:t>
            </a:r>
            <a:r>
              <a:rPr lang="en-US" u="none" baseline="0" dirty="0"/>
              <a:t>	</a:t>
            </a:r>
            <a:r>
              <a:rPr lang="en-US" u="sng" baseline="0" dirty="0"/>
              <a:t>Sample weight	</a:t>
            </a:r>
            <a:r>
              <a:rPr lang="en-US" u="none" baseline="0" dirty="0"/>
              <a:t>	</a:t>
            </a:r>
            <a:r>
              <a:rPr lang="en-US" u="sng" baseline="0" dirty="0"/>
              <a:t>Result</a:t>
            </a:r>
          </a:p>
          <a:p>
            <a:pPr marL="0" indent="0">
              <a:buNone/>
            </a:pPr>
            <a:r>
              <a:rPr lang="en-US" u="none" baseline="0" dirty="0"/>
              <a:t>	1		25%			2		25% x 2 = 0.5</a:t>
            </a:r>
          </a:p>
          <a:p>
            <a:pPr marL="0" indent="0">
              <a:buNone/>
            </a:pPr>
            <a:r>
              <a:rPr lang="en-US" u="none" baseline="0" dirty="0"/>
              <a:t>	2		50%			1.5		50% x 1.5 = 0.75</a:t>
            </a:r>
          </a:p>
          <a:p>
            <a:pPr marL="0" indent="0">
              <a:buNone/>
            </a:pPr>
            <a:r>
              <a:rPr lang="en-US" u="none" baseline="0" dirty="0"/>
              <a:t>	3		0%			2		0% x 2 = 0</a:t>
            </a:r>
          </a:p>
          <a:p>
            <a:pPr marL="0" indent="0">
              <a:buNone/>
            </a:pPr>
            <a:endParaRPr lang="en-US" u="none" baseline="0" dirty="0"/>
          </a:p>
          <a:p>
            <a:pPr marL="0" indent="0">
              <a:buNone/>
            </a:pPr>
            <a:r>
              <a:rPr lang="en-US" u="none" baseline="0" dirty="0"/>
              <a:t>3. The </a:t>
            </a:r>
            <a:r>
              <a:rPr lang="en-US" baseline="0" dirty="0"/>
              <a:t>sigma (Greek letter) with an ‘n’ at the top and an “f=1” indicates that you should sum the results across all facilities (of a particular type). In the example above: 0.5 + 0.75 + 0 = 1.25</a:t>
            </a:r>
          </a:p>
          <a:p>
            <a:pPr marL="0" indent="0">
              <a:buNone/>
            </a:pPr>
            <a:endParaRPr lang="en-US" baseline="0" dirty="0"/>
          </a:p>
          <a:p>
            <a:pPr marL="0" indent="0">
              <a:buNone/>
            </a:pPr>
            <a:r>
              <a:rPr lang="en-US" u="none" baseline="0" dirty="0"/>
              <a:t>4. This result is then divided by the number outside the bracket, which is a sum across facilities of the sample weight. In this case: 2 + 1.5 + 2 = 5.5.</a:t>
            </a:r>
          </a:p>
          <a:p>
            <a:pPr marL="0" indent="0">
              <a:buNone/>
            </a:pPr>
            <a:endParaRPr lang="en-US" u="none" baseline="0" dirty="0"/>
          </a:p>
          <a:p>
            <a:pPr marL="0" indent="0">
              <a:buNone/>
            </a:pPr>
            <a:r>
              <a:rPr lang="en-US" u="none" baseline="0" dirty="0"/>
              <a:t>5. Dividing gives you the result: the average days out of stock for one tracer commodity. In the example, 1.25 / 5.5 = 22.7% (the average number of days this commodity was out of stock over the six months of the assessment period.) Note that the sample weight produces a different result than if you simply took the straight average (i.e., (25%+50%+0%)/3 = 25%). The sample weighted average is the best estimate of the average of all facilities in the country, based on how the sample was constructed. 75% is simple the average of the sample (and is not the best estimate of the average for all facilities in a country).</a:t>
            </a:r>
          </a:p>
          <a:p>
            <a:pPr marL="0" indent="0">
              <a:buNone/>
            </a:pPr>
            <a:endParaRPr lang="en-US" u="none" baseline="0" dirty="0"/>
          </a:p>
          <a:p>
            <a:pPr marL="0" indent="0">
              <a:buNone/>
            </a:pPr>
            <a:r>
              <a:rPr lang="en-US" u="none" baseline="0" dirty="0"/>
              <a:t>6. Finally, you repeat this process for each of the tracer commodities. If there were ten tracer commodities, then you would do this 10 times. You can then take the simple average across the 10 tracer commodities to come to one overall average.</a:t>
            </a:r>
          </a:p>
          <a:p>
            <a:pPr marL="0" indent="0">
              <a:buNone/>
            </a:pPr>
            <a:endParaRPr lang="en-US" u="none" baseline="0" dirty="0"/>
          </a:p>
          <a:p>
            <a:pPr marL="0" indent="0">
              <a:buNone/>
            </a:pPr>
            <a:r>
              <a:rPr lang="en-US" u="none" baseline="0" dirty="0"/>
              <a:t>Why is this the recommended order for aggregation of data?</a:t>
            </a:r>
          </a:p>
          <a:p>
            <a:pPr marL="0" indent="0">
              <a:buNone/>
            </a:pPr>
            <a:r>
              <a:rPr lang="en-US" u="none" baseline="0" dirty="0"/>
              <a:t>In another example (for the sake of convenience, sample weights are omitted in the example - but the argument still applies [perhaps more so] if sample weights are included), suppose there were two facilities, one with all 6 months of data and one with 3 months of data:</a:t>
            </a:r>
          </a:p>
          <a:p>
            <a:pPr marL="0" indent="0">
              <a:buNone/>
            </a:pPr>
            <a:endParaRPr lang="en-US" u="none" baseline="0" dirty="0"/>
          </a:p>
          <a:p>
            <a:pPr marL="0" indent="0">
              <a:buNone/>
            </a:pPr>
            <a:r>
              <a:rPr lang="en-US" baseline="0" dirty="0"/>
              <a:t>	</a:t>
            </a:r>
            <a:r>
              <a:rPr lang="en-US" u="sng" baseline="0" dirty="0"/>
              <a:t>Facility number</a:t>
            </a:r>
            <a:r>
              <a:rPr lang="en-US" u="none" baseline="0" dirty="0"/>
              <a:t>	</a:t>
            </a:r>
            <a:r>
              <a:rPr lang="en-US" u="sng" baseline="0" dirty="0"/>
              <a:t>Number of days out of stock</a:t>
            </a:r>
            <a:r>
              <a:rPr lang="en-US" u="none" baseline="0" dirty="0"/>
              <a:t>		</a:t>
            </a:r>
            <a:r>
              <a:rPr lang="en-US" u="sng" baseline="0" dirty="0"/>
              <a:t>Number of days of observation</a:t>
            </a:r>
            <a:r>
              <a:rPr lang="en-US" u="none" baseline="0" dirty="0"/>
              <a:t>	</a:t>
            </a:r>
            <a:r>
              <a:rPr lang="en-US" u="sng" baseline="0" dirty="0"/>
              <a:t>Result</a:t>
            </a:r>
          </a:p>
          <a:p>
            <a:pPr marL="0" indent="0">
              <a:buNone/>
            </a:pPr>
            <a:r>
              <a:rPr lang="en-US" u="none" baseline="0" dirty="0"/>
              <a:t>	1		10			184			10 / 184 = 4.7%</a:t>
            </a:r>
          </a:p>
          <a:p>
            <a:pPr marL="0" indent="0">
              <a:buNone/>
            </a:pPr>
            <a:r>
              <a:rPr lang="en-US" u="none" baseline="0" dirty="0"/>
              <a:t>	2		8			92			8 / 92 = 8.7%</a:t>
            </a:r>
          </a:p>
          <a:p>
            <a:pPr marL="0" indent="0">
              <a:buNone/>
            </a:pPr>
            <a:endParaRPr lang="en-US" u="none" baseline="0" dirty="0"/>
          </a:p>
          <a:p>
            <a:pPr marL="0" indent="0">
              <a:buNone/>
            </a:pPr>
            <a:r>
              <a:rPr lang="en-US" u="none" baseline="0" dirty="0"/>
              <a:t>If we added down the columns first (e.g., (10+8)/(184+92)) the result would be 6.5% of days out of stock. If we calculate for each facility first, the result is 6.7% of days out of stock. The numbers are not quite the same. Doing the columns first gives facility number 1 more ‘weight’ in the final result than calculating for each facility first. However, the second facility had missing data, and did ‘worse’ (had a higher percentage of days out of stock) than the first facility. The two are potentially related – facilities that do ‘worse’ may (although maybe not) also be more likely to have missing data. If we add down the columns, we are, in effect, giving facilities with complete data more ‘weight’ than facilities with incomplete data. On the other hand, the second facility’s ‘percentage of days out of stock’ is less well measured than the first facilities because it is based on fewer months of data. Thus, there is a tradeoff – either we are allowing facilities with less precise data more weight, or we are allowing facilities with a potential ‘favorable’ bias more weight in the calculation.</a:t>
            </a:r>
          </a:p>
          <a:p>
            <a:pPr marL="0" indent="0">
              <a:buNone/>
            </a:pPr>
            <a:endParaRPr lang="en-US" u="none" baseline="0" dirty="0"/>
          </a:p>
          <a:p>
            <a:pPr marL="0" indent="0">
              <a:buNone/>
            </a:pPr>
            <a:r>
              <a:rPr lang="en-US" u="none" baseline="0" dirty="0"/>
              <a:t>For the NSCA, it is recommended to calculate the results for each facility first to counter against the potential bias presented by giving more weight to facilities with complete data. This is because the sample was drawn with the facility / site as the unit of analysis (and was not drawn with, e.g., the tracer commodity as the unit of analysis) so the approach is consistent with the sampling methodology.</a:t>
            </a:r>
          </a:p>
          <a:p>
            <a:pPr marL="0" indent="0">
              <a:buNone/>
            </a:pPr>
            <a:endParaRPr lang="en-US" u="none" dirty="0"/>
          </a:p>
        </p:txBody>
      </p:sp>
      <p:sp>
        <p:nvSpPr>
          <p:cNvPr id="4" name="Slide Number Placeholder 3"/>
          <p:cNvSpPr>
            <a:spLocks noGrp="1"/>
          </p:cNvSpPr>
          <p:nvPr>
            <p:ph type="sldNum" sz="quarter" idx="10"/>
          </p:nvPr>
        </p:nvSpPr>
        <p:spPr/>
        <p:txBody>
          <a:bodyPr/>
          <a:lstStyle/>
          <a:p>
            <a:fld id="{CD5D8AE4-A521-4C93-931F-3604DC391183}" type="slidenum">
              <a:rPr lang="en-US" smtClean="0"/>
              <a:t>5</a:t>
            </a:fld>
            <a:endParaRPr lang="en-US"/>
          </a:p>
        </p:txBody>
      </p:sp>
    </p:spTree>
    <p:extLst>
      <p:ext uri="{BB962C8B-B14F-4D97-AF65-F5344CB8AC3E}">
        <p14:creationId xmlns:p14="http://schemas.microsoft.com/office/powerpoint/2010/main" val="2331618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next section deals with presenting the results of the KPI analyses.</a:t>
            </a:r>
          </a:p>
        </p:txBody>
      </p:sp>
      <p:sp>
        <p:nvSpPr>
          <p:cNvPr id="4" name="Slide Number Placeholder 3"/>
          <p:cNvSpPr>
            <a:spLocks noGrp="1"/>
          </p:cNvSpPr>
          <p:nvPr>
            <p:ph type="sldNum" sz="quarter" idx="10"/>
          </p:nvPr>
        </p:nvSpPr>
        <p:spPr/>
        <p:txBody>
          <a:bodyPr/>
          <a:lstStyle/>
          <a:p>
            <a:fld id="{CD5D8AE4-A521-4C93-931F-3604DC391183}" type="slidenum">
              <a:rPr lang="en-US" smtClean="0"/>
              <a:t>6</a:t>
            </a:fld>
            <a:endParaRPr lang="en-US"/>
          </a:p>
        </p:txBody>
      </p:sp>
    </p:spTree>
    <p:extLst>
      <p:ext uri="{BB962C8B-B14F-4D97-AF65-F5344CB8AC3E}">
        <p14:creationId xmlns:p14="http://schemas.microsoft.com/office/powerpoint/2010/main" val="15338175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a:t>
            </a:r>
            <a:r>
              <a:rPr lang="en-US" baseline="0" dirty="0"/>
              <a:t> with the CMM analysis, a dashboard can be constructed for the KPI results. </a:t>
            </a:r>
            <a:r>
              <a:rPr lang="en-US" dirty="0"/>
              <a:t>The</a:t>
            </a:r>
            <a:r>
              <a:rPr lang="en-US" baseline="0" dirty="0"/>
              <a:t> heat map goes from red to green – green being aspirational performance standards set for a particular country. These can be modified in the KPI analysis workbooks to suit the needs of a particular assessment. The idea is not to ‘blame’ a country for not meeting performance standards (indeed, if performance standards are being met, for some indicators this might mean that their goals need to be more ambitious) but to highlight on which performance indicators countries are doing better / worse relative to the standard.</a:t>
            </a:r>
          </a:p>
          <a:p>
            <a:endParaRPr lang="en-US" baseline="0" dirty="0"/>
          </a:p>
          <a:p>
            <a:r>
              <a:rPr lang="en-US" baseline="0" dirty="0"/>
              <a:t>While the CMM analysis also has bubble graphs, these visualizations do not work for KPIs because not all KPIs are measured on the same scale. Colors in the heat map can be altered if, for example, the assessment team wants to be cognizant of color blindness.</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E3A3E85-43D4-CA4F-87E4-4813A8F8E6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379974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Part of doing</a:t>
            </a:r>
            <a:r>
              <a:rPr lang="en-US" baseline="0" dirty="0"/>
              <a:t> an assessment may include researching and/or updating the performance standards for each KPI in a country. Countries ideally would have goals for, minimally, the core KPIs that they are trying to reach over time.</a:t>
            </a:r>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8</a:t>
            </a:fld>
            <a:endParaRPr lang="en-US"/>
          </a:p>
        </p:txBody>
      </p:sp>
    </p:spTree>
    <p:extLst>
      <p:ext uri="{BB962C8B-B14F-4D97-AF65-F5344CB8AC3E}">
        <p14:creationId xmlns:p14="http://schemas.microsoft.com/office/powerpoint/2010/main" val="42612791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Radial graphs can be used as well to present overall scores for a single</a:t>
            </a:r>
            <a:r>
              <a:rPr lang="en-US" baseline="0" dirty="0"/>
              <a:t> KPI across different tracer commodities. Radial graphs can have the lines be different tracer commodities (as above).</a:t>
            </a:r>
            <a:endParaRPr lang="en-US" dirty="0"/>
          </a:p>
          <a:p>
            <a:endParaRPr lang="en-US" dirty="0"/>
          </a:p>
        </p:txBody>
      </p:sp>
      <p:sp>
        <p:nvSpPr>
          <p:cNvPr id="4" name="Slide Number Placeholder 3"/>
          <p:cNvSpPr>
            <a:spLocks noGrp="1"/>
          </p:cNvSpPr>
          <p:nvPr>
            <p:ph type="sldNum" sz="quarter" idx="10"/>
          </p:nvPr>
        </p:nvSpPr>
        <p:spPr/>
        <p:txBody>
          <a:bodyPr/>
          <a:lstStyle/>
          <a:p>
            <a:fld id="{CD5D8AE4-A521-4C93-931F-3604DC391183}" type="slidenum">
              <a:rPr lang="en-US" smtClean="0"/>
              <a:t>9</a:t>
            </a:fld>
            <a:endParaRPr lang="en-US"/>
          </a:p>
        </p:txBody>
      </p:sp>
    </p:spTree>
    <p:extLst>
      <p:ext uri="{BB962C8B-B14F-4D97-AF65-F5344CB8AC3E}">
        <p14:creationId xmlns:p14="http://schemas.microsoft.com/office/powerpoint/2010/main" val="103485050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40C00456-721A-A94C-800A-D5E7EE91C160}" type="datetime1">
              <a:rPr lang="en-US" smtClean="0"/>
              <a:pPr/>
              <a:t>10/31/2019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87509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10/31/2019</a:t>
            </a:fld>
            <a:endParaRPr lang="en-US" dirty="0">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893003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10/31/2019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13378594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10/31/2019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6166158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10/31/2019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6041089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10/31/2019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8060627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10/31/2019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526539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10/31/2019</a:t>
            </a:fld>
            <a:endParaRPr lang="en-US" dirty="0">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696799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F4168E2-91C5-9646-9F53-5B4E70AF759D}" type="datetime1">
              <a:rPr lang="en-US" smtClean="0"/>
              <a:pPr/>
              <a:t>10/31/2019</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057703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10/31/2019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2783288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pPr/>
              <a:t>10/31/2019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236673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10/31/2019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957564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10/31/2019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19822136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10/31/2019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4255072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10/31/2019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3767216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10/31/2019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0058535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10/31/2019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0264233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10/31/2019</a:t>
            </a:fld>
            <a:endParaRPr lang="en-US" dirty="0">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853977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10/31/2019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3603742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10/31/2019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066000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10/31/2019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0817725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10/31/2019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4092031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pPr/>
              <a:t>10/31/2019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7956342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10/31/2019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72482645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solidFill>
                  <a:srgbClr val="FFFFFF"/>
                </a:solidFill>
              </a:rPr>
              <a:pPr/>
              <a:t>10/31/2019</a:t>
            </a:fld>
            <a:endParaRPr lang="en-US" dirty="0">
              <a:solidFill>
                <a:srgbClr val="FFFFFF"/>
              </a:solidFill>
            </a:endParaRP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42293348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8075974A-5553-4B27-B825-3E7107E8D77E}"/>
              </a:ext>
            </a:extLst>
          </p:cNvPr>
          <p:cNvSpPr>
            <a:spLocks noGrp="1"/>
          </p:cNvSpPr>
          <p:nvPr>
            <p:ph type="dt" sz="half" idx="10"/>
          </p:nvPr>
        </p:nvSpPr>
        <p:spPr/>
        <p:txBody>
          <a:bodyPr/>
          <a:lstStyle>
            <a:lvl1pPr>
              <a:defRPr/>
            </a:lvl1pPr>
          </a:lstStyle>
          <a:p>
            <a:fld id="{F0A3DA55-F83E-44C7-A024-E0525CCB30FC}" type="datetime1">
              <a:rPr lang="en-US" altLang="en-US"/>
              <a:pPr/>
              <a:t>10/31/2019</a:t>
            </a:fld>
            <a:endParaRPr lang="en-US" altLang="en-US" dirty="0"/>
          </a:p>
        </p:txBody>
      </p:sp>
      <p:sp>
        <p:nvSpPr>
          <p:cNvPr id="5" name="Footer Placeholder 4">
            <a:extLst>
              <a:ext uri="{FF2B5EF4-FFF2-40B4-BE49-F238E27FC236}">
                <a16:creationId xmlns:a16="http://schemas.microsoft.com/office/drawing/2014/main"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10940136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5F0EBC-92C8-4174-9B47-7B5E190ECB45}"/>
              </a:ext>
            </a:extLst>
          </p:cNvPr>
          <p:cNvSpPr>
            <a:spLocks noGrp="1"/>
          </p:cNvSpPr>
          <p:nvPr>
            <p:ph type="dt" sz="half" idx="10"/>
          </p:nvPr>
        </p:nvSpPr>
        <p:spPr/>
        <p:txBody>
          <a:bodyPr/>
          <a:lstStyle>
            <a:lvl1pPr>
              <a:defRPr/>
            </a:lvl1pPr>
          </a:lstStyle>
          <a:p>
            <a:fld id="{BD85ABCD-CA88-4EB0-AC8C-4E27DE4E54EB}" type="datetime1">
              <a:rPr lang="en-US" altLang="en-US"/>
              <a:pPr/>
              <a:t>10/31/2019</a:t>
            </a:fld>
            <a:endParaRPr lang="en-US" altLang="en-US" dirty="0"/>
          </a:p>
        </p:txBody>
      </p:sp>
      <p:sp>
        <p:nvSpPr>
          <p:cNvPr id="5" name="Footer Placeholder 4">
            <a:extLst>
              <a:ext uri="{FF2B5EF4-FFF2-40B4-BE49-F238E27FC236}">
                <a16:creationId xmlns:a16="http://schemas.microsoft.com/office/drawing/2014/main" id="{793BA238-5BB9-4F1F-BDD2-35416B0E56FB}"/>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id="{20C0BEF9-AAC9-43CC-904E-E90DB5CA2DD1}"/>
              </a:ext>
            </a:extLst>
          </p:cNvPr>
          <p:cNvSpPr>
            <a:spLocks noGrp="1"/>
          </p:cNvSpPr>
          <p:nvPr>
            <p:ph type="sldNum" sz="quarter" idx="12"/>
          </p:nvPr>
        </p:nvSpPr>
        <p:spPr/>
        <p:txBody>
          <a:bodyPr/>
          <a:lstStyle>
            <a:lvl1pPr>
              <a:defRPr/>
            </a:lvl1pPr>
          </a:lstStyle>
          <a:p>
            <a:fld id="{26786EFC-A179-4CA6-8D4B-567A0ECBA9D6}" type="slidenum">
              <a:rPr lang="en-US" altLang="en-US"/>
              <a:pPr/>
              <a:t>‹#›</a:t>
            </a:fld>
            <a:endParaRPr lang="en-US" altLang="en-US" dirty="0"/>
          </a:p>
        </p:txBody>
      </p:sp>
    </p:spTree>
    <p:extLst>
      <p:ext uri="{BB962C8B-B14F-4D97-AF65-F5344CB8AC3E}">
        <p14:creationId xmlns:p14="http://schemas.microsoft.com/office/powerpoint/2010/main" val="414822644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Red/Gray Title Only">
  <p:cSld name="4_Red/Gray Title Only">
    <p:bg>
      <p:bgPr>
        <a:solidFill>
          <a:srgbClr val="E7E7E5"/>
        </a:solidFill>
        <a:effectLst/>
      </p:bgPr>
    </p:bg>
    <p:spTree>
      <p:nvGrpSpPr>
        <p:cNvPr id="1" name="Shape 64"/>
        <p:cNvGrpSpPr/>
        <p:nvPr/>
      </p:nvGrpSpPr>
      <p:grpSpPr>
        <a:xfrm>
          <a:off x="0" y="0"/>
          <a:ext cx="0" cy="0"/>
          <a:chOff x="0" y="0"/>
          <a:chExt cx="0" cy="0"/>
        </a:xfrm>
      </p:grpSpPr>
      <p:sp>
        <p:nvSpPr>
          <p:cNvPr id="65" name="Shape 65"/>
          <p:cNvSpPr>
            <a:spLocks noGrp="1"/>
          </p:cNvSpPr>
          <p:nvPr>
            <p:ph type="pic" idx="2"/>
          </p:nvPr>
        </p:nvSpPr>
        <p:spPr>
          <a:xfrm>
            <a:off x="203200" y="203682"/>
            <a:ext cx="5892800" cy="6450634"/>
          </a:xfrm>
          <a:prstGeom prst="rect">
            <a:avLst/>
          </a:prstGeom>
          <a:solidFill>
            <a:schemeClr val="lt1"/>
          </a:solidFill>
          <a:ln>
            <a:noFill/>
          </a:ln>
        </p:spPr>
        <p:txBody>
          <a:bodyPr spcFirstLastPara="1" wrap="square" lIns="91425" tIns="91425" rIns="91425" bIns="91425" anchor="t" anchorCtr="0"/>
          <a:lstStyle>
            <a:lvl1pPr marL="0" marR="0" lvl="0" indent="0" algn="l" rtl="0">
              <a:lnSpc>
                <a:spcPct val="100000"/>
              </a:lnSpc>
              <a:spcBef>
                <a:spcPts val="317"/>
              </a:spcBef>
              <a:spcAft>
                <a:spcPts val="0"/>
              </a:spcAft>
              <a:buClr>
                <a:srgbClr val="6C6463"/>
              </a:buClr>
              <a:buSzPts val="1000"/>
              <a:buNone/>
              <a:defRPr sz="1323" b="0" i="0" u="none" strike="noStrike" cap="none">
                <a:solidFill>
                  <a:srgbClr val="6C6463"/>
                </a:solidFill>
              </a:defRPr>
            </a:lvl1pPr>
            <a:lvl2pPr marL="905009" marR="0" lvl="1" indent="-266672" algn="l" rtl="0">
              <a:spcBef>
                <a:spcPts val="0"/>
              </a:spcBef>
              <a:spcAft>
                <a:spcPts val="0"/>
              </a:spcAft>
              <a:buClr>
                <a:srgbClr val="6C6463"/>
              </a:buClr>
              <a:buSzPts val="1000"/>
              <a:buChar char="–"/>
              <a:defRPr sz="1323" b="0" i="0" u="none" strike="noStrike" cap="none">
                <a:solidFill>
                  <a:srgbClr val="6C6463"/>
                </a:solidFill>
              </a:defRPr>
            </a:lvl2pPr>
            <a:lvl3pPr marL="1209477" marR="0" lvl="2" indent="-251974" algn="l" rtl="0">
              <a:spcBef>
                <a:spcPts val="1058"/>
              </a:spcBef>
              <a:spcAft>
                <a:spcPts val="0"/>
              </a:spcAft>
              <a:buClr>
                <a:srgbClr val="6C6463"/>
              </a:buClr>
              <a:buSzPts val="1000"/>
              <a:buChar char="•"/>
              <a:defRPr sz="1323" b="0" i="0" u="none" strike="noStrike" cap="none">
                <a:solidFill>
                  <a:srgbClr val="6C6463"/>
                </a:solidFill>
              </a:defRPr>
            </a:lvl3pPr>
            <a:lvl4pPr marL="1516046" marR="0" lvl="3" indent="-256174" algn="l" rtl="0">
              <a:spcBef>
                <a:spcPts val="423"/>
              </a:spcBef>
              <a:spcAft>
                <a:spcPts val="0"/>
              </a:spcAft>
              <a:buClr>
                <a:srgbClr val="6C6463"/>
              </a:buClr>
              <a:buSzPts val="1000"/>
              <a:buChar char="–"/>
              <a:defRPr sz="1323" b="0" i="0" u="none" strike="noStrike" cap="none">
                <a:solidFill>
                  <a:srgbClr val="6C6463"/>
                </a:solidFill>
              </a:defRPr>
            </a:lvl4pPr>
            <a:lvl5pPr marL="1660932" marR="0" lvl="4" indent="-283470" algn="l" rtl="0">
              <a:spcBef>
                <a:spcPts val="370"/>
              </a:spcBef>
              <a:spcAft>
                <a:spcPts val="0"/>
              </a:spcAft>
              <a:buClr>
                <a:srgbClr val="6C6463"/>
              </a:buClr>
              <a:buSzPts val="1000"/>
              <a:buChar char="»"/>
              <a:defRPr sz="1323" b="0" i="0" u="none" strike="noStrike" cap="none">
                <a:solidFill>
                  <a:srgbClr val="6C6463"/>
                </a:solidFill>
              </a:defRPr>
            </a:lvl5pPr>
            <a:lvl6pPr marL="3326061" marR="0" lvl="5" indent="-218378" algn="l" rtl="0">
              <a:spcBef>
                <a:spcPts val="529"/>
              </a:spcBef>
              <a:spcAft>
                <a:spcPts val="0"/>
              </a:spcAft>
              <a:buClr>
                <a:schemeClr val="dk1"/>
              </a:buClr>
              <a:buSzPts val="1000"/>
              <a:buChar char="•"/>
              <a:defRPr sz="1323" b="0" i="0" u="none" strike="noStrike" cap="none">
                <a:solidFill>
                  <a:schemeClr val="dk1"/>
                </a:solidFill>
              </a:defRPr>
            </a:lvl6pPr>
            <a:lvl7pPr marL="3930800" marR="0" lvl="6" indent="-218378" algn="l" rtl="0">
              <a:spcBef>
                <a:spcPts val="529"/>
              </a:spcBef>
              <a:spcAft>
                <a:spcPts val="0"/>
              </a:spcAft>
              <a:buClr>
                <a:schemeClr val="dk1"/>
              </a:buClr>
              <a:buSzPts val="1000"/>
              <a:buChar char="•"/>
              <a:defRPr sz="1323" b="0" i="0" u="none" strike="noStrike" cap="none">
                <a:solidFill>
                  <a:schemeClr val="dk1"/>
                </a:solidFill>
              </a:defRPr>
            </a:lvl7pPr>
            <a:lvl8pPr marL="4535538" marR="0" lvl="7" indent="-218378" algn="l" rtl="0">
              <a:spcBef>
                <a:spcPts val="529"/>
              </a:spcBef>
              <a:spcAft>
                <a:spcPts val="0"/>
              </a:spcAft>
              <a:buClr>
                <a:schemeClr val="dk1"/>
              </a:buClr>
              <a:buSzPts val="1000"/>
              <a:buChar char="•"/>
              <a:defRPr sz="1323" b="0" i="0" u="none" strike="noStrike" cap="none">
                <a:solidFill>
                  <a:schemeClr val="dk1"/>
                </a:solidFill>
              </a:defRPr>
            </a:lvl8pPr>
            <a:lvl9pPr marL="5140277" marR="0" lvl="8" indent="-218378" algn="l" rtl="0">
              <a:spcBef>
                <a:spcPts val="529"/>
              </a:spcBef>
              <a:spcAft>
                <a:spcPts val="0"/>
              </a:spcAft>
              <a:buClr>
                <a:schemeClr val="dk1"/>
              </a:buClr>
              <a:buSzPts val="1000"/>
              <a:buChar char="•"/>
              <a:defRPr sz="1323" b="0" i="0" u="none" strike="noStrike" cap="none">
                <a:solidFill>
                  <a:schemeClr val="dk1"/>
                </a:solidFill>
              </a:defRPr>
            </a:lvl9pPr>
          </a:lstStyle>
          <a:p>
            <a:endParaRPr dirty="0"/>
          </a:p>
        </p:txBody>
      </p:sp>
      <p:sp>
        <p:nvSpPr>
          <p:cNvPr id="66" name="Shape 66"/>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67" name="Shape 67"/>
          <p:cNvSpPr txBox="1">
            <a:spLocks noGrp="1"/>
          </p:cNvSpPr>
          <p:nvPr>
            <p:ph type="title"/>
          </p:nvPr>
        </p:nvSpPr>
        <p:spPr>
          <a:xfrm>
            <a:off x="6502805" y="2894860"/>
            <a:ext cx="5181195" cy="1107995"/>
          </a:xfrm>
          <a:prstGeom prst="rect">
            <a:avLst/>
          </a:prstGeom>
          <a:noFill/>
          <a:ln>
            <a:noFill/>
          </a:ln>
        </p:spPr>
        <p:txBody>
          <a:bodyPr spcFirstLastPara="1" wrap="square" lIns="91425" tIns="91425" rIns="91425" bIns="91425" anchor="ctr" anchorCtr="0"/>
          <a:lstStyle>
            <a:lvl1pPr marL="0" marR="0" lvl="0" indent="0" algn="l" rtl="0">
              <a:spcBef>
                <a:spcPts val="0"/>
              </a:spcBef>
              <a:spcAft>
                <a:spcPts val="0"/>
              </a:spcAft>
              <a:buClr>
                <a:srgbClr val="BA0C2F"/>
              </a:buClr>
              <a:buSzPts val="1400"/>
              <a:buNone/>
              <a:defRPr sz="3174" b="0" i="0" u="none" strike="noStrike" cap="none">
                <a:solidFill>
                  <a:srgbClr val="BA0C2F"/>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5818442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2_Red/Gray 1 Content">
  <p:cSld name="4_Red/Gray 1 Content">
    <p:bg>
      <p:bgPr>
        <a:solidFill>
          <a:srgbClr val="E7E7E5"/>
        </a:solidFill>
        <a:effectLst/>
      </p:bgPr>
    </p:bg>
    <p:spTree>
      <p:nvGrpSpPr>
        <p:cNvPr id="1" name="Shape 108"/>
        <p:cNvGrpSpPr/>
        <p:nvPr/>
      </p:nvGrpSpPr>
      <p:grpSpPr>
        <a:xfrm>
          <a:off x="0" y="0"/>
          <a:ext cx="0" cy="0"/>
          <a:chOff x="0" y="0"/>
          <a:chExt cx="0" cy="0"/>
        </a:xfrm>
      </p:grpSpPr>
      <p:sp>
        <p:nvSpPr>
          <p:cNvPr id="109" name="Shape 109"/>
          <p:cNvSpPr txBox="1">
            <a:spLocks noGrp="1"/>
          </p:cNvSpPr>
          <p:nvPr>
            <p:ph type="sldNum" idx="12"/>
          </p:nvPr>
        </p:nvSpPr>
        <p:spPr>
          <a:xfrm>
            <a:off x="9144000" y="6406192"/>
            <a:ext cx="2844800" cy="246026"/>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dirty="0"/>
          </a:p>
        </p:txBody>
      </p:sp>
      <p:sp>
        <p:nvSpPr>
          <p:cNvPr id="110" name="Shape 110"/>
          <p:cNvSpPr txBox="1">
            <a:spLocks noGrp="1"/>
          </p:cNvSpPr>
          <p:nvPr>
            <p:ph type="title"/>
          </p:nvPr>
        </p:nvSpPr>
        <p:spPr>
          <a:xfrm>
            <a:off x="914805" y="903315"/>
            <a:ext cx="10363200" cy="610653"/>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
        <p:nvSpPr>
          <p:cNvPr id="111" name="Shape 111"/>
          <p:cNvSpPr txBox="1">
            <a:spLocks noGrp="1"/>
          </p:cNvSpPr>
          <p:nvPr>
            <p:ph type="body" idx="1"/>
          </p:nvPr>
        </p:nvSpPr>
        <p:spPr>
          <a:xfrm>
            <a:off x="914400" y="1715549"/>
            <a:ext cx="10363200" cy="4233230"/>
          </a:xfrm>
          <a:prstGeom prst="rect">
            <a:avLst/>
          </a:prstGeom>
          <a:noFill/>
          <a:ln>
            <a:noFill/>
          </a:ln>
        </p:spPr>
        <p:txBody>
          <a:bodyPr spcFirstLastPara="1" wrap="square" lIns="91425" tIns="91425" rIns="91425" bIns="91425" anchor="t" anchorCtr="0"/>
          <a:lstStyle>
            <a:lvl1pPr marL="604738" marR="0" lvl="0" indent="-470352" algn="l" rtl="0">
              <a:lnSpc>
                <a:spcPct val="100000"/>
              </a:lnSpc>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423"/>
              </a:spcBef>
              <a:spcAft>
                <a:spcPts val="0"/>
              </a:spcAft>
              <a:buClr>
                <a:srgbClr val="6C6463"/>
              </a:buClr>
              <a:buSzPts val="1400"/>
              <a:buChar char="–"/>
              <a:defRPr b="0" i="0" u="none" strike="noStrike" cap="none">
                <a:solidFill>
                  <a:srgbClr val="6C6463"/>
                </a:solidFill>
              </a:defRPr>
            </a:lvl4pPr>
            <a:lvl5pPr marL="3023692" marR="0" lvl="4" indent="-403159" algn="l" rtl="0">
              <a:spcBef>
                <a:spcPts val="370"/>
              </a:spcBef>
              <a:spcAft>
                <a:spcPts val="0"/>
              </a:spcAft>
              <a:buClr>
                <a:srgbClr val="6C6463"/>
              </a:buClr>
              <a:buSzPts val="1200"/>
              <a:buChar char="»"/>
              <a:defRPr b="0" i="0" u="none" strike="noStrike" cap="none">
                <a:solidFill>
                  <a:srgbClr val="6C6463"/>
                </a:solidFill>
              </a:defRPr>
            </a:lvl5pPr>
            <a:lvl6pPr marL="3628431" marR="0" lvl="5" indent="-403159" algn="l" rtl="0">
              <a:spcBef>
                <a:spcPts val="529"/>
              </a:spcBef>
              <a:spcAft>
                <a:spcPts val="0"/>
              </a:spcAft>
              <a:buClr>
                <a:srgbClr val="6C6463"/>
              </a:buClr>
              <a:buSzPts val="1200"/>
              <a:buChar char="•"/>
              <a:defRPr b="0" i="0" u="none" strike="noStrike" cap="none">
                <a:solidFill>
                  <a:srgbClr val="6C6463"/>
                </a:solidFill>
              </a:defRPr>
            </a:lvl6pPr>
            <a:lvl7pPr marL="4233169" marR="0" lvl="6" indent="-403159" algn="l" rtl="0">
              <a:spcBef>
                <a:spcPts val="529"/>
              </a:spcBef>
              <a:spcAft>
                <a:spcPts val="0"/>
              </a:spcAft>
              <a:buClr>
                <a:srgbClr val="6C6463"/>
              </a:buClr>
              <a:buSzPts val="1200"/>
              <a:buChar char="•"/>
              <a:defRPr b="0" i="0" u="none" strike="noStrike" cap="none">
                <a:solidFill>
                  <a:srgbClr val="6C6463"/>
                </a:solidFill>
              </a:defRPr>
            </a:lvl7pPr>
            <a:lvl8pPr marL="4837908" marR="0" lvl="7" indent="-403159" algn="l" rtl="0">
              <a:spcBef>
                <a:spcPts val="529"/>
              </a:spcBef>
              <a:spcAft>
                <a:spcPts val="0"/>
              </a:spcAft>
              <a:buClr>
                <a:srgbClr val="6C6463"/>
              </a:buClr>
              <a:buSzPts val="1200"/>
              <a:buChar char="•"/>
              <a:defRPr b="0" i="0" u="none" strike="noStrike" cap="none">
                <a:solidFill>
                  <a:srgbClr val="6C6463"/>
                </a:solidFill>
              </a:defRPr>
            </a:lvl8pPr>
            <a:lvl9pPr marL="5442646" marR="0" lvl="8" indent="-403159" algn="l" rtl="0">
              <a:spcBef>
                <a:spcPts val="529"/>
              </a:spcBef>
              <a:spcAft>
                <a:spcPts val="0"/>
              </a:spcAft>
              <a:buClr>
                <a:srgbClr val="6C6463"/>
              </a:buClr>
              <a:buSzPts val="1200"/>
              <a:buChar char="•"/>
              <a:defRPr b="0" i="0" u="none" strike="noStrike" cap="none">
                <a:solidFill>
                  <a:srgbClr val="6C6463"/>
                </a:solidFill>
              </a:defRPr>
            </a:lvl9pPr>
          </a:lstStyle>
          <a:p>
            <a:endParaRPr/>
          </a:p>
        </p:txBody>
      </p:sp>
    </p:spTree>
    <p:extLst>
      <p:ext uri="{BB962C8B-B14F-4D97-AF65-F5344CB8AC3E}">
        <p14:creationId xmlns:p14="http://schemas.microsoft.com/office/powerpoint/2010/main" val="5799688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10/31/2019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8140412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10/31/2019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9994465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pPr/>
              <a:t>10/31/2019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1950123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pPr/>
              <a:t>10/31/2019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8480038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10/31/2019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0151549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10/31/2019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2285039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pPr defTabSz="604738"/>
            <a:fld id="{7C017F59-29DA-6F48-B92A-5AD511CC2D63}" type="datetime1">
              <a:rPr lang="en-US" smtClean="0"/>
              <a:pPr defTabSz="604738"/>
              <a:t>10/31/2019</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pPr defTabSz="604738"/>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pPr defTabSz="604738"/>
            <a:fld id="{42782948-4DBE-204D-AB9E-B65E067054AE}" type="slidenum">
              <a:rPr lang="en-US" smtClean="0"/>
              <a:pPr defTabSz="604738"/>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4738"/>
            <a:endParaRPr lang="en-US" sz="2381" dirty="0">
              <a:solidFill>
                <a:srgbClr val="FFFFFF"/>
              </a:solidFill>
              <a:cs typeface="Gill Sans MT"/>
            </a:endParaRPr>
          </a:p>
        </p:txBody>
      </p:sp>
    </p:spTree>
    <p:extLst>
      <p:ext uri="{BB962C8B-B14F-4D97-AF65-F5344CB8AC3E}">
        <p14:creationId xmlns:p14="http://schemas.microsoft.com/office/powerpoint/2010/main" val="55168021"/>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 id="2147483757" r:id="rId15"/>
    <p:sldLayoutId id="2147483758" r:id="rId16"/>
    <p:sldLayoutId id="2147483759" r:id="rId17"/>
    <p:sldLayoutId id="2147483760" r:id="rId18"/>
    <p:sldLayoutId id="2147483761" r:id="rId19"/>
    <p:sldLayoutId id="2147483762" r:id="rId20"/>
    <p:sldLayoutId id="2147483763" r:id="rId21"/>
    <p:sldLayoutId id="2147483764" r:id="rId22"/>
    <p:sldLayoutId id="2147483765" r:id="rId23"/>
    <p:sldLayoutId id="2147483766" r:id="rId24"/>
    <p:sldLayoutId id="2147483767" r:id="rId25"/>
    <p:sldLayoutId id="2147483768" r:id="rId26"/>
    <p:sldLayoutId id="2147483769" r:id="rId27"/>
    <p:sldLayoutId id="2147483770" r:id="rId28"/>
    <p:sldLayoutId id="2147483771" r:id="rId29"/>
    <p:sldLayoutId id="2147483772" r:id="rId30"/>
    <p:sldLayoutId id="2147483773" r:id="rId31"/>
    <p:sldLayoutId id="2147483774" r:id="rId32"/>
    <p:sldLayoutId id="2147483775" r:id="rId33"/>
    <p:sldLayoutId id="2147483776" r:id="rId34"/>
    <p:sldLayoutId id="2147483777" r:id="rId35"/>
  </p:sldLayoutIdLst>
  <p:hf hdr="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3.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3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3.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4.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7.xml"/><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E1A8982-A8FE-434C-841B-957CA43B7779}"/>
              </a:ext>
            </a:extLst>
          </p:cNvPr>
          <p:cNvSpPr/>
          <p:nvPr/>
        </p:nvSpPr>
        <p:spPr>
          <a:xfrm>
            <a:off x="-5125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61" b="0" i="0" u="none" strike="noStrike" kern="0" cap="none" spc="0" normalizeH="0" baseline="0" noProof="0" dirty="0">
              <a:ln>
                <a:noFill/>
              </a:ln>
              <a:solidFill>
                <a:sysClr val="windowText" lastClr="000000"/>
              </a:solidFill>
              <a:effectLst/>
              <a:uLnTx/>
              <a:uFillTx/>
              <a:latin typeface="Gill Sans MT"/>
              <a:ea typeface="+mn-ea"/>
              <a:cs typeface="+mn-cs"/>
            </a:endParaRPr>
          </a:p>
        </p:txBody>
      </p:sp>
      <p:cxnSp>
        <p:nvCxnSpPr>
          <p:cNvPr id="6" name="Straight Connector 5">
            <a:extLst>
              <a:ext uri="{FF2B5EF4-FFF2-40B4-BE49-F238E27FC236}">
                <a16:creationId xmlns:a16="http://schemas.microsoft.com/office/drawing/2014/main"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id="{65F477E9-DF8E-4C9C-9F9D-9EA894096F0D}"/>
              </a:ext>
            </a:extLst>
          </p:cNvPr>
          <p:cNvSpPr>
            <a:spLocks noGrp="1"/>
          </p:cNvSpPr>
          <p:nvPr/>
        </p:nvSpPr>
        <p:spPr>
          <a:xfrm>
            <a:off x="2362201" y="1479551"/>
            <a:ext cx="8317522" cy="246221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marL="0" marR="0" lvl="0" indent="0" algn="l" defTabSz="457200" rtl="0" eaLnBrk="1" fontAlgn="auto" latinLnBrk="0" hangingPunct="1">
              <a:lnSpc>
                <a:spcPct val="80000"/>
              </a:lnSpc>
              <a:spcBef>
                <a:spcPts val="0"/>
              </a:spcBef>
              <a:spcAft>
                <a:spcPts val="0"/>
              </a:spcAft>
              <a:buClrTx/>
              <a:buSzTx/>
              <a:buFontTx/>
              <a:buNone/>
              <a:tabLst/>
              <a:defRPr/>
            </a:pPr>
            <a:r>
              <a:rPr kumimoji="0" lang="en-US" altLang="en-US" sz="3200" b="0" i="0" u="none" strike="noStrike" kern="1200" cap="none" spc="0" normalizeH="0" baseline="0" noProof="0" dirty="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marL="0" marR="0" lvl="0" indent="0" algn="l" defTabSz="457200" rtl="0" eaLnBrk="1" fontAlgn="auto" latinLnBrk="0" hangingPunct="1">
              <a:lnSpc>
                <a:spcPct val="80000"/>
              </a:lnSpc>
              <a:spcBef>
                <a:spcPts val="0"/>
              </a:spcBef>
              <a:spcAft>
                <a:spcPts val="0"/>
              </a:spcAft>
              <a:buClrTx/>
              <a:buSzTx/>
              <a:buFontTx/>
              <a:buNone/>
              <a:tabLst/>
              <a:defRPr/>
            </a:pPr>
            <a:endParaRPr kumimoji="0" lang="en-US" altLang="en-US" sz="3200" b="0" i="0" u="none" strike="noStrike" kern="1200" cap="none" spc="0" normalizeH="0" baseline="0" noProof="0" dirty="0">
              <a:ln>
                <a:noFill/>
              </a:ln>
              <a:solidFill>
                <a:srgbClr val="FFFFFF"/>
              </a:solidFill>
              <a:effectLst/>
              <a:uLnTx/>
              <a:uFillTx/>
              <a:latin typeface="Gill Sans MT" panose="020B0502020104020203" pitchFamily="34" charset="0"/>
              <a:ea typeface="Gill Sans MT" panose="020B0502020104020203" pitchFamily="34" charset="0"/>
              <a:cs typeface="Gill Sans MT" panose="020B0502020104020203" pitchFamily="34" charset="0"/>
            </a:endParaRPr>
          </a:p>
          <a:p>
            <a:pPr marL="0" marR="0" lvl="0" indent="0" algn="l" defTabSz="457200" rtl="0" eaLnBrk="1" fontAlgn="auto" latinLnBrk="0" hangingPunct="1">
              <a:lnSpc>
                <a:spcPct val="80000"/>
              </a:lnSpc>
              <a:spcBef>
                <a:spcPts val="0"/>
              </a:spcBef>
              <a:spcAft>
                <a:spcPts val="0"/>
              </a:spcAft>
              <a:buClrTx/>
              <a:buSzTx/>
              <a:buFontTx/>
              <a:buNone/>
              <a:tabLst/>
              <a:defRPr/>
            </a:pPr>
            <a:r>
              <a:rPr kumimoji="0" lang="en-US" altLang="en-US" sz="3200" b="0" i="0" u="none" strike="noStrike" kern="1200" cap="none" spc="0" normalizeH="0" baseline="0" noProof="0" dirty="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rPr>
              <a:t>Day 3:  KPI </a:t>
            </a: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Calculation Overview</a:t>
            </a:r>
            <a:endParaRPr kumimoji="0" lang="en-US" altLang="en-US" sz="3200" b="0" i="0" u="none" strike="noStrike" kern="1200" cap="none" spc="0" normalizeH="0" baseline="0" noProof="0" dirty="0">
              <a:ln>
                <a:noFill/>
              </a:ln>
              <a:solidFill>
                <a:srgbClr val="FFFF00"/>
              </a:solidFill>
              <a:effectLst/>
              <a:uLnTx/>
              <a:uFillTx/>
              <a:latin typeface="Gill Sans MT" panose="020B0502020104020203" pitchFamily="34" charset="0"/>
              <a:ea typeface="Gill Sans MT" panose="020B0502020104020203" pitchFamily="34" charset="0"/>
              <a:cs typeface="Gill Sans MT" panose="020B0502020104020203" pitchFamily="34" charset="0"/>
            </a:endParaRPr>
          </a:p>
          <a:p>
            <a:pPr marL="0" marR="0" lvl="0" indent="0" algn="l" defTabSz="457200" rtl="0" eaLnBrk="1" fontAlgn="auto" latinLnBrk="0" hangingPunct="1">
              <a:lnSpc>
                <a:spcPct val="80000"/>
              </a:lnSpc>
              <a:spcBef>
                <a:spcPts val="0"/>
              </a:spcBef>
              <a:spcAft>
                <a:spcPts val="0"/>
              </a:spcAft>
              <a:buClrTx/>
              <a:buSzTx/>
              <a:buFontTx/>
              <a:buNone/>
              <a:tabLst/>
              <a:defRPr/>
            </a:pPr>
            <a:endParaRPr kumimoji="0" lang="en-US" altLang="en-US" sz="800" b="0" i="0" u="none" strike="noStrike" kern="1200" cap="none" spc="0" normalizeH="0" baseline="0" noProof="0" dirty="0">
              <a:ln>
                <a:noFill/>
              </a:ln>
              <a:solidFill>
                <a:srgbClr val="000000"/>
              </a:solidFill>
              <a:effectLst/>
              <a:uLnTx/>
              <a:uFillTx/>
              <a:latin typeface="Gill Sans MT" panose="020B0502020104020203" pitchFamily="34" charset="0"/>
              <a:ea typeface="Gill Sans MT" panose="020B0502020104020203" pitchFamily="34" charset="0"/>
              <a:cs typeface="Gill Sans MT" panose="020B0502020104020203" pitchFamily="34" charset="0"/>
            </a:endParaRPr>
          </a:p>
        </p:txBody>
      </p:sp>
      <p:pic>
        <p:nvPicPr>
          <p:cNvPr id="39943" name="Picture 3" descr="C:\Users\Mariana Rodrigues\AppData\Local\Microsoft\Windows\INetCacheContent.Word\Horizontal_RGB_294_White.png">
            <a:extLst>
              <a:ext uri="{FF2B5EF4-FFF2-40B4-BE49-F238E27FC236}">
                <a16:creationId xmlns:a16="http://schemas.microsoft.com/office/drawing/2014/main" id="{B66CD02E-BDDC-4D38-B0AF-B1EDBE2856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id="{918F998B-3CDE-42DF-AF26-6A2CE33904E3}"/>
              </a:ext>
            </a:extLst>
          </p:cNvPr>
          <p:cNvSpPr txBox="1"/>
          <p:nvPr/>
        </p:nvSpPr>
        <p:spPr>
          <a:xfrm>
            <a:off x="6147252" y="6100390"/>
            <a:ext cx="5912774"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FFFF"/>
                </a:solidFill>
                <a:effectLst/>
                <a:uLnTx/>
                <a:uFillTx/>
                <a:latin typeface="Gill Sans MT"/>
                <a:ea typeface="+mn-ea"/>
                <a:cs typeface="+mn-cs"/>
              </a:rPr>
              <a:t>USAID Global Health Supply Chain Program - Technical Assistance - National Supply Chain Assessment Task Order </a:t>
            </a:r>
          </a:p>
        </p:txBody>
      </p:sp>
    </p:spTree>
    <p:extLst>
      <p:ext uri="{BB962C8B-B14F-4D97-AF65-F5344CB8AC3E}">
        <p14:creationId xmlns:p14="http://schemas.microsoft.com/office/powerpoint/2010/main" val="159152532"/>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914805" y="298568"/>
            <a:ext cx="10363200" cy="580800"/>
          </a:xfrm>
        </p:spPr>
        <p:txBody>
          <a:bodyPr>
            <a:normAutofit/>
          </a:bodyPr>
          <a:lstStyle/>
          <a:p>
            <a:r>
              <a:rPr lang="en-US" b="1" dirty="0">
                <a:solidFill>
                  <a:srgbClr val="C00000"/>
                </a:solidFill>
                <a:latin typeface="Gill Sans MT" panose="020B0502020104020203" pitchFamily="34" charset="0"/>
              </a:rPr>
              <a:t>Lots and lots of tables</a:t>
            </a:r>
          </a:p>
        </p:txBody>
      </p:sp>
      <p:sp>
        <p:nvSpPr>
          <p:cNvPr id="4" name="Text Placeholder 3"/>
          <p:cNvSpPr>
            <a:spLocks noGrp="1"/>
          </p:cNvSpPr>
          <p:nvPr>
            <p:ph idx="1"/>
          </p:nvPr>
        </p:nvSpPr>
        <p:spPr>
          <a:xfrm>
            <a:off x="914805" y="1172913"/>
            <a:ext cx="10582102" cy="4473391"/>
          </a:xfrm>
        </p:spPr>
        <p:txBody>
          <a:bodyPr/>
          <a:lstStyle/>
          <a:p>
            <a:pPr lvl="0">
              <a:buFont typeface="Wingdings" panose="05000000000000000000" pitchFamily="2" charset="2"/>
              <a:buChar char="ü"/>
            </a:pPr>
            <a:r>
              <a:rPr lang="en-US" sz="2800" b="1" dirty="0"/>
              <a:t>Percentage of international reference price paid</a:t>
            </a:r>
            <a:endParaRPr lang="en-US" sz="2800" dirty="0"/>
          </a:p>
          <a:p>
            <a:endParaRPr lang="en-US"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graphicFrame>
        <p:nvGraphicFramePr>
          <p:cNvPr id="6" name="Table 5"/>
          <p:cNvGraphicFramePr>
            <a:graphicFrameLocks noGrp="1"/>
          </p:cNvGraphicFramePr>
          <p:nvPr/>
        </p:nvGraphicFramePr>
        <p:xfrm>
          <a:off x="327547" y="1634295"/>
          <a:ext cx="11368585" cy="4473392"/>
        </p:xfrm>
        <a:graphic>
          <a:graphicData uri="http://schemas.openxmlformats.org/drawingml/2006/table">
            <a:tbl>
              <a:tblPr firstRow="1" firstCol="1" bandRow="1"/>
              <a:tblGrid>
                <a:gridCol w="464190">
                  <a:extLst>
                    <a:ext uri="{9D8B030D-6E8A-4147-A177-3AD203B41FA5}">
                      <a16:colId xmlns:a16="http://schemas.microsoft.com/office/drawing/2014/main" val="20000"/>
                    </a:ext>
                  </a:extLst>
                </a:gridCol>
                <a:gridCol w="2715738">
                  <a:extLst>
                    <a:ext uri="{9D8B030D-6E8A-4147-A177-3AD203B41FA5}">
                      <a16:colId xmlns:a16="http://schemas.microsoft.com/office/drawing/2014/main" val="20001"/>
                    </a:ext>
                  </a:extLst>
                </a:gridCol>
                <a:gridCol w="1687074">
                  <a:extLst>
                    <a:ext uri="{9D8B030D-6E8A-4147-A177-3AD203B41FA5}">
                      <a16:colId xmlns:a16="http://schemas.microsoft.com/office/drawing/2014/main" val="20002"/>
                    </a:ext>
                  </a:extLst>
                </a:gridCol>
                <a:gridCol w="1983534">
                  <a:extLst>
                    <a:ext uri="{9D8B030D-6E8A-4147-A177-3AD203B41FA5}">
                      <a16:colId xmlns:a16="http://schemas.microsoft.com/office/drawing/2014/main" val="20003"/>
                    </a:ext>
                  </a:extLst>
                </a:gridCol>
                <a:gridCol w="2093730">
                  <a:extLst>
                    <a:ext uri="{9D8B030D-6E8A-4147-A177-3AD203B41FA5}">
                      <a16:colId xmlns:a16="http://schemas.microsoft.com/office/drawing/2014/main" val="20004"/>
                    </a:ext>
                  </a:extLst>
                </a:gridCol>
                <a:gridCol w="2424319">
                  <a:extLst>
                    <a:ext uri="{9D8B030D-6E8A-4147-A177-3AD203B41FA5}">
                      <a16:colId xmlns:a16="http://schemas.microsoft.com/office/drawing/2014/main" val="20005"/>
                    </a:ext>
                  </a:extLst>
                </a:gridCol>
              </a:tblGrid>
              <a:tr h="1854558">
                <a:tc>
                  <a:txBody>
                    <a:bodyPr/>
                    <a:lstStyle/>
                    <a:p>
                      <a:pPr marL="0" marR="0" algn="ctr">
                        <a:lnSpc>
                          <a:spcPct val="115000"/>
                        </a:lnSpc>
                        <a:spcBef>
                          <a:spcPts val="0"/>
                        </a:spcBef>
                        <a:spcAft>
                          <a:spcPts val="0"/>
                        </a:spcAft>
                      </a:pPr>
                      <a:r>
                        <a:rPr lang="en-US" sz="2600" b="1" dirty="0">
                          <a:solidFill>
                            <a:srgbClr val="000000"/>
                          </a:solidFill>
                          <a:effectLst/>
                          <a:latin typeface="Gill Sans MT" panose="020B0502020104020203" pitchFamily="34" charset="0"/>
                          <a:ea typeface="Times New Roman"/>
                          <a:cs typeface="Times New Roman"/>
                        </a:rPr>
                        <a:t>#</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600" b="1" dirty="0">
                          <a:solidFill>
                            <a:srgbClr val="000000"/>
                          </a:solidFill>
                          <a:effectLst/>
                          <a:latin typeface="Gill Sans MT" panose="020B0502020104020203" pitchFamily="34" charset="0"/>
                          <a:ea typeface="Times New Roman"/>
                          <a:cs typeface="Times New Roman"/>
                        </a:rPr>
                        <a:t>Product</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600" b="1" dirty="0">
                          <a:solidFill>
                            <a:srgbClr val="000000"/>
                          </a:solidFill>
                          <a:effectLst/>
                          <a:latin typeface="Gill Sans MT" panose="020B0502020104020203" pitchFamily="34" charset="0"/>
                          <a:ea typeface="Times New Roman"/>
                          <a:cs typeface="Times New Roman"/>
                        </a:rPr>
                        <a:t>Product Dosage</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600" b="1" dirty="0">
                          <a:solidFill>
                            <a:srgbClr val="000000"/>
                          </a:solidFill>
                          <a:effectLst/>
                          <a:latin typeface="Gill Sans MT" panose="020B0502020104020203" pitchFamily="34" charset="0"/>
                          <a:ea typeface="Calibri"/>
                          <a:cs typeface="Times New Roman"/>
                        </a:rPr>
                        <a:t>Average price paid ($)</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600" b="1" dirty="0">
                          <a:solidFill>
                            <a:srgbClr val="000000"/>
                          </a:solidFill>
                          <a:effectLst/>
                          <a:latin typeface="Gill Sans MT" panose="020B0502020104020203" pitchFamily="34" charset="0"/>
                          <a:ea typeface="Calibri"/>
                          <a:cs typeface="Times New Roman"/>
                        </a:rPr>
                        <a:t>International Reference Price ($)</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1000"/>
                        </a:spcAft>
                      </a:pPr>
                      <a:r>
                        <a:rPr lang="en-US" sz="2600" b="1" dirty="0">
                          <a:solidFill>
                            <a:srgbClr val="000000"/>
                          </a:solidFill>
                          <a:effectLst/>
                          <a:latin typeface="Gill Sans MT" panose="020B0502020104020203" pitchFamily="34" charset="0"/>
                          <a:ea typeface="Calibri"/>
                          <a:cs typeface="Times New Roman"/>
                        </a:rPr>
                        <a:t>Percentage of international reference price paid</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425912">
                <a:tc>
                  <a:txBody>
                    <a:bodyPr/>
                    <a:lstStyle/>
                    <a:p>
                      <a:pPr marL="0" marR="0" algn="r">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1</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ORS</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Sachet</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0.15 </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0.09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176%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extLst>
                  <a:ext uri="{0D108BD9-81ED-4DB2-BD59-A6C34878D82A}">
                    <a16:rowId xmlns:a16="http://schemas.microsoft.com/office/drawing/2014/main" val="10001"/>
                  </a:ext>
                </a:extLst>
              </a:tr>
              <a:tr h="463639">
                <a:tc>
                  <a:txBody>
                    <a:bodyPr/>
                    <a:lstStyle/>
                    <a:p>
                      <a:pPr marL="0" marR="0" algn="r">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2</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a:noFill/>
                    </a:lnT>
                    <a:lnB>
                      <a:noFill/>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Paracetamol Tablet</a:t>
                      </a:r>
                    </a:p>
                  </a:txBody>
                  <a:tcPr marL="9525" marR="9525" marT="9525" marB="0" anchor="b">
                    <a:lnL>
                      <a:noFill/>
                    </a:lnL>
                    <a:lnR>
                      <a:noFill/>
                    </a:lnR>
                    <a:lnT>
                      <a:noFill/>
                    </a:lnT>
                    <a:lnB>
                      <a:noFill/>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500 mg</a:t>
                      </a:r>
                    </a:p>
                  </a:txBody>
                  <a:tcPr marL="9525" marR="9525" marT="9525" marB="0" anchor="b">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0.010 </a:t>
                      </a:r>
                    </a:p>
                  </a:txBody>
                  <a:tcPr marL="9525" marR="9525" marT="9525" marB="0" anchor="b">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0.004</a:t>
                      </a:r>
                    </a:p>
                  </a:txBody>
                  <a:tcPr marL="9525" marR="9525" marT="9525" marB="0" anchor="b">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227%</a:t>
                      </a:r>
                    </a:p>
                  </a:txBody>
                  <a:tcPr marL="9525" marR="9525" marT="9525" marB="0" anchor="b">
                    <a:lnL>
                      <a:noFill/>
                    </a:lnL>
                    <a:lnR>
                      <a:noFill/>
                    </a:lnR>
                    <a:lnT>
                      <a:noFill/>
                    </a:lnT>
                    <a:lnB>
                      <a:noFill/>
                    </a:lnB>
                    <a:solidFill>
                      <a:schemeClr val="bg1"/>
                    </a:solidFill>
                  </a:tcPr>
                </a:tc>
                <a:extLst>
                  <a:ext uri="{0D108BD9-81ED-4DB2-BD59-A6C34878D82A}">
                    <a16:rowId xmlns:a16="http://schemas.microsoft.com/office/drawing/2014/main" val="10002"/>
                  </a:ext>
                </a:extLst>
              </a:tr>
              <a:tr h="463639">
                <a:tc>
                  <a:txBody>
                    <a:bodyPr/>
                    <a:lstStyle/>
                    <a:p>
                      <a:pPr marL="0" marR="0" algn="r">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3</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a:noFill/>
                    </a:lnT>
                    <a:lnB>
                      <a:noFill/>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Oxytocin</a:t>
                      </a:r>
                    </a:p>
                  </a:txBody>
                  <a:tcPr marL="9525" marR="9525" marT="9525" marB="0" anchor="b">
                    <a:lnL>
                      <a:noFill/>
                    </a:lnL>
                    <a:lnR>
                      <a:noFill/>
                    </a:lnR>
                    <a:lnT>
                      <a:noFill/>
                    </a:lnT>
                    <a:lnB>
                      <a:noFill/>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10 IU/mL</a:t>
                      </a:r>
                    </a:p>
                  </a:txBody>
                  <a:tcPr marL="9525" marR="9525" marT="9525" marB="0" anchor="b">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 0.14 </a:t>
                      </a:r>
                    </a:p>
                  </a:txBody>
                  <a:tcPr marL="9525" marR="9525" marT="9525" marB="0" anchor="b">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0.16</a:t>
                      </a:r>
                    </a:p>
                  </a:txBody>
                  <a:tcPr marL="9525" marR="9525" marT="9525" marB="0" anchor="b">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90%</a:t>
                      </a:r>
                    </a:p>
                  </a:txBody>
                  <a:tcPr marL="9525" marR="9525" marT="9525" marB="0" anchor="b">
                    <a:lnL>
                      <a:noFill/>
                    </a:lnL>
                    <a:lnR>
                      <a:noFill/>
                    </a:lnR>
                    <a:lnT>
                      <a:noFill/>
                    </a:lnT>
                    <a:lnB>
                      <a:noFill/>
                    </a:lnB>
                    <a:solidFill>
                      <a:schemeClr val="bg1"/>
                    </a:solidFill>
                  </a:tcPr>
                </a:tc>
                <a:extLst>
                  <a:ext uri="{0D108BD9-81ED-4DB2-BD59-A6C34878D82A}">
                    <a16:rowId xmlns:a16="http://schemas.microsoft.com/office/drawing/2014/main" val="10003"/>
                  </a:ext>
                </a:extLst>
              </a:tr>
              <a:tr h="463639">
                <a:tc>
                  <a:txBody>
                    <a:bodyPr/>
                    <a:lstStyle/>
                    <a:p>
                      <a:pPr marL="0" marR="0" algn="r">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4</a:t>
                      </a:r>
                      <a:endParaRPr lang="en-US" sz="2600" dirty="0">
                        <a:effectLst/>
                        <a:latin typeface="Gill Sans MT" panose="020B0502020104020203" pitchFamily="34" charset="0"/>
                        <a:ea typeface="Calibri"/>
                        <a:cs typeface="Times New Roman"/>
                      </a:endParaRPr>
                    </a:p>
                  </a:txBody>
                  <a:tcPr marL="90712" marR="90712" marT="0" marB="0">
                    <a:lnL>
                      <a:noFill/>
                    </a:lnL>
                    <a:lnR>
                      <a:noFill/>
                    </a:lnR>
                    <a:lnT>
                      <a:noFill/>
                    </a:lnT>
                    <a:lnB>
                      <a:noFill/>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Amoxicillin Tab/Cap</a:t>
                      </a:r>
                    </a:p>
                  </a:txBody>
                  <a:tcPr marL="9525" marR="9525" marT="9525" marB="0" anchor="b">
                    <a:lnL>
                      <a:noFill/>
                    </a:lnL>
                    <a:lnR>
                      <a:noFill/>
                    </a:lnR>
                    <a:lnT>
                      <a:noFill/>
                    </a:lnT>
                    <a:lnB>
                      <a:noFill/>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250 mg</a:t>
                      </a:r>
                    </a:p>
                  </a:txBody>
                  <a:tcPr marL="9525" marR="9525" marT="9525" marB="0" anchor="b">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0.020 </a:t>
                      </a:r>
                    </a:p>
                  </a:txBody>
                  <a:tcPr marL="9525" marR="9525" marT="9525" marB="0" anchor="ctr">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0.016</a:t>
                      </a:r>
                    </a:p>
                  </a:txBody>
                  <a:tcPr marL="9525" marR="9525" marT="9525" marB="0" anchor="ctr">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125%</a:t>
                      </a:r>
                    </a:p>
                  </a:txBody>
                  <a:tcPr marL="9525" marR="9525" marT="9525" marB="0" anchor="ctr">
                    <a:lnL>
                      <a:noFill/>
                    </a:lnL>
                    <a:lnR>
                      <a:noFill/>
                    </a:lnR>
                    <a:lnT>
                      <a:noFill/>
                    </a:lnT>
                    <a:lnB>
                      <a:noFill/>
                    </a:lnB>
                    <a:solidFill>
                      <a:schemeClr val="bg1"/>
                    </a:solidFill>
                  </a:tcPr>
                </a:tc>
                <a:extLst>
                  <a:ext uri="{0D108BD9-81ED-4DB2-BD59-A6C34878D82A}">
                    <a16:rowId xmlns:a16="http://schemas.microsoft.com/office/drawing/2014/main" val="10004"/>
                  </a:ext>
                </a:extLst>
              </a:tr>
              <a:tr h="184620">
                <a:tc>
                  <a:txBody>
                    <a:bodyPr/>
                    <a:lstStyle/>
                    <a:p>
                      <a:pPr marL="0" marR="0" algn="r">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5</a:t>
                      </a:r>
                      <a:endParaRPr lang="en-US" sz="2600" dirty="0">
                        <a:effectLst/>
                        <a:latin typeface="Gill Sans MT" panose="020B0502020104020203" pitchFamily="34" charset="0"/>
                        <a:ea typeface="Calibri"/>
                        <a:cs typeface="Times New Roman"/>
                      </a:endParaRPr>
                    </a:p>
                  </a:txBody>
                  <a:tcPr marL="90712" marR="90712" marT="0" marB="0">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Artemether Lumefantrine 4X6</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20/120mg</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 0.76 </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1.49</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51%</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25040826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854857" y="506475"/>
            <a:ext cx="10363200" cy="580800"/>
          </a:xfrm>
        </p:spPr>
        <p:txBody>
          <a:bodyPr>
            <a:normAutofit fontScale="90000"/>
          </a:bodyPr>
          <a:lstStyle/>
          <a:p>
            <a:r>
              <a:rPr lang="en-US" b="1" dirty="0">
                <a:solidFill>
                  <a:srgbClr val="C00000"/>
                </a:solidFill>
                <a:latin typeface="Gill Sans MT" panose="020B0502020104020203" pitchFamily="34" charset="0"/>
              </a:rPr>
              <a:t>Stockout rates by tracer commodity (percentage of facilities with stockout on the day of the assessment)</a:t>
            </a:r>
          </a:p>
        </p:txBody>
      </p:sp>
      <p:sp>
        <p:nvSpPr>
          <p:cNvPr id="5" name="Content Placeholder 4">
            <a:extLst>
              <a:ext uri="{FF2B5EF4-FFF2-40B4-BE49-F238E27FC236}">
                <a16:creationId xmlns:a16="http://schemas.microsoft.com/office/drawing/2014/main" id="{4AADAA3F-06AD-4819-8AAF-25592E1F230E}"/>
              </a:ext>
            </a:extLst>
          </p:cNvPr>
          <p:cNvSpPr>
            <a:spLocks noGrp="1"/>
          </p:cNvSpPr>
          <p:nvPr>
            <p:ph idx="1"/>
          </p:nvPr>
        </p:nvSpPr>
        <p:spPr/>
        <p:txBody>
          <a:bodyPr/>
          <a:lstStyle/>
          <a:p>
            <a:endParaRPr lang="en-US"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graphicFrame>
        <p:nvGraphicFramePr>
          <p:cNvPr id="6" name="Table 5"/>
          <p:cNvGraphicFramePr>
            <a:graphicFrameLocks noGrp="1"/>
          </p:cNvGraphicFramePr>
          <p:nvPr/>
        </p:nvGraphicFramePr>
        <p:xfrm>
          <a:off x="914400" y="1331697"/>
          <a:ext cx="10482283" cy="4997542"/>
        </p:xfrm>
        <a:graphic>
          <a:graphicData uri="http://schemas.openxmlformats.org/drawingml/2006/table">
            <a:tbl>
              <a:tblPr firstRow="1" firstCol="1" bandRow="1"/>
              <a:tblGrid>
                <a:gridCol w="524107">
                  <a:extLst>
                    <a:ext uri="{9D8B030D-6E8A-4147-A177-3AD203B41FA5}">
                      <a16:colId xmlns:a16="http://schemas.microsoft.com/office/drawing/2014/main" val="20000"/>
                    </a:ext>
                  </a:extLst>
                </a:gridCol>
                <a:gridCol w="1784985">
                  <a:extLst>
                    <a:ext uri="{9D8B030D-6E8A-4147-A177-3AD203B41FA5}">
                      <a16:colId xmlns:a16="http://schemas.microsoft.com/office/drawing/2014/main" val="20001"/>
                    </a:ext>
                  </a:extLst>
                </a:gridCol>
                <a:gridCol w="1993462">
                  <a:extLst>
                    <a:ext uri="{9D8B030D-6E8A-4147-A177-3AD203B41FA5}">
                      <a16:colId xmlns:a16="http://schemas.microsoft.com/office/drawing/2014/main" val="20002"/>
                    </a:ext>
                  </a:extLst>
                </a:gridCol>
                <a:gridCol w="1694443">
                  <a:extLst>
                    <a:ext uri="{9D8B030D-6E8A-4147-A177-3AD203B41FA5}">
                      <a16:colId xmlns:a16="http://schemas.microsoft.com/office/drawing/2014/main" val="20003"/>
                    </a:ext>
                  </a:extLst>
                </a:gridCol>
                <a:gridCol w="2242643">
                  <a:extLst>
                    <a:ext uri="{9D8B030D-6E8A-4147-A177-3AD203B41FA5}">
                      <a16:colId xmlns:a16="http://schemas.microsoft.com/office/drawing/2014/main" val="20004"/>
                    </a:ext>
                  </a:extLst>
                </a:gridCol>
                <a:gridCol w="2242643">
                  <a:extLst>
                    <a:ext uri="{9D8B030D-6E8A-4147-A177-3AD203B41FA5}">
                      <a16:colId xmlns:a16="http://schemas.microsoft.com/office/drawing/2014/main" val="20005"/>
                    </a:ext>
                  </a:extLst>
                </a:gridCol>
              </a:tblGrid>
              <a:tr h="541753">
                <a:tc>
                  <a:txBody>
                    <a:bodyPr/>
                    <a:lstStyle/>
                    <a:p>
                      <a:pPr marL="0" marR="0">
                        <a:lnSpc>
                          <a:spcPct val="115000"/>
                        </a:lnSpc>
                        <a:spcBef>
                          <a:spcPts val="0"/>
                        </a:spcBef>
                        <a:spcAft>
                          <a:spcPts val="0"/>
                        </a:spcAft>
                      </a:pPr>
                      <a:r>
                        <a:rPr lang="en-US" sz="2600" b="1" dirty="0">
                          <a:solidFill>
                            <a:srgbClr val="000000"/>
                          </a:solidFill>
                          <a:effectLst/>
                          <a:latin typeface="Gill Sans MT" panose="020B0502020104020203" pitchFamily="34" charset="0"/>
                          <a:ea typeface="Times New Roman"/>
                          <a:cs typeface="Times New Roman"/>
                        </a:rPr>
                        <a:t> </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marL="0" marR="0">
                        <a:lnSpc>
                          <a:spcPct val="115000"/>
                        </a:lnSpc>
                        <a:spcBef>
                          <a:spcPts val="0"/>
                        </a:spcBef>
                        <a:spcAft>
                          <a:spcPts val="0"/>
                        </a:spcAft>
                      </a:pPr>
                      <a:r>
                        <a:rPr lang="en-US" sz="2600" b="1" dirty="0">
                          <a:solidFill>
                            <a:srgbClr val="000000"/>
                          </a:solidFill>
                          <a:effectLst/>
                          <a:latin typeface="Gill Sans MT" panose="020B0502020104020203" pitchFamily="34" charset="0"/>
                          <a:ea typeface="Times New Roman"/>
                          <a:cs typeface="Times New Roman"/>
                        </a:rPr>
                        <a:t> </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marL="0" marR="0">
                        <a:lnSpc>
                          <a:spcPct val="115000"/>
                        </a:lnSpc>
                        <a:spcBef>
                          <a:spcPts val="0"/>
                        </a:spcBef>
                        <a:spcAft>
                          <a:spcPts val="0"/>
                        </a:spcAft>
                      </a:pPr>
                      <a:r>
                        <a:rPr lang="en-US" sz="2600" b="1" dirty="0">
                          <a:solidFill>
                            <a:srgbClr val="000000"/>
                          </a:solidFill>
                          <a:effectLst/>
                          <a:latin typeface="Gill Sans MT" panose="020B0502020104020203" pitchFamily="34" charset="0"/>
                          <a:ea typeface="Times New Roman"/>
                          <a:cs typeface="Times New Roman"/>
                        </a:rPr>
                        <a:t> </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rowSpan="2">
                  <a:txBody>
                    <a:bodyPr/>
                    <a:lstStyle/>
                    <a:p>
                      <a:pPr marL="0" marR="0" algn="ctr">
                        <a:lnSpc>
                          <a:spcPct val="115000"/>
                        </a:lnSpc>
                        <a:spcBef>
                          <a:spcPts val="0"/>
                        </a:spcBef>
                        <a:spcAft>
                          <a:spcPts val="0"/>
                        </a:spcAft>
                      </a:pPr>
                      <a:r>
                        <a:rPr lang="en-US" sz="2600" b="1" dirty="0">
                          <a:solidFill>
                            <a:srgbClr val="000000"/>
                          </a:solidFill>
                          <a:effectLst/>
                          <a:latin typeface="Gill Sans MT" panose="020B0502020104020203" pitchFamily="34" charset="0"/>
                          <a:ea typeface="Times New Roman"/>
                          <a:cs typeface="Times New Roman"/>
                        </a:rPr>
                        <a:t>Health center</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marL="0" marR="0" algn="ctr">
                        <a:lnSpc>
                          <a:spcPct val="115000"/>
                        </a:lnSpc>
                        <a:spcBef>
                          <a:spcPts val="0"/>
                        </a:spcBef>
                        <a:spcAft>
                          <a:spcPts val="0"/>
                        </a:spcAft>
                      </a:pPr>
                      <a:r>
                        <a:rPr lang="en-US" sz="2600" b="1" dirty="0">
                          <a:solidFill>
                            <a:srgbClr val="000000"/>
                          </a:solidFill>
                          <a:effectLst/>
                          <a:latin typeface="Gill Sans MT" panose="020B0502020104020203" pitchFamily="34" charset="0"/>
                          <a:ea typeface="Times New Roman"/>
                          <a:cs typeface="Times New Roman"/>
                        </a:rPr>
                        <a:t>District Hospital</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rowSpan="2">
                  <a:txBody>
                    <a:bodyPr/>
                    <a:lstStyle/>
                    <a:p>
                      <a:pPr marL="0" marR="0" algn="ctr">
                        <a:lnSpc>
                          <a:spcPct val="115000"/>
                        </a:lnSpc>
                        <a:spcBef>
                          <a:spcPts val="0"/>
                        </a:spcBef>
                        <a:spcAft>
                          <a:spcPts val="0"/>
                        </a:spcAft>
                      </a:pPr>
                      <a:r>
                        <a:rPr lang="en-US" sz="2600" b="1" dirty="0">
                          <a:solidFill>
                            <a:srgbClr val="000000"/>
                          </a:solidFill>
                          <a:effectLst/>
                          <a:latin typeface="Gill Sans MT" panose="020B0502020104020203" pitchFamily="34" charset="0"/>
                          <a:ea typeface="Times New Roman"/>
                          <a:cs typeface="Times New Roman"/>
                        </a:rPr>
                        <a:t>Referral</a:t>
                      </a:r>
                      <a:r>
                        <a:rPr lang="en-US" sz="2600" b="1" baseline="0" dirty="0">
                          <a:solidFill>
                            <a:srgbClr val="000000"/>
                          </a:solidFill>
                          <a:effectLst/>
                          <a:latin typeface="Gill Sans MT" panose="020B0502020104020203" pitchFamily="34" charset="0"/>
                          <a:ea typeface="Times New Roman"/>
                          <a:cs typeface="Times New Roman"/>
                        </a:rPr>
                        <a:t> Hospital</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927279">
                <a:tc>
                  <a:txBody>
                    <a:bodyPr/>
                    <a:lstStyle/>
                    <a:p>
                      <a:pPr marL="0" marR="0">
                        <a:lnSpc>
                          <a:spcPct val="115000"/>
                        </a:lnSpc>
                        <a:spcBef>
                          <a:spcPts val="0"/>
                        </a:spcBef>
                        <a:spcAft>
                          <a:spcPts val="0"/>
                        </a:spcAft>
                      </a:pPr>
                      <a:r>
                        <a:rPr lang="en-US" sz="2600" b="1" dirty="0">
                          <a:solidFill>
                            <a:srgbClr val="000000"/>
                          </a:solidFill>
                          <a:effectLst/>
                          <a:latin typeface="Gill Sans MT" panose="020B0502020104020203" pitchFamily="34" charset="0"/>
                          <a:ea typeface="Times New Roman"/>
                          <a:cs typeface="Times New Roman"/>
                        </a:rPr>
                        <a:t>#</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600" b="1" dirty="0">
                          <a:solidFill>
                            <a:srgbClr val="000000"/>
                          </a:solidFill>
                          <a:effectLst/>
                          <a:latin typeface="Gill Sans MT" panose="020B0502020104020203" pitchFamily="34" charset="0"/>
                          <a:ea typeface="Times New Roman"/>
                          <a:cs typeface="Times New Roman"/>
                        </a:rPr>
                        <a:t>Product</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600" b="1" dirty="0">
                          <a:solidFill>
                            <a:srgbClr val="000000"/>
                          </a:solidFill>
                          <a:effectLst/>
                          <a:latin typeface="Gill Sans MT" panose="020B0502020104020203" pitchFamily="34" charset="0"/>
                          <a:ea typeface="Times New Roman"/>
                          <a:cs typeface="Times New Roman"/>
                        </a:rPr>
                        <a:t>Product Dosage</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1"/>
                  </a:ext>
                </a:extLst>
              </a:tr>
              <a:tr h="365552">
                <a:tc>
                  <a:txBody>
                    <a:bodyPr/>
                    <a:lstStyle/>
                    <a:p>
                      <a:pPr marL="0" marR="0" algn="l">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1</a:t>
                      </a:r>
                      <a:endParaRPr lang="en-US" sz="2600" dirty="0">
                        <a:effectLst/>
                        <a:latin typeface="Gill Sans MT" panose="020B0502020104020203" pitchFamily="34" charset="0"/>
                        <a:ea typeface="Calibri"/>
                        <a:cs typeface="Times New Roman"/>
                      </a:endParaRPr>
                    </a:p>
                  </a:txBody>
                  <a:tcPr marL="90712" marR="90712" marT="0" marB="0">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ORS</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Sachet</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15%</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0%</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extLst>
                  <a:ext uri="{0D108BD9-81ED-4DB2-BD59-A6C34878D82A}">
                    <a16:rowId xmlns:a16="http://schemas.microsoft.com/office/drawing/2014/main" val="10002"/>
                  </a:ext>
                </a:extLst>
              </a:tr>
              <a:tr h="541753">
                <a:tc>
                  <a:txBody>
                    <a:bodyPr/>
                    <a:lstStyle/>
                    <a:p>
                      <a:pPr marL="0" marR="0" algn="l">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2</a:t>
                      </a:r>
                      <a:endParaRPr lang="en-US" sz="2600" dirty="0">
                        <a:effectLst/>
                        <a:latin typeface="Gill Sans MT" panose="020B0502020104020203" pitchFamily="34" charset="0"/>
                        <a:ea typeface="Calibri"/>
                        <a:cs typeface="Times New Roman"/>
                      </a:endParaRPr>
                    </a:p>
                  </a:txBody>
                  <a:tcPr marL="90712" marR="90712" marT="0" marB="0">
                    <a:lnL>
                      <a:noFill/>
                    </a:lnL>
                    <a:lnR>
                      <a:noFill/>
                    </a:lnR>
                    <a:lnT>
                      <a:noFill/>
                    </a:lnT>
                    <a:lnB>
                      <a:noFill/>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Paracetamol Tablet</a:t>
                      </a:r>
                    </a:p>
                  </a:txBody>
                  <a:tcPr marL="9525" marR="9525" marT="9525" marB="0" anchor="b">
                    <a:lnL>
                      <a:noFill/>
                    </a:lnL>
                    <a:lnR>
                      <a:noFill/>
                    </a:lnR>
                    <a:lnT>
                      <a:noFill/>
                    </a:lnT>
                    <a:lnB>
                      <a:noFill/>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500 mg</a:t>
                      </a:r>
                    </a:p>
                  </a:txBody>
                  <a:tcPr marL="9525" marR="9525" marT="9525" marB="0" anchor="ctr">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9%</a:t>
                      </a:r>
                    </a:p>
                  </a:txBody>
                  <a:tcPr marL="9525" marR="9525" marT="9525" marB="0" anchor="ctr">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22%</a:t>
                      </a:r>
                    </a:p>
                  </a:txBody>
                  <a:tcPr marL="9525" marR="9525" marT="9525" marB="0" anchor="ctr">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0%</a:t>
                      </a:r>
                    </a:p>
                  </a:txBody>
                  <a:tcPr marL="9525" marR="9525" marT="9525" marB="0" anchor="ctr">
                    <a:lnL>
                      <a:noFill/>
                    </a:lnL>
                    <a:lnR>
                      <a:noFill/>
                    </a:lnR>
                    <a:lnT>
                      <a:noFill/>
                    </a:lnT>
                    <a:lnB>
                      <a:noFill/>
                    </a:lnB>
                    <a:solidFill>
                      <a:schemeClr val="bg1"/>
                    </a:solidFill>
                  </a:tcPr>
                </a:tc>
                <a:extLst>
                  <a:ext uri="{0D108BD9-81ED-4DB2-BD59-A6C34878D82A}">
                    <a16:rowId xmlns:a16="http://schemas.microsoft.com/office/drawing/2014/main" val="10003"/>
                  </a:ext>
                </a:extLst>
              </a:tr>
              <a:tr h="383181">
                <a:tc>
                  <a:txBody>
                    <a:bodyPr/>
                    <a:lstStyle/>
                    <a:p>
                      <a:pPr marL="0" marR="0" algn="l">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3</a:t>
                      </a:r>
                      <a:endParaRPr lang="en-US" sz="2600" dirty="0">
                        <a:effectLst/>
                        <a:latin typeface="Gill Sans MT" panose="020B0502020104020203" pitchFamily="34" charset="0"/>
                        <a:ea typeface="Calibri"/>
                        <a:cs typeface="Times New Roman"/>
                      </a:endParaRPr>
                    </a:p>
                  </a:txBody>
                  <a:tcPr marL="90712" marR="90712" marT="0" marB="0">
                    <a:lnL>
                      <a:noFill/>
                    </a:lnL>
                    <a:lnR>
                      <a:noFill/>
                    </a:lnR>
                    <a:lnT>
                      <a:noFill/>
                    </a:lnT>
                    <a:lnB>
                      <a:noFill/>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Oxytocin</a:t>
                      </a:r>
                    </a:p>
                  </a:txBody>
                  <a:tcPr marL="9525" marR="9525" marT="9525" marB="0" anchor="b">
                    <a:lnL>
                      <a:noFill/>
                    </a:lnL>
                    <a:lnR>
                      <a:noFill/>
                    </a:lnR>
                    <a:lnT>
                      <a:noFill/>
                    </a:lnT>
                    <a:lnB>
                      <a:noFill/>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10 IU/mL</a:t>
                      </a:r>
                    </a:p>
                  </a:txBody>
                  <a:tcPr marL="9525" marR="9525" marT="9525" marB="0" anchor="ctr">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20%</a:t>
                      </a:r>
                    </a:p>
                  </a:txBody>
                  <a:tcPr marL="9525" marR="9525" marT="9525" marB="0" anchor="b">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0%</a:t>
                      </a:r>
                    </a:p>
                  </a:txBody>
                  <a:tcPr marL="9525" marR="9525" marT="9525" marB="0" anchor="b">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16%</a:t>
                      </a:r>
                    </a:p>
                  </a:txBody>
                  <a:tcPr marL="9525" marR="9525" marT="9525" marB="0" anchor="b">
                    <a:lnL>
                      <a:noFill/>
                    </a:lnL>
                    <a:lnR>
                      <a:noFill/>
                    </a:lnR>
                    <a:lnT>
                      <a:noFill/>
                    </a:lnT>
                    <a:lnB>
                      <a:noFill/>
                    </a:lnB>
                    <a:solidFill>
                      <a:schemeClr val="bg1"/>
                    </a:solidFill>
                  </a:tcPr>
                </a:tc>
                <a:extLst>
                  <a:ext uri="{0D108BD9-81ED-4DB2-BD59-A6C34878D82A}">
                    <a16:rowId xmlns:a16="http://schemas.microsoft.com/office/drawing/2014/main" val="10004"/>
                  </a:ext>
                </a:extLst>
              </a:tr>
              <a:tr h="541753">
                <a:tc>
                  <a:txBody>
                    <a:bodyPr/>
                    <a:lstStyle/>
                    <a:p>
                      <a:pPr marL="0" marR="0" algn="l">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4</a:t>
                      </a:r>
                      <a:endParaRPr lang="en-US" sz="2600" dirty="0">
                        <a:effectLst/>
                        <a:latin typeface="Gill Sans MT" panose="020B0502020104020203" pitchFamily="34" charset="0"/>
                        <a:ea typeface="Calibri"/>
                        <a:cs typeface="Times New Roman"/>
                      </a:endParaRPr>
                    </a:p>
                  </a:txBody>
                  <a:tcPr marL="90712" marR="90712" marT="0" marB="0">
                    <a:lnL>
                      <a:noFill/>
                    </a:lnL>
                    <a:lnR>
                      <a:noFill/>
                    </a:lnR>
                    <a:lnT>
                      <a:noFill/>
                    </a:lnT>
                    <a:lnB>
                      <a:noFill/>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Amoxicillin Tab/Cap</a:t>
                      </a:r>
                    </a:p>
                  </a:txBody>
                  <a:tcPr marL="9525" marR="9525" marT="9525" marB="0" anchor="b">
                    <a:lnL>
                      <a:noFill/>
                    </a:lnL>
                    <a:lnR>
                      <a:noFill/>
                    </a:lnR>
                    <a:lnT>
                      <a:noFill/>
                    </a:lnT>
                    <a:lnB>
                      <a:noFill/>
                    </a:lnB>
                    <a:solidFill>
                      <a:schemeClr val="bg1"/>
                    </a:solidFill>
                  </a:tcPr>
                </a:tc>
                <a:tc>
                  <a:txBody>
                    <a:bodyPr/>
                    <a:lstStyle/>
                    <a:p>
                      <a:pPr algn="l" fontAlgn="b"/>
                      <a:r>
                        <a:rPr lang="en-US" sz="2600" kern="1200" dirty="0">
                          <a:solidFill>
                            <a:srgbClr val="000000"/>
                          </a:solidFill>
                          <a:effectLst/>
                          <a:latin typeface="Gill Sans MT" panose="020B0502020104020203" pitchFamily="34" charset="0"/>
                          <a:ea typeface="Times New Roman"/>
                          <a:cs typeface="Times New Roman"/>
                        </a:rPr>
                        <a:t>250 mg</a:t>
                      </a:r>
                    </a:p>
                  </a:txBody>
                  <a:tcPr marL="9525" marR="9525" marT="9525" marB="0" anchor="ctr">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2%</a:t>
                      </a:r>
                    </a:p>
                  </a:txBody>
                  <a:tcPr marL="9525" marR="9525" marT="9525" marB="0" anchor="ctr">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0%</a:t>
                      </a:r>
                    </a:p>
                  </a:txBody>
                  <a:tcPr marL="9525" marR="9525" marT="9525" marB="0" anchor="ctr">
                    <a:lnL>
                      <a:noFill/>
                    </a:lnL>
                    <a:lnR>
                      <a:noFill/>
                    </a:lnR>
                    <a:lnT>
                      <a:noFill/>
                    </a:lnT>
                    <a:lnB>
                      <a:noFill/>
                    </a:lnB>
                    <a:solidFill>
                      <a:schemeClr val="bg1"/>
                    </a:solidFill>
                  </a:tcPr>
                </a:tc>
                <a:tc>
                  <a:txBody>
                    <a:bodyPr/>
                    <a:lstStyle/>
                    <a:p>
                      <a:pPr algn="ctr" fontAlgn="b"/>
                      <a:r>
                        <a:rPr lang="en-US" sz="2600" kern="1200" dirty="0">
                          <a:solidFill>
                            <a:srgbClr val="000000"/>
                          </a:solidFill>
                          <a:effectLst/>
                          <a:latin typeface="Gill Sans MT" panose="020B0502020104020203" pitchFamily="34" charset="0"/>
                          <a:ea typeface="Times New Roman"/>
                          <a:cs typeface="Times New Roman"/>
                        </a:rPr>
                        <a:t>5%</a:t>
                      </a:r>
                    </a:p>
                  </a:txBody>
                  <a:tcPr marL="9525" marR="9525" marT="9525" marB="0" anchor="ctr">
                    <a:lnL>
                      <a:noFill/>
                    </a:lnL>
                    <a:lnR>
                      <a:noFill/>
                    </a:lnR>
                    <a:lnT>
                      <a:noFill/>
                    </a:lnT>
                    <a:lnB>
                      <a:noFill/>
                    </a:lnB>
                    <a:solidFill>
                      <a:schemeClr val="bg1"/>
                    </a:solidFill>
                  </a:tcPr>
                </a:tc>
                <a:extLst>
                  <a:ext uri="{0D108BD9-81ED-4DB2-BD59-A6C34878D82A}">
                    <a16:rowId xmlns:a16="http://schemas.microsoft.com/office/drawing/2014/main" val="10005"/>
                  </a:ext>
                </a:extLst>
              </a:tr>
              <a:tr h="541753">
                <a:tc>
                  <a:txBody>
                    <a:bodyPr/>
                    <a:lstStyle/>
                    <a:p>
                      <a:pPr marL="0" marR="0" algn="r">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5</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Etc.</a:t>
                      </a:r>
                      <a:endParaRPr lang="en-US" sz="2600" dirty="0">
                        <a:effectLst/>
                        <a:latin typeface="Gill Sans MT" panose="020B0502020104020203" pitchFamily="34" charset="0"/>
                        <a:ea typeface="Calibri"/>
                        <a:cs typeface="Times New Roman"/>
                      </a:endParaRPr>
                    </a:p>
                  </a:txBody>
                  <a:tcPr marL="90712" marR="90712" marT="0" marB="0">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nSpc>
                          <a:spcPct val="115000"/>
                        </a:lnSpc>
                        <a:spcBef>
                          <a:spcPts val="0"/>
                        </a:spcBef>
                        <a:spcAft>
                          <a:spcPts val="0"/>
                        </a:spcAft>
                      </a:pP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a:lnSpc>
                          <a:spcPct val="115000"/>
                        </a:lnSpc>
                        <a:spcBef>
                          <a:spcPts val="0"/>
                        </a:spcBef>
                        <a:spcAft>
                          <a:spcPts val="0"/>
                        </a:spcAft>
                      </a:pP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a:lnSpc>
                          <a:spcPct val="115000"/>
                        </a:lnSpc>
                        <a:spcBef>
                          <a:spcPts val="0"/>
                        </a:spcBef>
                        <a:spcAft>
                          <a:spcPts val="0"/>
                        </a:spcAft>
                      </a:pP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tc>
                  <a:txBody>
                    <a:bodyPr/>
                    <a:lstStyle/>
                    <a:p>
                      <a:pPr marL="0" marR="0" algn="r">
                        <a:lnSpc>
                          <a:spcPct val="115000"/>
                        </a:lnSpc>
                        <a:spcBef>
                          <a:spcPts val="0"/>
                        </a:spcBef>
                        <a:spcAft>
                          <a:spcPts val="0"/>
                        </a:spcAft>
                      </a:pP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a:noFill/>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541753">
                <a:tc>
                  <a:txBody>
                    <a:bodyPr/>
                    <a:lstStyle/>
                    <a:p>
                      <a:pPr marL="0" marR="0">
                        <a:lnSpc>
                          <a:spcPct val="115000"/>
                        </a:lnSpc>
                        <a:spcBef>
                          <a:spcPts val="0"/>
                        </a:spcBef>
                        <a:spcAft>
                          <a:spcPts val="0"/>
                        </a:spcAft>
                      </a:pPr>
                      <a:r>
                        <a:rPr lang="en-US" sz="2600" dirty="0">
                          <a:solidFill>
                            <a:srgbClr val="000000"/>
                          </a:solidFill>
                          <a:effectLst/>
                          <a:latin typeface="Gill Sans MT" panose="020B0502020104020203" pitchFamily="34" charset="0"/>
                          <a:ea typeface="Times New Roman"/>
                          <a:cs typeface="Times New Roman"/>
                        </a:rPr>
                        <a:t> </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a:lnSpc>
                          <a:spcPct val="115000"/>
                        </a:lnSpc>
                      </a:pPr>
                      <a:endParaRPr lang="en-US" sz="2600" dirty="0">
                        <a:effectLst/>
                        <a:latin typeface="Gill Sans MT" panose="020B0502020104020203" pitchFamily="34" charset="0"/>
                      </a:endParaRPr>
                    </a:p>
                  </a:txBody>
                  <a:tcPr marL="90712" marR="90712" marT="0" marB="0" anchor="b">
                    <a:lnL>
                      <a:noFill/>
                    </a:lnL>
                    <a:lnR>
                      <a:noFill/>
                    </a:lnR>
                    <a:lnT w="12700" cap="flat" cmpd="sng" algn="ctr">
                      <a:solidFill>
                        <a:srgbClr val="000000"/>
                      </a:solidFill>
                      <a:prstDash val="solid"/>
                      <a:round/>
                      <a:headEnd type="none" w="med" len="med"/>
                      <a:tailEnd type="none" w="med" len="med"/>
                    </a:lnT>
                    <a:lnB>
                      <a:noFill/>
                    </a:lnB>
                    <a:solidFill>
                      <a:schemeClr val="bg1"/>
                    </a:solidFill>
                  </a:tcPr>
                </a:tc>
                <a:tc>
                  <a:txBody>
                    <a:bodyPr/>
                    <a:lstStyle/>
                    <a:p>
                      <a:pPr marL="0" marR="0" algn="r">
                        <a:lnSpc>
                          <a:spcPct val="115000"/>
                        </a:lnSpc>
                        <a:spcBef>
                          <a:spcPts val="0"/>
                        </a:spcBef>
                        <a:spcAft>
                          <a:spcPts val="0"/>
                        </a:spcAft>
                      </a:pPr>
                      <a:r>
                        <a:rPr lang="en-US" sz="2600" b="1" dirty="0">
                          <a:solidFill>
                            <a:srgbClr val="000000"/>
                          </a:solidFill>
                          <a:effectLst/>
                          <a:latin typeface="Gill Sans MT" panose="020B0502020104020203" pitchFamily="34" charset="0"/>
                          <a:ea typeface="Times New Roman"/>
                          <a:cs typeface="Times New Roman"/>
                        </a:rPr>
                        <a:t>Overall</a:t>
                      </a:r>
                      <a:endParaRPr lang="en-US" sz="2600" dirty="0">
                        <a:effectLst/>
                        <a:latin typeface="Gill Sans MT" panose="020B0502020104020203" pitchFamily="34" charset="0"/>
                        <a:ea typeface="Calibri"/>
                        <a:cs typeface="Times New Roman"/>
                      </a:endParaRPr>
                    </a:p>
                  </a:txBody>
                  <a:tcPr marL="90712" marR="9071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600" dirty="0">
                          <a:effectLst/>
                          <a:latin typeface="Gill Sans MT" panose="020B0502020104020203" pitchFamily="34" charset="0"/>
                          <a:ea typeface="Calibri"/>
                          <a:cs typeface="Times New Roman"/>
                        </a:rPr>
                        <a:t>13%</a:t>
                      </a:r>
                    </a:p>
                  </a:txBody>
                  <a:tcPr marL="90712" marR="9071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600" dirty="0">
                          <a:effectLst/>
                          <a:latin typeface="Gill Sans MT" panose="020B0502020104020203" pitchFamily="34" charset="0"/>
                          <a:ea typeface="Calibri"/>
                          <a:cs typeface="Times New Roman"/>
                        </a:rPr>
                        <a:t>5%</a:t>
                      </a:r>
                    </a:p>
                  </a:txBody>
                  <a:tcPr marL="90712" marR="9071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lgn="ctr">
                        <a:lnSpc>
                          <a:spcPct val="115000"/>
                        </a:lnSpc>
                        <a:spcBef>
                          <a:spcPts val="0"/>
                        </a:spcBef>
                        <a:spcAft>
                          <a:spcPts val="0"/>
                        </a:spcAft>
                      </a:pPr>
                      <a:r>
                        <a:rPr lang="en-US" sz="2600" dirty="0">
                          <a:effectLst/>
                          <a:latin typeface="Gill Sans MT" panose="020B0502020104020203" pitchFamily="34" charset="0"/>
                          <a:ea typeface="Calibri"/>
                          <a:cs typeface="Times New Roman"/>
                        </a:rPr>
                        <a:t>5%</a:t>
                      </a:r>
                    </a:p>
                  </a:txBody>
                  <a:tcPr marL="90712" marR="90712"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3951005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914805" y="75281"/>
            <a:ext cx="10363200" cy="580800"/>
          </a:xfrm>
        </p:spPr>
        <p:txBody>
          <a:bodyPr>
            <a:normAutofit/>
          </a:bodyPr>
          <a:lstStyle/>
          <a:p>
            <a:r>
              <a:rPr lang="en-US" b="1" dirty="0">
                <a:solidFill>
                  <a:srgbClr val="C00000"/>
                </a:solidFill>
                <a:latin typeface="Gill Sans MT" panose="020B0502020104020203" pitchFamily="34" charset="0"/>
              </a:rPr>
              <a:t>Other graphs possible</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pic>
        <p:nvPicPr>
          <p:cNvPr id="5" name="Picture 4"/>
          <p:cNvPicPr/>
          <p:nvPr/>
        </p:nvPicPr>
        <p:blipFill rotWithShape="1">
          <a:blip r:embed="rId3">
            <a:extLst>
              <a:ext uri="{28A0092B-C50C-407E-A947-70E740481C1C}">
                <a14:useLocalDpi xmlns:a14="http://schemas.microsoft.com/office/drawing/2010/main" val="0"/>
              </a:ext>
            </a:extLst>
          </a:blip>
          <a:srcRect b="3459"/>
          <a:stretch/>
        </p:blipFill>
        <p:spPr bwMode="auto">
          <a:xfrm>
            <a:off x="767720" y="820379"/>
            <a:ext cx="10656560" cy="5901008"/>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543925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200" b="1" dirty="0">
                <a:solidFill>
                  <a:srgbClr val="C00000"/>
                </a:solidFill>
                <a:latin typeface="Gill Sans MT" panose="020B0502020104020203" pitchFamily="34" charset="0"/>
              </a:rPr>
              <a:t>Notes</a:t>
            </a:r>
          </a:p>
        </p:txBody>
      </p:sp>
      <p:sp>
        <p:nvSpPr>
          <p:cNvPr id="4" name="Text Placeholder 3"/>
          <p:cNvSpPr>
            <a:spLocks noGrp="1"/>
          </p:cNvSpPr>
          <p:nvPr>
            <p:ph idx="1"/>
          </p:nvPr>
        </p:nvSpPr>
        <p:spPr/>
        <p:txBody>
          <a:bodyPr>
            <a:normAutofit lnSpcReduction="10000"/>
          </a:bodyPr>
          <a:lstStyle/>
          <a:p>
            <a:pPr marL="304470" lvl="1">
              <a:buFont typeface="Wingdings" panose="05000000000000000000" pitchFamily="2" charset="2"/>
              <a:buChar char="ü"/>
            </a:pPr>
            <a:r>
              <a:rPr lang="en-US" sz="3200" dirty="0">
                <a:latin typeface="Gill Sans MT" panose="020B0502020104020203" pitchFamily="34" charset="0"/>
              </a:rPr>
              <a:t>Core KPIs should always be included in NSCAs as described</a:t>
            </a:r>
          </a:p>
          <a:p>
            <a:pPr>
              <a:buFont typeface="Wingdings" panose="05000000000000000000" pitchFamily="2" charset="2"/>
              <a:buChar char="ü"/>
            </a:pPr>
            <a:r>
              <a:rPr lang="en-US" sz="3200" dirty="0">
                <a:latin typeface="Gill Sans MT" panose="020B0502020104020203" pitchFamily="34" charset="0"/>
              </a:rPr>
              <a:t>KPIs have precise definitions</a:t>
            </a:r>
          </a:p>
          <a:p>
            <a:pPr>
              <a:buFont typeface="Wingdings" panose="05000000000000000000" pitchFamily="2" charset="2"/>
              <a:buChar char="ü"/>
            </a:pPr>
            <a:r>
              <a:rPr lang="en-US" sz="3200" dirty="0">
                <a:latin typeface="Gill Sans MT" panose="020B0502020104020203" pitchFamily="34" charset="0"/>
              </a:rPr>
              <a:t>Averages and other summary data have similarly precise definitions</a:t>
            </a:r>
          </a:p>
          <a:p>
            <a:pPr>
              <a:buFont typeface="Wingdings" panose="05000000000000000000" pitchFamily="2" charset="2"/>
              <a:buChar char="ü"/>
            </a:pPr>
            <a:r>
              <a:rPr lang="en-US" sz="3200" dirty="0">
                <a:latin typeface="Gill Sans MT" panose="020B0502020104020203" pitchFamily="34" charset="0"/>
              </a:rPr>
              <a:t>Care should be taken to report exactly what the figure means</a:t>
            </a:r>
          </a:p>
          <a:p>
            <a:pPr lvl="1">
              <a:buFont typeface="Arial" panose="020B0604020202020204" pitchFamily="34" charset="0"/>
              <a:buChar char="•"/>
            </a:pPr>
            <a:r>
              <a:rPr lang="en-US" sz="3200" dirty="0">
                <a:latin typeface="Gill Sans MT" panose="020B0502020104020203" pitchFamily="34" charset="0"/>
              </a:rPr>
              <a:t>And interpret as such</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spTree>
    <p:extLst>
      <p:ext uri="{BB962C8B-B14F-4D97-AF65-F5344CB8AC3E}">
        <p14:creationId xmlns:p14="http://schemas.microsoft.com/office/powerpoint/2010/main" val="28942556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10363200" cy="580800"/>
          </a:xfrm>
        </p:spPr>
        <p:txBody>
          <a:bodyPr>
            <a:noAutofit/>
          </a:bodyPr>
          <a:lstStyle/>
          <a:p>
            <a:r>
              <a:rPr lang="en-US" sz="3200" b="1" dirty="0">
                <a:solidFill>
                  <a:srgbClr val="C00000"/>
                </a:solidFill>
                <a:latin typeface="Gill Sans MT" panose="020B0502020104020203" pitchFamily="34" charset="0"/>
              </a:rPr>
              <a:t>Explore the data with your own visualizations</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graphicFrame>
        <p:nvGraphicFramePr>
          <p:cNvPr id="7" name="Chart 6">
            <a:extLst>
              <a:ext uri="{FF2B5EF4-FFF2-40B4-BE49-F238E27FC236}">
                <a16:creationId xmlns:a16="http://schemas.microsoft.com/office/drawing/2014/main" id="{CD2FCC30-D730-47A5-B4FB-AA335C501268}"/>
              </a:ext>
            </a:extLst>
          </p:cNvPr>
          <p:cNvGraphicFramePr>
            <a:graphicFrameLocks/>
          </p:cNvGraphicFramePr>
          <p:nvPr>
            <p:extLst>
              <p:ext uri="{D42A27DB-BD31-4B8C-83A1-F6EECF244321}">
                <p14:modId xmlns:p14="http://schemas.microsoft.com/office/powerpoint/2010/main" val="2296801030"/>
              </p:ext>
            </p:extLst>
          </p:nvPr>
        </p:nvGraphicFramePr>
        <p:xfrm>
          <a:off x="0" y="615254"/>
          <a:ext cx="12192000" cy="624274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238768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sp>
        <p:nvSpPr>
          <p:cNvPr id="3" name="Title 2"/>
          <p:cNvSpPr>
            <a:spLocks noGrp="1"/>
          </p:cNvSpPr>
          <p:nvPr>
            <p:ph type="title"/>
          </p:nvPr>
        </p:nvSpPr>
        <p:spPr/>
        <p:txBody>
          <a:bodyPr>
            <a:noAutofit/>
          </a:bodyPr>
          <a:lstStyle/>
          <a:p>
            <a:r>
              <a:rPr lang="en-US" sz="3200" b="1" dirty="0">
                <a:solidFill>
                  <a:srgbClr val="C00000"/>
                </a:solidFill>
                <a:latin typeface="Gill Sans MT" panose="020B0502020104020203" pitchFamily="34" charset="0"/>
              </a:rPr>
              <a:t>Formulas given in Indicator Reference Sheet </a:t>
            </a:r>
          </a:p>
        </p:txBody>
      </p:sp>
      <p:sp>
        <p:nvSpPr>
          <p:cNvPr id="4" name="Text Placeholder 3"/>
          <p:cNvSpPr>
            <a:spLocks noGrp="1"/>
          </p:cNvSpPr>
          <p:nvPr>
            <p:ph type="body" idx="1"/>
          </p:nvPr>
        </p:nvSpPr>
        <p:spPr/>
        <p:txBody>
          <a:bodyPr>
            <a:normAutofit/>
          </a:bodyPr>
          <a:lstStyle/>
          <a:p>
            <a:pPr>
              <a:buFont typeface="Wingdings" panose="05000000000000000000" pitchFamily="2" charset="2"/>
              <a:buChar char="ü"/>
            </a:pPr>
            <a:r>
              <a:rPr lang="en-US" sz="3200" dirty="0">
                <a:latin typeface="Gill Sans MT" panose="020B0502020104020203" pitchFamily="34" charset="0"/>
              </a:rPr>
              <a:t>But not always clear when or how to aggregate (e.g., across health facilities, or across tracer commodities, etc.)</a:t>
            </a:r>
          </a:p>
          <a:p>
            <a:pPr>
              <a:buFont typeface="Wingdings" panose="05000000000000000000" pitchFamily="2" charset="2"/>
              <a:buChar char="ü"/>
            </a:pPr>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Detailed recommendations given in data analysis plan</a:t>
            </a:r>
          </a:p>
          <a:p>
            <a:pPr>
              <a:buFont typeface="Wingdings" panose="05000000000000000000" pitchFamily="2" charset="2"/>
              <a:buChar char="ü"/>
            </a:pPr>
            <a:endParaRPr lang="en-US" sz="3200" dirty="0">
              <a:latin typeface="Gill Sans MT" panose="020B0502020104020203" pitchFamily="34" charset="0"/>
            </a:endParaRPr>
          </a:p>
          <a:p>
            <a:pPr>
              <a:buFont typeface="Wingdings" panose="05000000000000000000" pitchFamily="2" charset="2"/>
              <a:buChar char="ü"/>
            </a:pPr>
            <a:endParaRPr lang="en-US" sz="3200" dirty="0">
              <a:latin typeface="Gill Sans MT" panose="020B0502020104020203" pitchFamily="34" charset="0"/>
            </a:endParaRPr>
          </a:p>
          <a:p>
            <a:pPr>
              <a:buFont typeface="Wingdings" panose="05000000000000000000" pitchFamily="2" charset="2"/>
              <a:buChar char="ü"/>
            </a:pPr>
            <a:r>
              <a:rPr lang="en-US" sz="3200" dirty="0">
                <a:latin typeface="Gill Sans MT" panose="020B0502020104020203" pitchFamily="34" charset="0"/>
              </a:rPr>
              <a:t>Focus here on core KPIs</a:t>
            </a:r>
          </a:p>
        </p:txBody>
      </p:sp>
    </p:spTree>
    <p:extLst>
      <p:ext uri="{BB962C8B-B14F-4D97-AF65-F5344CB8AC3E}">
        <p14:creationId xmlns:p14="http://schemas.microsoft.com/office/powerpoint/2010/main" val="1129856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sp>
        <p:nvSpPr>
          <p:cNvPr id="3" name="Title 2"/>
          <p:cNvSpPr>
            <a:spLocks noGrp="1"/>
          </p:cNvSpPr>
          <p:nvPr>
            <p:ph type="title"/>
          </p:nvPr>
        </p:nvSpPr>
        <p:spPr>
          <a:xfrm>
            <a:off x="180737" y="-101644"/>
            <a:ext cx="10280701" cy="610653"/>
          </a:xfrm>
        </p:spPr>
        <p:txBody>
          <a:bodyPr>
            <a:normAutofit fontScale="90000"/>
          </a:bodyPr>
          <a:lstStyle/>
          <a:p>
            <a:r>
              <a:rPr lang="en-US" b="1" dirty="0">
                <a:solidFill>
                  <a:srgbClr val="C00000"/>
                </a:solidFill>
                <a:latin typeface="Gill Sans MT" panose="020B0502020104020203" pitchFamily="34" charset="0"/>
              </a:rPr>
              <a:t>Calculation- Types of Aggregation</a:t>
            </a:r>
          </a:p>
        </p:txBody>
      </p:sp>
      <p:sp>
        <p:nvSpPr>
          <p:cNvPr id="4" name="Text Placeholder 3"/>
          <p:cNvSpPr>
            <a:spLocks noGrp="1"/>
          </p:cNvSpPr>
          <p:nvPr>
            <p:ph type="body" idx="1"/>
          </p:nvPr>
        </p:nvSpPr>
        <p:spPr/>
        <p:txBody>
          <a:bodyPr/>
          <a:lstStyle/>
          <a:p>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861037525"/>
              </p:ext>
            </p:extLst>
          </p:nvPr>
        </p:nvGraphicFramePr>
        <p:xfrm>
          <a:off x="0" y="413155"/>
          <a:ext cx="12191999" cy="6946590"/>
        </p:xfrm>
        <a:graphic>
          <a:graphicData uri="http://schemas.openxmlformats.org/drawingml/2006/table">
            <a:tbl>
              <a:tblPr firstRow="1" bandRow="1">
                <a:tableStyleId>{5C22544A-7EE6-4342-B048-85BDC9FD1C3A}</a:tableStyleId>
              </a:tblPr>
              <a:tblGrid>
                <a:gridCol w="6076633">
                  <a:extLst>
                    <a:ext uri="{9D8B030D-6E8A-4147-A177-3AD203B41FA5}">
                      <a16:colId xmlns:a16="http://schemas.microsoft.com/office/drawing/2014/main" val="20000"/>
                    </a:ext>
                  </a:extLst>
                </a:gridCol>
                <a:gridCol w="6115366">
                  <a:extLst>
                    <a:ext uri="{9D8B030D-6E8A-4147-A177-3AD203B41FA5}">
                      <a16:colId xmlns:a16="http://schemas.microsoft.com/office/drawing/2014/main" val="20001"/>
                    </a:ext>
                  </a:extLst>
                </a:gridCol>
              </a:tblGrid>
              <a:tr h="498465">
                <a:tc>
                  <a:txBody>
                    <a:bodyPr/>
                    <a:lstStyle/>
                    <a:p>
                      <a:r>
                        <a:rPr lang="en-US" sz="2600" dirty="0">
                          <a:latin typeface="Gill Sans MT" panose="020B0502020104020203" pitchFamily="34" charset="0"/>
                        </a:rPr>
                        <a:t>Indicator</a:t>
                      </a:r>
                    </a:p>
                  </a:txBody>
                  <a:tcPr marL="120949" marR="120949" marT="60475" marB="60475">
                    <a:solidFill>
                      <a:schemeClr val="tx2"/>
                    </a:solidFill>
                  </a:tcPr>
                </a:tc>
                <a:tc>
                  <a:txBody>
                    <a:bodyPr/>
                    <a:lstStyle/>
                    <a:p>
                      <a:r>
                        <a:rPr lang="en-US" sz="2600" dirty="0">
                          <a:latin typeface="Gill Sans MT" panose="020B0502020104020203" pitchFamily="34" charset="0"/>
                        </a:rPr>
                        <a:t>Type of Aggregation</a:t>
                      </a:r>
                    </a:p>
                  </a:txBody>
                  <a:tcPr marL="120949" marR="120949" marT="60475" marB="60475">
                    <a:solidFill>
                      <a:schemeClr val="tx2"/>
                    </a:solidFill>
                  </a:tcPr>
                </a:tc>
                <a:extLst>
                  <a:ext uri="{0D108BD9-81ED-4DB2-BD59-A6C34878D82A}">
                    <a16:rowId xmlns:a16="http://schemas.microsoft.com/office/drawing/2014/main" val="10000"/>
                  </a:ext>
                </a:extLst>
              </a:tr>
              <a:tr h="434540">
                <a:tc>
                  <a:txBody>
                    <a:bodyPr/>
                    <a:lstStyle/>
                    <a:p>
                      <a:pPr marR="0" algn="l" rtl="0">
                        <a:lnSpc>
                          <a:spcPct val="100000"/>
                        </a:lnSpc>
                        <a:spcBef>
                          <a:spcPts val="0"/>
                        </a:spcBef>
                        <a:spcAft>
                          <a:spcPts val="0"/>
                        </a:spcAft>
                        <a:buClr>
                          <a:srgbClr val="000000"/>
                        </a:buClr>
                        <a:buFont typeface="Arial"/>
                      </a:pPr>
                      <a:r>
                        <a:rPr lang="en-US" sz="2100" b="0" i="0" u="none" strike="noStrike" cap="none" dirty="0">
                          <a:solidFill>
                            <a:schemeClr val="dk1"/>
                          </a:solidFill>
                          <a:effectLst/>
                          <a:latin typeface="Gill Sans MT" panose="020B0502020104020203" pitchFamily="34" charset="0"/>
                          <a:ea typeface="+mn-ea"/>
                          <a:cs typeface="+mn-cs"/>
                          <a:sym typeface="Arial"/>
                        </a:rPr>
                        <a:t>Forecast Accuracy</a:t>
                      </a:r>
                    </a:p>
                  </a:txBody>
                  <a:tcPr marL="120949" marR="120949" marT="60475" marB="60475"/>
                </a:tc>
                <a:tc>
                  <a:txBody>
                    <a:bodyPr/>
                    <a:lstStyle/>
                    <a:p>
                      <a:pPr marR="0" algn="l" rtl="0">
                        <a:lnSpc>
                          <a:spcPct val="100000"/>
                        </a:lnSpc>
                        <a:spcBef>
                          <a:spcPts val="0"/>
                        </a:spcBef>
                        <a:spcAft>
                          <a:spcPts val="0"/>
                        </a:spcAft>
                        <a:buClr>
                          <a:srgbClr val="000000"/>
                        </a:buClr>
                        <a:buFont typeface="Arial"/>
                      </a:pPr>
                      <a:r>
                        <a:rPr lang="en-US" sz="1900" b="0" i="0" u="none" strike="noStrike" cap="none" dirty="0">
                          <a:solidFill>
                            <a:schemeClr val="dk1"/>
                          </a:solidFill>
                          <a:effectLst/>
                          <a:latin typeface="Gill Sans MT" panose="020B0502020104020203" pitchFamily="34" charset="0"/>
                          <a:ea typeface="+mn-ea"/>
                          <a:cs typeface="+mn-cs"/>
                          <a:sym typeface="Arial"/>
                        </a:rPr>
                        <a:t>By tracer commodity</a:t>
                      </a:r>
                    </a:p>
                  </a:txBody>
                  <a:tcPr marL="120949" marR="120949" marT="60475" marB="60475"/>
                </a:tc>
                <a:extLst>
                  <a:ext uri="{0D108BD9-81ED-4DB2-BD59-A6C34878D82A}">
                    <a16:rowId xmlns:a16="http://schemas.microsoft.com/office/drawing/2014/main" val="10001"/>
                  </a:ext>
                </a:extLst>
              </a:tr>
              <a:tr h="434540">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Source of Funds </a:t>
                      </a:r>
                    </a:p>
                  </a:txBody>
                  <a:tcPr marL="120949" marR="120949" marT="60475" marB="60475"/>
                </a:tc>
                <a:tc>
                  <a:txBody>
                    <a:bodyPr/>
                    <a:lstStyle/>
                    <a:p>
                      <a:pPr marR="0" algn="l" rtl="0">
                        <a:lnSpc>
                          <a:spcPct val="100000"/>
                        </a:lnSpc>
                        <a:spcBef>
                          <a:spcPts val="0"/>
                        </a:spcBef>
                        <a:spcAft>
                          <a:spcPts val="0"/>
                        </a:spcAft>
                        <a:buClr>
                          <a:srgbClr val="000000"/>
                        </a:buClr>
                        <a:buFont typeface="Arial"/>
                      </a:pPr>
                      <a:r>
                        <a:rPr lang="en-US" sz="1900" b="0" i="0" u="none" strike="noStrike" cap="none" dirty="0">
                          <a:solidFill>
                            <a:schemeClr val="dk1"/>
                          </a:solidFill>
                          <a:effectLst/>
                          <a:latin typeface="Gill Sans MT" panose="020B0502020104020203" pitchFamily="34" charset="0"/>
                          <a:ea typeface="+mn-ea"/>
                          <a:cs typeface="+mn-cs"/>
                          <a:sym typeface="Arial"/>
                        </a:rPr>
                        <a:t>Percentage by source</a:t>
                      </a:r>
                    </a:p>
                  </a:txBody>
                  <a:tcPr marL="120949" marR="120949" marT="60475" marB="60475"/>
                </a:tc>
                <a:extLst>
                  <a:ext uri="{0D108BD9-81ED-4DB2-BD59-A6C34878D82A}">
                    <a16:rowId xmlns:a16="http://schemas.microsoft.com/office/drawing/2014/main" val="10002"/>
                  </a:ext>
                </a:extLst>
              </a:tr>
              <a:tr h="434540">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Percent of international reference price paid</a:t>
                      </a:r>
                    </a:p>
                  </a:txBody>
                  <a:tcPr marL="120949" marR="120949" marT="60475" marB="60475"/>
                </a:tc>
                <a:tc>
                  <a:txBody>
                    <a:bodyPr/>
                    <a:lstStyle/>
                    <a:p>
                      <a:pPr marR="0" algn="l" rtl="0">
                        <a:lnSpc>
                          <a:spcPct val="100000"/>
                        </a:lnSpc>
                        <a:spcBef>
                          <a:spcPts val="0"/>
                        </a:spcBef>
                        <a:spcAft>
                          <a:spcPts val="0"/>
                        </a:spcAft>
                        <a:buClr>
                          <a:srgbClr val="000000"/>
                        </a:buClr>
                        <a:buFont typeface="Arial"/>
                      </a:pPr>
                      <a:r>
                        <a:rPr lang="en-US" sz="1900" b="0" i="0" u="none" strike="noStrike" cap="none" dirty="0">
                          <a:solidFill>
                            <a:schemeClr val="dk1"/>
                          </a:solidFill>
                          <a:effectLst/>
                          <a:latin typeface="Gill Sans MT" panose="020B0502020104020203" pitchFamily="34" charset="0"/>
                          <a:ea typeface="+mn-ea"/>
                          <a:cs typeface="+mn-cs"/>
                          <a:sym typeface="Arial"/>
                        </a:rPr>
                        <a:t>By commodity</a:t>
                      </a:r>
                    </a:p>
                  </a:txBody>
                  <a:tcPr marL="120949" marR="120949" marT="60475" marB="60475"/>
                </a:tc>
                <a:extLst>
                  <a:ext uri="{0D108BD9-81ED-4DB2-BD59-A6C34878D82A}">
                    <a16:rowId xmlns:a16="http://schemas.microsoft.com/office/drawing/2014/main" val="10003"/>
                  </a:ext>
                </a:extLst>
              </a:tr>
              <a:tr h="434540">
                <a:tc>
                  <a:txBody>
                    <a:bodyPr/>
                    <a:lstStyle/>
                    <a:p>
                      <a:r>
                        <a:rPr lang="en-US" sz="2100" b="0" i="0" u="none" strike="noStrike" cap="none" dirty="0">
                          <a:solidFill>
                            <a:schemeClr val="dk1"/>
                          </a:solidFill>
                          <a:effectLst/>
                          <a:latin typeface="Gill Sans MT" panose="020B0502020104020203" pitchFamily="34" charset="0"/>
                          <a:ea typeface="+mn-ea"/>
                          <a:cs typeface="+mn-cs"/>
                          <a:sym typeface="Arial"/>
                        </a:rPr>
                        <a:t>Stocked according to plan</a:t>
                      </a:r>
                    </a:p>
                  </a:txBody>
                  <a:tcPr marL="120949" marR="120949" marT="60475" marB="60475"/>
                </a:tc>
                <a:tc rowSpan="2">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900" b="0" i="0" u="none" strike="noStrike" cap="none" dirty="0">
                          <a:solidFill>
                            <a:schemeClr val="dk1"/>
                          </a:solidFill>
                          <a:effectLst/>
                          <a:latin typeface="Gill Sans MT" panose="020B0502020104020203" pitchFamily="34" charset="0"/>
                          <a:ea typeface="+mn-ea"/>
                          <a:cs typeface="+mn-cs"/>
                          <a:sym typeface="Arial"/>
                        </a:rPr>
                        <a:t>By commodity</a:t>
                      </a:r>
                      <a:r>
                        <a:rPr lang="en-US" sz="1900" b="0" i="0" u="none" strike="noStrike" cap="none" baseline="0" dirty="0">
                          <a:solidFill>
                            <a:schemeClr val="dk1"/>
                          </a:solidFill>
                          <a:effectLst/>
                          <a:latin typeface="Gill Sans MT" panose="020B0502020104020203" pitchFamily="34" charset="0"/>
                          <a:ea typeface="+mn-ea"/>
                          <a:cs typeface="+mn-cs"/>
                          <a:sym typeface="Arial"/>
                        </a:rPr>
                        <a:t> </a:t>
                      </a:r>
                      <a:r>
                        <a:rPr lang="en-US" sz="1900" b="0" i="0" u="none" strike="noStrike" cap="none" dirty="0">
                          <a:solidFill>
                            <a:schemeClr val="dk1"/>
                          </a:solidFill>
                          <a:effectLst/>
                          <a:latin typeface="Gill Sans MT" panose="020B0502020104020203" pitchFamily="34" charset="0"/>
                          <a:ea typeface="+mn-ea"/>
                          <a:cs typeface="+mn-cs"/>
                          <a:sym typeface="Arial"/>
                        </a:rPr>
                        <a:t>and facility type,</a:t>
                      </a:r>
                      <a:r>
                        <a:rPr lang="en-US" sz="1900" b="0" i="0" u="none" strike="noStrike" cap="none" baseline="0" dirty="0">
                          <a:solidFill>
                            <a:schemeClr val="dk1"/>
                          </a:solidFill>
                          <a:effectLst/>
                          <a:latin typeface="Gill Sans MT" panose="020B0502020104020203" pitchFamily="34" charset="0"/>
                          <a:ea typeface="+mn-ea"/>
                          <a:cs typeface="+mn-cs"/>
                          <a:sym typeface="Arial"/>
                        </a:rPr>
                        <a:t> averaged across entities and months</a:t>
                      </a:r>
                      <a:endParaRPr lang="en-US" sz="19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nchor="ctr"/>
                </a:tc>
                <a:extLst>
                  <a:ext uri="{0D108BD9-81ED-4DB2-BD59-A6C34878D82A}">
                    <a16:rowId xmlns:a16="http://schemas.microsoft.com/office/drawing/2014/main" val="10004"/>
                  </a:ext>
                </a:extLst>
              </a:tr>
              <a:tr h="369529">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900" b="0" i="0" u="none" strike="noStrike" cap="none" dirty="0">
                          <a:solidFill>
                            <a:schemeClr val="dk1"/>
                          </a:solidFill>
                          <a:effectLst/>
                          <a:latin typeface="Gill Sans MT" panose="020B0502020104020203" pitchFamily="34" charset="0"/>
                          <a:ea typeface="+mn-ea"/>
                          <a:cs typeface="+mn-cs"/>
                          <a:sym typeface="Arial"/>
                        </a:rPr>
                        <a:t>Stock out rate by tracer commodity by level in the system</a:t>
                      </a:r>
                      <a:endParaRPr lang="en-US" sz="21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tc vMerge="1">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b="0" i="0" u="none" strike="noStrike" cap="none" dirty="0">
                        <a:solidFill>
                          <a:schemeClr val="dk1"/>
                        </a:solidFill>
                        <a:effectLst/>
                        <a:latin typeface="+mn-lt"/>
                        <a:ea typeface="+mn-ea"/>
                        <a:cs typeface="+mn-cs"/>
                        <a:sym typeface="Arial"/>
                      </a:endParaRPr>
                    </a:p>
                  </a:txBody>
                  <a:tcPr/>
                </a:tc>
                <a:extLst>
                  <a:ext uri="{0D108BD9-81ED-4DB2-BD59-A6C34878D82A}">
                    <a16:rowId xmlns:a16="http://schemas.microsoft.com/office/drawing/2014/main" val="10005"/>
                  </a:ext>
                </a:extLst>
              </a:tr>
              <a:tr h="674724">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900" b="0" i="0" u="none" strike="noStrike" cap="none" dirty="0">
                          <a:solidFill>
                            <a:schemeClr val="dk1"/>
                          </a:solidFill>
                          <a:effectLst/>
                          <a:latin typeface="Gill Sans MT" panose="020B0502020104020203" pitchFamily="34" charset="0"/>
                          <a:ea typeface="+mn-ea"/>
                          <a:cs typeface="+mn-cs"/>
                          <a:sym typeface="Arial"/>
                        </a:rPr>
                        <a:t>Stock accuracy</a:t>
                      </a:r>
                      <a:endParaRPr lang="en-US" sz="21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900" b="0" i="0" u="none" strike="noStrike" cap="none" dirty="0">
                          <a:solidFill>
                            <a:schemeClr val="dk1"/>
                          </a:solidFill>
                          <a:effectLst/>
                          <a:latin typeface="Gill Sans MT" panose="020B0502020104020203" pitchFamily="34" charset="0"/>
                          <a:ea typeface="+mn-ea"/>
                          <a:cs typeface="+mn-cs"/>
                          <a:sym typeface="Arial"/>
                        </a:rPr>
                        <a:t>Percentage of entities at 100% accuracy by commodity</a:t>
                      </a:r>
                      <a:r>
                        <a:rPr lang="en-US" sz="1900" b="0" i="0" u="none" strike="noStrike" cap="none" baseline="0" dirty="0">
                          <a:solidFill>
                            <a:schemeClr val="dk1"/>
                          </a:solidFill>
                          <a:effectLst/>
                          <a:latin typeface="Gill Sans MT" panose="020B0502020104020203" pitchFamily="34" charset="0"/>
                          <a:ea typeface="+mn-ea"/>
                          <a:cs typeface="+mn-cs"/>
                          <a:sym typeface="Arial"/>
                        </a:rPr>
                        <a:t> </a:t>
                      </a:r>
                      <a:r>
                        <a:rPr lang="en-US" sz="1900" b="0" i="0" u="none" strike="noStrike" cap="none" dirty="0">
                          <a:solidFill>
                            <a:schemeClr val="dk1"/>
                          </a:solidFill>
                          <a:effectLst/>
                          <a:latin typeface="Gill Sans MT" panose="020B0502020104020203" pitchFamily="34" charset="0"/>
                          <a:ea typeface="+mn-ea"/>
                          <a:cs typeface="+mn-cs"/>
                          <a:sym typeface="Arial"/>
                        </a:rPr>
                        <a:t>and facility type;</a:t>
                      </a:r>
                      <a:r>
                        <a:rPr lang="en-US" sz="1900" b="0" i="0" u="none" strike="noStrike" cap="none" baseline="0" dirty="0">
                          <a:solidFill>
                            <a:schemeClr val="dk1"/>
                          </a:solidFill>
                          <a:effectLst/>
                          <a:latin typeface="Gill Sans MT" panose="020B0502020104020203" pitchFamily="34" charset="0"/>
                          <a:ea typeface="+mn-ea"/>
                          <a:cs typeface="+mn-cs"/>
                          <a:sym typeface="Arial"/>
                        </a:rPr>
                        <a:t> average deviation</a:t>
                      </a:r>
                      <a:endParaRPr lang="en-US" sz="19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val="10006"/>
                  </a:ext>
                </a:extLst>
              </a:tr>
              <a:tr h="434540">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900" b="0" i="0" u="none" strike="noStrike" cap="none" dirty="0">
                          <a:solidFill>
                            <a:schemeClr val="dk1"/>
                          </a:solidFill>
                          <a:effectLst/>
                          <a:latin typeface="Gill Sans MT" panose="020B0502020104020203" pitchFamily="34" charset="0"/>
                          <a:ea typeface="+mn-ea"/>
                          <a:cs typeface="+mn-cs"/>
                          <a:sym typeface="Arial"/>
                        </a:rPr>
                        <a:t>Order fill rate</a:t>
                      </a:r>
                      <a:r>
                        <a:rPr lang="en-US" sz="2100" b="0" i="0" u="none" strike="noStrike" cap="none" dirty="0">
                          <a:solidFill>
                            <a:schemeClr val="dk1"/>
                          </a:solidFill>
                          <a:effectLst/>
                          <a:latin typeface="Gill Sans MT" panose="020B0502020104020203" pitchFamily="34" charset="0"/>
                          <a:ea typeface="+mn-ea"/>
                          <a:cs typeface="+mn-cs"/>
                          <a:sym typeface="Arial"/>
                        </a:rPr>
                        <a:t>	</a:t>
                      </a:r>
                    </a:p>
                  </a:txBody>
                  <a:tcPr marL="120949" marR="120949" marT="60475" marB="60475"/>
                </a:tc>
                <a:tc>
                  <a:txBody>
                    <a:bodyPr/>
                    <a:lstStyle/>
                    <a:p>
                      <a:pPr marR="0" algn="l" rtl="0">
                        <a:lnSpc>
                          <a:spcPct val="100000"/>
                        </a:lnSpc>
                        <a:spcBef>
                          <a:spcPts val="0"/>
                        </a:spcBef>
                        <a:spcAft>
                          <a:spcPts val="0"/>
                        </a:spcAft>
                        <a:buClr>
                          <a:srgbClr val="000000"/>
                        </a:buClr>
                        <a:buFont typeface="Arial"/>
                      </a:pPr>
                      <a:r>
                        <a:rPr lang="en-US" sz="1900" b="0" i="0" u="none" strike="noStrike" cap="none" dirty="0">
                          <a:solidFill>
                            <a:schemeClr val="dk1"/>
                          </a:solidFill>
                          <a:effectLst/>
                          <a:latin typeface="Gill Sans MT" panose="020B0502020104020203" pitchFamily="34" charset="0"/>
                          <a:ea typeface="+mn-ea"/>
                          <a:cs typeface="+mn-cs"/>
                          <a:sym typeface="Arial"/>
                        </a:rPr>
                        <a:t>Average by type of entity</a:t>
                      </a:r>
                    </a:p>
                  </a:txBody>
                  <a:tcPr marL="120949" marR="120949" marT="60475" marB="60475"/>
                </a:tc>
                <a:extLst>
                  <a:ext uri="{0D108BD9-81ED-4DB2-BD59-A6C34878D82A}">
                    <a16:rowId xmlns:a16="http://schemas.microsoft.com/office/drawing/2014/main" val="10007"/>
                  </a:ext>
                </a:extLst>
              </a:tr>
              <a:tr h="395647">
                <a:tc>
                  <a:txBody>
                    <a:bodyPr/>
                    <a:lstStyle/>
                    <a:p>
                      <a:pPr marL="0" marR="0">
                        <a:spcBef>
                          <a:spcPts val="0"/>
                        </a:spcBef>
                        <a:spcAft>
                          <a:spcPts val="1200"/>
                        </a:spcAft>
                      </a:pPr>
                      <a:r>
                        <a:rPr lang="en-US" sz="1900" b="0" i="0" u="none" strike="noStrike" cap="none" dirty="0">
                          <a:solidFill>
                            <a:schemeClr val="dk1"/>
                          </a:solidFill>
                          <a:effectLst/>
                          <a:latin typeface="Gill Sans MT" panose="020B0502020104020203" pitchFamily="34" charset="0"/>
                          <a:ea typeface="+mn-ea"/>
                          <a:cs typeface="+mn-cs"/>
                          <a:sym typeface="Arial"/>
                        </a:rPr>
                        <a:t>Wastage from damage, theft and expiry </a:t>
                      </a:r>
                    </a:p>
                  </a:txBody>
                  <a:tcPr marL="90712" marR="90712" marT="0" marB="0" anchor="ctr"/>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900" b="0" i="0" u="none" strike="noStrike" cap="none" dirty="0">
                          <a:solidFill>
                            <a:schemeClr val="dk1"/>
                          </a:solidFill>
                          <a:effectLst/>
                          <a:latin typeface="Gill Sans MT" panose="020B0502020104020203" pitchFamily="34" charset="0"/>
                          <a:ea typeface="+mn-ea"/>
                          <a:cs typeface="+mn-cs"/>
                          <a:sym typeface="Arial"/>
                        </a:rPr>
                        <a:t>By commodity</a:t>
                      </a:r>
                      <a:r>
                        <a:rPr lang="en-US" sz="1900" b="0" i="0" u="none" strike="noStrike" cap="none" baseline="0" dirty="0">
                          <a:solidFill>
                            <a:schemeClr val="dk1"/>
                          </a:solidFill>
                          <a:effectLst/>
                          <a:latin typeface="Gill Sans MT" panose="020B0502020104020203" pitchFamily="34" charset="0"/>
                          <a:ea typeface="+mn-ea"/>
                          <a:cs typeface="+mn-cs"/>
                          <a:sym typeface="Arial"/>
                        </a:rPr>
                        <a:t> </a:t>
                      </a:r>
                      <a:r>
                        <a:rPr lang="en-US" sz="1900" b="0" i="0" u="none" strike="noStrike" cap="none" dirty="0">
                          <a:solidFill>
                            <a:schemeClr val="dk1"/>
                          </a:solidFill>
                          <a:effectLst/>
                          <a:latin typeface="Gill Sans MT" panose="020B0502020104020203" pitchFamily="34" charset="0"/>
                          <a:ea typeface="+mn-ea"/>
                          <a:cs typeface="+mn-cs"/>
                          <a:sym typeface="Arial"/>
                        </a:rPr>
                        <a:t>and facility type,</a:t>
                      </a:r>
                      <a:r>
                        <a:rPr lang="en-US" sz="1900" b="0" i="0" u="none" strike="noStrike" cap="none" baseline="0" dirty="0">
                          <a:solidFill>
                            <a:schemeClr val="dk1"/>
                          </a:solidFill>
                          <a:effectLst/>
                          <a:latin typeface="Gill Sans MT" panose="020B0502020104020203" pitchFamily="34" charset="0"/>
                          <a:ea typeface="+mn-ea"/>
                          <a:cs typeface="+mn-cs"/>
                          <a:sym typeface="Arial"/>
                        </a:rPr>
                        <a:t> averaged across entities and months</a:t>
                      </a:r>
                      <a:endParaRPr lang="en-US" sz="19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val="10008"/>
                  </a:ext>
                </a:extLst>
              </a:tr>
              <a:tr h="434540">
                <a:tc>
                  <a:txBody>
                    <a:bodyPr/>
                    <a:lstStyle/>
                    <a:p>
                      <a:pPr marL="0" marR="0">
                        <a:spcBef>
                          <a:spcPts val="0"/>
                        </a:spcBef>
                        <a:spcAft>
                          <a:spcPts val="1200"/>
                        </a:spcAft>
                      </a:pPr>
                      <a:r>
                        <a:rPr lang="en-US" sz="1900" b="0" i="0" u="none" strike="noStrike" cap="none" dirty="0">
                          <a:solidFill>
                            <a:schemeClr val="dk1"/>
                          </a:solidFill>
                          <a:effectLst/>
                          <a:latin typeface="Gill Sans MT" panose="020B0502020104020203" pitchFamily="34" charset="0"/>
                          <a:ea typeface="+mn-ea"/>
                          <a:cs typeface="+mn-cs"/>
                          <a:sym typeface="Arial"/>
                        </a:rPr>
                        <a:t>On-time delivery to facility</a:t>
                      </a:r>
                    </a:p>
                  </a:txBody>
                  <a:tcPr marL="90712" marR="90712" marT="0" marB="0" anchor="ctr"/>
                </a:tc>
                <a:tc>
                  <a:txBody>
                    <a:bodyPr/>
                    <a:lstStyle/>
                    <a:p>
                      <a:pPr marR="0" algn="l" rtl="0">
                        <a:lnSpc>
                          <a:spcPct val="100000"/>
                        </a:lnSpc>
                        <a:spcBef>
                          <a:spcPts val="0"/>
                        </a:spcBef>
                        <a:spcAft>
                          <a:spcPts val="0"/>
                        </a:spcAft>
                        <a:buClr>
                          <a:srgbClr val="000000"/>
                        </a:buClr>
                        <a:buFont typeface="Arial"/>
                      </a:pPr>
                      <a:r>
                        <a:rPr lang="en-US" sz="1900" b="0" i="0" u="none" strike="noStrike" cap="none" dirty="0">
                          <a:solidFill>
                            <a:srgbClr val="C00000"/>
                          </a:solidFill>
                          <a:effectLst/>
                          <a:latin typeface="Gill Sans MT" panose="020B0502020104020203" pitchFamily="34" charset="0"/>
                          <a:ea typeface="+mn-ea"/>
                          <a:cs typeface="+mn-cs"/>
                          <a:sym typeface="Arial"/>
                        </a:rPr>
                        <a:t>By facility type, supply chain level</a:t>
                      </a:r>
                    </a:p>
                  </a:txBody>
                  <a:tcPr marL="120949" marR="120949" marT="60475" marB="60475"/>
                </a:tc>
                <a:extLst>
                  <a:ext uri="{0D108BD9-81ED-4DB2-BD59-A6C34878D82A}">
                    <a16:rowId xmlns:a16="http://schemas.microsoft.com/office/drawing/2014/main" val="10009"/>
                  </a:ext>
                </a:extLst>
              </a:tr>
              <a:tr h="558153">
                <a:tc>
                  <a:txBody>
                    <a:bodyPr/>
                    <a:lstStyle/>
                    <a:p>
                      <a:pPr marL="0" marR="0">
                        <a:spcBef>
                          <a:spcPts val="0"/>
                        </a:spcBef>
                        <a:spcAft>
                          <a:spcPts val="1200"/>
                        </a:spcAft>
                      </a:pPr>
                      <a:r>
                        <a:rPr lang="en-US" sz="1900" b="0" i="0" u="none" strike="noStrike" cap="none" dirty="0">
                          <a:solidFill>
                            <a:schemeClr val="dk1"/>
                          </a:solidFill>
                          <a:effectLst/>
                          <a:latin typeface="Gill Sans MT" panose="020B0502020104020203" pitchFamily="34" charset="0"/>
                          <a:ea typeface="+mn-ea"/>
                          <a:cs typeface="+mn-cs"/>
                          <a:sym typeface="Arial"/>
                        </a:rPr>
                        <a:t>Percentage of orders placed by health facilities as emergency orders</a:t>
                      </a:r>
                    </a:p>
                  </a:txBody>
                  <a:tcPr marL="90712" marR="90712" marT="0" marB="0" anchor="ctr"/>
                </a:tc>
                <a:tc>
                  <a:txBody>
                    <a:bodyPr/>
                    <a:lstStyle/>
                    <a:p>
                      <a:pPr marR="0" algn="l" rtl="0">
                        <a:lnSpc>
                          <a:spcPct val="100000"/>
                        </a:lnSpc>
                        <a:spcBef>
                          <a:spcPts val="0"/>
                        </a:spcBef>
                        <a:spcAft>
                          <a:spcPts val="0"/>
                        </a:spcAft>
                        <a:buClr>
                          <a:srgbClr val="000000"/>
                        </a:buClr>
                        <a:buFont typeface="Arial"/>
                      </a:pPr>
                      <a:r>
                        <a:rPr lang="en-US" sz="1900" b="0" i="0" u="none" strike="noStrike" cap="none" dirty="0">
                          <a:solidFill>
                            <a:srgbClr val="C00000"/>
                          </a:solidFill>
                          <a:effectLst/>
                          <a:latin typeface="Gill Sans MT" panose="020B0502020104020203" pitchFamily="34" charset="0"/>
                          <a:ea typeface="+mn-ea"/>
                          <a:cs typeface="+mn-cs"/>
                          <a:sym typeface="Arial"/>
                        </a:rPr>
                        <a:t>By facility type and supply chain level</a:t>
                      </a:r>
                    </a:p>
                  </a:txBody>
                  <a:tcPr marL="120949" marR="120949" marT="60475" marB="60475"/>
                </a:tc>
                <a:extLst>
                  <a:ext uri="{0D108BD9-81ED-4DB2-BD59-A6C34878D82A}">
                    <a16:rowId xmlns:a16="http://schemas.microsoft.com/office/drawing/2014/main" val="10010"/>
                  </a:ext>
                </a:extLst>
              </a:tr>
              <a:tr h="434540">
                <a:tc>
                  <a:txBody>
                    <a:bodyPr/>
                    <a:lstStyle/>
                    <a:p>
                      <a:pPr marL="0" marR="0">
                        <a:spcBef>
                          <a:spcPts val="0"/>
                        </a:spcBef>
                        <a:spcAft>
                          <a:spcPts val="1200"/>
                        </a:spcAft>
                      </a:pPr>
                      <a:r>
                        <a:rPr lang="en-US" sz="1900" b="0" i="0" u="none" strike="noStrike" cap="none" dirty="0">
                          <a:solidFill>
                            <a:schemeClr val="dk1"/>
                          </a:solidFill>
                          <a:effectLst/>
                          <a:latin typeface="Gill Sans MT" panose="020B0502020104020203" pitchFamily="34" charset="0"/>
                          <a:ea typeface="+mn-ea"/>
                          <a:cs typeface="+mn-cs"/>
                          <a:sym typeface="Arial"/>
                        </a:rPr>
                        <a:t>Staff turnover rate</a:t>
                      </a:r>
                    </a:p>
                  </a:txBody>
                  <a:tcPr marL="90712" marR="90712" marT="0" marB="0" anchor="ctr"/>
                </a:tc>
                <a:tc>
                  <a:txBody>
                    <a:bodyPr/>
                    <a:lstStyle/>
                    <a:p>
                      <a:pPr marL="0" marR="0" lvl="0" indent="0" algn="l" defTabSz="604738" rtl="0" eaLnBrk="1" fontAlgn="auto" latinLnBrk="0" hangingPunct="1">
                        <a:lnSpc>
                          <a:spcPct val="100000"/>
                        </a:lnSpc>
                        <a:spcBef>
                          <a:spcPts val="0"/>
                        </a:spcBef>
                        <a:spcAft>
                          <a:spcPts val="0"/>
                        </a:spcAft>
                        <a:buClr>
                          <a:srgbClr val="000000"/>
                        </a:buClr>
                        <a:buSzTx/>
                        <a:buFont typeface="Arial"/>
                        <a:buNone/>
                        <a:tabLst/>
                        <a:defRPr/>
                      </a:pPr>
                      <a:r>
                        <a:rPr lang="en-US" sz="1900" b="0" i="0" u="none" strike="noStrike" cap="none" dirty="0">
                          <a:solidFill>
                            <a:srgbClr val="C00000"/>
                          </a:solidFill>
                          <a:effectLst/>
                          <a:latin typeface="Gill Sans MT" panose="020B0502020104020203" pitchFamily="34" charset="0"/>
                          <a:ea typeface="+mn-ea"/>
                          <a:cs typeface="+mn-cs"/>
                          <a:sym typeface="Arial"/>
                        </a:rPr>
                        <a:t>By facility type and supply chain level</a:t>
                      </a:r>
                    </a:p>
                    <a:p>
                      <a:pPr marR="0" algn="l" rtl="0">
                        <a:lnSpc>
                          <a:spcPct val="100000"/>
                        </a:lnSpc>
                        <a:spcBef>
                          <a:spcPts val="0"/>
                        </a:spcBef>
                        <a:spcAft>
                          <a:spcPts val="0"/>
                        </a:spcAft>
                        <a:buClr>
                          <a:srgbClr val="000000"/>
                        </a:buClr>
                        <a:buFont typeface="Arial"/>
                      </a:pPr>
                      <a:endParaRPr lang="en-US" sz="19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val="10011"/>
                  </a:ext>
                </a:extLst>
              </a:tr>
              <a:tr h="434540">
                <a:tc>
                  <a:txBody>
                    <a:bodyPr/>
                    <a:lstStyle/>
                    <a:p>
                      <a:pPr marL="0" marR="0">
                        <a:spcBef>
                          <a:spcPts val="0"/>
                        </a:spcBef>
                        <a:spcAft>
                          <a:spcPts val="1200"/>
                        </a:spcAft>
                      </a:pPr>
                      <a:r>
                        <a:rPr lang="en-US" sz="1900" b="0" i="0" u="none" strike="noStrike" cap="none" dirty="0">
                          <a:solidFill>
                            <a:schemeClr val="dk1"/>
                          </a:solidFill>
                          <a:effectLst/>
                          <a:latin typeface="Gill Sans MT" panose="020B0502020104020203" pitchFamily="34" charset="0"/>
                          <a:ea typeface="+mn-ea"/>
                          <a:cs typeface="+mn-cs"/>
                          <a:sym typeface="Arial"/>
                        </a:rPr>
                        <a:t>Facility reporting rates on-time</a:t>
                      </a:r>
                    </a:p>
                  </a:txBody>
                  <a:tcPr marL="90712" marR="90712" marT="0" marB="0" anchor="ctr"/>
                </a:tc>
                <a:tc>
                  <a:txBody>
                    <a:bodyPr/>
                    <a:lstStyle/>
                    <a:p>
                      <a:pPr marL="0" marR="0" lvl="0" indent="0" algn="l" defTabSz="604738" rtl="0" eaLnBrk="1" fontAlgn="auto" latinLnBrk="0" hangingPunct="1">
                        <a:lnSpc>
                          <a:spcPct val="100000"/>
                        </a:lnSpc>
                        <a:spcBef>
                          <a:spcPts val="0"/>
                        </a:spcBef>
                        <a:spcAft>
                          <a:spcPts val="0"/>
                        </a:spcAft>
                        <a:buClr>
                          <a:srgbClr val="000000"/>
                        </a:buClr>
                        <a:buSzTx/>
                        <a:buFont typeface="Arial"/>
                        <a:buNone/>
                        <a:tabLst/>
                        <a:defRPr/>
                      </a:pPr>
                      <a:r>
                        <a:rPr lang="en-US" sz="1900" b="0" i="0" u="none" strike="noStrike" cap="none" dirty="0">
                          <a:solidFill>
                            <a:srgbClr val="C00000"/>
                          </a:solidFill>
                          <a:effectLst/>
                          <a:latin typeface="Gill Sans MT" panose="020B0502020104020203" pitchFamily="34" charset="0"/>
                          <a:ea typeface="+mn-ea"/>
                          <a:cs typeface="+mn-cs"/>
                          <a:sym typeface="Arial"/>
                        </a:rPr>
                        <a:t>By facility type and supply chain level</a:t>
                      </a:r>
                    </a:p>
                    <a:p>
                      <a:pPr marR="0" algn="l" rtl="0">
                        <a:lnSpc>
                          <a:spcPct val="100000"/>
                        </a:lnSpc>
                        <a:spcBef>
                          <a:spcPts val="0"/>
                        </a:spcBef>
                        <a:spcAft>
                          <a:spcPts val="0"/>
                        </a:spcAft>
                        <a:buClr>
                          <a:srgbClr val="000000"/>
                        </a:buClr>
                        <a:buFont typeface="Arial"/>
                      </a:pPr>
                      <a:endParaRPr lang="en-US" sz="19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31916476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sp>
        <p:nvSpPr>
          <p:cNvPr id="3" name="Title 2"/>
          <p:cNvSpPr>
            <a:spLocks noGrp="1"/>
          </p:cNvSpPr>
          <p:nvPr>
            <p:ph type="title"/>
          </p:nvPr>
        </p:nvSpPr>
        <p:spPr>
          <a:xfrm>
            <a:off x="180737" y="65897"/>
            <a:ext cx="10280701" cy="610653"/>
          </a:xfrm>
        </p:spPr>
        <p:txBody>
          <a:bodyPr>
            <a:normAutofit fontScale="90000"/>
          </a:bodyPr>
          <a:lstStyle/>
          <a:p>
            <a:r>
              <a:rPr lang="en-US" b="1" dirty="0">
                <a:solidFill>
                  <a:srgbClr val="C00000"/>
                </a:solidFill>
                <a:latin typeface="Gill Sans MT" panose="020B0502020104020203" pitchFamily="34" charset="0"/>
              </a:rPr>
              <a:t>Calculation- Types of Aggregation</a:t>
            </a:r>
          </a:p>
        </p:txBody>
      </p:sp>
      <p:graphicFrame>
        <p:nvGraphicFramePr>
          <p:cNvPr id="6" name="Table 5"/>
          <p:cNvGraphicFramePr>
            <a:graphicFrameLocks noGrp="1"/>
          </p:cNvGraphicFramePr>
          <p:nvPr/>
        </p:nvGraphicFramePr>
        <p:xfrm>
          <a:off x="180737" y="707637"/>
          <a:ext cx="11977134" cy="5424726"/>
        </p:xfrm>
        <a:graphic>
          <a:graphicData uri="http://schemas.openxmlformats.org/drawingml/2006/table">
            <a:tbl>
              <a:tblPr firstRow="1" bandRow="1">
                <a:tableStyleId>{5C22544A-7EE6-4342-B048-85BDC9FD1C3A}</a:tableStyleId>
              </a:tblPr>
              <a:tblGrid>
                <a:gridCol w="8233461">
                  <a:extLst>
                    <a:ext uri="{9D8B030D-6E8A-4147-A177-3AD203B41FA5}">
                      <a16:colId xmlns:a16="http://schemas.microsoft.com/office/drawing/2014/main" val="20000"/>
                    </a:ext>
                  </a:extLst>
                </a:gridCol>
                <a:gridCol w="3743673">
                  <a:extLst>
                    <a:ext uri="{9D8B030D-6E8A-4147-A177-3AD203B41FA5}">
                      <a16:colId xmlns:a16="http://schemas.microsoft.com/office/drawing/2014/main" val="20001"/>
                    </a:ext>
                  </a:extLst>
                </a:gridCol>
              </a:tblGrid>
              <a:tr h="732582">
                <a:tc>
                  <a:txBody>
                    <a:bodyPr/>
                    <a:lstStyle/>
                    <a:p>
                      <a:r>
                        <a:rPr lang="en-US" sz="3200" dirty="0">
                          <a:latin typeface="Gill Sans MT" panose="020B0502020104020203" pitchFamily="34" charset="0"/>
                        </a:rPr>
                        <a:t>Indicator</a:t>
                      </a:r>
                    </a:p>
                  </a:txBody>
                  <a:tcPr marL="120949" marR="120949" marT="60475" marB="60475">
                    <a:solidFill>
                      <a:schemeClr val="tx2"/>
                    </a:solidFill>
                  </a:tcPr>
                </a:tc>
                <a:tc>
                  <a:txBody>
                    <a:bodyPr/>
                    <a:lstStyle/>
                    <a:p>
                      <a:r>
                        <a:rPr lang="en-US" sz="3200" dirty="0">
                          <a:latin typeface="Gill Sans MT" panose="020B0502020104020203" pitchFamily="34" charset="0"/>
                        </a:rPr>
                        <a:t>Types of Aggregation</a:t>
                      </a:r>
                    </a:p>
                  </a:txBody>
                  <a:tcPr marL="120949" marR="120949" marT="60475" marB="60475">
                    <a:solidFill>
                      <a:schemeClr val="tx2"/>
                    </a:solidFill>
                  </a:tcPr>
                </a:tc>
                <a:extLst>
                  <a:ext uri="{0D108BD9-81ED-4DB2-BD59-A6C34878D82A}">
                    <a16:rowId xmlns:a16="http://schemas.microsoft.com/office/drawing/2014/main" val="10000"/>
                  </a:ext>
                </a:extLst>
              </a:tr>
              <a:tr h="978526">
                <a:tc>
                  <a:txBody>
                    <a:bodyPr/>
                    <a:lstStyle/>
                    <a:p>
                      <a:pPr marL="0" marR="0">
                        <a:spcBef>
                          <a:spcPts val="0"/>
                        </a:spcBef>
                        <a:spcAft>
                          <a:spcPts val="1200"/>
                        </a:spcAft>
                      </a:pPr>
                      <a:r>
                        <a:rPr lang="en-US" sz="2800" b="0" i="0" u="none" strike="noStrike" cap="none" dirty="0">
                          <a:solidFill>
                            <a:schemeClr val="dk1"/>
                          </a:solidFill>
                          <a:effectLst/>
                          <a:latin typeface="Gill Sans MT" panose="020B0502020104020203" pitchFamily="34" charset="0"/>
                          <a:ea typeface="+mn-ea"/>
                          <a:cs typeface="+mn-cs"/>
                          <a:sym typeface="Arial"/>
                        </a:rPr>
                        <a:t>On-time delivery to facility</a:t>
                      </a:r>
                    </a:p>
                  </a:txBody>
                  <a:tcPr marL="90712" marR="90712" marT="0" marB="0" anchor="ctr"/>
                </a:tc>
                <a:tc>
                  <a:txBody>
                    <a:bodyPr/>
                    <a:lstStyle/>
                    <a:p>
                      <a:pPr marR="0" algn="l" rtl="0">
                        <a:lnSpc>
                          <a:spcPct val="100000"/>
                        </a:lnSpc>
                        <a:spcBef>
                          <a:spcPts val="0"/>
                        </a:spcBef>
                        <a:spcAft>
                          <a:spcPts val="0"/>
                        </a:spcAft>
                        <a:buClr>
                          <a:srgbClr val="000000"/>
                        </a:buClr>
                        <a:buFont typeface="Arial"/>
                      </a:pPr>
                      <a:r>
                        <a:rPr lang="en-US" sz="2800" b="0" i="0" u="none" strike="noStrike" cap="none" dirty="0">
                          <a:solidFill>
                            <a:schemeClr val="dk1"/>
                          </a:solidFill>
                          <a:effectLst/>
                          <a:latin typeface="Gill Sans MT" panose="020B0502020104020203" pitchFamily="34" charset="0"/>
                          <a:ea typeface="+mn-ea"/>
                          <a:cs typeface="+mn-cs"/>
                          <a:sym typeface="Arial"/>
                        </a:rPr>
                        <a:t>Average</a:t>
                      </a:r>
                      <a:r>
                        <a:rPr lang="en-US" sz="2800" b="0" i="0" u="none" strike="noStrike" cap="none" baseline="0" dirty="0">
                          <a:solidFill>
                            <a:schemeClr val="dk1"/>
                          </a:solidFill>
                          <a:effectLst/>
                          <a:latin typeface="Gill Sans MT" panose="020B0502020104020203" pitchFamily="34" charset="0"/>
                          <a:ea typeface="+mn-ea"/>
                          <a:cs typeface="+mn-cs"/>
                          <a:sym typeface="Arial"/>
                        </a:rPr>
                        <a:t> across months b</a:t>
                      </a:r>
                      <a:r>
                        <a:rPr lang="en-US" sz="2800" b="0" i="0" u="none" strike="noStrike" cap="none" dirty="0">
                          <a:solidFill>
                            <a:schemeClr val="dk1"/>
                          </a:solidFill>
                          <a:effectLst/>
                          <a:latin typeface="Gill Sans MT" panose="020B0502020104020203" pitchFamily="34" charset="0"/>
                          <a:ea typeface="+mn-ea"/>
                          <a:cs typeface="+mn-cs"/>
                          <a:sym typeface="Arial"/>
                        </a:rPr>
                        <a:t>y type of entity</a:t>
                      </a:r>
                    </a:p>
                  </a:txBody>
                  <a:tcPr marL="120949" marR="120949" marT="60475" marB="60475"/>
                </a:tc>
                <a:extLst>
                  <a:ext uri="{0D108BD9-81ED-4DB2-BD59-A6C34878D82A}">
                    <a16:rowId xmlns:a16="http://schemas.microsoft.com/office/drawing/2014/main" val="10001"/>
                  </a:ext>
                </a:extLst>
              </a:tr>
              <a:tr h="1383259">
                <a:tc>
                  <a:txBody>
                    <a:bodyPr/>
                    <a:lstStyle/>
                    <a:p>
                      <a:pPr marL="0" marR="0">
                        <a:spcBef>
                          <a:spcPts val="0"/>
                        </a:spcBef>
                        <a:spcAft>
                          <a:spcPts val="1200"/>
                        </a:spcAft>
                      </a:pPr>
                      <a:r>
                        <a:rPr lang="en-US" sz="2800" b="0" i="0" u="none" strike="noStrike" cap="none" dirty="0">
                          <a:solidFill>
                            <a:schemeClr val="dk1"/>
                          </a:solidFill>
                          <a:effectLst/>
                          <a:latin typeface="Gill Sans MT" panose="020B0502020104020203" pitchFamily="34" charset="0"/>
                          <a:ea typeface="+mn-ea"/>
                          <a:cs typeface="+mn-cs"/>
                          <a:sym typeface="Arial"/>
                        </a:rPr>
                        <a:t>Percentage of orders placed by health facilities as emergency orders</a:t>
                      </a:r>
                    </a:p>
                  </a:txBody>
                  <a:tcPr marL="90712" marR="90712" marT="0" marB="0" anchor="ctr"/>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2800" b="0" i="0" u="none" strike="noStrike" cap="none" dirty="0">
                          <a:solidFill>
                            <a:schemeClr val="dk1"/>
                          </a:solidFill>
                          <a:effectLst/>
                          <a:latin typeface="Gill Sans MT" panose="020B0502020104020203" pitchFamily="34" charset="0"/>
                          <a:ea typeface="+mn-ea"/>
                          <a:cs typeface="+mn-cs"/>
                          <a:sym typeface="Arial"/>
                        </a:rPr>
                        <a:t>Average</a:t>
                      </a:r>
                      <a:r>
                        <a:rPr lang="en-US" sz="2800" b="0" i="0" u="none" strike="noStrike" cap="none" baseline="0" dirty="0">
                          <a:solidFill>
                            <a:schemeClr val="dk1"/>
                          </a:solidFill>
                          <a:effectLst/>
                          <a:latin typeface="Gill Sans MT" panose="020B0502020104020203" pitchFamily="34" charset="0"/>
                          <a:ea typeface="+mn-ea"/>
                          <a:cs typeface="+mn-cs"/>
                          <a:sym typeface="Arial"/>
                        </a:rPr>
                        <a:t> across months b</a:t>
                      </a:r>
                      <a:r>
                        <a:rPr lang="en-US" sz="2800" b="0" i="0" u="none" strike="noStrike" cap="none" dirty="0">
                          <a:solidFill>
                            <a:schemeClr val="dk1"/>
                          </a:solidFill>
                          <a:effectLst/>
                          <a:latin typeface="Gill Sans MT" panose="020B0502020104020203" pitchFamily="34" charset="0"/>
                          <a:ea typeface="+mn-ea"/>
                          <a:cs typeface="+mn-cs"/>
                          <a:sym typeface="Arial"/>
                        </a:rPr>
                        <a:t>y type of entity</a:t>
                      </a:r>
                    </a:p>
                    <a:p>
                      <a:pPr marR="0" algn="l" rtl="0">
                        <a:lnSpc>
                          <a:spcPct val="100000"/>
                        </a:lnSpc>
                        <a:spcBef>
                          <a:spcPts val="0"/>
                        </a:spcBef>
                        <a:spcAft>
                          <a:spcPts val="0"/>
                        </a:spcAft>
                        <a:buClr>
                          <a:srgbClr val="000000"/>
                        </a:buClr>
                        <a:buFont typeface="Arial"/>
                      </a:pPr>
                      <a:endParaRPr lang="en-US" sz="2800" b="0" i="0" u="none" strike="noStrike" cap="none" dirty="0">
                        <a:solidFill>
                          <a:schemeClr val="dk1"/>
                        </a:solidFill>
                        <a:effectLst/>
                        <a:latin typeface="Gill Sans MT" panose="020B0502020104020203" pitchFamily="34" charset="0"/>
                        <a:ea typeface="+mn-ea"/>
                        <a:cs typeface="+mn-cs"/>
                        <a:sym typeface="Arial"/>
                      </a:endParaRPr>
                    </a:p>
                  </a:txBody>
                  <a:tcPr marL="120949" marR="120949" marT="60475" marB="60475"/>
                </a:tc>
                <a:extLst>
                  <a:ext uri="{0D108BD9-81ED-4DB2-BD59-A6C34878D82A}">
                    <a16:rowId xmlns:a16="http://schemas.microsoft.com/office/drawing/2014/main" val="10002"/>
                  </a:ext>
                </a:extLst>
              </a:tr>
              <a:tr h="685622">
                <a:tc>
                  <a:txBody>
                    <a:bodyPr/>
                    <a:lstStyle/>
                    <a:p>
                      <a:pPr marL="0" marR="0">
                        <a:spcBef>
                          <a:spcPts val="0"/>
                        </a:spcBef>
                        <a:spcAft>
                          <a:spcPts val="1200"/>
                        </a:spcAft>
                      </a:pPr>
                      <a:r>
                        <a:rPr lang="en-US" sz="2800" b="0" i="0" u="none" strike="noStrike" cap="none" dirty="0">
                          <a:solidFill>
                            <a:schemeClr val="dk1"/>
                          </a:solidFill>
                          <a:effectLst/>
                          <a:latin typeface="Gill Sans MT" panose="020B0502020104020203" pitchFamily="34" charset="0"/>
                          <a:ea typeface="+mn-ea"/>
                          <a:cs typeface="+mn-cs"/>
                          <a:sym typeface="Arial"/>
                        </a:rPr>
                        <a:t>Staff turnover rate</a:t>
                      </a:r>
                    </a:p>
                  </a:txBody>
                  <a:tcPr marL="90712" marR="90712" marT="0" marB="0" anchor="ctr"/>
                </a:tc>
                <a:tc>
                  <a:txBody>
                    <a:bodyPr/>
                    <a:lstStyle/>
                    <a:p>
                      <a:pPr marR="0" algn="l" rtl="0">
                        <a:lnSpc>
                          <a:spcPct val="100000"/>
                        </a:lnSpc>
                        <a:spcBef>
                          <a:spcPts val="0"/>
                        </a:spcBef>
                        <a:spcAft>
                          <a:spcPts val="0"/>
                        </a:spcAft>
                        <a:buClr>
                          <a:srgbClr val="000000"/>
                        </a:buClr>
                        <a:buFont typeface="Arial"/>
                      </a:pPr>
                      <a:r>
                        <a:rPr lang="en-US" sz="2800" b="0" i="0" u="none" strike="noStrike" cap="none" dirty="0">
                          <a:solidFill>
                            <a:schemeClr val="dk1"/>
                          </a:solidFill>
                          <a:effectLst/>
                          <a:latin typeface="Gill Sans MT" panose="020B0502020104020203" pitchFamily="34" charset="0"/>
                          <a:ea typeface="+mn-ea"/>
                          <a:cs typeface="+mn-cs"/>
                          <a:sym typeface="Arial"/>
                        </a:rPr>
                        <a:t>Average by type of entity</a:t>
                      </a:r>
                    </a:p>
                  </a:txBody>
                  <a:tcPr marL="120949" marR="120949" marT="60475" marB="60475"/>
                </a:tc>
                <a:extLst>
                  <a:ext uri="{0D108BD9-81ED-4DB2-BD59-A6C34878D82A}">
                    <a16:rowId xmlns:a16="http://schemas.microsoft.com/office/drawing/2014/main" val="10003"/>
                  </a:ext>
                </a:extLst>
              </a:tr>
              <a:tr h="685622">
                <a:tc>
                  <a:txBody>
                    <a:bodyPr/>
                    <a:lstStyle/>
                    <a:p>
                      <a:pPr marL="0" marR="0">
                        <a:spcBef>
                          <a:spcPts val="0"/>
                        </a:spcBef>
                        <a:spcAft>
                          <a:spcPts val="1200"/>
                        </a:spcAft>
                      </a:pPr>
                      <a:r>
                        <a:rPr lang="en-US" sz="2800" b="0" i="0" u="none" strike="noStrike" cap="none" dirty="0">
                          <a:solidFill>
                            <a:schemeClr val="dk1"/>
                          </a:solidFill>
                          <a:effectLst/>
                          <a:latin typeface="Gill Sans MT" panose="020B0502020104020203" pitchFamily="34" charset="0"/>
                          <a:ea typeface="+mn-ea"/>
                          <a:cs typeface="+mn-cs"/>
                          <a:sym typeface="Arial"/>
                        </a:rPr>
                        <a:t>Facility reporting rates on-time</a:t>
                      </a:r>
                    </a:p>
                  </a:txBody>
                  <a:tcPr marL="90712" marR="90712" marT="0" marB="0" anchor="ctr"/>
                </a:tc>
                <a:tc>
                  <a:txBody>
                    <a:bodyPr/>
                    <a:lstStyle/>
                    <a:p>
                      <a:pPr marR="0" algn="l" rtl="0">
                        <a:lnSpc>
                          <a:spcPct val="100000"/>
                        </a:lnSpc>
                        <a:spcBef>
                          <a:spcPts val="0"/>
                        </a:spcBef>
                        <a:spcAft>
                          <a:spcPts val="0"/>
                        </a:spcAft>
                        <a:buClr>
                          <a:srgbClr val="000000"/>
                        </a:buClr>
                        <a:buFont typeface="Arial"/>
                      </a:pPr>
                      <a:r>
                        <a:rPr lang="en-US" sz="2800" b="0" i="0" u="none" strike="noStrike" cap="none" dirty="0">
                          <a:solidFill>
                            <a:schemeClr val="dk1"/>
                          </a:solidFill>
                          <a:effectLst/>
                          <a:latin typeface="Gill Sans MT" panose="020B0502020104020203" pitchFamily="34" charset="0"/>
                          <a:ea typeface="+mn-ea"/>
                          <a:cs typeface="+mn-cs"/>
                          <a:sym typeface="Arial"/>
                        </a:rPr>
                        <a:t>By type of facility (if possible)</a:t>
                      </a:r>
                    </a:p>
                  </a:txBody>
                  <a:tcPr marL="120949" marR="120949" marT="60475" marB="60475"/>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5772587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914400" y="379024"/>
            <a:ext cx="10363200" cy="580800"/>
          </a:xfrm>
        </p:spPr>
        <p:txBody>
          <a:bodyPr>
            <a:noAutofit/>
          </a:bodyPr>
          <a:lstStyle/>
          <a:p>
            <a:r>
              <a:rPr lang="en-US" sz="3200" b="1" dirty="0">
                <a:solidFill>
                  <a:srgbClr val="C00000"/>
                </a:solidFill>
                <a:latin typeface="Gill Sans MT" panose="020B0502020104020203" pitchFamily="34" charset="0"/>
              </a:rPr>
              <a:t>In practice</a:t>
            </a:r>
          </a:p>
        </p:txBody>
      </p:sp>
      <mc:AlternateContent xmlns:mc="http://schemas.openxmlformats.org/markup-compatibility/2006" xmlns:a14="http://schemas.microsoft.com/office/drawing/2010/main">
        <mc:Choice Requires="a14">
          <p:sp>
            <p:nvSpPr>
              <p:cNvPr id="4" name="Text Placeholder 3"/>
              <p:cNvSpPr>
                <a:spLocks noGrp="1"/>
              </p:cNvSpPr>
              <p:nvPr>
                <p:ph idx="1"/>
              </p:nvPr>
            </p:nvSpPr>
            <p:spPr>
              <a:xfrm>
                <a:off x="739035" y="1240078"/>
                <a:ext cx="10885117" cy="5911836"/>
              </a:xfrm>
            </p:spPr>
            <p:txBody>
              <a:bodyPr>
                <a:normAutofit fontScale="70000" lnSpcReduction="20000"/>
              </a:bodyPr>
              <a:lstStyle/>
              <a:p>
                <a:pPr>
                  <a:buFont typeface="Wingdings" panose="05000000000000000000" pitchFamily="2" charset="2"/>
                  <a:buChar char="ü"/>
                </a:pPr>
                <a:endParaRPr lang="en-US" sz="4000" b="1" dirty="0">
                  <a:latin typeface="Gill Sans MT" panose="020B0502020104020203" pitchFamily="34" charset="0"/>
                </a:endParaRPr>
              </a:p>
              <a:p>
                <a:pPr>
                  <a:buFont typeface="Wingdings" panose="05000000000000000000" pitchFamily="2" charset="2"/>
                  <a:buChar char="ü"/>
                </a:pPr>
                <a:r>
                  <a:rPr lang="en-US" sz="4000" b="1" dirty="0">
                    <a:latin typeface="Gill Sans MT" panose="020B0502020104020203" pitchFamily="34" charset="0"/>
                  </a:rPr>
                  <a:t>Stockout days for the period of interest for the assessment</a:t>
                </a:r>
                <a:r>
                  <a:rPr lang="en-US" sz="4000" dirty="0">
                    <a:latin typeface="Gill Sans MT" panose="020B0502020104020203" pitchFamily="34" charset="0"/>
                  </a:rPr>
                  <a:t>: </a:t>
                </a:r>
              </a:p>
              <a:p>
                <a:pPr marL="134386" indent="0">
                  <a:buNone/>
                </a:pPr>
                <a:endParaRPr lang="en-US" dirty="0">
                  <a:latin typeface="Gill Sans MT" panose="020B0502020104020203" pitchFamily="34" charset="0"/>
                </a:endParaRPr>
              </a:p>
              <a:p>
                <a:pPr marL="134386" indent="0">
                  <a:buNone/>
                </a:pPr>
                <a:endParaRPr lang="en-US" dirty="0">
                  <a:latin typeface="Gill Sans MT" panose="020B0502020104020203" pitchFamily="34" charset="0"/>
                </a:endParaRPr>
              </a:p>
              <a:p>
                <a:pPr>
                  <a:buFont typeface="Arial" panose="020B0604020202020204" pitchFamily="34" charset="0"/>
                  <a:buChar char="•"/>
                </a:pPr>
                <a:endParaRPr lang="en-US" sz="3500" dirty="0">
                  <a:latin typeface="Gill Sans MT" panose="020B0502020104020203" pitchFamily="34" charset="0"/>
                </a:endParaRPr>
              </a:p>
              <a:p>
                <a:pPr>
                  <a:buFont typeface="Arial" panose="020B0604020202020204" pitchFamily="34" charset="0"/>
                  <a:buChar char="•"/>
                </a:pPr>
                <a:r>
                  <a:rPr lang="en-US" sz="4400" dirty="0">
                    <a:latin typeface="+mj-lt"/>
                  </a:rPr>
                  <a:t>f = facility</a:t>
                </a:r>
              </a:p>
              <a:p>
                <a:pPr>
                  <a:buFont typeface="Arial" panose="020B0604020202020204" pitchFamily="34" charset="0"/>
                  <a:buChar char="•"/>
                </a:pPr>
                <a:r>
                  <a:rPr lang="en-US" sz="4400" dirty="0">
                    <a:latin typeface="+mj-lt"/>
                  </a:rPr>
                  <a:t>m = month</a:t>
                </a:r>
              </a:p>
              <a:p>
                <a:pPr>
                  <a:buFont typeface="Arial" panose="020B0604020202020204" pitchFamily="34" charset="0"/>
                  <a:buChar char="•"/>
                </a:pPr>
                <a:r>
                  <a:rPr lang="en-US" sz="4400" dirty="0">
                    <a:latin typeface="+mj-lt"/>
                  </a:rPr>
                  <a:t>c = tracer commodity</a:t>
                </a:r>
              </a:p>
              <a:p>
                <a:pPr>
                  <a:buFont typeface="Arial" panose="020B0604020202020204" pitchFamily="34" charset="0"/>
                  <a:buChar char="•"/>
                </a:pPr>
                <a:r>
                  <a:rPr lang="en-US" sz="4400" dirty="0">
                    <a:latin typeface="+mj-lt"/>
                  </a:rPr>
                  <a:t>daysso = number of days of stockout</a:t>
                </a:r>
              </a:p>
              <a:p>
                <a:pPr>
                  <a:buFont typeface="Arial" panose="020B0604020202020204" pitchFamily="34" charset="0"/>
                  <a:buChar char="•"/>
                </a:pPr>
                <a14:m>
                  <m:oMath xmlns:m="http://schemas.openxmlformats.org/officeDocument/2006/math">
                    <m:r>
                      <m:rPr>
                        <m:sty m:val="p"/>
                      </m:rPr>
                      <a:rPr lang="en-US" sz="4400" smtClean="0">
                        <a:latin typeface="Cambria Math"/>
                      </a:rPr>
                      <m:t>s</m:t>
                    </m:r>
                    <m:r>
                      <m:rPr>
                        <m:sty m:val="p"/>
                      </m:rPr>
                      <a:rPr lang="en-US" sz="4400">
                        <a:latin typeface="Cambria Math"/>
                      </a:rPr>
                      <m:t>cupdated</m:t>
                    </m:r>
                  </m:oMath>
                </a14:m>
                <a:r>
                  <a:rPr lang="en-US" sz="4400" dirty="0">
                    <a:latin typeface="+mj-lt"/>
                  </a:rPr>
                  <a:t> = 1 if stock card available</a:t>
                </a:r>
              </a:p>
              <a:p>
                <a:pPr>
                  <a:buFont typeface="Arial" panose="020B0604020202020204" pitchFamily="34" charset="0"/>
                  <a:buChar char="•"/>
                </a:pPr>
                <a:r>
                  <a:rPr lang="en-US" sz="4400" dirty="0">
                    <a:latin typeface="+mj-lt"/>
                  </a:rPr>
                  <a:t>daysso = number of days of stockout in the month</a:t>
                </a:r>
              </a:p>
              <a:p>
                <a:pPr>
                  <a:buFont typeface="Arial" panose="020B0604020202020204" pitchFamily="34" charset="0"/>
                  <a:buChar char="•"/>
                </a:pPr>
                <a:r>
                  <a:rPr lang="en-US" sz="4400" dirty="0">
                    <a:latin typeface="+mj-lt"/>
                  </a:rPr>
                  <a:t>w = sample weight</a:t>
                </a:r>
              </a:p>
              <a:p>
                <a:pPr marL="134386" indent="0">
                  <a:buNone/>
                </a:pPr>
                <a:endParaRPr lang="en-US" dirty="0"/>
              </a:p>
            </p:txBody>
          </p:sp>
        </mc:Choice>
        <mc:Fallback xmlns="">
          <p:sp>
            <p:nvSpPr>
              <p:cNvPr id="4" name="Text Placeholder 3"/>
              <p:cNvSpPr>
                <a:spLocks noGrp="1" noRot="1" noChangeAspect="1" noMove="1" noResize="1" noEditPoints="1" noAdjustHandles="1" noChangeArrowheads="1" noChangeShapeType="1" noTextEdit="1"/>
              </p:cNvSpPr>
              <p:nvPr>
                <p:ph idx="1"/>
              </p:nvPr>
            </p:nvSpPr>
            <p:spPr>
              <a:xfrm>
                <a:off x="739035" y="1240078"/>
                <a:ext cx="10885117" cy="5911836"/>
              </a:xfrm>
              <a:blipFill rotWithShape="0">
                <a:blip r:embed="rId3"/>
                <a:stretch>
                  <a:fillRect l="-1232"/>
                </a:stretch>
              </a:blipFill>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pic>
        <p:nvPicPr>
          <p:cNvPr id="7" name="Picture 6"/>
          <p:cNvPicPr>
            <a:picLocks noChangeAspect="1"/>
          </p:cNvPicPr>
          <p:nvPr/>
        </p:nvPicPr>
        <p:blipFill>
          <a:blip r:embed="rId4"/>
          <a:stretch>
            <a:fillRect/>
          </a:stretch>
        </p:blipFill>
        <p:spPr>
          <a:xfrm>
            <a:off x="3290887" y="379024"/>
            <a:ext cx="7988808" cy="1188519"/>
          </a:xfrm>
          <a:prstGeom prst="rect">
            <a:avLst/>
          </a:prstGeom>
        </p:spPr>
      </p:pic>
      <p:pic>
        <p:nvPicPr>
          <p:cNvPr id="8" name="Picture 7"/>
          <p:cNvPicPr>
            <a:picLocks noChangeAspect="1"/>
          </p:cNvPicPr>
          <p:nvPr/>
        </p:nvPicPr>
        <p:blipFill>
          <a:blip r:embed="rId5"/>
          <a:stretch>
            <a:fillRect/>
          </a:stretch>
        </p:blipFill>
        <p:spPr>
          <a:xfrm>
            <a:off x="3710897" y="2270902"/>
            <a:ext cx="7148788" cy="1574045"/>
          </a:xfrm>
          <a:prstGeom prst="rect">
            <a:avLst/>
          </a:prstGeom>
        </p:spPr>
      </p:pic>
    </p:spTree>
    <p:extLst>
      <p:ext uri="{BB962C8B-B14F-4D97-AF65-F5344CB8AC3E}">
        <p14:creationId xmlns:p14="http://schemas.microsoft.com/office/powerpoint/2010/main" val="3548139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Picture Placeholder 1"/>
          <p:cNvSpPr>
            <a:spLocks noGrp="1"/>
          </p:cNvSpPr>
          <p:nvPr>
            <p:ph type="pic" idx="2"/>
          </p:nvPr>
        </p:nvSpPr>
        <p:spPr/>
      </p:sp>
      <p:sp>
        <p:nvSpPr>
          <p:cNvPr id="3" name="Slide Number Placeholder 2"/>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sp>
        <p:nvSpPr>
          <p:cNvPr id="4" name="Title 3"/>
          <p:cNvSpPr>
            <a:spLocks noGrp="1"/>
          </p:cNvSpPr>
          <p:nvPr>
            <p:ph type="title"/>
          </p:nvPr>
        </p:nvSpPr>
        <p:spPr/>
        <p:txBody>
          <a:bodyPr/>
          <a:lstStyle/>
          <a:p>
            <a:r>
              <a:rPr lang="en-US" b="1" dirty="0">
                <a:latin typeface="Gill Sans MT" panose="020B0502020104020203" pitchFamily="34" charset="0"/>
              </a:rPr>
              <a:t>Results</a:t>
            </a:r>
          </a:p>
        </p:txBody>
      </p:sp>
    </p:spTree>
    <p:extLst>
      <p:ext uri="{BB962C8B-B14F-4D97-AF65-F5344CB8AC3E}">
        <p14:creationId xmlns:p14="http://schemas.microsoft.com/office/powerpoint/2010/main" val="6310111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sp>
        <p:nvSpPr>
          <p:cNvPr id="3" name="Title 2"/>
          <p:cNvSpPr>
            <a:spLocks noGrp="1"/>
          </p:cNvSpPr>
          <p:nvPr>
            <p:ph type="title"/>
          </p:nvPr>
        </p:nvSpPr>
        <p:spPr>
          <a:xfrm>
            <a:off x="914400" y="182973"/>
            <a:ext cx="10363200" cy="610653"/>
          </a:xfrm>
        </p:spPr>
        <p:txBody>
          <a:bodyPr>
            <a:normAutofit fontScale="90000"/>
          </a:bodyPr>
          <a:lstStyle/>
          <a:p>
            <a:r>
              <a:rPr lang="en-US" b="1" dirty="0">
                <a:solidFill>
                  <a:srgbClr val="C00000"/>
                </a:solidFill>
                <a:latin typeface="Gill Sans MT" panose="020B0502020104020203" pitchFamily="34" charset="0"/>
              </a:rPr>
              <a:t>Heat map against reference performance level</a:t>
            </a:r>
          </a:p>
        </p:txBody>
      </p:sp>
      <p:pic>
        <p:nvPicPr>
          <p:cNvPr id="3100" name="Picture 28"/>
          <p:cNvPicPr>
            <a:picLocks noChangeAspect="1" noChangeArrowheads="1"/>
          </p:cNvPicPr>
          <p:nvPr/>
        </p:nvPicPr>
        <p:blipFill rotWithShape="1">
          <a:blip r:embed="rId3">
            <a:extLst>
              <a:ext uri="{28A0092B-C50C-407E-A947-70E740481C1C}">
                <a14:useLocalDpi xmlns:a14="http://schemas.microsoft.com/office/drawing/2010/main" val="0"/>
              </a:ext>
            </a:extLst>
          </a:blip>
          <a:srcRect r="1070"/>
          <a:stretch/>
        </p:blipFill>
        <p:spPr bwMode="auto">
          <a:xfrm>
            <a:off x="595618" y="747749"/>
            <a:ext cx="11324423" cy="5527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10231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200" b="1" dirty="0">
                <a:solidFill>
                  <a:srgbClr val="C00000"/>
                </a:solidFill>
                <a:latin typeface="Gill Sans MT" panose="020B0502020104020203" pitchFamily="34" charset="0"/>
              </a:rPr>
              <a:t>Heat map explanation</a:t>
            </a:r>
          </a:p>
        </p:txBody>
      </p:sp>
      <p:sp>
        <p:nvSpPr>
          <p:cNvPr id="4" name="Text Placeholder 3"/>
          <p:cNvSpPr>
            <a:spLocks noGrp="1"/>
          </p:cNvSpPr>
          <p:nvPr>
            <p:ph idx="1"/>
          </p:nvPr>
        </p:nvSpPr>
        <p:spPr/>
        <p:txBody>
          <a:bodyPr>
            <a:normAutofit/>
          </a:bodyPr>
          <a:lstStyle/>
          <a:p>
            <a:pPr>
              <a:buFont typeface="Wingdings" panose="05000000000000000000" pitchFamily="2" charset="2"/>
              <a:buChar char="ü"/>
            </a:pPr>
            <a:r>
              <a:rPr lang="en-US" sz="3200" dirty="0">
                <a:latin typeface="Gill Sans MT" panose="020B0502020104020203" pitchFamily="34" charset="0"/>
              </a:rPr>
              <a:t>Reference performance level should be context specific if possible</a:t>
            </a:r>
          </a:p>
          <a:p>
            <a:pPr>
              <a:buFont typeface="Wingdings" panose="05000000000000000000" pitchFamily="2" charset="2"/>
              <a:buChar char="ü"/>
            </a:pPr>
            <a:r>
              <a:rPr lang="en-US" sz="3200" dirty="0">
                <a:latin typeface="Gill Sans MT" panose="020B0502020104020203" pitchFamily="34" charset="0"/>
              </a:rPr>
              <a:t>Shows ‘how far’ from goal</a:t>
            </a:r>
          </a:p>
          <a:p>
            <a:pPr lvl="1">
              <a:buFont typeface="Arial" panose="020B0604020202020204" pitchFamily="34" charset="0"/>
              <a:buChar char="•"/>
            </a:pPr>
            <a:r>
              <a:rPr lang="en-US" sz="3200" dirty="0">
                <a:latin typeface="Gill Sans MT" panose="020B0502020104020203" pitchFamily="34" charset="0"/>
              </a:rPr>
              <a:t>Measured in percentage increments of the goal</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spTree>
    <p:extLst>
      <p:ext uri="{BB962C8B-B14F-4D97-AF65-F5344CB8AC3E}">
        <p14:creationId xmlns:p14="http://schemas.microsoft.com/office/powerpoint/2010/main" val="900721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914805" y="95653"/>
            <a:ext cx="10363200" cy="580800"/>
          </a:xfrm>
        </p:spPr>
        <p:txBody>
          <a:bodyPr>
            <a:noAutofit/>
          </a:bodyPr>
          <a:lstStyle/>
          <a:p>
            <a:r>
              <a:rPr lang="en-US" sz="3200" b="1" dirty="0">
                <a:solidFill>
                  <a:srgbClr val="C00000"/>
                </a:solidFill>
                <a:latin typeface="Gill Sans MT" panose="020B0502020104020203" pitchFamily="34" charset="0"/>
              </a:rPr>
              <a:t>Radial graphs</a:t>
            </a:r>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794" b="0" i="0" u="none" strike="noStrike" kern="1200" cap="none" spc="0" normalizeH="0" baseline="0" noProof="0" smtClean="0">
                <a:ln>
                  <a:noFill/>
                </a:ln>
                <a:solidFill>
                  <a:srgbClr val="6C6463"/>
                </a:solidFill>
                <a:effectLst/>
                <a:uLnTx/>
                <a:uFillTx/>
                <a:latin typeface="Gill Sans MT"/>
                <a:ea typeface="+mn-ea"/>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794" b="0" i="0" u="none" strike="noStrike" kern="1200" cap="none" spc="0" normalizeH="0" baseline="0" noProof="0" dirty="0">
              <a:ln>
                <a:noFill/>
              </a:ln>
              <a:solidFill>
                <a:srgbClr val="6C6463"/>
              </a:solidFill>
              <a:effectLst/>
              <a:uLnTx/>
              <a:uFillTx/>
              <a:latin typeface="Gill Sans MT"/>
              <a:ea typeface="+mn-ea"/>
            </a:endParaRPr>
          </a:p>
        </p:txBody>
      </p:sp>
      <p:pic>
        <p:nvPicPr>
          <p:cNvPr id="4099"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147" t="1337" r="2490" b="14392"/>
          <a:stretch/>
        </p:blipFill>
        <p:spPr bwMode="auto">
          <a:xfrm>
            <a:off x="91440" y="1463039"/>
            <a:ext cx="12100560" cy="3272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57427930"/>
      </p:ext>
    </p:extLst>
  </p:cSld>
  <p:clrMapOvr>
    <a:masterClrMapping/>
  </p:clrMapOvr>
</p:sld>
</file>

<file path=ppt/theme/theme1.xml><?xml version="1.0" encoding="utf-8"?>
<a:theme xmlns:a="http://schemas.openxmlformats.org/drawingml/2006/main" name="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haredContentType xmlns="Microsoft.SharePoint.Taxonomy.ContentTypeSync" SourceId="822e118f-d533-465d-b5ca-7beed2256e09" ContentTypeId="0x0101008DA58B5CA681664FAB24816C56F4108502" PreviousValue="false"/>
</file>

<file path=customXml/itemProps1.xml><?xml version="1.0" encoding="utf-8"?>
<ds:datastoreItem xmlns:ds="http://schemas.openxmlformats.org/officeDocument/2006/customXml" ds:itemID="{62DF3092-1EB8-4B8C-8213-5147A9A4538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7096d6-fc66-4344-9e3f-2445529a09f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C955878-418A-43DA-8A11-2B1E582526BB}">
  <ds:schemaRefs>
    <ds:schemaRef ds:uri="http://purl.org/dc/terms/"/>
    <ds:schemaRef ds:uri="http://schemas.openxmlformats.org/package/2006/metadata/core-properties"/>
    <ds:schemaRef ds:uri="8d7096d6-fc66-4344-9e3f-2445529a09f6"/>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EDFEB8A2-A69C-4E07-A8D6-AF9F3F75F314}">
  <ds:schemaRefs>
    <ds:schemaRef ds:uri="http://schemas.microsoft.com/sharepoint/v3/contenttype/forms"/>
  </ds:schemaRefs>
</ds:datastoreItem>
</file>

<file path=customXml/itemProps4.xml><?xml version="1.0" encoding="utf-8"?>
<ds:datastoreItem xmlns:ds="http://schemas.openxmlformats.org/officeDocument/2006/customXml" ds:itemID="{84194C76-0459-4A59-8BBC-12EFDEDA5804}">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otalTime>225</TotalTime>
  <Words>1987</Words>
  <Application>Microsoft Office PowerPoint</Application>
  <PresentationFormat>Widescreen</PresentationFormat>
  <Paragraphs>235</Paragraphs>
  <Slides>14</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Calibri</vt:lpstr>
      <vt:lpstr>Cambria Math</vt:lpstr>
      <vt:lpstr>Gill Sans MT</vt:lpstr>
      <vt:lpstr>Times</vt:lpstr>
      <vt:lpstr>Wingdings</vt:lpstr>
      <vt:lpstr>16.9-Template_12.7.2016</vt:lpstr>
      <vt:lpstr>PowerPoint Presentation</vt:lpstr>
      <vt:lpstr>Formulas given in Indicator Reference Sheet </vt:lpstr>
      <vt:lpstr>Calculation- Types of Aggregation</vt:lpstr>
      <vt:lpstr>Calculation- Types of Aggregation</vt:lpstr>
      <vt:lpstr>In practice</vt:lpstr>
      <vt:lpstr>Results</vt:lpstr>
      <vt:lpstr>Heat map against reference performance level</vt:lpstr>
      <vt:lpstr>Heat map explanation</vt:lpstr>
      <vt:lpstr>Radial graphs</vt:lpstr>
      <vt:lpstr>Lots and lots of tables</vt:lpstr>
      <vt:lpstr>Stockout rates by tracer commodity (percentage of facilities with stockout on the day of the assessment)</vt:lpstr>
      <vt:lpstr>Other graphs possible</vt:lpstr>
      <vt:lpstr>Notes</vt:lpstr>
      <vt:lpstr>Explore the data with your own visualizations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Arthur Ostrega</cp:lastModifiedBy>
  <cp:revision>43</cp:revision>
  <dcterms:created xsi:type="dcterms:W3CDTF">2018-05-01T03:53:35Z</dcterms:created>
  <dcterms:modified xsi:type="dcterms:W3CDTF">2019-10-31T19:00:53Z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0x0101008DA58B5CA681664FAB24816C56F41085020073CD9A2FDE83D74A8AE87C5E6F6E6916</vt:lpwstr>
  </property>
  <property fmtid="{D5CDD505-2E9C-101B-9397-08002B2CF9AE}" pid="3" name="Project Document Type">
    <vt:lpwstr/>
  </property>
  <property fmtid="{D5CDD505-2E9C-101B-9397-08002B2CF9AE}" pid="4" name="MediaServiceImageTags">
    <vt:lpwstr/>
  </property>
  <property fmtid="{D5CDD505-2E9C-101B-9397-08002B2CF9AE}" pid="5" name="lcf76f155ced4ddcb4097134ff3c332f">
    <vt:lpwstr/>
  </property>
</Properties>
</file>