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422" r:id="rId2"/>
    <p:sldId id="434" r:id="rId3"/>
    <p:sldId id="423" r:id="rId4"/>
    <p:sldId id="424" r:id="rId5"/>
    <p:sldId id="425" r:id="rId6"/>
    <p:sldId id="427" r:id="rId7"/>
    <p:sldId id="429" r:id="rId8"/>
    <p:sldId id="426" r:id="rId9"/>
    <p:sldId id="431" r:id="rId10"/>
    <p:sldId id="432" r:id="rId11"/>
    <p:sldId id="43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2806" autoAdjust="0"/>
  </p:normalViewPr>
  <p:slideViewPr>
    <p:cSldViewPr snapToGrid="0">
      <p:cViewPr>
        <p:scale>
          <a:sx n="80" d="100"/>
          <a:sy n="80" d="100"/>
        </p:scale>
        <p:origin x="-888" y="-19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customXml" Target="../customXml/item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11/11/2019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a:solidFill>
                <a:prstClr val="black"/>
              </a:solidFill>
              <a:latin typeface="Times" charset="0"/>
            </a:endParaRPr>
          </a:p>
        </p:txBody>
      </p:sp>
    </p:spTree>
    <p:extLst>
      <p:ext uri="{BB962C8B-B14F-4D97-AF65-F5344CB8AC3E}">
        <p14:creationId xmlns:p14="http://schemas.microsoft.com/office/powerpoint/2010/main" val="2064281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be covered in much more detail later.</a:t>
            </a:r>
            <a:r>
              <a:rPr lang="en-US" baseline="0" dirty="0" smtClean="0"/>
              <a:t> </a:t>
            </a:r>
            <a:r>
              <a:rPr lang="en-US" dirty="0" smtClean="0"/>
              <a:t>Sampling</a:t>
            </a:r>
            <a:r>
              <a:rPr lang="en-US" baseline="0" dirty="0" smtClean="0"/>
              <a:t> </a:t>
            </a:r>
            <a:r>
              <a:rPr lang="en-US" baseline="0" dirty="0"/>
              <a:t>method was chosen to ensure a </a:t>
            </a:r>
            <a:r>
              <a:rPr lang="en-US" u="sng" baseline="0" dirty="0"/>
              <a:t>nationally representative sample</a:t>
            </a:r>
            <a:r>
              <a:rPr lang="en-US" baseline="0" dirty="0"/>
              <a:t>. </a:t>
            </a:r>
            <a:r>
              <a:rPr lang="en-US" baseline="0" dirty="0" smtClean="0"/>
              <a:t>This is key because often people want to assess the results at a sub-national level and that needs to be built into the sampling if that is what is desired, otherwise it won’t be representative at the provincial/state level.</a:t>
            </a:r>
            <a:endParaRPr lang="en-US" baseline="0" dirty="0"/>
          </a:p>
          <a:p>
            <a:endParaRPr lang="en-US" baseline="0" dirty="0"/>
          </a:p>
          <a:p>
            <a:endParaRPr lang="en-US" baseline="0" dirty="0"/>
          </a:p>
          <a:p>
            <a:r>
              <a:rPr lang="en-US" baseline="0" dirty="0"/>
              <a:t> </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11</a:t>
            </a:fld>
            <a:endParaRPr lang="en-US" dirty="0"/>
          </a:p>
        </p:txBody>
      </p:sp>
    </p:spTree>
    <p:extLst>
      <p:ext uri="{BB962C8B-B14F-4D97-AF65-F5344CB8AC3E}">
        <p14:creationId xmlns:p14="http://schemas.microsoft.com/office/powerpoint/2010/main" val="11827190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altLang="en-US" dirty="0"/>
              <a:t>Capability and performance data are collected from all levels of the supply chain.</a:t>
            </a:r>
          </a:p>
          <a:p>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3</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3935364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dirty="0" smtClean="0"/>
              <a:t>Walk the participants through what is discussed during a supply chain mapping workshop. Focus on the public SC, but also note where the private sector bears on the public sector. Non-government actors may include USAID’s implementing partners.</a:t>
            </a:r>
            <a:endParaRPr lang="en-US" altLang="en-US" dirty="0"/>
          </a:p>
          <a:p>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4</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64750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altLang="en-US" dirty="0" smtClean="0"/>
              <a:t>Capability and performance data are collected from all levels of the supply chain. </a:t>
            </a:r>
            <a:r>
              <a:rPr lang="en-US" dirty="0" smtClean="0"/>
              <a:t>Take note of and encourage discussion of redundancies, parallel information and resource channels, complementary or competing channels of work. </a:t>
            </a:r>
            <a:r>
              <a:rPr lang="en-US" altLang="en-US" dirty="0" smtClean="0"/>
              <a:t>Example is from Uganda. Note the parallel supply chains.</a:t>
            </a:r>
            <a:endParaRPr lang="en-US" altLang="en-US" dirty="0"/>
          </a:p>
          <a:p>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5</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3360145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altLang="en-US" dirty="0" smtClean="0"/>
              <a:t>Logistics for conducting a supply chain mapping workshop. Example is from workshop in Zambia. Make sure representatives from multiple health elements.</a:t>
            </a:r>
            <a:endParaRPr lang="en-US" altLang="en-US" dirty="0"/>
          </a:p>
          <a:p>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6</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806615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altLang="en-US" dirty="0" smtClean="0"/>
              <a:t>Most</a:t>
            </a:r>
            <a:r>
              <a:rPr lang="en-US" altLang="en-US" baseline="0" dirty="0" smtClean="0"/>
              <a:t> of what we have talked about so far is assuming that the supply chain mapping is conducted as the first day of the NSCA exercise. If a recent supply chain mapping exercise was conducted the assessment team can use that. It would still be good to include as part of the stakeholder workshop to get buy in. The caveat is that if this is done right before the fieldwork, there would need to be a lot of changes to the tool if additional levels of the supply chain are selected. The assessment team will have gone through available maps and documents ahead of time as well. Can include tracer product selection in the supply chain </a:t>
            </a:r>
            <a:r>
              <a:rPr lang="en-US" altLang="en-US" baseline="0" dirty="0" smtClean="0"/>
              <a:t>mapping, and SWOT analysis if time. SWOT=Strengths, Weaknesses, Opportunities, Threats</a:t>
            </a:r>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7</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806615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r>
              <a:rPr lang="en-US" altLang="en-US" dirty="0"/>
              <a:t>Capability and performance data are collected from all levels of the supply chain</a:t>
            </a:r>
            <a:r>
              <a:rPr lang="en-US" altLang="en-US" dirty="0" smtClean="0"/>
              <a:t>. Refining the tool—one example is the role of the</a:t>
            </a:r>
            <a:r>
              <a:rPr lang="en-US" altLang="en-US" baseline="0" dirty="0" smtClean="0"/>
              <a:t> regional hubs. If they are supposed to manage stock or just serve as cross docks could determine which questions are asked there.</a:t>
            </a:r>
            <a:endParaRPr lang="en-US" altLang="en-US" dirty="0"/>
          </a:p>
          <a:p>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8</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34102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Build off the mapping</a:t>
            </a:r>
            <a:r>
              <a:rPr lang="en-US" altLang="en-US" baseline="0" dirty="0" smtClean="0"/>
              <a:t> to make the point that the stakeholders need to decide what will be included in the NSCA. We have conducted assessments of parallel supply chains (e.g. Uganda NMS &amp; JMS and Zambia MSL and CHAZ). Then can draw your sample. Sampling will be discussed in much more detail on Day 4. </a:t>
            </a:r>
            <a:r>
              <a:rPr lang="en-US" baseline="0" dirty="0" smtClean="0"/>
              <a:t>Sites like those supported by military or police, or those which function outside of the system being assessed can be intentionally left out at this point. Because problems will arise (Zambia: facility in a bank, facility in a mine). Need to have a backup list. Likewise, if there is a level of the system which is most influential or which the in-country stakeholders have a lot of questions about, that level can be oversampled at this point. </a:t>
            </a:r>
            <a:r>
              <a:rPr lang="en-US" altLang="en-US" baseline="0" dirty="0" smtClean="0"/>
              <a:t>Keep in mind it takes time to draw the sample and inform facilities so this should not be done last minute. If it requires the results of the supply chain mapping then the mapping will need to be done earlier.</a:t>
            </a:r>
            <a:endParaRPr lang="en-US" baseline="0" dirty="0" smtClean="0"/>
          </a:p>
          <a:p>
            <a:endParaRPr lang="en-US"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fld id="{F7CDAE16-CA11-41D8-8F3B-5384C1BD3117}" type="slidenum">
              <a:rPr lang="en-US" altLang="en-US" sz="1200">
                <a:latin typeface="Times" panose="02020603050405020304" pitchFamily="18" charset="0"/>
              </a:rPr>
              <a:pPr/>
              <a:t>9</a:t>
            </a:fld>
            <a:endParaRPr lang="en-US" altLang="en-US" sz="1200" dirty="0">
              <a:latin typeface="Times" panose="02020603050405020304" pitchFamily="18" charset="0"/>
            </a:endParaRPr>
          </a:p>
        </p:txBody>
      </p:sp>
    </p:spTree>
    <p:extLst>
      <p:ext uri="{BB962C8B-B14F-4D97-AF65-F5344CB8AC3E}">
        <p14:creationId xmlns:p14="http://schemas.microsoft.com/office/powerpoint/2010/main" val="806615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53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r>
              <a:rPr lang="en-US" dirty="0"/>
              <a:t>We do random sampling to ensure a nationally representative view of system functionality.  The NSCA can be used to do a smaller, snapshot, but 2.0 has not been used in that capacity yet.</a:t>
            </a:r>
            <a:endParaRPr lang="en-US" altLang="en-US" dirty="0"/>
          </a:p>
        </p:txBody>
      </p:sp>
      <p:sp>
        <p:nvSpPr>
          <p:cNvPr id="153604"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Arial" charset="0"/>
                <a:cs typeface="Arial" charset="0"/>
              </a:defRPr>
            </a:lvl1pPr>
            <a:lvl2pPr marL="742909" indent="-285734" eaLnBrk="0" hangingPunct="0">
              <a:defRPr>
                <a:solidFill>
                  <a:schemeClr val="tx1"/>
                </a:solidFill>
                <a:latin typeface="Calibri" charset="0"/>
                <a:ea typeface="Arial" charset="0"/>
                <a:cs typeface="Arial" charset="0"/>
              </a:defRPr>
            </a:lvl2pPr>
            <a:lvl3pPr marL="1142937" indent="-228587" eaLnBrk="0" hangingPunct="0">
              <a:defRPr>
                <a:solidFill>
                  <a:schemeClr val="tx1"/>
                </a:solidFill>
                <a:latin typeface="Calibri" charset="0"/>
                <a:ea typeface="Arial" charset="0"/>
                <a:cs typeface="Arial" charset="0"/>
              </a:defRPr>
            </a:lvl3pPr>
            <a:lvl4pPr marL="1600112" indent="-228587" eaLnBrk="0" hangingPunct="0">
              <a:defRPr>
                <a:solidFill>
                  <a:schemeClr val="tx1"/>
                </a:solidFill>
                <a:latin typeface="Calibri" charset="0"/>
                <a:ea typeface="Arial" charset="0"/>
                <a:cs typeface="Arial" charset="0"/>
              </a:defRPr>
            </a:lvl4pPr>
            <a:lvl5pPr marL="2057287" indent="-228587" eaLnBrk="0" hangingPunct="0">
              <a:defRPr>
                <a:solidFill>
                  <a:schemeClr val="tx1"/>
                </a:solidFill>
                <a:latin typeface="Calibri" charset="0"/>
                <a:ea typeface="Arial" charset="0"/>
                <a:cs typeface="Arial" charset="0"/>
              </a:defRPr>
            </a:lvl5pPr>
            <a:lvl6pPr marL="2514461" indent="-228587" eaLnBrk="0" fontAlgn="base" hangingPunct="0">
              <a:spcBef>
                <a:spcPct val="0"/>
              </a:spcBef>
              <a:spcAft>
                <a:spcPct val="0"/>
              </a:spcAft>
              <a:defRPr>
                <a:solidFill>
                  <a:schemeClr val="tx1"/>
                </a:solidFill>
                <a:latin typeface="Calibri" charset="0"/>
                <a:ea typeface="Arial" charset="0"/>
                <a:cs typeface="Arial" charset="0"/>
              </a:defRPr>
            </a:lvl6pPr>
            <a:lvl7pPr marL="2971635" indent="-228587" eaLnBrk="0" fontAlgn="base" hangingPunct="0">
              <a:spcBef>
                <a:spcPct val="0"/>
              </a:spcBef>
              <a:spcAft>
                <a:spcPct val="0"/>
              </a:spcAft>
              <a:defRPr>
                <a:solidFill>
                  <a:schemeClr val="tx1"/>
                </a:solidFill>
                <a:latin typeface="Calibri" charset="0"/>
                <a:ea typeface="Arial" charset="0"/>
                <a:cs typeface="Arial" charset="0"/>
              </a:defRPr>
            </a:lvl7pPr>
            <a:lvl8pPr marL="3428810" indent="-228587" eaLnBrk="0" fontAlgn="base" hangingPunct="0">
              <a:spcBef>
                <a:spcPct val="0"/>
              </a:spcBef>
              <a:spcAft>
                <a:spcPct val="0"/>
              </a:spcAft>
              <a:defRPr>
                <a:solidFill>
                  <a:schemeClr val="tx1"/>
                </a:solidFill>
                <a:latin typeface="Calibri" charset="0"/>
                <a:ea typeface="Arial" charset="0"/>
                <a:cs typeface="Arial" charset="0"/>
              </a:defRPr>
            </a:lvl8pPr>
            <a:lvl9pPr marL="3885985" indent="-228587" eaLnBrk="0" fontAlgn="base" hangingPunct="0">
              <a:spcBef>
                <a:spcPct val="0"/>
              </a:spcBef>
              <a:spcAft>
                <a:spcPct val="0"/>
              </a:spcAft>
              <a:defRPr>
                <a:solidFill>
                  <a:schemeClr val="tx1"/>
                </a:solidFill>
                <a:latin typeface="Calibri" charset="0"/>
                <a:ea typeface="Arial" charset="0"/>
                <a:cs typeface="Arial" charset="0"/>
              </a:defRPr>
            </a:lvl9pPr>
          </a:lstStyle>
          <a:p>
            <a:pPr eaLnBrk="1" hangingPunct="1"/>
            <a:fld id="{569C1A4D-27E7-5748-85F8-1E3683F33065}" type="slidenum">
              <a:rPr lang="en-US" altLang="en-US">
                <a:solidFill>
                  <a:srgbClr val="000000"/>
                </a:solidFill>
              </a:rPr>
              <a:pPr eaLnBrk="1" hangingPunct="1"/>
              <a:t>10</a:t>
            </a:fld>
            <a:endParaRPr lang="en-US" altLang="en-US">
              <a:solidFill>
                <a:srgbClr val="000000"/>
              </a:solidFill>
            </a:endParaRPr>
          </a:p>
        </p:txBody>
      </p:sp>
    </p:spTree>
    <p:extLst>
      <p:ext uri="{BB962C8B-B14F-4D97-AF65-F5344CB8AC3E}">
        <p14:creationId xmlns:p14="http://schemas.microsoft.com/office/powerpoint/2010/main" val="21858005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5" name="Footer Placeholder 4">
            <a:extLst>
              <a:ext uri="{FF2B5EF4-FFF2-40B4-BE49-F238E27FC236}">
                <a16:creationId xmlns=""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5" name="Footer Placeholder 4">
            <a:extLst>
              <a:ext uri="{FF2B5EF4-FFF2-40B4-BE49-F238E27FC236}">
                <a16:creationId xmlns=""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5" name="Footer Placeholder 4">
            <a:extLst>
              <a:ext uri="{FF2B5EF4-FFF2-40B4-BE49-F238E27FC236}">
                <a16:creationId xmlns=""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5" name="Footer Placeholder 4">
            <a:extLst>
              <a:ext uri="{FF2B5EF4-FFF2-40B4-BE49-F238E27FC236}">
                <a16:creationId xmlns=""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5" name="Footer Placeholder 4">
            <a:extLst>
              <a:ext uri="{FF2B5EF4-FFF2-40B4-BE49-F238E27FC236}">
                <a16:creationId xmlns=""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6" name="Footer Placeholder 5">
            <a:extLst>
              <a:ext uri="{FF2B5EF4-FFF2-40B4-BE49-F238E27FC236}">
                <a16:creationId xmlns=""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8" name="Footer Placeholder 7">
            <a:extLst>
              <a:ext uri="{FF2B5EF4-FFF2-40B4-BE49-F238E27FC236}">
                <a16:creationId xmlns=""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4" name="Footer Placeholder 3">
            <a:extLst>
              <a:ext uri="{FF2B5EF4-FFF2-40B4-BE49-F238E27FC236}">
                <a16:creationId xmlns=""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3" name="Footer Placeholder 2">
            <a:extLst>
              <a:ext uri="{FF2B5EF4-FFF2-40B4-BE49-F238E27FC236}">
                <a16:creationId xmlns=""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6" name="Footer Placeholder 5">
            <a:extLst>
              <a:ext uri="{FF2B5EF4-FFF2-40B4-BE49-F238E27FC236}">
                <a16:creationId xmlns=""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11/11/2019</a:t>
            </a:fld>
            <a:endParaRPr lang="en-US"/>
          </a:p>
        </p:txBody>
      </p:sp>
      <p:sp>
        <p:nvSpPr>
          <p:cNvPr id="6" name="Footer Placeholder 5">
            <a:extLst>
              <a:ext uri="{FF2B5EF4-FFF2-40B4-BE49-F238E27FC236}">
                <a16:creationId xmlns=""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11/11/2019</a:t>
            </a:fld>
            <a:endParaRPr lang="en-US"/>
          </a:p>
        </p:txBody>
      </p:sp>
      <p:sp>
        <p:nvSpPr>
          <p:cNvPr id="5" name="Footer Placeholder 4">
            <a:extLst>
              <a:ext uri="{FF2B5EF4-FFF2-40B4-BE49-F238E27FC236}">
                <a16:creationId xmlns=""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Supply Chain </a:t>
            </a:r>
            <a:r>
              <a:rPr lang="en-US" altLang="en-US" sz="320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Mapping &amp; Introduction to Sampling</a:t>
            </a: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18307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14250" y="172279"/>
            <a:ext cx="4571595" cy="914400"/>
          </a:xfrm>
        </p:spPr>
        <p:txBody>
          <a:bodyPr>
            <a:normAutofit/>
          </a:bodyPr>
          <a:lstStyle/>
          <a:p>
            <a:r>
              <a:rPr lang="en-US" sz="4000" b="1" dirty="0" smtClean="0">
                <a:solidFill>
                  <a:srgbClr val="C00000"/>
                </a:solidFill>
                <a:latin typeface="Gill Sans MT" panose="020B0502020104020203" pitchFamily="34" charset="0"/>
              </a:rPr>
              <a:t>Sampling Criteria </a:t>
            </a:r>
            <a:endParaRPr lang="en-US" sz="4000" b="1" dirty="0">
              <a:solidFill>
                <a:srgbClr val="C00000"/>
              </a:solidFill>
              <a:latin typeface="Gill Sans MT" panose="020B0502020104020203" pitchFamily="34" charset="0"/>
            </a:endParaRPr>
          </a:p>
        </p:txBody>
      </p:sp>
      <p:sp>
        <p:nvSpPr>
          <p:cNvPr id="4" name="TextBox 3"/>
          <p:cNvSpPr txBox="1"/>
          <p:nvPr/>
        </p:nvSpPr>
        <p:spPr>
          <a:xfrm>
            <a:off x="264160" y="1592581"/>
            <a:ext cx="5313680" cy="646331"/>
          </a:xfrm>
          <a:prstGeom prst="rect">
            <a:avLst/>
          </a:prstGeom>
          <a:noFill/>
        </p:spPr>
        <p:txBody>
          <a:bodyPr wrap="square" rtlCol="0">
            <a:spAutoFit/>
          </a:bodyPr>
          <a:lstStyle/>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00240" y="522599"/>
            <a:ext cx="4388835" cy="2427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1278" y="3483606"/>
            <a:ext cx="4131521" cy="241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464040" y="3352800"/>
            <a:ext cx="2286000" cy="261610"/>
          </a:xfrm>
          <a:prstGeom prst="rect">
            <a:avLst/>
          </a:prstGeom>
          <a:noFill/>
          <a:ln>
            <a:solidFill>
              <a:schemeClr val="accent6">
                <a:lumMod val="75000"/>
              </a:schemeClr>
            </a:solidFill>
            <a:prstDash val="dashDot"/>
          </a:ln>
        </p:spPr>
        <p:txBody>
          <a:bodyPr wrap="square" rtlCol="0">
            <a:spAutoFit/>
          </a:bodyPr>
          <a:lstStyle/>
          <a:p>
            <a:r>
              <a:rPr lang="en-US" sz="1100" b="1" dirty="0" smtClean="0"/>
              <a:t>Random Sampling </a:t>
            </a:r>
            <a:endParaRPr lang="en-US" sz="1100" b="1" dirty="0"/>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56" y="2626357"/>
            <a:ext cx="4942784" cy="1152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Left Brace 5"/>
          <p:cNvSpPr/>
          <p:nvPr/>
        </p:nvSpPr>
        <p:spPr>
          <a:xfrm>
            <a:off x="5171440" y="522600"/>
            <a:ext cx="1981200" cy="5565781"/>
          </a:xfrm>
          <a:prstGeom prst="leftBrace">
            <a:avLst/>
          </a:prstGeom>
          <a:ln w="57150"/>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905287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4098"/>
                                        </p:tgtEl>
                                        <p:attrNameLst>
                                          <p:attrName>style.visibility</p:attrName>
                                        </p:attrNameLst>
                                      </p:cBhvr>
                                      <p:to>
                                        <p:strVal val="visible"/>
                                      </p:to>
                                    </p:set>
                                    <p:animEffect transition="in" filter="fade">
                                      <p:cBhvr>
                                        <p:cTn id="15" dur="500"/>
                                        <p:tgtEl>
                                          <p:spTgt spid="409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407" y="116861"/>
            <a:ext cx="10515600" cy="819731"/>
          </a:xfrm>
        </p:spPr>
        <p:txBody>
          <a:bodyPr>
            <a:normAutofit/>
          </a:bodyPr>
          <a:lstStyle/>
          <a:p>
            <a:r>
              <a:rPr lang="en-US" sz="3800" b="1" dirty="0">
                <a:solidFill>
                  <a:srgbClr val="C00000"/>
                </a:solidFill>
                <a:latin typeface="Gill Sans MT" panose="020B0502020104020203" pitchFamily="34" charset="0"/>
              </a:rPr>
              <a:t>NSCA Sampling</a:t>
            </a:r>
          </a:p>
        </p:txBody>
      </p:sp>
      <p:sp>
        <p:nvSpPr>
          <p:cNvPr id="3" name="Content Placeholder 2"/>
          <p:cNvSpPr>
            <a:spLocks noGrp="1"/>
          </p:cNvSpPr>
          <p:nvPr>
            <p:ph idx="1"/>
          </p:nvPr>
        </p:nvSpPr>
        <p:spPr>
          <a:xfrm>
            <a:off x="374073" y="1583309"/>
            <a:ext cx="5560768" cy="4615610"/>
          </a:xfrm>
        </p:spPr>
        <p:txBody>
          <a:bodyPr>
            <a:normAutofit/>
          </a:bodyPr>
          <a:lstStyle/>
          <a:p>
            <a:r>
              <a:rPr lang="en-US" dirty="0" smtClean="0">
                <a:latin typeface="Gill Sans MT" panose="020B0502020104020203" pitchFamily="34" charset="0"/>
              </a:rPr>
              <a:t>Random sample or convenience sample.</a:t>
            </a:r>
          </a:p>
          <a:p>
            <a:endParaRPr lang="en-US" sz="1200" dirty="0">
              <a:latin typeface="Gill Sans MT" panose="020B0502020104020203" pitchFamily="34" charset="0"/>
            </a:endParaRPr>
          </a:p>
          <a:p>
            <a:r>
              <a:rPr lang="en-US" dirty="0">
                <a:latin typeface="Gill Sans MT" panose="020B0502020104020203" pitchFamily="34" charset="0"/>
              </a:rPr>
              <a:t>Central level done </a:t>
            </a:r>
            <a:r>
              <a:rPr lang="en-US" dirty="0" smtClean="0">
                <a:latin typeface="Gill Sans MT" panose="020B0502020104020203" pitchFamily="34" charset="0"/>
              </a:rPr>
              <a:t>separately.</a:t>
            </a:r>
          </a:p>
          <a:p>
            <a:endParaRPr lang="en-US" sz="1200" dirty="0" smtClean="0">
              <a:latin typeface="Gill Sans MT" panose="020B0502020104020203" pitchFamily="34" charset="0"/>
            </a:endParaRPr>
          </a:p>
          <a:p>
            <a:r>
              <a:rPr lang="en-US" dirty="0" smtClean="0">
                <a:latin typeface="Gill Sans MT" panose="020B0502020104020203" pitchFamily="34" charset="0"/>
              </a:rPr>
              <a:t>Nationally representative sample.</a:t>
            </a:r>
          </a:p>
          <a:p>
            <a:endParaRPr lang="en-US" sz="1200" dirty="0">
              <a:latin typeface="Gill Sans MT" panose="020B0502020104020203" pitchFamily="34" charset="0"/>
            </a:endParaRPr>
          </a:p>
          <a:p>
            <a:r>
              <a:rPr lang="en-US" dirty="0" smtClean="0">
                <a:latin typeface="Gill Sans MT" panose="020B0502020104020203" pitchFamily="34" charset="0"/>
              </a:rPr>
              <a:t>Sites </a:t>
            </a:r>
            <a:r>
              <a:rPr lang="en-US" dirty="0">
                <a:latin typeface="Gill Sans MT" panose="020B0502020104020203" pitchFamily="34" charset="0"/>
              </a:rPr>
              <a:t>are selected to achieve the desired CI and margin of error using the NSCA Sampling tool</a:t>
            </a:r>
            <a:r>
              <a:rPr lang="en-US" dirty="0" smtClean="0">
                <a:latin typeface="Gill Sans MT" panose="020B0502020104020203" pitchFamily="34" charset="0"/>
              </a:rPr>
              <a:t>.</a:t>
            </a:r>
            <a:endParaRPr lang="en-US" dirty="0">
              <a:latin typeface="Gill Sans MT" panose="020B0502020104020203" pitchFamily="34" charset="0"/>
            </a:endParaRPr>
          </a:p>
        </p:txBody>
      </p:sp>
      <p:pic>
        <p:nvPicPr>
          <p:cNvPr id="4098" name="Picture 2" descr="Image result for random sampling cartoo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17968" y="1184856"/>
            <a:ext cx="5860439" cy="43953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4710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ctrTitle"/>
          </p:nvPr>
        </p:nvSpPr>
        <p:spPr>
          <a:xfrm>
            <a:off x="463139" y="323973"/>
            <a:ext cx="11162804" cy="620458"/>
          </a:xfrm>
        </p:spPr>
        <p:txBody>
          <a:bodyPr>
            <a:normAutofit/>
          </a:bodyPr>
          <a:lstStyle/>
          <a:p>
            <a:pPr eaLnBrk="1" hangingPunct="1"/>
            <a:r>
              <a:rPr lang="en-US" altLang="en-US" sz="3600" b="1" dirty="0" smtClean="0">
                <a:solidFill>
                  <a:srgbClr val="C00000"/>
                </a:solidFill>
                <a:latin typeface="Gill Sans MT" panose="020B0502020104020203" pitchFamily="34" charset="0"/>
                <a:cs typeface="Gill Sans MT" panose="020B0502020104020203" pitchFamily="34" charset="0"/>
              </a:rPr>
              <a:t>Supply Chain Mapping &amp; Introduction to Sampling</a:t>
            </a:r>
            <a:endParaRPr lang="en-US" altLang="en-US" sz="36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type="subTitle" idx="1"/>
          </p:nvPr>
        </p:nvSpPr>
        <p:spPr>
          <a:xfrm>
            <a:off x="261907" y="1448791"/>
            <a:ext cx="11668186" cy="5198430"/>
          </a:xfrm>
        </p:spPr>
        <p:txBody>
          <a:bodyPr>
            <a:normAutofit/>
          </a:bodyPr>
          <a:lstStyle/>
          <a:p>
            <a:pPr marL="457182" lvl="1" algn="l" defTabSz="912778">
              <a:lnSpc>
                <a:spcPct val="80000"/>
              </a:lnSpc>
              <a:spcBef>
                <a:spcPct val="20000"/>
              </a:spcBef>
              <a:spcAft>
                <a:spcPct val="0"/>
              </a:spcAft>
            </a:pPr>
            <a:r>
              <a:rPr lang="en-US" altLang="en-US" sz="3200" b="1" dirty="0">
                <a:solidFill>
                  <a:srgbClr val="C00000"/>
                </a:solidFill>
                <a:latin typeface="Gill Sans MT" panose="020B0502020104020203" pitchFamily="34" charset="0"/>
                <a:cs typeface="Gill Sans MT" panose="020B0502020104020203" pitchFamily="34" charset="0"/>
              </a:rPr>
              <a:t>Learning </a:t>
            </a:r>
            <a:r>
              <a:rPr lang="en-US" altLang="en-US" sz="3200" b="1" dirty="0" smtClean="0">
                <a:solidFill>
                  <a:srgbClr val="C00000"/>
                </a:solidFill>
                <a:latin typeface="Gill Sans MT" panose="020B0502020104020203" pitchFamily="34" charset="0"/>
                <a:cs typeface="Gill Sans MT" panose="020B0502020104020203" pitchFamily="34" charset="0"/>
              </a:rPr>
              <a:t>Objectives</a:t>
            </a:r>
          </a:p>
          <a:p>
            <a:pPr marL="457182" lvl="1" algn="l" defTabSz="912778">
              <a:lnSpc>
                <a:spcPct val="80000"/>
              </a:lnSpc>
              <a:spcBef>
                <a:spcPct val="20000"/>
              </a:spcBef>
              <a:spcAft>
                <a:spcPct val="0"/>
              </a:spcAft>
            </a:pPr>
            <a:endParaRPr lang="en-US" altLang="en-US" sz="1200" b="1" dirty="0">
              <a:solidFill>
                <a:srgbClr val="C00000"/>
              </a:solidFill>
              <a:latin typeface="Gill Sans MT" panose="020B0502020104020203" pitchFamily="34" charset="0"/>
              <a:cs typeface="Gill Sans MT" panose="020B0502020104020203" pitchFamily="34" charset="0"/>
            </a:endParaRPr>
          </a:p>
          <a:p>
            <a:pPr marL="457182" lvl="1" algn="l" defTabSz="912778">
              <a:lnSpc>
                <a:spcPct val="80000"/>
              </a:lnSpc>
              <a:spcBef>
                <a:spcPct val="20000"/>
              </a:spcBef>
              <a:spcAft>
                <a:spcPct val="0"/>
              </a:spcAft>
            </a:pPr>
            <a:r>
              <a:rPr lang="en-US" sz="3200" dirty="0">
                <a:latin typeface="Gill Sans MT" panose="020B0502020104020203" pitchFamily="34" charset="0"/>
              </a:rPr>
              <a:t>To gain an awareness of the </a:t>
            </a:r>
            <a:r>
              <a:rPr lang="en-US" sz="3200" dirty="0" smtClean="0">
                <a:latin typeface="Gill Sans MT" panose="020B0502020104020203" pitchFamily="34" charset="0"/>
              </a:rPr>
              <a:t>supply chain mapping component of </a:t>
            </a:r>
            <a:r>
              <a:rPr lang="en-US" sz="3200" dirty="0">
                <a:latin typeface="Gill Sans MT" panose="020B0502020104020203" pitchFamily="34" charset="0"/>
              </a:rPr>
              <a:t>the NSCA, </a:t>
            </a:r>
            <a:r>
              <a:rPr lang="en-US" sz="3200" dirty="0" smtClean="0">
                <a:latin typeface="Gill Sans MT" panose="020B0502020104020203" pitchFamily="34" charset="0"/>
              </a:rPr>
              <a:t>and how it ties in to sampling:</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What is included in a supply chain map</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Conducting a supply chain mapping stakeholder workshop</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When to hold the mapping workshop</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Review sample supply chain maps</a:t>
            </a:r>
            <a:endParaRPr lang="en-US" sz="3200" dirty="0">
              <a:latin typeface="Gill Sans MT" panose="020B0502020104020203" pitchFamily="34" charset="0"/>
            </a:endParaRP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smtClean="0">
                <a:latin typeface="Gill Sans MT" panose="020B0502020104020203" pitchFamily="34" charset="0"/>
              </a:rPr>
              <a:t>Introduction to sampling</a:t>
            </a: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3717773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3276600" y="261938"/>
            <a:ext cx="5638800" cy="609600"/>
          </a:xfrm>
        </p:spPr>
        <p:txBody>
          <a:bodyPr/>
          <a:lstStyle/>
          <a:p>
            <a:r>
              <a:rPr lang="en-US" altLang="en-US" sz="3600" b="1" dirty="0">
                <a:solidFill>
                  <a:srgbClr val="C00000"/>
                </a:solidFill>
                <a:latin typeface="Gill Sans MT" panose="020B0502020104020203" pitchFamily="34" charset="0"/>
              </a:rPr>
              <a:t>Supply Chain Mapping</a:t>
            </a:r>
          </a:p>
        </p:txBody>
      </p:sp>
      <p:sp>
        <p:nvSpPr>
          <p:cNvPr id="6" name="Content Placeholder 1"/>
          <p:cNvSpPr>
            <a:spLocks noGrp="1"/>
          </p:cNvSpPr>
          <p:nvPr>
            <p:ph idx="1"/>
          </p:nvPr>
        </p:nvSpPr>
        <p:spPr>
          <a:xfrm>
            <a:off x="6153155" y="1338206"/>
            <a:ext cx="4603507" cy="5014908"/>
          </a:xfrm>
        </p:spPr>
        <p:txBody>
          <a:bodyPr>
            <a:normAutofit fontScale="77500" lnSpcReduction="20000"/>
          </a:bodyPr>
          <a:lstStyle/>
          <a:p>
            <a:pPr>
              <a:lnSpc>
                <a:spcPct val="120000"/>
              </a:lnSpc>
              <a:defRPr/>
            </a:pPr>
            <a:r>
              <a:rPr lang="en-US" dirty="0">
                <a:latin typeface="Gill Sans MT" panose="020B0502020104020203" pitchFamily="34" charset="0"/>
              </a:rPr>
              <a:t>To obtain an in-depth understanding of the supply chain, including the role and responsibilities of the key actors.</a:t>
            </a:r>
          </a:p>
          <a:p>
            <a:pPr>
              <a:lnSpc>
                <a:spcPct val="120000"/>
              </a:lnSpc>
              <a:defRPr/>
            </a:pPr>
            <a:r>
              <a:rPr lang="en-US" dirty="0">
                <a:latin typeface="Gill Sans MT" panose="020B0502020104020203" pitchFamily="34" charset="0"/>
              </a:rPr>
              <a:t>Provides a comprehensive picture of the flow of health commodities </a:t>
            </a:r>
            <a:r>
              <a:rPr lang="en-US" dirty="0" smtClean="0">
                <a:latin typeface="Gill Sans MT" panose="020B0502020104020203" pitchFamily="34" charset="0"/>
              </a:rPr>
              <a:t>(down) and information (up).</a:t>
            </a:r>
            <a:endParaRPr lang="en-US" dirty="0">
              <a:latin typeface="Gill Sans MT" panose="020B0502020104020203" pitchFamily="34" charset="0"/>
            </a:endParaRPr>
          </a:p>
          <a:p>
            <a:pPr>
              <a:lnSpc>
                <a:spcPct val="120000"/>
              </a:lnSpc>
              <a:defRPr/>
            </a:pPr>
            <a:r>
              <a:rPr lang="en-US" dirty="0">
                <a:latin typeface="Gill Sans MT" panose="020B0502020104020203" pitchFamily="34" charset="0"/>
              </a:rPr>
              <a:t>Helps stakeholders to align their understanding of the country’s health supply chain network. </a:t>
            </a:r>
          </a:p>
          <a:p>
            <a:pPr>
              <a:lnSpc>
                <a:spcPct val="120000"/>
              </a:lnSpc>
              <a:defRPr/>
            </a:pPr>
            <a:r>
              <a:rPr lang="en-US" dirty="0">
                <a:latin typeface="Gill Sans MT" panose="020B0502020104020203" pitchFamily="34" charset="0"/>
              </a:rPr>
              <a:t>Conducted/reviewed as part of a stakeholder workshop at the outset of the assessment.</a:t>
            </a:r>
          </a:p>
          <a:p>
            <a:pPr>
              <a:defRPr/>
            </a:pPr>
            <a:endParaRPr lang="en-US" dirty="0"/>
          </a:p>
          <a:p>
            <a:pPr>
              <a:defRPr/>
            </a:pPr>
            <a:endParaRPr lang="en-US" dirty="0"/>
          </a:p>
        </p:txBody>
      </p:sp>
      <p:sp>
        <p:nvSpPr>
          <p:cNvPr id="7" name="Rounded Rectangle 5"/>
          <p:cNvSpPr/>
          <p:nvPr/>
        </p:nvSpPr>
        <p:spPr>
          <a:xfrm>
            <a:off x="2417764" y="1614738"/>
            <a:ext cx="2720975"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latin typeface="Gill Sans MT" panose="020B0502020104020203" pitchFamily="34" charset="0"/>
              </a:rPr>
              <a:t>Manufacturer/Supplier</a:t>
            </a:r>
          </a:p>
        </p:txBody>
      </p:sp>
      <p:sp>
        <p:nvSpPr>
          <p:cNvPr id="8" name="Rounded Rectangle 9"/>
          <p:cNvSpPr/>
          <p:nvPr/>
        </p:nvSpPr>
        <p:spPr>
          <a:xfrm>
            <a:off x="2417764" y="2733925"/>
            <a:ext cx="2720975"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latin typeface="Gill Sans MT" panose="020B0502020104020203" pitchFamily="34" charset="0"/>
              </a:rPr>
              <a:t>Central Warehouse</a:t>
            </a:r>
          </a:p>
        </p:txBody>
      </p:sp>
      <p:sp>
        <p:nvSpPr>
          <p:cNvPr id="9" name="Rounded Rectangle 10"/>
          <p:cNvSpPr/>
          <p:nvPr/>
        </p:nvSpPr>
        <p:spPr>
          <a:xfrm>
            <a:off x="2417764" y="3702300"/>
            <a:ext cx="2720975" cy="60960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latin typeface="Gill Sans MT" panose="020B0502020104020203" pitchFamily="34" charset="0"/>
              </a:rPr>
              <a:t>Regional/District Warehouses</a:t>
            </a:r>
          </a:p>
        </p:txBody>
      </p:sp>
      <p:sp>
        <p:nvSpPr>
          <p:cNvPr id="10" name="Rounded Rectangle 6"/>
          <p:cNvSpPr/>
          <p:nvPr/>
        </p:nvSpPr>
        <p:spPr>
          <a:xfrm>
            <a:off x="2057400" y="4591300"/>
            <a:ext cx="1601788" cy="5715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Gill Sans MT" panose="020B0502020104020203" pitchFamily="34" charset="0"/>
              </a:rPr>
              <a:t>Health Facility</a:t>
            </a:r>
          </a:p>
        </p:txBody>
      </p:sp>
      <p:sp>
        <p:nvSpPr>
          <p:cNvPr id="11" name="Rounded Rectangle 12"/>
          <p:cNvSpPr/>
          <p:nvPr/>
        </p:nvSpPr>
        <p:spPr>
          <a:xfrm>
            <a:off x="3941763" y="4591300"/>
            <a:ext cx="1524000" cy="5715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Gill Sans MT" panose="020B0502020104020203" pitchFamily="34" charset="0"/>
              </a:rPr>
              <a:t>Hospital</a:t>
            </a:r>
          </a:p>
        </p:txBody>
      </p:sp>
      <p:sp>
        <p:nvSpPr>
          <p:cNvPr id="12" name="Rounded Rectangle 13"/>
          <p:cNvSpPr/>
          <p:nvPr/>
        </p:nvSpPr>
        <p:spPr>
          <a:xfrm>
            <a:off x="2057400" y="5423150"/>
            <a:ext cx="1524000" cy="57308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Gill Sans MT" panose="020B0502020104020203" pitchFamily="34" charset="0"/>
              </a:rPr>
              <a:t>Patient</a:t>
            </a:r>
          </a:p>
        </p:txBody>
      </p:sp>
      <p:sp>
        <p:nvSpPr>
          <p:cNvPr id="13" name="Rounded Rectangle 14"/>
          <p:cNvSpPr/>
          <p:nvPr/>
        </p:nvSpPr>
        <p:spPr>
          <a:xfrm>
            <a:off x="3941763" y="5429500"/>
            <a:ext cx="1524000" cy="5715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dirty="0">
                <a:solidFill>
                  <a:schemeClr val="tx1"/>
                </a:solidFill>
                <a:latin typeface="Gill Sans MT" panose="020B0502020104020203" pitchFamily="34" charset="0"/>
              </a:rPr>
              <a:t>Patient</a:t>
            </a:r>
          </a:p>
        </p:txBody>
      </p:sp>
      <p:cxnSp>
        <p:nvCxnSpPr>
          <p:cNvPr id="14" name="Straight Arrow Connector 13"/>
          <p:cNvCxnSpPr>
            <a:stCxn id="7" idx="2"/>
            <a:endCxn id="8" idx="0"/>
          </p:cNvCxnSpPr>
          <p:nvPr/>
        </p:nvCxnSpPr>
        <p:spPr>
          <a:xfrm flipH="1">
            <a:off x="3778250" y="2224339"/>
            <a:ext cx="0" cy="50958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778250" y="3347323"/>
            <a:ext cx="2" cy="34766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10" idx="0"/>
          </p:cNvCxnSpPr>
          <p:nvPr/>
        </p:nvCxnSpPr>
        <p:spPr>
          <a:xfrm flipH="1">
            <a:off x="2858294" y="4311900"/>
            <a:ext cx="919956" cy="279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9" idx="2"/>
            <a:endCxn id="11" idx="0"/>
          </p:cNvCxnSpPr>
          <p:nvPr/>
        </p:nvCxnSpPr>
        <p:spPr>
          <a:xfrm>
            <a:off x="3778251" y="4311900"/>
            <a:ext cx="925513" cy="279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2859088" y="5140576"/>
            <a:ext cx="0" cy="28416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703763" y="5140576"/>
            <a:ext cx="0" cy="2825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4398963" y="4311900"/>
            <a:ext cx="457200" cy="279400"/>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747963" y="4286501"/>
            <a:ext cx="355600" cy="277813"/>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552825" y="3330826"/>
            <a:ext cx="0" cy="358775"/>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3532188" y="2224339"/>
            <a:ext cx="0" cy="509587"/>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3333" name="TextBox 1"/>
          <p:cNvSpPr txBox="1">
            <a:spLocks noChangeArrowheads="1"/>
          </p:cNvSpPr>
          <p:nvPr/>
        </p:nvSpPr>
        <p:spPr bwMode="auto">
          <a:xfrm>
            <a:off x="2057399" y="6324601"/>
            <a:ext cx="80093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r>
              <a:rPr lang="en-US" altLang="en-US" sz="2000" dirty="0">
                <a:latin typeface="Gill Sans MT" panose="020B0502020104020203" pitchFamily="34" charset="0"/>
              </a:rPr>
              <a:t>Commodity flow                 Information flow </a:t>
            </a:r>
          </a:p>
        </p:txBody>
      </p:sp>
      <p:cxnSp>
        <p:nvCxnSpPr>
          <p:cNvPr id="24" name="Straight Arrow Connector 23"/>
          <p:cNvCxnSpPr/>
          <p:nvPr/>
        </p:nvCxnSpPr>
        <p:spPr>
          <a:xfrm>
            <a:off x="4102100" y="6545090"/>
            <a:ext cx="593725"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6902334" y="6564689"/>
            <a:ext cx="609600" cy="0"/>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B9F1CF4F-F94A-4E72-8A7A-1D90E0D98BB3}" type="slidenum">
              <a:rPr lang="en-US" altLang="en-US" smtClean="0"/>
              <a:pPr/>
              <a:t>3</a:t>
            </a:fld>
            <a:endParaRPr lang="en-US" altLang="en-US" dirty="0"/>
          </a:p>
        </p:txBody>
      </p:sp>
    </p:spTree>
    <p:extLst>
      <p:ext uri="{BB962C8B-B14F-4D97-AF65-F5344CB8AC3E}">
        <p14:creationId xmlns:p14="http://schemas.microsoft.com/office/powerpoint/2010/main" val="41576974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2" presetClass="entr" presetSubtype="0" fill="hold"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anim calcmode="lin" valueType="num">
                                      <p:cBhvr>
                                        <p:cTn id="34" dur="1000" fill="hold"/>
                                        <p:tgtEl>
                                          <p:spTgt spid="17"/>
                                        </p:tgtEl>
                                        <p:attrNameLst>
                                          <p:attrName>ppt_x</p:attrName>
                                        </p:attrNameLst>
                                      </p:cBhvr>
                                      <p:tavLst>
                                        <p:tav tm="0">
                                          <p:val>
                                            <p:strVal val="#ppt_x"/>
                                          </p:val>
                                        </p:tav>
                                        <p:tav tm="100000">
                                          <p:val>
                                            <p:strVal val="#ppt_x"/>
                                          </p:val>
                                        </p:tav>
                                      </p:tavLst>
                                    </p:anim>
                                    <p:anim calcmode="lin" valueType="num">
                                      <p:cBhvr>
                                        <p:cTn id="3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6" fill="hold" nodeType="clickPar">
                      <p:stCondLst>
                        <p:cond delay="indefinite"/>
                      </p:stCondLst>
                      <p:childTnLst>
                        <p:par>
                          <p:cTn id="37" fill="hold" nodeType="withGroup">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1000"/>
                                        <p:tgtEl>
                                          <p:spTgt spid="10"/>
                                        </p:tgtEl>
                                      </p:cBhvr>
                                    </p:animEffect>
                                    <p:anim calcmode="lin" valueType="num">
                                      <p:cBhvr>
                                        <p:cTn id="41" dur="1000" fill="hold"/>
                                        <p:tgtEl>
                                          <p:spTgt spid="10"/>
                                        </p:tgtEl>
                                        <p:attrNameLst>
                                          <p:attrName>ppt_x</p:attrName>
                                        </p:attrNameLst>
                                      </p:cBhvr>
                                      <p:tavLst>
                                        <p:tav tm="0">
                                          <p:val>
                                            <p:strVal val="#ppt_x"/>
                                          </p:val>
                                        </p:tav>
                                        <p:tav tm="100000">
                                          <p:val>
                                            <p:strVal val="#ppt_x"/>
                                          </p:val>
                                        </p:tav>
                                      </p:tavLst>
                                    </p:anim>
                                    <p:anim calcmode="lin" valueType="num">
                                      <p:cBhvr>
                                        <p:cTn id="42" dur="1000" fill="hold"/>
                                        <p:tgtEl>
                                          <p:spTgt spid="1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1000"/>
                                        <p:tgtEl>
                                          <p:spTgt spid="19"/>
                                        </p:tgtEl>
                                      </p:cBhvr>
                                    </p:animEffect>
                                    <p:anim calcmode="lin" valueType="num">
                                      <p:cBhvr>
                                        <p:cTn id="56" dur="1000" fill="hold"/>
                                        <p:tgtEl>
                                          <p:spTgt spid="19"/>
                                        </p:tgtEl>
                                        <p:attrNameLst>
                                          <p:attrName>ppt_x</p:attrName>
                                        </p:attrNameLst>
                                      </p:cBhvr>
                                      <p:tavLst>
                                        <p:tav tm="0">
                                          <p:val>
                                            <p:strVal val="#ppt_x"/>
                                          </p:val>
                                        </p:tav>
                                        <p:tav tm="100000">
                                          <p:val>
                                            <p:strVal val="#ppt_x"/>
                                          </p:val>
                                        </p:tav>
                                      </p:tavLst>
                                    </p:anim>
                                    <p:anim calcmode="lin" valueType="num">
                                      <p:cBhvr>
                                        <p:cTn id="5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42" presetClass="entr" presetSubtype="0" fill="hold" grpId="0"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1000"/>
                                        <p:tgtEl>
                                          <p:spTgt spid="13"/>
                                        </p:tgtEl>
                                      </p:cBhvr>
                                    </p:animEffect>
                                    <p:anim calcmode="lin" valueType="num">
                                      <p:cBhvr>
                                        <p:cTn id="63" dur="1000" fill="hold"/>
                                        <p:tgtEl>
                                          <p:spTgt spid="13"/>
                                        </p:tgtEl>
                                        <p:attrNameLst>
                                          <p:attrName>ppt_x</p:attrName>
                                        </p:attrNameLst>
                                      </p:cBhvr>
                                      <p:tavLst>
                                        <p:tav tm="0">
                                          <p:val>
                                            <p:strVal val="#ppt_x"/>
                                          </p:val>
                                        </p:tav>
                                        <p:tav tm="100000">
                                          <p:val>
                                            <p:strVal val="#ppt_x"/>
                                          </p:val>
                                        </p:tav>
                                      </p:tavLst>
                                    </p:anim>
                                    <p:anim calcmode="lin" valueType="num">
                                      <p:cBhvr>
                                        <p:cTn id="64" dur="1000" fill="hold"/>
                                        <p:tgtEl>
                                          <p:spTgt spid="1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1000"/>
                                        <p:tgtEl>
                                          <p:spTgt spid="12"/>
                                        </p:tgtEl>
                                      </p:cBhvr>
                                    </p:animEffect>
                                    <p:anim calcmode="lin" valueType="num">
                                      <p:cBhvr>
                                        <p:cTn id="68" dur="1000" fill="hold"/>
                                        <p:tgtEl>
                                          <p:spTgt spid="12"/>
                                        </p:tgtEl>
                                        <p:attrNameLst>
                                          <p:attrName>ppt_x</p:attrName>
                                        </p:attrNameLst>
                                      </p:cBhvr>
                                      <p:tavLst>
                                        <p:tav tm="0">
                                          <p:val>
                                            <p:strVal val="#ppt_x"/>
                                          </p:val>
                                        </p:tav>
                                        <p:tav tm="100000">
                                          <p:val>
                                            <p:strVal val="#ppt_x"/>
                                          </p:val>
                                        </p:tav>
                                      </p:tavLst>
                                    </p:anim>
                                    <p:anim calcmode="lin" valueType="num">
                                      <p:cBhvr>
                                        <p:cTn id="6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70" fill="hold" nodeType="clickPar">
                      <p:stCondLst>
                        <p:cond delay="indefinite"/>
                      </p:stCondLst>
                      <p:childTnLst>
                        <p:par>
                          <p:cTn id="71" fill="hold" nodeType="withGroup">
                            <p:stCondLst>
                              <p:cond delay="0"/>
                            </p:stCondLst>
                            <p:childTnLst>
                              <p:par>
                                <p:cTn id="72" presetID="42" presetClass="entr" presetSubtype="0" fill="hold" nodeType="click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1000"/>
                                        <p:tgtEl>
                                          <p:spTgt spid="21"/>
                                        </p:tgtEl>
                                      </p:cBhvr>
                                    </p:animEffect>
                                    <p:anim calcmode="lin" valueType="num">
                                      <p:cBhvr>
                                        <p:cTn id="75" dur="1000" fill="hold"/>
                                        <p:tgtEl>
                                          <p:spTgt spid="21"/>
                                        </p:tgtEl>
                                        <p:attrNameLst>
                                          <p:attrName>ppt_x</p:attrName>
                                        </p:attrNameLst>
                                      </p:cBhvr>
                                      <p:tavLst>
                                        <p:tav tm="0">
                                          <p:val>
                                            <p:strVal val="#ppt_x"/>
                                          </p:val>
                                        </p:tav>
                                        <p:tav tm="100000">
                                          <p:val>
                                            <p:strVal val="#ppt_x"/>
                                          </p:val>
                                        </p:tav>
                                      </p:tavLst>
                                    </p:anim>
                                    <p:anim calcmode="lin" valueType="num">
                                      <p:cBhvr>
                                        <p:cTn id="76" dur="1000" fill="hold"/>
                                        <p:tgtEl>
                                          <p:spTgt spid="21"/>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fade">
                                      <p:cBhvr>
                                        <p:cTn id="79" dur="1000"/>
                                        <p:tgtEl>
                                          <p:spTgt spid="20"/>
                                        </p:tgtEl>
                                      </p:cBhvr>
                                    </p:animEffect>
                                    <p:anim calcmode="lin" valueType="num">
                                      <p:cBhvr>
                                        <p:cTn id="80" dur="1000" fill="hold"/>
                                        <p:tgtEl>
                                          <p:spTgt spid="20"/>
                                        </p:tgtEl>
                                        <p:attrNameLst>
                                          <p:attrName>ppt_x</p:attrName>
                                        </p:attrNameLst>
                                      </p:cBhvr>
                                      <p:tavLst>
                                        <p:tav tm="0">
                                          <p:val>
                                            <p:strVal val="#ppt_x"/>
                                          </p:val>
                                        </p:tav>
                                        <p:tav tm="100000">
                                          <p:val>
                                            <p:strVal val="#ppt_x"/>
                                          </p:val>
                                        </p:tav>
                                      </p:tavLst>
                                    </p:anim>
                                    <p:anim calcmode="lin" valueType="num">
                                      <p:cBhvr>
                                        <p:cTn id="81" dur="1000" fill="hold"/>
                                        <p:tgtEl>
                                          <p:spTgt spid="20"/>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fade">
                                      <p:cBhvr>
                                        <p:cTn id="84" dur="1000"/>
                                        <p:tgtEl>
                                          <p:spTgt spid="22"/>
                                        </p:tgtEl>
                                      </p:cBhvr>
                                    </p:animEffect>
                                    <p:anim calcmode="lin" valueType="num">
                                      <p:cBhvr>
                                        <p:cTn id="85" dur="1000" fill="hold"/>
                                        <p:tgtEl>
                                          <p:spTgt spid="22"/>
                                        </p:tgtEl>
                                        <p:attrNameLst>
                                          <p:attrName>ppt_x</p:attrName>
                                        </p:attrNameLst>
                                      </p:cBhvr>
                                      <p:tavLst>
                                        <p:tav tm="0">
                                          <p:val>
                                            <p:strVal val="#ppt_x"/>
                                          </p:val>
                                        </p:tav>
                                        <p:tav tm="100000">
                                          <p:val>
                                            <p:strVal val="#ppt_x"/>
                                          </p:val>
                                        </p:tav>
                                      </p:tavLst>
                                    </p:anim>
                                    <p:anim calcmode="lin" valueType="num">
                                      <p:cBhvr>
                                        <p:cTn id="86" dur="1000" fill="hold"/>
                                        <p:tgtEl>
                                          <p:spTgt spid="22"/>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fade">
                                      <p:cBhvr>
                                        <p:cTn id="89" dur="1000"/>
                                        <p:tgtEl>
                                          <p:spTgt spid="23"/>
                                        </p:tgtEl>
                                      </p:cBhvr>
                                    </p:animEffect>
                                    <p:anim calcmode="lin" valueType="num">
                                      <p:cBhvr>
                                        <p:cTn id="90" dur="1000" fill="hold"/>
                                        <p:tgtEl>
                                          <p:spTgt spid="23"/>
                                        </p:tgtEl>
                                        <p:attrNameLst>
                                          <p:attrName>ppt_x</p:attrName>
                                        </p:attrNameLst>
                                      </p:cBhvr>
                                      <p:tavLst>
                                        <p:tav tm="0">
                                          <p:val>
                                            <p:strVal val="#ppt_x"/>
                                          </p:val>
                                        </p:tav>
                                        <p:tav tm="100000">
                                          <p:val>
                                            <p:strVal val="#ppt_x"/>
                                          </p:val>
                                        </p:tav>
                                      </p:tavLst>
                                    </p:anim>
                                    <p:anim calcmode="lin" valueType="num">
                                      <p:cBhvr>
                                        <p:cTn id="9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3276599" y="261938"/>
            <a:ext cx="6356797" cy="609600"/>
          </a:xfrm>
        </p:spPr>
        <p:txBody>
          <a:bodyPr>
            <a:normAutofit/>
          </a:bodyPr>
          <a:lstStyle/>
          <a:p>
            <a:r>
              <a:rPr lang="en-US" altLang="en-US" sz="3600" b="1" dirty="0">
                <a:solidFill>
                  <a:srgbClr val="C00000"/>
                </a:solidFill>
                <a:latin typeface="Gill Sans MT" panose="020B0502020104020203" pitchFamily="34" charset="0"/>
              </a:rPr>
              <a:t>Supply Chain Mapping</a:t>
            </a:r>
            <a:endParaRPr lang="en-US" altLang="en-US" sz="3600" b="1" dirty="0">
              <a:solidFill>
                <a:srgbClr val="0070C0"/>
              </a:solidFill>
              <a:latin typeface="Gill Sans MT" panose="020B0502020104020203" pitchFamily="34" charset="0"/>
            </a:endParaRPr>
          </a:p>
        </p:txBody>
      </p:sp>
      <p:sp>
        <p:nvSpPr>
          <p:cNvPr id="6" name="Content Placeholder 1"/>
          <p:cNvSpPr>
            <a:spLocks noGrp="1"/>
          </p:cNvSpPr>
          <p:nvPr>
            <p:ph idx="1"/>
          </p:nvPr>
        </p:nvSpPr>
        <p:spPr>
          <a:xfrm>
            <a:off x="486985" y="973982"/>
            <a:ext cx="5796568" cy="5556739"/>
          </a:xfrm>
        </p:spPr>
        <p:txBody>
          <a:bodyPr>
            <a:normAutofit fontScale="92500" lnSpcReduction="10000"/>
          </a:bodyPr>
          <a:lstStyle/>
          <a:p>
            <a:pPr>
              <a:lnSpc>
                <a:spcPct val="120000"/>
              </a:lnSpc>
              <a:defRPr/>
            </a:pPr>
            <a:r>
              <a:rPr lang="en-US" dirty="0" smtClean="0">
                <a:latin typeface="Gill Sans MT" panose="020B0502020104020203" pitchFamily="34" charset="0"/>
              </a:rPr>
              <a:t>List the actors and entities in the public health supply chain:</a:t>
            </a:r>
          </a:p>
          <a:p>
            <a:pPr lvl="1">
              <a:lnSpc>
                <a:spcPct val="120000"/>
              </a:lnSpc>
              <a:defRPr/>
            </a:pPr>
            <a:r>
              <a:rPr lang="en-US" dirty="0" smtClean="0">
                <a:latin typeface="Gill Sans MT" panose="020B0502020104020203" pitchFamily="34" charset="0"/>
              </a:rPr>
              <a:t>Who is procuring? MOH? Donors?</a:t>
            </a:r>
          </a:p>
          <a:p>
            <a:pPr lvl="1">
              <a:lnSpc>
                <a:spcPct val="120000"/>
              </a:lnSpc>
              <a:defRPr/>
            </a:pPr>
            <a:r>
              <a:rPr lang="en-US" dirty="0" smtClean="0">
                <a:latin typeface="Gill Sans MT" panose="020B0502020104020203" pitchFamily="34" charset="0"/>
              </a:rPr>
              <a:t>Who are the non-government actors?</a:t>
            </a:r>
          </a:p>
          <a:p>
            <a:pPr lvl="1">
              <a:lnSpc>
                <a:spcPct val="120000"/>
              </a:lnSpc>
              <a:defRPr/>
            </a:pPr>
            <a:r>
              <a:rPr lang="en-US" dirty="0" smtClean="0">
                <a:latin typeface="Gill Sans MT" panose="020B0502020104020203" pitchFamily="34" charset="0"/>
              </a:rPr>
              <a:t>What are the government structures?</a:t>
            </a:r>
          </a:p>
          <a:p>
            <a:pPr lvl="2">
              <a:lnSpc>
                <a:spcPct val="120000"/>
              </a:lnSpc>
              <a:defRPr/>
            </a:pPr>
            <a:r>
              <a:rPr lang="en-US" dirty="0" smtClean="0">
                <a:latin typeface="Gill Sans MT" panose="020B0502020104020203" pitchFamily="34" charset="0"/>
              </a:rPr>
              <a:t>MOH, CMS, RMS, DMS, Hospitals, Health Centers, Clinics, etc.?</a:t>
            </a:r>
          </a:p>
          <a:p>
            <a:pPr lvl="1">
              <a:lnSpc>
                <a:spcPct val="120000"/>
              </a:lnSpc>
              <a:defRPr/>
            </a:pPr>
            <a:r>
              <a:rPr lang="en-US" dirty="0" smtClean="0">
                <a:latin typeface="Gill Sans MT" panose="020B0502020104020203" pitchFamily="34" charset="0"/>
              </a:rPr>
              <a:t>Who moves the product</a:t>
            </a:r>
            <a:r>
              <a:rPr lang="en-US" dirty="0" smtClean="0">
                <a:latin typeface="Gill Sans MT" panose="020B0502020104020203" pitchFamily="34" charset="0"/>
              </a:rPr>
              <a:t>? Push or pull?</a:t>
            </a:r>
            <a:endParaRPr lang="en-US" dirty="0" smtClean="0">
              <a:latin typeface="Gill Sans MT" panose="020B0502020104020203" pitchFamily="34" charset="0"/>
            </a:endParaRPr>
          </a:p>
          <a:p>
            <a:pPr lvl="1">
              <a:lnSpc>
                <a:spcPct val="120000"/>
              </a:lnSpc>
              <a:defRPr/>
            </a:pPr>
            <a:r>
              <a:rPr lang="en-US" dirty="0" smtClean="0">
                <a:latin typeface="Gill Sans MT" panose="020B0502020104020203" pitchFamily="34" charset="0"/>
              </a:rPr>
              <a:t>Do intermediate warehouses manage commodities or serve as cross-docks? Min/max?</a:t>
            </a:r>
          </a:p>
          <a:p>
            <a:pPr lvl="1">
              <a:lnSpc>
                <a:spcPct val="120000"/>
              </a:lnSpc>
              <a:defRPr/>
            </a:pPr>
            <a:r>
              <a:rPr lang="en-US" dirty="0" smtClean="0">
                <a:latin typeface="Gill Sans MT" panose="020B0502020104020203" pitchFamily="34" charset="0"/>
              </a:rPr>
              <a:t>Customs—where do products enter the country?</a:t>
            </a:r>
          </a:p>
          <a:p>
            <a:pPr lvl="1">
              <a:lnSpc>
                <a:spcPct val="120000"/>
              </a:lnSpc>
              <a:defRPr/>
            </a:pPr>
            <a:endParaRPr lang="en-US" sz="1400" dirty="0" smtClean="0">
              <a:latin typeface="Gill Sans MT" panose="020B0502020104020203" pitchFamily="34" charset="0"/>
            </a:endParaRPr>
          </a:p>
          <a:p>
            <a:pPr>
              <a:defRPr/>
            </a:pPr>
            <a:endParaRPr lang="en-US" dirty="0"/>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4</a:t>
            </a:fld>
            <a:endParaRPr lang="en-US" altLang="en-US"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1325" t="14837" r="34059" b="16034"/>
          <a:stretch/>
        </p:blipFill>
        <p:spPr bwMode="auto">
          <a:xfrm>
            <a:off x="6624561" y="871538"/>
            <a:ext cx="4837636" cy="57114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47814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6482937" y="296884"/>
            <a:ext cx="5059879" cy="609600"/>
          </a:xfrm>
        </p:spPr>
        <p:txBody>
          <a:bodyPr>
            <a:normAutofit/>
          </a:bodyPr>
          <a:lstStyle/>
          <a:p>
            <a:r>
              <a:rPr lang="en-US" altLang="en-US" sz="3600" b="1" dirty="0">
                <a:solidFill>
                  <a:srgbClr val="C00000"/>
                </a:solidFill>
                <a:latin typeface="Gill Sans MT" panose="020B0502020104020203" pitchFamily="34" charset="0"/>
              </a:rPr>
              <a:t>Supply Chain Mapping</a:t>
            </a:r>
            <a:endParaRPr lang="en-US" altLang="en-US" sz="3600" b="1" dirty="0">
              <a:solidFill>
                <a:srgbClr val="0070C0"/>
              </a:solidFill>
              <a:latin typeface="Gill Sans MT" panose="020B0502020104020203" pitchFamily="34" charset="0"/>
            </a:endParaRPr>
          </a:p>
        </p:txBody>
      </p:sp>
      <p:sp>
        <p:nvSpPr>
          <p:cNvPr id="6" name="Content Placeholder 1"/>
          <p:cNvSpPr>
            <a:spLocks noGrp="1"/>
          </p:cNvSpPr>
          <p:nvPr>
            <p:ph idx="1"/>
          </p:nvPr>
        </p:nvSpPr>
        <p:spPr>
          <a:xfrm>
            <a:off x="6153155" y="956879"/>
            <a:ext cx="5476468" cy="5383356"/>
          </a:xfrm>
        </p:spPr>
        <p:txBody>
          <a:bodyPr>
            <a:normAutofit fontScale="92500"/>
          </a:bodyPr>
          <a:lstStyle/>
          <a:p>
            <a:pPr>
              <a:lnSpc>
                <a:spcPct val="120000"/>
              </a:lnSpc>
              <a:defRPr/>
            </a:pPr>
            <a:r>
              <a:rPr lang="en-US" dirty="0">
                <a:latin typeface="Gill Sans MT" panose="020B0502020104020203" pitchFamily="34" charset="0"/>
              </a:rPr>
              <a:t>Maps are made as detailed as possible to include all elements of the supply </a:t>
            </a:r>
            <a:r>
              <a:rPr lang="en-US" dirty="0" smtClean="0">
                <a:latin typeface="Gill Sans MT" panose="020B0502020104020203" pitchFamily="34" charset="0"/>
              </a:rPr>
              <a:t>chain</a:t>
            </a:r>
            <a:endParaRPr lang="en-US" dirty="0">
              <a:latin typeface="Gill Sans MT" panose="020B0502020104020203" pitchFamily="34" charset="0"/>
            </a:endParaRPr>
          </a:p>
          <a:p>
            <a:pPr lvl="1">
              <a:lnSpc>
                <a:spcPct val="120000"/>
              </a:lnSpc>
              <a:defRPr/>
            </a:pPr>
            <a:r>
              <a:rPr lang="en-US" dirty="0">
                <a:latin typeface="Gill Sans MT" panose="020B0502020104020203" pitchFamily="34" charset="0"/>
              </a:rPr>
              <a:t>Look at redundancies, </a:t>
            </a:r>
            <a:r>
              <a:rPr lang="en-US" dirty="0" smtClean="0">
                <a:latin typeface="Gill Sans MT" panose="020B0502020104020203" pitchFamily="34" charset="0"/>
              </a:rPr>
              <a:t> parallel channels</a:t>
            </a:r>
          </a:p>
          <a:p>
            <a:pPr>
              <a:lnSpc>
                <a:spcPct val="120000"/>
              </a:lnSpc>
              <a:defRPr/>
            </a:pPr>
            <a:r>
              <a:rPr lang="en-US" dirty="0" smtClean="0">
                <a:latin typeface="Gill Sans MT" panose="020B0502020104020203" pitchFamily="34" charset="0"/>
              </a:rPr>
              <a:t>Collectively </a:t>
            </a:r>
            <a:r>
              <a:rPr lang="en-US" dirty="0">
                <a:latin typeface="Gill Sans MT" panose="020B0502020104020203" pitchFamily="34" charset="0"/>
              </a:rPr>
              <a:t>recognize areas of discordance, where one commodity type differs from others</a:t>
            </a:r>
          </a:p>
          <a:p>
            <a:pPr>
              <a:lnSpc>
                <a:spcPct val="120000"/>
              </a:lnSpc>
              <a:defRPr/>
            </a:pPr>
            <a:r>
              <a:rPr lang="en-US" dirty="0">
                <a:latin typeface="Gill Sans MT" panose="020B0502020104020203" pitchFamily="34" charset="0"/>
              </a:rPr>
              <a:t>Identify areas where increased efficiency could be </a:t>
            </a:r>
            <a:r>
              <a:rPr lang="en-US" dirty="0" smtClean="0">
                <a:latin typeface="Gill Sans MT" panose="020B0502020104020203" pitchFamily="34" charset="0"/>
              </a:rPr>
              <a:t>found</a:t>
            </a:r>
            <a:endParaRPr lang="en-US" dirty="0">
              <a:latin typeface="Gill Sans MT" panose="020B0502020104020203" pitchFamily="34" charset="0"/>
            </a:endParaRPr>
          </a:p>
          <a:p>
            <a:pPr>
              <a:lnSpc>
                <a:spcPct val="120000"/>
              </a:lnSpc>
              <a:defRPr/>
            </a:pPr>
            <a:r>
              <a:rPr lang="en-US" dirty="0">
                <a:latin typeface="Gill Sans MT" panose="020B0502020104020203" pitchFamily="34" charset="0"/>
              </a:rPr>
              <a:t>Establishes system rules </a:t>
            </a:r>
          </a:p>
          <a:p>
            <a:pPr>
              <a:defRPr/>
            </a:pPr>
            <a:endParaRPr lang="en-US" dirty="0"/>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5</a:t>
            </a:fld>
            <a:endParaRPr lang="en-US" altLang="en-US" dirty="0"/>
          </a:p>
        </p:txBody>
      </p:sp>
      <p:pic>
        <p:nvPicPr>
          <p:cNvPr id="7" name="Picture 6"/>
          <p:cNvPicPr/>
          <p:nvPr/>
        </p:nvPicPr>
        <p:blipFill>
          <a:blip r:embed="rId3" cstate="print">
            <a:extLst>
              <a:ext uri="{28A0092B-C50C-407E-A947-70E740481C1C}">
                <a14:useLocalDpi xmlns:a14="http://schemas.microsoft.com/office/drawing/2010/main" val="0"/>
              </a:ext>
            </a:extLst>
          </a:blip>
          <a:stretch>
            <a:fillRect/>
          </a:stretch>
        </p:blipFill>
        <p:spPr>
          <a:xfrm>
            <a:off x="320635" y="296884"/>
            <a:ext cx="5320146" cy="6532394"/>
          </a:xfrm>
          <a:prstGeom prst="rect">
            <a:avLst/>
          </a:prstGeom>
        </p:spPr>
      </p:pic>
    </p:spTree>
    <p:extLst>
      <p:ext uri="{BB962C8B-B14F-4D97-AF65-F5344CB8AC3E}">
        <p14:creationId xmlns:p14="http://schemas.microsoft.com/office/powerpoint/2010/main" val="34117319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1396657" y="277090"/>
            <a:ext cx="9275462" cy="609600"/>
          </a:xfrm>
        </p:spPr>
        <p:txBody>
          <a:bodyPr>
            <a:normAutofit fontScale="90000"/>
          </a:bodyPr>
          <a:lstStyle/>
          <a:p>
            <a:r>
              <a:rPr lang="en-US" altLang="en-US" sz="3600" b="1" dirty="0">
                <a:solidFill>
                  <a:srgbClr val="C00000"/>
                </a:solidFill>
                <a:latin typeface="Gill Sans MT" panose="020B0502020104020203" pitchFamily="34" charset="0"/>
              </a:rPr>
              <a:t>Supply Chain Mapping </a:t>
            </a:r>
            <a:r>
              <a:rPr lang="en-US" altLang="en-US" sz="3600" b="1" dirty="0" smtClean="0">
                <a:solidFill>
                  <a:srgbClr val="C00000"/>
                </a:solidFill>
                <a:latin typeface="Gill Sans MT" panose="020B0502020104020203" pitchFamily="34" charset="0"/>
              </a:rPr>
              <a:t>– Workshop Logistics</a:t>
            </a:r>
            <a:endParaRPr lang="en-US" altLang="en-US" sz="3600" b="1" dirty="0">
              <a:solidFill>
                <a:srgbClr val="C00000"/>
              </a:solidFill>
              <a:latin typeface="Gill Sans MT" panose="020B0502020104020203" pitchFamily="34" charset="0"/>
            </a:endParaRPr>
          </a:p>
        </p:txBody>
      </p:sp>
      <p:sp>
        <p:nvSpPr>
          <p:cNvPr id="6" name="Content Placeholder 1"/>
          <p:cNvSpPr>
            <a:spLocks noGrp="1"/>
          </p:cNvSpPr>
          <p:nvPr>
            <p:ph idx="1"/>
          </p:nvPr>
        </p:nvSpPr>
        <p:spPr>
          <a:xfrm>
            <a:off x="534390" y="981633"/>
            <a:ext cx="5700155" cy="5733153"/>
          </a:xfrm>
        </p:spPr>
        <p:txBody>
          <a:bodyPr>
            <a:noAutofit/>
          </a:bodyPr>
          <a:lstStyle/>
          <a:p>
            <a:pPr>
              <a:lnSpc>
                <a:spcPct val="100000"/>
              </a:lnSpc>
              <a:defRPr/>
            </a:pPr>
            <a:r>
              <a:rPr lang="en-US" sz="2200" dirty="0">
                <a:latin typeface="Gill Sans MT" panose="020B0502020104020203" pitchFamily="34" charset="0"/>
              </a:rPr>
              <a:t>Attendees represent all stakeholders and levels within the supply chain – contributing their expertise to one, consolidated map.</a:t>
            </a:r>
          </a:p>
          <a:p>
            <a:pPr lvl="1">
              <a:lnSpc>
                <a:spcPct val="100000"/>
              </a:lnSpc>
              <a:defRPr/>
            </a:pPr>
            <a:r>
              <a:rPr lang="en-US" sz="2200" dirty="0">
                <a:latin typeface="Gill Sans MT" panose="020B0502020104020203" pitchFamily="34" charset="0"/>
              </a:rPr>
              <a:t>Small groups reach consensus on their map, then present to the larger group for additions and to attain the consensus of the stakeholders.</a:t>
            </a:r>
          </a:p>
          <a:p>
            <a:pPr lvl="1">
              <a:lnSpc>
                <a:spcPct val="100000"/>
              </a:lnSpc>
              <a:defRPr/>
            </a:pPr>
            <a:r>
              <a:rPr lang="en-US" sz="2200" dirty="0">
                <a:latin typeface="Gill Sans MT" panose="020B0502020104020203" pitchFamily="34" charset="0"/>
              </a:rPr>
              <a:t>Some attendees may become data collectors.</a:t>
            </a:r>
          </a:p>
          <a:p>
            <a:pPr marL="0" indent="0">
              <a:buNone/>
              <a:defRPr/>
            </a:pPr>
            <a:endParaRPr lang="en-US" sz="1600" dirty="0" smtClean="0">
              <a:latin typeface="Gill Sans MT" panose="020B0502020104020203" pitchFamily="34" charset="0"/>
            </a:endParaRPr>
          </a:p>
          <a:p>
            <a:pPr>
              <a:defRPr/>
            </a:pPr>
            <a:r>
              <a:rPr lang="en-US" sz="2200" dirty="0">
                <a:latin typeface="Gill Sans MT" panose="020B0502020104020203" pitchFamily="34" charset="0"/>
              </a:rPr>
              <a:t>Invite those whose organization will or may be part of the </a:t>
            </a:r>
            <a:r>
              <a:rPr lang="en-US" sz="2200" dirty="0" smtClean="0">
                <a:latin typeface="Gill Sans MT" panose="020B0502020104020203" pitchFamily="34" charset="0"/>
              </a:rPr>
              <a:t>assessment</a:t>
            </a:r>
          </a:p>
          <a:p>
            <a:pPr lvl="1">
              <a:lnSpc>
                <a:spcPct val="100000"/>
              </a:lnSpc>
              <a:defRPr/>
            </a:pPr>
            <a:r>
              <a:rPr lang="en-US" sz="2200" dirty="0" smtClean="0">
                <a:latin typeface="Gill Sans MT" panose="020B0502020104020203" pitchFamily="34" charset="0"/>
              </a:rPr>
              <a:t>Country </a:t>
            </a:r>
            <a:r>
              <a:rPr lang="en-US" sz="2200" dirty="0">
                <a:latin typeface="Gill Sans MT" panose="020B0502020104020203" pitchFamily="34" charset="0"/>
              </a:rPr>
              <a:t>Government, donors, Social Marketing, other supply chain </a:t>
            </a:r>
            <a:r>
              <a:rPr lang="en-US" sz="2200" dirty="0" smtClean="0">
                <a:latin typeface="Gill Sans MT" panose="020B0502020104020203" pitchFamily="34" charset="0"/>
              </a:rPr>
              <a:t>stakeholders</a:t>
            </a: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6</a:t>
            </a:fld>
            <a:endParaRPr lang="en-US" altLang="en-US" dirty="0"/>
          </a:p>
        </p:txBody>
      </p:sp>
      <p:pic>
        <p:nvPicPr>
          <p:cNvPr id="9" name="Picture 2" descr="C:\Users\medouglas\Pictures\Zambia Photos\Map 7.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63780" y="981633"/>
            <a:ext cx="4767385" cy="56381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00620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2338607" y="307378"/>
            <a:ext cx="7933549" cy="609600"/>
          </a:xfrm>
        </p:spPr>
        <p:txBody>
          <a:bodyPr>
            <a:normAutofit/>
          </a:bodyPr>
          <a:lstStyle/>
          <a:p>
            <a:r>
              <a:rPr lang="en-US" altLang="en-US" sz="3600" b="1" dirty="0" smtClean="0">
                <a:solidFill>
                  <a:srgbClr val="C00000"/>
                </a:solidFill>
                <a:latin typeface="Gill Sans MT" panose="020B0502020104020203" pitchFamily="34" charset="0"/>
              </a:rPr>
              <a:t>Options for Supply </a:t>
            </a:r>
            <a:r>
              <a:rPr lang="en-US" altLang="en-US" sz="3600" b="1" dirty="0">
                <a:solidFill>
                  <a:srgbClr val="C00000"/>
                </a:solidFill>
                <a:latin typeface="Gill Sans MT" panose="020B0502020104020203" pitchFamily="34" charset="0"/>
              </a:rPr>
              <a:t>Chain Mapping </a:t>
            </a: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7</a:t>
            </a:fld>
            <a:endParaRPr lang="en-US" altLang="en-US" dirty="0"/>
          </a:p>
        </p:txBody>
      </p:sp>
      <p:sp>
        <p:nvSpPr>
          <p:cNvPr id="4" name="TextBox 3"/>
          <p:cNvSpPr txBox="1"/>
          <p:nvPr/>
        </p:nvSpPr>
        <p:spPr>
          <a:xfrm>
            <a:off x="579077" y="1448790"/>
            <a:ext cx="11070617" cy="4154984"/>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latin typeface="Gill Sans MT" panose="020B0502020104020203" pitchFamily="34" charset="0"/>
              </a:rPr>
              <a:t>Included at the beginning of the assessment (immediately prior to training and field work)</a:t>
            </a:r>
          </a:p>
          <a:p>
            <a:pPr marL="742950" lvl="1" indent="-285750">
              <a:buFont typeface="Arial" panose="020B0604020202020204" pitchFamily="34" charset="0"/>
              <a:buChar char="•"/>
            </a:pPr>
            <a:r>
              <a:rPr lang="en-US" sz="2400" dirty="0" smtClean="0">
                <a:latin typeface="Gill Sans MT" panose="020B0502020104020203" pitchFamily="34" charset="0"/>
              </a:rPr>
              <a:t>Nice way to kick off the </a:t>
            </a:r>
            <a:r>
              <a:rPr lang="en-US" sz="2400" dirty="0" smtClean="0">
                <a:latin typeface="Gill Sans MT" panose="020B0502020104020203" pitchFamily="34" charset="0"/>
              </a:rPr>
              <a:t>data collection exercise </a:t>
            </a:r>
            <a:r>
              <a:rPr lang="en-US" sz="2400" dirty="0" smtClean="0">
                <a:latin typeface="Gill Sans MT" panose="020B0502020104020203" pitchFamily="34" charset="0"/>
              </a:rPr>
              <a:t>&amp; gain buy in</a:t>
            </a:r>
          </a:p>
          <a:p>
            <a:pPr marL="742950" lvl="1" indent="-285750">
              <a:buFont typeface="Arial" panose="020B0604020202020204" pitchFamily="34" charset="0"/>
              <a:buChar char="•"/>
            </a:pPr>
            <a:r>
              <a:rPr lang="en-US" sz="2400" dirty="0" smtClean="0">
                <a:latin typeface="Gill Sans MT" panose="020B0502020104020203" pitchFamily="34" charset="0"/>
              </a:rPr>
              <a:t>If too many changes are proposed could require last minute changes to the tool</a:t>
            </a:r>
          </a:p>
          <a:p>
            <a:pPr lvl="1"/>
            <a:endParaRPr lang="en-US" sz="2400" dirty="0" smtClean="0">
              <a:latin typeface="Gill Sans MT" panose="020B0502020104020203" pitchFamily="34" charset="0"/>
            </a:endParaRPr>
          </a:p>
          <a:p>
            <a:pPr marL="285750" indent="-285750">
              <a:buFont typeface="Arial" panose="020B0604020202020204" pitchFamily="34" charset="0"/>
              <a:buChar char="•"/>
            </a:pPr>
            <a:r>
              <a:rPr lang="en-US" sz="2400" dirty="0" smtClean="0">
                <a:latin typeface="Gill Sans MT" panose="020B0502020104020203" pitchFamily="34" charset="0"/>
              </a:rPr>
              <a:t>Conducted in advance of the data collection during the NSCA planning stages</a:t>
            </a:r>
          </a:p>
          <a:p>
            <a:pPr marL="742950" lvl="1" indent="-285750">
              <a:buFont typeface="Arial" panose="020B0604020202020204" pitchFamily="34" charset="0"/>
              <a:buChar char="•"/>
            </a:pPr>
            <a:r>
              <a:rPr lang="en-US" sz="2400" dirty="0" smtClean="0">
                <a:latin typeface="Gill Sans MT" panose="020B0502020104020203" pitchFamily="34" charset="0"/>
              </a:rPr>
              <a:t>Important if need stakeholder input in design of assessment (e.g. which levels to assess, which parallel supply chains to asses, etc.)</a:t>
            </a:r>
            <a:endParaRPr lang="en-US" sz="2400" dirty="0">
              <a:latin typeface="Gill Sans MT" panose="020B0502020104020203" pitchFamily="34" charset="0"/>
            </a:endParaRPr>
          </a:p>
          <a:p>
            <a:pPr marL="742950" lvl="1" indent="-285750">
              <a:buFont typeface="Arial" panose="020B0604020202020204" pitchFamily="34" charset="0"/>
              <a:buChar char="•"/>
            </a:pPr>
            <a:endParaRPr lang="en-US" sz="2400" dirty="0" smtClean="0">
              <a:latin typeface="Gill Sans MT" panose="020B0502020104020203" pitchFamily="34" charset="0"/>
            </a:endParaRPr>
          </a:p>
          <a:p>
            <a:pPr marL="285750" indent="-285750">
              <a:buFont typeface="Arial" panose="020B0604020202020204" pitchFamily="34" charset="0"/>
              <a:buChar char="•"/>
            </a:pPr>
            <a:r>
              <a:rPr lang="en-US" sz="2400" dirty="0" smtClean="0">
                <a:latin typeface="Gill Sans MT" panose="020B0502020104020203" pitchFamily="34" charset="0"/>
              </a:rPr>
              <a:t>Regardless of when conducted, can combine with tracer product </a:t>
            </a:r>
            <a:r>
              <a:rPr lang="en-US" sz="2400" dirty="0" smtClean="0">
                <a:latin typeface="Gill Sans MT" panose="020B0502020104020203" pitchFamily="34" charset="0"/>
              </a:rPr>
              <a:t>selection &amp; SWOT analysis</a:t>
            </a:r>
            <a:endParaRPr lang="en-US" sz="2400" dirty="0">
              <a:latin typeface="Gill Sans MT" panose="020B0502020104020203" pitchFamily="34" charset="0"/>
            </a:endParaRPr>
          </a:p>
        </p:txBody>
      </p:sp>
    </p:spTree>
    <p:extLst>
      <p:ext uri="{BB962C8B-B14F-4D97-AF65-F5344CB8AC3E}">
        <p14:creationId xmlns:p14="http://schemas.microsoft.com/office/powerpoint/2010/main" val="480433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1039446" y="261938"/>
            <a:ext cx="10800862" cy="609600"/>
          </a:xfrm>
        </p:spPr>
        <p:txBody>
          <a:bodyPr>
            <a:normAutofit/>
          </a:bodyPr>
          <a:lstStyle/>
          <a:p>
            <a:r>
              <a:rPr lang="en-US" altLang="en-US" sz="3600" b="1" dirty="0">
                <a:solidFill>
                  <a:srgbClr val="C00000"/>
                </a:solidFill>
                <a:latin typeface="Gill Sans MT" panose="020B0502020104020203" pitchFamily="34" charset="0"/>
              </a:rPr>
              <a:t>Supply Chain Mapping</a:t>
            </a:r>
            <a:r>
              <a:rPr lang="en-US" altLang="en-US" sz="3600" b="1" dirty="0">
                <a:solidFill>
                  <a:srgbClr val="0070C0"/>
                </a:solidFill>
                <a:latin typeface="Gill Sans MT" panose="020B0502020104020203" pitchFamily="34" charset="0"/>
              </a:rPr>
              <a:t> </a:t>
            </a:r>
            <a:r>
              <a:rPr lang="en-US" altLang="en-US" sz="3600" b="1" dirty="0">
                <a:solidFill>
                  <a:srgbClr val="C00000"/>
                </a:solidFill>
                <a:latin typeface="Gill Sans MT" panose="020B0502020104020203" pitchFamily="34" charset="0"/>
              </a:rPr>
              <a:t>-  Operational Outcomes</a:t>
            </a:r>
          </a:p>
        </p:txBody>
      </p:sp>
      <p:sp>
        <p:nvSpPr>
          <p:cNvPr id="6" name="Content Placeholder 1"/>
          <p:cNvSpPr>
            <a:spLocks noGrp="1"/>
          </p:cNvSpPr>
          <p:nvPr>
            <p:ph idx="1"/>
          </p:nvPr>
        </p:nvSpPr>
        <p:spPr>
          <a:xfrm>
            <a:off x="374938" y="1019606"/>
            <a:ext cx="5469226" cy="5963086"/>
          </a:xfrm>
        </p:spPr>
        <p:txBody>
          <a:bodyPr>
            <a:normAutofit fontScale="92500" lnSpcReduction="20000"/>
          </a:bodyPr>
          <a:lstStyle/>
          <a:p>
            <a:pPr>
              <a:lnSpc>
                <a:spcPct val="120000"/>
              </a:lnSpc>
              <a:defRPr/>
            </a:pPr>
            <a:r>
              <a:rPr lang="en-US" dirty="0">
                <a:latin typeface="Gill Sans MT" panose="020B0502020104020203" pitchFamily="34" charset="0"/>
              </a:rPr>
              <a:t>Modify the sample to include a representative sample from all levels.</a:t>
            </a:r>
          </a:p>
          <a:p>
            <a:pPr lvl="1">
              <a:lnSpc>
                <a:spcPct val="120000"/>
              </a:lnSpc>
              <a:defRPr/>
            </a:pPr>
            <a:r>
              <a:rPr lang="en-US" dirty="0">
                <a:latin typeface="Gill Sans MT" panose="020B0502020104020203" pitchFamily="34" charset="0"/>
              </a:rPr>
              <a:t>Exclude some sites, if mapping determines they are not included in the same system.</a:t>
            </a:r>
          </a:p>
          <a:p>
            <a:pPr>
              <a:lnSpc>
                <a:spcPct val="120000"/>
              </a:lnSpc>
              <a:defRPr/>
            </a:pPr>
            <a:r>
              <a:rPr lang="en-US" dirty="0">
                <a:latin typeface="Gill Sans MT" panose="020B0502020104020203" pitchFamily="34" charset="0"/>
              </a:rPr>
              <a:t>Refine the tool - determine if some modules should not be asked at some levels.</a:t>
            </a:r>
          </a:p>
          <a:p>
            <a:pPr>
              <a:lnSpc>
                <a:spcPct val="120000"/>
              </a:lnSpc>
              <a:defRPr/>
            </a:pPr>
            <a:r>
              <a:rPr lang="en-US" dirty="0">
                <a:latin typeface="Gill Sans MT" panose="020B0502020104020203" pitchFamily="34" charset="0"/>
              </a:rPr>
              <a:t>Finalize the tracer commodity list</a:t>
            </a:r>
            <a:r>
              <a:rPr lang="en-US" dirty="0" smtClean="0">
                <a:latin typeface="Gill Sans MT" panose="020B0502020104020203" pitchFamily="34" charset="0"/>
              </a:rPr>
              <a:t>.</a:t>
            </a:r>
          </a:p>
          <a:p>
            <a:pPr>
              <a:lnSpc>
                <a:spcPct val="120000"/>
              </a:lnSpc>
              <a:defRPr/>
            </a:pPr>
            <a:r>
              <a:rPr lang="en-US" dirty="0" smtClean="0">
                <a:latin typeface="Gill Sans MT" panose="020B0502020104020203" pitchFamily="34" charset="0"/>
              </a:rPr>
              <a:t>SWOT analysis.</a:t>
            </a:r>
            <a:endParaRPr lang="en-US" dirty="0">
              <a:latin typeface="Gill Sans MT" panose="020B0502020104020203" pitchFamily="34" charset="0"/>
            </a:endParaRPr>
          </a:p>
          <a:p>
            <a:pPr>
              <a:lnSpc>
                <a:spcPct val="120000"/>
              </a:lnSpc>
              <a:defRPr/>
            </a:pPr>
            <a:r>
              <a:rPr lang="en-US" dirty="0">
                <a:latin typeface="Gill Sans MT" panose="020B0502020104020203" pitchFamily="34" charset="0"/>
              </a:rPr>
              <a:t>Determine if additional colleagues would like to participate in data collection.</a:t>
            </a:r>
          </a:p>
          <a:p>
            <a:pPr>
              <a:defRPr/>
            </a:pPr>
            <a:endParaRPr lang="en-US" dirty="0"/>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8</a:t>
            </a:fld>
            <a:endParaRPr lang="en-US" altLang="en-US" dirty="0"/>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8098"/>
          <a:stretch/>
        </p:blipFill>
        <p:spPr>
          <a:xfrm>
            <a:off x="5962917" y="1365161"/>
            <a:ext cx="6138929" cy="4146997"/>
          </a:xfrm>
          <a:prstGeom prst="rect">
            <a:avLst/>
          </a:prstGeom>
        </p:spPr>
      </p:pic>
    </p:spTree>
    <p:extLst>
      <p:ext uri="{BB962C8B-B14F-4D97-AF65-F5344CB8AC3E}">
        <p14:creationId xmlns:p14="http://schemas.microsoft.com/office/powerpoint/2010/main" val="32751745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1587398" y="485508"/>
            <a:ext cx="8851392" cy="609600"/>
          </a:xfrm>
        </p:spPr>
        <p:txBody>
          <a:bodyPr>
            <a:normAutofit/>
          </a:bodyPr>
          <a:lstStyle/>
          <a:p>
            <a:r>
              <a:rPr lang="en-US" altLang="en-US" sz="3600" b="1" dirty="0">
                <a:solidFill>
                  <a:srgbClr val="C00000"/>
                </a:solidFill>
                <a:latin typeface="Gill Sans MT" panose="020B0502020104020203" pitchFamily="34" charset="0"/>
              </a:rPr>
              <a:t>Supply Chain Mapping Informs Sampling</a:t>
            </a: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9</a:t>
            </a:fld>
            <a:endParaRPr lang="en-US" altLang="en-US" dirty="0"/>
          </a:p>
        </p:txBody>
      </p:sp>
      <p:sp>
        <p:nvSpPr>
          <p:cNvPr id="4" name="TextBox 3"/>
          <p:cNvSpPr txBox="1"/>
          <p:nvPr/>
        </p:nvSpPr>
        <p:spPr>
          <a:xfrm>
            <a:off x="1089716" y="1389414"/>
            <a:ext cx="9455572" cy="4832092"/>
          </a:xfrm>
          <a:prstGeom prst="rect">
            <a:avLst/>
          </a:prstGeom>
          <a:noFill/>
        </p:spPr>
        <p:txBody>
          <a:bodyPr wrap="square" rtlCol="0">
            <a:spAutoFit/>
          </a:bodyPr>
          <a:lstStyle/>
          <a:p>
            <a:pPr marL="285750" indent="-285750">
              <a:buFont typeface="Arial" panose="020B0604020202020204" pitchFamily="34" charset="0"/>
              <a:buChar char="•"/>
            </a:pPr>
            <a:r>
              <a:rPr lang="en-US" sz="2800" dirty="0" smtClean="0">
                <a:latin typeface="Gill Sans MT" panose="020B0502020104020203" pitchFamily="34" charset="0"/>
              </a:rPr>
              <a:t>One of the first things to decide when conducting an NSCA is what to include:</a:t>
            </a:r>
          </a:p>
          <a:p>
            <a:pPr marL="742950" lvl="1" indent="-285750">
              <a:lnSpc>
                <a:spcPct val="150000"/>
              </a:lnSpc>
              <a:buFont typeface="Arial" panose="020B0604020202020204" pitchFamily="34" charset="0"/>
              <a:buChar char="•"/>
            </a:pPr>
            <a:r>
              <a:rPr lang="en-US" sz="2800" dirty="0" smtClean="0">
                <a:latin typeface="Gill Sans MT" panose="020B0502020104020203" pitchFamily="34" charset="0"/>
              </a:rPr>
              <a:t>Parallel supply chains?</a:t>
            </a:r>
          </a:p>
          <a:p>
            <a:pPr marL="742950" lvl="1" indent="-285750">
              <a:lnSpc>
                <a:spcPct val="150000"/>
              </a:lnSpc>
              <a:buFont typeface="Arial" panose="020B0604020202020204" pitchFamily="34" charset="0"/>
              <a:buChar char="•"/>
            </a:pPr>
            <a:r>
              <a:rPr lang="en-US" sz="2800" dirty="0" smtClean="0">
                <a:latin typeface="Gill Sans MT" panose="020B0502020104020203" pitchFamily="34" charset="0"/>
              </a:rPr>
              <a:t>Which levels of the supply chain?</a:t>
            </a:r>
          </a:p>
          <a:p>
            <a:pPr marL="285750" indent="-285750">
              <a:lnSpc>
                <a:spcPct val="150000"/>
              </a:lnSpc>
              <a:buFont typeface="Arial" panose="020B0604020202020204" pitchFamily="34" charset="0"/>
              <a:buChar char="•"/>
            </a:pPr>
            <a:r>
              <a:rPr lang="en-US" sz="2800" dirty="0" smtClean="0">
                <a:latin typeface="Gill Sans MT" panose="020B0502020104020203" pitchFamily="34" charset="0"/>
              </a:rPr>
              <a:t>Before drawing your sample, you will need a complete listing of facilities and what type of facility they are.</a:t>
            </a:r>
          </a:p>
          <a:p>
            <a:pPr marL="285750" indent="-285750">
              <a:lnSpc>
                <a:spcPct val="150000"/>
              </a:lnSpc>
              <a:buFont typeface="Arial" panose="020B0604020202020204" pitchFamily="34" charset="0"/>
              <a:buChar char="•"/>
            </a:pPr>
            <a:r>
              <a:rPr lang="en-US" sz="2800" dirty="0" smtClean="0">
                <a:latin typeface="Gill Sans MT" panose="020B0502020104020203" pitchFamily="34" charset="0"/>
              </a:rPr>
              <a:t>Try to identify facilities that would be inappropriate to visit and remove from sampling frame.</a:t>
            </a:r>
            <a:endParaRPr lang="en-US" sz="2800" dirty="0">
              <a:latin typeface="Gill Sans MT" panose="020B0502020104020203" pitchFamily="34" charset="0"/>
            </a:endParaRPr>
          </a:p>
        </p:txBody>
      </p:sp>
    </p:spTree>
    <p:extLst>
      <p:ext uri="{BB962C8B-B14F-4D97-AF65-F5344CB8AC3E}">
        <p14:creationId xmlns:p14="http://schemas.microsoft.com/office/powerpoint/2010/main" val="3086370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9EE927D4-FA4A-40EC-B821-4BFA39EB544E}"/>
</file>

<file path=customXml/itemProps2.xml><?xml version="1.0" encoding="utf-8"?>
<ds:datastoreItem xmlns:ds="http://schemas.openxmlformats.org/officeDocument/2006/customXml" ds:itemID="{F5028616-BB61-454B-9C51-C874309BA9CD}"/>
</file>

<file path=customXml/itemProps3.xml><?xml version="1.0" encoding="utf-8"?>
<ds:datastoreItem xmlns:ds="http://schemas.openxmlformats.org/officeDocument/2006/customXml" ds:itemID="{8A677E5A-E013-4C9F-A3E5-BA608FA979BC}"/>
</file>

<file path=customXml/itemProps4.xml><?xml version="1.0" encoding="utf-8"?>
<ds:datastoreItem xmlns:ds="http://schemas.openxmlformats.org/officeDocument/2006/customXml" ds:itemID="{F36829BB-9F9A-4411-B7A9-91843E5FD36C}"/>
</file>

<file path=docProps/app.xml><?xml version="1.0" encoding="utf-8"?>
<Properties xmlns="http://schemas.openxmlformats.org/officeDocument/2006/extended-properties" xmlns:vt="http://schemas.openxmlformats.org/officeDocument/2006/docPropsVTypes">
  <TotalTime>339</TotalTime>
  <Words>1260</Words>
  <Application>Microsoft Office PowerPoint</Application>
  <PresentationFormat>Custom</PresentationFormat>
  <Paragraphs>110</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Supply Chain Mapping &amp; Introduction to Sampling</vt:lpstr>
      <vt:lpstr>Supply Chain Mapping</vt:lpstr>
      <vt:lpstr>Supply Chain Mapping</vt:lpstr>
      <vt:lpstr>Supply Chain Mapping</vt:lpstr>
      <vt:lpstr>Supply Chain Mapping – Workshop Logistics</vt:lpstr>
      <vt:lpstr>Options for Supply Chain Mapping </vt:lpstr>
      <vt:lpstr>Supply Chain Mapping -  Operational Outcomes</vt:lpstr>
      <vt:lpstr>Supply Chain Mapping Informs Sampling</vt:lpstr>
      <vt:lpstr>Sampling Criteria </vt:lpstr>
      <vt:lpstr>NSCA Sampling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Hershey, Christine (GH/HIDN/MAL)</cp:lastModifiedBy>
  <cp:revision>37</cp:revision>
  <dcterms:created xsi:type="dcterms:W3CDTF">2018-05-01T03:36:14Z</dcterms:created>
  <dcterms:modified xsi:type="dcterms:W3CDTF">2019-11-11T20:45:16Z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