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21"/>
  </p:notesMasterIdLst>
  <p:sldIdLst>
    <p:sldId id="434" r:id="rId6"/>
    <p:sldId id="436" r:id="rId7"/>
    <p:sldId id="435" r:id="rId8"/>
    <p:sldId id="448" r:id="rId9"/>
    <p:sldId id="437" r:id="rId10"/>
    <p:sldId id="438" r:id="rId11"/>
    <p:sldId id="439" r:id="rId12"/>
    <p:sldId id="440" r:id="rId13"/>
    <p:sldId id="441" r:id="rId14"/>
    <p:sldId id="442" r:id="rId15"/>
    <p:sldId id="443" r:id="rId16"/>
    <p:sldId id="444" r:id="rId17"/>
    <p:sldId id="445" r:id="rId18"/>
    <p:sldId id="446" r:id="rId19"/>
    <p:sldId id="44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D662C0C-E38A-4E5F-BABA-15D6C487AD39}" v="11" dt="2019-10-24T18:12:37.6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4124" autoAdjust="0"/>
  </p:normalViewPr>
  <p:slideViewPr>
    <p:cSldViewPr snapToGrid="0">
      <p:cViewPr varScale="1">
        <p:scale>
          <a:sx n="84" d="100"/>
          <a:sy n="84" d="100"/>
        </p:scale>
        <p:origin x="1572"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4EBC33BB-B63A-42E9-964F-CD7F057009BE}"/>
    <pc:docChg chg="undo custSel mod addSld modSld sldOrd">
      <pc:chgData name="Arthur Ostrega" userId="44a2ba31-2f2b-45f5-8757-e4b9de9a9604" providerId="ADAL" clId="{4EBC33BB-B63A-42E9-964F-CD7F057009BE}" dt="2019-10-24T18:18:55.536" v="896" actId="20577"/>
      <pc:docMkLst>
        <pc:docMk/>
      </pc:docMkLst>
      <pc:sldChg chg="addSp delSp modSp">
        <pc:chgData name="Arthur Ostrega" userId="44a2ba31-2f2b-45f5-8757-e4b9de9a9604" providerId="ADAL" clId="{4EBC33BB-B63A-42E9-964F-CD7F057009BE}" dt="2019-10-24T17:36:57.946" v="9" actId="478"/>
        <pc:sldMkLst>
          <pc:docMk/>
          <pc:sldMk cId="1104981748" sldId="434"/>
        </pc:sldMkLst>
        <pc:spChg chg="add del">
          <ac:chgData name="Arthur Ostrega" userId="44a2ba31-2f2b-45f5-8757-e4b9de9a9604" providerId="ADAL" clId="{4EBC33BB-B63A-42E9-964F-CD7F057009BE}" dt="2019-10-24T17:36:55.146" v="6" actId="478"/>
          <ac:spMkLst>
            <pc:docMk/>
            <pc:sldMk cId="1104981748" sldId="434"/>
            <ac:spMk id="7" creationId="{3FAC64D0-9509-45D1-86F0-CC36341D69E4}"/>
          </ac:spMkLst>
        </pc:spChg>
        <pc:spChg chg="mod">
          <ac:chgData name="Arthur Ostrega" userId="44a2ba31-2f2b-45f5-8757-e4b9de9a9604" providerId="ADAL" clId="{4EBC33BB-B63A-42E9-964F-CD7F057009BE}" dt="2019-10-24T17:36:51.748" v="2" actId="20577"/>
          <ac:spMkLst>
            <pc:docMk/>
            <pc:sldMk cId="1104981748" sldId="434"/>
            <ac:spMk id="9" creationId="{ED66C640-BDDB-4A50-A330-0D50A1FBDED2}"/>
          </ac:spMkLst>
        </pc:spChg>
        <pc:spChg chg="del mod">
          <ac:chgData name="Arthur Ostrega" userId="44a2ba31-2f2b-45f5-8757-e4b9de9a9604" providerId="ADAL" clId="{4EBC33BB-B63A-42E9-964F-CD7F057009BE}" dt="2019-10-24T17:36:57.946" v="9" actId="478"/>
          <ac:spMkLst>
            <pc:docMk/>
            <pc:sldMk cId="1104981748" sldId="434"/>
            <ac:spMk id="10" creationId="{E02FB8A1-8A5D-4C4D-B4B0-6DF2B18EAC69}"/>
          </ac:spMkLst>
        </pc:spChg>
        <pc:cxnChg chg="add del">
          <ac:chgData name="Arthur Ostrega" userId="44a2ba31-2f2b-45f5-8757-e4b9de9a9604" providerId="ADAL" clId="{4EBC33BB-B63A-42E9-964F-CD7F057009BE}" dt="2019-10-24T17:36:56.692" v="7" actId="478"/>
          <ac:cxnSpMkLst>
            <pc:docMk/>
            <pc:sldMk cId="1104981748" sldId="434"/>
            <ac:cxnSpMk id="12" creationId="{C1549496-F30E-4DAD-BBE5-397D50EF025A}"/>
          </ac:cxnSpMkLst>
        </pc:cxnChg>
      </pc:sldChg>
      <pc:sldChg chg="modSp">
        <pc:chgData name="Arthur Ostrega" userId="44a2ba31-2f2b-45f5-8757-e4b9de9a9604" providerId="ADAL" clId="{4EBC33BB-B63A-42E9-964F-CD7F057009BE}" dt="2019-10-24T18:02:35.218" v="276" actId="20577"/>
        <pc:sldMkLst>
          <pc:docMk/>
          <pc:sldMk cId="2893032912" sldId="435"/>
        </pc:sldMkLst>
        <pc:spChg chg="mod">
          <ac:chgData name="Arthur Ostrega" userId="44a2ba31-2f2b-45f5-8757-e4b9de9a9604" providerId="ADAL" clId="{4EBC33BB-B63A-42E9-964F-CD7F057009BE}" dt="2019-10-24T18:02:35.218" v="276" actId="20577"/>
          <ac:spMkLst>
            <pc:docMk/>
            <pc:sldMk cId="2893032912" sldId="435"/>
            <ac:spMk id="210945" creationId="{F5C10CCA-D283-4243-99A2-C7B564CB503F}"/>
          </ac:spMkLst>
        </pc:spChg>
      </pc:sldChg>
      <pc:sldChg chg="addSp modSp mod ord modClrScheme chgLayout">
        <pc:chgData name="Arthur Ostrega" userId="44a2ba31-2f2b-45f5-8757-e4b9de9a9604" providerId="ADAL" clId="{4EBC33BB-B63A-42E9-964F-CD7F057009BE}" dt="2019-10-24T18:05:53.576" v="354" actId="1076"/>
        <pc:sldMkLst>
          <pc:docMk/>
          <pc:sldMk cId="1442467564" sldId="436"/>
        </pc:sldMkLst>
        <pc:spChg chg="add mod">
          <ac:chgData name="Arthur Ostrega" userId="44a2ba31-2f2b-45f5-8757-e4b9de9a9604" providerId="ADAL" clId="{4EBC33BB-B63A-42E9-964F-CD7F057009BE}" dt="2019-10-24T18:04:05.771" v="282" actId="26606"/>
          <ac:spMkLst>
            <pc:docMk/>
            <pc:sldMk cId="1442467564" sldId="436"/>
            <ac:spMk id="138" creationId="{A37FAC43-D06A-4699-B38D-ABA60980F0A9}"/>
          </ac:spMkLst>
        </pc:spChg>
        <pc:spChg chg="add mod">
          <ac:chgData name="Arthur Ostrega" userId="44a2ba31-2f2b-45f5-8757-e4b9de9a9604" providerId="ADAL" clId="{4EBC33BB-B63A-42E9-964F-CD7F057009BE}" dt="2019-10-24T18:04:05.771" v="282" actId="26606"/>
          <ac:spMkLst>
            <pc:docMk/>
            <pc:sldMk cId="1442467564" sldId="436"/>
            <ac:spMk id="140" creationId="{AB532C0E-11E5-4092-9191-CE469B6C8D76}"/>
          </ac:spMkLst>
        </pc:spChg>
        <pc:spChg chg="add mod">
          <ac:chgData name="Arthur Ostrega" userId="44a2ba31-2f2b-45f5-8757-e4b9de9a9604" providerId="ADAL" clId="{4EBC33BB-B63A-42E9-964F-CD7F057009BE}" dt="2019-10-24T18:04:05.771" v="282" actId="26606"/>
          <ac:spMkLst>
            <pc:docMk/>
            <pc:sldMk cId="1442467564" sldId="436"/>
            <ac:spMk id="142" creationId="{6E7327BD-A9DD-40DE-92DD-C174332D3C58}"/>
          </ac:spMkLst>
        </pc:spChg>
        <pc:spChg chg="mod">
          <ac:chgData name="Arthur Ostrega" userId="44a2ba31-2f2b-45f5-8757-e4b9de9a9604" providerId="ADAL" clId="{4EBC33BB-B63A-42E9-964F-CD7F057009BE}" dt="2019-10-24T18:05:51.595" v="353" actId="1076"/>
          <ac:spMkLst>
            <pc:docMk/>
            <pc:sldMk cId="1442467564" sldId="436"/>
            <ac:spMk id="212993" creationId="{D1BDFA43-B4C8-4C1E-BDDF-64AFF4542552}"/>
          </ac:spMkLst>
        </pc:spChg>
        <pc:spChg chg="mod">
          <ac:chgData name="Arthur Ostrega" userId="44a2ba31-2f2b-45f5-8757-e4b9de9a9604" providerId="ADAL" clId="{4EBC33BB-B63A-42E9-964F-CD7F057009BE}" dt="2019-10-24T18:04:05.771" v="282" actId="26606"/>
          <ac:spMkLst>
            <pc:docMk/>
            <pc:sldMk cId="1442467564" sldId="436"/>
            <ac:spMk id="212994" creationId="{2513136E-70DE-4EB7-9A5D-46B9476CACF7}"/>
          </ac:spMkLst>
        </pc:spChg>
        <pc:spChg chg="mod">
          <ac:chgData name="Arthur Ostrega" userId="44a2ba31-2f2b-45f5-8757-e4b9de9a9604" providerId="ADAL" clId="{4EBC33BB-B63A-42E9-964F-CD7F057009BE}" dt="2019-10-24T18:04:05.771" v="282" actId="26606"/>
          <ac:spMkLst>
            <pc:docMk/>
            <pc:sldMk cId="1442467564" sldId="436"/>
            <ac:spMk id="212995" creationId="{D52BBF8E-C47E-4DBD-8A8C-8DB10EB295E4}"/>
          </ac:spMkLst>
        </pc:spChg>
        <pc:spChg chg="mod">
          <ac:chgData name="Arthur Ostrega" userId="44a2ba31-2f2b-45f5-8757-e4b9de9a9604" providerId="ADAL" clId="{4EBC33BB-B63A-42E9-964F-CD7F057009BE}" dt="2019-10-24T18:04:05.771" v="282" actId="26606"/>
          <ac:spMkLst>
            <pc:docMk/>
            <pc:sldMk cId="1442467564" sldId="436"/>
            <ac:spMk id="212996" creationId="{78FDDC91-C70B-4208-A692-C6CFB1B62B92}"/>
          </ac:spMkLst>
        </pc:spChg>
        <pc:spChg chg="mod ord">
          <ac:chgData name="Arthur Ostrega" userId="44a2ba31-2f2b-45f5-8757-e4b9de9a9604" providerId="ADAL" clId="{4EBC33BB-B63A-42E9-964F-CD7F057009BE}" dt="2019-10-24T18:05:53.576" v="354" actId="1076"/>
          <ac:spMkLst>
            <pc:docMk/>
            <pc:sldMk cId="1442467564" sldId="436"/>
            <ac:spMk id="212997" creationId="{FF6AD8ED-30C3-4EB9-94CC-B5151E736510}"/>
          </ac:spMkLst>
        </pc:spChg>
        <pc:picChg chg="add mod ord">
          <ac:chgData name="Arthur Ostrega" userId="44a2ba31-2f2b-45f5-8757-e4b9de9a9604" providerId="ADAL" clId="{4EBC33BB-B63A-42E9-964F-CD7F057009BE}" dt="2019-10-24T18:05:40.118" v="349" actId="1076"/>
          <ac:picMkLst>
            <pc:docMk/>
            <pc:sldMk cId="1442467564" sldId="436"/>
            <ac:picMk id="1026" creationId="{66DE0198-A873-489A-9DD0-C23A081E3DAB}"/>
          </ac:picMkLst>
        </pc:picChg>
      </pc:sldChg>
      <pc:sldChg chg="modSp">
        <pc:chgData name="Arthur Ostrega" userId="44a2ba31-2f2b-45f5-8757-e4b9de9a9604" providerId="ADAL" clId="{4EBC33BB-B63A-42E9-964F-CD7F057009BE}" dt="2019-10-24T18:12:07.771" v="360" actId="20577"/>
        <pc:sldMkLst>
          <pc:docMk/>
          <pc:sldMk cId="3340094334" sldId="437"/>
        </pc:sldMkLst>
        <pc:spChg chg="mod">
          <ac:chgData name="Arthur Ostrega" userId="44a2ba31-2f2b-45f5-8757-e4b9de9a9604" providerId="ADAL" clId="{4EBC33BB-B63A-42E9-964F-CD7F057009BE}" dt="2019-10-24T18:12:07.771" v="360" actId="20577"/>
          <ac:spMkLst>
            <pc:docMk/>
            <pc:sldMk cId="3340094334" sldId="437"/>
            <ac:spMk id="49154" creationId="{40CBB92A-1DDC-4155-8E99-FD110FEA6966}"/>
          </ac:spMkLst>
        </pc:spChg>
        <pc:spChg chg="mod">
          <ac:chgData name="Arthur Ostrega" userId="44a2ba31-2f2b-45f5-8757-e4b9de9a9604" providerId="ADAL" clId="{4EBC33BB-B63A-42E9-964F-CD7F057009BE}" dt="2019-10-24T18:11:52.392" v="355" actId="1076"/>
          <ac:spMkLst>
            <pc:docMk/>
            <pc:sldMk cId="3340094334" sldId="437"/>
            <ac:spMk id="215045" creationId="{DEB75BBB-0FE6-47BF-8AD8-B831DC1E77E7}"/>
          </ac:spMkLst>
        </pc:spChg>
      </pc:sldChg>
      <pc:sldChg chg="modSp">
        <pc:chgData name="Arthur Ostrega" userId="44a2ba31-2f2b-45f5-8757-e4b9de9a9604" providerId="ADAL" clId="{4EBC33BB-B63A-42E9-964F-CD7F057009BE}" dt="2019-10-24T17:53:09.313" v="272" actId="20577"/>
        <pc:sldMkLst>
          <pc:docMk/>
          <pc:sldMk cId="2118931134" sldId="438"/>
        </pc:sldMkLst>
        <pc:spChg chg="mod">
          <ac:chgData name="Arthur Ostrega" userId="44a2ba31-2f2b-45f5-8757-e4b9de9a9604" providerId="ADAL" clId="{4EBC33BB-B63A-42E9-964F-CD7F057009BE}" dt="2019-10-24T17:53:09.313" v="272" actId="20577"/>
          <ac:spMkLst>
            <pc:docMk/>
            <pc:sldMk cId="2118931134" sldId="438"/>
            <ac:spMk id="217089" creationId="{264FD2E7-B610-4871-874F-1679F678FF3E}"/>
          </ac:spMkLst>
        </pc:spChg>
      </pc:sldChg>
      <pc:sldChg chg="modSp add">
        <pc:chgData name="Arthur Ostrega" userId="44a2ba31-2f2b-45f5-8757-e4b9de9a9604" providerId="ADAL" clId="{4EBC33BB-B63A-42E9-964F-CD7F057009BE}" dt="2019-10-24T18:18:55.536" v="896" actId="20577"/>
        <pc:sldMkLst>
          <pc:docMk/>
          <pc:sldMk cId="401300708" sldId="448"/>
        </pc:sldMkLst>
        <pc:spChg chg="mod">
          <ac:chgData name="Arthur Ostrega" userId="44a2ba31-2f2b-45f5-8757-e4b9de9a9604" providerId="ADAL" clId="{4EBC33BB-B63A-42E9-964F-CD7F057009BE}" dt="2019-10-24T18:18:55.536" v="896" actId="20577"/>
          <ac:spMkLst>
            <pc:docMk/>
            <pc:sldMk cId="401300708" sldId="448"/>
            <ac:spMk id="210945" creationId="{F5C10CCA-D283-4243-99A2-C7B564CB503F}"/>
          </ac:spMkLst>
        </pc:spChg>
        <pc:spChg chg="mod">
          <ac:chgData name="Arthur Ostrega" userId="44a2ba31-2f2b-45f5-8757-e4b9de9a9604" providerId="ADAL" clId="{4EBC33BB-B63A-42E9-964F-CD7F057009BE}" dt="2019-10-24T18:12:50.752" v="400" actId="1076"/>
          <ac:spMkLst>
            <pc:docMk/>
            <pc:sldMk cId="401300708" sldId="448"/>
            <ac:spMk id="210949" creationId="{762DC4EE-2F2E-4503-993E-F66FD4729DA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10/24/2019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a:extLst>
              <a:ext uri="{FF2B5EF4-FFF2-40B4-BE49-F238E27FC236}">
                <a16:creationId xmlns:a16="http://schemas.microsoft.com/office/drawing/2014/main" id="{FD1718D8-28BD-46B6-A97D-160DEA7159C5}"/>
              </a:ext>
            </a:extLst>
          </p:cNvPr>
          <p:cNvSpPr>
            <a:spLocks noGrp="1" noRot="1" noChangeAspect="1" noChangeArrowheads="1" noTextEdit="1"/>
          </p:cNvSpPr>
          <p:nvPr>
            <p:ph type="sldImg"/>
          </p:nvPr>
        </p:nvSpPr>
        <p:spPr>
          <a:ln/>
        </p:spPr>
      </p:sp>
      <p:sp>
        <p:nvSpPr>
          <p:cNvPr id="207875" name="Notes Placeholder 2">
            <a:extLst>
              <a:ext uri="{FF2B5EF4-FFF2-40B4-BE49-F238E27FC236}">
                <a16:creationId xmlns:a16="http://schemas.microsoft.com/office/drawing/2014/main" id="{3FA390C9-8CAD-434E-9F75-1B6A5AA21D8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This session provides an overview of SurveyCTO</a:t>
            </a:r>
            <a:r>
              <a:rPr lang="en-US" altLang="en-US" baseline="0" dirty="0"/>
              <a:t> for use with electronic data collection for the NSCA. Note that this is a broad overview of SurveyCTO and does not, by itself, provide sufficient information to administer SurveyCTO. The goal of this session is to provide the basics in the use of SurveyCTO for data collection as a primer for people to further explore the platform and associated applications to become familiar with all the processes needed to operate SurveyCTO. People who will lead NSCA assessments using SurveyCTO will need to gain a greater familiarity with the SurveyCTO package than is provided in this session.</a:t>
            </a:r>
            <a:endParaRPr lang="en-US" altLang="en-US" dirty="0"/>
          </a:p>
        </p:txBody>
      </p:sp>
      <p:sp>
        <p:nvSpPr>
          <p:cNvPr id="207876" name="Slide Number Placeholder 3">
            <a:extLst>
              <a:ext uri="{FF2B5EF4-FFF2-40B4-BE49-F238E27FC236}">
                <a16:creationId xmlns:a16="http://schemas.microsoft.com/office/drawing/2014/main" id="{61255A22-F311-4A82-9F16-026338B24A3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5057D2C-AFC5-4E91-8F08-17C1F1FB1C28}"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412542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a:extLst>
              <a:ext uri="{FF2B5EF4-FFF2-40B4-BE49-F238E27FC236}">
                <a16:creationId xmlns:a16="http://schemas.microsoft.com/office/drawing/2014/main" id="{22C12645-0436-46A1-945F-132041506AEE}"/>
              </a:ext>
            </a:extLst>
          </p:cNvPr>
          <p:cNvSpPr>
            <a:spLocks noGrp="1" noRot="1" noChangeAspect="1" noChangeArrowheads="1" noTextEdit="1"/>
          </p:cNvSpPr>
          <p:nvPr>
            <p:ph type="sldImg"/>
          </p:nvPr>
        </p:nvSpPr>
        <p:spPr>
          <a:ln/>
        </p:spPr>
      </p:sp>
      <p:sp>
        <p:nvSpPr>
          <p:cNvPr id="224259" name="Notes Placeholder 2">
            <a:extLst>
              <a:ext uri="{FF2B5EF4-FFF2-40B4-BE49-F238E27FC236}">
                <a16:creationId xmlns:a16="http://schemas.microsoft.com/office/drawing/2014/main" id="{30B3A0A6-2366-4ED6-8D4E-384E5504DB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Moving forward and backward through the survey or data collection</a:t>
            </a:r>
            <a:r>
              <a:rPr lang="en-US" altLang="en-US" baseline="0" dirty="0"/>
              <a:t> instrument is done by touching the screen and ‘swiping’ either right (to move forward) or left (to move backward). This is how most touch screen devises work, and should be fairly intuitive to most users after a few minutes of using the application.</a:t>
            </a:r>
            <a:endParaRPr lang="en-US" altLang="en-US" dirty="0"/>
          </a:p>
        </p:txBody>
      </p:sp>
      <p:sp>
        <p:nvSpPr>
          <p:cNvPr id="224260" name="Slide Number Placeholder 3">
            <a:extLst>
              <a:ext uri="{FF2B5EF4-FFF2-40B4-BE49-F238E27FC236}">
                <a16:creationId xmlns:a16="http://schemas.microsoft.com/office/drawing/2014/main" id="{BE63053E-A8FF-4721-BD55-E3CD14F7CC5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23553E8-C05A-43B9-B0AC-E439D37EC75B}"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105634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Slide Image Placeholder 1">
            <a:extLst>
              <a:ext uri="{FF2B5EF4-FFF2-40B4-BE49-F238E27FC236}">
                <a16:creationId xmlns:a16="http://schemas.microsoft.com/office/drawing/2014/main" id="{7EF8D7BC-34ED-49C8-B082-5A616D7B44FC}"/>
              </a:ext>
            </a:extLst>
          </p:cNvPr>
          <p:cNvSpPr>
            <a:spLocks noGrp="1" noRot="1" noChangeAspect="1" noChangeArrowheads="1" noTextEdit="1"/>
          </p:cNvSpPr>
          <p:nvPr>
            <p:ph type="sldImg"/>
          </p:nvPr>
        </p:nvSpPr>
        <p:spPr>
          <a:ln/>
        </p:spPr>
      </p:sp>
      <p:sp>
        <p:nvSpPr>
          <p:cNvPr id="226307" name="Notes Placeholder 2">
            <a:extLst>
              <a:ext uri="{FF2B5EF4-FFF2-40B4-BE49-F238E27FC236}">
                <a16:creationId xmlns:a16="http://schemas.microsoft.com/office/drawing/2014/main" id="{8F529692-511E-4440-96E0-6F6024CEF2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There are different ‘types’ of questions embedded in the SurveyCTO</a:t>
            </a:r>
            <a:r>
              <a:rPr lang="en-US" altLang="en-US" baseline="0" dirty="0"/>
              <a:t> data collection instruments, with visual cues designed to indicate the type of data to be collected. For example:</a:t>
            </a:r>
          </a:p>
          <a:p>
            <a:r>
              <a:rPr lang="en-US" altLang="en-US" baseline="0" dirty="0"/>
              <a:t>-Circles next to answers indicate that only one of the possible answers can be selected (Question 102 in the slide). If one answer is ‘touched’, the circle will be filled. If a second answer is then selected, the first circle will become empty and the circle next to the second answer will be filled.</a:t>
            </a:r>
          </a:p>
          <a:p>
            <a:r>
              <a:rPr lang="en-US" altLang="en-US" baseline="0" dirty="0"/>
              <a:t>-Boxes indicate that multiple answers can be selected (Question 207 in the slide). When an answer is touched, the box next to the answer will display a check mark. If a second answer is selected, a check mark will appear next to that answer, while the original check mark will be retained. An answer can be ‘unselected’ by tapping the answer a second time.</a:t>
            </a:r>
          </a:p>
          <a:p>
            <a:r>
              <a:rPr lang="en-US" altLang="en-US" baseline="0" dirty="0"/>
              <a:t>-Blank lines indicate a ‘text’ answer is needed (Question 310a in the slide). By tapping the line or the cursor, a keyboard will appear on the screen which will allow the data collector to type in the answer to the question.</a:t>
            </a:r>
          </a:p>
          <a:p>
            <a:r>
              <a:rPr lang="en-US" altLang="en-US" baseline="0" dirty="0"/>
              <a:t>-Some questions appearing consecutively have the same answer categories, and the questions are displayed down the screen, while the answer categories appear across the top of the screen (Question 709 in the slide).</a:t>
            </a:r>
          </a:p>
          <a:p>
            <a:endParaRPr lang="en-US" altLang="en-US" baseline="0" dirty="0"/>
          </a:p>
        </p:txBody>
      </p:sp>
      <p:sp>
        <p:nvSpPr>
          <p:cNvPr id="226308" name="Slide Number Placeholder 3">
            <a:extLst>
              <a:ext uri="{FF2B5EF4-FFF2-40B4-BE49-F238E27FC236}">
                <a16:creationId xmlns:a16="http://schemas.microsoft.com/office/drawing/2014/main" id="{579208AD-B06E-4A50-92D7-A13A0EAF49C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A7589BE-04D8-46E0-BBB8-B6FBC171F7F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39615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data collectors finish a form:</a:t>
            </a:r>
            <a:r>
              <a:rPr lang="en-US" baseline="0" dirty="0"/>
              <a:t> At the end of the form is a button where they can save the form and exit the form. This allows them to open another form. SurveyCTO regularly backs-up the data as it is entered, but saving data is always best practice. Data collectors can change the name of the form by selecting the line under the “Name this form” prompt on this screen.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527032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data collection forms have been saved,</a:t>
            </a:r>
            <a:r>
              <a:rPr lang="en-US" baseline="0" dirty="0"/>
              <a:t> they can be re-accessed using the ‘Edit Saved Form’ button on the SurveyCTO Collection front screen. Clicking / tapping this button will open a screen that shows all of the forms that have been (a) saved on the tablet or other device and (b) have not been submitted to the SurveyCTO cloud. By tapping on a particular form, the screen will show all questions in a particular form (note that scrolling down / swiping up may be necessary to see all of the questions). Questions that have been answered are shown in green, while questions that have not been answered are shown in red. Data collectors can update or edit saved forms by selecting individual questions.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16411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all of the required questions have an</a:t>
            </a:r>
            <a:r>
              <a:rPr lang="en-US" baseline="0" dirty="0"/>
              <a:t> answer selected, a form becomes eligible to be submitted (note that there is an option in SurveyCTO collect to automatically send forms when a tablet is connected to a network or </a:t>
            </a:r>
            <a:r>
              <a:rPr lang="en-US" baseline="0" dirty="0" err="1"/>
              <a:t>wifi</a:t>
            </a:r>
            <a:r>
              <a:rPr lang="en-US" baseline="0" dirty="0"/>
              <a:t>). To send a form to the SurveyCTO cloud, the data collector should click / tap the “Send Finalized Form” button. On the next screen, they select the individual forms they wish to send; note that only forms eligible to be sent will be displayed. Once the desired forms have been selected (by selecting the check boxes to the right of the form) and the tablet is connected to the relevant network, to </a:t>
            </a:r>
            <a:r>
              <a:rPr lang="en-US" baseline="0" dirty="0" err="1"/>
              <a:t>wifi</a:t>
            </a:r>
            <a:r>
              <a:rPr lang="en-US" baseline="0" dirty="0"/>
              <a:t>, or to a hotspot, the forms can be sent to the SurveyCTO cloud by clicking or tapping the ‘Send selected’ button at the bottom right of the screen. Note that SurveyCTO can be displayed in multiple languages (in the slide above, French is used as an example).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19209060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a:t>
            </a:r>
            <a:r>
              <a:rPr lang="en-US" baseline="0" dirty="0"/>
              <a:t> the tablet is properly connected to a network, </a:t>
            </a:r>
            <a:r>
              <a:rPr lang="en-US" baseline="0" dirty="0" err="1"/>
              <a:t>wifi</a:t>
            </a:r>
            <a:r>
              <a:rPr lang="en-US" baseline="0" dirty="0"/>
              <a:t>, or hotspot, the SurveyCTO Collect app will show a pop-up box indicating that the form has been successfully sent.</a:t>
            </a:r>
          </a:p>
          <a:p>
            <a:endParaRPr lang="en-US" baseline="0" dirty="0"/>
          </a:p>
          <a:p>
            <a:r>
              <a:rPr lang="en-US" baseline="0" dirty="0"/>
              <a:t>Once forms have been sent, data collectors can no longer modify them, and they will no longer be accessible on the tablet (they ‘disappear’ from the tablet). If the form is still accessible on the tablet, that indicates that the form has not been successfully submitted to the SurveyCTO cloud.</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15</a:t>
            </a:fld>
            <a:endParaRPr lang="en-US"/>
          </a:p>
        </p:txBody>
      </p:sp>
    </p:spTree>
    <p:extLst>
      <p:ext uri="{BB962C8B-B14F-4D97-AF65-F5344CB8AC3E}">
        <p14:creationId xmlns:p14="http://schemas.microsoft.com/office/powerpoint/2010/main" val="3000841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a:extLst>
              <a:ext uri="{FF2B5EF4-FFF2-40B4-BE49-F238E27FC236}">
                <a16:creationId xmlns:a16="http://schemas.microsoft.com/office/drawing/2014/main" id="{27EAE3C4-8619-499C-B07D-4F12124D4BDD}"/>
              </a:ext>
            </a:extLst>
          </p:cNvPr>
          <p:cNvSpPr>
            <a:spLocks noGrp="1" noRot="1" noChangeAspect="1" noChangeArrowheads="1" noTextEdit="1"/>
          </p:cNvSpPr>
          <p:nvPr>
            <p:ph type="sldImg"/>
          </p:nvPr>
        </p:nvSpPr>
        <p:spPr>
          <a:ln/>
        </p:spPr>
      </p:sp>
      <p:sp>
        <p:nvSpPr>
          <p:cNvPr id="211971" name="Notes Placeholder 2">
            <a:extLst>
              <a:ext uri="{FF2B5EF4-FFF2-40B4-BE49-F238E27FC236}">
                <a16:creationId xmlns:a16="http://schemas.microsoft.com/office/drawing/2014/main" id="{C0C08C85-8864-489B-8867-BE2F7380F76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SurveyCTO includes an downloadable ‘collection’ application that can be placed on Android-based tablets and smart phones. On-line data collection</a:t>
            </a:r>
            <a:r>
              <a:rPr lang="en-US" altLang="en-US" baseline="0" dirty="0"/>
              <a:t> through e.g., a web browser is also possible, but likely not relevant for many low- and middle-income settings. With internet connection (which can be directly done via </a:t>
            </a:r>
            <a:r>
              <a:rPr lang="en-US" altLang="en-US" baseline="0" dirty="0" err="1"/>
              <a:t>wifi</a:t>
            </a:r>
            <a:r>
              <a:rPr lang="en-US" altLang="en-US" baseline="0" dirty="0"/>
              <a:t> networks or by using airtime on smart phones to set up a hotspot wherever there is network coverage), collected data can be submitted to the SurveyCTO cloud. The data are then immediately available for downloading through the SurveyCTO website.</a:t>
            </a:r>
          </a:p>
          <a:p>
            <a:endParaRPr lang="en-US" altLang="en-US" baseline="0" dirty="0"/>
          </a:p>
          <a:p>
            <a:r>
              <a:rPr lang="en-US" altLang="en-US" baseline="0" dirty="0"/>
              <a:t>SurveyCTO data collection instruments can be ‘programmed’ in Microsoft Excel or on-line through the SurveyCTO website.</a:t>
            </a:r>
          </a:p>
          <a:p>
            <a:endParaRPr lang="en-US" altLang="en-US" baseline="0" dirty="0"/>
          </a:p>
          <a:p>
            <a:r>
              <a:rPr lang="en-US" altLang="en-US" baseline="0" dirty="0"/>
              <a:t>The links provided give more information and tutorials on the use of SurveyCTO.</a:t>
            </a:r>
            <a:endParaRPr lang="en-US" altLang="en-US" dirty="0"/>
          </a:p>
        </p:txBody>
      </p:sp>
      <p:sp>
        <p:nvSpPr>
          <p:cNvPr id="211972" name="Slide Number Placeholder 3">
            <a:extLst>
              <a:ext uri="{FF2B5EF4-FFF2-40B4-BE49-F238E27FC236}">
                <a16:creationId xmlns:a16="http://schemas.microsoft.com/office/drawing/2014/main" id="{9B5F9469-CFA7-42A2-8AC8-8A02B87D32A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732E92-6D70-4CDD-A96B-B28C3D948B9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33447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Electronic data collection (using tablets or smart phones) is recommended because it allows real or almost real-time monitoring of data collection and rapid processing of results (without the needs, e.g., for data entry after data collection).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r>
              <a:rPr lang="en-US" altLang="en-US" dirty="0"/>
              <a:t>The data collection tools necessary for conducting and NSCA</a:t>
            </a:r>
            <a:r>
              <a:rPr lang="en-US" altLang="en-US" baseline="0" dirty="0"/>
              <a:t> have been prepared using the SurveyCTO platform. It is not required that SurveyCTO be used for an NSCA; there are multiple platforms available for collecting data electronically. The specifications and capabilities of these various platforms change on a regular basis. SurveyCTO was selected because it is secure (in terms of encrypting data and in terms of not ‘losing’ data as it is transferred from tablets to the cloud) and has a low costs. More details are available from SurveyCTO (see next slide). SurveyCTO is compatible with most data processing software like Excel, Stata, etc. and provides a responsive and professional ‘help desk’. The downsides of SurveyCTO include that it is compatible only with Android systems, and (for off line data collection) has somewhat limited formats / display capabilities for collecting data.</a:t>
            </a:r>
          </a:p>
          <a:p>
            <a:endParaRPr lang="en-US" altLang="en-US" baseline="0" dirty="0"/>
          </a:p>
          <a:p>
            <a:r>
              <a:rPr lang="en-US" altLang="en-US" baseline="0" dirty="0"/>
              <a:t>Pre-generated coding for the standard NSCA questionnaire and KPI data collection should be available from the NSCA website. Further, data analysis templates are designed for use with SurveyCTO output.</a:t>
            </a:r>
            <a:endParaRPr lang="en-US" altLang="en-US" dirty="0"/>
          </a:p>
        </p:txBody>
      </p:sp>
      <p:sp>
        <p:nvSpPr>
          <p:cNvPr id="209924" name="Slide Number Placeholder 3">
            <a:extLst>
              <a:ext uri="{FF2B5EF4-FFF2-40B4-BE49-F238E27FC236}">
                <a16:creationId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60718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Electronic data collection (using tablets or smart phones) is recommended because it allows real or almost real-time monitoring of data collection and rapid processing of results (without the needs, e.g., for data entry after data collection).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a:p>
            <a:r>
              <a:rPr lang="en-US" altLang="en-US" dirty="0"/>
              <a:t>The data collection tools necessary for conducting and NSCA</a:t>
            </a:r>
            <a:r>
              <a:rPr lang="en-US" altLang="en-US" baseline="0" dirty="0"/>
              <a:t> have been prepared using the SurveyCTO platform. It is not required that SurveyCTO be used for an NSCA; there are multiple platforms available for collecting data electronically. The specifications and capabilities of these various platforms change on a regular basis. SurveyCTO was selected because it is secure (in terms of encrypting data and in terms of not ‘losing’ data as it is transferred from tablets to the cloud) and has a low costs. More details are available from SurveyCTO (see next slide). SurveyCTO is compatible with most data processing software like Excel, Stata, etc. and provides a responsive and professional ‘help desk’. The downsides of SurveyCTO include that it is compatible only with Android systems, and (for off line data collection) has somewhat limited formats / display capabilities for collecting data.</a:t>
            </a:r>
          </a:p>
          <a:p>
            <a:endParaRPr lang="en-US" altLang="en-US" baseline="0" dirty="0"/>
          </a:p>
          <a:p>
            <a:r>
              <a:rPr lang="en-US" altLang="en-US" baseline="0" dirty="0"/>
              <a:t>Pre-generated coding for the standard NSCA questionnaire and KPI data collection should be available from the NSCA website. Further, data analysis templates are designed for use with SurveyCTO output.</a:t>
            </a:r>
            <a:endParaRPr lang="en-US" altLang="en-US" dirty="0"/>
          </a:p>
        </p:txBody>
      </p:sp>
      <p:sp>
        <p:nvSpPr>
          <p:cNvPr id="209924" name="Slide Number Placeholder 3">
            <a:extLst>
              <a:ext uri="{FF2B5EF4-FFF2-40B4-BE49-F238E27FC236}">
                <a16:creationId xmlns:a16="http://schemas.microsoft.com/office/drawing/2014/main"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2043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Slide Image Placeholder 1">
            <a:extLst>
              <a:ext uri="{FF2B5EF4-FFF2-40B4-BE49-F238E27FC236}">
                <a16:creationId xmlns:a16="http://schemas.microsoft.com/office/drawing/2014/main" id="{15E50415-A829-4F03-98D0-F5E3B492DDD0}"/>
              </a:ext>
            </a:extLst>
          </p:cNvPr>
          <p:cNvSpPr>
            <a:spLocks noGrp="1" noRot="1" noChangeAspect="1" noChangeArrowheads="1" noTextEdit="1"/>
          </p:cNvSpPr>
          <p:nvPr>
            <p:ph type="sldImg"/>
          </p:nvPr>
        </p:nvSpPr>
        <p:spPr>
          <a:ln/>
        </p:spPr>
      </p:sp>
      <p:sp>
        <p:nvSpPr>
          <p:cNvPr id="214019" name="Notes Placeholder 2">
            <a:extLst>
              <a:ext uri="{FF2B5EF4-FFF2-40B4-BE49-F238E27FC236}">
                <a16:creationId xmlns:a16="http://schemas.microsoft.com/office/drawing/2014/main" id="{D35D3808-3224-4651-B761-BBE7F29CD405}"/>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While pre-programmed SurveyCTO data collection tools exists and are available from the NSCA website, these tools</a:t>
            </a:r>
            <a:r>
              <a:rPr lang="en-US" altLang="en-US" baseline="0" dirty="0"/>
              <a:t> will need to be updated to reflect the context of each individual assessment. This updating will require at least one person familiar with SurveyCTO coding processes. For example, the number and names of entities to be visited for the assessment, the time period of the assessment (typically the six month period prior to the assessment), and the specific tracer commodities will need to be programmed into SurveyCTO. The number and names of entities needs to be updated for both the CMM survey and the KPI data collection tool, while the time period of the assessment (typically the six month period prior to the assessment), and the specific tracer commodities need to updated for the KPI data collection tool. These need to be done both in the codebook for the survey itself and in the supporting .csv files.</a:t>
            </a:r>
          </a:p>
          <a:p>
            <a:endParaRPr lang="en-US" altLang="en-US" baseline="0" dirty="0"/>
          </a:p>
          <a:p>
            <a:r>
              <a:rPr lang="en-US" altLang="en-US" baseline="0" dirty="0"/>
              <a:t>Further, some aspects of the tools will also need to be updated to reflect local language usage, what modules of the CMM or which KPI data will be collected at different types of entities. Specific instructions on what can or should be updated are available on the NSCA website.</a:t>
            </a:r>
          </a:p>
          <a:p>
            <a:endParaRPr lang="en-US" altLang="en-US" baseline="0" dirty="0"/>
          </a:p>
          <a:p>
            <a:r>
              <a:rPr lang="en-US" altLang="en-US" baseline="0" dirty="0"/>
              <a:t>Assessment teams can add questions to the CMM and KPI coding if a particular topic is determined to need more in-depth questions. Adding questions should not affect downstream tools such as the data analyses templates, although the templates will not automatically calculate results for additional questions.</a:t>
            </a:r>
            <a:endParaRPr lang="en-US" altLang="en-US" dirty="0"/>
          </a:p>
        </p:txBody>
      </p:sp>
      <p:sp>
        <p:nvSpPr>
          <p:cNvPr id="214020" name="Slide Number Placeholder 3">
            <a:extLst>
              <a:ext uri="{FF2B5EF4-FFF2-40B4-BE49-F238E27FC236}">
                <a16:creationId xmlns:a16="http://schemas.microsoft.com/office/drawing/2014/main" id="{D8EDDB1E-AA19-4918-A8AC-F13AB4E877E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DB266CF-C04E-4586-8B9D-C5BF08D7860D}"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50295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Slide Image Placeholder 1">
            <a:extLst>
              <a:ext uri="{FF2B5EF4-FFF2-40B4-BE49-F238E27FC236}">
                <a16:creationId xmlns:a16="http://schemas.microsoft.com/office/drawing/2014/main" id="{281BD7BB-7CC2-47D8-B1C4-1906E30F2AB8}"/>
              </a:ext>
            </a:extLst>
          </p:cNvPr>
          <p:cNvSpPr>
            <a:spLocks noGrp="1" noRot="1" noChangeAspect="1" noChangeArrowheads="1" noTextEdit="1"/>
          </p:cNvSpPr>
          <p:nvPr>
            <p:ph type="sldImg"/>
          </p:nvPr>
        </p:nvSpPr>
        <p:spPr>
          <a:ln/>
        </p:spPr>
      </p:sp>
      <p:sp>
        <p:nvSpPr>
          <p:cNvPr id="216067" name="Notes Placeholder 2">
            <a:extLst>
              <a:ext uri="{FF2B5EF4-FFF2-40B4-BE49-F238E27FC236}">
                <a16:creationId xmlns:a16="http://schemas.microsoft.com/office/drawing/2014/main" id="{D95DE911-08F8-47C9-9220-3801D799820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Deleting questions should not be done as this will affect the functionality of downstream tools. If necessary, questions not relevant to a particular assessment can be retained in the coding but ‘disabled’. However, the scoring (e.g., for the CMM survey) will not account for this disabling, and (unless the scoring templates are modified) scores will not reflect these changes.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The downstream tools like the data analysis templates operate based on the question numbers, where particular questions and answers are identified by their ‘name’ (typically coded as numbers, e.g., ‘WS-101’) and the ‘name’ is then associated with a particular question and scoring category (for CMM) or calculation (for KPIs). Thus, changing question numbers or ‘names’ will impair the ability of downstream tools to accurately calculate results.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altLang="en-US" baseline="0" dirty="0"/>
              <a:t>The KPIs include ‘core’ KPIs that are recommended for inclusion of all NSCAs. Removal of ‘optional’ KPIs from the coding sheets should not adversely affect the functionality of downstream tools.</a:t>
            </a:r>
            <a:endParaRPr lang="en-US" altLang="en-US" dirty="0"/>
          </a:p>
          <a:p>
            <a:endParaRPr lang="en-US" altLang="en-US" dirty="0"/>
          </a:p>
        </p:txBody>
      </p:sp>
      <p:sp>
        <p:nvSpPr>
          <p:cNvPr id="216068" name="Slide Number Placeholder 3">
            <a:extLst>
              <a:ext uri="{FF2B5EF4-FFF2-40B4-BE49-F238E27FC236}">
                <a16:creationId xmlns:a16="http://schemas.microsoft.com/office/drawing/2014/main" id="{B128E667-C6AA-410A-BD6B-AF8757D7D20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5472274-E153-489F-8885-CE365E38D16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88981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Slide Image Placeholder 1">
            <a:extLst>
              <a:ext uri="{FF2B5EF4-FFF2-40B4-BE49-F238E27FC236}">
                <a16:creationId xmlns:a16="http://schemas.microsoft.com/office/drawing/2014/main" id="{98481500-774F-4628-8BD4-FC241AC4BF4F}"/>
              </a:ext>
            </a:extLst>
          </p:cNvPr>
          <p:cNvSpPr>
            <a:spLocks noGrp="1" noRot="1" noChangeAspect="1" noChangeArrowheads="1" noTextEdit="1"/>
          </p:cNvSpPr>
          <p:nvPr>
            <p:ph type="sldImg"/>
          </p:nvPr>
        </p:nvSpPr>
        <p:spPr>
          <a:ln/>
        </p:spPr>
      </p:sp>
      <p:sp>
        <p:nvSpPr>
          <p:cNvPr id="218115" name="Notes Placeholder 2">
            <a:extLst>
              <a:ext uri="{FF2B5EF4-FFF2-40B4-BE49-F238E27FC236}">
                <a16:creationId xmlns:a16="http://schemas.microsoft.com/office/drawing/2014/main" id="{E2F3FD6B-32A6-45CF-B063-58BD6CC147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SurveyCTO allows electronic</a:t>
            </a:r>
            <a:r>
              <a:rPr lang="en-US" altLang="en-US" baseline="0" dirty="0"/>
              <a:t> data collection. As Smart Phones gain increasing use in most of the world, the function of touch screen tablets should be familiar to most data collectors.</a:t>
            </a:r>
            <a:endParaRPr lang="en-US" altLang="en-US" dirty="0"/>
          </a:p>
        </p:txBody>
      </p:sp>
      <p:sp>
        <p:nvSpPr>
          <p:cNvPr id="218116" name="Slide Number Placeholder 3">
            <a:extLst>
              <a:ext uri="{FF2B5EF4-FFF2-40B4-BE49-F238E27FC236}">
                <a16:creationId xmlns:a16="http://schemas.microsoft.com/office/drawing/2014/main" id="{322EE6FD-653C-4B5E-A4C4-5D8494DE98E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015A774-A978-4EC9-9370-93B63A432BBB}"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12871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Slide Image Placeholder 1">
            <a:extLst>
              <a:ext uri="{FF2B5EF4-FFF2-40B4-BE49-F238E27FC236}">
                <a16:creationId xmlns:a16="http://schemas.microsoft.com/office/drawing/2014/main" id="{FA650D45-F7D9-40E1-B4E6-9548D8FA9F02}"/>
              </a:ext>
            </a:extLst>
          </p:cNvPr>
          <p:cNvSpPr>
            <a:spLocks noGrp="1" noRot="1" noChangeAspect="1" noChangeArrowheads="1" noTextEdit="1"/>
          </p:cNvSpPr>
          <p:nvPr>
            <p:ph type="sldImg"/>
          </p:nvPr>
        </p:nvSpPr>
        <p:spPr>
          <a:ln/>
        </p:spPr>
      </p:sp>
      <p:sp>
        <p:nvSpPr>
          <p:cNvPr id="220163" name="Notes Placeholder 2">
            <a:extLst>
              <a:ext uri="{FF2B5EF4-FFF2-40B4-BE49-F238E27FC236}">
                <a16:creationId xmlns:a16="http://schemas.microsoft.com/office/drawing/2014/main" id="{90364C95-257C-4E4A-84F4-57F6B504EA5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 assessment team should pre-load the SurveyCTO Collect app onto the tablets to be used by the data</a:t>
            </a:r>
            <a:r>
              <a:rPr lang="en-US" altLang="en-US" baseline="0" dirty="0"/>
              <a:t> collectors. Instructions for doing this are on the SurveyCTO website. To collect data, data collectors first need to open the app on their tablets. Assessment teams should also pre-load the appropriate data collection ‘forms’ into the SurveyCTO Collect app before distributing the tablets to the data collectors.</a:t>
            </a:r>
            <a:endParaRPr lang="en-US" altLang="en-US" dirty="0"/>
          </a:p>
        </p:txBody>
      </p:sp>
      <p:sp>
        <p:nvSpPr>
          <p:cNvPr id="220164" name="Slide Number Placeholder 3">
            <a:extLst>
              <a:ext uri="{FF2B5EF4-FFF2-40B4-BE49-F238E27FC236}">
                <a16:creationId xmlns:a16="http://schemas.microsoft.com/office/drawing/2014/main" id="{304E361E-8AE9-4F24-8F20-C8EF8B21E0A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4122066-C992-473B-BE93-DC46E2138E6C}"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329903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Slide Image Placeholder 1">
            <a:extLst>
              <a:ext uri="{FF2B5EF4-FFF2-40B4-BE49-F238E27FC236}">
                <a16:creationId xmlns:a16="http://schemas.microsoft.com/office/drawing/2014/main" id="{B9C7EF30-AD13-46B7-93B6-ECBE148ED561}"/>
              </a:ext>
            </a:extLst>
          </p:cNvPr>
          <p:cNvSpPr>
            <a:spLocks noGrp="1" noRot="1" noChangeAspect="1" noChangeArrowheads="1" noTextEdit="1"/>
          </p:cNvSpPr>
          <p:nvPr>
            <p:ph type="sldImg"/>
          </p:nvPr>
        </p:nvSpPr>
        <p:spPr>
          <a:ln/>
        </p:spPr>
      </p:sp>
      <p:sp>
        <p:nvSpPr>
          <p:cNvPr id="222211" name="Notes Placeholder 2">
            <a:extLst>
              <a:ext uri="{FF2B5EF4-FFF2-40B4-BE49-F238E27FC236}">
                <a16:creationId xmlns:a16="http://schemas.microsoft.com/office/drawing/2014/main" id="{F5FD15B7-1AE2-4B2E-B120-2D0C3E4ACEE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To collect data, data collectors should select the “Fill Blank</a:t>
            </a:r>
            <a:r>
              <a:rPr lang="en-US" altLang="en-US" baseline="0" dirty="0"/>
              <a:t> Form” button on the opening screen of the SurveyCTO Collect App. This will open a screen with the different forms that have been downloaded to a tablet. The data collector then should select the relevant form for the type of data to be collected. For example, to conduct the CMM survey, the data collector should select the “CMM Survey” form by tapping it on the screen.</a:t>
            </a:r>
            <a:endParaRPr lang="en-US" altLang="en-US" dirty="0"/>
          </a:p>
        </p:txBody>
      </p:sp>
      <p:sp>
        <p:nvSpPr>
          <p:cNvPr id="222212" name="Slide Number Placeholder 3">
            <a:extLst>
              <a:ext uri="{FF2B5EF4-FFF2-40B4-BE49-F238E27FC236}">
                <a16:creationId xmlns:a16="http://schemas.microsoft.com/office/drawing/2014/main" id="{F9AABA76-7300-413E-AADD-213FB840957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0100968-A10A-431F-A038-2590E852B33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370825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10/24/2019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10/24/2019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10/24/2019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10/24/2019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pPr defTabSz="604738"/>
            <a:fld id="{BD85ABCD-CA88-4EB0-AC8C-4E27DE4E54EB}" type="datetime1">
              <a:rPr lang="en-US" altLang="en-US" smtClean="0"/>
              <a:pPr defTabSz="604738"/>
              <a:t>10/24/2019</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pPr defTabSz="604738"/>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pPr defTabSz="604738"/>
            <a:fld id="{26786EFC-A179-4CA6-8D4B-567A0ECBA9D6}" type="slidenum">
              <a:rPr lang="en-US" altLang="en-US" smtClean="0"/>
              <a:pPr defTabSz="604738"/>
              <a:t>‹#›</a:t>
            </a:fld>
            <a:endParaRPr lang="en-US" altLang="en-US" dirty="0"/>
          </a:p>
        </p:txBody>
      </p:sp>
    </p:spTree>
    <p:extLst>
      <p:ext uri="{BB962C8B-B14F-4D97-AF65-F5344CB8AC3E}">
        <p14:creationId xmlns:p14="http://schemas.microsoft.com/office/powerpoint/2010/main" val="36906584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10/24/2019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3.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3.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FAC64D0-9509-45D1-86F0-CC36341D69E4}"/>
              </a:ext>
            </a:extLst>
          </p:cNvPr>
          <p:cNvSpPr/>
          <p:nvPr/>
        </p:nvSpPr>
        <p:spPr>
          <a:xfrm>
            <a:off x="242913" y="197110"/>
            <a:ext cx="11684576"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581FE990-0C30-44E5-A8EB-42E9EA4C02AC}"/>
              </a:ext>
            </a:extLst>
          </p:cNvPr>
          <p:cNvCxnSpPr/>
          <p:nvPr/>
        </p:nvCxnSpPr>
        <p:spPr>
          <a:xfrm>
            <a:off x="6096000" y="596098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ED66C640-BDDB-4A50-A330-0D50A1FBDED2}"/>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3:  Intro to SurveyCTO</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208903" name="Picture 3" descr="C:\Users\Mariana Rodrigues\AppData\Local\Microsoft\Windows\INetCacheContent.Word\Horizontal_RGB_294_White.png">
            <a:extLst>
              <a:ext uri="{FF2B5EF4-FFF2-40B4-BE49-F238E27FC236}">
                <a16:creationId xmlns:a16="http://schemas.microsoft.com/office/drawing/2014/main" id="{AA1D3E3E-6C50-4AC4-9230-A76392B38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91016" y="597430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3AC2C1AE-8F3D-4B60-BE19-66B7360B6F3E}"/>
              </a:ext>
            </a:extLst>
          </p:cNvPr>
          <p:cNvSpPr txBox="1"/>
          <p:nvPr/>
        </p:nvSpPr>
        <p:spPr>
          <a:xfrm>
            <a:off x="6096001" y="5949515"/>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110498174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281" name="Date Placeholder 2">
            <a:extLst>
              <a:ext uri="{FF2B5EF4-FFF2-40B4-BE49-F238E27FC236}">
                <a16:creationId xmlns:a16="http://schemas.microsoft.com/office/drawing/2014/main" id="{3FFB6583-7DEB-4927-9F7E-14688D391F8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225282" name="Footer Placeholder 3">
            <a:extLst>
              <a:ext uri="{FF2B5EF4-FFF2-40B4-BE49-F238E27FC236}">
                <a16:creationId xmlns:a16="http://schemas.microsoft.com/office/drawing/2014/main" id="{1ED35B80-89B6-49CE-BB38-E54677CE4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225283" name="Slide Number Placeholder 4">
            <a:extLst>
              <a:ext uri="{FF2B5EF4-FFF2-40B4-BE49-F238E27FC236}">
                <a16:creationId xmlns:a16="http://schemas.microsoft.com/office/drawing/2014/main" id="{A1E2FEA3-EB63-4D87-884F-4B570005CD8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1751B7-01D7-4056-B099-9787863423E3}" type="slidenum">
              <a:rPr lang="en-US" altLang="en-US" sz="601">
                <a:solidFill>
                  <a:srgbClr val="6C6463"/>
                </a:solidFill>
                <a:latin typeface="Gill Sans MT" panose="020B0502020104020203" pitchFamily="34" charset="0"/>
              </a:rPr>
              <a:pPr defTabSz="604738"/>
              <a:t>10</a:t>
            </a:fld>
            <a:endParaRPr lang="en-US" altLang="en-US" sz="601" dirty="0">
              <a:solidFill>
                <a:srgbClr val="6C6463"/>
              </a:solidFill>
              <a:latin typeface="Gill Sans MT" panose="020B0502020104020203" pitchFamily="34" charset="0"/>
            </a:endParaRPr>
          </a:p>
        </p:txBody>
      </p:sp>
      <p:sp>
        <p:nvSpPr>
          <p:cNvPr id="225284" name="Title 2">
            <a:extLst>
              <a:ext uri="{FF2B5EF4-FFF2-40B4-BE49-F238E27FC236}">
                <a16:creationId xmlns:a16="http://schemas.microsoft.com/office/drawing/2014/main" id="{254A4B4F-F781-4F9B-A475-0838D376A5E8}"/>
              </a:ext>
            </a:extLst>
          </p:cNvPr>
          <p:cNvSpPr>
            <a:spLocks noGrp="1"/>
          </p:cNvSpPr>
          <p:nvPr>
            <p:ph type="title"/>
          </p:nvPr>
        </p:nvSpPr>
        <p:spPr>
          <a:xfrm>
            <a:off x="199716" y="90593"/>
            <a:ext cx="11792568" cy="1557734"/>
          </a:xfrm>
        </p:spPr>
        <p:txBody>
          <a:bodyPr/>
          <a:lstStyle/>
          <a:p>
            <a:r>
              <a:rPr lang="en-US" altLang="en-US" b="1" dirty="0">
                <a:latin typeface="Gill Sans MT" panose="020B0502020104020203" pitchFamily="34" charset="0"/>
                <a:cs typeface="Arial" panose="020B0604020202020204" pitchFamily="34" charset="0"/>
              </a:rPr>
              <a:t>Once you selected the form, drag your finger to THE RIGHT to start entering data in the tablet. You can go back at any time by swiping left. </a:t>
            </a:r>
            <a:endParaRPr lang="en-US" altLang="en-US" dirty="0">
              <a:latin typeface="Gill Sans MT" panose="020B0502020104020203" pitchFamily="34" charset="0"/>
              <a:cs typeface="Gill Sans MT" panose="020B0502020104020203" pitchFamily="34" charset="0"/>
            </a:endParaRPr>
          </a:p>
        </p:txBody>
      </p:sp>
      <p:sp>
        <p:nvSpPr>
          <p:cNvPr id="225285" name="Text Placeholder 3">
            <a:extLst>
              <a:ext uri="{FF2B5EF4-FFF2-40B4-BE49-F238E27FC236}">
                <a16:creationId xmlns:a16="http://schemas.microsoft.com/office/drawing/2014/main" id="{25EF91BF-E8EF-44CD-81F9-048B214037A9}"/>
              </a:ext>
            </a:extLst>
          </p:cNvPr>
          <p:cNvSpPr txBox="1">
            <a:spLocks/>
          </p:cNvSpPr>
          <p:nvPr/>
        </p:nvSpPr>
        <p:spPr bwMode="auto">
          <a:xfrm>
            <a:off x="381143" y="2397390"/>
            <a:ext cx="4635603" cy="301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dirty="0">
                <a:solidFill>
                  <a:prstClr val="black"/>
                </a:solidFill>
              </a:rPr>
              <a:t>= it works like any other</a:t>
            </a:r>
          </a:p>
          <a:p>
            <a:pPr marL="134386" defTabSz="602639">
              <a:spcAft>
                <a:spcPts val="1587"/>
              </a:spcAft>
              <a:buNone/>
            </a:pPr>
            <a:r>
              <a:rPr lang="en-US" altLang="en-US" sz="3174" dirty="0">
                <a:solidFill>
                  <a:prstClr val="black"/>
                </a:solidFill>
              </a:rPr>
              <a:t>touch screen device</a:t>
            </a:r>
          </a:p>
        </p:txBody>
      </p:sp>
      <p:pic>
        <p:nvPicPr>
          <p:cNvPr id="225286" name="Picture 9">
            <a:extLst>
              <a:ext uri="{FF2B5EF4-FFF2-40B4-BE49-F238E27FC236}">
                <a16:creationId xmlns:a16="http://schemas.microsoft.com/office/drawing/2014/main" id="{90694C83-8457-476F-B65C-06FCB59E31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910" b="18762"/>
          <a:stretch>
            <a:fillRect/>
          </a:stretch>
        </p:blipFill>
        <p:spPr bwMode="auto">
          <a:xfrm>
            <a:off x="6431998" y="1470259"/>
            <a:ext cx="5214719" cy="4867073"/>
          </a:xfrm>
          <a:prstGeom prst="rect">
            <a:avLst/>
          </a:prstGeom>
          <a:ln w="228600" cap="sq" cmpd="thickThin">
            <a:solidFill>
              <a:srgbClr val="000000"/>
            </a:solidFill>
            <a:prstDash val="solid"/>
            <a:miter lim="800000"/>
          </a:ln>
          <a:effectLst>
            <a:innerShdw blurRad="76200">
              <a:srgbClr val="0067B9"/>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087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9824" y="558438"/>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9823" y="3375665"/>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1987" y="806329"/>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7329" name="Date Placeholder 2">
            <a:extLst>
              <a:ext uri="{FF2B5EF4-FFF2-40B4-BE49-F238E27FC236}">
                <a16:creationId xmlns:a16="http://schemas.microsoft.com/office/drawing/2014/main" id="{EE83FBED-7EC5-4FBB-8BB6-078AE2DEB0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FFA7AA8-FB5F-4A35-8B91-B55F450F2096}"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27330" name="Footer Placeholder 3">
            <a:extLst>
              <a:ext uri="{FF2B5EF4-FFF2-40B4-BE49-F238E27FC236}">
                <a16:creationId xmlns:a16="http://schemas.microsoft.com/office/drawing/2014/main" id="{010C4E21-AD30-4102-94DC-A12CBD389D38}"/>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7331" name="Slide Number Placeholder 4">
            <a:extLst>
              <a:ext uri="{FF2B5EF4-FFF2-40B4-BE49-F238E27FC236}">
                <a16:creationId xmlns:a16="http://schemas.microsoft.com/office/drawing/2014/main" id="{5748BA06-E4F4-4A63-AC77-D40093DD64F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CF74E32-EF7B-4B51-B7C4-AA306FFE9595}" type="slidenum">
              <a:rPr lang="en-US" altLang="en-US" sz="601">
                <a:solidFill>
                  <a:srgbClr val="6C6463"/>
                </a:solidFill>
                <a:latin typeface="Gill Sans MT" panose="020B0502020104020203" pitchFamily="34" charset="0"/>
              </a:rPr>
              <a:pPr defTabSz="604738"/>
              <a:t>11</a:t>
            </a:fld>
            <a:endParaRPr lang="en-US" altLang="en-US" sz="601" dirty="0">
              <a:solidFill>
                <a:srgbClr val="6C6463"/>
              </a:solidFill>
              <a:latin typeface="Gill Sans MT" panose="020B0502020104020203" pitchFamily="34" charset="0"/>
            </a:endParaRPr>
          </a:p>
        </p:txBody>
      </p:sp>
      <p:sp>
        <p:nvSpPr>
          <p:cNvPr id="227332" name="Slide Number Placeholder 1">
            <a:extLst>
              <a:ext uri="{FF2B5EF4-FFF2-40B4-BE49-F238E27FC236}">
                <a16:creationId xmlns:a16="http://schemas.microsoft.com/office/drawing/2014/main" id="{9F271A2D-501F-4B8E-AD5F-CF42316D23C3}"/>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a:spcAft>
                <a:spcPct val="0"/>
              </a:spcAft>
              <a:buNone/>
            </a:pPr>
            <a:fld id="{F6702F82-07DB-4E10-BC78-7DCCEE0AA96A}" type="slidenum">
              <a:rPr lang="en-US" altLang="en-US" sz="601">
                <a:solidFill>
                  <a:srgbClr val="6C6463"/>
                </a:solidFill>
              </a:rPr>
              <a:pPr algn="r" defTabSz="604738">
                <a:spcAft>
                  <a:spcPct val="0"/>
                </a:spcAft>
                <a:buNone/>
              </a:pPr>
              <a:t>11</a:t>
            </a:fld>
            <a:endParaRPr lang="en-US" altLang="en-US" sz="601" dirty="0">
              <a:solidFill>
                <a:srgbClr val="6C6463"/>
              </a:solidFill>
            </a:endParaRPr>
          </a:p>
        </p:txBody>
      </p:sp>
      <p:sp>
        <p:nvSpPr>
          <p:cNvPr id="227337" name="Title 2">
            <a:extLst>
              <a:ext uri="{FF2B5EF4-FFF2-40B4-BE49-F238E27FC236}">
                <a16:creationId xmlns:a16="http://schemas.microsoft.com/office/drawing/2014/main" id="{CC87648A-20DE-481D-9529-0CFC5E398069}"/>
              </a:ext>
            </a:extLst>
          </p:cNvPr>
          <p:cNvSpPr>
            <a:spLocks noGrp="1"/>
          </p:cNvSpPr>
          <p:nvPr>
            <p:ph type="title"/>
          </p:nvPr>
        </p:nvSpPr>
        <p:spPr>
          <a:xfrm>
            <a:off x="3598938" y="73504"/>
            <a:ext cx="7772400" cy="580800"/>
          </a:xfrm>
        </p:spPr>
        <p:txBody>
          <a:bodyPr/>
          <a:lstStyle/>
          <a:p>
            <a:r>
              <a:rPr lang="en-US" altLang="en-US" b="1" dirty="0">
                <a:latin typeface="Gill Sans MT" panose="020B0502020104020203" pitchFamily="34" charset="0"/>
                <a:cs typeface="Gill Sans MT" panose="020B0502020104020203" pitchFamily="34" charset="0"/>
              </a:rPr>
              <a:t>Different question types</a:t>
            </a: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21986" y="2566090"/>
            <a:ext cx="5798899" cy="927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74239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2434" y="1133633"/>
            <a:ext cx="4918935" cy="7870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9378" name="Title 1">
            <a:extLst>
              <a:ext uri="{FF2B5EF4-FFF2-40B4-BE49-F238E27FC236}">
                <a16:creationId xmlns:a16="http://schemas.microsoft.com/office/drawing/2014/main" id="{3E3FAF0C-CAB5-4650-8D53-CD11AD2A087F}"/>
              </a:ext>
            </a:extLst>
          </p:cNvPr>
          <p:cNvSpPr>
            <a:spLocks noGrp="1"/>
          </p:cNvSpPr>
          <p:nvPr>
            <p:ph type="title"/>
          </p:nvPr>
        </p:nvSpPr>
        <p:spPr>
          <a:xfrm>
            <a:off x="-653410" y="44609"/>
            <a:ext cx="13272040" cy="1089025"/>
          </a:xfrm>
        </p:spPr>
        <p:txBody>
          <a:bodyPr/>
          <a:lstStyle/>
          <a:p>
            <a:pPr algn="ctr" eaLnBrk="1" hangingPunct="1"/>
            <a:r>
              <a:rPr lang="en-US" altLang="en-US" dirty="0">
                <a:latin typeface="Gill Sans MT" panose="020B0502020104020203" pitchFamily="34" charset="0"/>
                <a:cs typeface="Arial" panose="020B0604020202020204" pitchFamily="34" charset="0"/>
              </a:rPr>
              <a:t>When the questionnaire and interview is completed, press the </a:t>
            </a:r>
            <a:br>
              <a:rPr lang="en-US" altLang="en-US" dirty="0">
                <a:latin typeface="Gill Sans MT" panose="020B0502020104020203" pitchFamily="34" charset="0"/>
                <a:cs typeface="Arial" panose="020B0604020202020204" pitchFamily="34" charset="0"/>
              </a:rPr>
            </a:br>
            <a:r>
              <a:rPr lang="en-US" altLang="en-US" dirty="0">
                <a:latin typeface="Gill Sans MT" panose="020B0502020104020203" pitchFamily="34" charset="0"/>
                <a:cs typeface="Arial" panose="020B0604020202020204" pitchFamily="34" charset="0"/>
              </a:rPr>
              <a:t>“SAVE AND QUIT” button</a:t>
            </a:r>
          </a:p>
        </p:txBody>
      </p:sp>
      <p:sp>
        <p:nvSpPr>
          <p:cNvPr id="7" name="Oval 6">
            <a:extLst>
              <a:ext uri="{FF2B5EF4-FFF2-40B4-BE49-F238E27FC236}">
                <a16:creationId xmlns:a16="http://schemas.microsoft.com/office/drawing/2014/main" id="{E74128AA-FA07-4CBF-8D09-9A6C2F8B6431}"/>
              </a:ext>
            </a:extLst>
          </p:cNvPr>
          <p:cNvSpPr/>
          <p:nvPr/>
        </p:nvSpPr>
        <p:spPr>
          <a:xfrm>
            <a:off x="4800238" y="5896749"/>
            <a:ext cx="2863327" cy="46196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1577068714"/>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234" y="1141253"/>
            <a:ext cx="5362083" cy="857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0402" name="Picture 2">
            <a:extLst>
              <a:ext uri="{FF2B5EF4-FFF2-40B4-BE49-F238E27FC236}">
                <a16:creationId xmlns:a16="http://schemas.microsoft.com/office/drawing/2014/main" id="{8500A277-83CB-44C5-AC6F-51C8B43901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b="78152"/>
          <a:stretch>
            <a:fillRect/>
          </a:stretch>
        </p:blipFill>
        <p:spPr bwMode="auto">
          <a:xfrm>
            <a:off x="277684" y="5209744"/>
            <a:ext cx="5559138" cy="1469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0403" name="Picture 3">
            <a:extLst>
              <a:ext uri="{FF2B5EF4-FFF2-40B4-BE49-F238E27FC236}">
                <a16:creationId xmlns:a16="http://schemas.microsoft.com/office/drawing/2014/main" id="{F9A48DE3-0D82-44CA-93CD-D21F736D83A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b="40164"/>
          <a:stretch>
            <a:fillRect/>
          </a:stretch>
        </p:blipFill>
        <p:spPr bwMode="auto">
          <a:xfrm>
            <a:off x="277684" y="1115590"/>
            <a:ext cx="5559136" cy="3741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0404" name="Title 1">
            <a:extLst>
              <a:ext uri="{FF2B5EF4-FFF2-40B4-BE49-F238E27FC236}">
                <a16:creationId xmlns:a16="http://schemas.microsoft.com/office/drawing/2014/main" id="{176E70C9-1AD3-4C1C-B026-DF5F05424F61}"/>
              </a:ext>
            </a:extLst>
          </p:cNvPr>
          <p:cNvSpPr>
            <a:spLocks noGrp="1"/>
          </p:cNvSpPr>
          <p:nvPr>
            <p:ph type="title"/>
          </p:nvPr>
        </p:nvSpPr>
        <p:spPr>
          <a:xfrm>
            <a:off x="143346" y="429164"/>
            <a:ext cx="11770971" cy="580800"/>
          </a:xfrm>
        </p:spPr>
        <p:txBody>
          <a:bodyPr/>
          <a:lstStyle/>
          <a:p>
            <a:pPr algn="ctr" eaLnBrk="1" hangingPunct="1"/>
            <a:r>
              <a:rPr lang="en-GB" altLang="en-US" b="1" dirty="0">
                <a:latin typeface="Gill Sans MT" panose="020B0502020104020203" pitchFamily="34" charset="0"/>
                <a:cs typeface="Arial" panose="020B0604020202020204" pitchFamily="34" charset="0"/>
              </a:rPr>
              <a:t>Changes can be made by clicking on “EDIT SAVED FORM”</a:t>
            </a:r>
            <a:endParaRPr lang="fr-FR" altLang="en-US" b="1" dirty="0">
              <a:latin typeface="Gill Sans MT" panose="020B0502020104020203" pitchFamily="34" charset="0"/>
              <a:cs typeface="Arial" panose="020B0604020202020204" pitchFamily="34" charset="0"/>
            </a:endParaRPr>
          </a:p>
        </p:txBody>
      </p:sp>
      <p:sp>
        <p:nvSpPr>
          <p:cNvPr id="11" name="Title 1">
            <a:extLst>
              <a:ext uri="{FF2B5EF4-FFF2-40B4-BE49-F238E27FC236}">
                <a16:creationId xmlns:a16="http://schemas.microsoft.com/office/drawing/2014/main" id="{FE183C8F-D706-41F2-9F5B-7973AEA9E0E3}"/>
              </a:ext>
            </a:extLst>
          </p:cNvPr>
          <p:cNvSpPr txBox="1">
            <a:spLocks/>
          </p:cNvSpPr>
          <p:nvPr/>
        </p:nvSpPr>
        <p:spPr>
          <a:xfrm>
            <a:off x="-69007" y="6114035"/>
            <a:ext cx="5905828" cy="573088"/>
          </a:xfrm>
          <a:prstGeom prst="rect">
            <a:avLst/>
          </a:prstGeom>
        </p:spPr>
        <p:txBody>
          <a:bodyPr anchor="b">
            <a:no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GB" altLang="en-US" sz="2513" dirty="0">
                <a:solidFill>
                  <a:srgbClr val="0067B9"/>
                </a:solidFill>
                <a:cs typeface="Arial" charset="0"/>
              </a:rPr>
              <a:t>Then select the form you want to change. </a:t>
            </a:r>
            <a:endParaRPr lang="fr-FR" altLang="en-US" sz="2513" dirty="0">
              <a:solidFill>
                <a:srgbClr val="0067B9"/>
              </a:solidFill>
              <a:cs typeface="Arial" charset="0"/>
            </a:endParaRPr>
          </a:p>
        </p:txBody>
      </p:sp>
      <p:sp>
        <p:nvSpPr>
          <p:cNvPr id="13" name="Title 1">
            <a:extLst>
              <a:ext uri="{FF2B5EF4-FFF2-40B4-BE49-F238E27FC236}">
                <a16:creationId xmlns:a16="http://schemas.microsoft.com/office/drawing/2014/main" id="{247AF52B-02E1-47C0-9022-24132E056171}"/>
              </a:ext>
            </a:extLst>
          </p:cNvPr>
          <p:cNvSpPr txBox="1">
            <a:spLocks/>
          </p:cNvSpPr>
          <p:nvPr/>
        </p:nvSpPr>
        <p:spPr>
          <a:xfrm>
            <a:off x="10188133" y="1141254"/>
            <a:ext cx="1813094" cy="1628890"/>
          </a:xfrm>
          <a:prstGeom prst="rect">
            <a:avLst/>
          </a:prstGeom>
        </p:spPr>
        <p:txBody>
          <a:bodyPr anchor="b">
            <a:normAutofit fontScale="32500" lnSpcReduction="20000"/>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GB" altLang="en-US" sz="8201" dirty="0">
                <a:solidFill>
                  <a:srgbClr val="0067B9"/>
                </a:solidFill>
                <a:cs typeface="Arial" charset="0"/>
              </a:rPr>
              <a:t>Select the question you want to change</a:t>
            </a:r>
            <a:r>
              <a:rPr lang="en-GB" altLang="en-US" sz="3200" dirty="0">
                <a:solidFill>
                  <a:srgbClr val="0067B9"/>
                </a:solidFill>
                <a:cs typeface="Arial" charset="0"/>
              </a:rPr>
              <a:t>. </a:t>
            </a:r>
            <a:endParaRPr lang="fr-FR" altLang="en-US" sz="3200" dirty="0">
              <a:solidFill>
                <a:srgbClr val="0067B9"/>
              </a:solidFill>
              <a:cs typeface="Arial" charset="0"/>
            </a:endParaRPr>
          </a:p>
        </p:txBody>
      </p:sp>
      <p:sp>
        <p:nvSpPr>
          <p:cNvPr id="9" name="Title 1">
            <a:extLst>
              <a:ext uri="{FF2B5EF4-FFF2-40B4-BE49-F238E27FC236}">
                <a16:creationId xmlns:a16="http://schemas.microsoft.com/office/drawing/2014/main" id="{0ACDDFA7-D82C-408D-8534-F0DB168A1682}"/>
              </a:ext>
            </a:extLst>
          </p:cNvPr>
          <p:cNvSpPr txBox="1">
            <a:spLocks/>
          </p:cNvSpPr>
          <p:nvPr/>
        </p:nvSpPr>
        <p:spPr>
          <a:xfrm>
            <a:off x="7802009" y="4390400"/>
            <a:ext cx="3795047" cy="1883208"/>
          </a:xfrm>
          <a:prstGeom prst="rect">
            <a:avLst/>
          </a:prstGeom>
          <a:solidFill>
            <a:schemeClr val="bg1"/>
          </a:solidFill>
        </p:spPr>
        <p:txBody>
          <a:bodyPr anchor="b">
            <a:normAutofit/>
          </a:bodyPr>
          <a:lstStyle>
            <a:lvl1pPr algn="l" defTabSz="457200" rtl="0" eaLnBrk="1" latinLnBrk="0" hangingPunct="1">
              <a:spcBef>
                <a:spcPct val="0"/>
              </a:spcBef>
              <a:buNone/>
              <a:defRPr sz="2800" b="0" i="0" kern="1200">
                <a:solidFill>
                  <a:srgbClr val="BA0C2F"/>
                </a:solidFill>
                <a:latin typeface="Gill Sans MT"/>
                <a:ea typeface="+mj-ea"/>
                <a:cs typeface="Gill Sans MT"/>
              </a:defRPr>
            </a:lvl1pPr>
          </a:lstStyle>
          <a:p>
            <a:pPr algn="r" defTabSz="604738">
              <a:defRPr/>
            </a:pPr>
            <a:r>
              <a:rPr lang="en-US" altLang="en-US" sz="2645" dirty="0">
                <a:solidFill>
                  <a:srgbClr val="0067B9"/>
                </a:solidFill>
                <a:cs typeface="Arial" charset="0"/>
              </a:rPr>
              <a:t>When the changes are done, click on SAVE FORM AND EXIT</a:t>
            </a:r>
            <a:r>
              <a:rPr lang="en-US" altLang="en-US" sz="3200" dirty="0">
                <a:cs typeface="Arial" charset="0"/>
              </a:rPr>
              <a:t>.</a:t>
            </a:r>
            <a:endParaRPr lang="fr-FR" altLang="en-US" sz="3200" dirty="0">
              <a:cs typeface="Arial" charset="0"/>
            </a:endParaRPr>
          </a:p>
        </p:txBody>
      </p:sp>
      <p:sp>
        <p:nvSpPr>
          <p:cNvPr id="8" name="Oval 7">
            <a:extLst>
              <a:ext uri="{FF2B5EF4-FFF2-40B4-BE49-F238E27FC236}">
                <a16:creationId xmlns:a16="http://schemas.microsoft.com/office/drawing/2014/main" id="{48AE6178-5E02-4558-8BD8-7A896D28F67E}"/>
              </a:ext>
            </a:extLst>
          </p:cNvPr>
          <p:cNvSpPr/>
          <p:nvPr/>
        </p:nvSpPr>
        <p:spPr>
          <a:xfrm>
            <a:off x="2075257" y="2582071"/>
            <a:ext cx="1963482" cy="573086"/>
          </a:xfrm>
          <a:prstGeom prst="ellipse">
            <a:avLst/>
          </a:prstGeom>
          <a:noFill/>
          <a:ln w="38100">
            <a:solidFill>
              <a:srgbClr val="0067B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srgbClr val="0067B9"/>
              </a:solidFill>
              <a:latin typeface="Gill Sans MT"/>
            </a:endParaRPr>
          </a:p>
        </p:txBody>
      </p:sp>
    </p:spTree>
    <p:extLst>
      <p:ext uri="{BB962C8B-B14F-4D97-AF65-F5344CB8AC3E}">
        <p14:creationId xmlns:p14="http://schemas.microsoft.com/office/powerpoint/2010/main" val="9131942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9"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1425" name="Picture 12">
            <a:extLst>
              <a:ext uri="{FF2B5EF4-FFF2-40B4-BE49-F238E27FC236}">
                <a16:creationId xmlns:a16="http://schemas.microsoft.com/office/drawing/2014/main" id="{651EA191-403E-4BE8-9B51-A65FF0436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40164"/>
          <a:stretch>
            <a:fillRect/>
          </a:stretch>
        </p:blipFill>
        <p:spPr bwMode="auto">
          <a:xfrm>
            <a:off x="245282" y="1226111"/>
            <a:ext cx="6737062" cy="5067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6" name="Title 1">
            <a:extLst>
              <a:ext uri="{FF2B5EF4-FFF2-40B4-BE49-F238E27FC236}">
                <a16:creationId xmlns:a16="http://schemas.microsoft.com/office/drawing/2014/main" id="{3EF06F92-FE15-4008-BDC4-E1D25410E13F}"/>
              </a:ext>
            </a:extLst>
          </p:cNvPr>
          <p:cNvSpPr>
            <a:spLocks noGrp="1"/>
          </p:cNvSpPr>
          <p:nvPr>
            <p:ph type="title"/>
          </p:nvPr>
        </p:nvSpPr>
        <p:spPr>
          <a:xfrm>
            <a:off x="156521" y="564122"/>
            <a:ext cx="11986951" cy="661988"/>
          </a:xfrm>
        </p:spPr>
        <p:txBody>
          <a:bodyPr>
            <a:noAutofit/>
          </a:bodyPr>
          <a:lstStyle/>
          <a:p>
            <a:pPr eaLnBrk="1" hangingPunct="1"/>
            <a:r>
              <a:rPr lang="en-US" altLang="en-US" dirty="0">
                <a:latin typeface="Gill Sans MT" panose="020B0502020104020203" pitchFamily="34" charset="0"/>
                <a:cs typeface="Arial" panose="020B0604020202020204" pitchFamily="34" charset="0"/>
              </a:rPr>
              <a:t>Once the form is saved, click on the “SEND FINALIZED FORM.” Select the form to be submitted, and press on “SEND THE SELECTION”</a:t>
            </a:r>
          </a:p>
        </p:txBody>
      </p:sp>
      <p:sp>
        <p:nvSpPr>
          <p:cNvPr id="7" name="Oval 6">
            <a:extLst>
              <a:ext uri="{FF2B5EF4-FFF2-40B4-BE49-F238E27FC236}">
                <a16:creationId xmlns:a16="http://schemas.microsoft.com/office/drawing/2014/main" id="{6388EACA-3DB3-409B-BF36-B8735082931F}"/>
              </a:ext>
            </a:extLst>
          </p:cNvPr>
          <p:cNvSpPr/>
          <p:nvPr/>
        </p:nvSpPr>
        <p:spPr>
          <a:xfrm>
            <a:off x="2272365" y="4065126"/>
            <a:ext cx="2682896" cy="37941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0" name="Right Arrow 9">
            <a:extLst>
              <a:ext uri="{FF2B5EF4-FFF2-40B4-BE49-F238E27FC236}">
                <a16:creationId xmlns:a16="http://schemas.microsoft.com/office/drawing/2014/main" id="{8741935C-8A1C-4005-8630-9F4240304DE8}"/>
              </a:ext>
            </a:extLst>
          </p:cNvPr>
          <p:cNvSpPr/>
          <p:nvPr/>
        </p:nvSpPr>
        <p:spPr>
          <a:xfrm>
            <a:off x="7334220" y="3448298"/>
            <a:ext cx="960438" cy="5127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pic>
        <p:nvPicPr>
          <p:cNvPr id="231429" name="Picture 2">
            <a:extLst>
              <a:ext uri="{FF2B5EF4-FFF2-40B4-BE49-F238E27FC236}">
                <a16:creationId xmlns:a16="http://schemas.microsoft.com/office/drawing/2014/main" id="{CB36A72D-B753-47FE-A297-BA4B4650EB6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56795" y="1226711"/>
            <a:ext cx="4964374" cy="5471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val 8">
            <a:extLst>
              <a:ext uri="{FF2B5EF4-FFF2-40B4-BE49-F238E27FC236}">
                <a16:creationId xmlns:a16="http://schemas.microsoft.com/office/drawing/2014/main" id="{4CACC060-21AA-4F25-86C2-3096D0C2C076}"/>
              </a:ext>
            </a:extLst>
          </p:cNvPr>
          <p:cNvSpPr/>
          <p:nvPr/>
        </p:nvSpPr>
        <p:spPr>
          <a:xfrm rot="5400000">
            <a:off x="11642143" y="1531653"/>
            <a:ext cx="471188" cy="4572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1" name="Rectangular Callout 10">
            <a:extLst>
              <a:ext uri="{FF2B5EF4-FFF2-40B4-BE49-F238E27FC236}">
                <a16:creationId xmlns:a16="http://schemas.microsoft.com/office/drawing/2014/main" id="{BEAF9A54-3749-4DD7-956E-3A53B14A3C93}"/>
              </a:ext>
            </a:extLst>
          </p:cNvPr>
          <p:cNvSpPr/>
          <p:nvPr/>
        </p:nvSpPr>
        <p:spPr>
          <a:xfrm>
            <a:off x="7334220" y="3409702"/>
            <a:ext cx="2513782" cy="1391434"/>
          </a:xfrm>
          <a:prstGeom prst="wedgeRectCallout">
            <a:avLst>
              <a:gd name="adj1" fmla="val 88383"/>
              <a:gd name="adj2" fmla="val 17124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r>
              <a:rPr lang="en-US" b="1" dirty="0">
                <a:solidFill>
                  <a:prstClr val="white"/>
                </a:solidFill>
                <a:latin typeface="Gill Sans MT"/>
              </a:rPr>
              <a:t>Submit the data every day after each visit of a center</a:t>
            </a:r>
          </a:p>
        </p:txBody>
      </p:sp>
      <p:sp>
        <p:nvSpPr>
          <p:cNvPr id="17" name="Oval 16">
            <a:extLst>
              <a:ext uri="{FF2B5EF4-FFF2-40B4-BE49-F238E27FC236}">
                <a16:creationId xmlns:a16="http://schemas.microsoft.com/office/drawing/2014/main" id="{8AD6E2CE-830E-481F-B824-0018CF85A83D}"/>
              </a:ext>
            </a:extLst>
          </p:cNvPr>
          <p:cNvSpPr/>
          <p:nvPr/>
        </p:nvSpPr>
        <p:spPr>
          <a:xfrm flipV="1">
            <a:off x="10088426" y="6490233"/>
            <a:ext cx="1295399" cy="207963"/>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2" name="Right Arrow 9">
            <a:extLst>
              <a:ext uri="{FF2B5EF4-FFF2-40B4-BE49-F238E27FC236}">
                <a16:creationId xmlns:a16="http://schemas.microsoft.com/office/drawing/2014/main" id="{9E096005-76D8-442B-9AC9-59280435D8BF}"/>
              </a:ext>
            </a:extLst>
          </p:cNvPr>
          <p:cNvSpPr/>
          <p:nvPr/>
        </p:nvSpPr>
        <p:spPr>
          <a:xfrm>
            <a:off x="5823107" y="3766298"/>
            <a:ext cx="1270390" cy="67824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sz="2381" dirty="0">
              <a:solidFill>
                <a:prstClr val="white"/>
              </a:solidFill>
              <a:latin typeface="Gill Sans MT"/>
            </a:endParaRPr>
          </a:p>
        </p:txBody>
      </p:sp>
    </p:spTree>
    <p:extLst>
      <p:ext uri="{BB962C8B-B14F-4D97-AF65-F5344CB8AC3E}">
        <p14:creationId xmlns:p14="http://schemas.microsoft.com/office/powerpoint/2010/main" val="24545150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1000" fill="hold"/>
                                        <p:tgtEl>
                                          <p:spTgt spid="9"/>
                                        </p:tgtEl>
                                        <p:attrNameLst>
                                          <p:attrName>ppt_w</p:attrName>
                                        </p:attrNameLst>
                                      </p:cBhvr>
                                      <p:tavLst>
                                        <p:tav tm="0">
                                          <p:val>
                                            <p:fltVal val="0"/>
                                          </p:val>
                                        </p:tav>
                                        <p:tav tm="100000">
                                          <p:val>
                                            <p:strVal val="#ppt_w"/>
                                          </p:val>
                                        </p:tav>
                                      </p:tavLst>
                                    </p:anim>
                                    <p:anim calcmode="lin" valueType="num">
                                      <p:cBhvr>
                                        <p:cTn id="32" dur="1000" fill="hold"/>
                                        <p:tgtEl>
                                          <p:spTgt spid="9"/>
                                        </p:tgtEl>
                                        <p:attrNameLst>
                                          <p:attrName>ppt_h</p:attrName>
                                        </p:attrNameLst>
                                      </p:cBhvr>
                                      <p:tavLst>
                                        <p:tav tm="0">
                                          <p:val>
                                            <p:fltVal val="0"/>
                                          </p:val>
                                        </p:tav>
                                        <p:tav tm="100000">
                                          <p:val>
                                            <p:strVal val="#ppt_h"/>
                                          </p:val>
                                        </p:tav>
                                      </p:tavLst>
                                    </p:anim>
                                    <p:anim calcmode="lin" valueType="num">
                                      <p:cBhvr>
                                        <p:cTn id="33" dur="1000" fill="hold"/>
                                        <p:tgtEl>
                                          <p:spTgt spid="9"/>
                                        </p:tgtEl>
                                        <p:attrNameLst>
                                          <p:attrName>style.rotation</p:attrName>
                                        </p:attrNameLst>
                                      </p:cBhvr>
                                      <p:tavLst>
                                        <p:tav tm="0">
                                          <p:val>
                                            <p:fltVal val="90"/>
                                          </p:val>
                                        </p:tav>
                                        <p:tav tm="100000">
                                          <p:val>
                                            <p:fltVal val="0"/>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7"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2449" name="Title 1">
            <a:extLst>
              <a:ext uri="{FF2B5EF4-FFF2-40B4-BE49-F238E27FC236}">
                <a16:creationId xmlns:a16="http://schemas.microsoft.com/office/drawing/2014/main" id="{A2B641C9-2ACD-4E7D-AC0E-436022667A62}"/>
              </a:ext>
            </a:extLst>
          </p:cNvPr>
          <p:cNvSpPr>
            <a:spLocks noGrp="1"/>
          </p:cNvSpPr>
          <p:nvPr>
            <p:ph type="title"/>
          </p:nvPr>
        </p:nvSpPr>
        <p:spPr>
          <a:xfrm>
            <a:off x="175145" y="88402"/>
            <a:ext cx="12451311" cy="1099175"/>
          </a:xfrm>
        </p:spPr>
        <p:txBody>
          <a:bodyPr/>
          <a:lstStyle/>
          <a:p>
            <a:pPr eaLnBrk="1" hangingPunct="1"/>
            <a:r>
              <a:rPr lang="en-US" altLang="en-US" b="1" dirty="0">
                <a:latin typeface="Gill Sans MT" panose="020B0502020104020203" pitchFamily="34" charset="0"/>
                <a:cs typeface="Arial" panose="020B0604020202020204" pitchFamily="34" charset="0"/>
              </a:rPr>
              <a:t>Please note that submission of the data requires an internet connection.</a:t>
            </a:r>
          </a:p>
        </p:txBody>
      </p:sp>
      <p:sp>
        <p:nvSpPr>
          <p:cNvPr id="14" name="Oval 13">
            <a:extLst>
              <a:ext uri="{FF2B5EF4-FFF2-40B4-BE49-F238E27FC236}">
                <a16:creationId xmlns:a16="http://schemas.microsoft.com/office/drawing/2014/main" id="{5DA929F8-61E7-41B8-9437-C89FEEA6F6D4}"/>
              </a:ext>
            </a:extLst>
          </p:cNvPr>
          <p:cNvSpPr/>
          <p:nvPr/>
        </p:nvSpPr>
        <p:spPr>
          <a:xfrm>
            <a:off x="5105400" y="4927601"/>
            <a:ext cx="1066801" cy="1714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5" name="Oval 14">
            <a:extLst>
              <a:ext uri="{FF2B5EF4-FFF2-40B4-BE49-F238E27FC236}">
                <a16:creationId xmlns:a16="http://schemas.microsoft.com/office/drawing/2014/main" id="{7D84A8E3-FAE8-4B3A-8BE8-4E7ED09D3442}"/>
              </a:ext>
            </a:extLst>
          </p:cNvPr>
          <p:cNvSpPr/>
          <p:nvPr/>
        </p:nvSpPr>
        <p:spPr>
          <a:xfrm>
            <a:off x="5105400" y="4638675"/>
            <a:ext cx="1066801" cy="17303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pic>
        <p:nvPicPr>
          <p:cNvPr id="232452" name="Picture 2">
            <a:extLst>
              <a:ext uri="{FF2B5EF4-FFF2-40B4-BE49-F238E27FC236}">
                <a16:creationId xmlns:a16="http://schemas.microsoft.com/office/drawing/2014/main" id="{CE9E62C8-5F23-4E99-9448-2BDF791372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9287" y="790200"/>
            <a:ext cx="7328344" cy="5877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2453" name="Picture 2" descr="Image result for wifi">
            <a:extLst>
              <a:ext uri="{FF2B5EF4-FFF2-40B4-BE49-F238E27FC236}">
                <a16:creationId xmlns:a16="http://schemas.microsoft.com/office/drawing/2014/main" id="{8D7A18CD-DD8F-4BC0-98D6-6E6B5E4C5F5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25579" y="1090385"/>
            <a:ext cx="4545192" cy="2840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18427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232453"/>
                                        </p:tgtEl>
                                      </p:cBhvr>
                                    </p:animEffect>
                                    <p:anim calcmode="lin" valueType="num">
                                      <p:cBhvr>
                                        <p:cTn id="7" dur="2000"/>
                                        <p:tgtEl>
                                          <p:spTgt spid="232453"/>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232453"/>
                                        </p:tgtEl>
                                        <p:attrNameLst>
                                          <p:attrName>ppt_h</p:attrName>
                                        </p:attrNameLst>
                                      </p:cBhvr>
                                      <p:tavLst>
                                        <p:tav tm="0">
                                          <p:val>
                                            <p:strVal val="ppt_h"/>
                                          </p:val>
                                        </p:tav>
                                        <p:tav tm="100000">
                                          <p:val>
                                            <p:strVal val="ppt_h"/>
                                          </p:val>
                                        </p:tav>
                                      </p:tavLst>
                                    </p:anim>
                                    <p:set>
                                      <p:cBhvr>
                                        <p:cTn id="9" dur="1" fill="hold">
                                          <p:stCondLst>
                                            <p:cond delay="1999"/>
                                          </p:stCondLst>
                                        </p:cTn>
                                        <p:tgtEl>
                                          <p:spTgt spid="2324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Image result for surveyCTO">
            <a:extLst>
              <a:ext uri="{FF2B5EF4-FFF2-40B4-BE49-F238E27FC236}">
                <a16:creationId xmlns:a16="http://schemas.microsoft.com/office/drawing/2014/main" id="{66DE0198-A873-489A-9DD0-C23A081E3DAB}"/>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08395" y="2737341"/>
            <a:ext cx="5080405" cy="2671309"/>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212993" name="Content Placeholder 1">
            <a:extLst>
              <a:ext uri="{FF2B5EF4-FFF2-40B4-BE49-F238E27FC236}">
                <a16:creationId xmlns:a16="http://schemas.microsoft.com/office/drawing/2014/main" id="{D1BDFA43-B4C8-4C1E-BDDF-64AFF4542552}"/>
              </a:ext>
            </a:extLst>
          </p:cNvPr>
          <p:cNvSpPr>
            <a:spLocks noGrp="1"/>
          </p:cNvSpPr>
          <p:nvPr>
            <p:ph sz="half" idx="1"/>
          </p:nvPr>
        </p:nvSpPr>
        <p:spPr>
          <a:xfrm>
            <a:off x="203200" y="1624910"/>
            <a:ext cx="6417080" cy="4233230"/>
          </a:xfrm>
          <a:prstGeom prst="rect">
            <a:avLst/>
          </a:prstGeom>
        </p:spPr>
        <p:txBody>
          <a:bodyPr>
            <a:noAutofit/>
          </a:bodyPr>
          <a:lstStyle/>
          <a:p>
            <a:pPr>
              <a:lnSpc>
                <a:spcPct val="90000"/>
              </a:lnSpc>
            </a:pPr>
            <a:r>
              <a:rPr lang="en-US" altLang="en-US" sz="3200" dirty="0">
                <a:solidFill>
                  <a:srgbClr val="6C6463"/>
                </a:solidFill>
              </a:rPr>
              <a:t>It is a data collection app</a:t>
            </a:r>
            <a:r>
              <a:rPr lang="en-US" altLang="en-US" sz="3200" dirty="0"/>
              <a:t>lication</a:t>
            </a:r>
            <a:endParaRPr lang="en-US" altLang="en-US" sz="3200" dirty="0">
              <a:solidFill>
                <a:srgbClr val="6C6463"/>
              </a:solidFill>
            </a:endParaRPr>
          </a:p>
          <a:p>
            <a:pPr>
              <a:lnSpc>
                <a:spcPct val="90000"/>
              </a:lnSpc>
            </a:pPr>
            <a:r>
              <a:rPr lang="en-US" altLang="en-US" sz="3200" dirty="0">
                <a:solidFill>
                  <a:srgbClr val="6C6463"/>
                </a:solidFill>
              </a:rPr>
              <a:t>It is a secure cloud-based data storage platform.</a:t>
            </a:r>
          </a:p>
          <a:p>
            <a:pPr>
              <a:lnSpc>
                <a:spcPct val="90000"/>
              </a:lnSpc>
            </a:pPr>
            <a:r>
              <a:rPr lang="en-US" altLang="en-US" sz="3200" dirty="0">
                <a:solidFill>
                  <a:srgbClr val="6C6463"/>
                </a:solidFill>
              </a:rPr>
              <a:t>It can be programmed on-line or in MS Excel</a:t>
            </a:r>
          </a:p>
          <a:p>
            <a:pPr>
              <a:lnSpc>
                <a:spcPct val="90000"/>
              </a:lnSpc>
            </a:pPr>
            <a:r>
              <a:rPr lang="en-US" altLang="en-US" sz="3200" dirty="0">
                <a:solidFill>
                  <a:srgbClr val="6C6463"/>
                </a:solidFill>
              </a:rPr>
              <a:t>The three aspects work together to enable data collection</a:t>
            </a:r>
            <a:br>
              <a:rPr lang="en-US" altLang="en-US" sz="3200" dirty="0">
                <a:solidFill>
                  <a:srgbClr val="6C6463"/>
                </a:solidFill>
              </a:rPr>
            </a:br>
            <a:endParaRPr lang="en-US" altLang="en-US" sz="3200" dirty="0">
              <a:solidFill>
                <a:srgbClr val="6C6463"/>
              </a:solidFill>
            </a:endParaRPr>
          </a:p>
          <a:p>
            <a:pPr marL="0" indent="0" eaLnBrk="1" hangingPunct="1">
              <a:lnSpc>
                <a:spcPct val="90000"/>
              </a:lnSpc>
              <a:buNone/>
            </a:pPr>
            <a:endParaRPr lang="en-US" altLang="en-US" sz="3200" dirty="0">
              <a:solidFill>
                <a:srgbClr val="6C6463"/>
              </a:solidFill>
            </a:endParaRPr>
          </a:p>
        </p:txBody>
      </p:sp>
      <p:sp>
        <p:nvSpPr>
          <p:cNvPr id="138" name="Date Placeholder 3">
            <a:extLst>
              <a:ext uri="{FF2B5EF4-FFF2-40B4-BE49-F238E27FC236}">
                <a16:creationId xmlns:a16="http://schemas.microsoft.com/office/drawing/2014/main" id="{A37FAC43-D06A-4699-B38D-ABA60980F0A9}"/>
              </a:ext>
            </a:extLst>
          </p:cNvPr>
          <p:cNvSpPr>
            <a:spLocks noGrp="1"/>
          </p:cNvSpPr>
          <p:nvPr>
            <p:ph type="dt" sz="half" idx="10"/>
          </p:nvPr>
        </p:nvSpPr>
        <p:spPr>
          <a:xfrm>
            <a:off x="203200" y="6423933"/>
            <a:ext cx="2844800" cy="214546"/>
          </a:xfrm>
        </p:spPr>
        <p:txBody>
          <a:bodyPr/>
          <a:lstStyle/>
          <a:p>
            <a:pPr>
              <a:spcAft>
                <a:spcPts val="600"/>
              </a:spcAft>
            </a:pPr>
            <a:fld id="{AB18E012-EC0C-1649-A039-CB178266D114}" type="datetime1">
              <a:rPr lang="en-US" sz="794" smtClean="0"/>
              <a:pPr>
                <a:spcAft>
                  <a:spcPts val="600"/>
                </a:spcAft>
              </a:pPr>
              <a:t>10/24/2019</a:t>
            </a:fld>
            <a:endParaRPr lang="en-US" sz="794"/>
          </a:p>
        </p:txBody>
      </p:sp>
      <p:sp>
        <p:nvSpPr>
          <p:cNvPr id="140" name="Footer Placeholder 4">
            <a:extLst>
              <a:ext uri="{FF2B5EF4-FFF2-40B4-BE49-F238E27FC236}">
                <a16:creationId xmlns:a16="http://schemas.microsoft.com/office/drawing/2014/main" id="{AB532C0E-11E5-4092-9191-CE469B6C8D76}"/>
              </a:ext>
            </a:extLst>
          </p:cNvPr>
          <p:cNvSpPr>
            <a:spLocks noGrp="1"/>
          </p:cNvSpPr>
          <p:nvPr>
            <p:ph type="ftr" sz="quarter" idx="11"/>
          </p:nvPr>
        </p:nvSpPr>
        <p:spPr>
          <a:xfrm>
            <a:off x="4165600" y="6423933"/>
            <a:ext cx="3860800" cy="214546"/>
          </a:xfrm>
        </p:spPr>
        <p:txBody>
          <a:bodyPr/>
          <a:lstStyle/>
          <a:p>
            <a:pPr>
              <a:spcAft>
                <a:spcPts val="600"/>
              </a:spcAft>
            </a:pPr>
            <a:r>
              <a:rPr lang="en-US" sz="794"/>
              <a:t>FOOTER GOES HERE</a:t>
            </a:r>
          </a:p>
        </p:txBody>
      </p:sp>
      <p:sp>
        <p:nvSpPr>
          <p:cNvPr id="142" name="Slide Number Placeholder 5">
            <a:extLst>
              <a:ext uri="{FF2B5EF4-FFF2-40B4-BE49-F238E27FC236}">
                <a16:creationId xmlns:a16="http://schemas.microsoft.com/office/drawing/2014/main" id="{6E7327BD-A9DD-40DE-92DD-C174332D3C58}"/>
              </a:ext>
            </a:extLst>
          </p:cNvPr>
          <p:cNvSpPr>
            <a:spLocks noGrp="1"/>
          </p:cNvSpPr>
          <p:nvPr>
            <p:ph type="sldNum" sz="quarter" idx="12"/>
          </p:nvPr>
        </p:nvSpPr>
        <p:spPr>
          <a:xfrm>
            <a:off x="9144000" y="6423933"/>
            <a:ext cx="2844800" cy="214546"/>
          </a:xfrm>
        </p:spPr>
        <p:txBody>
          <a:bodyPr/>
          <a:lstStyle/>
          <a:p>
            <a:pPr>
              <a:spcAft>
                <a:spcPts val="600"/>
              </a:spcAft>
            </a:pPr>
            <a:fld id="{42782948-4DBE-204D-AB9E-B65E067054AE}" type="slidenum">
              <a:rPr lang="en-US" sz="794" smtClean="0"/>
              <a:pPr>
                <a:spcAft>
                  <a:spcPts val="600"/>
                </a:spcAft>
              </a:pPr>
              <a:t>3</a:t>
            </a:fld>
            <a:endParaRPr lang="en-US" sz="794"/>
          </a:p>
        </p:txBody>
      </p:sp>
      <p:sp>
        <p:nvSpPr>
          <p:cNvPr id="212997" name="Title 5">
            <a:extLst>
              <a:ext uri="{FF2B5EF4-FFF2-40B4-BE49-F238E27FC236}">
                <a16:creationId xmlns:a16="http://schemas.microsoft.com/office/drawing/2014/main" id="{FF6AD8ED-30C3-4EB9-94CC-B5151E736510}"/>
              </a:ext>
            </a:extLst>
          </p:cNvPr>
          <p:cNvSpPr>
            <a:spLocks noGrp="1"/>
          </p:cNvSpPr>
          <p:nvPr>
            <p:ph type="title"/>
          </p:nvPr>
        </p:nvSpPr>
        <p:spPr>
          <a:xfrm>
            <a:off x="343305" y="502416"/>
            <a:ext cx="10363200" cy="839597"/>
          </a:xfrm>
          <a:prstGeom prst="rect">
            <a:avLst/>
          </a:prstGeom>
        </p:spPr>
        <p:txBody>
          <a:bodyPr anchor="b">
            <a:normAutofit/>
          </a:bodyPr>
          <a:lstStyle/>
          <a:p>
            <a:pPr eaLnBrk="1" hangingPunct="1">
              <a:lnSpc>
                <a:spcPct val="90000"/>
              </a:lnSpc>
            </a:pPr>
            <a:r>
              <a:rPr lang="en-US" altLang="en-US" sz="3600" b="1" dirty="0">
                <a:solidFill>
                  <a:srgbClr val="BA0C2F"/>
                </a:solidFill>
              </a:rPr>
              <a:t>What is SurveyCTO?</a:t>
            </a:r>
            <a:br>
              <a:rPr lang="en-US" altLang="en-US" sz="1700" b="1" dirty="0">
                <a:solidFill>
                  <a:srgbClr val="BA0C2F"/>
                </a:solidFill>
              </a:rPr>
            </a:br>
            <a:endParaRPr lang="en-US" altLang="en-US" sz="1700" b="1" dirty="0">
              <a:solidFill>
                <a:srgbClr val="BA0C2F"/>
              </a:solidFill>
            </a:endParaRPr>
          </a:p>
        </p:txBody>
      </p:sp>
      <p:sp>
        <p:nvSpPr>
          <p:cNvPr id="212994" name="Date Placeholder 2">
            <a:extLst>
              <a:ext uri="{FF2B5EF4-FFF2-40B4-BE49-F238E27FC236}">
                <a16:creationId xmlns:a16="http://schemas.microsoft.com/office/drawing/2014/main" id="{2513136E-70DE-4EB7-9A5D-46B9476CACF7}"/>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spcAft>
                <a:spcPts val="600"/>
              </a:spcAft>
            </a:pPr>
            <a:fld id="{14E71B6C-97BE-45E0-A037-5B4FCBA208BC}" type="datetime1">
              <a:rPr lang="en-US" altLang="en-US" sz="601">
                <a:solidFill>
                  <a:srgbClr val="6C6463"/>
                </a:solidFill>
                <a:latin typeface="Gill Sans MT" panose="020B0502020104020203" pitchFamily="34" charset="0"/>
              </a:rPr>
              <a:pPr defTabSz="604738">
                <a:spcAft>
                  <a:spcPts val="600"/>
                </a:spcAft>
              </a:pPr>
              <a:t>10/24/2019</a:t>
            </a:fld>
            <a:endParaRPr lang="en-US" altLang="en-US" sz="601">
              <a:solidFill>
                <a:srgbClr val="6C6463"/>
              </a:solidFill>
              <a:latin typeface="Gill Sans MT" panose="020B0502020104020203" pitchFamily="34" charset="0"/>
            </a:endParaRPr>
          </a:p>
        </p:txBody>
      </p:sp>
      <p:sp>
        <p:nvSpPr>
          <p:cNvPr id="212995" name="Footer Placeholder 3">
            <a:extLst>
              <a:ext uri="{FF2B5EF4-FFF2-40B4-BE49-F238E27FC236}">
                <a16:creationId xmlns:a16="http://schemas.microsoft.com/office/drawing/2014/main" id="{D52BBF8E-C47E-4DBD-8A8C-8DB10EB295E4}"/>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spcAft>
                <a:spcPts val="600"/>
              </a:spcAft>
            </a:pPr>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endParaRPr lang="en-US" altLang="en-US" sz="601">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212996" name="Slide Number Placeholder 4">
            <a:extLst>
              <a:ext uri="{FF2B5EF4-FFF2-40B4-BE49-F238E27FC236}">
                <a16:creationId xmlns:a16="http://schemas.microsoft.com/office/drawing/2014/main" id="{78FDDC91-C70B-4208-A692-C6CFB1B62B9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spcAft>
                <a:spcPts val="600"/>
              </a:spcAft>
            </a:pPr>
            <a:fld id="{E63F6943-86DA-4D38-943F-F1883F9A5F63}" type="slidenum">
              <a:rPr lang="en-US" altLang="en-US" sz="601">
                <a:solidFill>
                  <a:srgbClr val="6C6463"/>
                </a:solidFill>
                <a:latin typeface="Gill Sans MT" panose="020B0502020104020203" pitchFamily="34" charset="0"/>
              </a:rPr>
              <a:pPr defTabSz="604738">
                <a:spcAft>
                  <a:spcPts val="600"/>
                </a:spcAft>
              </a:pPr>
              <a:t>2</a:t>
            </a:fld>
            <a:endParaRPr lang="en-US" altLang="en-US" sz="601">
              <a:solidFill>
                <a:srgbClr val="6C6463"/>
              </a:solidFill>
              <a:latin typeface="Gill Sans MT" panose="020B0502020104020203" pitchFamily="34" charset="0"/>
            </a:endParaRPr>
          </a:p>
        </p:txBody>
      </p:sp>
    </p:spTree>
    <p:extLst>
      <p:ext uri="{BB962C8B-B14F-4D97-AF65-F5344CB8AC3E}">
        <p14:creationId xmlns:p14="http://schemas.microsoft.com/office/powerpoint/2010/main" val="14424675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id="{F5C10CCA-D283-4243-99A2-C7B564CB503F}"/>
              </a:ext>
            </a:extLst>
          </p:cNvPr>
          <p:cNvSpPr>
            <a:spLocks noGrp="1"/>
          </p:cNvSpPr>
          <p:nvPr>
            <p:ph idx="1"/>
          </p:nvPr>
        </p:nvSpPr>
        <p:spPr>
          <a:xfrm>
            <a:off x="264512" y="1101505"/>
            <a:ext cx="11684576" cy="5539916"/>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You can use whatever software/survey platform works best for you, but…</a:t>
            </a:r>
          </a:p>
          <a:p>
            <a:r>
              <a:rPr lang="en-US" altLang="en-US" sz="3174" dirty="0">
                <a:solidFill>
                  <a:schemeClr val="tx1"/>
                </a:solidFill>
                <a:latin typeface="Gill Sans MT" panose="020B0502020104020203" pitchFamily="34" charset="0"/>
                <a:cs typeface="Gill Sans MT" panose="020B0502020104020203" pitchFamily="34" charset="0"/>
              </a:rPr>
              <a:t>SurveyCTO provides good security at low cost.</a:t>
            </a:r>
          </a:p>
          <a:p>
            <a:r>
              <a:rPr lang="en-US" altLang="en-US" sz="3174" dirty="0">
                <a:solidFill>
                  <a:schemeClr val="tx1"/>
                </a:solidFill>
                <a:latin typeface="Gill Sans MT" panose="020B0502020104020203" pitchFamily="34" charset="0"/>
                <a:cs typeface="Gill Sans MT" panose="020B0502020104020203" pitchFamily="34" charset="0"/>
              </a:rPr>
              <a:t>The required functionality</a:t>
            </a:r>
          </a:p>
          <a:p>
            <a:pPr lvl="1"/>
            <a:r>
              <a:rPr lang="en-US" altLang="en-US" sz="3174" dirty="0">
                <a:solidFill>
                  <a:schemeClr val="tx1"/>
                </a:solidFill>
                <a:latin typeface="Gill Sans MT" panose="020B0502020104020203" pitchFamily="34" charset="0"/>
                <a:cs typeface="Gill Sans MT" panose="020B0502020104020203" pitchFamily="34" charset="0"/>
              </a:rPr>
              <a:t>Very stable</a:t>
            </a:r>
          </a:p>
          <a:p>
            <a:pPr lvl="1"/>
            <a:r>
              <a:rPr lang="en-US" altLang="en-US" sz="3174" dirty="0">
                <a:solidFill>
                  <a:schemeClr val="tx1"/>
                </a:solidFill>
                <a:latin typeface="Gill Sans MT" panose="020B0502020104020203" pitchFamily="34" charset="0"/>
                <a:cs typeface="Gill Sans MT" panose="020B0502020104020203" pitchFamily="34" charset="0"/>
              </a:rPr>
              <a:t>Compatible with Excel/Stata/Etc.</a:t>
            </a:r>
          </a:p>
          <a:p>
            <a:pPr lvl="1"/>
            <a:r>
              <a:rPr lang="en-US" altLang="en-US" sz="3174" dirty="0">
                <a:solidFill>
                  <a:schemeClr val="tx1"/>
                </a:solidFill>
                <a:latin typeface="Gill Sans MT" panose="020B0502020104020203" pitchFamily="34" charset="0"/>
                <a:cs typeface="Gill Sans MT" panose="020B0502020104020203" pitchFamily="34" charset="0"/>
              </a:rPr>
              <a:t>Limited range of formats for asking questions</a:t>
            </a:r>
          </a:p>
          <a:p>
            <a:r>
              <a:rPr lang="en-US" altLang="en-US" sz="3174" dirty="0">
                <a:solidFill>
                  <a:schemeClr val="tx1"/>
                </a:solidFill>
                <a:latin typeface="Gill Sans MT" panose="020B0502020104020203" pitchFamily="34" charset="0"/>
                <a:cs typeface="Gill Sans MT" panose="020B0502020104020203" pitchFamily="34" charset="0"/>
              </a:rPr>
              <a:t>NSCA 2.0 has pre-generated coding, etc. for SurveyCTO.</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0946" name="Date Placeholder 2">
            <a:extLst>
              <a:ext uri="{FF2B5EF4-FFF2-40B4-BE49-F238E27FC236}">
                <a16:creationId xmlns:a16="http://schemas.microsoft.com/office/drawing/2014/main"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id="{762DC4EE-2F2E-4503-993E-F66FD4729DA5}"/>
              </a:ext>
            </a:extLst>
          </p:cNvPr>
          <p:cNvSpPr>
            <a:spLocks noGrp="1"/>
          </p:cNvSpPr>
          <p:nvPr>
            <p:ph type="title"/>
          </p:nvPr>
        </p:nvSpPr>
        <p:spPr>
          <a:xfrm>
            <a:off x="1943100" y="10248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Why SurveyCTO?</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89303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id="{F5C10CCA-D283-4243-99A2-C7B564CB503F}"/>
              </a:ext>
            </a:extLst>
          </p:cNvPr>
          <p:cNvSpPr>
            <a:spLocks noGrp="1"/>
          </p:cNvSpPr>
          <p:nvPr>
            <p:ph idx="1"/>
          </p:nvPr>
        </p:nvSpPr>
        <p:spPr>
          <a:xfrm>
            <a:off x="264512" y="1101505"/>
            <a:ext cx="11684576" cy="5539916"/>
          </a:xfrm>
        </p:spPr>
        <p:txBody>
          <a:bodyPr/>
          <a:lstStyle/>
          <a:p>
            <a:r>
              <a:rPr lang="en-US" altLang="en-US" sz="3174" dirty="0">
                <a:solidFill>
                  <a:schemeClr val="tx1"/>
                </a:solidFill>
                <a:latin typeface="Gill Sans MT" panose="020B0502020104020203" pitchFamily="34" charset="0"/>
                <a:cs typeface="Gill Sans MT" panose="020B0502020104020203" pitchFamily="34" charset="0"/>
              </a:rPr>
              <a:t>Extensive work has gone into preparing the NSCA in SurveyCTO code</a:t>
            </a:r>
          </a:p>
          <a:p>
            <a:r>
              <a:rPr lang="en-US" altLang="en-US" sz="3174" dirty="0">
                <a:solidFill>
                  <a:schemeClr val="tx1"/>
                </a:solidFill>
                <a:latin typeface="Gill Sans MT" panose="020B0502020104020203" pitchFamily="34" charset="0"/>
                <a:cs typeface="Gill Sans MT" panose="020B0502020104020203" pitchFamily="34" charset="0"/>
              </a:rPr>
              <a:t>With minor (necessary) adjustments, the data collection forms can be deployed to tablets</a:t>
            </a:r>
            <a:br>
              <a:rPr lang="en-US" altLang="en-US" sz="3174" dirty="0">
                <a:solidFill>
                  <a:schemeClr val="tx1"/>
                </a:solidFill>
                <a:latin typeface="Gill Sans MT" panose="020B0502020104020203" pitchFamily="34" charset="0"/>
                <a:cs typeface="Gill Sans MT" panose="020B0502020104020203" pitchFamily="34" charset="0"/>
              </a:rPr>
            </a:br>
            <a:endParaRPr lang="en-US" altLang="en-US" sz="3174" dirty="0">
              <a:solidFill>
                <a:schemeClr val="tx1"/>
              </a:solidFill>
              <a:latin typeface="Gill Sans MT" panose="020B0502020104020203" pitchFamily="34" charset="0"/>
              <a:cs typeface="Gill Sans MT" panose="020B0502020104020203" pitchFamily="34" charset="0"/>
            </a:endParaRPr>
          </a:p>
          <a:p>
            <a:r>
              <a:rPr lang="en-US" altLang="en-US" sz="3174" dirty="0">
                <a:solidFill>
                  <a:schemeClr val="tx1"/>
                </a:solidFill>
                <a:latin typeface="Gill Sans MT" panose="020B0502020104020203" pitchFamily="34" charset="0"/>
                <a:cs typeface="Gill Sans MT" panose="020B0502020104020203" pitchFamily="34" charset="0"/>
              </a:rPr>
              <a:t>Re-coding the survey forms into another tool (ODK, </a:t>
            </a:r>
            <a:r>
              <a:rPr lang="en-US" altLang="en-US" sz="3174" dirty="0" err="1">
                <a:solidFill>
                  <a:schemeClr val="tx1"/>
                </a:solidFill>
                <a:latin typeface="Gill Sans MT" panose="020B0502020104020203" pitchFamily="34" charset="0"/>
                <a:cs typeface="Gill Sans MT" panose="020B0502020104020203" pitchFamily="34" charset="0"/>
              </a:rPr>
              <a:t>MagPI</a:t>
            </a:r>
            <a:r>
              <a:rPr lang="en-US" altLang="en-US" sz="3174" dirty="0">
                <a:solidFill>
                  <a:schemeClr val="tx1"/>
                </a:solidFill>
                <a:latin typeface="Gill Sans MT" panose="020B0502020104020203" pitchFamily="34" charset="0"/>
                <a:cs typeface="Gill Sans MT" panose="020B0502020104020203" pitchFamily="34" charset="0"/>
              </a:rPr>
              <a:t>, </a:t>
            </a:r>
            <a:r>
              <a:rPr lang="en-US" altLang="en-US" sz="3174" dirty="0" err="1">
                <a:solidFill>
                  <a:schemeClr val="tx1"/>
                </a:solidFill>
                <a:latin typeface="Gill Sans MT" panose="020B0502020104020203" pitchFamily="34" charset="0"/>
                <a:cs typeface="Gill Sans MT" panose="020B0502020104020203" pitchFamily="34" charset="0"/>
              </a:rPr>
              <a:t>etc</a:t>
            </a:r>
            <a:r>
              <a:rPr lang="en-US" altLang="en-US" sz="3174" dirty="0">
                <a:solidFill>
                  <a:schemeClr val="tx1"/>
                </a:solidFill>
                <a:latin typeface="Gill Sans MT" panose="020B0502020104020203" pitchFamily="34" charset="0"/>
                <a:cs typeface="Gill Sans MT" panose="020B0502020104020203" pitchFamily="34" charset="0"/>
              </a:rPr>
              <a:t>) is possible but would require significant time and effort</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0946" name="Date Placeholder 2">
            <a:extLst>
              <a:ext uri="{FF2B5EF4-FFF2-40B4-BE49-F238E27FC236}">
                <a16:creationId xmlns:a16="http://schemas.microsoft.com/office/drawing/2014/main"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id="{762DC4EE-2F2E-4503-993E-F66FD4729DA5}"/>
              </a:ext>
            </a:extLst>
          </p:cNvPr>
          <p:cNvSpPr>
            <a:spLocks noGrp="1"/>
          </p:cNvSpPr>
          <p:nvPr>
            <p:ph type="title"/>
          </p:nvPr>
        </p:nvSpPr>
        <p:spPr>
          <a:xfrm>
            <a:off x="1177290" y="216579"/>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Pre-Generated Coding for SurveyCTO</a:t>
            </a:r>
          </a:p>
        </p:txBody>
      </p:sp>
    </p:spTree>
    <p:extLst>
      <p:ext uri="{BB962C8B-B14F-4D97-AF65-F5344CB8AC3E}">
        <p14:creationId xmlns:p14="http://schemas.microsoft.com/office/powerpoint/2010/main" val="401300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154" name="Content Placeholder 1">
            <a:extLst>
              <a:ext uri="{FF2B5EF4-FFF2-40B4-BE49-F238E27FC236}">
                <a16:creationId xmlns:a16="http://schemas.microsoft.com/office/drawing/2014/main" id="{40CBB92A-1DDC-4155-8E99-FD110FEA6966}"/>
              </a:ext>
            </a:extLst>
          </p:cNvPr>
          <p:cNvSpPr>
            <a:spLocks noGrp="1"/>
          </p:cNvSpPr>
          <p:nvPr>
            <p:ph idx="1"/>
          </p:nvPr>
        </p:nvSpPr>
        <p:spPr>
          <a:xfrm>
            <a:off x="253711" y="1071512"/>
            <a:ext cx="11684578" cy="5896283"/>
          </a:xfrm>
        </p:spPr>
        <p:txBody>
          <a:bodyPr/>
          <a:lstStyle/>
          <a:p>
            <a:pPr marL="555150" indent="-453554">
              <a:buFont typeface="Arial" panose="020B0604020202020204" pitchFamily="34" charset="0"/>
              <a:buChar char="•"/>
            </a:pPr>
            <a:r>
              <a:rPr lang="en-US" altLang="en-US" sz="3174" dirty="0">
                <a:solidFill>
                  <a:schemeClr val="tx1"/>
                </a:solidFill>
                <a:latin typeface="Gill Sans MT" panose="020B0502020104020203" pitchFamily="34" charset="0"/>
                <a:cs typeface="Gill Sans MT" panose="020B0502020104020203" pitchFamily="34" charset="0"/>
              </a:rPr>
              <a:t>The Sample List, time period under assessment, and Tracer Commodities.</a:t>
            </a:r>
          </a:p>
          <a:p>
            <a:pPr marL="555150" indent="-453554">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Adapted for local language usage (e.g., ‘intermediate warehouse’)..</a:t>
            </a:r>
          </a:p>
          <a:p>
            <a:pPr marL="555150" indent="-453554">
              <a:buFont typeface="Wingdings" panose="05000000000000000000" pitchFamily="2" charset="2"/>
              <a:buChar char="ü"/>
            </a:pPr>
            <a:r>
              <a:rPr lang="en-US" altLang="en-US" sz="3174" u="sng" dirty="0">
                <a:solidFill>
                  <a:schemeClr val="tx1"/>
                </a:solidFill>
                <a:latin typeface="Gill Sans MT" panose="020B0502020104020203" pitchFamily="34" charset="0"/>
                <a:cs typeface="Gill Sans MT" panose="020B0502020104020203" pitchFamily="34" charset="0"/>
              </a:rPr>
              <a:t>May</a:t>
            </a:r>
            <a:r>
              <a:rPr lang="en-US" altLang="en-US" sz="3174" dirty="0">
                <a:solidFill>
                  <a:schemeClr val="tx1"/>
                </a:solidFill>
                <a:latin typeface="Gill Sans MT" panose="020B0502020104020203" pitchFamily="34" charset="0"/>
                <a:cs typeface="Gill Sans MT" panose="020B0502020104020203" pitchFamily="34" charset="0"/>
              </a:rPr>
              <a:t> need to change what modules / KPIs to include at different levels (select which optional KPIs to include)</a:t>
            </a:r>
            <a:endParaRPr lang="en-US" altLang="en-US" sz="3174" u="sng" dirty="0">
              <a:solidFill>
                <a:schemeClr val="tx1"/>
              </a:solidFill>
              <a:latin typeface="Gill Sans MT" panose="020B0502020104020203" pitchFamily="34" charset="0"/>
              <a:cs typeface="Gill Sans MT" panose="020B0502020104020203" pitchFamily="34" charset="0"/>
            </a:endParaRPr>
          </a:p>
          <a:p>
            <a:pPr marL="555150" indent="-453554">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Adding questions not recommended but can be done if a particular topic needs more depth in a particular assessment.</a:t>
            </a:r>
          </a:p>
          <a:p>
            <a:pPr marL="558779" indent="-457182"/>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5042" name="Date Placeholder 2">
            <a:extLst>
              <a:ext uri="{FF2B5EF4-FFF2-40B4-BE49-F238E27FC236}">
                <a16:creationId xmlns:a16="http://schemas.microsoft.com/office/drawing/2014/main" id="{309C8097-E177-4E27-8E1F-BEAEE45B07E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197E5F8A-963C-4F92-84C8-D52FA52485B2}"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15043" name="Footer Placeholder 3">
            <a:extLst>
              <a:ext uri="{FF2B5EF4-FFF2-40B4-BE49-F238E27FC236}">
                <a16:creationId xmlns:a16="http://schemas.microsoft.com/office/drawing/2014/main" id="{BD10C3DC-AFA7-4456-BAD8-10461D8C2181}"/>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5044" name="Slide Number Placeholder 4">
            <a:extLst>
              <a:ext uri="{FF2B5EF4-FFF2-40B4-BE49-F238E27FC236}">
                <a16:creationId xmlns:a16="http://schemas.microsoft.com/office/drawing/2014/main" id="{097A7559-F1CE-4041-A748-7DF60C0188A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F18EDCD-8AD6-493B-B2E0-FCD60244547C}"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215045" name="Title 5">
            <a:extLst>
              <a:ext uri="{FF2B5EF4-FFF2-40B4-BE49-F238E27FC236}">
                <a16:creationId xmlns:a16="http://schemas.microsoft.com/office/drawing/2014/main" id="{DEB75BBB-0FE6-47BF-8AD8-B831DC1E77E7}"/>
              </a:ext>
            </a:extLst>
          </p:cNvPr>
          <p:cNvSpPr>
            <a:spLocks noGrp="1"/>
          </p:cNvSpPr>
          <p:nvPr>
            <p:ph type="title"/>
          </p:nvPr>
        </p:nvSpPr>
        <p:spPr>
          <a:xfrm>
            <a:off x="-16266" y="-27663"/>
            <a:ext cx="12159737"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What will need to be adapted for each assessment</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340094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7089" name="Content Placeholder 1">
            <a:extLst>
              <a:ext uri="{FF2B5EF4-FFF2-40B4-BE49-F238E27FC236}">
                <a16:creationId xmlns:a16="http://schemas.microsoft.com/office/drawing/2014/main" id="{264FD2E7-B610-4871-874F-1679F678FF3E}"/>
              </a:ext>
            </a:extLst>
          </p:cNvPr>
          <p:cNvSpPr>
            <a:spLocks noGrp="1"/>
          </p:cNvSpPr>
          <p:nvPr>
            <p:ph idx="1"/>
          </p:nvPr>
        </p:nvSpPr>
        <p:spPr>
          <a:xfrm>
            <a:off x="226714" y="1120579"/>
            <a:ext cx="11738572" cy="5185290"/>
          </a:xfrm>
        </p:spPr>
        <p:txBody>
          <a:bodyPr/>
          <a:lstStyle/>
          <a:p>
            <a:pPr marL="0" indent="0">
              <a:buNone/>
            </a:pPr>
            <a:r>
              <a:rPr lang="en-US" altLang="en-US" sz="3174" dirty="0">
                <a:solidFill>
                  <a:schemeClr val="tx1"/>
                </a:solidFill>
                <a:latin typeface="Gill Sans MT" panose="020B0502020104020203" pitchFamily="34" charset="0"/>
                <a:cs typeface="Gill Sans MT" panose="020B0502020104020203" pitchFamily="34" charset="0"/>
              </a:rPr>
              <a:t>If you want to use the NSCA 2.0 Scoring templates, then don’t change:</a:t>
            </a:r>
          </a:p>
          <a:p>
            <a:r>
              <a:rPr lang="en-US" altLang="en-US" sz="3174" dirty="0">
                <a:solidFill>
                  <a:schemeClr val="tx1"/>
                </a:solidFill>
                <a:latin typeface="Gill Sans MT" panose="020B0502020104020203" pitchFamily="34" charset="0"/>
                <a:cs typeface="Gill Sans MT" panose="020B0502020104020203" pitchFamily="34" charset="0"/>
              </a:rPr>
              <a:t>Sequencing of the CMM questionnaire code</a:t>
            </a:r>
          </a:p>
          <a:p>
            <a:r>
              <a:rPr lang="en-US" altLang="en-US" sz="3174" dirty="0">
                <a:solidFill>
                  <a:schemeClr val="tx1"/>
                </a:solidFill>
                <a:latin typeface="Gill Sans MT" panose="020B0502020104020203" pitchFamily="34" charset="0"/>
                <a:cs typeface="Gill Sans MT" panose="020B0502020104020203" pitchFamily="34" charset="0"/>
              </a:rPr>
              <a:t>Question numbers </a:t>
            </a:r>
          </a:p>
          <a:p>
            <a:r>
              <a:rPr lang="en-US" altLang="en-US" sz="3174" dirty="0">
                <a:solidFill>
                  <a:schemeClr val="tx1"/>
                </a:solidFill>
                <a:latin typeface="Gill Sans MT" panose="020B0502020104020203" pitchFamily="34" charset="0"/>
                <a:cs typeface="Gill Sans MT" panose="020B0502020104020203" pitchFamily="34" charset="0"/>
              </a:rPr>
              <a:t>Core KPIs.</a:t>
            </a:r>
          </a:p>
          <a:p>
            <a:r>
              <a:rPr lang="en-US" altLang="en-US" sz="3174" dirty="0">
                <a:solidFill>
                  <a:schemeClr val="tx1"/>
                </a:solidFill>
                <a:latin typeface="Gill Sans MT" panose="020B0502020104020203" pitchFamily="34" charset="0"/>
                <a:cs typeface="Gill Sans MT" panose="020B0502020104020203" pitchFamily="34" charset="0"/>
              </a:rPr>
              <a:t>Essentially, items can only be added but the core assessment should stay intact</a:t>
            </a:r>
          </a:p>
          <a:p>
            <a:pPr eaLnBrk="1" hangingPunct="1"/>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7090" name="Date Placeholder 2">
            <a:extLst>
              <a:ext uri="{FF2B5EF4-FFF2-40B4-BE49-F238E27FC236}">
                <a16:creationId xmlns:a16="http://schemas.microsoft.com/office/drawing/2014/main" id="{62402E2E-FE2E-48B8-A7D0-6AD0EEDE9AE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46B6ED7-FD33-4A1A-8C42-B96A14376C89}"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17091" name="Footer Placeholder 3">
            <a:extLst>
              <a:ext uri="{FF2B5EF4-FFF2-40B4-BE49-F238E27FC236}">
                <a16:creationId xmlns:a16="http://schemas.microsoft.com/office/drawing/2014/main" id="{5AE7CD96-10A6-4793-96B9-050C8492854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7092" name="Slide Number Placeholder 4">
            <a:extLst>
              <a:ext uri="{FF2B5EF4-FFF2-40B4-BE49-F238E27FC236}">
                <a16:creationId xmlns:a16="http://schemas.microsoft.com/office/drawing/2014/main" id="{D93837B1-5372-4982-A4C4-43D16184A77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6A7F8B9-77E7-4A78-9C23-4662BBA0BCE9}"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217093" name="Title 5">
            <a:extLst>
              <a:ext uri="{FF2B5EF4-FFF2-40B4-BE49-F238E27FC236}">
                <a16:creationId xmlns:a16="http://schemas.microsoft.com/office/drawing/2014/main" id="{2A91FA0C-4CAC-4253-AFAA-F4D9A9BCFB45}"/>
              </a:ext>
            </a:extLst>
          </p:cNvPr>
          <p:cNvSpPr>
            <a:spLocks noGrp="1"/>
          </p:cNvSpPr>
          <p:nvPr>
            <p:ph type="title"/>
          </p:nvPr>
        </p:nvSpPr>
        <p:spPr>
          <a:xfrm>
            <a:off x="1991696" y="167277"/>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What not to change</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118931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9137" name="Date Placeholder 2">
            <a:extLst>
              <a:ext uri="{FF2B5EF4-FFF2-40B4-BE49-F238E27FC236}">
                <a16:creationId xmlns:a16="http://schemas.microsoft.com/office/drawing/2014/main" id="{68BE8C88-1816-48DD-A610-7A5C700F99E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8CE63CD-FF70-48D8-B0D7-5F54FEEB3EDE}"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19138" name="Footer Placeholder 3">
            <a:extLst>
              <a:ext uri="{FF2B5EF4-FFF2-40B4-BE49-F238E27FC236}">
                <a16:creationId xmlns:a16="http://schemas.microsoft.com/office/drawing/2014/main" id="{DEE28808-9226-4F48-A47D-3C15AF25DBB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9139" name="Slide Number Placeholder 4">
            <a:extLst>
              <a:ext uri="{FF2B5EF4-FFF2-40B4-BE49-F238E27FC236}">
                <a16:creationId xmlns:a16="http://schemas.microsoft.com/office/drawing/2014/main" id="{425124CD-5AF3-40C2-94D6-FE4D430F0CC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CEC53439-3B07-4EB3-BB5F-6508356C192A}" type="slidenum">
              <a:rPr lang="en-US" altLang="en-US" sz="601">
                <a:solidFill>
                  <a:srgbClr val="6C6463"/>
                </a:solidFill>
                <a:latin typeface="Gill Sans MT" panose="020B0502020104020203" pitchFamily="34" charset="0"/>
              </a:rPr>
              <a:pPr defTabSz="604738"/>
              <a:t>7</a:t>
            </a:fld>
            <a:endParaRPr lang="en-US" altLang="en-US" sz="601" dirty="0">
              <a:solidFill>
                <a:srgbClr val="6C6463"/>
              </a:solidFill>
              <a:latin typeface="Gill Sans MT" panose="020B0502020104020203" pitchFamily="34" charset="0"/>
            </a:endParaRPr>
          </a:p>
        </p:txBody>
      </p:sp>
      <p:sp>
        <p:nvSpPr>
          <p:cNvPr id="219140" name="Text Placeholder 1">
            <a:extLst>
              <a:ext uri="{FF2B5EF4-FFF2-40B4-BE49-F238E27FC236}">
                <a16:creationId xmlns:a16="http://schemas.microsoft.com/office/drawing/2014/main" id="{D981BCC1-4866-41A3-8A78-E05C9368DECD}"/>
              </a:ext>
            </a:extLst>
          </p:cNvPr>
          <p:cNvSpPr txBox="1">
            <a:spLocks/>
          </p:cNvSpPr>
          <p:nvPr/>
        </p:nvSpPr>
        <p:spPr bwMode="auto">
          <a:xfrm>
            <a:off x="406359" y="130307"/>
            <a:ext cx="6758748" cy="3298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b="1" dirty="0">
                <a:solidFill>
                  <a:srgbClr val="C00000"/>
                </a:solidFill>
                <a:cs typeface="Arial" panose="020B0604020202020204" pitchFamily="34" charset="0"/>
              </a:rPr>
              <a:t>Allows electronic (tablet or mobile phone) data collection</a:t>
            </a:r>
            <a:endParaRPr lang="en-US" altLang="en-US" sz="3174" dirty="0">
              <a:solidFill>
                <a:srgbClr val="C00000"/>
              </a:solidFill>
            </a:endParaRPr>
          </a:p>
        </p:txBody>
      </p:sp>
      <p:pic>
        <p:nvPicPr>
          <p:cNvPr id="219141" name="Picture 8">
            <a:extLst>
              <a:ext uri="{FF2B5EF4-FFF2-40B4-BE49-F238E27FC236}">
                <a16:creationId xmlns:a16="http://schemas.microsoft.com/office/drawing/2014/main" id="{32233FC5-EDBA-4B31-A008-9150591E98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1273" t="8562" r="6316" b="9332"/>
          <a:stretch>
            <a:fillRect/>
          </a:stretch>
        </p:blipFill>
        <p:spPr bwMode="auto">
          <a:xfrm>
            <a:off x="7498290" y="550243"/>
            <a:ext cx="4082171" cy="5757514"/>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9360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1185" name="Date Placeholder 2">
            <a:extLst>
              <a:ext uri="{FF2B5EF4-FFF2-40B4-BE49-F238E27FC236}">
                <a16:creationId xmlns:a16="http://schemas.microsoft.com/office/drawing/2014/main" id="{BCD86DE4-89B1-4E6D-9972-C69D4E738CB8}"/>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B28572A-76CC-4B28-840C-4BD27E4A5BD9}"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21186" name="Footer Placeholder 3">
            <a:extLst>
              <a:ext uri="{FF2B5EF4-FFF2-40B4-BE49-F238E27FC236}">
                <a16:creationId xmlns:a16="http://schemas.microsoft.com/office/drawing/2014/main" id="{DA50545A-F655-4755-9AC2-9BFC519A125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1187" name="Slide Number Placeholder 4">
            <a:extLst>
              <a:ext uri="{FF2B5EF4-FFF2-40B4-BE49-F238E27FC236}">
                <a16:creationId xmlns:a16="http://schemas.microsoft.com/office/drawing/2014/main" id="{30D08597-52FF-4467-AEB9-718D260664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20300DE-5FCD-4830-9F76-478A2F8C755B}" type="slidenum">
              <a:rPr lang="en-US" altLang="en-US" sz="601">
                <a:solidFill>
                  <a:srgbClr val="6C6463"/>
                </a:solidFill>
                <a:latin typeface="Gill Sans MT" panose="020B0502020104020203" pitchFamily="34" charset="0"/>
              </a:rPr>
              <a:pPr defTabSz="604738"/>
              <a:t>8</a:t>
            </a:fld>
            <a:endParaRPr lang="en-US" altLang="en-US" sz="601" dirty="0">
              <a:solidFill>
                <a:srgbClr val="6C6463"/>
              </a:solidFill>
              <a:latin typeface="Gill Sans MT" panose="020B0502020104020203" pitchFamily="34" charset="0"/>
            </a:endParaRPr>
          </a:p>
        </p:txBody>
      </p:sp>
      <p:sp>
        <p:nvSpPr>
          <p:cNvPr id="221188" name="Text Placeholder 1">
            <a:extLst>
              <a:ext uri="{FF2B5EF4-FFF2-40B4-BE49-F238E27FC236}">
                <a16:creationId xmlns:a16="http://schemas.microsoft.com/office/drawing/2014/main" id="{1E13C08C-E354-4BA7-99EA-8EC0C0602904}"/>
              </a:ext>
            </a:extLst>
          </p:cNvPr>
          <p:cNvSpPr txBox="1">
            <a:spLocks/>
          </p:cNvSpPr>
          <p:nvPr/>
        </p:nvSpPr>
        <p:spPr bwMode="auto">
          <a:xfrm>
            <a:off x="304223" y="186143"/>
            <a:ext cx="5301730" cy="3832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01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defTabSz="455613">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defTabSz="455613">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defTabSz="455613">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defTabSz="455613">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defTabSz="455613"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134386" defTabSz="602639">
              <a:spcAft>
                <a:spcPts val="1587"/>
              </a:spcAft>
              <a:buNone/>
            </a:pPr>
            <a:r>
              <a:rPr lang="en-US" altLang="en-US" sz="3174" b="1" dirty="0">
                <a:solidFill>
                  <a:srgbClr val="C00000"/>
                </a:solidFill>
                <a:cs typeface="Arial" panose="020B0604020202020204" pitchFamily="34" charset="0"/>
              </a:rPr>
              <a:t>Open the CTO Survey app to start the collecting data</a:t>
            </a:r>
            <a:endParaRPr lang="en-US" altLang="en-US" sz="3174" dirty="0">
              <a:solidFill>
                <a:srgbClr val="C00000"/>
              </a:solidFill>
            </a:endParaRPr>
          </a:p>
        </p:txBody>
      </p:sp>
      <p:sp>
        <p:nvSpPr>
          <p:cNvPr id="221189" name="Slide Number Placeholder 3">
            <a:extLst>
              <a:ext uri="{FF2B5EF4-FFF2-40B4-BE49-F238E27FC236}">
                <a16:creationId xmlns:a16="http://schemas.microsoft.com/office/drawing/2014/main" id="{A9A420FE-2895-434B-92D2-5B4E952CCF2D}"/>
              </a:ext>
            </a:extLst>
          </p:cNvPr>
          <p:cNvSpPr txBox="1">
            <a:spLocks noChangeArrowheads="1"/>
          </p:cNvSpPr>
          <p:nvPr/>
        </p:nvSpPr>
        <p:spPr bwMode="auto">
          <a:xfrm>
            <a:off x="8382000" y="4845522"/>
            <a:ext cx="2133600" cy="18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682625" indent="-2286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912813"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144588" indent="-230188">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1254125"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17113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1685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26257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082925"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lgn="r" defTabSz="604738">
              <a:spcAft>
                <a:spcPct val="0"/>
              </a:spcAft>
              <a:buNone/>
            </a:pPr>
            <a:fld id="{923B6A7F-5C1D-469A-8F28-33AE810852D2}" type="slidenum">
              <a:rPr lang="en-US" altLang="en-US" sz="601">
                <a:solidFill>
                  <a:srgbClr val="6C6463"/>
                </a:solidFill>
              </a:rPr>
              <a:pPr algn="r" defTabSz="604738">
                <a:spcAft>
                  <a:spcPct val="0"/>
                </a:spcAft>
                <a:buNone/>
              </a:pPr>
              <a:t>8</a:t>
            </a:fld>
            <a:endParaRPr lang="en-US" altLang="en-US" sz="601" dirty="0">
              <a:solidFill>
                <a:srgbClr val="6C6463"/>
              </a:solidFill>
            </a:endParaRPr>
          </a:p>
        </p:txBody>
      </p:sp>
      <p:pic>
        <p:nvPicPr>
          <p:cNvPr id="221190" name="Picture 13">
            <a:extLst>
              <a:ext uri="{FF2B5EF4-FFF2-40B4-BE49-F238E27FC236}">
                <a16:creationId xmlns:a16="http://schemas.microsoft.com/office/drawing/2014/main" id="{510BD9DD-0AB7-4E29-9DC0-63D960EE1C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30609" b="2"/>
          <a:stretch>
            <a:fillRect/>
          </a:stretch>
        </p:blipFill>
        <p:spPr bwMode="auto">
          <a:xfrm>
            <a:off x="6044791" y="186143"/>
            <a:ext cx="5842987" cy="6485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Oval 14">
            <a:extLst>
              <a:ext uri="{FF2B5EF4-FFF2-40B4-BE49-F238E27FC236}">
                <a16:creationId xmlns:a16="http://schemas.microsoft.com/office/drawing/2014/main" id="{689992B6-F2FD-4879-A4A1-E66EBA8610A4}"/>
              </a:ext>
            </a:extLst>
          </p:cNvPr>
          <p:cNvSpPr/>
          <p:nvPr/>
        </p:nvSpPr>
        <p:spPr>
          <a:xfrm>
            <a:off x="8915400" y="737382"/>
            <a:ext cx="1066801" cy="1295399"/>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75584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12599" y="896375"/>
            <a:ext cx="4508457" cy="7213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3233" name="Date Placeholder 2">
            <a:extLst>
              <a:ext uri="{FF2B5EF4-FFF2-40B4-BE49-F238E27FC236}">
                <a16:creationId xmlns:a16="http://schemas.microsoft.com/office/drawing/2014/main" id="{EC28BDDF-C631-4B59-B20F-9995D5271DF2}"/>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8C48176-C3C5-4DB4-AF67-7ADEC3B8FBB8}"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23234" name="Footer Placeholder 3">
            <a:extLst>
              <a:ext uri="{FF2B5EF4-FFF2-40B4-BE49-F238E27FC236}">
                <a16:creationId xmlns:a16="http://schemas.microsoft.com/office/drawing/2014/main" id="{7C542F4D-D08D-4259-BBAD-107A3008B74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23235" name="Slide Number Placeholder 4">
            <a:extLst>
              <a:ext uri="{FF2B5EF4-FFF2-40B4-BE49-F238E27FC236}">
                <a16:creationId xmlns:a16="http://schemas.microsoft.com/office/drawing/2014/main" id="{3B9364D1-3BB7-4575-8E99-253CEF29C35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7169A48-24D7-459C-9201-9B8F2ED10B08}" type="slidenum">
              <a:rPr lang="en-US" altLang="en-US" sz="601">
                <a:solidFill>
                  <a:srgbClr val="6C6463"/>
                </a:solidFill>
                <a:latin typeface="Gill Sans MT" panose="020B0502020104020203" pitchFamily="34" charset="0"/>
              </a:rPr>
              <a:pPr defTabSz="604738"/>
              <a:t>9</a:t>
            </a:fld>
            <a:endParaRPr lang="en-US" altLang="en-US" sz="601" dirty="0">
              <a:solidFill>
                <a:srgbClr val="6C6463"/>
              </a:solidFill>
              <a:latin typeface="Gill Sans MT" panose="020B0502020104020203" pitchFamily="34" charset="0"/>
            </a:endParaRPr>
          </a:p>
        </p:txBody>
      </p:sp>
      <p:sp>
        <p:nvSpPr>
          <p:cNvPr id="223236" name="Title 2">
            <a:extLst>
              <a:ext uri="{FF2B5EF4-FFF2-40B4-BE49-F238E27FC236}">
                <a16:creationId xmlns:a16="http://schemas.microsoft.com/office/drawing/2014/main" id="{1ADF9832-A4AC-4ECB-AD04-4A68EDCD3E0F}"/>
              </a:ext>
            </a:extLst>
          </p:cNvPr>
          <p:cNvSpPr>
            <a:spLocks noGrp="1"/>
          </p:cNvSpPr>
          <p:nvPr>
            <p:ph type="title"/>
          </p:nvPr>
        </p:nvSpPr>
        <p:spPr>
          <a:xfrm>
            <a:off x="1930359" y="99758"/>
            <a:ext cx="9781148" cy="580800"/>
          </a:xfrm>
        </p:spPr>
        <p:txBody>
          <a:bodyPr/>
          <a:lstStyle/>
          <a:p>
            <a:r>
              <a:rPr lang="en-US" altLang="en-US" b="1" dirty="0">
                <a:latin typeface="Gill Sans MT" panose="020B0502020104020203" pitchFamily="34" charset="0"/>
                <a:cs typeface="Arial" panose="020B0604020202020204" pitchFamily="34" charset="0"/>
              </a:rPr>
              <a:t>Select the appropriate form for the type of entity</a:t>
            </a:r>
            <a:endParaRPr lang="en-US" altLang="en-US" dirty="0">
              <a:latin typeface="Gill Sans MT" panose="020B0502020104020203" pitchFamily="34" charset="0"/>
              <a:cs typeface="Gill Sans MT" panose="020B0502020104020203" pitchFamily="34" charset="0"/>
            </a:endParaRPr>
          </a:p>
        </p:txBody>
      </p:sp>
      <p:pic>
        <p:nvPicPr>
          <p:cNvPr id="223238" name="Picture 15">
            <a:extLst>
              <a:ext uri="{FF2B5EF4-FFF2-40B4-BE49-F238E27FC236}">
                <a16:creationId xmlns:a16="http://schemas.microsoft.com/office/drawing/2014/main" id="{627FEE97-4479-4BEE-9A1C-A5817071B4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55386" y="896375"/>
            <a:ext cx="4722109" cy="99598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Oval 16">
            <a:extLst>
              <a:ext uri="{FF2B5EF4-FFF2-40B4-BE49-F238E27FC236}">
                <a16:creationId xmlns:a16="http://schemas.microsoft.com/office/drawing/2014/main" id="{F7B4F4FB-0FA1-44AC-9098-6AD5397A0D16}"/>
              </a:ext>
            </a:extLst>
          </p:cNvPr>
          <p:cNvSpPr/>
          <p:nvPr/>
        </p:nvSpPr>
        <p:spPr>
          <a:xfrm>
            <a:off x="7208633" y="1475533"/>
            <a:ext cx="2078288" cy="109917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8" name="Right Arrow 7">
            <a:extLst>
              <a:ext uri="{FF2B5EF4-FFF2-40B4-BE49-F238E27FC236}">
                <a16:creationId xmlns:a16="http://schemas.microsoft.com/office/drawing/2014/main" id="{1CFAF3B2-6614-4701-B4A7-7603398B69E1}"/>
              </a:ext>
            </a:extLst>
          </p:cNvPr>
          <p:cNvSpPr/>
          <p:nvPr/>
        </p:nvSpPr>
        <p:spPr>
          <a:xfrm>
            <a:off x="6023887" y="2486025"/>
            <a:ext cx="1288712" cy="942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
        <p:nvSpPr>
          <p:cNvPr id="19" name="Oval 18">
            <a:extLst>
              <a:ext uri="{FF2B5EF4-FFF2-40B4-BE49-F238E27FC236}">
                <a16:creationId xmlns:a16="http://schemas.microsoft.com/office/drawing/2014/main" id="{D4F626A9-5B60-42BA-BA4B-1F573D4BA44F}"/>
              </a:ext>
            </a:extLst>
          </p:cNvPr>
          <p:cNvSpPr/>
          <p:nvPr/>
        </p:nvSpPr>
        <p:spPr>
          <a:xfrm>
            <a:off x="2556542" y="2645768"/>
            <a:ext cx="2468563" cy="57235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dirty="0">
              <a:solidFill>
                <a:prstClr val="white"/>
              </a:solidFill>
              <a:latin typeface="Gill Sans MT"/>
            </a:endParaRPr>
          </a:p>
        </p:txBody>
      </p:sp>
    </p:spTree>
    <p:extLst>
      <p:ext uri="{BB962C8B-B14F-4D97-AF65-F5344CB8AC3E}">
        <p14:creationId xmlns:p14="http://schemas.microsoft.com/office/powerpoint/2010/main" val="239997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Lst>
  </p:timing>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34E53FB0-F292-4209-BC9E-3ABDE19B11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43D453-E2BC-40D6-8FE3-26536B61197B}">
  <ds:schemaRefs>
    <ds:schemaRef ds:uri="8d7096d6-fc66-4344-9e3f-2445529a09f6"/>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B0E8443C-5F4C-44C3-94EE-B1E3C2A5E620}">
  <ds:schemaRefs>
    <ds:schemaRef ds:uri="http://schemas.microsoft.com/sharepoint/v3/contenttype/forms"/>
  </ds:schemaRefs>
</ds:datastoreItem>
</file>

<file path=customXml/itemProps4.xml><?xml version="1.0" encoding="utf-8"?>
<ds:datastoreItem xmlns:ds="http://schemas.openxmlformats.org/officeDocument/2006/customXml" ds:itemID="{E15AE094-A9F7-4322-9EDC-0323BE423E1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14</TotalTime>
  <Words>2693</Words>
  <Application>Microsoft Office PowerPoint</Application>
  <PresentationFormat>Widescreen</PresentationFormat>
  <Paragraphs>135</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Gill Sans MT</vt:lpstr>
      <vt:lpstr>Times</vt:lpstr>
      <vt:lpstr>Wingdings</vt:lpstr>
      <vt:lpstr>1_16.9-Template_12.7.2016</vt:lpstr>
      <vt:lpstr>PowerPoint Presentation</vt:lpstr>
      <vt:lpstr>What is SurveyCTO? </vt:lpstr>
      <vt:lpstr>Why SurveyCTO? </vt:lpstr>
      <vt:lpstr>Pre-Generated Coding for SurveyCTO</vt:lpstr>
      <vt:lpstr>What will need to be adapted for each assessment </vt:lpstr>
      <vt:lpstr>What not to change </vt:lpstr>
      <vt:lpstr>PowerPoint Presentation</vt:lpstr>
      <vt:lpstr>PowerPoint Presentation</vt:lpstr>
      <vt:lpstr>Select the appropriate form for the type of entity</vt:lpstr>
      <vt:lpstr>Once you selected the form, drag your finger to THE RIGHT to start entering data in the tablet. You can go back at any time by swiping left. </vt:lpstr>
      <vt:lpstr>Different question types</vt:lpstr>
      <vt:lpstr>When the questionnaire and interview is completed, press the  “SAVE AND QUIT” button</vt:lpstr>
      <vt:lpstr>Changes can be made by clicking on “EDIT SAVED FORM”</vt:lpstr>
      <vt:lpstr>Once the form is saved, click on the “SEND FINALIZED FORM.” Select the form to be submitted, and press on “SEND THE SELECTION”</vt:lpstr>
      <vt:lpstr>Please note that submission of the data requires an internet connection.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Arthur Ostrega</dc:creator>
  <cp:lastModifiedBy>Arthur Ostrega</cp:lastModifiedBy>
  <cp:revision>1</cp:revision>
  <dcterms:created xsi:type="dcterms:W3CDTF">2019-10-24T18:04:05Z</dcterms:created>
  <dcterms:modified xsi:type="dcterms:W3CDTF">2019-10-24T18:19:04Z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Document Type">
    <vt:lpwstr/>
  </property>
  <property fmtid="{D5CDD505-2E9C-101B-9397-08002B2CF9AE}" pid="3" name="MediaServiceImageTags">
    <vt:lpwstr/>
  </property>
  <property fmtid="{D5CDD505-2E9C-101B-9397-08002B2CF9AE}" pid="4" name="ContentTypeId">
    <vt:lpwstr>0x0101008DA58B5CA681664FAB24816C56F41085020073CD9A2FDE83D74A8AE87C5E6F6E6916</vt:lpwstr>
  </property>
  <property fmtid="{D5CDD505-2E9C-101B-9397-08002B2CF9AE}" pid="5" name="lcf76f155ced4ddcb4097134ff3c332f">
    <vt:lpwstr/>
  </property>
</Properties>
</file>