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8.xml" ContentType="application/vnd.openxmlformats-officedocument.presentationml.slide+xml"/>
  <Override PartName="/ppt/slides/slide16.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7.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18.xml" ContentType="application/vnd.openxmlformats-officedocument.presentationml.slide+xml"/>
  <Override PartName="/ppt/slides/slide15.xml" ContentType="application/vnd.openxmlformats-officedocument.presentationml.slide+xml"/>
  <Override PartName="/ppt/slides/slide17.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notesMasterIdLst>
    <p:notesMasterId r:id="rId20"/>
  </p:notesMasterIdLst>
  <p:sldIdLst>
    <p:sldId id="260" r:id="rId2"/>
    <p:sldId id="452" r:id="rId3"/>
    <p:sldId id="461" r:id="rId4"/>
    <p:sldId id="455" r:id="rId5"/>
    <p:sldId id="454" r:id="rId6"/>
    <p:sldId id="463" r:id="rId7"/>
    <p:sldId id="462" r:id="rId8"/>
    <p:sldId id="465" r:id="rId9"/>
    <p:sldId id="464" r:id="rId10"/>
    <p:sldId id="469" r:id="rId11"/>
    <p:sldId id="456" r:id="rId12"/>
    <p:sldId id="467" r:id="rId13"/>
    <p:sldId id="468" r:id="rId14"/>
    <p:sldId id="466" r:id="rId15"/>
    <p:sldId id="457" r:id="rId16"/>
    <p:sldId id="458" r:id="rId17"/>
    <p:sldId id="459" r:id="rId18"/>
    <p:sldId id="460"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1195" autoAdjust="0"/>
  </p:normalViewPr>
  <p:slideViewPr>
    <p:cSldViewPr snapToGrid="0">
      <p:cViewPr varScale="1">
        <p:scale>
          <a:sx n="69" d="100"/>
          <a:sy n="69" d="100"/>
        </p:scale>
        <p:origin x="-67" y="-12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ustomXml" Target="../customXml/item2.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28" Type="http://schemas.openxmlformats.org/officeDocument/2006/relationships/customXml" Target="../customXml/item4.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11/4/2019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40964" name="Slide Number Placeholder 3">
            <a:extLst>
              <a:ext uri="{FF2B5EF4-FFF2-40B4-BE49-F238E27FC236}">
                <a16:creationId xmlns=""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872BA43-7AC7-4C85-A475-09DD78EA8C9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1701398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13</a:t>
            </a:fld>
            <a:endParaRPr lang="en-US" dirty="0"/>
          </a:p>
        </p:txBody>
      </p:sp>
    </p:spTree>
    <p:extLst>
      <p:ext uri="{BB962C8B-B14F-4D97-AF65-F5344CB8AC3E}">
        <p14:creationId xmlns:p14="http://schemas.microsoft.com/office/powerpoint/2010/main" val="26154491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frequency questions</a:t>
            </a:r>
            <a:r>
              <a:rPr lang="en-US" baseline="0" dirty="0"/>
              <a:t> are not scored at being State of the Art for more frequent answers. This is dependent on the context of the question.</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907093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CMM is the second component of the NSCA. It assesses</a:t>
            </a:r>
            <a:r>
              <a:rPr lang="en-US" baseline="0" dirty="0"/>
              <a:t> the capabilities and infrastructure present within in the supply chain. </a:t>
            </a:r>
            <a:r>
              <a:rPr lang="en-US" dirty="0"/>
              <a:t>When</a:t>
            </a:r>
            <a:r>
              <a:rPr lang="en-US" baseline="0" dirty="0"/>
              <a:t> contacting the facility ahead of time ask to see various documents (lists available). Walk through the documents and have the facility staff show you were things are. It is informative if the head of the facility (or warehouse) says there are SOPs and guidelines, but is unable to produce them. This indicates that although they exist they are not being used.</a:t>
            </a:r>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3</a:t>
            </a:fld>
            <a:endParaRPr lang="en-US" dirty="0"/>
          </a:p>
        </p:txBody>
      </p:sp>
    </p:spTree>
    <p:extLst>
      <p:ext uri="{BB962C8B-B14F-4D97-AF65-F5344CB8AC3E}">
        <p14:creationId xmlns:p14="http://schemas.microsoft.com/office/powerpoint/2010/main" val="2615449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landscape</a:t>
            </a:r>
            <a:r>
              <a:rPr lang="en-US" baseline="0" dirty="0"/>
              <a:t> analysis was conducted in conjunction with the UNC Chapel Hill Business School. The previous iteration of the NSCA had 5 levels of supply chain maturity. The current version (NSCA 2.0) is scored on 4 levels.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99633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More on scoring in the next sessions</a:t>
            </a:r>
          </a:p>
          <a:p>
            <a:endParaRPr lang="en-US" baseline="0" dirty="0" smtClean="0"/>
          </a:p>
          <a:p>
            <a:r>
              <a:rPr lang="en-US" baseline="0" dirty="0" smtClean="0"/>
              <a:t>Important </a:t>
            </a:r>
            <a:r>
              <a:rPr lang="en-US" baseline="0" dirty="0"/>
              <a:t>points-</a:t>
            </a:r>
          </a:p>
          <a:p>
            <a:pPr marL="228600" indent="-228600">
              <a:buAutoNum type="arabicPeriod"/>
            </a:pPr>
            <a:r>
              <a:rPr lang="en-US" baseline="0" dirty="0"/>
              <a:t>Overview of scoring- what are the four categories and why is scoring important </a:t>
            </a:r>
          </a:p>
          <a:p>
            <a:pPr marL="228600" indent="-228600">
              <a:buAutoNum type="arabicPeriod"/>
            </a:pPr>
            <a:r>
              <a:rPr lang="en-US" baseline="0" dirty="0"/>
              <a:t>What makes this version so effective -Not just a single categorization – </a:t>
            </a:r>
          </a:p>
          <a:p>
            <a:pPr marL="228600" indent="-228600">
              <a:buAutoNum type="arabicPeriod"/>
            </a:pPr>
            <a:r>
              <a:rPr lang="en-US" baseline="0" dirty="0"/>
              <a:t>Two different ways to reach an overall “basic” score</a:t>
            </a:r>
          </a:p>
          <a:p>
            <a:pPr marL="685800" lvl="1" indent="-228600">
              <a:buAutoNum type="arabicPeriod"/>
            </a:pPr>
            <a:r>
              <a:rPr lang="en-US" baseline="0" dirty="0"/>
              <a:t>All basic capabilities</a:t>
            </a:r>
          </a:p>
          <a:p>
            <a:pPr marL="685800" lvl="1" indent="-228600">
              <a:buAutoNum type="arabicPeriod"/>
            </a:pPr>
            <a:r>
              <a:rPr lang="en-US" baseline="0" dirty="0"/>
              <a:t>Mix of basic w/some gaps and some intermediate </a:t>
            </a:r>
          </a:p>
          <a:p>
            <a:pPr marL="0" lvl="0" indent="0">
              <a:buNone/>
            </a:pPr>
            <a:r>
              <a:rPr lang="en-US" baseline="0" dirty="0"/>
              <a:t>The maximum score of 100% is made up of basic (50%), intermediate (30%), advanced (15%) and state of the art (5%) capabilities. Something that is considered a basic element at the central level could be considered advanced at a lower level of the health system.</a:t>
            </a:r>
          </a:p>
          <a:p>
            <a:pPr marL="0" lvl="0" indent="0">
              <a:buNone/>
            </a:pPr>
            <a:r>
              <a:rPr lang="en-US" baseline="0" dirty="0"/>
              <a:t>More detail on maturity model to be included in training as additional slides</a:t>
            </a:r>
          </a:p>
          <a:p>
            <a:r>
              <a:rPr lang="en-US" dirty="0"/>
              <a:t>Discuss different ways of looking at maturity scores.</a:t>
            </a:r>
          </a:p>
          <a:p>
            <a:pPr lvl="1"/>
            <a:r>
              <a:rPr lang="en-US" dirty="0"/>
              <a:t>Overall level </a:t>
            </a:r>
          </a:p>
          <a:p>
            <a:pPr lvl="1"/>
            <a:r>
              <a:rPr lang="en-US" dirty="0"/>
              <a:t>What score is sufficiently basic  </a:t>
            </a:r>
          </a:p>
          <a:p>
            <a:pPr lvl="1"/>
            <a:r>
              <a:rPr lang="en-US" dirty="0"/>
              <a:t>Variability between sites</a:t>
            </a:r>
          </a:p>
          <a:p>
            <a:pPr lvl="1"/>
            <a:r>
              <a:rPr lang="en-US" dirty="0"/>
              <a:t>No bright lines-…</a:t>
            </a:r>
          </a:p>
          <a:p>
            <a:pPr lvl="1"/>
            <a:r>
              <a:rPr lang="en-US" dirty="0"/>
              <a:t>Situation where could be gaps in basic maturity and some advanced capabilities in the same function </a:t>
            </a:r>
          </a:p>
          <a:p>
            <a:pPr lvl="0"/>
            <a:r>
              <a:rPr lang="en-US" dirty="0"/>
              <a:t>ERP=Enterprise</a:t>
            </a:r>
            <a:r>
              <a:rPr lang="en-US" baseline="0" dirty="0"/>
              <a:t> Resource Planning</a:t>
            </a:r>
            <a:endParaRPr lang="en-US" dirty="0"/>
          </a:p>
          <a:p>
            <a:pPr marL="0" lvl="0" indent="0">
              <a:buNone/>
            </a:pPr>
            <a:endParaRPr lang="en-US" baseline="0" dirty="0"/>
          </a:p>
          <a:p>
            <a:pPr marL="0" lvl="0" indent="0">
              <a:buNone/>
            </a:pPr>
            <a:endParaRPr lang="en-US" baseline="0" dirty="0"/>
          </a:p>
        </p:txBody>
      </p:sp>
      <p:sp>
        <p:nvSpPr>
          <p:cNvPr id="4" name="Slide Number Placeholder 3"/>
          <p:cNvSpPr>
            <a:spLocks noGrp="1"/>
          </p:cNvSpPr>
          <p:nvPr>
            <p:ph type="sldNum" sz="quarter" idx="10"/>
          </p:nvPr>
        </p:nvSpPr>
        <p:spPr/>
        <p:txBody>
          <a:bodyPr/>
          <a:lstStyle/>
          <a:p>
            <a:fld id="{950B9C52-E2F9-4229-A752-FF3A322C8BC5}" type="slidenum">
              <a:rPr lang="en-US" smtClean="0"/>
              <a:t>7</a:t>
            </a:fld>
            <a:endParaRPr lang="en-US" dirty="0"/>
          </a:p>
        </p:txBody>
      </p:sp>
    </p:spTree>
    <p:extLst>
      <p:ext uri="{BB962C8B-B14F-4D97-AF65-F5344CB8AC3E}">
        <p14:creationId xmlns:p14="http://schemas.microsoft.com/office/powerpoint/2010/main" val="22163903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CMM is the second component of the NSCA. It assesses</a:t>
            </a:r>
            <a:r>
              <a:rPr lang="en-US" baseline="0" dirty="0"/>
              <a:t> the capabilities and infrastructure present within in the supply chain. </a:t>
            </a:r>
            <a:r>
              <a:rPr lang="en-US" dirty="0"/>
              <a:t>When</a:t>
            </a:r>
            <a:r>
              <a:rPr lang="en-US" baseline="0" dirty="0"/>
              <a:t> contacting the facility ahead of time ask to see various documents (lists available). Walk through the documents and have the facility staff show you were things are. It is informative if the head of the facility (or warehouse) says there are SOPs and guidelines, but is unable to produce them. This indicates that although they exist they are not being used.</a:t>
            </a:r>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8</a:t>
            </a:fld>
            <a:endParaRPr lang="en-US" dirty="0"/>
          </a:p>
        </p:txBody>
      </p:sp>
    </p:spTree>
    <p:extLst>
      <p:ext uri="{BB962C8B-B14F-4D97-AF65-F5344CB8AC3E}">
        <p14:creationId xmlns:p14="http://schemas.microsoft.com/office/powerpoint/2010/main" val="26154491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CMM is the second component of the NSCA. It assesses</a:t>
            </a:r>
            <a:r>
              <a:rPr lang="en-US" baseline="0" dirty="0"/>
              <a:t> the capabilities and infrastructure present within in the supply chain. </a:t>
            </a:r>
            <a:r>
              <a:rPr lang="en-US" dirty="0"/>
              <a:t>When</a:t>
            </a:r>
            <a:r>
              <a:rPr lang="en-US" baseline="0" dirty="0"/>
              <a:t> contacting the facility ahead of time ask to see various documents (lists available). Walk through the documents and have the facility staff show you were things are. It is informative if the head of the facility (or warehouse) says there are SOPs and guidelines, but is unable to produce them. This indicates that although they exist they are not being used.</a:t>
            </a:r>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9</a:t>
            </a:fld>
            <a:endParaRPr lang="en-US" dirty="0"/>
          </a:p>
        </p:txBody>
      </p:sp>
    </p:spTree>
    <p:extLst>
      <p:ext uri="{BB962C8B-B14F-4D97-AF65-F5344CB8AC3E}">
        <p14:creationId xmlns:p14="http://schemas.microsoft.com/office/powerpoint/2010/main" val="26154491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CMM is the second component of the NSCA. It assesses</a:t>
            </a:r>
            <a:r>
              <a:rPr lang="en-US" baseline="0" dirty="0"/>
              <a:t> the capabilities and infrastructure present within in the supply chain. </a:t>
            </a:r>
            <a:r>
              <a:rPr lang="en-US" dirty="0"/>
              <a:t>When</a:t>
            </a:r>
            <a:r>
              <a:rPr lang="en-US" baseline="0" dirty="0"/>
              <a:t> contacting the facility ahead of time ask to see various documents (lists available). Walk through the documents and have the facility staff show you were things are. It is informative if the head of the facility (or warehouse) says there are SOPs and guidelines, but is unable to produce them. This indicates that although they exist they are not being used.</a:t>
            </a:r>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10</a:t>
            </a:fld>
            <a:endParaRPr lang="en-US" dirty="0"/>
          </a:p>
        </p:txBody>
      </p:sp>
    </p:spTree>
    <p:extLst>
      <p:ext uri="{BB962C8B-B14F-4D97-AF65-F5344CB8AC3E}">
        <p14:creationId xmlns:p14="http://schemas.microsoft.com/office/powerpoint/2010/main" val="26154491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NSCA was</a:t>
            </a:r>
            <a:r>
              <a:rPr lang="en-US" baseline="0" dirty="0"/>
              <a:t> extensively reviewed by these organizations who had been involved with the NSCA or have a stake in in-country supply chain assessments.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86940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50B9C52-E2F9-4229-A752-FF3A322C8BC5}" type="slidenum">
              <a:rPr lang="en-US" smtClean="0"/>
              <a:t>12</a:t>
            </a:fld>
            <a:endParaRPr lang="en-US" dirty="0"/>
          </a:p>
        </p:txBody>
      </p:sp>
    </p:spTree>
    <p:extLst>
      <p:ext uri="{BB962C8B-B14F-4D97-AF65-F5344CB8AC3E}">
        <p14:creationId xmlns:p14="http://schemas.microsoft.com/office/powerpoint/2010/main" val="2615449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D43D48-BA6D-044B-863E-6AA2EE913DA4}" type="datetimeFigureOut">
              <a:rPr lang="en-US" smtClean="0"/>
              <a:t>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025302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679211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5137066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11/4/2019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812237"/>
            <a:ext cx="10363200" cy="701731"/>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632781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3_Red/Gray 1 Content">
  <p:cSld name="3_Red/Gray 1 Content">
    <p:bg>
      <p:bgPr>
        <a:solidFill>
          <a:schemeClr val="lt1"/>
        </a:solidFill>
        <a:effectLst/>
      </p:bgPr>
    </p:bg>
    <p:spTree>
      <p:nvGrpSpPr>
        <p:cNvPr id="1" name="Shape 137"/>
        <p:cNvGrpSpPr/>
        <p:nvPr/>
      </p:nvGrpSpPr>
      <p:grpSpPr>
        <a:xfrm>
          <a:off x="0" y="0"/>
          <a:ext cx="0" cy="0"/>
          <a:chOff x="0" y="0"/>
          <a:chExt cx="0" cy="0"/>
        </a:xfrm>
      </p:grpSpPr>
      <p:sp>
        <p:nvSpPr>
          <p:cNvPr id="138" name="Shape 138"/>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39" name="Shape 139"/>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40" name="Shape 140"/>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27839054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2_Red/Gray 1 Content">
  <p:cSld name="2_Red/Gray 1 Content">
    <p:bg>
      <p:bgPr>
        <a:solidFill>
          <a:srgbClr val="E7E7E5"/>
        </a:solidFill>
        <a:effectLst/>
      </p:bgPr>
    </p:bg>
    <p:spTree>
      <p:nvGrpSpPr>
        <p:cNvPr id="1" name="Shape 108"/>
        <p:cNvGrpSpPr/>
        <p:nvPr/>
      </p:nvGrpSpPr>
      <p:grpSpPr>
        <a:xfrm>
          <a:off x="0" y="0"/>
          <a:ext cx="0" cy="0"/>
          <a:chOff x="0" y="0"/>
          <a:chExt cx="0" cy="0"/>
        </a:xfrm>
      </p:grpSpPr>
      <p:sp>
        <p:nvSpPr>
          <p:cNvPr id="109" name="Shape 109"/>
          <p:cNvSpPr txBox="1">
            <a:spLocks noGrp="1"/>
          </p:cNvSpPr>
          <p:nvPr>
            <p:ph type="sldNum" idx="12"/>
          </p:nvPr>
        </p:nvSpPr>
        <p:spPr>
          <a:xfrm>
            <a:off x="9144000" y="6406192"/>
            <a:ext cx="2844800" cy="24602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10" name="Shape 110"/>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11" name="Shape 111"/>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31959776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Red/Gray Title Only">
  <p:cSld name="Red/Gray Title Only">
    <p:bg>
      <p:bgPr>
        <a:solidFill>
          <a:srgbClr val="E7E7E5"/>
        </a:solidFill>
        <a:effectLst/>
      </p:bgPr>
    </p:bg>
    <p:spTree>
      <p:nvGrpSpPr>
        <p:cNvPr id="1" name="Shape 64"/>
        <p:cNvGrpSpPr/>
        <p:nvPr/>
      </p:nvGrpSpPr>
      <p:grpSpPr>
        <a:xfrm>
          <a:off x="0" y="0"/>
          <a:ext cx="0" cy="0"/>
          <a:chOff x="0" y="0"/>
          <a:chExt cx="0" cy="0"/>
        </a:xfrm>
      </p:grpSpPr>
      <p:sp>
        <p:nvSpPr>
          <p:cNvPr id="65" name="Shape 65"/>
          <p:cNvSpPr>
            <a:spLocks noGrp="1"/>
          </p:cNvSpPr>
          <p:nvPr>
            <p:ph type="pic" idx="2"/>
          </p:nvPr>
        </p:nvSpPr>
        <p:spPr>
          <a:xfrm>
            <a:off x="203200" y="203682"/>
            <a:ext cx="5892800" cy="6450634"/>
          </a:xfrm>
          <a:prstGeom prst="rect">
            <a:avLst/>
          </a:prstGeom>
          <a:solidFill>
            <a:schemeClr val="lt1"/>
          </a:solidFill>
          <a:ln>
            <a:noFill/>
          </a:ln>
        </p:spPr>
        <p:txBody>
          <a:bodyPr spcFirstLastPara="1" wrap="square" lIns="91425" tIns="91425" rIns="91425" bIns="91425" anchor="t" anchorCtr="0"/>
          <a:lstStyle>
            <a:lvl1pPr marL="0" marR="0" lvl="0" indent="0" algn="l" rtl="0">
              <a:lnSpc>
                <a:spcPct val="100000"/>
              </a:lnSpc>
              <a:spcBef>
                <a:spcPts val="317"/>
              </a:spcBef>
              <a:spcAft>
                <a:spcPts val="0"/>
              </a:spcAft>
              <a:buClr>
                <a:srgbClr val="6C6463"/>
              </a:buClr>
              <a:buSzPts val="1000"/>
              <a:buNone/>
              <a:defRPr sz="1323" b="0" i="0" u="none" strike="noStrike" cap="none">
                <a:solidFill>
                  <a:srgbClr val="6C6463"/>
                </a:solidFill>
              </a:defRPr>
            </a:lvl1pPr>
            <a:lvl2pPr marL="905009" marR="0" lvl="1" indent="-266672" algn="l" rtl="0">
              <a:spcBef>
                <a:spcPts val="0"/>
              </a:spcBef>
              <a:spcAft>
                <a:spcPts val="0"/>
              </a:spcAft>
              <a:buClr>
                <a:srgbClr val="6C6463"/>
              </a:buClr>
              <a:buSzPts val="1000"/>
              <a:buChar char="–"/>
              <a:defRPr sz="1323" b="0" i="0" u="none" strike="noStrike" cap="none">
                <a:solidFill>
                  <a:srgbClr val="6C6463"/>
                </a:solidFill>
              </a:defRPr>
            </a:lvl2pPr>
            <a:lvl3pPr marL="1209477" marR="0" lvl="2" indent="-251974" algn="l" rtl="0">
              <a:spcBef>
                <a:spcPts val="1058"/>
              </a:spcBef>
              <a:spcAft>
                <a:spcPts val="0"/>
              </a:spcAft>
              <a:buClr>
                <a:srgbClr val="6C6463"/>
              </a:buClr>
              <a:buSzPts val="1000"/>
              <a:buChar char="•"/>
              <a:defRPr sz="1323" b="0" i="0" u="none" strike="noStrike" cap="none">
                <a:solidFill>
                  <a:srgbClr val="6C6463"/>
                </a:solidFill>
              </a:defRPr>
            </a:lvl3pPr>
            <a:lvl4pPr marL="1516046" marR="0" lvl="3" indent="-256174" algn="l" rtl="0">
              <a:spcBef>
                <a:spcPts val="423"/>
              </a:spcBef>
              <a:spcAft>
                <a:spcPts val="0"/>
              </a:spcAft>
              <a:buClr>
                <a:srgbClr val="6C6463"/>
              </a:buClr>
              <a:buSzPts val="1000"/>
              <a:buChar char="–"/>
              <a:defRPr sz="1323" b="0" i="0" u="none" strike="noStrike" cap="none">
                <a:solidFill>
                  <a:srgbClr val="6C6463"/>
                </a:solidFill>
              </a:defRPr>
            </a:lvl4pPr>
            <a:lvl5pPr marL="1660932" marR="0" lvl="4" indent="-283470" algn="l" rtl="0">
              <a:spcBef>
                <a:spcPts val="370"/>
              </a:spcBef>
              <a:spcAft>
                <a:spcPts val="0"/>
              </a:spcAft>
              <a:buClr>
                <a:srgbClr val="6C6463"/>
              </a:buClr>
              <a:buSzPts val="1000"/>
              <a:buChar char="»"/>
              <a:defRPr sz="1323" b="0" i="0" u="none" strike="noStrike" cap="none">
                <a:solidFill>
                  <a:srgbClr val="6C6463"/>
                </a:solidFill>
              </a:defRPr>
            </a:lvl5pPr>
            <a:lvl6pPr marL="3326061" marR="0" lvl="5" indent="-218378" algn="l" rtl="0">
              <a:spcBef>
                <a:spcPts val="529"/>
              </a:spcBef>
              <a:spcAft>
                <a:spcPts val="0"/>
              </a:spcAft>
              <a:buClr>
                <a:schemeClr val="dk1"/>
              </a:buClr>
              <a:buSzPts val="1000"/>
              <a:buChar char="•"/>
              <a:defRPr sz="1323" b="0" i="0" u="none" strike="noStrike" cap="none">
                <a:solidFill>
                  <a:schemeClr val="dk1"/>
                </a:solidFill>
              </a:defRPr>
            </a:lvl6pPr>
            <a:lvl7pPr marL="3930800" marR="0" lvl="6" indent="-218378" algn="l" rtl="0">
              <a:spcBef>
                <a:spcPts val="529"/>
              </a:spcBef>
              <a:spcAft>
                <a:spcPts val="0"/>
              </a:spcAft>
              <a:buClr>
                <a:schemeClr val="dk1"/>
              </a:buClr>
              <a:buSzPts val="1000"/>
              <a:buChar char="•"/>
              <a:defRPr sz="1323" b="0" i="0" u="none" strike="noStrike" cap="none">
                <a:solidFill>
                  <a:schemeClr val="dk1"/>
                </a:solidFill>
              </a:defRPr>
            </a:lvl7pPr>
            <a:lvl8pPr marL="4535538" marR="0" lvl="7" indent="-218378" algn="l" rtl="0">
              <a:spcBef>
                <a:spcPts val="529"/>
              </a:spcBef>
              <a:spcAft>
                <a:spcPts val="0"/>
              </a:spcAft>
              <a:buClr>
                <a:schemeClr val="dk1"/>
              </a:buClr>
              <a:buSzPts val="1000"/>
              <a:buChar char="•"/>
              <a:defRPr sz="1323" b="0" i="0" u="none" strike="noStrike" cap="none">
                <a:solidFill>
                  <a:schemeClr val="dk1"/>
                </a:solidFill>
              </a:defRPr>
            </a:lvl8pPr>
            <a:lvl9pPr marL="5140277" marR="0" lvl="8" indent="-218378" algn="l" rtl="0">
              <a:spcBef>
                <a:spcPts val="529"/>
              </a:spcBef>
              <a:spcAft>
                <a:spcPts val="0"/>
              </a:spcAft>
              <a:buClr>
                <a:schemeClr val="dk1"/>
              </a:buClr>
              <a:buSzPts val="1000"/>
              <a:buChar char="•"/>
              <a:defRPr sz="1323" b="0" i="0" u="none" strike="noStrike" cap="none">
                <a:solidFill>
                  <a:schemeClr val="dk1"/>
                </a:solidFill>
              </a:defRPr>
            </a:lvl9pPr>
          </a:lstStyle>
          <a:p>
            <a:endParaRPr dirty="0"/>
          </a:p>
        </p:txBody>
      </p:sp>
      <p:sp>
        <p:nvSpPr>
          <p:cNvPr id="66" name="Shape 66"/>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67" name="Shape 67"/>
          <p:cNvSpPr txBox="1">
            <a:spLocks noGrp="1"/>
          </p:cNvSpPr>
          <p:nvPr>
            <p:ph type="title"/>
          </p:nvPr>
        </p:nvSpPr>
        <p:spPr>
          <a:xfrm>
            <a:off x="6502805" y="2894860"/>
            <a:ext cx="5181195" cy="110799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BA0C2F"/>
              </a:buClr>
              <a:buSzPts val="1400"/>
              <a:buNone/>
              <a:defRPr sz="3174" b="0" i="0" u="none" strike="noStrike" cap="none">
                <a:solidFill>
                  <a:srgbClr val="BA0C2F"/>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238489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3_Red/Gray 2 Content">
  <p:cSld name="3_Red/Gray 2 Content">
    <p:bg>
      <p:bgPr>
        <a:solidFill>
          <a:schemeClr val="lt1"/>
        </a:solidFill>
        <a:effectLst/>
      </p:bgPr>
    </p:bg>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914805" y="1715549"/>
            <a:ext cx="507959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3" name="Shape 143"/>
          <p:cNvSpPr txBox="1">
            <a:spLocks noGrp="1"/>
          </p:cNvSpPr>
          <p:nvPr>
            <p:ph type="body" idx="2"/>
          </p:nvPr>
        </p:nvSpPr>
        <p:spPr>
          <a:xfrm>
            <a:off x="6197600" y="1715549"/>
            <a:ext cx="508040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4" name="Shape 144"/>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45" name="Shape 145"/>
          <p:cNvSpPr txBox="1">
            <a:spLocks noGrp="1"/>
          </p:cNvSpPr>
          <p:nvPr>
            <p:ph type="title"/>
          </p:nvPr>
        </p:nvSpPr>
        <p:spPr>
          <a:xfrm>
            <a:off x="914805" y="898413"/>
            <a:ext cx="10363200" cy="615554"/>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1027738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325188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D43D48-BA6D-044B-863E-6AA2EE913DA4}" type="datetimeFigureOut">
              <a:rPr lang="en-US" smtClean="0"/>
              <a:t>11/4/2019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767677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D43D48-BA6D-044B-863E-6AA2EE913DA4}" type="datetimeFigureOut">
              <a:rPr lang="en-US" smtClean="0"/>
              <a:t>11/4/2019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35694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D43D48-BA6D-044B-863E-6AA2EE913DA4}" type="datetimeFigureOut">
              <a:rPr lang="en-US" smtClean="0"/>
              <a:t>11/4/2019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576417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D43D48-BA6D-044B-863E-6AA2EE913DA4}" type="datetimeFigureOut">
              <a:rPr lang="en-US" smtClean="0"/>
              <a:t>11/4/2019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291608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D43D48-BA6D-044B-863E-6AA2EE913DA4}" type="datetimeFigureOut">
              <a:rPr lang="en-US" smtClean="0"/>
              <a:t>11/4/2019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2492459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11/4/2019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340963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11/4/2019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395071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43D48-BA6D-044B-863E-6AA2EE913DA4}" type="datetimeFigureOut">
              <a:rPr lang="en-US" smtClean="0"/>
              <a:t>11/4/2019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0220C-33F2-1C43-9667-1F7049FE1F3D}" type="slidenum">
              <a:rPr lang="en-US" smtClean="0"/>
              <a:t>‹#›</a:t>
            </a:fld>
            <a:endParaRPr lang="en-US" dirty="0"/>
          </a:p>
        </p:txBody>
      </p:sp>
    </p:spTree>
    <p:extLst>
      <p:ext uri="{BB962C8B-B14F-4D97-AF65-F5344CB8AC3E}">
        <p14:creationId xmlns:p14="http://schemas.microsoft.com/office/powerpoint/2010/main" val="3291741107"/>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 xmlns:a16="http://schemas.microsoft.com/office/drawing/2014/main"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61"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cxnSp>
        <p:nvCxnSpPr>
          <p:cNvPr id="6" name="Straight Connector 5">
            <a:extLst>
              <a:ext uri="{FF2B5EF4-FFF2-40B4-BE49-F238E27FC236}">
                <a16:creationId xmlns=""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 xmlns:a16="http://schemas.microsoft.com/office/drawing/2014/main" id="{65F477E9-DF8E-4C9C-9F9D-9EA894096F0D}"/>
              </a:ext>
            </a:extLst>
          </p:cNvPr>
          <p:cNvSpPr>
            <a:spLocks noGrp="1"/>
          </p:cNvSpPr>
          <p:nvPr/>
        </p:nvSpPr>
        <p:spPr>
          <a:xfrm>
            <a:off x="2362201" y="1479551"/>
            <a:ext cx="831752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Day </a:t>
            </a:r>
            <a:r>
              <a:rPr kumimoji="0" lang="en-US" altLang="en-US" sz="3200" b="0" i="0" u="none" strike="noStrike" kern="1200" cap="none" spc="0" normalizeH="0" baseline="0" noProof="0" dirty="0" smtClean="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2:  </a:t>
            </a:r>
            <a:r>
              <a:rPr kumimoji="0" lang="en-US" altLang="en-US" sz="3200" b="0" i="0" u="none" strike="noStrike" kern="1200" cap="none" spc="0" normalizeH="0" baseline="0" noProof="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CMM </a:t>
            </a:r>
            <a:r>
              <a:rPr kumimoji="0" lang="en-US" altLang="en-US" sz="3200" b="0" i="0" u="none" strike="noStrike" kern="1200" cap="none" spc="0" normalizeH="0" baseline="0" noProof="0" dirty="0" smtClean="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Overview </a:t>
            </a:r>
            <a:r>
              <a:rPr kumimoji="0" lang="en-US" altLang="en-US" sz="3200" b="0" i="0" u="none" strike="noStrike" kern="1200" cap="none" spc="0" normalizeH="0" baseline="0" noProof="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and Structure</a:t>
            </a:r>
          </a:p>
          <a:p>
            <a:pPr marL="0" marR="0" lvl="0" indent="0" algn="l" defTabSz="457200" rtl="0" eaLnBrk="1" fontAlgn="auto" latinLnBrk="0" hangingPunct="1">
              <a:lnSpc>
                <a:spcPct val="80000"/>
              </a:lnSpc>
              <a:spcBef>
                <a:spcPts val="0"/>
              </a:spcBef>
              <a:spcAft>
                <a:spcPts val="0"/>
              </a:spcAft>
              <a:buClrTx/>
              <a:buSzTx/>
              <a:buFontTx/>
              <a:buNone/>
              <a:tabLst/>
              <a:defRPr/>
            </a:pPr>
            <a:endParaRPr kumimoji="0" lang="en-US" altLang="en-US" sz="800" b="0" i="0" u="none" strike="noStrike" kern="1200" cap="none" spc="0" normalizeH="0" baseline="0" noProof="0" dirty="0">
              <a:ln>
                <a:noFill/>
              </a:ln>
              <a:solidFill>
                <a:srgbClr val="000000"/>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p:txBody>
      </p:sp>
      <p:pic>
        <p:nvPicPr>
          <p:cNvPr id="39943" name="Picture 3" descr="C:\Users\Mariana Rodrigues\AppData\Local\Microsoft\Windows\INetCacheContent.Word\Horizontal_RGB_294_White.png">
            <a:extLst>
              <a:ext uri="{FF2B5EF4-FFF2-40B4-BE49-F238E27FC236}">
                <a16:creationId xmlns="" xmlns:a16="http://schemas.microsoft.com/office/drawing/2014/main"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 xmlns:a16="http://schemas.microsoft.com/office/drawing/2014/main" id="{918F998B-3CDE-42DF-AF26-6A2CE33904E3}"/>
              </a:ext>
            </a:extLst>
          </p:cNvPr>
          <p:cNvSpPr txBox="1"/>
          <p:nvPr/>
        </p:nvSpPr>
        <p:spPr>
          <a:xfrm>
            <a:off x="6147252" y="6100390"/>
            <a:ext cx="591277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Light" panose="020F0302020204030204"/>
                <a:ea typeface="+mn-ea"/>
                <a:cs typeface="+mn-cs"/>
              </a:rPr>
              <a:t>USAID Global Health Supply Chain Program - Technical Assistance - National Supply Chain Assessment Task Order </a:t>
            </a:r>
          </a:p>
        </p:txBody>
      </p:sp>
    </p:spTree>
    <p:extLst>
      <p:ext uri="{BB962C8B-B14F-4D97-AF65-F5344CB8AC3E}">
        <p14:creationId xmlns:p14="http://schemas.microsoft.com/office/powerpoint/2010/main" val="3471363725"/>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5"/>
          <p:cNvSpPr txBox="1">
            <a:spLocks/>
          </p:cNvSpPr>
          <p:nvPr/>
        </p:nvSpPr>
        <p:spPr bwMode="auto">
          <a:xfrm>
            <a:off x="77119" y="287512"/>
            <a:ext cx="12103864" cy="735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3200" b="1" dirty="0" smtClean="0">
                <a:solidFill>
                  <a:srgbClr val="C00000"/>
                </a:solidFill>
              </a:rPr>
              <a:t>How were capability questions and maturity levels chosen?</a:t>
            </a:r>
            <a:endParaRPr lang="en-US" altLang="en-US" sz="3200" b="1" dirty="0">
              <a:solidFill>
                <a:srgbClr val="C00000"/>
              </a:solidFill>
            </a:endParaRPr>
          </a:p>
        </p:txBody>
      </p:sp>
      <p:sp>
        <p:nvSpPr>
          <p:cNvPr id="3" name="Slide Number Placeholder 2"/>
          <p:cNvSpPr>
            <a:spLocks noGrp="1"/>
          </p:cNvSpPr>
          <p:nvPr>
            <p:ph type="sldNum" sz="quarter" idx="12"/>
          </p:nvPr>
        </p:nvSpPr>
        <p:spPr/>
        <p:txBody>
          <a:bodyPr/>
          <a:lstStyle/>
          <a:p>
            <a:fld id="{B9F1CF4F-F94A-4E72-8A7A-1D90E0D98BB3}" type="slidenum">
              <a:rPr lang="en-US" altLang="en-US" smtClean="0"/>
              <a:pPr/>
              <a:t>10</a:t>
            </a:fld>
            <a:endParaRPr lang="en-US" altLang="en-US" dirty="0"/>
          </a:p>
        </p:txBody>
      </p:sp>
      <p:sp>
        <p:nvSpPr>
          <p:cNvPr id="5" name="Content Placeholder 1"/>
          <p:cNvSpPr txBox="1">
            <a:spLocks/>
          </p:cNvSpPr>
          <p:nvPr/>
        </p:nvSpPr>
        <p:spPr bwMode="auto">
          <a:xfrm>
            <a:off x="374574" y="1123720"/>
            <a:ext cx="11446526" cy="5453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defTabSz="457200">
              <a:spcBef>
                <a:spcPct val="20000"/>
              </a:spcBef>
              <a:buChar char="•"/>
              <a:defRPr sz="2400">
                <a:solidFill>
                  <a:schemeClr val="tx1"/>
                </a:solidFill>
                <a:latin typeface="Arial" panose="020B0604020202020204" pitchFamily="34" charset="0"/>
              </a:defRPr>
            </a:lvl1pPr>
            <a:lvl2pPr marL="684213" indent="-230188" defTabSz="457200">
              <a:spcBef>
                <a:spcPct val="20000"/>
              </a:spcBef>
              <a:buChar char="–"/>
              <a:defRPr sz="2000">
                <a:solidFill>
                  <a:schemeClr val="tx1"/>
                </a:solidFill>
                <a:latin typeface="Arial" panose="020B0604020202020204" pitchFamily="34" charset="0"/>
              </a:defRPr>
            </a:lvl2pPr>
            <a:lvl3pPr marL="1143000" indent="-230188" defTabSz="457200">
              <a:spcBef>
                <a:spcPct val="20000"/>
              </a:spcBef>
              <a:buChar char="•"/>
              <a:defRPr>
                <a:solidFill>
                  <a:schemeClr val="tx1"/>
                </a:solidFill>
                <a:latin typeface="Arial" panose="020B0604020202020204" pitchFamily="34" charset="0"/>
              </a:defRPr>
            </a:lvl3pPr>
            <a:lvl4pPr marL="1146175" indent="-231775" defTabSz="457200">
              <a:spcBef>
                <a:spcPct val="20000"/>
              </a:spcBef>
              <a:buChar char="–"/>
              <a:defRPr sz="1600">
                <a:solidFill>
                  <a:schemeClr val="tx1"/>
                </a:solidFill>
                <a:latin typeface="Arial" panose="020B0604020202020204" pitchFamily="34" charset="0"/>
              </a:defRPr>
            </a:lvl4pPr>
            <a:lvl5pPr marL="1255713" indent="-230188" defTabSz="457200">
              <a:spcBef>
                <a:spcPct val="20000"/>
              </a:spcBef>
              <a:buChar char="»"/>
              <a:defRPr sz="1600">
                <a:solidFill>
                  <a:schemeClr val="tx1"/>
                </a:solidFill>
                <a:latin typeface="Arial" panose="020B0604020202020204" pitchFamily="34" charset="0"/>
              </a:defRPr>
            </a:lvl5pPr>
            <a:lvl6pPr marL="17129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6pPr>
            <a:lvl7pPr marL="21701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7pPr>
            <a:lvl8pPr marL="26273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8pPr>
            <a:lvl9pPr marL="30845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9pPr>
          </a:lstStyle>
          <a:p>
            <a:pPr marL="0" indent="0">
              <a:spcBef>
                <a:spcPts val="0"/>
              </a:spcBef>
              <a:buNone/>
            </a:pPr>
            <a:r>
              <a:rPr lang="en-US" altLang="en-US" sz="2800" b="1" dirty="0" smtClean="0">
                <a:latin typeface="Gill Sans MT" panose="020B0502020104020203" pitchFamily="34" charset="0"/>
                <a:ea typeface="Gill Sans MT" panose="020B0502020104020203" pitchFamily="34" charset="0"/>
                <a:cs typeface="Gill Sans MT" panose="020B0502020104020203" pitchFamily="34" charset="0"/>
              </a:rPr>
              <a:t>Process</a:t>
            </a:r>
          </a:p>
          <a:p>
            <a:pPr marL="0" indent="0">
              <a:spcBef>
                <a:spcPts val="0"/>
              </a:spcBef>
              <a:buNone/>
            </a:pPr>
            <a:endParaRPr lang="en-US" altLang="en-US" sz="2800" b="1" dirty="0" smtClean="0">
              <a:latin typeface="Gill Sans MT" panose="020B0502020104020203" pitchFamily="34" charset="0"/>
              <a:ea typeface="Gill Sans MT" panose="020B0502020104020203" pitchFamily="34" charset="0"/>
              <a:cs typeface="Gill Sans MT" panose="020B0502020104020203" pitchFamily="34" charset="0"/>
            </a:endParaRPr>
          </a:p>
          <a:p>
            <a:pPr marL="396875" indent="-396875">
              <a:spcBef>
                <a:spcPts val="0"/>
              </a:spcBef>
              <a:buFont typeface="Wingdings" panose="05000000000000000000" pitchFamily="2" charset="2"/>
              <a:buChar char="Ø"/>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Starting point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was NSCA 1.0 questions and measures</a:t>
            </a:r>
          </a:p>
          <a:p>
            <a:pPr marL="396875" indent="-396875">
              <a:spcBef>
                <a:spcPts val="0"/>
              </a:spcBef>
              <a:buFont typeface="Wingdings" panose="05000000000000000000" pitchFamily="2" charset="2"/>
              <a:buChar char="Ø"/>
            </a:pPr>
            <a:r>
              <a:rPr lang="en-US" altLang="en-US" sz="2800" dirty="0">
                <a:latin typeface="Gill Sans MT" panose="020B0502020104020203" pitchFamily="34" charset="0"/>
                <a:ea typeface="Gill Sans MT" panose="020B0502020104020203" pitchFamily="34" charset="0"/>
                <a:cs typeface="Gill Sans MT" panose="020B0502020104020203" pitchFamily="34" charset="0"/>
              </a:rPr>
              <a:t>Where relevant,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draw from global </a:t>
            </a:r>
            <a:r>
              <a:rPr lang="en-US" altLang="en-US" sz="2800" dirty="0">
                <a:latin typeface="Gill Sans MT" panose="020B0502020104020203" pitchFamily="34" charset="0"/>
                <a:ea typeface="Gill Sans MT" panose="020B0502020104020203" pitchFamily="34" charset="0"/>
                <a:cs typeface="Gill Sans MT" panose="020B0502020104020203" pitchFamily="34" charset="0"/>
              </a:rPr>
              <a:t>health supply chain documents and standards</a:t>
            </a:r>
          </a:p>
          <a:p>
            <a:pPr marL="396875" indent="-396875">
              <a:spcBef>
                <a:spcPts val="0"/>
              </a:spcBef>
              <a:buFont typeface="Wingdings" panose="05000000000000000000" pitchFamily="2" charset="2"/>
              <a:buChar char="Ø"/>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Technical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development by NSCA 2.0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team</a:t>
            </a:r>
          </a:p>
          <a:p>
            <a:pPr marL="396875" indent="-396875">
              <a:spcBef>
                <a:spcPts val="0"/>
              </a:spcBef>
              <a:buFont typeface="Wingdings" panose="05000000000000000000" pitchFamily="2" charset="2"/>
              <a:buChar char="Ø"/>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Discussion with broader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supply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chain experts</a:t>
            </a:r>
          </a:p>
          <a:p>
            <a:pPr marL="396875" indent="-396875">
              <a:spcBef>
                <a:spcPts val="0"/>
              </a:spcBef>
              <a:buFont typeface="Wingdings" panose="05000000000000000000" pitchFamily="2" charset="2"/>
              <a:buChar char="Ø"/>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Review through 2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stakeholder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workshops</a:t>
            </a:r>
          </a:p>
          <a:p>
            <a:pPr marL="396875" indent="-396875">
              <a:spcBef>
                <a:spcPts val="0"/>
              </a:spcBef>
              <a:buFont typeface="Wingdings" panose="05000000000000000000" pitchFamily="2" charset="2"/>
              <a:buChar char="Ø"/>
            </a:pPr>
            <a:r>
              <a:rPr lang="en-US" altLang="en-US" sz="2800" dirty="0">
                <a:latin typeface="Gill Sans MT" panose="020B0502020104020203" pitchFamily="34" charset="0"/>
                <a:ea typeface="Gill Sans MT" panose="020B0502020104020203" pitchFamily="34" charset="0"/>
                <a:cs typeface="Gill Sans MT" panose="020B0502020104020203" pitchFamily="34" charset="0"/>
              </a:rPr>
              <a:t>2 pilot assessments</a:t>
            </a:r>
          </a:p>
          <a:p>
            <a:pPr marL="396875" indent="-396875">
              <a:spcBef>
                <a:spcPts val="0"/>
              </a:spcBef>
              <a:buFont typeface="Wingdings" panose="05000000000000000000" pitchFamily="2" charset="2"/>
              <a:buChar char="Ø"/>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Final technical peer </a:t>
            </a:r>
            <a:r>
              <a:rPr lang="en-US" altLang="en-US" sz="2800" dirty="0">
                <a:latin typeface="Gill Sans MT" panose="020B0502020104020203" pitchFamily="34" charset="0"/>
                <a:ea typeface="Gill Sans MT" panose="020B0502020104020203" pitchFamily="34" charset="0"/>
                <a:cs typeface="Gill Sans MT" panose="020B0502020104020203" pitchFamily="34" charset="0"/>
              </a:rPr>
              <a:t>review by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additional subject </a:t>
            </a:r>
            <a:r>
              <a:rPr lang="en-US" altLang="en-US" sz="2800" dirty="0">
                <a:latin typeface="Gill Sans MT" panose="020B0502020104020203" pitchFamily="34" charset="0"/>
                <a:ea typeface="Gill Sans MT" panose="020B0502020104020203" pitchFamily="34" charset="0"/>
                <a:cs typeface="Gill Sans MT" panose="020B0502020104020203" pitchFamily="34" charset="0"/>
              </a:rPr>
              <a:t>matter experts and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stakeholders, and participants in first NSCA 2.0 implementation training</a:t>
            </a:r>
            <a:endParaRPr lang="en-US" altLang="en-US" sz="2800" dirty="0">
              <a:latin typeface="Gill Sans MT" panose="020B0502020104020203" pitchFamily="34" charset="0"/>
              <a:ea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31428925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 xmlns:a16="http://schemas.microsoft.com/office/drawing/2014/main" id="{829BC086-28E7-4967-969E-060E47ABE646}"/>
              </a:ext>
            </a:extLst>
          </p:cNvPr>
          <p:cNvSpPr>
            <a:spLocks noGrp="1"/>
          </p:cNvSpPr>
          <p:nvPr>
            <p:ph type="title"/>
          </p:nvPr>
        </p:nvSpPr>
        <p:spPr>
          <a:xfrm>
            <a:off x="584299" y="397056"/>
            <a:ext cx="10363200" cy="759716"/>
          </a:xfrm>
        </p:spPr>
        <p:txBody>
          <a:bodyPr/>
          <a:lstStyle/>
          <a:p>
            <a:pPr eaLnBrk="1" hangingPunct="1"/>
            <a:r>
              <a:rPr lang="en-US" altLang="en-US" sz="3100" b="1" dirty="0" smtClean="0">
                <a:solidFill>
                  <a:srgbClr val="C00000"/>
                </a:solidFill>
                <a:latin typeface="Gill Sans MT" panose="020B0502020104020203" pitchFamily="34" charset="0"/>
                <a:cs typeface="Gill Sans MT" panose="020B0502020104020203" pitchFamily="34" charset="0"/>
              </a:rPr>
              <a:t>CMM </a:t>
            </a:r>
            <a:r>
              <a:rPr lang="en-US" altLang="en-US" sz="3100" b="1" dirty="0" smtClean="0">
                <a:solidFill>
                  <a:srgbClr val="C00000"/>
                </a:solidFill>
                <a:latin typeface="Gill Sans MT" panose="020B0502020104020203" pitchFamily="34" charset="0"/>
                <a:cs typeface="Gill Sans MT" panose="020B0502020104020203" pitchFamily="34" charset="0"/>
              </a:rPr>
              <a:t>Final Technical Peer </a:t>
            </a:r>
            <a:r>
              <a:rPr lang="en-US" altLang="en-US" sz="3100" b="1" dirty="0" smtClean="0">
                <a:solidFill>
                  <a:srgbClr val="C00000"/>
                </a:solidFill>
                <a:latin typeface="Gill Sans MT" panose="020B0502020104020203" pitchFamily="34" charset="0"/>
                <a:cs typeface="Gill Sans MT" panose="020B0502020104020203" pitchFamily="34" charset="0"/>
              </a:rPr>
              <a:t>Review Process</a:t>
            </a:r>
            <a:endParaRPr lang="en-US"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 xmlns:a16="http://schemas.microsoft.com/office/drawing/2014/main" id="{F62CB67A-423F-4F0A-BA8E-1E5623F3CB6F}"/>
              </a:ext>
            </a:extLst>
          </p:cNvPr>
          <p:cNvSpPr>
            <a:spLocks noGrp="1"/>
          </p:cNvSpPr>
          <p:nvPr>
            <p:ph idx="1"/>
          </p:nvPr>
        </p:nvSpPr>
        <p:spPr>
          <a:xfrm>
            <a:off x="520039" y="1205475"/>
            <a:ext cx="5973051" cy="5458887"/>
          </a:xfrm>
        </p:spPr>
        <p:txBody>
          <a:bodyPr>
            <a:normAutofit lnSpcReduction="10000"/>
          </a:bodyPr>
          <a:lstStyle/>
          <a:p>
            <a:pPr marL="58738" lvl="1" indent="0" algn="l" defTabSz="912778">
              <a:lnSpc>
                <a:spcPct val="80000"/>
              </a:lnSpc>
              <a:spcBef>
                <a:spcPct val="20000"/>
              </a:spcBef>
              <a:spcAft>
                <a:spcPct val="0"/>
              </a:spcAft>
              <a:buNone/>
            </a:pPr>
            <a:r>
              <a:rPr lang="en-US" altLang="en-US" sz="2800" dirty="0" smtClean="0">
                <a:latin typeface="Gill Sans MT" panose="020B0502020104020203" pitchFamily="34" charset="0"/>
                <a:cs typeface="Gill Sans MT" panose="020B0502020104020203" pitchFamily="34" charset="0"/>
              </a:rPr>
              <a:t>Extensive</a:t>
            </a:r>
            <a:r>
              <a:rPr lang="en-US" altLang="en-US" sz="2800" dirty="0">
                <a:latin typeface="Gill Sans MT" panose="020B0502020104020203" pitchFamily="34" charset="0"/>
                <a:cs typeface="Gill Sans MT" panose="020B0502020104020203" pitchFamily="34" charset="0"/>
              </a:rPr>
              <a:t>, question by question, </a:t>
            </a:r>
            <a:r>
              <a:rPr lang="en-US" altLang="en-US" sz="2800" dirty="0" smtClean="0">
                <a:latin typeface="Gill Sans MT" panose="020B0502020104020203" pitchFamily="34" charset="0"/>
                <a:cs typeface="Gill Sans MT" panose="020B0502020104020203" pitchFamily="34" charset="0"/>
              </a:rPr>
              <a:t>peer </a:t>
            </a:r>
            <a:r>
              <a:rPr lang="en-US" altLang="en-US" sz="2800" dirty="0">
                <a:latin typeface="Gill Sans MT" panose="020B0502020104020203" pitchFamily="34" charset="0"/>
                <a:cs typeface="Gill Sans MT" panose="020B0502020104020203" pitchFamily="34" charset="0"/>
              </a:rPr>
              <a:t>review </a:t>
            </a:r>
            <a:r>
              <a:rPr lang="en-US" altLang="en-US" sz="2800" dirty="0" smtClean="0">
                <a:latin typeface="Gill Sans MT" panose="020B0502020104020203" pitchFamily="34" charset="0"/>
                <a:cs typeface="Gill Sans MT" panose="020B0502020104020203" pitchFamily="34" charset="0"/>
              </a:rPr>
              <a:t>completed by</a:t>
            </a:r>
            <a:r>
              <a:rPr lang="en-US" altLang="en-US" sz="2800" dirty="0" smtClean="0">
                <a:latin typeface="Gill Sans MT" panose="020B0502020104020203" pitchFamily="34" charset="0"/>
                <a:cs typeface="Gill Sans MT" panose="020B0502020104020203" pitchFamily="34" charset="0"/>
              </a:rPr>
              <a:t>:</a:t>
            </a:r>
          </a:p>
          <a:p>
            <a:pPr marL="588602" lvl="1" indent="-284152" defTabSz="912778">
              <a:lnSpc>
                <a:spcPct val="100000"/>
              </a:lnSpc>
              <a:spcBef>
                <a:spcPts val="1200"/>
              </a:spcBef>
              <a:spcAft>
                <a:spcPct val="0"/>
              </a:spcAft>
              <a:buFontTx/>
              <a:buChar char="–"/>
            </a:pPr>
            <a:r>
              <a:rPr lang="en-US" altLang="en-US" sz="2800" dirty="0" smtClean="0">
                <a:latin typeface="Gill Sans MT" panose="020B0502020104020203" pitchFamily="34" charset="0"/>
                <a:cs typeface="Gill Sans MT" panose="020B0502020104020203" pitchFamily="34" charset="0"/>
              </a:rPr>
              <a:t>GHSC-PSM </a:t>
            </a:r>
            <a:r>
              <a:rPr lang="en-US" altLang="en-US" sz="2800" dirty="0" smtClean="0">
                <a:latin typeface="Gill Sans MT" panose="020B0502020104020203" pitchFamily="34" charset="0"/>
                <a:cs typeface="Gill Sans MT" panose="020B0502020104020203" pitchFamily="34" charset="0"/>
              </a:rPr>
              <a:t>(technical team including various sub-partners</a:t>
            </a:r>
            <a:r>
              <a:rPr lang="en-US" altLang="en-US" sz="2800" dirty="0">
                <a:latin typeface="Gill Sans MT" panose="020B0502020104020203" pitchFamily="34" charset="0"/>
                <a:cs typeface="Gill Sans MT" panose="020B0502020104020203" pitchFamily="34" charset="0"/>
              </a:rPr>
              <a:t>)</a:t>
            </a:r>
          </a:p>
          <a:p>
            <a:pPr marL="588602" lvl="1" indent="-284152" defTabSz="912778">
              <a:lnSpc>
                <a:spcPct val="100000"/>
              </a:lnSpc>
              <a:spcBef>
                <a:spcPts val="1200"/>
              </a:spcBef>
              <a:spcAft>
                <a:spcPct val="0"/>
              </a:spcAft>
              <a:buFontTx/>
              <a:buChar char="–"/>
            </a:pPr>
            <a:r>
              <a:rPr lang="en-US" altLang="en-US" sz="2800" dirty="0">
                <a:latin typeface="Gill Sans MT" panose="020B0502020104020203" pitchFamily="34" charset="0"/>
                <a:cs typeface="Gill Sans MT" panose="020B0502020104020203" pitchFamily="34" charset="0"/>
              </a:rPr>
              <a:t>UNICEF</a:t>
            </a:r>
          </a:p>
          <a:p>
            <a:pPr marL="588602" lvl="1" indent="-284152" defTabSz="912778">
              <a:lnSpc>
                <a:spcPct val="100000"/>
              </a:lnSpc>
              <a:spcBef>
                <a:spcPts val="1200"/>
              </a:spcBef>
              <a:spcAft>
                <a:spcPct val="0"/>
              </a:spcAft>
              <a:buFontTx/>
              <a:buChar char="–"/>
            </a:pPr>
            <a:r>
              <a:rPr lang="en-US" altLang="en-US" sz="2800" dirty="0">
                <a:latin typeface="Gill Sans MT" panose="020B0502020104020203" pitchFamily="34" charset="0"/>
                <a:cs typeface="Gill Sans MT" panose="020B0502020104020203" pitchFamily="34" charset="0"/>
              </a:rPr>
              <a:t>Global Fund</a:t>
            </a:r>
          </a:p>
          <a:p>
            <a:pPr marL="588602" lvl="1" indent="-284152" defTabSz="912778">
              <a:lnSpc>
                <a:spcPct val="100000"/>
              </a:lnSpc>
              <a:spcBef>
                <a:spcPts val="1200"/>
              </a:spcBef>
              <a:spcAft>
                <a:spcPct val="0"/>
              </a:spcAft>
              <a:buFontTx/>
              <a:buChar char="–"/>
            </a:pPr>
            <a:r>
              <a:rPr lang="en-US" altLang="en-US" sz="2800" dirty="0">
                <a:latin typeface="Gill Sans MT" panose="020B0502020104020203" pitchFamily="34" charset="0"/>
                <a:cs typeface="Gill Sans MT" panose="020B0502020104020203" pitchFamily="34" charset="0"/>
              </a:rPr>
              <a:t>USAID</a:t>
            </a:r>
          </a:p>
          <a:p>
            <a:pPr marL="588602" lvl="1" indent="-284152" defTabSz="912778">
              <a:lnSpc>
                <a:spcPct val="100000"/>
              </a:lnSpc>
              <a:spcBef>
                <a:spcPts val="1200"/>
              </a:spcBef>
              <a:spcAft>
                <a:spcPct val="0"/>
              </a:spcAft>
              <a:buFontTx/>
              <a:buChar char="–"/>
            </a:pPr>
            <a:r>
              <a:rPr lang="en-US" altLang="en-US" sz="2800" dirty="0" smtClean="0">
                <a:latin typeface="Gill Sans MT" panose="020B0502020104020203" pitchFamily="34" charset="0"/>
                <a:cs typeface="Gill Sans MT" panose="020B0502020104020203" pitchFamily="34" charset="0"/>
              </a:rPr>
              <a:t>Interagency Supply Chain Group (ISG</a:t>
            </a:r>
            <a:r>
              <a:rPr lang="en-US" altLang="en-US" sz="2800" dirty="0" smtClean="0">
                <a:latin typeface="Gill Sans MT" panose="020B0502020104020203" pitchFamily="34" charset="0"/>
                <a:cs typeface="Gill Sans MT" panose="020B0502020104020203" pitchFamily="34" charset="0"/>
              </a:rPr>
              <a:t>)</a:t>
            </a:r>
          </a:p>
          <a:p>
            <a:pPr marL="588602" lvl="1" indent="-284152" defTabSz="912778">
              <a:lnSpc>
                <a:spcPct val="100000"/>
              </a:lnSpc>
              <a:spcBef>
                <a:spcPts val="1200"/>
              </a:spcBef>
              <a:spcAft>
                <a:spcPct val="0"/>
              </a:spcAft>
              <a:buFontTx/>
              <a:buChar char="–"/>
            </a:pPr>
            <a:r>
              <a:rPr lang="en-US" altLang="en-US" sz="2800" dirty="0" smtClean="0">
                <a:latin typeface="Gill Sans MT" panose="020B0502020104020203" pitchFamily="34" charset="0"/>
                <a:cs typeface="Gill Sans MT" panose="020B0502020104020203" pitchFamily="34" charset="0"/>
              </a:rPr>
              <a:t>Participants in first NSCA 2.0 implementation training</a:t>
            </a:r>
            <a:endParaRPr lang="en-US" altLang="en-US" sz="2865" b="1" dirty="0">
              <a:solidFill>
                <a:srgbClr val="C00000"/>
              </a:solidFill>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 xmlns:a16="http://schemas.microsoft.com/office/drawing/2014/main" id="{4F04F762-D734-4819-A187-20227253EAFD}"/>
              </a:ext>
            </a:extLst>
          </p:cNvPr>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770DE6A-AFAE-4BA9-AAB3-9755F28EB553}" type="datetime1">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11/4/2019</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sp>
        <p:nvSpPr>
          <p:cNvPr id="45061" name="Slide Number Placeholder 5">
            <a:extLst>
              <a:ext uri="{FF2B5EF4-FFF2-40B4-BE49-F238E27FC236}">
                <a16:creationId xmlns="" xmlns:a16="http://schemas.microsoft.com/office/drawing/2014/main" id="{8A604343-BCC3-45E1-BE80-F1DD43D3500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139EB3F-7CF1-4F22-A49A-8E1E0EE6AB37}"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pic>
        <p:nvPicPr>
          <p:cNvPr id="3074" name="Picture 2" descr="Image result for we stand on the shoulders of gian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27948" y="1887974"/>
            <a:ext cx="5380424" cy="35920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2042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5"/>
          <p:cNvSpPr txBox="1">
            <a:spLocks/>
          </p:cNvSpPr>
          <p:nvPr/>
        </p:nvSpPr>
        <p:spPr bwMode="auto">
          <a:xfrm>
            <a:off x="550843" y="287512"/>
            <a:ext cx="11630140" cy="735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3200" b="1" dirty="0" smtClean="0">
                <a:solidFill>
                  <a:srgbClr val="C00000"/>
                </a:solidFill>
              </a:rPr>
              <a:t>Quick overview of CMM data collection - 1</a:t>
            </a:r>
            <a:endParaRPr lang="en-US" altLang="en-US" sz="3200" b="1" dirty="0">
              <a:solidFill>
                <a:srgbClr val="C00000"/>
              </a:solidFill>
            </a:endParaRPr>
          </a:p>
        </p:txBody>
      </p:sp>
      <p:sp>
        <p:nvSpPr>
          <p:cNvPr id="3" name="Slide Number Placeholder 2"/>
          <p:cNvSpPr>
            <a:spLocks noGrp="1"/>
          </p:cNvSpPr>
          <p:nvPr>
            <p:ph type="sldNum" sz="quarter" idx="12"/>
          </p:nvPr>
        </p:nvSpPr>
        <p:spPr/>
        <p:txBody>
          <a:bodyPr/>
          <a:lstStyle/>
          <a:p>
            <a:fld id="{B9F1CF4F-F94A-4E72-8A7A-1D90E0D98BB3}" type="slidenum">
              <a:rPr lang="en-US" altLang="en-US" smtClean="0"/>
              <a:pPr/>
              <a:t>12</a:t>
            </a:fld>
            <a:endParaRPr lang="en-US" altLang="en-US" dirty="0"/>
          </a:p>
        </p:txBody>
      </p:sp>
      <p:sp>
        <p:nvSpPr>
          <p:cNvPr id="5" name="Content Placeholder 1"/>
          <p:cNvSpPr txBox="1">
            <a:spLocks/>
          </p:cNvSpPr>
          <p:nvPr/>
        </p:nvSpPr>
        <p:spPr bwMode="auto">
          <a:xfrm>
            <a:off x="374574" y="1123720"/>
            <a:ext cx="11446526" cy="5453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defTabSz="457200">
              <a:spcBef>
                <a:spcPct val="20000"/>
              </a:spcBef>
              <a:buChar char="•"/>
              <a:defRPr sz="2400">
                <a:solidFill>
                  <a:schemeClr val="tx1"/>
                </a:solidFill>
                <a:latin typeface="Arial" panose="020B0604020202020204" pitchFamily="34" charset="0"/>
              </a:defRPr>
            </a:lvl1pPr>
            <a:lvl2pPr marL="684213" indent="-230188" defTabSz="457200">
              <a:spcBef>
                <a:spcPct val="20000"/>
              </a:spcBef>
              <a:buChar char="–"/>
              <a:defRPr sz="2000">
                <a:solidFill>
                  <a:schemeClr val="tx1"/>
                </a:solidFill>
                <a:latin typeface="Arial" panose="020B0604020202020204" pitchFamily="34" charset="0"/>
              </a:defRPr>
            </a:lvl2pPr>
            <a:lvl3pPr marL="1143000" indent="-230188" defTabSz="457200">
              <a:spcBef>
                <a:spcPct val="20000"/>
              </a:spcBef>
              <a:buChar char="•"/>
              <a:defRPr>
                <a:solidFill>
                  <a:schemeClr val="tx1"/>
                </a:solidFill>
                <a:latin typeface="Arial" panose="020B0604020202020204" pitchFamily="34" charset="0"/>
              </a:defRPr>
            </a:lvl3pPr>
            <a:lvl4pPr marL="1146175" indent="-231775" defTabSz="457200">
              <a:spcBef>
                <a:spcPct val="20000"/>
              </a:spcBef>
              <a:buChar char="–"/>
              <a:defRPr sz="1600">
                <a:solidFill>
                  <a:schemeClr val="tx1"/>
                </a:solidFill>
                <a:latin typeface="Arial" panose="020B0604020202020204" pitchFamily="34" charset="0"/>
              </a:defRPr>
            </a:lvl4pPr>
            <a:lvl5pPr marL="1255713" indent="-230188" defTabSz="457200">
              <a:spcBef>
                <a:spcPct val="20000"/>
              </a:spcBef>
              <a:buChar char="»"/>
              <a:defRPr sz="1600">
                <a:solidFill>
                  <a:schemeClr val="tx1"/>
                </a:solidFill>
                <a:latin typeface="Arial" panose="020B0604020202020204" pitchFamily="34" charset="0"/>
              </a:defRPr>
            </a:lvl5pPr>
            <a:lvl6pPr marL="17129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6pPr>
            <a:lvl7pPr marL="21701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7pPr>
            <a:lvl8pPr marL="26273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8pPr>
            <a:lvl9pPr marL="30845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ts val="0"/>
              </a:spcBef>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For each module, a questionnaire is followed with the key informant(s) on site. </a:t>
            </a:r>
          </a:p>
          <a:p>
            <a:pPr>
              <a:spcBef>
                <a:spcPts val="0"/>
              </a:spcBef>
            </a:pPr>
            <a:endParaRPr lang="en-US" altLang="en-US" sz="2800" dirty="0" smtClean="0">
              <a:latin typeface="Gill Sans MT" panose="020B0502020104020203" pitchFamily="34" charset="0"/>
              <a:ea typeface="Gill Sans MT" panose="020B0502020104020203" pitchFamily="34" charset="0"/>
              <a:cs typeface="Gill Sans MT" panose="020B0502020104020203" pitchFamily="34" charset="0"/>
            </a:endParaRPr>
          </a:p>
          <a:p>
            <a:pPr>
              <a:spcBef>
                <a:spcPts val="0"/>
              </a:spcBef>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Questions are structured with forced choice answers – yes/no or multiple answer. For multiple answer, each response is considered binary (yes/no). </a:t>
            </a:r>
          </a:p>
          <a:p>
            <a:pPr>
              <a:spcBef>
                <a:spcPts val="0"/>
              </a:spcBef>
            </a:pPr>
            <a:endParaRPr lang="en-US" altLang="en-US" sz="2800" dirty="0" smtClean="0">
              <a:latin typeface="Gill Sans MT" panose="020B0502020104020203" pitchFamily="34" charset="0"/>
              <a:ea typeface="Gill Sans MT" panose="020B0502020104020203" pitchFamily="34" charset="0"/>
              <a:cs typeface="Gill Sans MT" panose="020B0502020104020203" pitchFamily="34" charset="0"/>
            </a:endParaRPr>
          </a:p>
          <a:p>
            <a:pPr>
              <a:spcBef>
                <a:spcPts val="0"/>
              </a:spcBef>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Data collection and analysis is facilitated by using </a:t>
            </a:r>
            <a:r>
              <a:rPr lang="en-US" altLang="en-US" sz="2800" dirty="0" err="1" smtClean="0">
                <a:latin typeface="Gill Sans MT" panose="020B0502020104020203" pitchFamily="34" charset="0"/>
                <a:ea typeface="Gill Sans MT" panose="020B0502020104020203" pitchFamily="34" charset="0"/>
                <a:cs typeface="Gill Sans MT" panose="020B0502020104020203" pitchFamily="34" charset="0"/>
              </a:rPr>
              <a:t>SurveyCTO</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 software on tablets. </a:t>
            </a:r>
            <a:r>
              <a:rPr lang="en-US" altLang="en-US" sz="2800" dirty="0" err="1" smtClean="0">
                <a:latin typeface="Gill Sans MT" panose="020B0502020104020203" pitchFamily="34" charset="0"/>
                <a:ea typeface="Gill Sans MT" panose="020B0502020104020203" pitchFamily="34" charset="0"/>
                <a:cs typeface="Gill Sans MT" panose="020B0502020104020203" pitchFamily="34" charset="0"/>
              </a:rPr>
              <a:t>SurveyCTO</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 code for CMM questionnaires is included in the toolkit</a:t>
            </a:r>
          </a:p>
          <a:p>
            <a:pPr lvl="1">
              <a:spcBef>
                <a:spcPts val="0"/>
              </a:spcBef>
            </a:pPr>
            <a:r>
              <a:rPr lang="en-US" altLang="en-US" sz="2400" dirty="0" smtClean="0">
                <a:latin typeface="Gill Sans MT" panose="020B0502020104020203" pitchFamily="34" charset="0"/>
                <a:ea typeface="Gill Sans MT" panose="020B0502020104020203" pitchFamily="34" charset="0"/>
                <a:cs typeface="Gill Sans MT" panose="020B0502020104020203" pitchFamily="34" charset="0"/>
              </a:rPr>
              <a:t>Paper forms are also provided as backup or if </a:t>
            </a:r>
            <a:r>
              <a:rPr lang="en-US" altLang="en-US" sz="2400" dirty="0" err="1" smtClean="0">
                <a:latin typeface="Gill Sans MT" panose="020B0502020104020203" pitchFamily="34" charset="0"/>
                <a:ea typeface="Gill Sans MT" panose="020B0502020104020203" pitchFamily="34" charset="0"/>
                <a:cs typeface="Gill Sans MT" panose="020B0502020104020203" pitchFamily="34" charset="0"/>
              </a:rPr>
              <a:t>SurveyCTO</a:t>
            </a:r>
            <a:r>
              <a:rPr lang="en-US" altLang="en-US" sz="2400" dirty="0" smtClean="0">
                <a:latin typeface="Gill Sans MT" panose="020B0502020104020203" pitchFamily="34" charset="0"/>
                <a:ea typeface="Gill Sans MT" panose="020B0502020104020203" pitchFamily="34" charset="0"/>
                <a:cs typeface="Gill Sans MT" panose="020B0502020104020203" pitchFamily="34" charset="0"/>
              </a:rPr>
              <a:t> cannot be used</a:t>
            </a:r>
          </a:p>
          <a:p>
            <a:pPr lvl="1">
              <a:spcBef>
                <a:spcPts val="0"/>
              </a:spcBef>
            </a:pPr>
            <a:endParaRPr lang="en-US" altLang="en-US" sz="2400" dirty="0" smtClean="0">
              <a:latin typeface="Gill Sans MT" panose="020B0502020104020203" pitchFamily="34" charset="0"/>
              <a:ea typeface="Gill Sans MT" panose="020B0502020104020203" pitchFamily="34" charset="0"/>
              <a:cs typeface="Gill Sans MT" panose="020B0502020104020203" pitchFamily="34" charset="0"/>
            </a:endParaRPr>
          </a:p>
          <a:p>
            <a:pPr>
              <a:spcBef>
                <a:spcPts val="0"/>
              </a:spcBef>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Validation questions typically come at the end of each module and </a:t>
            </a:r>
            <a:r>
              <a:rPr lang="en-US" altLang="en-US" sz="2800" i="1" u="sng" dirty="0" smtClean="0">
                <a:latin typeface="Gill Sans MT" panose="020B0502020104020203" pitchFamily="34" charset="0"/>
                <a:ea typeface="Gill Sans MT" panose="020B0502020104020203" pitchFamily="34" charset="0"/>
                <a:cs typeface="Gill Sans MT" panose="020B0502020104020203" pitchFamily="34" charset="0"/>
              </a:rPr>
              <a:t>overrule</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 verbal answers. </a:t>
            </a:r>
          </a:p>
          <a:p>
            <a:pPr lvl="1">
              <a:spcBef>
                <a:spcPts val="0"/>
              </a:spcBef>
            </a:pPr>
            <a:r>
              <a:rPr lang="en-US" altLang="en-US" sz="2400" dirty="0" smtClean="0">
                <a:latin typeface="Gill Sans MT" panose="020B0502020104020203" pitchFamily="34" charset="0"/>
                <a:ea typeface="Gill Sans MT" panose="020B0502020104020203" pitchFamily="34" charset="0"/>
                <a:cs typeface="Gill Sans MT" panose="020B0502020104020203" pitchFamily="34" charset="0"/>
              </a:rPr>
              <a:t>If you say you have an SOP but can’t show it, we score no SOP.</a:t>
            </a:r>
          </a:p>
        </p:txBody>
      </p:sp>
    </p:spTree>
    <p:extLst>
      <p:ext uri="{BB962C8B-B14F-4D97-AF65-F5344CB8AC3E}">
        <p14:creationId xmlns:p14="http://schemas.microsoft.com/office/powerpoint/2010/main" val="29323126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5"/>
          <p:cNvSpPr txBox="1">
            <a:spLocks/>
          </p:cNvSpPr>
          <p:nvPr/>
        </p:nvSpPr>
        <p:spPr bwMode="auto">
          <a:xfrm>
            <a:off x="550843" y="243444"/>
            <a:ext cx="11630140" cy="735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3200" b="1" dirty="0">
                <a:solidFill>
                  <a:srgbClr val="C00000"/>
                </a:solidFill>
              </a:rPr>
              <a:t>Quick overview of CMM data collection - </a:t>
            </a:r>
            <a:r>
              <a:rPr lang="en-US" altLang="en-US" sz="3200" b="1" dirty="0" smtClean="0">
                <a:solidFill>
                  <a:srgbClr val="C00000"/>
                </a:solidFill>
              </a:rPr>
              <a:t>2</a:t>
            </a:r>
            <a:endParaRPr lang="en-US" altLang="en-US" sz="3200" b="1" dirty="0">
              <a:solidFill>
                <a:srgbClr val="C00000"/>
              </a:solidFill>
            </a:endParaRPr>
          </a:p>
        </p:txBody>
      </p:sp>
      <p:sp>
        <p:nvSpPr>
          <p:cNvPr id="3" name="Slide Number Placeholder 2"/>
          <p:cNvSpPr>
            <a:spLocks noGrp="1"/>
          </p:cNvSpPr>
          <p:nvPr>
            <p:ph type="sldNum" sz="quarter" idx="12"/>
          </p:nvPr>
        </p:nvSpPr>
        <p:spPr/>
        <p:txBody>
          <a:bodyPr/>
          <a:lstStyle/>
          <a:p>
            <a:fld id="{B9F1CF4F-F94A-4E72-8A7A-1D90E0D98BB3}" type="slidenum">
              <a:rPr lang="en-US" altLang="en-US" smtClean="0"/>
              <a:pPr/>
              <a:t>13</a:t>
            </a:fld>
            <a:endParaRPr lang="en-US" altLang="en-US" dirty="0"/>
          </a:p>
        </p:txBody>
      </p:sp>
      <p:sp>
        <p:nvSpPr>
          <p:cNvPr id="5" name="Content Placeholder 1"/>
          <p:cNvSpPr txBox="1">
            <a:spLocks/>
          </p:cNvSpPr>
          <p:nvPr/>
        </p:nvSpPr>
        <p:spPr bwMode="auto">
          <a:xfrm>
            <a:off x="374574" y="1079652"/>
            <a:ext cx="11446526" cy="5453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defTabSz="457200">
              <a:spcBef>
                <a:spcPct val="20000"/>
              </a:spcBef>
              <a:buChar char="•"/>
              <a:defRPr sz="2400">
                <a:solidFill>
                  <a:schemeClr val="tx1"/>
                </a:solidFill>
                <a:latin typeface="Arial" panose="020B0604020202020204" pitchFamily="34" charset="0"/>
              </a:defRPr>
            </a:lvl1pPr>
            <a:lvl2pPr marL="684213" indent="-230188" defTabSz="457200">
              <a:spcBef>
                <a:spcPct val="20000"/>
              </a:spcBef>
              <a:buChar char="–"/>
              <a:defRPr sz="2000">
                <a:solidFill>
                  <a:schemeClr val="tx1"/>
                </a:solidFill>
                <a:latin typeface="Arial" panose="020B0604020202020204" pitchFamily="34" charset="0"/>
              </a:defRPr>
            </a:lvl2pPr>
            <a:lvl3pPr marL="1143000" indent="-230188" defTabSz="457200">
              <a:spcBef>
                <a:spcPct val="20000"/>
              </a:spcBef>
              <a:buChar char="•"/>
              <a:defRPr>
                <a:solidFill>
                  <a:schemeClr val="tx1"/>
                </a:solidFill>
                <a:latin typeface="Arial" panose="020B0604020202020204" pitchFamily="34" charset="0"/>
              </a:defRPr>
            </a:lvl3pPr>
            <a:lvl4pPr marL="1146175" indent="-231775" defTabSz="457200">
              <a:spcBef>
                <a:spcPct val="20000"/>
              </a:spcBef>
              <a:buChar char="–"/>
              <a:defRPr sz="1600">
                <a:solidFill>
                  <a:schemeClr val="tx1"/>
                </a:solidFill>
                <a:latin typeface="Arial" panose="020B0604020202020204" pitchFamily="34" charset="0"/>
              </a:defRPr>
            </a:lvl4pPr>
            <a:lvl5pPr marL="1255713" indent="-230188" defTabSz="457200">
              <a:spcBef>
                <a:spcPct val="20000"/>
              </a:spcBef>
              <a:buChar char="»"/>
              <a:defRPr sz="1600">
                <a:solidFill>
                  <a:schemeClr val="tx1"/>
                </a:solidFill>
                <a:latin typeface="Arial" panose="020B0604020202020204" pitchFamily="34" charset="0"/>
              </a:defRPr>
            </a:lvl5pPr>
            <a:lvl6pPr marL="17129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6pPr>
            <a:lvl7pPr marL="21701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7pPr>
            <a:lvl8pPr marL="26273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8pPr>
            <a:lvl9pPr marL="30845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ts val="0"/>
              </a:spcBef>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Over 1300 total capabilities or ‘responses’ are measured</a:t>
            </a:r>
          </a:p>
          <a:p>
            <a:pPr>
              <a:spcBef>
                <a:spcPts val="0"/>
              </a:spcBef>
            </a:pPr>
            <a:endParaRPr lang="en-US" altLang="en-US" sz="2800" dirty="0" smtClean="0">
              <a:latin typeface="Gill Sans MT" panose="020B0502020104020203" pitchFamily="34" charset="0"/>
              <a:ea typeface="Gill Sans MT" panose="020B0502020104020203" pitchFamily="34" charset="0"/>
              <a:cs typeface="Gill Sans MT" panose="020B0502020104020203" pitchFamily="34" charset="0"/>
            </a:endParaRPr>
          </a:p>
          <a:p>
            <a:pPr>
              <a:spcBef>
                <a:spcPts val="0"/>
              </a:spcBef>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Questions/responses are tailored to health system levels, based on likely applicability and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reasonableness. Examples:</a:t>
            </a:r>
            <a:endParaRPr lang="en-US" altLang="en-US" sz="2800" dirty="0" smtClean="0">
              <a:latin typeface="Gill Sans MT" panose="020B0502020104020203" pitchFamily="34" charset="0"/>
              <a:ea typeface="Gill Sans MT" panose="020B0502020104020203" pitchFamily="34" charset="0"/>
              <a:cs typeface="Gill Sans MT" panose="020B0502020104020203" pitchFamily="34" charset="0"/>
            </a:endParaRPr>
          </a:p>
          <a:p>
            <a:pPr lvl="1">
              <a:spcBef>
                <a:spcPts val="0"/>
              </a:spcBef>
            </a:pPr>
            <a:r>
              <a:rPr lang="en-US" altLang="en-US" sz="2400" dirty="0" smtClean="0">
                <a:latin typeface="Gill Sans MT" panose="020B0502020104020203" pitchFamily="34" charset="0"/>
                <a:ea typeface="Gill Sans MT" panose="020B0502020104020203" pitchFamily="34" charset="0"/>
                <a:cs typeface="Gill Sans MT" panose="020B0502020104020203" pitchFamily="34" charset="0"/>
              </a:rPr>
              <a:t>We don’t ask about forklifts at service delivery sites</a:t>
            </a:r>
          </a:p>
          <a:p>
            <a:pPr lvl="1">
              <a:spcBef>
                <a:spcPts val="0"/>
              </a:spcBef>
            </a:pPr>
            <a:r>
              <a:rPr lang="en-US" altLang="en-US" sz="2400" dirty="0" smtClean="0">
                <a:latin typeface="Gill Sans MT" panose="020B0502020104020203" pitchFamily="34" charset="0"/>
                <a:ea typeface="Gill Sans MT" panose="020B0502020104020203" pitchFamily="34" charset="0"/>
                <a:cs typeface="Gill Sans MT" panose="020B0502020104020203" pitchFamily="34" charset="0"/>
              </a:rPr>
              <a:t>We don’t ask for standard treatment guidelines at the central and intermediate warehouses</a:t>
            </a:r>
          </a:p>
          <a:p>
            <a:pPr>
              <a:spcBef>
                <a:spcPts val="0"/>
              </a:spcBef>
            </a:pPr>
            <a:endParaRPr lang="en-US" altLang="en-US" sz="2800" dirty="0" smtClean="0">
              <a:latin typeface="Gill Sans MT" panose="020B0502020104020203" pitchFamily="34" charset="0"/>
              <a:ea typeface="Gill Sans MT" panose="020B0502020104020203" pitchFamily="34" charset="0"/>
              <a:cs typeface="Gill Sans MT" panose="020B0502020104020203" pitchFamily="34" charset="0"/>
            </a:endParaRPr>
          </a:p>
          <a:p>
            <a:pPr>
              <a:spcBef>
                <a:spcPts val="0"/>
              </a:spcBef>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Skip logic is used, so many questions are not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asked in a given interview. E.g.,</a:t>
            </a:r>
            <a:endParaRPr lang="en-US" altLang="en-US" sz="2800" dirty="0" smtClean="0">
              <a:latin typeface="Gill Sans MT" panose="020B0502020104020203" pitchFamily="34" charset="0"/>
              <a:ea typeface="Gill Sans MT" panose="020B0502020104020203" pitchFamily="34" charset="0"/>
              <a:cs typeface="Gill Sans MT" panose="020B0502020104020203" pitchFamily="34" charset="0"/>
            </a:endParaRPr>
          </a:p>
          <a:p>
            <a:pPr lvl="1">
              <a:spcBef>
                <a:spcPts val="0"/>
              </a:spcBef>
            </a:pPr>
            <a:r>
              <a:rPr lang="en-US" altLang="en-US" sz="2400" dirty="0" smtClean="0">
                <a:latin typeface="Gill Sans MT" panose="020B0502020104020203" pitchFamily="34" charset="0"/>
                <a:ea typeface="Gill Sans MT" panose="020B0502020104020203" pitchFamily="34" charset="0"/>
                <a:cs typeface="Gill Sans MT" panose="020B0502020104020203" pitchFamily="34" charset="0"/>
              </a:rPr>
              <a:t>If there is no electronic LMIS, you don’t ask further </a:t>
            </a:r>
            <a:r>
              <a:rPr lang="en-US" altLang="en-US" sz="2400" dirty="0" err="1" smtClean="0">
                <a:latin typeface="Gill Sans MT" panose="020B0502020104020203" pitchFamily="34" charset="0"/>
                <a:ea typeface="Gill Sans MT" panose="020B0502020104020203" pitchFamily="34" charset="0"/>
                <a:cs typeface="Gill Sans MT" panose="020B0502020104020203" pitchFamily="34" charset="0"/>
              </a:rPr>
              <a:t>eLMIS</a:t>
            </a:r>
            <a:r>
              <a:rPr lang="en-US" altLang="en-US" sz="2400" dirty="0" smtClean="0">
                <a:latin typeface="Gill Sans MT" panose="020B0502020104020203" pitchFamily="34" charset="0"/>
                <a:ea typeface="Gill Sans MT" panose="020B0502020104020203" pitchFamily="34" charset="0"/>
                <a:cs typeface="Gill Sans MT" panose="020B0502020104020203" pitchFamily="34" charset="0"/>
              </a:rPr>
              <a:t> questions</a:t>
            </a:r>
          </a:p>
          <a:p>
            <a:pPr lvl="1">
              <a:spcBef>
                <a:spcPts val="0"/>
              </a:spcBef>
            </a:pPr>
            <a:r>
              <a:rPr lang="en-US" altLang="en-US" sz="2400" dirty="0" smtClean="0">
                <a:latin typeface="Gill Sans MT" panose="020B0502020104020203" pitchFamily="34" charset="0"/>
                <a:ea typeface="Gill Sans MT" panose="020B0502020104020203" pitchFamily="34" charset="0"/>
                <a:cs typeface="Gill Sans MT" panose="020B0502020104020203" pitchFamily="34" charset="0"/>
              </a:rPr>
              <a:t>If there is no fire extinguisher, you don’t check when it was last </a:t>
            </a:r>
            <a:r>
              <a:rPr lang="en-US" altLang="en-US" sz="2400" dirty="0" smtClean="0">
                <a:latin typeface="Gill Sans MT" panose="020B0502020104020203" pitchFamily="34" charset="0"/>
                <a:ea typeface="Gill Sans MT" panose="020B0502020104020203" pitchFamily="34" charset="0"/>
                <a:cs typeface="Gill Sans MT" panose="020B0502020104020203" pitchFamily="34" charset="0"/>
              </a:rPr>
              <a:t>inspected</a:t>
            </a:r>
          </a:p>
          <a:p>
            <a:pPr lvl="1">
              <a:spcBef>
                <a:spcPts val="0"/>
              </a:spcBef>
            </a:pPr>
            <a:r>
              <a:rPr lang="en-US" altLang="en-US" sz="2400" dirty="0" smtClean="0">
                <a:latin typeface="Gill Sans MT" panose="020B0502020104020203" pitchFamily="34" charset="0"/>
                <a:ea typeface="Gill Sans MT" panose="020B0502020104020203" pitchFamily="34" charset="0"/>
                <a:cs typeface="Gill Sans MT" panose="020B0502020104020203" pitchFamily="34" charset="0"/>
              </a:rPr>
              <a:t>If they say they don’t have an SOP, you don’t physically validate if they have the SOP</a:t>
            </a:r>
            <a:endParaRPr lang="en-US" altLang="en-US" sz="2400" dirty="0" smtClean="0">
              <a:latin typeface="Gill Sans MT" panose="020B0502020104020203" pitchFamily="34" charset="0"/>
              <a:ea typeface="Gill Sans MT" panose="020B0502020104020203" pitchFamily="34" charset="0"/>
              <a:cs typeface="Gill Sans MT" panose="020B0502020104020203" pitchFamily="34" charset="0"/>
            </a:endParaRPr>
          </a:p>
          <a:p>
            <a:pPr>
              <a:spcBef>
                <a:spcPts val="0"/>
              </a:spcBef>
            </a:pPr>
            <a:endParaRPr lang="en-US" altLang="en-US" sz="2800" dirty="0" smtClean="0">
              <a:latin typeface="Gill Sans MT" panose="020B0502020104020203" pitchFamily="34" charset="0"/>
              <a:ea typeface="Gill Sans MT" panose="020B0502020104020203" pitchFamily="34" charset="0"/>
              <a:cs typeface="Gill Sans MT" panose="020B0502020104020203" pitchFamily="34" charset="0"/>
            </a:endParaRPr>
          </a:p>
          <a:p>
            <a:pPr>
              <a:spcBef>
                <a:spcPts val="0"/>
              </a:spcBef>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Customizations to local context can be made, with limits and caution</a:t>
            </a:r>
          </a:p>
          <a:p>
            <a:pPr>
              <a:spcBef>
                <a:spcPts val="0"/>
              </a:spcBef>
            </a:pPr>
            <a:endParaRPr lang="en-US" altLang="en-US" dirty="0" smtClean="0">
              <a:latin typeface="Gill Sans MT" panose="020B0502020104020203" pitchFamily="34" charset="0"/>
              <a:ea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2256294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15376"/>
          </a:xfrm>
        </p:spPr>
        <p:txBody>
          <a:bodyPr>
            <a:normAutofit/>
          </a:bodyPr>
          <a:lstStyle/>
          <a:p>
            <a:pPr algn="ctr"/>
            <a:r>
              <a:rPr lang="en-US" sz="3200" b="1" dirty="0">
                <a:solidFill>
                  <a:srgbClr val="C00000"/>
                </a:solidFill>
                <a:latin typeface="Arial" panose="020B0604020202020204" pitchFamily="34" charset="0"/>
                <a:ea typeface="+mn-ea"/>
                <a:cs typeface="+mn-cs"/>
              </a:rPr>
              <a:t>Responses/Capabilities per Module</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4081930"/>
              </p:ext>
            </p:extLst>
          </p:nvPr>
        </p:nvGraphicFramePr>
        <p:xfrm>
          <a:off x="2302526" y="1090667"/>
          <a:ext cx="7557571" cy="5402484"/>
        </p:xfrm>
        <a:graphic>
          <a:graphicData uri="http://schemas.openxmlformats.org/drawingml/2006/table">
            <a:tbl>
              <a:tblPr firstRow="1" bandRow="1">
                <a:tableStyleId>{5C22544A-7EE6-4342-B048-85BDC9FD1C3A}</a:tableStyleId>
              </a:tblPr>
              <a:tblGrid>
                <a:gridCol w="6220071"/>
                <a:gridCol w="1337500"/>
              </a:tblGrid>
              <a:tr h="396867">
                <a:tc>
                  <a:txBody>
                    <a:bodyPr/>
                    <a:lstStyle/>
                    <a:p>
                      <a:r>
                        <a:rPr lang="en-US" dirty="0" smtClean="0"/>
                        <a:t>Module</a:t>
                      </a:r>
                      <a:endParaRPr lang="en-US" dirty="0"/>
                    </a:p>
                  </a:txBody>
                  <a:tcPr/>
                </a:tc>
                <a:tc>
                  <a:txBody>
                    <a:bodyPr/>
                    <a:lstStyle/>
                    <a:p>
                      <a:r>
                        <a:rPr lang="en-US" dirty="0" smtClean="0"/>
                        <a:t># of Responses</a:t>
                      </a:r>
                      <a:endParaRPr lang="en-US" dirty="0"/>
                    </a:p>
                  </a:txBody>
                  <a:tcPr/>
                </a:tc>
              </a:tr>
              <a:tr h="396867">
                <a:tc>
                  <a:txBody>
                    <a:bodyPr/>
                    <a:lstStyle/>
                    <a:p>
                      <a:r>
                        <a:rPr lang="en-US" b="1" dirty="0" smtClean="0"/>
                        <a:t>Total</a:t>
                      </a:r>
                      <a:endParaRPr lang="en-US" b="1" dirty="0"/>
                    </a:p>
                  </a:txBody>
                  <a:tcPr/>
                </a:tc>
                <a:tc>
                  <a:txBody>
                    <a:bodyPr/>
                    <a:lstStyle/>
                    <a:p>
                      <a:r>
                        <a:rPr lang="en-US" b="1" dirty="0" smtClean="0"/>
                        <a:t>1303</a:t>
                      </a:r>
                      <a:endParaRPr lang="en-US" b="1" dirty="0"/>
                    </a:p>
                  </a:txBody>
                  <a:tcPr/>
                </a:tc>
              </a:tr>
              <a:tr h="396867">
                <a:tc>
                  <a:txBody>
                    <a:bodyPr/>
                    <a:lstStyle/>
                    <a:p>
                      <a:pPr algn="l" fontAlgn="b"/>
                      <a:r>
                        <a:rPr lang="en-US" sz="1800" b="0" i="0" u="none" strike="noStrike" dirty="0">
                          <a:solidFill>
                            <a:srgbClr val="000000"/>
                          </a:solidFill>
                          <a:effectLst/>
                          <a:latin typeface="Calibri"/>
                        </a:rPr>
                        <a:t>MODULE 1: STRATEGIC PLANNING AND MANAGEMENT</a:t>
                      </a:r>
                    </a:p>
                  </a:txBody>
                  <a:tcPr marL="7620" marR="7620" marT="7620" marB="0" anchor="b"/>
                </a:tc>
                <a:tc>
                  <a:txBody>
                    <a:bodyPr/>
                    <a:lstStyle/>
                    <a:p>
                      <a:r>
                        <a:rPr lang="en-US" dirty="0" smtClean="0"/>
                        <a:t>107</a:t>
                      </a:r>
                      <a:endParaRPr lang="en-US" dirty="0"/>
                    </a:p>
                  </a:txBody>
                  <a:tcPr/>
                </a:tc>
              </a:tr>
              <a:tr h="396867">
                <a:tc>
                  <a:txBody>
                    <a:bodyPr/>
                    <a:lstStyle/>
                    <a:p>
                      <a:pPr algn="l" fontAlgn="b"/>
                      <a:r>
                        <a:rPr lang="en-US" sz="1800" b="0" i="0" u="none" strike="noStrike">
                          <a:solidFill>
                            <a:srgbClr val="000000"/>
                          </a:solidFill>
                          <a:effectLst/>
                          <a:latin typeface="Calibri"/>
                        </a:rPr>
                        <a:t>MODULE 2: HUMAN RESOURCES</a:t>
                      </a:r>
                    </a:p>
                  </a:txBody>
                  <a:tcPr marL="7620" marR="7620" marT="7620" marB="0" anchor="b"/>
                </a:tc>
                <a:tc>
                  <a:txBody>
                    <a:bodyPr/>
                    <a:lstStyle/>
                    <a:p>
                      <a:r>
                        <a:rPr lang="en-US" dirty="0" smtClean="0"/>
                        <a:t>132</a:t>
                      </a:r>
                      <a:endParaRPr lang="en-US" dirty="0"/>
                    </a:p>
                  </a:txBody>
                  <a:tcPr/>
                </a:tc>
              </a:tr>
              <a:tr h="396867">
                <a:tc>
                  <a:txBody>
                    <a:bodyPr/>
                    <a:lstStyle/>
                    <a:p>
                      <a:pPr algn="l" fontAlgn="b"/>
                      <a:r>
                        <a:rPr lang="en-US" sz="1800" b="0" i="0" u="none" strike="noStrike">
                          <a:solidFill>
                            <a:srgbClr val="000000"/>
                          </a:solidFill>
                          <a:effectLst/>
                          <a:latin typeface="Calibri"/>
                        </a:rPr>
                        <a:t>MODULE 3: FINANCIAL SUSTAINABILITY</a:t>
                      </a:r>
                    </a:p>
                  </a:txBody>
                  <a:tcPr marL="7620" marR="7620" marT="7620" marB="0" anchor="b"/>
                </a:tc>
                <a:tc>
                  <a:txBody>
                    <a:bodyPr/>
                    <a:lstStyle/>
                    <a:p>
                      <a:r>
                        <a:rPr lang="en-US" dirty="0" smtClean="0"/>
                        <a:t>54</a:t>
                      </a:r>
                      <a:endParaRPr lang="en-US" dirty="0"/>
                    </a:p>
                  </a:txBody>
                  <a:tcPr/>
                </a:tc>
              </a:tr>
              <a:tr h="396867">
                <a:tc>
                  <a:txBody>
                    <a:bodyPr/>
                    <a:lstStyle/>
                    <a:p>
                      <a:pPr algn="l" fontAlgn="b"/>
                      <a:r>
                        <a:rPr lang="en-US" sz="1800" b="0" i="0" u="none" strike="noStrike">
                          <a:solidFill>
                            <a:srgbClr val="000000"/>
                          </a:solidFill>
                          <a:effectLst/>
                          <a:latin typeface="Calibri"/>
                        </a:rPr>
                        <a:t>MODULE 4: POLICY AND GOVERNANCE</a:t>
                      </a:r>
                    </a:p>
                  </a:txBody>
                  <a:tcPr marL="7620" marR="7620" marT="7620" marB="0" anchor="b"/>
                </a:tc>
                <a:tc>
                  <a:txBody>
                    <a:bodyPr/>
                    <a:lstStyle/>
                    <a:p>
                      <a:r>
                        <a:rPr lang="en-US" dirty="0" smtClean="0"/>
                        <a:t>47</a:t>
                      </a:r>
                      <a:endParaRPr lang="en-US" dirty="0"/>
                    </a:p>
                  </a:txBody>
                  <a:tcPr/>
                </a:tc>
              </a:tr>
              <a:tr h="396867">
                <a:tc>
                  <a:txBody>
                    <a:bodyPr/>
                    <a:lstStyle/>
                    <a:p>
                      <a:pPr algn="l" fontAlgn="b"/>
                      <a:r>
                        <a:rPr lang="en-US" sz="1800" b="0" i="0" u="none" strike="noStrike">
                          <a:solidFill>
                            <a:srgbClr val="000000"/>
                          </a:solidFill>
                          <a:effectLst/>
                          <a:latin typeface="Calibri"/>
                        </a:rPr>
                        <a:t>MODULE 5: QUALITY &amp; PHARMACOVIGILANCE</a:t>
                      </a:r>
                    </a:p>
                  </a:txBody>
                  <a:tcPr marL="7620" marR="7620" marT="7620" marB="0" anchor="b"/>
                </a:tc>
                <a:tc>
                  <a:txBody>
                    <a:bodyPr/>
                    <a:lstStyle/>
                    <a:p>
                      <a:r>
                        <a:rPr lang="en-US" dirty="0" smtClean="0"/>
                        <a:t>78</a:t>
                      </a:r>
                      <a:endParaRPr lang="en-US" dirty="0"/>
                    </a:p>
                  </a:txBody>
                  <a:tcPr/>
                </a:tc>
              </a:tr>
              <a:tr h="396867">
                <a:tc>
                  <a:txBody>
                    <a:bodyPr/>
                    <a:lstStyle/>
                    <a:p>
                      <a:pPr algn="l" fontAlgn="b"/>
                      <a:r>
                        <a:rPr lang="en-US" sz="1800" b="0" i="0" u="none" strike="noStrike">
                          <a:solidFill>
                            <a:srgbClr val="000000"/>
                          </a:solidFill>
                          <a:effectLst/>
                          <a:latin typeface="Calibri"/>
                        </a:rPr>
                        <a:t>MODULE 6: FORECASTING AND SUPPLY PLANNING</a:t>
                      </a:r>
                    </a:p>
                  </a:txBody>
                  <a:tcPr marL="7620" marR="7620" marT="7620" marB="0" anchor="b"/>
                </a:tc>
                <a:tc>
                  <a:txBody>
                    <a:bodyPr/>
                    <a:lstStyle/>
                    <a:p>
                      <a:r>
                        <a:rPr lang="en-US" dirty="0" smtClean="0"/>
                        <a:t>103</a:t>
                      </a:r>
                      <a:endParaRPr lang="en-US" dirty="0"/>
                    </a:p>
                  </a:txBody>
                  <a:tcPr/>
                </a:tc>
              </a:tr>
              <a:tr h="396867">
                <a:tc>
                  <a:txBody>
                    <a:bodyPr/>
                    <a:lstStyle/>
                    <a:p>
                      <a:pPr algn="l" fontAlgn="b"/>
                      <a:r>
                        <a:rPr lang="en-US" sz="1800" b="0" i="0" u="none" strike="noStrike">
                          <a:solidFill>
                            <a:srgbClr val="000000"/>
                          </a:solidFill>
                          <a:effectLst/>
                          <a:latin typeface="Calibri"/>
                        </a:rPr>
                        <a:t>MODULE 7: PROCUREMENT AND CUSTOMS CLEARANCE</a:t>
                      </a:r>
                    </a:p>
                  </a:txBody>
                  <a:tcPr marL="7620" marR="7620" marT="7620" marB="0" anchor="b"/>
                </a:tc>
                <a:tc>
                  <a:txBody>
                    <a:bodyPr/>
                    <a:lstStyle/>
                    <a:p>
                      <a:r>
                        <a:rPr lang="en-US" dirty="0" smtClean="0"/>
                        <a:t>146</a:t>
                      </a:r>
                      <a:endParaRPr lang="en-US" dirty="0"/>
                    </a:p>
                  </a:txBody>
                  <a:tcPr/>
                </a:tc>
              </a:tr>
              <a:tr h="396867">
                <a:tc>
                  <a:txBody>
                    <a:bodyPr/>
                    <a:lstStyle/>
                    <a:p>
                      <a:pPr algn="l" fontAlgn="b"/>
                      <a:r>
                        <a:rPr lang="en-US" sz="1800" b="0" i="0" u="none" strike="noStrike">
                          <a:solidFill>
                            <a:srgbClr val="000000"/>
                          </a:solidFill>
                          <a:effectLst/>
                          <a:latin typeface="Calibri"/>
                        </a:rPr>
                        <a:t>MODULE 8: WAREHOUSING &amp; STORAGE</a:t>
                      </a:r>
                    </a:p>
                  </a:txBody>
                  <a:tcPr marL="7620" marR="7620" marT="7620" marB="0" anchor="b"/>
                </a:tc>
                <a:tc>
                  <a:txBody>
                    <a:bodyPr/>
                    <a:lstStyle/>
                    <a:p>
                      <a:r>
                        <a:rPr lang="en-US" dirty="0" smtClean="0"/>
                        <a:t>299</a:t>
                      </a:r>
                      <a:endParaRPr lang="en-US" dirty="0"/>
                    </a:p>
                  </a:txBody>
                  <a:tcPr/>
                </a:tc>
              </a:tr>
              <a:tr h="396867">
                <a:tc>
                  <a:txBody>
                    <a:bodyPr/>
                    <a:lstStyle/>
                    <a:p>
                      <a:pPr algn="l" fontAlgn="b"/>
                      <a:r>
                        <a:rPr lang="en-US" sz="1800" b="0" i="0" u="none" strike="noStrike">
                          <a:solidFill>
                            <a:srgbClr val="000000"/>
                          </a:solidFill>
                          <a:effectLst/>
                          <a:latin typeface="Calibri"/>
                        </a:rPr>
                        <a:t>MODULE 9: DISTRIBUTION</a:t>
                      </a:r>
                    </a:p>
                  </a:txBody>
                  <a:tcPr marL="7620" marR="7620" marT="7620" marB="0" anchor="b"/>
                </a:tc>
                <a:tc>
                  <a:txBody>
                    <a:bodyPr/>
                    <a:lstStyle/>
                    <a:p>
                      <a:r>
                        <a:rPr lang="en-US" dirty="0" smtClean="0"/>
                        <a:t>127</a:t>
                      </a:r>
                      <a:endParaRPr lang="en-US" dirty="0"/>
                    </a:p>
                  </a:txBody>
                  <a:tcPr/>
                </a:tc>
              </a:tr>
              <a:tr h="396867">
                <a:tc>
                  <a:txBody>
                    <a:bodyPr/>
                    <a:lstStyle/>
                    <a:p>
                      <a:pPr algn="l" fontAlgn="b"/>
                      <a:r>
                        <a:rPr lang="fr-FR" sz="1800" b="0" i="0" u="none" strike="noStrike">
                          <a:solidFill>
                            <a:srgbClr val="000000"/>
                          </a:solidFill>
                          <a:effectLst/>
                          <a:latin typeface="Calibri"/>
                        </a:rPr>
                        <a:t>MODULE 10: LOGISTICS MANAGEMENT INFORMATION SYSTEM</a:t>
                      </a:r>
                    </a:p>
                  </a:txBody>
                  <a:tcPr marL="7620" marR="7620" marT="7620" marB="0" anchor="b"/>
                </a:tc>
                <a:tc>
                  <a:txBody>
                    <a:bodyPr/>
                    <a:lstStyle/>
                    <a:p>
                      <a:r>
                        <a:rPr lang="en-US" dirty="0" smtClean="0"/>
                        <a:t>166</a:t>
                      </a:r>
                      <a:endParaRPr lang="en-US" dirty="0"/>
                    </a:p>
                  </a:txBody>
                  <a:tcPr/>
                </a:tc>
              </a:tr>
              <a:tr h="396867">
                <a:tc>
                  <a:txBody>
                    <a:bodyPr/>
                    <a:lstStyle/>
                    <a:p>
                      <a:pPr algn="l" fontAlgn="b"/>
                      <a:r>
                        <a:rPr lang="en-US" sz="1800" b="0" i="0" u="none" strike="noStrike" dirty="0">
                          <a:solidFill>
                            <a:srgbClr val="000000"/>
                          </a:solidFill>
                          <a:effectLst/>
                          <a:latin typeface="Calibri"/>
                        </a:rPr>
                        <a:t>MODULE 11: WASTE MANAGEMENT</a:t>
                      </a:r>
                    </a:p>
                  </a:txBody>
                  <a:tcPr marL="7620" marR="7620" marT="7620" marB="0" anchor="b"/>
                </a:tc>
                <a:tc>
                  <a:txBody>
                    <a:bodyPr/>
                    <a:lstStyle/>
                    <a:p>
                      <a:r>
                        <a:rPr lang="en-US" dirty="0" smtClean="0"/>
                        <a:t>44</a:t>
                      </a:r>
                      <a:endParaRPr lang="en-US" dirty="0"/>
                    </a:p>
                  </a:txBody>
                  <a:tcPr/>
                </a:tc>
              </a:tr>
            </a:tbl>
          </a:graphicData>
        </a:graphic>
      </p:graphicFrame>
    </p:spTree>
    <p:extLst>
      <p:ext uri="{BB962C8B-B14F-4D97-AF65-F5344CB8AC3E}">
        <p14:creationId xmlns:p14="http://schemas.microsoft.com/office/powerpoint/2010/main" val="33972113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 xmlns:a16="http://schemas.microsoft.com/office/drawing/2014/main" id="{829BC086-28E7-4967-969E-060E47ABE646}"/>
              </a:ext>
            </a:extLst>
          </p:cNvPr>
          <p:cNvSpPr>
            <a:spLocks noGrp="1"/>
          </p:cNvSpPr>
          <p:nvPr>
            <p:ph type="title"/>
          </p:nvPr>
        </p:nvSpPr>
        <p:spPr>
          <a:xfrm>
            <a:off x="914805" y="452139"/>
            <a:ext cx="10363200" cy="1061829"/>
          </a:xfrm>
        </p:spPr>
        <p:txBody>
          <a:bodyPr/>
          <a:lstStyle/>
          <a:p>
            <a:pPr eaLnBrk="1" hangingPunct="1"/>
            <a:r>
              <a:rPr lang="en-US" altLang="en-US" sz="3100" b="1" dirty="0">
                <a:solidFill>
                  <a:srgbClr val="C00000"/>
                </a:solidFill>
                <a:latin typeface="Gill Sans MT" panose="020B0502020104020203" pitchFamily="34" charset="0"/>
                <a:cs typeface="Gill Sans MT" panose="020B0502020104020203" pitchFamily="34" charset="0"/>
              </a:rPr>
              <a:t>CMM </a:t>
            </a:r>
            <a:r>
              <a:rPr lang="en-US" altLang="en-US" sz="3100" b="1" dirty="0" smtClean="0">
                <a:solidFill>
                  <a:srgbClr val="C00000"/>
                </a:solidFill>
                <a:latin typeface="Gill Sans MT" panose="020B0502020104020203" pitchFamily="34" charset="0"/>
                <a:cs typeface="Gill Sans MT" panose="020B0502020104020203" pitchFamily="34" charset="0"/>
              </a:rPr>
              <a:t>Example – 1</a:t>
            </a:r>
            <a:br>
              <a:rPr lang="en-US" altLang="en-US" sz="3100" b="1" dirty="0" smtClean="0">
                <a:solidFill>
                  <a:srgbClr val="C00000"/>
                </a:solidFill>
                <a:latin typeface="Gill Sans MT" panose="020B0502020104020203" pitchFamily="34" charset="0"/>
                <a:cs typeface="Gill Sans MT" panose="020B0502020104020203" pitchFamily="34" charset="0"/>
              </a:rPr>
            </a:br>
            <a:endParaRPr lang="en-US" altLang="en-US" sz="3200" b="1" dirty="0">
              <a:solidFill>
                <a:srgbClr val="C00000"/>
              </a:solidFill>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 xmlns:a16="http://schemas.microsoft.com/office/drawing/2014/main" id="{4F04F762-D734-4819-A187-20227253EAFD}"/>
              </a:ext>
            </a:extLst>
          </p:cNvPr>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770DE6A-AFAE-4BA9-AAB3-9755F28EB553}" type="datetime1">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11/4/2019</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sp>
        <p:nvSpPr>
          <p:cNvPr id="45061" name="Slide Number Placeholder 5">
            <a:extLst>
              <a:ext uri="{FF2B5EF4-FFF2-40B4-BE49-F238E27FC236}">
                <a16:creationId xmlns="" xmlns:a16="http://schemas.microsoft.com/office/drawing/2014/main" id="{8A604343-BCC3-45E1-BE80-F1DD43D3500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139EB3F-7CF1-4F22-A49A-8E1E0EE6AB37}"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graphicFrame>
        <p:nvGraphicFramePr>
          <p:cNvPr id="4" name="Table 3"/>
          <p:cNvGraphicFramePr>
            <a:graphicFrameLocks noGrp="1"/>
          </p:cNvGraphicFramePr>
          <p:nvPr>
            <p:extLst>
              <p:ext uri="{D42A27DB-BD31-4B8C-83A1-F6EECF244321}">
                <p14:modId xmlns:p14="http://schemas.microsoft.com/office/powerpoint/2010/main" val="3708034386"/>
              </p:ext>
            </p:extLst>
          </p:nvPr>
        </p:nvGraphicFramePr>
        <p:xfrm>
          <a:off x="914804" y="1495637"/>
          <a:ext cx="10231416" cy="4884825"/>
        </p:xfrm>
        <a:graphic>
          <a:graphicData uri="http://schemas.openxmlformats.org/drawingml/2006/table">
            <a:tbl>
              <a:tblPr firstRow="1" bandRow="1">
                <a:tableStyleId>{5C22544A-7EE6-4342-B048-85BDC9FD1C3A}</a:tableStyleId>
              </a:tblPr>
              <a:tblGrid>
                <a:gridCol w="3410472">
                  <a:extLst>
                    <a:ext uri="{9D8B030D-6E8A-4147-A177-3AD203B41FA5}">
                      <a16:colId xmlns="" xmlns:a16="http://schemas.microsoft.com/office/drawing/2014/main" val="20000"/>
                    </a:ext>
                  </a:extLst>
                </a:gridCol>
                <a:gridCol w="3410472">
                  <a:extLst>
                    <a:ext uri="{9D8B030D-6E8A-4147-A177-3AD203B41FA5}">
                      <a16:colId xmlns="" xmlns:a16="http://schemas.microsoft.com/office/drawing/2014/main" val="20001"/>
                    </a:ext>
                  </a:extLst>
                </a:gridCol>
                <a:gridCol w="3410472">
                  <a:extLst>
                    <a:ext uri="{9D8B030D-6E8A-4147-A177-3AD203B41FA5}">
                      <a16:colId xmlns="" xmlns:a16="http://schemas.microsoft.com/office/drawing/2014/main" val="20002"/>
                    </a:ext>
                  </a:extLst>
                </a:gridCol>
              </a:tblGrid>
              <a:tr h="495705">
                <a:tc>
                  <a:txBody>
                    <a:bodyPr/>
                    <a:lstStyle/>
                    <a:p>
                      <a:r>
                        <a:rPr lang="en-US" dirty="0"/>
                        <a:t>CMM Question</a:t>
                      </a:r>
                    </a:p>
                  </a:txBody>
                  <a:tcPr/>
                </a:tc>
                <a:tc>
                  <a:txBody>
                    <a:bodyPr/>
                    <a:lstStyle/>
                    <a:p>
                      <a:r>
                        <a:rPr lang="en-US" dirty="0"/>
                        <a:t>Possible Answers</a:t>
                      </a:r>
                    </a:p>
                  </a:txBody>
                  <a:tcPr/>
                </a:tc>
                <a:tc>
                  <a:txBody>
                    <a:bodyPr/>
                    <a:lstStyle/>
                    <a:p>
                      <a:r>
                        <a:rPr lang="en-US" dirty="0" smtClean="0"/>
                        <a:t>Maturity</a:t>
                      </a:r>
                      <a:r>
                        <a:rPr lang="en-US" baseline="0" dirty="0" smtClean="0"/>
                        <a:t> Score</a:t>
                      </a:r>
                      <a:endParaRPr lang="en-US" dirty="0"/>
                    </a:p>
                  </a:txBody>
                  <a:tcPr/>
                </a:tc>
                <a:extLst>
                  <a:ext uri="{0D108BD9-81ED-4DB2-BD59-A6C34878D82A}">
                    <a16:rowId xmlns="" xmlns:a16="http://schemas.microsoft.com/office/drawing/2014/main" val="10000"/>
                  </a:ext>
                </a:extLst>
              </a:tr>
              <a:tr h="548640">
                <a:tc rowSpan="8">
                  <a:txBody>
                    <a:bodyPr/>
                    <a:lstStyle/>
                    <a:p>
                      <a:r>
                        <a:rPr lang="en-US" dirty="0"/>
                        <a:t>FSP 602:</a:t>
                      </a:r>
                    </a:p>
                    <a:p>
                      <a:r>
                        <a:rPr lang="en-US" dirty="0"/>
                        <a:t>How often is the supply plan monitored and updated?</a:t>
                      </a:r>
                    </a:p>
                    <a:p>
                      <a:endParaRPr lang="en-US" dirty="0"/>
                    </a:p>
                    <a:p>
                      <a:r>
                        <a:rPr lang="en-US" sz="1800" dirty="0"/>
                        <a:t>NOTE: For answers in between the choices, round up. For example, if updates are done every 2 days, select "weekly"</a:t>
                      </a:r>
                    </a:p>
                  </a:txBody>
                  <a:tcPr/>
                </a:tc>
                <a:tc>
                  <a:txBody>
                    <a:bodyPr/>
                    <a:lstStyle/>
                    <a:p>
                      <a:pPr algn="l" fontAlgn="t"/>
                      <a:r>
                        <a:rPr lang="en-US" sz="1800" b="0" i="0" u="none" strike="noStrike" dirty="0">
                          <a:solidFill>
                            <a:srgbClr val="000000"/>
                          </a:solidFill>
                          <a:effectLst/>
                          <a:latin typeface="Calibri"/>
                        </a:rPr>
                        <a:t>continuously or daily</a:t>
                      </a:r>
                    </a:p>
                  </a:txBody>
                  <a:tcPr marL="7620" marR="7620" marT="7620" marB="0"/>
                </a:tc>
                <a:tc>
                  <a:txBody>
                    <a:bodyPr/>
                    <a:lstStyle/>
                    <a:p>
                      <a:r>
                        <a:rPr lang="en-US" dirty="0"/>
                        <a:t>State of the Art</a:t>
                      </a:r>
                    </a:p>
                  </a:txBody>
                  <a:tcPr/>
                </a:tc>
                <a:extLst>
                  <a:ext uri="{0D108BD9-81ED-4DB2-BD59-A6C34878D82A}">
                    <a16:rowId xmlns="" xmlns:a16="http://schemas.microsoft.com/office/drawing/2014/main" val="10001"/>
                  </a:ext>
                </a:extLst>
              </a:tr>
              <a:tr h="548640">
                <a:tc vMerge="1">
                  <a:txBody>
                    <a:bodyPr/>
                    <a:lstStyle/>
                    <a:p>
                      <a:endParaRPr lang="en-US" dirty="0"/>
                    </a:p>
                  </a:txBody>
                  <a:tcPr/>
                </a:tc>
                <a:tc>
                  <a:txBody>
                    <a:bodyPr/>
                    <a:lstStyle/>
                    <a:p>
                      <a:pPr algn="l" fontAlgn="t"/>
                      <a:r>
                        <a:rPr lang="en-US" sz="1800" b="0" i="0" u="none" strike="noStrike" dirty="0">
                          <a:solidFill>
                            <a:srgbClr val="000000"/>
                          </a:solidFill>
                          <a:effectLst/>
                          <a:latin typeface="Calibri"/>
                        </a:rPr>
                        <a:t>weekly</a:t>
                      </a:r>
                    </a:p>
                  </a:txBody>
                  <a:tcPr marL="7620" marR="7620" marT="7620" marB="0"/>
                </a:tc>
                <a:tc>
                  <a:txBody>
                    <a:bodyPr/>
                    <a:lstStyle/>
                    <a:p>
                      <a:r>
                        <a:rPr lang="en-US" dirty="0"/>
                        <a:t>Advanced</a:t>
                      </a:r>
                    </a:p>
                  </a:txBody>
                  <a:tcPr/>
                </a:tc>
                <a:extLst>
                  <a:ext uri="{0D108BD9-81ED-4DB2-BD59-A6C34878D82A}">
                    <a16:rowId xmlns="" xmlns:a16="http://schemas.microsoft.com/office/drawing/2014/main" val="10002"/>
                  </a:ext>
                </a:extLst>
              </a:tr>
              <a:tr h="548640">
                <a:tc vMerge="1">
                  <a:txBody>
                    <a:bodyPr/>
                    <a:lstStyle/>
                    <a:p>
                      <a:endParaRPr lang="en-US" dirty="0"/>
                    </a:p>
                  </a:txBody>
                  <a:tcPr/>
                </a:tc>
                <a:tc>
                  <a:txBody>
                    <a:bodyPr/>
                    <a:lstStyle/>
                    <a:p>
                      <a:pPr algn="l" fontAlgn="t"/>
                      <a:r>
                        <a:rPr lang="en-US" sz="1800" b="0" i="0" u="none" strike="noStrike" dirty="0">
                          <a:solidFill>
                            <a:srgbClr val="000000"/>
                          </a:solidFill>
                          <a:effectLst/>
                          <a:latin typeface="Calibri"/>
                        </a:rPr>
                        <a:t>monthly</a:t>
                      </a:r>
                    </a:p>
                  </a:txBody>
                  <a:tcPr marL="7620" marR="7620" marT="7620" marB="0"/>
                </a:tc>
                <a:tc>
                  <a:txBody>
                    <a:bodyPr/>
                    <a:lstStyle/>
                    <a:p>
                      <a:r>
                        <a:rPr lang="en-US" dirty="0"/>
                        <a:t>Intermediate</a:t>
                      </a:r>
                    </a:p>
                  </a:txBody>
                  <a:tcPr/>
                </a:tc>
                <a:extLst>
                  <a:ext uri="{0D108BD9-81ED-4DB2-BD59-A6C34878D82A}">
                    <a16:rowId xmlns="" xmlns:a16="http://schemas.microsoft.com/office/drawing/2014/main" val="10003"/>
                  </a:ext>
                </a:extLst>
              </a:tr>
              <a:tr h="548640">
                <a:tc vMerge="1">
                  <a:txBody>
                    <a:bodyPr/>
                    <a:lstStyle/>
                    <a:p>
                      <a:endParaRPr lang="en-US" dirty="0"/>
                    </a:p>
                  </a:txBody>
                  <a:tcPr/>
                </a:tc>
                <a:tc>
                  <a:txBody>
                    <a:bodyPr/>
                    <a:lstStyle/>
                    <a:p>
                      <a:pPr algn="l" fontAlgn="t"/>
                      <a:r>
                        <a:rPr lang="en-US" sz="1800" b="0" i="0" u="none" strike="noStrike" dirty="0">
                          <a:solidFill>
                            <a:srgbClr val="000000"/>
                          </a:solidFill>
                          <a:effectLst/>
                          <a:latin typeface="Calibri"/>
                        </a:rPr>
                        <a:t>quarterly</a:t>
                      </a:r>
                    </a:p>
                  </a:txBody>
                  <a:tcPr marL="7620" marR="7620" marT="7620" marB="0"/>
                </a:tc>
                <a:tc>
                  <a:txBody>
                    <a:bodyPr/>
                    <a:lstStyle/>
                    <a:p>
                      <a:r>
                        <a:rPr lang="en-US" dirty="0"/>
                        <a:t>Basic</a:t>
                      </a:r>
                    </a:p>
                  </a:txBody>
                  <a:tcPr/>
                </a:tc>
                <a:extLst>
                  <a:ext uri="{0D108BD9-81ED-4DB2-BD59-A6C34878D82A}">
                    <a16:rowId xmlns="" xmlns:a16="http://schemas.microsoft.com/office/drawing/2014/main" val="10004"/>
                  </a:ext>
                </a:extLst>
              </a:tr>
              <a:tr h="548640">
                <a:tc vMerge="1">
                  <a:txBody>
                    <a:bodyPr/>
                    <a:lstStyle/>
                    <a:p>
                      <a:endParaRPr lang="en-US" dirty="0"/>
                    </a:p>
                  </a:txBody>
                  <a:tcPr/>
                </a:tc>
                <a:tc>
                  <a:txBody>
                    <a:bodyPr/>
                    <a:lstStyle/>
                    <a:p>
                      <a:pPr algn="l" fontAlgn="t"/>
                      <a:r>
                        <a:rPr lang="en-US" sz="1800" b="0" i="0" u="none" strike="noStrike" dirty="0">
                          <a:solidFill>
                            <a:srgbClr val="000000"/>
                          </a:solidFill>
                          <a:effectLst/>
                          <a:latin typeface="Calibri"/>
                        </a:rPr>
                        <a:t>Bi-annually (twice per year)</a:t>
                      </a:r>
                    </a:p>
                  </a:txBody>
                  <a:tcPr marL="7620" marR="7620" marT="7620" marB="0"/>
                </a:tc>
                <a:tc>
                  <a:txBody>
                    <a:bodyPr/>
                    <a:lstStyle/>
                    <a:p>
                      <a:r>
                        <a:rPr lang="en-US" dirty="0" smtClean="0"/>
                        <a:t> - </a:t>
                      </a:r>
                      <a:endParaRPr lang="en-US" dirty="0"/>
                    </a:p>
                  </a:txBody>
                  <a:tcPr/>
                </a:tc>
                <a:extLst>
                  <a:ext uri="{0D108BD9-81ED-4DB2-BD59-A6C34878D82A}">
                    <a16:rowId xmlns="" xmlns:a16="http://schemas.microsoft.com/office/drawing/2014/main" val="10005"/>
                  </a:ext>
                </a:extLst>
              </a:tr>
              <a:tr h="548640">
                <a:tc vMerge="1">
                  <a:txBody>
                    <a:bodyPr/>
                    <a:lstStyle/>
                    <a:p>
                      <a:endParaRPr lang="en-US" dirty="0"/>
                    </a:p>
                  </a:txBody>
                  <a:tcPr/>
                </a:tc>
                <a:tc>
                  <a:txBody>
                    <a:bodyPr/>
                    <a:lstStyle/>
                    <a:p>
                      <a:pPr algn="l" fontAlgn="t"/>
                      <a:r>
                        <a:rPr lang="en-US" sz="1800" b="0" i="0" u="none" strike="noStrike" dirty="0">
                          <a:solidFill>
                            <a:srgbClr val="000000"/>
                          </a:solidFill>
                          <a:effectLst/>
                          <a:latin typeface="Calibri"/>
                        </a:rPr>
                        <a:t>annually</a:t>
                      </a:r>
                    </a:p>
                  </a:txBody>
                  <a:tcPr marL="7620" marR="7620" marT="7620" marB="0"/>
                </a:tc>
                <a:tc>
                  <a:txBody>
                    <a:bodyPr/>
                    <a:lstStyle/>
                    <a:p>
                      <a:r>
                        <a:rPr lang="en-US" dirty="0" smtClean="0"/>
                        <a:t> - </a:t>
                      </a:r>
                      <a:endParaRPr lang="en-US" dirty="0"/>
                    </a:p>
                  </a:txBody>
                  <a:tcPr/>
                </a:tc>
                <a:extLst>
                  <a:ext uri="{0D108BD9-81ED-4DB2-BD59-A6C34878D82A}">
                    <a16:rowId xmlns="" xmlns:a16="http://schemas.microsoft.com/office/drawing/2014/main" val="10006"/>
                  </a:ext>
                </a:extLst>
              </a:tr>
              <a:tr h="548640">
                <a:tc vMerge="1">
                  <a:txBody>
                    <a:bodyPr/>
                    <a:lstStyle/>
                    <a:p>
                      <a:endParaRPr lang="en-US" sz="1800" dirty="0"/>
                    </a:p>
                  </a:txBody>
                  <a:tcPr/>
                </a:tc>
                <a:tc>
                  <a:txBody>
                    <a:bodyPr/>
                    <a:lstStyle/>
                    <a:p>
                      <a:pPr algn="l" fontAlgn="t"/>
                      <a:r>
                        <a:rPr lang="en-US" sz="1800" b="0" i="0" u="none" strike="noStrike">
                          <a:solidFill>
                            <a:srgbClr val="000000"/>
                          </a:solidFill>
                          <a:effectLst/>
                          <a:latin typeface="Calibri"/>
                        </a:rPr>
                        <a:t>Less often than annually</a:t>
                      </a:r>
                    </a:p>
                  </a:txBody>
                  <a:tcPr marL="7620" marR="7620" marT="7620" marB="0"/>
                </a:tc>
                <a:tc>
                  <a:txBody>
                    <a:bodyPr/>
                    <a:lstStyle/>
                    <a:p>
                      <a:r>
                        <a:rPr lang="en-US" dirty="0" smtClean="0"/>
                        <a:t>-</a:t>
                      </a:r>
                      <a:endParaRPr lang="en-US" dirty="0"/>
                    </a:p>
                  </a:txBody>
                  <a:tcPr/>
                </a:tc>
              </a:tr>
              <a:tr h="548640">
                <a:tc vMerge="1">
                  <a:txBody>
                    <a:bodyPr/>
                    <a:lstStyle/>
                    <a:p>
                      <a:endParaRPr lang="en-US" sz="1800" dirty="0"/>
                    </a:p>
                  </a:txBody>
                  <a:tcPr/>
                </a:tc>
                <a:tc>
                  <a:txBody>
                    <a:bodyPr/>
                    <a:lstStyle/>
                    <a:p>
                      <a:pPr algn="l" fontAlgn="t"/>
                      <a:r>
                        <a:rPr lang="en-US" sz="1800" b="0" i="0" u="none" strike="noStrike" dirty="0">
                          <a:solidFill>
                            <a:srgbClr val="000000"/>
                          </a:solidFill>
                          <a:effectLst/>
                          <a:latin typeface="Calibri"/>
                        </a:rPr>
                        <a:t>I don't know</a:t>
                      </a:r>
                    </a:p>
                  </a:txBody>
                  <a:tcPr marL="7620" marR="7620" marT="7620" marB="0"/>
                </a:tc>
                <a:tc>
                  <a:txBody>
                    <a:bodyPr/>
                    <a:lstStyle/>
                    <a:p>
                      <a:r>
                        <a:rPr lang="en-US" dirty="0" smtClean="0"/>
                        <a:t>-</a:t>
                      </a:r>
                      <a:endParaRPr lang="en-US" dirty="0"/>
                    </a:p>
                  </a:txBody>
                  <a:tcPr/>
                </a:tc>
              </a:tr>
            </a:tbl>
          </a:graphicData>
        </a:graphic>
      </p:graphicFrame>
    </p:spTree>
    <p:extLst>
      <p:ext uri="{BB962C8B-B14F-4D97-AF65-F5344CB8AC3E}">
        <p14:creationId xmlns:p14="http://schemas.microsoft.com/office/powerpoint/2010/main" val="11499274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 xmlns:a16="http://schemas.microsoft.com/office/drawing/2014/main" id="{829BC086-28E7-4967-969E-060E47ABE646}"/>
              </a:ext>
            </a:extLst>
          </p:cNvPr>
          <p:cNvSpPr>
            <a:spLocks noGrp="1"/>
          </p:cNvSpPr>
          <p:nvPr>
            <p:ph type="title"/>
          </p:nvPr>
        </p:nvSpPr>
        <p:spPr>
          <a:xfrm>
            <a:off x="914805" y="257267"/>
            <a:ext cx="10363200" cy="1061829"/>
          </a:xfrm>
        </p:spPr>
        <p:txBody>
          <a:bodyPr/>
          <a:lstStyle/>
          <a:p>
            <a:r>
              <a:rPr lang="en-US" altLang="en-US" sz="3100" b="1" dirty="0">
                <a:solidFill>
                  <a:srgbClr val="C00000"/>
                </a:solidFill>
                <a:latin typeface="Gill Sans MT" panose="020B0502020104020203" pitchFamily="34" charset="0"/>
                <a:cs typeface="Gill Sans MT" panose="020B0502020104020203" pitchFamily="34" charset="0"/>
              </a:rPr>
              <a:t>CMM Example – </a:t>
            </a:r>
            <a:r>
              <a:rPr lang="en-US" altLang="en-US" sz="3100" b="1" dirty="0" smtClean="0">
                <a:solidFill>
                  <a:srgbClr val="C00000"/>
                </a:solidFill>
                <a:latin typeface="Gill Sans MT" panose="020B0502020104020203" pitchFamily="34" charset="0"/>
                <a:cs typeface="Gill Sans MT" panose="020B0502020104020203" pitchFamily="34" charset="0"/>
              </a:rPr>
              <a:t>2</a:t>
            </a:r>
            <a:r>
              <a:rPr lang="en-US" altLang="en-US" sz="3100" b="1" dirty="0">
                <a:solidFill>
                  <a:srgbClr val="C00000"/>
                </a:solidFill>
                <a:latin typeface="Gill Sans MT" panose="020B0502020104020203" pitchFamily="34" charset="0"/>
                <a:cs typeface="Gill Sans MT" panose="020B0502020104020203" pitchFamily="34" charset="0"/>
              </a:rPr>
              <a:t/>
            </a:r>
            <a:br>
              <a:rPr lang="en-US" altLang="en-US" sz="3100" b="1" dirty="0">
                <a:solidFill>
                  <a:srgbClr val="C00000"/>
                </a:solidFill>
                <a:latin typeface="Gill Sans MT" panose="020B0502020104020203" pitchFamily="34" charset="0"/>
                <a:cs typeface="Gill Sans MT" panose="020B0502020104020203" pitchFamily="34" charset="0"/>
              </a:rPr>
            </a:br>
            <a:endParaRPr lang="en-US" altLang="en-US" sz="3200" b="1" dirty="0">
              <a:solidFill>
                <a:srgbClr val="C00000"/>
              </a:solidFill>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 xmlns:a16="http://schemas.microsoft.com/office/drawing/2014/main" id="{4F04F762-D734-4819-A187-20227253EAFD}"/>
              </a:ext>
            </a:extLst>
          </p:cNvPr>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770DE6A-AFAE-4BA9-AAB3-9755F28EB553}" type="datetime1">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11/4/2019</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sp>
        <p:nvSpPr>
          <p:cNvPr id="45061" name="Slide Number Placeholder 5">
            <a:extLst>
              <a:ext uri="{FF2B5EF4-FFF2-40B4-BE49-F238E27FC236}">
                <a16:creationId xmlns="" xmlns:a16="http://schemas.microsoft.com/office/drawing/2014/main" id="{8A604343-BCC3-45E1-BE80-F1DD43D3500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139EB3F-7CF1-4F22-A49A-8E1E0EE6AB37}"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graphicFrame>
        <p:nvGraphicFramePr>
          <p:cNvPr id="4" name="Table 3"/>
          <p:cNvGraphicFramePr>
            <a:graphicFrameLocks noGrp="1"/>
          </p:cNvGraphicFramePr>
          <p:nvPr>
            <p:extLst>
              <p:ext uri="{D42A27DB-BD31-4B8C-83A1-F6EECF244321}">
                <p14:modId xmlns:p14="http://schemas.microsoft.com/office/powerpoint/2010/main" val="3729994385"/>
              </p:ext>
            </p:extLst>
          </p:nvPr>
        </p:nvGraphicFramePr>
        <p:xfrm>
          <a:off x="525019" y="1063603"/>
          <a:ext cx="11347554" cy="5309227"/>
        </p:xfrm>
        <a:graphic>
          <a:graphicData uri="http://schemas.openxmlformats.org/drawingml/2006/table">
            <a:tbl>
              <a:tblPr firstRow="1" bandRow="1">
                <a:tableStyleId>{5C22544A-7EE6-4342-B048-85BDC9FD1C3A}</a:tableStyleId>
              </a:tblPr>
              <a:tblGrid>
                <a:gridCol w="2360292">
                  <a:extLst>
                    <a:ext uri="{9D8B030D-6E8A-4147-A177-3AD203B41FA5}">
                      <a16:colId xmlns="" xmlns:a16="http://schemas.microsoft.com/office/drawing/2014/main" val="20000"/>
                    </a:ext>
                  </a:extLst>
                </a:gridCol>
                <a:gridCol w="6820627">
                  <a:extLst>
                    <a:ext uri="{9D8B030D-6E8A-4147-A177-3AD203B41FA5}">
                      <a16:colId xmlns="" xmlns:a16="http://schemas.microsoft.com/office/drawing/2014/main" val="20001"/>
                    </a:ext>
                  </a:extLst>
                </a:gridCol>
                <a:gridCol w="2166635">
                  <a:extLst>
                    <a:ext uri="{9D8B030D-6E8A-4147-A177-3AD203B41FA5}">
                      <a16:colId xmlns="" xmlns:a16="http://schemas.microsoft.com/office/drawing/2014/main" val="20002"/>
                    </a:ext>
                  </a:extLst>
                </a:gridCol>
              </a:tblGrid>
              <a:tr h="418505">
                <a:tc>
                  <a:txBody>
                    <a:bodyPr/>
                    <a:lstStyle/>
                    <a:p>
                      <a:r>
                        <a:rPr lang="en-US" dirty="0"/>
                        <a:t>CMM Question</a:t>
                      </a:r>
                    </a:p>
                  </a:txBody>
                  <a:tcPr/>
                </a:tc>
                <a:tc>
                  <a:txBody>
                    <a:bodyPr/>
                    <a:lstStyle/>
                    <a:p>
                      <a:r>
                        <a:rPr lang="en-US" dirty="0"/>
                        <a:t>Possible Answers</a:t>
                      </a:r>
                    </a:p>
                  </a:txBody>
                  <a:tcPr/>
                </a:tc>
                <a:tc>
                  <a:txBody>
                    <a:bodyPr/>
                    <a:lstStyle/>
                    <a:p>
                      <a:r>
                        <a:rPr lang="en-US" dirty="0" smtClean="0"/>
                        <a:t>Maturity Score</a:t>
                      </a:r>
                      <a:endParaRPr lang="en-US" dirty="0"/>
                    </a:p>
                  </a:txBody>
                  <a:tcPr/>
                </a:tc>
                <a:extLst>
                  <a:ext uri="{0D108BD9-81ED-4DB2-BD59-A6C34878D82A}">
                    <a16:rowId xmlns="" xmlns:a16="http://schemas.microsoft.com/office/drawing/2014/main" val="10000"/>
                  </a:ext>
                </a:extLst>
              </a:tr>
              <a:tr h="752771">
                <a:tc rowSpan="6">
                  <a:txBody>
                    <a:bodyPr/>
                    <a:lstStyle/>
                    <a:p>
                      <a:r>
                        <a:rPr lang="en-US" dirty="0" smtClean="0"/>
                        <a:t>WS-1103</a:t>
                      </a:r>
                      <a:r>
                        <a:rPr lang="en-US" dirty="0"/>
                        <a:t>: How is temperature monitored in the cold chain</a:t>
                      </a:r>
                      <a:r>
                        <a:rPr lang="en-US" baseline="0" dirty="0"/>
                        <a:t> storage areas?</a:t>
                      </a:r>
                      <a:endParaRPr lang="en-US" sz="1800" dirty="0"/>
                    </a:p>
                  </a:txBody>
                  <a:tcPr/>
                </a:tc>
                <a:tc>
                  <a:txBody>
                    <a:bodyPr/>
                    <a:lstStyle/>
                    <a:p>
                      <a:r>
                        <a:rPr lang="en-US" dirty="0"/>
                        <a:t>Temperature is monitored using digital/bulb thermometers</a:t>
                      </a:r>
                    </a:p>
                  </a:txBody>
                  <a:tcPr/>
                </a:tc>
                <a:tc>
                  <a:txBody>
                    <a:bodyPr/>
                    <a:lstStyle/>
                    <a:p>
                      <a:r>
                        <a:rPr lang="en-US" dirty="0"/>
                        <a:t>Basic</a:t>
                      </a:r>
                    </a:p>
                  </a:txBody>
                  <a:tcPr/>
                </a:tc>
                <a:extLst>
                  <a:ext uri="{0D108BD9-81ED-4DB2-BD59-A6C34878D82A}">
                    <a16:rowId xmlns="" xmlns:a16="http://schemas.microsoft.com/office/drawing/2014/main" val="10001"/>
                  </a:ext>
                </a:extLst>
              </a:tr>
              <a:tr h="923465">
                <a:tc vMerge="1">
                  <a:txBody>
                    <a:bodyPr/>
                    <a:lstStyle/>
                    <a:p>
                      <a:endParaRPr lang="en-US" dirty="0"/>
                    </a:p>
                  </a:txBody>
                  <a:tcPr/>
                </a:tc>
                <a:tc>
                  <a:txBody>
                    <a:bodyPr/>
                    <a:lstStyle/>
                    <a:p>
                      <a:r>
                        <a:rPr lang="en-US" dirty="0"/>
                        <a:t>Temperature is monitored electronically using automatic devices e.g., electronic temperature loggers</a:t>
                      </a:r>
                    </a:p>
                  </a:txBody>
                  <a:tcPr/>
                </a:tc>
                <a:tc>
                  <a:txBody>
                    <a:bodyPr/>
                    <a:lstStyle/>
                    <a:p>
                      <a:pPr marL="0" marR="0" lvl="0" indent="0" algn="l" defTabSz="604738" rtl="0" eaLnBrk="1" fontAlgn="auto" latinLnBrk="0" hangingPunct="1">
                        <a:lnSpc>
                          <a:spcPct val="100000"/>
                        </a:lnSpc>
                        <a:spcBef>
                          <a:spcPts val="0"/>
                        </a:spcBef>
                        <a:spcAft>
                          <a:spcPts val="0"/>
                        </a:spcAft>
                        <a:buClrTx/>
                        <a:buSzTx/>
                        <a:buFontTx/>
                        <a:buNone/>
                        <a:tabLst/>
                        <a:defRPr/>
                      </a:pPr>
                      <a:r>
                        <a:rPr lang="en-US" dirty="0"/>
                        <a:t>Intermediate</a:t>
                      </a:r>
                    </a:p>
                  </a:txBody>
                  <a:tcPr/>
                </a:tc>
                <a:extLst>
                  <a:ext uri="{0D108BD9-81ED-4DB2-BD59-A6C34878D82A}">
                    <a16:rowId xmlns="" xmlns:a16="http://schemas.microsoft.com/office/drawing/2014/main" val="10002"/>
                  </a:ext>
                </a:extLst>
              </a:tr>
              <a:tr h="904619">
                <a:tc vMerge="1">
                  <a:txBody>
                    <a:bodyPr/>
                    <a:lstStyle/>
                    <a:p>
                      <a:endParaRPr lang="en-US" dirty="0"/>
                    </a:p>
                  </a:txBody>
                  <a:tcPr/>
                </a:tc>
                <a:tc>
                  <a:txBody>
                    <a:bodyPr/>
                    <a:lstStyle/>
                    <a:p>
                      <a:r>
                        <a:rPr lang="en-US" dirty="0"/>
                        <a:t>Temp</a:t>
                      </a:r>
                      <a:r>
                        <a:rPr lang="en-US" baseline="0" dirty="0"/>
                        <a:t> is e</a:t>
                      </a:r>
                      <a:r>
                        <a:rPr lang="en-US" dirty="0"/>
                        <a:t>lectronically monitored, linked to audible alarms when temperature is outside established range</a:t>
                      </a:r>
                    </a:p>
                  </a:txBody>
                  <a:tcPr/>
                </a:tc>
                <a:tc>
                  <a:txBody>
                    <a:bodyPr/>
                    <a:lstStyle/>
                    <a:p>
                      <a:r>
                        <a:rPr lang="en-US" dirty="0"/>
                        <a:t>Advanced</a:t>
                      </a:r>
                    </a:p>
                  </a:txBody>
                  <a:tcPr/>
                </a:tc>
                <a:extLst>
                  <a:ext uri="{0D108BD9-81ED-4DB2-BD59-A6C34878D82A}">
                    <a16:rowId xmlns="" xmlns:a16="http://schemas.microsoft.com/office/drawing/2014/main" val="10003"/>
                  </a:ext>
                </a:extLst>
              </a:tr>
              <a:tr h="1087037">
                <a:tc vMerge="1">
                  <a:txBody>
                    <a:bodyPr/>
                    <a:lstStyle/>
                    <a:p>
                      <a:endParaRPr lang="en-US" dirty="0"/>
                    </a:p>
                  </a:txBody>
                  <a:tcPr/>
                </a:tc>
                <a:tc>
                  <a:txBody>
                    <a:bodyPr/>
                    <a:lstStyle/>
                    <a:p>
                      <a:r>
                        <a:rPr lang="en-US" dirty="0"/>
                        <a:t>Temp is electronically monitored and sends alarms directly to management on or off-site when temperature is outside established range</a:t>
                      </a:r>
                    </a:p>
                  </a:txBody>
                  <a:tcPr/>
                </a:tc>
                <a:tc>
                  <a:txBody>
                    <a:bodyPr/>
                    <a:lstStyle/>
                    <a:p>
                      <a:r>
                        <a:rPr lang="en-US" dirty="0"/>
                        <a:t>State of</a:t>
                      </a:r>
                      <a:r>
                        <a:rPr lang="en-US" baseline="0" dirty="0"/>
                        <a:t> the Art</a:t>
                      </a:r>
                      <a:endParaRPr lang="en-US" dirty="0"/>
                    </a:p>
                  </a:txBody>
                  <a:tcPr/>
                </a:tc>
                <a:extLst>
                  <a:ext uri="{0D108BD9-81ED-4DB2-BD59-A6C34878D82A}">
                    <a16:rowId xmlns="" xmlns:a16="http://schemas.microsoft.com/office/drawing/2014/main" val="10004"/>
                  </a:ext>
                </a:extLst>
              </a:tr>
              <a:tr h="597959">
                <a:tc vMerge="1">
                  <a:txBody>
                    <a:bodyPr/>
                    <a:lstStyle/>
                    <a:p>
                      <a:endParaRPr lang="en-US" dirty="0"/>
                    </a:p>
                  </a:txBody>
                  <a:tcPr/>
                </a:tc>
                <a:tc>
                  <a:txBody>
                    <a:bodyPr/>
                    <a:lstStyle/>
                    <a:p>
                      <a:r>
                        <a:rPr lang="en-US" dirty="0"/>
                        <a:t>None of the above</a:t>
                      </a:r>
                    </a:p>
                  </a:txBody>
                  <a:tcPr/>
                </a:tc>
                <a:tc>
                  <a:txBody>
                    <a:bodyPr/>
                    <a:lstStyle/>
                    <a:p>
                      <a:r>
                        <a:rPr lang="en-US" dirty="0" smtClean="0"/>
                        <a:t> - </a:t>
                      </a:r>
                      <a:endParaRPr lang="en-US" dirty="0"/>
                    </a:p>
                  </a:txBody>
                  <a:tcPr/>
                </a:tc>
                <a:extLst>
                  <a:ext uri="{0D108BD9-81ED-4DB2-BD59-A6C34878D82A}">
                    <a16:rowId xmlns="" xmlns:a16="http://schemas.microsoft.com/office/drawing/2014/main" val="10005"/>
                  </a:ext>
                </a:extLst>
              </a:tr>
              <a:tr h="624871">
                <a:tc vMerge="1">
                  <a:txBody>
                    <a:bodyPr/>
                    <a:lstStyle/>
                    <a:p>
                      <a:endParaRPr lang="en-US" dirty="0"/>
                    </a:p>
                  </a:txBody>
                  <a:tcPr/>
                </a:tc>
                <a:tc>
                  <a:txBody>
                    <a:bodyPr/>
                    <a:lstStyle/>
                    <a:p>
                      <a:r>
                        <a:rPr lang="en-US" dirty="0"/>
                        <a:t>I don’t know</a:t>
                      </a:r>
                    </a:p>
                  </a:txBody>
                  <a:tcPr/>
                </a:tc>
                <a:tc>
                  <a:txBody>
                    <a:bodyPr/>
                    <a:lstStyle/>
                    <a:p>
                      <a:r>
                        <a:rPr lang="en-US" dirty="0" smtClean="0"/>
                        <a:t> - </a:t>
                      </a:r>
                      <a:endParaRPr lang="en-US" dirty="0"/>
                    </a:p>
                  </a:txBody>
                  <a:tcPr/>
                </a:tc>
                <a:extLst>
                  <a:ext uri="{0D108BD9-81ED-4DB2-BD59-A6C34878D82A}">
                    <a16:rowId xmlns="" xmlns:a16="http://schemas.microsoft.com/office/drawing/2014/main" val="10006"/>
                  </a:ext>
                </a:extLst>
              </a:tr>
            </a:tbl>
          </a:graphicData>
        </a:graphic>
      </p:graphicFrame>
    </p:spTree>
    <p:extLst>
      <p:ext uri="{BB962C8B-B14F-4D97-AF65-F5344CB8AC3E}">
        <p14:creationId xmlns:p14="http://schemas.microsoft.com/office/powerpoint/2010/main" val="6712127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 xmlns:a16="http://schemas.microsoft.com/office/drawing/2014/main" id="{829BC086-28E7-4967-969E-060E47ABE646}"/>
              </a:ext>
            </a:extLst>
          </p:cNvPr>
          <p:cNvSpPr>
            <a:spLocks noGrp="1"/>
          </p:cNvSpPr>
          <p:nvPr>
            <p:ph type="title"/>
          </p:nvPr>
        </p:nvSpPr>
        <p:spPr>
          <a:xfrm>
            <a:off x="914805" y="257267"/>
            <a:ext cx="10363200" cy="1061829"/>
          </a:xfrm>
        </p:spPr>
        <p:txBody>
          <a:bodyPr/>
          <a:lstStyle/>
          <a:p>
            <a:r>
              <a:rPr lang="en-US" altLang="en-US" sz="3100" b="1" dirty="0">
                <a:solidFill>
                  <a:srgbClr val="C00000"/>
                </a:solidFill>
                <a:latin typeface="Gill Sans MT" panose="020B0502020104020203" pitchFamily="34" charset="0"/>
                <a:cs typeface="Gill Sans MT" panose="020B0502020104020203" pitchFamily="34" charset="0"/>
              </a:rPr>
              <a:t>CMM Example – </a:t>
            </a:r>
            <a:r>
              <a:rPr lang="en-US" altLang="en-US" sz="3100" b="1" dirty="0" smtClean="0">
                <a:solidFill>
                  <a:srgbClr val="C00000"/>
                </a:solidFill>
                <a:latin typeface="Gill Sans MT" panose="020B0502020104020203" pitchFamily="34" charset="0"/>
                <a:cs typeface="Gill Sans MT" panose="020B0502020104020203" pitchFamily="34" charset="0"/>
              </a:rPr>
              <a:t>3</a:t>
            </a:r>
            <a:r>
              <a:rPr lang="en-US" altLang="en-US" sz="3100" b="1" dirty="0">
                <a:solidFill>
                  <a:srgbClr val="C00000"/>
                </a:solidFill>
                <a:latin typeface="Gill Sans MT" panose="020B0502020104020203" pitchFamily="34" charset="0"/>
                <a:cs typeface="Gill Sans MT" panose="020B0502020104020203" pitchFamily="34" charset="0"/>
              </a:rPr>
              <a:t/>
            </a:r>
            <a:br>
              <a:rPr lang="en-US" altLang="en-US" sz="3100" b="1" dirty="0">
                <a:solidFill>
                  <a:srgbClr val="C00000"/>
                </a:solidFill>
                <a:latin typeface="Gill Sans MT" panose="020B0502020104020203" pitchFamily="34" charset="0"/>
                <a:cs typeface="Gill Sans MT" panose="020B0502020104020203" pitchFamily="34" charset="0"/>
              </a:rPr>
            </a:br>
            <a:endParaRPr lang="en-US" altLang="en-US" sz="3200" b="1" dirty="0">
              <a:solidFill>
                <a:srgbClr val="C00000"/>
              </a:solidFill>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 xmlns:a16="http://schemas.microsoft.com/office/drawing/2014/main" id="{4F04F762-D734-4819-A187-20227253EAFD}"/>
              </a:ext>
            </a:extLst>
          </p:cNvPr>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770DE6A-AFAE-4BA9-AAB3-9755F28EB553}" type="datetime1">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11/4/2019</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sp>
        <p:nvSpPr>
          <p:cNvPr id="45061" name="Slide Number Placeholder 5">
            <a:extLst>
              <a:ext uri="{FF2B5EF4-FFF2-40B4-BE49-F238E27FC236}">
                <a16:creationId xmlns="" xmlns:a16="http://schemas.microsoft.com/office/drawing/2014/main" id="{8A604343-BCC3-45E1-BE80-F1DD43D3500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139EB3F-7CF1-4F22-A49A-8E1E0EE6AB37}"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graphicFrame>
        <p:nvGraphicFramePr>
          <p:cNvPr id="4" name="Table 3"/>
          <p:cNvGraphicFramePr>
            <a:graphicFrameLocks noGrp="1"/>
          </p:cNvGraphicFramePr>
          <p:nvPr>
            <p:extLst>
              <p:ext uri="{D42A27DB-BD31-4B8C-83A1-F6EECF244321}">
                <p14:modId xmlns:p14="http://schemas.microsoft.com/office/powerpoint/2010/main" val="3778374905"/>
              </p:ext>
            </p:extLst>
          </p:nvPr>
        </p:nvGraphicFramePr>
        <p:xfrm>
          <a:off x="359765" y="788181"/>
          <a:ext cx="11347554" cy="5309227"/>
        </p:xfrm>
        <a:graphic>
          <a:graphicData uri="http://schemas.openxmlformats.org/drawingml/2006/table">
            <a:tbl>
              <a:tblPr firstRow="1" bandRow="1">
                <a:tableStyleId>{5C22544A-7EE6-4342-B048-85BDC9FD1C3A}</a:tableStyleId>
              </a:tblPr>
              <a:tblGrid>
                <a:gridCol w="2360292">
                  <a:extLst>
                    <a:ext uri="{9D8B030D-6E8A-4147-A177-3AD203B41FA5}">
                      <a16:colId xmlns="" xmlns:a16="http://schemas.microsoft.com/office/drawing/2014/main" val="20000"/>
                    </a:ext>
                  </a:extLst>
                </a:gridCol>
                <a:gridCol w="6820627">
                  <a:extLst>
                    <a:ext uri="{9D8B030D-6E8A-4147-A177-3AD203B41FA5}">
                      <a16:colId xmlns="" xmlns:a16="http://schemas.microsoft.com/office/drawing/2014/main" val="20001"/>
                    </a:ext>
                  </a:extLst>
                </a:gridCol>
                <a:gridCol w="2166635">
                  <a:extLst>
                    <a:ext uri="{9D8B030D-6E8A-4147-A177-3AD203B41FA5}">
                      <a16:colId xmlns="" xmlns:a16="http://schemas.microsoft.com/office/drawing/2014/main" val="20002"/>
                    </a:ext>
                  </a:extLst>
                </a:gridCol>
              </a:tblGrid>
              <a:tr h="418505">
                <a:tc>
                  <a:txBody>
                    <a:bodyPr/>
                    <a:lstStyle/>
                    <a:p>
                      <a:r>
                        <a:rPr lang="en-US" dirty="0"/>
                        <a:t>CMM Question</a:t>
                      </a:r>
                    </a:p>
                  </a:txBody>
                  <a:tcPr/>
                </a:tc>
                <a:tc>
                  <a:txBody>
                    <a:bodyPr/>
                    <a:lstStyle/>
                    <a:p>
                      <a:r>
                        <a:rPr lang="en-US" dirty="0"/>
                        <a:t>Possible Answers</a:t>
                      </a:r>
                    </a:p>
                  </a:txBody>
                  <a:tcPr/>
                </a:tc>
                <a:tc>
                  <a:txBody>
                    <a:bodyPr/>
                    <a:lstStyle/>
                    <a:p>
                      <a:r>
                        <a:rPr lang="en-US" dirty="0" smtClean="0"/>
                        <a:t>Maturity Score</a:t>
                      </a:r>
                      <a:endParaRPr lang="en-US" dirty="0"/>
                    </a:p>
                  </a:txBody>
                  <a:tcPr/>
                </a:tc>
                <a:extLst>
                  <a:ext uri="{0D108BD9-81ED-4DB2-BD59-A6C34878D82A}">
                    <a16:rowId xmlns="" xmlns:a16="http://schemas.microsoft.com/office/drawing/2014/main" val="10000"/>
                  </a:ext>
                </a:extLst>
              </a:tr>
              <a:tr h="752771">
                <a:tc rowSpan="6">
                  <a:txBody>
                    <a:bodyPr/>
                    <a:lstStyle/>
                    <a:p>
                      <a:r>
                        <a:rPr lang="en-US" sz="1800" dirty="0" smtClean="0"/>
                        <a:t>QPV-205</a:t>
                      </a:r>
                      <a:endParaRPr lang="en-US" sz="1800" dirty="0"/>
                    </a:p>
                    <a:p>
                      <a:r>
                        <a:rPr lang="en-US" sz="1800" dirty="0"/>
                        <a:t>How long does it usually take for quality assurance results to be shared by the lab after testing is complete?</a:t>
                      </a:r>
                    </a:p>
                  </a:txBody>
                  <a:tcPr/>
                </a:tc>
                <a:tc>
                  <a:txBody>
                    <a:bodyPr/>
                    <a:lstStyle/>
                    <a:p>
                      <a:r>
                        <a:rPr lang="en-US" dirty="0"/>
                        <a:t>Up to one week</a:t>
                      </a:r>
                    </a:p>
                  </a:txBody>
                  <a:tcPr/>
                </a:tc>
                <a:tc>
                  <a:txBody>
                    <a:bodyPr/>
                    <a:lstStyle/>
                    <a:p>
                      <a:pPr marL="0" marR="0" lvl="0" indent="0" algn="l" defTabSz="604738" rtl="0" eaLnBrk="1" fontAlgn="auto" latinLnBrk="0" hangingPunct="1">
                        <a:lnSpc>
                          <a:spcPct val="100000"/>
                        </a:lnSpc>
                        <a:spcBef>
                          <a:spcPts val="0"/>
                        </a:spcBef>
                        <a:spcAft>
                          <a:spcPts val="0"/>
                        </a:spcAft>
                        <a:buClrTx/>
                        <a:buSzTx/>
                        <a:buFontTx/>
                        <a:buNone/>
                        <a:tabLst/>
                        <a:defRPr/>
                      </a:pPr>
                      <a:r>
                        <a:rPr lang="en-US" dirty="0"/>
                        <a:t>State of</a:t>
                      </a:r>
                      <a:r>
                        <a:rPr lang="en-US" baseline="0" dirty="0"/>
                        <a:t> the Art</a:t>
                      </a:r>
                      <a:endParaRPr lang="en-US" dirty="0"/>
                    </a:p>
                  </a:txBody>
                  <a:tcPr/>
                </a:tc>
                <a:extLst>
                  <a:ext uri="{0D108BD9-81ED-4DB2-BD59-A6C34878D82A}">
                    <a16:rowId xmlns="" xmlns:a16="http://schemas.microsoft.com/office/drawing/2014/main" val="10001"/>
                  </a:ext>
                </a:extLst>
              </a:tr>
              <a:tr h="923465">
                <a:tc vMerge="1">
                  <a:txBody>
                    <a:bodyPr/>
                    <a:lstStyle/>
                    <a:p>
                      <a:endParaRPr lang="en-US" dirty="0"/>
                    </a:p>
                  </a:txBody>
                  <a:tcPr/>
                </a:tc>
                <a:tc>
                  <a:txBody>
                    <a:bodyPr/>
                    <a:lstStyle/>
                    <a:p>
                      <a:r>
                        <a:rPr lang="en-US" dirty="0"/>
                        <a:t>More than one </a:t>
                      </a:r>
                      <a:r>
                        <a:rPr lang="en-US" dirty="0" smtClean="0"/>
                        <a:t>week</a:t>
                      </a:r>
                      <a:r>
                        <a:rPr lang="en-US" baseline="0" dirty="0"/>
                        <a:t>,</a:t>
                      </a:r>
                      <a:r>
                        <a:rPr lang="en-US" baseline="0" dirty="0" smtClean="0"/>
                        <a:t> </a:t>
                      </a:r>
                      <a:r>
                        <a:rPr lang="en-US" baseline="0" dirty="0"/>
                        <a:t>up to two weeks</a:t>
                      </a:r>
                      <a:endParaRPr lang="en-US" dirty="0"/>
                    </a:p>
                  </a:txBody>
                  <a:tcPr/>
                </a:tc>
                <a:tc>
                  <a:txBody>
                    <a:bodyPr/>
                    <a:lstStyle/>
                    <a:p>
                      <a:pPr marL="0" marR="0" lvl="0" indent="0" algn="l" defTabSz="604738" rtl="0" eaLnBrk="1" fontAlgn="auto" latinLnBrk="0" hangingPunct="1">
                        <a:lnSpc>
                          <a:spcPct val="100000"/>
                        </a:lnSpc>
                        <a:spcBef>
                          <a:spcPts val="0"/>
                        </a:spcBef>
                        <a:spcAft>
                          <a:spcPts val="0"/>
                        </a:spcAft>
                        <a:buClrTx/>
                        <a:buSzTx/>
                        <a:buFontTx/>
                        <a:buNone/>
                        <a:tabLst/>
                        <a:defRPr/>
                      </a:pPr>
                      <a:r>
                        <a:rPr lang="en-US" dirty="0"/>
                        <a:t>Advanced</a:t>
                      </a:r>
                    </a:p>
                    <a:p>
                      <a:pPr marL="0" marR="0" lvl="0" indent="0" algn="l" defTabSz="604738" rtl="0" eaLnBrk="1" fontAlgn="auto" latinLnBrk="0" hangingPunct="1">
                        <a:lnSpc>
                          <a:spcPct val="100000"/>
                        </a:lnSpc>
                        <a:spcBef>
                          <a:spcPts val="0"/>
                        </a:spcBef>
                        <a:spcAft>
                          <a:spcPts val="0"/>
                        </a:spcAft>
                        <a:buClrTx/>
                        <a:buSzTx/>
                        <a:buFontTx/>
                        <a:buNone/>
                        <a:tabLst/>
                        <a:defRPr/>
                      </a:pPr>
                      <a:endParaRPr lang="en-US" dirty="0"/>
                    </a:p>
                  </a:txBody>
                  <a:tcPr/>
                </a:tc>
                <a:extLst>
                  <a:ext uri="{0D108BD9-81ED-4DB2-BD59-A6C34878D82A}">
                    <a16:rowId xmlns="" xmlns:a16="http://schemas.microsoft.com/office/drawing/2014/main" val="10002"/>
                  </a:ext>
                </a:extLst>
              </a:tr>
              <a:tr h="904619">
                <a:tc vMerge="1">
                  <a:txBody>
                    <a:bodyPr/>
                    <a:lstStyle/>
                    <a:p>
                      <a:endParaRPr lang="en-US" dirty="0"/>
                    </a:p>
                  </a:txBody>
                  <a:tcPr/>
                </a:tc>
                <a:tc>
                  <a:txBody>
                    <a:bodyPr/>
                    <a:lstStyle/>
                    <a:p>
                      <a:r>
                        <a:rPr lang="en-US" dirty="0"/>
                        <a:t>More than two weeks, up to a month</a:t>
                      </a:r>
                    </a:p>
                  </a:txBody>
                  <a:tcPr/>
                </a:tc>
                <a:tc>
                  <a:txBody>
                    <a:bodyPr/>
                    <a:lstStyle/>
                    <a:p>
                      <a:r>
                        <a:rPr lang="en-US" dirty="0"/>
                        <a:t>Intermediate</a:t>
                      </a:r>
                    </a:p>
                  </a:txBody>
                  <a:tcPr/>
                </a:tc>
                <a:extLst>
                  <a:ext uri="{0D108BD9-81ED-4DB2-BD59-A6C34878D82A}">
                    <a16:rowId xmlns="" xmlns:a16="http://schemas.microsoft.com/office/drawing/2014/main" val="10003"/>
                  </a:ext>
                </a:extLst>
              </a:tr>
              <a:tr h="1087037">
                <a:tc vMerge="1">
                  <a:txBody>
                    <a:bodyPr/>
                    <a:lstStyle/>
                    <a:p>
                      <a:endParaRPr lang="en-US" dirty="0"/>
                    </a:p>
                  </a:txBody>
                  <a:tcPr/>
                </a:tc>
                <a:tc>
                  <a:txBody>
                    <a:bodyPr/>
                    <a:lstStyle/>
                    <a:p>
                      <a:r>
                        <a:rPr lang="en-US" dirty="0"/>
                        <a:t>More than a month, up to three months</a:t>
                      </a:r>
                    </a:p>
                  </a:txBody>
                  <a:tcPr/>
                </a:tc>
                <a:tc>
                  <a:txBody>
                    <a:bodyPr/>
                    <a:lstStyle/>
                    <a:p>
                      <a:pPr marL="0" marR="0" lvl="0" indent="0" algn="l" defTabSz="604738" rtl="0" eaLnBrk="1" fontAlgn="auto" latinLnBrk="0" hangingPunct="1">
                        <a:lnSpc>
                          <a:spcPct val="100000"/>
                        </a:lnSpc>
                        <a:spcBef>
                          <a:spcPts val="0"/>
                        </a:spcBef>
                        <a:spcAft>
                          <a:spcPts val="0"/>
                        </a:spcAft>
                        <a:buClrTx/>
                        <a:buSzTx/>
                        <a:buFontTx/>
                        <a:buNone/>
                        <a:tabLst/>
                        <a:defRPr/>
                      </a:pPr>
                      <a:r>
                        <a:rPr lang="en-US" dirty="0"/>
                        <a:t>Basic</a:t>
                      </a:r>
                    </a:p>
                    <a:p>
                      <a:endParaRPr lang="en-US" dirty="0"/>
                    </a:p>
                  </a:txBody>
                  <a:tcPr/>
                </a:tc>
                <a:extLst>
                  <a:ext uri="{0D108BD9-81ED-4DB2-BD59-A6C34878D82A}">
                    <a16:rowId xmlns="" xmlns:a16="http://schemas.microsoft.com/office/drawing/2014/main" val="10004"/>
                  </a:ext>
                </a:extLst>
              </a:tr>
              <a:tr h="597959">
                <a:tc vMerge="1">
                  <a:txBody>
                    <a:bodyPr/>
                    <a:lstStyle/>
                    <a:p>
                      <a:endParaRPr lang="en-US" dirty="0"/>
                    </a:p>
                  </a:txBody>
                  <a:tcPr/>
                </a:tc>
                <a:tc>
                  <a:txBody>
                    <a:bodyPr/>
                    <a:lstStyle/>
                    <a:p>
                      <a:r>
                        <a:rPr lang="en-US" dirty="0"/>
                        <a:t>More than 3 months</a:t>
                      </a:r>
                    </a:p>
                  </a:txBody>
                  <a:tcPr/>
                </a:tc>
                <a:tc>
                  <a:txBody>
                    <a:bodyPr/>
                    <a:lstStyle/>
                    <a:p>
                      <a:r>
                        <a:rPr lang="en-US" dirty="0" smtClean="0"/>
                        <a:t> - </a:t>
                      </a:r>
                      <a:endParaRPr lang="en-US" dirty="0"/>
                    </a:p>
                  </a:txBody>
                  <a:tcPr/>
                </a:tc>
                <a:extLst>
                  <a:ext uri="{0D108BD9-81ED-4DB2-BD59-A6C34878D82A}">
                    <a16:rowId xmlns="" xmlns:a16="http://schemas.microsoft.com/office/drawing/2014/main" val="10005"/>
                  </a:ext>
                </a:extLst>
              </a:tr>
              <a:tr h="624871">
                <a:tc vMerge="1">
                  <a:txBody>
                    <a:bodyPr/>
                    <a:lstStyle/>
                    <a:p>
                      <a:endParaRPr lang="en-US" dirty="0"/>
                    </a:p>
                  </a:txBody>
                  <a:tcPr/>
                </a:tc>
                <a:tc>
                  <a:txBody>
                    <a:bodyPr/>
                    <a:lstStyle/>
                    <a:p>
                      <a:r>
                        <a:rPr lang="en-US" dirty="0"/>
                        <a:t>I don’t know</a:t>
                      </a:r>
                    </a:p>
                  </a:txBody>
                  <a:tcPr/>
                </a:tc>
                <a:tc>
                  <a:txBody>
                    <a:bodyPr/>
                    <a:lstStyle/>
                    <a:p>
                      <a:r>
                        <a:rPr lang="en-US" dirty="0" smtClean="0"/>
                        <a:t> - </a:t>
                      </a:r>
                      <a:endParaRPr lang="en-US" dirty="0"/>
                    </a:p>
                  </a:txBody>
                  <a:tcPr/>
                </a:tc>
                <a:extLst>
                  <a:ext uri="{0D108BD9-81ED-4DB2-BD59-A6C34878D82A}">
                    <a16:rowId xmlns="" xmlns:a16="http://schemas.microsoft.com/office/drawing/2014/main" val="10006"/>
                  </a:ext>
                </a:extLst>
              </a:tr>
            </a:tbl>
          </a:graphicData>
        </a:graphic>
      </p:graphicFrame>
    </p:spTree>
    <p:extLst>
      <p:ext uri="{BB962C8B-B14F-4D97-AF65-F5344CB8AC3E}">
        <p14:creationId xmlns:p14="http://schemas.microsoft.com/office/powerpoint/2010/main" val="21833704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 xmlns:a16="http://schemas.microsoft.com/office/drawing/2014/main" id="{829BC086-28E7-4967-969E-060E47ABE646}"/>
              </a:ext>
            </a:extLst>
          </p:cNvPr>
          <p:cNvSpPr>
            <a:spLocks noGrp="1"/>
          </p:cNvSpPr>
          <p:nvPr>
            <p:ph type="title"/>
          </p:nvPr>
        </p:nvSpPr>
        <p:spPr>
          <a:xfrm>
            <a:off x="203200" y="259701"/>
            <a:ext cx="10363200" cy="1061829"/>
          </a:xfrm>
        </p:spPr>
        <p:txBody>
          <a:bodyPr/>
          <a:lstStyle/>
          <a:p>
            <a:pPr eaLnBrk="1" hangingPunct="1"/>
            <a:r>
              <a:rPr lang="en-US" altLang="en-US" sz="3100" b="1" dirty="0">
                <a:solidFill>
                  <a:srgbClr val="C00000"/>
                </a:solidFill>
                <a:latin typeface="Gill Sans MT" panose="020B0502020104020203" pitchFamily="34" charset="0"/>
                <a:cs typeface="Gill Sans MT" panose="020B0502020104020203" pitchFamily="34" charset="0"/>
              </a:rPr>
              <a:t>CMM Overview</a:t>
            </a:r>
            <a:r>
              <a:rPr lang="en-US" altLang="en-US" sz="3200" b="1" dirty="0">
                <a:solidFill>
                  <a:srgbClr val="C00000"/>
                </a:solidFill>
                <a:latin typeface="Gill Sans MT" panose="020B0502020104020203" pitchFamily="34" charset="0"/>
                <a:cs typeface="Gill Sans MT" panose="020B0502020104020203" pitchFamily="34" charset="0"/>
              </a:rPr>
              <a:t/>
            </a:r>
            <a:br>
              <a:rPr lang="en-US" altLang="en-US" sz="3200" b="1" dirty="0">
                <a:solidFill>
                  <a:srgbClr val="C00000"/>
                </a:solidFill>
                <a:latin typeface="Gill Sans MT" panose="020B0502020104020203" pitchFamily="34" charset="0"/>
                <a:cs typeface="Gill Sans MT" panose="020B0502020104020203" pitchFamily="34" charset="0"/>
              </a:rPr>
            </a:br>
            <a:endParaRPr lang="en-US" altLang="en-US" sz="3200" b="1" dirty="0">
              <a:solidFill>
                <a:srgbClr val="C00000"/>
              </a:solidFill>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 xmlns:a16="http://schemas.microsoft.com/office/drawing/2014/main" id="{4F04F762-D734-4819-A187-20227253EAFD}"/>
              </a:ext>
            </a:extLst>
          </p:cNvPr>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770DE6A-AFAE-4BA9-AAB3-9755F28EB553}" type="datetime1">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11/4/2019</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sp>
        <p:nvSpPr>
          <p:cNvPr id="45061" name="Slide Number Placeholder 5">
            <a:extLst>
              <a:ext uri="{FF2B5EF4-FFF2-40B4-BE49-F238E27FC236}">
                <a16:creationId xmlns="" xmlns:a16="http://schemas.microsoft.com/office/drawing/2014/main" id="{8A604343-BCC3-45E1-BE80-F1DD43D3500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139EB3F-7CF1-4F22-A49A-8E1E0EE6AB37}"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pic>
        <p:nvPicPr>
          <p:cNvPr id="4098" name="Picture 2" descr="Image result for any questions carto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39750" y="571273"/>
            <a:ext cx="6338766" cy="6069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55530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 xmlns:a16="http://schemas.microsoft.com/office/drawing/2014/main" id="{829BC086-28E7-4967-969E-060E47ABE646}"/>
              </a:ext>
            </a:extLst>
          </p:cNvPr>
          <p:cNvSpPr>
            <a:spLocks noGrp="1"/>
          </p:cNvSpPr>
          <p:nvPr>
            <p:ph type="title"/>
          </p:nvPr>
        </p:nvSpPr>
        <p:spPr>
          <a:xfrm>
            <a:off x="914805" y="452139"/>
            <a:ext cx="10363200" cy="1061829"/>
          </a:xfrm>
        </p:spPr>
        <p:txBody>
          <a:bodyPr/>
          <a:lstStyle/>
          <a:p>
            <a:pPr eaLnBrk="1" hangingPunct="1"/>
            <a:r>
              <a:rPr lang="en-US" altLang="en-US" sz="3100" b="1" dirty="0">
                <a:solidFill>
                  <a:srgbClr val="C00000"/>
                </a:solidFill>
                <a:latin typeface="Gill Sans MT" panose="020B0502020104020203" pitchFamily="34" charset="0"/>
                <a:cs typeface="Gill Sans MT" panose="020B0502020104020203" pitchFamily="34" charset="0"/>
              </a:rPr>
              <a:t>CMM Overview</a:t>
            </a:r>
            <a:r>
              <a:rPr lang="en-US" altLang="en-US" sz="3200" b="1" dirty="0">
                <a:solidFill>
                  <a:srgbClr val="C00000"/>
                </a:solidFill>
                <a:latin typeface="Gill Sans MT" panose="020B0502020104020203" pitchFamily="34" charset="0"/>
                <a:cs typeface="Gill Sans MT" panose="020B0502020104020203" pitchFamily="34" charset="0"/>
              </a:rPr>
              <a:t/>
            </a:r>
            <a:br>
              <a:rPr lang="en-US" altLang="en-US" sz="3200" b="1" dirty="0">
                <a:solidFill>
                  <a:srgbClr val="C00000"/>
                </a:solidFill>
                <a:latin typeface="Gill Sans MT" panose="020B0502020104020203" pitchFamily="34" charset="0"/>
                <a:cs typeface="Gill Sans MT" panose="020B0502020104020203" pitchFamily="34" charset="0"/>
              </a:rPr>
            </a:br>
            <a:endParaRPr lang="en-US"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 xmlns:a16="http://schemas.microsoft.com/office/drawing/2014/main" id="{F62CB67A-423F-4F0A-BA8E-1E5623F3CB6F}"/>
              </a:ext>
            </a:extLst>
          </p:cNvPr>
          <p:cNvSpPr>
            <a:spLocks noGrp="1"/>
          </p:cNvSpPr>
          <p:nvPr>
            <p:ph idx="1"/>
          </p:nvPr>
        </p:nvSpPr>
        <p:spPr/>
        <p:txBody>
          <a:bodyPr>
            <a:normAutofit fontScale="77500" lnSpcReduction="20000"/>
          </a:bodyPr>
          <a:lstStyle/>
          <a:p>
            <a:pPr marL="741334" lvl="1" indent="-284152" algn="l" defTabSz="912778">
              <a:lnSpc>
                <a:spcPct val="80000"/>
              </a:lnSpc>
              <a:spcBef>
                <a:spcPct val="20000"/>
              </a:spcBef>
              <a:spcAft>
                <a:spcPct val="0"/>
              </a:spcAft>
              <a:buFontTx/>
              <a:buChar char="–"/>
            </a:pPr>
            <a:r>
              <a:rPr lang="en-US" altLang="en-US" sz="3300" b="1" dirty="0">
                <a:solidFill>
                  <a:srgbClr val="C00000"/>
                </a:solidFill>
                <a:latin typeface="Gill Sans MT" panose="020B0502020104020203" pitchFamily="34" charset="0"/>
                <a:cs typeface="Gill Sans MT" panose="020B0502020104020203" pitchFamily="34" charset="0"/>
              </a:rPr>
              <a:t>Learning Objectives</a:t>
            </a:r>
          </a:p>
          <a:p>
            <a:pPr marL="800082" lvl="1" indent="-342900" algn="l" defTabSz="912778">
              <a:lnSpc>
                <a:spcPct val="120000"/>
              </a:lnSpc>
              <a:spcBef>
                <a:spcPct val="20000"/>
              </a:spcBef>
              <a:spcAft>
                <a:spcPct val="0"/>
              </a:spcAft>
              <a:buFont typeface="Wingdings" panose="05000000000000000000" pitchFamily="2" charset="2"/>
              <a:buChar char="ü"/>
            </a:pPr>
            <a:r>
              <a:rPr lang="en-US" sz="3200" dirty="0" smtClean="0">
                <a:latin typeface="Gill Sans MT" panose="020B0502020104020203" pitchFamily="34" charset="0"/>
              </a:rPr>
              <a:t>Understand </a:t>
            </a:r>
            <a:r>
              <a:rPr lang="en-US" sz="3200" dirty="0">
                <a:latin typeface="Gill Sans MT" panose="020B0502020104020203" pitchFamily="34" charset="0"/>
              </a:rPr>
              <a:t>how maturity is defined and </a:t>
            </a:r>
            <a:r>
              <a:rPr lang="en-US" sz="3200" dirty="0" smtClean="0">
                <a:latin typeface="Gill Sans MT" panose="020B0502020104020203" pitchFamily="34" charset="0"/>
              </a:rPr>
              <a:t>measured </a:t>
            </a:r>
            <a:r>
              <a:rPr lang="en-US" sz="3200" dirty="0">
                <a:latin typeface="Gill Sans MT" panose="020B0502020104020203" pitchFamily="34" charset="0"/>
              </a:rPr>
              <a:t>in the tool</a:t>
            </a:r>
          </a:p>
          <a:p>
            <a:pPr marL="800082" lvl="1" indent="-342900" algn="l" defTabSz="912778">
              <a:lnSpc>
                <a:spcPct val="120000"/>
              </a:lnSpc>
              <a:spcBef>
                <a:spcPct val="20000"/>
              </a:spcBef>
              <a:spcAft>
                <a:spcPct val="0"/>
              </a:spcAft>
              <a:buFont typeface="Wingdings" panose="05000000000000000000" pitchFamily="2" charset="2"/>
              <a:buChar char="ü"/>
            </a:pPr>
            <a:r>
              <a:rPr lang="en-US" sz="3200" dirty="0">
                <a:latin typeface="Gill Sans MT" panose="020B0502020104020203" pitchFamily="34" charset="0"/>
              </a:rPr>
              <a:t>Understand how maturity differs from </a:t>
            </a:r>
            <a:r>
              <a:rPr lang="en-US" sz="3200" dirty="0" smtClean="0">
                <a:latin typeface="Gill Sans MT" panose="020B0502020104020203" pitchFamily="34" charset="0"/>
              </a:rPr>
              <a:t>performance</a:t>
            </a:r>
          </a:p>
          <a:p>
            <a:pPr marL="800082" lvl="1" indent="-342900" algn="l" defTabSz="912778">
              <a:lnSpc>
                <a:spcPct val="120000"/>
              </a:lnSpc>
              <a:spcBef>
                <a:spcPct val="20000"/>
              </a:spcBef>
              <a:spcAft>
                <a:spcPct val="0"/>
              </a:spcAft>
              <a:buFont typeface="Wingdings" panose="05000000000000000000" pitchFamily="2" charset="2"/>
              <a:buChar char="ü"/>
            </a:pPr>
            <a:endParaRPr lang="en-US" sz="3200" dirty="0">
              <a:latin typeface="Gill Sans MT" panose="020B0502020104020203" pitchFamily="34" charset="0"/>
            </a:endParaRPr>
          </a:p>
          <a:p>
            <a:pPr marL="800082" lvl="1" indent="-342900" algn="l" defTabSz="912778">
              <a:lnSpc>
                <a:spcPct val="80000"/>
              </a:lnSpc>
              <a:spcBef>
                <a:spcPct val="20000"/>
              </a:spcBef>
              <a:spcAft>
                <a:spcPct val="0"/>
              </a:spcAft>
              <a:buFont typeface="Wingdings" panose="05000000000000000000" pitchFamily="2" charset="2"/>
              <a:buChar char="ü"/>
            </a:pPr>
            <a:endParaRPr lang="en-US" sz="3200" dirty="0">
              <a:latin typeface="Gill Sans MT" panose="020B0502020104020203" pitchFamily="34" charset="0"/>
            </a:endParaRPr>
          </a:p>
          <a:p>
            <a:pPr marL="741334" lvl="1" indent="-284152" algn="l" defTabSz="912778">
              <a:lnSpc>
                <a:spcPct val="80000"/>
              </a:lnSpc>
              <a:spcBef>
                <a:spcPct val="20000"/>
              </a:spcBef>
              <a:spcAft>
                <a:spcPct val="0"/>
              </a:spcAft>
              <a:buFontTx/>
              <a:buChar char="–"/>
            </a:pPr>
            <a:r>
              <a:rPr lang="en-US" altLang="en-US" sz="3300" b="1" dirty="0">
                <a:solidFill>
                  <a:srgbClr val="C00000"/>
                </a:solidFill>
                <a:latin typeface="Gill Sans MT" panose="020B0502020104020203" pitchFamily="34" charset="0"/>
                <a:cs typeface="Gill Sans MT" panose="020B0502020104020203" pitchFamily="34" charset="0"/>
              </a:rPr>
              <a:t>Outline</a:t>
            </a:r>
          </a:p>
          <a:p>
            <a:pPr marL="800082" lvl="1" indent="-342900" algn="l" defTabSz="912778">
              <a:lnSpc>
                <a:spcPct val="120000"/>
              </a:lnSpc>
              <a:spcBef>
                <a:spcPct val="20000"/>
              </a:spcBef>
              <a:spcAft>
                <a:spcPct val="0"/>
              </a:spcAft>
              <a:buFont typeface="Wingdings" panose="05000000000000000000" pitchFamily="2" charset="2"/>
              <a:buChar char="ü"/>
            </a:pPr>
            <a:r>
              <a:rPr lang="en-US" sz="3300" dirty="0" smtClean="0">
                <a:latin typeface="Gill Sans MT" panose="020B0502020104020203" pitchFamily="34" charset="0"/>
              </a:rPr>
              <a:t>Maturity </a:t>
            </a:r>
            <a:r>
              <a:rPr lang="en-US" sz="3300" dirty="0">
                <a:latin typeface="Gill Sans MT" panose="020B0502020104020203" pitchFamily="34" charset="0"/>
              </a:rPr>
              <a:t>and Capabilities- definitions, why different from performance</a:t>
            </a:r>
          </a:p>
          <a:p>
            <a:pPr marL="800082" lvl="1" indent="-342900" algn="l" defTabSz="912778">
              <a:lnSpc>
                <a:spcPct val="120000"/>
              </a:lnSpc>
              <a:spcBef>
                <a:spcPct val="20000"/>
              </a:spcBef>
              <a:spcAft>
                <a:spcPct val="0"/>
              </a:spcAft>
              <a:buFont typeface="Wingdings" panose="05000000000000000000" pitchFamily="2" charset="2"/>
              <a:buChar char="ü"/>
            </a:pPr>
            <a:r>
              <a:rPr lang="en-US" sz="3300" dirty="0">
                <a:latin typeface="Gill Sans MT" panose="020B0502020104020203" pitchFamily="34" charset="0"/>
              </a:rPr>
              <a:t>Definition of maturity scores (Basic – State of the Art)</a:t>
            </a:r>
          </a:p>
          <a:p>
            <a:pPr marL="800082" lvl="1" indent="-342900" algn="l" defTabSz="912778">
              <a:lnSpc>
                <a:spcPct val="120000"/>
              </a:lnSpc>
              <a:spcBef>
                <a:spcPct val="20000"/>
              </a:spcBef>
              <a:spcAft>
                <a:spcPct val="0"/>
              </a:spcAft>
              <a:buFont typeface="Wingdings" panose="05000000000000000000" pitchFamily="2" charset="2"/>
              <a:buChar char="ü"/>
            </a:pPr>
            <a:r>
              <a:rPr lang="en-US" sz="3300" dirty="0" smtClean="0">
                <a:latin typeface="Gill Sans MT" panose="020B0502020104020203" pitchFamily="34" charset="0"/>
              </a:rPr>
              <a:t>How capability maturity data is collected</a:t>
            </a:r>
            <a:endParaRPr lang="en-US" sz="3300" dirty="0">
              <a:latin typeface="Gill Sans MT" panose="020B0502020104020203" pitchFamily="34" charset="0"/>
            </a:endParaRPr>
          </a:p>
          <a:p>
            <a:pPr marL="800082" lvl="1" indent="-342900" algn="l" defTabSz="912778">
              <a:lnSpc>
                <a:spcPct val="80000"/>
              </a:lnSpc>
              <a:spcBef>
                <a:spcPct val="20000"/>
              </a:spcBef>
              <a:spcAft>
                <a:spcPct val="0"/>
              </a:spcAft>
              <a:buFont typeface="Wingdings" panose="05000000000000000000" pitchFamily="2" charset="2"/>
              <a:buChar char="ü"/>
            </a:pPr>
            <a:endParaRPr lang="en-US" sz="3200" dirty="0">
              <a:latin typeface="Gill Sans MT" panose="020B0502020104020203" pitchFamily="34" charset="0"/>
            </a:endParaRPr>
          </a:p>
          <a:p>
            <a:pPr defTabSz="912778">
              <a:lnSpc>
                <a:spcPct val="80000"/>
              </a:lnSpc>
            </a:pPr>
            <a:endParaRPr lang="en-US" altLang="en-US" sz="2000" dirty="0">
              <a:solidFill>
                <a:srgbClr val="FF0000"/>
              </a:solidFill>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pPr>
            <a:endParaRPr lang="en-US" altLang="en-US" sz="2399" dirty="0">
              <a:solidFill>
                <a:srgbClr val="000000"/>
              </a:solidFill>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 xmlns:a16="http://schemas.microsoft.com/office/drawing/2014/main" id="{4F04F762-D734-4819-A187-20227253EAFD}"/>
              </a:ext>
            </a:extLst>
          </p:cNvPr>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770DE6A-AFAE-4BA9-AAB3-9755F28EB553}" type="datetime1">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11/4/2019</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sp>
        <p:nvSpPr>
          <p:cNvPr id="45061" name="Slide Number Placeholder 5">
            <a:extLst>
              <a:ext uri="{FF2B5EF4-FFF2-40B4-BE49-F238E27FC236}">
                <a16:creationId xmlns="" xmlns:a16="http://schemas.microsoft.com/office/drawing/2014/main" id="{8A604343-BCC3-45E1-BE80-F1DD43D3500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139EB3F-7CF1-4F22-A49A-8E1E0EE6AB37}"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spTree>
    <p:extLst>
      <p:ext uri="{BB962C8B-B14F-4D97-AF65-F5344CB8AC3E}">
        <p14:creationId xmlns:p14="http://schemas.microsoft.com/office/powerpoint/2010/main" val="30336298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5"/>
          <p:cNvSpPr txBox="1">
            <a:spLocks/>
          </p:cNvSpPr>
          <p:nvPr/>
        </p:nvSpPr>
        <p:spPr bwMode="auto">
          <a:xfrm>
            <a:off x="3409951" y="287512"/>
            <a:ext cx="5200649" cy="735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3200" b="1" dirty="0">
                <a:solidFill>
                  <a:srgbClr val="C00000"/>
                </a:solidFill>
              </a:rPr>
              <a:t>Capability Maturity Model</a:t>
            </a:r>
          </a:p>
        </p:txBody>
      </p:sp>
      <p:sp>
        <p:nvSpPr>
          <p:cNvPr id="14339" name="Content Placeholder 1"/>
          <p:cNvSpPr txBox="1">
            <a:spLocks/>
          </p:cNvSpPr>
          <p:nvPr/>
        </p:nvSpPr>
        <p:spPr bwMode="auto">
          <a:xfrm>
            <a:off x="528810" y="1013552"/>
            <a:ext cx="11005850" cy="5674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defTabSz="457200">
              <a:spcBef>
                <a:spcPct val="20000"/>
              </a:spcBef>
              <a:buChar char="•"/>
              <a:defRPr sz="2400">
                <a:solidFill>
                  <a:schemeClr val="tx1"/>
                </a:solidFill>
                <a:latin typeface="Arial" panose="020B0604020202020204" pitchFamily="34" charset="0"/>
              </a:defRPr>
            </a:lvl1pPr>
            <a:lvl2pPr marL="684213" indent="-230188" defTabSz="457200">
              <a:spcBef>
                <a:spcPct val="20000"/>
              </a:spcBef>
              <a:buChar char="–"/>
              <a:defRPr sz="2000">
                <a:solidFill>
                  <a:schemeClr val="tx1"/>
                </a:solidFill>
                <a:latin typeface="Arial" panose="020B0604020202020204" pitchFamily="34" charset="0"/>
              </a:defRPr>
            </a:lvl2pPr>
            <a:lvl3pPr marL="1143000" indent="-230188" defTabSz="457200">
              <a:spcBef>
                <a:spcPct val="20000"/>
              </a:spcBef>
              <a:buChar char="•"/>
              <a:defRPr>
                <a:solidFill>
                  <a:schemeClr val="tx1"/>
                </a:solidFill>
                <a:latin typeface="Arial" panose="020B0604020202020204" pitchFamily="34" charset="0"/>
              </a:defRPr>
            </a:lvl3pPr>
            <a:lvl4pPr marL="1146175" indent="-231775" defTabSz="457200">
              <a:spcBef>
                <a:spcPct val="20000"/>
              </a:spcBef>
              <a:buChar char="–"/>
              <a:defRPr sz="1600">
                <a:solidFill>
                  <a:schemeClr val="tx1"/>
                </a:solidFill>
                <a:latin typeface="Arial" panose="020B0604020202020204" pitchFamily="34" charset="0"/>
              </a:defRPr>
            </a:lvl4pPr>
            <a:lvl5pPr marL="1255713" indent="-230188" defTabSz="457200">
              <a:spcBef>
                <a:spcPct val="20000"/>
              </a:spcBef>
              <a:buChar char="»"/>
              <a:defRPr sz="1600">
                <a:solidFill>
                  <a:schemeClr val="tx1"/>
                </a:solidFill>
                <a:latin typeface="Arial" panose="020B0604020202020204" pitchFamily="34" charset="0"/>
              </a:defRPr>
            </a:lvl5pPr>
            <a:lvl6pPr marL="17129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6pPr>
            <a:lvl7pPr marL="21701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7pPr>
            <a:lvl8pPr marL="26273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8pPr>
            <a:lvl9pPr marL="30845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ts val="0"/>
              </a:spcBef>
              <a:buFont typeface="Arial" panose="020B0604020202020204" pitchFamily="34" charset="0"/>
              <a:buChar char="•"/>
            </a:pPr>
            <a:r>
              <a:rPr lang="en-US" altLang="en-US" sz="2800" dirty="0">
                <a:latin typeface="Gill Sans MT" panose="020B0502020104020203" pitchFamily="34" charset="0"/>
                <a:ea typeface="Gill Sans MT" panose="020B0502020104020203" pitchFamily="34" charset="0"/>
                <a:cs typeface="Gill Sans MT" panose="020B0502020104020203" pitchFamily="34" charset="0"/>
              </a:rPr>
              <a:t>Assesses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capabilities across </a:t>
            </a:r>
            <a:r>
              <a:rPr lang="en-US" altLang="en-US" sz="2800" dirty="0">
                <a:latin typeface="Gill Sans MT" panose="020B0502020104020203" pitchFamily="34" charset="0"/>
                <a:ea typeface="Gill Sans MT" panose="020B0502020104020203" pitchFamily="34" charset="0"/>
                <a:cs typeface="Gill Sans MT" panose="020B0502020104020203" pitchFamily="34" charset="0"/>
              </a:rPr>
              <a:t>functional areas and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*cross-cutting enablers* </a:t>
            </a:r>
            <a:r>
              <a:rPr lang="en-US" altLang="en-US" sz="2800" dirty="0">
                <a:latin typeface="Gill Sans MT" panose="020B0502020104020203" pitchFamily="34" charset="0"/>
                <a:ea typeface="Gill Sans MT" panose="020B0502020104020203" pitchFamily="34" charset="0"/>
                <a:cs typeface="Gill Sans MT" panose="020B0502020104020203" pitchFamily="34" charset="0"/>
              </a:rPr>
              <a:t>(e.g.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strategic planning, HR</a:t>
            </a:r>
            <a:r>
              <a:rPr lang="en-US" altLang="en-US" sz="2800" dirty="0">
                <a:latin typeface="Gill Sans MT" panose="020B0502020104020203" pitchFamily="34" charset="0"/>
                <a:ea typeface="Gill Sans MT" panose="020B0502020104020203" pitchFamily="34" charset="0"/>
                <a:cs typeface="Gill Sans MT" panose="020B0502020104020203" pitchFamily="34" charset="0"/>
              </a:rPr>
              <a:t>, financial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sustainability, governance).</a:t>
            </a:r>
            <a:endParaRPr lang="en-US" altLang="en-US" sz="2800" dirty="0">
              <a:latin typeface="Gill Sans MT" panose="020B0502020104020203" pitchFamily="34" charset="0"/>
              <a:ea typeface="Gill Sans MT" panose="020B0502020104020203" pitchFamily="34" charset="0"/>
              <a:cs typeface="Gill Sans MT" panose="020B0502020104020203" pitchFamily="34" charset="0"/>
            </a:endParaRPr>
          </a:p>
          <a:p>
            <a:pPr lvl="1">
              <a:spcBef>
                <a:spcPts val="0"/>
              </a:spcBef>
              <a:buFont typeface="Arial" panose="020B0604020202020204" pitchFamily="34" charset="0"/>
              <a:buChar char="•"/>
            </a:pPr>
            <a:r>
              <a:rPr lang="en-US" altLang="en-US" sz="2400" dirty="0" smtClean="0">
                <a:latin typeface="Gill Sans MT" panose="020B0502020104020203" pitchFamily="34" charset="0"/>
                <a:ea typeface="Gill Sans MT" panose="020B0502020104020203" pitchFamily="34" charset="0"/>
                <a:cs typeface="Gill Sans MT" panose="020B0502020104020203" pitchFamily="34" charset="0"/>
              </a:rPr>
              <a:t>Does NOT measure performance</a:t>
            </a:r>
          </a:p>
          <a:p>
            <a:pPr lvl="1">
              <a:spcBef>
                <a:spcPts val="0"/>
              </a:spcBef>
              <a:buFont typeface="Arial" panose="020B0604020202020204" pitchFamily="34" charset="0"/>
              <a:buChar char="•"/>
            </a:pPr>
            <a:r>
              <a:rPr lang="en-US" altLang="en-US" sz="2400" dirty="0" smtClean="0">
                <a:latin typeface="Gill Sans MT" panose="020B0502020104020203" pitchFamily="34" charset="0"/>
                <a:ea typeface="Gill Sans MT" panose="020B0502020104020203" pitchFamily="34" charset="0"/>
                <a:cs typeface="Gill Sans MT" panose="020B0502020104020203" pitchFamily="34" charset="0"/>
              </a:rPr>
              <a:t>Capabilities may exist, but not be utilized (e.g., stock card available vs. up to date)</a:t>
            </a:r>
          </a:p>
          <a:p>
            <a:pPr lvl="1">
              <a:spcBef>
                <a:spcPts val="0"/>
              </a:spcBef>
              <a:buFont typeface="Arial" panose="020B0604020202020204" pitchFamily="34" charset="0"/>
              <a:buChar char="•"/>
            </a:pPr>
            <a:endParaRPr lang="en-US" altLang="en-US" sz="2400" dirty="0">
              <a:latin typeface="Gill Sans MT" panose="020B0502020104020203" pitchFamily="34" charset="0"/>
              <a:ea typeface="Gill Sans MT" panose="020B0502020104020203" pitchFamily="34" charset="0"/>
              <a:cs typeface="Gill Sans MT" panose="020B0502020104020203" pitchFamily="34" charset="0"/>
            </a:endParaRPr>
          </a:p>
          <a:p>
            <a:pPr>
              <a:spcBef>
                <a:spcPts val="0"/>
              </a:spcBef>
              <a:buFont typeface="Arial" panose="020B0604020202020204" pitchFamily="34" charset="0"/>
              <a:buChar char="•"/>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Strong capability enables performance, capability gaps usually limit performance. Capability gaps can be directly strengthened, which should improve performance. </a:t>
            </a:r>
            <a:endParaRPr lang="en-US" altLang="en-US" sz="2800" dirty="0">
              <a:latin typeface="Gill Sans MT" panose="020B0502020104020203" pitchFamily="34" charset="0"/>
              <a:ea typeface="Gill Sans MT" panose="020B0502020104020203" pitchFamily="34" charset="0"/>
              <a:cs typeface="Gill Sans MT" panose="020B0502020104020203" pitchFamily="34" charset="0"/>
            </a:endParaRPr>
          </a:p>
          <a:p>
            <a:pPr>
              <a:spcBef>
                <a:spcPts val="0"/>
              </a:spcBef>
              <a:buFont typeface="Arial" panose="020B0604020202020204" pitchFamily="34" charset="0"/>
              <a:buChar char="•"/>
            </a:pPr>
            <a:endParaRPr lang="en-US" altLang="en-US" sz="2800" dirty="0" smtClean="0">
              <a:latin typeface="Gill Sans MT" panose="020B0502020104020203" pitchFamily="34" charset="0"/>
              <a:ea typeface="Gill Sans MT" panose="020B0502020104020203" pitchFamily="34" charset="0"/>
              <a:cs typeface="Gill Sans MT" panose="020B0502020104020203" pitchFamily="34" charset="0"/>
            </a:endParaRPr>
          </a:p>
          <a:p>
            <a:pPr>
              <a:spcBef>
                <a:spcPts val="0"/>
              </a:spcBef>
              <a:buFont typeface="Arial" panose="020B0604020202020204" pitchFamily="34" charset="0"/>
              <a:buChar char="•"/>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Uses interviews and </a:t>
            </a:r>
            <a:r>
              <a:rPr lang="en-US" altLang="en-US" sz="2800" dirty="0">
                <a:latin typeface="Gill Sans MT" panose="020B0502020104020203" pitchFamily="34" charset="0"/>
                <a:ea typeface="Gill Sans MT" panose="020B0502020104020203" pitchFamily="34" charset="0"/>
                <a:cs typeface="Gill Sans MT" panose="020B0502020104020203" pitchFamily="34" charset="0"/>
              </a:rPr>
              <a:t>direct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observation – primarily for assessing </a:t>
            </a:r>
            <a:r>
              <a:rPr lang="en-US" altLang="en-US" sz="2800" dirty="0">
                <a:latin typeface="Gill Sans MT" panose="020B0502020104020203" pitchFamily="34" charset="0"/>
                <a:ea typeface="Gill Sans MT" panose="020B0502020104020203" pitchFamily="34" charset="0"/>
                <a:cs typeface="Gill Sans MT" panose="020B0502020104020203" pitchFamily="34" charset="0"/>
              </a:rPr>
              <a:t>the physical infrastructure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(i.e., warehousing space).</a:t>
            </a:r>
            <a:endParaRPr lang="en-US" altLang="en-US" sz="2800" dirty="0">
              <a:latin typeface="Gill Sans MT" panose="020B0502020104020203" pitchFamily="34" charset="0"/>
              <a:ea typeface="Gill Sans MT" panose="020B0502020104020203" pitchFamily="34" charset="0"/>
              <a:cs typeface="Gill Sans MT" panose="020B0502020104020203" pitchFamily="34" charset="0"/>
            </a:endParaRPr>
          </a:p>
          <a:p>
            <a:pPr>
              <a:spcBef>
                <a:spcPts val="0"/>
              </a:spcBef>
              <a:buFont typeface="Arial" panose="020B0604020202020204" pitchFamily="34" charset="0"/>
              <a:buChar char="•"/>
            </a:pPr>
            <a:endParaRPr lang="en-US" altLang="en-US" sz="2800" dirty="0">
              <a:latin typeface="Gill Sans MT" panose="020B0502020104020203" pitchFamily="34" charset="0"/>
              <a:ea typeface="Gill Sans MT" panose="020B0502020104020203" pitchFamily="34" charset="0"/>
              <a:cs typeface="Gill Sans MT" panose="020B0502020104020203" pitchFamily="34" charset="0"/>
            </a:endParaRPr>
          </a:p>
          <a:p>
            <a:pPr>
              <a:spcBef>
                <a:spcPts val="0"/>
              </a:spcBef>
              <a:buFont typeface="Arial" panose="020B0604020202020204" pitchFamily="34" charset="0"/>
              <a:buChar char="•"/>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Validates necessary </a:t>
            </a:r>
            <a:r>
              <a:rPr lang="en-US" altLang="en-US" sz="2800" dirty="0">
                <a:latin typeface="Gill Sans MT" panose="020B0502020104020203" pitchFamily="34" charset="0"/>
                <a:ea typeface="Gill Sans MT" panose="020B0502020104020203" pitchFamily="34" charset="0"/>
                <a:cs typeface="Gill Sans MT" panose="020B0502020104020203" pitchFamily="34" charset="0"/>
              </a:rPr>
              <a:t>paper or electronic items (logistics reports, requisition forms, etc.)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where reasonable/feasible.</a:t>
            </a:r>
            <a:endParaRPr lang="en-US" altLang="en-US" sz="2800" dirty="0">
              <a:latin typeface="Gill Sans MT" panose="020B0502020104020203" pitchFamily="34" charset="0"/>
              <a:ea typeface="Gill Sans MT" panose="020B0502020104020203" pitchFamily="34" charset="0"/>
              <a:cs typeface="Gill Sans MT" panose="020B0502020104020203" pitchFamily="34" charset="0"/>
            </a:endParaRPr>
          </a:p>
        </p:txBody>
      </p:sp>
      <p:sp>
        <p:nvSpPr>
          <p:cNvPr id="3" name="Slide Number Placeholder 2"/>
          <p:cNvSpPr>
            <a:spLocks noGrp="1"/>
          </p:cNvSpPr>
          <p:nvPr>
            <p:ph type="sldNum" sz="quarter" idx="12"/>
          </p:nvPr>
        </p:nvSpPr>
        <p:spPr/>
        <p:txBody>
          <a:bodyPr/>
          <a:lstStyle/>
          <a:p>
            <a:fld id="{B9F1CF4F-F94A-4E72-8A7A-1D90E0D98BB3}" type="slidenum">
              <a:rPr lang="en-US" altLang="en-US" smtClean="0"/>
              <a:pPr/>
              <a:t>3</a:t>
            </a:fld>
            <a:endParaRPr lang="en-US" altLang="en-US" dirty="0"/>
          </a:p>
        </p:txBody>
      </p:sp>
    </p:spTree>
    <p:extLst>
      <p:ext uri="{BB962C8B-B14F-4D97-AF65-F5344CB8AC3E}">
        <p14:creationId xmlns:p14="http://schemas.microsoft.com/office/powerpoint/2010/main" val="25363363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 xmlns:a16="http://schemas.microsoft.com/office/drawing/2014/main" id="{829BC086-28E7-4967-969E-060E47ABE646}"/>
              </a:ext>
            </a:extLst>
          </p:cNvPr>
          <p:cNvSpPr>
            <a:spLocks noGrp="1"/>
          </p:cNvSpPr>
          <p:nvPr>
            <p:ph type="title"/>
          </p:nvPr>
        </p:nvSpPr>
        <p:spPr>
          <a:xfrm>
            <a:off x="1" y="114351"/>
            <a:ext cx="11278004" cy="1061829"/>
          </a:xfrm>
        </p:spPr>
        <p:txBody>
          <a:bodyPr/>
          <a:lstStyle/>
          <a:p>
            <a:pPr algn="ctr" eaLnBrk="1" hangingPunct="1"/>
            <a:r>
              <a:rPr lang="en-US" altLang="en-US" sz="3100" b="1" dirty="0">
                <a:solidFill>
                  <a:srgbClr val="C00000"/>
                </a:solidFill>
                <a:latin typeface="Gill Sans MT" panose="020B0502020104020203" pitchFamily="34" charset="0"/>
                <a:cs typeface="Gill Sans MT" panose="020B0502020104020203" pitchFamily="34" charset="0"/>
              </a:rPr>
              <a:t>CMM Overview</a:t>
            </a:r>
            <a:r>
              <a:rPr lang="en-US" altLang="en-US" sz="3200" b="1" dirty="0">
                <a:solidFill>
                  <a:srgbClr val="C00000"/>
                </a:solidFill>
                <a:latin typeface="Gill Sans MT" panose="020B0502020104020203" pitchFamily="34" charset="0"/>
                <a:cs typeface="Gill Sans MT" panose="020B0502020104020203" pitchFamily="34" charset="0"/>
              </a:rPr>
              <a:t/>
            </a:r>
            <a:br>
              <a:rPr lang="en-US" altLang="en-US" sz="3200" b="1" dirty="0">
                <a:solidFill>
                  <a:srgbClr val="C00000"/>
                </a:solidFill>
                <a:latin typeface="Gill Sans MT" panose="020B0502020104020203" pitchFamily="34" charset="0"/>
                <a:cs typeface="Gill Sans MT" panose="020B0502020104020203" pitchFamily="34" charset="0"/>
              </a:rPr>
            </a:br>
            <a:endParaRPr lang="en-US"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 xmlns:a16="http://schemas.microsoft.com/office/drawing/2014/main" id="{F62CB67A-423F-4F0A-BA8E-1E5623F3CB6F}"/>
              </a:ext>
            </a:extLst>
          </p:cNvPr>
          <p:cNvSpPr>
            <a:spLocks noGrp="1"/>
          </p:cNvSpPr>
          <p:nvPr>
            <p:ph idx="1"/>
          </p:nvPr>
        </p:nvSpPr>
        <p:spPr>
          <a:xfrm>
            <a:off x="5148482" y="1091233"/>
            <a:ext cx="6382954" cy="875574"/>
          </a:xfrm>
        </p:spPr>
        <p:txBody>
          <a:bodyPr>
            <a:normAutofit/>
          </a:bodyPr>
          <a:lstStyle/>
          <a:p>
            <a:pPr marL="741334" lvl="1" indent="-284152" algn="l" defTabSz="912778">
              <a:lnSpc>
                <a:spcPct val="80000"/>
              </a:lnSpc>
              <a:spcBef>
                <a:spcPct val="20000"/>
              </a:spcBef>
              <a:spcAft>
                <a:spcPct val="0"/>
              </a:spcAft>
              <a:buFontTx/>
              <a:buChar char="–"/>
            </a:pPr>
            <a:r>
              <a:rPr lang="en-US" altLang="en-US" sz="2600" b="1" dirty="0">
                <a:solidFill>
                  <a:srgbClr val="C00000"/>
                </a:solidFill>
                <a:latin typeface="Gill Sans MT" panose="020B0502020104020203" pitchFamily="34" charset="0"/>
                <a:cs typeface="Gill Sans MT" panose="020B0502020104020203" pitchFamily="34" charset="0"/>
              </a:rPr>
              <a:t>CMM – What’s a Capability?</a:t>
            </a:r>
          </a:p>
          <a:p>
            <a:pPr marL="1045802" lvl="2" indent="-284152" defTabSz="912778">
              <a:lnSpc>
                <a:spcPct val="80000"/>
              </a:lnSpc>
              <a:spcAft>
                <a:spcPct val="0"/>
              </a:spcAft>
              <a:buFontTx/>
              <a:buChar char="–"/>
            </a:pPr>
            <a:r>
              <a:rPr lang="en-US" altLang="en-US" sz="2500" dirty="0">
                <a:latin typeface="Gill Sans MT" panose="020B0502020104020203" pitchFamily="34" charset="0"/>
              </a:rPr>
              <a:t>Capabilities are defined </a:t>
            </a:r>
            <a:r>
              <a:rPr lang="en-US" altLang="en-US" sz="2500" dirty="0" smtClean="0">
                <a:latin typeface="Gill Sans MT" panose="020B0502020104020203" pitchFamily="34" charset="0"/>
              </a:rPr>
              <a:t>as</a:t>
            </a:r>
            <a:r>
              <a:rPr lang="en-US" altLang="en-US" sz="2500" dirty="0">
                <a:latin typeface="Gill Sans MT" panose="020B0502020104020203" pitchFamily="34" charset="0"/>
              </a:rPr>
              <a:t>:</a:t>
            </a:r>
          </a:p>
          <a:p>
            <a:pPr marL="761650" lvl="2" indent="0" defTabSz="912778">
              <a:lnSpc>
                <a:spcPct val="80000"/>
              </a:lnSpc>
              <a:spcAft>
                <a:spcPct val="0"/>
              </a:spcAft>
              <a:buNone/>
            </a:pPr>
            <a:endParaRPr lang="en-US" altLang="en-US" sz="2500" dirty="0">
              <a:latin typeface="Gill Sans MT" panose="020B0502020104020203" pitchFamily="34" charset="0"/>
            </a:endParaRPr>
          </a:p>
          <a:p>
            <a:pPr marL="1045802" lvl="2" indent="-284152" defTabSz="912778">
              <a:lnSpc>
                <a:spcPct val="80000"/>
              </a:lnSpc>
              <a:spcAft>
                <a:spcPct val="0"/>
              </a:spcAft>
              <a:buFontTx/>
              <a:buChar char="–"/>
            </a:pPr>
            <a:endParaRPr lang="en-US" altLang="en-US" sz="2500" dirty="0">
              <a:latin typeface="Gill Sans MT" panose="020B0502020104020203" pitchFamily="34" charset="0"/>
            </a:endParaRPr>
          </a:p>
          <a:p>
            <a:pPr marL="1045802" lvl="2" indent="-284152" defTabSz="912778">
              <a:lnSpc>
                <a:spcPct val="80000"/>
              </a:lnSpc>
              <a:spcAft>
                <a:spcPct val="0"/>
              </a:spcAft>
              <a:buFontTx/>
              <a:buChar char="–"/>
            </a:pPr>
            <a:endParaRPr lang="en-US" altLang="en-US" sz="2500" dirty="0">
              <a:latin typeface="Gill Sans MT" panose="020B0502020104020203" pitchFamily="34" charset="0"/>
            </a:endParaRPr>
          </a:p>
          <a:p>
            <a:pPr marL="1045802" lvl="2" indent="-284152" defTabSz="912778">
              <a:lnSpc>
                <a:spcPct val="80000"/>
              </a:lnSpc>
              <a:spcAft>
                <a:spcPct val="0"/>
              </a:spcAft>
              <a:buFontTx/>
              <a:buChar char="–"/>
            </a:pPr>
            <a:endParaRPr lang="en-US" altLang="en-US" sz="2500" dirty="0">
              <a:latin typeface="Gill Sans MT" panose="020B0502020104020203" pitchFamily="34" charset="0"/>
            </a:endParaRPr>
          </a:p>
          <a:p>
            <a:pPr marL="457182" lvl="1" indent="0" algn="l" defTabSz="912778">
              <a:lnSpc>
                <a:spcPct val="80000"/>
              </a:lnSpc>
              <a:spcBef>
                <a:spcPct val="20000"/>
              </a:spcBef>
              <a:spcAft>
                <a:spcPct val="0"/>
              </a:spcAft>
              <a:buNone/>
            </a:pPr>
            <a:endParaRPr lang="en-US" sz="2500" dirty="0">
              <a:latin typeface="Gill Sans MT" panose="020B0502020104020203" pitchFamily="34" charset="0"/>
            </a:endParaRPr>
          </a:p>
          <a:p>
            <a:pPr defTabSz="912778">
              <a:lnSpc>
                <a:spcPct val="80000"/>
              </a:lnSpc>
            </a:pPr>
            <a:endParaRPr lang="en-US" altLang="en-US" sz="2000" dirty="0">
              <a:solidFill>
                <a:srgbClr val="FF0000"/>
              </a:solidFill>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pPr>
            <a:endParaRPr lang="en-US" altLang="en-US" sz="2399" dirty="0">
              <a:solidFill>
                <a:srgbClr val="000000"/>
              </a:solidFill>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 xmlns:a16="http://schemas.microsoft.com/office/drawing/2014/main" id="{4F04F762-D734-4819-A187-20227253EAFD}"/>
              </a:ext>
            </a:extLst>
          </p:cNvPr>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770DE6A-AFAE-4BA9-AAB3-9755F28EB553}" type="datetime1">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11/4/2019</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sp>
        <p:nvSpPr>
          <p:cNvPr id="45061" name="Slide Number Placeholder 5">
            <a:extLst>
              <a:ext uri="{FF2B5EF4-FFF2-40B4-BE49-F238E27FC236}">
                <a16:creationId xmlns="" xmlns:a16="http://schemas.microsoft.com/office/drawing/2014/main" id="{8A604343-BCC3-45E1-BE80-F1DD43D3500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139EB3F-7CF1-4F22-A49A-8E1E0EE6AB37}"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pic>
        <p:nvPicPr>
          <p:cNvPr id="2050" name="Picture 2" descr="Image result for Professo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8825" y="2568873"/>
            <a:ext cx="3880943" cy="3880943"/>
          </a:xfrm>
          <a:prstGeom prst="rect">
            <a:avLst/>
          </a:prstGeom>
          <a:noFill/>
          <a:extLst>
            <a:ext uri="{909E8E84-426E-40DD-AFC4-6F175D3DCCD1}">
              <a14:hiddenFill xmlns:a14="http://schemas.microsoft.com/office/drawing/2010/main">
                <a:solidFill>
                  <a:srgbClr val="FFFFFF"/>
                </a:solidFill>
              </a14:hiddenFill>
            </a:ext>
          </a:extLst>
        </p:spPr>
      </p:pic>
      <p:sp>
        <p:nvSpPr>
          <p:cNvPr id="2" name="Oval Callout 1"/>
          <p:cNvSpPr/>
          <p:nvPr/>
        </p:nvSpPr>
        <p:spPr>
          <a:xfrm>
            <a:off x="529589" y="550093"/>
            <a:ext cx="3484179" cy="1957854"/>
          </a:xfrm>
          <a:prstGeom prst="wedgeEllipseCallout">
            <a:avLst>
              <a:gd name="adj1" fmla="val -14951"/>
              <a:gd name="adj2" fmla="val 105984"/>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“complex bundles of skills and accumulated knowledge, exercised through organizational processes” (Day, 1994)</a:t>
            </a:r>
          </a:p>
        </p:txBody>
      </p:sp>
      <p:sp>
        <p:nvSpPr>
          <p:cNvPr id="4" name="TextBox 3"/>
          <p:cNvSpPr txBox="1"/>
          <p:nvPr/>
        </p:nvSpPr>
        <p:spPr>
          <a:xfrm>
            <a:off x="6164317" y="2222244"/>
            <a:ext cx="5113688" cy="181588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In a supply chain we can see capabilities as resources: SOPs, cement floors, racks, shelves, trained people, etc.</a:t>
            </a:r>
          </a:p>
        </p:txBody>
      </p:sp>
      <p:sp>
        <p:nvSpPr>
          <p:cNvPr id="5" name="TextBox 4"/>
          <p:cNvSpPr txBox="1"/>
          <p:nvPr/>
        </p:nvSpPr>
        <p:spPr>
          <a:xfrm>
            <a:off x="5659821" y="4288221"/>
            <a:ext cx="5360276"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Can anyone name a resource not listed above?</a:t>
            </a:r>
          </a:p>
        </p:txBody>
      </p:sp>
    </p:spTree>
    <p:extLst>
      <p:ext uri="{BB962C8B-B14F-4D97-AF65-F5344CB8AC3E}">
        <p14:creationId xmlns:p14="http://schemas.microsoft.com/office/powerpoint/2010/main" val="2995407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2050"/>
                                        </p:tgtEl>
                                        <p:attrNameLst>
                                          <p:attrName>style.visibility</p:attrName>
                                        </p:attrNameLst>
                                      </p:cBhvr>
                                      <p:to>
                                        <p:strVal val="visible"/>
                                      </p:to>
                                    </p:set>
                                    <p:animEffect transition="in" filter="wipe(down)">
                                      <p:cBhvr>
                                        <p:cTn id="23" dur="580">
                                          <p:stCondLst>
                                            <p:cond delay="0"/>
                                          </p:stCondLst>
                                        </p:cTn>
                                        <p:tgtEl>
                                          <p:spTgt spid="2050"/>
                                        </p:tgtEl>
                                      </p:cBhvr>
                                    </p:animEffect>
                                    <p:anim calcmode="lin" valueType="num">
                                      <p:cBhvr>
                                        <p:cTn id="24" dur="1822" tmFilter="0,0; 0.14,0.36; 0.43,0.73; 0.71,0.91; 1.0,1.0">
                                          <p:stCondLst>
                                            <p:cond delay="0"/>
                                          </p:stCondLst>
                                        </p:cTn>
                                        <p:tgtEl>
                                          <p:spTgt spid="2050"/>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050"/>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050"/>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050"/>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050"/>
                                        </p:tgtEl>
                                        <p:attrNameLst>
                                          <p:attrName>ppt_y</p:attrName>
                                        </p:attrNameLst>
                                      </p:cBhvr>
                                      <p:tavLst>
                                        <p:tav tm="0" fmla="#ppt_y-sin(pi*$)/81">
                                          <p:val>
                                            <p:fltVal val="0"/>
                                          </p:val>
                                        </p:tav>
                                        <p:tav tm="100000">
                                          <p:val>
                                            <p:fltVal val="1"/>
                                          </p:val>
                                        </p:tav>
                                      </p:tavLst>
                                    </p:anim>
                                    <p:animScale>
                                      <p:cBhvr>
                                        <p:cTn id="29" dur="26">
                                          <p:stCondLst>
                                            <p:cond delay="650"/>
                                          </p:stCondLst>
                                        </p:cTn>
                                        <p:tgtEl>
                                          <p:spTgt spid="2050"/>
                                        </p:tgtEl>
                                      </p:cBhvr>
                                      <p:to x="100000" y="60000"/>
                                    </p:animScale>
                                    <p:animScale>
                                      <p:cBhvr>
                                        <p:cTn id="30" dur="166" decel="50000">
                                          <p:stCondLst>
                                            <p:cond delay="676"/>
                                          </p:stCondLst>
                                        </p:cTn>
                                        <p:tgtEl>
                                          <p:spTgt spid="2050"/>
                                        </p:tgtEl>
                                      </p:cBhvr>
                                      <p:to x="100000" y="100000"/>
                                    </p:animScale>
                                    <p:animScale>
                                      <p:cBhvr>
                                        <p:cTn id="31" dur="26">
                                          <p:stCondLst>
                                            <p:cond delay="1312"/>
                                          </p:stCondLst>
                                        </p:cTn>
                                        <p:tgtEl>
                                          <p:spTgt spid="2050"/>
                                        </p:tgtEl>
                                      </p:cBhvr>
                                      <p:to x="100000" y="80000"/>
                                    </p:animScale>
                                    <p:animScale>
                                      <p:cBhvr>
                                        <p:cTn id="32" dur="166" decel="50000">
                                          <p:stCondLst>
                                            <p:cond delay="1338"/>
                                          </p:stCondLst>
                                        </p:cTn>
                                        <p:tgtEl>
                                          <p:spTgt spid="2050"/>
                                        </p:tgtEl>
                                      </p:cBhvr>
                                      <p:to x="100000" y="100000"/>
                                    </p:animScale>
                                    <p:animScale>
                                      <p:cBhvr>
                                        <p:cTn id="33" dur="26">
                                          <p:stCondLst>
                                            <p:cond delay="1642"/>
                                          </p:stCondLst>
                                        </p:cTn>
                                        <p:tgtEl>
                                          <p:spTgt spid="2050"/>
                                        </p:tgtEl>
                                      </p:cBhvr>
                                      <p:to x="100000" y="90000"/>
                                    </p:animScale>
                                    <p:animScale>
                                      <p:cBhvr>
                                        <p:cTn id="34" dur="166" decel="50000">
                                          <p:stCondLst>
                                            <p:cond delay="1668"/>
                                          </p:stCondLst>
                                        </p:cTn>
                                        <p:tgtEl>
                                          <p:spTgt spid="2050"/>
                                        </p:tgtEl>
                                      </p:cBhvr>
                                      <p:to x="100000" y="100000"/>
                                    </p:animScale>
                                    <p:animScale>
                                      <p:cBhvr>
                                        <p:cTn id="35" dur="26">
                                          <p:stCondLst>
                                            <p:cond delay="1808"/>
                                          </p:stCondLst>
                                        </p:cTn>
                                        <p:tgtEl>
                                          <p:spTgt spid="2050"/>
                                        </p:tgtEl>
                                      </p:cBhvr>
                                      <p:to x="100000" y="95000"/>
                                    </p:animScale>
                                    <p:animScale>
                                      <p:cBhvr>
                                        <p:cTn id="36" dur="166" decel="50000">
                                          <p:stCondLst>
                                            <p:cond delay="1834"/>
                                          </p:stCondLst>
                                        </p:cTn>
                                        <p:tgtEl>
                                          <p:spTgt spid="2050"/>
                                        </p:tgtEl>
                                      </p:cBhvr>
                                      <p:to x="100000" y="100000"/>
                                    </p:animScale>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500" fill="hold"/>
                                        <p:tgtEl>
                                          <p:spTgt spid="4"/>
                                        </p:tgtEl>
                                        <p:attrNameLst>
                                          <p:attrName>ppt_x</p:attrName>
                                        </p:attrNameLst>
                                      </p:cBhvr>
                                      <p:tavLst>
                                        <p:tav tm="0">
                                          <p:val>
                                            <p:strVal val="#ppt_x"/>
                                          </p:val>
                                        </p:tav>
                                        <p:tav tm="100000">
                                          <p:val>
                                            <p:strVal val="#ppt_x"/>
                                          </p:val>
                                        </p:tav>
                                      </p:tavLst>
                                    </p:anim>
                                    <p:anim calcmode="lin" valueType="num">
                                      <p:cBhvr additive="base">
                                        <p:cTn id="4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additive="base">
                                        <p:cTn id="47" dur="500" fill="hold"/>
                                        <p:tgtEl>
                                          <p:spTgt spid="5"/>
                                        </p:tgtEl>
                                        <p:attrNameLst>
                                          <p:attrName>ppt_x</p:attrName>
                                        </p:attrNameLst>
                                      </p:cBhvr>
                                      <p:tavLst>
                                        <p:tav tm="0">
                                          <p:val>
                                            <p:strVal val="#ppt_x"/>
                                          </p:val>
                                        </p:tav>
                                        <p:tav tm="100000">
                                          <p:val>
                                            <p:strVal val="#ppt_x"/>
                                          </p:val>
                                        </p:tav>
                                      </p:tavLst>
                                    </p:anim>
                                    <p:anim calcmode="lin" valueType="num">
                                      <p:cBhvr additive="base">
                                        <p:cTn id="4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 xmlns:a16="http://schemas.microsoft.com/office/drawing/2014/main" id="{829BC086-28E7-4967-969E-060E47ABE646}"/>
              </a:ext>
            </a:extLst>
          </p:cNvPr>
          <p:cNvSpPr>
            <a:spLocks noGrp="1"/>
          </p:cNvSpPr>
          <p:nvPr>
            <p:ph type="title"/>
          </p:nvPr>
        </p:nvSpPr>
        <p:spPr>
          <a:xfrm>
            <a:off x="914805" y="452139"/>
            <a:ext cx="10363200" cy="1061829"/>
          </a:xfrm>
        </p:spPr>
        <p:txBody>
          <a:bodyPr>
            <a:normAutofit/>
          </a:bodyPr>
          <a:lstStyle/>
          <a:p>
            <a:r>
              <a:rPr lang="en-US" altLang="en-US" sz="3100" b="1" dirty="0">
                <a:solidFill>
                  <a:srgbClr val="C00000"/>
                </a:solidFill>
                <a:latin typeface="Gill Sans MT" panose="020B0502020104020203" pitchFamily="34" charset="0"/>
                <a:cs typeface="Gill Sans MT" panose="020B0502020104020203" pitchFamily="34" charset="0"/>
              </a:rPr>
              <a:t>CMM Origins in the </a:t>
            </a:r>
            <a:r>
              <a:rPr lang="en-US" altLang="en-US" sz="3100" b="1" dirty="0" smtClean="0">
                <a:solidFill>
                  <a:srgbClr val="C00000"/>
                </a:solidFill>
                <a:latin typeface="Gill Sans MT" panose="020B0502020104020203" pitchFamily="34" charset="0"/>
                <a:cs typeface="Gill Sans MT" panose="020B0502020104020203" pitchFamily="34" charset="0"/>
              </a:rPr>
              <a:t>NSCA</a:t>
            </a:r>
            <a:r>
              <a:rPr lang="en-US" altLang="en-US" sz="3200" b="1" dirty="0" smtClean="0">
                <a:solidFill>
                  <a:srgbClr val="C00000"/>
                </a:solidFill>
                <a:latin typeface="Gill Sans MT" panose="020B0502020104020203" pitchFamily="34" charset="0"/>
                <a:cs typeface="Gill Sans MT" panose="020B0502020104020203" pitchFamily="34" charset="0"/>
              </a:rPr>
              <a:t/>
            </a:r>
            <a:br>
              <a:rPr lang="en-US" altLang="en-US" sz="3200" b="1" dirty="0" smtClean="0">
                <a:solidFill>
                  <a:srgbClr val="C00000"/>
                </a:solidFill>
                <a:latin typeface="Gill Sans MT" panose="020B0502020104020203" pitchFamily="34" charset="0"/>
                <a:cs typeface="Gill Sans MT" panose="020B0502020104020203" pitchFamily="34" charset="0"/>
              </a:rPr>
            </a:br>
            <a:endParaRPr lang="en-US"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 xmlns:a16="http://schemas.microsoft.com/office/drawing/2014/main" id="{F62CB67A-423F-4F0A-BA8E-1E5623F3CB6F}"/>
              </a:ext>
            </a:extLst>
          </p:cNvPr>
          <p:cNvSpPr>
            <a:spLocks noGrp="1"/>
          </p:cNvSpPr>
          <p:nvPr>
            <p:ph idx="1"/>
          </p:nvPr>
        </p:nvSpPr>
        <p:spPr>
          <a:xfrm>
            <a:off x="520262" y="1388125"/>
            <a:ext cx="6403487" cy="5365215"/>
          </a:xfrm>
        </p:spPr>
        <p:txBody>
          <a:bodyPr>
            <a:normAutofit/>
          </a:bodyPr>
          <a:lstStyle/>
          <a:p>
            <a:pPr defTabSz="912778">
              <a:lnSpc>
                <a:spcPct val="80000"/>
              </a:lnSpc>
              <a:spcAft>
                <a:spcPct val="0"/>
              </a:spcAft>
            </a:pPr>
            <a:r>
              <a:rPr lang="en-US" altLang="en-US" dirty="0"/>
              <a:t>Landscape analysis with the UNC Chapel Hill Business </a:t>
            </a:r>
            <a:r>
              <a:rPr lang="en-US" altLang="en-US" dirty="0" smtClean="0"/>
              <a:t>School (2012)</a:t>
            </a:r>
            <a:endParaRPr lang="en-US" altLang="en-US" dirty="0"/>
          </a:p>
          <a:p>
            <a:pPr marL="800100" lvl="2" indent="-342900" defTabSz="912778">
              <a:lnSpc>
                <a:spcPct val="80000"/>
              </a:lnSpc>
              <a:spcAft>
                <a:spcPct val="0"/>
              </a:spcAft>
              <a:buFont typeface="Wingdings" panose="05000000000000000000" pitchFamily="2" charset="2"/>
              <a:buChar char="v"/>
            </a:pPr>
            <a:r>
              <a:rPr lang="en-US" altLang="en-US" sz="2400" dirty="0"/>
              <a:t>Balanced Scorecard</a:t>
            </a:r>
          </a:p>
          <a:p>
            <a:pPr marL="800100" lvl="2" indent="-342900" defTabSz="912778">
              <a:lnSpc>
                <a:spcPct val="80000"/>
              </a:lnSpc>
              <a:spcAft>
                <a:spcPct val="0"/>
              </a:spcAft>
              <a:buFont typeface="Wingdings" panose="05000000000000000000" pitchFamily="2" charset="2"/>
              <a:buChar char="v"/>
            </a:pPr>
            <a:r>
              <a:rPr lang="en-US" altLang="en-US" sz="2400" dirty="0" smtClean="0"/>
              <a:t>Supply Chain Operations Reference Model</a:t>
            </a:r>
            <a:endParaRPr lang="en-US" altLang="en-US" sz="2400" dirty="0"/>
          </a:p>
          <a:p>
            <a:pPr defTabSz="912778">
              <a:lnSpc>
                <a:spcPct val="80000"/>
              </a:lnSpc>
              <a:spcAft>
                <a:spcPct val="0"/>
              </a:spcAft>
            </a:pPr>
            <a:r>
              <a:rPr lang="en-US" altLang="en-US" dirty="0"/>
              <a:t>Lockamy and McCormack (2004)</a:t>
            </a:r>
          </a:p>
          <a:p>
            <a:pPr marL="800100" lvl="2" indent="-342900" defTabSz="912778">
              <a:lnSpc>
                <a:spcPct val="80000"/>
              </a:lnSpc>
              <a:spcAft>
                <a:spcPct val="0"/>
              </a:spcAft>
              <a:buFont typeface="Wingdings" panose="05000000000000000000" pitchFamily="2" charset="2"/>
              <a:buChar char="v"/>
            </a:pPr>
            <a:r>
              <a:rPr lang="en-US" altLang="en-US" sz="2400" dirty="0" smtClean="0"/>
              <a:t>Identified </a:t>
            </a:r>
            <a:r>
              <a:rPr lang="en-US" altLang="en-US" sz="2400" dirty="0"/>
              <a:t>5 </a:t>
            </a:r>
            <a:r>
              <a:rPr lang="en-US" altLang="en-US" sz="2400" dirty="0" smtClean="0"/>
              <a:t>levels of supply chain business process maturity</a:t>
            </a:r>
          </a:p>
          <a:p>
            <a:pPr marL="800100" lvl="2" indent="-342900" defTabSz="912778">
              <a:lnSpc>
                <a:spcPct val="80000"/>
              </a:lnSpc>
              <a:spcAft>
                <a:spcPct val="0"/>
              </a:spcAft>
              <a:buFont typeface="Wingdings" panose="05000000000000000000" pitchFamily="2" charset="2"/>
              <a:buChar char="v"/>
            </a:pPr>
            <a:r>
              <a:rPr lang="en-US" altLang="en-US" sz="2400" dirty="0" smtClean="0"/>
              <a:t>Level 1 – Ad </a:t>
            </a:r>
            <a:r>
              <a:rPr lang="en-US" altLang="en-US" sz="2400" dirty="0"/>
              <a:t>hoc </a:t>
            </a:r>
            <a:r>
              <a:rPr lang="en-US" altLang="en-US" sz="2400" dirty="0" smtClean="0"/>
              <a:t>- ill-defined and unstructured processes </a:t>
            </a:r>
          </a:p>
          <a:p>
            <a:pPr marL="800100" lvl="2" indent="-342900" defTabSz="912778">
              <a:lnSpc>
                <a:spcPct val="80000"/>
              </a:lnSpc>
              <a:spcAft>
                <a:spcPct val="0"/>
              </a:spcAft>
              <a:buFont typeface="Wingdings" panose="05000000000000000000" pitchFamily="2" charset="2"/>
              <a:buChar char="v"/>
            </a:pPr>
            <a:r>
              <a:rPr lang="en-US" altLang="en-US" sz="2400" dirty="0" smtClean="0"/>
              <a:t>Level 5 – Extended - integration </a:t>
            </a:r>
            <a:r>
              <a:rPr lang="en-US" altLang="en-US" sz="2400" dirty="0"/>
              <a:t>across partners built on trust and </a:t>
            </a:r>
            <a:r>
              <a:rPr lang="en-US" altLang="en-US" sz="2400" dirty="0" smtClean="0"/>
              <a:t>dependency</a:t>
            </a:r>
          </a:p>
          <a:p>
            <a:pPr defTabSz="912778">
              <a:lnSpc>
                <a:spcPct val="80000"/>
              </a:lnSpc>
              <a:spcAft>
                <a:spcPct val="0"/>
              </a:spcAft>
            </a:pPr>
            <a:r>
              <a:rPr lang="en-US" altLang="en-US" dirty="0" smtClean="0"/>
              <a:t>USAID | DELIVER (2011)</a:t>
            </a:r>
            <a:endParaRPr lang="en-US" altLang="en-US" dirty="0"/>
          </a:p>
          <a:p>
            <a:pPr marL="800100" lvl="2" indent="-342900" defTabSz="912778">
              <a:lnSpc>
                <a:spcPct val="80000"/>
              </a:lnSpc>
              <a:spcAft>
                <a:spcPct val="0"/>
              </a:spcAft>
              <a:buFont typeface="Wingdings" panose="05000000000000000000" pitchFamily="2" charset="2"/>
              <a:buChar char="v"/>
            </a:pPr>
            <a:r>
              <a:rPr lang="en-US" altLang="en-US" sz="2400" dirty="0" smtClean="0"/>
              <a:t>Brought process maturity to GH and placed in context of supply chain strengthening</a:t>
            </a:r>
            <a:endParaRPr lang="en-US" altLang="en-US" sz="2400" dirty="0"/>
          </a:p>
          <a:p>
            <a:pPr marL="457200" lvl="2" indent="0" defTabSz="912778">
              <a:lnSpc>
                <a:spcPct val="80000"/>
              </a:lnSpc>
              <a:spcAft>
                <a:spcPct val="0"/>
              </a:spcAft>
              <a:buNone/>
            </a:pPr>
            <a:endParaRPr lang="en-US" altLang="en-US" dirty="0"/>
          </a:p>
          <a:p>
            <a:pPr marL="761650" lvl="2" indent="0" defTabSz="912778">
              <a:lnSpc>
                <a:spcPct val="80000"/>
              </a:lnSpc>
              <a:spcAft>
                <a:spcPct val="0"/>
              </a:spcAft>
              <a:buNone/>
            </a:pPr>
            <a:endParaRPr lang="en-US" altLang="en-US" sz="2800" dirty="0">
              <a:latin typeface="Gill Sans MT" panose="020B0502020104020203" pitchFamily="34" charset="0"/>
            </a:endParaRPr>
          </a:p>
          <a:p>
            <a:pPr marL="1045802" lvl="2" indent="-284152" defTabSz="912778">
              <a:lnSpc>
                <a:spcPct val="80000"/>
              </a:lnSpc>
              <a:spcAft>
                <a:spcPct val="0"/>
              </a:spcAft>
              <a:buFontTx/>
              <a:buChar char="–"/>
            </a:pPr>
            <a:endParaRPr lang="en-US" altLang="en-US" sz="2500" dirty="0">
              <a:latin typeface="Gill Sans MT" panose="020B0502020104020203" pitchFamily="34" charset="0"/>
            </a:endParaRPr>
          </a:p>
          <a:p>
            <a:pPr marL="1045802" lvl="2" indent="-284152" defTabSz="912778">
              <a:lnSpc>
                <a:spcPct val="80000"/>
              </a:lnSpc>
              <a:spcAft>
                <a:spcPct val="0"/>
              </a:spcAft>
              <a:buFontTx/>
              <a:buChar char="–"/>
            </a:pPr>
            <a:endParaRPr lang="en-US" altLang="en-US" sz="2500" dirty="0">
              <a:latin typeface="Gill Sans MT" panose="020B0502020104020203" pitchFamily="34" charset="0"/>
            </a:endParaRPr>
          </a:p>
          <a:p>
            <a:pPr marL="457182" lvl="1" indent="0" algn="l" defTabSz="912778">
              <a:lnSpc>
                <a:spcPct val="80000"/>
              </a:lnSpc>
              <a:spcBef>
                <a:spcPct val="20000"/>
              </a:spcBef>
              <a:spcAft>
                <a:spcPct val="0"/>
              </a:spcAft>
              <a:buNone/>
            </a:pPr>
            <a:endParaRPr lang="en-US" sz="2500" dirty="0">
              <a:latin typeface="Gill Sans MT" panose="020B0502020104020203" pitchFamily="34" charset="0"/>
            </a:endParaRPr>
          </a:p>
          <a:p>
            <a:pPr defTabSz="912778">
              <a:lnSpc>
                <a:spcPct val="80000"/>
              </a:lnSpc>
            </a:pPr>
            <a:endParaRPr lang="en-US" altLang="en-US" sz="2000" dirty="0">
              <a:solidFill>
                <a:srgbClr val="FF0000"/>
              </a:solidFill>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pPr>
            <a:endParaRPr lang="en-US" altLang="en-US" sz="2399" dirty="0">
              <a:solidFill>
                <a:srgbClr val="000000"/>
              </a:solidFill>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 xmlns:a16="http://schemas.microsoft.com/office/drawing/2014/main" id="{4F04F762-D734-4819-A187-20227253EAFD}"/>
              </a:ext>
            </a:extLst>
          </p:cNvPr>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770DE6A-AFAE-4BA9-AAB3-9755F28EB553}" type="datetime1">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11/4/2019</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sp>
        <p:nvSpPr>
          <p:cNvPr id="45061" name="Slide Number Placeholder 5">
            <a:extLst>
              <a:ext uri="{FF2B5EF4-FFF2-40B4-BE49-F238E27FC236}">
                <a16:creationId xmlns="" xmlns:a16="http://schemas.microsoft.com/office/drawing/2014/main" id="{8A604343-BCC3-45E1-BE80-F1DD43D3500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139EB3F-7CF1-4F22-A49A-8E1E0EE6AB37}"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cs typeface="+mn-cs"/>
            </a:endParaRPr>
          </a:p>
        </p:txBody>
      </p:sp>
      <p:pic>
        <p:nvPicPr>
          <p:cNvPr id="1026" name="Picture 2" descr="Performance Capability cartoons, Performance Capability cartoon, funny, Performance Capability picture, Performance Capability pictures, Performance Capability image, Performance Capability images, Performance Capability illustration, Performance Capability illustratio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23750" y="725214"/>
            <a:ext cx="4504938" cy="51131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27941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3768"/>
            <a:ext cx="10515600" cy="1325563"/>
          </a:xfrm>
        </p:spPr>
        <p:txBody>
          <a:bodyPr>
            <a:normAutofit/>
          </a:bodyPr>
          <a:lstStyle/>
          <a:p>
            <a:r>
              <a:rPr lang="en-US" sz="3100" b="1" dirty="0" smtClean="0">
                <a:solidFill>
                  <a:srgbClr val="C00000"/>
                </a:solidFill>
                <a:latin typeface="Gill Sans MT" panose="020B0502020104020203" pitchFamily="34" charset="0"/>
                <a:cs typeface="Gill Sans MT" panose="020B0502020104020203" pitchFamily="34" charset="0"/>
              </a:rPr>
              <a:t>NSCA’s CMM goes </a:t>
            </a:r>
            <a:r>
              <a:rPr lang="en-US" sz="3100" b="1" dirty="0">
                <a:solidFill>
                  <a:srgbClr val="C00000"/>
                </a:solidFill>
                <a:latin typeface="Gill Sans MT" panose="020B0502020104020203" pitchFamily="34" charset="0"/>
                <a:cs typeface="Gill Sans MT" panose="020B0502020104020203" pitchFamily="34" charset="0"/>
              </a:rPr>
              <a:t>beyond process – </a:t>
            </a:r>
            <a:r>
              <a:rPr lang="en-US" sz="3100" b="1" dirty="0" smtClean="0">
                <a:solidFill>
                  <a:srgbClr val="C00000"/>
                </a:solidFill>
                <a:latin typeface="Gill Sans MT" panose="020B0502020104020203" pitchFamily="34" charset="0"/>
                <a:cs typeface="Gill Sans MT" panose="020B0502020104020203" pitchFamily="34" charset="0"/>
              </a:rPr>
              <a:t/>
            </a:r>
            <a:br>
              <a:rPr lang="en-US" sz="3100" b="1" dirty="0" smtClean="0">
                <a:solidFill>
                  <a:srgbClr val="C00000"/>
                </a:solidFill>
                <a:latin typeface="Gill Sans MT" panose="020B0502020104020203" pitchFamily="34" charset="0"/>
                <a:cs typeface="Gill Sans MT" panose="020B0502020104020203" pitchFamily="34" charset="0"/>
              </a:rPr>
            </a:br>
            <a:r>
              <a:rPr lang="en-US" sz="3100" b="1" dirty="0">
                <a:solidFill>
                  <a:srgbClr val="C00000"/>
                </a:solidFill>
                <a:latin typeface="Gill Sans MT" panose="020B0502020104020203" pitchFamily="34" charset="0"/>
                <a:cs typeface="Gill Sans MT" panose="020B0502020104020203" pitchFamily="34" charset="0"/>
              </a:rPr>
              <a:t>	</a:t>
            </a:r>
            <a:r>
              <a:rPr lang="en-US" sz="3100" b="1" dirty="0" smtClean="0">
                <a:solidFill>
                  <a:srgbClr val="C00000"/>
                </a:solidFill>
                <a:latin typeface="Gill Sans MT" panose="020B0502020104020203" pitchFamily="34" charset="0"/>
                <a:cs typeface="Gill Sans MT" panose="020B0502020104020203" pitchFamily="34" charset="0"/>
              </a:rPr>
              <a:t>broader capability maturity</a:t>
            </a:r>
            <a:endParaRPr lang="en-US" sz="3100" b="1" dirty="0">
              <a:solidFill>
                <a:srgbClr val="C00000"/>
              </a:solidFill>
              <a:latin typeface="Gill Sans MT" panose="020B0502020104020203" pitchFamily="34" charset="0"/>
              <a:cs typeface="Gill Sans MT" panose="020B0502020104020203" pitchFamily="34" charset="0"/>
            </a:endParaRPr>
          </a:p>
        </p:txBody>
      </p:sp>
      <p:sp>
        <p:nvSpPr>
          <p:cNvPr id="3" name="Content Placeholder 2"/>
          <p:cNvSpPr>
            <a:spLocks noGrp="1"/>
          </p:cNvSpPr>
          <p:nvPr>
            <p:ph idx="1"/>
          </p:nvPr>
        </p:nvSpPr>
        <p:spPr>
          <a:xfrm>
            <a:off x="838200" y="1443210"/>
            <a:ext cx="11071034" cy="5310130"/>
          </a:xfrm>
        </p:spPr>
        <p:txBody>
          <a:bodyPr>
            <a:normAutofit/>
          </a:bodyPr>
          <a:lstStyle/>
          <a:p>
            <a:r>
              <a:rPr lang="en-US" dirty="0" smtClean="0"/>
              <a:t>Process measures (examples)</a:t>
            </a:r>
          </a:p>
          <a:p>
            <a:pPr marL="858838" lvl="1" indent="-401638">
              <a:buFont typeface="Wingdings" panose="05000000000000000000" pitchFamily="2" charset="2"/>
              <a:buChar char="ü"/>
            </a:pPr>
            <a:r>
              <a:rPr lang="en-US" dirty="0" smtClean="0"/>
              <a:t>Standard Operating Procedures </a:t>
            </a:r>
          </a:p>
          <a:p>
            <a:pPr marL="858838" lvl="1" indent="-401638">
              <a:buFont typeface="Wingdings" panose="05000000000000000000" pitchFamily="2" charset="2"/>
              <a:buChar char="ü"/>
            </a:pPr>
            <a:r>
              <a:rPr lang="en-US" dirty="0" smtClean="0"/>
              <a:t>Appropriate technical procedures and controls</a:t>
            </a:r>
          </a:p>
          <a:p>
            <a:pPr marL="858838" lvl="1" indent="-401638">
              <a:buFont typeface="Wingdings" panose="05000000000000000000" pitchFamily="2" charset="2"/>
              <a:buChar char="ü"/>
            </a:pPr>
            <a:r>
              <a:rPr lang="en-US" dirty="0" smtClean="0"/>
              <a:t>Appropriate data and monitoring procedures </a:t>
            </a:r>
          </a:p>
          <a:p>
            <a:pPr marL="858838" lvl="1" indent="-401638">
              <a:buFont typeface="Wingdings" panose="05000000000000000000" pitchFamily="2" charset="2"/>
              <a:buChar char="ü"/>
            </a:pPr>
            <a:r>
              <a:rPr lang="en-US" dirty="0" smtClean="0"/>
              <a:t>Cross-cutting processes (e.g., HR, governance)</a:t>
            </a:r>
          </a:p>
          <a:p>
            <a:pPr marL="858838" lvl="1" indent="-401638">
              <a:buFont typeface="Wingdings" panose="05000000000000000000" pitchFamily="2" charset="2"/>
              <a:buChar char="ü"/>
            </a:pPr>
            <a:r>
              <a:rPr lang="en-US" dirty="0" smtClean="0"/>
              <a:t>Compliance with pharma/health commodity good practices</a:t>
            </a:r>
          </a:p>
          <a:p>
            <a:r>
              <a:rPr lang="en-US" dirty="0" smtClean="0"/>
              <a:t>Other measures (types)</a:t>
            </a:r>
            <a:endParaRPr lang="en-US" dirty="0"/>
          </a:p>
          <a:p>
            <a:pPr marL="858838" lvl="1" indent="-401638">
              <a:buFont typeface="Wingdings" panose="05000000000000000000" pitchFamily="2" charset="2"/>
              <a:buChar char="ü"/>
            </a:pPr>
            <a:r>
              <a:rPr lang="en-US" dirty="0" smtClean="0"/>
              <a:t>Appropriate policies </a:t>
            </a:r>
          </a:p>
          <a:p>
            <a:pPr marL="858838" lvl="1" indent="-401638">
              <a:buFont typeface="Wingdings" panose="05000000000000000000" pitchFamily="2" charset="2"/>
              <a:buChar char="ü"/>
            </a:pPr>
            <a:r>
              <a:rPr lang="en-US" dirty="0" smtClean="0"/>
              <a:t>Appropriate infrastructure for health commodity management, including specialty products (e.g., cold chain, controlled products, etc.) </a:t>
            </a:r>
          </a:p>
          <a:p>
            <a:pPr marL="858838" lvl="1" indent="-401638">
              <a:buFont typeface="Wingdings" panose="05000000000000000000" pitchFamily="2" charset="2"/>
              <a:buChar char="ü"/>
            </a:pPr>
            <a:r>
              <a:rPr lang="en-US" dirty="0" smtClean="0"/>
              <a:t>Strength of systems (information systems, governance systems)</a:t>
            </a:r>
          </a:p>
          <a:p>
            <a:pPr marL="858838" lvl="1" indent="-401638">
              <a:buFont typeface="Wingdings" panose="05000000000000000000" pitchFamily="2" charset="2"/>
              <a:buChar char="ü"/>
            </a:pPr>
            <a:r>
              <a:rPr lang="en-US" dirty="0" smtClean="0"/>
              <a:t>Sufficient inputs (e.g., budget)</a:t>
            </a:r>
          </a:p>
          <a:p>
            <a:pPr marL="1316038" lvl="2" indent="-401638">
              <a:buFont typeface="Wingdings" panose="05000000000000000000" pitchFamily="2" charset="2"/>
              <a:buChar char="q"/>
            </a:pPr>
            <a:r>
              <a:rPr lang="en-US" sz="2400" dirty="0" smtClean="0"/>
              <a:t>Does NOT measure sufficient quantity of warehouse space, truck capacity, HR</a:t>
            </a:r>
            <a:endParaRPr lang="en-US" sz="2400" dirty="0"/>
          </a:p>
          <a:p>
            <a:endParaRPr lang="en-US" dirty="0" smtClean="0"/>
          </a:p>
        </p:txBody>
      </p:sp>
    </p:spTree>
    <p:extLst>
      <p:ext uri="{BB962C8B-B14F-4D97-AF65-F5344CB8AC3E}">
        <p14:creationId xmlns:p14="http://schemas.microsoft.com/office/powerpoint/2010/main" val="31874392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2"/>
          <p:cNvSpPr>
            <a:spLocks noGrp="1"/>
          </p:cNvSpPr>
          <p:nvPr>
            <p:ph type="title"/>
          </p:nvPr>
        </p:nvSpPr>
        <p:spPr>
          <a:xfrm>
            <a:off x="1075113" y="962108"/>
            <a:ext cx="10041774" cy="609600"/>
          </a:xfrm>
        </p:spPr>
        <p:txBody>
          <a:bodyPr>
            <a:noAutofit/>
          </a:bodyPr>
          <a:lstStyle/>
          <a:p>
            <a:pPr algn="ctr"/>
            <a:r>
              <a:rPr lang="en-US" altLang="en-US" sz="3200" dirty="0">
                <a:latin typeface="Gill Sans MT" pitchFamily="34" charset="0"/>
                <a:cs typeface="Gill Sans MT" pitchFamily="34" charset="0"/>
              </a:rPr>
              <a:t>Definitions of Level of Maturity and Contribution to the Overall CMM Score</a:t>
            </a:r>
            <a:endParaRPr lang="en-US" altLang="en-US" sz="3200" strike="sngStrike" dirty="0">
              <a:latin typeface="Gill Sans MT" pitchFamily="34" charset="0"/>
              <a:cs typeface="Gill Sans MT" pitchFamily="34" charset="0"/>
            </a:endParaRPr>
          </a:p>
        </p:txBody>
      </p:sp>
      <p:graphicFrame>
        <p:nvGraphicFramePr>
          <p:cNvPr id="7" name="Table 6"/>
          <p:cNvGraphicFramePr>
            <a:graphicFrameLocks noGrp="1"/>
          </p:cNvGraphicFramePr>
          <p:nvPr>
            <p:extLst/>
          </p:nvPr>
        </p:nvGraphicFramePr>
        <p:xfrm>
          <a:off x="1075113" y="1842052"/>
          <a:ext cx="5352387" cy="4252688"/>
        </p:xfrm>
        <a:graphic>
          <a:graphicData uri="http://schemas.openxmlformats.org/drawingml/2006/table">
            <a:tbl>
              <a:tblPr firstRow="1" firstCol="1">
                <a:tableStyleId>{6E25E649-3F16-4E02-A733-19D2CDBF48F0}</a:tableStyleId>
              </a:tblPr>
              <a:tblGrid>
                <a:gridCol w="1731232">
                  <a:extLst>
                    <a:ext uri="{9D8B030D-6E8A-4147-A177-3AD203B41FA5}">
                      <a16:colId xmlns="" xmlns:a16="http://schemas.microsoft.com/office/drawing/2014/main" val="20000"/>
                    </a:ext>
                  </a:extLst>
                </a:gridCol>
                <a:gridCol w="1890869">
                  <a:extLst>
                    <a:ext uri="{9D8B030D-6E8A-4147-A177-3AD203B41FA5}">
                      <a16:colId xmlns="" xmlns:a16="http://schemas.microsoft.com/office/drawing/2014/main" val="20001"/>
                    </a:ext>
                  </a:extLst>
                </a:gridCol>
                <a:gridCol w="1730286">
                  <a:extLst>
                    <a:ext uri="{9D8B030D-6E8A-4147-A177-3AD203B41FA5}">
                      <a16:colId xmlns="" xmlns:a16="http://schemas.microsoft.com/office/drawing/2014/main" val="20002"/>
                    </a:ext>
                  </a:extLst>
                </a:gridCol>
              </a:tblGrid>
              <a:tr h="605474">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u="none" strike="noStrike" cap="none" normalizeH="0" baseline="0" dirty="0">
                          <a:ln>
                            <a:noFill/>
                          </a:ln>
                          <a:solidFill>
                            <a:schemeClr val="bg1"/>
                          </a:solidFill>
                          <a:effectLst/>
                          <a:latin typeface="Gill Sans MT" panose="020B0502020104020203" pitchFamily="34" charset="0"/>
                        </a:rPr>
                        <a:t>Level of Maturity </a:t>
                      </a:r>
                      <a:r>
                        <a:rPr kumimoji="0" lang="en-US"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rPr>
                        <a:t>(Contribution)</a:t>
                      </a:r>
                      <a:endParaRPr kumimoji="0" lang="en-US" altLang="en-US" sz="1400" u="none" strike="noStrike" cap="none" normalizeH="0" baseline="0" dirty="0">
                        <a:ln>
                          <a:noFill/>
                        </a:ln>
                        <a:solidFill>
                          <a:schemeClr val="bg1"/>
                        </a:solidFill>
                        <a:effectLst/>
                        <a:latin typeface="Gill Sans MT" panose="020B0502020104020203" pitchFamily="34"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u="none" strike="noStrike" cap="none" normalizeH="0" baseline="0" dirty="0">
                          <a:ln>
                            <a:noFill/>
                          </a:ln>
                          <a:solidFill>
                            <a:schemeClr val="bg1"/>
                          </a:solidFill>
                          <a:effectLst/>
                          <a:latin typeface="Gill Sans MT" panose="020B0502020104020203" pitchFamily="34" charset="0"/>
                        </a:rPr>
                        <a:t>Definition</a:t>
                      </a:r>
                      <a:endParaRPr kumimoji="0" lang="en-US"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rPr>
                        <a:t>Inventory Example</a:t>
                      </a: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831678">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u="none" strike="noStrike" cap="none" normalizeH="0" baseline="0" dirty="0">
                          <a:ln>
                            <a:noFill/>
                          </a:ln>
                          <a:solidFill>
                            <a:schemeClr val="bg1"/>
                          </a:solidFill>
                          <a:effectLst/>
                          <a:latin typeface="Gill Sans MT" panose="020B0502020104020203" pitchFamily="34" charset="0"/>
                        </a:rPr>
                        <a:t>Basic</a:t>
                      </a:r>
                    </a:p>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rPr>
                        <a:t>(50%)</a:t>
                      </a: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600"/>
                        </a:lnSpc>
                        <a:spcBef>
                          <a:spcPct val="0"/>
                        </a:spcBef>
                        <a:spcAft>
                          <a:spcPct val="0"/>
                        </a:spcAft>
                        <a:buClrTx/>
                        <a:buSzTx/>
                        <a:buFontTx/>
                        <a:buNone/>
                        <a:tabLst/>
                        <a:defRPr/>
                      </a:pPr>
                      <a:r>
                        <a:rPr kumimoji="0" lang="en-GB"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Must have </a:t>
                      </a:r>
                      <a:r>
                        <a:rPr kumimoji="0" lang="en-US"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capabilities and resources</a:t>
                      </a: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en-GB"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stock cards</a:t>
                      </a:r>
                      <a:endParaRPr kumimoji="0" lang="en-US"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957891">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u="none" strike="noStrike" cap="none" normalizeH="0" baseline="0" dirty="0">
                          <a:ln>
                            <a:noFill/>
                          </a:ln>
                          <a:solidFill>
                            <a:schemeClr val="bg1"/>
                          </a:solidFill>
                          <a:effectLst/>
                          <a:latin typeface="Gill Sans MT" panose="020B0502020104020203" pitchFamily="34" charset="0"/>
                        </a:rPr>
                        <a:t>Intermediate</a:t>
                      </a:r>
                      <a:br>
                        <a:rPr kumimoji="0" lang="en-US" altLang="en-US" sz="1400" u="none" strike="noStrike" cap="none" normalizeH="0" baseline="0" dirty="0">
                          <a:ln>
                            <a:noFill/>
                          </a:ln>
                          <a:solidFill>
                            <a:schemeClr val="bg1"/>
                          </a:solidFill>
                          <a:effectLst/>
                          <a:latin typeface="Gill Sans MT" panose="020B0502020104020203" pitchFamily="34" charset="0"/>
                        </a:rPr>
                      </a:br>
                      <a:r>
                        <a:rPr kumimoji="0" lang="en-US" altLang="en-US" sz="1400" u="none" strike="noStrike" cap="none" normalizeH="0" baseline="0" dirty="0">
                          <a:ln>
                            <a:noFill/>
                          </a:ln>
                          <a:solidFill>
                            <a:schemeClr val="bg1"/>
                          </a:solidFill>
                          <a:effectLst/>
                          <a:latin typeface="Gill Sans MT" panose="020B0502020104020203" pitchFamily="34" charset="0"/>
                        </a:rPr>
                        <a:t>(30%)</a:t>
                      </a:r>
                      <a:endParaRPr kumimoji="0" lang="en-US"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en-GB" altLang="en-US" sz="1400" u="none" strike="noStrike" cap="none" normalizeH="0" baseline="0" dirty="0">
                          <a:ln>
                            <a:noFill/>
                          </a:ln>
                          <a:solidFill>
                            <a:schemeClr val="tx1"/>
                          </a:solidFill>
                          <a:effectLst/>
                          <a:latin typeface="Gill Sans MT" panose="020B0502020104020203" pitchFamily="34" charset="0"/>
                        </a:rPr>
                        <a:t>Important, but not must-have (defined processes and functions)</a:t>
                      </a:r>
                      <a:endParaRPr kumimoji="0" lang="en-US" altLang="en-US" sz="1400" b="0" i="0" u="none" strike="noStrike" cap="none" normalizeH="0" baseline="0" dirty="0">
                        <a:ln>
                          <a:noFill/>
                        </a:ln>
                        <a:solidFill>
                          <a:schemeClr val="tx1"/>
                        </a:solidFill>
                        <a:effectLst/>
                        <a:latin typeface="Gill Sans MT" pitchFamily="34" charset="0"/>
                        <a:cs typeface="Times New Roman" panose="02020603050405020304" pitchFamily="18"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en-GB"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an excel sheet</a:t>
                      </a:r>
                      <a:endParaRPr kumimoji="0" lang="en-US"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r h="957891">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u="none" strike="noStrike" cap="none" normalizeH="0" baseline="0" dirty="0">
                          <a:ln>
                            <a:noFill/>
                          </a:ln>
                          <a:solidFill>
                            <a:schemeClr val="bg1"/>
                          </a:solidFill>
                          <a:effectLst/>
                          <a:latin typeface="Gill Sans MT" panose="020B0502020104020203" pitchFamily="34" charset="0"/>
                        </a:rPr>
                        <a:t>Advanced</a:t>
                      </a:r>
                    </a:p>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rPr>
                        <a:t>(15%)</a:t>
                      </a: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en-GB" altLang="en-US" sz="1400" u="none" strike="noStrike" cap="none" normalizeH="0" baseline="0" dirty="0">
                          <a:ln>
                            <a:noFill/>
                          </a:ln>
                          <a:solidFill>
                            <a:schemeClr val="tx1"/>
                          </a:solidFill>
                          <a:effectLst/>
                          <a:latin typeface="Gill Sans MT" panose="020B0502020104020203" pitchFamily="34" charset="0"/>
                        </a:rPr>
                        <a:t>Nice-to-have (well defined processes and functions, and integrated systems)  </a:t>
                      </a:r>
                      <a:endParaRPr kumimoji="0" lang="en-US" altLang="en-US" sz="1400" b="0" i="0" u="none" strike="noStrike" cap="none" normalizeH="0" baseline="0" dirty="0">
                        <a:ln>
                          <a:noFill/>
                        </a:ln>
                        <a:solidFill>
                          <a:schemeClr val="tx1"/>
                        </a:solidFill>
                        <a:effectLst/>
                        <a:latin typeface="Gill Sans MT" pitchFamily="34" charset="0"/>
                        <a:cs typeface="Times New Roman" panose="02020603050405020304" pitchFamily="18"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en-GB"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a dispensing and stock mgmt electronic tool</a:t>
                      </a:r>
                      <a:endParaRPr kumimoji="0" lang="en-US"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3"/>
                  </a:ext>
                </a:extLst>
              </a:tr>
              <a:tr h="899754">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u="none" strike="noStrike" cap="none" normalizeH="0" baseline="0" dirty="0">
                          <a:ln>
                            <a:noFill/>
                          </a:ln>
                          <a:solidFill>
                            <a:schemeClr val="bg1"/>
                          </a:solidFill>
                          <a:effectLst/>
                          <a:latin typeface="Gill Sans MT" panose="020B0502020104020203" pitchFamily="34" charset="0"/>
                        </a:rPr>
                        <a:t>State of  Art (SOA)</a:t>
                      </a:r>
                    </a:p>
                    <a:p>
                      <a:pPr marL="0" marR="0" lvl="0" indent="0" algn="ctr" defTabSz="457200" rtl="0" eaLnBrk="1" fontAlgn="base" latinLnBrk="0" hangingPunct="1">
                        <a:lnSpc>
                          <a:spcPts val="1400"/>
                        </a:lnSpc>
                        <a:spcBef>
                          <a:spcPct val="0"/>
                        </a:spcBef>
                        <a:spcAft>
                          <a:spcPct val="0"/>
                        </a:spcAft>
                        <a:buClrTx/>
                        <a:buSzTx/>
                        <a:buFontTx/>
                        <a:buNone/>
                        <a:tabLst/>
                      </a:pPr>
                      <a:r>
                        <a:rPr kumimoji="0" lang="en-US"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rPr>
                        <a:t>(5%)</a:t>
                      </a: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en-GB" altLang="en-US" sz="1400" u="none" strike="noStrike" cap="none" normalizeH="0" baseline="0" dirty="0">
                          <a:ln>
                            <a:noFill/>
                          </a:ln>
                          <a:solidFill>
                            <a:schemeClr val="tx1"/>
                          </a:solidFill>
                          <a:effectLst/>
                          <a:latin typeface="Gill Sans MT" panose="020B0502020104020203" pitchFamily="34" charset="0"/>
                        </a:rPr>
                        <a:t>As deployed by leading global logistics orgs. </a:t>
                      </a:r>
                      <a:endParaRPr kumimoji="0" lang="en-US" altLang="en-US" sz="1400" b="0" i="0" u="none" strike="noStrike" cap="none" normalizeH="0" baseline="0" dirty="0">
                        <a:ln>
                          <a:noFill/>
                        </a:ln>
                        <a:solidFill>
                          <a:schemeClr val="tx1"/>
                        </a:solidFill>
                        <a:effectLst/>
                        <a:latin typeface="Gill Sans MT" pitchFamily="34" charset="0"/>
                        <a:cs typeface="Times New Roman" panose="02020603050405020304" pitchFamily="18"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en-GB"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an ERP system includes stock management</a:t>
                      </a:r>
                      <a:endParaRPr kumimoji="0" lang="en-US"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4"/>
                  </a:ext>
                </a:extLst>
              </a:tr>
            </a:tbl>
          </a:graphicData>
        </a:graphic>
      </p:graphicFrame>
      <p:sp>
        <p:nvSpPr>
          <p:cNvPr id="44064" name="TextBox 7"/>
          <p:cNvSpPr txBox="1">
            <a:spLocks noChangeArrowheads="1"/>
          </p:cNvSpPr>
          <p:nvPr/>
        </p:nvSpPr>
        <p:spPr bwMode="auto">
          <a:xfrm>
            <a:off x="1231658" y="6094740"/>
            <a:ext cx="57596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r>
              <a:rPr lang="en-US" altLang="en-US" sz="1400" dirty="0">
                <a:latin typeface="Gill Sans MT" panose="020B0502020104020203" pitchFamily="34" charset="0"/>
              </a:rPr>
              <a:t>Capabilities to operate a supply </a:t>
            </a:r>
            <a:r>
              <a:rPr lang="en-US" altLang="en-US" sz="1400" dirty="0" smtClean="0">
                <a:latin typeface="Gill Sans MT" panose="020B0502020104020203" pitchFamily="34" charset="0"/>
              </a:rPr>
              <a:t>chain system </a:t>
            </a:r>
            <a:r>
              <a:rPr lang="en-US" altLang="en-US" sz="1400" dirty="0">
                <a:latin typeface="Gill Sans MT" panose="020B0502020104020203" pitchFamily="34" charset="0"/>
              </a:rPr>
              <a:t>= </a:t>
            </a:r>
            <a:r>
              <a:rPr lang="en-GB" altLang="en-US" sz="1400" dirty="0">
                <a:latin typeface="Gill Sans MT" panose="020B0502020104020203" pitchFamily="34" charset="0"/>
              </a:rPr>
              <a:t>must-have policies, structures, processes, procedures,  tools, indicators, reports</a:t>
            </a:r>
            <a:endParaRPr lang="en-US" altLang="en-US" sz="1400" dirty="0">
              <a:latin typeface="Gill Sans MT" panose="020B0502020104020203" pitchFamily="34" charset="0"/>
            </a:endParaRPr>
          </a:p>
        </p:txBody>
      </p:sp>
      <p:sp>
        <p:nvSpPr>
          <p:cNvPr id="3" name="TextBox 2"/>
          <p:cNvSpPr txBox="1"/>
          <p:nvPr/>
        </p:nvSpPr>
        <p:spPr>
          <a:xfrm>
            <a:off x="7545052" y="1958987"/>
            <a:ext cx="3604017" cy="4632037"/>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rtlCol="0">
            <a:spAutoFit/>
          </a:bodyPr>
          <a:lstStyle/>
          <a:p>
            <a:pPr marL="342900" indent="-342900">
              <a:spcAft>
                <a:spcPts val="300"/>
              </a:spcAft>
              <a:buFont typeface="Wingdings" panose="05000000000000000000" pitchFamily="2" charset="2"/>
              <a:buChar char="ü"/>
            </a:pPr>
            <a:r>
              <a:rPr lang="en-US" sz="2000" dirty="0">
                <a:solidFill>
                  <a:schemeClr val="tx1"/>
                </a:solidFill>
                <a:latin typeface="Gill Sans MT" pitchFamily="34" charset="0"/>
                <a:ea typeface="Gill Sans MT" pitchFamily="34" charset="0"/>
                <a:cs typeface="Gill Sans MT" pitchFamily="34" charset="0"/>
              </a:rPr>
              <a:t>Each question is </a:t>
            </a:r>
            <a:r>
              <a:rPr lang="en-US" sz="2000" dirty="0" smtClean="0">
                <a:solidFill>
                  <a:schemeClr val="tx1"/>
                </a:solidFill>
                <a:latin typeface="Gill Sans MT" pitchFamily="34" charset="0"/>
                <a:ea typeface="Gill Sans MT" pitchFamily="34" charset="0"/>
                <a:cs typeface="Gill Sans MT" pitchFamily="34" charset="0"/>
              </a:rPr>
              <a:t>scored and weighted. Lack of ‘basic’ maturity = 0 score</a:t>
            </a:r>
            <a:endParaRPr lang="en-US" sz="2000" dirty="0">
              <a:solidFill>
                <a:schemeClr val="tx1"/>
              </a:solidFill>
              <a:latin typeface="Gill Sans MT" pitchFamily="34" charset="0"/>
              <a:ea typeface="Gill Sans MT" pitchFamily="34" charset="0"/>
              <a:cs typeface="Gill Sans MT" pitchFamily="34" charset="0"/>
            </a:endParaRPr>
          </a:p>
          <a:p>
            <a:pPr marL="342900" indent="-342900">
              <a:spcAft>
                <a:spcPts val="300"/>
              </a:spcAft>
              <a:buFont typeface="Wingdings" panose="05000000000000000000" pitchFamily="2" charset="2"/>
              <a:buChar char="ü"/>
            </a:pPr>
            <a:endParaRPr lang="en-US" sz="2000" dirty="0">
              <a:solidFill>
                <a:schemeClr val="tx1"/>
              </a:solidFill>
              <a:latin typeface="Gill Sans MT" pitchFamily="34" charset="0"/>
              <a:ea typeface="Gill Sans MT" pitchFamily="34" charset="0"/>
              <a:cs typeface="Gill Sans MT" pitchFamily="34" charset="0"/>
            </a:endParaRPr>
          </a:p>
          <a:p>
            <a:pPr marL="342900" indent="-342900">
              <a:spcAft>
                <a:spcPts val="300"/>
              </a:spcAft>
              <a:buFont typeface="Wingdings" panose="05000000000000000000" pitchFamily="2" charset="2"/>
              <a:buChar char="ü"/>
            </a:pPr>
            <a:r>
              <a:rPr lang="en-US" sz="2000" dirty="0">
                <a:solidFill>
                  <a:schemeClr val="tx1"/>
                </a:solidFill>
                <a:latin typeface="Gill Sans MT" pitchFamily="34" charset="0"/>
                <a:ea typeface="Gill Sans MT" pitchFamily="34" charset="0"/>
                <a:cs typeface="Gill Sans MT" pitchFamily="34" charset="0"/>
              </a:rPr>
              <a:t>Sum of individual scores at each maturity level is the max for that level </a:t>
            </a:r>
          </a:p>
          <a:p>
            <a:pPr marL="342900" indent="-342900">
              <a:spcAft>
                <a:spcPts val="300"/>
              </a:spcAft>
              <a:buFont typeface="Wingdings" panose="05000000000000000000" pitchFamily="2" charset="2"/>
              <a:buChar char="ü"/>
            </a:pPr>
            <a:endParaRPr lang="en-US" sz="2000" dirty="0">
              <a:solidFill>
                <a:schemeClr val="tx1"/>
              </a:solidFill>
              <a:latin typeface="Gill Sans MT" pitchFamily="34" charset="0"/>
              <a:ea typeface="Gill Sans MT" pitchFamily="34" charset="0"/>
              <a:cs typeface="Gill Sans MT" pitchFamily="34" charset="0"/>
            </a:endParaRPr>
          </a:p>
          <a:p>
            <a:pPr marL="342900" indent="-342900">
              <a:spcAft>
                <a:spcPts val="300"/>
              </a:spcAft>
              <a:buFont typeface="Wingdings" panose="05000000000000000000" pitchFamily="2" charset="2"/>
              <a:buChar char="ü"/>
            </a:pPr>
            <a:r>
              <a:rPr lang="en-US" sz="2000" dirty="0">
                <a:solidFill>
                  <a:schemeClr val="tx1"/>
                </a:solidFill>
                <a:latin typeface="Gill Sans MT" pitchFamily="34" charset="0"/>
                <a:ea typeface="Gill Sans MT" pitchFamily="34" charset="0"/>
                <a:cs typeface="Gill Sans MT" pitchFamily="34" charset="0"/>
              </a:rPr>
              <a:t>Sum of all scores creates a total score for that module</a:t>
            </a:r>
          </a:p>
          <a:p>
            <a:pPr marL="342900" indent="-342900">
              <a:spcAft>
                <a:spcPts val="300"/>
              </a:spcAft>
              <a:buFont typeface="Wingdings" panose="05000000000000000000" pitchFamily="2" charset="2"/>
              <a:buChar char="ü"/>
            </a:pPr>
            <a:endParaRPr lang="en-US" sz="2000" dirty="0">
              <a:solidFill>
                <a:schemeClr val="tx1"/>
              </a:solidFill>
              <a:latin typeface="Gill Sans MT" pitchFamily="34" charset="0"/>
              <a:ea typeface="Gill Sans MT" pitchFamily="34" charset="0"/>
              <a:cs typeface="Gill Sans MT" pitchFamily="34" charset="0"/>
            </a:endParaRPr>
          </a:p>
          <a:p>
            <a:pPr marL="342900" indent="-342900">
              <a:spcAft>
                <a:spcPts val="300"/>
              </a:spcAft>
              <a:buFont typeface="Wingdings" panose="05000000000000000000" pitchFamily="2" charset="2"/>
              <a:buChar char="ü"/>
            </a:pPr>
            <a:r>
              <a:rPr lang="en-US" sz="2000" dirty="0">
                <a:solidFill>
                  <a:schemeClr val="tx1"/>
                </a:solidFill>
                <a:latin typeface="Gill Sans MT" pitchFamily="34" charset="0"/>
                <a:ea typeface="Gill Sans MT" pitchFamily="34" charset="0"/>
                <a:cs typeface="Gill Sans MT" pitchFamily="34" charset="0"/>
              </a:rPr>
              <a:t>It is possible to have a mix of basic and higher maturity capabilities</a:t>
            </a:r>
          </a:p>
        </p:txBody>
      </p:sp>
      <p:sp>
        <p:nvSpPr>
          <p:cNvPr id="10" name="Title 1"/>
          <p:cNvSpPr txBox="1">
            <a:spLocks/>
          </p:cNvSpPr>
          <p:nvPr/>
        </p:nvSpPr>
        <p:spPr bwMode="auto">
          <a:xfrm>
            <a:off x="2016181" y="138659"/>
            <a:ext cx="7994593"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algn="l" rtl="0" eaLnBrk="0" fontAlgn="base" hangingPunct="0">
              <a:spcBef>
                <a:spcPct val="0"/>
              </a:spcBef>
              <a:spcAft>
                <a:spcPct val="0"/>
              </a:spcAft>
              <a:defRPr sz="2400" b="1" kern="1200">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panose="020B0604020202020204" pitchFamily="34" charset="0"/>
              </a:defRPr>
            </a:lvl2pPr>
            <a:lvl3pPr algn="l" rtl="0" eaLnBrk="0" fontAlgn="base" hangingPunct="0">
              <a:spcBef>
                <a:spcPct val="0"/>
              </a:spcBef>
              <a:spcAft>
                <a:spcPct val="0"/>
              </a:spcAft>
              <a:defRPr sz="2400" b="1">
                <a:solidFill>
                  <a:schemeClr val="tx2"/>
                </a:solidFill>
                <a:latin typeface="Arial" panose="020B0604020202020204" pitchFamily="34" charset="0"/>
              </a:defRPr>
            </a:lvl3pPr>
            <a:lvl4pPr algn="l" rtl="0" eaLnBrk="0" fontAlgn="base" hangingPunct="0">
              <a:spcBef>
                <a:spcPct val="0"/>
              </a:spcBef>
              <a:spcAft>
                <a:spcPct val="0"/>
              </a:spcAft>
              <a:defRPr sz="2400" b="1">
                <a:solidFill>
                  <a:schemeClr val="tx2"/>
                </a:solidFill>
                <a:latin typeface="Arial" panose="020B0604020202020204" pitchFamily="34" charset="0"/>
              </a:defRPr>
            </a:lvl4pPr>
            <a:lvl5pPr algn="l" rtl="0" eaLnBrk="0" fontAlgn="base" hangingPunct="0">
              <a:spcBef>
                <a:spcPct val="0"/>
              </a:spcBef>
              <a:spcAft>
                <a:spcPct val="0"/>
              </a:spcAft>
              <a:defRPr sz="2400" b="1">
                <a:solidFill>
                  <a:schemeClr val="tx2"/>
                </a:solidFill>
                <a:latin typeface="Arial" panose="020B0604020202020204" pitchFamily="34" charset="0"/>
              </a:defRPr>
            </a:lvl5pPr>
            <a:lvl6pPr marL="457200" algn="l" rtl="0" fontAlgn="base">
              <a:spcBef>
                <a:spcPct val="0"/>
              </a:spcBef>
              <a:spcAft>
                <a:spcPct val="0"/>
              </a:spcAft>
              <a:defRPr sz="2400" b="1">
                <a:solidFill>
                  <a:schemeClr val="tx2"/>
                </a:solidFill>
                <a:latin typeface="Arial" panose="020B0604020202020204" pitchFamily="34" charset="0"/>
              </a:defRPr>
            </a:lvl6pPr>
            <a:lvl7pPr marL="914400" algn="l" rtl="0" fontAlgn="base">
              <a:spcBef>
                <a:spcPct val="0"/>
              </a:spcBef>
              <a:spcAft>
                <a:spcPct val="0"/>
              </a:spcAft>
              <a:defRPr sz="2400" b="1">
                <a:solidFill>
                  <a:schemeClr val="tx2"/>
                </a:solidFill>
                <a:latin typeface="Arial" panose="020B0604020202020204" pitchFamily="34" charset="0"/>
              </a:defRPr>
            </a:lvl7pPr>
            <a:lvl8pPr marL="1371600" algn="l" rtl="0" fontAlgn="base">
              <a:spcBef>
                <a:spcPct val="0"/>
              </a:spcBef>
              <a:spcAft>
                <a:spcPct val="0"/>
              </a:spcAft>
              <a:defRPr sz="2400" b="1">
                <a:solidFill>
                  <a:schemeClr val="tx2"/>
                </a:solidFill>
                <a:latin typeface="Arial" panose="020B0604020202020204" pitchFamily="34" charset="0"/>
              </a:defRPr>
            </a:lvl8pPr>
            <a:lvl9pPr marL="1828800" algn="l" rtl="0" fontAlgn="base">
              <a:spcBef>
                <a:spcPct val="0"/>
              </a:spcBef>
              <a:spcAft>
                <a:spcPct val="0"/>
              </a:spcAft>
              <a:defRPr sz="2400" b="1">
                <a:solidFill>
                  <a:schemeClr val="tx2"/>
                </a:solidFill>
                <a:latin typeface="Arial" panose="020B0604020202020204" pitchFamily="34" charset="0"/>
              </a:defRPr>
            </a:lvl9pPr>
          </a:lstStyle>
          <a:p>
            <a:pPr algn="ctr">
              <a:defRPr/>
            </a:pPr>
            <a:r>
              <a:rPr lang="en-US" sz="3200" dirty="0">
                <a:solidFill>
                  <a:srgbClr val="C00000"/>
                </a:solidFill>
                <a:latin typeface="Gill Sans MT" panose="020B0502020104020203" pitchFamily="34" charset="0"/>
              </a:rPr>
              <a:t>Overall Capability Maturity Model Score</a:t>
            </a:r>
            <a:endParaRPr lang="en-US" sz="3200" strike="sngStrike" dirty="0">
              <a:solidFill>
                <a:srgbClr val="C00000"/>
              </a:solidFill>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fld id="{B9F1CF4F-F94A-4E72-8A7A-1D90E0D98BB3}" type="slidenum">
              <a:rPr lang="en-US" altLang="en-US" smtClean="0"/>
              <a:pPr/>
              <a:t>7</a:t>
            </a:fld>
            <a:endParaRPr lang="en-US" altLang="en-US" dirty="0"/>
          </a:p>
        </p:txBody>
      </p:sp>
    </p:spTree>
    <p:extLst>
      <p:ext uri="{BB962C8B-B14F-4D97-AF65-F5344CB8AC3E}">
        <p14:creationId xmlns:p14="http://schemas.microsoft.com/office/powerpoint/2010/main" val="20864382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5"/>
          <p:cNvSpPr txBox="1">
            <a:spLocks/>
          </p:cNvSpPr>
          <p:nvPr/>
        </p:nvSpPr>
        <p:spPr bwMode="auto">
          <a:xfrm>
            <a:off x="1068637" y="287512"/>
            <a:ext cx="9937214" cy="735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3200" b="1" dirty="0" smtClean="0">
                <a:solidFill>
                  <a:srgbClr val="C00000"/>
                </a:solidFill>
              </a:rPr>
              <a:t>NSCA 2.0 CMM looks at maturity of “ingredients”</a:t>
            </a:r>
            <a:endParaRPr lang="en-US" altLang="en-US" sz="3200" b="1" dirty="0">
              <a:solidFill>
                <a:srgbClr val="C00000"/>
              </a:solidFill>
            </a:endParaRPr>
          </a:p>
        </p:txBody>
      </p:sp>
      <p:sp>
        <p:nvSpPr>
          <p:cNvPr id="14339" name="Content Placeholder 1"/>
          <p:cNvSpPr txBox="1">
            <a:spLocks/>
          </p:cNvSpPr>
          <p:nvPr/>
        </p:nvSpPr>
        <p:spPr bwMode="auto">
          <a:xfrm>
            <a:off x="859317" y="1022524"/>
            <a:ext cx="10554158" cy="5554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defTabSz="457200">
              <a:spcBef>
                <a:spcPct val="20000"/>
              </a:spcBef>
              <a:buChar char="•"/>
              <a:defRPr sz="2400">
                <a:solidFill>
                  <a:schemeClr val="tx1"/>
                </a:solidFill>
                <a:latin typeface="Arial" panose="020B0604020202020204" pitchFamily="34" charset="0"/>
              </a:defRPr>
            </a:lvl1pPr>
            <a:lvl2pPr marL="684213" indent="-230188" defTabSz="457200">
              <a:spcBef>
                <a:spcPct val="20000"/>
              </a:spcBef>
              <a:buChar char="–"/>
              <a:defRPr sz="2000">
                <a:solidFill>
                  <a:schemeClr val="tx1"/>
                </a:solidFill>
                <a:latin typeface="Arial" panose="020B0604020202020204" pitchFamily="34" charset="0"/>
              </a:defRPr>
            </a:lvl2pPr>
            <a:lvl3pPr marL="1143000" indent="-230188" defTabSz="457200">
              <a:spcBef>
                <a:spcPct val="20000"/>
              </a:spcBef>
              <a:buChar char="•"/>
              <a:defRPr>
                <a:solidFill>
                  <a:schemeClr val="tx1"/>
                </a:solidFill>
                <a:latin typeface="Arial" panose="020B0604020202020204" pitchFamily="34" charset="0"/>
              </a:defRPr>
            </a:lvl3pPr>
            <a:lvl4pPr marL="1146175" indent="-231775" defTabSz="457200">
              <a:spcBef>
                <a:spcPct val="20000"/>
              </a:spcBef>
              <a:buChar char="–"/>
              <a:defRPr sz="1600">
                <a:solidFill>
                  <a:schemeClr val="tx1"/>
                </a:solidFill>
                <a:latin typeface="Arial" panose="020B0604020202020204" pitchFamily="34" charset="0"/>
              </a:defRPr>
            </a:lvl4pPr>
            <a:lvl5pPr marL="1255713" indent="-230188" defTabSz="457200">
              <a:spcBef>
                <a:spcPct val="20000"/>
              </a:spcBef>
              <a:buChar char="»"/>
              <a:defRPr sz="1600">
                <a:solidFill>
                  <a:schemeClr val="tx1"/>
                </a:solidFill>
                <a:latin typeface="Arial" panose="020B0604020202020204" pitchFamily="34" charset="0"/>
              </a:defRPr>
            </a:lvl5pPr>
            <a:lvl6pPr marL="17129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6pPr>
            <a:lvl7pPr marL="21701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7pPr>
            <a:lvl8pPr marL="26273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8pPr>
            <a:lvl9pPr marL="30845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9pPr>
          </a:lstStyle>
          <a:p>
            <a:pPr marL="0" indent="0">
              <a:lnSpc>
                <a:spcPct val="90000"/>
              </a:lnSpc>
              <a:spcBef>
                <a:spcPts val="1200"/>
              </a:spcBef>
              <a:spcAft>
                <a:spcPts val="1200"/>
              </a:spcAft>
              <a:buNone/>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NSCA 2.0 CMM has evolved to be quite different from </a:t>
            </a:r>
            <a:r>
              <a:rPr lang="en-US" altLang="en-US" sz="2800" dirty="0" err="1"/>
              <a:t>Lockamy</a:t>
            </a:r>
            <a:r>
              <a:rPr lang="en-US" altLang="en-US" sz="2800" dirty="0"/>
              <a:t> and McCormack</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 approach</a:t>
            </a:r>
          </a:p>
          <a:p>
            <a:pPr marL="285750" indent="-285750">
              <a:lnSpc>
                <a:spcPct val="90000"/>
              </a:lnSpc>
              <a:spcBef>
                <a:spcPts val="1200"/>
              </a:spcBef>
              <a:spcAft>
                <a:spcPts val="1200"/>
              </a:spcAft>
              <a:buFont typeface="Arial" panose="020B0604020202020204" pitchFamily="34" charset="0"/>
              <a:buChar char="•"/>
            </a:pPr>
            <a:r>
              <a:rPr lang="en-US" altLang="en-US" sz="2800" dirty="0">
                <a:latin typeface="Gill Sans MT" panose="020B0502020104020203" pitchFamily="34" charset="0"/>
                <a:ea typeface="Gill Sans MT" panose="020B0502020104020203" pitchFamily="34" charset="0"/>
                <a:cs typeface="Gill Sans MT" panose="020B0502020104020203" pitchFamily="34" charset="0"/>
              </a:rPr>
              <a:t>Does not measure maturity based on overall interconnectedness</a:t>
            </a:r>
          </a:p>
          <a:p>
            <a:pPr marL="285750" indent="-285750">
              <a:lnSpc>
                <a:spcPct val="90000"/>
              </a:lnSpc>
              <a:spcBef>
                <a:spcPts val="1200"/>
              </a:spcBef>
              <a:spcAft>
                <a:spcPts val="1200"/>
              </a:spcAft>
              <a:buFont typeface="Arial" panose="020B0604020202020204" pitchFamily="34" charset="0"/>
              <a:buChar char="•"/>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Measures maturity of each ‘ingredient’, not of the overall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system</a:t>
            </a:r>
            <a:endParaRPr lang="en-US" altLang="en-US" sz="2800" dirty="0" smtClean="0">
              <a:latin typeface="Gill Sans MT" panose="020B0502020104020203" pitchFamily="34" charset="0"/>
              <a:ea typeface="Gill Sans MT" panose="020B0502020104020203" pitchFamily="34" charset="0"/>
              <a:cs typeface="Gill Sans MT" panose="020B0502020104020203" pitchFamily="34" charset="0"/>
            </a:endParaRPr>
          </a:p>
          <a:p>
            <a:pPr marL="285750" indent="-285750">
              <a:lnSpc>
                <a:spcPct val="90000"/>
              </a:lnSpc>
              <a:spcBef>
                <a:spcPts val="1200"/>
              </a:spcBef>
              <a:spcAft>
                <a:spcPts val="1200"/>
              </a:spcAft>
              <a:buFont typeface="Arial" panose="020B0604020202020204" pitchFamily="34" charset="0"/>
              <a:buChar char="•"/>
            </a:pPr>
            <a:r>
              <a:rPr lang="en-US" altLang="en-US" sz="2800" dirty="0">
                <a:latin typeface="Gill Sans MT" panose="020B0502020104020203" pitchFamily="34" charset="0"/>
                <a:ea typeface="Gill Sans MT" panose="020B0502020104020203" pitchFamily="34" charset="0"/>
                <a:cs typeface="Gill Sans MT" panose="020B0502020104020203" pitchFamily="34" charset="0"/>
              </a:rPr>
              <a:t>Does not provide an overall maturity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label</a:t>
            </a:r>
          </a:p>
          <a:p>
            <a:pPr marL="285750" indent="-285750">
              <a:lnSpc>
                <a:spcPct val="90000"/>
              </a:lnSpc>
              <a:spcBef>
                <a:spcPts val="1200"/>
              </a:spcBef>
              <a:spcAft>
                <a:spcPts val="1200"/>
              </a:spcAft>
              <a:buFont typeface="Arial" panose="020B0604020202020204" pitchFamily="34" charset="0"/>
              <a:buChar char="•"/>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Can have some advanced capabilities in  module even where some more basic capabilities are missing</a:t>
            </a:r>
            <a:endParaRPr lang="en-US" altLang="en-US" sz="2800" dirty="0">
              <a:latin typeface="Gill Sans MT" panose="020B0502020104020203" pitchFamily="34" charset="0"/>
              <a:ea typeface="Gill Sans MT" panose="020B0502020104020203" pitchFamily="34" charset="0"/>
              <a:cs typeface="Gill Sans MT" panose="020B0502020104020203" pitchFamily="34" charset="0"/>
            </a:endParaRPr>
          </a:p>
          <a:p>
            <a:pPr marL="285750" indent="-285750">
              <a:lnSpc>
                <a:spcPct val="90000"/>
              </a:lnSpc>
              <a:spcBef>
                <a:spcPts val="1200"/>
              </a:spcBef>
              <a:spcAft>
                <a:spcPts val="1200"/>
              </a:spcAft>
              <a:buFont typeface="Arial" panose="020B0604020202020204" pitchFamily="34" charset="0"/>
              <a:buChar char="•"/>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Strong focus on objectivity, </a:t>
            </a:r>
            <a:r>
              <a:rPr lang="en-US" altLang="en-US" sz="2800" dirty="0">
                <a:latin typeface="Gill Sans MT" panose="020B0502020104020203" pitchFamily="34" charset="0"/>
                <a:ea typeface="Gill Sans MT" panose="020B0502020104020203" pitchFamily="34" charset="0"/>
                <a:cs typeface="Gill Sans MT" panose="020B0502020104020203" pitchFamily="34" charset="0"/>
              </a:rPr>
              <a:t>repeatability,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validation</a:t>
            </a:r>
          </a:p>
          <a:p>
            <a:pPr marL="285750" indent="-285750">
              <a:lnSpc>
                <a:spcPct val="90000"/>
              </a:lnSpc>
              <a:spcBef>
                <a:spcPts val="1200"/>
              </a:spcBef>
              <a:spcAft>
                <a:spcPts val="1200"/>
              </a:spcAft>
              <a:buFont typeface="Arial" panose="020B0604020202020204" pitchFamily="34" charset="0"/>
              <a:buChar char="•"/>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Encourages attention to improvement at the level of individual capabilities, based on information from KPIs/performance gaps</a:t>
            </a:r>
            <a:endParaRPr lang="en-US" altLang="en-US" sz="2800" dirty="0">
              <a:latin typeface="Gill Sans MT" panose="020B0502020104020203" pitchFamily="34" charset="0"/>
              <a:ea typeface="Gill Sans MT" panose="020B0502020104020203" pitchFamily="34" charset="0"/>
              <a:cs typeface="Gill Sans MT" panose="020B0502020104020203" pitchFamily="34" charset="0"/>
            </a:endParaRPr>
          </a:p>
        </p:txBody>
      </p:sp>
      <p:sp>
        <p:nvSpPr>
          <p:cNvPr id="3" name="Slide Number Placeholder 2"/>
          <p:cNvSpPr>
            <a:spLocks noGrp="1"/>
          </p:cNvSpPr>
          <p:nvPr>
            <p:ph type="sldNum" sz="quarter" idx="12"/>
          </p:nvPr>
        </p:nvSpPr>
        <p:spPr/>
        <p:txBody>
          <a:bodyPr/>
          <a:lstStyle/>
          <a:p>
            <a:fld id="{B9F1CF4F-F94A-4E72-8A7A-1D90E0D98BB3}" type="slidenum">
              <a:rPr lang="en-US" altLang="en-US" smtClean="0"/>
              <a:pPr/>
              <a:t>8</a:t>
            </a:fld>
            <a:endParaRPr lang="en-US" altLang="en-US" dirty="0"/>
          </a:p>
        </p:txBody>
      </p:sp>
    </p:spTree>
    <p:extLst>
      <p:ext uri="{BB962C8B-B14F-4D97-AF65-F5344CB8AC3E}">
        <p14:creationId xmlns:p14="http://schemas.microsoft.com/office/powerpoint/2010/main" val="24809773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5"/>
          <p:cNvSpPr txBox="1">
            <a:spLocks/>
          </p:cNvSpPr>
          <p:nvPr/>
        </p:nvSpPr>
        <p:spPr bwMode="auto">
          <a:xfrm>
            <a:off x="77119" y="287512"/>
            <a:ext cx="12103864" cy="735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3200" b="1" dirty="0" smtClean="0">
                <a:solidFill>
                  <a:srgbClr val="C00000"/>
                </a:solidFill>
              </a:rPr>
              <a:t>How were capability questions and maturity levels chosen?</a:t>
            </a:r>
            <a:endParaRPr lang="en-US" altLang="en-US" sz="3200" b="1" dirty="0">
              <a:solidFill>
                <a:srgbClr val="C00000"/>
              </a:solidFill>
            </a:endParaRPr>
          </a:p>
        </p:txBody>
      </p:sp>
      <p:sp>
        <p:nvSpPr>
          <p:cNvPr id="3" name="Slide Number Placeholder 2"/>
          <p:cNvSpPr>
            <a:spLocks noGrp="1"/>
          </p:cNvSpPr>
          <p:nvPr>
            <p:ph type="sldNum" sz="quarter" idx="12"/>
          </p:nvPr>
        </p:nvSpPr>
        <p:spPr/>
        <p:txBody>
          <a:bodyPr/>
          <a:lstStyle/>
          <a:p>
            <a:fld id="{B9F1CF4F-F94A-4E72-8A7A-1D90E0D98BB3}" type="slidenum">
              <a:rPr lang="en-US" altLang="en-US" smtClean="0"/>
              <a:pPr/>
              <a:t>9</a:t>
            </a:fld>
            <a:endParaRPr lang="en-US" altLang="en-US" dirty="0"/>
          </a:p>
        </p:txBody>
      </p:sp>
      <p:sp>
        <p:nvSpPr>
          <p:cNvPr id="5" name="Content Placeholder 1"/>
          <p:cNvSpPr txBox="1">
            <a:spLocks/>
          </p:cNvSpPr>
          <p:nvPr/>
        </p:nvSpPr>
        <p:spPr bwMode="auto">
          <a:xfrm>
            <a:off x="374574" y="1134737"/>
            <a:ext cx="11446526" cy="5453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defTabSz="457200">
              <a:spcBef>
                <a:spcPct val="20000"/>
              </a:spcBef>
              <a:buChar char="•"/>
              <a:defRPr sz="2400">
                <a:solidFill>
                  <a:schemeClr val="tx1"/>
                </a:solidFill>
                <a:latin typeface="Arial" panose="020B0604020202020204" pitchFamily="34" charset="0"/>
              </a:defRPr>
            </a:lvl1pPr>
            <a:lvl2pPr marL="684213" indent="-230188" defTabSz="457200">
              <a:spcBef>
                <a:spcPct val="20000"/>
              </a:spcBef>
              <a:buChar char="–"/>
              <a:defRPr sz="2000">
                <a:solidFill>
                  <a:schemeClr val="tx1"/>
                </a:solidFill>
                <a:latin typeface="Arial" panose="020B0604020202020204" pitchFamily="34" charset="0"/>
              </a:defRPr>
            </a:lvl2pPr>
            <a:lvl3pPr marL="1143000" indent="-230188" defTabSz="457200">
              <a:spcBef>
                <a:spcPct val="20000"/>
              </a:spcBef>
              <a:buChar char="•"/>
              <a:defRPr>
                <a:solidFill>
                  <a:schemeClr val="tx1"/>
                </a:solidFill>
                <a:latin typeface="Arial" panose="020B0604020202020204" pitchFamily="34" charset="0"/>
              </a:defRPr>
            </a:lvl3pPr>
            <a:lvl4pPr marL="1146175" indent="-231775" defTabSz="457200">
              <a:spcBef>
                <a:spcPct val="20000"/>
              </a:spcBef>
              <a:buChar char="–"/>
              <a:defRPr sz="1600">
                <a:solidFill>
                  <a:schemeClr val="tx1"/>
                </a:solidFill>
                <a:latin typeface="Arial" panose="020B0604020202020204" pitchFamily="34" charset="0"/>
              </a:defRPr>
            </a:lvl4pPr>
            <a:lvl5pPr marL="1255713" indent="-230188" defTabSz="457200">
              <a:spcBef>
                <a:spcPct val="20000"/>
              </a:spcBef>
              <a:buChar char="»"/>
              <a:defRPr sz="1600">
                <a:solidFill>
                  <a:schemeClr val="tx1"/>
                </a:solidFill>
                <a:latin typeface="Arial" panose="020B0604020202020204" pitchFamily="34" charset="0"/>
              </a:defRPr>
            </a:lvl5pPr>
            <a:lvl6pPr marL="17129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6pPr>
            <a:lvl7pPr marL="21701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7pPr>
            <a:lvl8pPr marL="26273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8pPr>
            <a:lvl9pPr marL="30845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9pPr>
          </a:lstStyle>
          <a:p>
            <a:pPr marL="0" indent="0">
              <a:spcBef>
                <a:spcPts val="0"/>
              </a:spcBef>
              <a:buNone/>
            </a:pPr>
            <a:r>
              <a:rPr lang="en-US" altLang="en-US" sz="2800" b="1" dirty="0" smtClean="0">
                <a:latin typeface="Gill Sans MT" panose="020B0502020104020203" pitchFamily="34" charset="0"/>
                <a:ea typeface="Gill Sans MT" panose="020B0502020104020203" pitchFamily="34" charset="0"/>
                <a:cs typeface="Gill Sans MT" panose="020B0502020104020203" pitchFamily="34" charset="0"/>
              </a:rPr>
              <a:t>Principles</a:t>
            </a:r>
            <a:r>
              <a:rPr lang="en-US" altLang="en-US" sz="2800" b="1" dirty="0" smtClean="0">
                <a:latin typeface="Gill Sans MT" panose="020B0502020104020203" pitchFamily="34" charset="0"/>
                <a:ea typeface="Gill Sans MT" panose="020B0502020104020203" pitchFamily="34" charset="0"/>
                <a:cs typeface="Gill Sans MT" panose="020B0502020104020203" pitchFamily="34" charset="0"/>
              </a:rPr>
              <a:t>:</a:t>
            </a:r>
          </a:p>
          <a:p>
            <a:pPr marL="396875" indent="-396875">
              <a:spcBef>
                <a:spcPts val="0"/>
              </a:spcBef>
              <a:buFont typeface="Wingdings" panose="05000000000000000000" pitchFamily="2" charset="2"/>
              <a:buChar char="Ø"/>
            </a:pPr>
            <a:endParaRPr lang="en-US" altLang="en-US" sz="2800" b="1" dirty="0">
              <a:latin typeface="Gill Sans MT" panose="020B0502020104020203" pitchFamily="34" charset="0"/>
              <a:ea typeface="Gill Sans MT" panose="020B0502020104020203" pitchFamily="34" charset="0"/>
              <a:cs typeface="Gill Sans MT" panose="020B0502020104020203" pitchFamily="34" charset="0"/>
            </a:endParaRPr>
          </a:p>
          <a:p>
            <a:pPr marL="396875" indent="-396875">
              <a:spcBef>
                <a:spcPts val="0"/>
              </a:spcBef>
              <a:buFont typeface="Wingdings" panose="05000000000000000000" pitchFamily="2" charset="2"/>
              <a:buChar char="Ø"/>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Broad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assessment of critical technical and cross cutting aspects of the supply chain</a:t>
            </a:r>
          </a:p>
          <a:p>
            <a:pPr marL="396875" indent="-396875">
              <a:spcBef>
                <a:spcPts val="0"/>
              </a:spcBef>
              <a:buFont typeface="Wingdings" panose="05000000000000000000" pitchFamily="2" charset="2"/>
              <a:buChar char="Ø"/>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Not exhaustive, but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representative</a:t>
            </a:r>
          </a:p>
          <a:p>
            <a:pPr marL="396875" indent="-396875">
              <a:spcBef>
                <a:spcPts val="0"/>
              </a:spcBef>
              <a:buFont typeface="Wingdings" panose="05000000000000000000" pitchFamily="2" charset="2"/>
              <a:buChar char="Ø"/>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Need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to maintain a ‘manageable’ assessment that can be done in ½ - 1 day per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site, and not cost more than NSCA 1.0 overall</a:t>
            </a:r>
            <a:endParaRPr lang="en-US" altLang="en-US" sz="2800" dirty="0" smtClean="0">
              <a:latin typeface="Gill Sans MT" panose="020B0502020104020203" pitchFamily="34" charset="0"/>
              <a:ea typeface="Gill Sans MT" panose="020B0502020104020203" pitchFamily="34" charset="0"/>
              <a:cs typeface="Gill Sans MT" panose="020B0502020104020203" pitchFamily="34" charset="0"/>
            </a:endParaRPr>
          </a:p>
          <a:p>
            <a:pPr marL="396875" indent="-396875">
              <a:spcBef>
                <a:spcPts val="0"/>
              </a:spcBef>
              <a:buFont typeface="Wingdings" panose="05000000000000000000" pitchFamily="2" charset="2"/>
              <a:buChar char="Ø"/>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Not standard-setting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document, but draw on documented standards and best practice from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global health context </a:t>
            </a: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where possible</a:t>
            </a:r>
          </a:p>
          <a:p>
            <a:pPr marL="396875" indent="-396875">
              <a:spcBef>
                <a:spcPts val="0"/>
              </a:spcBef>
              <a:buFont typeface="Wingdings" panose="05000000000000000000" pitchFamily="2" charset="2"/>
              <a:buChar char="Ø"/>
            </a:pPr>
            <a:r>
              <a:rPr lang="en-US" altLang="en-US" sz="2800" dirty="0" smtClean="0">
                <a:latin typeface="Gill Sans MT" panose="020B0502020104020203" pitchFamily="34" charset="0"/>
                <a:ea typeface="Gill Sans MT" panose="020B0502020104020203" pitchFamily="34" charset="0"/>
                <a:cs typeface="Gill Sans MT" panose="020B0502020104020203" pitchFamily="34" charset="0"/>
              </a:rPr>
              <a:t>Preference for capabilities that can be validated where possible/feasible</a:t>
            </a:r>
            <a:endParaRPr lang="en-US" altLang="en-US" sz="2800" dirty="0" smtClean="0">
              <a:latin typeface="Gill Sans MT" panose="020B0502020104020203" pitchFamily="34" charset="0"/>
              <a:ea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28029036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CBA3E040-D740-4339-8F31-7456F3311BB7}"/>
</file>

<file path=customXml/itemProps2.xml><?xml version="1.0" encoding="utf-8"?>
<ds:datastoreItem xmlns:ds="http://schemas.openxmlformats.org/officeDocument/2006/customXml" ds:itemID="{63BB872A-18BF-4E71-BD16-898F4D7B0DD9}"/>
</file>

<file path=customXml/itemProps3.xml><?xml version="1.0" encoding="utf-8"?>
<ds:datastoreItem xmlns:ds="http://schemas.openxmlformats.org/officeDocument/2006/customXml" ds:itemID="{E229600B-E804-402C-8BA2-E549846F83F2}"/>
</file>

<file path=customXml/itemProps4.xml><?xml version="1.0" encoding="utf-8"?>
<ds:datastoreItem xmlns:ds="http://schemas.openxmlformats.org/officeDocument/2006/customXml" ds:itemID="{01B73447-467B-4528-9D1D-1AE800FCFDB3}"/>
</file>

<file path=docProps/app.xml><?xml version="1.0" encoding="utf-8"?>
<Properties xmlns="http://schemas.openxmlformats.org/officeDocument/2006/extended-properties" xmlns:vt="http://schemas.openxmlformats.org/officeDocument/2006/docPropsVTypes">
  <TotalTime>340</TotalTime>
  <Words>2157</Words>
  <Application>Microsoft Office PowerPoint</Application>
  <PresentationFormat>Custom</PresentationFormat>
  <Paragraphs>299</Paragraphs>
  <Slides>18</Slides>
  <Notes>11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PowerPoint Presentation</vt:lpstr>
      <vt:lpstr>CMM Overview </vt:lpstr>
      <vt:lpstr>PowerPoint Presentation</vt:lpstr>
      <vt:lpstr>CMM Overview </vt:lpstr>
      <vt:lpstr>CMM Origins in the NSCA </vt:lpstr>
      <vt:lpstr>NSCA’s CMM goes beyond process –   broader capability maturity</vt:lpstr>
      <vt:lpstr>Definitions of Level of Maturity and Contribution to the Overall CMM Score</vt:lpstr>
      <vt:lpstr>PowerPoint Presentation</vt:lpstr>
      <vt:lpstr>PowerPoint Presentation</vt:lpstr>
      <vt:lpstr>PowerPoint Presentation</vt:lpstr>
      <vt:lpstr>CMM Final Technical Peer Review Process</vt:lpstr>
      <vt:lpstr>PowerPoint Presentation</vt:lpstr>
      <vt:lpstr>PowerPoint Presentation</vt:lpstr>
      <vt:lpstr>Responses/Capabilities per Module</vt:lpstr>
      <vt:lpstr>CMM Example – 1 </vt:lpstr>
      <vt:lpstr>CMM Example – 2 </vt:lpstr>
      <vt:lpstr>CMM Example – 3 </vt:lpstr>
      <vt:lpstr>CMM Overview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Kevin Pilz</cp:lastModifiedBy>
  <cp:revision>55</cp:revision>
  <dcterms:created xsi:type="dcterms:W3CDTF">2018-05-01T03:53:35Z</dcterms:created>
  <dcterms:modified xsi:type="dcterms:W3CDTF">2019-11-04T16:59:51Z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