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ti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notesSlides/notesSlide11.xml" ContentType="application/vnd.openxmlformats-officedocument.presentationml.notesSlide+xml"/>
  <Override PartName="/ppt/slideMasters/slideMaster2.xml" ContentType="application/vnd.openxmlformats-officedocument.presentationml.slideMaster+xml"/>
  <Override PartName="/ppt/notesSlides/notesSlide10.xml" ContentType="application/vnd.openxmlformats-officedocument.presentationml.notesSlide+xml"/>
  <Override PartName="/ppt/notesSlides/notesSlide8.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9.xml" ContentType="application/vnd.openxmlformats-officedocument.presentationml.notesSlide+xml"/>
  <Override PartName="/ppt/slideLayouts/slideLayout17.xml" ContentType="application/vnd.openxmlformats-officedocument.presentationml.slideLayout+xml"/>
  <Override PartName="/ppt/slideLayouts/slideLayout1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6.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4"/>
  </p:notesMasterIdLst>
  <p:sldIdLst>
    <p:sldId id="300" r:id="rId3"/>
    <p:sldId id="426" r:id="rId4"/>
    <p:sldId id="276" r:id="rId5"/>
    <p:sldId id="416" r:id="rId6"/>
    <p:sldId id="417" r:id="rId7"/>
    <p:sldId id="418" r:id="rId8"/>
    <p:sldId id="419" r:id="rId9"/>
    <p:sldId id="425" r:id="rId10"/>
    <p:sldId id="423" r:id="rId11"/>
    <p:sldId id="421" r:id="rId12"/>
    <p:sldId id="42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1" clrIdx="0">
    <p:extLst/>
  </p:cmAuthor>
  <p:cmAuthor id="2" name="Hershey, Christine" initials="CH"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1" autoAdjust="0"/>
    <p:restoredTop sz="86543" autoAdjust="0"/>
  </p:normalViewPr>
  <p:slideViewPr>
    <p:cSldViewPr snapToGrid="0" snapToObjects="1">
      <p:cViewPr varScale="1">
        <p:scale>
          <a:sx n="105" d="100"/>
          <a:sy n="105" d="100"/>
        </p:scale>
        <p:origin x="-324" y="-96"/>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23" Type="http://schemas.openxmlformats.org/officeDocument/2006/relationships/customXml" Target="../customXml/item4.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B7E705-9C13-1C4F-B3FC-332A008A03B5}" type="datetimeFigureOut">
              <a:rPr lang="en-US" smtClean="0"/>
              <a:t>11/6/2019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46B8C-B910-BF49-A73D-C45B5A537964}" type="slidenum">
              <a:rPr lang="en-US" smtClean="0"/>
              <a:t>‹#›</a:t>
            </a:fld>
            <a:endParaRPr lang="en-US"/>
          </a:p>
        </p:txBody>
      </p:sp>
    </p:spTree>
    <p:extLst>
      <p:ext uri="{BB962C8B-B14F-4D97-AF65-F5344CB8AC3E}">
        <p14:creationId xmlns:p14="http://schemas.microsoft.com/office/powerpoint/2010/main" val="1591044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a:solidFill>
                <a:prstClr val="black"/>
              </a:solidFill>
              <a:latin typeface="Times" charset="0"/>
            </a:endParaRPr>
          </a:p>
        </p:txBody>
      </p:sp>
    </p:spTree>
    <p:extLst>
      <p:ext uri="{BB962C8B-B14F-4D97-AF65-F5344CB8AC3E}">
        <p14:creationId xmlns:p14="http://schemas.microsoft.com/office/powerpoint/2010/main" val="1388834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it is important</a:t>
            </a:r>
            <a:r>
              <a:rPr lang="en-US" baseline="0" dirty="0"/>
              <a:t> to drill down below the overall score. For example, look at what percentage of the basic criteria have been met</a:t>
            </a:r>
            <a:r>
              <a:rPr lang="en-US" baseline="0" dirty="0" smtClean="0"/>
              <a:t>. Click on the slide to get the text in the bubble. For example, the health center basic functions have a score of 35% out of a possible 50%, so really they are meeting 70% of the basic criteria.</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10</a:t>
            </a:fld>
            <a:endParaRPr lang="en-US"/>
          </a:p>
        </p:txBody>
      </p:sp>
    </p:spTree>
    <p:extLst>
      <p:ext uri="{BB962C8B-B14F-4D97-AF65-F5344CB8AC3E}">
        <p14:creationId xmlns:p14="http://schemas.microsoft.com/office/powerpoint/2010/main" val="7646959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look at scores by functional area and level in the heat map. Blues and greens</a:t>
            </a:r>
            <a:r>
              <a:rPr lang="en-US" baseline="0" dirty="0"/>
              <a:t> are the higher scores and reds and oranges the lower. Gray is </a:t>
            </a:r>
            <a:r>
              <a:rPr lang="en-US" baseline="0" dirty="0" smtClean="0"/>
              <a:t>modules </a:t>
            </a:r>
            <a:r>
              <a:rPr lang="en-US" baseline="0" dirty="0"/>
              <a:t>not asked at that level. There are two LVL2&amp;3 hospitals because one is public and one is private. Regional hubs/intermediate warehouses are scoring low, whereas MOH is scoring higher. This is based on the level of maturity expected at the various levels. As a functional area, pharmacovigilance needs some work.</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11</a:t>
            </a:fld>
            <a:endParaRPr lang="en-US"/>
          </a:p>
        </p:txBody>
      </p:sp>
    </p:spTree>
    <p:extLst>
      <p:ext uri="{BB962C8B-B14F-4D97-AF65-F5344CB8AC3E}">
        <p14:creationId xmlns:p14="http://schemas.microsoft.com/office/powerpoint/2010/main" val="18368594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ended the last session talking about</a:t>
            </a:r>
            <a:r>
              <a:rPr lang="en-US" baseline="0" dirty="0" smtClean="0"/>
              <a:t> the difference between capability and performance. Now we will go a little deeper into capability with an overview of what is included in the CMM modules. You will get much more information on Day 2.</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2</a:t>
            </a:fld>
            <a:endParaRPr lang="en-US"/>
          </a:p>
        </p:txBody>
      </p:sp>
    </p:spTree>
    <p:extLst>
      <p:ext uri="{BB962C8B-B14F-4D97-AF65-F5344CB8AC3E}">
        <p14:creationId xmlns:p14="http://schemas.microsoft.com/office/powerpoint/2010/main" val="161008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3</a:t>
            </a:fld>
            <a:endParaRPr lang="en-US" dirty="0"/>
          </a:p>
        </p:txBody>
      </p:sp>
    </p:spTree>
    <p:extLst>
      <p:ext uri="{BB962C8B-B14F-4D97-AF65-F5344CB8AC3E}">
        <p14:creationId xmlns:p14="http://schemas.microsoft.com/office/powerpoint/2010/main" val="8721723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ask how often these are updated</a:t>
            </a:r>
          </a:p>
          <a:p>
            <a:r>
              <a:rPr lang="en-US" dirty="0"/>
              <a:t>Records</a:t>
            </a:r>
            <a:r>
              <a:rPr lang="en-US" baseline="0" dirty="0"/>
              <a:t> keeping</a:t>
            </a:r>
          </a:p>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a:p>
        </p:txBody>
      </p:sp>
    </p:spTree>
    <p:extLst>
      <p:ext uri="{BB962C8B-B14F-4D97-AF65-F5344CB8AC3E}">
        <p14:creationId xmlns:p14="http://schemas.microsoft.com/office/powerpoint/2010/main" val="293726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Procurement process: </a:t>
            </a:r>
            <a:r>
              <a:rPr lang="en-US" dirty="0"/>
              <a:t>tender process, procurement website, informing vendors, appeals, etc.</a:t>
            </a:r>
          </a:p>
        </p:txBody>
      </p:sp>
      <p:sp>
        <p:nvSpPr>
          <p:cNvPr id="4" name="Slide Number Placeholder 3"/>
          <p:cNvSpPr>
            <a:spLocks noGrp="1"/>
          </p:cNvSpPr>
          <p:nvPr>
            <p:ph type="sldNum" sz="quarter" idx="10"/>
          </p:nvPr>
        </p:nvSpPr>
        <p:spPr/>
        <p:txBody>
          <a:bodyPr/>
          <a:lstStyle/>
          <a:p>
            <a:fld id="{09446B8C-B910-BF49-A73D-C45B5A537964}" type="slidenum">
              <a:rPr lang="en-US" smtClean="0"/>
              <a:t>5</a:t>
            </a:fld>
            <a:endParaRPr lang="en-US"/>
          </a:p>
        </p:txBody>
      </p:sp>
    </p:spTree>
    <p:extLst>
      <p:ext uri="{BB962C8B-B14F-4D97-AF65-F5344CB8AC3E}">
        <p14:creationId xmlns:p14="http://schemas.microsoft.com/office/powerpoint/2010/main" val="789655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6</a:t>
            </a:fld>
            <a:endParaRPr lang="en-US"/>
          </a:p>
        </p:txBody>
      </p:sp>
    </p:spTree>
    <p:extLst>
      <p:ext uri="{BB962C8B-B14F-4D97-AF65-F5344CB8AC3E}">
        <p14:creationId xmlns:p14="http://schemas.microsoft.com/office/powerpoint/2010/main" val="653894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Questions of this type are included in most </a:t>
            </a:r>
            <a:r>
              <a:rPr lang="en-US" dirty="0" smtClean="0"/>
              <a:t>modules. For resources the categories are for government:</a:t>
            </a:r>
          </a:p>
          <a:p>
            <a:r>
              <a:rPr lang="en-US" dirty="0" smtClean="0"/>
              <a:t>All (100%),</a:t>
            </a:r>
            <a:r>
              <a:rPr lang="en-US" baseline="0" dirty="0" smtClean="0"/>
              <a:t> Most (51-99%), Some (25-50%), Minimal (&lt;25%).</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7</a:t>
            </a:fld>
            <a:endParaRPr lang="en-US"/>
          </a:p>
        </p:txBody>
      </p:sp>
    </p:spTree>
    <p:extLst>
      <p:ext uri="{BB962C8B-B14F-4D97-AF65-F5344CB8AC3E}">
        <p14:creationId xmlns:p14="http://schemas.microsoft.com/office/powerpoint/2010/main" val="4068056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8</a:t>
            </a:fld>
            <a:endParaRPr lang="en-US"/>
          </a:p>
        </p:txBody>
      </p:sp>
    </p:spTree>
    <p:extLst>
      <p:ext uri="{BB962C8B-B14F-4D97-AF65-F5344CB8AC3E}">
        <p14:creationId xmlns:p14="http://schemas.microsoft.com/office/powerpoint/2010/main" val="40680560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reminder from previous section</a:t>
            </a:r>
            <a:r>
              <a:rPr lang="en-US" dirty="0" smtClean="0"/>
              <a:t>. Go into this further on Day 2 when you will walk through some of the calculations.</a:t>
            </a:r>
            <a:endParaRPr lang="en-US" dirty="0" smtClean="0"/>
          </a:p>
          <a:p>
            <a:pPr marL="0" lvl="0" indent="0">
              <a:buNone/>
            </a:pPr>
            <a:endParaRPr lang="en-US" baseline="0" dirty="0" smtClean="0"/>
          </a:p>
          <a:p>
            <a:r>
              <a:rPr lang="en-US" dirty="0" smtClean="0"/>
              <a:t>Discuss different ways of looking at maturity scores.</a:t>
            </a:r>
          </a:p>
          <a:p>
            <a:pPr lvl="1"/>
            <a:r>
              <a:rPr lang="en-US" dirty="0" smtClean="0"/>
              <a:t>Overall level </a:t>
            </a:r>
          </a:p>
          <a:p>
            <a:pPr lvl="1"/>
            <a:r>
              <a:rPr lang="en-US" dirty="0" smtClean="0"/>
              <a:t>What score is sufficiently basic  </a:t>
            </a:r>
          </a:p>
          <a:p>
            <a:pPr lvl="1"/>
            <a:r>
              <a:rPr lang="en-US" dirty="0" smtClean="0"/>
              <a:t>Variability between sites</a:t>
            </a:r>
          </a:p>
          <a:p>
            <a:pPr lvl="1"/>
            <a:r>
              <a:rPr lang="en-US" dirty="0" smtClean="0"/>
              <a:t>No bright lines-…</a:t>
            </a:r>
          </a:p>
          <a:p>
            <a:pPr lvl="1"/>
            <a:r>
              <a:rPr lang="en-US" dirty="0" smtClean="0"/>
              <a:t>Situation where could be gaps in basic maturity and some advanced capabilities in the same function </a:t>
            </a:r>
          </a:p>
          <a:p>
            <a:endParaRPr lang="en-US" dirty="0"/>
          </a:p>
        </p:txBody>
      </p:sp>
      <p:sp>
        <p:nvSpPr>
          <p:cNvPr id="4" name="Slide Number Placeholder 3"/>
          <p:cNvSpPr>
            <a:spLocks noGrp="1"/>
          </p:cNvSpPr>
          <p:nvPr>
            <p:ph type="sldNum" sz="quarter" idx="10"/>
          </p:nvPr>
        </p:nvSpPr>
        <p:spPr/>
        <p:txBody>
          <a:bodyPr/>
          <a:lstStyle/>
          <a:p>
            <a:fld id="{BEB1AEA3-8E71-4BE8-9394-E2C1302B336F}" type="slidenum">
              <a:rPr lang="en-US" smtClean="0"/>
              <a:t>9</a:t>
            </a:fld>
            <a:endParaRPr lang="en-US"/>
          </a:p>
        </p:txBody>
      </p:sp>
    </p:spTree>
    <p:extLst>
      <p:ext uri="{BB962C8B-B14F-4D97-AF65-F5344CB8AC3E}">
        <p14:creationId xmlns:p14="http://schemas.microsoft.com/office/powerpoint/2010/main" val="2606811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F7B41B-85FD-B444-9E33-39DEAD841832}"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03251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923885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79333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203200" y="1752600"/>
            <a:ext cx="11988800" cy="5105400"/>
          </a:xfrm>
          <a:prstGeom prst="rect">
            <a:avLst/>
          </a:prstGeom>
          <a:solidFill>
            <a:srgbClr val="DDDDDD"/>
          </a:solidFill>
          <a:ln>
            <a:noFill/>
          </a:ln>
          <a:effectLst/>
          <a:extLst>
            <a:ext uri="{91240B29-F687-4F45-9708-019B960494DF}">
              <a14:hiddenLine xmlns:a14="http://schemas.microsoft.com/office/drawing/2010/main" w="9525">
                <a:solidFill>
                  <a:schemeClr val="tx1">
                    <a:alpha val="50195"/>
                  </a:schemeClr>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pic>
        <p:nvPicPr>
          <p:cNvPr id="7" name="Picture 2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607485" y="455613"/>
            <a:ext cx="4006849"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1016000" y="2362200"/>
            <a:ext cx="10363200" cy="1143000"/>
          </a:xfrm>
        </p:spPr>
        <p:txBody>
          <a:bodyPr/>
          <a:lstStyle>
            <a:lvl1pPr algn="ctr">
              <a:defRPr sz="4000"/>
            </a:lvl1pPr>
          </a:lstStyle>
          <a:p>
            <a:pPr lvl="0"/>
            <a:r>
              <a:rPr lang="en-US" altLang="en-US" noProof="0"/>
              <a:t>Click to edit Master title style</a:t>
            </a:r>
          </a:p>
        </p:txBody>
      </p:sp>
      <p:sp>
        <p:nvSpPr>
          <p:cNvPr id="5123" name="Rectangle 3"/>
          <p:cNvSpPr>
            <a:spLocks noGrp="1" noChangeArrowheads="1"/>
          </p:cNvSpPr>
          <p:nvPr>
            <p:ph type="subTitle" idx="1"/>
          </p:nvPr>
        </p:nvSpPr>
        <p:spPr>
          <a:xfrm>
            <a:off x="1828800" y="3733800"/>
            <a:ext cx="8534400" cy="1752600"/>
          </a:xfrm>
        </p:spPr>
        <p:txBody>
          <a:bodyPr/>
          <a:lstStyle>
            <a:lvl1pPr marL="0" indent="0" algn="ctr">
              <a:buFontTx/>
              <a:buNone/>
              <a:defRPr/>
            </a:lvl1pPr>
          </a:lstStyle>
          <a:p>
            <a:pPr lvl="0"/>
            <a:r>
              <a:rPr lang="en-US" altLang="en-US" noProof="0"/>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fld id="{53733C20-B7F1-4DB5-B0D4-6AE834FB96D0}" type="datetime1">
              <a:rPr lang="en-US" altLang="en-US" smtClean="0">
                <a:solidFill>
                  <a:prstClr val="black"/>
                </a:solidFill>
              </a:rPr>
              <a:pPr>
                <a:defRPr/>
              </a:pPr>
              <a:t>11/6/2019</a:t>
            </a:fld>
            <a:endParaRPr lang="en-US" altLang="en-US" dirty="0">
              <a:solidFill>
                <a:prstClr val="black"/>
              </a:solidFill>
            </a:endParaRPr>
          </a:p>
        </p:txBody>
      </p:sp>
      <p:sp>
        <p:nvSpPr>
          <p:cNvPr id="9" name="Rectangle 5"/>
          <p:cNvSpPr>
            <a:spLocks noGrp="1" noChangeArrowheads="1"/>
          </p:cNvSpPr>
          <p:nvPr>
            <p:ph type="ftr" sz="quarter" idx="11"/>
          </p:nvPr>
        </p:nvSpPr>
        <p:spPr/>
        <p:txBody>
          <a:bodyPr/>
          <a:lstStyle>
            <a:lvl1pPr>
              <a:defRPr/>
            </a:lvl1pPr>
          </a:lstStyle>
          <a:p>
            <a:pPr>
              <a:defRPr/>
            </a:pPr>
            <a:r>
              <a:rPr lang="en-US" altLang="en-US" dirty="0">
                <a:solidFill>
                  <a:prstClr val="black"/>
                </a:solidFill>
              </a:rPr>
              <a:t>DRAFT 1.0</a:t>
            </a:r>
          </a:p>
        </p:txBody>
      </p:sp>
      <p:sp>
        <p:nvSpPr>
          <p:cNvPr id="10" name="Rectangle 6"/>
          <p:cNvSpPr>
            <a:spLocks noGrp="1" noChangeArrowheads="1"/>
          </p:cNvSpPr>
          <p:nvPr>
            <p:ph type="sldNum" sz="quarter" idx="12"/>
          </p:nvPr>
        </p:nvSpPr>
        <p:spPr/>
        <p:txBody>
          <a:bodyPr/>
          <a:lstStyle>
            <a:lvl1pPr>
              <a:defRPr/>
            </a:lvl1pPr>
          </a:lstStyle>
          <a:p>
            <a:fld id="{6D6F058F-385F-45E7-9391-BA1063E9D275}" type="slidenum">
              <a:rPr lang="en-US" altLang="en-US">
                <a:solidFill>
                  <a:prstClr val="black"/>
                </a:solidFill>
              </a:rPr>
              <a:pPr/>
              <a:t>‹#›</a:t>
            </a:fld>
            <a:r>
              <a:rPr lang="en-US" altLang="en-US" dirty="0">
                <a:solidFill>
                  <a:prstClr val="black"/>
                </a:solidFill>
              </a:rPr>
              <a:t>a</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52B396D-DECB-407D-875F-40DD35B25C71}" type="datetime1">
              <a:rPr lang="en-US" altLang="en-US" smtClean="0">
                <a:solidFill>
                  <a:prstClr val="black"/>
                </a:solidFill>
              </a:rPr>
              <a:pPr>
                <a:defRPr/>
              </a:pPr>
              <a:t>11/6/2019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01577" y="328684"/>
            <a:ext cx="8290257" cy="609600"/>
          </a:xfrm>
        </p:spPr>
        <p:txBody>
          <a:bodyPr/>
          <a:lstStyle/>
          <a:p>
            <a:r>
              <a:rPr lang="en-US"/>
              <a:t>Click to edit Master title style</a:t>
            </a:r>
          </a:p>
        </p:txBody>
      </p:sp>
      <p:sp>
        <p:nvSpPr>
          <p:cNvPr id="3" name="Content Placeholder 2"/>
          <p:cNvSpPr>
            <a:spLocks noGrp="1"/>
          </p:cNvSpPr>
          <p:nvPr>
            <p:ph idx="1"/>
          </p:nvPr>
        </p:nvSpPr>
        <p:spPr>
          <a:xfrm>
            <a:off x="914400" y="1637732"/>
            <a:ext cx="10363200" cy="44582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14792EB-DE12-4B8F-AB6E-CAF88D3C705F}" type="datetime1">
              <a:rPr lang="en-US" altLang="en-US" smtClean="0">
                <a:solidFill>
                  <a:prstClr val="black"/>
                </a:solidFill>
              </a:rPr>
              <a:pPr>
                <a:defRPr/>
              </a:pPr>
              <a:t>11/6/2019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3200"/>
            </a:lvl1pPr>
          </a:lstStyle>
          <a:p>
            <a:r>
              <a:rPr lang="en-US" dirty="0"/>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D3BB4F3-F67E-4DF8-BC91-D4750D45240A}" type="datetime1">
              <a:rPr lang="en-US" altLang="en-US" smtClean="0">
                <a:solidFill>
                  <a:prstClr val="black"/>
                </a:solidFill>
              </a:rPr>
              <a:pPr>
                <a:defRPr/>
              </a:pPr>
              <a:t>11/6/2019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C16AFFB4-B1F4-4784-ADA3-5AEED083F242}"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E7B06B3-8490-4F4B-B6D6-2726DD482E58}" type="datetime1">
              <a:rPr lang="en-US" altLang="en-US" smtClean="0">
                <a:solidFill>
                  <a:prstClr val="black"/>
                </a:solidFill>
              </a:rPr>
              <a:pPr>
                <a:defRPr/>
              </a:pPr>
              <a:t>11/6/2019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44D8761C-1AF7-4CA7-90FE-F13239F65496}"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9A805B2D-D2BE-4944-9981-D467F990D4BF}" type="datetime1">
              <a:rPr lang="en-US" altLang="en-US" smtClean="0">
                <a:solidFill>
                  <a:prstClr val="black"/>
                </a:solidFill>
              </a:rPr>
              <a:pPr>
                <a:defRPr/>
              </a:pPr>
              <a:t>11/6/2019</a:t>
            </a:fld>
            <a:endParaRPr lang="en-US" altLang="en-US" dirty="0">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9" name="Rectangle 6"/>
          <p:cNvSpPr>
            <a:spLocks noGrp="1" noChangeArrowheads="1"/>
          </p:cNvSpPr>
          <p:nvPr>
            <p:ph type="sldNum" sz="quarter" idx="12"/>
          </p:nvPr>
        </p:nvSpPr>
        <p:spPr>
          <a:ln/>
        </p:spPr>
        <p:txBody>
          <a:bodyPr/>
          <a:lstStyle>
            <a:lvl1pPr>
              <a:defRPr/>
            </a:lvl1pPr>
          </a:lstStyle>
          <a:p>
            <a:fld id="{25E4DA4B-BF04-4F0A-8790-283CC9BD821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FEA8AA3B-E347-4F64-9BFA-60CBB7A8C2F4}" type="datetime1">
              <a:rPr lang="en-US" altLang="en-US" smtClean="0">
                <a:solidFill>
                  <a:prstClr val="black"/>
                </a:solidFill>
              </a:rPr>
              <a:pPr>
                <a:defRPr/>
              </a:pPr>
              <a:t>11/6/2019</a:t>
            </a:fld>
            <a:endParaRPr lang="en-US" altLang="en-US" dirty="0">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5" name="Rectangle 6"/>
          <p:cNvSpPr>
            <a:spLocks noGrp="1" noChangeArrowheads="1"/>
          </p:cNvSpPr>
          <p:nvPr>
            <p:ph type="sldNum" sz="quarter" idx="12"/>
          </p:nvPr>
        </p:nvSpPr>
        <p:spPr>
          <a:ln/>
        </p:spPr>
        <p:txBody>
          <a:bodyPr/>
          <a:lstStyle>
            <a:lvl1pPr>
              <a:defRPr/>
            </a:lvl1pPr>
          </a:lstStyle>
          <a:p>
            <a:fld id="{7C29A255-8764-43DF-A359-FB337D6A39B4}"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B9AF57E-CAE4-49F9-AC4C-47ACAB7E2D10}" type="datetime1">
              <a:rPr lang="en-US" altLang="en-US" smtClean="0">
                <a:solidFill>
                  <a:prstClr val="black"/>
                </a:solidFill>
              </a:rPr>
              <a:pPr>
                <a:defRPr/>
              </a:pPr>
              <a:t>11/6/2019</a:t>
            </a:fld>
            <a:endParaRPr lang="en-US" altLang="en-US" dirty="0">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4" name="Rectangle 6"/>
          <p:cNvSpPr>
            <a:spLocks noGrp="1" noChangeArrowheads="1"/>
          </p:cNvSpPr>
          <p:nvPr>
            <p:ph type="sldNum" sz="quarter" idx="12"/>
          </p:nvPr>
        </p:nvSpPr>
        <p:spPr>
          <a:ln/>
        </p:spPr>
        <p:txBody>
          <a:bodyPr/>
          <a:lstStyle>
            <a:lvl1pPr>
              <a:defRPr/>
            </a:lvl1pPr>
          </a:lstStyle>
          <a:p>
            <a:fld id="{2879C9ED-043E-4FB7-BD0E-2D95D9E0F529}"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95888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176F9D7-70CA-4C50-A20C-A5470660B5B6}" type="datetime1">
              <a:rPr lang="en-US" altLang="en-US" smtClean="0">
                <a:solidFill>
                  <a:prstClr val="black"/>
                </a:solidFill>
              </a:rPr>
              <a:pPr>
                <a:defRPr/>
              </a:pPr>
              <a:t>11/6/2019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DDC672A3-D8E4-4007-AC7C-A71B1A8E55EC}"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743F46-D85E-4BFD-88D0-72B6FB6545E9}" type="datetime1">
              <a:rPr lang="en-US" altLang="en-US" smtClean="0">
                <a:solidFill>
                  <a:prstClr val="black"/>
                </a:solidFill>
              </a:rPr>
              <a:pPr>
                <a:defRPr/>
              </a:pPr>
              <a:t>11/6/2019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14B27F5E-2A51-4409-8296-31600DDE50AA}"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2186609-0136-48C0-B5FC-611F6AB454E4}" type="datetime1">
              <a:rPr lang="en-US" altLang="en-US" smtClean="0">
                <a:solidFill>
                  <a:prstClr val="black"/>
                </a:solidFill>
              </a:rPr>
              <a:pPr>
                <a:defRPr/>
              </a:pPr>
              <a:t>11/6/2019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074BBD64-3B42-4700-9153-BB1D5D32D38F}"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F30596F-0A39-40E7-A724-83112E182CC0}" type="datetime1">
              <a:rPr lang="en-US" altLang="en-US" smtClean="0">
                <a:solidFill>
                  <a:prstClr val="black"/>
                </a:solidFill>
              </a:rPr>
              <a:pPr>
                <a:defRPr/>
              </a:pPr>
              <a:t>11/6/2019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4B5D2B9D-93BF-4E88-AF56-8C36936718C2}"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203200" y="3429000"/>
            <a:ext cx="11785600" cy="3276600"/>
          </a:xfrm>
          <a:solidFill>
            <a:schemeClr val="bg1"/>
          </a:solidFill>
        </p:spPr>
        <p:txBody>
          <a:bodyPr rtlCol="0">
            <a:normAutofit/>
          </a:bodyPr>
          <a:lstStyle>
            <a:lvl1pPr marL="0" marR="0" indent="0" algn="l" defTabSz="257175" rtl="0" eaLnBrk="1" fontAlgn="auto" latinLnBrk="0" hangingPunct="1">
              <a:lnSpc>
                <a:spcPct val="100000"/>
              </a:lnSpc>
              <a:spcBef>
                <a:spcPct val="20000"/>
              </a:spcBef>
              <a:spcAft>
                <a:spcPts val="0"/>
              </a:spcAft>
              <a:buClrTx/>
              <a:buSzTx/>
              <a:buFont typeface="Arial"/>
              <a:buNone/>
              <a:tabLst/>
              <a:defRPr sz="675">
                <a:solidFill>
                  <a:srgbClr val="6C6463"/>
                </a:solidFill>
              </a:defRPr>
            </a:lvl1pPr>
          </a:lstStyle>
          <a:p>
            <a:pPr lvl="0"/>
            <a:r>
              <a:rPr lang="en-US" noProof="0" dirty="0"/>
              <a:t>Click icon to add picture</a:t>
            </a:r>
          </a:p>
        </p:txBody>
      </p:sp>
      <p:sp>
        <p:nvSpPr>
          <p:cNvPr id="3" name="Content Placeholder 2"/>
          <p:cNvSpPr>
            <a:spLocks noGrp="1"/>
          </p:cNvSpPr>
          <p:nvPr>
            <p:ph idx="1"/>
          </p:nvPr>
        </p:nvSpPr>
        <p:spPr>
          <a:xfrm>
            <a:off x="914400" y="1600200"/>
            <a:ext cx="103632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914805" y="1036894"/>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14" name="Text Placeholder 4"/>
          <p:cNvSpPr>
            <a:spLocks noGrp="1"/>
          </p:cNvSpPr>
          <p:nvPr>
            <p:ph type="body" sz="quarter" idx="12"/>
          </p:nvPr>
        </p:nvSpPr>
        <p:spPr>
          <a:xfrm rot="16200000">
            <a:off x="10494089" y="4728434"/>
            <a:ext cx="2743200" cy="144335"/>
          </a:xfrm>
        </p:spPr>
        <p:txBody>
          <a:bodyPr>
            <a:spAutoFit/>
          </a:bodyPr>
          <a:lstStyle>
            <a:lvl1pPr marL="0" indent="0" algn="r">
              <a:buNone/>
              <a:defRPr sz="338" baseline="0">
                <a:solidFill>
                  <a:srgbClr val="FFFFFF"/>
                </a:solidFill>
              </a:defRPr>
            </a:lvl1pPr>
            <a:lvl2pPr marL="129480" indent="0">
              <a:buNone/>
              <a:defRPr sz="1013">
                <a:solidFill>
                  <a:schemeClr val="bg1"/>
                </a:solidFill>
              </a:defRPr>
            </a:lvl2pPr>
            <a:lvl3pPr marL="258961" indent="0">
              <a:buNone/>
              <a:defRPr sz="900">
                <a:solidFill>
                  <a:schemeClr val="bg1"/>
                </a:solidFill>
              </a:defRPr>
            </a:lvl3pPr>
            <a:lvl4pPr marL="384869" indent="0">
              <a:buNone/>
              <a:defRPr sz="788">
                <a:solidFill>
                  <a:schemeClr val="bg1"/>
                </a:solidFill>
              </a:defRPr>
            </a:lvl4pPr>
            <a:lvl5pPr marL="576858" indent="0">
              <a:buNone/>
              <a:defRPr sz="675">
                <a:solidFill>
                  <a:schemeClr val="bg1"/>
                </a:solidFill>
              </a:defRPr>
            </a:lvl5pPr>
          </a:lstStyle>
          <a:p>
            <a:pPr lvl="0"/>
            <a:r>
              <a:rPr lang="en-US"/>
              <a:t>Click to edit Master text styles</a:t>
            </a:r>
          </a:p>
        </p:txBody>
      </p:sp>
      <p:sp>
        <p:nvSpPr>
          <p:cNvPr id="6" name="Date Placeholder 3">
            <a:extLst>
              <a:ext uri="{FF2B5EF4-FFF2-40B4-BE49-F238E27FC236}">
                <a16:creationId xmlns="" xmlns:a16="http://schemas.microsoft.com/office/drawing/2014/main" id="{790EBAF5-3DE1-4BB3-89D9-A45AD7E8F5EB}"/>
              </a:ext>
            </a:extLst>
          </p:cNvPr>
          <p:cNvSpPr>
            <a:spLocks noGrp="1"/>
          </p:cNvSpPr>
          <p:nvPr>
            <p:ph type="dt" sz="half" idx="13"/>
          </p:nvPr>
        </p:nvSpPr>
        <p:spPr>
          <a:xfrm>
            <a:off x="203200" y="6541360"/>
            <a:ext cx="2844800" cy="144335"/>
          </a:xfrm>
        </p:spPr>
        <p:txBody>
          <a:bodyPr/>
          <a:lstStyle>
            <a:lvl1pPr algn="l">
              <a:defRPr sz="338" b="0" i="0">
                <a:solidFill>
                  <a:srgbClr val="FFFFFF"/>
                </a:solidFill>
                <a:latin typeface="Gill Sans MT"/>
                <a:cs typeface="Gill Sans MT"/>
              </a:defRPr>
            </a:lvl1pPr>
          </a:lstStyle>
          <a:p>
            <a:fld id="{82CD31CB-7E1F-4F0F-93EA-ABBFE3A67E8D}" type="datetime1">
              <a:rPr lang="en-US" smtClean="0"/>
              <a:pPr/>
              <a:t>11/6/2019</a:t>
            </a:fld>
            <a:endParaRPr lang="en-US" dirty="0"/>
          </a:p>
        </p:txBody>
      </p:sp>
      <p:sp>
        <p:nvSpPr>
          <p:cNvPr id="7" name="Footer Placeholder 4">
            <a:extLst>
              <a:ext uri="{FF2B5EF4-FFF2-40B4-BE49-F238E27FC236}">
                <a16:creationId xmlns="" xmlns:a16="http://schemas.microsoft.com/office/drawing/2014/main" id="{EA6576CC-49E8-437C-8C5C-1373F413C0AC}"/>
              </a:ext>
            </a:extLst>
          </p:cNvPr>
          <p:cNvSpPr>
            <a:spLocks noGrp="1"/>
          </p:cNvSpPr>
          <p:nvPr>
            <p:ph type="ftr" sz="quarter" idx="14"/>
          </p:nvPr>
        </p:nvSpPr>
        <p:spPr>
          <a:xfrm>
            <a:off x="4165600" y="6541360"/>
            <a:ext cx="3860800" cy="144335"/>
          </a:xfrm>
        </p:spPr>
        <p:txBody>
          <a:bodyPr/>
          <a:lstStyle>
            <a:lvl1pPr algn="ctr">
              <a:defRPr sz="338" b="0" i="0">
                <a:solidFill>
                  <a:srgbClr val="FFFFFF"/>
                </a:solidFill>
                <a:latin typeface="Gill Sans MT"/>
                <a:cs typeface="Gill Sans MT"/>
              </a:defRPr>
            </a:lvl1pPr>
          </a:lstStyle>
          <a:p>
            <a:r>
              <a:rPr lang="en-US" dirty="0"/>
              <a:t>DRAFT 1.0</a:t>
            </a:r>
          </a:p>
        </p:txBody>
      </p:sp>
      <p:sp>
        <p:nvSpPr>
          <p:cNvPr id="8" name="Slide Number Placeholder 5">
            <a:extLst>
              <a:ext uri="{FF2B5EF4-FFF2-40B4-BE49-F238E27FC236}">
                <a16:creationId xmlns="" xmlns:a16="http://schemas.microsoft.com/office/drawing/2014/main" id="{1B4EB852-A429-4388-864A-15D9B25BFC85}"/>
              </a:ext>
            </a:extLst>
          </p:cNvPr>
          <p:cNvSpPr>
            <a:spLocks noGrp="1"/>
          </p:cNvSpPr>
          <p:nvPr>
            <p:ph type="sldNum" sz="quarter" idx="15"/>
          </p:nvPr>
        </p:nvSpPr>
        <p:spPr>
          <a:xfrm>
            <a:off x="9144000" y="6541360"/>
            <a:ext cx="2844800" cy="144335"/>
          </a:xfrm>
        </p:spPr>
        <p:txBody>
          <a:bodyPr/>
          <a:lstStyle>
            <a:lvl1pPr algn="r">
              <a:defRPr sz="338" b="0" i="0">
                <a:solidFill>
                  <a:srgbClr val="FFFFFF"/>
                </a:solidFill>
                <a:latin typeface="Gill Sans MT"/>
                <a:cs typeface="Gill Sans MT"/>
              </a:defRPr>
            </a:lvl1pPr>
          </a:lstStyle>
          <a:p>
            <a:fld id="{9BF3D382-ABFA-4660-AEA2-B28A3043D5AD}" type="slidenum">
              <a:rPr lang="en-US" smtClean="0"/>
              <a:pPr/>
              <a:t>‹#›</a:t>
            </a:fld>
            <a:endParaRPr lang="en-US" dirty="0"/>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lvl1pPr>
              <a:spcAft>
                <a:spcPts val="600"/>
              </a:spcAft>
              <a:defRPr/>
            </a:lvl1pPr>
          </a:lstStyle>
          <a:p>
            <a:pPr lvl="0"/>
            <a:r>
              <a:rPr lang="en-US" dirty="0"/>
              <a:t>Click to edit Master text styles</a:t>
            </a:r>
          </a:p>
          <a:p>
            <a:pPr lvl="1"/>
            <a:r>
              <a:rPr lang="en-US" dirty="0"/>
              <a:t>Second level</a:t>
            </a:r>
          </a:p>
        </p:txBody>
      </p:sp>
      <p:sp>
        <p:nvSpPr>
          <p:cNvPr id="11" name="Title 1"/>
          <p:cNvSpPr>
            <a:spLocks noGrp="1"/>
          </p:cNvSpPr>
          <p:nvPr>
            <p:ph type="title"/>
          </p:nvPr>
        </p:nvSpPr>
        <p:spPr>
          <a:xfrm>
            <a:off x="914805" y="4572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4" name="Date Placeholder 3">
            <a:extLst/>
          </p:cNvPr>
          <p:cNvSpPr>
            <a:spLocks noGrp="1"/>
          </p:cNvSpPr>
          <p:nvPr>
            <p:ph type="dt" sz="half" idx="10"/>
          </p:nvPr>
        </p:nvSpPr>
        <p:spPr>
          <a:xfrm>
            <a:off x="203200" y="6521450"/>
            <a:ext cx="2844800" cy="184150"/>
          </a:xfrm>
        </p:spPr>
        <p:txBody>
          <a:bodyPr/>
          <a:lstStyle>
            <a:lvl1pPr>
              <a:defRPr smtClean="0">
                <a:solidFill>
                  <a:srgbClr val="6C6463"/>
                </a:solidFill>
              </a:defRPr>
            </a:lvl1pPr>
          </a:lstStyle>
          <a:p>
            <a:pPr>
              <a:defRPr/>
            </a:pPr>
            <a:fld id="{87B8E82A-802F-40EF-AC85-839C9916D43F}" type="datetime1">
              <a:rPr lang="en-US" altLang="en-US"/>
              <a:pPr>
                <a:defRPr/>
              </a:pPr>
              <a:t>11/6/2019</a:t>
            </a:fld>
            <a:endParaRPr lang="en-US" altLang="en-US" dirty="0"/>
          </a:p>
        </p:txBody>
      </p:sp>
      <p:sp>
        <p:nvSpPr>
          <p:cNvPr id="5" name="Footer Placeholder 4">
            <a:extLst/>
          </p:cNvPr>
          <p:cNvSpPr>
            <a:spLocks noGrp="1"/>
          </p:cNvSpPr>
          <p:nvPr>
            <p:ph type="ftr" sz="quarter" idx="11"/>
          </p:nvPr>
        </p:nvSpPr>
        <p:spPr>
          <a:xfrm>
            <a:off x="4165600" y="6521450"/>
            <a:ext cx="3860800" cy="184150"/>
          </a:xfrm>
        </p:spPr>
        <p:txBody>
          <a:bodyPr/>
          <a:lstStyle>
            <a:lvl1pPr algn="ctr">
              <a:defRPr sz="600" b="0" i="0">
                <a:solidFill>
                  <a:srgbClr val="6C6463"/>
                </a:solidFill>
                <a:latin typeface="Gill Sans MT"/>
                <a:cs typeface="Gill Sans MT"/>
              </a:defRPr>
            </a:lvl1pPr>
          </a:lstStyle>
          <a:p>
            <a:pPr>
              <a:defRPr/>
            </a:pPr>
            <a:r>
              <a:rPr lang="en-US" dirty="0"/>
              <a:t>DRAFT 1.0</a:t>
            </a:r>
          </a:p>
        </p:txBody>
      </p:sp>
      <p:sp>
        <p:nvSpPr>
          <p:cNvPr id="6" name="Slide Number Placeholder 5">
            <a:extLst/>
          </p:cNvPr>
          <p:cNvSpPr>
            <a:spLocks noGrp="1"/>
          </p:cNvSpPr>
          <p:nvPr>
            <p:ph type="sldNum" sz="quarter" idx="12"/>
          </p:nvPr>
        </p:nvSpPr>
        <p:spPr>
          <a:xfrm>
            <a:off x="9144000" y="6521450"/>
            <a:ext cx="2844800" cy="184150"/>
          </a:xfrm>
        </p:spPr>
        <p:txBody>
          <a:bodyPr/>
          <a:lstStyle>
            <a:lvl1pPr>
              <a:defRPr smtClean="0">
                <a:solidFill>
                  <a:srgbClr val="6C6463"/>
                </a:solidFill>
              </a:defRPr>
            </a:lvl1pPr>
          </a:lstStyle>
          <a:p>
            <a:pPr>
              <a:defRPr/>
            </a:pPr>
            <a:fld id="{9CF8A37C-50C7-4C94-BC3B-1EF8954AE51E}" type="slidenum">
              <a:rPr lang="en-US" altLang="en-US"/>
              <a:pPr>
                <a:defRPr/>
              </a:pPr>
              <a:t>‹#›</a:t>
            </a:fld>
            <a:endParaRPr lang="en-US" altLang="en-US" dirty="0"/>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Red/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600200"/>
            <a:ext cx="507959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600200"/>
            <a:ext cx="508040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914805" y="3810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5" name="Date Placeholder 4">
            <a:extLst/>
          </p:cNvPr>
          <p:cNvSpPr>
            <a:spLocks noGrp="1"/>
          </p:cNvSpPr>
          <p:nvPr>
            <p:ph type="dt" sz="half" idx="10"/>
          </p:nvPr>
        </p:nvSpPr>
        <p:spPr/>
        <p:txBody>
          <a:bodyPr/>
          <a:lstStyle>
            <a:lvl1pPr>
              <a:defRPr smtClean="0">
                <a:solidFill>
                  <a:srgbClr val="6C6463"/>
                </a:solidFill>
              </a:defRPr>
            </a:lvl1pPr>
          </a:lstStyle>
          <a:p>
            <a:pPr>
              <a:defRPr/>
            </a:pPr>
            <a:fld id="{B1F7FB9F-5D44-40A9-9040-4C3178B734FC}" type="datetime1">
              <a:rPr lang="en-US" altLang="en-US"/>
              <a:pPr>
                <a:defRPr/>
              </a:pPr>
              <a:t>11/6/2019</a:t>
            </a:fld>
            <a:endParaRPr lang="en-US" altLang="en-US" dirty="0"/>
          </a:p>
        </p:txBody>
      </p:sp>
      <p:sp>
        <p:nvSpPr>
          <p:cNvPr id="6" name="Footer Placeholder 5">
            <a:extLst/>
          </p:cNvPr>
          <p:cNvSpPr>
            <a:spLocks noGrp="1"/>
          </p:cNvSpPr>
          <p:nvPr>
            <p:ph type="ftr" sz="quarter" idx="11"/>
          </p:nvPr>
        </p:nvSpPr>
        <p:spPr/>
        <p:txBody>
          <a:bodyPr/>
          <a:lstStyle>
            <a:lvl1pPr>
              <a:defRPr>
                <a:solidFill>
                  <a:srgbClr val="6C6463"/>
                </a:solidFill>
              </a:defRPr>
            </a:lvl1pPr>
          </a:lstStyle>
          <a:p>
            <a:pPr>
              <a:defRPr/>
            </a:pPr>
            <a:r>
              <a:rPr lang="en-US" dirty="0"/>
              <a:t>DRAFT 1.0</a:t>
            </a:r>
          </a:p>
        </p:txBody>
      </p:sp>
      <p:sp>
        <p:nvSpPr>
          <p:cNvPr id="7" name="Slide Number Placeholder 6">
            <a:extLst/>
          </p:cNvPr>
          <p:cNvSpPr>
            <a:spLocks noGrp="1"/>
          </p:cNvSpPr>
          <p:nvPr>
            <p:ph type="sldNum" sz="quarter" idx="12"/>
          </p:nvPr>
        </p:nvSpPr>
        <p:spPr/>
        <p:txBody>
          <a:bodyPr/>
          <a:lstStyle>
            <a:lvl1pPr>
              <a:defRPr smtClean="0">
                <a:solidFill>
                  <a:srgbClr val="6C6463"/>
                </a:solidFill>
              </a:defRPr>
            </a:lvl1pPr>
          </a:lstStyle>
          <a:p>
            <a:pPr>
              <a:defRPr/>
            </a:pPr>
            <a:fld id="{CD82236A-A8A5-4793-B352-4C7F8192D5E1}" type="slidenum">
              <a:rPr lang="en-US" altLang="en-US"/>
              <a:pPr>
                <a:defRPr/>
              </a:pPr>
              <a:t>‹#›</a:t>
            </a:fld>
            <a:endParaRPr lang="en-US" altLang="en-US"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F7B41B-85FD-B444-9E33-39DEAD841832}"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610974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F7B41B-85FD-B444-9E33-39DEAD841832}"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2554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F7B41B-85FD-B444-9E33-39DEAD841832}" type="datetimeFigureOut">
              <a:rPr lang="en-US" smtClean="0"/>
              <a:t>11/6/2019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97896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F7B41B-85FD-B444-9E33-39DEAD841832}" type="datetimeFigureOut">
              <a:rPr lang="en-US" smtClean="0"/>
              <a:t>11/6/2019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8295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7B41B-85FD-B444-9E33-39DEAD841832}" type="datetimeFigureOut">
              <a:rPr lang="en-US" smtClean="0"/>
              <a:t>11/6/2019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0303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176020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2078472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B41B-85FD-B444-9E33-39DEAD841832}" type="datetimeFigureOut">
              <a:rPr lang="en-US" smtClean="0"/>
              <a:t>11/6/2019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70C6B-98A8-5548-A51B-0192A164BF68}" type="slidenum">
              <a:rPr lang="en-US" smtClean="0"/>
              <a:t>‹#›</a:t>
            </a:fld>
            <a:endParaRPr lang="en-US"/>
          </a:p>
        </p:txBody>
      </p:sp>
    </p:spTree>
    <p:extLst>
      <p:ext uri="{BB962C8B-B14F-4D97-AF65-F5344CB8AC3E}">
        <p14:creationId xmlns:p14="http://schemas.microsoft.com/office/powerpoint/2010/main" val="1824534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pPr>
              <a:defRPr/>
            </a:pPr>
            <a:fld id="{8DE1D708-C11E-4B0C-9B04-85495EBAC6BD}" type="datetime1">
              <a:rPr lang="en-US" altLang="en-US" smtClean="0">
                <a:solidFill>
                  <a:prstClr val="black"/>
                </a:solidFill>
              </a:rPr>
              <a:pPr>
                <a:defRPr/>
              </a:pPr>
              <a:t>11/6/2019</a:t>
            </a:fld>
            <a:endParaRPr lang="en-US" altLang="en-US" dirty="0">
              <a:solidFill>
                <a:prstClr val="black"/>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Arial" panose="020B0604020202020204" pitchFamily="34" charset="0"/>
              </a:defRPr>
            </a:lvl1pPr>
          </a:lstStyle>
          <a:p>
            <a:pPr>
              <a:defRPr/>
            </a:pPr>
            <a:r>
              <a:rPr lang="en-US" altLang="en-US" dirty="0">
                <a:solidFill>
                  <a:prstClr val="black"/>
                </a:solidFill>
              </a:rPr>
              <a:t>DRAFT 1.0</a:t>
            </a: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642CFA4C-190A-497B-A00A-C98D202C9C13}" type="slidenum">
              <a:rPr lang="en-US" altLang="en-US">
                <a:solidFill>
                  <a:prstClr val="black"/>
                </a:solidFill>
              </a:rPr>
              <a:pPr/>
              <a:t>‹#›</a:t>
            </a:fld>
            <a:endParaRPr lang="en-US" altLang="en-US" dirty="0">
              <a:solidFill>
                <a:prstClr val="black"/>
              </a:solidFill>
            </a:endParaRPr>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defRPr/>
            </a:pPr>
            <a:endParaRPr lang="en-US" altLang="en-US" sz="2800" dirty="0">
              <a:solidFill>
                <a:srgbClr val="002A6C"/>
              </a:solidFill>
              <a:latin typeface="Times" panose="02020603050405020304" pitchFamily="18" charset="0"/>
            </a:endParaRPr>
          </a:p>
        </p:txBody>
      </p:sp>
      <p:pic>
        <p:nvPicPr>
          <p:cNvPr id="1033" name="Picture 20"/>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r="63464"/>
          <a:stretch>
            <a:fillRect/>
          </a:stretch>
        </p:blipFill>
        <p:spPr bwMode="auto">
          <a:xfrm>
            <a:off x="302685" y="228601"/>
            <a:ext cx="3230033"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6312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package" Target="../embeddings/Microsoft_Excel_Worksheet1.xlsx"/></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1913965" y="1479550"/>
            <a:ext cx="8816788"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Capability Maturity Model (CMM) </a:t>
            </a: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Overview</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1802632128"/>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052" y="102301"/>
            <a:ext cx="9842269" cy="609600"/>
          </a:xfrm>
        </p:spPr>
        <p:txBody>
          <a:bodyPr>
            <a:normAutofit/>
          </a:bodyPr>
          <a:lstStyle/>
          <a:p>
            <a:pPr algn="ctr"/>
            <a:r>
              <a:rPr lang="en-US" sz="3600" b="1" dirty="0">
                <a:solidFill>
                  <a:srgbClr val="C00000"/>
                </a:solidFill>
                <a:latin typeface="Gill Sans MT" panose="020B0502020104020203" pitchFamily="34" charset="0"/>
              </a:rPr>
              <a:t>Example: NSCA 2.0 CMM Findings</a:t>
            </a:r>
          </a:p>
        </p:txBody>
      </p:sp>
      <p:sp>
        <p:nvSpPr>
          <p:cNvPr id="7" name="Rectangle 6"/>
          <p:cNvSpPr/>
          <p:nvPr/>
        </p:nvSpPr>
        <p:spPr bwMode="auto">
          <a:xfrm>
            <a:off x="4910137" y="6129338"/>
            <a:ext cx="842963" cy="2286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8" name="Rectangle 7"/>
          <p:cNvSpPr/>
          <p:nvPr/>
        </p:nvSpPr>
        <p:spPr bwMode="auto">
          <a:xfrm>
            <a:off x="5953125" y="611505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9" name="Rectangle 8"/>
          <p:cNvSpPr/>
          <p:nvPr/>
        </p:nvSpPr>
        <p:spPr bwMode="auto">
          <a:xfrm>
            <a:off x="6688932" y="609600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10" name="Rectangle 9"/>
          <p:cNvSpPr/>
          <p:nvPr/>
        </p:nvSpPr>
        <p:spPr bwMode="auto">
          <a:xfrm>
            <a:off x="7456882" y="6100762"/>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pic>
        <p:nvPicPr>
          <p:cNvPr id="20" name="Picture 19" descr="A screenshot of a cell phone&#10;&#10;Description generated with very high confidence">
            <a:extLst>
              <a:ext uri="{FF2B5EF4-FFF2-40B4-BE49-F238E27FC236}">
                <a16:creationId xmlns="" xmlns:a16="http://schemas.microsoft.com/office/drawing/2014/main" id="{1AF814C7-95FC-4D50-8FDE-2F6B613C47FA}"/>
              </a:ext>
            </a:extLst>
          </p:cNvPr>
          <p:cNvPicPr>
            <a:picLocks noChangeAspect="1"/>
          </p:cNvPicPr>
          <p:nvPr/>
        </p:nvPicPr>
        <p:blipFill>
          <a:blip r:embed="rId3"/>
          <a:stretch>
            <a:fillRect/>
          </a:stretch>
        </p:blipFill>
        <p:spPr>
          <a:xfrm>
            <a:off x="773411" y="711901"/>
            <a:ext cx="10359428" cy="6021278"/>
          </a:xfrm>
          <a:prstGeom prst="rect">
            <a:avLst/>
          </a:prstGeom>
        </p:spPr>
      </p:pic>
      <p:grpSp>
        <p:nvGrpSpPr>
          <p:cNvPr id="6" name="Group 5"/>
          <p:cNvGrpSpPr/>
          <p:nvPr/>
        </p:nvGrpSpPr>
        <p:grpSpPr>
          <a:xfrm>
            <a:off x="2806574" y="3508121"/>
            <a:ext cx="1620570" cy="1137749"/>
            <a:chOff x="2589291" y="3594226"/>
            <a:chExt cx="1620570" cy="1137749"/>
          </a:xfrm>
        </p:grpSpPr>
        <p:sp>
          <p:nvSpPr>
            <p:cNvPr id="3" name="Rounded Rectangular Callout 2"/>
            <p:cNvSpPr/>
            <p:nvPr/>
          </p:nvSpPr>
          <p:spPr>
            <a:xfrm>
              <a:off x="2589291" y="3594226"/>
              <a:ext cx="1620570" cy="1137749"/>
            </a:xfrm>
            <a:prstGeom prst="wedgeRoundRectCallout">
              <a:avLst>
                <a:gd name="adj1" fmla="val -65526"/>
                <a:gd name="adj2" fmla="val 37832"/>
                <a:gd name="adj3" fmla="val 16667"/>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n w="69850">
                  <a:solidFill>
                    <a:schemeClr val="tx1"/>
                  </a:solidFill>
                </a:ln>
                <a:noFill/>
                <a:effectLst/>
              </a:endParaRPr>
            </a:p>
          </p:txBody>
        </p:sp>
        <p:sp>
          <p:nvSpPr>
            <p:cNvPr id="5" name="TextBox 4"/>
            <p:cNvSpPr txBox="1"/>
            <p:nvPr/>
          </p:nvSpPr>
          <p:spPr>
            <a:xfrm>
              <a:off x="2639084" y="3722540"/>
              <a:ext cx="1520983" cy="923330"/>
            </a:xfrm>
            <a:prstGeom prst="rect">
              <a:avLst/>
            </a:prstGeom>
            <a:noFill/>
          </p:spPr>
          <p:txBody>
            <a:bodyPr wrap="square" rtlCol="0">
              <a:spAutoFit/>
            </a:bodyPr>
            <a:lstStyle/>
            <a:p>
              <a:r>
                <a:rPr lang="en-US" dirty="0" smtClean="0"/>
                <a:t>35/50=70% of basic criteria met</a:t>
              </a:r>
              <a:endParaRPr lang="en-US" dirty="0"/>
            </a:p>
          </p:txBody>
        </p:sp>
      </p:grpSp>
    </p:spTree>
    <p:extLst>
      <p:ext uri="{BB962C8B-B14F-4D97-AF65-F5344CB8AC3E}">
        <p14:creationId xmlns:p14="http://schemas.microsoft.com/office/powerpoint/2010/main" val="338265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796705" y="141803"/>
            <a:ext cx="10728356"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r>
              <a:rPr lang="en-US" sz="3600" dirty="0">
                <a:solidFill>
                  <a:srgbClr val="C00000"/>
                </a:solidFill>
                <a:latin typeface="Gill Sans MT" panose="020B0502020104020203" pitchFamily="34" charset="0"/>
              </a:rPr>
              <a:t>CMM Heat Map- By function and Level of Service</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11</a:t>
            </a:fld>
            <a:endParaRPr lang="en-US" altLang="en-US" dirty="0"/>
          </a:p>
        </p:txBody>
      </p:sp>
      <p:grpSp>
        <p:nvGrpSpPr>
          <p:cNvPr id="8" name="Group 7"/>
          <p:cNvGrpSpPr/>
          <p:nvPr/>
        </p:nvGrpSpPr>
        <p:grpSpPr>
          <a:xfrm>
            <a:off x="203200" y="803275"/>
            <a:ext cx="11988800" cy="5861050"/>
            <a:chOff x="203200" y="803275"/>
            <a:chExt cx="11988800" cy="5861050"/>
          </a:xfrm>
        </p:grpSpPr>
        <p:graphicFrame>
          <p:nvGraphicFramePr>
            <p:cNvPr id="3" name="Object 2"/>
            <p:cNvGraphicFramePr>
              <a:graphicFrameLocks noChangeAspect="1"/>
            </p:cNvGraphicFramePr>
            <p:nvPr>
              <p:extLst/>
            </p:nvPr>
          </p:nvGraphicFramePr>
          <p:xfrm>
            <a:off x="203200" y="803275"/>
            <a:ext cx="11945938" cy="5861050"/>
          </p:xfrm>
          <a:graphic>
            <a:graphicData uri="http://schemas.openxmlformats.org/presentationml/2006/ole">
              <mc:AlternateContent xmlns:mc="http://schemas.openxmlformats.org/markup-compatibility/2006">
                <mc:Choice xmlns:v="urn:schemas-microsoft-com:vml" Requires="v">
                  <p:oleObj spid="_x0000_s1070" name="Worksheet" r:id="rId4" imgW="8869680" imgH="4351028" progId="Excel.Sheet.12">
                    <p:embed/>
                  </p:oleObj>
                </mc:Choice>
                <mc:Fallback>
                  <p:oleObj name="Worksheet" r:id="rId4" imgW="8869680" imgH="4351028" progId="Excel.Sheet.12">
                    <p:embed/>
                    <p:pic>
                      <p:nvPicPr>
                        <p:cNvPr id="3"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200" y="803275"/>
                          <a:ext cx="11945938" cy="5861050"/>
                        </a:xfrm>
                        <a:prstGeom prst="rect">
                          <a:avLst/>
                        </a:prstGeom>
                        <a:noFill/>
                        <a:ln>
                          <a:noFill/>
                        </a:ln>
                      </p:spPr>
                    </p:pic>
                  </p:oleObj>
                </mc:Fallback>
              </mc:AlternateContent>
            </a:graphicData>
          </a:graphic>
        </p:graphicFrame>
        <p:sp>
          <p:nvSpPr>
            <p:cNvPr id="6" name="Rectangle 5"/>
            <p:cNvSpPr/>
            <p:nvPr/>
          </p:nvSpPr>
          <p:spPr>
            <a:xfrm>
              <a:off x="11310670" y="4183811"/>
              <a:ext cx="881330" cy="6297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954484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561315" y="323973"/>
            <a:ext cx="11036174" cy="620458"/>
          </a:xfrm>
        </p:spPr>
        <p:txBody>
          <a:bodyPr>
            <a:noAutofit/>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Capability Maturity Model (CMM) </a:t>
            </a:r>
            <a:r>
              <a:rPr lang="en-US" altLang="en-US" sz="3600" b="1" dirty="0">
                <a:solidFill>
                  <a:srgbClr val="C00000"/>
                </a:solidFill>
                <a:latin typeface="Gill Sans MT" panose="020B0502020104020203" pitchFamily="34" charset="0"/>
                <a:cs typeface="Gill Sans MT" panose="020B0502020104020203" pitchFamily="34" charset="0"/>
              </a:rPr>
              <a:t>Overview</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347929"/>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a:t>
            </a:r>
            <a:r>
              <a:rPr lang="en-US" altLang="en-US" sz="3200" b="1" dirty="0" smtClean="0">
                <a:solidFill>
                  <a:srgbClr val="C00000"/>
                </a:solidFill>
                <a:latin typeface="Gill Sans MT" panose="020B0502020104020203" pitchFamily="34" charset="0"/>
                <a:cs typeface="Gill Sans MT" panose="020B0502020104020203" pitchFamily="34" charset="0"/>
              </a:rPr>
              <a:t>Objectives</a:t>
            </a:r>
          </a:p>
          <a:p>
            <a:pPr marL="457182" lvl="1" algn="l" defTabSz="912778">
              <a:lnSpc>
                <a:spcPct val="80000"/>
              </a:lnSpc>
              <a:spcBef>
                <a:spcPct val="20000"/>
              </a:spcBef>
              <a:spcAft>
                <a:spcPct val="0"/>
              </a:spcAft>
            </a:pPr>
            <a:endParaRPr lang="en-US" altLang="en-US" sz="16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a:t>
            </a:r>
            <a:r>
              <a:rPr lang="en-US" sz="3200" dirty="0" smtClean="0">
                <a:latin typeface="Gill Sans MT" panose="020B0502020104020203" pitchFamily="34" charset="0"/>
              </a:rPr>
              <a:t>what is included in the capability maturity model:</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What is the CMM?</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Further information on the 11 functional areas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Cross-cutting topics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Types of questions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Scoring categories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Examples of CMM results</a:t>
            </a: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5938039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2960483" y="287512"/>
            <a:ext cx="6183517"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600" b="1" dirty="0">
                <a:solidFill>
                  <a:srgbClr val="C00000"/>
                </a:solidFill>
                <a:latin typeface="Gill Sans MT" panose="020B0502020104020203" pitchFamily="34" charset="0"/>
              </a:rPr>
              <a:t>Capability Maturity Model</a:t>
            </a:r>
          </a:p>
        </p:txBody>
      </p:sp>
      <p:sp>
        <p:nvSpPr>
          <p:cNvPr id="14339" name="Content Placeholder 1"/>
          <p:cNvSpPr txBox="1">
            <a:spLocks/>
          </p:cNvSpPr>
          <p:nvPr/>
        </p:nvSpPr>
        <p:spPr bwMode="auto">
          <a:xfrm>
            <a:off x="1123053" y="1367072"/>
            <a:ext cx="9858375" cy="5490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Assesses inputs and processes across functional areas and cross-cutting enablers (e.g. HR, financial sustainability, etc.).</a:t>
            </a:r>
          </a:p>
          <a:p>
            <a:pPr>
              <a:lnSpc>
                <a:spcPct val="90000"/>
              </a:lnSpc>
              <a:spcBef>
                <a:spcPts val="1200"/>
              </a:spcBef>
              <a:spcAft>
                <a:spcPts val="1200"/>
              </a:spcAft>
              <a:buFont typeface="Wingdings" panose="05000000000000000000" pitchFamily="2" charset="2"/>
              <a:buChar char="ü"/>
            </a:pPr>
            <a:endParaRPr lang="en-US" altLang="en-US" sz="1800" dirty="0">
              <a:latin typeface="Gill Sans MT" panose="020B0502020104020203" pitchFamily="34" charset="0"/>
              <a:ea typeface="Gill Sans MT" panose="020B0502020104020203" pitchFamily="34" charset="0"/>
              <a:cs typeface="Gill Sans MT" panose="020B0502020104020203" pitchFamily="34" charset="0"/>
            </a:endParaRPr>
          </a:p>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Using interviews and direct observation. Observations included assessing the physical infrastructure (warehousing/commodity storage) of facilities.</a:t>
            </a:r>
          </a:p>
          <a:p>
            <a:pPr>
              <a:lnSpc>
                <a:spcPct val="90000"/>
              </a:lnSpc>
              <a:spcBef>
                <a:spcPts val="1200"/>
              </a:spcBef>
              <a:spcAft>
                <a:spcPts val="1200"/>
              </a:spcAft>
              <a:buFont typeface="Wingdings" panose="05000000000000000000" pitchFamily="2" charset="2"/>
              <a:buChar char="ü"/>
            </a:pPr>
            <a:endParaRPr lang="en-US" altLang="en-US" sz="1800" dirty="0">
              <a:latin typeface="Gill Sans MT" panose="020B0502020104020203" pitchFamily="34" charset="0"/>
              <a:ea typeface="Gill Sans MT" panose="020B0502020104020203" pitchFamily="34" charset="0"/>
              <a:cs typeface="Gill Sans MT" panose="020B0502020104020203" pitchFamily="34" charset="0"/>
            </a:endParaRPr>
          </a:p>
          <a:p>
            <a:pPr>
              <a:lnSpc>
                <a:spcPct val="90000"/>
              </a:lnSpc>
              <a:spcBef>
                <a:spcPts val="1200"/>
              </a:spcBef>
              <a:spcAft>
                <a:spcPts val="1200"/>
              </a:spcAft>
              <a:buFont typeface="Wingdings" panose="05000000000000000000" pitchFamily="2" charset="2"/>
              <a:buChar char="ü"/>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Reviewing necessary paper or electronic items (logistics reports, requisition forms,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SOPs, etc</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 in order to validate the information provided in the interviews.</a:t>
            </a:r>
          </a:p>
        </p:txBody>
      </p:sp>
    </p:spTree>
    <p:extLst>
      <p:ext uri="{BB962C8B-B14F-4D97-AF65-F5344CB8AC3E}">
        <p14:creationId xmlns:p14="http://schemas.microsoft.com/office/powerpoint/2010/main" val="23897832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97940" y="197202"/>
            <a:ext cx="11117655" cy="762000"/>
          </a:xfrm>
        </p:spPr>
        <p:txBody>
          <a:bodyPr>
            <a:noAutofit/>
          </a:bodyPr>
          <a:lstStyle/>
          <a:p>
            <a:pPr algn="ctr">
              <a:defRPr/>
            </a:pPr>
            <a:r>
              <a:rPr lang="en-US" sz="3600" b="1" dirty="0">
                <a:solidFill>
                  <a:srgbClr val="C00000"/>
                </a:solidFill>
                <a:latin typeface="Gill Sans MT" panose="020B0502020104020203" pitchFamily="34" charset="0"/>
              </a:rPr>
              <a:t>Examples of  Topics Under Each Functional Area -1</a:t>
            </a:r>
            <a:endParaRPr lang="en-US" sz="36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392206805"/>
              </p:ext>
            </p:extLst>
          </p:nvPr>
        </p:nvGraphicFramePr>
        <p:xfrm>
          <a:off x="1338349" y="998384"/>
          <a:ext cx="9667702" cy="5322849"/>
        </p:xfrm>
        <a:graphic>
          <a:graphicData uri="http://schemas.openxmlformats.org/drawingml/2006/table">
            <a:tbl>
              <a:tblPr firstRow="1" bandRow="1">
                <a:tableStyleId>{5C22544A-7EE6-4342-B048-85BDC9FD1C3A}</a:tableStyleId>
              </a:tblPr>
              <a:tblGrid>
                <a:gridCol w="4833851">
                  <a:extLst>
                    <a:ext uri="{9D8B030D-6E8A-4147-A177-3AD203B41FA5}">
                      <a16:colId xmlns="" xmlns:a16="http://schemas.microsoft.com/office/drawing/2014/main" val="20000"/>
                    </a:ext>
                  </a:extLst>
                </a:gridCol>
                <a:gridCol w="4833851">
                  <a:extLst>
                    <a:ext uri="{9D8B030D-6E8A-4147-A177-3AD203B41FA5}">
                      <a16:colId xmlns="" xmlns:a16="http://schemas.microsoft.com/office/drawing/2014/main" val="20001"/>
                    </a:ext>
                  </a:extLst>
                </a:gridCol>
              </a:tblGrid>
              <a:tr h="409669">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 xmlns:a16="http://schemas.microsoft.com/office/drawing/2014/main" val="10000"/>
                  </a:ext>
                </a:extLst>
              </a:tr>
              <a:tr h="1742471">
                <a:tc>
                  <a:txBody>
                    <a:bodyPr/>
                    <a:lstStyle/>
                    <a:p>
                      <a:r>
                        <a:rPr lang="en-US" dirty="0">
                          <a:latin typeface="Gill Sans MT" panose="020B0502020104020203" pitchFamily="34" charset="0"/>
                        </a:rPr>
                        <a:t>Strategic</a:t>
                      </a:r>
                      <a:r>
                        <a:rPr lang="en-US" baseline="0" dirty="0">
                          <a:latin typeface="Gill Sans MT" panose="020B0502020104020203" pitchFamily="34" charset="0"/>
                        </a:rPr>
                        <a:t> Planning &amp; Management</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Supply chain strategic plan</a:t>
                      </a:r>
                    </a:p>
                    <a:p>
                      <a:r>
                        <a:rPr lang="en-US" dirty="0">
                          <a:latin typeface="Gill Sans MT" panose="020B0502020104020203" pitchFamily="34" charset="0"/>
                        </a:rPr>
                        <a:t>Stakeholder mapping</a:t>
                      </a:r>
                    </a:p>
                    <a:p>
                      <a:r>
                        <a:rPr lang="en-US" dirty="0">
                          <a:latin typeface="Gill Sans MT" panose="020B0502020104020203" pitchFamily="34" charset="0"/>
                        </a:rPr>
                        <a:t>Supply chain</a:t>
                      </a:r>
                      <a:r>
                        <a:rPr lang="en-US" baseline="0" dirty="0">
                          <a:latin typeface="Gill Sans MT" panose="020B0502020104020203" pitchFamily="34" charset="0"/>
                        </a:rPr>
                        <a:t> implementation plan</a:t>
                      </a:r>
                    </a:p>
                    <a:p>
                      <a:r>
                        <a:rPr lang="en-US" baseline="0" dirty="0">
                          <a:latin typeface="Gill Sans MT" panose="020B0502020104020203" pitchFamily="34" charset="0"/>
                        </a:rPr>
                        <a:t>Performance monitoring plan</a:t>
                      </a:r>
                    </a:p>
                    <a:p>
                      <a:r>
                        <a:rPr lang="en-US" baseline="0" dirty="0">
                          <a:latin typeface="Gill Sans MT" panose="020B0502020104020203" pitchFamily="34" charset="0"/>
                        </a:rPr>
                        <a:t>Risk management plan</a:t>
                      </a:r>
                    </a:p>
                    <a:p>
                      <a:r>
                        <a:rPr lang="en-US" baseline="0" dirty="0">
                          <a:latin typeface="Gill Sans MT" panose="020B0502020104020203" pitchFamily="34" charset="0"/>
                        </a:rPr>
                        <a:t>Engagement with private sector</a:t>
                      </a:r>
                      <a:endParaRPr lang="en-US" dirty="0">
                        <a:latin typeface="Gill Sans MT" panose="020B0502020104020203" pitchFamily="34" charset="0"/>
                      </a:endParaRPr>
                    </a:p>
                  </a:txBody>
                  <a:tcPr/>
                </a:tc>
                <a:extLst>
                  <a:ext uri="{0D108BD9-81ED-4DB2-BD59-A6C34878D82A}">
                    <a16:rowId xmlns="" xmlns:a16="http://schemas.microsoft.com/office/drawing/2014/main" val="10001"/>
                  </a:ext>
                </a:extLst>
              </a:tr>
              <a:tr h="881149">
                <a:tc>
                  <a:txBody>
                    <a:bodyPr/>
                    <a:lstStyle/>
                    <a:p>
                      <a:r>
                        <a:rPr lang="en-US" dirty="0">
                          <a:latin typeface="Gill Sans MT" panose="020B0502020104020203" pitchFamily="34" charset="0"/>
                        </a:rPr>
                        <a:t>Human Resources</a:t>
                      </a:r>
                    </a:p>
                  </a:txBody>
                  <a:tcPr/>
                </a:tc>
                <a:tc>
                  <a:txBody>
                    <a:bodyPr/>
                    <a:lstStyle/>
                    <a:p>
                      <a:r>
                        <a:rPr lang="en-US" dirty="0">
                          <a:latin typeface="Gill Sans MT" panose="020B0502020104020203" pitchFamily="34" charset="0"/>
                        </a:rPr>
                        <a:t>Recruitment policy</a:t>
                      </a:r>
                    </a:p>
                    <a:p>
                      <a:r>
                        <a:rPr lang="en-US" dirty="0">
                          <a:latin typeface="Gill Sans MT" panose="020B0502020104020203" pitchFamily="34" charset="0"/>
                        </a:rPr>
                        <a:t>Job descriptions</a:t>
                      </a:r>
                    </a:p>
                    <a:p>
                      <a:r>
                        <a:rPr lang="en-US" dirty="0">
                          <a:latin typeface="Gill Sans MT" panose="020B0502020104020203" pitchFamily="34" charset="0"/>
                        </a:rPr>
                        <a:t>Capacity</a:t>
                      </a:r>
                      <a:r>
                        <a:rPr lang="en-US" baseline="0" dirty="0">
                          <a:latin typeface="Gill Sans MT" panose="020B0502020104020203" pitchFamily="34" charset="0"/>
                        </a:rPr>
                        <a:t> building</a:t>
                      </a:r>
                      <a:endParaRPr lang="en-US" dirty="0">
                        <a:latin typeface="Gill Sans MT" panose="020B0502020104020203" pitchFamily="34" charset="0"/>
                      </a:endParaRPr>
                    </a:p>
                  </a:txBody>
                  <a:tcPr/>
                </a:tc>
                <a:extLst>
                  <a:ext uri="{0D108BD9-81ED-4DB2-BD59-A6C34878D82A}">
                    <a16:rowId xmlns="" xmlns:a16="http://schemas.microsoft.com/office/drawing/2014/main" val="10002"/>
                  </a:ext>
                </a:extLst>
              </a:tr>
              <a:tr h="623454">
                <a:tc>
                  <a:txBody>
                    <a:bodyPr/>
                    <a:lstStyle/>
                    <a:p>
                      <a:r>
                        <a:rPr lang="en-US" dirty="0">
                          <a:latin typeface="Gill Sans MT" panose="020B0502020104020203" pitchFamily="34" charset="0"/>
                        </a:rPr>
                        <a:t>Financial Sustainability</a:t>
                      </a:r>
                    </a:p>
                  </a:txBody>
                  <a:tcPr/>
                </a:tc>
                <a:tc>
                  <a:txBody>
                    <a:bodyPr/>
                    <a:lstStyle/>
                    <a:p>
                      <a:r>
                        <a:rPr lang="en-US" dirty="0">
                          <a:latin typeface="Gill Sans MT" panose="020B0502020104020203" pitchFamily="34" charset="0"/>
                        </a:rPr>
                        <a:t>Sources of funding</a:t>
                      </a:r>
                    </a:p>
                    <a:p>
                      <a:r>
                        <a:rPr lang="en-US" dirty="0">
                          <a:latin typeface="Gill Sans MT" panose="020B0502020104020203" pitchFamily="34" charset="0"/>
                        </a:rPr>
                        <a:t>Budget</a:t>
                      </a:r>
                      <a:r>
                        <a:rPr lang="en-US" baseline="0" dirty="0">
                          <a:latin typeface="Gill Sans MT" panose="020B0502020104020203" pitchFamily="34" charset="0"/>
                        </a:rPr>
                        <a:t> shortfalls</a:t>
                      </a:r>
                      <a:endParaRPr lang="en-US" dirty="0">
                        <a:latin typeface="Gill Sans MT" panose="020B0502020104020203" pitchFamily="34" charset="0"/>
                      </a:endParaRPr>
                    </a:p>
                  </a:txBody>
                  <a:tcPr/>
                </a:tc>
                <a:extLst>
                  <a:ext uri="{0D108BD9-81ED-4DB2-BD59-A6C34878D82A}">
                    <a16:rowId xmlns="" xmlns:a16="http://schemas.microsoft.com/office/drawing/2014/main" val="10003"/>
                  </a:ext>
                </a:extLst>
              </a:tr>
              <a:tr h="1616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Gill Sans MT" panose="020B0502020104020203" pitchFamily="34" charset="0"/>
                        </a:rPr>
                        <a:t>Policy &amp; Governance</a:t>
                      </a:r>
                    </a:p>
                  </a:txBody>
                  <a:tcPr/>
                </a:tc>
                <a:tc>
                  <a:txBody>
                    <a:bodyPr/>
                    <a:lstStyle/>
                    <a:p>
                      <a:r>
                        <a:rPr lang="en-US" dirty="0">
                          <a:latin typeface="Gill Sans MT" panose="020B0502020104020203" pitchFamily="34" charset="0"/>
                        </a:rPr>
                        <a:t>National medicines</a:t>
                      </a:r>
                      <a:r>
                        <a:rPr lang="en-US" baseline="0" dirty="0">
                          <a:latin typeface="Gill Sans MT" panose="020B0502020104020203" pitchFamily="34" charset="0"/>
                        </a:rPr>
                        <a:t> policy</a:t>
                      </a:r>
                    </a:p>
                    <a:p>
                      <a:r>
                        <a:rPr lang="en-US" baseline="0" dirty="0">
                          <a:latin typeface="Gill Sans MT" panose="020B0502020104020203" pitchFamily="34" charset="0"/>
                        </a:rPr>
                        <a:t>Supply chain policies and guidelines</a:t>
                      </a:r>
                    </a:p>
                    <a:p>
                      <a:r>
                        <a:rPr lang="en-US" baseline="0" dirty="0">
                          <a:latin typeface="Gill Sans MT" panose="020B0502020104020203" pitchFamily="34" charset="0"/>
                        </a:rPr>
                        <a:t>Oversight and governance body</a:t>
                      </a:r>
                    </a:p>
                    <a:p>
                      <a:r>
                        <a:rPr lang="en-US" baseline="0" dirty="0">
                          <a:latin typeface="Gill Sans MT" panose="020B0502020104020203" pitchFamily="34" charset="0"/>
                        </a:rPr>
                        <a:t>Standard treatment guidelines</a:t>
                      </a:r>
                    </a:p>
                    <a:p>
                      <a:r>
                        <a:rPr lang="en-US" baseline="0" dirty="0">
                          <a:latin typeface="Gill Sans MT" panose="020B0502020104020203" pitchFamily="34" charset="0"/>
                        </a:rPr>
                        <a:t>Drug registration</a:t>
                      </a:r>
                      <a:endParaRPr lang="en-US" dirty="0">
                        <a:latin typeface="Gill Sans MT" panose="020B0502020104020203" pitchFamily="34" charset="0"/>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217347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80246" y="197202"/>
            <a:ext cx="11452633" cy="762000"/>
          </a:xfrm>
        </p:spPr>
        <p:txBody>
          <a:bodyPr>
            <a:noAutofit/>
          </a:bodyPr>
          <a:lstStyle/>
          <a:p>
            <a:pPr algn="ctr">
              <a:defRPr/>
            </a:pPr>
            <a:r>
              <a:rPr lang="en-US" sz="3600" b="1" dirty="0">
                <a:solidFill>
                  <a:srgbClr val="C00000"/>
                </a:solidFill>
                <a:latin typeface="Gill Sans MT" panose="020B0502020104020203" pitchFamily="34" charset="0"/>
              </a:rPr>
              <a:t>Examples of  Topics Under Each Functional Area - 11</a:t>
            </a:r>
            <a:endParaRPr lang="en-US" sz="36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4207188600"/>
              </p:ext>
            </p:extLst>
          </p:nvPr>
        </p:nvGraphicFramePr>
        <p:xfrm>
          <a:off x="1271846" y="1104710"/>
          <a:ext cx="10000212" cy="4851400"/>
        </p:xfrm>
        <a:graphic>
          <a:graphicData uri="http://schemas.openxmlformats.org/drawingml/2006/table">
            <a:tbl>
              <a:tblPr firstRow="1" bandRow="1">
                <a:tableStyleId>{5C22544A-7EE6-4342-B048-85BDC9FD1C3A}</a:tableStyleId>
              </a:tblPr>
              <a:tblGrid>
                <a:gridCol w="5000106">
                  <a:extLst>
                    <a:ext uri="{9D8B030D-6E8A-4147-A177-3AD203B41FA5}">
                      <a16:colId xmlns="" xmlns:a16="http://schemas.microsoft.com/office/drawing/2014/main" val="20000"/>
                    </a:ext>
                  </a:extLst>
                </a:gridCol>
                <a:gridCol w="5000106">
                  <a:extLst>
                    <a:ext uri="{9D8B030D-6E8A-4147-A177-3AD203B41FA5}">
                      <a16:colId xmlns="" xmlns:a16="http://schemas.microsoft.com/office/drawing/2014/main" val="20001"/>
                    </a:ext>
                  </a:extLst>
                </a:gridCol>
              </a:tblGrid>
              <a:tr h="370840">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 xmlns:a16="http://schemas.microsoft.com/office/drawing/2014/main" val="10000"/>
                  </a:ext>
                </a:extLst>
              </a:tr>
              <a:tr h="370840">
                <a:tc>
                  <a:txBody>
                    <a:bodyPr/>
                    <a:lstStyle/>
                    <a:p>
                      <a:r>
                        <a:rPr lang="en-US" dirty="0">
                          <a:latin typeface="Gill Sans MT" panose="020B0502020104020203" pitchFamily="34" charset="0"/>
                        </a:rPr>
                        <a:t>Quality</a:t>
                      </a:r>
                      <a:r>
                        <a:rPr lang="en-US" baseline="0" dirty="0">
                          <a:latin typeface="Gill Sans MT" panose="020B0502020104020203" pitchFamily="34" charset="0"/>
                        </a:rPr>
                        <a:t> &amp; Pharmacovigilance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Quality </a:t>
                      </a:r>
                      <a:r>
                        <a:rPr lang="en-US" dirty="0" smtClean="0">
                          <a:latin typeface="Gill Sans MT" panose="020B0502020104020203" pitchFamily="34" charset="0"/>
                        </a:rPr>
                        <a:t>assurance </a:t>
                      </a:r>
                      <a:r>
                        <a:rPr lang="en-US" dirty="0">
                          <a:latin typeface="Gill Sans MT" panose="020B0502020104020203" pitchFamily="34" charset="0"/>
                        </a:rPr>
                        <a:t>guidelines or manual</a:t>
                      </a:r>
                    </a:p>
                    <a:p>
                      <a:r>
                        <a:rPr lang="en-US" dirty="0">
                          <a:latin typeface="Gill Sans MT" panose="020B0502020104020203" pitchFamily="34" charset="0"/>
                        </a:rPr>
                        <a:t>Quality</a:t>
                      </a:r>
                      <a:r>
                        <a:rPr lang="en-US" baseline="0" dirty="0">
                          <a:latin typeface="Gill Sans MT" panose="020B0502020104020203" pitchFamily="34" charset="0"/>
                        </a:rPr>
                        <a:t> control testing</a:t>
                      </a:r>
                    </a:p>
                    <a:p>
                      <a:r>
                        <a:rPr lang="en-US" baseline="0" dirty="0">
                          <a:latin typeface="Gill Sans MT" panose="020B0502020104020203" pitchFamily="34" charset="0"/>
                        </a:rPr>
                        <a:t>Pharmacovigilance strategy/guidelines/SOPs</a:t>
                      </a:r>
                    </a:p>
                    <a:p>
                      <a:r>
                        <a:rPr lang="en-US" baseline="0" dirty="0">
                          <a:latin typeface="Gill Sans MT" panose="020B0502020104020203" pitchFamily="34" charset="0"/>
                        </a:rPr>
                        <a:t>Pharmacovigilance data collection</a:t>
                      </a:r>
                      <a:endParaRPr lang="en-US" dirty="0">
                        <a:latin typeface="Gill Sans MT" panose="020B0502020104020203" pitchFamily="34" charset="0"/>
                      </a:endParaRPr>
                    </a:p>
                  </a:txBody>
                  <a:tcPr/>
                </a:tc>
                <a:extLst>
                  <a:ext uri="{0D108BD9-81ED-4DB2-BD59-A6C34878D82A}">
                    <a16:rowId xmlns="" xmlns:a16="http://schemas.microsoft.com/office/drawing/2014/main" val="10001"/>
                  </a:ext>
                </a:extLst>
              </a:tr>
              <a:tr h="370840">
                <a:tc>
                  <a:txBody>
                    <a:bodyPr/>
                    <a:lstStyle/>
                    <a:p>
                      <a:r>
                        <a:rPr lang="en-US" dirty="0">
                          <a:latin typeface="Gill Sans MT" panose="020B0502020104020203" pitchFamily="34" charset="0"/>
                        </a:rPr>
                        <a:t>Forecasting &amp; Supply Planning</a:t>
                      </a:r>
                    </a:p>
                  </a:txBody>
                  <a:tcPr/>
                </a:tc>
                <a:tc>
                  <a:txBody>
                    <a:bodyPr/>
                    <a:lstStyle/>
                    <a:p>
                      <a:r>
                        <a:rPr lang="en-US" dirty="0">
                          <a:latin typeface="Gill Sans MT" panose="020B0502020104020203" pitchFamily="34" charset="0"/>
                        </a:rPr>
                        <a:t>Forecasting-methods,</a:t>
                      </a:r>
                      <a:r>
                        <a:rPr lang="en-US" baseline="0" dirty="0">
                          <a:latin typeface="Gill Sans MT" panose="020B0502020104020203" pitchFamily="34" charset="0"/>
                        </a:rPr>
                        <a:t> use, SOPs</a:t>
                      </a:r>
                    </a:p>
                    <a:p>
                      <a:r>
                        <a:rPr lang="en-US" baseline="0" dirty="0">
                          <a:latin typeface="Gill Sans MT" panose="020B0502020104020203" pitchFamily="34" charset="0"/>
                        </a:rPr>
                        <a:t>Supply </a:t>
                      </a:r>
                      <a:r>
                        <a:rPr lang="en-US" baseline="0" dirty="0" smtClean="0">
                          <a:latin typeface="Gill Sans MT" panose="020B0502020104020203" pitchFamily="34" charset="0"/>
                        </a:rPr>
                        <a:t>planning</a:t>
                      </a:r>
                      <a:endParaRPr lang="en-US" dirty="0">
                        <a:latin typeface="Gill Sans MT" panose="020B0502020104020203" pitchFamily="34" charset="0"/>
                      </a:endParaRPr>
                    </a:p>
                  </a:txBody>
                  <a:tcPr/>
                </a:tc>
                <a:extLst>
                  <a:ext uri="{0D108BD9-81ED-4DB2-BD59-A6C34878D82A}">
                    <a16:rowId xmlns="" xmlns:a16="http://schemas.microsoft.com/office/drawing/2014/main" val="10002"/>
                  </a:ext>
                </a:extLst>
              </a:tr>
              <a:tr h="370840">
                <a:tc>
                  <a:txBody>
                    <a:bodyPr/>
                    <a:lstStyle/>
                    <a:p>
                      <a:r>
                        <a:rPr lang="en-US" dirty="0">
                          <a:latin typeface="Gill Sans MT" panose="020B0502020104020203" pitchFamily="34" charset="0"/>
                        </a:rPr>
                        <a:t>Procurement &amp; Customs Clearance</a:t>
                      </a:r>
                    </a:p>
                  </a:txBody>
                  <a:tcPr/>
                </a:tc>
                <a:tc>
                  <a:txBody>
                    <a:bodyPr/>
                    <a:lstStyle/>
                    <a:p>
                      <a:r>
                        <a:rPr lang="en-US" dirty="0">
                          <a:latin typeface="Gill Sans MT" panose="020B0502020104020203" pitchFamily="34" charset="0"/>
                        </a:rPr>
                        <a:t>Procurement process</a:t>
                      </a:r>
                    </a:p>
                    <a:p>
                      <a:r>
                        <a:rPr lang="en-US" dirty="0">
                          <a:latin typeface="Gill Sans MT" panose="020B0502020104020203" pitchFamily="34" charset="0"/>
                        </a:rPr>
                        <a:t>Decentralized procurement</a:t>
                      </a:r>
                    </a:p>
                    <a:p>
                      <a:r>
                        <a:rPr lang="en-US" dirty="0">
                          <a:latin typeface="Gill Sans MT" panose="020B0502020104020203" pitchFamily="34" charset="0"/>
                        </a:rPr>
                        <a:t>Customs clearance (including</a:t>
                      </a:r>
                      <a:r>
                        <a:rPr lang="en-US" baseline="0" dirty="0">
                          <a:latin typeface="Gill Sans MT" panose="020B0502020104020203" pitchFamily="34" charset="0"/>
                        </a:rPr>
                        <a:t> exemptions)</a:t>
                      </a:r>
                      <a:endParaRPr lang="en-US" dirty="0">
                        <a:latin typeface="Gill Sans MT" panose="020B0502020104020203" pitchFamily="34" charset="0"/>
                      </a:endParaRPr>
                    </a:p>
                  </a:txBody>
                  <a:tcP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Gill Sans MT" panose="020B0502020104020203" pitchFamily="34" charset="0"/>
                        </a:rPr>
                        <a:t>Warehousing &amp; Storage</a:t>
                      </a:r>
                    </a:p>
                  </a:txBody>
                  <a:tcPr/>
                </a:tc>
                <a:tc>
                  <a:txBody>
                    <a:bodyPr/>
                    <a:lstStyle/>
                    <a:p>
                      <a:r>
                        <a:rPr lang="en-US" dirty="0">
                          <a:latin typeface="Gill Sans MT" panose="020B0502020104020203" pitchFamily="34" charset="0"/>
                        </a:rPr>
                        <a:t>Warehousing SOPs</a:t>
                      </a:r>
                    </a:p>
                    <a:p>
                      <a:r>
                        <a:rPr lang="en-US" dirty="0">
                          <a:latin typeface="Gill Sans MT" panose="020B0502020104020203" pitchFamily="34" charset="0"/>
                        </a:rPr>
                        <a:t>Physical review</a:t>
                      </a:r>
                      <a:r>
                        <a:rPr lang="en-US" baseline="0" dirty="0">
                          <a:latin typeface="Gill Sans MT" panose="020B0502020104020203" pitchFamily="34" charset="0"/>
                        </a:rPr>
                        <a:t> of warehouse/storeroom</a:t>
                      </a:r>
                    </a:p>
                    <a:p>
                      <a:r>
                        <a:rPr lang="en-US" baseline="0" dirty="0">
                          <a:latin typeface="Gill Sans MT" panose="020B0502020104020203" pitchFamily="34" charset="0"/>
                        </a:rPr>
                        <a:t>     setup (temperature control, equipment, </a:t>
                      </a:r>
                    </a:p>
                    <a:p>
                      <a:r>
                        <a:rPr lang="en-US" baseline="0" dirty="0">
                          <a:latin typeface="Gill Sans MT" panose="020B0502020104020203" pitchFamily="34" charset="0"/>
                        </a:rPr>
                        <a:t>     security, etc.)</a:t>
                      </a:r>
                    </a:p>
                    <a:p>
                      <a:r>
                        <a:rPr lang="en-US" baseline="0" dirty="0">
                          <a:latin typeface="Gill Sans MT" panose="020B0502020104020203" pitchFamily="34" charset="0"/>
                        </a:rPr>
                        <a:t>Issuing commodities (FEFO/FIFO)</a:t>
                      </a:r>
                    </a:p>
                    <a:p>
                      <a:r>
                        <a:rPr lang="en-US" baseline="0" dirty="0">
                          <a:latin typeface="Gill Sans MT" panose="020B0502020104020203" pitchFamily="34" charset="0"/>
                        </a:rPr>
                        <a:t>Inventory management</a:t>
                      </a:r>
                      <a:endParaRPr lang="en-US" dirty="0">
                        <a:latin typeface="Gill Sans MT" panose="020B0502020104020203" pitchFamily="34" charset="0"/>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593466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283" y="197202"/>
            <a:ext cx="11669917" cy="762000"/>
          </a:xfrm>
        </p:spPr>
        <p:txBody>
          <a:bodyPr>
            <a:noAutofit/>
          </a:bodyPr>
          <a:lstStyle/>
          <a:p>
            <a:pPr algn="ctr">
              <a:defRPr/>
            </a:pPr>
            <a:r>
              <a:rPr lang="en-US" sz="3600" b="1" dirty="0">
                <a:solidFill>
                  <a:srgbClr val="C00000"/>
                </a:solidFill>
                <a:latin typeface="Gill Sans MT" panose="020B0502020104020203" pitchFamily="34" charset="0"/>
              </a:rPr>
              <a:t>Examples of  Topics Under Each Functional Area - 111</a:t>
            </a:r>
            <a:endParaRPr lang="en-US" sz="36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1544399637"/>
              </p:ext>
            </p:extLst>
          </p:nvPr>
        </p:nvGraphicFramePr>
        <p:xfrm>
          <a:off x="1016923" y="1104710"/>
          <a:ext cx="10158154" cy="5521960"/>
        </p:xfrm>
        <a:graphic>
          <a:graphicData uri="http://schemas.openxmlformats.org/drawingml/2006/table">
            <a:tbl>
              <a:tblPr firstRow="1" bandRow="1">
                <a:tableStyleId>{5C22544A-7EE6-4342-B048-85BDC9FD1C3A}</a:tableStyleId>
              </a:tblPr>
              <a:tblGrid>
                <a:gridCol w="5079077">
                  <a:extLst>
                    <a:ext uri="{9D8B030D-6E8A-4147-A177-3AD203B41FA5}">
                      <a16:colId xmlns="" xmlns:a16="http://schemas.microsoft.com/office/drawing/2014/main" val="20000"/>
                    </a:ext>
                  </a:extLst>
                </a:gridCol>
                <a:gridCol w="5079077">
                  <a:extLst>
                    <a:ext uri="{9D8B030D-6E8A-4147-A177-3AD203B41FA5}">
                      <a16:colId xmlns="" xmlns:a16="http://schemas.microsoft.com/office/drawing/2014/main" val="20001"/>
                    </a:ext>
                  </a:extLst>
                </a:gridCol>
              </a:tblGrid>
              <a:tr h="370840">
                <a:tc>
                  <a:txBody>
                    <a:bodyPr/>
                    <a:lstStyle/>
                    <a:p>
                      <a:r>
                        <a:rPr lang="en-US" dirty="0">
                          <a:latin typeface="Gill Sans MT" panose="020B0502020104020203" pitchFamily="34" charset="0"/>
                        </a:rPr>
                        <a:t>Functional</a:t>
                      </a:r>
                      <a:r>
                        <a:rPr lang="en-US" baseline="0" dirty="0">
                          <a:latin typeface="Gill Sans MT" panose="020B0502020104020203" pitchFamily="34" charset="0"/>
                        </a:rPr>
                        <a:t> Module</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Topics</a:t>
                      </a:r>
                    </a:p>
                  </a:txBody>
                  <a:tcPr/>
                </a:tc>
                <a:extLst>
                  <a:ext uri="{0D108BD9-81ED-4DB2-BD59-A6C34878D82A}">
                    <a16:rowId xmlns="" xmlns:a16="http://schemas.microsoft.com/office/drawing/2014/main" val="10000"/>
                  </a:ext>
                </a:extLst>
              </a:tr>
              <a:tr h="370840">
                <a:tc>
                  <a:txBody>
                    <a:bodyPr/>
                    <a:lstStyle/>
                    <a:p>
                      <a:r>
                        <a:rPr lang="en-US" sz="2000" dirty="0">
                          <a:latin typeface="Gill Sans MT" panose="020B0502020104020203" pitchFamily="34" charset="0"/>
                        </a:rPr>
                        <a:t>Distribution</a:t>
                      </a:r>
                    </a:p>
                  </a:txBody>
                  <a:tcPr/>
                </a:tc>
                <a:tc>
                  <a:txBody>
                    <a:bodyPr/>
                    <a:lstStyle/>
                    <a:p>
                      <a:r>
                        <a:rPr lang="en-US" sz="2000" dirty="0">
                          <a:latin typeface="Gill Sans MT" panose="020B0502020104020203" pitchFamily="34" charset="0"/>
                        </a:rPr>
                        <a:t>Distribution policy</a:t>
                      </a:r>
                    </a:p>
                    <a:p>
                      <a:r>
                        <a:rPr lang="en-US" sz="2000" dirty="0">
                          <a:latin typeface="Gill Sans MT" panose="020B0502020104020203" pitchFamily="34" charset="0"/>
                        </a:rPr>
                        <a:t>Distribution plan and schedules</a:t>
                      </a:r>
                    </a:p>
                    <a:p>
                      <a:r>
                        <a:rPr lang="en-US" sz="2000" dirty="0">
                          <a:latin typeface="Gill Sans MT" panose="020B0502020104020203" pitchFamily="34" charset="0"/>
                        </a:rPr>
                        <a:t>Routing plans</a:t>
                      </a:r>
                    </a:p>
                    <a:p>
                      <a:r>
                        <a:rPr lang="en-US" sz="2000" dirty="0">
                          <a:latin typeface="Gill Sans MT" panose="020B0502020104020203" pitchFamily="34" charset="0"/>
                        </a:rPr>
                        <a:t>Distribution fleet</a:t>
                      </a:r>
                    </a:p>
                    <a:p>
                      <a:r>
                        <a:rPr lang="en-US" sz="2000" dirty="0">
                          <a:latin typeface="Gill Sans MT" panose="020B0502020104020203" pitchFamily="34" charset="0"/>
                        </a:rPr>
                        <a:t>Distribution costs</a:t>
                      </a:r>
                    </a:p>
                    <a:p>
                      <a:r>
                        <a:rPr lang="en-US" sz="2000" dirty="0">
                          <a:latin typeface="Gill Sans MT" panose="020B0502020104020203" pitchFamily="34" charset="0"/>
                        </a:rPr>
                        <a:t>Security</a:t>
                      </a:r>
                      <a:r>
                        <a:rPr lang="en-US" sz="2000" baseline="0" dirty="0">
                          <a:latin typeface="Gill Sans MT" panose="020B0502020104020203" pitchFamily="34" charset="0"/>
                        </a:rPr>
                        <a:t> and tracking</a:t>
                      </a:r>
                      <a:r>
                        <a:rPr lang="en-US" sz="2000" dirty="0">
                          <a:latin typeface="Gill Sans MT" panose="020B0502020104020203" pitchFamily="34" charset="0"/>
                        </a:rPr>
                        <a:t> during</a:t>
                      </a:r>
                      <a:r>
                        <a:rPr lang="en-US" sz="2000" baseline="0" dirty="0">
                          <a:latin typeface="Gill Sans MT" panose="020B0502020104020203" pitchFamily="34" charset="0"/>
                        </a:rPr>
                        <a:t> transport</a:t>
                      </a:r>
                      <a:endParaRPr lang="en-US" sz="2000" dirty="0">
                        <a:latin typeface="Gill Sans MT" panose="020B0502020104020203" pitchFamily="34" charset="0"/>
                      </a:endParaRPr>
                    </a:p>
                    <a:p>
                      <a:endParaRPr lang="en-US" sz="2000" dirty="0">
                        <a:latin typeface="Gill Sans MT" panose="020B0502020104020203" pitchFamily="34" charset="0"/>
                      </a:endParaRPr>
                    </a:p>
                  </a:txBody>
                  <a:tcPr/>
                </a:tc>
                <a:extLst>
                  <a:ext uri="{0D108BD9-81ED-4DB2-BD59-A6C34878D82A}">
                    <a16:rowId xmlns="" xmlns:a16="http://schemas.microsoft.com/office/drawing/2014/main" val="10001"/>
                  </a:ext>
                </a:extLst>
              </a:tr>
              <a:tr h="877835">
                <a:tc>
                  <a:txBody>
                    <a:bodyPr/>
                    <a:lstStyle/>
                    <a:p>
                      <a:r>
                        <a:rPr lang="en-US" sz="2000" dirty="0">
                          <a:latin typeface="Gill Sans MT" panose="020B0502020104020203" pitchFamily="34" charset="0"/>
                        </a:rPr>
                        <a:t>LMIS</a:t>
                      </a:r>
                    </a:p>
                  </a:txBody>
                  <a:tcPr/>
                </a:tc>
                <a:tc>
                  <a:txBody>
                    <a:bodyPr/>
                    <a:lstStyle/>
                    <a:p>
                      <a:r>
                        <a:rPr lang="en-US" sz="2000" dirty="0">
                          <a:latin typeface="Gill Sans MT" panose="020B0502020104020203" pitchFamily="34" charset="0"/>
                        </a:rPr>
                        <a:t>Paper and/or</a:t>
                      </a:r>
                      <a:r>
                        <a:rPr lang="en-US" sz="2000" baseline="0" dirty="0">
                          <a:latin typeface="Gill Sans MT" panose="020B0502020104020203" pitchFamily="34" charset="0"/>
                        </a:rPr>
                        <a:t> electronic LMIS</a:t>
                      </a:r>
                    </a:p>
                    <a:p>
                      <a:r>
                        <a:rPr lang="en-US" sz="2000" baseline="0" dirty="0">
                          <a:latin typeface="Gill Sans MT" panose="020B0502020104020203" pitchFamily="34" charset="0"/>
                        </a:rPr>
                        <a:t>Challenges with using the LMIS/</a:t>
                      </a:r>
                      <a:r>
                        <a:rPr lang="en-US" sz="2000" baseline="0" dirty="0" err="1">
                          <a:latin typeface="Gill Sans MT" panose="020B0502020104020203" pitchFamily="34" charset="0"/>
                        </a:rPr>
                        <a:t>eLMIS</a:t>
                      </a:r>
                      <a:endParaRPr lang="en-US" sz="2000" baseline="0" dirty="0">
                        <a:latin typeface="Gill Sans MT" panose="020B0502020104020203" pitchFamily="34" charset="0"/>
                      </a:endParaRPr>
                    </a:p>
                    <a:p>
                      <a:r>
                        <a:rPr lang="en-US" sz="2000" baseline="0" dirty="0">
                          <a:latin typeface="Gill Sans MT" panose="020B0502020104020203" pitchFamily="34" charset="0"/>
                        </a:rPr>
                        <a:t>SOPs</a:t>
                      </a:r>
                    </a:p>
                    <a:p>
                      <a:r>
                        <a:rPr lang="en-US" sz="2000" baseline="0" dirty="0">
                          <a:latin typeface="Gill Sans MT" panose="020B0502020104020203" pitchFamily="34" charset="0"/>
                        </a:rPr>
                        <a:t>Data quality assessments (DQAs)</a:t>
                      </a:r>
                    </a:p>
                    <a:p>
                      <a:endParaRPr lang="en-US" sz="2000" baseline="0" dirty="0">
                        <a:latin typeface="Gill Sans MT" panose="020B0502020104020203" pitchFamily="34" charset="0"/>
                      </a:endParaRPr>
                    </a:p>
                  </a:txBody>
                  <a:tcPr/>
                </a:tc>
                <a:extLst>
                  <a:ext uri="{0D108BD9-81ED-4DB2-BD59-A6C34878D82A}">
                    <a16:rowId xmlns="" xmlns:a16="http://schemas.microsoft.com/office/drawing/2014/main" val="10002"/>
                  </a:ext>
                </a:extLst>
              </a:tr>
              <a:tr h="370840">
                <a:tc>
                  <a:txBody>
                    <a:bodyPr/>
                    <a:lstStyle/>
                    <a:p>
                      <a:r>
                        <a:rPr lang="en-US" sz="2000" dirty="0">
                          <a:latin typeface="Gill Sans MT" panose="020B0502020104020203" pitchFamily="34" charset="0"/>
                        </a:rPr>
                        <a:t>Waste Management</a:t>
                      </a:r>
                    </a:p>
                  </a:txBody>
                  <a:tcPr/>
                </a:tc>
                <a:tc>
                  <a:txBody>
                    <a:bodyPr/>
                    <a:lstStyle/>
                    <a:p>
                      <a:r>
                        <a:rPr lang="en-US" sz="2000" dirty="0">
                          <a:latin typeface="Gill Sans MT" panose="020B0502020104020203" pitchFamily="34" charset="0"/>
                        </a:rPr>
                        <a:t>Waste management and disposal regulations</a:t>
                      </a:r>
                    </a:p>
                    <a:p>
                      <a:r>
                        <a:rPr lang="en-US" sz="2000" dirty="0">
                          <a:latin typeface="Gill Sans MT" panose="020B0502020104020203" pitchFamily="34" charset="0"/>
                        </a:rPr>
                        <a:t>Guidelines</a:t>
                      </a:r>
                      <a:r>
                        <a:rPr lang="en-US" sz="2000" baseline="0" dirty="0">
                          <a:latin typeface="Gill Sans MT" panose="020B0502020104020203" pitchFamily="34" charset="0"/>
                        </a:rPr>
                        <a:t> and SOPs</a:t>
                      </a:r>
                    </a:p>
                    <a:p>
                      <a:r>
                        <a:rPr lang="en-US" sz="2000" baseline="0" dirty="0">
                          <a:latin typeface="Gill Sans MT" panose="020B0502020104020203" pitchFamily="34" charset="0"/>
                        </a:rPr>
                        <a:t>Storage and disposal</a:t>
                      </a:r>
                    </a:p>
                    <a:p>
                      <a:endParaRPr lang="en-US" sz="2000" dirty="0">
                        <a:latin typeface="Gill Sans MT" panose="020B0502020104020203" pitchFamily="34" charset="0"/>
                      </a:endParaRP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716855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25513" y="197202"/>
            <a:ext cx="11271564" cy="762000"/>
          </a:xfrm>
        </p:spPr>
        <p:txBody>
          <a:bodyPr>
            <a:noAutofit/>
          </a:bodyPr>
          <a:lstStyle/>
          <a:p>
            <a:pPr algn="ctr">
              <a:defRPr/>
            </a:pPr>
            <a:r>
              <a:rPr lang="en-US" sz="3600" b="1" dirty="0">
                <a:solidFill>
                  <a:srgbClr val="C00000"/>
                </a:solidFill>
                <a:latin typeface="Gill Sans MT" panose="020B0502020104020203" pitchFamily="34" charset="0"/>
              </a:rPr>
              <a:t>Cross-Cutting Topics Under Each Functional Area</a:t>
            </a:r>
            <a:endParaRPr lang="en-US" sz="3600" b="1" strike="sngStrike" dirty="0">
              <a:solidFill>
                <a:srgbClr val="C00000"/>
              </a:solidFill>
              <a:latin typeface="Gill Sans MT" panose="020B0502020104020203" pitchFamily="34" charset="0"/>
            </a:endParaRPr>
          </a:p>
        </p:txBody>
      </p:sp>
      <p:sp>
        <p:nvSpPr>
          <p:cNvPr id="2" name="TextBox 1"/>
          <p:cNvSpPr txBox="1"/>
          <p:nvPr/>
        </p:nvSpPr>
        <p:spPr>
          <a:xfrm>
            <a:off x="1537855" y="1318439"/>
            <a:ext cx="9626332" cy="4401205"/>
          </a:xfrm>
          <a:prstGeom prst="rect">
            <a:avLst/>
          </a:prstGeom>
          <a:noFill/>
        </p:spPr>
        <p:txBody>
          <a:bodyPr wrap="square" rtlCol="0">
            <a:spAutoFit/>
          </a:bodyPr>
          <a:lstStyle/>
          <a:p>
            <a:pPr marL="342900" indent="-342900">
              <a:buSzPct val="100000"/>
              <a:buFont typeface="Wingdings" panose="05000000000000000000" pitchFamily="2" charset="2"/>
              <a:buChar char="q"/>
            </a:pPr>
            <a:r>
              <a:rPr lang="en-US" sz="2800" dirty="0">
                <a:latin typeface="Gill Sans MT" panose="020B0502020104020203" pitchFamily="34" charset="0"/>
              </a:rPr>
              <a:t>Resources for the activities</a:t>
            </a:r>
          </a:p>
          <a:p>
            <a:pPr marL="800100" lvl="1" indent="-342900">
              <a:buFont typeface="Wingdings" panose="05000000000000000000" pitchFamily="2" charset="2"/>
              <a:buChar char="§"/>
            </a:pPr>
            <a:r>
              <a:rPr lang="en-US" sz="2800" dirty="0">
                <a:latin typeface="Gill Sans MT" panose="020B0502020104020203" pitchFamily="34" charset="0"/>
              </a:rPr>
              <a:t>Government vs. non-government</a:t>
            </a:r>
          </a:p>
          <a:p>
            <a:pPr lvl="1"/>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Lead for the activities</a:t>
            </a:r>
          </a:p>
          <a:p>
            <a:pPr marL="800100" lvl="1" indent="-342900">
              <a:buFont typeface="Wingdings" panose="05000000000000000000" pitchFamily="2" charset="2"/>
              <a:buChar char="§"/>
            </a:pPr>
            <a:r>
              <a:rPr lang="en-US" sz="2800" dirty="0">
                <a:latin typeface="Gill Sans MT" panose="020B0502020104020203" pitchFamily="34" charset="0"/>
              </a:rPr>
              <a:t>Government vs. non-government</a:t>
            </a:r>
          </a:p>
          <a:p>
            <a:pPr lvl="1"/>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Funding gaps</a:t>
            </a:r>
          </a:p>
          <a:p>
            <a:endParaRPr lang="en-US" sz="2800" dirty="0">
              <a:latin typeface="Gill Sans MT" panose="020B0502020104020203" pitchFamily="34" charset="0"/>
            </a:endParaRPr>
          </a:p>
          <a:p>
            <a:pPr marL="342900" indent="-342900">
              <a:buFont typeface="Wingdings" panose="05000000000000000000" pitchFamily="2" charset="2"/>
              <a:buChar char="q"/>
            </a:pPr>
            <a:r>
              <a:rPr lang="en-US" sz="2800" dirty="0">
                <a:latin typeface="Gill Sans MT" panose="020B0502020104020203" pitchFamily="34" charset="0"/>
              </a:rPr>
              <a:t>Regular monitoring </a:t>
            </a:r>
          </a:p>
          <a:p>
            <a:pPr marL="800100" lvl="1" indent="-342900">
              <a:buFont typeface="Wingdings" panose="05000000000000000000" pitchFamily="2" charset="2"/>
              <a:buChar char="§"/>
            </a:pPr>
            <a:r>
              <a:rPr lang="en-US" sz="2800" dirty="0">
                <a:latin typeface="Gill Sans MT" panose="020B0502020104020203" pitchFamily="34" charset="0"/>
              </a:rPr>
              <a:t>Tracking of indicators in the functional area</a:t>
            </a:r>
          </a:p>
        </p:txBody>
      </p:sp>
    </p:spTree>
    <p:extLst>
      <p:ext uri="{BB962C8B-B14F-4D97-AF65-F5344CB8AC3E}">
        <p14:creationId xmlns:p14="http://schemas.microsoft.com/office/powerpoint/2010/main" val="39810492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105787" y="197202"/>
            <a:ext cx="10058400" cy="762000"/>
          </a:xfrm>
        </p:spPr>
        <p:txBody>
          <a:bodyPr>
            <a:noAutofit/>
          </a:bodyPr>
          <a:lstStyle/>
          <a:p>
            <a:pPr algn="ctr">
              <a:defRPr/>
            </a:pPr>
            <a:r>
              <a:rPr lang="en-US" sz="3600" b="1" dirty="0" smtClean="0">
                <a:solidFill>
                  <a:srgbClr val="C00000"/>
                </a:solidFill>
                <a:latin typeface="Gill Sans MT" panose="020B0502020104020203" pitchFamily="34" charset="0"/>
              </a:rPr>
              <a:t>Types of Questions</a:t>
            </a:r>
            <a:endParaRPr lang="en-US" sz="3600" b="1" strike="sngStrike" dirty="0">
              <a:solidFill>
                <a:srgbClr val="C00000"/>
              </a:solidFill>
              <a:latin typeface="Gill Sans MT" panose="020B0502020104020203" pitchFamily="34" charset="0"/>
            </a:endParaRPr>
          </a:p>
        </p:txBody>
      </p:sp>
      <p:sp>
        <p:nvSpPr>
          <p:cNvPr id="2" name="TextBox 1"/>
          <p:cNvSpPr txBox="1"/>
          <p:nvPr/>
        </p:nvSpPr>
        <p:spPr>
          <a:xfrm>
            <a:off x="1537855" y="1481402"/>
            <a:ext cx="9626332" cy="2246769"/>
          </a:xfrm>
          <a:prstGeom prst="rect">
            <a:avLst/>
          </a:prstGeom>
          <a:noFill/>
        </p:spPr>
        <p:txBody>
          <a:bodyPr wrap="square" rtlCol="0">
            <a:spAutoFit/>
          </a:bodyPr>
          <a:lstStyle/>
          <a:p>
            <a:pPr marL="457200" indent="-457200">
              <a:buSzPct val="100000"/>
              <a:buFont typeface="Wingdings" panose="05000000000000000000" pitchFamily="2" charset="2"/>
              <a:buChar char="v"/>
            </a:pPr>
            <a:r>
              <a:rPr lang="en-US" sz="2800" dirty="0" smtClean="0">
                <a:latin typeface="Gill Sans MT" panose="020B0502020104020203" pitchFamily="34" charset="0"/>
              </a:rPr>
              <a:t>Most questions are </a:t>
            </a:r>
            <a:r>
              <a:rPr lang="en-US" sz="2800" dirty="0" smtClean="0">
                <a:latin typeface="Gill Sans MT" panose="020B0502020104020203" pitchFamily="34" charset="0"/>
              </a:rPr>
              <a:t>scored</a:t>
            </a:r>
          </a:p>
          <a:p>
            <a:pPr>
              <a:buSzPct val="100000"/>
            </a:pPr>
            <a:endParaRPr lang="en-US" sz="2800" dirty="0" smtClean="0">
              <a:latin typeface="Gill Sans MT" panose="020B0502020104020203" pitchFamily="34" charset="0"/>
            </a:endParaRPr>
          </a:p>
          <a:p>
            <a:pPr marL="457200" indent="-457200">
              <a:buSzPct val="100000"/>
              <a:buFont typeface="Wingdings" panose="05000000000000000000" pitchFamily="2" charset="2"/>
              <a:buChar char="v"/>
            </a:pPr>
            <a:r>
              <a:rPr lang="en-US" sz="2800" dirty="0" smtClean="0">
                <a:latin typeface="Gill Sans MT" panose="020B0502020104020203" pitchFamily="34" charset="0"/>
              </a:rPr>
              <a:t>Some descriptive </a:t>
            </a:r>
            <a:r>
              <a:rPr lang="en-US" sz="2800" dirty="0" smtClean="0">
                <a:latin typeface="Gill Sans MT" panose="020B0502020104020203" pitchFamily="34" charset="0"/>
              </a:rPr>
              <a:t>questions</a:t>
            </a:r>
          </a:p>
          <a:p>
            <a:pPr lvl="1">
              <a:buSzPct val="100000"/>
            </a:pPr>
            <a:r>
              <a:rPr lang="en-US" sz="2800" dirty="0" smtClean="0">
                <a:latin typeface="Gill Sans MT" panose="020B0502020104020203" pitchFamily="34" charset="0"/>
              </a:rPr>
              <a:t>-Not scored</a:t>
            </a:r>
          </a:p>
          <a:p>
            <a:pPr lvl="1">
              <a:buSzPct val="100000"/>
            </a:pPr>
            <a:r>
              <a:rPr lang="en-US" sz="2800" dirty="0" smtClean="0">
                <a:latin typeface="Gill Sans MT" panose="020B0502020104020203" pitchFamily="34" charset="0"/>
              </a:rPr>
              <a:t>-Provide contextual information for writing the report</a:t>
            </a:r>
            <a:endParaRPr lang="en-US" sz="2800" dirty="0">
              <a:latin typeface="Gill Sans MT" panose="020B0502020104020203" pitchFamily="34" charset="0"/>
            </a:endParaRPr>
          </a:p>
        </p:txBody>
      </p:sp>
    </p:spTree>
    <p:extLst>
      <p:ext uri="{BB962C8B-B14F-4D97-AF65-F5344CB8AC3E}">
        <p14:creationId xmlns:p14="http://schemas.microsoft.com/office/powerpoint/2010/main" val="6369313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b="1" dirty="0" smtClean="0">
                <a:solidFill>
                  <a:srgbClr val="C00000"/>
                </a:solidFill>
                <a:latin typeface="Gill Sans MT" panose="020B0502020104020203" pitchFamily="34" charset="0"/>
              </a:rPr>
              <a:t>Reminder: Category </a:t>
            </a:r>
            <a:r>
              <a:rPr lang="en-US" sz="3600" b="1" dirty="0">
                <a:solidFill>
                  <a:srgbClr val="C00000"/>
                </a:solidFill>
                <a:latin typeface="Gill Sans MT" panose="020B0502020104020203" pitchFamily="34" charset="0"/>
              </a:rPr>
              <a:t>weights</a:t>
            </a:r>
          </a:p>
        </p:txBody>
      </p:sp>
      <p:sp>
        <p:nvSpPr>
          <p:cNvPr id="6" name="Content Placeholder 5">
            <a:extLst>
              <a:ext uri="{FF2B5EF4-FFF2-40B4-BE49-F238E27FC236}">
                <a16:creationId xmlns="" xmlns:a16="http://schemas.microsoft.com/office/drawing/2014/main" id="{9730232C-7AD8-40F6-9E82-37C916D8EE50}"/>
              </a:ext>
            </a:extLst>
          </p:cNvPr>
          <p:cNvSpPr>
            <a:spLocks noGrp="1"/>
          </p:cNvSpPr>
          <p:nvPr>
            <p:ph idx="1"/>
          </p:nvPr>
        </p:nvSpPr>
        <p:spPr/>
        <p:txBody>
          <a:bodyPr/>
          <a:lstStyle/>
          <a:p>
            <a:endParaRPr lang="en-US" dirty="0"/>
          </a:p>
        </p:txBody>
      </p:sp>
      <p:graphicFrame>
        <p:nvGraphicFramePr>
          <p:cNvPr id="5" name="Table 4"/>
          <p:cNvGraphicFramePr>
            <a:graphicFrameLocks noGrp="1"/>
          </p:cNvGraphicFramePr>
          <p:nvPr>
            <p:extLst/>
          </p:nvPr>
        </p:nvGraphicFramePr>
        <p:xfrm>
          <a:off x="955650" y="1715553"/>
          <a:ext cx="10381492" cy="4233225"/>
        </p:xfrm>
        <a:graphic>
          <a:graphicData uri="http://schemas.openxmlformats.org/drawingml/2006/table">
            <a:tbl>
              <a:tblPr firstRow="1" firstCol="1" bandRow="1">
                <a:tableStyleId>{5C22544A-7EE6-4342-B048-85BDC9FD1C3A}</a:tableStyleId>
              </a:tblPr>
              <a:tblGrid>
                <a:gridCol w="5190746">
                  <a:extLst>
                    <a:ext uri="{9D8B030D-6E8A-4147-A177-3AD203B41FA5}">
                      <a16:colId xmlns="" xmlns:a16="http://schemas.microsoft.com/office/drawing/2014/main" val="20000"/>
                    </a:ext>
                  </a:extLst>
                </a:gridCol>
                <a:gridCol w="5190746">
                  <a:extLst>
                    <a:ext uri="{9D8B030D-6E8A-4147-A177-3AD203B41FA5}">
                      <a16:colId xmlns="" xmlns:a16="http://schemas.microsoft.com/office/drawing/2014/main" val="20001"/>
                    </a:ext>
                  </a:extLst>
                </a:gridCol>
              </a:tblGrid>
              <a:tr h="1238855">
                <a:tc>
                  <a:txBody>
                    <a:bodyPr/>
                    <a:lstStyle/>
                    <a:p>
                      <a:pPr marL="0" marR="0">
                        <a:lnSpc>
                          <a:spcPct val="115000"/>
                        </a:lnSpc>
                        <a:spcBef>
                          <a:spcPts val="0"/>
                        </a:spcBef>
                        <a:spcAft>
                          <a:spcPts val="0"/>
                        </a:spcAft>
                      </a:pPr>
                      <a:r>
                        <a:rPr lang="en-US" sz="2600" dirty="0">
                          <a:effectLst/>
                          <a:latin typeface="Gill Sans MT" panose="020B0502020104020203" pitchFamily="34" charset="0"/>
                        </a:rPr>
                        <a:t>Category Name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nSpc>
                          <a:spcPct val="115000"/>
                        </a:lnSpc>
                        <a:spcBef>
                          <a:spcPts val="0"/>
                        </a:spcBef>
                        <a:spcAft>
                          <a:spcPts val="0"/>
                        </a:spcAft>
                      </a:pPr>
                      <a:r>
                        <a:rPr lang="en-US" sz="2600" dirty="0">
                          <a:effectLst/>
                          <a:latin typeface="Gill Sans MT" panose="020B0502020104020203" pitchFamily="34" charset="0"/>
                        </a:rPr>
                        <a:t>Proportion of the total score for a module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extLst>
                  <a:ext uri="{0D108BD9-81ED-4DB2-BD59-A6C34878D82A}">
                    <a16:rowId xmlns="" xmlns:a16="http://schemas.microsoft.com/office/drawing/2014/main" val="10000"/>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Basic</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1"/>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Intermediate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30%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2"/>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Advanced</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15%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3"/>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State of the Art</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4"/>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Descriptive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 xmlns:a16="http://schemas.microsoft.com/office/drawing/2014/main" val="10005"/>
                  </a:ext>
                </a:extLst>
              </a:tr>
            </a:tbl>
          </a:graphicData>
        </a:graphic>
      </p:graphicFrame>
    </p:spTree>
    <p:extLst>
      <p:ext uri="{BB962C8B-B14F-4D97-AF65-F5344CB8AC3E}">
        <p14:creationId xmlns:p14="http://schemas.microsoft.com/office/powerpoint/2010/main" val="2536270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SM mtg white bkgd">
  <a:themeElements>
    <a:clrScheme name="from USAID slide">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15C212D3-B254-4AED-9A2E-D77BAF038C68}"/>
</file>

<file path=customXml/itemProps2.xml><?xml version="1.0" encoding="utf-8"?>
<ds:datastoreItem xmlns:ds="http://schemas.openxmlformats.org/officeDocument/2006/customXml" ds:itemID="{6E9AB636-566C-421B-85DD-9C6F885FAB4A}"/>
</file>

<file path=customXml/itemProps3.xml><?xml version="1.0" encoding="utf-8"?>
<ds:datastoreItem xmlns:ds="http://schemas.openxmlformats.org/officeDocument/2006/customXml" ds:itemID="{5D80633F-F256-4713-B248-00BBDC2AF4EA}"/>
</file>

<file path=customXml/itemProps4.xml><?xml version="1.0" encoding="utf-8"?>
<ds:datastoreItem xmlns:ds="http://schemas.openxmlformats.org/officeDocument/2006/customXml" ds:itemID="{24192A56-C786-4FF5-A746-F7E0062C1248}"/>
</file>

<file path=docProps/app.xml><?xml version="1.0" encoding="utf-8"?>
<Properties xmlns="http://schemas.openxmlformats.org/officeDocument/2006/extended-properties" xmlns:vt="http://schemas.openxmlformats.org/officeDocument/2006/docPropsVTypes">
  <TotalTime>3405</TotalTime>
  <Words>869</Words>
  <Application>Microsoft Office PowerPoint</Application>
  <PresentationFormat>Custom</PresentationFormat>
  <Paragraphs>148</Paragraphs>
  <Slides>11</Slides>
  <Notes>11</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11</vt:i4>
      </vt:variant>
    </vt:vector>
  </HeadingPairs>
  <TitlesOfParts>
    <vt:vector size="14" baseType="lpstr">
      <vt:lpstr>Office Theme</vt:lpstr>
      <vt:lpstr>PSM mtg white bkgd</vt:lpstr>
      <vt:lpstr>Worksheet</vt:lpstr>
      <vt:lpstr>PowerPoint Presentation</vt:lpstr>
      <vt:lpstr>Capability Maturity Model (CMM) Overview</vt:lpstr>
      <vt:lpstr>PowerPoint Presentation</vt:lpstr>
      <vt:lpstr>Examples of  Topics Under Each Functional Area -1</vt:lpstr>
      <vt:lpstr>Examples of  Topics Under Each Functional Area - 11</vt:lpstr>
      <vt:lpstr>Examples of  Topics Under Each Functional Area - 111</vt:lpstr>
      <vt:lpstr>Cross-Cutting Topics Under Each Functional Area</vt:lpstr>
      <vt:lpstr>Types of Questions</vt:lpstr>
      <vt:lpstr>Reminder: Category weights</vt:lpstr>
      <vt:lpstr>Example: NSCA 2.0 CMM Findings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Hershey, Christine (GH/HIDN/MAL)</cp:lastModifiedBy>
  <cp:revision>155</cp:revision>
  <dcterms:created xsi:type="dcterms:W3CDTF">2018-03-22T13:22:45Z</dcterms:created>
  <dcterms:modified xsi:type="dcterms:W3CDTF">2019-11-07T00:28:05Z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