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1.xml" ContentType="application/vnd.openxmlformats-officedocument.presentationml.comment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5"/>
  </p:sldMasterIdLst>
  <p:notesMasterIdLst>
    <p:notesMasterId r:id="rId21"/>
  </p:notesMasterIdLst>
  <p:sldIdLst>
    <p:sldId id="369" r:id="rId6"/>
    <p:sldId id="370" r:id="rId7"/>
    <p:sldId id="373" r:id="rId8"/>
    <p:sldId id="374" r:id="rId9"/>
    <p:sldId id="372" r:id="rId10"/>
    <p:sldId id="375" r:id="rId11"/>
    <p:sldId id="382" r:id="rId12"/>
    <p:sldId id="377" r:id="rId13"/>
    <p:sldId id="380" r:id="rId14"/>
    <p:sldId id="379" r:id="rId15"/>
    <p:sldId id="378" r:id="rId16"/>
    <p:sldId id="383" r:id="rId17"/>
    <p:sldId id="371" r:id="rId18"/>
    <p:sldId id="381" r:id="rId19"/>
    <p:sldId id="376"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37FC74-7429-4CC1-B036-DD3A686008C0}" v="2" dt="2019-11-05T22:42:53.4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2138" autoAdjust="0"/>
  </p:normalViewPr>
  <p:slideViewPr>
    <p:cSldViewPr snapToGrid="0">
      <p:cViewPr varScale="1">
        <p:scale>
          <a:sx n="78" d="100"/>
          <a:sy n="78" d="100"/>
        </p:scale>
        <p:origin x="852" y="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Bosco" userId="caa8b960-9e1e-416f-bbcc-6734ec0d52c2" providerId="ADAL" clId="{CE37FC74-7429-4CC1-B036-DD3A686008C0}"/>
    <pc:docChg chg="modSld">
      <pc:chgData name="Laura Bosco" userId="caa8b960-9e1e-416f-bbcc-6734ec0d52c2" providerId="ADAL" clId="{CE37FC74-7429-4CC1-B036-DD3A686008C0}" dt="2019-11-05T22:43:23.993" v="30" actId="20577"/>
      <pc:docMkLst>
        <pc:docMk/>
      </pc:docMkLst>
      <pc:sldChg chg="modNotesTx">
        <pc:chgData name="Laura Bosco" userId="caa8b960-9e1e-416f-bbcc-6734ec0d52c2" providerId="ADAL" clId="{CE37FC74-7429-4CC1-B036-DD3A686008C0}" dt="2019-11-05T22:43:17.918" v="28" actId="6549"/>
        <pc:sldMkLst>
          <pc:docMk/>
          <pc:sldMk cId="3011604146" sldId="372"/>
        </pc:sldMkLst>
      </pc:sldChg>
      <pc:sldChg chg="modAnim">
        <pc:chgData name="Laura Bosco" userId="caa8b960-9e1e-416f-bbcc-6734ec0d52c2" providerId="ADAL" clId="{CE37FC74-7429-4CC1-B036-DD3A686008C0}" dt="2019-11-05T22:40:26.072" v="0"/>
        <pc:sldMkLst>
          <pc:docMk/>
          <pc:sldMk cId="849026799" sldId="374"/>
        </pc:sldMkLst>
      </pc:sldChg>
      <pc:sldChg chg="modNotesTx">
        <pc:chgData name="Laura Bosco" userId="caa8b960-9e1e-416f-bbcc-6734ec0d52c2" providerId="ADAL" clId="{CE37FC74-7429-4CC1-B036-DD3A686008C0}" dt="2019-11-05T22:43:23.993" v="30" actId="20577"/>
        <pc:sldMkLst>
          <pc:docMk/>
          <pc:sldMk cId="3548577641" sldId="375"/>
        </pc:sldMkLst>
      </pc:sldChg>
      <pc:sldChg chg="modSp">
        <pc:chgData name="Laura Bosco" userId="caa8b960-9e1e-416f-bbcc-6734ec0d52c2" providerId="ADAL" clId="{CE37FC74-7429-4CC1-B036-DD3A686008C0}" dt="2019-11-05T22:41:12.081" v="5" actId="108"/>
        <pc:sldMkLst>
          <pc:docMk/>
          <pc:sldMk cId="167502377" sldId="376"/>
        </pc:sldMkLst>
        <pc:spChg chg="mod">
          <ac:chgData name="Laura Bosco" userId="caa8b960-9e1e-416f-bbcc-6734ec0d52c2" providerId="ADAL" clId="{CE37FC74-7429-4CC1-B036-DD3A686008C0}" dt="2019-11-05T22:41:12.081" v="5" actId="108"/>
          <ac:spMkLst>
            <pc:docMk/>
            <pc:sldMk cId="167502377" sldId="376"/>
            <ac:spMk id="4" creationId="{59DBBAC1-F83F-4BF9-B1DD-EE0CF43A3E26}"/>
          </ac:spMkLst>
        </pc:spChg>
      </pc:sldChg>
      <pc:sldChg chg="modSp">
        <pc:chgData name="Laura Bosco" userId="caa8b960-9e1e-416f-bbcc-6734ec0d52c2" providerId="ADAL" clId="{CE37FC74-7429-4CC1-B036-DD3A686008C0}" dt="2019-11-05T22:40:59.345" v="3" actId="108"/>
        <pc:sldMkLst>
          <pc:docMk/>
          <pc:sldMk cId="100182747" sldId="379"/>
        </pc:sldMkLst>
        <pc:spChg chg="mod">
          <ac:chgData name="Laura Bosco" userId="caa8b960-9e1e-416f-bbcc-6734ec0d52c2" providerId="ADAL" clId="{CE37FC74-7429-4CC1-B036-DD3A686008C0}" dt="2019-11-05T22:40:59.345" v="3" actId="108"/>
          <ac:spMkLst>
            <pc:docMk/>
            <pc:sldMk cId="100182747" sldId="379"/>
            <ac:spMk id="4" creationId="{F18AFD6D-7CB3-4FEE-A214-2C0AE5ADA7DC}"/>
          </ac:spMkLst>
        </pc:spChg>
      </pc:sldChg>
      <pc:sldChg chg="modSp">
        <pc:chgData name="Laura Bosco" userId="caa8b960-9e1e-416f-bbcc-6734ec0d52c2" providerId="ADAL" clId="{CE37FC74-7429-4CC1-B036-DD3A686008C0}" dt="2019-11-05T22:40:45.984" v="1" actId="108"/>
        <pc:sldMkLst>
          <pc:docMk/>
          <pc:sldMk cId="2364479268" sldId="382"/>
        </pc:sldMkLst>
        <pc:spChg chg="mod">
          <ac:chgData name="Laura Bosco" userId="caa8b960-9e1e-416f-bbcc-6734ec0d52c2" providerId="ADAL" clId="{CE37FC74-7429-4CC1-B036-DD3A686008C0}" dt="2019-11-05T22:40:45.984" v="1" actId="108"/>
          <ac:spMkLst>
            <pc:docMk/>
            <pc:sldMk cId="2364479268" sldId="382"/>
            <ac:spMk id="4" creationId="{3FFF17EE-E515-4951-AF2B-B2C96A6C69A5}"/>
          </ac:spMkLst>
        </pc:spChg>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xmlns:p15="http://schemas.microsoft.com/office/powerpoint/2012/main"/>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11/5/2019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a:extLst>
              <a:ext uri="{FF2B5EF4-FFF2-40B4-BE49-F238E27FC236}">
                <a16:creationId xmlns:a16="http://schemas.microsoft.com/office/drawing/2014/main" id="{73660824-2661-4AAF-83E9-9A05F9C7C241}"/>
              </a:ext>
            </a:extLst>
          </p:cNvPr>
          <p:cNvSpPr>
            <a:spLocks noGrp="1" noRot="1" noChangeAspect="1" noChangeArrowheads="1" noTextEdit="1"/>
          </p:cNvSpPr>
          <p:nvPr>
            <p:ph type="sldImg"/>
          </p:nvPr>
        </p:nvSpPr>
        <p:spPr>
          <a:ln/>
        </p:spPr>
      </p:sp>
      <p:sp>
        <p:nvSpPr>
          <p:cNvPr id="92163" name="Notes Placeholder 2">
            <a:extLst>
              <a:ext uri="{FF2B5EF4-FFF2-40B4-BE49-F238E27FC236}">
                <a16:creationId xmlns:a16="http://schemas.microsoft.com/office/drawing/2014/main" id="{DF39C8AC-AC7A-4338-8D33-F12FC7942217}"/>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92164" name="Slide Number Placeholder 3">
            <a:extLst>
              <a:ext uri="{FF2B5EF4-FFF2-40B4-BE49-F238E27FC236}">
                <a16:creationId xmlns:a16="http://schemas.microsoft.com/office/drawing/2014/main" id="{ED019E65-EDAC-4E58-940A-D794522AB9A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11A7E096-2942-4028-8416-D28F9EB3351E}"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9099370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Flip to this slide </a:t>
            </a:r>
          </a:p>
        </p:txBody>
      </p:sp>
      <p:sp>
        <p:nvSpPr>
          <p:cNvPr id="4" name="Slide Number Placeholder 3"/>
          <p:cNvSpPr>
            <a:spLocks noGrp="1"/>
          </p:cNvSpPr>
          <p:nvPr>
            <p:ph type="sldNum" sz="quarter" idx="5"/>
          </p:nvPr>
        </p:nvSpPr>
        <p:spPr/>
        <p:txBody>
          <a:bodyPr/>
          <a:lstStyle/>
          <a:p>
            <a:fld id="{CD5D8AE4-A521-4C93-931F-3604DC391183}" type="slidenum">
              <a:rPr lang="en-US" smtClean="0"/>
              <a:t>14</a:t>
            </a:fld>
            <a:endParaRPr lang="en-US"/>
          </a:p>
        </p:txBody>
      </p:sp>
    </p:spTree>
    <p:extLst>
      <p:ext uri="{BB962C8B-B14F-4D97-AF65-F5344CB8AC3E}">
        <p14:creationId xmlns:p14="http://schemas.microsoft.com/office/powerpoint/2010/main" val="267732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We’re going to go deep into the “warehousing and storage” module for the rest of this session.  To help think through how the concepts we’ve discussed in the first day and this morning actually translate into a survey questionnaire.  </a:t>
            </a:r>
          </a:p>
          <a:p>
            <a:endParaRPr lang="en-US" dirty="0"/>
          </a:p>
          <a:p>
            <a:r>
              <a:rPr lang="en-US" dirty="0"/>
              <a:t>What capabilities are deemed important?</a:t>
            </a:r>
          </a:p>
          <a:p>
            <a:r>
              <a:rPr lang="en-US" dirty="0"/>
              <a:t>How do we assess their presence?</a:t>
            </a:r>
          </a:p>
          <a:p>
            <a:endParaRPr lang="en-US" dirty="0"/>
          </a:p>
        </p:txBody>
      </p:sp>
      <p:sp>
        <p:nvSpPr>
          <p:cNvPr id="4" name="Slide Number Placeholder 3"/>
          <p:cNvSpPr>
            <a:spLocks noGrp="1"/>
          </p:cNvSpPr>
          <p:nvPr>
            <p:ph type="sldNum" sz="quarter" idx="5"/>
          </p:nvPr>
        </p:nvSpPr>
        <p:spPr/>
        <p:txBody>
          <a:bodyPr/>
          <a:lstStyle/>
          <a:p>
            <a:fld id="{CD5D8AE4-A521-4C93-931F-3604DC391183}" type="slidenum">
              <a:rPr lang="en-US" smtClean="0"/>
              <a:t>3</a:t>
            </a:fld>
            <a:endParaRPr lang="en-US"/>
          </a:p>
        </p:txBody>
      </p:sp>
    </p:spTree>
    <p:extLst>
      <p:ext uri="{BB962C8B-B14F-4D97-AF65-F5344CB8AC3E}">
        <p14:creationId xmlns:p14="http://schemas.microsoft.com/office/powerpoint/2010/main" val="3630497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We’re going to go deep into the “warehousing and storage” module for the rest of this session.  To help think through how the concepts we’ve discussed in the first day and this morning actually translate into a survey questionnaire.  </a:t>
            </a:r>
          </a:p>
          <a:p>
            <a:endParaRPr lang="en-US" dirty="0"/>
          </a:p>
          <a:p>
            <a:r>
              <a:rPr lang="en-US" dirty="0"/>
              <a:t>What capabilities are deemed important?</a:t>
            </a:r>
          </a:p>
          <a:p>
            <a:r>
              <a:rPr lang="en-US" dirty="0"/>
              <a:t>How do we assess their presence?</a:t>
            </a:r>
          </a:p>
          <a:p>
            <a:endParaRPr lang="en-US" dirty="0"/>
          </a:p>
        </p:txBody>
      </p:sp>
      <p:sp>
        <p:nvSpPr>
          <p:cNvPr id="4" name="Slide Number Placeholder 3"/>
          <p:cNvSpPr>
            <a:spLocks noGrp="1"/>
          </p:cNvSpPr>
          <p:nvPr>
            <p:ph type="sldNum" sz="quarter" idx="5"/>
          </p:nvPr>
        </p:nvSpPr>
        <p:spPr/>
        <p:txBody>
          <a:bodyPr/>
          <a:lstStyle/>
          <a:p>
            <a:fld id="{CD5D8AE4-A521-4C93-931F-3604DC391183}" type="slidenum">
              <a:rPr lang="en-US" smtClean="0"/>
              <a:t>4</a:t>
            </a:fld>
            <a:endParaRPr lang="en-US"/>
          </a:p>
        </p:txBody>
      </p:sp>
    </p:spTree>
    <p:extLst>
      <p:ext uri="{BB962C8B-B14F-4D97-AF65-F5344CB8AC3E}">
        <p14:creationId xmlns:p14="http://schemas.microsoft.com/office/powerpoint/2010/main" val="440303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Allow participants to throw out some ideas, before revealing the module sub-categories.</a:t>
            </a:r>
          </a:p>
          <a:p>
            <a:endParaRPr lang="en-US" dirty="0"/>
          </a:p>
          <a:p>
            <a:r>
              <a:rPr lang="en-US" dirty="0"/>
              <a:t>Key document:  </a:t>
            </a:r>
            <a:r>
              <a:rPr lang="en-US" sz="1200" kern="1200" dirty="0">
                <a:solidFill>
                  <a:schemeClr val="tx1"/>
                </a:solidFill>
                <a:effectLst/>
                <a:latin typeface="+mn-lt"/>
                <a:ea typeface="+mn-ea"/>
                <a:cs typeface="+mn-cs"/>
              </a:rPr>
              <a:t>WHO "Guide to good storage practices for pharmaceuticals" from 2003 (now being updated) as well as "WHO good distribution practices for pharmaceutical products" 2012. I hope that is useful. </a:t>
            </a:r>
            <a:endParaRPr lang="en-US" dirty="0"/>
          </a:p>
        </p:txBody>
      </p:sp>
      <p:sp>
        <p:nvSpPr>
          <p:cNvPr id="4" name="Slide Number Placeholder 3"/>
          <p:cNvSpPr>
            <a:spLocks noGrp="1"/>
          </p:cNvSpPr>
          <p:nvPr>
            <p:ph type="sldNum" sz="quarter" idx="5"/>
          </p:nvPr>
        </p:nvSpPr>
        <p:spPr/>
        <p:txBody>
          <a:bodyPr/>
          <a:lstStyle/>
          <a:p>
            <a:fld id="{CD5D8AE4-A521-4C93-931F-3604DC391183}" type="slidenum">
              <a:rPr lang="en-US" smtClean="0"/>
              <a:t>5</a:t>
            </a:fld>
            <a:endParaRPr lang="en-US"/>
          </a:p>
        </p:txBody>
      </p:sp>
    </p:spTree>
    <p:extLst>
      <p:ext uri="{BB962C8B-B14F-4D97-AF65-F5344CB8AC3E}">
        <p14:creationId xmlns:p14="http://schemas.microsoft.com/office/powerpoint/2010/main" val="2658956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Allow participants to throw out some ideas, before revealing the assessed capabilities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p:txBody>
      </p:sp>
      <p:sp>
        <p:nvSpPr>
          <p:cNvPr id="4" name="Slide Number Placeholder 3"/>
          <p:cNvSpPr>
            <a:spLocks noGrp="1"/>
          </p:cNvSpPr>
          <p:nvPr>
            <p:ph type="sldNum" sz="quarter" idx="5"/>
          </p:nvPr>
        </p:nvSpPr>
        <p:spPr/>
        <p:txBody>
          <a:bodyPr/>
          <a:lstStyle/>
          <a:p>
            <a:fld id="{CD5D8AE4-A521-4C93-931F-3604DC391183}" type="slidenum">
              <a:rPr lang="en-US" smtClean="0"/>
              <a:t>6</a:t>
            </a:fld>
            <a:endParaRPr lang="en-US"/>
          </a:p>
        </p:txBody>
      </p:sp>
    </p:spTree>
    <p:extLst>
      <p:ext uri="{BB962C8B-B14F-4D97-AF65-F5344CB8AC3E}">
        <p14:creationId xmlns:p14="http://schemas.microsoft.com/office/powerpoint/2010/main" val="714503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Follow up insurance question – “Do insurance reimbursements adequately cover costs for supplying health commodities?” (a binary scored question)</a:t>
            </a:r>
          </a:p>
        </p:txBody>
      </p:sp>
      <p:sp>
        <p:nvSpPr>
          <p:cNvPr id="4" name="Slide Number Placeholder 3"/>
          <p:cNvSpPr>
            <a:spLocks noGrp="1"/>
          </p:cNvSpPr>
          <p:nvPr>
            <p:ph type="sldNum" sz="quarter" idx="5"/>
          </p:nvPr>
        </p:nvSpPr>
        <p:spPr/>
        <p:txBody>
          <a:bodyPr/>
          <a:lstStyle/>
          <a:p>
            <a:fld id="{CD5D8AE4-A521-4C93-931F-3604DC391183}" type="slidenum">
              <a:rPr lang="en-US" smtClean="0"/>
              <a:t>7</a:t>
            </a:fld>
            <a:endParaRPr lang="en-US"/>
          </a:p>
        </p:txBody>
      </p:sp>
    </p:spTree>
    <p:extLst>
      <p:ext uri="{BB962C8B-B14F-4D97-AF65-F5344CB8AC3E}">
        <p14:creationId xmlns:p14="http://schemas.microsoft.com/office/powerpoint/2010/main" val="3930334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Valued at 1/3 basic score per response</a:t>
            </a:r>
          </a:p>
          <a:p>
            <a:endParaRPr lang="en-US" dirty="0"/>
          </a:p>
          <a:p>
            <a:r>
              <a:rPr lang="en-US" dirty="0"/>
              <a:t>Inspection – considered an intermediate capability.</a:t>
            </a:r>
          </a:p>
          <a:p>
            <a:r>
              <a:rPr lang="en-US" dirty="0"/>
              <a:t>Operators trained – considered an intermediate capability.</a:t>
            </a:r>
          </a:p>
        </p:txBody>
      </p:sp>
      <p:sp>
        <p:nvSpPr>
          <p:cNvPr id="4" name="Slide Number Placeholder 3"/>
          <p:cNvSpPr>
            <a:spLocks noGrp="1"/>
          </p:cNvSpPr>
          <p:nvPr>
            <p:ph type="sldNum" sz="quarter" idx="5"/>
          </p:nvPr>
        </p:nvSpPr>
        <p:spPr/>
        <p:txBody>
          <a:bodyPr/>
          <a:lstStyle/>
          <a:p>
            <a:fld id="{CD5D8AE4-A521-4C93-931F-3604DC391183}" type="slidenum">
              <a:rPr lang="en-US" smtClean="0"/>
              <a:t>11</a:t>
            </a:fld>
            <a:endParaRPr lang="en-US"/>
          </a:p>
        </p:txBody>
      </p:sp>
    </p:spTree>
    <p:extLst>
      <p:ext uri="{BB962C8B-B14F-4D97-AF65-F5344CB8AC3E}">
        <p14:creationId xmlns:p14="http://schemas.microsoft.com/office/powerpoint/2010/main" val="12045449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Valued at 1/3 basic score per response</a:t>
            </a:r>
          </a:p>
          <a:p>
            <a:endParaRPr lang="en-US" dirty="0"/>
          </a:p>
          <a:p>
            <a:r>
              <a:rPr lang="en-US" dirty="0"/>
              <a:t>Inspection – considered an intermediate capability.</a:t>
            </a:r>
          </a:p>
          <a:p>
            <a:r>
              <a:rPr lang="en-US" dirty="0"/>
              <a:t>Operators trained – considered an intermediate capability.</a:t>
            </a:r>
          </a:p>
        </p:txBody>
      </p:sp>
      <p:sp>
        <p:nvSpPr>
          <p:cNvPr id="4" name="Slide Number Placeholder 3"/>
          <p:cNvSpPr>
            <a:spLocks noGrp="1"/>
          </p:cNvSpPr>
          <p:nvPr>
            <p:ph type="sldNum" sz="quarter" idx="5"/>
          </p:nvPr>
        </p:nvSpPr>
        <p:spPr/>
        <p:txBody>
          <a:bodyPr/>
          <a:lstStyle/>
          <a:p>
            <a:fld id="{CD5D8AE4-A521-4C93-931F-3604DC391183}" type="slidenum">
              <a:rPr lang="en-US" smtClean="0"/>
              <a:t>12</a:t>
            </a:fld>
            <a:endParaRPr lang="en-US"/>
          </a:p>
        </p:txBody>
      </p:sp>
    </p:spTree>
    <p:extLst>
      <p:ext uri="{BB962C8B-B14F-4D97-AF65-F5344CB8AC3E}">
        <p14:creationId xmlns:p14="http://schemas.microsoft.com/office/powerpoint/2010/main" val="30903012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5D8AE4-A521-4C93-931F-3604DC391183}" type="slidenum">
              <a:rPr lang="en-US" smtClean="0"/>
              <a:t>13</a:t>
            </a:fld>
            <a:endParaRPr lang="en-US"/>
          </a:p>
        </p:txBody>
      </p:sp>
    </p:spTree>
    <p:extLst>
      <p:ext uri="{BB962C8B-B14F-4D97-AF65-F5344CB8AC3E}">
        <p14:creationId xmlns:p14="http://schemas.microsoft.com/office/powerpoint/2010/main" val="196696538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68CB4184-939D-4EDE-94BB-2C13CB8E1CF7}" type="datetime1">
              <a:rPr lang="en-US" smtClean="0"/>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72693D9D-2B05-43D5-BA2C-DC41B17D5035}" type="datetime1">
              <a:rPr lang="en-US" smtClean="0"/>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5A2BAD2C-B671-4CD1-B063-F25C55CE61EF}" type="datetime1">
              <a:rPr lang="en-US" smtClean="0"/>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5D77E78B-4F0A-445D-8C94-9F9B2EE939A3}"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4FE5C385-4EB4-4522-9AD8-F706799E9945}"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BA5D165D-3D15-4895-A8FD-E4FA5BC3ACF3}" type="datetime1">
              <a:rPr lang="en-US" smtClean="0"/>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4A6838F-347B-44D4-93EE-9C1CEC653469}" type="datetime1">
              <a:rPr lang="en-US" smtClean="0"/>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EDCB9AD8-B407-4B3C-83C6-BC8789FFE562}" type="datetime1">
              <a:rPr lang="en-US" smtClean="0"/>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A3D29F4B-5D4A-4DD2-BC3D-64370943C223}" type="datetime1">
              <a:rPr lang="en-US" smtClean="0"/>
              <a:t>11/5/2019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BF5FB370-5652-4117-9E22-25B6866FA67C}" type="datetime1">
              <a:rPr lang="en-US" smtClean="0"/>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D2D676C1-C975-4810-A43D-8D7D2A1395F5}" type="datetime1">
              <a:rPr lang="en-US" smtClean="0"/>
              <a:t>11/5/2019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0FF132F5-F5B2-4D67-B95D-235B7E85D0F2}" type="datetime1">
              <a:rPr lang="en-US" smtClean="0"/>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A38DABD6-C626-4D2B-8BBA-841C972D1952}" type="datetime1">
              <a:rPr lang="en-US" smtClean="0"/>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9906D211-0DAA-4F4E-8186-8C5B4A640F9D}"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EAFEDD77-2FF7-453C-AA1D-60F3DDB34003}"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64F1BAF-0DB7-4664-A27E-32EB40D38BBB}" type="datetime1">
              <a:rPr lang="en-US" smtClean="0"/>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2275F9A0-FFAC-4956-AE4E-88704AFA3875}" type="datetime1">
              <a:rPr lang="en-US" smtClean="0"/>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7A9196FD-D842-4F83-B905-86E59F37422E}" type="datetime1">
              <a:rPr lang="en-US" smtClean="0"/>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3AC3B8-F8F4-4D31-84AD-C4CA6BBC67BD}" type="datetime1">
              <a:rPr lang="en-US" smtClean="0"/>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E432959A-BF6F-4F38-8E14-A482F310009C}"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B7CB2F40-2BA3-482F-AF08-C1B1D1639125}"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377B1D3-A50B-42D8-8F50-790C8B963933}" type="datetime1">
              <a:rPr lang="en-US" smtClean="0"/>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0BA70523-F507-4F58-A056-100F77761766}" type="datetime1">
              <a:rPr lang="en-US" smtClean="0"/>
              <a:t>11/5/2019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550CB5A9-B058-4E23-8679-71CF1CA9D607}" type="datetime1">
              <a:rPr lang="en-US" smtClean="0"/>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E6DE62E3-A79A-47E8-8055-1DF4CF37FDFC}" type="datetime1">
              <a:rPr lang="en-US" smtClean="0"/>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E4563650-F663-4B89-90C2-97DFF4A64319}" type="datetime1">
              <a:rPr lang="en-US" altLang="en-US" smtClean="0"/>
              <a:t>11/5/2019</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r>
              <a:rPr lang="en-US" altLang="en-US"/>
              <a:t>FOOTER GOES HERE</a:t>
            </a:r>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9060573C-F740-4569-A98C-666B43CED6C6}" type="datetime1">
              <a:rPr lang="en-US" smtClean="0"/>
              <a:t>11/5/2019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006BDB25-363D-4D16-B766-784FD72D3B18}"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2DE28A20-0347-4BE0-9417-D1F4DB817EDF}"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51516F47-10AB-4D5B-AE24-7A5783E34C8B}" type="datetime1">
              <a:rPr lang="en-US" smtClean="0"/>
              <a:t>11/5/2019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1ACD7F5-72B8-4C6B-A2AA-4EE965C13045}" type="datetime1">
              <a:rPr lang="en-US" smtClean="0"/>
              <a:t>11/5/2019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0985E725-9F8F-4D4C-A7EC-7494A4C3CE2D}" type="datetime1">
              <a:rPr lang="en-US" smtClean="0"/>
              <a:t>11/5/2019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E5372298-8CF9-4FA3-B31F-9D915F53C5E2}" type="datetime1">
              <a:rPr lang="en-US" smtClean="0"/>
              <a:t>11/5/2019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ftr="0" dt="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9F5F4A1-5EA0-4E3A-9298-A1AA81C25C3C}"/>
              </a:ext>
            </a:extLst>
          </p:cNvPr>
          <p:cNvSpPr/>
          <p:nvPr/>
        </p:nvSpPr>
        <p:spPr>
          <a:xfrm>
            <a:off x="203200" y="192316"/>
            <a:ext cx="11736193" cy="6403990"/>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kern="0" dirty="0">
              <a:solidFill>
                <a:sysClr val="windowText" lastClr="000000"/>
              </a:solidFill>
              <a:latin typeface="Gill Sans MT"/>
            </a:endParaRPr>
          </a:p>
        </p:txBody>
      </p:sp>
      <p:cxnSp>
        <p:nvCxnSpPr>
          <p:cNvPr id="6" name="Straight Connector 5">
            <a:extLst>
              <a:ext uri="{FF2B5EF4-FFF2-40B4-BE49-F238E27FC236}">
                <a16:creationId xmlns:a16="http://schemas.microsoft.com/office/drawing/2014/main" id="{0D55339E-BF19-4A0C-9C6D-FFD69D9D70DB}"/>
              </a:ext>
            </a:extLst>
          </p:cNvPr>
          <p:cNvCxnSpPr/>
          <p:nvPr/>
        </p:nvCxnSpPr>
        <p:spPr>
          <a:xfrm>
            <a:off x="6221005" y="5993056"/>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4789DFD4-9569-4A23-AE74-4294CC47056A}"/>
              </a:ext>
            </a:extLst>
          </p:cNvPr>
          <p:cNvSpPr>
            <a:spLocks noGrp="1"/>
          </p:cNvSpPr>
          <p:nvPr/>
        </p:nvSpPr>
        <p:spPr>
          <a:xfrm>
            <a:off x="2362201" y="1479551"/>
            <a:ext cx="8077200"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defTabSz="604738">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defTabSz="604738">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2:  CMM Deep Dive &amp; Exercise</a:t>
            </a:r>
          </a:p>
        </p:txBody>
      </p:sp>
      <p:pic>
        <p:nvPicPr>
          <p:cNvPr id="91143" name="Picture 3" descr="C:\Users\Mariana Rodrigues\AppData\Local\Microsoft\Windows\INetCacheContent.Word\Horizontal_RGB_294_White.png">
            <a:extLst>
              <a:ext uri="{FF2B5EF4-FFF2-40B4-BE49-F238E27FC236}">
                <a16:creationId xmlns:a16="http://schemas.microsoft.com/office/drawing/2014/main" id="{366582EF-487E-4EFA-9764-7A731E187C8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457700" y="6074351"/>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0202CB44-8031-4564-BD2D-4A89FA9EBBBA}"/>
              </a:ext>
            </a:extLst>
          </p:cNvPr>
          <p:cNvSpPr txBox="1"/>
          <p:nvPr/>
        </p:nvSpPr>
        <p:spPr>
          <a:xfrm>
            <a:off x="6230697" y="6034050"/>
            <a:ext cx="5912774" cy="584775"/>
          </a:xfrm>
          <a:prstGeom prst="rect">
            <a:avLst/>
          </a:prstGeom>
          <a:noFill/>
        </p:spPr>
        <p:txBody>
          <a:bodyPr wrap="square" rtlCol="0">
            <a:spAutoFit/>
          </a:bodyPr>
          <a:lstStyle/>
          <a:p>
            <a:pPr defTabSz="604738"/>
            <a:r>
              <a:rPr lang="en-US" sz="1600" b="1" dirty="0">
                <a:solidFill>
                  <a:srgbClr val="FFFFFF"/>
                </a:solidFill>
                <a:latin typeface="Gill Sans MT"/>
              </a:rPr>
              <a:t>USAID Global Health Supply Chain Program - Technical Assistance - National Supply Chain Assessment Task Order </a:t>
            </a:r>
          </a:p>
        </p:txBody>
      </p:sp>
      <p:sp>
        <p:nvSpPr>
          <p:cNvPr id="3" name="Slide Number Placeholder 2">
            <a:extLst>
              <a:ext uri="{FF2B5EF4-FFF2-40B4-BE49-F238E27FC236}">
                <a16:creationId xmlns:a16="http://schemas.microsoft.com/office/drawing/2014/main" id="{82760CA0-25C9-41F3-B85F-F75AD00B0A6F}"/>
              </a:ext>
            </a:extLst>
          </p:cNvPr>
          <p:cNvSpPr>
            <a:spLocks noGrp="1"/>
          </p:cNvSpPr>
          <p:nvPr>
            <p:ph type="sldNum" sz="quarter" idx="12"/>
          </p:nvPr>
        </p:nvSpPr>
        <p:spPr/>
        <p:txBody>
          <a:bodyPr/>
          <a:lstStyle/>
          <a:p>
            <a:fld id="{43CF92F8-9A91-49EE-9F13-AD02B8C2C9D2}" type="slidenum">
              <a:rPr lang="en-US" altLang="en-US" smtClean="0"/>
              <a:pPr/>
              <a:t>1</a:t>
            </a:fld>
            <a:endParaRPr lang="en-US" altLang="en-US" dirty="0"/>
          </a:p>
        </p:txBody>
      </p:sp>
    </p:spTree>
    <p:extLst>
      <p:ext uri="{BB962C8B-B14F-4D97-AF65-F5344CB8AC3E}">
        <p14:creationId xmlns:p14="http://schemas.microsoft.com/office/powerpoint/2010/main" val="923837244"/>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8C544DA-A1FC-4075-B8BD-CC47A7158102}"/>
              </a:ext>
            </a:extLst>
          </p:cNvPr>
          <p:cNvSpPr>
            <a:spLocks noGrp="1"/>
          </p:cNvSpPr>
          <p:nvPr>
            <p:ph type="sldNum" sz="quarter" idx="4"/>
          </p:nvPr>
        </p:nvSpPr>
        <p:spPr/>
        <p:txBody>
          <a:bodyPr/>
          <a:lstStyle/>
          <a:p>
            <a:fld id="{42782948-4DBE-204D-AB9E-B65E067054AE}" type="slidenum">
              <a:rPr lang="en-US" smtClean="0"/>
              <a:pPr/>
              <a:t>10</a:t>
            </a:fld>
            <a:endParaRPr lang="en-US" dirty="0"/>
          </a:p>
        </p:txBody>
      </p:sp>
      <p:sp>
        <p:nvSpPr>
          <p:cNvPr id="3" name="Title 2">
            <a:extLst>
              <a:ext uri="{FF2B5EF4-FFF2-40B4-BE49-F238E27FC236}">
                <a16:creationId xmlns:a16="http://schemas.microsoft.com/office/drawing/2014/main" id="{86F0ADD9-2503-4C5B-A0FC-DFC8D7191F36}"/>
              </a:ext>
            </a:extLst>
          </p:cNvPr>
          <p:cNvSpPr>
            <a:spLocks noGrp="1"/>
          </p:cNvSpPr>
          <p:nvPr>
            <p:ph type="title"/>
          </p:nvPr>
        </p:nvSpPr>
        <p:spPr/>
        <p:txBody>
          <a:bodyPr/>
          <a:lstStyle/>
          <a:p>
            <a:r>
              <a:rPr lang="en-US" dirty="0"/>
              <a:t>Together:  Translating capability lists into questions</a:t>
            </a:r>
          </a:p>
        </p:txBody>
      </p:sp>
      <p:sp>
        <p:nvSpPr>
          <p:cNvPr id="4" name="Content Placeholder 3">
            <a:extLst>
              <a:ext uri="{FF2B5EF4-FFF2-40B4-BE49-F238E27FC236}">
                <a16:creationId xmlns:a16="http://schemas.microsoft.com/office/drawing/2014/main" id="{F18AFD6D-7CB3-4FEE-A214-2C0AE5ADA7DC}"/>
              </a:ext>
            </a:extLst>
          </p:cNvPr>
          <p:cNvSpPr>
            <a:spLocks noGrp="1"/>
          </p:cNvSpPr>
          <p:nvPr>
            <p:ph idx="1"/>
          </p:nvPr>
        </p:nvSpPr>
        <p:spPr/>
        <p:txBody>
          <a:bodyPr/>
          <a:lstStyle/>
          <a:p>
            <a:r>
              <a:rPr lang="en-US" sz="2400" dirty="0"/>
              <a:t>Process capability:  Training in material handling and fire equipment</a:t>
            </a:r>
          </a:p>
          <a:p>
            <a:r>
              <a:rPr lang="en-US" sz="2400" dirty="0">
                <a:sym typeface="Wingdings" panose="05000000000000000000" pitchFamily="2" charset="2"/>
              </a:rPr>
              <a:t> WS-704:  “Are operators trained in the safe use of the material handling and firefighting equipment?” (binary)</a:t>
            </a:r>
          </a:p>
          <a:p>
            <a:pPr lvl="1"/>
            <a:r>
              <a:rPr lang="en-US" dirty="0"/>
              <a:t>Options:  Yes; no; I don’t know</a:t>
            </a:r>
          </a:p>
          <a:p>
            <a:endParaRPr lang="en-US" dirty="0"/>
          </a:p>
        </p:txBody>
      </p:sp>
    </p:spTree>
    <p:extLst>
      <p:ext uri="{BB962C8B-B14F-4D97-AF65-F5344CB8AC3E}">
        <p14:creationId xmlns:p14="http://schemas.microsoft.com/office/powerpoint/2010/main" val="100182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B21C48F-29E8-489B-A6A3-A0B8E7C74972}"/>
              </a:ext>
            </a:extLst>
          </p:cNvPr>
          <p:cNvSpPr>
            <a:spLocks noGrp="1"/>
          </p:cNvSpPr>
          <p:nvPr>
            <p:ph type="sldNum" sz="quarter" idx="4"/>
          </p:nvPr>
        </p:nvSpPr>
        <p:spPr/>
        <p:txBody>
          <a:bodyPr/>
          <a:lstStyle/>
          <a:p>
            <a:fld id="{42782948-4DBE-204D-AB9E-B65E067054AE}" type="slidenum">
              <a:rPr lang="en-US" smtClean="0"/>
              <a:pPr/>
              <a:t>11</a:t>
            </a:fld>
            <a:endParaRPr lang="en-US" dirty="0"/>
          </a:p>
        </p:txBody>
      </p:sp>
      <p:sp>
        <p:nvSpPr>
          <p:cNvPr id="3" name="Title 2">
            <a:extLst>
              <a:ext uri="{FF2B5EF4-FFF2-40B4-BE49-F238E27FC236}">
                <a16:creationId xmlns:a16="http://schemas.microsoft.com/office/drawing/2014/main" id="{83790F9C-8C93-4591-9668-BAA167544C69}"/>
              </a:ext>
            </a:extLst>
          </p:cNvPr>
          <p:cNvSpPr>
            <a:spLocks noGrp="1"/>
          </p:cNvSpPr>
          <p:nvPr>
            <p:ph type="title"/>
          </p:nvPr>
        </p:nvSpPr>
        <p:spPr/>
        <p:txBody>
          <a:bodyPr/>
          <a:lstStyle/>
          <a:p>
            <a:r>
              <a:rPr lang="en-US" dirty="0"/>
              <a:t>Assigning facility type / maturity</a:t>
            </a:r>
          </a:p>
        </p:txBody>
      </p:sp>
      <p:sp>
        <p:nvSpPr>
          <p:cNvPr id="4" name="Content Placeholder 3">
            <a:extLst>
              <a:ext uri="{FF2B5EF4-FFF2-40B4-BE49-F238E27FC236}">
                <a16:creationId xmlns:a16="http://schemas.microsoft.com/office/drawing/2014/main" id="{A1CBE5C6-4C12-4EC7-B4F9-B42E271D5FD2}"/>
              </a:ext>
            </a:extLst>
          </p:cNvPr>
          <p:cNvSpPr>
            <a:spLocks noGrp="1"/>
          </p:cNvSpPr>
          <p:nvPr>
            <p:ph idx="1"/>
          </p:nvPr>
        </p:nvSpPr>
        <p:spPr>
          <a:xfrm>
            <a:off x="914400" y="1715549"/>
            <a:ext cx="10363200" cy="4708384"/>
          </a:xfrm>
        </p:spPr>
        <p:txBody>
          <a:bodyPr>
            <a:normAutofit/>
          </a:bodyPr>
          <a:lstStyle/>
          <a:p>
            <a:r>
              <a:rPr lang="en-US" sz="2400" b="1" dirty="0">
                <a:sym typeface="Wingdings" panose="05000000000000000000" pitchFamily="2" charset="2"/>
              </a:rPr>
              <a:t>WS-701: </a:t>
            </a:r>
            <a:r>
              <a:rPr lang="en-US" sz="2400" dirty="0">
                <a:sym typeface="Wingdings" panose="05000000000000000000" pitchFamily="2" charset="2"/>
              </a:rPr>
              <a:t>“What safety equipment is available in this facility today?” (multiple choice)</a:t>
            </a:r>
          </a:p>
          <a:p>
            <a:pPr lvl="1"/>
            <a:r>
              <a:rPr lang="en-US" dirty="0">
                <a:sym typeface="Wingdings" panose="05000000000000000000" pitchFamily="2" charset="2"/>
              </a:rPr>
              <a:t>Applicable facilities:  Warehouses, referral hospitals, SDPs.  </a:t>
            </a:r>
            <a:r>
              <a:rPr lang="en-US" u="sng" dirty="0">
                <a:sym typeface="Wingdings" panose="05000000000000000000" pitchFamily="2" charset="2"/>
              </a:rPr>
              <a:t>Not</a:t>
            </a:r>
            <a:r>
              <a:rPr lang="en-US" dirty="0">
                <a:sym typeface="Wingdings" panose="05000000000000000000" pitchFamily="2" charset="2"/>
              </a:rPr>
              <a:t> MOH.</a:t>
            </a:r>
          </a:p>
          <a:p>
            <a:pPr lvl="1"/>
            <a:r>
              <a:rPr lang="en-US" dirty="0">
                <a:sym typeface="Wingdings" panose="05000000000000000000" pitchFamily="2" charset="2"/>
              </a:rPr>
              <a:t>All options – e.g. sprinkler system; fire extinguishers; heat, flame or smoke detectors; heavy duty gloves; spill kits; masks; lab coats; reflectors; helmets; safety boots – labeled as a “basic” capability across all facility types</a:t>
            </a:r>
          </a:p>
          <a:p>
            <a:endParaRPr lang="en-US" dirty="0"/>
          </a:p>
        </p:txBody>
      </p:sp>
    </p:spTree>
    <p:extLst>
      <p:ext uri="{BB962C8B-B14F-4D97-AF65-F5344CB8AC3E}">
        <p14:creationId xmlns:p14="http://schemas.microsoft.com/office/powerpoint/2010/main" val="42397204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B21C48F-29E8-489B-A6A3-A0B8E7C74972}"/>
              </a:ext>
            </a:extLst>
          </p:cNvPr>
          <p:cNvSpPr>
            <a:spLocks noGrp="1"/>
          </p:cNvSpPr>
          <p:nvPr>
            <p:ph type="sldNum" sz="quarter" idx="4"/>
          </p:nvPr>
        </p:nvSpPr>
        <p:spPr/>
        <p:txBody>
          <a:bodyPr/>
          <a:lstStyle/>
          <a:p>
            <a:fld id="{42782948-4DBE-204D-AB9E-B65E067054AE}" type="slidenum">
              <a:rPr lang="en-US" smtClean="0"/>
              <a:pPr/>
              <a:t>12</a:t>
            </a:fld>
            <a:endParaRPr lang="en-US" dirty="0"/>
          </a:p>
        </p:txBody>
      </p:sp>
      <p:sp>
        <p:nvSpPr>
          <p:cNvPr id="3" name="Title 2">
            <a:extLst>
              <a:ext uri="{FF2B5EF4-FFF2-40B4-BE49-F238E27FC236}">
                <a16:creationId xmlns:a16="http://schemas.microsoft.com/office/drawing/2014/main" id="{83790F9C-8C93-4591-9668-BAA167544C69}"/>
              </a:ext>
            </a:extLst>
          </p:cNvPr>
          <p:cNvSpPr>
            <a:spLocks noGrp="1"/>
          </p:cNvSpPr>
          <p:nvPr>
            <p:ph type="title"/>
          </p:nvPr>
        </p:nvSpPr>
        <p:spPr/>
        <p:txBody>
          <a:bodyPr/>
          <a:lstStyle/>
          <a:p>
            <a:r>
              <a:rPr lang="en-US" dirty="0"/>
              <a:t>Assigning facility type / maturity</a:t>
            </a:r>
          </a:p>
        </p:txBody>
      </p:sp>
      <p:sp>
        <p:nvSpPr>
          <p:cNvPr id="4" name="Content Placeholder 3">
            <a:extLst>
              <a:ext uri="{FF2B5EF4-FFF2-40B4-BE49-F238E27FC236}">
                <a16:creationId xmlns:a16="http://schemas.microsoft.com/office/drawing/2014/main" id="{A1CBE5C6-4C12-4EC7-B4F9-B42E271D5FD2}"/>
              </a:ext>
            </a:extLst>
          </p:cNvPr>
          <p:cNvSpPr>
            <a:spLocks noGrp="1"/>
          </p:cNvSpPr>
          <p:nvPr>
            <p:ph idx="1"/>
          </p:nvPr>
        </p:nvSpPr>
        <p:spPr>
          <a:xfrm>
            <a:off x="914400" y="1715549"/>
            <a:ext cx="10363200" cy="4708384"/>
          </a:xfrm>
        </p:spPr>
        <p:txBody>
          <a:bodyPr>
            <a:normAutofit/>
          </a:bodyPr>
          <a:lstStyle/>
          <a:p>
            <a:r>
              <a:rPr lang="en-US" sz="2400" b="1" dirty="0">
                <a:sym typeface="Wingdings" panose="05000000000000000000" pitchFamily="2" charset="2"/>
              </a:rPr>
              <a:t>WS-704:  </a:t>
            </a:r>
            <a:r>
              <a:rPr lang="en-US" sz="2400" dirty="0">
                <a:sym typeface="Wingdings" panose="05000000000000000000" pitchFamily="2" charset="2"/>
              </a:rPr>
              <a:t>“What security measures are in place and currently operational?” (Multiple choice)</a:t>
            </a:r>
          </a:p>
          <a:p>
            <a:pPr lvl="1"/>
            <a:r>
              <a:rPr lang="en-US" dirty="0">
                <a:sym typeface="Wingdings" panose="05000000000000000000" pitchFamily="2" charset="2"/>
              </a:rPr>
              <a:t>Applicable facilities: Warehouses, referral hospitals, SDPs.  </a:t>
            </a:r>
            <a:r>
              <a:rPr lang="en-US" u="sng" dirty="0">
                <a:sym typeface="Wingdings" panose="05000000000000000000" pitchFamily="2" charset="2"/>
              </a:rPr>
              <a:t>Not</a:t>
            </a:r>
            <a:r>
              <a:rPr lang="en-US" dirty="0">
                <a:sym typeface="Wingdings" panose="05000000000000000000" pitchFamily="2" charset="2"/>
              </a:rPr>
              <a:t> MOH.</a:t>
            </a:r>
          </a:p>
          <a:p>
            <a:pPr lvl="1"/>
            <a:r>
              <a:rPr lang="en-US" dirty="0">
                <a:sym typeface="Wingdings" panose="05000000000000000000" pitchFamily="2" charset="2"/>
              </a:rPr>
              <a:t>“Basic” options:  Controlled access (e.g. keys); locks on main doors; locks on product cabinets; burglar bars; staff ID cards; control of vehicles entering premises; record all people entering and exiting the storeroom; security guards</a:t>
            </a:r>
          </a:p>
          <a:p>
            <a:pPr lvl="1"/>
            <a:r>
              <a:rPr lang="en-US" dirty="0">
                <a:sym typeface="Wingdings" panose="05000000000000000000" pitchFamily="2" charset="2"/>
              </a:rPr>
              <a:t>“Intermediate”:  Alarm (local to facility)</a:t>
            </a:r>
          </a:p>
          <a:p>
            <a:pPr lvl="1"/>
            <a:r>
              <a:rPr lang="en-US" dirty="0">
                <a:sym typeface="Wingdings" panose="05000000000000000000" pitchFamily="2" charset="2"/>
              </a:rPr>
              <a:t>“Advanced”:  Alarm (connected to police); CCTV recording kept on file</a:t>
            </a:r>
          </a:p>
          <a:p>
            <a:pPr lvl="1"/>
            <a:r>
              <a:rPr lang="en-US" dirty="0">
                <a:sym typeface="Wingdings" panose="05000000000000000000" pitchFamily="2" charset="2"/>
              </a:rPr>
              <a:t>“SOA”:  Biometric control of entry to the storeroom</a:t>
            </a:r>
          </a:p>
          <a:p>
            <a:endParaRPr lang="en-US" dirty="0"/>
          </a:p>
        </p:txBody>
      </p:sp>
    </p:spTree>
    <p:extLst>
      <p:ext uri="{BB962C8B-B14F-4D97-AF65-F5344CB8AC3E}">
        <p14:creationId xmlns:p14="http://schemas.microsoft.com/office/powerpoint/2010/main" val="25856533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820DF1-24A6-4D6F-A5D3-B27738223979}"/>
              </a:ext>
            </a:extLst>
          </p:cNvPr>
          <p:cNvSpPr>
            <a:spLocks noGrp="1"/>
          </p:cNvSpPr>
          <p:nvPr>
            <p:ph sz="half" idx="1"/>
          </p:nvPr>
        </p:nvSpPr>
        <p:spPr>
          <a:xfrm>
            <a:off x="1447199" y="1715549"/>
            <a:ext cx="10036801" cy="4233230"/>
          </a:xfrm>
        </p:spPr>
        <p:txBody>
          <a:bodyPr>
            <a:normAutofit fontScale="92500"/>
          </a:bodyPr>
          <a:lstStyle/>
          <a:p>
            <a:r>
              <a:rPr lang="en-US" sz="2400" dirty="0"/>
              <a:t>As a group chose a warehousing and storage capabilities sub-category</a:t>
            </a:r>
          </a:p>
          <a:p>
            <a:r>
              <a:rPr lang="en-US" sz="2400" dirty="0"/>
              <a:t>Brainstorm warehousing and storage capabilities (processes, resources, </a:t>
            </a:r>
            <a:r>
              <a:rPr lang="en-US" sz="2400" dirty="0" err="1"/>
              <a:t>etc</a:t>
            </a:r>
            <a:r>
              <a:rPr lang="en-US" sz="2400" dirty="0"/>
              <a:t>) that are fundamental, objective, and (ideally) verifiable</a:t>
            </a:r>
          </a:p>
          <a:p>
            <a:r>
              <a:rPr lang="en-US" sz="2400" dirty="0"/>
              <a:t>Consider how to translate brainstormed capabilities into 1-4 objective questions </a:t>
            </a:r>
          </a:p>
          <a:p>
            <a:r>
              <a:rPr lang="en-US" sz="2400" dirty="0"/>
              <a:t>Assign facility type and maturity levels</a:t>
            </a:r>
          </a:p>
          <a:p>
            <a:pPr lvl="1"/>
            <a:r>
              <a:rPr lang="en-US" sz="2200" dirty="0"/>
              <a:t>Designate what level of facility appropriate for given questions and/or capabilities</a:t>
            </a:r>
          </a:p>
          <a:p>
            <a:pPr lvl="1"/>
            <a:r>
              <a:rPr lang="en-US" sz="2200" dirty="0"/>
              <a:t>Designate what level of maturity may be appropriate for given selection options</a:t>
            </a:r>
          </a:p>
          <a:p>
            <a:pPr marL="600539" lvl="1" indent="0" algn="r">
              <a:buNone/>
            </a:pPr>
            <a:endParaRPr lang="en-US" sz="1200" dirty="0"/>
          </a:p>
          <a:p>
            <a:pPr marL="600539" lvl="1" indent="0" algn="r">
              <a:buNone/>
            </a:pPr>
            <a:r>
              <a:rPr lang="en-US" sz="2400" dirty="0">
                <a:solidFill>
                  <a:schemeClr val="tx2"/>
                </a:solidFill>
              </a:rPr>
              <a:t>15 minutes.  Regroup.</a:t>
            </a:r>
          </a:p>
        </p:txBody>
      </p:sp>
      <p:sp>
        <p:nvSpPr>
          <p:cNvPr id="3" name="Slide Number Placeholder 2">
            <a:extLst>
              <a:ext uri="{FF2B5EF4-FFF2-40B4-BE49-F238E27FC236}">
                <a16:creationId xmlns:a16="http://schemas.microsoft.com/office/drawing/2014/main" id="{C9EC3090-9220-4506-BD41-3C12C8B444DC}"/>
              </a:ext>
            </a:extLst>
          </p:cNvPr>
          <p:cNvSpPr>
            <a:spLocks noGrp="1"/>
          </p:cNvSpPr>
          <p:nvPr>
            <p:ph type="sldNum" sz="quarter" idx="12"/>
          </p:nvPr>
        </p:nvSpPr>
        <p:spPr/>
        <p:txBody>
          <a:bodyPr/>
          <a:lstStyle/>
          <a:p>
            <a:fld id="{42782948-4DBE-204D-AB9E-B65E067054AE}" type="slidenum">
              <a:rPr lang="en-US" smtClean="0"/>
              <a:pPr/>
              <a:t>13</a:t>
            </a:fld>
            <a:endParaRPr lang="en-US" dirty="0"/>
          </a:p>
        </p:txBody>
      </p:sp>
      <p:sp>
        <p:nvSpPr>
          <p:cNvPr id="4" name="Title 3">
            <a:extLst>
              <a:ext uri="{FF2B5EF4-FFF2-40B4-BE49-F238E27FC236}">
                <a16:creationId xmlns:a16="http://schemas.microsoft.com/office/drawing/2014/main" id="{2F9A2054-BE24-4121-AA21-AE34D12614EC}"/>
              </a:ext>
            </a:extLst>
          </p:cNvPr>
          <p:cNvSpPr>
            <a:spLocks noGrp="1"/>
          </p:cNvSpPr>
          <p:nvPr>
            <p:ph type="title"/>
          </p:nvPr>
        </p:nvSpPr>
        <p:spPr/>
        <p:txBody>
          <a:bodyPr/>
          <a:lstStyle/>
          <a:p>
            <a:r>
              <a:rPr lang="en-US" dirty="0"/>
              <a:t>Group exercise:	</a:t>
            </a:r>
          </a:p>
        </p:txBody>
      </p:sp>
    </p:spTree>
    <p:extLst>
      <p:ext uri="{BB962C8B-B14F-4D97-AF65-F5344CB8AC3E}">
        <p14:creationId xmlns:p14="http://schemas.microsoft.com/office/powerpoint/2010/main" val="37017735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FF448FA-105F-4491-971D-833D1A597BA3}"/>
              </a:ext>
            </a:extLst>
          </p:cNvPr>
          <p:cNvSpPr>
            <a:spLocks noGrp="1"/>
          </p:cNvSpPr>
          <p:nvPr>
            <p:ph type="sldNum" sz="quarter" idx="4"/>
          </p:nvPr>
        </p:nvSpPr>
        <p:spPr/>
        <p:txBody>
          <a:bodyPr/>
          <a:lstStyle/>
          <a:p>
            <a:fld id="{42782948-4DBE-204D-AB9E-B65E067054AE}" type="slidenum">
              <a:rPr lang="en-US" smtClean="0"/>
              <a:pPr/>
              <a:t>14</a:t>
            </a:fld>
            <a:endParaRPr lang="en-US" dirty="0"/>
          </a:p>
        </p:txBody>
      </p:sp>
      <p:sp>
        <p:nvSpPr>
          <p:cNvPr id="3" name="Title 2">
            <a:extLst>
              <a:ext uri="{FF2B5EF4-FFF2-40B4-BE49-F238E27FC236}">
                <a16:creationId xmlns:a16="http://schemas.microsoft.com/office/drawing/2014/main" id="{DAC79E75-4821-45AD-8DD4-9C559C7E3016}"/>
              </a:ext>
            </a:extLst>
          </p:cNvPr>
          <p:cNvSpPr>
            <a:spLocks noGrp="1"/>
          </p:cNvSpPr>
          <p:nvPr>
            <p:ph type="title"/>
          </p:nvPr>
        </p:nvSpPr>
        <p:spPr/>
        <p:txBody>
          <a:bodyPr/>
          <a:lstStyle/>
          <a:p>
            <a:r>
              <a:rPr lang="en-US" dirty="0"/>
              <a:t>Warehousing and storage </a:t>
            </a:r>
          </a:p>
        </p:txBody>
      </p:sp>
      <p:sp>
        <p:nvSpPr>
          <p:cNvPr id="4" name="Content Placeholder 3">
            <a:extLst>
              <a:ext uri="{FF2B5EF4-FFF2-40B4-BE49-F238E27FC236}">
                <a16:creationId xmlns:a16="http://schemas.microsoft.com/office/drawing/2014/main" id="{BF9C5BA6-36D3-4514-8211-ADBA630DB011}"/>
              </a:ext>
            </a:extLst>
          </p:cNvPr>
          <p:cNvSpPr>
            <a:spLocks noGrp="1"/>
          </p:cNvSpPr>
          <p:nvPr>
            <p:ph idx="1"/>
          </p:nvPr>
        </p:nvSpPr>
        <p:spPr>
          <a:xfrm>
            <a:off x="914400" y="2354400"/>
            <a:ext cx="10363200" cy="4069533"/>
          </a:xfrm>
        </p:spPr>
        <p:txBody>
          <a:bodyPr numCol="2">
            <a:normAutofit/>
          </a:bodyPr>
          <a:lstStyle/>
          <a:p>
            <a:r>
              <a:rPr lang="en-US" dirty="0"/>
              <a:t>SOPs</a:t>
            </a:r>
          </a:p>
          <a:p>
            <a:r>
              <a:rPr lang="en-US" dirty="0"/>
              <a:t>Commodity receipt</a:t>
            </a:r>
          </a:p>
          <a:p>
            <a:r>
              <a:rPr lang="en-US" dirty="0"/>
              <a:t>Warehouse design and layout</a:t>
            </a:r>
          </a:p>
          <a:p>
            <a:r>
              <a:rPr lang="en-US" dirty="0"/>
              <a:t>Warehouse utilities</a:t>
            </a:r>
          </a:p>
          <a:p>
            <a:r>
              <a:rPr lang="en-US" dirty="0"/>
              <a:t>Warehouse equipment</a:t>
            </a:r>
          </a:p>
          <a:p>
            <a:r>
              <a:rPr lang="en-US" dirty="0"/>
              <a:t>Repair and maintenance programs</a:t>
            </a:r>
          </a:p>
          <a:p>
            <a:r>
              <a:rPr lang="en-US" dirty="0"/>
              <a:t>Safety and security</a:t>
            </a:r>
          </a:p>
          <a:p>
            <a:r>
              <a:rPr lang="en-US" dirty="0"/>
              <a:t>Picking and shipping operations</a:t>
            </a:r>
          </a:p>
          <a:p>
            <a:r>
              <a:rPr lang="en-US" dirty="0"/>
              <a:t>Environmental monitoring and control</a:t>
            </a:r>
          </a:p>
          <a:p>
            <a:r>
              <a:rPr lang="en-US" dirty="0"/>
              <a:t>Product organization</a:t>
            </a:r>
          </a:p>
          <a:p>
            <a:r>
              <a:rPr lang="en-US" dirty="0"/>
              <a:t>Cold chain management</a:t>
            </a:r>
          </a:p>
          <a:p>
            <a:r>
              <a:rPr lang="en-US" dirty="0"/>
              <a:t>Control substances and high value products</a:t>
            </a:r>
          </a:p>
          <a:p>
            <a:r>
              <a:rPr lang="en-US" dirty="0"/>
              <a:t>Inventory management</a:t>
            </a:r>
          </a:p>
          <a:p>
            <a:r>
              <a:rPr lang="en-US" dirty="0"/>
              <a:t>Audits, Licensing, &amp; Performance</a:t>
            </a:r>
          </a:p>
          <a:p>
            <a:r>
              <a:rPr lang="en-US" dirty="0"/>
              <a:t>Budgets</a:t>
            </a:r>
          </a:p>
          <a:p>
            <a:endParaRPr lang="en-US" dirty="0"/>
          </a:p>
        </p:txBody>
      </p:sp>
      <p:sp>
        <p:nvSpPr>
          <p:cNvPr id="5" name="TextBox 4">
            <a:extLst>
              <a:ext uri="{FF2B5EF4-FFF2-40B4-BE49-F238E27FC236}">
                <a16:creationId xmlns:a16="http://schemas.microsoft.com/office/drawing/2014/main" id="{048DDA37-BD12-4C64-AC38-881D179A3093}"/>
              </a:ext>
            </a:extLst>
          </p:cNvPr>
          <p:cNvSpPr txBox="1"/>
          <p:nvPr/>
        </p:nvSpPr>
        <p:spPr>
          <a:xfrm>
            <a:off x="914400" y="1750703"/>
            <a:ext cx="10363200" cy="461665"/>
          </a:xfrm>
          <a:prstGeom prst="rect">
            <a:avLst/>
          </a:prstGeom>
          <a:noFill/>
        </p:spPr>
        <p:txBody>
          <a:bodyPr wrap="square" rtlCol="0">
            <a:spAutoFit/>
          </a:bodyPr>
          <a:lstStyle/>
          <a:p>
            <a:pPr algn="ctr"/>
            <a:r>
              <a:rPr lang="en-US" sz="2400" dirty="0">
                <a:solidFill>
                  <a:schemeClr val="tx2"/>
                </a:solidFill>
              </a:rPr>
              <a:t>Choose an area of focus for this exercise:</a:t>
            </a:r>
          </a:p>
        </p:txBody>
      </p:sp>
    </p:spTree>
    <p:extLst>
      <p:ext uri="{BB962C8B-B14F-4D97-AF65-F5344CB8AC3E}">
        <p14:creationId xmlns:p14="http://schemas.microsoft.com/office/powerpoint/2010/main" val="2355059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B1ED583-DDCA-4DD6-B3C8-C257C69988BF}"/>
              </a:ext>
            </a:extLst>
          </p:cNvPr>
          <p:cNvSpPr>
            <a:spLocks noGrp="1"/>
          </p:cNvSpPr>
          <p:nvPr>
            <p:ph type="sldNum" sz="quarter" idx="4"/>
          </p:nvPr>
        </p:nvSpPr>
        <p:spPr/>
        <p:txBody>
          <a:bodyPr/>
          <a:lstStyle/>
          <a:p>
            <a:fld id="{42782948-4DBE-204D-AB9E-B65E067054AE}" type="slidenum">
              <a:rPr lang="en-US" smtClean="0"/>
              <a:pPr/>
              <a:t>15</a:t>
            </a:fld>
            <a:endParaRPr lang="en-US" dirty="0"/>
          </a:p>
        </p:txBody>
      </p:sp>
      <p:sp>
        <p:nvSpPr>
          <p:cNvPr id="3" name="Title 2">
            <a:extLst>
              <a:ext uri="{FF2B5EF4-FFF2-40B4-BE49-F238E27FC236}">
                <a16:creationId xmlns:a16="http://schemas.microsoft.com/office/drawing/2014/main" id="{0F437B57-6A7D-4131-BC48-14687104BCA1}"/>
              </a:ext>
            </a:extLst>
          </p:cNvPr>
          <p:cNvSpPr>
            <a:spLocks noGrp="1"/>
          </p:cNvSpPr>
          <p:nvPr>
            <p:ph type="title"/>
          </p:nvPr>
        </p:nvSpPr>
        <p:spPr/>
        <p:txBody>
          <a:bodyPr/>
          <a:lstStyle/>
          <a:p>
            <a:r>
              <a:rPr lang="en-US" dirty="0"/>
              <a:t>Summary</a:t>
            </a:r>
          </a:p>
        </p:txBody>
      </p:sp>
      <p:sp>
        <p:nvSpPr>
          <p:cNvPr id="4" name="Content Placeholder 3">
            <a:extLst>
              <a:ext uri="{FF2B5EF4-FFF2-40B4-BE49-F238E27FC236}">
                <a16:creationId xmlns:a16="http://schemas.microsoft.com/office/drawing/2014/main" id="{59DBBAC1-F83F-4BF9-B1DD-EE0CF43A3E26}"/>
              </a:ext>
            </a:extLst>
          </p:cNvPr>
          <p:cNvSpPr>
            <a:spLocks noGrp="1"/>
          </p:cNvSpPr>
          <p:nvPr>
            <p:ph idx="1"/>
          </p:nvPr>
        </p:nvSpPr>
        <p:spPr/>
        <p:txBody>
          <a:bodyPr>
            <a:normAutofit/>
          </a:bodyPr>
          <a:lstStyle/>
          <a:p>
            <a:r>
              <a:rPr lang="en-US" sz="2400" dirty="0"/>
              <a:t>Each CMM module provides essentially a tiered list of best practices and key resources</a:t>
            </a:r>
          </a:p>
          <a:p>
            <a:r>
              <a:rPr lang="en-US" sz="2400" dirty="0"/>
              <a:t>NSCA translates key capabilities into structured questionnaire modules, with an emphasis on objectivity, repeatability, and verifiability</a:t>
            </a:r>
          </a:p>
          <a:p>
            <a:r>
              <a:rPr lang="en-US" sz="2400" dirty="0"/>
              <a:t>Questions and/or response options are further organized according to facility type relevance and tiered according to level of maturity</a:t>
            </a:r>
          </a:p>
          <a:p>
            <a:endParaRPr lang="en-US" sz="2400" dirty="0"/>
          </a:p>
        </p:txBody>
      </p:sp>
    </p:spTree>
    <p:extLst>
      <p:ext uri="{BB962C8B-B14F-4D97-AF65-F5344CB8AC3E}">
        <p14:creationId xmlns:p14="http://schemas.microsoft.com/office/powerpoint/2010/main" val="167502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2152B97-17E1-426E-B108-A818079A477B}"/>
              </a:ext>
            </a:extLst>
          </p:cNvPr>
          <p:cNvSpPr>
            <a:spLocks noGrp="1"/>
          </p:cNvSpPr>
          <p:nvPr>
            <p:ph type="sldNum" sz="quarter" idx="4"/>
          </p:nvPr>
        </p:nvSpPr>
        <p:spPr/>
        <p:txBody>
          <a:bodyPr/>
          <a:lstStyle/>
          <a:p>
            <a:fld id="{43CF92F8-9A91-49EE-9F13-AD02B8C2C9D2}" type="slidenum">
              <a:rPr lang="en-US" altLang="en-US" smtClean="0"/>
              <a:pPr/>
              <a:t>2</a:t>
            </a:fld>
            <a:endParaRPr lang="en-US" altLang="en-US" dirty="0"/>
          </a:p>
        </p:txBody>
      </p:sp>
      <p:sp>
        <p:nvSpPr>
          <p:cNvPr id="4" name="Title 3">
            <a:extLst>
              <a:ext uri="{FF2B5EF4-FFF2-40B4-BE49-F238E27FC236}">
                <a16:creationId xmlns:a16="http://schemas.microsoft.com/office/drawing/2014/main" id="{3A403D2E-3289-4974-A5D1-9A2D07E723F0}"/>
              </a:ext>
            </a:extLst>
          </p:cNvPr>
          <p:cNvSpPr>
            <a:spLocks noGrp="1"/>
          </p:cNvSpPr>
          <p:nvPr>
            <p:ph type="title"/>
          </p:nvPr>
        </p:nvSpPr>
        <p:spPr/>
        <p:txBody>
          <a:bodyPr/>
          <a:lstStyle/>
          <a:p>
            <a:r>
              <a:rPr lang="en-US" dirty="0"/>
              <a:t>Objectives</a:t>
            </a:r>
          </a:p>
        </p:txBody>
      </p:sp>
      <p:sp>
        <p:nvSpPr>
          <p:cNvPr id="3" name="Subtitle 2">
            <a:extLst>
              <a:ext uri="{FF2B5EF4-FFF2-40B4-BE49-F238E27FC236}">
                <a16:creationId xmlns:a16="http://schemas.microsoft.com/office/drawing/2014/main" id="{62DEC3B6-FCA3-4500-B990-DCC58BA3DC1B}"/>
              </a:ext>
            </a:extLst>
          </p:cNvPr>
          <p:cNvSpPr>
            <a:spLocks noGrp="1"/>
          </p:cNvSpPr>
          <p:nvPr>
            <p:ph idx="1"/>
          </p:nvPr>
        </p:nvSpPr>
        <p:spPr/>
        <p:txBody>
          <a:bodyPr>
            <a:normAutofit/>
          </a:bodyPr>
          <a:lstStyle/>
          <a:p>
            <a:pPr marL="608325" lvl="1" indent="-457200" defTabSz="912778">
              <a:spcBef>
                <a:spcPct val="20000"/>
              </a:spcBef>
              <a:spcAft>
                <a:spcPct val="0"/>
              </a:spcAft>
              <a:buFont typeface="Arial" panose="020B0604020202020204" pitchFamily="34" charset="0"/>
              <a:buChar char="•"/>
            </a:pPr>
            <a:r>
              <a:rPr lang="en-US" altLang="en-US" sz="2400" dirty="0">
                <a:solidFill>
                  <a:schemeClr val="accent5">
                    <a:lumMod val="50000"/>
                  </a:schemeClr>
                </a:solidFill>
                <a:latin typeface="Gill Sans MT" panose="020B0502020104020203" pitchFamily="34" charset="0"/>
                <a:cs typeface="Gill Sans MT" panose="020B0502020104020203" pitchFamily="34" charset="0"/>
              </a:rPr>
              <a:t>Practice translating abstract concepts of “capability” into global health supply chain technical areas</a:t>
            </a:r>
          </a:p>
          <a:p>
            <a:pPr marL="608325" lvl="1" indent="-457200" defTabSz="912778">
              <a:spcBef>
                <a:spcPct val="20000"/>
              </a:spcBef>
              <a:spcAft>
                <a:spcPct val="0"/>
              </a:spcAft>
              <a:buFont typeface="Arial" panose="020B0604020202020204" pitchFamily="34" charset="0"/>
              <a:buChar char="•"/>
            </a:pPr>
            <a:r>
              <a:rPr lang="en-US" altLang="en-US" sz="2400" dirty="0">
                <a:solidFill>
                  <a:schemeClr val="accent5">
                    <a:lumMod val="50000"/>
                  </a:schemeClr>
                </a:solidFill>
                <a:latin typeface="Gill Sans MT" panose="020B0502020104020203" pitchFamily="34" charset="0"/>
                <a:cs typeface="Gill Sans MT" panose="020B0502020104020203" pitchFamily="34" charset="0"/>
              </a:rPr>
              <a:t>Gain a deeper understanding of the structure of CMM modules, using “Warehousing and Storage” as an example</a:t>
            </a:r>
          </a:p>
          <a:p>
            <a:pPr marL="608325" lvl="1" indent="-457200" defTabSz="912778">
              <a:spcBef>
                <a:spcPct val="20000"/>
              </a:spcBef>
              <a:spcAft>
                <a:spcPct val="0"/>
              </a:spcAft>
              <a:buFont typeface="Arial" panose="020B0604020202020204" pitchFamily="34" charset="0"/>
              <a:buChar char="•"/>
            </a:pPr>
            <a:r>
              <a:rPr lang="en-US" altLang="en-US" sz="2400" dirty="0">
                <a:solidFill>
                  <a:schemeClr val="accent5">
                    <a:lumMod val="50000"/>
                  </a:schemeClr>
                </a:solidFill>
                <a:latin typeface="Gill Sans MT" panose="020B0502020104020203" pitchFamily="34" charset="0"/>
                <a:cs typeface="Gill Sans MT" panose="020B0502020104020203" pitchFamily="34" charset="0"/>
              </a:rPr>
              <a:t>Consider what types of capabilities might be universally important, how these translate into survey questions, and be further transformed into considered maturity levels</a:t>
            </a:r>
          </a:p>
        </p:txBody>
      </p:sp>
    </p:spTree>
    <p:extLst>
      <p:ext uri="{BB962C8B-B14F-4D97-AF65-F5344CB8AC3E}">
        <p14:creationId xmlns:p14="http://schemas.microsoft.com/office/powerpoint/2010/main" val="1336891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B9371C-80E4-4257-871B-5EB08E975BE7}"/>
              </a:ext>
            </a:extLst>
          </p:cNvPr>
          <p:cNvSpPr>
            <a:spLocks noGrp="1"/>
          </p:cNvSpPr>
          <p:nvPr>
            <p:ph type="sldNum" sz="quarter" idx="4"/>
          </p:nvPr>
        </p:nvSpPr>
        <p:spPr/>
        <p:txBody>
          <a:bodyPr/>
          <a:lstStyle/>
          <a:p>
            <a:fld id="{42782948-4DBE-204D-AB9E-B65E067054AE}" type="slidenum">
              <a:rPr lang="en-US" smtClean="0"/>
              <a:pPr/>
              <a:t>3</a:t>
            </a:fld>
            <a:endParaRPr lang="en-US" dirty="0"/>
          </a:p>
        </p:txBody>
      </p:sp>
      <p:sp>
        <p:nvSpPr>
          <p:cNvPr id="3" name="Title 2">
            <a:extLst>
              <a:ext uri="{FF2B5EF4-FFF2-40B4-BE49-F238E27FC236}">
                <a16:creationId xmlns:a16="http://schemas.microsoft.com/office/drawing/2014/main" id="{43EFFB73-F235-46B9-8EC7-21BEB88545BE}"/>
              </a:ext>
            </a:extLst>
          </p:cNvPr>
          <p:cNvSpPr>
            <a:spLocks noGrp="1"/>
          </p:cNvSpPr>
          <p:nvPr>
            <p:ph type="title"/>
          </p:nvPr>
        </p:nvSpPr>
        <p:spPr>
          <a:xfrm>
            <a:off x="914400" y="784357"/>
            <a:ext cx="10363200" cy="1069267"/>
          </a:xfrm>
        </p:spPr>
        <p:txBody>
          <a:bodyPr/>
          <a:lstStyle/>
          <a:p>
            <a:r>
              <a:rPr lang="en-US" dirty="0"/>
              <a:t>Recall, the CMM questionnaire is structure around</a:t>
            </a:r>
            <a:br>
              <a:rPr lang="en-US" dirty="0"/>
            </a:br>
            <a:r>
              <a:rPr lang="en-US" dirty="0"/>
              <a:t>11 technical areas or survey modules</a:t>
            </a:r>
          </a:p>
        </p:txBody>
      </p:sp>
      <p:sp>
        <p:nvSpPr>
          <p:cNvPr id="4" name="Content Placeholder 3">
            <a:extLst>
              <a:ext uri="{FF2B5EF4-FFF2-40B4-BE49-F238E27FC236}">
                <a16:creationId xmlns:a16="http://schemas.microsoft.com/office/drawing/2014/main" id="{26E6C16C-5B88-421B-A051-D08CA3561CA6}"/>
              </a:ext>
            </a:extLst>
          </p:cNvPr>
          <p:cNvSpPr>
            <a:spLocks noGrp="1"/>
          </p:cNvSpPr>
          <p:nvPr>
            <p:ph idx="1"/>
          </p:nvPr>
        </p:nvSpPr>
        <p:spPr>
          <a:xfrm>
            <a:off x="913995" y="2603532"/>
            <a:ext cx="10363200" cy="3820401"/>
          </a:xfrm>
        </p:spPr>
        <p:txBody>
          <a:bodyPr numCol="2">
            <a:normAutofit fontScale="92500" lnSpcReduction="10000"/>
          </a:bodyPr>
          <a:lstStyle/>
          <a:p>
            <a:r>
              <a:rPr lang="en-US" sz="2400" dirty="0"/>
              <a:t>Strategic planning and management</a:t>
            </a:r>
          </a:p>
          <a:p>
            <a:r>
              <a:rPr lang="en-US" sz="2400" dirty="0"/>
              <a:t>Human resources</a:t>
            </a:r>
          </a:p>
          <a:p>
            <a:r>
              <a:rPr lang="en-US" sz="2400" dirty="0"/>
              <a:t>Financial sustainability</a:t>
            </a:r>
          </a:p>
          <a:p>
            <a:r>
              <a:rPr lang="en-US" sz="2400" dirty="0"/>
              <a:t>Policy and governance</a:t>
            </a:r>
          </a:p>
          <a:p>
            <a:r>
              <a:rPr lang="en-US" sz="2400" dirty="0"/>
              <a:t>Quality and pharmacovigilance</a:t>
            </a:r>
          </a:p>
          <a:p>
            <a:r>
              <a:rPr lang="en-US" sz="2400" dirty="0"/>
              <a:t>Forecasting and supply planning</a:t>
            </a:r>
          </a:p>
          <a:p>
            <a:r>
              <a:rPr lang="en-US" sz="2400" dirty="0"/>
              <a:t>Procurement and customs clearance</a:t>
            </a:r>
          </a:p>
          <a:p>
            <a:r>
              <a:rPr lang="en-US" sz="2400" b="1" dirty="0"/>
              <a:t>Warehousing and storage</a:t>
            </a:r>
          </a:p>
          <a:p>
            <a:r>
              <a:rPr lang="en-US" sz="2400" dirty="0"/>
              <a:t>Distribution</a:t>
            </a:r>
          </a:p>
          <a:p>
            <a:r>
              <a:rPr lang="en-US" sz="2400" dirty="0"/>
              <a:t>Logistics management information system</a:t>
            </a:r>
          </a:p>
          <a:p>
            <a:r>
              <a:rPr lang="en-US" sz="2400" dirty="0"/>
              <a:t>Waste management</a:t>
            </a:r>
          </a:p>
          <a:p>
            <a:endParaRPr lang="en-US" sz="2400" dirty="0"/>
          </a:p>
        </p:txBody>
      </p:sp>
      <p:sp>
        <p:nvSpPr>
          <p:cNvPr id="5" name="TextBox 4">
            <a:extLst>
              <a:ext uri="{FF2B5EF4-FFF2-40B4-BE49-F238E27FC236}">
                <a16:creationId xmlns:a16="http://schemas.microsoft.com/office/drawing/2014/main" id="{E0C32274-7523-460D-8163-9A212D048E94}"/>
              </a:ext>
            </a:extLst>
          </p:cNvPr>
          <p:cNvSpPr txBox="1"/>
          <p:nvPr/>
        </p:nvSpPr>
        <p:spPr>
          <a:xfrm>
            <a:off x="1002485" y="1912616"/>
            <a:ext cx="10363200" cy="461665"/>
          </a:xfrm>
          <a:prstGeom prst="rect">
            <a:avLst/>
          </a:prstGeom>
          <a:noFill/>
        </p:spPr>
        <p:txBody>
          <a:bodyPr wrap="square" rtlCol="0">
            <a:spAutoFit/>
          </a:bodyPr>
          <a:lstStyle/>
          <a:p>
            <a:pPr algn="r"/>
            <a:r>
              <a:rPr lang="en-US" sz="2400" i="1" dirty="0">
                <a:solidFill>
                  <a:schemeClr val="tx2"/>
                </a:solidFill>
              </a:rPr>
              <a:t>Can anyone name all 11 at this point?</a:t>
            </a:r>
          </a:p>
        </p:txBody>
      </p:sp>
    </p:spTree>
    <p:extLst>
      <p:ext uri="{BB962C8B-B14F-4D97-AF65-F5344CB8AC3E}">
        <p14:creationId xmlns:p14="http://schemas.microsoft.com/office/powerpoint/2010/main" val="3941756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DB9371C-80E4-4257-871B-5EB08E975BE7}"/>
              </a:ext>
            </a:extLst>
          </p:cNvPr>
          <p:cNvSpPr>
            <a:spLocks noGrp="1"/>
          </p:cNvSpPr>
          <p:nvPr>
            <p:ph type="sldNum" sz="quarter" idx="4"/>
          </p:nvPr>
        </p:nvSpPr>
        <p:spPr/>
        <p:txBody>
          <a:bodyPr/>
          <a:lstStyle/>
          <a:p>
            <a:fld id="{42782948-4DBE-204D-AB9E-B65E067054AE}" type="slidenum">
              <a:rPr lang="en-US" smtClean="0"/>
              <a:pPr/>
              <a:t>4</a:t>
            </a:fld>
            <a:endParaRPr lang="en-US" dirty="0"/>
          </a:p>
        </p:txBody>
      </p:sp>
      <p:sp>
        <p:nvSpPr>
          <p:cNvPr id="3" name="Title 2">
            <a:extLst>
              <a:ext uri="{FF2B5EF4-FFF2-40B4-BE49-F238E27FC236}">
                <a16:creationId xmlns:a16="http://schemas.microsoft.com/office/drawing/2014/main" id="{43EFFB73-F235-46B9-8EC7-21BEB88545BE}"/>
              </a:ext>
            </a:extLst>
          </p:cNvPr>
          <p:cNvSpPr>
            <a:spLocks noGrp="1"/>
          </p:cNvSpPr>
          <p:nvPr>
            <p:ph type="title"/>
          </p:nvPr>
        </p:nvSpPr>
        <p:spPr>
          <a:xfrm>
            <a:off x="914805" y="933168"/>
            <a:ext cx="10363200" cy="580800"/>
          </a:xfrm>
        </p:spPr>
        <p:txBody>
          <a:bodyPr/>
          <a:lstStyle/>
          <a:p>
            <a:r>
              <a:rPr lang="en-US" dirty="0"/>
              <a:t>Module structure	</a:t>
            </a:r>
          </a:p>
        </p:txBody>
      </p:sp>
      <p:sp>
        <p:nvSpPr>
          <p:cNvPr id="4" name="Content Placeholder 3">
            <a:extLst>
              <a:ext uri="{FF2B5EF4-FFF2-40B4-BE49-F238E27FC236}">
                <a16:creationId xmlns:a16="http://schemas.microsoft.com/office/drawing/2014/main" id="{26E6C16C-5B88-421B-A051-D08CA3561CA6}"/>
              </a:ext>
            </a:extLst>
          </p:cNvPr>
          <p:cNvSpPr>
            <a:spLocks noGrp="1"/>
          </p:cNvSpPr>
          <p:nvPr>
            <p:ph idx="1"/>
          </p:nvPr>
        </p:nvSpPr>
        <p:spPr>
          <a:xfrm>
            <a:off x="914400" y="1836174"/>
            <a:ext cx="10363200" cy="4476136"/>
          </a:xfrm>
        </p:spPr>
        <p:txBody>
          <a:bodyPr numCol="1">
            <a:normAutofit/>
          </a:bodyPr>
          <a:lstStyle/>
          <a:p>
            <a:r>
              <a:rPr lang="en-US" sz="2400" dirty="0"/>
              <a:t>Each module asks has between one dozen and many dozen capability questions at each facility:</a:t>
            </a:r>
          </a:p>
          <a:p>
            <a:r>
              <a:rPr lang="en-US" sz="2400" dirty="0"/>
              <a:t>Not all questions are appropriate for / asked at each facility type – MOH, referral hospitals, warehouses, SDPs (“skip logic”)</a:t>
            </a:r>
          </a:p>
          <a:p>
            <a:r>
              <a:rPr lang="en-US" sz="2400" dirty="0"/>
              <a:t>Examples:</a:t>
            </a:r>
          </a:p>
          <a:p>
            <a:pPr lvl="1"/>
            <a:r>
              <a:rPr lang="en-US" sz="2400" dirty="0"/>
              <a:t>High end: 130 questions in “warehousing and storage” module for warehouses, 102 for referral hospitals, 97 for SDPs, 17 for MOH</a:t>
            </a:r>
          </a:p>
          <a:p>
            <a:pPr lvl="1"/>
            <a:r>
              <a:rPr lang="en-US" sz="2400" dirty="0"/>
              <a:t>Low end:  43 “quality and pharmacovigilance” questions for MOH, 27 for warehouses, 18 for referral hospitals, 12 at SDPs</a:t>
            </a:r>
          </a:p>
          <a:p>
            <a:endParaRPr lang="en-US" sz="2400" dirty="0"/>
          </a:p>
        </p:txBody>
      </p:sp>
    </p:spTree>
    <p:extLst>
      <p:ext uri="{BB962C8B-B14F-4D97-AF65-F5344CB8AC3E}">
        <p14:creationId xmlns:p14="http://schemas.microsoft.com/office/powerpoint/2010/main" val="8490267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FF448FA-105F-4491-971D-833D1A597BA3}"/>
              </a:ext>
            </a:extLst>
          </p:cNvPr>
          <p:cNvSpPr>
            <a:spLocks noGrp="1"/>
          </p:cNvSpPr>
          <p:nvPr>
            <p:ph type="sldNum" sz="quarter" idx="4"/>
          </p:nvPr>
        </p:nvSpPr>
        <p:spPr/>
        <p:txBody>
          <a:bodyPr/>
          <a:lstStyle/>
          <a:p>
            <a:fld id="{42782948-4DBE-204D-AB9E-B65E067054AE}" type="slidenum">
              <a:rPr lang="en-US" smtClean="0"/>
              <a:pPr/>
              <a:t>5</a:t>
            </a:fld>
            <a:endParaRPr lang="en-US" dirty="0"/>
          </a:p>
        </p:txBody>
      </p:sp>
      <p:sp>
        <p:nvSpPr>
          <p:cNvPr id="3" name="Title 2">
            <a:extLst>
              <a:ext uri="{FF2B5EF4-FFF2-40B4-BE49-F238E27FC236}">
                <a16:creationId xmlns:a16="http://schemas.microsoft.com/office/drawing/2014/main" id="{DAC79E75-4821-45AD-8DD4-9C559C7E3016}"/>
              </a:ext>
            </a:extLst>
          </p:cNvPr>
          <p:cNvSpPr>
            <a:spLocks noGrp="1"/>
          </p:cNvSpPr>
          <p:nvPr>
            <p:ph type="title"/>
          </p:nvPr>
        </p:nvSpPr>
        <p:spPr/>
        <p:txBody>
          <a:bodyPr/>
          <a:lstStyle/>
          <a:p>
            <a:r>
              <a:rPr lang="en-US" dirty="0"/>
              <a:t>Warehousing and storage </a:t>
            </a:r>
          </a:p>
        </p:txBody>
      </p:sp>
      <p:sp>
        <p:nvSpPr>
          <p:cNvPr id="4" name="Content Placeholder 3">
            <a:extLst>
              <a:ext uri="{FF2B5EF4-FFF2-40B4-BE49-F238E27FC236}">
                <a16:creationId xmlns:a16="http://schemas.microsoft.com/office/drawing/2014/main" id="{BF9C5BA6-36D3-4514-8211-ADBA630DB011}"/>
              </a:ext>
            </a:extLst>
          </p:cNvPr>
          <p:cNvSpPr>
            <a:spLocks noGrp="1"/>
          </p:cNvSpPr>
          <p:nvPr>
            <p:ph idx="1"/>
          </p:nvPr>
        </p:nvSpPr>
        <p:spPr>
          <a:xfrm>
            <a:off x="914400" y="2750401"/>
            <a:ext cx="10363200" cy="3673532"/>
          </a:xfrm>
        </p:spPr>
        <p:txBody>
          <a:bodyPr numCol="2">
            <a:noAutofit/>
          </a:bodyPr>
          <a:lstStyle/>
          <a:p>
            <a:r>
              <a:rPr lang="en-US" sz="2000" dirty="0"/>
              <a:t>SOPs</a:t>
            </a:r>
          </a:p>
          <a:p>
            <a:r>
              <a:rPr lang="en-US" sz="2000" dirty="0"/>
              <a:t>Commodity receipt</a:t>
            </a:r>
          </a:p>
          <a:p>
            <a:r>
              <a:rPr lang="en-US" sz="2000" dirty="0"/>
              <a:t>Warehouse design and layout</a:t>
            </a:r>
          </a:p>
          <a:p>
            <a:r>
              <a:rPr lang="en-US" sz="2000" dirty="0"/>
              <a:t>Warehouse utilities</a:t>
            </a:r>
          </a:p>
          <a:p>
            <a:r>
              <a:rPr lang="en-US" sz="2000" dirty="0"/>
              <a:t>Warehouse equipment</a:t>
            </a:r>
          </a:p>
          <a:p>
            <a:r>
              <a:rPr lang="en-US" sz="2000" dirty="0"/>
              <a:t>Repair and maintenance programs</a:t>
            </a:r>
          </a:p>
          <a:p>
            <a:r>
              <a:rPr lang="en-US" sz="2000" b="1" dirty="0"/>
              <a:t>Safety and security</a:t>
            </a:r>
          </a:p>
          <a:p>
            <a:r>
              <a:rPr lang="en-US" sz="2000" dirty="0"/>
              <a:t>Picking and shipping operations</a:t>
            </a:r>
          </a:p>
          <a:p>
            <a:r>
              <a:rPr lang="en-US" sz="2000" dirty="0"/>
              <a:t>Environmental monitoring and control</a:t>
            </a:r>
          </a:p>
          <a:p>
            <a:r>
              <a:rPr lang="en-US" sz="2000" dirty="0"/>
              <a:t>Product organization</a:t>
            </a:r>
          </a:p>
          <a:p>
            <a:r>
              <a:rPr lang="en-US" sz="2000" dirty="0"/>
              <a:t>Cold chain management</a:t>
            </a:r>
          </a:p>
          <a:p>
            <a:r>
              <a:rPr lang="en-US" sz="2000" dirty="0"/>
              <a:t>Control substances and high value products</a:t>
            </a:r>
          </a:p>
          <a:p>
            <a:r>
              <a:rPr lang="en-US" sz="2000" dirty="0"/>
              <a:t>Inventory management</a:t>
            </a:r>
          </a:p>
          <a:p>
            <a:r>
              <a:rPr lang="en-US" sz="2000" dirty="0"/>
              <a:t>Audits, Licensing, &amp; Performance</a:t>
            </a:r>
          </a:p>
          <a:p>
            <a:r>
              <a:rPr lang="en-US" sz="2000" dirty="0"/>
              <a:t>Budgets</a:t>
            </a:r>
          </a:p>
          <a:p>
            <a:endParaRPr lang="en-US" sz="2000" dirty="0"/>
          </a:p>
        </p:txBody>
      </p:sp>
      <p:sp>
        <p:nvSpPr>
          <p:cNvPr id="5" name="TextBox 4">
            <a:extLst>
              <a:ext uri="{FF2B5EF4-FFF2-40B4-BE49-F238E27FC236}">
                <a16:creationId xmlns:a16="http://schemas.microsoft.com/office/drawing/2014/main" id="{048DDA37-BD12-4C64-AC38-881D179A3093}"/>
              </a:ext>
            </a:extLst>
          </p:cNvPr>
          <p:cNvSpPr txBox="1"/>
          <p:nvPr/>
        </p:nvSpPr>
        <p:spPr>
          <a:xfrm>
            <a:off x="914400" y="1570703"/>
            <a:ext cx="10363200" cy="1015663"/>
          </a:xfrm>
          <a:prstGeom prst="rect">
            <a:avLst/>
          </a:prstGeom>
          <a:noFill/>
        </p:spPr>
        <p:txBody>
          <a:bodyPr wrap="square" rtlCol="0">
            <a:spAutoFit/>
          </a:bodyPr>
          <a:lstStyle/>
          <a:p>
            <a:r>
              <a:rPr lang="en-US" sz="2000" dirty="0">
                <a:solidFill>
                  <a:schemeClr val="tx2"/>
                </a:solidFill>
              </a:rPr>
              <a:t>Each technical area or module is further organized into bundles of capability questions.  </a:t>
            </a:r>
          </a:p>
          <a:p>
            <a:r>
              <a:rPr lang="en-US" sz="2000" i="1" dirty="0">
                <a:solidFill>
                  <a:schemeClr val="tx2"/>
                </a:solidFill>
              </a:rPr>
              <a:t>What are key warehousing and storage activities / functions that we’d want to assess for relevant capabilities (process, resources, </a:t>
            </a:r>
            <a:r>
              <a:rPr lang="en-US" sz="2000" i="1" dirty="0" err="1">
                <a:solidFill>
                  <a:schemeClr val="tx2"/>
                </a:solidFill>
              </a:rPr>
              <a:t>etc</a:t>
            </a:r>
            <a:r>
              <a:rPr lang="en-US" sz="2000" i="1" dirty="0">
                <a:solidFill>
                  <a:schemeClr val="tx2"/>
                </a:solidFill>
              </a:rPr>
              <a:t>)?</a:t>
            </a:r>
          </a:p>
        </p:txBody>
      </p:sp>
    </p:spTree>
    <p:extLst>
      <p:ext uri="{BB962C8B-B14F-4D97-AF65-F5344CB8AC3E}">
        <p14:creationId xmlns:p14="http://schemas.microsoft.com/office/powerpoint/2010/main" val="3011604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A7F4D5A-36D7-4179-BF95-64DF4785A172}"/>
              </a:ext>
            </a:extLst>
          </p:cNvPr>
          <p:cNvSpPr>
            <a:spLocks noGrp="1"/>
          </p:cNvSpPr>
          <p:nvPr>
            <p:ph type="sldNum" sz="quarter" idx="4"/>
          </p:nvPr>
        </p:nvSpPr>
        <p:spPr/>
        <p:txBody>
          <a:bodyPr/>
          <a:lstStyle/>
          <a:p>
            <a:fld id="{42782948-4DBE-204D-AB9E-B65E067054AE}" type="slidenum">
              <a:rPr lang="en-US" smtClean="0"/>
              <a:pPr/>
              <a:t>6</a:t>
            </a:fld>
            <a:endParaRPr lang="en-US" dirty="0"/>
          </a:p>
        </p:txBody>
      </p:sp>
      <p:sp>
        <p:nvSpPr>
          <p:cNvPr id="3" name="Title 2">
            <a:extLst>
              <a:ext uri="{FF2B5EF4-FFF2-40B4-BE49-F238E27FC236}">
                <a16:creationId xmlns:a16="http://schemas.microsoft.com/office/drawing/2014/main" id="{CDC479DF-227A-4D10-B835-C530FB228EDC}"/>
              </a:ext>
            </a:extLst>
          </p:cNvPr>
          <p:cNvSpPr>
            <a:spLocks noGrp="1"/>
          </p:cNvSpPr>
          <p:nvPr>
            <p:ph type="title"/>
          </p:nvPr>
        </p:nvSpPr>
        <p:spPr/>
        <p:txBody>
          <a:bodyPr/>
          <a:lstStyle/>
          <a:p>
            <a:r>
              <a:rPr lang="en-US" dirty="0"/>
              <a:t>Together:  “Safety and Security” sub-section</a:t>
            </a:r>
          </a:p>
        </p:txBody>
      </p:sp>
      <p:sp>
        <p:nvSpPr>
          <p:cNvPr id="4" name="Content Placeholder 3">
            <a:extLst>
              <a:ext uri="{FF2B5EF4-FFF2-40B4-BE49-F238E27FC236}">
                <a16:creationId xmlns:a16="http://schemas.microsoft.com/office/drawing/2014/main" id="{3E0FFAB4-346D-4A05-ABF9-A6B9DEBCA74F}"/>
              </a:ext>
            </a:extLst>
          </p:cNvPr>
          <p:cNvSpPr>
            <a:spLocks noGrp="1"/>
          </p:cNvSpPr>
          <p:nvPr>
            <p:ph idx="1"/>
          </p:nvPr>
        </p:nvSpPr>
        <p:spPr>
          <a:xfrm>
            <a:off x="914400" y="2700000"/>
            <a:ext cx="10363200" cy="3248778"/>
          </a:xfrm>
        </p:spPr>
        <p:txBody>
          <a:bodyPr>
            <a:normAutofit lnSpcReduction="10000"/>
          </a:bodyPr>
          <a:lstStyle/>
          <a:p>
            <a:r>
              <a:rPr lang="en-US" sz="2400" dirty="0"/>
              <a:t>Presence of safety equipment:</a:t>
            </a:r>
          </a:p>
          <a:p>
            <a:pPr lvl="1"/>
            <a:r>
              <a:rPr lang="en-US" sz="2000" dirty="0"/>
              <a:t>E.g. sprinkler system, fire extinguishers, gloves, spill kits,  masks, helmets</a:t>
            </a:r>
          </a:p>
          <a:p>
            <a:r>
              <a:rPr lang="en-US" sz="2400" dirty="0"/>
              <a:t>Regular upkeep of fire extinguishers</a:t>
            </a:r>
          </a:p>
          <a:p>
            <a:r>
              <a:rPr lang="en-US" sz="2400" dirty="0"/>
              <a:t>Training in material handling and fire equipment</a:t>
            </a:r>
          </a:p>
          <a:p>
            <a:r>
              <a:rPr lang="en-US" sz="2400" dirty="0"/>
              <a:t>Presence of security measures</a:t>
            </a:r>
          </a:p>
          <a:p>
            <a:pPr lvl="1"/>
            <a:r>
              <a:rPr lang="en-US" sz="2000" dirty="0"/>
              <a:t>E.g. locks, burglar bars, staff ID cards, controlled access, security guards, CCTV recordings, alarms, biometric control of entry to storeroom</a:t>
            </a:r>
          </a:p>
          <a:p>
            <a:endParaRPr lang="en-US" sz="2400" dirty="0"/>
          </a:p>
        </p:txBody>
      </p:sp>
      <p:sp>
        <p:nvSpPr>
          <p:cNvPr id="6" name="TextBox 5">
            <a:extLst>
              <a:ext uri="{FF2B5EF4-FFF2-40B4-BE49-F238E27FC236}">
                <a16:creationId xmlns:a16="http://schemas.microsoft.com/office/drawing/2014/main" id="{64A6D792-6B88-4721-9ED5-D5915641B25B}"/>
              </a:ext>
            </a:extLst>
          </p:cNvPr>
          <p:cNvSpPr txBox="1"/>
          <p:nvPr/>
        </p:nvSpPr>
        <p:spPr>
          <a:xfrm>
            <a:off x="914400" y="1570703"/>
            <a:ext cx="10363200" cy="830997"/>
          </a:xfrm>
          <a:prstGeom prst="rect">
            <a:avLst/>
          </a:prstGeom>
          <a:noFill/>
        </p:spPr>
        <p:txBody>
          <a:bodyPr wrap="square" rtlCol="0">
            <a:spAutoFit/>
          </a:bodyPr>
          <a:lstStyle/>
          <a:p>
            <a:r>
              <a:rPr lang="en-US" sz="2400" dirty="0">
                <a:solidFill>
                  <a:schemeClr val="tx2"/>
                </a:solidFill>
              </a:rPr>
              <a:t>What safety and security capabilities (process, resources, etc.) might be important for a well-functioning warehouse facility or storage space?</a:t>
            </a:r>
          </a:p>
        </p:txBody>
      </p:sp>
    </p:spTree>
    <p:extLst>
      <p:ext uri="{BB962C8B-B14F-4D97-AF65-F5344CB8AC3E}">
        <p14:creationId xmlns:p14="http://schemas.microsoft.com/office/powerpoint/2010/main" val="3548577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5E4D312-EFFD-48E5-8379-7E3EC893C2FF}"/>
              </a:ext>
            </a:extLst>
          </p:cNvPr>
          <p:cNvSpPr>
            <a:spLocks noGrp="1"/>
          </p:cNvSpPr>
          <p:nvPr>
            <p:ph type="sldNum" sz="quarter" idx="4"/>
          </p:nvPr>
        </p:nvSpPr>
        <p:spPr/>
        <p:txBody>
          <a:bodyPr/>
          <a:lstStyle/>
          <a:p>
            <a:fld id="{42782948-4DBE-204D-AB9E-B65E067054AE}" type="slidenum">
              <a:rPr lang="en-US" smtClean="0"/>
              <a:pPr/>
              <a:t>7</a:t>
            </a:fld>
            <a:endParaRPr lang="en-US" dirty="0"/>
          </a:p>
        </p:txBody>
      </p:sp>
      <p:sp>
        <p:nvSpPr>
          <p:cNvPr id="3" name="Title 2">
            <a:extLst>
              <a:ext uri="{FF2B5EF4-FFF2-40B4-BE49-F238E27FC236}">
                <a16:creationId xmlns:a16="http://schemas.microsoft.com/office/drawing/2014/main" id="{7F06C9B9-722A-434A-BF64-578F4841ECFF}"/>
              </a:ext>
            </a:extLst>
          </p:cNvPr>
          <p:cNvSpPr>
            <a:spLocks noGrp="1"/>
          </p:cNvSpPr>
          <p:nvPr>
            <p:ph type="title"/>
          </p:nvPr>
        </p:nvSpPr>
        <p:spPr/>
        <p:txBody>
          <a:bodyPr/>
          <a:lstStyle/>
          <a:p>
            <a:r>
              <a:rPr lang="en-US" dirty="0"/>
              <a:t>Translating capabilities into questions, type of questions	</a:t>
            </a:r>
          </a:p>
        </p:txBody>
      </p:sp>
      <p:sp>
        <p:nvSpPr>
          <p:cNvPr id="4" name="Content Placeholder 3">
            <a:extLst>
              <a:ext uri="{FF2B5EF4-FFF2-40B4-BE49-F238E27FC236}">
                <a16:creationId xmlns:a16="http://schemas.microsoft.com/office/drawing/2014/main" id="{3FFF17EE-E515-4951-AF2B-B2C96A6C69A5}"/>
              </a:ext>
            </a:extLst>
          </p:cNvPr>
          <p:cNvSpPr>
            <a:spLocks noGrp="1"/>
          </p:cNvSpPr>
          <p:nvPr>
            <p:ph idx="1"/>
          </p:nvPr>
        </p:nvSpPr>
        <p:spPr>
          <a:xfrm>
            <a:off x="914400" y="1715548"/>
            <a:ext cx="10363200" cy="4656451"/>
          </a:xfrm>
        </p:spPr>
        <p:txBody>
          <a:bodyPr>
            <a:normAutofit fontScale="92500" lnSpcReduction="10000"/>
          </a:bodyPr>
          <a:lstStyle/>
          <a:p>
            <a:r>
              <a:rPr lang="en-US" sz="2000" b="1" dirty="0"/>
              <a:t>Binary</a:t>
            </a:r>
            <a:r>
              <a:rPr lang="en-US" sz="2000" dirty="0"/>
              <a:t> – “yes”/“no” questions</a:t>
            </a:r>
          </a:p>
          <a:p>
            <a:pPr lvl="1"/>
            <a:r>
              <a:rPr lang="en-US" sz="1800" dirty="0"/>
              <a:t>“Are there SOPs for warehousing and storage available at this site/facility (in electronic or paper copy?”*</a:t>
            </a:r>
          </a:p>
          <a:p>
            <a:r>
              <a:rPr lang="en-US" sz="2000" b="1" dirty="0"/>
              <a:t>Multiple response questions </a:t>
            </a:r>
            <a:r>
              <a:rPr lang="en-US" sz="2000" dirty="0"/>
              <a:t>– each answer option is essentially treated as a separate question (and assigned a separate category)</a:t>
            </a:r>
          </a:p>
          <a:p>
            <a:pPr lvl="1"/>
            <a:r>
              <a:rPr lang="en-US" sz="1800" dirty="0"/>
              <a:t>“How often are SOPs updated?” Options:  Annually or more often; every 2 years; every 3 years; never; IDK</a:t>
            </a:r>
          </a:p>
          <a:p>
            <a:pPr lvl="1"/>
            <a:r>
              <a:rPr lang="en-US" sz="1800" dirty="0"/>
              <a:t>“Which of the following checks are made for inbound shipments?”  Options:  Quantity; shelf-life remaining; quality; documentation; correct currency and pricing; none of the above; IDK</a:t>
            </a:r>
          </a:p>
          <a:p>
            <a:pPr lvl="1"/>
            <a:r>
              <a:rPr lang="en-US" sz="1800" dirty="0"/>
              <a:t>Scoring varies between questions (more on this next section!)</a:t>
            </a:r>
          </a:p>
          <a:p>
            <a:r>
              <a:rPr lang="en-US" sz="2000" dirty="0"/>
              <a:t>Physical verification questions</a:t>
            </a:r>
          </a:p>
          <a:p>
            <a:r>
              <a:rPr lang="en-US" sz="2000" dirty="0"/>
              <a:t>Descriptive questions – not scored as part of the maturity model, either</a:t>
            </a:r>
          </a:p>
          <a:p>
            <a:pPr lvl="1"/>
            <a:r>
              <a:rPr lang="en-US" sz="1800" dirty="0"/>
              <a:t>Provide context (e.g. “What are the challenges face by this facility related to last mile delivery?”)</a:t>
            </a:r>
          </a:p>
          <a:p>
            <a:pPr lvl="1"/>
            <a:r>
              <a:rPr lang="en-US" sz="1800" dirty="0"/>
              <a:t>Trigger conditional questions (e.g. “Does this site accept health insurance?”)</a:t>
            </a:r>
          </a:p>
        </p:txBody>
      </p:sp>
    </p:spTree>
    <p:extLst>
      <p:ext uri="{BB962C8B-B14F-4D97-AF65-F5344CB8AC3E}">
        <p14:creationId xmlns:p14="http://schemas.microsoft.com/office/powerpoint/2010/main" val="2364479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8C544DA-A1FC-4075-B8BD-CC47A7158102}"/>
              </a:ext>
            </a:extLst>
          </p:cNvPr>
          <p:cNvSpPr>
            <a:spLocks noGrp="1"/>
          </p:cNvSpPr>
          <p:nvPr>
            <p:ph type="sldNum" sz="quarter" idx="4"/>
          </p:nvPr>
        </p:nvSpPr>
        <p:spPr/>
        <p:txBody>
          <a:bodyPr/>
          <a:lstStyle/>
          <a:p>
            <a:fld id="{42782948-4DBE-204D-AB9E-B65E067054AE}" type="slidenum">
              <a:rPr lang="en-US" smtClean="0"/>
              <a:pPr/>
              <a:t>8</a:t>
            </a:fld>
            <a:endParaRPr lang="en-US" dirty="0"/>
          </a:p>
        </p:txBody>
      </p:sp>
      <p:sp>
        <p:nvSpPr>
          <p:cNvPr id="3" name="Title 2">
            <a:extLst>
              <a:ext uri="{FF2B5EF4-FFF2-40B4-BE49-F238E27FC236}">
                <a16:creationId xmlns:a16="http://schemas.microsoft.com/office/drawing/2014/main" id="{86F0ADD9-2503-4C5B-A0FC-DFC8D7191F36}"/>
              </a:ext>
            </a:extLst>
          </p:cNvPr>
          <p:cNvSpPr>
            <a:spLocks noGrp="1"/>
          </p:cNvSpPr>
          <p:nvPr>
            <p:ph type="title"/>
          </p:nvPr>
        </p:nvSpPr>
        <p:spPr/>
        <p:txBody>
          <a:bodyPr/>
          <a:lstStyle/>
          <a:p>
            <a:r>
              <a:rPr lang="en-US" dirty="0"/>
              <a:t>Together:  Safety and Security </a:t>
            </a:r>
          </a:p>
        </p:txBody>
      </p:sp>
      <p:sp>
        <p:nvSpPr>
          <p:cNvPr id="4" name="Content Placeholder 3">
            <a:extLst>
              <a:ext uri="{FF2B5EF4-FFF2-40B4-BE49-F238E27FC236}">
                <a16:creationId xmlns:a16="http://schemas.microsoft.com/office/drawing/2014/main" id="{F18AFD6D-7CB3-4FEE-A214-2C0AE5ADA7DC}"/>
              </a:ext>
            </a:extLst>
          </p:cNvPr>
          <p:cNvSpPr>
            <a:spLocks noGrp="1"/>
          </p:cNvSpPr>
          <p:nvPr>
            <p:ph idx="1"/>
          </p:nvPr>
        </p:nvSpPr>
        <p:spPr/>
        <p:txBody>
          <a:bodyPr>
            <a:normAutofit/>
          </a:bodyPr>
          <a:lstStyle/>
          <a:p>
            <a:r>
              <a:rPr lang="en-US" sz="2150" dirty="0"/>
              <a:t>Resources:  Safety equipment (</a:t>
            </a:r>
            <a:r>
              <a:rPr lang="en-US" sz="2000" dirty="0"/>
              <a:t>e.g. sprinkler system, fire extinguishers, gloves, spill kits,  masks)</a:t>
            </a:r>
          </a:p>
          <a:p>
            <a:r>
              <a:rPr lang="en-US" dirty="0">
                <a:sym typeface="Wingdings" panose="05000000000000000000" pitchFamily="2" charset="2"/>
              </a:rPr>
              <a:t> </a:t>
            </a:r>
            <a:r>
              <a:rPr lang="en-US" b="1" dirty="0">
                <a:sym typeface="Wingdings" panose="05000000000000000000" pitchFamily="2" charset="2"/>
              </a:rPr>
              <a:t>WS-701: </a:t>
            </a:r>
            <a:r>
              <a:rPr lang="en-US" dirty="0">
                <a:sym typeface="Wingdings" panose="05000000000000000000" pitchFamily="2" charset="2"/>
              </a:rPr>
              <a:t>“What safety equipment is available in this facility today?” (multiple choice)</a:t>
            </a:r>
          </a:p>
          <a:p>
            <a:pPr lvl="1"/>
            <a:r>
              <a:rPr lang="en-US" dirty="0">
                <a:sym typeface="Wingdings" panose="05000000000000000000" pitchFamily="2" charset="2"/>
              </a:rPr>
              <a:t>Options:  Sprinkler system; fire extinguishers; heat, flame or smoke detectors; heavy duty gloves; spill kits; masks; lab coats; reflectors; helmets; safety boots….</a:t>
            </a:r>
          </a:p>
          <a:p>
            <a:pPr lvl="1"/>
            <a:r>
              <a:rPr lang="en-US" dirty="0">
                <a:sym typeface="Wingdings" panose="05000000000000000000" pitchFamily="2" charset="2"/>
              </a:rPr>
              <a:t>11 capabilities in total</a:t>
            </a:r>
          </a:p>
          <a:p>
            <a:r>
              <a:rPr lang="en-US" sz="2150" dirty="0">
                <a:sym typeface="Wingdings" panose="05000000000000000000" pitchFamily="2" charset="2"/>
              </a:rPr>
              <a:t>Resources</a:t>
            </a:r>
            <a:r>
              <a:rPr lang="en-US" dirty="0">
                <a:sym typeface="Wingdings" panose="05000000000000000000" pitchFamily="2" charset="2"/>
              </a:rPr>
              <a:t>:  Security measures</a:t>
            </a:r>
          </a:p>
          <a:p>
            <a:r>
              <a:rPr lang="en-US" dirty="0">
                <a:sym typeface="Wingdings" panose="05000000000000000000" pitchFamily="2" charset="2"/>
              </a:rPr>
              <a:t> </a:t>
            </a:r>
            <a:r>
              <a:rPr lang="en-US" b="1" dirty="0">
                <a:sym typeface="Wingdings" panose="05000000000000000000" pitchFamily="2" charset="2"/>
              </a:rPr>
              <a:t>WS-704:  </a:t>
            </a:r>
            <a:r>
              <a:rPr lang="en-US" dirty="0">
                <a:sym typeface="Wingdings" panose="05000000000000000000" pitchFamily="2" charset="2"/>
              </a:rPr>
              <a:t>“What security measures are in place and currently operational?” (multiple choice)</a:t>
            </a:r>
          </a:p>
          <a:p>
            <a:pPr lvl="1"/>
            <a:r>
              <a:rPr lang="en-US" dirty="0">
                <a:sym typeface="Wingdings" panose="05000000000000000000" pitchFamily="2" charset="2"/>
              </a:rPr>
              <a:t>Options:  Controlled access (e.g. keys); locks on main doors; locks on product cabinets; burglar bars; staff ID cards; control of vehicles entering premises… (12)</a:t>
            </a:r>
            <a:endParaRPr lang="en-US" dirty="0"/>
          </a:p>
        </p:txBody>
      </p:sp>
    </p:spTree>
    <p:extLst>
      <p:ext uri="{BB962C8B-B14F-4D97-AF65-F5344CB8AC3E}">
        <p14:creationId xmlns:p14="http://schemas.microsoft.com/office/powerpoint/2010/main" val="1738408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8C544DA-A1FC-4075-B8BD-CC47A7158102}"/>
              </a:ext>
            </a:extLst>
          </p:cNvPr>
          <p:cNvSpPr>
            <a:spLocks noGrp="1"/>
          </p:cNvSpPr>
          <p:nvPr>
            <p:ph type="sldNum" sz="quarter" idx="4"/>
          </p:nvPr>
        </p:nvSpPr>
        <p:spPr/>
        <p:txBody>
          <a:bodyPr/>
          <a:lstStyle/>
          <a:p>
            <a:fld id="{42782948-4DBE-204D-AB9E-B65E067054AE}" type="slidenum">
              <a:rPr lang="en-US" smtClean="0"/>
              <a:pPr/>
              <a:t>9</a:t>
            </a:fld>
            <a:endParaRPr lang="en-US" dirty="0"/>
          </a:p>
        </p:txBody>
      </p:sp>
      <p:sp>
        <p:nvSpPr>
          <p:cNvPr id="3" name="Title 2">
            <a:extLst>
              <a:ext uri="{FF2B5EF4-FFF2-40B4-BE49-F238E27FC236}">
                <a16:creationId xmlns:a16="http://schemas.microsoft.com/office/drawing/2014/main" id="{86F0ADD9-2503-4C5B-A0FC-DFC8D7191F36}"/>
              </a:ext>
            </a:extLst>
          </p:cNvPr>
          <p:cNvSpPr>
            <a:spLocks noGrp="1"/>
          </p:cNvSpPr>
          <p:nvPr>
            <p:ph type="title"/>
          </p:nvPr>
        </p:nvSpPr>
        <p:spPr/>
        <p:txBody>
          <a:bodyPr/>
          <a:lstStyle/>
          <a:p>
            <a:r>
              <a:rPr lang="en-US" dirty="0"/>
              <a:t>Together:  Translating capability lists into questions</a:t>
            </a:r>
          </a:p>
        </p:txBody>
      </p:sp>
      <p:sp>
        <p:nvSpPr>
          <p:cNvPr id="4" name="Content Placeholder 3">
            <a:extLst>
              <a:ext uri="{FF2B5EF4-FFF2-40B4-BE49-F238E27FC236}">
                <a16:creationId xmlns:a16="http://schemas.microsoft.com/office/drawing/2014/main" id="{F18AFD6D-7CB3-4FEE-A214-2C0AE5ADA7DC}"/>
              </a:ext>
            </a:extLst>
          </p:cNvPr>
          <p:cNvSpPr>
            <a:spLocks noGrp="1"/>
          </p:cNvSpPr>
          <p:nvPr>
            <p:ph idx="1"/>
          </p:nvPr>
        </p:nvSpPr>
        <p:spPr/>
        <p:txBody>
          <a:bodyPr/>
          <a:lstStyle/>
          <a:p>
            <a:r>
              <a:rPr lang="en-US" sz="2400" dirty="0"/>
              <a:t>Process:  Regular upkeep of fire extinguishers</a:t>
            </a:r>
          </a:p>
          <a:p>
            <a:r>
              <a:rPr lang="en-US" sz="2400" dirty="0">
                <a:sym typeface="Wingdings" panose="05000000000000000000" pitchFamily="2" charset="2"/>
              </a:rPr>
              <a:t> WS-702:  “How long ago were the fire extinguishers inspected/serviced?” (tiered multiple choice)</a:t>
            </a:r>
          </a:p>
          <a:p>
            <a:pPr lvl="1"/>
            <a:r>
              <a:rPr lang="en-US" dirty="0">
                <a:sym typeface="Wingdings" panose="05000000000000000000" pitchFamily="2" charset="2"/>
              </a:rPr>
              <a:t>Options:  Inspection tag is within one year (“1”); inspect is older than 1 year (“0”); No inspection tag (“0”); I don’t know (“0”)</a:t>
            </a:r>
          </a:p>
          <a:p>
            <a:pPr marL="0" indent="0">
              <a:buNone/>
            </a:pPr>
            <a:endParaRPr lang="en-US" dirty="0"/>
          </a:p>
        </p:txBody>
      </p:sp>
    </p:spTree>
    <p:extLst>
      <p:ext uri="{BB962C8B-B14F-4D97-AF65-F5344CB8AC3E}">
        <p14:creationId xmlns:p14="http://schemas.microsoft.com/office/powerpoint/2010/main" val="762230025"/>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822e118f-d533-465d-b5ca-7beed2256e09" ContentTypeId="0x0101008DA58B5CA681664FAB24816C56F4108502" PreviousValue="false"/>
</file>

<file path=customXml/itemProps1.xml><?xml version="1.0" encoding="utf-8"?>
<ds:datastoreItem xmlns:ds="http://schemas.openxmlformats.org/officeDocument/2006/customXml" ds:itemID="{54D1E17B-4784-4817-91AD-E98B1C690B34}">
  <ds:schemaRefs>
    <ds:schemaRef ds:uri="http://schemas.microsoft.com/sharepoint/v3/contenttype/forms"/>
  </ds:schemaRefs>
</ds:datastoreItem>
</file>

<file path=customXml/itemProps2.xml><?xml version="1.0" encoding="utf-8"?>
<ds:datastoreItem xmlns:ds="http://schemas.openxmlformats.org/officeDocument/2006/customXml" ds:itemID="{70577D64-6BC2-4D28-B5D6-D2A3EAA2DBDD}">
  <ds:schemaRefs>
    <ds:schemaRef ds:uri="http://purl.org/dc/elements/1.1/"/>
    <ds:schemaRef ds:uri="http://schemas.microsoft.com/office/2006/metadata/properties"/>
    <ds:schemaRef ds:uri="http://purl.org/dc/terms/"/>
    <ds:schemaRef ds:uri="http://schemas.openxmlformats.org/package/2006/metadata/core-properties"/>
    <ds:schemaRef ds:uri="8d7096d6-fc66-4344-9e3f-2445529a09f6"/>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08B674A3-9FAC-48B8-A873-15808473E7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7096d6-fc66-4344-9e3f-2445529a09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32F3846C-94AA-4FBA-AB9B-33BC284C975E}">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190</TotalTime>
  <Words>1525</Words>
  <Application>Microsoft Office PowerPoint</Application>
  <PresentationFormat>Widescreen</PresentationFormat>
  <Paragraphs>167</Paragraphs>
  <Slides>15</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Gill Sans MT</vt:lpstr>
      <vt:lpstr>Times</vt:lpstr>
      <vt:lpstr>1_16.9-Template_12.7.2016</vt:lpstr>
      <vt:lpstr>PowerPoint Presentation</vt:lpstr>
      <vt:lpstr>Objectives</vt:lpstr>
      <vt:lpstr>Recall, the CMM questionnaire is structure around 11 technical areas or survey modules</vt:lpstr>
      <vt:lpstr>Module structure </vt:lpstr>
      <vt:lpstr>Warehousing and storage </vt:lpstr>
      <vt:lpstr>Together:  “Safety and Security” sub-section</vt:lpstr>
      <vt:lpstr>Translating capabilities into questions, type of questions </vt:lpstr>
      <vt:lpstr>Together:  Safety and Security </vt:lpstr>
      <vt:lpstr>Together:  Translating capability lists into questions</vt:lpstr>
      <vt:lpstr>Together:  Translating capability lists into questions</vt:lpstr>
      <vt:lpstr>Assigning facility type / maturity</vt:lpstr>
      <vt:lpstr>Assigning facility type / maturity</vt:lpstr>
      <vt:lpstr>Group exercise: </vt:lpstr>
      <vt:lpstr>Warehousing and storage </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Laura Bosco</cp:lastModifiedBy>
  <cp:revision>13</cp:revision>
  <dcterms:created xsi:type="dcterms:W3CDTF">2018-05-01T03:53:35Z</dcterms:created>
  <dcterms:modified xsi:type="dcterms:W3CDTF">2019-11-05T22:43:25Z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