
<file path=[Content_Types].xml><?xml version="1.0" encoding="utf-8"?>
<Types xmlns="http://schemas.openxmlformats.org/package/2006/content-types">
  <Default Extension="png" ContentType="image/png"/>
  <Default Extension="rels" ContentType="application/vnd.openxmlformats-package.relationships+xml"/>
  <Default Extension="fntdata" ContentType="application/x-fontdata"/>
  <Default Extension="xml" ContentType="application/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tableStyles.xml" ContentType="application/vnd.openxmlformats-officedocument.presentationml.tableStyles+xml"/>
  <Override PartName="/docProps/custom.xml" ContentType="application/vnd.openxmlformats-officedocument.custom-properties+xml"/>
  <Override PartName="/docProps/core.xml" ContentType="application/vnd.openxmlformats-package.core-properties+xml"/>
  <Override PartName="/ppt/presentation.xml" ContentType="application/vnd.openxmlformats-officedocument.presentationml.presentation.main+xml"/>
  <Override PartName="/ppt/metadata" ContentType="application/binary"/>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Lst>
  <p:sldSz cy="6858000" cx="12192000"/>
  <p:notesSz cx="6858000" cy="9144000"/>
  <p:embeddedFontLst>
    <p:embeddedFont>
      <p:font typeface="Gill Sans"/>
      <p:regular r:id="rId11"/>
      <p:bold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13" roundtripDataSignature="AMtx7mg3u00ax+igBOF3B/zcgDyHqv677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2A52F3D2-72FC-4E3C-9265-25E9BE7F64B7}">
  <a:tblStyle styleId="{2A52F3D2-72FC-4E3C-9265-25E9BE7F64B7}"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33F8246-A9AF-483F-B7C2-A24FA9FCAC8A}" styleName="Table_1">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13" Type="http://customschemas.google.com/relationships/presentationmetadata" Target="metadata"/><Relationship Id="rId8" Type="http://schemas.openxmlformats.org/officeDocument/2006/relationships/slide" Target="slides/slide3.xml"/><Relationship Id="rId3" Type="http://schemas.openxmlformats.org/officeDocument/2006/relationships/tableStyles" Target="tableStyles.xml"/><Relationship Id="rId12" Type="http://schemas.openxmlformats.org/officeDocument/2006/relationships/font" Target="fonts/GillSans-bold.fntdata"/><Relationship Id="rId7" Type="http://schemas.openxmlformats.org/officeDocument/2006/relationships/slide" Target="slides/slide2.xml"/><Relationship Id="rId17" Type="http://schemas.openxmlformats.org/officeDocument/2006/relationships/customXml" Target="../customXml/item4.xml"/><Relationship Id="rId2" Type="http://schemas.openxmlformats.org/officeDocument/2006/relationships/presProps" Target="presProps.xml"/><Relationship Id="rId16" Type="http://schemas.openxmlformats.org/officeDocument/2006/relationships/customXml" Target="../customXml/item3.xml"/><Relationship Id="rId11" Type="http://schemas.openxmlformats.org/officeDocument/2006/relationships/font" Target="fonts/GillSans-regular.fntdata"/><Relationship Id="rId1" Type="http://schemas.openxmlformats.org/officeDocument/2006/relationships/theme" Target="theme/theme2.xml"/><Relationship Id="rId6" Type="http://schemas.openxmlformats.org/officeDocument/2006/relationships/slide" Target="slides/slide1.xml"/><Relationship Id="rId5" Type="http://schemas.openxmlformats.org/officeDocument/2006/relationships/notesMaster" Target="notesMasters/notesMaster1.xml"/><Relationship Id="rId15" Type="http://schemas.openxmlformats.org/officeDocument/2006/relationships/customXml" Target="../customXml/item2.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rgbClr val="000000"/>
                </a:solidFill>
                <a:latin typeface="Times"/>
                <a:ea typeface="Times"/>
                <a:cs typeface="Times"/>
                <a:sym typeface="Times"/>
              </a:rPr>
              <a:t>‹#›</a:t>
            </a:fld>
            <a:endParaRPr b="0" i="0" sz="1200" u="none" cap="none" strike="noStrike">
              <a:solidFill>
                <a:srgbClr val="000000"/>
              </a:solidFill>
              <a:latin typeface="Times"/>
              <a:ea typeface="Times"/>
              <a:cs typeface="Times"/>
              <a:sym typeface="Time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Google Shape;9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5" name="Google Shape;9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The purpose of this session is to the purpose and usage of collecting and reporting on KPIs.  Although only 3 slides this presentation could lead to quite extensive discussions.  It is recommended that the presenter has available the KPI Definitions document to refer to if needed during the discussions to respond to detailed question on individual KPIs.</a:t>
            </a:r>
            <a:endParaRPr/>
          </a:p>
          <a:p>
            <a:pPr indent="0" lvl="0" marL="0" rtl="0" algn="l">
              <a:spcBef>
                <a:spcPts val="0"/>
              </a:spcBef>
              <a:spcAft>
                <a:spcPts val="0"/>
              </a:spcAft>
              <a:buNone/>
            </a:pPr>
            <a:r>
              <a:rPr lang="en-US"/>
              <a:t>Key messages are:</a:t>
            </a:r>
            <a:endParaRPr/>
          </a:p>
          <a:p>
            <a:pPr indent="-171450" lvl="0" marL="171450" rtl="0" algn="l">
              <a:spcBef>
                <a:spcPts val="0"/>
              </a:spcBef>
              <a:spcAft>
                <a:spcPts val="0"/>
              </a:spcAft>
              <a:buClr>
                <a:schemeClr val="dk1"/>
              </a:buClr>
              <a:buSzPts val="1200"/>
              <a:buFont typeface="Arial"/>
              <a:buChar char="•"/>
            </a:pPr>
            <a:r>
              <a:rPr lang="en-US"/>
              <a:t>The Core KPIs must all be collected and reported on in all implementations of NSCA 2.0.  In addition to be essential to understand the performance of the supply chain, these Core KPIs are used to compare performance across countries, and across time to assess progress.</a:t>
            </a:r>
            <a:endParaRPr/>
          </a:p>
          <a:p>
            <a:pPr indent="-171450" lvl="0" marL="171450" rtl="0" algn="l">
              <a:spcBef>
                <a:spcPts val="0"/>
              </a:spcBef>
              <a:spcAft>
                <a:spcPts val="0"/>
              </a:spcAft>
              <a:buClr>
                <a:schemeClr val="dk1"/>
              </a:buClr>
              <a:buSzPts val="1200"/>
              <a:buFont typeface="Arial"/>
              <a:buChar char="•"/>
            </a:pPr>
            <a:r>
              <a:rPr lang="en-US"/>
              <a:t>Ensure that trainees are aware of the KPI Definitions document, and read it thoroughly to understand the KPIs, and how data will be collected, analyzed and reported.</a:t>
            </a:r>
            <a:endParaRPr/>
          </a:p>
          <a:p>
            <a:pPr indent="-171450" lvl="0" marL="171450" rtl="0" algn="l">
              <a:spcBef>
                <a:spcPts val="0"/>
              </a:spcBef>
              <a:spcAft>
                <a:spcPts val="0"/>
              </a:spcAft>
              <a:buClr>
                <a:schemeClr val="dk1"/>
              </a:buClr>
              <a:buSzPts val="1200"/>
              <a:buFont typeface="Arial"/>
              <a:buChar char="•"/>
            </a:pPr>
            <a:r>
              <a:rPr lang="en-US"/>
              <a:t>Describe the purpose of the Optional KPIs and how they can be used.</a:t>
            </a:r>
            <a:endParaRPr/>
          </a:p>
          <a:p>
            <a:pPr indent="-171450" lvl="0" marL="171450" rtl="0" algn="l">
              <a:spcBef>
                <a:spcPts val="0"/>
              </a:spcBef>
              <a:spcAft>
                <a:spcPts val="0"/>
              </a:spcAft>
              <a:buClr>
                <a:schemeClr val="dk1"/>
              </a:buClr>
              <a:buSzPts val="1200"/>
              <a:buFont typeface="Arial"/>
              <a:buChar char="•"/>
            </a:pPr>
            <a:r>
              <a:rPr lang="en-US"/>
              <a:t>Stress that KPI definitions and formulae cannot be changed</a:t>
            </a:r>
            <a:endParaRPr/>
          </a:p>
          <a:p>
            <a:pPr indent="-171450" lvl="0" marL="171450" rtl="0" algn="l">
              <a:spcBef>
                <a:spcPts val="0"/>
              </a:spcBef>
              <a:spcAft>
                <a:spcPts val="0"/>
              </a:spcAft>
              <a:buClr>
                <a:schemeClr val="dk1"/>
              </a:buClr>
              <a:buSzPts val="1200"/>
              <a:buFont typeface="Arial"/>
              <a:buChar char="•"/>
            </a:pPr>
            <a:r>
              <a:rPr lang="en-US"/>
              <a:t>Mention that 7 of the Core KPIs may also be used for routine monitoring and management of supply chain operations.  This can be discussed further in the next slide when the title of these 7 KPIs are shown.</a:t>
            </a:r>
            <a:endParaRPr/>
          </a:p>
        </p:txBody>
      </p:sp>
      <p:sp>
        <p:nvSpPr>
          <p:cNvPr id="96" name="Google Shape;96;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4" name="Google Shape;104;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In this slide the presenter should go through each section of the KPI briefly describing the purpose of the KPIs in each sub-section e.g. Forecasting, procurement, Warehousing…. Etc.</a:t>
            </a:r>
            <a:endParaRPr/>
          </a:p>
          <a:p>
            <a:pPr indent="0" lvl="0" marL="0" rtl="0" algn="l">
              <a:spcBef>
                <a:spcPts val="0"/>
              </a:spcBef>
              <a:spcAft>
                <a:spcPts val="0"/>
              </a:spcAft>
              <a:buNone/>
            </a:pPr>
            <a:r>
              <a:rPr lang="en-US"/>
              <a:t>In each section discuss how the Optional KPIs can supplement to data and analysis obtained from the Core KPIs, and give examples of where and how this may be useful for deeper analysis, or if the a particular Optional KPI is directly relevant to the scope of the NSCA being conducted, or where a specific challenge, e.g. Customs delays (KPI2.7) may be relevant.</a:t>
            </a:r>
            <a:endParaRPr/>
          </a:p>
          <a:p>
            <a:pPr indent="0" lvl="0" marL="0" rtl="0" algn="l">
              <a:spcBef>
                <a:spcPts val="0"/>
              </a:spcBef>
              <a:spcAft>
                <a:spcPts val="0"/>
              </a:spcAft>
              <a:buNone/>
            </a:pPr>
            <a:r>
              <a:rPr lang="en-US"/>
              <a:t>If time allows and trainees show interest, the presenter may also discuss how the results of different KPIs impact other KPI results, e.g. delayed delivery to facility, any impact stock out rates, stocked according to plan and stock accuracy may also have direct impact on stock out rates, high staff turnover could impact any and all KPIs, on time reporting may be especially vulnerable in time of rapid staff turnover.  </a:t>
            </a:r>
            <a:endParaRPr/>
          </a:p>
          <a:p>
            <a:pPr indent="0" lvl="0" marL="0" rtl="0" algn="l">
              <a:spcBef>
                <a:spcPts val="0"/>
              </a:spcBef>
              <a:spcAft>
                <a:spcPts val="0"/>
              </a:spcAft>
              <a:buNone/>
            </a:pPr>
            <a:r>
              <a:rPr lang="en-US"/>
              <a:t>	</a:t>
            </a:r>
            <a:endParaRPr/>
          </a:p>
          <a:p>
            <a:pPr indent="0" lvl="0" marL="0" rtl="0" algn="l">
              <a:spcBef>
                <a:spcPts val="0"/>
              </a:spcBef>
              <a:spcAft>
                <a:spcPts val="0"/>
              </a:spcAft>
              <a:buNone/>
            </a:pPr>
            <a:r>
              <a:rPr lang="en-US"/>
              <a:t>The </a:t>
            </a:r>
            <a:r>
              <a:rPr b="1" lang="en-US"/>
              <a:t>Bolded </a:t>
            </a:r>
            <a:r>
              <a:rPr b="0" lang="en-US"/>
              <a:t>KPIs are those recommended for routine monitoring.  The data for these KPIs should be available to supply chain managers on a monthly basis, and can give early warning signs of challenges, and may also also be useful in monitoring if planned improvements are actually coming through in performance outcomes.</a:t>
            </a:r>
            <a:endParaRPr/>
          </a:p>
        </p:txBody>
      </p:sp>
      <p:sp>
        <p:nvSpPr>
          <p:cNvPr id="105" name="Google Shape;105;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This slide shows one of the how a typical heatmap may display, and should be used for a discussion on what it tells the reviewer. Use this graphic to stir discussion among the trainees rather than just describing the results.</a:t>
            </a:r>
            <a:endParaRPr/>
          </a:p>
          <a:p>
            <a:pPr indent="0" lvl="0" marL="0" rtl="0" algn="l">
              <a:spcBef>
                <a:spcPts val="0"/>
              </a:spcBef>
              <a:spcAft>
                <a:spcPts val="0"/>
              </a:spcAft>
              <a:buNone/>
            </a:pPr>
            <a:r>
              <a:rPr lang="en-US"/>
              <a:t>It is important to stress that what we see here is correlation, but not necessarily causality, that would require a deeper analysis. For example the relatively poor levels of stock card accuracy, appear to correlate the low stocked according to plan results, and higher levels of days of stock out, but equally challenges in stocking according to plan could be a result of poor forecasting, late delivery by suppliers, or delays in in-country distribution.</a:t>
            </a:r>
            <a:endParaRPr/>
          </a:p>
          <a:p>
            <a:pPr indent="0" lvl="0" marL="0" rtl="0" algn="l">
              <a:spcBef>
                <a:spcPts val="0"/>
              </a:spcBef>
              <a:spcAft>
                <a:spcPts val="0"/>
              </a:spcAft>
              <a:buNone/>
            </a:pPr>
            <a:r>
              <a:rPr lang="en-US"/>
              <a:t>The results may also show stand alone challenges, in this example the poor performance in electronic stock card accuracy, may be unexpected, and should be investigated further to establish cause.</a:t>
            </a:r>
            <a:endParaRPr/>
          </a:p>
          <a:p>
            <a:pPr indent="0" lvl="0" marL="0" rtl="0" algn="l">
              <a:spcBef>
                <a:spcPts val="0"/>
              </a:spcBef>
              <a:spcAft>
                <a:spcPts val="0"/>
              </a:spcAft>
              <a:buNone/>
            </a:pPr>
            <a:r>
              <a:rPr b="1" lang="en-US"/>
              <a:t>The key message on reviewing heatmaps is that they prompt questions, but do not necessarily provide answers.</a:t>
            </a:r>
            <a:endParaRPr/>
          </a:p>
        </p:txBody>
      </p:sp>
      <p:sp>
        <p:nvSpPr>
          <p:cNvPr id="112" name="Google Shape;112;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Another way of looking at the results with the actual numbers.  Points to bring include what can be learned from the range of scores (see Stocked According to Plan) rather than just the average or aggregate scores.  This table also identifies areas for specific investigation, in this example that could be why emergency orders are not delivered on time.  These low results seem to indicate that emergency action isn’t matching the emergency categorization. As with the previous slide use these data to stir discussion among the trainees rather than just reading through the results.</a:t>
            </a:r>
            <a:endParaRPr/>
          </a:p>
        </p:txBody>
      </p:sp>
      <p:sp>
        <p:nvSpPr>
          <p:cNvPr id="121" name="Google Shape;121;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5" name="Shape 15"/>
        <p:cNvGrpSpPr/>
        <p:nvPr/>
      </p:nvGrpSpPr>
      <p:grpSpPr>
        <a:xfrm>
          <a:off x="0" y="0"/>
          <a:ext cx="0" cy="0"/>
          <a:chOff x="0" y="0"/>
          <a:chExt cx="0" cy="0"/>
        </a:xfrm>
      </p:grpSpPr>
      <p:sp>
        <p:nvSpPr>
          <p:cNvPr id="16" name="Google Shape;16;p7"/>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7"/>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72" name="Shape 72"/>
        <p:cNvGrpSpPr/>
        <p:nvPr/>
      </p:nvGrpSpPr>
      <p:grpSpPr>
        <a:xfrm>
          <a:off x="0" y="0"/>
          <a:ext cx="0" cy="0"/>
          <a:chOff x="0" y="0"/>
          <a:chExt cx="0" cy="0"/>
        </a:xfrm>
      </p:grpSpPr>
      <p:sp>
        <p:nvSpPr>
          <p:cNvPr id="73" name="Google Shape;73;p1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16"/>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7"/>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17"/>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21" name="Shape 21"/>
        <p:cNvGrpSpPr/>
        <p:nvPr/>
      </p:nvGrpSpPr>
      <p:grpSpPr>
        <a:xfrm>
          <a:off x="0" y="0"/>
          <a:ext cx="0" cy="0"/>
          <a:chOff x="0" y="0"/>
          <a:chExt cx="0" cy="0"/>
        </a:xfrm>
      </p:grpSpPr>
      <p:sp>
        <p:nvSpPr>
          <p:cNvPr id="22" name="Google Shape;22;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7" name="Shape 27"/>
        <p:cNvGrpSpPr/>
        <p:nvPr/>
      </p:nvGrpSpPr>
      <p:grpSpPr>
        <a:xfrm>
          <a:off x="0" y="0"/>
          <a:ext cx="0" cy="0"/>
          <a:chOff x="0" y="0"/>
          <a:chExt cx="0" cy="0"/>
        </a:xfrm>
      </p:grpSpPr>
      <p:sp>
        <p:nvSpPr>
          <p:cNvPr id="28" name="Google Shape;28;p9"/>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9"/>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33" name="Shape 33"/>
        <p:cNvGrpSpPr/>
        <p:nvPr/>
      </p:nvGrpSpPr>
      <p:grpSpPr>
        <a:xfrm>
          <a:off x="0" y="0"/>
          <a:ext cx="0" cy="0"/>
          <a:chOff x="0" y="0"/>
          <a:chExt cx="0" cy="0"/>
        </a:xfrm>
      </p:grpSpPr>
      <p:sp>
        <p:nvSpPr>
          <p:cNvPr id="34" name="Google Shape;34;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0"/>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10"/>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40" name="Shape 40"/>
        <p:cNvGrpSpPr/>
        <p:nvPr/>
      </p:nvGrpSpPr>
      <p:grpSpPr>
        <a:xfrm>
          <a:off x="0" y="0"/>
          <a:ext cx="0" cy="0"/>
          <a:chOff x="0" y="0"/>
          <a:chExt cx="0" cy="0"/>
        </a:xfrm>
      </p:grpSpPr>
      <p:sp>
        <p:nvSpPr>
          <p:cNvPr id="41" name="Google Shape;41;p11"/>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11"/>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11"/>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11"/>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11"/>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9" name="Shape 49"/>
        <p:cNvGrpSpPr/>
        <p:nvPr/>
      </p:nvGrpSpPr>
      <p:grpSpPr>
        <a:xfrm>
          <a:off x="0" y="0"/>
          <a:ext cx="0" cy="0"/>
          <a:chOff x="0" y="0"/>
          <a:chExt cx="0" cy="0"/>
        </a:xfrm>
      </p:grpSpPr>
      <p:sp>
        <p:nvSpPr>
          <p:cNvPr id="50" name="Google Shape;50;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4" name="Shape 54"/>
        <p:cNvGrpSpPr/>
        <p:nvPr/>
      </p:nvGrpSpPr>
      <p:grpSpPr>
        <a:xfrm>
          <a:off x="0" y="0"/>
          <a:ext cx="0" cy="0"/>
          <a:chOff x="0" y="0"/>
          <a:chExt cx="0" cy="0"/>
        </a:xfrm>
      </p:grpSpPr>
      <p:sp>
        <p:nvSpPr>
          <p:cNvPr id="55" name="Google Shape;55;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58" name="Shape 58"/>
        <p:cNvGrpSpPr/>
        <p:nvPr/>
      </p:nvGrpSpPr>
      <p:grpSpPr>
        <a:xfrm>
          <a:off x="0" y="0"/>
          <a:ext cx="0" cy="0"/>
          <a:chOff x="0" y="0"/>
          <a:chExt cx="0" cy="0"/>
        </a:xfrm>
      </p:grpSpPr>
      <p:sp>
        <p:nvSpPr>
          <p:cNvPr id="59" name="Google Shape;59;p1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1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1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65" name="Shape 65"/>
        <p:cNvGrpSpPr/>
        <p:nvPr/>
      </p:nvGrpSpPr>
      <p:grpSpPr>
        <a:xfrm>
          <a:off x="0" y="0"/>
          <a:ext cx="0" cy="0"/>
          <a:chOff x="0" y="0"/>
          <a:chExt cx="0" cy="0"/>
        </a:xfrm>
      </p:grpSpPr>
      <p:sp>
        <p:nvSpPr>
          <p:cNvPr id="66" name="Google Shape;66;p1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15"/>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15"/>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 name="Shape 9"/>
        <p:cNvGrpSpPr/>
        <p:nvPr/>
      </p:nvGrpSpPr>
      <p:grpSpPr>
        <a:xfrm>
          <a:off x="0" y="0"/>
          <a:ext cx="0" cy="0"/>
          <a:chOff x="0" y="0"/>
          <a:chExt cx="0" cy="0"/>
        </a:xfrm>
      </p:grpSpPr>
      <p:sp>
        <p:nvSpPr>
          <p:cNvPr id="10" name="Google Shape;10;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
          <p:cNvSpPr/>
          <p:nvPr/>
        </p:nvSpPr>
        <p:spPr>
          <a:xfrm>
            <a:off x="0" y="0"/>
            <a:ext cx="12192000" cy="6932815"/>
          </a:xfrm>
          <a:prstGeom prst="rect">
            <a:avLst/>
          </a:prstGeom>
          <a:solidFill>
            <a:srgbClr val="BA0C2F"/>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361" u="none" cap="none" strike="noStrike">
              <a:solidFill>
                <a:srgbClr val="000000"/>
              </a:solidFill>
              <a:latin typeface="Calibri"/>
              <a:ea typeface="Calibri"/>
              <a:cs typeface="Calibri"/>
              <a:sym typeface="Calibri"/>
            </a:endParaRPr>
          </a:p>
        </p:txBody>
      </p:sp>
      <p:cxnSp>
        <p:nvCxnSpPr>
          <p:cNvPr id="90" name="Google Shape;90;p1"/>
          <p:cNvCxnSpPr/>
          <p:nvPr/>
        </p:nvCxnSpPr>
        <p:spPr>
          <a:xfrm>
            <a:off x="6096000" y="6111864"/>
            <a:ext cx="0" cy="603250"/>
          </a:xfrm>
          <a:prstGeom prst="straightConnector1">
            <a:avLst/>
          </a:prstGeom>
          <a:noFill/>
          <a:ln cap="flat" cmpd="sng" w="9525">
            <a:solidFill>
              <a:schemeClr val="lt1"/>
            </a:solidFill>
            <a:prstDash val="solid"/>
            <a:miter lim="800000"/>
            <a:headEnd len="sm" w="sm" type="none"/>
            <a:tailEnd len="sm" w="sm" type="none"/>
          </a:ln>
        </p:spPr>
      </p:cxnSp>
      <p:sp>
        <p:nvSpPr>
          <p:cNvPr id="91" name="Google Shape;91;p1"/>
          <p:cNvSpPr/>
          <p:nvPr/>
        </p:nvSpPr>
        <p:spPr>
          <a:xfrm>
            <a:off x="2362201" y="1479551"/>
            <a:ext cx="8317522" cy="2462213"/>
          </a:xfrm>
          <a:prstGeom prst="rect">
            <a:avLst/>
          </a:prstGeom>
          <a:noFill/>
          <a:ln>
            <a:noFill/>
          </a:ln>
        </p:spPr>
        <p:txBody>
          <a:bodyPr anchorCtr="0" anchor="b" bIns="45700" lIns="91425" spcFirstLastPara="1" rIns="91425" wrap="square" tIns="45700">
            <a:normAutofit/>
          </a:bodyPr>
          <a:lstStyle/>
          <a:p>
            <a:pPr indent="0" lvl="0" marL="0" marR="0" rtl="0" algn="l">
              <a:lnSpc>
                <a:spcPct val="80000"/>
              </a:lnSpc>
              <a:spcBef>
                <a:spcPts val="0"/>
              </a:spcBef>
              <a:spcAft>
                <a:spcPts val="0"/>
              </a:spcAft>
              <a:buNone/>
            </a:pPr>
            <a:r>
              <a:rPr b="0" i="0" lang="en-US" sz="3200" u="none" cap="none" strike="noStrike">
                <a:solidFill>
                  <a:srgbClr val="FFFFFF"/>
                </a:solidFill>
                <a:latin typeface="Gill Sans"/>
                <a:ea typeface="Gill Sans"/>
                <a:cs typeface="Gill Sans"/>
                <a:sym typeface="Gill Sans"/>
              </a:rPr>
              <a:t>NATIONAL SUPPLY CHAIN ASSESSMENT (NSCA 2.0) STAKEHOLDER TRAINING</a:t>
            </a:r>
            <a:endParaRPr/>
          </a:p>
          <a:p>
            <a:pPr indent="0" lvl="0" marL="0" marR="0" rtl="0" algn="l">
              <a:lnSpc>
                <a:spcPct val="80000"/>
              </a:lnSpc>
              <a:spcBef>
                <a:spcPts val="0"/>
              </a:spcBef>
              <a:spcAft>
                <a:spcPts val="0"/>
              </a:spcAft>
              <a:buNone/>
            </a:pPr>
            <a:r>
              <a:t/>
            </a:r>
            <a:endParaRPr b="0" i="0" sz="3200" u="none" cap="none" strike="noStrike">
              <a:solidFill>
                <a:srgbClr val="FFFFFF"/>
              </a:solidFill>
              <a:latin typeface="Gill Sans"/>
              <a:ea typeface="Gill Sans"/>
              <a:cs typeface="Gill Sans"/>
              <a:sym typeface="Gill Sans"/>
            </a:endParaRPr>
          </a:p>
          <a:p>
            <a:pPr indent="-1211263" lvl="0" marL="1211263" marR="0" rtl="0" algn="l">
              <a:lnSpc>
                <a:spcPct val="80000"/>
              </a:lnSpc>
              <a:spcBef>
                <a:spcPts val="0"/>
              </a:spcBef>
              <a:spcAft>
                <a:spcPts val="0"/>
              </a:spcAft>
              <a:buNone/>
            </a:pPr>
            <a:r>
              <a:rPr b="0" i="0" lang="en-US" sz="3200" u="none" cap="none" strike="noStrike">
                <a:solidFill>
                  <a:srgbClr val="FFFF00"/>
                </a:solidFill>
                <a:latin typeface="Gill Sans"/>
                <a:ea typeface="Gill Sans"/>
                <a:cs typeface="Gill Sans"/>
                <a:sym typeface="Gill Sans"/>
              </a:rPr>
              <a:t>Day 1:  Key Performance Indicators</a:t>
            </a:r>
            <a:endParaRPr/>
          </a:p>
          <a:p>
            <a:pPr indent="0" lvl="0" marL="0" marR="0" rtl="0" algn="l">
              <a:lnSpc>
                <a:spcPct val="80000"/>
              </a:lnSpc>
              <a:spcBef>
                <a:spcPts val="0"/>
              </a:spcBef>
              <a:spcAft>
                <a:spcPts val="0"/>
              </a:spcAft>
              <a:buNone/>
            </a:pPr>
            <a:r>
              <a:t/>
            </a:r>
            <a:endParaRPr b="0" i="0" sz="800" u="none" cap="none" strike="noStrike">
              <a:solidFill>
                <a:srgbClr val="000000"/>
              </a:solidFill>
              <a:latin typeface="Gill Sans"/>
              <a:ea typeface="Gill Sans"/>
              <a:cs typeface="Gill Sans"/>
              <a:sym typeface="Gill Sans"/>
            </a:endParaRPr>
          </a:p>
        </p:txBody>
      </p:sp>
      <p:pic>
        <p:nvPicPr>
          <p:cNvPr descr="C:\Users\Mariana Rodrigues\AppData\Local\Microsoft\Windows\INetCacheContent.Word\Horizontal_RGB_294_White.png" id="92" name="Google Shape;92;p1"/>
          <p:cNvPicPr preferRelativeResize="0"/>
          <p:nvPr/>
        </p:nvPicPr>
        <p:blipFill rotWithShape="1">
          <a:blip r:embed="rId3">
            <a:alphaModFix/>
          </a:blip>
          <a:srcRect b="12533" l="9335" r="7622" t="13753"/>
          <a:stretch/>
        </p:blipFill>
        <p:spPr>
          <a:xfrm>
            <a:off x="4377875" y="6130914"/>
            <a:ext cx="1666875" cy="565150"/>
          </a:xfrm>
          <a:prstGeom prst="rect">
            <a:avLst/>
          </a:prstGeom>
          <a:noFill/>
          <a:ln>
            <a:noFill/>
          </a:ln>
        </p:spPr>
      </p:pic>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 name="Shape 97"/>
        <p:cNvGrpSpPr/>
        <p:nvPr/>
      </p:nvGrpSpPr>
      <p:grpSpPr>
        <a:xfrm>
          <a:off x="0" y="0"/>
          <a:ext cx="0" cy="0"/>
          <a:chOff x="0" y="0"/>
          <a:chExt cx="0" cy="0"/>
        </a:xfrm>
      </p:grpSpPr>
      <p:sp>
        <p:nvSpPr>
          <p:cNvPr id="98" name="Google Shape;98;p2"/>
          <p:cNvSpPr txBox="1"/>
          <p:nvPr>
            <p:ph type="title"/>
          </p:nvPr>
        </p:nvSpPr>
        <p:spPr>
          <a:xfrm>
            <a:off x="2801815" y="42052"/>
            <a:ext cx="6564923" cy="6096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C00000"/>
              </a:buClr>
              <a:buSzPts val="3200"/>
              <a:buFont typeface="Gill Sans"/>
              <a:buNone/>
            </a:pPr>
            <a:r>
              <a:rPr b="1" lang="en-US" sz="3200">
                <a:solidFill>
                  <a:srgbClr val="C00000"/>
                </a:solidFill>
                <a:latin typeface="Gill Sans"/>
                <a:ea typeface="Gill Sans"/>
                <a:cs typeface="Gill Sans"/>
                <a:sym typeface="Gill Sans"/>
              </a:rPr>
              <a:t>Key Performance Indicators(KPI)</a:t>
            </a:r>
            <a:endParaRPr/>
          </a:p>
        </p:txBody>
      </p:sp>
      <p:sp>
        <p:nvSpPr>
          <p:cNvPr id="99" name="Google Shape;99;p2"/>
          <p:cNvSpPr txBox="1"/>
          <p:nvPr/>
        </p:nvSpPr>
        <p:spPr>
          <a:xfrm>
            <a:off x="656492" y="640697"/>
            <a:ext cx="6635262" cy="6170920"/>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chemeClr val="dk1"/>
              </a:buClr>
              <a:buSzPts val="2000"/>
              <a:buFont typeface="Arial"/>
              <a:buChar char="•"/>
            </a:pPr>
            <a:r>
              <a:rPr b="0" i="0" lang="en-US" sz="2000" u="none" cap="none" strike="noStrike">
                <a:solidFill>
                  <a:schemeClr val="dk1"/>
                </a:solidFill>
                <a:latin typeface="Gill Sans"/>
                <a:ea typeface="Gill Sans"/>
                <a:cs typeface="Gill Sans"/>
                <a:sym typeface="Gill Sans"/>
              </a:rPr>
              <a:t>Set of Core and Optional KPIs that measure supply chain performance by collecting quantitative data in selected functional areas over agreed time periods.  All core KPIs must be incorporated into NSCA implementations unless data is unavailable.</a:t>
            </a:r>
            <a:endParaRPr/>
          </a:p>
          <a:p>
            <a:pPr indent="-285750" lvl="0" marL="285750" marR="0" rtl="0" algn="l">
              <a:spcBef>
                <a:spcPts val="0"/>
              </a:spcBef>
              <a:spcAft>
                <a:spcPts val="0"/>
              </a:spcAft>
              <a:buClr>
                <a:schemeClr val="dk1"/>
              </a:buClr>
              <a:buSzPts val="2000"/>
              <a:buFont typeface="Arial"/>
              <a:buChar char="•"/>
            </a:pPr>
            <a:r>
              <a:rPr b="0" i="0" lang="en-US" sz="2000" u="none" cap="none" strike="noStrike">
                <a:solidFill>
                  <a:schemeClr val="dk1"/>
                </a:solidFill>
                <a:latin typeface="Gill Sans"/>
                <a:ea typeface="Gill Sans"/>
                <a:cs typeface="Gill Sans"/>
                <a:sym typeface="Gill Sans"/>
              </a:rPr>
              <a:t>KPIs are:</a:t>
            </a:r>
            <a:endParaRPr/>
          </a:p>
          <a:p>
            <a:pPr indent="-285750" lvl="1" marL="742950" marR="0" rtl="0" algn="l">
              <a:spcBef>
                <a:spcPts val="600"/>
              </a:spcBef>
              <a:spcAft>
                <a:spcPts val="0"/>
              </a:spcAft>
              <a:buClr>
                <a:schemeClr val="dk1"/>
              </a:buClr>
              <a:buSzPts val="2000"/>
              <a:buFont typeface="Noto Sans Symbols"/>
              <a:buChar char="✔"/>
            </a:pPr>
            <a:r>
              <a:rPr b="0" i="0" lang="en-US" sz="2000" u="none" cap="none" strike="noStrike">
                <a:solidFill>
                  <a:schemeClr val="dk1"/>
                </a:solidFill>
                <a:latin typeface="Gill Sans"/>
                <a:ea typeface="Gill Sans"/>
                <a:cs typeface="Gill Sans"/>
                <a:sym typeface="Gill Sans"/>
              </a:rPr>
              <a:t>Feasible to collect in the timeframe of the analysis.</a:t>
            </a:r>
            <a:endParaRPr/>
          </a:p>
          <a:p>
            <a:pPr indent="-285750" lvl="1" marL="742950" marR="0" rtl="0" algn="l">
              <a:spcBef>
                <a:spcPts val="600"/>
              </a:spcBef>
              <a:spcAft>
                <a:spcPts val="0"/>
              </a:spcAft>
              <a:buClr>
                <a:schemeClr val="dk1"/>
              </a:buClr>
              <a:buSzPts val="2000"/>
              <a:buFont typeface="Noto Sans Symbols"/>
              <a:buChar char="✔"/>
            </a:pPr>
            <a:r>
              <a:rPr b="0" i="0" lang="en-US" sz="2000" u="none" cap="none" strike="noStrike">
                <a:solidFill>
                  <a:schemeClr val="dk1"/>
                </a:solidFill>
                <a:latin typeface="Gill Sans"/>
                <a:ea typeface="Gill Sans"/>
                <a:cs typeface="Gill Sans"/>
                <a:sym typeface="Gill Sans"/>
              </a:rPr>
              <a:t>Comparable across time, levels of the supply chain, and between countries/areas. </a:t>
            </a:r>
            <a:endParaRPr/>
          </a:p>
          <a:p>
            <a:pPr indent="-285750" lvl="1" marL="742950" marR="0" rtl="0" algn="l">
              <a:spcBef>
                <a:spcPts val="600"/>
              </a:spcBef>
              <a:spcAft>
                <a:spcPts val="0"/>
              </a:spcAft>
              <a:buClr>
                <a:schemeClr val="dk1"/>
              </a:buClr>
              <a:buSzPts val="2000"/>
              <a:buFont typeface="Noto Sans Symbols"/>
              <a:buChar char="✔"/>
            </a:pPr>
            <a:r>
              <a:rPr b="0" i="0" lang="en-US" sz="2000" u="none" cap="none" strike="noStrike">
                <a:solidFill>
                  <a:schemeClr val="dk1"/>
                </a:solidFill>
                <a:latin typeface="Gill Sans"/>
                <a:ea typeface="Gill Sans"/>
                <a:cs typeface="Gill Sans"/>
                <a:sym typeface="Gill Sans"/>
              </a:rPr>
              <a:t>7 Core KPIs are recommended for routine monitoring as part of supply chain management</a:t>
            </a:r>
            <a:endParaRPr/>
          </a:p>
          <a:p>
            <a:pPr indent="-285750" lvl="1" marL="742950" marR="0" rtl="0" algn="l">
              <a:spcBef>
                <a:spcPts val="600"/>
              </a:spcBef>
              <a:spcAft>
                <a:spcPts val="0"/>
              </a:spcAft>
              <a:buClr>
                <a:schemeClr val="dk1"/>
              </a:buClr>
              <a:buSzPts val="2000"/>
              <a:buFont typeface="Noto Sans Symbols"/>
              <a:buChar char="✔"/>
            </a:pPr>
            <a:r>
              <a:rPr b="0" i="0" lang="en-US" sz="2000" u="none" cap="none" strike="noStrike">
                <a:solidFill>
                  <a:schemeClr val="dk1"/>
                </a:solidFill>
                <a:latin typeface="Gill Sans"/>
                <a:ea typeface="Gill Sans"/>
                <a:cs typeface="Gill Sans"/>
                <a:sym typeface="Gill Sans"/>
              </a:rPr>
              <a:t>When data is available, optional KPIs allow for a deeper dive to identify specific root causes or areas for improvement</a:t>
            </a:r>
            <a:endParaRPr/>
          </a:p>
          <a:p>
            <a:pPr indent="-285750" lvl="1" marL="742950" marR="0" rtl="0" algn="l">
              <a:spcBef>
                <a:spcPts val="600"/>
              </a:spcBef>
              <a:spcAft>
                <a:spcPts val="0"/>
              </a:spcAft>
              <a:buClr>
                <a:schemeClr val="dk1"/>
              </a:buClr>
              <a:buSzPts val="2000"/>
              <a:buFont typeface="Noto Sans Symbols"/>
              <a:buChar char="✔"/>
            </a:pPr>
            <a:r>
              <a:rPr b="0" i="0" lang="en-US" sz="2000" u="none" cap="none" strike="noStrike">
                <a:solidFill>
                  <a:schemeClr val="dk1"/>
                </a:solidFill>
                <a:latin typeface="Gill Sans"/>
                <a:ea typeface="Gill Sans"/>
                <a:cs typeface="Gill Sans"/>
                <a:sym typeface="Gill Sans"/>
              </a:rPr>
              <a:t>Defined within the tool, with set formulae, collection and analysis tips, and reference performance levels</a:t>
            </a:r>
            <a:endParaRPr/>
          </a:p>
          <a:p>
            <a:pPr indent="-285750" lvl="1" marL="742950" marR="0" rtl="0" algn="l">
              <a:spcBef>
                <a:spcPts val="600"/>
              </a:spcBef>
              <a:spcAft>
                <a:spcPts val="0"/>
              </a:spcAft>
              <a:buClr>
                <a:schemeClr val="dk1"/>
              </a:buClr>
              <a:buSzPts val="2000"/>
              <a:buFont typeface="Noto Sans Symbols"/>
              <a:buChar char="✔"/>
            </a:pPr>
            <a:r>
              <a:rPr b="0" i="0" lang="en-US" sz="2000" u="none" cap="none" strike="noStrike">
                <a:solidFill>
                  <a:schemeClr val="dk1"/>
                </a:solidFill>
                <a:latin typeface="Gill Sans"/>
                <a:ea typeface="Gill Sans"/>
                <a:cs typeface="Gill Sans"/>
                <a:sym typeface="Gill Sans"/>
              </a:rPr>
              <a:t>Measure variants of KPI if beneficial.</a:t>
            </a:r>
            <a:endParaRPr/>
          </a:p>
          <a:p>
            <a:pPr indent="-285750" lvl="1" marL="742950" marR="0" rtl="0" algn="l">
              <a:spcBef>
                <a:spcPts val="600"/>
              </a:spcBef>
              <a:spcAft>
                <a:spcPts val="0"/>
              </a:spcAft>
              <a:buSzPts val="2000"/>
              <a:buFont typeface="Noto Sans Symbols"/>
              <a:buChar char="✔"/>
            </a:pPr>
            <a:r>
              <a:rPr lang="en-US" sz="2000">
                <a:latin typeface="Gill Sans"/>
                <a:ea typeface="Gill Sans"/>
                <a:cs typeface="Gill Sans"/>
                <a:sym typeface="Gill Sans"/>
              </a:rPr>
              <a:t>Core </a:t>
            </a:r>
            <a:r>
              <a:rPr b="0" i="0" lang="en-US" sz="2000" u="none" cap="none" strike="noStrike">
                <a:latin typeface="Gill Sans"/>
                <a:ea typeface="Gill Sans"/>
                <a:cs typeface="Gill Sans"/>
                <a:sym typeface="Gill Sans"/>
                <a:extLst>
                  <a:ext uri="http://customooxmlschemas.google.com/">
                    <go:slidesCustomData xmlns:go="http://customooxmlschemas.google.com/" textRoundtripDataId="0"/>
                  </a:ext>
                </a:extLst>
              </a:rPr>
              <a:t>KPI definitions and formula should not be altered</a:t>
            </a:r>
            <a:endParaRPr/>
          </a:p>
        </p:txBody>
      </p:sp>
      <p:sp>
        <p:nvSpPr>
          <p:cNvPr id="100" name="Google Shape;100;p2"/>
          <p:cNvSpPr txBox="1"/>
          <p:nvPr/>
        </p:nvSpPr>
        <p:spPr>
          <a:xfrm>
            <a:off x="7496063" y="1406769"/>
            <a:ext cx="3887045" cy="4308872"/>
          </a:xfrm>
          <a:prstGeom prst="rect">
            <a:avLst/>
          </a:prstGeom>
          <a:solidFill>
            <a:srgbClr val="0070C0"/>
          </a:solidFill>
          <a:ln cap="flat" cmpd="sng" w="9525">
            <a:solidFill>
              <a:schemeClr val="accent5"/>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1800" u="none" cap="none" strike="noStrike">
                <a:solidFill>
                  <a:schemeClr val="lt1"/>
                </a:solidFill>
                <a:latin typeface="Gill Sans"/>
                <a:ea typeface="Gill Sans"/>
                <a:cs typeface="Gill Sans"/>
                <a:sym typeface="Gill Sans"/>
              </a:rPr>
              <a:t>Discussion of Core/Optional,  </a:t>
            </a:r>
            <a:endParaRPr/>
          </a:p>
          <a:p>
            <a:pPr indent="0" lvl="0" marL="0" marR="0" rtl="0" algn="l">
              <a:spcBef>
                <a:spcPts val="0"/>
              </a:spcBef>
              <a:spcAft>
                <a:spcPts val="0"/>
              </a:spcAft>
              <a:buNone/>
            </a:pPr>
            <a:r>
              <a:rPr b="1" lang="en-US" sz="1800">
                <a:solidFill>
                  <a:schemeClr val="lt1"/>
                </a:solidFill>
                <a:latin typeface="Gill Sans"/>
                <a:ea typeface="Gill Sans"/>
                <a:cs typeface="Gill Sans"/>
                <a:sym typeface="Gill Sans"/>
              </a:rPr>
              <a:t>Core</a:t>
            </a:r>
            <a:r>
              <a:rPr lang="en-US" sz="1800">
                <a:solidFill>
                  <a:schemeClr val="lt1"/>
                </a:solidFill>
                <a:latin typeface="Gill Sans"/>
                <a:ea typeface="Gill Sans"/>
                <a:cs typeface="Gill Sans"/>
                <a:sym typeface="Gill Sans"/>
              </a:rPr>
              <a:t>: Must have, </a:t>
            </a:r>
            <a:endParaRPr/>
          </a:p>
          <a:p>
            <a:pPr indent="-285750" lvl="0" marL="285750" marR="0" rtl="0" algn="l">
              <a:spcBef>
                <a:spcPts val="600"/>
              </a:spcBef>
              <a:spcAft>
                <a:spcPts val="0"/>
              </a:spcAft>
              <a:buClr>
                <a:schemeClr val="lt1"/>
              </a:buClr>
              <a:buSzPts val="1800"/>
              <a:buFont typeface="Arial"/>
              <a:buChar char="•"/>
            </a:pPr>
            <a:r>
              <a:rPr lang="en-US" sz="1800">
                <a:solidFill>
                  <a:schemeClr val="lt1"/>
                </a:solidFill>
                <a:latin typeface="Gill Sans"/>
                <a:ea typeface="Gill Sans"/>
                <a:cs typeface="Gill Sans"/>
                <a:sym typeface="Gill Sans"/>
              </a:rPr>
              <a:t>Most straightforward, most likely to affect patient service</a:t>
            </a:r>
            <a:endParaRPr/>
          </a:p>
          <a:p>
            <a:pPr indent="-285750" lvl="0" marL="285750" marR="0" rtl="0" algn="l">
              <a:spcBef>
                <a:spcPts val="600"/>
              </a:spcBef>
              <a:spcAft>
                <a:spcPts val="0"/>
              </a:spcAft>
              <a:buClr>
                <a:schemeClr val="lt1"/>
              </a:buClr>
              <a:buSzPts val="1800"/>
              <a:buFont typeface="Arial"/>
              <a:buChar char="•"/>
            </a:pPr>
            <a:r>
              <a:rPr lang="en-US" sz="1800">
                <a:solidFill>
                  <a:schemeClr val="lt1"/>
                </a:solidFill>
                <a:latin typeface="Gill Sans"/>
                <a:ea typeface="Gill Sans"/>
                <a:cs typeface="Gill Sans"/>
                <a:sym typeface="Gill Sans"/>
              </a:rPr>
              <a:t>Likely to have data or anticipate soon</a:t>
            </a:r>
            <a:endParaRPr/>
          </a:p>
          <a:p>
            <a:pPr indent="-285750" lvl="0" marL="285750" marR="0" rtl="0" algn="l">
              <a:spcBef>
                <a:spcPts val="600"/>
              </a:spcBef>
              <a:spcAft>
                <a:spcPts val="0"/>
              </a:spcAft>
              <a:buClr>
                <a:schemeClr val="lt1"/>
              </a:buClr>
              <a:buSzPts val="1800"/>
              <a:buFont typeface="Arial"/>
              <a:buChar char="•"/>
            </a:pPr>
            <a:r>
              <a:rPr lang="en-US" sz="1800">
                <a:solidFill>
                  <a:schemeClr val="lt1"/>
                </a:solidFill>
                <a:latin typeface="Gill Sans"/>
                <a:ea typeface="Gill Sans"/>
                <a:cs typeface="Gill Sans"/>
                <a:sym typeface="Gill Sans"/>
              </a:rPr>
              <a:t>Can/should be monitoring</a:t>
            </a:r>
            <a:endParaRPr/>
          </a:p>
          <a:p>
            <a:pPr indent="0" lvl="0" marL="0" marR="0" rtl="0" algn="l">
              <a:spcBef>
                <a:spcPts val="600"/>
              </a:spcBef>
              <a:spcAft>
                <a:spcPts val="0"/>
              </a:spcAft>
              <a:buNone/>
            </a:pPr>
            <a:r>
              <a:rPr b="1" lang="en-US" sz="1800">
                <a:solidFill>
                  <a:schemeClr val="lt1"/>
                </a:solidFill>
                <a:latin typeface="Gill Sans"/>
                <a:ea typeface="Gill Sans"/>
                <a:cs typeface="Gill Sans"/>
                <a:sym typeface="Gill Sans"/>
              </a:rPr>
              <a:t>Optional</a:t>
            </a:r>
            <a:r>
              <a:rPr lang="en-US" sz="1800">
                <a:solidFill>
                  <a:schemeClr val="lt1"/>
                </a:solidFill>
                <a:latin typeface="Gill Sans"/>
                <a:ea typeface="Gill Sans"/>
                <a:cs typeface="Gill Sans"/>
                <a:sym typeface="Gill Sans"/>
              </a:rPr>
              <a:t>: </a:t>
            </a:r>
            <a:endParaRPr/>
          </a:p>
          <a:p>
            <a:pPr indent="-285750" lvl="0" marL="285750" marR="0" rtl="0" algn="l">
              <a:spcBef>
                <a:spcPts val="600"/>
              </a:spcBef>
              <a:spcAft>
                <a:spcPts val="0"/>
              </a:spcAft>
              <a:buClr>
                <a:schemeClr val="lt1"/>
              </a:buClr>
              <a:buSzPts val="1800"/>
              <a:buFont typeface="Arial"/>
              <a:buChar char="•"/>
            </a:pPr>
            <a:r>
              <a:rPr lang="en-US" sz="1800">
                <a:solidFill>
                  <a:schemeClr val="lt1"/>
                </a:solidFill>
                <a:latin typeface="Gill Sans"/>
                <a:ea typeface="Gill Sans"/>
                <a:cs typeface="Gill Sans"/>
                <a:sym typeface="Gill Sans"/>
              </a:rPr>
              <a:t>Specialist (e.g. cold chain)</a:t>
            </a:r>
            <a:endParaRPr/>
          </a:p>
          <a:p>
            <a:pPr indent="-285750" lvl="0" marL="285750" marR="0" rtl="0" algn="l">
              <a:spcBef>
                <a:spcPts val="600"/>
              </a:spcBef>
              <a:spcAft>
                <a:spcPts val="0"/>
              </a:spcAft>
              <a:buClr>
                <a:schemeClr val="lt1"/>
              </a:buClr>
              <a:buSzPts val="1800"/>
              <a:buFont typeface="Arial"/>
              <a:buChar char="•"/>
            </a:pPr>
            <a:r>
              <a:rPr lang="en-US" sz="1800">
                <a:solidFill>
                  <a:schemeClr val="lt1"/>
                </a:solidFill>
                <a:latin typeface="Gill Sans"/>
                <a:ea typeface="Gill Sans"/>
                <a:cs typeface="Gill Sans"/>
                <a:sym typeface="Gill Sans"/>
              </a:rPr>
              <a:t>Data not yet regularly available</a:t>
            </a:r>
            <a:endParaRPr/>
          </a:p>
          <a:p>
            <a:pPr indent="-285750" lvl="0" marL="285750" marR="0" rtl="0" algn="l">
              <a:spcBef>
                <a:spcPts val="600"/>
              </a:spcBef>
              <a:spcAft>
                <a:spcPts val="0"/>
              </a:spcAft>
              <a:buClr>
                <a:schemeClr val="lt1"/>
              </a:buClr>
              <a:buSzPts val="1800"/>
              <a:buFont typeface="Arial"/>
              <a:buChar char="•"/>
            </a:pPr>
            <a:r>
              <a:rPr lang="en-US" sz="1800">
                <a:solidFill>
                  <a:schemeClr val="lt1"/>
                </a:solidFill>
                <a:latin typeface="Gill Sans"/>
                <a:ea typeface="Gill Sans"/>
                <a:cs typeface="Gill Sans"/>
                <a:sym typeface="Gill Sans"/>
              </a:rPr>
              <a:t>Possible sensitivity (e.g. Finance) </a:t>
            </a:r>
            <a:endParaRPr/>
          </a:p>
          <a:p>
            <a:pPr indent="-285750" lvl="0" marL="285750" marR="0" rtl="0" algn="l">
              <a:spcBef>
                <a:spcPts val="600"/>
              </a:spcBef>
              <a:spcAft>
                <a:spcPts val="0"/>
              </a:spcAft>
              <a:buClr>
                <a:schemeClr val="lt1"/>
              </a:buClr>
              <a:buSzPts val="1800"/>
              <a:buFont typeface="Arial"/>
              <a:buChar char="•"/>
            </a:pPr>
            <a:r>
              <a:rPr lang="en-US" sz="1800">
                <a:solidFill>
                  <a:schemeClr val="lt1"/>
                </a:solidFill>
                <a:latin typeface="Gill Sans"/>
                <a:ea typeface="Gill Sans"/>
                <a:cs typeface="Gill Sans"/>
                <a:sym typeface="Gill Sans"/>
              </a:rPr>
              <a:t>Some are aspirational (e.g. required for SOA performance)</a:t>
            </a:r>
            <a:endParaRPr/>
          </a:p>
        </p:txBody>
      </p:sp>
      <p:sp>
        <p:nvSpPr>
          <p:cNvPr id="101" name="Google Shape;101;p2"/>
          <p:cNvSpPr txBox="1"/>
          <p:nvPr>
            <p:ph idx="12" type="sldNum"/>
          </p:nvPr>
        </p:nvSpPr>
        <p:spPr>
          <a:xfrm>
            <a:off x="8305800" y="6407486"/>
            <a:ext cx="1905000" cy="33621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graphicFrame>
        <p:nvGraphicFramePr>
          <p:cNvPr id="107" name="Google Shape;107;p3"/>
          <p:cNvGraphicFramePr/>
          <p:nvPr/>
        </p:nvGraphicFramePr>
        <p:xfrm>
          <a:off x="808892" y="339971"/>
          <a:ext cx="3000000" cy="3000000"/>
        </p:xfrm>
        <a:graphic>
          <a:graphicData uri="http://schemas.openxmlformats.org/drawingml/2006/table">
            <a:tbl>
              <a:tblPr firstRow="1">
                <a:noFill/>
                <a:tableStyleId>{2A52F3D2-72FC-4E3C-9265-25E9BE7F64B7}</a:tableStyleId>
              </a:tblPr>
              <a:tblGrid>
                <a:gridCol w="1497650"/>
                <a:gridCol w="3836350"/>
                <a:gridCol w="5099550"/>
              </a:tblGrid>
              <a:tr h="397100">
                <a:tc>
                  <a:txBody>
                    <a:bodyPr/>
                    <a:lstStyle/>
                    <a:p>
                      <a:pPr indent="0" lvl="0" marL="0" marR="0" rtl="0" algn="l">
                        <a:lnSpc>
                          <a:spcPct val="107000"/>
                        </a:lnSpc>
                        <a:spcBef>
                          <a:spcPts val="0"/>
                        </a:spcBef>
                        <a:spcAft>
                          <a:spcPts val="0"/>
                        </a:spcAft>
                        <a:buClr>
                          <a:schemeClr val="dk1"/>
                        </a:buClr>
                        <a:buSzPts val="2000"/>
                        <a:buFont typeface="Arial"/>
                        <a:buNone/>
                      </a:pPr>
                      <a:r>
                        <a:rPr lang="en-US" sz="2000" u="none" cap="none" strike="noStrike">
                          <a:latin typeface="Arial"/>
                          <a:ea typeface="Arial"/>
                          <a:cs typeface="Arial"/>
                          <a:sym typeface="Arial"/>
                        </a:rPr>
                        <a:t>Category</a:t>
                      </a:r>
                      <a:endParaRPr b="1" sz="2000" u="none" cap="none" strike="noStrike">
                        <a:solidFill>
                          <a:schemeClr val="dk1"/>
                        </a:solidFill>
                        <a:latin typeface="Arial"/>
                        <a:ea typeface="Arial"/>
                        <a:cs typeface="Arial"/>
                        <a:sym typeface="Arial"/>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chemeClr val="dk1"/>
                        </a:buClr>
                        <a:buSzPts val="2000"/>
                        <a:buFont typeface="Noto Sans Symbols"/>
                        <a:buNone/>
                      </a:pPr>
                      <a:r>
                        <a:rPr lang="en-US" sz="2000" u="none" cap="none" strike="noStrike">
                          <a:latin typeface="Arial"/>
                          <a:ea typeface="Arial"/>
                          <a:cs typeface="Arial"/>
                          <a:sym typeface="Arial"/>
                        </a:rPr>
                        <a:t>Core KPI</a:t>
                      </a:r>
                      <a:endParaRPr b="1" sz="2000" u="none" cap="none" strike="noStrike">
                        <a:solidFill>
                          <a:schemeClr val="dk1"/>
                        </a:solidFill>
                        <a:latin typeface="Arial"/>
                        <a:ea typeface="Arial"/>
                        <a:cs typeface="Arial"/>
                        <a:sym typeface="Arial"/>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chemeClr val="dk1"/>
                        </a:buClr>
                        <a:buSzPts val="2000"/>
                        <a:buFont typeface="Noto Sans Symbols"/>
                        <a:buNone/>
                      </a:pPr>
                      <a:r>
                        <a:rPr lang="en-US" sz="2000" u="none" cap="none" strike="noStrike">
                          <a:latin typeface="Arial"/>
                          <a:ea typeface="Arial"/>
                          <a:cs typeface="Arial"/>
                          <a:sym typeface="Arial"/>
                        </a:rPr>
                        <a:t>Optional KPI</a:t>
                      </a:r>
                      <a:endParaRPr b="1" sz="2000" u="none" cap="none" strike="noStrike">
                        <a:solidFill>
                          <a:schemeClr val="dk1"/>
                        </a:solidFill>
                        <a:latin typeface="Arial"/>
                        <a:ea typeface="Arial"/>
                        <a:cs typeface="Arial"/>
                        <a:sym typeface="Arial"/>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91425">
                <a:tc>
                  <a:txBody>
                    <a:bodyPr/>
                    <a:lstStyle/>
                    <a:p>
                      <a:pPr indent="0" lvl="0" marL="0" marR="0" rtl="0" algn="l">
                        <a:lnSpc>
                          <a:spcPct val="107000"/>
                        </a:lnSpc>
                        <a:spcBef>
                          <a:spcPts val="0"/>
                        </a:spcBef>
                        <a:spcAft>
                          <a:spcPts val="0"/>
                        </a:spcAft>
                        <a:buNone/>
                      </a:pPr>
                      <a:r>
                        <a:rPr lang="en-US" sz="1600" u="none" cap="none" strike="noStrike">
                          <a:latin typeface="Gill Sans"/>
                          <a:ea typeface="Gill Sans"/>
                          <a:cs typeface="Gill Sans"/>
                          <a:sym typeface="Gill Sans"/>
                        </a:rPr>
                        <a:t>Forecasting</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1.1 Forecast accuracy </a:t>
                      </a:r>
                      <a:endParaRPr/>
                    </a:p>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1.2 Source of funds</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1.2 Supply plan accuracy</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1511375">
                <a:tc>
                  <a:txBody>
                    <a:bodyPr/>
                    <a:lstStyle/>
                    <a:p>
                      <a:pPr indent="0" lvl="0" marL="0" marR="0" rtl="0" algn="l">
                        <a:lnSpc>
                          <a:spcPct val="107000"/>
                        </a:lnSpc>
                        <a:spcBef>
                          <a:spcPts val="0"/>
                        </a:spcBef>
                        <a:spcAft>
                          <a:spcPts val="0"/>
                        </a:spcAft>
                        <a:buNone/>
                      </a:pPr>
                      <a:r>
                        <a:rPr lang="en-US" sz="1600" u="none" cap="none" strike="noStrike">
                          <a:latin typeface="Gill Sans"/>
                          <a:ea typeface="Gill Sans"/>
                          <a:cs typeface="Gill Sans"/>
                          <a:sym typeface="Gill Sans"/>
                        </a:rPr>
                        <a:t>Procurement</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360363" lvl="0" marL="360363" marR="0" rtl="0" algn="l">
                        <a:lnSpc>
                          <a:spcPct val="107000"/>
                        </a:lnSpc>
                        <a:spcBef>
                          <a:spcPts val="0"/>
                        </a:spcBef>
                        <a:spcAft>
                          <a:spcPts val="0"/>
                        </a:spcAft>
                        <a:buClr>
                          <a:schemeClr val="dk1"/>
                        </a:buClr>
                        <a:buSzPts val="1600"/>
                        <a:buFont typeface="Noto Sans Symbols"/>
                        <a:buNone/>
                      </a:pPr>
                      <a:r>
                        <a:rPr b="1" lang="en-US" sz="1600" u="sng" cap="none" strike="noStrike">
                          <a:latin typeface="Gill Sans"/>
                          <a:ea typeface="Gill Sans"/>
                          <a:cs typeface="Gill Sans"/>
                          <a:sym typeface="Gill Sans"/>
                        </a:rPr>
                        <a:t>2.1 Vendor on-time and in full delivery rate</a:t>
                      </a:r>
                      <a:endParaRPr/>
                    </a:p>
                    <a:p>
                      <a:pPr indent="-360363" lvl="0" marL="360363"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2.2 Percent of international reference price paid</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2.3 Number of emergency orders placed on vendors, as a % of total orders placed</a:t>
                      </a:r>
                      <a:endParaRPr/>
                    </a:p>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2.4 Supplier fill rate</a:t>
                      </a:r>
                      <a:endParaRPr/>
                    </a:p>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2.5 Procurement methods employed</a:t>
                      </a:r>
                      <a:endParaRPr/>
                    </a:p>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2.6 Percentage of product selection based on NEML</a:t>
                      </a:r>
                      <a:endParaRPr/>
                    </a:p>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2.7 Customs clearance time</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2276350">
                <a:tc>
                  <a:txBody>
                    <a:bodyPr/>
                    <a:lstStyle/>
                    <a:p>
                      <a:pPr indent="0" lvl="0" marL="0" marR="0" rtl="0" algn="l">
                        <a:lnSpc>
                          <a:spcPct val="107000"/>
                        </a:lnSpc>
                        <a:spcBef>
                          <a:spcPts val="0"/>
                        </a:spcBef>
                        <a:spcAft>
                          <a:spcPts val="0"/>
                        </a:spcAft>
                        <a:buNone/>
                      </a:pPr>
                      <a:r>
                        <a:rPr lang="en-US" sz="1600" u="none" cap="none" strike="noStrike">
                          <a:latin typeface="Gill Sans"/>
                          <a:ea typeface="Gill Sans"/>
                          <a:cs typeface="Gill Sans"/>
                          <a:sym typeface="Gill Sans"/>
                        </a:rPr>
                        <a:t>Warehousing and inventory management</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360363" lvl="0" marL="360363" marR="0" rtl="0" algn="l">
                        <a:lnSpc>
                          <a:spcPct val="107000"/>
                        </a:lnSpc>
                        <a:spcBef>
                          <a:spcPts val="0"/>
                        </a:spcBef>
                        <a:spcAft>
                          <a:spcPts val="0"/>
                        </a:spcAft>
                        <a:buClr>
                          <a:schemeClr val="dk1"/>
                        </a:buClr>
                        <a:buSzPts val="1600"/>
                        <a:buFont typeface="Noto Sans Symbols"/>
                        <a:buNone/>
                      </a:pPr>
                      <a:r>
                        <a:rPr b="1" lang="en-US" sz="1600" u="sng" cap="none" strike="noStrike">
                          <a:latin typeface="Gill Sans"/>
                          <a:ea typeface="Gill Sans"/>
                          <a:cs typeface="Gill Sans"/>
                          <a:sym typeface="Gill Sans"/>
                        </a:rPr>
                        <a:t>3.1 Stocked according to plan</a:t>
                      </a:r>
                      <a:endParaRPr/>
                    </a:p>
                    <a:p>
                      <a:pPr indent="-360363" lvl="0" marL="360363" marR="0" rtl="0" algn="l">
                        <a:lnSpc>
                          <a:spcPct val="107000"/>
                        </a:lnSpc>
                        <a:spcBef>
                          <a:spcPts val="0"/>
                        </a:spcBef>
                        <a:spcAft>
                          <a:spcPts val="0"/>
                        </a:spcAft>
                        <a:buClr>
                          <a:schemeClr val="dk1"/>
                        </a:buClr>
                        <a:buSzPts val="1600"/>
                        <a:buFont typeface="Noto Sans Symbols"/>
                        <a:buNone/>
                      </a:pPr>
                      <a:r>
                        <a:rPr b="1" lang="en-US" sz="1600" u="sng" cap="none" strike="noStrike">
                          <a:latin typeface="Gill Sans"/>
                          <a:ea typeface="Gill Sans"/>
                          <a:cs typeface="Gill Sans"/>
                          <a:sym typeface="Gill Sans"/>
                        </a:rPr>
                        <a:t>3.2 Stockout rate by tracer commodity by level in the system</a:t>
                      </a:r>
                      <a:endParaRPr b="1" sz="1600" u="sng" cap="none" strike="noStrike">
                        <a:latin typeface="Gill Sans"/>
                        <a:ea typeface="Gill Sans"/>
                        <a:cs typeface="Gill Sans"/>
                        <a:sym typeface="Gill Sans"/>
                      </a:endParaRPr>
                    </a:p>
                    <a:p>
                      <a:pPr indent="-360363" lvl="0" marL="360363" marR="0" rtl="0" algn="l">
                        <a:lnSpc>
                          <a:spcPct val="107000"/>
                        </a:lnSpc>
                        <a:spcBef>
                          <a:spcPts val="0"/>
                        </a:spcBef>
                        <a:spcAft>
                          <a:spcPts val="0"/>
                        </a:spcAft>
                        <a:buClr>
                          <a:schemeClr val="dk1"/>
                        </a:buClr>
                        <a:buSzPts val="1600"/>
                        <a:buFont typeface="Noto Sans Symbols"/>
                        <a:buNone/>
                      </a:pPr>
                      <a:r>
                        <a:rPr b="0" lang="en-US" sz="1600" u="none" cap="none" strike="noStrike">
                          <a:latin typeface="Gill Sans"/>
                          <a:ea typeface="Gill Sans"/>
                          <a:cs typeface="Gill Sans"/>
                          <a:sym typeface="Gill Sans"/>
                        </a:rPr>
                        <a:t>3.3 Stock accuracy</a:t>
                      </a:r>
                      <a:endParaRPr/>
                    </a:p>
                    <a:p>
                      <a:pPr indent="-360363" lvl="0" marL="360363" marR="0" rtl="0" algn="l">
                        <a:lnSpc>
                          <a:spcPct val="107000"/>
                        </a:lnSpc>
                        <a:spcBef>
                          <a:spcPts val="0"/>
                        </a:spcBef>
                        <a:spcAft>
                          <a:spcPts val="0"/>
                        </a:spcAft>
                        <a:buClr>
                          <a:schemeClr val="dk1"/>
                        </a:buClr>
                        <a:buSzPts val="1600"/>
                        <a:buFont typeface="Noto Sans Symbols"/>
                        <a:buNone/>
                      </a:pPr>
                      <a:r>
                        <a:rPr b="1" lang="en-US" sz="1600" u="sng" cap="none" strike="noStrike">
                          <a:latin typeface="Gill Sans"/>
                          <a:ea typeface="Gill Sans"/>
                          <a:cs typeface="Gill Sans"/>
                          <a:sym typeface="Gill Sans"/>
                        </a:rPr>
                        <a:t>3.4 Order fill rate</a:t>
                      </a:r>
                      <a:endParaRPr/>
                    </a:p>
                    <a:p>
                      <a:pPr indent="-360363" lvl="0" marL="360363" marR="0" rtl="0" algn="l">
                        <a:lnSpc>
                          <a:spcPct val="107000"/>
                        </a:lnSpc>
                        <a:spcBef>
                          <a:spcPts val="0"/>
                        </a:spcBef>
                        <a:spcAft>
                          <a:spcPts val="0"/>
                        </a:spcAft>
                        <a:buClr>
                          <a:schemeClr val="dk1"/>
                        </a:buClr>
                        <a:buSzPts val="1600"/>
                        <a:buFont typeface="Noto Sans Symbols"/>
                        <a:buNone/>
                      </a:pPr>
                      <a:r>
                        <a:rPr b="0" lang="en-US" sz="1600" u="none" cap="none" strike="noStrike">
                          <a:latin typeface="Gill Sans"/>
                          <a:ea typeface="Gill Sans"/>
                          <a:cs typeface="Gill Sans"/>
                          <a:sym typeface="Gill Sans"/>
                        </a:rPr>
                        <a:t>3.5 Wastage from damage, theft and expiry </a:t>
                      </a:r>
                      <a:endParaRPr b="0"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360363" lvl="0" marL="360363"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3.6 Stock turn per annum</a:t>
                      </a:r>
                      <a:endParaRPr/>
                    </a:p>
                    <a:p>
                      <a:pPr indent="-360363" lvl="0" marL="360363" marR="0" rtl="0" algn="l">
                        <a:lnSpc>
                          <a:spcPct val="107000"/>
                        </a:lnSpc>
                        <a:spcBef>
                          <a:spcPts val="0"/>
                        </a:spcBef>
                        <a:spcAft>
                          <a:spcPts val="0"/>
                        </a:spcAft>
                        <a:buClr>
                          <a:schemeClr val="dk1"/>
                        </a:buClr>
                        <a:buSzPts val="1600"/>
                        <a:buFont typeface="Noto Sans Symbols"/>
                        <a:buNone/>
                      </a:pPr>
                      <a:r>
                        <a:rPr b="0" lang="en-US" sz="1600" u="none" cap="none" strike="noStrike">
                          <a:latin typeface="Gill Sans"/>
                          <a:ea typeface="Gill Sans"/>
                          <a:cs typeface="Gill Sans"/>
                          <a:sym typeface="Gill Sans"/>
                        </a:rPr>
                        <a:t>3.7 Number and duration of temperature excursions in cold storage facility</a:t>
                      </a:r>
                      <a:endParaRPr/>
                    </a:p>
                    <a:p>
                      <a:pPr indent="-360363" lvl="0" marL="360363" marR="0" rtl="0" algn="l">
                        <a:lnSpc>
                          <a:spcPct val="107000"/>
                        </a:lnSpc>
                        <a:spcBef>
                          <a:spcPts val="0"/>
                        </a:spcBef>
                        <a:spcAft>
                          <a:spcPts val="0"/>
                        </a:spcAft>
                        <a:buClr>
                          <a:schemeClr val="dk1"/>
                        </a:buClr>
                        <a:buSzPts val="1600"/>
                        <a:buFont typeface="Noto Sans Symbols"/>
                        <a:buNone/>
                      </a:pPr>
                      <a:r>
                        <a:rPr b="0" lang="en-US" sz="1600" u="none" cap="none" strike="noStrike">
                          <a:latin typeface="Gill Sans"/>
                          <a:ea typeface="Gill Sans"/>
                          <a:cs typeface="Gill Sans"/>
                          <a:sym typeface="Gill Sans"/>
                        </a:rPr>
                        <a:t>3.8 Stockout rate of one or more tracer products by facility</a:t>
                      </a:r>
                      <a:endParaRPr/>
                    </a:p>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3.9 Cost of warehousing operation</a:t>
                      </a:r>
                      <a:endParaRPr/>
                    </a:p>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3.10 Order turnaround time</a:t>
                      </a:r>
                      <a:endParaRPr/>
                    </a:p>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3.11 % of incoming batches tested for quality</a:t>
                      </a:r>
                      <a:endParaRPr/>
                    </a:p>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3.12 % of batches tested that meet quality standards </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746425">
                <a:tc>
                  <a:txBody>
                    <a:bodyPr/>
                    <a:lstStyle/>
                    <a:p>
                      <a:pPr indent="0" lvl="0" marL="0" marR="0" rtl="0" algn="l">
                        <a:lnSpc>
                          <a:spcPct val="107000"/>
                        </a:lnSpc>
                        <a:spcBef>
                          <a:spcPts val="0"/>
                        </a:spcBef>
                        <a:spcAft>
                          <a:spcPts val="0"/>
                        </a:spcAft>
                        <a:buNone/>
                      </a:pPr>
                      <a:r>
                        <a:rPr lang="en-US" sz="1600" u="none" cap="none" strike="noStrike">
                          <a:latin typeface="Gill Sans"/>
                          <a:ea typeface="Gill Sans"/>
                          <a:cs typeface="Gill Sans"/>
                          <a:sym typeface="Gill Sans"/>
                        </a:rPr>
                        <a:t>Distribution</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chemeClr val="dk1"/>
                        </a:buClr>
                        <a:buSzPts val="1600"/>
                        <a:buFont typeface="Noto Sans Symbols"/>
                        <a:buNone/>
                      </a:pPr>
                      <a:r>
                        <a:rPr b="1" lang="en-US" sz="1600" u="sng" cap="none" strike="noStrike">
                          <a:latin typeface="Gill Sans"/>
                          <a:ea typeface="Gill Sans"/>
                          <a:cs typeface="Gill Sans"/>
                          <a:sym typeface="Gill Sans"/>
                        </a:rPr>
                        <a:t>4.1 On-time delivery to facility</a:t>
                      </a:r>
                      <a:endParaRPr/>
                    </a:p>
                    <a:p>
                      <a:pPr indent="-360363" lvl="0" marL="360363" marR="0" rtl="0" algn="l">
                        <a:lnSpc>
                          <a:spcPct val="107000"/>
                        </a:lnSpc>
                        <a:spcBef>
                          <a:spcPts val="0"/>
                        </a:spcBef>
                        <a:spcAft>
                          <a:spcPts val="0"/>
                        </a:spcAft>
                        <a:buClr>
                          <a:schemeClr val="dk1"/>
                        </a:buClr>
                        <a:buSzPts val="1600"/>
                        <a:buFont typeface="Noto Sans Symbols"/>
                        <a:buNone/>
                      </a:pPr>
                      <a:r>
                        <a:rPr b="1" lang="en-US" sz="1600" u="sng" cap="none" strike="noStrike">
                          <a:latin typeface="Gill Sans"/>
                          <a:ea typeface="Gill Sans"/>
                          <a:cs typeface="Gill Sans"/>
                          <a:sym typeface="Gill Sans"/>
                        </a:rPr>
                        <a:t>4.2 Percentage of orders placed by health facilities as emergency orders</a:t>
                      </a:r>
                      <a:endParaRPr b="1" sz="1600" u="sng"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4.3 Cost of distribution operation</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243200">
                <a:tc>
                  <a:txBody>
                    <a:bodyPr/>
                    <a:lstStyle/>
                    <a:p>
                      <a:pPr indent="0" lvl="0" marL="0" marR="0" rtl="0" algn="l">
                        <a:lnSpc>
                          <a:spcPct val="107000"/>
                        </a:lnSpc>
                        <a:spcBef>
                          <a:spcPts val="0"/>
                        </a:spcBef>
                        <a:spcAft>
                          <a:spcPts val="0"/>
                        </a:spcAft>
                        <a:buNone/>
                      </a:pPr>
                      <a:r>
                        <a:rPr lang="en-US" sz="1600" u="none" cap="none" strike="noStrike">
                          <a:latin typeface="Gill Sans"/>
                          <a:ea typeface="Gill Sans"/>
                          <a:cs typeface="Gill Sans"/>
                          <a:sym typeface="Gill Sans"/>
                        </a:rPr>
                        <a:t>HR</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chemeClr val="dk1"/>
                        </a:buClr>
                        <a:buSzPts val="1600"/>
                        <a:buFont typeface="Noto Sans Symbols"/>
                        <a:buNone/>
                      </a:pPr>
                      <a:r>
                        <a:rPr b="0" lang="en-US" sz="1600" u="none" cap="none" strike="noStrike">
                          <a:latin typeface="Gill Sans"/>
                          <a:ea typeface="Gill Sans"/>
                          <a:cs typeface="Gill Sans"/>
                          <a:sym typeface="Gill Sans"/>
                        </a:rPr>
                        <a:t>5.1 Staff turnover rate</a:t>
                      </a:r>
                      <a:endParaRPr b="0"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5.2 Percent of key positions vacant</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455625">
                <a:tc>
                  <a:txBody>
                    <a:bodyPr/>
                    <a:lstStyle/>
                    <a:p>
                      <a:pPr indent="0" lvl="0" marL="0" marR="0" rtl="0" algn="l">
                        <a:lnSpc>
                          <a:spcPct val="107000"/>
                        </a:lnSpc>
                        <a:spcBef>
                          <a:spcPts val="0"/>
                        </a:spcBef>
                        <a:spcAft>
                          <a:spcPts val="0"/>
                        </a:spcAft>
                        <a:buNone/>
                      </a:pPr>
                      <a:r>
                        <a:rPr lang="en-US" sz="1600" u="none" cap="none" strike="noStrike">
                          <a:latin typeface="Gill Sans"/>
                          <a:ea typeface="Gill Sans"/>
                          <a:cs typeface="Gill Sans"/>
                          <a:sym typeface="Gill Sans"/>
                        </a:rPr>
                        <a:t>Data</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chemeClr val="dk1"/>
                        </a:buClr>
                        <a:buSzPts val="1600"/>
                        <a:buFont typeface="Noto Sans Symbols"/>
                        <a:buNone/>
                      </a:pPr>
                      <a:r>
                        <a:rPr b="1" lang="en-US" sz="1600" u="sng" cap="none" strike="noStrike">
                          <a:latin typeface="Gill Sans"/>
                          <a:ea typeface="Gill Sans"/>
                          <a:cs typeface="Gill Sans"/>
                          <a:sym typeface="Gill Sans"/>
                        </a:rPr>
                        <a:t>6.1 Facility reporting rates on time</a:t>
                      </a:r>
                      <a:endParaRPr b="1" sz="1600" u="sng"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l">
                        <a:lnSpc>
                          <a:spcPct val="107000"/>
                        </a:lnSpc>
                        <a:spcBef>
                          <a:spcPts val="0"/>
                        </a:spcBef>
                        <a:spcAft>
                          <a:spcPts val="0"/>
                        </a:spcAft>
                        <a:buClr>
                          <a:schemeClr val="dk1"/>
                        </a:buClr>
                        <a:buSzPts val="1600"/>
                        <a:buFont typeface="Noto Sans Symbols"/>
                        <a:buNone/>
                      </a:pPr>
                      <a:r>
                        <a:rPr lang="en-US" sz="1600" u="none" cap="none" strike="noStrike">
                          <a:latin typeface="Gill Sans"/>
                          <a:ea typeface="Gill Sans"/>
                          <a:cs typeface="Gill Sans"/>
                          <a:sym typeface="Gill Sans"/>
                        </a:rPr>
                        <a:t>6.2 Facility reporting rates (complete)</a:t>
                      </a:r>
                      <a:endParaRPr sz="1600" u="none" cap="none" strike="noStrike">
                        <a:solidFill>
                          <a:schemeClr val="dk1"/>
                        </a:solidFill>
                        <a:latin typeface="Gill Sans"/>
                        <a:ea typeface="Gill Sans"/>
                        <a:cs typeface="Gill Sans"/>
                        <a:sym typeface="Gill Sans"/>
                      </a:endParaRPr>
                    </a:p>
                  </a:txBody>
                  <a:tcPr marT="0" marB="0" marR="51950" marL="519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bl>
          </a:graphicData>
        </a:graphic>
      </p:graphicFrame>
      <p:sp>
        <p:nvSpPr>
          <p:cNvPr id="108" name="Google Shape;108;p3"/>
          <p:cNvSpPr txBox="1"/>
          <p:nvPr>
            <p:ph idx="12" type="sldNum"/>
          </p:nvPr>
        </p:nvSpPr>
        <p:spPr>
          <a:xfrm>
            <a:off x="8455355" y="6461484"/>
            <a:ext cx="1905000" cy="291480"/>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pic>
        <p:nvPicPr>
          <p:cNvPr id="114" name="Google Shape;114;p4"/>
          <p:cNvPicPr preferRelativeResize="0"/>
          <p:nvPr>
            <p:ph idx="1" type="body"/>
          </p:nvPr>
        </p:nvPicPr>
        <p:blipFill rotWithShape="1">
          <a:blip r:embed="rId3">
            <a:alphaModFix/>
          </a:blip>
          <a:srcRect b="0" l="0" r="0" t="0"/>
          <a:stretch/>
        </p:blipFill>
        <p:spPr>
          <a:xfrm>
            <a:off x="838200" y="3340894"/>
            <a:ext cx="10515600" cy="1320800"/>
          </a:xfrm>
          <a:prstGeom prst="rect">
            <a:avLst/>
          </a:prstGeom>
          <a:noFill/>
          <a:ln>
            <a:noFill/>
          </a:ln>
        </p:spPr>
      </p:pic>
      <p:pic>
        <p:nvPicPr>
          <p:cNvPr id="115" name="Google Shape;115;p4"/>
          <p:cNvPicPr preferRelativeResize="0"/>
          <p:nvPr/>
        </p:nvPicPr>
        <p:blipFill rotWithShape="1">
          <a:blip r:embed="rId3">
            <a:alphaModFix/>
          </a:blip>
          <a:srcRect b="0" l="0" r="0" t="0"/>
          <a:stretch/>
        </p:blipFill>
        <p:spPr>
          <a:xfrm>
            <a:off x="838200" y="2768600"/>
            <a:ext cx="10515600" cy="1320800"/>
          </a:xfrm>
          <a:prstGeom prst="rect">
            <a:avLst/>
          </a:prstGeom>
          <a:noFill/>
          <a:ln>
            <a:noFill/>
          </a:ln>
        </p:spPr>
      </p:pic>
      <p:sp>
        <p:nvSpPr>
          <p:cNvPr id="116" name="Google Shape;116;p4"/>
          <p:cNvSpPr txBox="1"/>
          <p:nvPr>
            <p:ph type="title"/>
          </p:nvPr>
        </p:nvSpPr>
        <p:spPr>
          <a:xfrm>
            <a:off x="2801815" y="42052"/>
            <a:ext cx="6564923" cy="609600"/>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C00000"/>
              </a:buClr>
              <a:buSzPts val="3200"/>
              <a:buFont typeface="Gill Sans"/>
              <a:buNone/>
            </a:pPr>
            <a:r>
              <a:rPr b="1" lang="en-US" sz="3200">
                <a:solidFill>
                  <a:srgbClr val="C00000"/>
                </a:solidFill>
                <a:latin typeface="Gill Sans"/>
                <a:ea typeface="Gill Sans"/>
                <a:cs typeface="Gill Sans"/>
                <a:sym typeface="Gill Sans"/>
              </a:rPr>
              <a:t>Example Heatmap of KPI Results</a:t>
            </a:r>
            <a:endParaRPr/>
          </a:p>
        </p:txBody>
      </p:sp>
      <p:pic>
        <p:nvPicPr>
          <p:cNvPr id="117" name="Google Shape;117;p4"/>
          <p:cNvPicPr preferRelativeResize="0"/>
          <p:nvPr/>
        </p:nvPicPr>
        <p:blipFill rotWithShape="1">
          <a:blip r:embed="rId4">
            <a:alphaModFix/>
          </a:blip>
          <a:srcRect b="0" l="0" r="0" t="0"/>
          <a:stretch/>
        </p:blipFill>
        <p:spPr>
          <a:xfrm>
            <a:off x="323076" y="557777"/>
            <a:ext cx="12351760" cy="614327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 name="Shape 122"/>
        <p:cNvGrpSpPr/>
        <p:nvPr/>
      </p:nvGrpSpPr>
      <p:grpSpPr>
        <a:xfrm>
          <a:off x="0" y="0"/>
          <a:ext cx="0" cy="0"/>
          <a:chOff x="0" y="0"/>
          <a:chExt cx="0" cy="0"/>
        </a:xfrm>
      </p:grpSpPr>
      <p:graphicFrame>
        <p:nvGraphicFramePr>
          <p:cNvPr id="123" name="Google Shape;123;p5"/>
          <p:cNvGraphicFramePr/>
          <p:nvPr/>
        </p:nvGraphicFramePr>
        <p:xfrm>
          <a:off x="0" y="0"/>
          <a:ext cx="3000000" cy="3000000"/>
        </p:xfrm>
        <a:graphic>
          <a:graphicData uri="http://schemas.openxmlformats.org/drawingml/2006/table">
            <a:tbl>
              <a:tblPr bandRow="1">
                <a:noFill/>
                <a:tableStyleId>{033F8246-A9AF-483F-B7C2-A24FA9FCAC8A}</a:tableStyleId>
              </a:tblPr>
              <a:tblGrid>
                <a:gridCol w="3613475"/>
                <a:gridCol w="1040425"/>
                <a:gridCol w="996275"/>
                <a:gridCol w="1160050"/>
                <a:gridCol w="1071700"/>
                <a:gridCol w="1084700"/>
                <a:gridCol w="1130975"/>
                <a:gridCol w="717275"/>
                <a:gridCol w="1390200"/>
              </a:tblGrid>
              <a:tr h="314925">
                <a:tc gridSpan="9">
                  <a:txBody>
                    <a:bodyPr/>
                    <a:lstStyle/>
                    <a:p>
                      <a:pPr indent="0" lvl="0" marL="0" marR="0" rtl="0" algn="l">
                        <a:lnSpc>
                          <a:spcPct val="107000"/>
                        </a:lnSpc>
                        <a:spcBef>
                          <a:spcPts val="0"/>
                        </a:spcBef>
                        <a:spcAft>
                          <a:spcPts val="0"/>
                        </a:spcAft>
                        <a:buNone/>
                      </a:pPr>
                      <a:r>
                        <a:rPr b="1" lang="en-US" sz="2000" u="none" cap="none" strike="noStrike">
                          <a:solidFill>
                            <a:schemeClr val="lt1"/>
                          </a:solidFill>
                          <a:latin typeface="Gill Sans"/>
                          <a:ea typeface="Gill Sans"/>
                          <a:cs typeface="Gill Sans"/>
                          <a:sym typeface="Gill Sans"/>
                        </a:rPr>
                        <a:t>Summary Table of Selected KPIs across Levels of Service</a:t>
                      </a:r>
                      <a:endParaRPr b="1" sz="2000" u="none" cap="none" strike="noStrike">
                        <a:solidFill>
                          <a:schemeClr val="lt1"/>
                        </a:solidFill>
                        <a:latin typeface="Gill Sans"/>
                        <a:ea typeface="Gill Sans"/>
                        <a:cs typeface="Gill Sans"/>
                        <a:sym typeface="Gill Sans"/>
                      </a:endParaRPr>
                    </a:p>
                  </a:txBody>
                  <a:tcPr marT="0" marB="0" marR="58950" marL="58950" anchor="ctr">
                    <a:solidFill>
                      <a:srgbClr val="0070C0"/>
                    </a:solidFill>
                  </a:tcPr>
                </a:tc>
                <a:tc hMerge="1"/>
                <a:tc hMerge="1"/>
                <a:tc hMerge="1"/>
                <a:tc hMerge="1"/>
                <a:tc hMerge="1"/>
                <a:tc hMerge="1"/>
                <a:tc hMerge="1"/>
                <a:tc hMerge="1"/>
              </a:tr>
              <a:tr h="727125">
                <a:tc>
                  <a:txBody>
                    <a:bodyPr/>
                    <a:lstStyle/>
                    <a:p>
                      <a:pPr indent="0" lvl="0" marL="0" marR="0" rtl="0" algn="l">
                        <a:lnSpc>
                          <a:spcPct val="107000"/>
                        </a:lnSpc>
                        <a:spcBef>
                          <a:spcPts val="0"/>
                        </a:spcBef>
                        <a:spcAft>
                          <a:spcPts val="0"/>
                        </a:spcAft>
                        <a:buNone/>
                      </a:pPr>
                      <a:r>
                        <a:rPr b="1" lang="en-US" sz="1600" u="none" cap="none" strike="noStrike">
                          <a:solidFill>
                            <a:schemeClr val="lt1"/>
                          </a:solidFill>
                          <a:latin typeface="Gill Sans"/>
                          <a:ea typeface="Gill Sans"/>
                          <a:cs typeface="Gill Sans"/>
                          <a:sym typeface="Gill Sans"/>
                        </a:rPr>
                        <a:t>INDICATOR</a:t>
                      </a:r>
                      <a:endParaRPr b="1" sz="1600" u="none" cap="none" strike="noStrike">
                        <a:solidFill>
                          <a:schemeClr val="lt1"/>
                        </a:solidFill>
                        <a:latin typeface="Gill Sans"/>
                        <a:ea typeface="Gill Sans"/>
                        <a:cs typeface="Gill Sans"/>
                        <a:sym typeface="Gill Sans"/>
                      </a:endParaRPr>
                    </a:p>
                  </a:txBody>
                  <a:tcPr marT="0" marB="0" marR="58950" marL="58950" anchor="ctr">
                    <a:solidFill>
                      <a:srgbClr val="0070C0"/>
                    </a:solidFill>
                  </a:tcPr>
                </a:tc>
                <a:tc>
                  <a:txBody>
                    <a:bodyPr/>
                    <a:lstStyle/>
                    <a:p>
                      <a:pPr indent="0" lvl="0" marL="0" marR="0" rtl="0" algn="ctr">
                        <a:lnSpc>
                          <a:spcPct val="107000"/>
                        </a:lnSpc>
                        <a:spcBef>
                          <a:spcPts val="0"/>
                        </a:spcBef>
                        <a:spcAft>
                          <a:spcPts val="0"/>
                        </a:spcAft>
                        <a:buNone/>
                      </a:pPr>
                      <a:r>
                        <a:rPr b="1" i="0" lang="en-US" sz="1600" u="none" cap="none" strike="noStrike">
                          <a:solidFill>
                            <a:schemeClr val="lt1"/>
                          </a:solidFill>
                          <a:latin typeface="Gill Sans"/>
                          <a:ea typeface="Gill Sans"/>
                          <a:cs typeface="Gill Sans"/>
                          <a:sym typeface="Gill Sans"/>
                        </a:rPr>
                        <a:t>Health Center</a:t>
                      </a:r>
                      <a:endParaRPr b="1" i="0" sz="1600" u="none" cap="none" strike="noStrike">
                        <a:solidFill>
                          <a:schemeClr val="lt1"/>
                        </a:solidFill>
                        <a:latin typeface="Gill Sans"/>
                        <a:ea typeface="Gill Sans"/>
                        <a:cs typeface="Gill Sans"/>
                        <a:sym typeface="Gill Sans"/>
                      </a:endParaRPr>
                    </a:p>
                  </a:txBody>
                  <a:tcPr marT="0" marB="0" marR="58950" marL="58950" anchor="ctr">
                    <a:solidFill>
                      <a:srgbClr val="0070C0"/>
                    </a:solidFill>
                  </a:tcPr>
                </a:tc>
                <a:tc>
                  <a:txBody>
                    <a:bodyPr/>
                    <a:lstStyle/>
                    <a:p>
                      <a:pPr indent="0" lvl="0" marL="0" marR="0" rtl="0" algn="ctr">
                        <a:lnSpc>
                          <a:spcPct val="107000"/>
                        </a:lnSpc>
                        <a:spcBef>
                          <a:spcPts val="0"/>
                        </a:spcBef>
                        <a:spcAft>
                          <a:spcPts val="0"/>
                        </a:spcAft>
                        <a:buNone/>
                      </a:pPr>
                      <a:r>
                        <a:rPr b="1" i="0" lang="en-US" sz="1600" u="none" cap="none" strike="noStrike">
                          <a:solidFill>
                            <a:schemeClr val="lt1"/>
                          </a:solidFill>
                          <a:latin typeface="Gill Sans"/>
                          <a:ea typeface="Gill Sans"/>
                          <a:cs typeface="Gill Sans"/>
                          <a:sym typeface="Gill Sans"/>
                        </a:rPr>
                        <a:t>Hospital District</a:t>
                      </a:r>
                      <a:endParaRPr b="1" i="0" sz="1600" u="none" cap="none" strike="noStrike">
                        <a:solidFill>
                          <a:schemeClr val="lt1"/>
                        </a:solidFill>
                        <a:latin typeface="Gill Sans"/>
                        <a:ea typeface="Gill Sans"/>
                        <a:cs typeface="Gill Sans"/>
                        <a:sym typeface="Gill Sans"/>
                      </a:endParaRPr>
                    </a:p>
                  </a:txBody>
                  <a:tcPr marT="0" marB="0" marR="58950" marL="58950" anchor="ctr">
                    <a:solidFill>
                      <a:srgbClr val="0070C0"/>
                    </a:solidFill>
                  </a:tcPr>
                </a:tc>
                <a:tc>
                  <a:txBody>
                    <a:bodyPr/>
                    <a:lstStyle/>
                    <a:p>
                      <a:pPr indent="0" lvl="0" marL="0" marR="0" rtl="0" algn="ctr">
                        <a:lnSpc>
                          <a:spcPct val="107000"/>
                        </a:lnSpc>
                        <a:spcBef>
                          <a:spcPts val="0"/>
                        </a:spcBef>
                        <a:spcAft>
                          <a:spcPts val="0"/>
                        </a:spcAft>
                        <a:buNone/>
                      </a:pPr>
                      <a:r>
                        <a:rPr b="1" i="0" lang="en-US" sz="1600" u="none" cap="none" strike="noStrike">
                          <a:solidFill>
                            <a:schemeClr val="lt1"/>
                          </a:solidFill>
                          <a:latin typeface="Gill Sans"/>
                          <a:ea typeface="Gill Sans"/>
                          <a:cs typeface="Gill Sans"/>
                          <a:sym typeface="Gill Sans"/>
                        </a:rPr>
                        <a:t>Hospital </a:t>
                      </a:r>
                      <a:endParaRPr/>
                    </a:p>
                    <a:p>
                      <a:pPr indent="0" lvl="0" marL="0" marR="0" rtl="0" algn="ctr">
                        <a:lnSpc>
                          <a:spcPct val="107000"/>
                        </a:lnSpc>
                        <a:spcBef>
                          <a:spcPts val="0"/>
                        </a:spcBef>
                        <a:spcAft>
                          <a:spcPts val="0"/>
                        </a:spcAft>
                        <a:buNone/>
                      </a:pPr>
                      <a:r>
                        <a:rPr b="1" i="0" lang="en-US" sz="1600" u="none" cap="none" strike="noStrike">
                          <a:solidFill>
                            <a:schemeClr val="lt1"/>
                          </a:solidFill>
                          <a:latin typeface="Gill Sans"/>
                          <a:ea typeface="Gill Sans"/>
                          <a:cs typeface="Gill Sans"/>
                          <a:sym typeface="Gill Sans"/>
                        </a:rPr>
                        <a:t>Secondary</a:t>
                      </a:r>
                      <a:endParaRPr/>
                    </a:p>
                  </a:txBody>
                  <a:tcPr marT="0" marB="0" marR="58950" marL="58950" anchor="ctr">
                    <a:solidFill>
                      <a:srgbClr val="0070C0"/>
                    </a:solidFill>
                  </a:tcPr>
                </a:tc>
                <a:tc>
                  <a:txBody>
                    <a:bodyPr/>
                    <a:lstStyle/>
                    <a:p>
                      <a:pPr indent="0" lvl="0" marL="0" marR="0" rtl="0" algn="ctr">
                        <a:lnSpc>
                          <a:spcPct val="107000"/>
                        </a:lnSpc>
                        <a:spcBef>
                          <a:spcPts val="0"/>
                        </a:spcBef>
                        <a:spcAft>
                          <a:spcPts val="0"/>
                        </a:spcAft>
                        <a:buNone/>
                      </a:pPr>
                      <a:r>
                        <a:rPr b="1" i="0" lang="en-US" sz="1600" u="none" cap="none" strike="noStrike">
                          <a:solidFill>
                            <a:schemeClr val="lt1"/>
                          </a:solidFill>
                          <a:latin typeface="Gill Sans"/>
                          <a:ea typeface="Gill Sans"/>
                          <a:cs typeface="Gill Sans"/>
                          <a:sym typeface="Gill Sans"/>
                        </a:rPr>
                        <a:t>Hospital Tertiary</a:t>
                      </a:r>
                      <a:endParaRPr b="1" i="0" sz="1600" u="none" cap="none" strike="noStrike">
                        <a:solidFill>
                          <a:schemeClr val="lt1"/>
                        </a:solidFill>
                        <a:latin typeface="Gill Sans"/>
                        <a:ea typeface="Gill Sans"/>
                        <a:cs typeface="Gill Sans"/>
                        <a:sym typeface="Gill Sans"/>
                      </a:endParaRPr>
                    </a:p>
                  </a:txBody>
                  <a:tcPr marT="0" marB="0" marR="58950" marL="58950" anchor="ctr">
                    <a:solidFill>
                      <a:srgbClr val="0070C0"/>
                    </a:solidFill>
                  </a:tcPr>
                </a:tc>
                <a:tc>
                  <a:txBody>
                    <a:bodyPr/>
                    <a:lstStyle/>
                    <a:p>
                      <a:pPr indent="0" lvl="0" marL="0" marR="0" rtl="0" algn="ctr">
                        <a:lnSpc>
                          <a:spcPct val="107000"/>
                        </a:lnSpc>
                        <a:spcBef>
                          <a:spcPts val="0"/>
                        </a:spcBef>
                        <a:spcAft>
                          <a:spcPts val="0"/>
                        </a:spcAft>
                        <a:buNone/>
                      </a:pPr>
                      <a:r>
                        <a:rPr b="1" i="0" lang="en-US" sz="1600" u="none" cap="none" strike="noStrike">
                          <a:solidFill>
                            <a:schemeClr val="lt1"/>
                          </a:solidFill>
                          <a:latin typeface="Gill Sans"/>
                          <a:ea typeface="Gill Sans"/>
                          <a:cs typeface="Gill Sans"/>
                          <a:sym typeface="Gill Sans"/>
                        </a:rPr>
                        <a:t>District Store</a:t>
                      </a:r>
                      <a:endParaRPr/>
                    </a:p>
                  </a:txBody>
                  <a:tcPr marT="0" marB="0" marR="58950" marL="58950" anchor="ctr">
                    <a:solidFill>
                      <a:srgbClr val="0070C0"/>
                    </a:solidFill>
                  </a:tcPr>
                </a:tc>
                <a:tc>
                  <a:txBody>
                    <a:bodyPr/>
                    <a:lstStyle/>
                    <a:p>
                      <a:pPr indent="0" lvl="0" marL="0" marR="0" rtl="0" algn="ctr">
                        <a:lnSpc>
                          <a:spcPct val="107000"/>
                        </a:lnSpc>
                        <a:spcBef>
                          <a:spcPts val="0"/>
                        </a:spcBef>
                        <a:spcAft>
                          <a:spcPts val="0"/>
                        </a:spcAft>
                        <a:buNone/>
                      </a:pPr>
                      <a:r>
                        <a:rPr b="1" i="0" lang="en-US" sz="1600" u="none" cap="none" strike="noStrike">
                          <a:solidFill>
                            <a:schemeClr val="lt1"/>
                          </a:solidFill>
                          <a:latin typeface="Gill Sans"/>
                          <a:ea typeface="Gill Sans"/>
                          <a:cs typeface="Gill Sans"/>
                          <a:sym typeface="Gill Sans"/>
                        </a:rPr>
                        <a:t>Regional</a:t>
                      </a:r>
                      <a:endParaRPr/>
                    </a:p>
                    <a:p>
                      <a:pPr indent="0" lvl="0" marL="0" marR="0" rtl="0" algn="ctr">
                        <a:lnSpc>
                          <a:spcPct val="107000"/>
                        </a:lnSpc>
                        <a:spcBef>
                          <a:spcPts val="0"/>
                        </a:spcBef>
                        <a:spcAft>
                          <a:spcPts val="0"/>
                        </a:spcAft>
                        <a:buNone/>
                      </a:pPr>
                      <a:r>
                        <a:rPr b="1" i="0" lang="en-US" sz="1600" u="none" cap="none" strike="noStrike">
                          <a:solidFill>
                            <a:schemeClr val="lt1"/>
                          </a:solidFill>
                          <a:latin typeface="Gill Sans"/>
                          <a:ea typeface="Gill Sans"/>
                          <a:cs typeface="Gill Sans"/>
                          <a:sym typeface="Gill Sans"/>
                        </a:rPr>
                        <a:t>Store</a:t>
                      </a:r>
                      <a:endParaRPr/>
                    </a:p>
                  </a:txBody>
                  <a:tcPr marT="0" marB="0" marR="58950" marL="58950" anchor="ctr">
                    <a:solidFill>
                      <a:srgbClr val="0070C0"/>
                    </a:solidFill>
                  </a:tcPr>
                </a:tc>
                <a:tc>
                  <a:txBody>
                    <a:bodyPr/>
                    <a:lstStyle/>
                    <a:p>
                      <a:pPr indent="0" lvl="0" marL="0" marR="0" rtl="0" algn="ctr">
                        <a:lnSpc>
                          <a:spcPct val="107000"/>
                        </a:lnSpc>
                        <a:spcBef>
                          <a:spcPts val="0"/>
                        </a:spcBef>
                        <a:spcAft>
                          <a:spcPts val="0"/>
                        </a:spcAft>
                        <a:buNone/>
                      </a:pPr>
                      <a:r>
                        <a:rPr b="1" i="0" lang="en-US" sz="1600" u="none" cap="none" strike="noStrike">
                          <a:solidFill>
                            <a:schemeClr val="lt1"/>
                          </a:solidFill>
                          <a:latin typeface="Gill Sans"/>
                          <a:ea typeface="Gill Sans"/>
                          <a:cs typeface="Gill Sans"/>
                          <a:sym typeface="Gill Sans"/>
                        </a:rPr>
                        <a:t> </a:t>
                      </a:r>
                      <a:endParaRPr/>
                    </a:p>
                    <a:p>
                      <a:pPr indent="0" lvl="0" marL="0" marR="0" rtl="0" algn="ctr">
                        <a:lnSpc>
                          <a:spcPct val="107000"/>
                        </a:lnSpc>
                        <a:spcBef>
                          <a:spcPts val="0"/>
                        </a:spcBef>
                        <a:spcAft>
                          <a:spcPts val="0"/>
                        </a:spcAft>
                        <a:buNone/>
                      </a:pPr>
                      <a:r>
                        <a:rPr b="1" i="0" lang="en-US" sz="1600" u="none" cap="none" strike="noStrike">
                          <a:solidFill>
                            <a:schemeClr val="lt1"/>
                          </a:solidFill>
                          <a:latin typeface="Gill Sans"/>
                          <a:ea typeface="Gill Sans"/>
                          <a:cs typeface="Gill Sans"/>
                          <a:sym typeface="Gill Sans"/>
                        </a:rPr>
                        <a:t>MOH</a:t>
                      </a:r>
                      <a:endParaRPr b="1" i="0" sz="1600" u="none" cap="none" strike="noStrike">
                        <a:solidFill>
                          <a:schemeClr val="lt1"/>
                        </a:solidFill>
                        <a:latin typeface="Gill Sans"/>
                        <a:ea typeface="Gill Sans"/>
                        <a:cs typeface="Gill Sans"/>
                        <a:sym typeface="Gill Sans"/>
                      </a:endParaRPr>
                    </a:p>
                  </a:txBody>
                  <a:tcPr marT="0" marB="0" marR="58950" marL="58950">
                    <a:solidFill>
                      <a:srgbClr val="0070C0"/>
                    </a:solidFill>
                  </a:tcPr>
                </a:tc>
                <a:tc>
                  <a:txBody>
                    <a:bodyPr/>
                    <a:lstStyle/>
                    <a:p>
                      <a:pPr indent="0" lvl="0" marL="0" marR="0" rtl="0" algn="ctr">
                        <a:lnSpc>
                          <a:spcPct val="107000"/>
                        </a:lnSpc>
                        <a:spcBef>
                          <a:spcPts val="0"/>
                        </a:spcBef>
                        <a:spcAft>
                          <a:spcPts val="0"/>
                        </a:spcAft>
                        <a:buNone/>
                      </a:pPr>
                      <a:r>
                        <a:t/>
                      </a:r>
                      <a:endParaRPr b="1" i="0" sz="1600" u="none" cap="none" strike="noStrike">
                        <a:solidFill>
                          <a:schemeClr val="lt1"/>
                        </a:solidFill>
                        <a:latin typeface="Gill Sans"/>
                        <a:ea typeface="Gill Sans"/>
                        <a:cs typeface="Gill Sans"/>
                        <a:sym typeface="Gill Sans"/>
                      </a:endParaRPr>
                    </a:p>
                    <a:p>
                      <a:pPr indent="0" lvl="0" marL="0" marR="0" rtl="0" algn="ctr">
                        <a:lnSpc>
                          <a:spcPct val="107000"/>
                        </a:lnSpc>
                        <a:spcBef>
                          <a:spcPts val="0"/>
                        </a:spcBef>
                        <a:spcAft>
                          <a:spcPts val="0"/>
                        </a:spcAft>
                        <a:buNone/>
                      </a:pPr>
                      <a:r>
                        <a:rPr b="1" i="0" lang="en-US" sz="1600" u="none" cap="none" strike="noStrike">
                          <a:solidFill>
                            <a:schemeClr val="lt1"/>
                          </a:solidFill>
                          <a:latin typeface="Gill Sans"/>
                          <a:ea typeface="Gill Sans"/>
                          <a:cs typeface="Gill Sans"/>
                          <a:sym typeface="Gill Sans"/>
                        </a:rPr>
                        <a:t>Central Warehouse</a:t>
                      </a:r>
                      <a:endParaRPr b="1" i="0" sz="1600" u="none" cap="none" strike="noStrike">
                        <a:solidFill>
                          <a:schemeClr val="lt1"/>
                        </a:solidFill>
                        <a:latin typeface="Gill Sans"/>
                        <a:ea typeface="Gill Sans"/>
                        <a:cs typeface="Gill Sans"/>
                        <a:sym typeface="Gill Sans"/>
                      </a:endParaRPr>
                    </a:p>
                  </a:txBody>
                  <a:tcPr marT="0" marB="0" marR="58950" marL="58950">
                    <a:solidFill>
                      <a:srgbClr val="0070C0"/>
                    </a:solidFill>
                  </a:tcPr>
                </a:tc>
              </a:tr>
              <a:tr h="350575">
                <a:tc>
                  <a:txBody>
                    <a:bodyPr/>
                    <a:lstStyle/>
                    <a:p>
                      <a:pPr indent="0" lvl="0" marL="0" marR="0" rtl="0" algn="l">
                        <a:lnSpc>
                          <a:spcPct val="107000"/>
                        </a:lnSpc>
                        <a:spcBef>
                          <a:spcPts val="0"/>
                        </a:spcBef>
                        <a:spcAft>
                          <a:spcPts val="0"/>
                        </a:spcAft>
                        <a:buNone/>
                      </a:pPr>
                      <a:r>
                        <a:rPr b="1" lang="en-US" sz="1600" u="none" cap="none" strike="noStrike">
                          <a:latin typeface="Gill Sans"/>
                          <a:ea typeface="Gill Sans"/>
                          <a:cs typeface="Gill Sans"/>
                          <a:sym typeface="Gill Sans"/>
                        </a:rPr>
                        <a:t> </a:t>
                      </a:r>
                      <a:endParaRPr b="1" sz="1600" u="none" cap="none" strike="noStrike">
                        <a:solidFill>
                          <a:srgbClr val="000000"/>
                        </a:solidFill>
                        <a:latin typeface="Gill Sans"/>
                        <a:ea typeface="Gill Sans"/>
                        <a:cs typeface="Gill Sans"/>
                        <a:sym typeface="Gill Sans"/>
                      </a:endParaRPr>
                    </a:p>
                  </a:txBody>
                  <a:tcPr marT="0" marB="0" marR="58950" marL="58950">
                    <a:solidFill>
                      <a:srgbClr val="0070C0"/>
                    </a:solidFill>
                  </a:tcPr>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n = 45</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n = 17</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n =6</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n = 1</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n = 4</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n = 1</a:t>
                      </a:r>
                      <a:endParaRPr sz="1600" u="none" cap="none" strike="noStrike">
                        <a:solidFill>
                          <a:srgbClr val="000000"/>
                        </a:solidFill>
                        <a:latin typeface="Gill Sans"/>
                        <a:ea typeface="Gill Sans"/>
                        <a:cs typeface="Gill Sans"/>
                        <a:sym typeface="Gill Sans"/>
                      </a:endParaRPr>
                    </a:p>
                  </a:txBody>
                  <a:tcPr marT="0" marB="0" marR="58950" marL="58950" anchor="ctr"/>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n = 1</a:t>
                      </a:r>
                      <a:endParaRPr sz="1600" u="none" cap="none" strike="noStrike">
                        <a:solidFill>
                          <a:srgbClr val="000000"/>
                        </a:solidFill>
                        <a:latin typeface="Gill Sans"/>
                        <a:ea typeface="Gill Sans"/>
                        <a:cs typeface="Gill Sans"/>
                        <a:sym typeface="Gill Sans"/>
                      </a:endParaRPr>
                    </a:p>
                  </a:txBody>
                  <a:tcPr marT="0" marB="0" marR="58950" marL="58950" anchor="ctr"/>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n = 1</a:t>
                      </a:r>
                      <a:endParaRPr sz="1600" u="none" cap="none" strike="noStrike">
                        <a:solidFill>
                          <a:srgbClr val="000000"/>
                        </a:solidFill>
                        <a:latin typeface="Gill Sans"/>
                        <a:ea typeface="Gill Sans"/>
                        <a:cs typeface="Gill Sans"/>
                        <a:sym typeface="Gill Sans"/>
                      </a:endParaRPr>
                    </a:p>
                  </a:txBody>
                  <a:tcPr marT="0" marB="0" marR="58950" marL="58950" anchor="ctr"/>
                </a:tc>
              </a:tr>
              <a:tr h="419450">
                <a:tc>
                  <a:txBody>
                    <a:bodyPr/>
                    <a:lstStyle/>
                    <a:p>
                      <a:pPr indent="0" lvl="0" marL="0" marR="0" rtl="0" algn="l">
                        <a:lnSpc>
                          <a:spcPct val="107000"/>
                        </a:lnSpc>
                        <a:spcBef>
                          <a:spcPts val="0"/>
                        </a:spcBef>
                        <a:spcAft>
                          <a:spcPts val="0"/>
                        </a:spcAft>
                        <a:buNone/>
                      </a:pPr>
                      <a:r>
                        <a:rPr b="1" lang="en-US" sz="1600" u="none" cap="none" strike="noStrike">
                          <a:solidFill>
                            <a:schemeClr val="lt1"/>
                          </a:solidFill>
                          <a:latin typeface="Gill Sans"/>
                          <a:ea typeface="Gill Sans"/>
                          <a:cs typeface="Gill Sans"/>
                          <a:sym typeface="Gill Sans"/>
                        </a:rPr>
                        <a:t># of Emergency Orders (Emergency orders as % of all orders)</a:t>
                      </a:r>
                      <a:endParaRPr b="1" sz="1600" u="none" cap="none" strike="noStrike">
                        <a:solidFill>
                          <a:schemeClr val="lt1"/>
                        </a:solidFill>
                        <a:latin typeface="Gill Sans"/>
                        <a:ea typeface="Gill Sans"/>
                        <a:cs typeface="Gill Sans"/>
                        <a:sym typeface="Gill Sans"/>
                      </a:endParaRPr>
                    </a:p>
                  </a:txBody>
                  <a:tcPr marT="0" marB="0" marR="58950" marL="58950">
                    <a:solidFill>
                      <a:srgbClr val="0070C0"/>
                    </a:solidFill>
                  </a:tcPr>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10%</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37%</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30%</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r>
              <a:tr h="479475">
                <a:tc>
                  <a:txBody>
                    <a:bodyPr/>
                    <a:lstStyle/>
                    <a:p>
                      <a:pPr indent="0" lvl="0" marL="0" marR="0" rtl="0" algn="l">
                        <a:lnSpc>
                          <a:spcPct val="107000"/>
                        </a:lnSpc>
                        <a:spcBef>
                          <a:spcPts val="0"/>
                        </a:spcBef>
                        <a:spcAft>
                          <a:spcPts val="0"/>
                        </a:spcAft>
                        <a:buNone/>
                      </a:pPr>
                      <a:r>
                        <a:rPr b="1" lang="en-US" sz="1600" u="none" cap="none" strike="noStrike">
                          <a:solidFill>
                            <a:schemeClr val="lt1"/>
                          </a:solidFill>
                          <a:latin typeface="Gill Sans"/>
                          <a:ea typeface="Gill Sans"/>
                          <a:cs typeface="Gill Sans"/>
                          <a:sym typeface="Gill Sans"/>
                        </a:rPr>
                        <a:t>Stocked-according-to-plan (Tracer Commodities) </a:t>
                      </a:r>
                      <a:endParaRPr b="1" sz="1600" u="none" cap="none" strike="noStrike">
                        <a:solidFill>
                          <a:schemeClr val="lt1"/>
                        </a:solidFill>
                        <a:latin typeface="Gill Sans"/>
                        <a:ea typeface="Gill Sans"/>
                        <a:cs typeface="Gill Sans"/>
                        <a:sym typeface="Gill Sans"/>
                      </a:endParaRPr>
                    </a:p>
                  </a:txBody>
                  <a:tcPr marT="0" marB="0" marR="58950" marL="58950">
                    <a:solidFill>
                      <a:srgbClr val="0070C0"/>
                    </a:solidFill>
                  </a:tcPr>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20% </a:t>
                      </a:r>
                      <a:endParaRPr/>
                    </a:p>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(16-24)</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14%  </a:t>
                      </a:r>
                      <a:endParaRPr/>
                    </a:p>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(6-32)</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18%    </a:t>
                      </a:r>
                      <a:endParaRPr/>
                    </a:p>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(4-31)</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15% </a:t>
                      </a:r>
                      <a:endParaRPr/>
                    </a:p>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(6-28)</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53%  </a:t>
                      </a:r>
                      <a:endParaRPr/>
                    </a:p>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(17-100)</a:t>
                      </a:r>
                      <a:endParaRPr sz="1600" u="none" cap="none" strike="noStrike">
                        <a:solidFill>
                          <a:srgbClr val="000000"/>
                        </a:solidFill>
                        <a:latin typeface="Gill Sans"/>
                        <a:ea typeface="Gill Sans"/>
                        <a:cs typeface="Gill Sans"/>
                        <a:sym typeface="Gill Sans"/>
                      </a:endParaRPr>
                    </a:p>
                  </a:txBody>
                  <a:tcPr marT="0" marB="0" marR="58950" marL="58950"/>
                </a:tc>
              </a:tr>
              <a:tr h="517475">
                <a:tc>
                  <a:txBody>
                    <a:bodyPr/>
                    <a:lstStyle/>
                    <a:p>
                      <a:pPr indent="0" lvl="0" marL="0" marR="0" rtl="0" algn="l">
                        <a:lnSpc>
                          <a:spcPct val="107000"/>
                        </a:lnSpc>
                        <a:spcBef>
                          <a:spcPts val="0"/>
                        </a:spcBef>
                        <a:spcAft>
                          <a:spcPts val="0"/>
                        </a:spcAft>
                        <a:buNone/>
                      </a:pPr>
                      <a:r>
                        <a:rPr b="1" lang="en-US" sz="1600" u="none" cap="none" strike="noStrike">
                          <a:solidFill>
                            <a:schemeClr val="lt1"/>
                          </a:solidFill>
                          <a:latin typeface="Gill Sans"/>
                          <a:ea typeface="Gill Sans"/>
                          <a:cs typeface="Gill Sans"/>
                          <a:sym typeface="Gill Sans"/>
                        </a:rPr>
                        <a:t>Stock out on Day of Assessment</a:t>
                      </a:r>
                      <a:endParaRPr b="1" sz="1600" u="none" cap="none" strike="noStrike">
                        <a:solidFill>
                          <a:schemeClr val="lt1"/>
                        </a:solidFill>
                        <a:latin typeface="Gill Sans"/>
                        <a:ea typeface="Gill Sans"/>
                        <a:cs typeface="Gill Sans"/>
                        <a:sym typeface="Gill Sans"/>
                      </a:endParaRPr>
                    </a:p>
                  </a:txBody>
                  <a:tcPr marT="0" marB="0" marR="58950" marL="58950">
                    <a:solidFill>
                      <a:srgbClr val="0070C0"/>
                    </a:solidFill>
                  </a:tcPr>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12%</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6%</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15%</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3%</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0%</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0%</a:t>
                      </a:r>
                      <a:endParaRPr sz="1600" u="none" cap="none" strike="noStrike">
                        <a:solidFill>
                          <a:srgbClr val="000000"/>
                        </a:solidFill>
                        <a:latin typeface="Gill Sans"/>
                        <a:ea typeface="Gill Sans"/>
                        <a:cs typeface="Gill Sans"/>
                        <a:sym typeface="Gill Sans"/>
                      </a:endParaRPr>
                    </a:p>
                  </a:txBody>
                  <a:tcPr marT="0" marB="0" marR="58950" marL="58950"/>
                </a:tc>
              </a:tr>
              <a:tr h="495175">
                <a:tc>
                  <a:txBody>
                    <a:bodyPr/>
                    <a:lstStyle/>
                    <a:p>
                      <a:pPr indent="0" lvl="0" marL="0" marR="0" rtl="0" algn="l">
                        <a:lnSpc>
                          <a:spcPct val="107000"/>
                        </a:lnSpc>
                        <a:spcBef>
                          <a:spcPts val="0"/>
                        </a:spcBef>
                        <a:spcAft>
                          <a:spcPts val="0"/>
                        </a:spcAft>
                        <a:buNone/>
                      </a:pPr>
                      <a:r>
                        <a:rPr b="1" lang="en-US" sz="1600" u="none" cap="none" strike="noStrike">
                          <a:solidFill>
                            <a:schemeClr val="lt1"/>
                          </a:solidFill>
                          <a:latin typeface="Gill Sans"/>
                          <a:ea typeface="Gill Sans"/>
                          <a:cs typeface="Gill Sans"/>
                          <a:sym typeface="Gill Sans"/>
                        </a:rPr>
                        <a:t>% of days out of stock in previous 6 month**</a:t>
                      </a:r>
                      <a:endParaRPr b="1" sz="1600" u="none" cap="none" strike="noStrike">
                        <a:solidFill>
                          <a:schemeClr val="lt1"/>
                        </a:solidFill>
                        <a:latin typeface="Gill Sans"/>
                        <a:ea typeface="Gill Sans"/>
                        <a:cs typeface="Gill Sans"/>
                        <a:sym typeface="Gill Sans"/>
                      </a:endParaRPr>
                    </a:p>
                  </a:txBody>
                  <a:tcPr marT="0" marB="0" marR="58950" marL="58950">
                    <a:solidFill>
                      <a:srgbClr val="0070C0"/>
                    </a:solidFill>
                  </a:tcPr>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8%</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8.3%</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10%</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3.9%</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5.9%</a:t>
                      </a:r>
                      <a:endParaRPr sz="1600" u="none" cap="none" strike="noStrike">
                        <a:solidFill>
                          <a:srgbClr val="000000"/>
                        </a:solidFill>
                        <a:latin typeface="Gill Sans"/>
                        <a:ea typeface="Gill Sans"/>
                        <a:cs typeface="Gill Sans"/>
                        <a:sym typeface="Gill Sans"/>
                      </a:endParaRPr>
                    </a:p>
                  </a:txBody>
                  <a:tcPr marT="0" marB="0" marR="58950" marL="58950"/>
                </a:tc>
              </a:tr>
              <a:tr h="636125">
                <a:tc>
                  <a:txBody>
                    <a:bodyPr/>
                    <a:lstStyle/>
                    <a:p>
                      <a:pPr indent="0" lvl="0" marL="0" marR="0" rtl="0" algn="l">
                        <a:lnSpc>
                          <a:spcPct val="107000"/>
                        </a:lnSpc>
                        <a:spcBef>
                          <a:spcPts val="0"/>
                        </a:spcBef>
                        <a:spcAft>
                          <a:spcPts val="0"/>
                        </a:spcAft>
                        <a:buNone/>
                      </a:pPr>
                      <a:r>
                        <a:rPr b="1" lang="en-US" sz="1600" u="none" cap="none" strike="noStrike">
                          <a:solidFill>
                            <a:schemeClr val="lt1"/>
                          </a:solidFill>
                          <a:latin typeface="Gill Sans"/>
                          <a:ea typeface="Gill Sans"/>
                          <a:cs typeface="Gill Sans"/>
                          <a:sym typeface="Gill Sans"/>
                        </a:rPr>
                        <a:t>Average number of days per month with stock outs, given that there was a stock out</a:t>
                      </a:r>
                      <a:endParaRPr b="1" sz="1600" u="none" cap="none" strike="noStrike">
                        <a:solidFill>
                          <a:schemeClr val="lt1"/>
                        </a:solidFill>
                        <a:latin typeface="Gill Sans"/>
                        <a:ea typeface="Gill Sans"/>
                        <a:cs typeface="Gill Sans"/>
                        <a:sym typeface="Gill Sans"/>
                      </a:endParaRPr>
                    </a:p>
                  </a:txBody>
                  <a:tcPr marT="0" marB="0" marR="58950" marL="58950">
                    <a:solidFill>
                      <a:srgbClr val="0070C0"/>
                    </a:solidFill>
                  </a:tcPr>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12.6</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14</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16.4</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16.8</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13.5</a:t>
                      </a:r>
                      <a:endParaRPr sz="1600" u="none" cap="none" strike="noStrike">
                        <a:solidFill>
                          <a:srgbClr val="000000"/>
                        </a:solidFill>
                        <a:latin typeface="Gill Sans"/>
                        <a:ea typeface="Gill Sans"/>
                        <a:cs typeface="Gill Sans"/>
                        <a:sym typeface="Gill Sans"/>
                      </a:endParaRPr>
                    </a:p>
                  </a:txBody>
                  <a:tcPr marT="0" marB="0" marR="58950" marL="58950"/>
                </a:tc>
              </a:tr>
              <a:tr h="556975">
                <a:tc>
                  <a:txBody>
                    <a:bodyPr/>
                    <a:lstStyle/>
                    <a:p>
                      <a:pPr indent="0" lvl="0" marL="0" marR="0" rtl="0" algn="l">
                        <a:lnSpc>
                          <a:spcPct val="107000"/>
                        </a:lnSpc>
                        <a:spcBef>
                          <a:spcPts val="0"/>
                        </a:spcBef>
                        <a:spcAft>
                          <a:spcPts val="0"/>
                        </a:spcAft>
                        <a:buNone/>
                      </a:pPr>
                      <a:r>
                        <a:rPr b="1" lang="en-US" sz="1600" u="none" cap="none" strike="noStrike">
                          <a:solidFill>
                            <a:schemeClr val="lt1"/>
                          </a:solidFill>
                          <a:latin typeface="Gill Sans"/>
                          <a:ea typeface="Gill Sans"/>
                          <a:cs typeface="Gill Sans"/>
                          <a:sym typeface="Gill Sans"/>
                        </a:rPr>
                        <a:t>% of Routine Orders delivered on or before promised delivery date</a:t>
                      </a:r>
                      <a:endParaRPr b="1" sz="1600" u="none" cap="none" strike="noStrike">
                        <a:solidFill>
                          <a:schemeClr val="lt1"/>
                        </a:solidFill>
                        <a:latin typeface="Gill Sans"/>
                        <a:ea typeface="Gill Sans"/>
                        <a:cs typeface="Gill Sans"/>
                        <a:sym typeface="Gill Sans"/>
                      </a:endParaRPr>
                    </a:p>
                  </a:txBody>
                  <a:tcPr marT="0" marB="0" marR="58950" marL="58950">
                    <a:solidFill>
                      <a:srgbClr val="0070C0"/>
                    </a:solidFill>
                  </a:tcPr>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33%</a:t>
                      </a:r>
                      <a:endParaRPr/>
                    </a:p>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35%</a:t>
                      </a:r>
                      <a:endParaRPr/>
                    </a:p>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56%</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27%</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50%</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50%</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r>
              <a:tr h="498875">
                <a:tc>
                  <a:txBody>
                    <a:bodyPr/>
                    <a:lstStyle/>
                    <a:p>
                      <a:pPr indent="0" lvl="0" marL="0" marR="0" rtl="0" algn="l">
                        <a:lnSpc>
                          <a:spcPct val="107000"/>
                        </a:lnSpc>
                        <a:spcBef>
                          <a:spcPts val="0"/>
                        </a:spcBef>
                        <a:spcAft>
                          <a:spcPts val="0"/>
                        </a:spcAft>
                        <a:buNone/>
                      </a:pPr>
                      <a:r>
                        <a:rPr b="1" lang="en-US" sz="1600" u="none" cap="none" strike="noStrike">
                          <a:solidFill>
                            <a:schemeClr val="lt1"/>
                          </a:solidFill>
                          <a:latin typeface="Gill Sans"/>
                          <a:ea typeface="Gill Sans"/>
                          <a:cs typeface="Gill Sans"/>
                          <a:sym typeface="Gill Sans"/>
                        </a:rPr>
                        <a:t>% of Routine Orders delivered within 2 days of promised delivery date</a:t>
                      </a:r>
                      <a:endParaRPr b="1" sz="1600" u="none" cap="none" strike="noStrike">
                        <a:solidFill>
                          <a:schemeClr val="lt1"/>
                        </a:solidFill>
                        <a:latin typeface="Gill Sans"/>
                        <a:ea typeface="Gill Sans"/>
                        <a:cs typeface="Gill Sans"/>
                        <a:sym typeface="Gill Sans"/>
                      </a:endParaRPr>
                    </a:p>
                  </a:txBody>
                  <a:tcPr marT="0" marB="0" marR="58950" marL="58950">
                    <a:solidFill>
                      <a:srgbClr val="0070C0"/>
                    </a:solidFill>
                  </a:tcPr>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67%</a:t>
                      </a:r>
                      <a:endParaRPr/>
                    </a:p>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23%</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11%</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27%</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15%</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8%</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r>
              <a:tr h="556975">
                <a:tc>
                  <a:txBody>
                    <a:bodyPr/>
                    <a:lstStyle/>
                    <a:p>
                      <a:pPr indent="0" lvl="0" marL="0" marR="0" rtl="0" algn="l">
                        <a:lnSpc>
                          <a:spcPct val="107000"/>
                        </a:lnSpc>
                        <a:spcBef>
                          <a:spcPts val="0"/>
                        </a:spcBef>
                        <a:spcAft>
                          <a:spcPts val="0"/>
                        </a:spcAft>
                        <a:buNone/>
                      </a:pPr>
                      <a:r>
                        <a:rPr b="1" lang="en-US" sz="1600" u="none" cap="none" strike="noStrike">
                          <a:solidFill>
                            <a:schemeClr val="lt1"/>
                          </a:solidFill>
                          <a:latin typeface="Gill Sans"/>
                          <a:ea typeface="Gill Sans"/>
                          <a:cs typeface="Gill Sans"/>
                          <a:sym typeface="Gill Sans"/>
                        </a:rPr>
                        <a:t>% of Emergency Orders delivered on or before promised delivery date</a:t>
                      </a:r>
                      <a:endParaRPr b="1" sz="1600" u="none" cap="none" strike="noStrike">
                        <a:solidFill>
                          <a:schemeClr val="lt1"/>
                        </a:solidFill>
                        <a:latin typeface="Gill Sans"/>
                        <a:ea typeface="Gill Sans"/>
                        <a:cs typeface="Gill Sans"/>
                        <a:sym typeface="Gill Sans"/>
                      </a:endParaRPr>
                    </a:p>
                  </a:txBody>
                  <a:tcPr marT="0" marB="0" marR="58950" marL="58950">
                    <a:solidFill>
                      <a:srgbClr val="0070C0"/>
                    </a:solidFill>
                  </a:tcPr>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0%</a:t>
                      </a:r>
                      <a:endParaRPr/>
                    </a:p>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0%</a:t>
                      </a:r>
                      <a:endParaRPr/>
                    </a:p>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r>
              <a:tr h="750950">
                <a:tc>
                  <a:txBody>
                    <a:bodyPr/>
                    <a:lstStyle/>
                    <a:p>
                      <a:pPr indent="0" lvl="0" marL="0" marR="0" rtl="0" algn="l">
                        <a:lnSpc>
                          <a:spcPct val="107000"/>
                        </a:lnSpc>
                        <a:spcBef>
                          <a:spcPts val="0"/>
                        </a:spcBef>
                        <a:spcAft>
                          <a:spcPts val="0"/>
                        </a:spcAft>
                        <a:buNone/>
                      </a:pPr>
                      <a:r>
                        <a:rPr b="1" lang="en-US" sz="1600" u="none" cap="none" strike="noStrike">
                          <a:solidFill>
                            <a:schemeClr val="lt1"/>
                          </a:solidFill>
                          <a:latin typeface="Gill Sans"/>
                          <a:ea typeface="Gill Sans"/>
                          <a:cs typeface="Gill Sans"/>
                          <a:sym typeface="Gill Sans"/>
                        </a:rPr>
                        <a:t>%of Emergency Orders delivered within 2 days of promised delivery date</a:t>
                      </a:r>
                      <a:endParaRPr b="1" sz="1600" u="none" cap="none" strike="noStrike">
                        <a:solidFill>
                          <a:schemeClr val="lt1"/>
                        </a:solidFill>
                        <a:latin typeface="Gill Sans"/>
                        <a:ea typeface="Gill Sans"/>
                        <a:cs typeface="Gill Sans"/>
                        <a:sym typeface="Gill Sans"/>
                      </a:endParaRPr>
                    </a:p>
                  </a:txBody>
                  <a:tcPr marT="0" marB="0" marR="58950" marL="58950">
                    <a:solidFill>
                      <a:srgbClr val="0070C0"/>
                    </a:solidFill>
                  </a:tcPr>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0%</a:t>
                      </a:r>
                      <a:endParaRPr/>
                    </a:p>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100%</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c>
                  <a:txBody>
                    <a:bodyPr/>
                    <a:lstStyle/>
                    <a:p>
                      <a:pPr indent="0" lvl="0" marL="0" marR="0" rtl="0" algn="ctr">
                        <a:lnSpc>
                          <a:spcPct val="107000"/>
                        </a:lnSpc>
                        <a:spcBef>
                          <a:spcPts val="0"/>
                        </a:spcBef>
                        <a:spcAft>
                          <a:spcPts val="0"/>
                        </a:spcAft>
                        <a:buNone/>
                      </a:pPr>
                      <a:r>
                        <a:rPr lang="en-US" sz="1600" u="none" cap="none" strike="noStrike">
                          <a:highlight>
                            <a:srgbClr val="00FFFF"/>
                          </a:highlight>
                          <a:latin typeface="Gill Sans"/>
                          <a:ea typeface="Gill Sans"/>
                          <a:cs typeface="Gill Sans"/>
                          <a:sym typeface="Gill Sans"/>
                        </a:rPr>
                        <a:t> </a:t>
                      </a:r>
                      <a:endParaRPr sz="1600" u="none" cap="none" strike="noStrike">
                        <a:solidFill>
                          <a:srgbClr val="000000"/>
                        </a:solidFill>
                        <a:latin typeface="Gill Sans"/>
                        <a:ea typeface="Gill Sans"/>
                        <a:cs typeface="Gill Sans"/>
                        <a:sym typeface="Gill Sans"/>
                      </a:endParaRPr>
                    </a:p>
                  </a:txBody>
                  <a:tcPr marT="0" marB="0" marR="58950" marL="58950"/>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D65A913D-C9FB-422B-8875-43A5C1DFA529}"/>
</file>

<file path=customXml/itemProps2.xml><?xml version="1.0" encoding="utf-8"?>
<ds:datastoreItem xmlns:ds="http://schemas.openxmlformats.org/officeDocument/2006/customXml" ds:itemID="{981ECFC6-E686-47A1-83D9-E7E3640D6E06}"/>
</file>

<file path=customXml/itemProps3.xml><?xml version="1.0" encoding="utf-8"?>
<ds:datastoreItem xmlns:ds="http://schemas.openxmlformats.org/officeDocument/2006/customXml" ds:itemID="{4C64D31A-9267-4E10-B4BF-D78552641F46}"/>
</file>

<file path=customXml/itemProps4.xml><?xml version="1.0" encoding="utf-8"?>
<ds:datastoreItem xmlns:ds="http://schemas.openxmlformats.org/officeDocument/2006/customXml" ds:itemID="{033444BE-7A4C-4185-89DF-47016DC1B3BF}"/>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Brian Agbiriogu</dc:creator>
  <dcterms:created xsi:type="dcterms:W3CDTF">2018-05-01T03:36:14Z</dcterms:creat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