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14.xml" ContentType="application/vnd.openxmlformats-officedocument.presentationml.slide+xml"/>
  <Override PartName="/ppt/slides/slide7.xml" ContentType="application/vnd.openxmlformats-officedocument.presentationml.slide+xml"/>
  <Override PartName="/ppt/slides/slide2.xml" ContentType="application/vnd.openxmlformats-officedocument.presentationml.slide+xml"/>
  <Override PartName="/ppt/slides/slide9.xml" ContentType="application/vnd.openxmlformats-officedocument.presentationml.slide+xml"/>
  <Override PartName="/ppt/slides/slide15.xml" ContentType="application/vnd.openxmlformats-officedocument.presentationml.slide+xml"/>
  <Override PartName="/ppt/slides/slide13.xml" ContentType="application/vnd.openxmlformats-officedocument.presentationml.slide+xml"/>
  <Override PartName="/ppt/slides/slide8.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0.xml" ContentType="application/vnd.openxmlformats-officedocument.presentationml.slide+xml"/>
  <Override PartName="/ppt/slideMasters/slideMaster2.xml" ContentType="application/vnd.openxmlformats-officedocument.presentationml.slideMaster+xml"/>
  <Override PartName="/ppt/slideLayouts/slideLayout17.xml" ContentType="application/vnd.openxmlformats-officedocument.presentationml.slideLayout+xml"/>
  <Override PartName="/ppt/slideLayouts/slideLayout16.xml" ContentType="application/vnd.openxmlformats-officedocument.presentationml.slideLayout+xml"/>
  <Override PartName="/ppt/slideLayouts/slideLayout15.xml" ContentType="application/vnd.openxmlformats-officedocument.presentationml.slideLayout+xml"/>
  <Override PartName="/ppt/slideLayouts/slideLayout14.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Masters/slideMaster1.xml" ContentType="application/vnd.openxmlformats-officedocument.presentationml.slideMaster+xml"/>
  <Override PartName="/ppt/slideLayouts/slideLayout13.xml" ContentType="application/vnd.openxmlformats-officedocument.presentationml.slideLayout+xml"/>
  <Override PartName="/ppt/slideLayouts/slideLayout12.xml" ContentType="application/vnd.openxmlformats-officedocument.presentationml.slideLayout+xml"/>
  <Override PartName="/ppt/slideLayouts/slideLayout11.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24.xml" ContentType="application/vnd.openxmlformats-officedocument.presentationml.slideLayout+xml"/>
  <Override PartName="/ppt/slideLayouts/slideLayout23.xml" ContentType="application/vnd.openxmlformats-officedocument.presentationml.slideLayout+xml"/>
  <Override PartName="/ppt/slideLayouts/slideLayout26.xml" ContentType="application/vnd.openxmlformats-officedocument.presentationml.slideLayout+xml"/>
  <Override PartName="/ppt/notesSlides/notesSlide6.xml" ContentType="application/vnd.openxmlformats-officedocument.presentationml.notesSlide+xml"/>
  <Override PartName="/ppt/slideLayouts/slideLayout25.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5.xml" ContentType="application/vnd.openxmlformats-officedocument.presentationml.notesSlide+xml"/>
  <Override PartName="/ppt/notesSlides/notesSlide7.xml" ContentType="application/vnd.openxmlformats-officedocument.presentationml.notesSlide+xml"/>
  <Override PartName="/ppt/notesSlides/notesSlide1.xml" ContentType="application/vnd.openxmlformats-officedocument.presentationml.notesSlide+xml"/>
  <Override PartName="/ppt/notesSlides/notesSlide4.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ommentAuthors.xml" ContentType="application/vnd.openxmlformats-officedocument.presentationml.commentAuthors+xml"/>
  <Override PartName="/ppt/theme/theme1.xml" ContentType="application/vnd.openxmlformats-officedocument.theme+xml"/>
  <Override PartName="/ppt/notesMasters/notesMaster1.xml" ContentType="application/vnd.openxmlformats-officedocument.presentationml.notesMaster+xml"/>
  <Override PartName="/ppt/theme/theme2.xml" ContentType="application/vnd.openxmlformats-officedocument.theme+xml"/>
  <Override PartName="/ppt/theme/theme3.xml" ContentType="application/vnd.openxmlformats-officedocument.theme+xml"/>
  <Override PartName="/ppt/tableStyles.xml" ContentType="application/vnd.openxmlformats-officedocument.presentationml.tableStyles+xml"/>
  <Override PartName="/ppt/presProps.xml" ContentType="application/vnd.openxmlformats-officedocument.presentationml.presProps+xml"/>
  <Override PartName="/ppt/viewProps.xml" ContentType="application/vnd.openxmlformats-officedocument.presentationml.viewProps+xml"/>
  <Override PartName="/docProps/core.xml" ContentType="application/vnd.openxmlformats-package.core-properties+xml"/>
  <Override PartName="/docProps/app.xml" ContentType="application/vnd.openxmlformats-officedocument.extended-properties+xml"/>
  <Override PartName="/customXml/itemProps3.xml" ContentType="application/vnd.openxmlformats-officedocument.customXml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4.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0" r:id="rId2"/>
  </p:sldMasterIdLst>
  <p:notesMasterIdLst>
    <p:notesMasterId r:id="rId18"/>
  </p:notesMasterIdLst>
  <p:sldIdLst>
    <p:sldId id="261" r:id="rId3"/>
    <p:sldId id="263" r:id="rId4"/>
    <p:sldId id="264" r:id="rId5"/>
    <p:sldId id="297" r:id="rId6"/>
    <p:sldId id="270" r:id="rId7"/>
    <p:sldId id="426" r:id="rId8"/>
    <p:sldId id="425" r:id="rId9"/>
    <p:sldId id="424" r:id="rId10"/>
    <p:sldId id="271" r:id="rId11"/>
    <p:sldId id="288" r:id="rId12"/>
    <p:sldId id="289" r:id="rId13"/>
    <p:sldId id="272" r:id="rId14"/>
    <p:sldId id="273" r:id="rId15"/>
    <p:sldId id="292" r:id="rId16"/>
    <p:sldId id="293"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rian Agbiriogu" initials="BA" lastIdx="1" clrIdx="0">
    <p:extLst/>
  </p:cmAuthor>
  <p:cmAuthor id="2" name="Hershey, Christine" initials="CH" lastIdx="4"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00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011" autoAdjust="0"/>
    <p:restoredTop sz="76149" autoAdjust="0"/>
  </p:normalViewPr>
  <p:slideViewPr>
    <p:cSldViewPr snapToGrid="0" snapToObjects="1">
      <p:cViewPr varScale="1">
        <p:scale>
          <a:sx n="69" d="100"/>
          <a:sy n="69" d="100"/>
        </p:scale>
        <p:origin x="-1182" y="-102"/>
      </p:cViewPr>
      <p:guideLst>
        <p:guide orient="horz" pos="2160"/>
        <p:guide pos="384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26" Type="http://schemas.openxmlformats.org/officeDocument/2006/relationships/customXml" Target="../customXml/item3.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customXml" Target="../customXml/item2.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customXml" Target="../customXml/item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commentAuthors" Target="commentAuthor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 Id="rId27" Type="http://schemas.openxmlformats.org/officeDocument/2006/relationships/customXml" Target="../customXml/item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BB7E705-9C13-1C4F-B3FC-332A008A03B5}" type="datetimeFigureOut">
              <a:rPr lang="en-US" smtClean="0"/>
              <a:t>11/11/2019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9446B8C-B910-BF49-A73D-C45B5A537964}" type="slidenum">
              <a:rPr lang="en-US" smtClean="0"/>
              <a:t>‹#›</a:t>
            </a:fld>
            <a:endParaRPr lang="en-US"/>
          </a:p>
        </p:txBody>
      </p:sp>
    </p:spTree>
    <p:extLst>
      <p:ext uri="{BB962C8B-B14F-4D97-AF65-F5344CB8AC3E}">
        <p14:creationId xmlns:p14="http://schemas.microsoft.com/office/powerpoint/2010/main" val="15910442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a:extLst>
              <a:ext uri="{FF2B5EF4-FFF2-40B4-BE49-F238E27FC236}">
                <a16:creationId xmlns:a16="http://schemas.microsoft.com/office/drawing/2014/main" xmlns="" id="{887356D5-B679-4B76-990F-C498B30F4108}"/>
              </a:ext>
            </a:extLst>
          </p:cNvPr>
          <p:cNvSpPr>
            <a:spLocks noGrp="1" noRot="1" noChangeAspect="1" noChangeArrowheads="1" noTextEdit="1"/>
          </p:cNvSpPr>
          <p:nvPr>
            <p:ph type="sldImg"/>
          </p:nvPr>
        </p:nvSpPr>
        <p:spPr>
          <a:ln/>
        </p:spPr>
      </p:sp>
      <p:sp>
        <p:nvSpPr>
          <p:cNvPr id="40963" name="Notes Placeholder 2">
            <a:extLst>
              <a:ext uri="{FF2B5EF4-FFF2-40B4-BE49-F238E27FC236}">
                <a16:creationId xmlns:a16="http://schemas.microsoft.com/office/drawing/2014/main" xmlns="" id="{9790DC73-9985-4FCB-B6FF-72DFEB718153}"/>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ltLang="en-US"/>
          </a:p>
        </p:txBody>
      </p:sp>
      <p:sp>
        <p:nvSpPr>
          <p:cNvPr id="40964" name="Slide Number Placeholder 3">
            <a:extLst>
              <a:ext uri="{FF2B5EF4-FFF2-40B4-BE49-F238E27FC236}">
                <a16:creationId xmlns:a16="http://schemas.microsoft.com/office/drawing/2014/main" xmlns="" id="{DC4F3A58-E806-4DE4-BC23-8728964E4A92}"/>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a:defRPr/>
            </a:pPr>
            <a:fld id="{C872BA43-7AC7-4C85-A475-09DD78EA8C9A}" type="slidenum">
              <a:rPr lang="en-US" altLang="en-US" sz="1200">
                <a:solidFill>
                  <a:prstClr val="black"/>
                </a:solidFill>
                <a:latin typeface="Times" charset="0"/>
              </a:rPr>
              <a:pPr>
                <a:defRPr/>
              </a:pPr>
              <a:t>1</a:t>
            </a:fld>
            <a:endParaRPr lang="en-US" altLang="en-US" sz="1200">
              <a:solidFill>
                <a:prstClr val="black"/>
              </a:solidFill>
              <a:latin typeface="Times" charset="0"/>
            </a:endParaRPr>
          </a:p>
        </p:txBody>
      </p:sp>
    </p:spTree>
    <p:extLst>
      <p:ext uri="{BB962C8B-B14F-4D97-AF65-F5344CB8AC3E}">
        <p14:creationId xmlns:p14="http://schemas.microsoft.com/office/powerpoint/2010/main" val="17355627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and the following slide describe the NSCA 2.0 content, and detailed tools, advice,</a:t>
            </a:r>
            <a:r>
              <a:rPr lang="en-US" baseline="0" dirty="0" smtClean="0"/>
              <a:t> reports and other documentation available to partners and implementers to conduct an NSCA.</a:t>
            </a:r>
            <a:endParaRPr lang="en-US" dirty="0" smtClean="0"/>
          </a:p>
          <a:p>
            <a:r>
              <a:rPr lang="en-US" altLang="en-US" baseline="0" dirty="0" smtClean="0"/>
              <a:t>Emphasize the part about it does not need international technical assistance. Keep this in mind even though many of our examples over the next 4 days will rely on our experience which is with an international implementing partner. The WHO PSM Toolbox has a link the NSCA materials.</a:t>
            </a:r>
            <a:endParaRPr lang="en-US" altLang="en-US" baseline="0" dirty="0"/>
          </a:p>
          <a:p>
            <a:endParaRPr lang="en-US" dirty="0"/>
          </a:p>
        </p:txBody>
      </p:sp>
      <p:sp>
        <p:nvSpPr>
          <p:cNvPr id="4" name="Slide Number Placeholder 3"/>
          <p:cNvSpPr>
            <a:spLocks noGrp="1"/>
          </p:cNvSpPr>
          <p:nvPr>
            <p:ph type="sldNum" sz="quarter" idx="10"/>
          </p:nvPr>
        </p:nvSpPr>
        <p:spPr/>
        <p:txBody>
          <a:bodyPr/>
          <a:lstStyle/>
          <a:p>
            <a:fld id="{950B9C52-E2F9-4229-A752-FF3A322C8BC5}" type="slidenum">
              <a:rPr lang="en-US" smtClean="0"/>
              <a:t>12</a:t>
            </a:fld>
            <a:endParaRPr lang="en-US" dirty="0"/>
          </a:p>
        </p:txBody>
      </p:sp>
    </p:spTree>
    <p:extLst>
      <p:ext uri="{BB962C8B-B14F-4D97-AF65-F5344CB8AC3E}">
        <p14:creationId xmlns:p14="http://schemas.microsoft.com/office/powerpoint/2010/main" val="40175259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This graph</a:t>
            </a:r>
            <a:r>
              <a:rPr lang="en-US" baseline="0" dirty="0" smtClean="0"/>
              <a:t> shows various components that are included in the NSCA 2.0 toolkit.</a:t>
            </a:r>
            <a:endParaRPr lang="en-US" dirty="0" smtClean="0"/>
          </a:p>
          <a:p>
            <a:r>
              <a:rPr lang="en-US" dirty="0" smtClean="0"/>
              <a:t>The toolkit is available on the USAID Global Health</a:t>
            </a:r>
            <a:r>
              <a:rPr lang="en-US" baseline="0" dirty="0" smtClean="0"/>
              <a:t> Supply Chain Program</a:t>
            </a:r>
            <a:r>
              <a:rPr lang="en-US" dirty="0" smtClean="0"/>
              <a:t> website</a:t>
            </a:r>
            <a:r>
              <a:rPr lang="en-US" baseline="0" dirty="0" smtClean="0"/>
              <a:t> and the WHO PSM Toolbox (psmtoolbox.org).</a:t>
            </a:r>
            <a:endParaRPr lang="en-US" dirty="0"/>
          </a:p>
        </p:txBody>
      </p:sp>
      <p:sp>
        <p:nvSpPr>
          <p:cNvPr id="4" name="Slide Number Placeholder 3"/>
          <p:cNvSpPr>
            <a:spLocks noGrp="1"/>
          </p:cNvSpPr>
          <p:nvPr>
            <p:ph type="sldNum" sz="quarter" idx="10"/>
          </p:nvPr>
        </p:nvSpPr>
        <p:spPr/>
        <p:txBody>
          <a:bodyPr/>
          <a:lstStyle/>
          <a:p>
            <a:fld id="{09446B8C-B910-BF49-A73D-C45B5A537964}" type="slidenum">
              <a:rPr lang="en-US" smtClean="0"/>
              <a:t>13</a:t>
            </a:fld>
            <a:endParaRPr lang="en-US"/>
          </a:p>
        </p:txBody>
      </p:sp>
    </p:spTree>
    <p:extLst>
      <p:ext uri="{BB962C8B-B14F-4D97-AF65-F5344CB8AC3E}">
        <p14:creationId xmlns:p14="http://schemas.microsoft.com/office/powerpoint/2010/main" val="66016907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a high level timeline and</a:t>
            </a:r>
            <a:r>
              <a:rPr lang="en-US" baseline="0" dirty="0" smtClean="0"/>
              <a:t> on Day 3 we will go into much more detail about how long each stage is and what is included.</a:t>
            </a:r>
            <a:endParaRPr lang="en-US" dirty="0"/>
          </a:p>
        </p:txBody>
      </p:sp>
      <p:sp>
        <p:nvSpPr>
          <p:cNvPr id="4" name="Slide Number Placeholder 3"/>
          <p:cNvSpPr>
            <a:spLocks noGrp="1"/>
          </p:cNvSpPr>
          <p:nvPr>
            <p:ph type="sldNum" sz="quarter" idx="10"/>
          </p:nvPr>
        </p:nvSpPr>
        <p:spPr/>
        <p:txBody>
          <a:bodyPr/>
          <a:lstStyle/>
          <a:p>
            <a:fld id="{09446B8C-B910-BF49-A73D-C45B5A537964}" type="slidenum">
              <a:rPr lang="en-US" smtClean="0"/>
              <a:t>14</a:t>
            </a:fld>
            <a:endParaRPr lang="en-US"/>
          </a:p>
        </p:txBody>
      </p:sp>
    </p:spTree>
    <p:extLst>
      <p:ext uri="{BB962C8B-B14F-4D97-AF65-F5344CB8AC3E}">
        <p14:creationId xmlns:p14="http://schemas.microsoft.com/office/powerpoint/2010/main" val="39504300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a:t>
            </a:r>
            <a:r>
              <a:rPr lang="en-US" baseline="0" dirty="0" smtClean="0"/>
              <a:t> slide also includes the structure of the teams and at which stages they are </a:t>
            </a:r>
            <a:r>
              <a:rPr lang="en-US" baseline="0" smtClean="0"/>
              <a:t>involved. </a:t>
            </a:r>
            <a:r>
              <a:rPr lang="en-US" smtClean="0"/>
              <a:t>This </a:t>
            </a:r>
            <a:r>
              <a:rPr lang="en-US" dirty="0" smtClean="0"/>
              <a:t>will be covered in further detail on day 3.</a:t>
            </a:r>
            <a:endParaRPr lang="en-US" dirty="0"/>
          </a:p>
        </p:txBody>
      </p:sp>
      <p:sp>
        <p:nvSpPr>
          <p:cNvPr id="4" name="Slide Number Placeholder 3"/>
          <p:cNvSpPr>
            <a:spLocks noGrp="1"/>
          </p:cNvSpPr>
          <p:nvPr>
            <p:ph type="sldNum" sz="quarter" idx="10"/>
          </p:nvPr>
        </p:nvSpPr>
        <p:spPr/>
        <p:txBody>
          <a:bodyPr/>
          <a:lstStyle/>
          <a:p>
            <a:fld id="{09446B8C-B910-BF49-A73D-C45B5A537964}" type="slidenum">
              <a:rPr lang="en-US" smtClean="0"/>
              <a:t>15</a:t>
            </a:fld>
            <a:endParaRPr lang="en-US"/>
          </a:p>
        </p:txBody>
      </p:sp>
    </p:spTree>
    <p:extLst>
      <p:ext uri="{BB962C8B-B14F-4D97-AF65-F5344CB8AC3E}">
        <p14:creationId xmlns:p14="http://schemas.microsoft.com/office/powerpoint/2010/main" val="19675647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This</a:t>
            </a:r>
            <a:r>
              <a:rPr lang="en-US" baseline="0" dirty="0" smtClean="0"/>
              <a:t> tool drew upon private sector knowledge and current best practice to inform the structure and scoring of the tool, in addition to comparison with existing tools developed by donors and implementing partners for use in the public sector. We will cover the difference between performance and capability/SC maturity in a session later today.</a:t>
            </a:r>
            <a:endParaRPr lang="en-US" dirty="0" smtClean="0"/>
          </a:p>
        </p:txBody>
      </p:sp>
      <p:sp>
        <p:nvSpPr>
          <p:cNvPr id="4" name="Slide Number Placeholder 3"/>
          <p:cNvSpPr>
            <a:spLocks noGrp="1"/>
          </p:cNvSpPr>
          <p:nvPr>
            <p:ph type="sldNum" sz="quarter" idx="10"/>
          </p:nvPr>
        </p:nvSpPr>
        <p:spPr/>
        <p:txBody>
          <a:bodyPr/>
          <a:lstStyle/>
          <a:p>
            <a:fld id="{09446B8C-B910-BF49-A73D-C45B5A537964}" type="slidenum">
              <a:rPr lang="en-US" smtClean="0"/>
              <a:t>4</a:t>
            </a:fld>
            <a:endParaRPr lang="en-US"/>
          </a:p>
        </p:txBody>
      </p:sp>
    </p:spTree>
    <p:extLst>
      <p:ext uri="{BB962C8B-B14F-4D97-AF65-F5344CB8AC3E}">
        <p14:creationId xmlns:p14="http://schemas.microsoft.com/office/powerpoint/2010/main" val="5094568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a:ln/>
        </p:spPr>
      </p:sp>
      <p:sp>
        <p:nvSpPr>
          <p:cNvPr id="33795" name="Notes Placeholder 2"/>
          <p:cNvSpPr>
            <a:spLocks noGrp="1"/>
          </p:cNvSpPr>
          <p:nvPr>
            <p:ph type="body" idx="1"/>
          </p:nvPr>
        </p:nvSpPr>
        <p:spPr>
          <a:noFill/>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en-US" dirty="0" smtClean="0"/>
              <a:t>24 countries, including Ghana and Guinea conducted in 2019.</a:t>
            </a:r>
            <a:r>
              <a:rPr lang="en-US" altLang="en-US" baseline="0" dirty="0" smtClean="0"/>
              <a:t> </a:t>
            </a:r>
            <a:r>
              <a:rPr lang="en-US" altLang="en-US" dirty="0" smtClean="0"/>
              <a:t>Rwanda</a:t>
            </a:r>
            <a:r>
              <a:rPr lang="en-US" altLang="en-US" baseline="0" dirty="0" smtClean="0"/>
              <a:t> and </a:t>
            </a:r>
            <a:r>
              <a:rPr lang="en-US" altLang="en-US" dirty="0" smtClean="0"/>
              <a:t>Zambia</a:t>
            </a:r>
            <a:r>
              <a:rPr lang="en-US" altLang="en-US" baseline="0" dirty="0" smtClean="0"/>
              <a:t> implemented the pilot NSCA 2.0 assessments (shown in red), and Uganda, Ghana, and Guinea have implemented the NSCA 2.0 final </a:t>
            </a:r>
            <a:r>
              <a:rPr lang="en-US" altLang="en-US" baseline="0" dirty="0" smtClean="0"/>
              <a:t>version (shown in purple). </a:t>
            </a:r>
            <a:r>
              <a:rPr lang="en-US" altLang="en-US" baseline="0" dirty="0" smtClean="0"/>
              <a:t>Explain the differences in the text color as participants may not be able to see the note at the bottom of the slide. Message is that the tool has been extensively tested and deployed in a range of different countries.</a:t>
            </a:r>
          </a:p>
          <a:p>
            <a:r>
              <a:rPr lang="en-US" altLang="en-US" baseline="0" dirty="0" smtClean="0"/>
              <a:t>Highlight Rwanda, explaining that the NSCA 2.0 pilot was the third NSCA implemented in country, and that the Rwanda MOH very much owns their NSCA process having implemented the 2015 assessment themselves with minimal TA for SCMS.  </a:t>
            </a:r>
          </a:p>
          <a:p>
            <a:r>
              <a:rPr lang="en-US" altLang="en-US" baseline="0" dirty="0" smtClean="0"/>
              <a:t>Country assessments are usually initiated by the country and then supported by a donor, such as USAID. Whether a country chooses to implement the tool to target areas of the supply chain or assess the full system is dependent on the needs of the country. Other donors have funded the assessment, such as Global Fund, not just USAID. In addition, Global Fund and USAID co-implemented the NSCA in Uganda, which was the first full implementation of NSCA 2.0 after the two pilots.</a:t>
            </a:r>
            <a:endParaRPr lang="en-US" altLang="en-US" dirty="0" smtClean="0"/>
          </a:p>
        </p:txBody>
      </p:sp>
      <p:sp>
        <p:nvSpPr>
          <p:cNvPr id="33796" name="Slide Number Placeholder 3"/>
          <p:cNvSpPr>
            <a:spLocks noGrp="1"/>
          </p:cNvSpPr>
          <p:nvPr>
            <p:ph type="sldNum" sz="quarter" idx="5"/>
          </p:nvPr>
        </p:nvSpPr>
        <p:spPr>
          <a:noFill/>
        </p:spPr>
        <p:txBody>
          <a:bodyPr/>
          <a:lstStyle>
            <a:lvl1pPr>
              <a:defRPr sz="2800">
                <a:solidFill>
                  <a:schemeClr val="tx1"/>
                </a:solidFill>
                <a:latin typeface="Arial" panose="020B0604020202020204" pitchFamily="34" charset="0"/>
              </a:defRPr>
            </a:lvl1pPr>
            <a:lvl2pPr marL="741363" indent="-284163">
              <a:defRPr sz="2800">
                <a:solidFill>
                  <a:schemeClr val="tx1"/>
                </a:solidFill>
                <a:latin typeface="Arial" panose="020B0604020202020204" pitchFamily="34" charset="0"/>
              </a:defRPr>
            </a:lvl2pPr>
            <a:lvl3pPr marL="1141413" indent="-227013">
              <a:defRPr sz="2800">
                <a:solidFill>
                  <a:schemeClr val="tx1"/>
                </a:solidFill>
                <a:latin typeface="Arial" panose="020B0604020202020204" pitchFamily="34" charset="0"/>
              </a:defRPr>
            </a:lvl3pPr>
            <a:lvl4pPr marL="1598613" indent="-227013">
              <a:defRPr sz="2800">
                <a:solidFill>
                  <a:schemeClr val="tx1"/>
                </a:solidFill>
                <a:latin typeface="Arial" panose="020B0604020202020204" pitchFamily="34" charset="0"/>
              </a:defRPr>
            </a:lvl4pPr>
            <a:lvl5pPr marL="2055813" indent="-227013">
              <a:defRPr sz="2800">
                <a:solidFill>
                  <a:schemeClr val="tx1"/>
                </a:solidFill>
                <a:latin typeface="Arial" panose="020B0604020202020204" pitchFamily="34" charset="0"/>
              </a:defRPr>
            </a:lvl5pPr>
            <a:lvl6pPr marL="2513013" indent="-227013" eaLnBrk="0" fontAlgn="base" hangingPunct="0">
              <a:spcBef>
                <a:spcPct val="0"/>
              </a:spcBef>
              <a:spcAft>
                <a:spcPct val="0"/>
              </a:spcAft>
              <a:defRPr sz="2800">
                <a:solidFill>
                  <a:schemeClr val="tx1"/>
                </a:solidFill>
                <a:latin typeface="Arial" panose="020B0604020202020204" pitchFamily="34" charset="0"/>
              </a:defRPr>
            </a:lvl6pPr>
            <a:lvl7pPr marL="2970213" indent="-227013" eaLnBrk="0" fontAlgn="base" hangingPunct="0">
              <a:spcBef>
                <a:spcPct val="0"/>
              </a:spcBef>
              <a:spcAft>
                <a:spcPct val="0"/>
              </a:spcAft>
              <a:defRPr sz="2800">
                <a:solidFill>
                  <a:schemeClr val="tx1"/>
                </a:solidFill>
                <a:latin typeface="Arial" panose="020B0604020202020204" pitchFamily="34" charset="0"/>
              </a:defRPr>
            </a:lvl7pPr>
            <a:lvl8pPr marL="3427413" indent="-227013" eaLnBrk="0" fontAlgn="base" hangingPunct="0">
              <a:spcBef>
                <a:spcPct val="0"/>
              </a:spcBef>
              <a:spcAft>
                <a:spcPct val="0"/>
              </a:spcAft>
              <a:defRPr sz="2800">
                <a:solidFill>
                  <a:schemeClr val="tx1"/>
                </a:solidFill>
                <a:latin typeface="Arial" panose="020B0604020202020204" pitchFamily="34" charset="0"/>
              </a:defRPr>
            </a:lvl8pPr>
            <a:lvl9pPr marL="3884613" indent="-227013" eaLnBrk="0" fontAlgn="base" hangingPunct="0">
              <a:spcBef>
                <a:spcPct val="0"/>
              </a:spcBef>
              <a:spcAft>
                <a:spcPct val="0"/>
              </a:spcAft>
              <a:defRPr sz="2800">
                <a:solidFill>
                  <a:schemeClr val="tx1"/>
                </a:solidFill>
                <a:latin typeface="Arial" panose="020B0604020202020204" pitchFamily="34" charset="0"/>
              </a:defRPr>
            </a:lvl9pPr>
          </a:lstStyle>
          <a:p>
            <a:fld id="{C3F249B1-138D-4D24-81B0-F73AF1184C01}" type="slidenum">
              <a:rPr lang="en-US" altLang="en-US" sz="1200">
                <a:solidFill>
                  <a:srgbClr val="000000"/>
                </a:solidFill>
                <a:latin typeface="Times" panose="02020603050405020304" pitchFamily="18" charset="0"/>
              </a:rPr>
              <a:pPr/>
              <a:t>5</a:t>
            </a:fld>
            <a:endParaRPr lang="en-US" altLang="en-US" sz="1200" dirty="0">
              <a:solidFill>
                <a:srgbClr val="000000"/>
              </a:solidFill>
              <a:latin typeface="Times" panose="02020603050405020304" pitchFamily="18" charset="0"/>
            </a:endParaRPr>
          </a:p>
        </p:txBody>
      </p:sp>
    </p:spTree>
    <p:extLst>
      <p:ext uri="{BB962C8B-B14F-4D97-AF65-F5344CB8AC3E}">
        <p14:creationId xmlns:p14="http://schemas.microsoft.com/office/powerpoint/2010/main" val="8642556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table on the previous slide</a:t>
            </a:r>
            <a:r>
              <a:rPr lang="en-US" baseline="0" dirty="0" smtClean="0"/>
              <a:t> listed three different scopes of the NSCA. Full scale makes use of the full set of functional modules and assess all levels of the supply chain. A Targeted NSCA only looks at one level, or one module (it could be a subset of levels and modules). The snapshot NSCA is a smaller purposive sample. Depending on the budget, objective and purpose, and timeline a country can select what best meets its needs. A decision tree is on the following slide.  </a:t>
            </a:r>
            <a:endParaRPr lang="en-US" dirty="0"/>
          </a:p>
        </p:txBody>
      </p:sp>
      <p:sp>
        <p:nvSpPr>
          <p:cNvPr id="4" name="Slide Number Placeholder 3"/>
          <p:cNvSpPr>
            <a:spLocks noGrp="1"/>
          </p:cNvSpPr>
          <p:nvPr>
            <p:ph type="sldNum" sz="quarter" idx="10"/>
          </p:nvPr>
        </p:nvSpPr>
        <p:spPr/>
        <p:txBody>
          <a:bodyPr/>
          <a:lstStyle/>
          <a:p>
            <a:fld id="{09446B8C-B910-BF49-A73D-C45B5A537964}" type="slidenum">
              <a:rPr lang="en-US" smtClean="0"/>
              <a:t>6</a:t>
            </a:fld>
            <a:endParaRPr lang="en-US"/>
          </a:p>
        </p:txBody>
      </p:sp>
    </p:spTree>
    <p:extLst>
      <p:ext uri="{BB962C8B-B14F-4D97-AF65-F5344CB8AC3E}">
        <p14:creationId xmlns:p14="http://schemas.microsoft.com/office/powerpoint/2010/main" val="25663058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Walk through this because unlikely to be able to read this. This will be provided as a handout. In blue are the resources needed. This may be the only place this is covered,</a:t>
            </a:r>
            <a:r>
              <a:rPr lang="en-US" baseline="0" dirty="0" smtClean="0"/>
              <a:t> so take some time. </a:t>
            </a:r>
            <a:r>
              <a:rPr lang="en-US" dirty="0" smtClean="0"/>
              <a:t>Note that the remainder of our presentations will focus on conducting the full NSCA, but remember these options.</a:t>
            </a:r>
            <a:endParaRPr lang="en-US" dirty="0"/>
          </a:p>
        </p:txBody>
      </p:sp>
      <p:sp>
        <p:nvSpPr>
          <p:cNvPr id="4" name="Slide Number Placeholder 3"/>
          <p:cNvSpPr>
            <a:spLocks noGrp="1"/>
          </p:cNvSpPr>
          <p:nvPr>
            <p:ph type="sldNum" sz="quarter" idx="10"/>
          </p:nvPr>
        </p:nvSpPr>
        <p:spPr/>
        <p:txBody>
          <a:bodyPr/>
          <a:lstStyle/>
          <a:p>
            <a:fld id="{09446B8C-B910-BF49-A73D-C45B5A537964}" type="slidenum">
              <a:rPr lang="en-US" smtClean="0"/>
              <a:t>7</a:t>
            </a:fld>
            <a:endParaRPr lang="en-US"/>
          </a:p>
        </p:txBody>
      </p:sp>
    </p:spTree>
    <p:extLst>
      <p:ext uri="{BB962C8B-B14F-4D97-AF65-F5344CB8AC3E}">
        <p14:creationId xmlns:p14="http://schemas.microsoft.com/office/powerpoint/2010/main" val="15231253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 day 4 we will go over a lot of the reporting options for the NSCA results. As part of expanding</a:t>
            </a:r>
            <a:r>
              <a:rPr lang="en-US" baseline="0" dirty="0" smtClean="0"/>
              <a:t> the pool of organizations implementing the tool we are conducting trainings such as this and have made the tools readily available.</a:t>
            </a:r>
            <a:endParaRPr lang="en-US" dirty="0"/>
          </a:p>
        </p:txBody>
      </p:sp>
      <p:sp>
        <p:nvSpPr>
          <p:cNvPr id="4" name="Slide Number Placeholder 3"/>
          <p:cNvSpPr>
            <a:spLocks noGrp="1"/>
          </p:cNvSpPr>
          <p:nvPr>
            <p:ph type="sldNum" sz="quarter" idx="10"/>
          </p:nvPr>
        </p:nvSpPr>
        <p:spPr/>
        <p:txBody>
          <a:bodyPr/>
          <a:lstStyle/>
          <a:p>
            <a:fld id="{09446B8C-B910-BF49-A73D-C45B5A537964}" type="slidenum">
              <a:rPr lang="en-US" smtClean="0"/>
              <a:t>8</a:t>
            </a:fld>
            <a:endParaRPr lang="en-US"/>
          </a:p>
        </p:txBody>
      </p:sp>
    </p:spTree>
    <p:extLst>
      <p:ext uri="{BB962C8B-B14F-4D97-AF65-F5344CB8AC3E}">
        <p14:creationId xmlns:p14="http://schemas.microsoft.com/office/powerpoint/2010/main" val="25663058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0" dirty="0" smtClean="0"/>
              <a:t>Important </a:t>
            </a:r>
            <a:r>
              <a:rPr lang="en-US" sz="1200" kern="0" dirty="0"/>
              <a:t>points here Data driven, Automated, standard core</a:t>
            </a:r>
          </a:p>
          <a:p>
            <a:endParaRPr lang="en-US" dirty="0"/>
          </a:p>
          <a:p>
            <a:r>
              <a:rPr lang="en-US" dirty="0"/>
              <a:t>Combine with changes from</a:t>
            </a:r>
            <a:r>
              <a:rPr lang="en-US" baseline="0" dirty="0"/>
              <a:t> NSCA 1.0- what makes it better-  want to highlight  changes and improvements, not problems with 1.0</a:t>
            </a:r>
          </a:p>
          <a:p>
            <a:r>
              <a:rPr lang="en-US" sz="1200" kern="1200" dirty="0">
                <a:solidFill>
                  <a:schemeClr val="tx1"/>
                </a:solidFill>
                <a:effectLst/>
                <a:latin typeface="+mn-lt"/>
                <a:ea typeface="+mn-ea"/>
                <a:cs typeface="+mn-cs"/>
              </a:rPr>
              <a:t>Worked to align with other supply chain assessment tools and KPIs such as EVM, ISG, etc</a:t>
            </a:r>
            <a:r>
              <a:rPr lang="en-US" sz="1200" kern="1200" dirty="0" smtClean="0">
                <a:solidFill>
                  <a:schemeClr val="tx1"/>
                </a:solidFill>
                <a:effectLst/>
                <a:latin typeface="+mn-lt"/>
                <a:ea typeface="+mn-ea"/>
                <a:cs typeface="+mn-cs"/>
              </a:rPr>
              <a:t>.</a:t>
            </a:r>
            <a:endParaRPr lang="en-US" dirty="0"/>
          </a:p>
        </p:txBody>
      </p:sp>
      <p:sp>
        <p:nvSpPr>
          <p:cNvPr id="4" name="Slide Number Placeholder 3"/>
          <p:cNvSpPr>
            <a:spLocks noGrp="1"/>
          </p:cNvSpPr>
          <p:nvPr>
            <p:ph type="sldNum" sz="quarter" idx="10"/>
          </p:nvPr>
        </p:nvSpPr>
        <p:spPr/>
        <p:txBody>
          <a:bodyPr/>
          <a:lstStyle/>
          <a:p>
            <a:fld id="{950B9C52-E2F9-4229-A752-FF3A322C8BC5}" type="slidenum">
              <a:rPr lang="en-US" smtClean="0"/>
              <a:t>9</a:t>
            </a:fld>
            <a:endParaRPr lang="en-US" dirty="0"/>
          </a:p>
        </p:txBody>
      </p:sp>
    </p:spTree>
    <p:extLst>
      <p:ext uri="{BB962C8B-B14F-4D97-AF65-F5344CB8AC3E}">
        <p14:creationId xmlns:p14="http://schemas.microsoft.com/office/powerpoint/2010/main" val="34624279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An </a:t>
            </a:r>
            <a:r>
              <a:rPr lang="en-US" dirty="0" smtClean="0"/>
              <a:t>NSCA assessment </a:t>
            </a:r>
            <a:r>
              <a:rPr lang="en-US" dirty="0"/>
              <a:t>overlaps</a:t>
            </a:r>
            <a:r>
              <a:rPr lang="en-US" baseline="0" dirty="0"/>
              <a:t> with other kinds of tools </a:t>
            </a:r>
            <a:r>
              <a:rPr lang="en-US" baseline="0" dirty="0" smtClean="0"/>
              <a:t>available. Shown in blue are other tools that might better meet a specific need. </a:t>
            </a:r>
            <a:r>
              <a:rPr lang="en-US" dirty="0" smtClean="0"/>
              <a:t>The</a:t>
            </a:r>
            <a:r>
              <a:rPr lang="en-US" baseline="0" dirty="0" smtClean="0"/>
              <a:t> NSCA is a very strong tool, but does not replace the needs for other assessments. Go round the circles to describe tools that can complement the NSCA, and emphasize where it is better to use these tools, dependent on the needs at the time, and the focus of any challenges or concerns, e.g. if cost of operation is a key concern an audit is better option than an NSCA, although the NSCA may identify inefficiencies, which if corrected could save costs.  Understanding the needs and complementarity are the key messages from this slide.</a:t>
            </a:r>
            <a:endParaRPr lang="en-US" dirty="0" smtClean="0"/>
          </a:p>
          <a:p>
            <a:endParaRPr lang="en-US" baseline="0" dirty="0"/>
          </a:p>
        </p:txBody>
      </p:sp>
      <p:sp>
        <p:nvSpPr>
          <p:cNvPr id="4" name="Slide Number Placeholder 3"/>
          <p:cNvSpPr>
            <a:spLocks noGrp="1"/>
          </p:cNvSpPr>
          <p:nvPr>
            <p:ph type="sldNum" sz="quarter" idx="10"/>
          </p:nvPr>
        </p:nvSpPr>
        <p:spPr/>
        <p:txBody>
          <a:bodyPr/>
          <a:lstStyle/>
          <a:p>
            <a:fld id="{950B9C52-E2F9-4229-A752-FF3A322C8BC5}" type="slidenum">
              <a:rPr lang="en-US" smtClean="0"/>
              <a:t>10</a:t>
            </a:fld>
            <a:endParaRPr lang="en-US" dirty="0"/>
          </a:p>
        </p:txBody>
      </p:sp>
    </p:spTree>
    <p:extLst>
      <p:ext uri="{BB962C8B-B14F-4D97-AF65-F5344CB8AC3E}">
        <p14:creationId xmlns:p14="http://schemas.microsoft.com/office/powerpoint/2010/main" val="28260074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Keep</a:t>
            </a:r>
            <a:r>
              <a:rPr lang="en-US" baseline="0" dirty="0" smtClean="0"/>
              <a:t> in mind this is the first time introducing CMM and KPI. </a:t>
            </a:r>
            <a:r>
              <a:rPr lang="en-US" dirty="0" smtClean="0"/>
              <a:t>The</a:t>
            </a:r>
            <a:r>
              <a:rPr lang="en-US" baseline="0" dirty="0" smtClean="0"/>
              <a:t> NSCA will point out gaps in the system, but cannot determine causality of those gaps. Quality, depth and breadth of available data will impact </a:t>
            </a:r>
            <a:r>
              <a:rPr lang="en-US" baseline="0" dirty="0" err="1" smtClean="0"/>
              <a:t>NSCAresults</a:t>
            </a:r>
            <a:r>
              <a:rPr lang="en-US" baseline="0" dirty="0" smtClean="0"/>
              <a:t> for better or worse.</a:t>
            </a:r>
            <a:endParaRPr lang="en-US" dirty="0" smtClean="0"/>
          </a:p>
          <a:p>
            <a:endParaRPr lang="en-US" dirty="0"/>
          </a:p>
        </p:txBody>
      </p:sp>
      <p:sp>
        <p:nvSpPr>
          <p:cNvPr id="4" name="Slide Number Placeholder 3"/>
          <p:cNvSpPr>
            <a:spLocks noGrp="1"/>
          </p:cNvSpPr>
          <p:nvPr>
            <p:ph type="sldNum" sz="quarter" idx="10"/>
          </p:nvPr>
        </p:nvSpPr>
        <p:spPr/>
        <p:txBody>
          <a:bodyPr/>
          <a:lstStyle/>
          <a:p>
            <a:fld id="{950B9C52-E2F9-4229-A752-FF3A322C8BC5}" type="slidenum">
              <a:rPr lang="en-US" smtClean="0"/>
              <a:t>11</a:t>
            </a:fld>
            <a:endParaRPr lang="en-US" dirty="0"/>
          </a:p>
        </p:txBody>
      </p:sp>
    </p:spTree>
    <p:extLst>
      <p:ext uri="{BB962C8B-B14F-4D97-AF65-F5344CB8AC3E}">
        <p14:creationId xmlns:p14="http://schemas.microsoft.com/office/powerpoint/2010/main" val="36123946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4DF7B41B-85FD-B444-9E33-39DEAD841832}" type="datetimeFigureOut">
              <a:rPr lang="en-US" smtClean="0"/>
              <a:t>11/11/2019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170C6B-98A8-5548-A51B-0192A164BF68}" type="slidenum">
              <a:rPr lang="en-US" smtClean="0"/>
              <a:t>‹#›</a:t>
            </a:fld>
            <a:endParaRPr lang="en-US"/>
          </a:p>
        </p:txBody>
      </p:sp>
    </p:spTree>
    <p:extLst>
      <p:ext uri="{BB962C8B-B14F-4D97-AF65-F5344CB8AC3E}">
        <p14:creationId xmlns:p14="http://schemas.microsoft.com/office/powerpoint/2010/main" val="10325140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DF7B41B-85FD-B444-9E33-39DEAD841832}" type="datetimeFigureOut">
              <a:rPr lang="en-US" smtClean="0"/>
              <a:t>11/11/2019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170C6B-98A8-5548-A51B-0192A164BF68}" type="slidenum">
              <a:rPr lang="en-US" smtClean="0"/>
              <a:t>‹#›</a:t>
            </a:fld>
            <a:endParaRPr lang="en-US"/>
          </a:p>
        </p:txBody>
      </p:sp>
    </p:spTree>
    <p:extLst>
      <p:ext uri="{BB962C8B-B14F-4D97-AF65-F5344CB8AC3E}">
        <p14:creationId xmlns:p14="http://schemas.microsoft.com/office/powerpoint/2010/main" val="19238853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DF7B41B-85FD-B444-9E33-39DEAD841832}" type="datetimeFigureOut">
              <a:rPr lang="en-US" smtClean="0"/>
              <a:t>11/11/2019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170C6B-98A8-5548-A51B-0192A164BF68}" type="slidenum">
              <a:rPr lang="en-US" smtClean="0"/>
              <a:t>‹#›</a:t>
            </a:fld>
            <a:endParaRPr lang="en-US"/>
          </a:p>
        </p:txBody>
      </p:sp>
    </p:spTree>
    <p:extLst>
      <p:ext uri="{BB962C8B-B14F-4D97-AF65-F5344CB8AC3E}">
        <p14:creationId xmlns:p14="http://schemas.microsoft.com/office/powerpoint/2010/main" val="793339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10"/>
          <p:cNvSpPr>
            <a:spLocks noChangeArrowheads="1"/>
          </p:cNvSpPr>
          <p:nvPr userDrawn="1"/>
        </p:nvSpPr>
        <p:spPr bwMode="auto">
          <a:xfrm>
            <a:off x="203200" y="1752600"/>
            <a:ext cx="11988800" cy="5105400"/>
          </a:xfrm>
          <a:prstGeom prst="rect">
            <a:avLst/>
          </a:prstGeom>
          <a:solidFill>
            <a:srgbClr val="DDDDDD"/>
          </a:solidFill>
          <a:ln>
            <a:noFill/>
          </a:ln>
          <a:effectLst/>
          <a:extLst>
            <a:ext uri="{91240B29-F687-4F45-9708-019B960494DF}">
              <a14:hiddenLine xmlns:a14="http://schemas.microsoft.com/office/drawing/2010/main" w="9525">
                <a:solidFill>
                  <a:schemeClr val="tx1">
                    <a:alpha val="50195"/>
                  </a:schemeClr>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800">
                <a:solidFill>
                  <a:schemeClr val="tx1"/>
                </a:solidFill>
                <a:latin typeface="Arial" panose="020B0604020202020204" pitchFamily="34" charset="0"/>
              </a:defRPr>
            </a:lvl1pPr>
            <a:lvl2pPr marL="742950" indent="-285750">
              <a:defRPr sz="2800">
                <a:solidFill>
                  <a:schemeClr val="tx1"/>
                </a:solidFill>
                <a:latin typeface="Arial" panose="020B0604020202020204" pitchFamily="34" charset="0"/>
              </a:defRPr>
            </a:lvl2pPr>
            <a:lvl3pPr marL="1143000" indent="-228600">
              <a:defRPr sz="2800">
                <a:solidFill>
                  <a:schemeClr val="tx1"/>
                </a:solidFill>
                <a:latin typeface="Arial" panose="020B0604020202020204" pitchFamily="34" charset="0"/>
              </a:defRPr>
            </a:lvl3pPr>
            <a:lvl4pPr marL="1600200" indent="-228600">
              <a:defRPr sz="2800">
                <a:solidFill>
                  <a:schemeClr val="tx1"/>
                </a:solidFill>
                <a:latin typeface="Arial" panose="020B0604020202020204" pitchFamily="34" charset="0"/>
              </a:defRPr>
            </a:lvl4pPr>
            <a:lvl5pPr marL="2057400" indent="-22860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a:defRPr/>
            </a:pPr>
            <a:endParaRPr lang="en-US" altLang="en-US" sz="2800" dirty="0">
              <a:solidFill>
                <a:prstClr val="black"/>
              </a:solidFill>
            </a:endParaRPr>
          </a:p>
        </p:txBody>
      </p:sp>
      <p:sp>
        <p:nvSpPr>
          <p:cNvPr id="5" name="Rectangle 8"/>
          <p:cNvSpPr>
            <a:spLocks noChangeArrowheads="1"/>
          </p:cNvSpPr>
          <p:nvPr userDrawn="1"/>
        </p:nvSpPr>
        <p:spPr bwMode="auto">
          <a:xfrm>
            <a:off x="0" y="1752600"/>
            <a:ext cx="12192000" cy="152400"/>
          </a:xfrm>
          <a:prstGeom prst="rect">
            <a:avLst/>
          </a:prstGeom>
          <a:solidFill>
            <a:srgbClr val="C2113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800">
                <a:solidFill>
                  <a:schemeClr val="tx1"/>
                </a:solidFill>
                <a:latin typeface="Arial" panose="020B0604020202020204" pitchFamily="34" charset="0"/>
              </a:defRPr>
            </a:lvl1pPr>
            <a:lvl2pPr marL="742950" indent="-285750">
              <a:defRPr sz="2800">
                <a:solidFill>
                  <a:schemeClr val="tx1"/>
                </a:solidFill>
                <a:latin typeface="Arial" panose="020B0604020202020204" pitchFamily="34" charset="0"/>
              </a:defRPr>
            </a:lvl2pPr>
            <a:lvl3pPr marL="1143000" indent="-228600">
              <a:defRPr sz="2800">
                <a:solidFill>
                  <a:schemeClr val="tx1"/>
                </a:solidFill>
                <a:latin typeface="Arial" panose="020B0604020202020204" pitchFamily="34" charset="0"/>
              </a:defRPr>
            </a:lvl3pPr>
            <a:lvl4pPr marL="1600200" indent="-228600">
              <a:defRPr sz="2800">
                <a:solidFill>
                  <a:schemeClr val="tx1"/>
                </a:solidFill>
                <a:latin typeface="Arial" panose="020B0604020202020204" pitchFamily="34" charset="0"/>
              </a:defRPr>
            </a:lvl4pPr>
            <a:lvl5pPr marL="2057400" indent="-22860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a:defRPr/>
            </a:pPr>
            <a:endParaRPr lang="en-US" altLang="en-US" sz="2800" dirty="0">
              <a:solidFill>
                <a:prstClr val="black"/>
              </a:solidFill>
            </a:endParaRPr>
          </a:p>
        </p:txBody>
      </p:sp>
      <p:sp>
        <p:nvSpPr>
          <p:cNvPr id="6" name="Rectangle 9"/>
          <p:cNvSpPr>
            <a:spLocks noChangeArrowheads="1"/>
          </p:cNvSpPr>
          <p:nvPr userDrawn="1"/>
        </p:nvSpPr>
        <p:spPr bwMode="auto">
          <a:xfrm>
            <a:off x="0" y="1905000"/>
            <a:ext cx="203200" cy="4953000"/>
          </a:xfrm>
          <a:prstGeom prst="rect">
            <a:avLst/>
          </a:prstGeom>
          <a:solidFill>
            <a:srgbClr val="002A6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800">
                <a:solidFill>
                  <a:schemeClr val="tx1"/>
                </a:solidFill>
                <a:latin typeface="Arial" panose="020B0604020202020204" pitchFamily="34" charset="0"/>
              </a:defRPr>
            </a:lvl1pPr>
            <a:lvl2pPr marL="742950" indent="-285750">
              <a:defRPr sz="2800">
                <a:solidFill>
                  <a:schemeClr val="tx1"/>
                </a:solidFill>
                <a:latin typeface="Arial" panose="020B0604020202020204" pitchFamily="34" charset="0"/>
              </a:defRPr>
            </a:lvl2pPr>
            <a:lvl3pPr marL="1143000" indent="-228600">
              <a:defRPr sz="2800">
                <a:solidFill>
                  <a:schemeClr val="tx1"/>
                </a:solidFill>
                <a:latin typeface="Arial" panose="020B0604020202020204" pitchFamily="34" charset="0"/>
              </a:defRPr>
            </a:lvl3pPr>
            <a:lvl4pPr marL="1600200" indent="-228600">
              <a:defRPr sz="2800">
                <a:solidFill>
                  <a:schemeClr val="tx1"/>
                </a:solidFill>
                <a:latin typeface="Arial" panose="020B0604020202020204" pitchFamily="34" charset="0"/>
              </a:defRPr>
            </a:lvl4pPr>
            <a:lvl5pPr marL="2057400" indent="-22860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a:defRPr/>
            </a:pPr>
            <a:endParaRPr lang="en-US" altLang="en-US" sz="2800" dirty="0">
              <a:solidFill>
                <a:prstClr val="black"/>
              </a:solidFill>
            </a:endParaRPr>
          </a:p>
        </p:txBody>
      </p:sp>
      <p:pic>
        <p:nvPicPr>
          <p:cNvPr id="7" name="Picture 2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r="63464"/>
          <a:stretch>
            <a:fillRect/>
          </a:stretch>
        </p:blipFill>
        <p:spPr bwMode="auto">
          <a:xfrm>
            <a:off x="607485" y="455613"/>
            <a:ext cx="4006849" cy="849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2" name="Rectangle 2"/>
          <p:cNvSpPr>
            <a:spLocks noGrp="1" noChangeArrowheads="1"/>
          </p:cNvSpPr>
          <p:nvPr>
            <p:ph type="ctrTitle"/>
          </p:nvPr>
        </p:nvSpPr>
        <p:spPr>
          <a:xfrm>
            <a:off x="1016000" y="2362200"/>
            <a:ext cx="10363200" cy="1143000"/>
          </a:xfrm>
        </p:spPr>
        <p:txBody>
          <a:bodyPr/>
          <a:lstStyle>
            <a:lvl1pPr algn="ctr">
              <a:defRPr sz="4000"/>
            </a:lvl1pPr>
          </a:lstStyle>
          <a:p>
            <a:pPr lvl="0"/>
            <a:r>
              <a:rPr lang="en-US" altLang="en-US" noProof="0"/>
              <a:t>Click to edit Master title style</a:t>
            </a:r>
          </a:p>
        </p:txBody>
      </p:sp>
      <p:sp>
        <p:nvSpPr>
          <p:cNvPr id="5123" name="Rectangle 3"/>
          <p:cNvSpPr>
            <a:spLocks noGrp="1" noChangeArrowheads="1"/>
          </p:cNvSpPr>
          <p:nvPr>
            <p:ph type="subTitle" idx="1"/>
          </p:nvPr>
        </p:nvSpPr>
        <p:spPr>
          <a:xfrm>
            <a:off x="1828800" y="3733800"/>
            <a:ext cx="8534400" cy="1752600"/>
          </a:xfrm>
        </p:spPr>
        <p:txBody>
          <a:bodyPr/>
          <a:lstStyle>
            <a:lvl1pPr marL="0" indent="0" algn="ctr">
              <a:buFontTx/>
              <a:buNone/>
              <a:defRPr/>
            </a:lvl1pPr>
          </a:lstStyle>
          <a:p>
            <a:pPr lvl="0"/>
            <a:r>
              <a:rPr lang="en-US" altLang="en-US" noProof="0"/>
              <a:t>Click to edit Master subtitle style</a:t>
            </a:r>
          </a:p>
        </p:txBody>
      </p:sp>
      <p:sp>
        <p:nvSpPr>
          <p:cNvPr id="8" name="Rectangle 4"/>
          <p:cNvSpPr>
            <a:spLocks noGrp="1" noChangeArrowheads="1"/>
          </p:cNvSpPr>
          <p:nvPr>
            <p:ph type="dt" sz="half" idx="10"/>
          </p:nvPr>
        </p:nvSpPr>
        <p:spPr/>
        <p:txBody>
          <a:bodyPr/>
          <a:lstStyle>
            <a:lvl1pPr>
              <a:defRPr/>
            </a:lvl1pPr>
          </a:lstStyle>
          <a:p>
            <a:pPr>
              <a:defRPr/>
            </a:pPr>
            <a:fld id="{53733C20-B7F1-4DB5-B0D4-6AE834FB96D0}" type="datetime1">
              <a:rPr lang="en-US" altLang="en-US" smtClean="0">
                <a:solidFill>
                  <a:prstClr val="black"/>
                </a:solidFill>
              </a:rPr>
              <a:pPr>
                <a:defRPr/>
              </a:pPr>
              <a:t>11/11/2019</a:t>
            </a:fld>
            <a:endParaRPr lang="en-US" altLang="en-US" dirty="0">
              <a:solidFill>
                <a:prstClr val="black"/>
              </a:solidFill>
            </a:endParaRPr>
          </a:p>
        </p:txBody>
      </p:sp>
      <p:sp>
        <p:nvSpPr>
          <p:cNvPr id="9" name="Rectangle 5"/>
          <p:cNvSpPr>
            <a:spLocks noGrp="1" noChangeArrowheads="1"/>
          </p:cNvSpPr>
          <p:nvPr>
            <p:ph type="ftr" sz="quarter" idx="11"/>
          </p:nvPr>
        </p:nvSpPr>
        <p:spPr/>
        <p:txBody>
          <a:bodyPr/>
          <a:lstStyle>
            <a:lvl1pPr>
              <a:defRPr/>
            </a:lvl1pPr>
          </a:lstStyle>
          <a:p>
            <a:pPr>
              <a:defRPr/>
            </a:pPr>
            <a:r>
              <a:rPr lang="en-US" altLang="en-US" dirty="0">
                <a:solidFill>
                  <a:prstClr val="black"/>
                </a:solidFill>
              </a:rPr>
              <a:t>DRAFT 1.0</a:t>
            </a:r>
          </a:p>
        </p:txBody>
      </p:sp>
      <p:sp>
        <p:nvSpPr>
          <p:cNvPr id="10" name="Rectangle 6"/>
          <p:cNvSpPr>
            <a:spLocks noGrp="1" noChangeArrowheads="1"/>
          </p:cNvSpPr>
          <p:nvPr>
            <p:ph type="sldNum" sz="quarter" idx="12"/>
          </p:nvPr>
        </p:nvSpPr>
        <p:spPr/>
        <p:txBody>
          <a:bodyPr/>
          <a:lstStyle>
            <a:lvl1pPr>
              <a:defRPr/>
            </a:lvl1pPr>
          </a:lstStyle>
          <a:p>
            <a:fld id="{6D6F058F-385F-45E7-9391-BA1063E9D275}" type="slidenum">
              <a:rPr lang="en-US" altLang="en-US">
                <a:solidFill>
                  <a:prstClr val="black"/>
                </a:solidFill>
              </a:rPr>
              <a:pPr/>
              <a:t>‹#›</a:t>
            </a:fld>
            <a:r>
              <a:rPr lang="en-US" altLang="en-US" dirty="0">
                <a:solidFill>
                  <a:prstClr val="black"/>
                </a:solidFill>
              </a:rPr>
              <a:t>a</a:t>
            </a:r>
          </a:p>
        </p:txBody>
      </p:sp>
    </p:spTree>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fld id="{052B396D-DECB-407D-875F-40DD35B25C71}" type="datetime1">
              <a:rPr lang="en-US" altLang="en-US" smtClean="0">
                <a:solidFill>
                  <a:prstClr val="black"/>
                </a:solidFill>
              </a:rPr>
              <a:pPr>
                <a:defRPr/>
              </a:pPr>
              <a:t>11/11/2019</a:t>
            </a:fld>
            <a:endParaRPr lang="en-US" altLang="en-US" dirty="0">
              <a:solidFill>
                <a:prstClr val="black"/>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en-US" dirty="0">
                <a:solidFill>
                  <a:prstClr val="black"/>
                </a:solidFill>
              </a:rPr>
              <a:t>DRAFT 1.0</a:t>
            </a:r>
          </a:p>
        </p:txBody>
      </p:sp>
      <p:sp>
        <p:nvSpPr>
          <p:cNvPr id="6" name="Rectangle 6"/>
          <p:cNvSpPr>
            <a:spLocks noGrp="1" noChangeArrowheads="1"/>
          </p:cNvSpPr>
          <p:nvPr>
            <p:ph type="sldNum" sz="quarter" idx="12"/>
          </p:nvPr>
        </p:nvSpPr>
        <p:spPr>
          <a:ln/>
        </p:spPr>
        <p:txBody>
          <a:bodyPr/>
          <a:lstStyle>
            <a:lvl1pPr>
              <a:defRPr/>
            </a:lvl1pPr>
          </a:lstStyle>
          <a:p>
            <a:fld id="{B9F1CF4F-F94A-4E72-8A7A-1D90E0D98BB3}" type="slidenum">
              <a:rPr lang="en-US" altLang="en-US">
                <a:solidFill>
                  <a:prstClr val="black"/>
                </a:solidFill>
              </a:rPr>
              <a:pPr/>
              <a:t>‹#›</a:t>
            </a:fld>
            <a:endParaRPr lang="en-US" altLang="en-US" dirty="0">
              <a:solidFill>
                <a:prstClr val="black"/>
              </a:solidFill>
            </a:endParaRPr>
          </a:p>
        </p:txBody>
      </p:sp>
    </p:spTree>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701577" y="328684"/>
            <a:ext cx="8290257" cy="609600"/>
          </a:xfrm>
        </p:spPr>
        <p:txBody>
          <a:bodyPr/>
          <a:lstStyle/>
          <a:p>
            <a:r>
              <a:rPr lang="en-US"/>
              <a:t>Click to edit Master title style</a:t>
            </a:r>
          </a:p>
        </p:txBody>
      </p:sp>
      <p:sp>
        <p:nvSpPr>
          <p:cNvPr id="3" name="Content Placeholder 2"/>
          <p:cNvSpPr>
            <a:spLocks noGrp="1"/>
          </p:cNvSpPr>
          <p:nvPr>
            <p:ph idx="1"/>
          </p:nvPr>
        </p:nvSpPr>
        <p:spPr>
          <a:xfrm>
            <a:off x="914400" y="1637732"/>
            <a:ext cx="10363200" cy="445826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fld id="{014792EB-DE12-4B8F-AB6E-CAF88D3C705F}" type="datetime1">
              <a:rPr lang="en-US" altLang="en-US" smtClean="0">
                <a:solidFill>
                  <a:prstClr val="black"/>
                </a:solidFill>
              </a:rPr>
              <a:pPr>
                <a:defRPr/>
              </a:pPr>
              <a:t>11/11/2019</a:t>
            </a:fld>
            <a:endParaRPr lang="en-US" altLang="en-US" dirty="0">
              <a:solidFill>
                <a:prstClr val="black"/>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en-US" dirty="0">
                <a:solidFill>
                  <a:prstClr val="black"/>
                </a:solidFill>
              </a:rPr>
              <a:t>DRAFT 1.0</a:t>
            </a:r>
          </a:p>
        </p:txBody>
      </p:sp>
      <p:sp>
        <p:nvSpPr>
          <p:cNvPr id="6" name="Rectangle 6"/>
          <p:cNvSpPr>
            <a:spLocks noGrp="1" noChangeArrowheads="1"/>
          </p:cNvSpPr>
          <p:nvPr>
            <p:ph type="sldNum" sz="quarter" idx="12"/>
          </p:nvPr>
        </p:nvSpPr>
        <p:spPr>
          <a:ln/>
        </p:spPr>
        <p:txBody>
          <a:bodyPr/>
          <a:lstStyle>
            <a:lvl1pPr>
              <a:defRPr/>
            </a:lvl1pPr>
          </a:lstStyle>
          <a:p>
            <a:fld id="{B9F1CF4F-F94A-4E72-8A7A-1D90E0D98BB3}" type="slidenum">
              <a:rPr lang="en-US" altLang="en-US">
                <a:solidFill>
                  <a:prstClr val="black"/>
                </a:solidFill>
              </a:rPr>
              <a:pPr/>
              <a:t>‹#›</a:t>
            </a:fld>
            <a:endParaRPr lang="en-US" altLang="en-US" dirty="0">
              <a:solidFill>
                <a:prstClr val="black"/>
              </a:solidFill>
            </a:endParaRPr>
          </a:p>
        </p:txBody>
      </p:sp>
    </p:spTree>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39"/>
            <a:ext cx="10515600" cy="2852737"/>
          </a:xfrm>
        </p:spPr>
        <p:txBody>
          <a:bodyPr anchor="b"/>
          <a:lstStyle>
            <a:lvl1pPr>
              <a:defRPr sz="3200"/>
            </a:lvl1pPr>
          </a:lstStyle>
          <a:p>
            <a:r>
              <a:rPr lang="en-US" dirty="0"/>
              <a:t>Click to edit Master title style</a:t>
            </a:r>
          </a:p>
        </p:txBody>
      </p:sp>
      <p:sp>
        <p:nvSpPr>
          <p:cNvPr id="3" name="Text Placeholder 2"/>
          <p:cNvSpPr>
            <a:spLocks noGrp="1"/>
          </p:cNvSpPr>
          <p:nvPr>
            <p:ph type="body" idx="1"/>
          </p:nvPr>
        </p:nvSpPr>
        <p:spPr>
          <a:xfrm>
            <a:off x="831851" y="4589464"/>
            <a:ext cx="105156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2D3BB4F3-F67E-4DF8-BC91-D4750D45240A}" type="datetime1">
              <a:rPr lang="en-US" altLang="en-US" smtClean="0">
                <a:solidFill>
                  <a:prstClr val="black"/>
                </a:solidFill>
              </a:rPr>
              <a:pPr>
                <a:defRPr/>
              </a:pPr>
              <a:t>11/11/2019</a:t>
            </a:fld>
            <a:endParaRPr lang="en-US" altLang="en-US" dirty="0">
              <a:solidFill>
                <a:prstClr val="black"/>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en-US" dirty="0">
                <a:solidFill>
                  <a:prstClr val="black"/>
                </a:solidFill>
              </a:rPr>
              <a:t>DRAFT 1.0</a:t>
            </a:r>
          </a:p>
        </p:txBody>
      </p:sp>
      <p:sp>
        <p:nvSpPr>
          <p:cNvPr id="6" name="Rectangle 6"/>
          <p:cNvSpPr>
            <a:spLocks noGrp="1" noChangeArrowheads="1"/>
          </p:cNvSpPr>
          <p:nvPr>
            <p:ph type="sldNum" sz="quarter" idx="12"/>
          </p:nvPr>
        </p:nvSpPr>
        <p:spPr>
          <a:ln/>
        </p:spPr>
        <p:txBody>
          <a:bodyPr/>
          <a:lstStyle>
            <a:lvl1pPr>
              <a:defRPr/>
            </a:lvl1pPr>
          </a:lstStyle>
          <a:p>
            <a:fld id="{C16AFFB4-B1F4-4784-ADA3-5AEED083F242}" type="slidenum">
              <a:rPr lang="en-US" altLang="en-US">
                <a:solidFill>
                  <a:prstClr val="black"/>
                </a:solidFill>
              </a:rPr>
              <a:pPr/>
              <a:t>‹#›</a:t>
            </a:fld>
            <a:endParaRPr lang="en-US" altLang="en-US" dirty="0">
              <a:solidFill>
                <a:prstClr val="black"/>
              </a:solidFill>
            </a:endParaRPr>
          </a:p>
        </p:txBody>
      </p:sp>
    </p:spTree>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14400" y="2209800"/>
            <a:ext cx="50800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2209800"/>
            <a:ext cx="50800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fld id="{FE7B06B3-8490-4F4B-B6D6-2726DD482E58}" type="datetime1">
              <a:rPr lang="en-US" altLang="en-US" smtClean="0">
                <a:solidFill>
                  <a:prstClr val="black"/>
                </a:solidFill>
              </a:rPr>
              <a:pPr>
                <a:defRPr/>
              </a:pPr>
              <a:t>11/11/2019</a:t>
            </a:fld>
            <a:endParaRPr lang="en-US" altLang="en-US" dirty="0">
              <a:solidFill>
                <a:prstClr val="black"/>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altLang="en-US" dirty="0">
                <a:solidFill>
                  <a:prstClr val="black"/>
                </a:solidFill>
              </a:rPr>
              <a:t>DRAFT 1.0</a:t>
            </a:r>
          </a:p>
        </p:txBody>
      </p:sp>
      <p:sp>
        <p:nvSpPr>
          <p:cNvPr id="7" name="Rectangle 6"/>
          <p:cNvSpPr>
            <a:spLocks noGrp="1" noChangeArrowheads="1"/>
          </p:cNvSpPr>
          <p:nvPr>
            <p:ph type="sldNum" sz="quarter" idx="12"/>
          </p:nvPr>
        </p:nvSpPr>
        <p:spPr>
          <a:ln/>
        </p:spPr>
        <p:txBody>
          <a:bodyPr/>
          <a:lstStyle>
            <a:lvl1pPr>
              <a:defRPr/>
            </a:lvl1pPr>
          </a:lstStyle>
          <a:p>
            <a:fld id="{44D8761C-1AF7-4CA7-90FE-F13239F65496}" type="slidenum">
              <a:rPr lang="en-US" altLang="en-US">
                <a:solidFill>
                  <a:prstClr val="black"/>
                </a:solidFill>
              </a:rPr>
              <a:pPr/>
              <a:t>‹#›</a:t>
            </a:fld>
            <a:endParaRPr lang="en-US" altLang="en-US" dirty="0">
              <a:solidFill>
                <a:prstClr val="black"/>
              </a:solidFill>
            </a:endParaRPr>
          </a:p>
        </p:txBody>
      </p:sp>
    </p:spTree>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40317" y="365126"/>
            <a:ext cx="10515600" cy="1325563"/>
          </a:xfrm>
        </p:spPr>
        <p:txBody>
          <a:bodyPr/>
          <a:lstStyle/>
          <a:p>
            <a:r>
              <a:rPr lang="en-US"/>
              <a:t>Click to edit Master title style</a:t>
            </a:r>
          </a:p>
        </p:txBody>
      </p:sp>
      <p:sp>
        <p:nvSpPr>
          <p:cNvPr id="3" name="Text Placeholder 2"/>
          <p:cNvSpPr>
            <a:spLocks noGrp="1"/>
          </p:cNvSpPr>
          <p:nvPr>
            <p:ph type="body" idx="1"/>
          </p:nvPr>
        </p:nvSpPr>
        <p:spPr>
          <a:xfrm>
            <a:off x="840318" y="1681163"/>
            <a:ext cx="5158316"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40318" y="2505075"/>
            <a:ext cx="5158316"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71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71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fld id="{9A805B2D-D2BE-4944-9981-D467F990D4BF}" type="datetime1">
              <a:rPr lang="en-US" altLang="en-US" smtClean="0">
                <a:solidFill>
                  <a:prstClr val="black"/>
                </a:solidFill>
              </a:rPr>
              <a:pPr>
                <a:defRPr/>
              </a:pPr>
              <a:t>11/11/2019</a:t>
            </a:fld>
            <a:endParaRPr lang="en-US" altLang="en-US" dirty="0">
              <a:solidFill>
                <a:prstClr val="black"/>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r>
              <a:rPr lang="en-US" altLang="en-US" dirty="0">
                <a:solidFill>
                  <a:prstClr val="black"/>
                </a:solidFill>
              </a:rPr>
              <a:t>DRAFT 1.0</a:t>
            </a:r>
          </a:p>
        </p:txBody>
      </p:sp>
      <p:sp>
        <p:nvSpPr>
          <p:cNvPr id="9" name="Rectangle 6"/>
          <p:cNvSpPr>
            <a:spLocks noGrp="1" noChangeArrowheads="1"/>
          </p:cNvSpPr>
          <p:nvPr>
            <p:ph type="sldNum" sz="quarter" idx="12"/>
          </p:nvPr>
        </p:nvSpPr>
        <p:spPr>
          <a:ln/>
        </p:spPr>
        <p:txBody>
          <a:bodyPr/>
          <a:lstStyle>
            <a:lvl1pPr>
              <a:defRPr/>
            </a:lvl1pPr>
          </a:lstStyle>
          <a:p>
            <a:fld id="{25E4DA4B-BF04-4F0A-8790-283CC9BD8213}" type="slidenum">
              <a:rPr lang="en-US" altLang="en-US">
                <a:solidFill>
                  <a:prstClr val="black"/>
                </a:solidFill>
              </a:rPr>
              <a:pPr/>
              <a:t>‹#›</a:t>
            </a:fld>
            <a:endParaRPr lang="en-US" altLang="en-US" dirty="0">
              <a:solidFill>
                <a:prstClr val="black"/>
              </a:solidFill>
            </a:endParaRPr>
          </a:p>
        </p:txBody>
      </p:sp>
    </p:spTree>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fld id="{FEA8AA3B-E347-4F64-9BFA-60CBB7A8C2F4}" type="datetime1">
              <a:rPr lang="en-US" altLang="en-US" smtClean="0">
                <a:solidFill>
                  <a:prstClr val="black"/>
                </a:solidFill>
              </a:rPr>
              <a:pPr>
                <a:defRPr/>
              </a:pPr>
              <a:t>11/11/2019</a:t>
            </a:fld>
            <a:endParaRPr lang="en-US" altLang="en-US" dirty="0">
              <a:solidFill>
                <a:prstClr val="black"/>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r>
              <a:rPr lang="en-US" altLang="en-US" dirty="0">
                <a:solidFill>
                  <a:prstClr val="black"/>
                </a:solidFill>
              </a:rPr>
              <a:t>DRAFT 1.0</a:t>
            </a:r>
          </a:p>
        </p:txBody>
      </p:sp>
      <p:sp>
        <p:nvSpPr>
          <p:cNvPr id="5" name="Rectangle 6"/>
          <p:cNvSpPr>
            <a:spLocks noGrp="1" noChangeArrowheads="1"/>
          </p:cNvSpPr>
          <p:nvPr>
            <p:ph type="sldNum" sz="quarter" idx="12"/>
          </p:nvPr>
        </p:nvSpPr>
        <p:spPr>
          <a:ln/>
        </p:spPr>
        <p:txBody>
          <a:bodyPr/>
          <a:lstStyle>
            <a:lvl1pPr>
              <a:defRPr/>
            </a:lvl1pPr>
          </a:lstStyle>
          <a:p>
            <a:fld id="{7C29A255-8764-43DF-A359-FB337D6A39B4}" type="slidenum">
              <a:rPr lang="en-US" altLang="en-US">
                <a:solidFill>
                  <a:prstClr val="black"/>
                </a:solidFill>
              </a:rPr>
              <a:pPr/>
              <a:t>‹#›</a:t>
            </a:fld>
            <a:endParaRPr lang="en-US" altLang="en-US" dirty="0">
              <a:solidFill>
                <a:prstClr val="black"/>
              </a:solidFill>
            </a:endParaRPr>
          </a:p>
        </p:txBody>
      </p:sp>
    </p:spTree>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DB9AF57E-CAE4-49F9-AC4C-47ACAB7E2D10}" type="datetime1">
              <a:rPr lang="en-US" altLang="en-US" smtClean="0">
                <a:solidFill>
                  <a:prstClr val="black"/>
                </a:solidFill>
              </a:rPr>
              <a:pPr>
                <a:defRPr/>
              </a:pPr>
              <a:t>11/11/2019</a:t>
            </a:fld>
            <a:endParaRPr lang="en-US" altLang="en-US" dirty="0">
              <a:solidFill>
                <a:prstClr val="black"/>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r>
              <a:rPr lang="en-US" altLang="en-US" dirty="0">
                <a:solidFill>
                  <a:prstClr val="black"/>
                </a:solidFill>
              </a:rPr>
              <a:t>DRAFT 1.0</a:t>
            </a:r>
          </a:p>
        </p:txBody>
      </p:sp>
      <p:sp>
        <p:nvSpPr>
          <p:cNvPr id="4" name="Rectangle 6"/>
          <p:cNvSpPr>
            <a:spLocks noGrp="1" noChangeArrowheads="1"/>
          </p:cNvSpPr>
          <p:nvPr>
            <p:ph type="sldNum" sz="quarter" idx="12"/>
          </p:nvPr>
        </p:nvSpPr>
        <p:spPr>
          <a:ln/>
        </p:spPr>
        <p:txBody>
          <a:bodyPr/>
          <a:lstStyle>
            <a:lvl1pPr>
              <a:defRPr/>
            </a:lvl1pPr>
          </a:lstStyle>
          <a:p>
            <a:fld id="{2879C9ED-043E-4FB7-BD0E-2D95D9E0F529}" type="slidenum">
              <a:rPr lang="en-US" altLang="en-US">
                <a:solidFill>
                  <a:prstClr val="black"/>
                </a:solidFill>
              </a:rPr>
              <a:pPr/>
              <a:t>‹#›</a:t>
            </a:fld>
            <a:endParaRPr lang="en-US" altLang="en-US" dirty="0">
              <a:solidFill>
                <a:prstClr val="black"/>
              </a:solidFill>
            </a:endParaRPr>
          </a:p>
        </p:txBody>
      </p:sp>
    </p:spTree>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DF7B41B-85FD-B444-9E33-39DEAD841832}" type="datetimeFigureOut">
              <a:rPr lang="en-US" smtClean="0"/>
              <a:t>11/11/2019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170C6B-98A8-5548-A51B-0192A164BF68}" type="slidenum">
              <a:rPr lang="en-US" smtClean="0"/>
              <a:t>‹#›</a:t>
            </a:fld>
            <a:endParaRPr lang="en-US"/>
          </a:p>
        </p:txBody>
      </p:sp>
    </p:spTree>
    <p:extLst>
      <p:ext uri="{BB962C8B-B14F-4D97-AF65-F5344CB8AC3E}">
        <p14:creationId xmlns:p14="http://schemas.microsoft.com/office/powerpoint/2010/main" val="179588823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0318" y="457200"/>
            <a:ext cx="393276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717"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40318"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176F9D7-70CA-4C50-A20C-A5470660B5B6}" type="datetime1">
              <a:rPr lang="en-US" altLang="en-US" smtClean="0">
                <a:solidFill>
                  <a:prstClr val="black"/>
                </a:solidFill>
              </a:rPr>
              <a:pPr>
                <a:defRPr/>
              </a:pPr>
              <a:t>11/11/2019</a:t>
            </a:fld>
            <a:endParaRPr lang="en-US" altLang="en-US" dirty="0">
              <a:solidFill>
                <a:prstClr val="black"/>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altLang="en-US" dirty="0">
                <a:solidFill>
                  <a:prstClr val="black"/>
                </a:solidFill>
              </a:rPr>
              <a:t>DRAFT 1.0</a:t>
            </a:r>
          </a:p>
        </p:txBody>
      </p:sp>
      <p:sp>
        <p:nvSpPr>
          <p:cNvPr id="7" name="Rectangle 6"/>
          <p:cNvSpPr>
            <a:spLocks noGrp="1" noChangeArrowheads="1"/>
          </p:cNvSpPr>
          <p:nvPr>
            <p:ph type="sldNum" sz="quarter" idx="12"/>
          </p:nvPr>
        </p:nvSpPr>
        <p:spPr>
          <a:ln/>
        </p:spPr>
        <p:txBody>
          <a:bodyPr/>
          <a:lstStyle>
            <a:lvl1pPr>
              <a:defRPr/>
            </a:lvl1pPr>
          </a:lstStyle>
          <a:p>
            <a:fld id="{DDC672A3-D8E4-4007-AC7C-A71B1A8E55EC}" type="slidenum">
              <a:rPr lang="en-US" altLang="en-US">
                <a:solidFill>
                  <a:prstClr val="black"/>
                </a:solidFill>
              </a:rPr>
              <a:pPr/>
              <a:t>‹#›</a:t>
            </a:fld>
            <a:endParaRPr lang="en-US" altLang="en-US" dirty="0">
              <a:solidFill>
                <a:prstClr val="black"/>
              </a:solidFill>
            </a:endParaRPr>
          </a:p>
        </p:txBody>
      </p:sp>
    </p:spTree>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0318" y="457200"/>
            <a:ext cx="393276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717" y="987426"/>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840318"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80743F46-D85E-4BFD-88D0-72B6FB6545E9}" type="datetime1">
              <a:rPr lang="en-US" altLang="en-US" smtClean="0">
                <a:solidFill>
                  <a:prstClr val="black"/>
                </a:solidFill>
              </a:rPr>
              <a:pPr>
                <a:defRPr/>
              </a:pPr>
              <a:t>11/11/2019</a:t>
            </a:fld>
            <a:endParaRPr lang="en-US" altLang="en-US" dirty="0">
              <a:solidFill>
                <a:prstClr val="black"/>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altLang="en-US" dirty="0">
                <a:solidFill>
                  <a:prstClr val="black"/>
                </a:solidFill>
              </a:rPr>
              <a:t>DRAFT 1.0</a:t>
            </a:r>
          </a:p>
        </p:txBody>
      </p:sp>
      <p:sp>
        <p:nvSpPr>
          <p:cNvPr id="7" name="Rectangle 6"/>
          <p:cNvSpPr>
            <a:spLocks noGrp="1" noChangeArrowheads="1"/>
          </p:cNvSpPr>
          <p:nvPr>
            <p:ph type="sldNum" sz="quarter" idx="12"/>
          </p:nvPr>
        </p:nvSpPr>
        <p:spPr>
          <a:ln/>
        </p:spPr>
        <p:txBody>
          <a:bodyPr/>
          <a:lstStyle>
            <a:lvl1pPr>
              <a:defRPr/>
            </a:lvl1pPr>
          </a:lstStyle>
          <a:p>
            <a:fld id="{14B27F5E-2A51-4409-8296-31600DDE50AA}" type="slidenum">
              <a:rPr lang="en-US" altLang="en-US">
                <a:solidFill>
                  <a:prstClr val="black"/>
                </a:solidFill>
              </a:rPr>
              <a:pPr/>
              <a:t>‹#›</a:t>
            </a:fld>
            <a:endParaRPr lang="en-US" altLang="en-US" dirty="0">
              <a:solidFill>
                <a:prstClr val="black"/>
              </a:solidFill>
            </a:endParaRPr>
          </a:p>
        </p:txBody>
      </p:sp>
    </p:spTree>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fld id="{A2186609-0136-48C0-B5FC-611F6AB454E4}" type="datetime1">
              <a:rPr lang="en-US" altLang="en-US" smtClean="0">
                <a:solidFill>
                  <a:prstClr val="black"/>
                </a:solidFill>
              </a:rPr>
              <a:pPr>
                <a:defRPr/>
              </a:pPr>
              <a:t>11/11/2019</a:t>
            </a:fld>
            <a:endParaRPr lang="en-US" altLang="en-US" dirty="0">
              <a:solidFill>
                <a:prstClr val="black"/>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en-US" dirty="0">
                <a:solidFill>
                  <a:prstClr val="black"/>
                </a:solidFill>
              </a:rPr>
              <a:t>DRAFT 1.0</a:t>
            </a:r>
          </a:p>
        </p:txBody>
      </p:sp>
      <p:sp>
        <p:nvSpPr>
          <p:cNvPr id="6" name="Rectangle 6"/>
          <p:cNvSpPr>
            <a:spLocks noGrp="1" noChangeArrowheads="1"/>
          </p:cNvSpPr>
          <p:nvPr>
            <p:ph type="sldNum" sz="quarter" idx="12"/>
          </p:nvPr>
        </p:nvSpPr>
        <p:spPr>
          <a:ln/>
        </p:spPr>
        <p:txBody>
          <a:bodyPr/>
          <a:lstStyle>
            <a:lvl1pPr>
              <a:defRPr/>
            </a:lvl1pPr>
          </a:lstStyle>
          <a:p>
            <a:fld id="{074BBD64-3B42-4700-9153-BB1D5D32D38F}" type="slidenum">
              <a:rPr lang="en-US" altLang="en-US">
                <a:solidFill>
                  <a:prstClr val="black"/>
                </a:solidFill>
              </a:rPr>
              <a:pPr/>
              <a:t>‹#›</a:t>
            </a:fld>
            <a:endParaRPr lang="en-US" altLang="en-US" dirty="0">
              <a:solidFill>
                <a:prstClr val="black"/>
              </a:solidFill>
            </a:endParaRPr>
          </a:p>
        </p:txBody>
      </p:sp>
    </p:spTree>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1447800"/>
            <a:ext cx="2590800" cy="4648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14400" y="1447800"/>
            <a:ext cx="7569200" cy="4648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fld id="{6F30596F-0A39-40E7-A724-83112E182CC0}" type="datetime1">
              <a:rPr lang="en-US" altLang="en-US" smtClean="0">
                <a:solidFill>
                  <a:prstClr val="black"/>
                </a:solidFill>
              </a:rPr>
              <a:pPr>
                <a:defRPr/>
              </a:pPr>
              <a:t>11/11/2019</a:t>
            </a:fld>
            <a:endParaRPr lang="en-US" altLang="en-US" dirty="0">
              <a:solidFill>
                <a:prstClr val="black"/>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en-US" dirty="0">
                <a:solidFill>
                  <a:prstClr val="black"/>
                </a:solidFill>
              </a:rPr>
              <a:t>DRAFT 1.0</a:t>
            </a:r>
          </a:p>
        </p:txBody>
      </p:sp>
      <p:sp>
        <p:nvSpPr>
          <p:cNvPr id="6" name="Rectangle 6"/>
          <p:cNvSpPr>
            <a:spLocks noGrp="1" noChangeArrowheads="1"/>
          </p:cNvSpPr>
          <p:nvPr>
            <p:ph type="sldNum" sz="quarter" idx="12"/>
          </p:nvPr>
        </p:nvSpPr>
        <p:spPr>
          <a:ln/>
        </p:spPr>
        <p:txBody>
          <a:bodyPr/>
          <a:lstStyle>
            <a:lvl1pPr>
              <a:defRPr/>
            </a:lvl1pPr>
          </a:lstStyle>
          <a:p>
            <a:fld id="{4B5D2B9D-93BF-4E88-AF56-8C36936718C2}" type="slidenum">
              <a:rPr lang="en-US" altLang="en-US">
                <a:solidFill>
                  <a:prstClr val="black"/>
                </a:solidFill>
              </a:rPr>
              <a:pPr/>
              <a:t>‹#›</a:t>
            </a:fld>
            <a:endParaRPr lang="en-US" altLang="en-US" dirty="0">
              <a:solidFill>
                <a:prstClr val="black"/>
              </a:solidFill>
            </a:endParaRPr>
          </a:p>
        </p:txBody>
      </p:sp>
    </p:spTree>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cSld name="Red/Gray 1 Content + Bottom Photo">
    <p:spTree>
      <p:nvGrpSpPr>
        <p:cNvPr id="1" name=""/>
        <p:cNvGrpSpPr/>
        <p:nvPr/>
      </p:nvGrpSpPr>
      <p:grpSpPr>
        <a:xfrm>
          <a:off x="0" y="0"/>
          <a:ext cx="0" cy="0"/>
          <a:chOff x="0" y="0"/>
          <a:chExt cx="0" cy="0"/>
        </a:xfrm>
      </p:grpSpPr>
      <p:sp>
        <p:nvSpPr>
          <p:cNvPr id="12" name="Picture Placeholder 3"/>
          <p:cNvSpPr>
            <a:spLocks noGrp="1"/>
          </p:cNvSpPr>
          <p:nvPr>
            <p:ph type="pic" sz="quarter" idx="10"/>
          </p:nvPr>
        </p:nvSpPr>
        <p:spPr>
          <a:xfrm>
            <a:off x="203200" y="3429000"/>
            <a:ext cx="11785600" cy="3276600"/>
          </a:xfrm>
          <a:solidFill>
            <a:schemeClr val="bg1"/>
          </a:solidFill>
        </p:spPr>
        <p:txBody>
          <a:bodyPr rtlCol="0">
            <a:normAutofit/>
          </a:bodyPr>
          <a:lstStyle>
            <a:lvl1pPr marL="0" marR="0" indent="0" algn="l" defTabSz="257175" rtl="0" eaLnBrk="1" fontAlgn="auto" latinLnBrk="0" hangingPunct="1">
              <a:lnSpc>
                <a:spcPct val="100000"/>
              </a:lnSpc>
              <a:spcBef>
                <a:spcPct val="20000"/>
              </a:spcBef>
              <a:spcAft>
                <a:spcPts val="0"/>
              </a:spcAft>
              <a:buClrTx/>
              <a:buSzTx/>
              <a:buFont typeface="Arial"/>
              <a:buNone/>
              <a:tabLst/>
              <a:defRPr sz="675">
                <a:solidFill>
                  <a:srgbClr val="6C6463"/>
                </a:solidFill>
              </a:defRPr>
            </a:lvl1pPr>
          </a:lstStyle>
          <a:p>
            <a:pPr lvl="0"/>
            <a:r>
              <a:rPr lang="en-US" noProof="0" dirty="0"/>
              <a:t>Click icon to add picture</a:t>
            </a:r>
          </a:p>
        </p:txBody>
      </p:sp>
      <p:sp>
        <p:nvSpPr>
          <p:cNvPr id="3" name="Content Placeholder 2"/>
          <p:cNvSpPr>
            <a:spLocks noGrp="1"/>
          </p:cNvSpPr>
          <p:nvPr>
            <p:ph idx="1"/>
          </p:nvPr>
        </p:nvSpPr>
        <p:spPr>
          <a:xfrm>
            <a:off x="914400" y="1600200"/>
            <a:ext cx="10363200" cy="1600200"/>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itle 1"/>
          <p:cNvSpPr>
            <a:spLocks noGrp="1"/>
          </p:cNvSpPr>
          <p:nvPr>
            <p:ph type="title"/>
          </p:nvPr>
        </p:nvSpPr>
        <p:spPr>
          <a:xfrm>
            <a:off x="914805" y="1036894"/>
            <a:ext cx="10363200" cy="461665"/>
          </a:xfrm>
        </p:spPr>
        <p:txBody>
          <a:bodyPr>
            <a:spAutoFit/>
          </a:bodyPr>
          <a:lstStyle>
            <a:lvl1pPr>
              <a:defRPr>
                <a:solidFill>
                  <a:srgbClr val="BA0C2F"/>
                </a:solidFill>
              </a:defRPr>
            </a:lvl1pPr>
          </a:lstStyle>
          <a:p>
            <a:r>
              <a:rPr lang="en-US"/>
              <a:t>Click to edit Master title style</a:t>
            </a:r>
            <a:endParaRPr lang="en-US" dirty="0"/>
          </a:p>
        </p:txBody>
      </p:sp>
      <p:sp>
        <p:nvSpPr>
          <p:cNvPr id="14" name="Text Placeholder 4"/>
          <p:cNvSpPr>
            <a:spLocks noGrp="1"/>
          </p:cNvSpPr>
          <p:nvPr>
            <p:ph type="body" sz="quarter" idx="12"/>
          </p:nvPr>
        </p:nvSpPr>
        <p:spPr>
          <a:xfrm rot="16200000">
            <a:off x="10494089" y="4728434"/>
            <a:ext cx="2743200" cy="144335"/>
          </a:xfrm>
        </p:spPr>
        <p:txBody>
          <a:bodyPr>
            <a:spAutoFit/>
          </a:bodyPr>
          <a:lstStyle>
            <a:lvl1pPr marL="0" indent="0" algn="r">
              <a:buNone/>
              <a:defRPr sz="338" baseline="0">
                <a:solidFill>
                  <a:srgbClr val="FFFFFF"/>
                </a:solidFill>
              </a:defRPr>
            </a:lvl1pPr>
            <a:lvl2pPr marL="129480" indent="0">
              <a:buNone/>
              <a:defRPr sz="1013">
                <a:solidFill>
                  <a:schemeClr val="bg1"/>
                </a:solidFill>
              </a:defRPr>
            </a:lvl2pPr>
            <a:lvl3pPr marL="258961" indent="0">
              <a:buNone/>
              <a:defRPr sz="900">
                <a:solidFill>
                  <a:schemeClr val="bg1"/>
                </a:solidFill>
              </a:defRPr>
            </a:lvl3pPr>
            <a:lvl4pPr marL="384869" indent="0">
              <a:buNone/>
              <a:defRPr sz="788">
                <a:solidFill>
                  <a:schemeClr val="bg1"/>
                </a:solidFill>
              </a:defRPr>
            </a:lvl4pPr>
            <a:lvl5pPr marL="576858" indent="0">
              <a:buNone/>
              <a:defRPr sz="675">
                <a:solidFill>
                  <a:schemeClr val="bg1"/>
                </a:solidFill>
              </a:defRPr>
            </a:lvl5pPr>
          </a:lstStyle>
          <a:p>
            <a:pPr lvl="0"/>
            <a:r>
              <a:rPr lang="en-US"/>
              <a:t>Click to edit Master text styles</a:t>
            </a:r>
          </a:p>
        </p:txBody>
      </p:sp>
      <p:sp>
        <p:nvSpPr>
          <p:cNvPr id="6" name="Date Placeholder 3">
            <a:extLst>
              <a:ext uri="{FF2B5EF4-FFF2-40B4-BE49-F238E27FC236}">
                <a16:creationId xmlns:a16="http://schemas.microsoft.com/office/drawing/2014/main" xmlns="" id="{790EBAF5-3DE1-4BB3-89D9-A45AD7E8F5EB}"/>
              </a:ext>
            </a:extLst>
          </p:cNvPr>
          <p:cNvSpPr>
            <a:spLocks noGrp="1"/>
          </p:cNvSpPr>
          <p:nvPr>
            <p:ph type="dt" sz="half" idx="13"/>
          </p:nvPr>
        </p:nvSpPr>
        <p:spPr>
          <a:xfrm>
            <a:off x="203200" y="6541360"/>
            <a:ext cx="2844800" cy="144335"/>
          </a:xfrm>
        </p:spPr>
        <p:txBody>
          <a:bodyPr/>
          <a:lstStyle>
            <a:lvl1pPr algn="l">
              <a:defRPr sz="338" b="0" i="0">
                <a:solidFill>
                  <a:srgbClr val="FFFFFF"/>
                </a:solidFill>
                <a:latin typeface="Gill Sans MT"/>
                <a:cs typeface="Gill Sans MT"/>
              </a:defRPr>
            </a:lvl1pPr>
          </a:lstStyle>
          <a:p>
            <a:fld id="{82CD31CB-7E1F-4F0F-93EA-ABBFE3A67E8D}" type="datetime1">
              <a:rPr lang="en-US" smtClean="0"/>
              <a:pPr/>
              <a:t>11/11/2019</a:t>
            </a:fld>
            <a:endParaRPr lang="en-US" dirty="0"/>
          </a:p>
        </p:txBody>
      </p:sp>
      <p:sp>
        <p:nvSpPr>
          <p:cNvPr id="7" name="Footer Placeholder 4">
            <a:extLst>
              <a:ext uri="{FF2B5EF4-FFF2-40B4-BE49-F238E27FC236}">
                <a16:creationId xmlns:a16="http://schemas.microsoft.com/office/drawing/2014/main" xmlns="" id="{EA6576CC-49E8-437C-8C5C-1373F413C0AC}"/>
              </a:ext>
            </a:extLst>
          </p:cNvPr>
          <p:cNvSpPr>
            <a:spLocks noGrp="1"/>
          </p:cNvSpPr>
          <p:nvPr>
            <p:ph type="ftr" sz="quarter" idx="14"/>
          </p:nvPr>
        </p:nvSpPr>
        <p:spPr>
          <a:xfrm>
            <a:off x="4165600" y="6541360"/>
            <a:ext cx="3860800" cy="144335"/>
          </a:xfrm>
        </p:spPr>
        <p:txBody>
          <a:bodyPr/>
          <a:lstStyle>
            <a:lvl1pPr algn="ctr">
              <a:defRPr sz="338" b="0" i="0">
                <a:solidFill>
                  <a:srgbClr val="FFFFFF"/>
                </a:solidFill>
                <a:latin typeface="Gill Sans MT"/>
                <a:cs typeface="Gill Sans MT"/>
              </a:defRPr>
            </a:lvl1pPr>
          </a:lstStyle>
          <a:p>
            <a:r>
              <a:rPr lang="en-US" dirty="0"/>
              <a:t>DRAFT 1.0</a:t>
            </a:r>
          </a:p>
        </p:txBody>
      </p:sp>
      <p:sp>
        <p:nvSpPr>
          <p:cNvPr id="8" name="Slide Number Placeholder 5">
            <a:extLst>
              <a:ext uri="{FF2B5EF4-FFF2-40B4-BE49-F238E27FC236}">
                <a16:creationId xmlns:a16="http://schemas.microsoft.com/office/drawing/2014/main" xmlns="" id="{1B4EB852-A429-4388-864A-15D9B25BFC85}"/>
              </a:ext>
            </a:extLst>
          </p:cNvPr>
          <p:cNvSpPr>
            <a:spLocks noGrp="1"/>
          </p:cNvSpPr>
          <p:nvPr>
            <p:ph type="sldNum" sz="quarter" idx="15"/>
          </p:nvPr>
        </p:nvSpPr>
        <p:spPr>
          <a:xfrm>
            <a:off x="9144000" y="6541360"/>
            <a:ext cx="2844800" cy="144335"/>
          </a:xfrm>
        </p:spPr>
        <p:txBody>
          <a:bodyPr/>
          <a:lstStyle>
            <a:lvl1pPr algn="r">
              <a:defRPr sz="338" b="0" i="0">
                <a:solidFill>
                  <a:srgbClr val="FFFFFF"/>
                </a:solidFill>
                <a:latin typeface="Gill Sans MT"/>
                <a:cs typeface="Gill Sans MT"/>
              </a:defRPr>
            </a:lvl1pPr>
          </a:lstStyle>
          <a:p>
            <a:fld id="{9BF3D382-ABFA-4660-AEA2-B28A3043D5AD}" type="slidenum">
              <a:rPr lang="en-US" smtClean="0"/>
              <a:pPr/>
              <a:t>‹#›</a:t>
            </a:fld>
            <a:endParaRPr lang="en-US" dirty="0"/>
          </a:p>
        </p:txBody>
      </p:sp>
    </p:spTree>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Red/Gray 1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0" y="1600200"/>
            <a:ext cx="10363200" cy="4572000"/>
          </a:xfrm>
        </p:spPr>
        <p:txBody>
          <a:bodyPr/>
          <a:lstStyle>
            <a:lvl1pPr>
              <a:spcAft>
                <a:spcPts val="600"/>
              </a:spcAft>
              <a:defRPr/>
            </a:lvl1pPr>
          </a:lstStyle>
          <a:p>
            <a:pPr lvl="0"/>
            <a:r>
              <a:rPr lang="en-US" dirty="0"/>
              <a:t>Click to edit Master text styles</a:t>
            </a:r>
          </a:p>
          <a:p>
            <a:pPr lvl="1"/>
            <a:r>
              <a:rPr lang="en-US" dirty="0"/>
              <a:t>Second level</a:t>
            </a:r>
          </a:p>
        </p:txBody>
      </p:sp>
      <p:sp>
        <p:nvSpPr>
          <p:cNvPr id="11" name="Title 1"/>
          <p:cNvSpPr>
            <a:spLocks noGrp="1"/>
          </p:cNvSpPr>
          <p:nvPr>
            <p:ph type="title"/>
          </p:nvPr>
        </p:nvSpPr>
        <p:spPr>
          <a:xfrm>
            <a:off x="914805" y="457200"/>
            <a:ext cx="10363200" cy="461665"/>
          </a:xfrm>
        </p:spPr>
        <p:txBody>
          <a:bodyPr>
            <a:spAutoFit/>
          </a:bodyPr>
          <a:lstStyle>
            <a:lvl1pPr>
              <a:defRPr>
                <a:solidFill>
                  <a:srgbClr val="BA0C2F"/>
                </a:solidFill>
              </a:defRPr>
            </a:lvl1pPr>
          </a:lstStyle>
          <a:p>
            <a:r>
              <a:rPr lang="en-US"/>
              <a:t>Click to edit Master title style</a:t>
            </a:r>
            <a:endParaRPr lang="en-US" dirty="0"/>
          </a:p>
        </p:txBody>
      </p:sp>
      <p:sp>
        <p:nvSpPr>
          <p:cNvPr id="4" name="Date Placeholder 3">
            <a:extLst/>
          </p:cNvPr>
          <p:cNvSpPr>
            <a:spLocks noGrp="1"/>
          </p:cNvSpPr>
          <p:nvPr>
            <p:ph type="dt" sz="half" idx="10"/>
          </p:nvPr>
        </p:nvSpPr>
        <p:spPr>
          <a:xfrm>
            <a:off x="203200" y="6521450"/>
            <a:ext cx="2844800" cy="184150"/>
          </a:xfrm>
        </p:spPr>
        <p:txBody>
          <a:bodyPr/>
          <a:lstStyle>
            <a:lvl1pPr>
              <a:defRPr smtClean="0">
                <a:solidFill>
                  <a:srgbClr val="6C6463"/>
                </a:solidFill>
              </a:defRPr>
            </a:lvl1pPr>
          </a:lstStyle>
          <a:p>
            <a:pPr>
              <a:defRPr/>
            </a:pPr>
            <a:fld id="{87B8E82A-802F-40EF-AC85-839C9916D43F}" type="datetime1">
              <a:rPr lang="en-US" altLang="en-US"/>
              <a:pPr>
                <a:defRPr/>
              </a:pPr>
              <a:t>11/11/2019</a:t>
            </a:fld>
            <a:endParaRPr lang="en-US" altLang="en-US" dirty="0"/>
          </a:p>
        </p:txBody>
      </p:sp>
      <p:sp>
        <p:nvSpPr>
          <p:cNvPr id="5" name="Footer Placeholder 4">
            <a:extLst/>
          </p:cNvPr>
          <p:cNvSpPr>
            <a:spLocks noGrp="1"/>
          </p:cNvSpPr>
          <p:nvPr>
            <p:ph type="ftr" sz="quarter" idx="11"/>
          </p:nvPr>
        </p:nvSpPr>
        <p:spPr>
          <a:xfrm>
            <a:off x="4165600" y="6521450"/>
            <a:ext cx="3860800" cy="184150"/>
          </a:xfrm>
        </p:spPr>
        <p:txBody>
          <a:bodyPr/>
          <a:lstStyle>
            <a:lvl1pPr algn="ctr">
              <a:defRPr sz="600" b="0" i="0">
                <a:solidFill>
                  <a:srgbClr val="6C6463"/>
                </a:solidFill>
                <a:latin typeface="Gill Sans MT"/>
                <a:cs typeface="Gill Sans MT"/>
              </a:defRPr>
            </a:lvl1pPr>
          </a:lstStyle>
          <a:p>
            <a:pPr>
              <a:defRPr/>
            </a:pPr>
            <a:r>
              <a:rPr lang="en-US" dirty="0"/>
              <a:t>DRAFT 1.0</a:t>
            </a:r>
          </a:p>
        </p:txBody>
      </p:sp>
      <p:sp>
        <p:nvSpPr>
          <p:cNvPr id="6" name="Slide Number Placeholder 5">
            <a:extLst/>
          </p:cNvPr>
          <p:cNvSpPr>
            <a:spLocks noGrp="1"/>
          </p:cNvSpPr>
          <p:nvPr>
            <p:ph type="sldNum" sz="quarter" idx="12"/>
          </p:nvPr>
        </p:nvSpPr>
        <p:spPr>
          <a:xfrm>
            <a:off x="9144000" y="6521450"/>
            <a:ext cx="2844800" cy="184150"/>
          </a:xfrm>
        </p:spPr>
        <p:txBody>
          <a:bodyPr/>
          <a:lstStyle>
            <a:lvl1pPr>
              <a:defRPr smtClean="0">
                <a:solidFill>
                  <a:srgbClr val="6C6463"/>
                </a:solidFill>
              </a:defRPr>
            </a:lvl1pPr>
          </a:lstStyle>
          <a:p>
            <a:pPr>
              <a:defRPr/>
            </a:pPr>
            <a:fld id="{9CF8A37C-50C7-4C94-BC3B-1EF8954AE51E}" type="slidenum">
              <a:rPr lang="en-US" altLang="en-US"/>
              <a:pPr>
                <a:defRPr/>
              </a:pPr>
              <a:t>‹#›</a:t>
            </a:fld>
            <a:endParaRPr lang="en-US" altLang="en-US" dirty="0"/>
          </a:p>
        </p:txBody>
      </p:sp>
    </p:spTree>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Red/Gray 2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600200"/>
            <a:ext cx="5079595"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6C6463"/>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600200"/>
            <a:ext cx="5080405" cy="4572000"/>
          </a:xfrm>
        </p:spPr>
        <p:txBody>
          <a:bodyPr>
            <a:normAutofit/>
          </a:bodyPr>
          <a:lstStyle>
            <a:lvl1pPr>
              <a:defRPr sz="2000">
                <a:solidFill>
                  <a:srgbClr val="6C6463"/>
                </a:solidFill>
              </a:defRPr>
            </a:lvl1pPr>
            <a:lvl2pPr>
              <a:defRPr sz="1800">
                <a:solidFill>
                  <a:srgbClr val="6C6463"/>
                </a:solidFill>
              </a:defRPr>
            </a:lvl2pPr>
            <a:lvl3pPr>
              <a:defRPr sz="1600">
                <a:solidFill>
                  <a:srgbClr val="6C6463"/>
                </a:solidFill>
              </a:defRPr>
            </a:lvl3pPr>
            <a:lvl4pPr>
              <a:defRPr sz="1400">
                <a:solidFill>
                  <a:srgbClr val="6C6463"/>
                </a:solidFill>
              </a:defRPr>
            </a:lvl4pPr>
            <a:lvl5pPr>
              <a:defRPr sz="1600">
                <a:solidFill>
                  <a:srgbClr val="6C6463"/>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10" name="Title 1"/>
          <p:cNvSpPr>
            <a:spLocks noGrp="1"/>
          </p:cNvSpPr>
          <p:nvPr>
            <p:ph type="title"/>
          </p:nvPr>
        </p:nvSpPr>
        <p:spPr>
          <a:xfrm>
            <a:off x="914805" y="381000"/>
            <a:ext cx="10363200" cy="461665"/>
          </a:xfrm>
        </p:spPr>
        <p:txBody>
          <a:bodyPr>
            <a:spAutoFit/>
          </a:bodyPr>
          <a:lstStyle>
            <a:lvl1pPr>
              <a:defRPr>
                <a:solidFill>
                  <a:srgbClr val="BA0C2F"/>
                </a:solidFill>
              </a:defRPr>
            </a:lvl1pPr>
          </a:lstStyle>
          <a:p>
            <a:r>
              <a:rPr lang="en-US"/>
              <a:t>Click to edit Master title style</a:t>
            </a:r>
            <a:endParaRPr lang="en-US" dirty="0"/>
          </a:p>
        </p:txBody>
      </p:sp>
      <p:sp>
        <p:nvSpPr>
          <p:cNvPr id="5" name="Date Placeholder 4">
            <a:extLst/>
          </p:cNvPr>
          <p:cNvSpPr>
            <a:spLocks noGrp="1"/>
          </p:cNvSpPr>
          <p:nvPr>
            <p:ph type="dt" sz="half" idx="10"/>
          </p:nvPr>
        </p:nvSpPr>
        <p:spPr/>
        <p:txBody>
          <a:bodyPr/>
          <a:lstStyle>
            <a:lvl1pPr>
              <a:defRPr smtClean="0">
                <a:solidFill>
                  <a:srgbClr val="6C6463"/>
                </a:solidFill>
              </a:defRPr>
            </a:lvl1pPr>
          </a:lstStyle>
          <a:p>
            <a:pPr>
              <a:defRPr/>
            </a:pPr>
            <a:fld id="{B1F7FB9F-5D44-40A9-9040-4C3178B734FC}" type="datetime1">
              <a:rPr lang="en-US" altLang="en-US"/>
              <a:pPr>
                <a:defRPr/>
              </a:pPr>
              <a:t>11/11/2019</a:t>
            </a:fld>
            <a:endParaRPr lang="en-US" altLang="en-US" dirty="0"/>
          </a:p>
        </p:txBody>
      </p:sp>
      <p:sp>
        <p:nvSpPr>
          <p:cNvPr id="6" name="Footer Placeholder 5">
            <a:extLst/>
          </p:cNvPr>
          <p:cNvSpPr>
            <a:spLocks noGrp="1"/>
          </p:cNvSpPr>
          <p:nvPr>
            <p:ph type="ftr" sz="quarter" idx="11"/>
          </p:nvPr>
        </p:nvSpPr>
        <p:spPr/>
        <p:txBody>
          <a:bodyPr/>
          <a:lstStyle>
            <a:lvl1pPr>
              <a:defRPr>
                <a:solidFill>
                  <a:srgbClr val="6C6463"/>
                </a:solidFill>
              </a:defRPr>
            </a:lvl1pPr>
          </a:lstStyle>
          <a:p>
            <a:pPr>
              <a:defRPr/>
            </a:pPr>
            <a:r>
              <a:rPr lang="en-US" dirty="0"/>
              <a:t>DRAFT 1.0</a:t>
            </a:r>
          </a:p>
        </p:txBody>
      </p:sp>
      <p:sp>
        <p:nvSpPr>
          <p:cNvPr id="7" name="Slide Number Placeholder 6">
            <a:extLst/>
          </p:cNvPr>
          <p:cNvSpPr>
            <a:spLocks noGrp="1"/>
          </p:cNvSpPr>
          <p:nvPr>
            <p:ph type="sldNum" sz="quarter" idx="12"/>
          </p:nvPr>
        </p:nvSpPr>
        <p:spPr/>
        <p:txBody>
          <a:bodyPr/>
          <a:lstStyle>
            <a:lvl1pPr>
              <a:defRPr smtClean="0">
                <a:solidFill>
                  <a:srgbClr val="6C6463"/>
                </a:solidFill>
              </a:defRPr>
            </a:lvl1pPr>
          </a:lstStyle>
          <a:p>
            <a:pPr>
              <a:defRPr/>
            </a:pPr>
            <a:fld id="{CD82236A-A8A5-4793-B352-4C7F8192D5E1}" type="slidenum">
              <a:rPr lang="en-US" altLang="en-US"/>
              <a:pPr>
                <a:defRPr/>
              </a:pPr>
              <a:t>‹#›</a:t>
            </a:fld>
            <a:endParaRPr lang="en-US" altLang="en-US" dirty="0"/>
          </a:p>
        </p:txBody>
      </p:sp>
    </p:spTree>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DF7B41B-85FD-B444-9E33-39DEAD841832}" type="datetimeFigureOut">
              <a:rPr lang="en-US" smtClean="0"/>
              <a:t>11/11/2019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170C6B-98A8-5548-A51B-0192A164BF68}" type="slidenum">
              <a:rPr lang="en-US" smtClean="0"/>
              <a:t>‹#›</a:t>
            </a:fld>
            <a:endParaRPr lang="en-US"/>
          </a:p>
        </p:txBody>
      </p:sp>
    </p:spTree>
    <p:extLst>
      <p:ext uri="{BB962C8B-B14F-4D97-AF65-F5344CB8AC3E}">
        <p14:creationId xmlns:p14="http://schemas.microsoft.com/office/powerpoint/2010/main" val="6109742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DF7B41B-85FD-B444-9E33-39DEAD841832}" type="datetimeFigureOut">
              <a:rPr lang="en-US" smtClean="0"/>
              <a:t>11/11/2019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170C6B-98A8-5548-A51B-0192A164BF68}" type="slidenum">
              <a:rPr lang="en-US" smtClean="0"/>
              <a:t>‹#›</a:t>
            </a:fld>
            <a:endParaRPr lang="en-US"/>
          </a:p>
        </p:txBody>
      </p:sp>
    </p:spTree>
    <p:extLst>
      <p:ext uri="{BB962C8B-B14F-4D97-AF65-F5344CB8AC3E}">
        <p14:creationId xmlns:p14="http://schemas.microsoft.com/office/powerpoint/2010/main" val="15255421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DF7B41B-85FD-B444-9E33-39DEAD841832}" type="datetimeFigureOut">
              <a:rPr lang="en-US" smtClean="0"/>
              <a:t>11/11/2019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4170C6B-98A8-5548-A51B-0192A164BF68}" type="slidenum">
              <a:rPr lang="en-US" smtClean="0"/>
              <a:t>‹#›</a:t>
            </a:fld>
            <a:endParaRPr lang="en-US"/>
          </a:p>
        </p:txBody>
      </p:sp>
    </p:spTree>
    <p:extLst>
      <p:ext uri="{BB962C8B-B14F-4D97-AF65-F5344CB8AC3E}">
        <p14:creationId xmlns:p14="http://schemas.microsoft.com/office/powerpoint/2010/main" val="9789644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4DF7B41B-85FD-B444-9E33-39DEAD841832}" type="datetimeFigureOut">
              <a:rPr lang="en-US" smtClean="0"/>
              <a:t>11/11/2019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4170C6B-98A8-5548-A51B-0192A164BF68}" type="slidenum">
              <a:rPr lang="en-US" smtClean="0"/>
              <a:t>‹#›</a:t>
            </a:fld>
            <a:endParaRPr lang="en-US"/>
          </a:p>
        </p:txBody>
      </p:sp>
    </p:spTree>
    <p:extLst>
      <p:ext uri="{BB962C8B-B14F-4D97-AF65-F5344CB8AC3E}">
        <p14:creationId xmlns:p14="http://schemas.microsoft.com/office/powerpoint/2010/main" val="15829553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F7B41B-85FD-B444-9E33-39DEAD841832}" type="datetimeFigureOut">
              <a:rPr lang="en-US" smtClean="0"/>
              <a:t>11/11/2019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4170C6B-98A8-5548-A51B-0192A164BF68}" type="slidenum">
              <a:rPr lang="en-US" smtClean="0"/>
              <a:t>‹#›</a:t>
            </a:fld>
            <a:endParaRPr lang="en-US"/>
          </a:p>
        </p:txBody>
      </p:sp>
    </p:spTree>
    <p:extLst>
      <p:ext uri="{BB962C8B-B14F-4D97-AF65-F5344CB8AC3E}">
        <p14:creationId xmlns:p14="http://schemas.microsoft.com/office/powerpoint/2010/main" val="17030307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DF7B41B-85FD-B444-9E33-39DEAD841832}" type="datetimeFigureOut">
              <a:rPr lang="en-US" smtClean="0"/>
              <a:t>11/11/2019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170C6B-98A8-5548-A51B-0192A164BF68}" type="slidenum">
              <a:rPr lang="en-US" smtClean="0"/>
              <a:t>‹#›</a:t>
            </a:fld>
            <a:endParaRPr lang="en-US"/>
          </a:p>
        </p:txBody>
      </p:sp>
    </p:spTree>
    <p:extLst>
      <p:ext uri="{BB962C8B-B14F-4D97-AF65-F5344CB8AC3E}">
        <p14:creationId xmlns:p14="http://schemas.microsoft.com/office/powerpoint/2010/main" val="11760201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DF7B41B-85FD-B444-9E33-39DEAD841832}" type="datetimeFigureOut">
              <a:rPr lang="en-US" smtClean="0"/>
              <a:t>11/11/2019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170C6B-98A8-5548-A51B-0192A164BF68}" type="slidenum">
              <a:rPr lang="en-US" smtClean="0"/>
              <a:t>‹#›</a:t>
            </a:fld>
            <a:endParaRPr lang="en-US"/>
          </a:p>
        </p:txBody>
      </p:sp>
    </p:spTree>
    <p:extLst>
      <p:ext uri="{BB962C8B-B14F-4D97-AF65-F5344CB8AC3E}">
        <p14:creationId xmlns:p14="http://schemas.microsoft.com/office/powerpoint/2010/main" val="20784728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image" Target="../media/image1.png"/><Relationship Id="rId2" Type="http://schemas.openxmlformats.org/officeDocument/2006/relationships/slideLayout" Target="../slideLayouts/slideLayout13.xml"/><Relationship Id="rId16" Type="http://schemas.openxmlformats.org/officeDocument/2006/relationships/theme" Target="../theme/theme2.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DF7B41B-85FD-B444-9E33-39DEAD841832}" type="datetimeFigureOut">
              <a:rPr lang="en-US" smtClean="0"/>
              <a:t>11/11/2019</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4170C6B-98A8-5548-A51B-0192A164BF68}" type="slidenum">
              <a:rPr lang="en-US" smtClean="0"/>
              <a:t>‹#›</a:t>
            </a:fld>
            <a:endParaRPr lang="en-US"/>
          </a:p>
        </p:txBody>
      </p:sp>
    </p:spTree>
    <p:extLst>
      <p:ext uri="{BB962C8B-B14F-4D97-AF65-F5344CB8AC3E}">
        <p14:creationId xmlns:p14="http://schemas.microsoft.com/office/powerpoint/2010/main" val="182453451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914400" y="1447800"/>
            <a:ext cx="103632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Click to edit Master title style</a:t>
            </a:r>
          </a:p>
        </p:txBody>
      </p:sp>
      <p:sp>
        <p:nvSpPr>
          <p:cNvPr id="1027" name="Rectangle 3"/>
          <p:cNvSpPr>
            <a:spLocks noGrp="1" noChangeArrowheads="1"/>
          </p:cNvSpPr>
          <p:nvPr>
            <p:ph type="body" idx="1"/>
          </p:nvPr>
        </p:nvSpPr>
        <p:spPr bwMode="auto">
          <a:xfrm>
            <a:off x="914400" y="2209800"/>
            <a:ext cx="10363200" cy="3886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1028" name="Rectangle 4"/>
          <p:cNvSpPr>
            <a:spLocks noGrp="1" noChangeArrowheads="1"/>
          </p:cNvSpPr>
          <p:nvPr>
            <p:ph type="dt" sz="half" idx="2"/>
          </p:nvPr>
        </p:nvSpPr>
        <p:spPr bwMode="auto">
          <a:xfrm>
            <a:off x="914400" y="6248400"/>
            <a:ext cx="2540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atin typeface="Arial" panose="020B0604020202020204" pitchFamily="34" charset="0"/>
              </a:defRPr>
            </a:lvl1pPr>
          </a:lstStyle>
          <a:p>
            <a:pPr>
              <a:defRPr/>
            </a:pPr>
            <a:fld id="{8DE1D708-C11E-4B0C-9B04-85495EBAC6BD}" type="datetime1">
              <a:rPr lang="en-US" altLang="en-US" smtClean="0">
                <a:solidFill>
                  <a:prstClr val="black"/>
                </a:solidFill>
              </a:rPr>
              <a:pPr>
                <a:defRPr/>
              </a:pPr>
              <a:t>11/11/2019</a:t>
            </a:fld>
            <a:endParaRPr lang="en-US" altLang="en-US" dirty="0">
              <a:solidFill>
                <a:prstClr val="black"/>
              </a:solidFill>
            </a:endParaRPr>
          </a:p>
        </p:txBody>
      </p:sp>
      <p:sp>
        <p:nvSpPr>
          <p:cNvPr id="1029" name="Rectangle 5"/>
          <p:cNvSpPr>
            <a:spLocks noGrp="1" noChangeArrowheads="1"/>
          </p:cNvSpPr>
          <p:nvPr>
            <p:ph type="ftr" sz="quarter" idx="3"/>
          </p:nvPr>
        </p:nvSpPr>
        <p:spPr bwMode="auto">
          <a:xfrm>
            <a:off x="4165600" y="6248400"/>
            <a:ext cx="3860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200">
                <a:latin typeface="Arial" panose="020B0604020202020204" pitchFamily="34" charset="0"/>
              </a:defRPr>
            </a:lvl1pPr>
          </a:lstStyle>
          <a:p>
            <a:pPr>
              <a:defRPr/>
            </a:pPr>
            <a:r>
              <a:rPr lang="en-US" altLang="en-US" dirty="0">
                <a:solidFill>
                  <a:prstClr val="black"/>
                </a:solidFill>
              </a:rPr>
              <a:t>DRAFT 1.0</a:t>
            </a:r>
          </a:p>
        </p:txBody>
      </p:sp>
      <p:sp>
        <p:nvSpPr>
          <p:cNvPr id="1030" name="Rectangle 6"/>
          <p:cNvSpPr>
            <a:spLocks noGrp="1" noChangeArrowheads="1"/>
          </p:cNvSpPr>
          <p:nvPr>
            <p:ph type="sldNum" sz="quarter" idx="4"/>
          </p:nvPr>
        </p:nvSpPr>
        <p:spPr bwMode="auto">
          <a:xfrm>
            <a:off x="8737600" y="6248400"/>
            <a:ext cx="2540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fld id="{642CFA4C-190A-497B-A00A-C98D202C9C13}" type="slidenum">
              <a:rPr lang="en-US" altLang="en-US">
                <a:solidFill>
                  <a:prstClr val="black"/>
                </a:solidFill>
              </a:rPr>
              <a:pPr/>
              <a:t>‹#›</a:t>
            </a:fld>
            <a:endParaRPr lang="en-US" altLang="en-US" dirty="0">
              <a:solidFill>
                <a:prstClr val="black"/>
              </a:solidFill>
            </a:endParaRPr>
          </a:p>
        </p:txBody>
      </p:sp>
      <p:sp>
        <p:nvSpPr>
          <p:cNvPr id="1031" name="Rectangle 10"/>
          <p:cNvSpPr>
            <a:spLocks noChangeArrowheads="1"/>
          </p:cNvSpPr>
          <p:nvPr userDrawn="1"/>
        </p:nvSpPr>
        <p:spPr bwMode="auto">
          <a:xfrm>
            <a:off x="0" y="1066800"/>
            <a:ext cx="12192000" cy="152400"/>
          </a:xfrm>
          <a:prstGeom prst="rect">
            <a:avLst/>
          </a:prstGeom>
          <a:solidFill>
            <a:srgbClr val="C2113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800">
                <a:solidFill>
                  <a:schemeClr val="tx1"/>
                </a:solidFill>
                <a:latin typeface="Arial" panose="020B0604020202020204" pitchFamily="34" charset="0"/>
              </a:defRPr>
            </a:lvl1pPr>
            <a:lvl2pPr marL="742950" indent="-285750">
              <a:defRPr sz="2800">
                <a:solidFill>
                  <a:schemeClr val="tx1"/>
                </a:solidFill>
                <a:latin typeface="Arial" panose="020B0604020202020204" pitchFamily="34" charset="0"/>
              </a:defRPr>
            </a:lvl2pPr>
            <a:lvl3pPr marL="1143000" indent="-228600">
              <a:defRPr sz="2800">
                <a:solidFill>
                  <a:schemeClr val="tx1"/>
                </a:solidFill>
                <a:latin typeface="Arial" panose="020B0604020202020204" pitchFamily="34" charset="0"/>
              </a:defRPr>
            </a:lvl3pPr>
            <a:lvl4pPr marL="1600200" indent="-228600">
              <a:defRPr sz="2800">
                <a:solidFill>
                  <a:schemeClr val="tx1"/>
                </a:solidFill>
                <a:latin typeface="Arial" panose="020B0604020202020204" pitchFamily="34" charset="0"/>
              </a:defRPr>
            </a:lvl4pPr>
            <a:lvl5pPr marL="2057400" indent="-22860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a:defRPr/>
            </a:pPr>
            <a:endParaRPr lang="en-US" altLang="en-US" sz="2800" dirty="0">
              <a:solidFill>
                <a:prstClr val="black"/>
              </a:solidFill>
            </a:endParaRPr>
          </a:p>
        </p:txBody>
      </p:sp>
      <p:sp>
        <p:nvSpPr>
          <p:cNvPr id="1032" name="Rectangle 11"/>
          <p:cNvSpPr>
            <a:spLocks noChangeArrowheads="1"/>
          </p:cNvSpPr>
          <p:nvPr userDrawn="1"/>
        </p:nvSpPr>
        <p:spPr bwMode="auto">
          <a:xfrm>
            <a:off x="0" y="1219200"/>
            <a:ext cx="203200" cy="5638800"/>
          </a:xfrm>
          <a:prstGeom prst="rect">
            <a:avLst/>
          </a:prstGeom>
          <a:solidFill>
            <a:srgbClr val="002A6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800">
                <a:solidFill>
                  <a:schemeClr val="tx1"/>
                </a:solidFill>
                <a:latin typeface="Arial" panose="020B0604020202020204" pitchFamily="34" charset="0"/>
              </a:defRPr>
            </a:lvl1pPr>
            <a:lvl2pPr marL="742950" indent="-285750">
              <a:defRPr sz="2800">
                <a:solidFill>
                  <a:schemeClr val="tx1"/>
                </a:solidFill>
                <a:latin typeface="Arial" panose="020B0604020202020204" pitchFamily="34" charset="0"/>
              </a:defRPr>
            </a:lvl2pPr>
            <a:lvl3pPr marL="1143000" indent="-228600">
              <a:defRPr sz="2800">
                <a:solidFill>
                  <a:schemeClr val="tx1"/>
                </a:solidFill>
                <a:latin typeface="Arial" panose="020B0604020202020204" pitchFamily="34" charset="0"/>
              </a:defRPr>
            </a:lvl3pPr>
            <a:lvl4pPr marL="1600200" indent="-228600">
              <a:defRPr sz="2800">
                <a:solidFill>
                  <a:schemeClr val="tx1"/>
                </a:solidFill>
                <a:latin typeface="Arial" panose="020B0604020202020204" pitchFamily="34" charset="0"/>
              </a:defRPr>
            </a:lvl4pPr>
            <a:lvl5pPr marL="2057400" indent="-22860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algn="ctr">
              <a:defRPr/>
            </a:pPr>
            <a:endParaRPr lang="en-US" altLang="en-US" sz="2800" dirty="0">
              <a:solidFill>
                <a:srgbClr val="002A6C"/>
              </a:solidFill>
              <a:latin typeface="Times" panose="02020603050405020304" pitchFamily="18" charset="0"/>
            </a:endParaRPr>
          </a:p>
        </p:txBody>
      </p:sp>
      <p:pic>
        <p:nvPicPr>
          <p:cNvPr id="1033" name="Picture 20"/>
          <p:cNvPicPr>
            <a:picLocks noChangeAspect="1" noChangeArrowheads="1"/>
          </p:cNvPicPr>
          <p:nvPr userDrawn="1"/>
        </p:nvPicPr>
        <p:blipFill>
          <a:blip r:embed="rId17" cstate="print">
            <a:extLst>
              <a:ext uri="{28A0092B-C50C-407E-A947-70E740481C1C}">
                <a14:useLocalDpi xmlns:a14="http://schemas.microsoft.com/office/drawing/2010/main" val="0"/>
              </a:ext>
            </a:extLst>
          </a:blip>
          <a:srcRect r="63464"/>
          <a:stretch>
            <a:fillRect/>
          </a:stretch>
        </p:blipFill>
        <p:spPr bwMode="auto">
          <a:xfrm>
            <a:off x="302685" y="228601"/>
            <a:ext cx="3230033" cy="684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7631248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Lst>
  <p:hf hdr="0" ftr="0" dt="0"/>
  <p:txStyles>
    <p:titleStyle>
      <a:lvl1pPr algn="l" rtl="0" eaLnBrk="0" fontAlgn="base" hangingPunct="0">
        <a:spcBef>
          <a:spcPct val="0"/>
        </a:spcBef>
        <a:spcAft>
          <a:spcPct val="0"/>
        </a:spcAft>
        <a:defRPr sz="2400" b="1" kern="1200">
          <a:solidFill>
            <a:schemeClr val="tx2"/>
          </a:solidFill>
          <a:latin typeface="+mj-lt"/>
          <a:ea typeface="+mj-ea"/>
          <a:cs typeface="+mj-cs"/>
        </a:defRPr>
      </a:lvl1pPr>
      <a:lvl2pPr algn="l" rtl="0" eaLnBrk="0" fontAlgn="base" hangingPunct="0">
        <a:spcBef>
          <a:spcPct val="0"/>
        </a:spcBef>
        <a:spcAft>
          <a:spcPct val="0"/>
        </a:spcAft>
        <a:defRPr sz="2400" b="1">
          <a:solidFill>
            <a:schemeClr val="tx2"/>
          </a:solidFill>
          <a:latin typeface="Arial" panose="020B0604020202020204" pitchFamily="34" charset="0"/>
        </a:defRPr>
      </a:lvl2pPr>
      <a:lvl3pPr algn="l" rtl="0" eaLnBrk="0" fontAlgn="base" hangingPunct="0">
        <a:spcBef>
          <a:spcPct val="0"/>
        </a:spcBef>
        <a:spcAft>
          <a:spcPct val="0"/>
        </a:spcAft>
        <a:defRPr sz="2400" b="1">
          <a:solidFill>
            <a:schemeClr val="tx2"/>
          </a:solidFill>
          <a:latin typeface="Arial" panose="020B0604020202020204" pitchFamily="34" charset="0"/>
        </a:defRPr>
      </a:lvl3pPr>
      <a:lvl4pPr algn="l" rtl="0" eaLnBrk="0" fontAlgn="base" hangingPunct="0">
        <a:spcBef>
          <a:spcPct val="0"/>
        </a:spcBef>
        <a:spcAft>
          <a:spcPct val="0"/>
        </a:spcAft>
        <a:defRPr sz="2400" b="1">
          <a:solidFill>
            <a:schemeClr val="tx2"/>
          </a:solidFill>
          <a:latin typeface="Arial" panose="020B0604020202020204" pitchFamily="34" charset="0"/>
        </a:defRPr>
      </a:lvl4pPr>
      <a:lvl5pPr algn="l" rtl="0" eaLnBrk="0" fontAlgn="base" hangingPunct="0">
        <a:spcBef>
          <a:spcPct val="0"/>
        </a:spcBef>
        <a:spcAft>
          <a:spcPct val="0"/>
        </a:spcAft>
        <a:defRPr sz="2400" b="1">
          <a:solidFill>
            <a:schemeClr val="tx2"/>
          </a:solidFill>
          <a:latin typeface="Arial" panose="020B0604020202020204" pitchFamily="34" charset="0"/>
        </a:defRPr>
      </a:lvl5pPr>
      <a:lvl6pPr marL="457200" algn="l" rtl="0" fontAlgn="base">
        <a:spcBef>
          <a:spcPct val="0"/>
        </a:spcBef>
        <a:spcAft>
          <a:spcPct val="0"/>
        </a:spcAft>
        <a:defRPr sz="2400" b="1">
          <a:solidFill>
            <a:schemeClr val="tx2"/>
          </a:solidFill>
          <a:latin typeface="Arial" panose="020B0604020202020204" pitchFamily="34" charset="0"/>
        </a:defRPr>
      </a:lvl6pPr>
      <a:lvl7pPr marL="914400" algn="l" rtl="0" fontAlgn="base">
        <a:spcBef>
          <a:spcPct val="0"/>
        </a:spcBef>
        <a:spcAft>
          <a:spcPct val="0"/>
        </a:spcAft>
        <a:defRPr sz="2400" b="1">
          <a:solidFill>
            <a:schemeClr val="tx2"/>
          </a:solidFill>
          <a:latin typeface="Arial" panose="020B0604020202020204" pitchFamily="34" charset="0"/>
        </a:defRPr>
      </a:lvl7pPr>
      <a:lvl8pPr marL="1371600" algn="l" rtl="0" fontAlgn="base">
        <a:spcBef>
          <a:spcPct val="0"/>
        </a:spcBef>
        <a:spcAft>
          <a:spcPct val="0"/>
        </a:spcAft>
        <a:defRPr sz="2400" b="1">
          <a:solidFill>
            <a:schemeClr val="tx2"/>
          </a:solidFill>
          <a:latin typeface="Arial" panose="020B0604020202020204" pitchFamily="34" charset="0"/>
        </a:defRPr>
      </a:lvl8pPr>
      <a:lvl9pPr marL="1828800" algn="l" rtl="0" fontAlgn="base">
        <a:spcBef>
          <a:spcPct val="0"/>
        </a:spcBef>
        <a:spcAft>
          <a:spcPct val="0"/>
        </a:spcAft>
        <a:defRPr sz="2400" b="1">
          <a:solidFill>
            <a:schemeClr val="tx2"/>
          </a:solidFill>
          <a:latin typeface="Arial" panose="020B0604020202020204" pitchFamily="34" charset="0"/>
        </a:defRPr>
      </a:lvl9pPr>
    </p:titleStyle>
    <p:bodyStyle>
      <a:lvl1pPr marL="342900" indent="-342900" algn="l" rtl="0" eaLnBrk="0" fontAlgn="base" hangingPunct="0">
        <a:spcBef>
          <a:spcPct val="20000"/>
        </a:spcBef>
        <a:spcAft>
          <a:spcPct val="0"/>
        </a:spcAft>
        <a:buChar char="•"/>
        <a:defRPr sz="24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16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xmlns="" id="{AE1A8982-A8FE-434C-841B-957CA43B7779}"/>
              </a:ext>
            </a:extLst>
          </p:cNvPr>
          <p:cNvSpPr/>
          <p:nvPr/>
        </p:nvSpPr>
        <p:spPr>
          <a:xfrm>
            <a:off x="0" y="0"/>
            <a:ext cx="12192000" cy="6932815"/>
          </a:xfrm>
          <a:prstGeom prst="rect">
            <a:avLst/>
          </a:prstGeom>
          <a:solidFill>
            <a:srgbClr val="BA0C2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61" kern="0" dirty="0">
              <a:solidFill>
                <a:sysClr val="windowText" lastClr="000000"/>
              </a:solidFill>
            </a:endParaRPr>
          </a:p>
        </p:txBody>
      </p:sp>
      <p:cxnSp>
        <p:nvCxnSpPr>
          <p:cNvPr id="6" name="Straight Connector 5">
            <a:extLst>
              <a:ext uri="{FF2B5EF4-FFF2-40B4-BE49-F238E27FC236}">
                <a16:creationId xmlns:a16="http://schemas.microsoft.com/office/drawing/2014/main" xmlns="" id="{6A2C2400-55C3-4622-BE03-9CA2A2E9F769}"/>
              </a:ext>
            </a:extLst>
          </p:cNvPr>
          <p:cNvCxnSpPr/>
          <p:nvPr/>
        </p:nvCxnSpPr>
        <p:spPr>
          <a:xfrm>
            <a:off x="6096000" y="6111864"/>
            <a:ext cx="0" cy="60325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 name="Title 11">
            <a:extLst>
              <a:ext uri="{FF2B5EF4-FFF2-40B4-BE49-F238E27FC236}">
                <a16:creationId xmlns:a16="http://schemas.microsoft.com/office/drawing/2014/main" xmlns="" id="{65F477E9-DF8E-4C9C-9F9D-9EA894096F0D}"/>
              </a:ext>
            </a:extLst>
          </p:cNvPr>
          <p:cNvSpPr>
            <a:spLocks noGrp="1"/>
          </p:cNvSpPr>
          <p:nvPr/>
        </p:nvSpPr>
        <p:spPr>
          <a:xfrm>
            <a:off x="2362201" y="1479551"/>
            <a:ext cx="8317522" cy="2462213"/>
          </a:xfrm>
          <a:prstGeom prst="rect">
            <a:avLst/>
          </a:prstGeom>
          <a:effectLst/>
        </p:spPr>
        <p:txBody>
          <a:bodyPr anchor="b">
            <a:normAutofit/>
          </a:bodyPr>
          <a:lstStyle>
            <a:lvl1pPr defTabSz="457200">
              <a:defRPr sz="2800">
                <a:solidFill>
                  <a:schemeClr val="tx1"/>
                </a:solidFill>
                <a:latin typeface="Arial" panose="020B0604020202020204" pitchFamily="34" charset="0"/>
              </a:defRPr>
            </a:lvl1pPr>
            <a:lvl2pPr marL="742950" indent="-285750" defTabSz="457200">
              <a:defRPr sz="2800">
                <a:solidFill>
                  <a:schemeClr val="tx1"/>
                </a:solidFill>
                <a:latin typeface="Arial" panose="020B0604020202020204" pitchFamily="34" charset="0"/>
              </a:defRPr>
            </a:lvl2pPr>
            <a:lvl3pPr marL="1143000" indent="-228600" defTabSz="457200">
              <a:defRPr sz="2800">
                <a:solidFill>
                  <a:schemeClr val="tx1"/>
                </a:solidFill>
                <a:latin typeface="Arial" panose="020B0604020202020204" pitchFamily="34" charset="0"/>
              </a:defRPr>
            </a:lvl3pPr>
            <a:lvl4pPr marL="1600200" indent="-228600" defTabSz="457200">
              <a:defRPr sz="2800">
                <a:solidFill>
                  <a:schemeClr val="tx1"/>
                </a:solidFill>
                <a:latin typeface="Arial" panose="020B0604020202020204" pitchFamily="34" charset="0"/>
              </a:defRPr>
            </a:lvl4pPr>
            <a:lvl5pPr marL="2057400" indent="-228600" defTabSz="457200">
              <a:defRPr sz="2800">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sz="2800">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sz="2800">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sz="2800">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sz="2800">
                <a:solidFill>
                  <a:schemeClr val="tx1"/>
                </a:solidFill>
                <a:latin typeface="Arial" panose="020B0604020202020204" pitchFamily="34" charset="0"/>
              </a:defRPr>
            </a:lvl9pPr>
          </a:lstStyle>
          <a:p>
            <a:pPr>
              <a:lnSpc>
                <a:spcPct val="80000"/>
              </a:lnSpc>
            </a:pPr>
            <a:r>
              <a:rPr lang="en-US" altLang="en-US" sz="3200" dirty="0">
                <a:solidFill>
                  <a:srgbClr val="FFFFFF"/>
                </a:solidFill>
                <a:latin typeface="Gill Sans MT" panose="020B0502020104020203" pitchFamily="34" charset="0"/>
                <a:ea typeface="Gill Sans MT" panose="020B0502020104020203" pitchFamily="34" charset="0"/>
                <a:cs typeface="Gill Sans MT" panose="020B0502020104020203" pitchFamily="34" charset="0"/>
              </a:rPr>
              <a:t>NATIONAL SUPPLY CHAIN ASSESSMENT (NSCA2.0) STAKEHOLDER TRAINING</a:t>
            </a:r>
          </a:p>
          <a:p>
            <a:pPr marL="1211263" indent="-1211263">
              <a:lnSpc>
                <a:spcPct val="80000"/>
              </a:lnSpc>
            </a:pPr>
            <a:r>
              <a:rPr lang="en-US" altLang="en-US" sz="3200" dirty="0">
                <a:solidFill>
                  <a:srgbClr val="FFFF00"/>
                </a:solidFill>
                <a:latin typeface="Gill Sans MT" panose="020B0502020104020203" pitchFamily="34" charset="0"/>
                <a:ea typeface="Gill Sans MT" panose="020B0502020104020203" pitchFamily="34" charset="0"/>
                <a:cs typeface="Gill Sans MT" panose="020B0502020104020203" pitchFamily="34" charset="0"/>
              </a:rPr>
              <a:t>Day 1:  NSCA Overview</a:t>
            </a:r>
          </a:p>
          <a:p>
            <a:pPr>
              <a:lnSpc>
                <a:spcPct val="80000"/>
              </a:lnSpc>
            </a:pPr>
            <a:endParaRPr lang="en-US" altLang="en-US" sz="800" dirty="0">
              <a:solidFill>
                <a:srgbClr val="000000"/>
              </a:solidFill>
              <a:latin typeface="Gill Sans MT" panose="020B0502020104020203" pitchFamily="34" charset="0"/>
              <a:ea typeface="Gill Sans MT" panose="020B0502020104020203" pitchFamily="34" charset="0"/>
              <a:cs typeface="Gill Sans MT" panose="020B0502020104020203" pitchFamily="34" charset="0"/>
            </a:endParaRPr>
          </a:p>
        </p:txBody>
      </p:sp>
      <p:pic>
        <p:nvPicPr>
          <p:cNvPr id="39943" name="Picture 3" descr="C:\Users\Mariana Rodrigues\AppData\Local\Microsoft\Windows\INetCacheContent.Word\Horizontal_RGB_294_White.png">
            <a:extLst>
              <a:ext uri="{FF2B5EF4-FFF2-40B4-BE49-F238E27FC236}">
                <a16:creationId xmlns:a16="http://schemas.microsoft.com/office/drawing/2014/main" xmlns="" id="{B66CD02E-BDDC-4D38-B0AF-B1EDBE28567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9335" t="13753" r="7623" b="12534"/>
          <a:stretch>
            <a:fillRect/>
          </a:stretch>
        </p:blipFill>
        <p:spPr bwMode="auto">
          <a:xfrm>
            <a:off x="4377875" y="6130914"/>
            <a:ext cx="1666875"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Box 13">
            <a:extLst>
              <a:ext uri="{FF2B5EF4-FFF2-40B4-BE49-F238E27FC236}">
                <a16:creationId xmlns:a16="http://schemas.microsoft.com/office/drawing/2014/main" xmlns="" id="{918F998B-3CDE-42DF-AF26-6A2CE33904E3}"/>
              </a:ext>
            </a:extLst>
          </p:cNvPr>
          <p:cNvSpPr txBox="1"/>
          <p:nvPr/>
        </p:nvSpPr>
        <p:spPr>
          <a:xfrm>
            <a:off x="6147252" y="6100390"/>
            <a:ext cx="5912774" cy="584775"/>
          </a:xfrm>
          <a:prstGeom prst="rect">
            <a:avLst/>
          </a:prstGeom>
          <a:noFill/>
        </p:spPr>
        <p:txBody>
          <a:bodyPr wrap="square" rtlCol="0">
            <a:spAutoFit/>
          </a:bodyPr>
          <a:lstStyle/>
          <a:p>
            <a:r>
              <a:rPr lang="en-US" sz="1600" b="1" dirty="0">
                <a:solidFill>
                  <a:prstClr val="white"/>
                </a:solidFill>
                <a:latin typeface="Calibri Light" panose="020F0302020204030204"/>
              </a:rPr>
              <a:t>USAID Global Health Supply Chain Program - Technical Assistance - National Supply Chain Assessment Task Order </a:t>
            </a:r>
          </a:p>
        </p:txBody>
      </p:sp>
    </p:spTree>
    <p:extLst>
      <p:ext uri="{BB962C8B-B14F-4D97-AF65-F5344CB8AC3E}">
        <p14:creationId xmlns:p14="http://schemas.microsoft.com/office/powerpoint/2010/main" val="42469350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877770"/>
            <a:ext cx="10515600" cy="977090"/>
          </a:xfrm>
        </p:spPr>
        <p:txBody>
          <a:bodyPr>
            <a:normAutofit/>
          </a:bodyPr>
          <a:lstStyle/>
          <a:p>
            <a:r>
              <a:rPr lang="en-US" sz="2800" dirty="0">
                <a:latin typeface="Gill Sans MT" panose="020B0502020104020203" pitchFamily="34" charset="0"/>
              </a:rPr>
              <a:t>NSCA 2.0 does not fulfill all supply chain evaluation needs- it may intersect with, but cannot replace, other resources</a:t>
            </a:r>
          </a:p>
        </p:txBody>
      </p:sp>
      <p:grpSp>
        <p:nvGrpSpPr>
          <p:cNvPr id="18" name="Group 17"/>
          <p:cNvGrpSpPr/>
          <p:nvPr/>
        </p:nvGrpSpPr>
        <p:grpSpPr>
          <a:xfrm>
            <a:off x="2717550" y="1854860"/>
            <a:ext cx="6454787" cy="4252081"/>
            <a:chOff x="1951319" y="2430221"/>
            <a:chExt cx="5570423" cy="3999789"/>
          </a:xfrm>
        </p:grpSpPr>
        <p:sp>
          <p:nvSpPr>
            <p:cNvPr id="19" name="Freeform 18"/>
            <p:cNvSpPr/>
            <p:nvPr/>
          </p:nvSpPr>
          <p:spPr>
            <a:xfrm>
              <a:off x="3472564" y="2430221"/>
              <a:ext cx="2599922" cy="2848850"/>
            </a:xfrm>
            <a:custGeom>
              <a:avLst/>
              <a:gdLst>
                <a:gd name="connsiteX0" fmla="*/ 0 w 2599922"/>
                <a:gd name="connsiteY0" fmla="*/ 1299961 h 2599922"/>
                <a:gd name="connsiteX1" fmla="*/ 1299961 w 2599922"/>
                <a:gd name="connsiteY1" fmla="*/ 0 h 2599922"/>
                <a:gd name="connsiteX2" fmla="*/ 2599922 w 2599922"/>
                <a:gd name="connsiteY2" fmla="*/ 1299961 h 2599922"/>
                <a:gd name="connsiteX3" fmla="*/ 1299961 w 2599922"/>
                <a:gd name="connsiteY3" fmla="*/ 2599922 h 2599922"/>
                <a:gd name="connsiteX4" fmla="*/ 0 w 2599922"/>
                <a:gd name="connsiteY4" fmla="*/ 1299961 h 25999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99922" h="2599922">
                  <a:moveTo>
                    <a:pt x="0" y="1299961"/>
                  </a:moveTo>
                  <a:cubicBezTo>
                    <a:pt x="0" y="582012"/>
                    <a:pt x="582012" y="0"/>
                    <a:pt x="1299961" y="0"/>
                  </a:cubicBezTo>
                  <a:cubicBezTo>
                    <a:pt x="2017910" y="0"/>
                    <a:pt x="2599922" y="582012"/>
                    <a:pt x="2599922" y="1299961"/>
                  </a:cubicBezTo>
                  <a:cubicBezTo>
                    <a:pt x="2599922" y="2017910"/>
                    <a:pt x="2017910" y="2599922"/>
                    <a:pt x="1299961" y="2599922"/>
                  </a:cubicBezTo>
                  <a:cubicBezTo>
                    <a:pt x="582012" y="2599922"/>
                    <a:pt x="0" y="2017910"/>
                    <a:pt x="0" y="1299961"/>
                  </a:cubicBezTo>
                  <a:close/>
                </a:path>
              </a:pathLst>
            </a:custGeom>
          </p:spPr>
          <p:style>
            <a:lnRef idx="2">
              <a:schemeClr val="accent2">
                <a:shade val="80000"/>
                <a:hueOff val="0"/>
                <a:satOff val="0"/>
                <a:lumOff val="0"/>
                <a:alphaOff val="0"/>
              </a:schemeClr>
            </a:lnRef>
            <a:fillRef idx="1">
              <a:schemeClr val="lt1">
                <a:alpha val="50000"/>
                <a:hueOff val="0"/>
                <a:satOff val="0"/>
                <a:lumOff val="0"/>
                <a:alphaOff val="0"/>
              </a:schemeClr>
            </a:fillRef>
            <a:effectRef idx="0">
              <a:schemeClr val="lt1">
                <a:alpha val="50000"/>
                <a:hueOff val="0"/>
                <a:satOff val="0"/>
                <a:lumOff val="0"/>
                <a:alphaOff val="0"/>
              </a:schemeClr>
            </a:effectRef>
            <a:fontRef idx="minor">
              <a:schemeClr val="tx1"/>
            </a:fontRef>
          </p:style>
          <p:txBody>
            <a:bodyPr spcFirstLastPara="0" vert="horz" wrap="square" lIns="404880" tIns="404880" rIns="404880" bIns="404880" numCol="1" spcCol="1270" anchor="ctr" anchorCtr="0">
              <a:noAutofit/>
            </a:bodyPr>
            <a:lstStyle/>
            <a:p>
              <a:pPr algn="ctr" defTabSz="844550">
                <a:lnSpc>
                  <a:spcPct val="90000"/>
                </a:lnSpc>
                <a:spcBef>
                  <a:spcPct val="0"/>
                </a:spcBef>
                <a:spcAft>
                  <a:spcPct val="35000"/>
                </a:spcAft>
              </a:pPr>
              <a:r>
                <a:rPr lang="en-US" sz="1900" dirty="0">
                  <a:latin typeface="Gill Sans MT" panose="020B0502020104020203" pitchFamily="34" charset="0"/>
                </a:rPr>
                <a:t>NSCA is a point in time assessment. The NSCA was </a:t>
              </a:r>
              <a:r>
                <a:rPr lang="en-US" sz="1900" b="1" dirty="0">
                  <a:solidFill>
                    <a:srgbClr val="0070C0"/>
                  </a:solidFill>
                  <a:latin typeface="Gill Sans MT" panose="020B0502020104020203" pitchFamily="34" charset="0"/>
                </a:rPr>
                <a:t>NOT</a:t>
              </a:r>
              <a:r>
                <a:rPr lang="en-US" sz="1900" b="1" dirty="0">
                  <a:solidFill>
                    <a:srgbClr val="C00000"/>
                  </a:solidFill>
                  <a:latin typeface="Gill Sans MT" panose="020B0502020104020203" pitchFamily="34" charset="0"/>
                </a:rPr>
                <a:t> </a:t>
              </a:r>
              <a:r>
                <a:rPr lang="en-US" sz="1900" dirty="0">
                  <a:latin typeface="Gill Sans MT" panose="020B0502020104020203" pitchFamily="34" charset="0"/>
                </a:rPr>
                <a:t>designed</a:t>
              </a:r>
              <a:r>
                <a:rPr lang="en-US" sz="1900" dirty="0"/>
                <a:t>:  </a:t>
              </a:r>
            </a:p>
          </p:txBody>
        </p:sp>
        <p:sp>
          <p:nvSpPr>
            <p:cNvPr id="23" name="Freeform 22"/>
            <p:cNvSpPr/>
            <p:nvPr/>
          </p:nvSpPr>
          <p:spPr>
            <a:xfrm>
              <a:off x="5884354" y="3227361"/>
              <a:ext cx="1637388" cy="1299961"/>
            </a:xfrm>
            <a:custGeom>
              <a:avLst/>
              <a:gdLst>
                <a:gd name="connsiteX0" fmla="*/ 0 w 1299961"/>
                <a:gd name="connsiteY0" fmla="*/ 649981 h 1299961"/>
                <a:gd name="connsiteX1" fmla="*/ 649981 w 1299961"/>
                <a:gd name="connsiteY1" fmla="*/ 0 h 1299961"/>
                <a:gd name="connsiteX2" fmla="*/ 1299962 w 1299961"/>
                <a:gd name="connsiteY2" fmla="*/ 649981 h 1299961"/>
                <a:gd name="connsiteX3" fmla="*/ 649981 w 1299961"/>
                <a:gd name="connsiteY3" fmla="*/ 1299962 h 1299961"/>
                <a:gd name="connsiteX4" fmla="*/ 0 w 1299961"/>
                <a:gd name="connsiteY4" fmla="*/ 649981 h 12999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99961" h="1299961">
                  <a:moveTo>
                    <a:pt x="0" y="649981"/>
                  </a:moveTo>
                  <a:cubicBezTo>
                    <a:pt x="0" y="291006"/>
                    <a:pt x="291006" y="0"/>
                    <a:pt x="649981" y="0"/>
                  </a:cubicBezTo>
                  <a:cubicBezTo>
                    <a:pt x="1008956" y="0"/>
                    <a:pt x="1299962" y="291006"/>
                    <a:pt x="1299962" y="649981"/>
                  </a:cubicBezTo>
                  <a:cubicBezTo>
                    <a:pt x="1299962" y="1008956"/>
                    <a:pt x="1008956" y="1299962"/>
                    <a:pt x="649981" y="1299962"/>
                  </a:cubicBezTo>
                  <a:cubicBezTo>
                    <a:pt x="291006" y="1299962"/>
                    <a:pt x="0" y="1008956"/>
                    <a:pt x="0" y="649981"/>
                  </a:cubicBezTo>
                  <a:close/>
                </a:path>
              </a:pathLst>
            </a:custGeom>
          </p:spPr>
          <p:style>
            <a:lnRef idx="2">
              <a:schemeClr val="accent2">
                <a:shade val="80000"/>
                <a:hueOff val="0"/>
                <a:satOff val="0"/>
                <a:lumOff val="0"/>
                <a:alphaOff val="0"/>
              </a:schemeClr>
            </a:lnRef>
            <a:fillRef idx="1">
              <a:schemeClr val="lt1">
                <a:alpha val="50000"/>
                <a:hueOff val="0"/>
                <a:satOff val="0"/>
                <a:lumOff val="0"/>
                <a:alphaOff val="0"/>
              </a:schemeClr>
            </a:fillRef>
            <a:effectRef idx="0">
              <a:schemeClr val="lt1">
                <a:alpha val="50000"/>
                <a:hueOff val="0"/>
                <a:satOff val="0"/>
                <a:lumOff val="0"/>
                <a:alphaOff val="0"/>
              </a:schemeClr>
            </a:effectRef>
            <a:fontRef idx="minor">
              <a:schemeClr val="tx1"/>
            </a:fontRef>
          </p:style>
          <p:txBody>
            <a:bodyPr spcFirstLastPara="0" vert="horz" wrap="square" lIns="203075" tIns="203075" rIns="203075" bIns="203075" numCol="1" spcCol="1270" anchor="ctr" anchorCtr="0">
              <a:noAutofit/>
            </a:bodyPr>
            <a:lstStyle/>
            <a:p>
              <a:pPr algn="ctr" defTabSz="444500">
                <a:lnSpc>
                  <a:spcPct val="90000"/>
                </a:lnSpc>
                <a:spcBef>
                  <a:spcPct val="0"/>
                </a:spcBef>
                <a:spcAft>
                  <a:spcPct val="35000"/>
                </a:spcAft>
              </a:pPr>
              <a:r>
                <a:rPr lang="en-US" sz="1400" dirty="0">
                  <a:latin typeface="Gill Sans MT" panose="020B0502020104020203" pitchFamily="34" charset="0"/>
                </a:rPr>
                <a:t>As an auditing activity</a:t>
              </a:r>
            </a:p>
          </p:txBody>
        </p:sp>
        <p:sp>
          <p:nvSpPr>
            <p:cNvPr id="25" name="Freeform 24"/>
            <p:cNvSpPr/>
            <p:nvPr/>
          </p:nvSpPr>
          <p:spPr>
            <a:xfrm>
              <a:off x="5352432" y="4336822"/>
              <a:ext cx="1637388" cy="1299961"/>
            </a:xfrm>
            <a:custGeom>
              <a:avLst/>
              <a:gdLst>
                <a:gd name="connsiteX0" fmla="*/ 0 w 1299961"/>
                <a:gd name="connsiteY0" fmla="*/ 649981 h 1299961"/>
                <a:gd name="connsiteX1" fmla="*/ 649981 w 1299961"/>
                <a:gd name="connsiteY1" fmla="*/ 0 h 1299961"/>
                <a:gd name="connsiteX2" fmla="*/ 1299962 w 1299961"/>
                <a:gd name="connsiteY2" fmla="*/ 649981 h 1299961"/>
                <a:gd name="connsiteX3" fmla="*/ 649981 w 1299961"/>
                <a:gd name="connsiteY3" fmla="*/ 1299962 h 1299961"/>
                <a:gd name="connsiteX4" fmla="*/ 0 w 1299961"/>
                <a:gd name="connsiteY4" fmla="*/ 649981 h 12999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99961" h="1299961">
                  <a:moveTo>
                    <a:pt x="0" y="649981"/>
                  </a:moveTo>
                  <a:cubicBezTo>
                    <a:pt x="0" y="291006"/>
                    <a:pt x="291006" y="0"/>
                    <a:pt x="649981" y="0"/>
                  </a:cubicBezTo>
                  <a:cubicBezTo>
                    <a:pt x="1008956" y="0"/>
                    <a:pt x="1299962" y="291006"/>
                    <a:pt x="1299962" y="649981"/>
                  </a:cubicBezTo>
                  <a:cubicBezTo>
                    <a:pt x="1299962" y="1008956"/>
                    <a:pt x="1008956" y="1299962"/>
                    <a:pt x="649981" y="1299962"/>
                  </a:cubicBezTo>
                  <a:cubicBezTo>
                    <a:pt x="291006" y="1299962"/>
                    <a:pt x="0" y="1008956"/>
                    <a:pt x="0" y="649981"/>
                  </a:cubicBezTo>
                  <a:close/>
                </a:path>
              </a:pathLst>
            </a:custGeom>
          </p:spPr>
          <p:style>
            <a:lnRef idx="2">
              <a:schemeClr val="accent2">
                <a:shade val="80000"/>
                <a:hueOff val="0"/>
                <a:satOff val="0"/>
                <a:lumOff val="0"/>
                <a:alphaOff val="0"/>
              </a:schemeClr>
            </a:lnRef>
            <a:fillRef idx="1">
              <a:schemeClr val="lt1">
                <a:alpha val="50000"/>
                <a:hueOff val="0"/>
                <a:satOff val="0"/>
                <a:lumOff val="0"/>
                <a:alphaOff val="0"/>
              </a:schemeClr>
            </a:fillRef>
            <a:effectRef idx="0">
              <a:schemeClr val="lt1">
                <a:alpha val="50000"/>
                <a:hueOff val="0"/>
                <a:satOff val="0"/>
                <a:lumOff val="0"/>
                <a:alphaOff val="0"/>
              </a:schemeClr>
            </a:effectRef>
            <a:fontRef idx="minor">
              <a:schemeClr val="tx1"/>
            </a:fontRef>
          </p:style>
          <p:txBody>
            <a:bodyPr spcFirstLastPara="0" vert="horz" wrap="square" lIns="203075" tIns="203075" rIns="203075" bIns="203075" numCol="1" spcCol="1270" anchor="ctr" anchorCtr="0">
              <a:noAutofit/>
            </a:bodyPr>
            <a:lstStyle/>
            <a:p>
              <a:pPr algn="ctr" defTabSz="444500">
                <a:lnSpc>
                  <a:spcPct val="90000"/>
                </a:lnSpc>
                <a:spcBef>
                  <a:spcPct val="0"/>
                </a:spcBef>
                <a:spcAft>
                  <a:spcPct val="35000"/>
                </a:spcAft>
              </a:pPr>
              <a:r>
                <a:rPr lang="en-US" sz="1400" dirty="0">
                  <a:latin typeface="Gill Sans MT" panose="020B0502020104020203" pitchFamily="34" charset="0"/>
                </a:rPr>
                <a:t>For detailed ROI calculations. </a:t>
              </a:r>
            </a:p>
          </p:txBody>
        </p:sp>
        <p:sp>
          <p:nvSpPr>
            <p:cNvPr id="26" name="Freeform 25"/>
            <p:cNvSpPr/>
            <p:nvPr/>
          </p:nvSpPr>
          <p:spPr>
            <a:xfrm>
              <a:off x="4413888" y="5130049"/>
              <a:ext cx="1637388" cy="1299961"/>
            </a:xfrm>
            <a:custGeom>
              <a:avLst/>
              <a:gdLst>
                <a:gd name="connsiteX0" fmla="*/ 0 w 1299961"/>
                <a:gd name="connsiteY0" fmla="*/ 649981 h 1299961"/>
                <a:gd name="connsiteX1" fmla="*/ 649981 w 1299961"/>
                <a:gd name="connsiteY1" fmla="*/ 0 h 1299961"/>
                <a:gd name="connsiteX2" fmla="*/ 1299962 w 1299961"/>
                <a:gd name="connsiteY2" fmla="*/ 649981 h 1299961"/>
                <a:gd name="connsiteX3" fmla="*/ 649981 w 1299961"/>
                <a:gd name="connsiteY3" fmla="*/ 1299962 h 1299961"/>
                <a:gd name="connsiteX4" fmla="*/ 0 w 1299961"/>
                <a:gd name="connsiteY4" fmla="*/ 649981 h 12999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99961" h="1299961">
                  <a:moveTo>
                    <a:pt x="0" y="649981"/>
                  </a:moveTo>
                  <a:cubicBezTo>
                    <a:pt x="0" y="291006"/>
                    <a:pt x="291006" y="0"/>
                    <a:pt x="649981" y="0"/>
                  </a:cubicBezTo>
                  <a:cubicBezTo>
                    <a:pt x="1008956" y="0"/>
                    <a:pt x="1299962" y="291006"/>
                    <a:pt x="1299962" y="649981"/>
                  </a:cubicBezTo>
                  <a:cubicBezTo>
                    <a:pt x="1299962" y="1008956"/>
                    <a:pt x="1008956" y="1299962"/>
                    <a:pt x="649981" y="1299962"/>
                  </a:cubicBezTo>
                  <a:cubicBezTo>
                    <a:pt x="291006" y="1299962"/>
                    <a:pt x="0" y="1008956"/>
                    <a:pt x="0" y="649981"/>
                  </a:cubicBezTo>
                  <a:close/>
                </a:path>
              </a:pathLst>
            </a:custGeom>
          </p:spPr>
          <p:style>
            <a:lnRef idx="2">
              <a:schemeClr val="accent2">
                <a:shade val="80000"/>
                <a:hueOff val="0"/>
                <a:satOff val="0"/>
                <a:lumOff val="0"/>
                <a:alphaOff val="0"/>
              </a:schemeClr>
            </a:lnRef>
            <a:fillRef idx="1">
              <a:schemeClr val="lt1">
                <a:alpha val="50000"/>
                <a:hueOff val="0"/>
                <a:satOff val="0"/>
                <a:lumOff val="0"/>
                <a:alphaOff val="0"/>
              </a:schemeClr>
            </a:fillRef>
            <a:effectRef idx="0">
              <a:schemeClr val="lt1">
                <a:alpha val="50000"/>
                <a:hueOff val="0"/>
                <a:satOff val="0"/>
                <a:lumOff val="0"/>
                <a:alphaOff val="0"/>
              </a:schemeClr>
            </a:effectRef>
            <a:fontRef idx="minor">
              <a:schemeClr val="tx1"/>
            </a:fontRef>
          </p:style>
          <p:txBody>
            <a:bodyPr spcFirstLastPara="0" vert="horz" wrap="square" lIns="203075" tIns="203075" rIns="203075" bIns="203075" numCol="1" spcCol="1270" anchor="ctr" anchorCtr="0">
              <a:noAutofit/>
            </a:bodyPr>
            <a:lstStyle/>
            <a:p>
              <a:pPr algn="ctr" defTabSz="444500">
                <a:lnSpc>
                  <a:spcPct val="90000"/>
                </a:lnSpc>
                <a:spcBef>
                  <a:spcPct val="0"/>
                </a:spcBef>
                <a:spcAft>
                  <a:spcPct val="35000"/>
                </a:spcAft>
              </a:pPr>
              <a:r>
                <a:rPr lang="en-US" sz="1400" dirty="0">
                  <a:latin typeface="Gill Sans MT" panose="020B0502020104020203" pitchFamily="34" charset="0"/>
                </a:rPr>
                <a:t>As a method for identifying fraudulent behaviors</a:t>
              </a:r>
            </a:p>
          </p:txBody>
        </p:sp>
        <p:sp>
          <p:nvSpPr>
            <p:cNvPr id="27" name="Freeform 26"/>
            <p:cNvSpPr/>
            <p:nvPr/>
          </p:nvSpPr>
          <p:spPr>
            <a:xfrm>
              <a:off x="3079853" y="5060722"/>
              <a:ext cx="1637388" cy="1299961"/>
            </a:xfrm>
            <a:custGeom>
              <a:avLst/>
              <a:gdLst>
                <a:gd name="connsiteX0" fmla="*/ 0 w 1299961"/>
                <a:gd name="connsiteY0" fmla="*/ 649981 h 1299961"/>
                <a:gd name="connsiteX1" fmla="*/ 649981 w 1299961"/>
                <a:gd name="connsiteY1" fmla="*/ 0 h 1299961"/>
                <a:gd name="connsiteX2" fmla="*/ 1299962 w 1299961"/>
                <a:gd name="connsiteY2" fmla="*/ 649981 h 1299961"/>
                <a:gd name="connsiteX3" fmla="*/ 649981 w 1299961"/>
                <a:gd name="connsiteY3" fmla="*/ 1299962 h 1299961"/>
                <a:gd name="connsiteX4" fmla="*/ 0 w 1299961"/>
                <a:gd name="connsiteY4" fmla="*/ 649981 h 12999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99961" h="1299961">
                  <a:moveTo>
                    <a:pt x="0" y="649981"/>
                  </a:moveTo>
                  <a:cubicBezTo>
                    <a:pt x="0" y="291006"/>
                    <a:pt x="291006" y="0"/>
                    <a:pt x="649981" y="0"/>
                  </a:cubicBezTo>
                  <a:cubicBezTo>
                    <a:pt x="1008956" y="0"/>
                    <a:pt x="1299962" y="291006"/>
                    <a:pt x="1299962" y="649981"/>
                  </a:cubicBezTo>
                  <a:cubicBezTo>
                    <a:pt x="1299962" y="1008956"/>
                    <a:pt x="1008956" y="1299962"/>
                    <a:pt x="649981" y="1299962"/>
                  </a:cubicBezTo>
                  <a:cubicBezTo>
                    <a:pt x="291006" y="1299962"/>
                    <a:pt x="0" y="1008956"/>
                    <a:pt x="0" y="649981"/>
                  </a:cubicBezTo>
                  <a:close/>
                </a:path>
              </a:pathLst>
            </a:custGeom>
          </p:spPr>
          <p:style>
            <a:lnRef idx="2">
              <a:schemeClr val="accent2">
                <a:shade val="80000"/>
                <a:hueOff val="0"/>
                <a:satOff val="0"/>
                <a:lumOff val="0"/>
                <a:alphaOff val="0"/>
              </a:schemeClr>
            </a:lnRef>
            <a:fillRef idx="1">
              <a:schemeClr val="lt1">
                <a:alpha val="50000"/>
                <a:hueOff val="0"/>
                <a:satOff val="0"/>
                <a:lumOff val="0"/>
                <a:alphaOff val="0"/>
              </a:schemeClr>
            </a:fillRef>
            <a:effectRef idx="0">
              <a:schemeClr val="lt1">
                <a:alpha val="50000"/>
                <a:hueOff val="0"/>
                <a:satOff val="0"/>
                <a:lumOff val="0"/>
                <a:alphaOff val="0"/>
              </a:schemeClr>
            </a:effectRef>
            <a:fontRef idx="minor">
              <a:schemeClr val="tx1"/>
            </a:fontRef>
          </p:style>
          <p:txBody>
            <a:bodyPr spcFirstLastPara="0" vert="horz" wrap="square" lIns="203075" tIns="203075" rIns="203075" bIns="203075" numCol="1" spcCol="1270" anchor="ctr" anchorCtr="0">
              <a:noAutofit/>
            </a:bodyPr>
            <a:lstStyle/>
            <a:p>
              <a:pPr algn="ctr" defTabSz="444500">
                <a:lnSpc>
                  <a:spcPct val="90000"/>
                </a:lnSpc>
                <a:spcBef>
                  <a:spcPct val="0"/>
                </a:spcBef>
                <a:spcAft>
                  <a:spcPct val="35000"/>
                </a:spcAft>
              </a:pPr>
              <a:r>
                <a:rPr lang="en-US" sz="1400" dirty="0">
                  <a:latin typeface="Gill Sans MT" panose="020B0502020104020203" pitchFamily="34" charset="0"/>
                </a:rPr>
                <a:t>As a performance tool to evaluate specific sites or individuals</a:t>
              </a:r>
            </a:p>
          </p:txBody>
        </p:sp>
        <p:sp>
          <p:nvSpPr>
            <p:cNvPr id="28" name="Freeform 27"/>
            <p:cNvSpPr/>
            <p:nvPr/>
          </p:nvSpPr>
          <p:spPr>
            <a:xfrm>
              <a:off x="2220670" y="4334364"/>
              <a:ext cx="1637388" cy="1299961"/>
            </a:xfrm>
            <a:custGeom>
              <a:avLst/>
              <a:gdLst>
                <a:gd name="connsiteX0" fmla="*/ 0 w 1299961"/>
                <a:gd name="connsiteY0" fmla="*/ 649981 h 1299961"/>
                <a:gd name="connsiteX1" fmla="*/ 649981 w 1299961"/>
                <a:gd name="connsiteY1" fmla="*/ 0 h 1299961"/>
                <a:gd name="connsiteX2" fmla="*/ 1299962 w 1299961"/>
                <a:gd name="connsiteY2" fmla="*/ 649981 h 1299961"/>
                <a:gd name="connsiteX3" fmla="*/ 649981 w 1299961"/>
                <a:gd name="connsiteY3" fmla="*/ 1299962 h 1299961"/>
                <a:gd name="connsiteX4" fmla="*/ 0 w 1299961"/>
                <a:gd name="connsiteY4" fmla="*/ 649981 h 12999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99961" h="1299961">
                  <a:moveTo>
                    <a:pt x="0" y="649981"/>
                  </a:moveTo>
                  <a:cubicBezTo>
                    <a:pt x="0" y="291006"/>
                    <a:pt x="291006" y="0"/>
                    <a:pt x="649981" y="0"/>
                  </a:cubicBezTo>
                  <a:cubicBezTo>
                    <a:pt x="1008956" y="0"/>
                    <a:pt x="1299962" y="291006"/>
                    <a:pt x="1299962" y="649981"/>
                  </a:cubicBezTo>
                  <a:cubicBezTo>
                    <a:pt x="1299962" y="1008956"/>
                    <a:pt x="1008956" y="1299962"/>
                    <a:pt x="649981" y="1299962"/>
                  </a:cubicBezTo>
                  <a:cubicBezTo>
                    <a:pt x="291006" y="1299962"/>
                    <a:pt x="0" y="1008956"/>
                    <a:pt x="0" y="649981"/>
                  </a:cubicBezTo>
                  <a:close/>
                </a:path>
              </a:pathLst>
            </a:custGeom>
          </p:spPr>
          <p:style>
            <a:lnRef idx="2">
              <a:schemeClr val="accent2">
                <a:shade val="80000"/>
                <a:hueOff val="0"/>
                <a:satOff val="0"/>
                <a:lumOff val="0"/>
                <a:alphaOff val="0"/>
              </a:schemeClr>
            </a:lnRef>
            <a:fillRef idx="1">
              <a:schemeClr val="lt1">
                <a:alpha val="50000"/>
                <a:hueOff val="0"/>
                <a:satOff val="0"/>
                <a:lumOff val="0"/>
                <a:alphaOff val="0"/>
              </a:schemeClr>
            </a:fillRef>
            <a:effectRef idx="0">
              <a:schemeClr val="lt1">
                <a:alpha val="50000"/>
                <a:hueOff val="0"/>
                <a:satOff val="0"/>
                <a:lumOff val="0"/>
                <a:alphaOff val="0"/>
              </a:schemeClr>
            </a:effectRef>
            <a:fontRef idx="minor">
              <a:schemeClr val="tx1"/>
            </a:fontRef>
          </p:style>
          <p:txBody>
            <a:bodyPr spcFirstLastPara="0" vert="horz" wrap="square" lIns="203075" tIns="203075" rIns="203075" bIns="203075" numCol="1" spcCol="1270" anchor="ctr" anchorCtr="0">
              <a:noAutofit/>
            </a:bodyPr>
            <a:lstStyle/>
            <a:p>
              <a:pPr algn="ctr" defTabSz="444500">
                <a:lnSpc>
                  <a:spcPct val="90000"/>
                </a:lnSpc>
                <a:spcBef>
                  <a:spcPct val="0"/>
                </a:spcBef>
                <a:spcAft>
                  <a:spcPct val="35000"/>
                </a:spcAft>
              </a:pPr>
              <a:r>
                <a:rPr lang="en-US" sz="1400" dirty="0">
                  <a:latin typeface="Gill Sans MT" panose="020B0502020104020203" pitchFamily="34" charset="0"/>
                </a:rPr>
                <a:t>To provide longitudinal insights*</a:t>
              </a:r>
            </a:p>
          </p:txBody>
        </p:sp>
        <p:sp>
          <p:nvSpPr>
            <p:cNvPr id="29" name="Freeform 28"/>
            <p:cNvSpPr/>
            <p:nvPr/>
          </p:nvSpPr>
          <p:spPr>
            <a:xfrm>
              <a:off x="1951319" y="3204665"/>
              <a:ext cx="1637388" cy="1299961"/>
            </a:xfrm>
            <a:custGeom>
              <a:avLst/>
              <a:gdLst>
                <a:gd name="connsiteX0" fmla="*/ 0 w 1299961"/>
                <a:gd name="connsiteY0" fmla="*/ 649981 h 1299961"/>
                <a:gd name="connsiteX1" fmla="*/ 649981 w 1299961"/>
                <a:gd name="connsiteY1" fmla="*/ 0 h 1299961"/>
                <a:gd name="connsiteX2" fmla="*/ 1299962 w 1299961"/>
                <a:gd name="connsiteY2" fmla="*/ 649981 h 1299961"/>
                <a:gd name="connsiteX3" fmla="*/ 649981 w 1299961"/>
                <a:gd name="connsiteY3" fmla="*/ 1299962 h 1299961"/>
                <a:gd name="connsiteX4" fmla="*/ 0 w 1299961"/>
                <a:gd name="connsiteY4" fmla="*/ 649981 h 12999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99961" h="1299961">
                  <a:moveTo>
                    <a:pt x="0" y="649981"/>
                  </a:moveTo>
                  <a:cubicBezTo>
                    <a:pt x="0" y="291006"/>
                    <a:pt x="291006" y="0"/>
                    <a:pt x="649981" y="0"/>
                  </a:cubicBezTo>
                  <a:cubicBezTo>
                    <a:pt x="1008956" y="0"/>
                    <a:pt x="1299962" y="291006"/>
                    <a:pt x="1299962" y="649981"/>
                  </a:cubicBezTo>
                  <a:cubicBezTo>
                    <a:pt x="1299962" y="1008956"/>
                    <a:pt x="1008956" y="1299962"/>
                    <a:pt x="649981" y="1299962"/>
                  </a:cubicBezTo>
                  <a:cubicBezTo>
                    <a:pt x="291006" y="1299962"/>
                    <a:pt x="0" y="1008956"/>
                    <a:pt x="0" y="649981"/>
                  </a:cubicBezTo>
                  <a:close/>
                </a:path>
              </a:pathLst>
            </a:custGeom>
          </p:spPr>
          <p:style>
            <a:lnRef idx="2">
              <a:schemeClr val="accent2">
                <a:shade val="80000"/>
                <a:hueOff val="0"/>
                <a:satOff val="0"/>
                <a:lumOff val="0"/>
                <a:alphaOff val="0"/>
              </a:schemeClr>
            </a:lnRef>
            <a:fillRef idx="1">
              <a:schemeClr val="lt1">
                <a:alpha val="50000"/>
                <a:hueOff val="0"/>
                <a:satOff val="0"/>
                <a:lumOff val="0"/>
                <a:alphaOff val="0"/>
              </a:schemeClr>
            </a:fillRef>
            <a:effectRef idx="0">
              <a:schemeClr val="lt1">
                <a:alpha val="50000"/>
                <a:hueOff val="0"/>
                <a:satOff val="0"/>
                <a:lumOff val="0"/>
                <a:alphaOff val="0"/>
              </a:schemeClr>
            </a:effectRef>
            <a:fontRef idx="minor">
              <a:schemeClr val="tx1"/>
            </a:fontRef>
          </p:style>
          <p:txBody>
            <a:bodyPr spcFirstLastPara="0" vert="horz" wrap="square" lIns="203075" tIns="203075" rIns="203075" bIns="203075" numCol="1" spcCol="1270" anchor="ctr" anchorCtr="0">
              <a:noAutofit/>
            </a:bodyPr>
            <a:lstStyle/>
            <a:p>
              <a:pPr algn="ctr" defTabSz="444500">
                <a:lnSpc>
                  <a:spcPct val="90000"/>
                </a:lnSpc>
                <a:spcBef>
                  <a:spcPct val="0"/>
                </a:spcBef>
                <a:spcAft>
                  <a:spcPct val="35000"/>
                </a:spcAft>
              </a:pPr>
              <a:r>
                <a:rPr lang="en-US" sz="1400" dirty="0">
                  <a:latin typeface="Gill Sans MT" panose="020B0502020104020203" pitchFamily="34" charset="0"/>
                </a:rPr>
                <a:t>To provide information on causality of observations </a:t>
              </a:r>
            </a:p>
          </p:txBody>
        </p:sp>
      </p:grpSp>
      <p:sp>
        <p:nvSpPr>
          <p:cNvPr id="13" name="Rectangle 12"/>
          <p:cNvSpPr/>
          <p:nvPr/>
        </p:nvSpPr>
        <p:spPr>
          <a:xfrm>
            <a:off x="3484793" y="144308"/>
            <a:ext cx="4875597" cy="646331"/>
          </a:xfrm>
          <a:prstGeom prst="rect">
            <a:avLst/>
          </a:prstGeom>
        </p:spPr>
        <p:txBody>
          <a:bodyPr wrap="square">
            <a:spAutoFit/>
          </a:bodyPr>
          <a:lstStyle/>
          <a:p>
            <a:pPr algn="ctr"/>
            <a:r>
              <a:rPr lang="en-US" sz="3600" b="1" dirty="0">
                <a:solidFill>
                  <a:srgbClr val="C00000"/>
                </a:solidFill>
                <a:latin typeface="Gill Sans MT" panose="020B0502020104020203" pitchFamily="34" charset="0"/>
                <a:ea typeface="Arial" charset="0"/>
                <a:cs typeface="Arial" charset="0"/>
              </a:rPr>
              <a:t>What NSCA is </a:t>
            </a:r>
            <a:r>
              <a:rPr lang="en-US" sz="3600" b="1" dirty="0" smtClean="0">
                <a:solidFill>
                  <a:srgbClr val="C00000"/>
                </a:solidFill>
                <a:latin typeface="Gill Sans MT" panose="020B0502020104020203" pitchFamily="34" charset="0"/>
                <a:ea typeface="Arial" charset="0"/>
                <a:cs typeface="Arial" charset="0"/>
              </a:rPr>
              <a:t>Not</a:t>
            </a:r>
            <a:endParaRPr lang="en-US" sz="3600" dirty="0">
              <a:solidFill>
                <a:srgbClr val="C00000"/>
              </a:solidFill>
              <a:latin typeface="Gill Sans MT" panose="020B0502020104020203" pitchFamily="34" charset="0"/>
              <a:ea typeface="Arial" charset="0"/>
              <a:cs typeface="Arial" charset="0"/>
            </a:endParaRPr>
          </a:p>
        </p:txBody>
      </p:sp>
      <p:sp>
        <p:nvSpPr>
          <p:cNvPr id="4" name="Rectangular Callout 3"/>
          <p:cNvSpPr/>
          <p:nvPr/>
        </p:nvSpPr>
        <p:spPr bwMode="auto">
          <a:xfrm>
            <a:off x="1762125" y="4381686"/>
            <a:ext cx="955424" cy="667129"/>
          </a:xfrm>
          <a:prstGeom prst="wedgeRectCallout">
            <a:avLst>
              <a:gd name="adj1" fmla="val 90824"/>
              <a:gd name="adj2" fmla="val -44476"/>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r>
              <a:rPr lang="en-US" sz="1400" dirty="0">
                <a:solidFill>
                  <a:schemeClr val="bg1"/>
                </a:solidFill>
                <a:latin typeface="Gill Sans MT" panose="020B0502020104020203" pitchFamily="34" charset="0"/>
              </a:rPr>
              <a:t>Cohort </a:t>
            </a:r>
          </a:p>
          <a:p>
            <a:pPr eaLnBrk="0" fontAlgn="base" hangingPunct="0">
              <a:spcBef>
                <a:spcPct val="0"/>
              </a:spcBef>
              <a:spcAft>
                <a:spcPct val="0"/>
              </a:spcAft>
            </a:pPr>
            <a:r>
              <a:rPr lang="en-US" sz="1400" dirty="0">
                <a:solidFill>
                  <a:schemeClr val="bg1"/>
                </a:solidFill>
                <a:latin typeface="Gill Sans MT" panose="020B0502020104020203" pitchFamily="34" charset="0"/>
              </a:rPr>
              <a:t>study</a:t>
            </a:r>
          </a:p>
        </p:txBody>
      </p:sp>
      <p:sp>
        <p:nvSpPr>
          <p:cNvPr id="15" name="Rectangular Callout 14"/>
          <p:cNvSpPr/>
          <p:nvPr/>
        </p:nvSpPr>
        <p:spPr bwMode="auto">
          <a:xfrm>
            <a:off x="1407078" y="3226003"/>
            <a:ext cx="1022099" cy="649980"/>
          </a:xfrm>
          <a:prstGeom prst="wedgeRectCallout">
            <a:avLst>
              <a:gd name="adj1" fmla="val 94812"/>
              <a:gd name="adj2" fmla="val 20003"/>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r>
              <a:rPr lang="en-US" sz="1400" dirty="0">
                <a:solidFill>
                  <a:schemeClr val="bg1"/>
                </a:solidFill>
                <a:latin typeface="Gill Sans MT" panose="020B0502020104020203" pitchFamily="34" charset="0"/>
              </a:rPr>
              <a:t>Impact Evaluation</a:t>
            </a:r>
          </a:p>
        </p:txBody>
      </p:sp>
      <p:sp>
        <p:nvSpPr>
          <p:cNvPr id="16" name="Rectangular Callout 15"/>
          <p:cNvSpPr/>
          <p:nvPr/>
        </p:nvSpPr>
        <p:spPr bwMode="auto">
          <a:xfrm>
            <a:off x="2644121" y="5637674"/>
            <a:ext cx="1022099" cy="649980"/>
          </a:xfrm>
          <a:prstGeom prst="wedgeRectCallout">
            <a:avLst>
              <a:gd name="adj1" fmla="val 91084"/>
              <a:gd name="adj2" fmla="val -54734"/>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r>
              <a:rPr lang="en-US" sz="1400" dirty="0">
                <a:solidFill>
                  <a:schemeClr val="bg1"/>
                </a:solidFill>
                <a:latin typeface="Gill Sans MT" panose="020B0502020104020203" pitchFamily="34" charset="0"/>
              </a:rPr>
              <a:t>Annual Review</a:t>
            </a:r>
          </a:p>
        </p:txBody>
      </p:sp>
      <p:sp>
        <p:nvSpPr>
          <p:cNvPr id="17" name="Rectangular Callout 16"/>
          <p:cNvSpPr/>
          <p:nvPr/>
        </p:nvSpPr>
        <p:spPr bwMode="auto">
          <a:xfrm>
            <a:off x="8398418" y="5509527"/>
            <a:ext cx="1022099" cy="649980"/>
          </a:xfrm>
          <a:prstGeom prst="wedgeRectCallout">
            <a:avLst>
              <a:gd name="adj1" fmla="val -147484"/>
              <a:gd name="adj2" fmla="val -38614"/>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r>
              <a:rPr lang="en-US" sz="1400" dirty="0">
                <a:solidFill>
                  <a:schemeClr val="bg1"/>
                </a:solidFill>
                <a:latin typeface="Gill Sans MT" panose="020B0502020104020203" pitchFamily="34" charset="0"/>
              </a:rPr>
              <a:t>MAR or SLICE</a:t>
            </a:r>
          </a:p>
        </p:txBody>
      </p:sp>
      <p:sp>
        <p:nvSpPr>
          <p:cNvPr id="20" name="Rectangular Callout 19"/>
          <p:cNvSpPr/>
          <p:nvPr/>
        </p:nvSpPr>
        <p:spPr bwMode="auto">
          <a:xfrm>
            <a:off x="9162337" y="4398835"/>
            <a:ext cx="1022099" cy="649980"/>
          </a:xfrm>
          <a:prstGeom prst="wedgeRectCallout">
            <a:avLst>
              <a:gd name="adj1" fmla="val -130710"/>
              <a:gd name="adj2" fmla="val 37588"/>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r>
              <a:rPr lang="en-US" sz="1400" dirty="0">
                <a:solidFill>
                  <a:schemeClr val="bg1"/>
                </a:solidFill>
                <a:latin typeface="Arial" panose="020B0604020202020204" pitchFamily="34" charset="0"/>
              </a:rPr>
              <a:t>Annual Review</a:t>
            </a:r>
          </a:p>
        </p:txBody>
      </p:sp>
      <p:sp>
        <p:nvSpPr>
          <p:cNvPr id="21" name="Rectangular Callout 20"/>
          <p:cNvSpPr/>
          <p:nvPr/>
        </p:nvSpPr>
        <p:spPr bwMode="auto">
          <a:xfrm>
            <a:off x="9563618" y="3531940"/>
            <a:ext cx="1022099" cy="649980"/>
          </a:xfrm>
          <a:prstGeom prst="wedgeRectCallout">
            <a:avLst>
              <a:gd name="adj1" fmla="val -93433"/>
              <a:gd name="adj2" fmla="val -98697"/>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r>
              <a:rPr lang="en-US" sz="1400" dirty="0">
                <a:solidFill>
                  <a:schemeClr val="bg1"/>
                </a:solidFill>
                <a:latin typeface="Gill Sans MT" panose="020B0502020104020203" pitchFamily="34" charset="0"/>
              </a:rPr>
              <a:t>Costing or Audit</a:t>
            </a:r>
          </a:p>
        </p:txBody>
      </p:sp>
      <p:sp>
        <p:nvSpPr>
          <p:cNvPr id="3" name="Slide Number Placeholder 2"/>
          <p:cNvSpPr>
            <a:spLocks noGrp="1"/>
          </p:cNvSpPr>
          <p:nvPr>
            <p:ph type="sldNum" sz="quarter" idx="12"/>
          </p:nvPr>
        </p:nvSpPr>
        <p:spPr/>
        <p:txBody>
          <a:bodyPr/>
          <a:lstStyle/>
          <a:p>
            <a:fld id="{B9F1CF4F-F94A-4E72-8A7A-1D90E0D98BB3}" type="slidenum">
              <a:rPr lang="en-US" altLang="en-US" smtClean="0"/>
              <a:pPr/>
              <a:t>10</a:t>
            </a:fld>
            <a:endParaRPr lang="en-US" altLang="en-US" dirty="0"/>
          </a:p>
        </p:txBody>
      </p:sp>
      <p:sp>
        <p:nvSpPr>
          <p:cNvPr id="5" name="TextBox 4">
            <a:extLst>
              <a:ext uri="{FF2B5EF4-FFF2-40B4-BE49-F238E27FC236}">
                <a16:creationId xmlns:a16="http://schemas.microsoft.com/office/drawing/2014/main" xmlns="" id="{0FF9AE39-152B-4FF8-8630-F245E9DDFCBA}"/>
              </a:ext>
            </a:extLst>
          </p:cNvPr>
          <p:cNvSpPr txBox="1"/>
          <p:nvPr/>
        </p:nvSpPr>
        <p:spPr>
          <a:xfrm>
            <a:off x="2194117" y="6593337"/>
            <a:ext cx="9349313" cy="276999"/>
          </a:xfrm>
          <a:prstGeom prst="rect">
            <a:avLst/>
          </a:prstGeom>
          <a:noFill/>
        </p:spPr>
        <p:txBody>
          <a:bodyPr wrap="square" rtlCol="0">
            <a:spAutoFit/>
          </a:bodyPr>
          <a:lstStyle/>
          <a:p>
            <a:r>
              <a:rPr lang="en-US" sz="1200" dirty="0"/>
              <a:t>*While a single NSCA cannot provide longitudinal insights, multiple periodic NSCAs </a:t>
            </a:r>
            <a:r>
              <a:rPr lang="en-US" sz="1200"/>
              <a:t>could potentially </a:t>
            </a:r>
            <a:r>
              <a:rPr lang="en-US" sz="1200" dirty="0"/>
              <a:t>serve that purpose.</a:t>
            </a:r>
          </a:p>
        </p:txBody>
      </p:sp>
    </p:spTree>
    <p:extLst>
      <p:ext uri="{BB962C8B-B14F-4D97-AF65-F5344CB8AC3E}">
        <p14:creationId xmlns:p14="http://schemas.microsoft.com/office/powerpoint/2010/main" val="405139378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947651"/>
            <a:ext cx="10392295" cy="5968537"/>
          </a:xfrm>
        </p:spPr>
        <p:txBody>
          <a:bodyPr>
            <a:normAutofit fontScale="92500" lnSpcReduction="10000"/>
          </a:bodyPr>
          <a:lstStyle/>
          <a:p>
            <a:pPr>
              <a:buFont typeface="Wingdings" panose="05000000000000000000" pitchFamily="2" charset="2"/>
              <a:buChar char="ü"/>
            </a:pPr>
            <a:r>
              <a:rPr lang="en-US" dirty="0">
                <a:latin typeface="Gill Sans MT" panose="020B0502020104020203" pitchFamily="34" charset="0"/>
              </a:rPr>
              <a:t>NSCA can describe performance (in terms of KPIs) and the capability maturity of a supply chain; however, </a:t>
            </a:r>
            <a:r>
              <a:rPr lang="en-US" dirty="0">
                <a:solidFill>
                  <a:srgbClr val="C00000"/>
                </a:solidFill>
                <a:latin typeface="Gill Sans MT" panose="020B0502020104020203" pitchFamily="34" charset="0"/>
              </a:rPr>
              <a:t>it cannot necessarily derive the reasons for good/poor performance.</a:t>
            </a:r>
          </a:p>
          <a:p>
            <a:pPr>
              <a:buFont typeface="Wingdings" panose="05000000000000000000" pitchFamily="2" charset="2"/>
              <a:buChar char="ü"/>
            </a:pPr>
            <a:endParaRPr lang="en-US" dirty="0">
              <a:solidFill>
                <a:srgbClr val="FF0000"/>
              </a:solidFill>
              <a:latin typeface="Gill Sans MT" panose="020B0502020104020203" pitchFamily="34" charset="0"/>
            </a:endParaRPr>
          </a:p>
          <a:p>
            <a:pPr lvl="1">
              <a:buFont typeface="Arial" panose="020B0604020202020204" pitchFamily="34" charset="0"/>
              <a:buChar char="•"/>
            </a:pPr>
            <a:r>
              <a:rPr lang="en-US" sz="2800" dirty="0">
                <a:latin typeface="Gill Sans MT" panose="020B0502020104020203" pitchFamily="34" charset="0"/>
              </a:rPr>
              <a:t>Depending on the sample size, detailed analysis can show correlation, but not causation. </a:t>
            </a:r>
          </a:p>
          <a:p>
            <a:pPr lvl="1">
              <a:buFont typeface="Arial" panose="020B0604020202020204" pitchFamily="34" charset="0"/>
              <a:buChar char="•"/>
            </a:pPr>
            <a:r>
              <a:rPr lang="en-US" sz="2800" dirty="0">
                <a:latin typeface="Gill Sans MT" panose="020B0502020104020203" pitchFamily="34" charset="0"/>
              </a:rPr>
              <a:t>The CMM can help to isolate the inputs and process that are commonly present or absent at different levels of the supply </a:t>
            </a:r>
            <a:r>
              <a:rPr lang="en-US" sz="2800" dirty="0" smtClean="0">
                <a:latin typeface="Gill Sans MT" panose="020B0502020104020203" pitchFamily="34" charset="0"/>
              </a:rPr>
              <a:t>chain.</a:t>
            </a:r>
            <a:endParaRPr lang="en-US" sz="2800" dirty="0">
              <a:latin typeface="Gill Sans MT" panose="020B0502020104020203" pitchFamily="34" charset="0"/>
            </a:endParaRPr>
          </a:p>
          <a:p>
            <a:pPr lvl="1">
              <a:spcBef>
                <a:spcPts val="1000"/>
              </a:spcBef>
              <a:buFont typeface="Arial" panose="020B0604020202020204" pitchFamily="34" charset="0"/>
              <a:buChar char="•"/>
            </a:pPr>
            <a:endParaRPr lang="en-US" sz="2800" dirty="0">
              <a:latin typeface="Gill Sans MT" panose="020B0502020104020203" pitchFamily="34" charset="0"/>
            </a:endParaRPr>
          </a:p>
          <a:p>
            <a:pPr>
              <a:buFont typeface="Wingdings" panose="05000000000000000000" pitchFamily="2" charset="2"/>
              <a:buChar char="ü"/>
            </a:pPr>
            <a:r>
              <a:rPr lang="en-US" sz="3200" dirty="0">
                <a:latin typeface="Gill Sans MT" panose="020B0502020104020203" pitchFamily="34" charset="0"/>
              </a:rPr>
              <a:t>CMM findings are therefore likely to identify areas where investments or actions </a:t>
            </a:r>
            <a:r>
              <a:rPr lang="en-US" sz="3200" dirty="0" smtClean="0">
                <a:latin typeface="Gill Sans MT" panose="020B0502020104020203" pitchFamily="34" charset="0"/>
              </a:rPr>
              <a:t>could </a:t>
            </a:r>
            <a:r>
              <a:rPr lang="en-US" sz="3200" dirty="0">
                <a:latin typeface="Gill Sans MT" panose="020B0502020104020203" pitchFamily="34" charset="0"/>
              </a:rPr>
              <a:t>lead to improved performance. </a:t>
            </a:r>
          </a:p>
          <a:p>
            <a:pPr lvl="1">
              <a:spcBef>
                <a:spcPts val="1000"/>
              </a:spcBef>
              <a:buFont typeface="Wingdings" panose="05000000000000000000" pitchFamily="2" charset="2"/>
              <a:buChar char="ü"/>
            </a:pPr>
            <a:endParaRPr lang="en-US" sz="2800" dirty="0">
              <a:latin typeface="Gill Sans MT" panose="020B0502020104020203" pitchFamily="34" charset="0"/>
            </a:endParaRPr>
          </a:p>
          <a:p>
            <a:pPr>
              <a:buFont typeface="Wingdings" panose="05000000000000000000" pitchFamily="2" charset="2"/>
              <a:buChar char="ü"/>
            </a:pPr>
            <a:r>
              <a:rPr lang="en-US" sz="3200" dirty="0">
                <a:latin typeface="Gill Sans MT" panose="020B0502020104020203" pitchFamily="34" charset="0"/>
              </a:rPr>
              <a:t>Data limitations: some self-reporting, data quality, missing data, some point in time data instead of six months of data</a:t>
            </a:r>
          </a:p>
          <a:p>
            <a:endParaRPr lang="en-US" sz="2000" dirty="0"/>
          </a:p>
        </p:txBody>
      </p:sp>
      <p:sp>
        <p:nvSpPr>
          <p:cNvPr id="6" name="Rectangle 5"/>
          <p:cNvSpPr/>
          <p:nvPr/>
        </p:nvSpPr>
        <p:spPr>
          <a:xfrm>
            <a:off x="4587148" y="159989"/>
            <a:ext cx="2894398" cy="646331"/>
          </a:xfrm>
          <a:prstGeom prst="rect">
            <a:avLst/>
          </a:prstGeom>
        </p:spPr>
        <p:txBody>
          <a:bodyPr wrap="square">
            <a:spAutoFit/>
          </a:bodyPr>
          <a:lstStyle/>
          <a:p>
            <a:pPr algn="ctr"/>
            <a:r>
              <a:rPr lang="en-US" sz="3600" b="1" dirty="0">
                <a:solidFill>
                  <a:srgbClr val="C00000"/>
                </a:solidFill>
                <a:latin typeface="Gill Sans MT" panose="020B0502020104020203" pitchFamily="34" charset="0"/>
                <a:ea typeface="Arial" charset="0"/>
                <a:cs typeface="Arial" charset="0"/>
              </a:rPr>
              <a:t>Limitations</a:t>
            </a:r>
            <a:endParaRPr lang="en-US" sz="3600" dirty="0">
              <a:solidFill>
                <a:srgbClr val="C00000"/>
              </a:solidFill>
              <a:latin typeface="Gill Sans MT" panose="020B0502020104020203" pitchFamily="34" charset="0"/>
              <a:ea typeface="Arial" charset="0"/>
              <a:cs typeface="Arial" charset="0"/>
            </a:endParaRPr>
          </a:p>
        </p:txBody>
      </p:sp>
      <p:sp>
        <p:nvSpPr>
          <p:cNvPr id="2" name="Slide Number Placeholder 1"/>
          <p:cNvSpPr>
            <a:spLocks noGrp="1"/>
          </p:cNvSpPr>
          <p:nvPr>
            <p:ph type="sldNum" sz="quarter" idx="12"/>
          </p:nvPr>
        </p:nvSpPr>
        <p:spPr/>
        <p:txBody>
          <a:bodyPr/>
          <a:lstStyle/>
          <a:p>
            <a:fld id="{B9F1CF4F-F94A-4E72-8A7A-1D90E0D98BB3}" type="slidenum">
              <a:rPr lang="en-US" altLang="en-US" smtClean="0"/>
              <a:pPr/>
              <a:t>11</a:t>
            </a:fld>
            <a:endParaRPr lang="en-US" altLang="en-US" dirty="0"/>
          </a:p>
        </p:txBody>
      </p:sp>
    </p:spTree>
    <p:extLst>
      <p:ext uri="{BB962C8B-B14F-4D97-AF65-F5344CB8AC3E}">
        <p14:creationId xmlns:p14="http://schemas.microsoft.com/office/powerpoint/2010/main" val="3320436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1271952" y="1298592"/>
            <a:ext cx="9648093" cy="5305424"/>
          </a:xfrm>
        </p:spPr>
        <p:txBody>
          <a:bodyPr>
            <a:normAutofit/>
          </a:bodyPr>
          <a:lstStyle/>
          <a:p>
            <a:pPr>
              <a:spcBef>
                <a:spcPts val="1200"/>
              </a:spcBef>
              <a:buFont typeface="Wingdings" panose="05000000000000000000" pitchFamily="2" charset="2"/>
              <a:buChar char="ü"/>
            </a:pPr>
            <a:r>
              <a:rPr lang="en-US" dirty="0">
                <a:latin typeface="Gill Sans MT" panose="020B0502020104020203" pitchFamily="34" charset="0"/>
              </a:rPr>
              <a:t>Will be available for direct download from </a:t>
            </a:r>
            <a:r>
              <a:rPr lang="en-US" dirty="0" smtClean="0">
                <a:latin typeface="Gill Sans MT" panose="020B0502020104020203" pitchFamily="34" charset="0"/>
              </a:rPr>
              <a:t>the USAID Global Health Supply Chain Program website </a:t>
            </a:r>
            <a:r>
              <a:rPr lang="en-US" dirty="0">
                <a:latin typeface="Gill Sans MT" panose="020B0502020104020203" pitchFamily="34" charset="0"/>
              </a:rPr>
              <a:t>and links from others</a:t>
            </a:r>
          </a:p>
          <a:p>
            <a:pPr>
              <a:spcBef>
                <a:spcPts val="1200"/>
              </a:spcBef>
              <a:buFont typeface="Wingdings" panose="05000000000000000000" pitchFamily="2" charset="2"/>
              <a:buChar char="ü"/>
            </a:pPr>
            <a:r>
              <a:rPr lang="en-US" dirty="0">
                <a:latin typeface="Gill Sans MT" panose="020B0502020104020203" pitchFamily="34" charset="0"/>
              </a:rPr>
              <a:t>Can be implemented directly by countries, or donors, and does not require international technical assistance</a:t>
            </a:r>
          </a:p>
          <a:p>
            <a:pPr>
              <a:spcBef>
                <a:spcPts val="1200"/>
              </a:spcBef>
              <a:buFont typeface="Wingdings" panose="05000000000000000000" pitchFamily="2" charset="2"/>
              <a:buChar char="ü"/>
            </a:pPr>
            <a:r>
              <a:rPr lang="en-US" dirty="0">
                <a:latin typeface="Gill Sans MT" panose="020B0502020104020203" pitchFamily="34" charset="0"/>
              </a:rPr>
              <a:t>Toolkit includes more than documentation</a:t>
            </a:r>
          </a:p>
          <a:p>
            <a:pPr>
              <a:spcBef>
                <a:spcPts val="1200"/>
              </a:spcBef>
              <a:buFont typeface="Wingdings" panose="05000000000000000000" pitchFamily="2" charset="2"/>
              <a:buChar char="ü"/>
            </a:pPr>
            <a:r>
              <a:rPr lang="en-US" dirty="0">
                <a:latin typeface="Gill Sans MT" panose="020B0502020104020203" pitchFamily="34" charset="0"/>
              </a:rPr>
              <a:t>A complete set of capability questions, with binary answers to reduce subjectivity</a:t>
            </a:r>
          </a:p>
          <a:p>
            <a:pPr>
              <a:spcBef>
                <a:spcPts val="1200"/>
              </a:spcBef>
              <a:buFont typeface="Wingdings" panose="05000000000000000000" pitchFamily="2" charset="2"/>
              <a:buChar char="ü"/>
            </a:pPr>
            <a:r>
              <a:rPr lang="en-US" dirty="0">
                <a:latin typeface="Gill Sans MT" panose="020B0502020104020203" pitchFamily="34" charset="0"/>
              </a:rPr>
              <a:t>Core set of metrics plus a scoring system</a:t>
            </a:r>
          </a:p>
          <a:p>
            <a:pPr>
              <a:spcBef>
                <a:spcPts val="1200"/>
              </a:spcBef>
              <a:buFont typeface="Wingdings" panose="05000000000000000000" pitchFamily="2" charset="2"/>
              <a:buChar char="ü"/>
            </a:pPr>
            <a:r>
              <a:rPr lang="en-US" dirty="0">
                <a:latin typeface="Gill Sans MT" panose="020B0502020104020203" pitchFamily="34" charset="0"/>
              </a:rPr>
              <a:t>Advanced metrics </a:t>
            </a:r>
            <a:r>
              <a:rPr lang="en-US" dirty="0" smtClean="0">
                <a:latin typeface="Gill Sans MT" panose="020B0502020104020203" pitchFamily="34" charset="0"/>
              </a:rPr>
              <a:t>(optional, for </a:t>
            </a:r>
            <a:r>
              <a:rPr lang="en-US" dirty="0">
                <a:latin typeface="Gill Sans MT" panose="020B0502020104020203" pitchFamily="34" charset="0"/>
              </a:rPr>
              <a:t>use when data is abundant)</a:t>
            </a:r>
          </a:p>
          <a:p>
            <a:pPr>
              <a:spcBef>
                <a:spcPts val="1200"/>
              </a:spcBef>
              <a:buFont typeface="Wingdings" panose="05000000000000000000" pitchFamily="2" charset="2"/>
              <a:buChar char="ü"/>
            </a:pPr>
            <a:r>
              <a:rPr lang="en-US" dirty="0">
                <a:latin typeface="Gill Sans MT" panose="020B0502020104020203" pitchFamily="34" charset="0"/>
              </a:rPr>
              <a:t>Additional advanced analyses (when data and capacity exist)</a:t>
            </a:r>
          </a:p>
        </p:txBody>
      </p:sp>
      <p:sp>
        <p:nvSpPr>
          <p:cNvPr id="2" name="Slide Number Placeholder 1"/>
          <p:cNvSpPr>
            <a:spLocks noGrp="1"/>
          </p:cNvSpPr>
          <p:nvPr>
            <p:ph type="sldNum" sz="quarter" idx="12"/>
          </p:nvPr>
        </p:nvSpPr>
        <p:spPr/>
        <p:txBody>
          <a:bodyPr/>
          <a:lstStyle/>
          <a:p>
            <a:fld id="{B9F1CF4F-F94A-4E72-8A7A-1D90E0D98BB3}" type="slidenum">
              <a:rPr lang="en-US" altLang="en-US" smtClean="0"/>
              <a:pPr/>
              <a:t>12</a:t>
            </a:fld>
            <a:endParaRPr lang="en-US" altLang="en-US" dirty="0"/>
          </a:p>
        </p:txBody>
      </p:sp>
      <p:sp>
        <p:nvSpPr>
          <p:cNvPr id="5" name="Title 1">
            <a:extLst>
              <a:ext uri="{FF2B5EF4-FFF2-40B4-BE49-F238E27FC236}">
                <a16:creationId xmlns:a16="http://schemas.microsoft.com/office/drawing/2014/main" xmlns="" id="{A35BF829-957E-4D1B-9B13-999C37C310C2}"/>
              </a:ext>
            </a:extLst>
          </p:cNvPr>
          <p:cNvSpPr>
            <a:spLocks noGrp="1"/>
          </p:cNvSpPr>
          <p:nvPr>
            <p:ph type="title"/>
          </p:nvPr>
        </p:nvSpPr>
        <p:spPr>
          <a:xfrm>
            <a:off x="1271952" y="202215"/>
            <a:ext cx="10515600" cy="631336"/>
          </a:xfrm>
        </p:spPr>
        <p:txBody>
          <a:bodyPr>
            <a:normAutofit/>
          </a:bodyPr>
          <a:lstStyle/>
          <a:p>
            <a:r>
              <a:rPr lang="en-US" altLang="en-US" sz="3600" b="1" dirty="0">
                <a:solidFill>
                  <a:srgbClr val="C00000"/>
                </a:solidFill>
                <a:latin typeface="Gill Sans MT" panose="020B0502020104020203" pitchFamily="34" charset="0"/>
                <a:ea typeface="Arial" charset="0"/>
                <a:cs typeface="Arial" charset="0"/>
              </a:rPr>
              <a:t>NSCA 2.0 – Content Available to Partners I</a:t>
            </a:r>
            <a:endParaRPr lang="en-US" sz="3600" b="1" dirty="0">
              <a:solidFill>
                <a:srgbClr val="C00000"/>
              </a:solidFill>
              <a:latin typeface="Gill Sans MT" panose="020B0502020104020203" pitchFamily="34" charset="0"/>
              <a:ea typeface="Arial" charset="0"/>
              <a:cs typeface="Arial" charset="0"/>
            </a:endParaRPr>
          </a:p>
        </p:txBody>
      </p:sp>
    </p:spTree>
    <p:extLst>
      <p:ext uri="{BB962C8B-B14F-4D97-AF65-F5344CB8AC3E}">
        <p14:creationId xmlns:p14="http://schemas.microsoft.com/office/powerpoint/2010/main" val="39746690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37911" y="108840"/>
            <a:ext cx="10515600" cy="631336"/>
          </a:xfrm>
        </p:spPr>
        <p:txBody>
          <a:bodyPr>
            <a:normAutofit/>
          </a:bodyPr>
          <a:lstStyle/>
          <a:p>
            <a:r>
              <a:rPr lang="en-US" altLang="en-US" sz="3600" b="1" dirty="0">
                <a:solidFill>
                  <a:srgbClr val="C00000"/>
                </a:solidFill>
                <a:latin typeface="Gill Sans MT" panose="020B0502020104020203" pitchFamily="34" charset="0"/>
                <a:ea typeface="Arial" charset="0"/>
                <a:cs typeface="Arial" charset="0"/>
              </a:rPr>
              <a:t>NSCA 2.0 – Content Available to Partners II</a:t>
            </a:r>
            <a:endParaRPr lang="en-US" sz="3600" b="1" dirty="0">
              <a:solidFill>
                <a:srgbClr val="C00000"/>
              </a:solidFill>
              <a:latin typeface="Gill Sans MT" panose="020B0502020104020203" pitchFamily="34" charset="0"/>
              <a:ea typeface="Arial" charset="0"/>
              <a:cs typeface="Arial" charset="0"/>
            </a:endParaRPr>
          </a:p>
        </p:txBody>
      </p:sp>
      <p:grpSp>
        <p:nvGrpSpPr>
          <p:cNvPr id="29" name="Group 28"/>
          <p:cNvGrpSpPr/>
          <p:nvPr/>
        </p:nvGrpSpPr>
        <p:grpSpPr>
          <a:xfrm>
            <a:off x="1924080" y="969588"/>
            <a:ext cx="8529638" cy="5486400"/>
            <a:chOff x="357188" y="1371600"/>
            <a:chExt cx="8529638" cy="5486400"/>
          </a:xfrm>
        </p:grpSpPr>
        <p:sp>
          <p:nvSpPr>
            <p:cNvPr id="23" name="Rounded Rectangle 22"/>
            <p:cNvSpPr/>
            <p:nvPr/>
          </p:nvSpPr>
          <p:spPr>
            <a:xfrm>
              <a:off x="357188" y="1371600"/>
              <a:ext cx="8529638" cy="5486400"/>
            </a:xfrm>
            <a:prstGeom prst="roundRect">
              <a:avLst>
                <a:gd name="adj" fmla="val 11459"/>
              </a:avLst>
            </a:prstGeom>
          </p:spPr>
          <p:style>
            <a:lnRef idx="1">
              <a:schemeClr val="accent1"/>
            </a:lnRef>
            <a:fillRef idx="2">
              <a:schemeClr val="accent1"/>
            </a:fillRef>
            <a:effectRef idx="1">
              <a:schemeClr val="accent1"/>
            </a:effectRef>
            <a:fontRef idx="minor">
              <a:schemeClr val="dk1"/>
            </a:fontRef>
          </p:style>
          <p:txBody>
            <a:bodyPr tIns="0" rtlCol="0" anchor="t"/>
            <a:lstStyle/>
            <a:p>
              <a:pPr algn="ctr"/>
              <a:r>
                <a:rPr lang="en-US" b="1" dirty="0">
                  <a:latin typeface="Gill Sans MT" panose="020B0502020104020203" pitchFamily="34" charset="0"/>
                </a:rPr>
                <a:t>NSCA 2.0</a:t>
              </a:r>
            </a:p>
          </p:txBody>
        </p:sp>
        <p:grpSp>
          <p:nvGrpSpPr>
            <p:cNvPr id="26" name="Group 25"/>
            <p:cNvGrpSpPr/>
            <p:nvPr/>
          </p:nvGrpSpPr>
          <p:grpSpPr>
            <a:xfrm>
              <a:off x="687697" y="1999887"/>
              <a:ext cx="7768606" cy="4700586"/>
              <a:chOff x="688645" y="1928815"/>
              <a:chExt cx="7768606" cy="4700586"/>
            </a:xfrm>
          </p:grpSpPr>
          <p:sp>
            <p:nvSpPr>
              <p:cNvPr id="6" name="Freeform 5"/>
              <p:cNvSpPr/>
              <p:nvPr/>
            </p:nvSpPr>
            <p:spPr>
              <a:xfrm>
                <a:off x="688645" y="1928815"/>
                <a:ext cx="2466826" cy="4700586"/>
              </a:xfrm>
              <a:custGeom>
                <a:avLst/>
                <a:gdLst>
                  <a:gd name="connsiteX0" fmla="*/ 0 w 2466826"/>
                  <a:gd name="connsiteY0" fmla="*/ 246683 h 4943475"/>
                  <a:gd name="connsiteX1" fmla="*/ 246683 w 2466826"/>
                  <a:gd name="connsiteY1" fmla="*/ 0 h 4943475"/>
                  <a:gd name="connsiteX2" fmla="*/ 2220143 w 2466826"/>
                  <a:gd name="connsiteY2" fmla="*/ 0 h 4943475"/>
                  <a:gd name="connsiteX3" fmla="*/ 2466826 w 2466826"/>
                  <a:gd name="connsiteY3" fmla="*/ 246683 h 4943475"/>
                  <a:gd name="connsiteX4" fmla="*/ 2466826 w 2466826"/>
                  <a:gd name="connsiteY4" fmla="*/ 4696792 h 4943475"/>
                  <a:gd name="connsiteX5" fmla="*/ 2220143 w 2466826"/>
                  <a:gd name="connsiteY5" fmla="*/ 4943475 h 4943475"/>
                  <a:gd name="connsiteX6" fmla="*/ 246683 w 2466826"/>
                  <a:gd name="connsiteY6" fmla="*/ 4943475 h 4943475"/>
                  <a:gd name="connsiteX7" fmla="*/ 0 w 2466826"/>
                  <a:gd name="connsiteY7" fmla="*/ 4696792 h 4943475"/>
                  <a:gd name="connsiteX8" fmla="*/ 0 w 2466826"/>
                  <a:gd name="connsiteY8" fmla="*/ 246683 h 4943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66826" h="4943475">
                    <a:moveTo>
                      <a:pt x="0" y="246683"/>
                    </a:moveTo>
                    <a:cubicBezTo>
                      <a:pt x="0" y="110444"/>
                      <a:pt x="110444" y="0"/>
                      <a:pt x="246683" y="0"/>
                    </a:cubicBezTo>
                    <a:lnTo>
                      <a:pt x="2220143" y="0"/>
                    </a:lnTo>
                    <a:cubicBezTo>
                      <a:pt x="2356382" y="0"/>
                      <a:pt x="2466826" y="110444"/>
                      <a:pt x="2466826" y="246683"/>
                    </a:cubicBezTo>
                    <a:lnTo>
                      <a:pt x="2466826" y="4696792"/>
                    </a:lnTo>
                    <a:cubicBezTo>
                      <a:pt x="2466826" y="4833031"/>
                      <a:pt x="2356382" y="4943475"/>
                      <a:pt x="2220143" y="4943475"/>
                    </a:cubicBezTo>
                    <a:lnTo>
                      <a:pt x="246683" y="4943475"/>
                    </a:lnTo>
                    <a:cubicBezTo>
                      <a:pt x="110444" y="4943475"/>
                      <a:pt x="0" y="4833031"/>
                      <a:pt x="0" y="4696792"/>
                    </a:cubicBezTo>
                    <a:lnTo>
                      <a:pt x="0" y="246683"/>
                    </a:lnTo>
                    <a:close/>
                  </a:path>
                </a:pathLst>
              </a:custGeom>
              <a:ln>
                <a:solidFill>
                  <a:schemeClr val="accent4">
                    <a:lumMod val="65000"/>
                    <a:lumOff val="35000"/>
                  </a:schemeClr>
                </a:solidFill>
              </a:ln>
            </p:spPr>
            <p:style>
              <a:lnRef idx="0">
                <a:schemeClr val="accent1">
                  <a:hueOff val="0"/>
                  <a:satOff val="0"/>
                  <a:lumOff val="0"/>
                  <a:alphaOff val="0"/>
                </a:schemeClr>
              </a:lnRef>
              <a:fillRef idx="1">
                <a:schemeClr val="accent1">
                  <a:tint val="40000"/>
                  <a:hueOff val="0"/>
                  <a:satOff val="0"/>
                  <a:lumOff val="0"/>
                  <a:alphaOff val="0"/>
                </a:schemeClr>
              </a:fillRef>
              <a:effectRef idx="2">
                <a:schemeClr val="accent1">
                  <a:tint val="40000"/>
                  <a:hueOff val="0"/>
                  <a:satOff val="0"/>
                  <a:lumOff val="0"/>
                  <a:alphaOff val="0"/>
                </a:schemeClr>
              </a:effectRef>
              <a:fontRef idx="minor">
                <a:schemeClr val="dk1">
                  <a:hueOff val="0"/>
                  <a:satOff val="0"/>
                  <a:lumOff val="0"/>
                  <a:alphaOff val="0"/>
                </a:schemeClr>
              </a:fontRef>
            </p:style>
            <p:txBody>
              <a:bodyPr spcFirstLastPara="0" vert="horz" wrap="square" lIns="76200" tIns="76200" rIns="76200" bIns="3536633" numCol="1" spcCol="1270" anchor="t" anchorCtr="0">
                <a:noAutofit/>
              </a:bodyPr>
              <a:lstStyle/>
              <a:p>
                <a:pPr algn="ctr" defTabSz="889000">
                  <a:lnSpc>
                    <a:spcPct val="90000"/>
                  </a:lnSpc>
                  <a:spcBef>
                    <a:spcPct val="0"/>
                  </a:spcBef>
                  <a:spcAft>
                    <a:spcPct val="35000"/>
                  </a:spcAft>
                </a:pPr>
                <a:r>
                  <a:rPr lang="en-US" sz="2000" b="1" dirty="0" smtClean="0">
                    <a:latin typeface="Gill Sans MT" panose="020B0502020104020203" pitchFamily="34" charset="0"/>
                  </a:rPr>
                  <a:t>Implementation </a:t>
                </a:r>
                <a:r>
                  <a:rPr lang="en-US" sz="2000" b="1" dirty="0">
                    <a:latin typeface="Gill Sans MT" panose="020B0502020104020203" pitchFamily="34" charset="0"/>
                  </a:rPr>
                  <a:t>Guide</a:t>
                </a:r>
                <a:r>
                  <a:rPr lang="en-US" sz="2000" b="1" dirty="0"/>
                  <a:t/>
                </a:r>
                <a:br>
                  <a:rPr lang="en-US" sz="2000" b="1" dirty="0"/>
                </a:br>
                <a:endParaRPr lang="en-US" sz="2000" b="1" dirty="0"/>
              </a:p>
            </p:txBody>
          </p:sp>
          <p:sp>
            <p:nvSpPr>
              <p:cNvPr id="12" name="Freeform 11"/>
              <p:cNvSpPr/>
              <p:nvPr/>
            </p:nvSpPr>
            <p:spPr>
              <a:xfrm>
                <a:off x="3338586" y="1928815"/>
                <a:ext cx="2466826" cy="4700586"/>
              </a:xfrm>
              <a:custGeom>
                <a:avLst/>
                <a:gdLst>
                  <a:gd name="connsiteX0" fmla="*/ 0 w 2466826"/>
                  <a:gd name="connsiteY0" fmla="*/ 246683 h 4943475"/>
                  <a:gd name="connsiteX1" fmla="*/ 246683 w 2466826"/>
                  <a:gd name="connsiteY1" fmla="*/ 0 h 4943475"/>
                  <a:gd name="connsiteX2" fmla="*/ 2220143 w 2466826"/>
                  <a:gd name="connsiteY2" fmla="*/ 0 h 4943475"/>
                  <a:gd name="connsiteX3" fmla="*/ 2466826 w 2466826"/>
                  <a:gd name="connsiteY3" fmla="*/ 246683 h 4943475"/>
                  <a:gd name="connsiteX4" fmla="*/ 2466826 w 2466826"/>
                  <a:gd name="connsiteY4" fmla="*/ 4696792 h 4943475"/>
                  <a:gd name="connsiteX5" fmla="*/ 2220143 w 2466826"/>
                  <a:gd name="connsiteY5" fmla="*/ 4943475 h 4943475"/>
                  <a:gd name="connsiteX6" fmla="*/ 246683 w 2466826"/>
                  <a:gd name="connsiteY6" fmla="*/ 4943475 h 4943475"/>
                  <a:gd name="connsiteX7" fmla="*/ 0 w 2466826"/>
                  <a:gd name="connsiteY7" fmla="*/ 4696792 h 4943475"/>
                  <a:gd name="connsiteX8" fmla="*/ 0 w 2466826"/>
                  <a:gd name="connsiteY8" fmla="*/ 246683 h 4943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66826" h="4943475">
                    <a:moveTo>
                      <a:pt x="0" y="246683"/>
                    </a:moveTo>
                    <a:cubicBezTo>
                      <a:pt x="0" y="110444"/>
                      <a:pt x="110444" y="0"/>
                      <a:pt x="246683" y="0"/>
                    </a:cubicBezTo>
                    <a:lnTo>
                      <a:pt x="2220143" y="0"/>
                    </a:lnTo>
                    <a:cubicBezTo>
                      <a:pt x="2356382" y="0"/>
                      <a:pt x="2466826" y="110444"/>
                      <a:pt x="2466826" y="246683"/>
                    </a:cubicBezTo>
                    <a:lnTo>
                      <a:pt x="2466826" y="4696792"/>
                    </a:lnTo>
                    <a:cubicBezTo>
                      <a:pt x="2466826" y="4833031"/>
                      <a:pt x="2356382" y="4943475"/>
                      <a:pt x="2220143" y="4943475"/>
                    </a:cubicBezTo>
                    <a:lnTo>
                      <a:pt x="246683" y="4943475"/>
                    </a:lnTo>
                    <a:cubicBezTo>
                      <a:pt x="110444" y="4943475"/>
                      <a:pt x="0" y="4833031"/>
                      <a:pt x="0" y="4696792"/>
                    </a:cubicBezTo>
                    <a:lnTo>
                      <a:pt x="0" y="246683"/>
                    </a:lnTo>
                    <a:close/>
                  </a:path>
                </a:pathLst>
              </a:custGeom>
              <a:ln>
                <a:solidFill>
                  <a:schemeClr val="accent4">
                    <a:lumMod val="65000"/>
                    <a:lumOff val="35000"/>
                  </a:schemeClr>
                </a:solidFill>
              </a:ln>
            </p:spPr>
            <p:style>
              <a:lnRef idx="0">
                <a:schemeClr val="accent1">
                  <a:hueOff val="0"/>
                  <a:satOff val="0"/>
                  <a:lumOff val="0"/>
                  <a:alphaOff val="0"/>
                </a:schemeClr>
              </a:lnRef>
              <a:fillRef idx="1">
                <a:schemeClr val="accent1">
                  <a:tint val="40000"/>
                  <a:hueOff val="0"/>
                  <a:satOff val="0"/>
                  <a:lumOff val="0"/>
                  <a:alphaOff val="0"/>
                </a:schemeClr>
              </a:fillRef>
              <a:effectRef idx="2">
                <a:schemeClr val="accent1">
                  <a:tint val="40000"/>
                  <a:hueOff val="0"/>
                  <a:satOff val="0"/>
                  <a:lumOff val="0"/>
                  <a:alphaOff val="0"/>
                </a:schemeClr>
              </a:effectRef>
              <a:fontRef idx="minor">
                <a:schemeClr val="dk1">
                  <a:hueOff val="0"/>
                  <a:satOff val="0"/>
                  <a:lumOff val="0"/>
                  <a:alphaOff val="0"/>
                </a:schemeClr>
              </a:fontRef>
            </p:style>
            <p:txBody>
              <a:bodyPr spcFirstLastPara="0" vert="horz" wrap="square" lIns="76200" tIns="76200" rIns="76200" bIns="3536633" numCol="1" spcCol="1270" anchor="t" anchorCtr="0">
                <a:noAutofit/>
              </a:bodyPr>
              <a:lstStyle/>
              <a:p>
                <a:pPr algn="ctr" defTabSz="889000">
                  <a:lnSpc>
                    <a:spcPct val="90000"/>
                  </a:lnSpc>
                  <a:spcBef>
                    <a:spcPct val="0"/>
                  </a:spcBef>
                  <a:spcAft>
                    <a:spcPct val="35000"/>
                  </a:spcAft>
                </a:pPr>
                <a:r>
                  <a:rPr lang="en-US" sz="2000" b="1" dirty="0">
                    <a:latin typeface="Gill Sans MT" panose="020B0502020104020203" pitchFamily="34" charset="0"/>
                  </a:rPr>
                  <a:t>Toolkit</a:t>
                </a:r>
              </a:p>
            </p:txBody>
          </p:sp>
          <p:sp>
            <p:nvSpPr>
              <p:cNvPr id="16" name="Freeform 15"/>
              <p:cNvSpPr/>
              <p:nvPr/>
            </p:nvSpPr>
            <p:spPr>
              <a:xfrm>
                <a:off x="5990425" y="1928815"/>
                <a:ext cx="2466826" cy="4700586"/>
              </a:xfrm>
              <a:custGeom>
                <a:avLst/>
                <a:gdLst>
                  <a:gd name="connsiteX0" fmla="*/ 0 w 2466826"/>
                  <a:gd name="connsiteY0" fmla="*/ 246683 h 4943475"/>
                  <a:gd name="connsiteX1" fmla="*/ 246683 w 2466826"/>
                  <a:gd name="connsiteY1" fmla="*/ 0 h 4943475"/>
                  <a:gd name="connsiteX2" fmla="*/ 2220143 w 2466826"/>
                  <a:gd name="connsiteY2" fmla="*/ 0 h 4943475"/>
                  <a:gd name="connsiteX3" fmla="*/ 2466826 w 2466826"/>
                  <a:gd name="connsiteY3" fmla="*/ 246683 h 4943475"/>
                  <a:gd name="connsiteX4" fmla="*/ 2466826 w 2466826"/>
                  <a:gd name="connsiteY4" fmla="*/ 4696792 h 4943475"/>
                  <a:gd name="connsiteX5" fmla="*/ 2220143 w 2466826"/>
                  <a:gd name="connsiteY5" fmla="*/ 4943475 h 4943475"/>
                  <a:gd name="connsiteX6" fmla="*/ 246683 w 2466826"/>
                  <a:gd name="connsiteY6" fmla="*/ 4943475 h 4943475"/>
                  <a:gd name="connsiteX7" fmla="*/ 0 w 2466826"/>
                  <a:gd name="connsiteY7" fmla="*/ 4696792 h 4943475"/>
                  <a:gd name="connsiteX8" fmla="*/ 0 w 2466826"/>
                  <a:gd name="connsiteY8" fmla="*/ 246683 h 4943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66826" h="4943475">
                    <a:moveTo>
                      <a:pt x="0" y="246683"/>
                    </a:moveTo>
                    <a:cubicBezTo>
                      <a:pt x="0" y="110444"/>
                      <a:pt x="110444" y="0"/>
                      <a:pt x="246683" y="0"/>
                    </a:cubicBezTo>
                    <a:lnTo>
                      <a:pt x="2220143" y="0"/>
                    </a:lnTo>
                    <a:cubicBezTo>
                      <a:pt x="2356382" y="0"/>
                      <a:pt x="2466826" y="110444"/>
                      <a:pt x="2466826" y="246683"/>
                    </a:cubicBezTo>
                    <a:lnTo>
                      <a:pt x="2466826" y="4696792"/>
                    </a:lnTo>
                    <a:cubicBezTo>
                      <a:pt x="2466826" y="4833031"/>
                      <a:pt x="2356382" y="4943475"/>
                      <a:pt x="2220143" y="4943475"/>
                    </a:cubicBezTo>
                    <a:lnTo>
                      <a:pt x="246683" y="4943475"/>
                    </a:lnTo>
                    <a:cubicBezTo>
                      <a:pt x="110444" y="4943475"/>
                      <a:pt x="0" y="4833031"/>
                      <a:pt x="0" y="4696792"/>
                    </a:cubicBezTo>
                    <a:lnTo>
                      <a:pt x="0" y="246683"/>
                    </a:lnTo>
                    <a:close/>
                  </a:path>
                </a:pathLst>
              </a:custGeom>
              <a:ln>
                <a:solidFill>
                  <a:schemeClr val="accent4">
                    <a:lumMod val="65000"/>
                    <a:lumOff val="35000"/>
                  </a:schemeClr>
                </a:solidFill>
              </a:ln>
            </p:spPr>
            <p:style>
              <a:lnRef idx="0">
                <a:schemeClr val="accent1">
                  <a:hueOff val="0"/>
                  <a:satOff val="0"/>
                  <a:lumOff val="0"/>
                  <a:alphaOff val="0"/>
                </a:schemeClr>
              </a:lnRef>
              <a:fillRef idx="1">
                <a:schemeClr val="accent1">
                  <a:tint val="40000"/>
                  <a:hueOff val="0"/>
                  <a:satOff val="0"/>
                  <a:lumOff val="0"/>
                  <a:alphaOff val="0"/>
                </a:schemeClr>
              </a:fillRef>
              <a:effectRef idx="2">
                <a:schemeClr val="accent1">
                  <a:tint val="40000"/>
                  <a:hueOff val="0"/>
                  <a:satOff val="0"/>
                  <a:lumOff val="0"/>
                  <a:alphaOff val="0"/>
                </a:schemeClr>
              </a:effectRef>
              <a:fontRef idx="minor">
                <a:schemeClr val="dk1">
                  <a:hueOff val="0"/>
                  <a:satOff val="0"/>
                  <a:lumOff val="0"/>
                  <a:alphaOff val="0"/>
                </a:schemeClr>
              </a:fontRef>
            </p:style>
            <p:txBody>
              <a:bodyPr spcFirstLastPara="0" vert="horz" wrap="square" lIns="76200" tIns="76200" rIns="76200" bIns="3536633" numCol="1" spcCol="1270" anchor="t" anchorCtr="0">
                <a:noAutofit/>
              </a:bodyPr>
              <a:lstStyle/>
              <a:p>
                <a:pPr algn="ctr" defTabSz="889000">
                  <a:lnSpc>
                    <a:spcPct val="90000"/>
                  </a:lnSpc>
                  <a:spcBef>
                    <a:spcPct val="0"/>
                  </a:spcBef>
                  <a:spcAft>
                    <a:spcPct val="35000"/>
                  </a:spcAft>
                </a:pPr>
                <a:r>
                  <a:rPr lang="en-US" sz="2000" b="1" dirty="0">
                    <a:latin typeface="Gill Sans MT" panose="020B0502020104020203" pitchFamily="34" charset="0"/>
                  </a:rPr>
                  <a:t>Tool</a:t>
                </a:r>
              </a:p>
            </p:txBody>
          </p:sp>
        </p:grpSp>
        <p:grpSp>
          <p:nvGrpSpPr>
            <p:cNvPr id="24" name="Group 23"/>
            <p:cNvGrpSpPr/>
            <p:nvPr/>
          </p:nvGrpSpPr>
          <p:grpSpPr>
            <a:xfrm>
              <a:off x="932483" y="2589624"/>
              <a:ext cx="1974408" cy="4036007"/>
              <a:chOff x="932483" y="2412631"/>
              <a:chExt cx="1974408" cy="4127212"/>
            </a:xfrm>
          </p:grpSpPr>
          <p:sp>
            <p:nvSpPr>
              <p:cNvPr id="7" name="Freeform 6"/>
              <p:cNvSpPr/>
              <p:nvPr/>
            </p:nvSpPr>
            <p:spPr>
              <a:xfrm>
                <a:off x="932483" y="2412631"/>
                <a:ext cx="1973460" cy="745116"/>
              </a:xfrm>
              <a:custGeom>
                <a:avLst/>
                <a:gdLst>
                  <a:gd name="connsiteX0" fmla="*/ 0 w 1973460"/>
                  <a:gd name="connsiteY0" fmla="*/ 57189 h 571891"/>
                  <a:gd name="connsiteX1" fmla="*/ 57189 w 1973460"/>
                  <a:gd name="connsiteY1" fmla="*/ 0 h 571891"/>
                  <a:gd name="connsiteX2" fmla="*/ 1916271 w 1973460"/>
                  <a:gd name="connsiteY2" fmla="*/ 0 h 571891"/>
                  <a:gd name="connsiteX3" fmla="*/ 1973460 w 1973460"/>
                  <a:gd name="connsiteY3" fmla="*/ 57189 h 571891"/>
                  <a:gd name="connsiteX4" fmla="*/ 1973460 w 1973460"/>
                  <a:gd name="connsiteY4" fmla="*/ 514702 h 571891"/>
                  <a:gd name="connsiteX5" fmla="*/ 1916271 w 1973460"/>
                  <a:gd name="connsiteY5" fmla="*/ 571891 h 571891"/>
                  <a:gd name="connsiteX6" fmla="*/ 57189 w 1973460"/>
                  <a:gd name="connsiteY6" fmla="*/ 571891 h 571891"/>
                  <a:gd name="connsiteX7" fmla="*/ 0 w 1973460"/>
                  <a:gd name="connsiteY7" fmla="*/ 514702 h 571891"/>
                  <a:gd name="connsiteX8" fmla="*/ 0 w 1973460"/>
                  <a:gd name="connsiteY8" fmla="*/ 57189 h 571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73460" h="571891">
                    <a:moveTo>
                      <a:pt x="0" y="57189"/>
                    </a:moveTo>
                    <a:cubicBezTo>
                      <a:pt x="0" y="25604"/>
                      <a:pt x="25604" y="0"/>
                      <a:pt x="57189" y="0"/>
                    </a:cubicBezTo>
                    <a:lnTo>
                      <a:pt x="1916271" y="0"/>
                    </a:lnTo>
                    <a:cubicBezTo>
                      <a:pt x="1947856" y="0"/>
                      <a:pt x="1973460" y="25604"/>
                      <a:pt x="1973460" y="57189"/>
                    </a:cubicBezTo>
                    <a:lnTo>
                      <a:pt x="1973460" y="514702"/>
                    </a:lnTo>
                    <a:cubicBezTo>
                      <a:pt x="1973460" y="546287"/>
                      <a:pt x="1947856" y="571891"/>
                      <a:pt x="1916271" y="571891"/>
                    </a:cubicBezTo>
                    <a:lnTo>
                      <a:pt x="57189" y="571891"/>
                    </a:lnTo>
                    <a:cubicBezTo>
                      <a:pt x="25604" y="571891"/>
                      <a:pt x="0" y="546287"/>
                      <a:pt x="0" y="514702"/>
                    </a:cubicBezTo>
                    <a:lnTo>
                      <a:pt x="0" y="57189"/>
                    </a:lnTo>
                    <a:close/>
                  </a:path>
                </a:pathLst>
              </a:custGeom>
              <a:solidFill>
                <a:schemeClr val="bg1">
                  <a:lumMod val="95000"/>
                </a:schemeClr>
              </a:solidFill>
            </p:spPr>
            <p:style>
              <a:lnRef idx="2">
                <a:schemeClr val="dk1"/>
              </a:lnRef>
              <a:fillRef idx="1">
                <a:schemeClr val="lt1"/>
              </a:fillRef>
              <a:effectRef idx="0">
                <a:schemeClr val="dk1"/>
              </a:effectRef>
              <a:fontRef idx="minor">
                <a:schemeClr val="dk1"/>
              </a:fontRef>
            </p:style>
            <p:txBody>
              <a:bodyPr spcFirstLastPara="0" vert="horz" wrap="square" lIns="47230" tIns="39610" rIns="47230" bIns="39610" numCol="1" spcCol="1270" anchor="ctr" anchorCtr="0">
                <a:noAutofit/>
              </a:bodyPr>
              <a:lstStyle/>
              <a:p>
                <a:pPr algn="ctr" defTabSz="533400">
                  <a:lnSpc>
                    <a:spcPct val="90000"/>
                  </a:lnSpc>
                  <a:spcBef>
                    <a:spcPct val="0"/>
                  </a:spcBef>
                  <a:spcAft>
                    <a:spcPct val="35000"/>
                  </a:spcAft>
                </a:pPr>
                <a:r>
                  <a:rPr lang="en-US" sz="1400" dirty="0">
                    <a:latin typeface="Gill Sans MT" panose="020B0502020104020203" pitchFamily="34" charset="0"/>
                  </a:rPr>
                  <a:t>Introduction/</a:t>
                </a:r>
              </a:p>
              <a:p>
                <a:pPr algn="ctr" defTabSz="533400">
                  <a:lnSpc>
                    <a:spcPct val="90000"/>
                  </a:lnSpc>
                  <a:spcBef>
                    <a:spcPct val="0"/>
                  </a:spcBef>
                  <a:spcAft>
                    <a:spcPct val="35000"/>
                  </a:spcAft>
                </a:pPr>
                <a:r>
                  <a:rPr lang="en-US" sz="1400" dirty="0">
                    <a:latin typeface="Gill Sans MT" panose="020B0502020104020203" pitchFamily="34" charset="0"/>
                  </a:rPr>
                  <a:t>Background</a:t>
                </a:r>
              </a:p>
            </p:txBody>
          </p:sp>
          <p:sp>
            <p:nvSpPr>
              <p:cNvPr id="8" name="Freeform 7"/>
              <p:cNvSpPr/>
              <p:nvPr/>
            </p:nvSpPr>
            <p:spPr>
              <a:xfrm>
                <a:off x="933431" y="3267570"/>
                <a:ext cx="1973460" cy="745116"/>
              </a:xfrm>
              <a:custGeom>
                <a:avLst/>
                <a:gdLst>
                  <a:gd name="connsiteX0" fmla="*/ 0 w 1973460"/>
                  <a:gd name="connsiteY0" fmla="*/ 57189 h 571891"/>
                  <a:gd name="connsiteX1" fmla="*/ 57189 w 1973460"/>
                  <a:gd name="connsiteY1" fmla="*/ 0 h 571891"/>
                  <a:gd name="connsiteX2" fmla="*/ 1916271 w 1973460"/>
                  <a:gd name="connsiteY2" fmla="*/ 0 h 571891"/>
                  <a:gd name="connsiteX3" fmla="*/ 1973460 w 1973460"/>
                  <a:gd name="connsiteY3" fmla="*/ 57189 h 571891"/>
                  <a:gd name="connsiteX4" fmla="*/ 1973460 w 1973460"/>
                  <a:gd name="connsiteY4" fmla="*/ 514702 h 571891"/>
                  <a:gd name="connsiteX5" fmla="*/ 1916271 w 1973460"/>
                  <a:gd name="connsiteY5" fmla="*/ 571891 h 571891"/>
                  <a:gd name="connsiteX6" fmla="*/ 57189 w 1973460"/>
                  <a:gd name="connsiteY6" fmla="*/ 571891 h 571891"/>
                  <a:gd name="connsiteX7" fmla="*/ 0 w 1973460"/>
                  <a:gd name="connsiteY7" fmla="*/ 514702 h 571891"/>
                  <a:gd name="connsiteX8" fmla="*/ 0 w 1973460"/>
                  <a:gd name="connsiteY8" fmla="*/ 57189 h 571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73460" h="571891">
                    <a:moveTo>
                      <a:pt x="0" y="57189"/>
                    </a:moveTo>
                    <a:cubicBezTo>
                      <a:pt x="0" y="25604"/>
                      <a:pt x="25604" y="0"/>
                      <a:pt x="57189" y="0"/>
                    </a:cubicBezTo>
                    <a:lnTo>
                      <a:pt x="1916271" y="0"/>
                    </a:lnTo>
                    <a:cubicBezTo>
                      <a:pt x="1947856" y="0"/>
                      <a:pt x="1973460" y="25604"/>
                      <a:pt x="1973460" y="57189"/>
                    </a:cubicBezTo>
                    <a:lnTo>
                      <a:pt x="1973460" y="514702"/>
                    </a:lnTo>
                    <a:cubicBezTo>
                      <a:pt x="1973460" y="546287"/>
                      <a:pt x="1947856" y="571891"/>
                      <a:pt x="1916271" y="571891"/>
                    </a:cubicBezTo>
                    <a:lnTo>
                      <a:pt x="57189" y="571891"/>
                    </a:lnTo>
                    <a:cubicBezTo>
                      <a:pt x="25604" y="571891"/>
                      <a:pt x="0" y="546287"/>
                      <a:pt x="0" y="514702"/>
                    </a:cubicBezTo>
                    <a:lnTo>
                      <a:pt x="0" y="57189"/>
                    </a:lnTo>
                    <a:close/>
                  </a:path>
                </a:pathLst>
              </a:custGeom>
              <a:solidFill>
                <a:schemeClr val="bg1">
                  <a:lumMod val="95000"/>
                </a:schemeClr>
              </a:solidFill>
            </p:spPr>
            <p:style>
              <a:lnRef idx="2">
                <a:schemeClr val="dk1"/>
              </a:lnRef>
              <a:fillRef idx="1">
                <a:schemeClr val="lt1"/>
              </a:fillRef>
              <a:effectRef idx="0">
                <a:schemeClr val="dk1"/>
              </a:effectRef>
              <a:fontRef idx="minor">
                <a:schemeClr val="dk1"/>
              </a:fontRef>
            </p:style>
            <p:txBody>
              <a:bodyPr spcFirstLastPara="0" vert="horz" wrap="square" lIns="47230" tIns="39610" rIns="47230" bIns="39610" numCol="1" spcCol="1270" anchor="ctr" anchorCtr="0">
                <a:noAutofit/>
              </a:bodyPr>
              <a:lstStyle/>
              <a:p>
                <a:pPr algn="ctr" defTabSz="533400">
                  <a:lnSpc>
                    <a:spcPct val="90000"/>
                  </a:lnSpc>
                  <a:spcBef>
                    <a:spcPct val="0"/>
                  </a:spcBef>
                  <a:spcAft>
                    <a:spcPct val="35000"/>
                  </a:spcAft>
                </a:pPr>
                <a:r>
                  <a:rPr lang="en-US" sz="1400" dirty="0">
                    <a:latin typeface="Gill Sans MT" panose="020B0502020104020203" pitchFamily="34" charset="0"/>
                  </a:rPr>
                  <a:t>Planning and preparations</a:t>
                </a:r>
              </a:p>
            </p:txBody>
          </p:sp>
          <p:sp>
            <p:nvSpPr>
              <p:cNvPr id="9" name="Freeform 8"/>
              <p:cNvSpPr/>
              <p:nvPr/>
            </p:nvSpPr>
            <p:spPr>
              <a:xfrm>
                <a:off x="932483" y="4132136"/>
                <a:ext cx="1973460" cy="745116"/>
              </a:xfrm>
              <a:custGeom>
                <a:avLst/>
                <a:gdLst>
                  <a:gd name="connsiteX0" fmla="*/ 0 w 1973460"/>
                  <a:gd name="connsiteY0" fmla="*/ 57189 h 571891"/>
                  <a:gd name="connsiteX1" fmla="*/ 57189 w 1973460"/>
                  <a:gd name="connsiteY1" fmla="*/ 0 h 571891"/>
                  <a:gd name="connsiteX2" fmla="*/ 1916271 w 1973460"/>
                  <a:gd name="connsiteY2" fmla="*/ 0 h 571891"/>
                  <a:gd name="connsiteX3" fmla="*/ 1973460 w 1973460"/>
                  <a:gd name="connsiteY3" fmla="*/ 57189 h 571891"/>
                  <a:gd name="connsiteX4" fmla="*/ 1973460 w 1973460"/>
                  <a:gd name="connsiteY4" fmla="*/ 514702 h 571891"/>
                  <a:gd name="connsiteX5" fmla="*/ 1916271 w 1973460"/>
                  <a:gd name="connsiteY5" fmla="*/ 571891 h 571891"/>
                  <a:gd name="connsiteX6" fmla="*/ 57189 w 1973460"/>
                  <a:gd name="connsiteY6" fmla="*/ 571891 h 571891"/>
                  <a:gd name="connsiteX7" fmla="*/ 0 w 1973460"/>
                  <a:gd name="connsiteY7" fmla="*/ 514702 h 571891"/>
                  <a:gd name="connsiteX8" fmla="*/ 0 w 1973460"/>
                  <a:gd name="connsiteY8" fmla="*/ 57189 h 571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73460" h="571891">
                    <a:moveTo>
                      <a:pt x="0" y="57189"/>
                    </a:moveTo>
                    <a:cubicBezTo>
                      <a:pt x="0" y="25604"/>
                      <a:pt x="25604" y="0"/>
                      <a:pt x="57189" y="0"/>
                    </a:cubicBezTo>
                    <a:lnTo>
                      <a:pt x="1916271" y="0"/>
                    </a:lnTo>
                    <a:cubicBezTo>
                      <a:pt x="1947856" y="0"/>
                      <a:pt x="1973460" y="25604"/>
                      <a:pt x="1973460" y="57189"/>
                    </a:cubicBezTo>
                    <a:lnTo>
                      <a:pt x="1973460" y="514702"/>
                    </a:lnTo>
                    <a:cubicBezTo>
                      <a:pt x="1973460" y="546287"/>
                      <a:pt x="1947856" y="571891"/>
                      <a:pt x="1916271" y="571891"/>
                    </a:cubicBezTo>
                    <a:lnTo>
                      <a:pt x="57189" y="571891"/>
                    </a:lnTo>
                    <a:cubicBezTo>
                      <a:pt x="25604" y="571891"/>
                      <a:pt x="0" y="546287"/>
                      <a:pt x="0" y="514702"/>
                    </a:cubicBezTo>
                    <a:lnTo>
                      <a:pt x="0" y="57189"/>
                    </a:lnTo>
                    <a:close/>
                  </a:path>
                </a:pathLst>
              </a:custGeom>
              <a:solidFill>
                <a:schemeClr val="bg1">
                  <a:lumMod val="95000"/>
                </a:schemeClr>
              </a:solidFill>
            </p:spPr>
            <p:style>
              <a:lnRef idx="2">
                <a:schemeClr val="dk1"/>
              </a:lnRef>
              <a:fillRef idx="1">
                <a:schemeClr val="lt1"/>
              </a:fillRef>
              <a:effectRef idx="0">
                <a:schemeClr val="dk1"/>
              </a:effectRef>
              <a:fontRef idx="minor">
                <a:schemeClr val="dk1"/>
              </a:fontRef>
            </p:style>
            <p:txBody>
              <a:bodyPr spcFirstLastPara="0" vert="horz" wrap="square" lIns="47230" tIns="39610" rIns="47230" bIns="39610" numCol="1" spcCol="1270" anchor="ctr" anchorCtr="0">
                <a:noAutofit/>
              </a:bodyPr>
              <a:lstStyle/>
              <a:p>
                <a:pPr algn="ctr" defTabSz="533400">
                  <a:lnSpc>
                    <a:spcPct val="90000"/>
                  </a:lnSpc>
                  <a:spcBef>
                    <a:spcPct val="0"/>
                  </a:spcBef>
                  <a:spcAft>
                    <a:spcPct val="35000"/>
                  </a:spcAft>
                </a:pPr>
                <a:r>
                  <a:rPr lang="en-US" sz="1400" dirty="0">
                    <a:latin typeface="Gill Sans MT" panose="020B0502020104020203" pitchFamily="34" charset="0"/>
                  </a:rPr>
                  <a:t>Data collection</a:t>
                </a:r>
              </a:p>
            </p:txBody>
          </p:sp>
          <p:sp>
            <p:nvSpPr>
              <p:cNvPr id="10" name="Freeform 9"/>
              <p:cNvSpPr/>
              <p:nvPr/>
            </p:nvSpPr>
            <p:spPr>
              <a:xfrm>
                <a:off x="933431" y="4973079"/>
                <a:ext cx="1973460" cy="745116"/>
              </a:xfrm>
              <a:custGeom>
                <a:avLst/>
                <a:gdLst>
                  <a:gd name="connsiteX0" fmla="*/ 0 w 1973460"/>
                  <a:gd name="connsiteY0" fmla="*/ 57189 h 571891"/>
                  <a:gd name="connsiteX1" fmla="*/ 57189 w 1973460"/>
                  <a:gd name="connsiteY1" fmla="*/ 0 h 571891"/>
                  <a:gd name="connsiteX2" fmla="*/ 1916271 w 1973460"/>
                  <a:gd name="connsiteY2" fmla="*/ 0 h 571891"/>
                  <a:gd name="connsiteX3" fmla="*/ 1973460 w 1973460"/>
                  <a:gd name="connsiteY3" fmla="*/ 57189 h 571891"/>
                  <a:gd name="connsiteX4" fmla="*/ 1973460 w 1973460"/>
                  <a:gd name="connsiteY4" fmla="*/ 514702 h 571891"/>
                  <a:gd name="connsiteX5" fmla="*/ 1916271 w 1973460"/>
                  <a:gd name="connsiteY5" fmla="*/ 571891 h 571891"/>
                  <a:gd name="connsiteX6" fmla="*/ 57189 w 1973460"/>
                  <a:gd name="connsiteY6" fmla="*/ 571891 h 571891"/>
                  <a:gd name="connsiteX7" fmla="*/ 0 w 1973460"/>
                  <a:gd name="connsiteY7" fmla="*/ 514702 h 571891"/>
                  <a:gd name="connsiteX8" fmla="*/ 0 w 1973460"/>
                  <a:gd name="connsiteY8" fmla="*/ 57189 h 571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73460" h="571891">
                    <a:moveTo>
                      <a:pt x="0" y="57189"/>
                    </a:moveTo>
                    <a:cubicBezTo>
                      <a:pt x="0" y="25604"/>
                      <a:pt x="25604" y="0"/>
                      <a:pt x="57189" y="0"/>
                    </a:cubicBezTo>
                    <a:lnTo>
                      <a:pt x="1916271" y="0"/>
                    </a:lnTo>
                    <a:cubicBezTo>
                      <a:pt x="1947856" y="0"/>
                      <a:pt x="1973460" y="25604"/>
                      <a:pt x="1973460" y="57189"/>
                    </a:cubicBezTo>
                    <a:lnTo>
                      <a:pt x="1973460" y="514702"/>
                    </a:lnTo>
                    <a:cubicBezTo>
                      <a:pt x="1973460" y="546287"/>
                      <a:pt x="1947856" y="571891"/>
                      <a:pt x="1916271" y="571891"/>
                    </a:cubicBezTo>
                    <a:lnTo>
                      <a:pt x="57189" y="571891"/>
                    </a:lnTo>
                    <a:cubicBezTo>
                      <a:pt x="25604" y="571891"/>
                      <a:pt x="0" y="546287"/>
                      <a:pt x="0" y="514702"/>
                    </a:cubicBezTo>
                    <a:lnTo>
                      <a:pt x="0" y="57189"/>
                    </a:lnTo>
                    <a:close/>
                  </a:path>
                </a:pathLst>
              </a:custGeom>
              <a:solidFill>
                <a:schemeClr val="bg1">
                  <a:lumMod val="95000"/>
                </a:schemeClr>
              </a:solidFill>
            </p:spPr>
            <p:style>
              <a:lnRef idx="2">
                <a:schemeClr val="dk1"/>
              </a:lnRef>
              <a:fillRef idx="1">
                <a:schemeClr val="lt1"/>
              </a:fillRef>
              <a:effectRef idx="0">
                <a:schemeClr val="dk1"/>
              </a:effectRef>
              <a:fontRef idx="minor">
                <a:schemeClr val="dk1"/>
              </a:fontRef>
            </p:style>
            <p:txBody>
              <a:bodyPr spcFirstLastPara="0" vert="horz" wrap="square" lIns="47230" tIns="39610" rIns="47230" bIns="39610" numCol="1" spcCol="1270" anchor="ctr" anchorCtr="0">
                <a:noAutofit/>
              </a:bodyPr>
              <a:lstStyle/>
              <a:p>
                <a:pPr algn="ctr" defTabSz="533400">
                  <a:lnSpc>
                    <a:spcPct val="90000"/>
                  </a:lnSpc>
                  <a:spcBef>
                    <a:spcPct val="0"/>
                  </a:spcBef>
                  <a:spcAft>
                    <a:spcPct val="35000"/>
                  </a:spcAft>
                </a:pPr>
                <a:r>
                  <a:rPr lang="en-US" sz="1400" dirty="0">
                    <a:latin typeface="Gill Sans MT" panose="020B0502020104020203" pitchFamily="34" charset="0"/>
                  </a:rPr>
                  <a:t>Analysis</a:t>
                </a:r>
              </a:p>
            </p:txBody>
          </p:sp>
          <p:sp>
            <p:nvSpPr>
              <p:cNvPr id="11" name="Freeform 10"/>
              <p:cNvSpPr/>
              <p:nvPr/>
            </p:nvSpPr>
            <p:spPr>
              <a:xfrm>
                <a:off x="933431" y="5794727"/>
                <a:ext cx="1973460" cy="745116"/>
              </a:xfrm>
              <a:custGeom>
                <a:avLst/>
                <a:gdLst>
                  <a:gd name="connsiteX0" fmla="*/ 0 w 1973460"/>
                  <a:gd name="connsiteY0" fmla="*/ 57189 h 571891"/>
                  <a:gd name="connsiteX1" fmla="*/ 57189 w 1973460"/>
                  <a:gd name="connsiteY1" fmla="*/ 0 h 571891"/>
                  <a:gd name="connsiteX2" fmla="*/ 1916271 w 1973460"/>
                  <a:gd name="connsiteY2" fmla="*/ 0 h 571891"/>
                  <a:gd name="connsiteX3" fmla="*/ 1973460 w 1973460"/>
                  <a:gd name="connsiteY3" fmla="*/ 57189 h 571891"/>
                  <a:gd name="connsiteX4" fmla="*/ 1973460 w 1973460"/>
                  <a:gd name="connsiteY4" fmla="*/ 514702 h 571891"/>
                  <a:gd name="connsiteX5" fmla="*/ 1916271 w 1973460"/>
                  <a:gd name="connsiteY5" fmla="*/ 571891 h 571891"/>
                  <a:gd name="connsiteX6" fmla="*/ 57189 w 1973460"/>
                  <a:gd name="connsiteY6" fmla="*/ 571891 h 571891"/>
                  <a:gd name="connsiteX7" fmla="*/ 0 w 1973460"/>
                  <a:gd name="connsiteY7" fmla="*/ 514702 h 571891"/>
                  <a:gd name="connsiteX8" fmla="*/ 0 w 1973460"/>
                  <a:gd name="connsiteY8" fmla="*/ 57189 h 571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73460" h="571891">
                    <a:moveTo>
                      <a:pt x="0" y="57189"/>
                    </a:moveTo>
                    <a:cubicBezTo>
                      <a:pt x="0" y="25604"/>
                      <a:pt x="25604" y="0"/>
                      <a:pt x="57189" y="0"/>
                    </a:cubicBezTo>
                    <a:lnTo>
                      <a:pt x="1916271" y="0"/>
                    </a:lnTo>
                    <a:cubicBezTo>
                      <a:pt x="1947856" y="0"/>
                      <a:pt x="1973460" y="25604"/>
                      <a:pt x="1973460" y="57189"/>
                    </a:cubicBezTo>
                    <a:lnTo>
                      <a:pt x="1973460" y="514702"/>
                    </a:lnTo>
                    <a:cubicBezTo>
                      <a:pt x="1973460" y="546287"/>
                      <a:pt x="1947856" y="571891"/>
                      <a:pt x="1916271" y="571891"/>
                    </a:cubicBezTo>
                    <a:lnTo>
                      <a:pt x="57189" y="571891"/>
                    </a:lnTo>
                    <a:cubicBezTo>
                      <a:pt x="25604" y="571891"/>
                      <a:pt x="0" y="546287"/>
                      <a:pt x="0" y="514702"/>
                    </a:cubicBezTo>
                    <a:lnTo>
                      <a:pt x="0" y="57189"/>
                    </a:lnTo>
                    <a:close/>
                  </a:path>
                </a:pathLst>
              </a:custGeom>
              <a:solidFill>
                <a:schemeClr val="bg1">
                  <a:lumMod val="95000"/>
                </a:schemeClr>
              </a:solidFill>
            </p:spPr>
            <p:style>
              <a:lnRef idx="2">
                <a:schemeClr val="dk1"/>
              </a:lnRef>
              <a:fillRef idx="1">
                <a:schemeClr val="lt1"/>
              </a:fillRef>
              <a:effectRef idx="0">
                <a:schemeClr val="dk1"/>
              </a:effectRef>
              <a:fontRef idx="minor">
                <a:schemeClr val="dk1"/>
              </a:fontRef>
            </p:style>
            <p:txBody>
              <a:bodyPr spcFirstLastPara="0" vert="horz" wrap="square" lIns="47230" tIns="39610" rIns="47230" bIns="39610" numCol="1" spcCol="1270" anchor="ctr" anchorCtr="0">
                <a:noAutofit/>
              </a:bodyPr>
              <a:lstStyle/>
              <a:p>
                <a:pPr algn="ctr" defTabSz="533400">
                  <a:lnSpc>
                    <a:spcPct val="90000"/>
                  </a:lnSpc>
                  <a:spcBef>
                    <a:spcPct val="0"/>
                  </a:spcBef>
                  <a:spcAft>
                    <a:spcPct val="35000"/>
                  </a:spcAft>
                </a:pPr>
                <a:r>
                  <a:rPr lang="en-US" sz="1400" dirty="0">
                    <a:latin typeface="Gill Sans MT" panose="020B0502020104020203" pitchFamily="34" charset="0"/>
                  </a:rPr>
                  <a:t>Reporting</a:t>
                </a:r>
              </a:p>
            </p:txBody>
          </p:sp>
        </p:grpSp>
        <p:grpSp>
          <p:nvGrpSpPr>
            <p:cNvPr id="25" name="Group 24"/>
            <p:cNvGrpSpPr/>
            <p:nvPr/>
          </p:nvGrpSpPr>
          <p:grpSpPr>
            <a:xfrm>
              <a:off x="3585269" y="2557861"/>
              <a:ext cx="4625298" cy="4071540"/>
              <a:chOff x="3585269" y="2557861"/>
              <a:chExt cx="4625298" cy="4071540"/>
            </a:xfrm>
          </p:grpSpPr>
          <p:sp>
            <p:nvSpPr>
              <p:cNvPr id="13" name="Freeform 12"/>
              <p:cNvSpPr/>
              <p:nvPr/>
            </p:nvSpPr>
            <p:spPr>
              <a:xfrm>
                <a:off x="3585269" y="2557861"/>
                <a:ext cx="1973460" cy="1265367"/>
              </a:xfrm>
              <a:custGeom>
                <a:avLst/>
                <a:gdLst>
                  <a:gd name="connsiteX0" fmla="*/ 0 w 1973460"/>
                  <a:gd name="connsiteY0" fmla="*/ 97119 h 971194"/>
                  <a:gd name="connsiteX1" fmla="*/ 97119 w 1973460"/>
                  <a:gd name="connsiteY1" fmla="*/ 0 h 971194"/>
                  <a:gd name="connsiteX2" fmla="*/ 1876341 w 1973460"/>
                  <a:gd name="connsiteY2" fmla="*/ 0 h 971194"/>
                  <a:gd name="connsiteX3" fmla="*/ 1973460 w 1973460"/>
                  <a:gd name="connsiteY3" fmla="*/ 97119 h 971194"/>
                  <a:gd name="connsiteX4" fmla="*/ 1973460 w 1973460"/>
                  <a:gd name="connsiteY4" fmla="*/ 874075 h 971194"/>
                  <a:gd name="connsiteX5" fmla="*/ 1876341 w 1973460"/>
                  <a:gd name="connsiteY5" fmla="*/ 971194 h 971194"/>
                  <a:gd name="connsiteX6" fmla="*/ 97119 w 1973460"/>
                  <a:gd name="connsiteY6" fmla="*/ 971194 h 971194"/>
                  <a:gd name="connsiteX7" fmla="*/ 0 w 1973460"/>
                  <a:gd name="connsiteY7" fmla="*/ 874075 h 971194"/>
                  <a:gd name="connsiteX8" fmla="*/ 0 w 1973460"/>
                  <a:gd name="connsiteY8" fmla="*/ 97119 h 9711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73460" h="971194">
                    <a:moveTo>
                      <a:pt x="0" y="97119"/>
                    </a:moveTo>
                    <a:cubicBezTo>
                      <a:pt x="0" y="43482"/>
                      <a:pt x="43482" y="0"/>
                      <a:pt x="97119" y="0"/>
                    </a:cubicBezTo>
                    <a:lnTo>
                      <a:pt x="1876341" y="0"/>
                    </a:lnTo>
                    <a:cubicBezTo>
                      <a:pt x="1929978" y="0"/>
                      <a:pt x="1973460" y="43482"/>
                      <a:pt x="1973460" y="97119"/>
                    </a:cubicBezTo>
                    <a:lnTo>
                      <a:pt x="1973460" y="874075"/>
                    </a:lnTo>
                    <a:cubicBezTo>
                      <a:pt x="1973460" y="927712"/>
                      <a:pt x="1929978" y="971194"/>
                      <a:pt x="1876341" y="971194"/>
                    </a:cubicBezTo>
                    <a:lnTo>
                      <a:pt x="97119" y="971194"/>
                    </a:lnTo>
                    <a:cubicBezTo>
                      <a:pt x="43482" y="971194"/>
                      <a:pt x="0" y="927712"/>
                      <a:pt x="0" y="874075"/>
                    </a:cubicBezTo>
                    <a:lnTo>
                      <a:pt x="0" y="97119"/>
                    </a:lnTo>
                    <a:close/>
                  </a:path>
                </a:pathLst>
              </a:custGeom>
              <a:solidFill>
                <a:schemeClr val="bg1">
                  <a:lumMod val="95000"/>
                </a:schemeClr>
              </a:solidFill>
            </p:spPr>
            <p:style>
              <a:lnRef idx="2">
                <a:schemeClr val="dk1"/>
              </a:lnRef>
              <a:fillRef idx="1">
                <a:schemeClr val="lt1"/>
              </a:fillRef>
              <a:effectRef idx="0">
                <a:schemeClr val="dk1"/>
              </a:effectRef>
              <a:fontRef idx="minor">
                <a:schemeClr val="dk1"/>
              </a:fontRef>
            </p:style>
            <p:txBody>
              <a:bodyPr spcFirstLastPara="0" vert="horz" wrap="square" lIns="58925" tIns="51305" rIns="58925" bIns="51305" numCol="1" spcCol="1270" anchor="t" anchorCtr="0">
                <a:noAutofit/>
              </a:bodyPr>
              <a:lstStyle/>
              <a:p>
                <a:pPr defTabSz="533400">
                  <a:lnSpc>
                    <a:spcPct val="90000"/>
                  </a:lnSpc>
                  <a:spcBef>
                    <a:spcPct val="0"/>
                  </a:spcBef>
                  <a:spcAft>
                    <a:spcPct val="35000"/>
                  </a:spcAft>
                </a:pPr>
                <a:r>
                  <a:rPr lang="en-US" sz="1400" b="1" dirty="0">
                    <a:latin typeface="Gill Sans MT" panose="020B0502020104020203" pitchFamily="34" charset="0"/>
                  </a:rPr>
                  <a:t>Assessment Tools</a:t>
                </a:r>
              </a:p>
              <a:p>
                <a:pPr marL="57150" lvl="1" indent="-57150" defTabSz="400050">
                  <a:lnSpc>
                    <a:spcPct val="90000"/>
                  </a:lnSpc>
                  <a:spcBef>
                    <a:spcPct val="0"/>
                  </a:spcBef>
                  <a:spcAft>
                    <a:spcPct val="15000"/>
                  </a:spcAft>
                  <a:buChar char="••"/>
                </a:pPr>
                <a:r>
                  <a:rPr lang="en-US" sz="1400" dirty="0">
                    <a:latin typeface="Gill Sans MT" panose="020B0502020104020203" pitchFamily="34" charset="0"/>
                  </a:rPr>
                  <a:t>Planning tools</a:t>
                </a:r>
              </a:p>
              <a:p>
                <a:pPr marL="57150" lvl="1" indent="-57150" defTabSz="400050">
                  <a:lnSpc>
                    <a:spcPct val="90000"/>
                  </a:lnSpc>
                  <a:spcBef>
                    <a:spcPct val="0"/>
                  </a:spcBef>
                  <a:spcAft>
                    <a:spcPct val="15000"/>
                  </a:spcAft>
                  <a:buChar char="••"/>
                </a:pPr>
                <a:r>
                  <a:rPr lang="en-US" sz="1400" dirty="0">
                    <a:latin typeface="Gill Sans MT" panose="020B0502020104020203" pitchFamily="34" charset="0"/>
                  </a:rPr>
                  <a:t>Training Docs</a:t>
                </a:r>
              </a:p>
              <a:p>
                <a:pPr marL="57150" lvl="1" indent="-57150" defTabSz="400050">
                  <a:lnSpc>
                    <a:spcPct val="90000"/>
                  </a:lnSpc>
                  <a:spcBef>
                    <a:spcPct val="0"/>
                  </a:spcBef>
                  <a:spcAft>
                    <a:spcPct val="15000"/>
                  </a:spcAft>
                  <a:buChar char="••"/>
                </a:pPr>
                <a:r>
                  <a:rPr lang="en-US" sz="1400" dirty="0">
                    <a:latin typeface="Gill Sans MT" panose="020B0502020104020203" pitchFamily="34" charset="0"/>
                  </a:rPr>
                  <a:t>Data Collection Instructions</a:t>
                </a:r>
              </a:p>
            </p:txBody>
          </p:sp>
          <p:sp>
            <p:nvSpPr>
              <p:cNvPr id="14" name="Freeform 13"/>
              <p:cNvSpPr/>
              <p:nvPr/>
            </p:nvSpPr>
            <p:spPr>
              <a:xfrm>
                <a:off x="3585269" y="3903599"/>
                <a:ext cx="1973460" cy="893163"/>
              </a:xfrm>
              <a:custGeom>
                <a:avLst/>
                <a:gdLst>
                  <a:gd name="connsiteX0" fmla="*/ 0 w 1973460"/>
                  <a:gd name="connsiteY0" fmla="*/ 97119 h 971194"/>
                  <a:gd name="connsiteX1" fmla="*/ 97119 w 1973460"/>
                  <a:gd name="connsiteY1" fmla="*/ 0 h 971194"/>
                  <a:gd name="connsiteX2" fmla="*/ 1876341 w 1973460"/>
                  <a:gd name="connsiteY2" fmla="*/ 0 h 971194"/>
                  <a:gd name="connsiteX3" fmla="*/ 1973460 w 1973460"/>
                  <a:gd name="connsiteY3" fmla="*/ 97119 h 971194"/>
                  <a:gd name="connsiteX4" fmla="*/ 1973460 w 1973460"/>
                  <a:gd name="connsiteY4" fmla="*/ 874075 h 971194"/>
                  <a:gd name="connsiteX5" fmla="*/ 1876341 w 1973460"/>
                  <a:gd name="connsiteY5" fmla="*/ 971194 h 971194"/>
                  <a:gd name="connsiteX6" fmla="*/ 97119 w 1973460"/>
                  <a:gd name="connsiteY6" fmla="*/ 971194 h 971194"/>
                  <a:gd name="connsiteX7" fmla="*/ 0 w 1973460"/>
                  <a:gd name="connsiteY7" fmla="*/ 874075 h 971194"/>
                  <a:gd name="connsiteX8" fmla="*/ 0 w 1973460"/>
                  <a:gd name="connsiteY8" fmla="*/ 97119 h 9711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73460" h="971194">
                    <a:moveTo>
                      <a:pt x="0" y="97119"/>
                    </a:moveTo>
                    <a:cubicBezTo>
                      <a:pt x="0" y="43482"/>
                      <a:pt x="43482" y="0"/>
                      <a:pt x="97119" y="0"/>
                    </a:cubicBezTo>
                    <a:lnTo>
                      <a:pt x="1876341" y="0"/>
                    </a:lnTo>
                    <a:cubicBezTo>
                      <a:pt x="1929978" y="0"/>
                      <a:pt x="1973460" y="43482"/>
                      <a:pt x="1973460" y="97119"/>
                    </a:cubicBezTo>
                    <a:lnTo>
                      <a:pt x="1973460" y="874075"/>
                    </a:lnTo>
                    <a:cubicBezTo>
                      <a:pt x="1973460" y="927712"/>
                      <a:pt x="1929978" y="971194"/>
                      <a:pt x="1876341" y="971194"/>
                    </a:cubicBezTo>
                    <a:lnTo>
                      <a:pt x="97119" y="971194"/>
                    </a:lnTo>
                    <a:cubicBezTo>
                      <a:pt x="43482" y="971194"/>
                      <a:pt x="0" y="927712"/>
                      <a:pt x="0" y="874075"/>
                    </a:cubicBezTo>
                    <a:lnTo>
                      <a:pt x="0" y="97119"/>
                    </a:lnTo>
                    <a:close/>
                  </a:path>
                </a:pathLst>
              </a:custGeom>
              <a:solidFill>
                <a:schemeClr val="bg1">
                  <a:lumMod val="95000"/>
                </a:schemeClr>
              </a:solidFill>
            </p:spPr>
            <p:style>
              <a:lnRef idx="2">
                <a:schemeClr val="dk1"/>
              </a:lnRef>
              <a:fillRef idx="1">
                <a:schemeClr val="lt1"/>
              </a:fillRef>
              <a:effectRef idx="0">
                <a:schemeClr val="dk1"/>
              </a:effectRef>
              <a:fontRef idx="minor">
                <a:schemeClr val="dk1"/>
              </a:fontRef>
            </p:style>
            <p:txBody>
              <a:bodyPr spcFirstLastPara="0" vert="horz" wrap="square" lIns="58925" tIns="51305" rIns="58925" bIns="51305" numCol="1" spcCol="1270" anchor="t" anchorCtr="0">
                <a:noAutofit/>
              </a:bodyPr>
              <a:lstStyle/>
              <a:p>
                <a:pPr defTabSz="533400">
                  <a:lnSpc>
                    <a:spcPct val="90000"/>
                  </a:lnSpc>
                  <a:spcBef>
                    <a:spcPct val="0"/>
                  </a:spcBef>
                  <a:spcAft>
                    <a:spcPct val="35000"/>
                  </a:spcAft>
                </a:pPr>
                <a:r>
                  <a:rPr lang="en-US" sz="1400" b="1" dirty="0">
                    <a:latin typeface="Gill Sans MT" panose="020B0502020104020203" pitchFamily="34" charset="0"/>
                  </a:rPr>
                  <a:t>Reporting Tools</a:t>
                </a:r>
              </a:p>
              <a:p>
                <a:pPr marL="57150" lvl="1" indent="-57150" defTabSz="400050">
                  <a:lnSpc>
                    <a:spcPct val="90000"/>
                  </a:lnSpc>
                  <a:spcBef>
                    <a:spcPct val="0"/>
                  </a:spcBef>
                  <a:spcAft>
                    <a:spcPct val="15000"/>
                  </a:spcAft>
                  <a:buChar char="••"/>
                </a:pPr>
                <a:r>
                  <a:rPr lang="en-US" sz="1400" dirty="0">
                    <a:latin typeface="Gill Sans MT" panose="020B0502020104020203" pitchFamily="34" charset="0"/>
                  </a:rPr>
                  <a:t>Templates</a:t>
                </a:r>
              </a:p>
              <a:p>
                <a:pPr marL="57150" lvl="1" indent="-57150" defTabSz="400050">
                  <a:lnSpc>
                    <a:spcPct val="90000"/>
                  </a:lnSpc>
                  <a:spcBef>
                    <a:spcPct val="0"/>
                  </a:spcBef>
                  <a:spcAft>
                    <a:spcPct val="15000"/>
                  </a:spcAft>
                  <a:buChar char="••"/>
                </a:pPr>
                <a:r>
                  <a:rPr lang="en-US" sz="1400" dirty="0">
                    <a:latin typeface="Gill Sans MT" panose="020B0502020104020203" pitchFamily="34" charset="0"/>
                  </a:rPr>
                  <a:t>Analysis workbooks</a:t>
                </a:r>
              </a:p>
            </p:txBody>
          </p:sp>
          <p:sp>
            <p:nvSpPr>
              <p:cNvPr id="15" name="Freeform 14"/>
              <p:cNvSpPr/>
              <p:nvPr/>
            </p:nvSpPr>
            <p:spPr>
              <a:xfrm>
                <a:off x="3585269" y="4919997"/>
                <a:ext cx="1973460" cy="1708344"/>
              </a:xfrm>
              <a:custGeom>
                <a:avLst/>
                <a:gdLst>
                  <a:gd name="connsiteX0" fmla="*/ 0 w 1973460"/>
                  <a:gd name="connsiteY0" fmla="*/ 97119 h 971194"/>
                  <a:gd name="connsiteX1" fmla="*/ 97119 w 1973460"/>
                  <a:gd name="connsiteY1" fmla="*/ 0 h 971194"/>
                  <a:gd name="connsiteX2" fmla="*/ 1876341 w 1973460"/>
                  <a:gd name="connsiteY2" fmla="*/ 0 h 971194"/>
                  <a:gd name="connsiteX3" fmla="*/ 1973460 w 1973460"/>
                  <a:gd name="connsiteY3" fmla="*/ 97119 h 971194"/>
                  <a:gd name="connsiteX4" fmla="*/ 1973460 w 1973460"/>
                  <a:gd name="connsiteY4" fmla="*/ 874075 h 971194"/>
                  <a:gd name="connsiteX5" fmla="*/ 1876341 w 1973460"/>
                  <a:gd name="connsiteY5" fmla="*/ 971194 h 971194"/>
                  <a:gd name="connsiteX6" fmla="*/ 97119 w 1973460"/>
                  <a:gd name="connsiteY6" fmla="*/ 971194 h 971194"/>
                  <a:gd name="connsiteX7" fmla="*/ 0 w 1973460"/>
                  <a:gd name="connsiteY7" fmla="*/ 874075 h 971194"/>
                  <a:gd name="connsiteX8" fmla="*/ 0 w 1973460"/>
                  <a:gd name="connsiteY8" fmla="*/ 97119 h 9711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73460" h="971194">
                    <a:moveTo>
                      <a:pt x="0" y="97119"/>
                    </a:moveTo>
                    <a:cubicBezTo>
                      <a:pt x="0" y="43482"/>
                      <a:pt x="43482" y="0"/>
                      <a:pt x="97119" y="0"/>
                    </a:cubicBezTo>
                    <a:lnTo>
                      <a:pt x="1876341" y="0"/>
                    </a:lnTo>
                    <a:cubicBezTo>
                      <a:pt x="1929978" y="0"/>
                      <a:pt x="1973460" y="43482"/>
                      <a:pt x="1973460" y="97119"/>
                    </a:cubicBezTo>
                    <a:lnTo>
                      <a:pt x="1973460" y="874075"/>
                    </a:lnTo>
                    <a:cubicBezTo>
                      <a:pt x="1973460" y="927712"/>
                      <a:pt x="1929978" y="971194"/>
                      <a:pt x="1876341" y="971194"/>
                    </a:cubicBezTo>
                    <a:lnTo>
                      <a:pt x="97119" y="971194"/>
                    </a:lnTo>
                    <a:cubicBezTo>
                      <a:pt x="43482" y="971194"/>
                      <a:pt x="0" y="927712"/>
                      <a:pt x="0" y="874075"/>
                    </a:cubicBezTo>
                    <a:lnTo>
                      <a:pt x="0" y="97119"/>
                    </a:lnTo>
                    <a:close/>
                  </a:path>
                </a:pathLst>
              </a:custGeom>
              <a:solidFill>
                <a:schemeClr val="bg1">
                  <a:lumMod val="95000"/>
                </a:schemeClr>
              </a:solidFill>
            </p:spPr>
            <p:style>
              <a:lnRef idx="2">
                <a:schemeClr val="dk1"/>
              </a:lnRef>
              <a:fillRef idx="1">
                <a:schemeClr val="lt1"/>
              </a:fillRef>
              <a:effectRef idx="0">
                <a:schemeClr val="dk1"/>
              </a:effectRef>
              <a:fontRef idx="minor">
                <a:schemeClr val="dk1"/>
              </a:fontRef>
            </p:style>
            <p:txBody>
              <a:bodyPr spcFirstLastPara="0" vert="horz" wrap="square" lIns="58925" tIns="51305" rIns="58925" bIns="51305" numCol="1" spcCol="1270" anchor="t" anchorCtr="0">
                <a:noAutofit/>
              </a:bodyPr>
              <a:lstStyle/>
              <a:p>
                <a:pPr defTabSz="533400">
                  <a:lnSpc>
                    <a:spcPct val="90000"/>
                  </a:lnSpc>
                  <a:spcBef>
                    <a:spcPct val="0"/>
                  </a:spcBef>
                  <a:spcAft>
                    <a:spcPct val="35000"/>
                  </a:spcAft>
                </a:pPr>
                <a:r>
                  <a:rPr lang="en-US" sz="1400" b="1" dirty="0">
                    <a:latin typeface="Gill Sans MT" panose="020B0502020104020203" pitchFamily="34" charset="0"/>
                  </a:rPr>
                  <a:t>Survey tools</a:t>
                </a:r>
              </a:p>
              <a:p>
                <a:pPr marL="57150" lvl="1" indent="-57150" defTabSz="400050">
                  <a:lnSpc>
                    <a:spcPct val="90000"/>
                  </a:lnSpc>
                  <a:spcBef>
                    <a:spcPct val="0"/>
                  </a:spcBef>
                  <a:spcAft>
                    <a:spcPct val="15000"/>
                  </a:spcAft>
                  <a:buChar char="••"/>
                </a:pPr>
                <a:r>
                  <a:rPr lang="en-US" sz="1400" dirty="0">
                    <a:latin typeface="Gill Sans MT" panose="020B0502020104020203" pitchFamily="34" charset="0"/>
                  </a:rPr>
                  <a:t>KPI list &amp; definitions</a:t>
                </a:r>
              </a:p>
              <a:p>
                <a:pPr marL="57150" lvl="1" indent="-57150" defTabSz="400050">
                  <a:lnSpc>
                    <a:spcPct val="90000"/>
                  </a:lnSpc>
                  <a:spcBef>
                    <a:spcPct val="0"/>
                  </a:spcBef>
                  <a:spcAft>
                    <a:spcPct val="15000"/>
                  </a:spcAft>
                  <a:buChar char="••"/>
                </a:pPr>
                <a:r>
                  <a:rPr lang="en-US" sz="1400" dirty="0">
                    <a:latin typeface="Gill Sans MT" panose="020B0502020104020203" pitchFamily="34" charset="0"/>
                  </a:rPr>
                  <a:t>CMM Model (functions, levels of service, etc.)</a:t>
                </a:r>
              </a:p>
              <a:p>
                <a:pPr marL="57150" lvl="1" indent="-57150" defTabSz="400050">
                  <a:lnSpc>
                    <a:spcPct val="90000"/>
                  </a:lnSpc>
                  <a:spcBef>
                    <a:spcPct val="0"/>
                  </a:spcBef>
                  <a:spcAft>
                    <a:spcPct val="15000"/>
                  </a:spcAft>
                  <a:buChar char="••"/>
                </a:pPr>
                <a:r>
                  <a:rPr lang="en-US" sz="1400" dirty="0">
                    <a:latin typeface="Gill Sans MT" panose="020B0502020104020203" pitchFamily="34" charset="0"/>
                  </a:rPr>
                  <a:t>Survey Instructions</a:t>
                </a:r>
              </a:p>
              <a:p>
                <a:pPr marL="57150" lvl="1" indent="-57150" defTabSz="400050">
                  <a:lnSpc>
                    <a:spcPct val="90000"/>
                  </a:lnSpc>
                  <a:spcBef>
                    <a:spcPct val="0"/>
                  </a:spcBef>
                  <a:spcAft>
                    <a:spcPct val="15000"/>
                  </a:spcAft>
                  <a:buChar char="••"/>
                </a:pPr>
                <a:r>
                  <a:rPr lang="en-US" sz="1400" dirty="0">
                    <a:latin typeface="Gill Sans MT" panose="020B0502020104020203" pitchFamily="34" charset="0"/>
                  </a:rPr>
                  <a:t>Analysis Plans</a:t>
                </a:r>
              </a:p>
            </p:txBody>
          </p:sp>
          <p:sp>
            <p:nvSpPr>
              <p:cNvPr id="17" name="Freeform 16"/>
              <p:cNvSpPr/>
              <p:nvPr/>
            </p:nvSpPr>
            <p:spPr>
              <a:xfrm>
                <a:off x="6237107" y="2589624"/>
                <a:ext cx="1973460" cy="938294"/>
              </a:xfrm>
              <a:custGeom>
                <a:avLst/>
                <a:gdLst>
                  <a:gd name="connsiteX0" fmla="*/ 0 w 1973460"/>
                  <a:gd name="connsiteY0" fmla="*/ 72016 h 720159"/>
                  <a:gd name="connsiteX1" fmla="*/ 72016 w 1973460"/>
                  <a:gd name="connsiteY1" fmla="*/ 0 h 720159"/>
                  <a:gd name="connsiteX2" fmla="*/ 1901444 w 1973460"/>
                  <a:gd name="connsiteY2" fmla="*/ 0 h 720159"/>
                  <a:gd name="connsiteX3" fmla="*/ 1973460 w 1973460"/>
                  <a:gd name="connsiteY3" fmla="*/ 72016 h 720159"/>
                  <a:gd name="connsiteX4" fmla="*/ 1973460 w 1973460"/>
                  <a:gd name="connsiteY4" fmla="*/ 648143 h 720159"/>
                  <a:gd name="connsiteX5" fmla="*/ 1901444 w 1973460"/>
                  <a:gd name="connsiteY5" fmla="*/ 720159 h 720159"/>
                  <a:gd name="connsiteX6" fmla="*/ 72016 w 1973460"/>
                  <a:gd name="connsiteY6" fmla="*/ 720159 h 720159"/>
                  <a:gd name="connsiteX7" fmla="*/ 0 w 1973460"/>
                  <a:gd name="connsiteY7" fmla="*/ 648143 h 720159"/>
                  <a:gd name="connsiteX8" fmla="*/ 0 w 1973460"/>
                  <a:gd name="connsiteY8" fmla="*/ 72016 h 720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73460" h="720159">
                    <a:moveTo>
                      <a:pt x="0" y="72016"/>
                    </a:moveTo>
                    <a:cubicBezTo>
                      <a:pt x="0" y="32243"/>
                      <a:pt x="32243" y="0"/>
                      <a:pt x="72016" y="0"/>
                    </a:cubicBezTo>
                    <a:lnTo>
                      <a:pt x="1901444" y="0"/>
                    </a:lnTo>
                    <a:cubicBezTo>
                      <a:pt x="1941217" y="0"/>
                      <a:pt x="1973460" y="32243"/>
                      <a:pt x="1973460" y="72016"/>
                    </a:cubicBezTo>
                    <a:lnTo>
                      <a:pt x="1973460" y="648143"/>
                    </a:lnTo>
                    <a:cubicBezTo>
                      <a:pt x="1973460" y="687916"/>
                      <a:pt x="1941217" y="720159"/>
                      <a:pt x="1901444" y="720159"/>
                    </a:cubicBezTo>
                    <a:lnTo>
                      <a:pt x="72016" y="720159"/>
                    </a:lnTo>
                    <a:cubicBezTo>
                      <a:pt x="32243" y="720159"/>
                      <a:pt x="0" y="687916"/>
                      <a:pt x="0" y="648143"/>
                    </a:cubicBezTo>
                    <a:lnTo>
                      <a:pt x="0" y="72016"/>
                    </a:lnTo>
                    <a:close/>
                  </a:path>
                </a:pathLst>
              </a:custGeom>
              <a:solidFill>
                <a:schemeClr val="bg1">
                  <a:lumMod val="95000"/>
                </a:schemeClr>
              </a:solidFill>
            </p:spPr>
            <p:style>
              <a:lnRef idx="2">
                <a:schemeClr val="dk1"/>
              </a:lnRef>
              <a:fillRef idx="1">
                <a:schemeClr val="lt1"/>
              </a:fillRef>
              <a:effectRef idx="0">
                <a:schemeClr val="dk1"/>
              </a:effectRef>
              <a:fontRef idx="minor">
                <a:schemeClr val="dk1"/>
              </a:fontRef>
            </p:style>
            <p:txBody>
              <a:bodyPr spcFirstLastPara="0" vert="horz" wrap="square" lIns="51573" tIns="43953" rIns="51573" bIns="43953" numCol="1" spcCol="1270" anchor="ctr" anchorCtr="0">
                <a:noAutofit/>
              </a:bodyPr>
              <a:lstStyle/>
              <a:p>
                <a:pPr algn="ctr" defTabSz="533400">
                  <a:lnSpc>
                    <a:spcPct val="90000"/>
                  </a:lnSpc>
                  <a:spcBef>
                    <a:spcPct val="0"/>
                  </a:spcBef>
                  <a:spcAft>
                    <a:spcPct val="35000"/>
                  </a:spcAft>
                </a:pPr>
                <a:r>
                  <a:rPr lang="en-US" sz="1400" b="1" dirty="0">
                    <a:latin typeface="Gill Sans MT" panose="020B0502020104020203" pitchFamily="34" charset="0"/>
                  </a:rPr>
                  <a:t>Survey CTO Code</a:t>
                </a:r>
              </a:p>
            </p:txBody>
          </p:sp>
          <p:sp>
            <p:nvSpPr>
              <p:cNvPr id="18" name="Freeform 17"/>
              <p:cNvSpPr/>
              <p:nvPr/>
            </p:nvSpPr>
            <p:spPr>
              <a:xfrm>
                <a:off x="6237107" y="3634170"/>
                <a:ext cx="1973460" cy="938294"/>
              </a:xfrm>
              <a:custGeom>
                <a:avLst/>
                <a:gdLst>
                  <a:gd name="connsiteX0" fmla="*/ 0 w 1973460"/>
                  <a:gd name="connsiteY0" fmla="*/ 72016 h 720159"/>
                  <a:gd name="connsiteX1" fmla="*/ 72016 w 1973460"/>
                  <a:gd name="connsiteY1" fmla="*/ 0 h 720159"/>
                  <a:gd name="connsiteX2" fmla="*/ 1901444 w 1973460"/>
                  <a:gd name="connsiteY2" fmla="*/ 0 h 720159"/>
                  <a:gd name="connsiteX3" fmla="*/ 1973460 w 1973460"/>
                  <a:gd name="connsiteY3" fmla="*/ 72016 h 720159"/>
                  <a:gd name="connsiteX4" fmla="*/ 1973460 w 1973460"/>
                  <a:gd name="connsiteY4" fmla="*/ 648143 h 720159"/>
                  <a:gd name="connsiteX5" fmla="*/ 1901444 w 1973460"/>
                  <a:gd name="connsiteY5" fmla="*/ 720159 h 720159"/>
                  <a:gd name="connsiteX6" fmla="*/ 72016 w 1973460"/>
                  <a:gd name="connsiteY6" fmla="*/ 720159 h 720159"/>
                  <a:gd name="connsiteX7" fmla="*/ 0 w 1973460"/>
                  <a:gd name="connsiteY7" fmla="*/ 648143 h 720159"/>
                  <a:gd name="connsiteX8" fmla="*/ 0 w 1973460"/>
                  <a:gd name="connsiteY8" fmla="*/ 72016 h 720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73460" h="720159">
                    <a:moveTo>
                      <a:pt x="0" y="72016"/>
                    </a:moveTo>
                    <a:cubicBezTo>
                      <a:pt x="0" y="32243"/>
                      <a:pt x="32243" y="0"/>
                      <a:pt x="72016" y="0"/>
                    </a:cubicBezTo>
                    <a:lnTo>
                      <a:pt x="1901444" y="0"/>
                    </a:lnTo>
                    <a:cubicBezTo>
                      <a:pt x="1941217" y="0"/>
                      <a:pt x="1973460" y="32243"/>
                      <a:pt x="1973460" y="72016"/>
                    </a:cubicBezTo>
                    <a:lnTo>
                      <a:pt x="1973460" y="648143"/>
                    </a:lnTo>
                    <a:cubicBezTo>
                      <a:pt x="1973460" y="687916"/>
                      <a:pt x="1941217" y="720159"/>
                      <a:pt x="1901444" y="720159"/>
                    </a:cubicBezTo>
                    <a:lnTo>
                      <a:pt x="72016" y="720159"/>
                    </a:lnTo>
                    <a:cubicBezTo>
                      <a:pt x="32243" y="720159"/>
                      <a:pt x="0" y="687916"/>
                      <a:pt x="0" y="648143"/>
                    </a:cubicBezTo>
                    <a:lnTo>
                      <a:pt x="0" y="72016"/>
                    </a:lnTo>
                    <a:close/>
                  </a:path>
                </a:pathLst>
              </a:custGeom>
              <a:solidFill>
                <a:schemeClr val="bg1">
                  <a:lumMod val="95000"/>
                </a:schemeClr>
              </a:solidFill>
            </p:spPr>
            <p:style>
              <a:lnRef idx="2">
                <a:schemeClr val="dk1"/>
              </a:lnRef>
              <a:fillRef idx="1">
                <a:schemeClr val="lt1"/>
              </a:fillRef>
              <a:effectRef idx="0">
                <a:schemeClr val="dk1"/>
              </a:effectRef>
              <a:fontRef idx="minor">
                <a:schemeClr val="dk1"/>
              </a:fontRef>
            </p:style>
            <p:txBody>
              <a:bodyPr spcFirstLastPara="0" vert="horz" wrap="square" lIns="51573" tIns="43953" rIns="51573" bIns="43953" numCol="1" spcCol="1270" anchor="ctr" anchorCtr="0">
                <a:noAutofit/>
              </a:bodyPr>
              <a:lstStyle/>
              <a:p>
                <a:pPr algn="ctr" defTabSz="533400">
                  <a:lnSpc>
                    <a:spcPct val="90000"/>
                  </a:lnSpc>
                  <a:spcBef>
                    <a:spcPct val="0"/>
                  </a:spcBef>
                  <a:spcAft>
                    <a:spcPct val="35000"/>
                  </a:spcAft>
                </a:pPr>
                <a:r>
                  <a:rPr lang="en-US" sz="1400" b="1" dirty="0">
                    <a:latin typeface="Gill Sans MT" panose="020B0502020104020203" pitchFamily="34" charset="0"/>
                  </a:rPr>
                  <a:t>Printable copies of Surveys</a:t>
                </a:r>
              </a:p>
            </p:txBody>
          </p:sp>
          <p:sp>
            <p:nvSpPr>
              <p:cNvPr id="19" name="Freeform 18"/>
              <p:cNvSpPr/>
              <p:nvPr/>
            </p:nvSpPr>
            <p:spPr>
              <a:xfrm>
                <a:off x="6236160" y="4678716"/>
                <a:ext cx="1973460" cy="938294"/>
              </a:xfrm>
              <a:custGeom>
                <a:avLst/>
                <a:gdLst>
                  <a:gd name="connsiteX0" fmla="*/ 0 w 1973460"/>
                  <a:gd name="connsiteY0" fmla="*/ 72016 h 720159"/>
                  <a:gd name="connsiteX1" fmla="*/ 72016 w 1973460"/>
                  <a:gd name="connsiteY1" fmla="*/ 0 h 720159"/>
                  <a:gd name="connsiteX2" fmla="*/ 1901444 w 1973460"/>
                  <a:gd name="connsiteY2" fmla="*/ 0 h 720159"/>
                  <a:gd name="connsiteX3" fmla="*/ 1973460 w 1973460"/>
                  <a:gd name="connsiteY3" fmla="*/ 72016 h 720159"/>
                  <a:gd name="connsiteX4" fmla="*/ 1973460 w 1973460"/>
                  <a:gd name="connsiteY4" fmla="*/ 648143 h 720159"/>
                  <a:gd name="connsiteX5" fmla="*/ 1901444 w 1973460"/>
                  <a:gd name="connsiteY5" fmla="*/ 720159 h 720159"/>
                  <a:gd name="connsiteX6" fmla="*/ 72016 w 1973460"/>
                  <a:gd name="connsiteY6" fmla="*/ 720159 h 720159"/>
                  <a:gd name="connsiteX7" fmla="*/ 0 w 1973460"/>
                  <a:gd name="connsiteY7" fmla="*/ 648143 h 720159"/>
                  <a:gd name="connsiteX8" fmla="*/ 0 w 1973460"/>
                  <a:gd name="connsiteY8" fmla="*/ 72016 h 720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73460" h="720159">
                    <a:moveTo>
                      <a:pt x="0" y="72016"/>
                    </a:moveTo>
                    <a:cubicBezTo>
                      <a:pt x="0" y="32243"/>
                      <a:pt x="32243" y="0"/>
                      <a:pt x="72016" y="0"/>
                    </a:cubicBezTo>
                    <a:lnTo>
                      <a:pt x="1901444" y="0"/>
                    </a:lnTo>
                    <a:cubicBezTo>
                      <a:pt x="1941217" y="0"/>
                      <a:pt x="1973460" y="32243"/>
                      <a:pt x="1973460" y="72016"/>
                    </a:cubicBezTo>
                    <a:lnTo>
                      <a:pt x="1973460" y="648143"/>
                    </a:lnTo>
                    <a:cubicBezTo>
                      <a:pt x="1973460" y="687916"/>
                      <a:pt x="1941217" y="720159"/>
                      <a:pt x="1901444" y="720159"/>
                    </a:cubicBezTo>
                    <a:lnTo>
                      <a:pt x="72016" y="720159"/>
                    </a:lnTo>
                    <a:cubicBezTo>
                      <a:pt x="32243" y="720159"/>
                      <a:pt x="0" y="687916"/>
                      <a:pt x="0" y="648143"/>
                    </a:cubicBezTo>
                    <a:lnTo>
                      <a:pt x="0" y="72016"/>
                    </a:lnTo>
                    <a:close/>
                  </a:path>
                </a:pathLst>
              </a:custGeom>
              <a:solidFill>
                <a:schemeClr val="bg1">
                  <a:lumMod val="95000"/>
                </a:schemeClr>
              </a:solidFill>
            </p:spPr>
            <p:style>
              <a:lnRef idx="2">
                <a:schemeClr val="dk1"/>
              </a:lnRef>
              <a:fillRef idx="1">
                <a:schemeClr val="lt1"/>
              </a:fillRef>
              <a:effectRef idx="0">
                <a:schemeClr val="dk1"/>
              </a:effectRef>
              <a:fontRef idx="minor">
                <a:schemeClr val="dk1"/>
              </a:fontRef>
            </p:style>
            <p:txBody>
              <a:bodyPr spcFirstLastPara="0" vert="horz" wrap="square" lIns="51573" tIns="43953" rIns="51573" bIns="43953" numCol="1" spcCol="1270" anchor="ctr" anchorCtr="0">
                <a:noAutofit/>
              </a:bodyPr>
              <a:lstStyle/>
              <a:p>
                <a:pPr algn="ctr" defTabSz="533400">
                  <a:lnSpc>
                    <a:spcPct val="90000"/>
                  </a:lnSpc>
                  <a:spcBef>
                    <a:spcPct val="0"/>
                  </a:spcBef>
                  <a:spcAft>
                    <a:spcPct val="35000"/>
                  </a:spcAft>
                </a:pPr>
                <a:r>
                  <a:rPr lang="en-US" sz="1400" b="1" dirty="0">
                    <a:latin typeface="Gill Sans MT" panose="020B0502020104020203" pitchFamily="34" charset="0"/>
                  </a:rPr>
                  <a:t>CMM Master Questionnaire</a:t>
                </a:r>
              </a:p>
            </p:txBody>
          </p:sp>
          <p:sp>
            <p:nvSpPr>
              <p:cNvPr id="20" name="Freeform 19"/>
              <p:cNvSpPr/>
              <p:nvPr/>
            </p:nvSpPr>
            <p:spPr>
              <a:xfrm>
                <a:off x="6237107" y="5691107"/>
                <a:ext cx="1973460" cy="938294"/>
              </a:xfrm>
              <a:custGeom>
                <a:avLst/>
                <a:gdLst>
                  <a:gd name="connsiteX0" fmla="*/ 0 w 1973460"/>
                  <a:gd name="connsiteY0" fmla="*/ 72016 h 720159"/>
                  <a:gd name="connsiteX1" fmla="*/ 72016 w 1973460"/>
                  <a:gd name="connsiteY1" fmla="*/ 0 h 720159"/>
                  <a:gd name="connsiteX2" fmla="*/ 1901444 w 1973460"/>
                  <a:gd name="connsiteY2" fmla="*/ 0 h 720159"/>
                  <a:gd name="connsiteX3" fmla="*/ 1973460 w 1973460"/>
                  <a:gd name="connsiteY3" fmla="*/ 72016 h 720159"/>
                  <a:gd name="connsiteX4" fmla="*/ 1973460 w 1973460"/>
                  <a:gd name="connsiteY4" fmla="*/ 648143 h 720159"/>
                  <a:gd name="connsiteX5" fmla="*/ 1901444 w 1973460"/>
                  <a:gd name="connsiteY5" fmla="*/ 720159 h 720159"/>
                  <a:gd name="connsiteX6" fmla="*/ 72016 w 1973460"/>
                  <a:gd name="connsiteY6" fmla="*/ 720159 h 720159"/>
                  <a:gd name="connsiteX7" fmla="*/ 0 w 1973460"/>
                  <a:gd name="connsiteY7" fmla="*/ 648143 h 720159"/>
                  <a:gd name="connsiteX8" fmla="*/ 0 w 1973460"/>
                  <a:gd name="connsiteY8" fmla="*/ 72016 h 720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73460" h="720159">
                    <a:moveTo>
                      <a:pt x="0" y="72016"/>
                    </a:moveTo>
                    <a:cubicBezTo>
                      <a:pt x="0" y="32243"/>
                      <a:pt x="32243" y="0"/>
                      <a:pt x="72016" y="0"/>
                    </a:cubicBezTo>
                    <a:lnTo>
                      <a:pt x="1901444" y="0"/>
                    </a:lnTo>
                    <a:cubicBezTo>
                      <a:pt x="1941217" y="0"/>
                      <a:pt x="1973460" y="32243"/>
                      <a:pt x="1973460" y="72016"/>
                    </a:cubicBezTo>
                    <a:lnTo>
                      <a:pt x="1973460" y="648143"/>
                    </a:lnTo>
                    <a:cubicBezTo>
                      <a:pt x="1973460" y="687916"/>
                      <a:pt x="1941217" y="720159"/>
                      <a:pt x="1901444" y="720159"/>
                    </a:cubicBezTo>
                    <a:lnTo>
                      <a:pt x="72016" y="720159"/>
                    </a:lnTo>
                    <a:cubicBezTo>
                      <a:pt x="32243" y="720159"/>
                      <a:pt x="0" y="687916"/>
                      <a:pt x="0" y="648143"/>
                    </a:cubicBezTo>
                    <a:lnTo>
                      <a:pt x="0" y="72016"/>
                    </a:lnTo>
                    <a:close/>
                  </a:path>
                </a:pathLst>
              </a:custGeom>
              <a:solidFill>
                <a:schemeClr val="bg1">
                  <a:lumMod val="95000"/>
                </a:schemeClr>
              </a:solidFill>
            </p:spPr>
            <p:style>
              <a:lnRef idx="2">
                <a:schemeClr val="dk1"/>
              </a:lnRef>
              <a:fillRef idx="1">
                <a:schemeClr val="lt1"/>
              </a:fillRef>
              <a:effectRef idx="0">
                <a:schemeClr val="dk1"/>
              </a:effectRef>
              <a:fontRef idx="minor">
                <a:schemeClr val="dk1"/>
              </a:fontRef>
            </p:style>
            <p:txBody>
              <a:bodyPr spcFirstLastPara="0" vert="horz" wrap="square" lIns="51573" tIns="43953" rIns="51573" bIns="43953" numCol="1" spcCol="1270" anchor="ctr" anchorCtr="0">
                <a:noAutofit/>
              </a:bodyPr>
              <a:lstStyle/>
              <a:p>
                <a:pPr algn="ctr" defTabSz="533400">
                  <a:lnSpc>
                    <a:spcPct val="90000"/>
                  </a:lnSpc>
                  <a:spcBef>
                    <a:spcPct val="0"/>
                  </a:spcBef>
                  <a:spcAft>
                    <a:spcPct val="35000"/>
                  </a:spcAft>
                </a:pPr>
                <a:r>
                  <a:rPr lang="en-US" sz="1400" b="1" dirty="0">
                    <a:latin typeface="Gill Sans MT" panose="020B0502020104020203" pitchFamily="34" charset="0"/>
                  </a:rPr>
                  <a:t>KPI Collection tool</a:t>
                </a:r>
              </a:p>
            </p:txBody>
          </p:sp>
        </p:grpSp>
      </p:grpSp>
      <p:sp>
        <p:nvSpPr>
          <p:cNvPr id="3" name="Slide Number Placeholder 2"/>
          <p:cNvSpPr>
            <a:spLocks noGrp="1"/>
          </p:cNvSpPr>
          <p:nvPr>
            <p:ph type="sldNum" sz="quarter" idx="12"/>
          </p:nvPr>
        </p:nvSpPr>
        <p:spPr/>
        <p:txBody>
          <a:bodyPr/>
          <a:lstStyle/>
          <a:p>
            <a:fld id="{B9F1CF4F-F94A-4E72-8A7A-1D90E0D98BB3}" type="slidenum">
              <a:rPr lang="en-US" altLang="en-US" smtClean="0"/>
              <a:pPr/>
              <a:t>13</a:t>
            </a:fld>
            <a:endParaRPr lang="en-US" altLang="en-US" dirty="0"/>
          </a:p>
        </p:txBody>
      </p:sp>
    </p:spTree>
    <p:extLst>
      <p:ext uri="{BB962C8B-B14F-4D97-AF65-F5344CB8AC3E}">
        <p14:creationId xmlns:p14="http://schemas.microsoft.com/office/powerpoint/2010/main" val="157375350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 name="Group 43"/>
          <p:cNvGrpSpPr/>
          <p:nvPr/>
        </p:nvGrpSpPr>
        <p:grpSpPr>
          <a:xfrm>
            <a:off x="1709737" y="1123217"/>
            <a:ext cx="8775233" cy="4991100"/>
            <a:chOff x="390387" y="1142673"/>
            <a:chExt cx="8214683" cy="4456291"/>
          </a:xfrm>
        </p:grpSpPr>
        <p:grpSp>
          <p:nvGrpSpPr>
            <p:cNvPr id="42" name="Group 41"/>
            <p:cNvGrpSpPr/>
            <p:nvPr/>
          </p:nvGrpSpPr>
          <p:grpSpPr>
            <a:xfrm>
              <a:off x="606682" y="1645583"/>
              <a:ext cx="7998388" cy="3953381"/>
              <a:chOff x="606682" y="1645583"/>
              <a:chExt cx="7998388" cy="3953381"/>
            </a:xfrm>
          </p:grpSpPr>
          <p:grpSp>
            <p:nvGrpSpPr>
              <p:cNvPr id="3" name="Group 2"/>
              <p:cNvGrpSpPr/>
              <p:nvPr/>
            </p:nvGrpSpPr>
            <p:grpSpPr>
              <a:xfrm>
                <a:off x="606682" y="2528408"/>
                <a:ext cx="7995853" cy="3070556"/>
                <a:chOff x="606682" y="2202798"/>
                <a:chExt cx="7995853" cy="4866799"/>
              </a:xfrm>
            </p:grpSpPr>
            <p:sp>
              <p:nvSpPr>
                <p:cNvPr id="7" name="Freeform 6"/>
                <p:cNvSpPr/>
                <p:nvPr/>
              </p:nvSpPr>
              <p:spPr>
                <a:xfrm>
                  <a:off x="606682" y="2202798"/>
                  <a:ext cx="1034820" cy="800178"/>
                </a:xfrm>
                <a:custGeom>
                  <a:avLst/>
                  <a:gdLst>
                    <a:gd name="connsiteX0" fmla="*/ 0 w 851879"/>
                    <a:gd name="connsiteY0" fmla="*/ 51154 h 511542"/>
                    <a:gd name="connsiteX1" fmla="*/ 51154 w 851879"/>
                    <a:gd name="connsiteY1" fmla="*/ 0 h 511542"/>
                    <a:gd name="connsiteX2" fmla="*/ 800725 w 851879"/>
                    <a:gd name="connsiteY2" fmla="*/ 0 h 511542"/>
                    <a:gd name="connsiteX3" fmla="*/ 851879 w 851879"/>
                    <a:gd name="connsiteY3" fmla="*/ 51154 h 511542"/>
                    <a:gd name="connsiteX4" fmla="*/ 851879 w 851879"/>
                    <a:gd name="connsiteY4" fmla="*/ 460388 h 511542"/>
                    <a:gd name="connsiteX5" fmla="*/ 800725 w 851879"/>
                    <a:gd name="connsiteY5" fmla="*/ 511542 h 511542"/>
                    <a:gd name="connsiteX6" fmla="*/ 51154 w 851879"/>
                    <a:gd name="connsiteY6" fmla="*/ 511542 h 511542"/>
                    <a:gd name="connsiteX7" fmla="*/ 0 w 851879"/>
                    <a:gd name="connsiteY7" fmla="*/ 460388 h 511542"/>
                    <a:gd name="connsiteX8" fmla="*/ 0 w 851879"/>
                    <a:gd name="connsiteY8" fmla="*/ 51154 h 511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51879" h="511542">
                      <a:moveTo>
                        <a:pt x="0" y="51154"/>
                      </a:moveTo>
                      <a:cubicBezTo>
                        <a:pt x="0" y="22902"/>
                        <a:pt x="22902" y="0"/>
                        <a:pt x="51154" y="0"/>
                      </a:cubicBezTo>
                      <a:lnTo>
                        <a:pt x="800725" y="0"/>
                      </a:lnTo>
                      <a:cubicBezTo>
                        <a:pt x="828977" y="0"/>
                        <a:pt x="851879" y="22902"/>
                        <a:pt x="851879" y="51154"/>
                      </a:cubicBezTo>
                      <a:lnTo>
                        <a:pt x="851879" y="460388"/>
                      </a:lnTo>
                      <a:cubicBezTo>
                        <a:pt x="851879" y="488640"/>
                        <a:pt x="828977" y="511542"/>
                        <a:pt x="800725" y="511542"/>
                      </a:cubicBezTo>
                      <a:lnTo>
                        <a:pt x="51154" y="511542"/>
                      </a:lnTo>
                      <a:cubicBezTo>
                        <a:pt x="22902" y="511542"/>
                        <a:pt x="0" y="488640"/>
                        <a:pt x="0" y="460388"/>
                      </a:cubicBezTo>
                      <a:lnTo>
                        <a:pt x="0" y="51154"/>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5344" tIns="85344" rIns="85344" bIns="216234" numCol="1" spcCol="1270" anchor="t" anchorCtr="0">
                  <a:noAutofit/>
                </a:bodyPr>
                <a:lstStyle/>
                <a:p>
                  <a:pPr defTabSz="533400">
                    <a:lnSpc>
                      <a:spcPct val="90000"/>
                    </a:lnSpc>
                    <a:spcBef>
                      <a:spcPct val="0"/>
                    </a:spcBef>
                    <a:spcAft>
                      <a:spcPct val="35000"/>
                    </a:spcAft>
                  </a:pPr>
                  <a:r>
                    <a:rPr lang="en-US" sz="1400" dirty="0">
                      <a:latin typeface="Gill Sans MT" panose="020B0502020104020203" pitchFamily="34" charset="0"/>
                    </a:rPr>
                    <a:t>PROJECT INITIATION</a:t>
                  </a:r>
                  <a:r>
                    <a:rPr lang="en-US" sz="1100" dirty="0">
                      <a:latin typeface="Gill Sans MT" panose="020B0502020104020203" pitchFamily="34" charset="0"/>
                    </a:rPr>
                    <a:t>	</a:t>
                  </a:r>
                </a:p>
              </p:txBody>
            </p:sp>
            <p:sp>
              <p:nvSpPr>
                <p:cNvPr id="9" name="Freeform 8"/>
                <p:cNvSpPr/>
                <p:nvPr/>
              </p:nvSpPr>
              <p:spPr>
                <a:xfrm>
                  <a:off x="1495317" y="3149503"/>
                  <a:ext cx="321192" cy="308778"/>
                </a:xfrm>
                <a:custGeom>
                  <a:avLst/>
                  <a:gdLst>
                    <a:gd name="connsiteX0" fmla="*/ 0 w 273660"/>
                    <a:gd name="connsiteY0" fmla="*/ 42412 h 212058"/>
                    <a:gd name="connsiteX1" fmla="*/ 167631 w 273660"/>
                    <a:gd name="connsiteY1" fmla="*/ 42412 h 212058"/>
                    <a:gd name="connsiteX2" fmla="*/ 167631 w 273660"/>
                    <a:gd name="connsiteY2" fmla="*/ 0 h 212058"/>
                    <a:gd name="connsiteX3" fmla="*/ 273660 w 273660"/>
                    <a:gd name="connsiteY3" fmla="*/ 106029 h 212058"/>
                    <a:gd name="connsiteX4" fmla="*/ 167631 w 273660"/>
                    <a:gd name="connsiteY4" fmla="*/ 212058 h 212058"/>
                    <a:gd name="connsiteX5" fmla="*/ 167631 w 273660"/>
                    <a:gd name="connsiteY5" fmla="*/ 169646 h 212058"/>
                    <a:gd name="connsiteX6" fmla="*/ 0 w 273660"/>
                    <a:gd name="connsiteY6" fmla="*/ 169646 h 212058"/>
                    <a:gd name="connsiteX7" fmla="*/ 0 w 273660"/>
                    <a:gd name="connsiteY7" fmla="*/ 42412 h 2120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3660" h="212058">
                      <a:moveTo>
                        <a:pt x="0" y="42412"/>
                      </a:moveTo>
                      <a:lnTo>
                        <a:pt x="167631" y="42412"/>
                      </a:lnTo>
                      <a:lnTo>
                        <a:pt x="167631" y="0"/>
                      </a:lnTo>
                      <a:lnTo>
                        <a:pt x="273660" y="106029"/>
                      </a:lnTo>
                      <a:lnTo>
                        <a:pt x="167631" y="212058"/>
                      </a:lnTo>
                      <a:lnTo>
                        <a:pt x="167631" y="169646"/>
                      </a:lnTo>
                      <a:lnTo>
                        <a:pt x="0" y="169646"/>
                      </a:lnTo>
                      <a:lnTo>
                        <a:pt x="0" y="42412"/>
                      </a:lnTo>
                      <a:close/>
                    </a:path>
                  </a:pathLst>
                </a:cu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0" tIns="42412" rIns="63617" bIns="42412" numCol="1" spcCol="1270" anchor="ctr" anchorCtr="0">
                  <a:noAutofit/>
                </a:bodyPr>
                <a:lstStyle/>
                <a:p>
                  <a:pPr algn="ctr" defTabSz="177800">
                    <a:lnSpc>
                      <a:spcPct val="90000"/>
                    </a:lnSpc>
                    <a:spcBef>
                      <a:spcPct val="0"/>
                    </a:spcBef>
                    <a:spcAft>
                      <a:spcPct val="35000"/>
                    </a:spcAft>
                  </a:pPr>
                  <a:endParaRPr lang="en-US" sz="1100" dirty="0"/>
                </a:p>
              </p:txBody>
            </p:sp>
            <p:sp>
              <p:nvSpPr>
                <p:cNvPr id="10" name="Freeform 9"/>
                <p:cNvSpPr/>
                <p:nvPr/>
              </p:nvSpPr>
              <p:spPr>
                <a:xfrm>
                  <a:off x="1111529" y="2993968"/>
                  <a:ext cx="2223479" cy="744856"/>
                </a:xfrm>
                <a:custGeom>
                  <a:avLst/>
                  <a:gdLst>
                    <a:gd name="connsiteX0" fmla="*/ 0 w 851879"/>
                    <a:gd name="connsiteY0" fmla="*/ 51154 h 511542"/>
                    <a:gd name="connsiteX1" fmla="*/ 51154 w 851879"/>
                    <a:gd name="connsiteY1" fmla="*/ 0 h 511542"/>
                    <a:gd name="connsiteX2" fmla="*/ 800725 w 851879"/>
                    <a:gd name="connsiteY2" fmla="*/ 0 h 511542"/>
                    <a:gd name="connsiteX3" fmla="*/ 851879 w 851879"/>
                    <a:gd name="connsiteY3" fmla="*/ 51154 h 511542"/>
                    <a:gd name="connsiteX4" fmla="*/ 851879 w 851879"/>
                    <a:gd name="connsiteY4" fmla="*/ 460388 h 511542"/>
                    <a:gd name="connsiteX5" fmla="*/ 800725 w 851879"/>
                    <a:gd name="connsiteY5" fmla="*/ 511542 h 511542"/>
                    <a:gd name="connsiteX6" fmla="*/ 51154 w 851879"/>
                    <a:gd name="connsiteY6" fmla="*/ 511542 h 511542"/>
                    <a:gd name="connsiteX7" fmla="*/ 0 w 851879"/>
                    <a:gd name="connsiteY7" fmla="*/ 460388 h 511542"/>
                    <a:gd name="connsiteX8" fmla="*/ 0 w 851879"/>
                    <a:gd name="connsiteY8" fmla="*/ 51154 h 511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51879" h="511542">
                      <a:moveTo>
                        <a:pt x="0" y="51154"/>
                      </a:moveTo>
                      <a:cubicBezTo>
                        <a:pt x="0" y="22902"/>
                        <a:pt x="22902" y="0"/>
                        <a:pt x="51154" y="0"/>
                      </a:cubicBezTo>
                      <a:lnTo>
                        <a:pt x="800725" y="0"/>
                      </a:lnTo>
                      <a:cubicBezTo>
                        <a:pt x="828977" y="0"/>
                        <a:pt x="851879" y="22902"/>
                        <a:pt x="851879" y="51154"/>
                      </a:cubicBezTo>
                      <a:lnTo>
                        <a:pt x="851879" y="460388"/>
                      </a:lnTo>
                      <a:cubicBezTo>
                        <a:pt x="851879" y="488640"/>
                        <a:pt x="828977" y="511542"/>
                        <a:pt x="800725" y="511542"/>
                      </a:cubicBezTo>
                      <a:lnTo>
                        <a:pt x="51154" y="511542"/>
                      </a:lnTo>
                      <a:cubicBezTo>
                        <a:pt x="22902" y="511542"/>
                        <a:pt x="0" y="488640"/>
                        <a:pt x="0" y="460388"/>
                      </a:cubicBezTo>
                      <a:lnTo>
                        <a:pt x="0" y="51154"/>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5344" tIns="85344" rIns="85344" bIns="216234" numCol="1" spcCol="1270" anchor="t" anchorCtr="0">
                  <a:noAutofit/>
                </a:bodyPr>
                <a:lstStyle/>
                <a:p>
                  <a:pPr defTabSz="533400">
                    <a:lnSpc>
                      <a:spcPct val="90000"/>
                    </a:lnSpc>
                    <a:spcBef>
                      <a:spcPct val="0"/>
                    </a:spcBef>
                    <a:spcAft>
                      <a:spcPct val="35000"/>
                    </a:spcAft>
                  </a:pPr>
                  <a:r>
                    <a:rPr lang="en-US" sz="1400" dirty="0">
                      <a:latin typeface="Gill Sans MT" panose="020B0502020104020203" pitchFamily="34" charset="0"/>
                    </a:rPr>
                    <a:t>PLANNING</a:t>
                  </a:r>
                </a:p>
              </p:txBody>
            </p:sp>
            <p:sp>
              <p:nvSpPr>
                <p:cNvPr id="13" name="Freeform 12"/>
                <p:cNvSpPr/>
                <p:nvPr/>
              </p:nvSpPr>
              <p:spPr>
                <a:xfrm>
                  <a:off x="1936682" y="3717971"/>
                  <a:ext cx="2930304" cy="952192"/>
                </a:xfrm>
                <a:custGeom>
                  <a:avLst/>
                  <a:gdLst>
                    <a:gd name="connsiteX0" fmla="*/ 0 w 851879"/>
                    <a:gd name="connsiteY0" fmla="*/ 51154 h 511542"/>
                    <a:gd name="connsiteX1" fmla="*/ 51154 w 851879"/>
                    <a:gd name="connsiteY1" fmla="*/ 0 h 511542"/>
                    <a:gd name="connsiteX2" fmla="*/ 800725 w 851879"/>
                    <a:gd name="connsiteY2" fmla="*/ 0 h 511542"/>
                    <a:gd name="connsiteX3" fmla="*/ 851879 w 851879"/>
                    <a:gd name="connsiteY3" fmla="*/ 51154 h 511542"/>
                    <a:gd name="connsiteX4" fmla="*/ 851879 w 851879"/>
                    <a:gd name="connsiteY4" fmla="*/ 460388 h 511542"/>
                    <a:gd name="connsiteX5" fmla="*/ 800725 w 851879"/>
                    <a:gd name="connsiteY5" fmla="*/ 511542 h 511542"/>
                    <a:gd name="connsiteX6" fmla="*/ 51154 w 851879"/>
                    <a:gd name="connsiteY6" fmla="*/ 511542 h 511542"/>
                    <a:gd name="connsiteX7" fmla="*/ 0 w 851879"/>
                    <a:gd name="connsiteY7" fmla="*/ 460388 h 511542"/>
                    <a:gd name="connsiteX8" fmla="*/ 0 w 851879"/>
                    <a:gd name="connsiteY8" fmla="*/ 51154 h 511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51879" h="511542">
                      <a:moveTo>
                        <a:pt x="0" y="51154"/>
                      </a:moveTo>
                      <a:cubicBezTo>
                        <a:pt x="0" y="22902"/>
                        <a:pt x="22902" y="0"/>
                        <a:pt x="51154" y="0"/>
                      </a:cubicBezTo>
                      <a:lnTo>
                        <a:pt x="800725" y="0"/>
                      </a:lnTo>
                      <a:cubicBezTo>
                        <a:pt x="828977" y="0"/>
                        <a:pt x="851879" y="22902"/>
                        <a:pt x="851879" y="51154"/>
                      </a:cubicBezTo>
                      <a:lnTo>
                        <a:pt x="851879" y="460388"/>
                      </a:lnTo>
                      <a:cubicBezTo>
                        <a:pt x="851879" y="488640"/>
                        <a:pt x="828977" y="511542"/>
                        <a:pt x="800725" y="511542"/>
                      </a:cubicBezTo>
                      <a:lnTo>
                        <a:pt x="51154" y="511542"/>
                      </a:lnTo>
                      <a:cubicBezTo>
                        <a:pt x="22902" y="511542"/>
                        <a:pt x="0" y="488640"/>
                        <a:pt x="0" y="460388"/>
                      </a:cubicBezTo>
                      <a:lnTo>
                        <a:pt x="0" y="51154"/>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5344" tIns="85344" rIns="85344" bIns="216234" numCol="1" spcCol="1270" anchor="t" anchorCtr="0">
                  <a:noAutofit/>
                </a:bodyPr>
                <a:lstStyle/>
                <a:p>
                  <a:pPr defTabSz="533400">
                    <a:lnSpc>
                      <a:spcPct val="90000"/>
                    </a:lnSpc>
                    <a:spcBef>
                      <a:spcPct val="0"/>
                    </a:spcBef>
                    <a:spcAft>
                      <a:spcPct val="35000"/>
                    </a:spcAft>
                  </a:pPr>
                  <a:r>
                    <a:rPr lang="en-US" sz="1400" dirty="0">
                      <a:latin typeface="Gill Sans MT" panose="020B0502020104020203" pitchFamily="34" charset="0"/>
                    </a:rPr>
                    <a:t>DATA COLLECTION PREPARATION (includes data collector training)</a:t>
                  </a:r>
                  <a:r>
                    <a:rPr lang="en-US" sz="1100" dirty="0">
                      <a:latin typeface="Gill Sans MT" panose="020B0502020104020203" pitchFamily="34" charset="0"/>
                    </a:rPr>
                    <a:t>	</a:t>
                  </a:r>
                </a:p>
              </p:txBody>
            </p:sp>
            <p:sp>
              <p:nvSpPr>
                <p:cNvPr id="19" name="Freeform 18"/>
                <p:cNvSpPr/>
                <p:nvPr/>
              </p:nvSpPr>
              <p:spPr>
                <a:xfrm>
                  <a:off x="5835523" y="5333376"/>
                  <a:ext cx="1252440" cy="744856"/>
                </a:xfrm>
                <a:custGeom>
                  <a:avLst/>
                  <a:gdLst>
                    <a:gd name="connsiteX0" fmla="*/ 0 w 851879"/>
                    <a:gd name="connsiteY0" fmla="*/ 51154 h 511542"/>
                    <a:gd name="connsiteX1" fmla="*/ 51154 w 851879"/>
                    <a:gd name="connsiteY1" fmla="*/ 0 h 511542"/>
                    <a:gd name="connsiteX2" fmla="*/ 800725 w 851879"/>
                    <a:gd name="connsiteY2" fmla="*/ 0 h 511542"/>
                    <a:gd name="connsiteX3" fmla="*/ 851879 w 851879"/>
                    <a:gd name="connsiteY3" fmla="*/ 51154 h 511542"/>
                    <a:gd name="connsiteX4" fmla="*/ 851879 w 851879"/>
                    <a:gd name="connsiteY4" fmla="*/ 460388 h 511542"/>
                    <a:gd name="connsiteX5" fmla="*/ 800725 w 851879"/>
                    <a:gd name="connsiteY5" fmla="*/ 511542 h 511542"/>
                    <a:gd name="connsiteX6" fmla="*/ 51154 w 851879"/>
                    <a:gd name="connsiteY6" fmla="*/ 511542 h 511542"/>
                    <a:gd name="connsiteX7" fmla="*/ 0 w 851879"/>
                    <a:gd name="connsiteY7" fmla="*/ 460388 h 511542"/>
                    <a:gd name="connsiteX8" fmla="*/ 0 w 851879"/>
                    <a:gd name="connsiteY8" fmla="*/ 51154 h 511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51879" h="511542">
                      <a:moveTo>
                        <a:pt x="0" y="51154"/>
                      </a:moveTo>
                      <a:cubicBezTo>
                        <a:pt x="0" y="22902"/>
                        <a:pt x="22902" y="0"/>
                        <a:pt x="51154" y="0"/>
                      </a:cubicBezTo>
                      <a:lnTo>
                        <a:pt x="800725" y="0"/>
                      </a:lnTo>
                      <a:cubicBezTo>
                        <a:pt x="828977" y="0"/>
                        <a:pt x="851879" y="22902"/>
                        <a:pt x="851879" y="51154"/>
                      </a:cubicBezTo>
                      <a:lnTo>
                        <a:pt x="851879" y="460388"/>
                      </a:lnTo>
                      <a:cubicBezTo>
                        <a:pt x="851879" y="488640"/>
                        <a:pt x="828977" y="511542"/>
                        <a:pt x="800725" y="511542"/>
                      </a:cubicBezTo>
                      <a:lnTo>
                        <a:pt x="51154" y="511542"/>
                      </a:lnTo>
                      <a:cubicBezTo>
                        <a:pt x="22902" y="511542"/>
                        <a:pt x="0" y="488640"/>
                        <a:pt x="0" y="460388"/>
                      </a:cubicBezTo>
                      <a:lnTo>
                        <a:pt x="0" y="51154"/>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5344" tIns="85344" rIns="85344" bIns="216234" numCol="1" spcCol="1270" anchor="t" anchorCtr="0">
                  <a:noAutofit/>
                </a:bodyPr>
                <a:lstStyle/>
                <a:p>
                  <a:pPr defTabSz="533400">
                    <a:lnSpc>
                      <a:spcPct val="90000"/>
                    </a:lnSpc>
                    <a:spcBef>
                      <a:spcPct val="0"/>
                    </a:spcBef>
                    <a:spcAft>
                      <a:spcPct val="35000"/>
                    </a:spcAft>
                  </a:pPr>
                  <a:r>
                    <a:rPr lang="en-US" sz="1400" dirty="0">
                      <a:latin typeface="Gill Sans MT" panose="020B0502020104020203" pitchFamily="34" charset="0"/>
                    </a:rPr>
                    <a:t>ANALYSIS</a:t>
                  </a:r>
                  <a:r>
                    <a:rPr lang="en-US" sz="1100" dirty="0"/>
                    <a:t> </a:t>
                  </a:r>
                </a:p>
              </p:txBody>
            </p:sp>
            <p:sp>
              <p:nvSpPr>
                <p:cNvPr id="22" name="Pentagon 21"/>
                <p:cNvSpPr/>
                <p:nvPr/>
              </p:nvSpPr>
              <p:spPr>
                <a:xfrm>
                  <a:off x="6987218" y="6078232"/>
                  <a:ext cx="1615317" cy="991365"/>
                </a:xfrm>
                <a:prstGeom prst="homePlat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5344" tIns="85344" rIns="85344" bIns="216234" numCol="1" spcCol="1270" anchor="t" anchorCtr="0">
                  <a:noAutofit/>
                </a:bodyPr>
                <a:lstStyle/>
                <a:p>
                  <a:pPr defTabSz="533400">
                    <a:lnSpc>
                      <a:spcPct val="90000"/>
                    </a:lnSpc>
                    <a:spcBef>
                      <a:spcPct val="0"/>
                    </a:spcBef>
                    <a:spcAft>
                      <a:spcPct val="35000"/>
                    </a:spcAft>
                  </a:pPr>
                  <a:r>
                    <a:rPr lang="en-US" sz="1400" dirty="0">
                      <a:latin typeface="Gill Sans MT" panose="020B0502020104020203" pitchFamily="34" charset="0"/>
                    </a:rPr>
                    <a:t>REPORTING AND</a:t>
                  </a:r>
                </a:p>
                <a:p>
                  <a:pPr defTabSz="533400">
                    <a:lnSpc>
                      <a:spcPct val="90000"/>
                    </a:lnSpc>
                    <a:spcBef>
                      <a:spcPct val="0"/>
                    </a:spcBef>
                    <a:spcAft>
                      <a:spcPct val="35000"/>
                    </a:spcAft>
                  </a:pPr>
                  <a:r>
                    <a:rPr lang="en-US" sz="1400" dirty="0">
                      <a:latin typeface="Gill Sans MT" panose="020B0502020104020203" pitchFamily="34" charset="0"/>
                    </a:rPr>
                    <a:t>DISSEMINATION</a:t>
                  </a:r>
                </a:p>
              </p:txBody>
            </p:sp>
            <p:sp>
              <p:nvSpPr>
                <p:cNvPr id="24" name="Freeform 23"/>
                <p:cNvSpPr/>
                <p:nvPr/>
              </p:nvSpPr>
              <p:spPr>
                <a:xfrm>
                  <a:off x="4580555" y="4649309"/>
                  <a:ext cx="1252440" cy="744856"/>
                </a:xfrm>
                <a:custGeom>
                  <a:avLst/>
                  <a:gdLst>
                    <a:gd name="connsiteX0" fmla="*/ 0 w 851879"/>
                    <a:gd name="connsiteY0" fmla="*/ 51154 h 511542"/>
                    <a:gd name="connsiteX1" fmla="*/ 51154 w 851879"/>
                    <a:gd name="connsiteY1" fmla="*/ 0 h 511542"/>
                    <a:gd name="connsiteX2" fmla="*/ 800725 w 851879"/>
                    <a:gd name="connsiteY2" fmla="*/ 0 h 511542"/>
                    <a:gd name="connsiteX3" fmla="*/ 851879 w 851879"/>
                    <a:gd name="connsiteY3" fmla="*/ 51154 h 511542"/>
                    <a:gd name="connsiteX4" fmla="*/ 851879 w 851879"/>
                    <a:gd name="connsiteY4" fmla="*/ 460388 h 511542"/>
                    <a:gd name="connsiteX5" fmla="*/ 800725 w 851879"/>
                    <a:gd name="connsiteY5" fmla="*/ 511542 h 511542"/>
                    <a:gd name="connsiteX6" fmla="*/ 51154 w 851879"/>
                    <a:gd name="connsiteY6" fmla="*/ 511542 h 511542"/>
                    <a:gd name="connsiteX7" fmla="*/ 0 w 851879"/>
                    <a:gd name="connsiteY7" fmla="*/ 460388 h 511542"/>
                    <a:gd name="connsiteX8" fmla="*/ 0 w 851879"/>
                    <a:gd name="connsiteY8" fmla="*/ 51154 h 511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51879" h="511542">
                      <a:moveTo>
                        <a:pt x="0" y="51154"/>
                      </a:moveTo>
                      <a:cubicBezTo>
                        <a:pt x="0" y="22902"/>
                        <a:pt x="22902" y="0"/>
                        <a:pt x="51154" y="0"/>
                      </a:cubicBezTo>
                      <a:lnTo>
                        <a:pt x="800725" y="0"/>
                      </a:lnTo>
                      <a:cubicBezTo>
                        <a:pt x="828977" y="0"/>
                        <a:pt x="851879" y="22902"/>
                        <a:pt x="851879" y="51154"/>
                      </a:cubicBezTo>
                      <a:lnTo>
                        <a:pt x="851879" y="460388"/>
                      </a:lnTo>
                      <a:cubicBezTo>
                        <a:pt x="851879" y="488640"/>
                        <a:pt x="828977" y="511542"/>
                        <a:pt x="800725" y="511542"/>
                      </a:cubicBezTo>
                      <a:lnTo>
                        <a:pt x="51154" y="511542"/>
                      </a:lnTo>
                      <a:cubicBezTo>
                        <a:pt x="22902" y="511542"/>
                        <a:pt x="0" y="488640"/>
                        <a:pt x="0" y="460388"/>
                      </a:cubicBezTo>
                      <a:lnTo>
                        <a:pt x="0" y="51154"/>
                      </a:lnTo>
                      <a:close/>
                    </a:path>
                  </a:pathLst>
                </a:custGeom>
                <a:solidFill>
                  <a:schemeClr val="accent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5344" tIns="85344" rIns="85344" bIns="216234" numCol="1" spcCol="1270" anchor="t" anchorCtr="0">
                  <a:noAutofit/>
                </a:bodyPr>
                <a:lstStyle/>
                <a:p>
                  <a:pPr defTabSz="533400">
                    <a:lnSpc>
                      <a:spcPct val="90000"/>
                    </a:lnSpc>
                    <a:spcBef>
                      <a:spcPct val="0"/>
                    </a:spcBef>
                    <a:spcAft>
                      <a:spcPct val="35000"/>
                    </a:spcAft>
                  </a:pPr>
                  <a:r>
                    <a:rPr lang="en-US" sz="1400" dirty="0">
                      <a:latin typeface="Gill Sans MT" panose="020B0502020104020203" pitchFamily="34" charset="0"/>
                    </a:rPr>
                    <a:t>DATA COLLECTION</a:t>
                  </a:r>
                </a:p>
              </p:txBody>
            </p:sp>
          </p:grpSp>
          <p:sp>
            <p:nvSpPr>
              <p:cNvPr id="31" name="Freeform 30"/>
              <p:cNvSpPr/>
              <p:nvPr/>
            </p:nvSpPr>
            <p:spPr>
              <a:xfrm>
                <a:off x="606682" y="1645583"/>
                <a:ext cx="7998388" cy="890510"/>
              </a:xfrm>
              <a:custGeom>
                <a:avLst/>
                <a:gdLst>
                  <a:gd name="connsiteX0" fmla="*/ 0 w 851879"/>
                  <a:gd name="connsiteY0" fmla="*/ 51154 h 511542"/>
                  <a:gd name="connsiteX1" fmla="*/ 51154 w 851879"/>
                  <a:gd name="connsiteY1" fmla="*/ 0 h 511542"/>
                  <a:gd name="connsiteX2" fmla="*/ 800725 w 851879"/>
                  <a:gd name="connsiteY2" fmla="*/ 0 h 511542"/>
                  <a:gd name="connsiteX3" fmla="*/ 851879 w 851879"/>
                  <a:gd name="connsiteY3" fmla="*/ 51154 h 511542"/>
                  <a:gd name="connsiteX4" fmla="*/ 851879 w 851879"/>
                  <a:gd name="connsiteY4" fmla="*/ 460388 h 511542"/>
                  <a:gd name="connsiteX5" fmla="*/ 800725 w 851879"/>
                  <a:gd name="connsiteY5" fmla="*/ 511542 h 511542"/>
                  <a:gd name="connsiteX6" fmla="*/ 51154 w 851879"/>
                  <a:gd name="connsiteY6" fmla="*/ 511542 h 511542"/>
                  <a:gd name="connsiteX7" fmla="*/ 0 w 851879"/>
                  <a:gd name="connsiteY7" fmla="*/ 460388 h 511542"/>
                  <a:gd name="connsiteX8" fmla="*/ 0 w 851879"/>
                  <a:gd name="connsiteY8" fmla="*/ 51154 h 511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51879" h="511542">
                    <a:moveTo>
                      <a:pt x="0" y="51154"/>
                    </a:moveTo>
                    <a:cubicBezTo>
                      <a:pt x="0" y="22902"/>
                      <a:pt x="22902" y="0"/>
                      <a:pt x="51154" y="0"/>
                    </a:cubicBezTo>
                    <a:lnTo>
                      <a:pt x="800725" y="0"/>
                    </a:lnTo>
                    <a:cubicBezTo>
                      <a:pt x="828977" y="0"/>
                      <a:pt x="851879" y="22902"/>
                      <a:pt x="851879" y="51154"/>
                    </a:cubicBezTo>
                    <a:lnTo>
                      <a:pt x="851879" y="460388"/>
                    </a:lnTo>
                    <a:cubicBezTo>
                      <a:pt x="851879" y="488640"/>
                      <a:pt x="828977" y="511542"/>
                      <a:pt x="800725" y="511542"/>
                    </a:cubicBezTo>
                    <a:lnTo>
                      <a:pt x="51154" y="511542"/>
                    </a:lnTo>
                    <a:cubicBezTo>
                      <a:pt x="22902" y="511542"/>
                      <a:pt x="0" y="488640"/>
                      <a:pt x="0" y="460388"/>
                    </a:cubicBezTo>
                    <a:lnTo>
                      <a:pt x="0" y="51154"/>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5344" tIns="85344" rIns="85344" bIns="216234" numCol="1" spcCol="1270" anchor="t" anchorCtr="0">
                <a:noAutofit/>
              </a:bodyPr>
              <a:lstStyle/>
              <a:p>
                <a:pPr defTabSz="533400">
                  <a:lnSpc>
                    <a:spcPct val="90000"/>
                  </a:lnSpc>
                  <a:spcBef>
                    <a:spcPct val="0"/>
                  </a:spcBef>
                  <a:spcAft>
                    <a:spcPct val="35000"/>
                  </a:spcAft>
                </a:pPr>
                <a:r>
                  <a:rPr lang="en-US" sz="1400" dirty="0">
                    <a:latin typeface="Gill Sans MT" panose="020B0502020104020203" pitchFamily="34" charset="0"/>
                  </a:rPr>
                  <a:t>PROJECT MANAGEMENT (Ongoing)</a:t>
                </a:r>
                <a:r>
                  <a:rPr lang="en-US" sz="1200" dirty="0"/>
                  <a:t>	</a:t>
                </a:r>
              </a:p>
            </p:txBody>
          </p:sp>
          <p:cxnSp>
            <p:nvCxnSpPr>
              <p:cNvPr id="6" name="Straight Connector 5"/>
              <p:cNvCxnSpPr/>
              <p:nvPr/>
            </p:nvCxnSpPr>
            <p:spPr>
              <a:xfrm>
                <a:off x="4557306" y="2054400"/>
                <a:ext cx="0" cy="3310976"/>
              </a:xfrm>
              <a:prstGeom prst="line">
                <a:avLst/>
              </a:prstGeom>
              <a:ln>
                <a:solidFill>
                  <a:schemeClr val="accent4">
                    <a:lumMod val="65000"/>
                    <a:lumOff val="35000"/>
                  </a:schemeClr>
                </a:solidFill>
              </a:ln>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p:nvCxnSpPr>
            <p:spPr>
              <a:xfrm>
                <a:off x="5832996" y="2079136"/>
                <a:ext cx="0" cy="3310976"/>
              </a:xfrm>
              <a:prstGeom prst="line">
                <a:avLst/>
              </a:prstGeom>
              <a:ln>
                <a:solidFill>
                  <a:schemeClr val="accent4">
                    <a:lumMod val="65000"/>
                    <a:lumOff val="35000"/>
                  </a:schemeClr>
                </a:solidFill>
              </a:ln>
            </p:spPr>
            <p:style>
              <a:lnRef idx="2">
                <a:schemeClr val="accent1"/>
              </a:lnRef>
              <a:fillRef idx="0">
                <a:schemeClr val="accent1"/>
              </a:fillRef>
              <a:effectRef idx="1">
                <a:schemeClr val="accent1"/>
              </a:effectRef>
              <a:fontRef idx="minor">
                <a:schemeClr val="tx1"/>
              </a:fontRef>
            </p:style>
          </p:cxnSp>
        </p:grpSp>
        <p:sp>
          <p:nvSpPr>
            <p:cNvPr id="43" name="Title 1"/>
            <p:cNvSpPr txBox="1">
              <a:spLocks/>
            </p:cNvSpPr>
            <p:nvPr/>
          </p:nvSpPr>
          <p:spPr bwMode="auto">
            <a:xfrm>
              <a:off x="390387" y="1142673"/>
              <a:ext cx="7772400" cy="4078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lgn="l" defTabSz="342900" rtl="0" eaLnBrk="1" fontAlgn="base" hangingPunct="1">
                <a:spcBef>
                  <a:spcPct val="0"/>
                </a:spcBef>
                <a:spcAft>
                  <a:spcPct val="0"/>
                </a:spcAft>
                <a:defRPr sz="2100" kern="1200">
                  <a:solidFill>
                    <a:srgbClr val="BA0C2F"/>
                  </a:solidFill>
                  <a:latin typeface="Gill Sans MT"/>
                  <a:ea typeface="Gill Sans MT" panose="020B0502020104020203" pitchFamily="34" charset="0"/>
                  <a:cs typeface="Gill Sans MT"/>
                </a:defRPr>
              </a:lvl1pPr>
              <a:lvl2pPr algn="l" defTabSz="342900" rtl="0" eaLnBrk="1" fontAlgn="base" hangingPunct="1">
                <a:spcBef>
                  <a:spcPct val="0"/>
                </a:spcBef>
                <a:spcAft>
                  <a:spcPct val="0"/>
                </a:spcAft>
                <a:defRPr sz="2100">
                  <a:solidFill>
                    <a:srgbClr val="BA0C2F"/>
                  </a:solidFill>
                  <a:latin typeface="Gill Sans MT" panose="020B0502020104020203" pitchFamily="34" charset="0"/>
                  <a:ea typeface="Gill Sans MT" panose="020B0502020104020203" pitchFamily="34" charset="0"/>
                  <a:cs typeface="Gill Sans MT" panose="020B0502020104020203" pitchFamily="34" charset="0"/>
                </a:defRPr>
              </a:lvl2pPr>
              <a:lvl3pPr algn="l" defTabSz="342900" rtl="0" eaLnBrk="1" fontAlgn="base" hangingPunct="1">
                <a:spcBef>
                  <a:spcPct val="0"/>
                </a:spcBef>
                <a:spcAft>
                  <a:spcPct val="0"/>
                </a:spcAft>
                <a:defRPr sz="2100">
                  <a:solidFill>
                    <a:srgbClr val="BA0C2F"/>
                  </a:solidFill>
                  <a:latin typeface="Gill Sans MT" panose="020B0502020104020203" pitchFamily="34" charset="0"/>
                  <a:ea typeface="Gill Sans MT" panose="020B0502020104020203" pitchFamily="34" charset="0"/>
                  <a:cs typeface="Gill Sans MT" panose="020B0502020104020203" pitchFamily="34" charset="0"/>
                </a:defRPr>
              </a:lvl3pPr>
              <a:lvl4pPr algn="l" defTabSz="342900" rtl="0" eaLnBrk="1" fontAlgn="base" hangingPunct="1">
                <a:spcBef>
                  <a:spcPct val="0"/>
                </a:spcBef>
                <a:spcAft>
                  <a:spcPct val="0"/>
                </a:spcAft>
                <a:defRPr sz="2100">
                  <a:solidFill>
                    <a:srgbClr val="BA0C2F"/>
                  </a:solidFill>
                  <a:latin typeface="Gill Sans MT" panose="020B0502020104020203" pitchFamily="34" charset="0"/>
                  <a:ea typeface="Gill Sans MT" panose="020B0502020104020203" pitchFamily="34" charset="0"/>
                  <a:cs typeface="Gill Sans MT" panose="020B0502020104020203" pitchFamily="34" charset="0"/>
                </a:defRPr>
              </a:lvl4pPr>
              <a:lvl5pPr algn="l" defTabSz="342900" rtl="0" eaLnBrk="1" fontAlgn="base" hangingPunct="1">
                <a:spcBef>
                  <a:spcPct val="0"/>
                </a:spcBef>
                <a:spcAft>
                  <a:spcPct val="0"/>
                </a:spcAft>
                <a:defRPr sz="2100">
                  <a:solidFill>
                    <a:srgbClr val="BA0C2F"/>
                  </a:solidFill>
                  <a:latin typeface="Gill Sans MT" panose="020B0502020104020203" pitchFamily="34" charset="0"/>
                  <a:ea typeface="Gill Sans MT" panose="020B0502020104020203" pitchFamily="34" charset="0"/>
                  <a:cs typeface="Gill Sans MT" panose="020B0502020104020203" pitchFamily="34" charset="0"/>
                </a:defRPr>
              </a:lvl5pPr>
              <a:lvl6pPr marL="342900" algn="l" defTabSz="342900" rtl="0" eaLnBrk="1" fontAlgn="base" hangingPunct="1">
                <a:spcBef>
                  <a:spcPct val="0"/>
                </a:spcBef>
                <a:spcAft>
                  <a:spcPct val="0"/>
                </a:spcAft>
                <a:defRPr sz="2100">
                  <a:solidFill>
                    <a:srgbClr val="BA0C2F"/>
                  </a:solidFill>
                  <a:latin typeface="Gill Sans MT" panose="020B0502020104020203" pitchFamily="34" charset="0"/>
                  <a:ea typeface="Gill Sans MT" panose="020B0502020104020203" pitchFamily="34" charset="0"/>
                  <a:cs typeface="Gill Sans MT" panose="020B0502020104020203" pitchFamily="34" charset="0"/>
                </a:defRPr>
              </a:lvl6pPr>
              <a:lvl7pPr marL="685800" algn="l" defTabSz="342900" rtl="0" eaLnBrk="1" fontAlgn="base" hangingPunct="1">
                <a:spcBef>
                  <a:spcPct val="0"/>
                </a:spcBef>
                <a:spcAft>
                  <a:spcPct val="0"/>
                </a:spcAft>
                <a:defRPr sz="2100">
                  <a:solidFill>
                    <a:srgbClr val="BA0C2F"/>
                  </a:solidFill>
                  <a:latin typeface="Gill Sans MT" panose="020B0502020104020203" pitchFamily="34" charset="0"/>
                  <a:ea typeface="Gill Sans MT" panose="020B0502020104020203" pitchFamily="34" charset="0"/>
                  <a:cs typeface="Gill Sans MT" panose="020B0502020104020203" pitchFamily="34" charset="0"/>
                </a:defRPr>
              </a:lvl7pPr>
              <a:lvl8pPr marL="1028700" algn="l" defTabSz="342900" rtl="0" eaLnBrk="1" fontAlgn="base" hangingPunct="1">
                <a:spcBef>
                  <a:spcPct val="0"/>
                </a:spcBef>
                <a:spcAft>
                  <a:spcPct val="0"/>
                </a:spcAft>
                <a:defRPr sz="2100">
                  <a:solidFill>
                    <a:srgbClr val="BA0C2F"/>
                  </a:solidFill>
                  <a:latin typeface="Gill Sans MT" panose="020B0502020104020203" pitchFamily="34" charset="0"/>
                  <a:ea typeface="Gill Sans MT" panose="020B0502020104020203" pitchFamily="34" charset="0"/>
                  <a:cs typeface="Gill Sans MT" panose="020B0502020104020203" pitchFamily="34" charset="0"/>
                </a:defRPr>
              </a:lvl8pPr>
              <a:lvl9pPr marL="1371600" algn="l" defTabSz="342900" rtl="0" eaLnBrk="1" fontAlgn="base" hangingPunct="1">
                <a:spcBef>
                  <a:spcPct val="0"/>
                </a:spcBef>
                <a:spcAft>
                  <a:spcPct val="0"/>
                </a:spcAft>
                <a:defRPr sz="2100">
                  <a:solidFill>
                    <a:srgbClr val="BA0C2F"/>
                  </a:solidFill>
                  <a:latin typeface="Gill Sans MT" panose="020B0502020104020203" pitchFamily="34" charset="0"/>
                  <a:ea typeface="Gill Sans MT" panose="020B0502020104020203" pitchFamily="34" charset="0"/>
                  <a:cs typeface="Gill Sans MT" panose="020B0502020104020203" pitchFamily="34" charset="0"/>
                </a:defRPr>
              </a:lvl9pPr>
            </a:lstStyle>
            <a:p>
              <a:endParaRPr lang="en-US" sz="1200" dirty="0"/>
            </a:p>
          </p:txBody>
        </p:sp>
      </p:grpSp>
      <p:sp>
        <p:nvSpPr>
          <p:cNvPr id="30" name="Rectangle 29"/>
          <p:cNvSpPr/>
          <p:nvPr/>
        </p:nvSpPr>
        <p:spPr>
          <a:xfrm>
            <a:off x="3902079" y="348805"/>
            <a:ext cx="4883217" cy="646331"/>
          </a:xfrm>
          <a:prstGeom prst="rect">
            <a:avLst/>
          </a:prstGeom>
        </p:spPr>
        <p:txBody>
          <a:bodyPr wrap="square">
            <a:spAutoFit/>
          </a:bodyPr>
          <a:lstStyle/>
          <a:p>
            <a:r>
              <a:rPr lang="en-US" sz="3600" b="1" dirty="0">
                <a:solidFill>
                  <a:srgbClr val="C00000"/>
                </a:solidFill>
                <a:latin typeface="Gill Sans MT" panose="020B0502020104020203" pitchFamily="34" charset="0"/>
                <a:ea typeface="+mj-ea"/>
                <a:cs typeface="+mj-cs"/>
              </a:rPr>
              <a:t>Indicative Timeline</a:t>
            </a:r>
            <a:endParaRPr lang="en-US" sz="3600" dirty="0">
              <a:solidFill>
                <a:srgbClr val="C00000"/>
              </a:solidFill>
              <a:latin typeface="Gill Sans MT" panose="020B0502020104020203" pitchFamily="34" charset="0"/>
            </a:endParaRPr>
          </a:p>
        </p:txBody>
      </p:sp>
      <p:sp>
        <p:nvSpPr>
          <p:cNvPr id="5" name="Slide Number Placeholder 4"/>
          <p:cNvSpPr>
            <a:spLocks noGrp="1"/>
          </p:cNvSpPr>
          <p:nvPr>
            <p:ph type="sldNum" sz="quarter" idx="12"/>
          </p:nvPr>
        </p:nvSpPr>
        <p:spPr/>
        <p:txBody>
          <a:bodyPr/>
          <a:lstStyle/>
          <a:p>
            <a:fld id="{B9F1CF4F-F94A-4E72-8A7A-1D90E0D98BB3}" type="slidenum">
              <a:rPr lang="en-US" altLang="en-US" smtClean="0"/>
              <a:pPr/>
              <a:t>14</a:t>
            </a:fld>
            <a:endParaRPr lang="en-US" altLang="en-US" dirty="0"/>
          </a:p>
        </p:txBody>
      </p:sp>
    </p:spTree>
    <p:extLst>
      <p:ext uri="{BB962C8B-B14F-4D97-AF65-F5344CB8AC3E}">
        <p14:creationId xmlns:p14="http://schemas.microsoft.com/office/powerpoint/2010/main" val="64953642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 name="Group 43"/>
          <p:cNvGrpSpPr/>
          <p:nvPr/>
        </p:nvGrpSpPr>
        <p:grpSpPr>
          <a:xfrm>
            <a:off x="1992332" y="449732"/>
            <a:ext cx="8273875" cy="4348162"/>
            <a:chOff x="390387" y="1142673"/>
            <a:chExt cx="8273875" cy="4456291"/>
          </a:xfrm>
        </p:grpSpPr>
        <p:grpSp>
          <p:nvGrpSpPr>
            <p:cNvPr id="42" name="Group 41"/>
            <p:cNvGrpSpPr/>
            <p:nvPr/>
          </p:nvGrpSpPr>
          <p:grpSpPr>
            <a:xfrm>
              <a:off x="502046" y="2054400"/>
              <a:ext cx="8162216" cy="3544564"/>
              <a:chOff x="502046" y="2054400"/>
              <a:chExt cx="8162216" cy="3544564"/>
            </a:xfrm>
          </p:grpSpPr>
          <p:grpSp>
            <p:nvGrpSpPr>
              <p:cNvPr id="3" name="Group 2"/>
              <p:cNvGrpSpPr/>
              <p:nvPr/>
            </p:nvGrpSpPr>
            <p:grpSpPr>
              <a:xfrm>
                <a:off x="502047" y="2580698"/>
                <a:ext cx="8162215" cy="3018266"/>
                <a:chOff x="502047" y="2285677"/>
                <a:chExt cx="8162215" cy="4783920"/>
              </a:xfrm>
            </p:grpSpPr>
            <p:sp>
              <p:nvSpPr>
                <p:cNvPr id="7" name="Freeform 6"/>
                <p:cNvSpPr/>
                <p:nvPr/>
              </p:nvSpPr>
              <p:spPr>
                <a:xfrm>
                  <a:off x="502047" y="2285677"/>
                  <a:ext cx="1285713" cy="800179"/>
                </a:xfrm>
                <a:custGeom>
                  <a:avLst/>
                  <a:gdLst>
                    <a:gd name="connsiteX0" fmla="*/ 0 w 851879"/>
                    <a:gd name="connsiteY0" fmla="*/ 51154 h 511542"/>
                    <a:gd name="connsiteX1" fmla="*/ 51154 w 851879"/>
                    <a:gd name="connsiteY1" fmla="*/ 0 h 511542"/>
                    <a:gd name="connsiteX2" fmla="*/ 800725 w 851879"/>
                    <a:gd name="connsiteY2" fmla="*/ 0 h 511542"/>
                    <a:gd name="connsiteX3" fmla="*/ 851879 w 851879"/>
                    <a:gd name="connsiteY3" fmla="*/ 51154 h 511542"/>
                    <a:gd name="connsiteX4" fmla="*/ 851879 w 851879"/>
                    <a:gd name="connsiteY4" fmla="*/ 460388 h 511542"/>
                    <a:gd name="connsiteX5" fmla="*/ 800725 w 851879"/>
                    <a:gd name="connsiteY5" fmla="*/ 511542 h 511542"/>
                    <a:gd name="connsiteX6" fmla="*/ 51154 w 851879"/>
                    <a:gd name="connsiteY6" fmla="*/ 511542 h 511542"/>
                    <a:gd name="connsiteX7" fmla="*/ 0 w 851879"/>
                    <a:gd name="connsiteY7" fmla="*/ 460388 h 511542"/>
                    <a:gd name="connsiteX8" fmla="*/ 0 w 851879"/>
                    <a:gd name="connsiteY8" fmla="*/ 51154 h 511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51879" h="511542">
                      <a:moveTo>
                        <a:pt x="0" y="51154"/>
                      </a:moveTo>
                      <a:cubicBezTo>
                        <a:pt x="0" y="22902"/>
                        <a:pt x="22902" y="0"/>
                        <a:pt x="51154" y="0"/>
                      </a:cubicBezTo>
                      <a:lnTo>
                        <a:pt x="800725" y="0"/>
                      </a:lnTo>
                      <a:cubicBezTo>
                        <a:pt x="828977" y="0"/>
                        <a:pt x="851879" y="22902"/>
                        <a:pt x="851879" y="51154"/>
                      </a:cubicBezTo>
                      <a:lnTo>
                        <a:pt x="851879" y="460388"/>
                      </a:lnTo>
                      <a:cubicBezTo>
                        <a:pt x="851879" y="488640"/>
                        <a:pt x="828977" y="511542"/>
                        <a:pt x="800725" y="511542"/>
                      </a:cubicBezTo>
                      <a:lnTo>
                        <a:pt x="51154" y="511542"/>
                      </a:lnTo>
                      <a:cubicBezTo>
                        <a:pt x="22902" y="511542"/>
                        <a:pt x="0" y="488640"/>
                        <a:pt x="0" y="460388"/>
                      </a:cubicBezTo>
                      <a:lnTo>
                        <a:pt x="0" y="51154"/>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5344" tIns="85344" rIns="85344" bIns="216234" numCol="1" spcCol="1270" anchor="t" anchorCtr="0">
                  <a:noAutofit/>
                </a:bodyPr>
                <a:lstStyle/>
                <a:p>
                  <a:pPr defTabSz="533400">
                    <a:lnSpc>
                      <a:spcPct val="90000"/>
                    </a:lnSpc>
                    <a:spcBef>
                      <a:spcPct val="0"/>
                    </a:spcBef>
                    <a:spcAft>
                      <a:spcPct val="35000"/>
                    </a:spcAft>
                  </a:pPr>
                  <a:r>
                    <a:rPr lang="en-US" sz="1400" dirty="0">
                      <a:latin typeface="Gill Sans MT" panose="020B0502020104020203" pitchFamily="34" charset="0"/>
                    </a:rPr>
                    <a:t>PROJECT INITIATION</a:t>
                  </a:r>
                  <a:r>
                    <a:rPr lang="en-US" sz="1100" dirty="0"/>
                    <a:t>	</a:t>
                  </a:r>
                </a:p>
              </p:txBody>
            </p:sp>
            <p:sp>
              <p:nvSpPr>
                <p:cNvPr id="9" name="Freeform 8"/>
                <p:cNvSpPr/>
                <p:nvPr/>
              </p:nvSpPr>
              <p:spPr>
                <a:xfrm>
                  <a:off x="1495317" y="3149503"/>
                  <a:ext cx="321192" cy="308778"/>
                </a:xfrm>
                <a:custGeom>
                  <a:avLst/>
                  <a:gdLst>
                    <a:gd name="connsiteX0" fmla="*/ 0 w 273660"/>
                    <a:gd name="connsiteY0" fmla="*/ 42412 h 212058"/>
                    <a:gd name="connsiteX1" fmla="*/ 167631 w 273660"/>
                    <a:gd name="connsiteY1" fmla="*/ 42412 h 212058"/>
                    <a:gd name="connsiteX2" fmla="*/ 167631 w 273660"/>
                    <a:gd name="connsiteY2" fmla="*/ 0 h 212058"/>
                    <a:gd name="connsiteX3" fmla="*/ 273660 w 273660"/>
                    <a:gd name="connsiteY3" fmla="*/ 106029 h 212058"/>
                    <a:gd name="connsiteX4" fmla="*/ 167631 w 273660"/>
                    <a:gd name="connsiteY4" fmla="*/ 212058 h 212058"/>
                    <a:gd name="connsiteX5" fmla="*/ 167631 w 273660"/>
                    <a:gd name="connsiteY5" fmla="*/ 169646 h 212058"/>
                    <a:gd name="connsiteX6" fmla="*/ 0 w 273660"/>
                    <a:gd name="connsiteY6" fmla="*/ 169646 h 212058"/>
                    <a:gd name="connsiteX7" fmla="*/ 0 w 273660"/>
                    <a:gd name="connsiteY7" fmla="*/ 42412 h 2120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3660" h="212058">
                      <a:moveTo>
                        <a:pt x="0" y="42412"/>
                      </a:moveTo>
                      <a:lnTo>
                        <a:pt x="167631" y="42412"/>
                      </a:lnTo>
                      <a:lnTo>
                        <a:pt x="167631" y="0"/>
                      </a:lnTo>
                      <a:lnTo>
                        <a:pt x="273660" y="106029"/>
                      </a:lnTo>
                      <a:lnTo>
                        <a:pt x="167631" y="212058"/>
                      </a:lnTo>
                      <a:lnTo>
                        <a:pt x="167631" y="169646"/>
                      </a:lnTo>
                      <a:lnTo>
                        <a:pt x="0" y="169646"/>
                      </a:lnTo>
                      <a:lnTo>
                        <a:pt x="0" y="42412"/>
                      </a:lnTo>
                      <a:close/>
                    </a:path>
                  </a:pathLst>
                </a:cu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0" tIns="42412" rIns="63617" bIns="42412" numCol="1" spcCol="1270" anchor="ctr" anchorCtr="0">
                  <a:noAutofit/>
                </a:bodyPr>
                <a:lstStyle/>
                <a:p>
                  <a:pPr algn="ctr" defTabSz="177800">
                    <a:lnSpc>
                      <a:spcPct val="90000"/>
                    </a:lnSpc>
                    <a:spcBef>
                      <a:spcPct val="0"/>
                    </a:spcBef>
                    <a:spcAft>
                      <a:spcPct val="35000"/>
                    </a:spcAft>
                  </a:pPr>
                  <a:endParaRPr lang="en-US" sz="1100" dirty="0"/>
                </a:p>
              </p:txBody>
            </p:sp>
            <p:sp>
              <p:nvSpPr>
                <p:cNvPr id="10" name="Freeform 9"/>
                <p:cNvSpPr/>
                <p:nvPr/>
              </p:nvSpPr>
              <p:spPr>
                <a:xfrm>
                  <a:off x="1124092" y="3085853"/>
                  <a:ext cx="2223479" cy="744857"/>
                </a:xfrm>
                <a:custGeom>
                  <a:avLst/>
                  <a:gdLst>
                    <a:gd name="connsiteX0" fmla="*/ 0 w 851879"/>
                    <a:gd name="connsiteY0" fmla="*/ 51154 h 511542"/>
                    <a:gd name="connsiteX1" fmla="*/ 51154 w 851879"/>
                    <a:gd name="connsiteY1" fmla="*/ 0 h 511542"/>
                    <a:gd name="connsiteX2" fmla="*/ 800725 w 851879"/>
                    <a:gd name="connsiteY2" fmla="*/ 0 h 511542"/>
                    <a:gd name="connsiteX3" fmla="*/ 851879 w 851879"/>
                    <a:gd name="connsiteY3" fmla="*/ 51154 h 511542"/>
                    <a:gd name="connsiteX4" fmla="*/ 851879 w 851879"/>
                    <a:gd name="connsiteY4" fmla="*/ 460388 h 511542"/>
                    <a:gd name="connsiteX5" fmla="*/ 800725 w 851879"/>
                    <a:gd name="connsiteY5" fmla="*/ 511542 h 511542"/>
                    <a:gd name="connsiteX6" fmla="*/ 51154 w 851879"/>
                    <a:gd name="connsiteY6" fmla="*/ 511542 h 511542"/>
                    <a:gd name="connsiteX7" fmla="*/ 0 w 851879"/>
                    <a:gd name="connsiteY7" fmla="*/ 460388 h 511542"/>
                    <a:gd name="connsiteX8" fmla="*/ 0 w 851879"/>
                    <a:gd name="connsiteY8" fmla="*/ 51154 h 511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51879" h="511542">
                      <a:moveTo>
                        <a:pt x="0" y="51154"/>
                      </a:moveTo>
                      <a:cubicBezTo>
                        <a:pt x="0" y="22902"/>
                        <a:pt x="22902" y="0"/>
                        <a:pt x="51154" y="0"/>
                      </a:cubicBezTo>
                      <a:lnTo>
                        <a:pt x="800725" y="0"/>
                      </a:lnTo>
                      <a:cubicBezTo>
                        <a:pt x="828977" y="0"/>
                        <a:pt x="851879" y="22902"/>
                        <a:pt x="851879" y="51154"/>
                      </a:cubicBezTo>
                      <a:lnTo>
                        <a:pt x="851879" y="460388"/>
                      </a:lnTo>
                      <a:cubicBezTo>
                        <a:pt x="851879" y="488640"/>
                        <a:pt x="828977" y="511542"/>
                        <a:pt x="800725" y="511542"/>
                      </a:cubicBezTo>
                      <a:lnTo>
                        <a:pt x="51154" y="511542"/>
                      </a:lnTo>
                      <a:cubicBezTo>
                        <a:pt x="22902" y="511542"/>
                        <a:pt x="0" y="488640"/>
                        <a:pt x="0" y="460388"/>
                      </a:cubicBezTo>
                      <a:lnTo>
                        <a:pt x="0" y="51154"/>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5344" tIns="85344" rIns="85344" bIns="216234" numCol="1" spcCol="1270" anchor="t" anchorCtr="0">
                  <a:noAutofit/>
                </a:bodyPr>
                <a:lstStyle/>
                <a:p>
                  <a:pPr defTabSz="533400">
                    <a:lnSpc>
                      <a:spcPct val="90000"/>
                    </a:lnSpc>
                    <a:spcBef>
                      <a:spcPct val="0"/>
                    </a:spcBef>
                    <a:spcAft>
                      <a:spcPct val="35000"/>
                    </a:spcAft>
                  </a:pPr>
                  <a:r>
                    <a:rPr lang="en-US" sz="1400" dirty="0">
                      <a:latin typeface="Gill Sans MT" panose="020B0502020104020203" pitchFamily="34" charset="0"/>
                    </a:rPr>
                    <a:t>PLANNING</a:t>
                  </a:r>
                </a:p>
              </p:txBody>
            </p:sp>
            <p:sp>
              <p:nvSpPr>
                <p:cNvPr id="13" name="Freeform 12"/>
                <p:cNvSpPr/>
                <p:nvPr/>
              </p:nvSpPr>
              <p:spPr>
                <a:xfrm>
                  <a:off x="1936682" y="3802957"/>
                  <a:ext cx="2930304" cy="952192"/>
                </a:xfrm>
                <a:custGeom>
                  <a:avLst/>
                  <a:gdLst>
                    <a:gd name="connsiteX0" fmla="*/ 0 w 851879"/>
                    <a:gd name="connsiteY0" fmla="*/ 51154 h 511542"/>
                    <a:gd name="connsiteX1" fmla="*/ 51154 w 851879"/>
                    <a:gd name="connsiteY1" fmla="*/ 0 h 511542"/>
                    <a:gd name="connsiteX2" fmla="*/ 800725 w 851879"/>
                    <a:gd name="connsiteY2" fmla="*/ 0 h 511542"/>
                    <a:gd name="connsiteX3" fmla="*/ 851879 w 851879"/>
                    <a:gd name="connsiteY3" fmla="*/ 51154 h 511542"/>
                    <a:gd name="connsiteX4" fmla="*/ 851879 w 851879"/>
                    <a:gd name="connsiteY4" fmla="*/ 460388 h 511542"/>
                    <a:gd name="connsiteX5" fmla="*/ 800725 w 851879"/>
                    <a:gd name="connsiteY5" fmla="*/ 511542 h 511542"/>
                    <a:gd name="connsiteX6" fmla="*/ 51154 w 851879"/>
                    <a:gd name="connsiteY6" fmla="*/ 511542 h 511542"/>
                    <a:gd name="connsiteX7" fmla="*/ 0 w 851879"/>
                    <a:gd name="connsiteY7" fmla="*/ 460388 h 511542"/>
                    <a:gd name="connsiteX8" fmla="*/ 0 w 851879"/>
                    <a:gd name="connsiteY8" fmla="*/ 51154 h 511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51879" h="511542">
                      <a:moveTo>
                        <a:pt x="0" y="51154"/>
                      </a:moveTo>
                      <a:cubicBezTo>
                        <a:pt x="0" y="22902"/>
                        <a:pt x="22902" y="0"/>
                        <a:pt x="51154" y="0"/>
                      </a:cubicBezTo>
                      <a:lnTo>
                        <a:pt x="800725" y="0"/>
                      </a:lnTo>
                      <a:cubicBezTo>
                        <a:pt x="828977" y="0"/>
                        <a:pt x="851879" y="22902"/>
                        <a:pt x="851879" y="51154"/>
                      </a:cubicBezTo>
                      <a:lnTo>
                        <a:pt x="851879" y="460388"/>
                      </a:lnTo>
                      <a:cubicBezTo>
                        <a:pt x="851879" y="488640"/>
                        <a:pt x="828977" y="511542"/>
                        <a:pt x="800725" y="511542"/>
                      </a:cubicBezTo>
                      <a:lnTo>
                        <a:pt x="51154" y="511542"/>
                      </a:lnTo>
                      <a:cubicBezTo>
                        <a:pt x="22902" y="511542"/>
                        <a:pt x="0" y="488640"/>
                        <a:pt x="0" y="460388"/>
                      </a:cubicBezTo>
                      <a:lnTo>
                        <a:pt x="0" y="51154"/>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5344" tIns="85344" rIns="85344" bIns="216234" numCol="1" spcCol="1270" anchor="t" anchorCtr="0">
                  <a:noAutofit/>
                </a:bodyPr>
                <a:lstStyle/>
                <a:p>
                  <a:pPr defTabSz="533400">
                    <a:lnSpc>
                      <a:spcPct val="90000"/>
                    </a:lnSpc>
                    <a:spcBef>
                      <a:spcPct val="0"/>
                    </a:spcBef>
                    <a:spcAft>
                      <a:spcPct val="35000"/>
                    </a:spcAft>
                  </a:pPr>
                  <a:r>
                    <a:rPr lang="en-US" sz="1400" dirty="0">
                      <a:latin typeface="Gill Sans MT" panose="020B0502020104020203" pitchFamily="34" charset="0"/>
                    </a:rPr>
                    <a:t>DATA COLLECTION PREPARATION (includes data collector training)</a:t>
                  </a:r>
                  <a:r>
                    <a:rPr lang="en-US" sz="1100" dirty="0"/>
                    <a:t>	</a:t>
                  </a:r>
                </a:p>
              </p:txBody>
            </p:sp>
            <p:sp>
              <p:nvSpPr>
                <p:cNvPr id="19" name="Freeform 18"/>
                <p:cNvSpPr/>
                <p:nvPr/>
              </p:nvSpPr>
              <p:spPr>
                <a:xfrm>
                  <a:off x="5835523" y="5333376"/>
                  <a:ext cx="1252440" cy="744856"/>
                </a:xfrm>
                <a:custGeom>
                  <a:avLst/>
                  <a:gdLst>
                    <a:gd name="connsiteX0" fmla="*/ 0 w 851879"/>
                    <a:gd name="connsiteY0" fmla="*/ 51154 h 511542"/>
                    <a:gd name="connsiteX1" fmla="*/ 51154 w 851879"/>
                    <a:gd name="connsiteY1" fmla="*/ 0 h 511542"/>
                    <a:gd name="connsiteX2" fmla="*/ 800725 w 851879"/>
                    <a:gd name="connsiteY2" fmla="*/ 0 h 511542"/>
                    <a:gd name="connsiteX3" fmla="*/ 851879 w 851879"/>
                    <a:gd name="connsiteY3" fmla="*/ 51154 h 511542"/>
                    <a:gd name="connsiteX4" fmla="*/ 851879 w 851879"/>
                    <a:gd name="connsiteY4" fmla="*/ 460388 h 511542"/>
                    <a:gd name="connsiteX5" fmla="*/ 800725 w 851879"/>
                    <a:gd name="connsiteY5" fmla="*/ 511542 h 511542"/>
                    <a:gd name="connsiteX6" fmla="*/ 51154 w 851879"/>
                    <a:gd name="connsiteY6" fmla="*/ 511542 h 511542"/>
                    <a:gd name="connsiteX7" fmla="*/ 0 w 851879"/>
                    <a:gd name="connsiteY7" fmla="*/ 460388 h 511542"/>
                    <a:gd name="connsiteX8" fmla="*/ 0 w 851879"/>
                    <a:gd name="connsiteY8" fmla="*/ 51154 h 511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51879" h="511542">
                      <a:moveTo>
                        <a:pt x="0" y="51154"/>
                      </a:moveTo>
                      <a:cubicBezTo>
                        <a:pt x="0" y="22902"/>
                        <a:pt x="22902" y="0"/>
                        <a:pt x="51154" y="0"/>
                      </a:cubicBezTo>
                      <a:lnTo>
                        <a:pt x="800725" y="0"/>
                      </a:lnTo>
                      <a:cubicBezTo>
                        <a:pt x="828977" y="0"/>
                        <a:pt x="851879" y="22902"/>
                        <a:pt x="851879" y="51154"/>
                      </a:cubicBezTo>
                      <a:lnTo>
                        <a:pt x="851879" y="460388"/>
                      </a:lnTo>
                      <a:cubicBezTo>
                        <a:pt x="851879" y="488640"/>
                        <a:pt x="828977" y="511542"/>
                        <a:pt x="800725" y="511542"/>
                      </a:cubicBezTo>
                      <a:lnTo>
                        <a:pt x="51154" y="511542"/>
                      </a:lnTo>
                      <a:cubicBezTo>
                        <a:pt x="22902" y="511542"/>
                        <a:pt x="0" y="488640"/>
                        <a:pt x="0" y="460388"/>
                      </a:cubicBezTo>
                      <a:lnTo>
                        <a:pt x="0" y="51154"/>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5344" tIns="85344" rIns="85344" bIns="216234" numCol="1" spcCol="1270" anchor="t" anchorCtr="0">
                  <a:noAutofit/>
                </a:bodyPr>
                <a:lstStyle/>
                <a:p>
                  <a:pPr defTabSz="533400">
                    <a:lnSpc>
                      <a:spcPct val="90000"/>
                    </a:lnSpc>
                    <a:spcBef>
                      <a:spcPct val="0"/>
                    </a:spcBef>
                    <a:spcAft>
                      <a:spcPct val="35000"/>
                    </a:spcAft>
                  </a:pPr>
                  <a:r>
                    <a:rPr lang="en-US" sz="1400" dirty="0"/>
                    <a:t>ANALYSIS</a:t>
                  </a:r>
                </a:p>
              </p:txBody>
            </p:sp>
            <p:sp>
              <p:nvSpPr>
                <p:cNvPr id="22" name="Pentagon 21"/>
                <p:cNvSpPr/>
                <p:nvPr/>
              </p:nvSpPr>
              <p:spPr>
                <a:xfrm>
                  <a:off x="6987217" y="6078232"/>
                  <a:ext cx="1677045" cy="991365"/>
                </a:xfrm>
                <a:prstGeom prst="homePlat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5344" tIns="85344" rIns="85344" bIns="216234" numCol="1" spcCol="1270" anchor="t" anchorCtr="0">
                  <a:noAutofit/>
                </a:bodyPr>
                <a:lstStyle/>
                <a:p>
                  <a:pPr defTabSz="533400">
                    <a:lnSpc>
                      <a:spcPct val="90000"/>
                    </a:lnSpc>
                    <a:spcBef>
                      <a:spcPct val="0"/>
                    </a:spcBef>
                    <a:spcAft>
                      <a:spcPct val="35000"/>
                    </a:spcAft>
                  </a:pPr>
                  <a:r>
                    <a:rPr lang="en-US" sz="1400" dirty="0"/>
                    <a:t>REPORTING AND</a:t>
                  </a:r>
                </a:p>
                <a:p>
                  <a:pPr defTabSz="533400">
                    <a:lnSpc>
                      <a:spcPct val="90000"/>
                    </a:lnSpc>
                    <a:spcBef>
                      <a:spcPct val="0"/>
                    </a:spcBef>
                    <a:spcAft>
                      <a:spcPct val="35000"/>
                    </a:spcAft>
                  </a:pPr>
                  <a:r>
                    <a:rPr lang="en-US" sz="1400" dirty="0"/>
                    <a:t>DISSEMINATION</a:t>
                  </a:r>
                </a:p>
              </p:txBody>
            </p:sp>
            <p:sp>
              <p:nvSpPr>
                <p:cNvPr id="24" name="Freeform 23"/>
                <p:cNvSpPr/>
                <p:nvPr/>
              </p:nvSpPr>
              <p:spPr>
                <a:xfrm>
                  <a:off x="4557305" y="4755151"/>
                  <a:ext cx="1278217" cy="744856"/>
                </a:xfrm>
                <a:custGeom>
                  <a:avLst/>
                  <a:gdLst>
                    <a:gd name="connsiteX0" fmla="*/ 0 w 851879"/>
                    <a:gd name="connsiteY0" fmla="*/ 51154 h 511542"/>
                    <a:gd name="connsiteX1" fmla="*/ 51154 w 851879"/>
                    <a:gd name="connsiteY1" fmla="*/ 0 h 511542"/>
                    <a:gd name="connsiteX2" fmla="*/ 800725 w 851879"/>
                    <a:gd name="connsiteY2" fmla="*/ 0 h 511542"/>
                    <a:gd name="connsiteX3" fmla="*/ 851879 w 851879"/>
                    <a:gd name="connsiteY3" fmla="*/ 51154 h 511542"/>
                    <a:gd name="connsiteX4" fmla="*/ 851879 w 851879"/>
                    <a:gd name="connsiteY4" fmla="*/ 460388 h 511542"/>
                    <a:gd name="connsiteX5" fmla="*/ 800725 w 851879"/>
                    <a:gd name="connsiteY5" fmla="*/ 511542 h 511542"/>
                    <a:gd name="connsiteX6" fmla="*/ 51154 w 851879"/>
                    <a:gd name="connsiteY6" fmla="*/ 511542 h 511542"/>
                    <a:gd name="connsiteX7" fmla="*/ 0 w 851879"/>
                    <a:gd name="connsiteY7" fmla="*/ 460388 h 511542"/>
                    <a:gd name="connsiteX8" fmla="*/ 0 w 851879"/>
                    <a:gd name="connsiteY8" fmla="*/ 51154 h 511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51879" h="511542">
                      <a:moveTo>
                        <a:pt x="0" y="51154"/>
                      </a:moveTo>
                      <a:cubicBezTo>
                        <a:pt x="0" y="22902"/>
                        <a:pt x="22902" y="0"/>
                        <a:pt x="51154" y="0"/>
                      </a:cubicBezTo>
                      <a:lnTo>
                        <a:pt x="800725" y="0"/>
                      </a:lnTo>
                      <a:cubicBezTo>
                        <a:pt x="828977" y="0"/>
                        <a:pt x="851879" y="22902"/>
                        <a:pt x="851879" y="51154"/>
                      </a:cubicBezTo>
                      <a:lnTo>
                        <a:pt x="851879" y="460388"/>
                      </a:lnTo>
                      <a:cubicBezTo>
                        <a:pt x="851879" y="488640"/>
                        <a:pt x="828977" y="511542"/>
                        <a:pt x="800725" y="511542"/>
                      </a:cubicBezTo>
                      <a:lnTo>
                        <a:pt x="51154" y="511542"/>
                      </a:lnTo>
                      <a:cubicBezTo>
                        <a:pt x="22902" y="511542"/>
                        <a:pt x="0" y="488640"/>
                        <a:pt x="0" y="460388"/>
                      </a:cubicBezTo>
                      <a:lnTo>
                        <a:pt x="0" y="51154"/>
                      </a:lnTo>
                      <a:close/>
                    </a:path>
                  </a:pathLst>
                </a:custGeom>
                <a:solidFill>
                  <a:schemeClr val="accent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5344" tIns="85344" rIns="85344" bIns="216234" numCol="1" spcCol="1270" anchor="t" anchorCtr="0">
                  <a:noAutofit/>
                </a:bodyPr>
                <a:lstStyle/>
                <a:p>
                  <a:pPr defTabSz="533400">
                    <a:lnSpc>
                      <a:spcPct val="90000"/>
                    </a:lnSpc>
                    <a:spcBef>
                      <a:spcPct val="0"/>
                    </a:spcBef>
                    <a:spcAft>
                      <a:spcPct val="35000"/>
                    </a:spcAft>
                  </a:pPr>
                  <a:r>
                    <a:rPr lang="en-US" sz="1400" dirty="0">
                      <a:latin typeface="Gill Sans MT" panose="020B0502020104020203" pitchFamily="34" charset="0"/>
                    </a:rPr>
                    <a:t>DATA COLLECTION</a:t>
                  </a:r>
                  <a:endParaRPr lang="en-US" sz="1400" dirty="0"/>
                </a:p>
              </p:txBody>
            </p:sp>
          </p:grpSp>
          <p:sp>
            <p:nvSpPr>
              <p:cNvPr id="31" name="Freeform 30"/>
              <p:cNvSpPr/>
              <p:nvPr/>
            </p:nvSpPr>
            <p:spPr>
              <a:xfrm>
                <a:off x="502046" y="2079136"/>
                <a:ext cx="8162215" cy="345443"/>
              </a:xfrm>
              <a:custGeom>
                <a:avLst/>
                <a:gdLst>
                  <a:gd name="connsiteX0" fmla="*/ 0 w 851879"/>
                  <a:gd name="connsiteY0" fmla="*/ 51154 h 511542"/>
                  <a:gd name="connsiteX1" fmla="*/ 51154 w 851879"/>
                  <a:gd name="connsiteY1" fmla="*/ 0 h 511542"/>
                  <a:gd name="connsiteX2" fmla="*/ 800725 w 851879"/>
                  <a:gd name="connsiteY2" fmla="*/ 0 h 511542"/>
                  <a:gd name="connsiteX3" fmla="*/ 851879 w 851879"/>
                  <a:gd name="connsiteY3" fmla="*/ 51154 h 511542"/>
                  <a:gd name="connsiteX4" fmla="*/ 851879 w 851879"/>
                  <a:gd name="connsiteY4" fmla="*/ 460388 h 511542"/>
                  <a:gd name="connsiteX5" fmla="*/ 800725 w 851879"/>
                  <a:gd name="connsiteY5" fmla="*/ 511542 h 511542"/>
                  <a:gd name="connsiteX6" fmla="*/ 51154 w 851879"/>
                  <a:gd name="connsiteY6" fmla="*/ 511542 h 511542"/>
                  <a:gd name="connsiteX7" fmla="*/ 0 w 851879"/>
                  <a:gd name="connsiteY7" fmla="*/ 460388 h 511542"/>
                  <a:gd name="connsiteX8" fmla="*/ 0 w 851879"/>
                  <a:gd name="connsiteY8" fmla="*/ 51154 h 511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51879" h="511542">
                    <a:moveTo>
                      <a:pt x="0" y="51154"/>
                    </a:moveTo>
                    <a:cubicBezTo>
                      <a:pt x="0" y="22902"/>
                      <a:pt x="22902" y="0"/>
                      <a:pt x="51154" y="0"/>
                    </a:cubicBezTo>
                    <a:lnTo>
                      <a:pt x="800725" y="0"/>
                    </a:lnTo>
                    <a:cubicBezTo>
                      <a:pt x="828977" y="0"/>
                      <a:pt x="851879" y="22902"/>
                      <a:pt x="851879" y="51154"/>
                    </a:cubicBezTo>
                    <a:lnTo>
                      <a:pt x="851879" y="460388"/>
                    </a:lnTo>
                    <a:cubicBezTo>
                      <a:pt x="851879" y="488640"/>
                      <a:pt x="828977" y="511542"/>
                      <a:pt x="800725" y="511542"/>
                    </a:cubicBezTo>
                    <a:lnTo>
                      <a:pt x="51154" y="511542"/>
                    </a:lnTo>
                    <a:cubicBezTo>
                      <a:pt x="22902" y="511542"/>
                      <a:pt x="0" y="488640"/>
                      <a:pt x="0" y="460388"/>
                    </a:cubicBezTo>
                    <a:lnTo>
                      <a:pt x="0" y="51154"/>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5344" tIns="85344" rIns="85344" bIns="216234" numCol="1" spcCol="1270" anchor="t" anchorCtr="0">
                <a:noAutofit/>
              </a:bodyPr>
              <a:lstStyle/>
              <a:p>
                <a:pPr defTabSz="533400">
                  <a:lnSpc>
                    <a:spcPct val="90000"/>
                  </a:lnSpc>
                  <a:spcBef>
                    <a:spcPct val="0"/>
                  </a:spcBef>
                  <a:spcAft>
                    <a:spcPct val="35000"/>
                  </a:spcAft>
                </a:pPr>
                <a:r>
                  <a:rPr lang="en-US" sz="1400" dirty="0">
                    <a:latin typeface="Gill Sans MT" panose="020B0502020104020203" pitchFamily="34" charset="0"/>
                  </a:rPr>
                  <a:t>PROJECT MANAGEMENT (Ongoing</a:t>
                </a:r>
                <a:r>
                  <a:rPr lang="en-US" sz="1200" dirty="0">
                    <a:latin typeface="Gill Sans MT" panose="020B0502020104020203" pitchFamily="34" charset="0"/>
                  </a:rPr>
                  <a:t>)</a:t>
                </a:r>
                <a:r>
                  <a:rPr lang="en-US" sz="1200" dirty="0"/>
                  <a:t>	</a:t>
                </a:r>
              </a:p>
            </p:txBody>
          </p:sp>
          <p:cxnSp>
            <p:nvCxnSpPr>
              <p:cNvPr id="6" name="Straight Connector 5"/>
              <p:cNvCxnSpPr/>
              <p:nvPr/>
            </p:nvCxnSpPr>
            <p:spPr>
              <a:xfrm>
                <a:off x="4557306" y="2054400"/>
                <a:ext cx="0" cy="3310976"/>
              </a:xfrm>
              <a:prstGeom prst="line">
                <a:avLst/>
              </a:prstGeom>
              <a:ln>
                <a:solidFill>
                  <a:schemeClr val="accent4">
                    <a:lumMod val="65000"/>
                    <a:lumOff val="35000"/>
                  </a:schemeClr>
                </a:solidFill>
              </a:ln>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p:nvCxnSpPr>
            <p:spPr>
              <a:xfrm>
                <a:off x="5832996" y="2079136"/>
                <a:ext cx="0" cy="3310976"/>
              </a:xfrm>
              <a:prstGeom prst="line">
                <a:avLst/>
              </a:prstGeom>
              <a:ln>
                <a:solidFill>
                  <a:schemeClr val="accent4">
                    <a:lumMod val="65000"/>
                    <a:lumOff val="35000"/>
                  </a:schemeClr>
                </a:solidFill>
              </a:ln>
            </p:spPr>
            <p:style>
              <a:lnRef idx="2">
                <a:schemeClr val="accent1"/>
              </a:lnRef>
              <a:fillRef idx="0">
                <a:schemeClr val="accent1"/>
              </a:fillRef>
              <a:effectRef idx="1">
                <a:schemeClr val="accent1"/>
              </a:effectRef>
              <a:fontRef idx="minor">
                <a:schemeClr val="tx1"/>
              </a:fontRef>
            </p:style>
          </p:cxnSp>
        </p:grpSp>
        <p:sp>
          <p:nvSpPr>
            <p:cNvPr id="43" name="Title 1"/>
            <p:cNvSpPr txBox="1">
              <a:spLocks/>
            </p:cNvSpPr>
            <p:nvPr/>
          </p:nvSpPr>
          <p:spPr bwMode="auto">
            <a:xfrm>
              <a:off x="390387" y="1142673"/>
              <a:ext cx="7772400" cy="4078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lgn="l" defTabSz="342900" rtl="0" eaLnBrk="1" fontAlgn="base" hangingPunct="1">
                <a:spcBef>
                  <a:spcPct val="0"/>
                </a:spcBef>
                <a:spcAft>
                  <a:spcPct val="0"/>
                </a:spcAft>
                <a:defRPr sz="2100" kern="1200">
                  <a:solidFill>
                    <a:srgbClr val="BA0C2F"/>
                  </a:solidFill>
                  <a:latin typeface="Gill Sans MT"/>
                  <a:ea typeface="Gill Sans MT" panose="020B0502020104020203" pitchFamily="34" charset="0"/>
                  <a:cs typeface="Gill Sans MT"/>
                </a:defRPr>
              </a:lvl1pPr>
              <a:lvl2pPr algn="l" defTabSz="342900" rtl="0" eaLnBrk="1" fontAlgn="base" hangingPunct="1">
                <a:spcBef>
                  <a:spcPct val="0"/>
                </a:spcBef>
                <a:spcAft>
                  <a:spcPct val="0"/>
                </a:spcAft>
                <a:defRPr sz="2100">
                  <a:solidFill>
                    <a:srgbClr val="BA0C2F"/>
                  </a:solidFill>
                  <a:latin typeface="Gill Sans MT" panose="020B0502020104020203" pitchFamily="34" charset="0"/>
                  <a:ea typeface="Gill Sans MT" panose="020B0502020104020203" pitchFamily="34" charset="0"/>
                  <a:cs typeface="Gill Sans MT" panose="020B0502020104020203" pitchFamily="34" charset="0"/>
                </a:defRPr>
              </a:lvl2pPr>
              <a:lvl3pPr algn="l" defTabSz="342900" rtl="0" eaLnBrk="1" fontAlgn="base" hangingPunct="1">
                <a:spcBef>
                  <a:spcPct val="0"/>
                </a:spcBef>
                <a:spcAft>
                  <a:spcPct val="0"/>
                </a:spcAft>
                <a:defRPr sz="2100">
                  <a:solidFill>
                    <a:srgbClr val="BA0C2F"/>
                  </a:solidFill>
                  <a:latin typeface="Gill Sans MT" panose="020B0502020104020203" pitchFamily="34" charset="0"/>
                  <a:ea typeface="Gill Sans MT" panose="020B0502020104020203" pitchFamily="34" charset="0"/>
                  <a:cs typeface="Gill Sans MT" panose="020B0502020104020203" pitchFamily="34" charset="0"/>
                </a:defRPr>
              </a:lvl3pPr>
              <a:lvl4pPr algn="l" defTabSz="342900" rtl="0" eaLnBrk="1" fontAlgn="base" hangingPunct="1">
                <a:spcBef>
                  <a:spcPct val="0"/>
                </a:spcBef>
                <a:spcAft>
                  <a:spcPct val="0"/>
                </a:spcAft>
                <a:defRPr sz="2100">
                  <a:solidFill>
                    <a:srgbClr val="BA0C2F"/>
                  </a:solidFill>
                  <a:latin typeface="Gill Sans MT" panose="020B0502020104020203" pitchFamily="34" charset="0"/>
                  <a:ea typeface="Gill Sans MT" panose="020B0502020104020203" pitchFamily="34" charset="0"/>
                  <a:cs typeface="Gill Sans MT" panose="020B0502020104020203" pitchFamily="34" charset="0"/>
                </a:defRPr>
              </a:lvl4pPr>
              <a:lvl5pPr algn="l" defTabSz="342900" rtl="0" eaLnBrk="1" fontAlgn="base" hangingPunct="1">
                <a:spcBef>
                  <a:spcPct val="0"/>
                </a:spcBef>
                <a:spcAft>
                  <a:spcPct val="0"/>
                </a:spcAft>
                <a:defRPr sz="2100">
                  <a:solidFill>
                    <a:srgbClr val="BA0C2F"/>
                  </a:solidFill>
                  <a:latin typeface="Gill Sans MT" panose="020B0502020104020203" pitchFamily="34" charset="0"/>
                  <a:ea typeface="Gill Sans MT" panose="020B0502020104020203" pitchFamily="34" charset="0"/>
                  <a:cs typeface="Gill Sans MT" panose="020B0502020104020203" pitchFamily="34" charset="0"/>
                </a:defRPr>
              </a:lvl5pPr>
              <a:lvl6pPr marL="342900" algn="l" defTabSz="342900" rtl="0" eaLnBrk="1" fontAlgn="base" hangingPunct="1">
                <a:spcBef>
                  <a:spcPct val="0"/>
                </a:spcBef>
                <a:spcAft>
                  <a:spcPct val="0"/>
                </a:spcAft>
                <a:defRPr sz="2100">
                  <a:solidFill>
                    <a:srgbClr val="BA0C2F"/>
                  </a:solidFill>
                  <a:latin typeface="Gill Sans MT" panose="020B0502020104020203" pitchFamily="34" charset="0"/>
                  <a:ea typeface="Gill Sans MT" panose="020B0502020104020203" pitchFamily="34" charset="0"/>
                  <a:cs typeface="Gill Sans MT" panose="020B0502020104020203" pitchFamily="34" charset="0"/>
                </a:defRPr>
              </a:lvl6pPr>
              <a:lvl7pPr marL="685800" algn="l" defTabSz="342900" rtl="0" eaLnBrk="1" fontAlgn="base" hangingPunct="1">
                <a:spcBef>
                  <a:spcPct val="0"/>
                </a:spcBef>
                <a:spcAft>
                  <a:spcPct val="0"/>
                </a:spcAft>
                <a:defRPr sz="2100">
                  <a:solidFill>
                    <a:srgbClr val="BA0C2F"/>
                  </a:solidFill>
                  <a:latin typeface="Gill Sans MT" panose="020B0502020104020203" pitchFamily="34" charset="0"/>
                  <a:ea typeface="Gill Sans MT" panose="020B0502020104020203" pitchFamily="34" charset="0"/>
                  <a:cs typeface="Gill Sans MT" panose="020B0502020104020203" pitchFamily="34" charset="0"/>
                </a:defRPr>
              </a:lvl7pPr>
              <a:lvl8pPr marL="1028700" algn="l" defTabSz="342900" rtl="0" eaLnBrk="1" fontAlgn="base" hangingPunct="1">
                <a:spcBef>
                  <a:spcPct val="0"/>
                </a:spcBef>
                <a:spcAft>
                  <a:spcPct val="0"/>
                </a:spcAft>
                <a:defRPr sz="2100">
                  <a:solidFill>
                    <a:srgbClr val="BA0C2F"/>
                  </a:solidFill>
                  <a:latin typeface="Gill Sans MT" panose="020B0502020104020203" pitchFamily="34" charset="0"/>
                  <a:ea typeface="Gill Sans MT" panose="020B0502020104020203" pitchFamily="34" charset="0"/>
                  <a:cs typeface="Gill Sans MT" panose="020B0502020104020203" pitchFamily="34" charset="0"/>
                </a:defRPr>
              </a:lvl8pPr>
              <a:lvl9pPr marL="1371600" algn="l" defTabSz="342900" rtl="0" eaLnBrk="1" fontAlgn="base" hangingPunct="1">
                <a:spcBef>
                  <a:spcPct val="0"/>
                </a:spcBef>
                <a:spcAft>
                  <a:spcPct val="0"/>
                </a:spcAft>
                <a:defRPr sz="2100">
                  <a:solidFill>
                    <a:srgbClr val="BA0C2F"/>
                  </a:solidFill>
                  <a:latin typeface="Gill Sans MT" panose="020B0502020104020203" pitchFamily="34" charset="0"/>
                  <a:ea typeface="Gill Sans MT" panose="020B0502020104020203" pitchFamily="34" charset="0"/>
                  <a:cs typeface="Gill Sans MT" panose="020B0502020104020203" pitchFamily="34" charset="0"/>
                </a:defRPr>
              </a:lvl9pPr>
            </a:lstStyle>
            <a:p>
              <a:endParaRPr lang="en-US" sz="1200" dirty="0"/>
            </a:p>
          </p:txBody>
        </p:sp>
      </p:grpSp>
      <p:sp>
        <p:nvSpPr>
          <p:cNvPr id="32" name="Rectangle 31"/>
          <p:cNvSpPr/>
          <p:nvPr/>
        </p:nvSpPr>
        <p:spPr>
          <a:xfrm>
            <a:off x="3418454" y="229725"/>
            <a:ext cx="5713798" cy="584775"/>
          </a:xfrm>
          <a:prstGeom prst="rect">
            <a:avLst/>
          </a:prstGeom>
        </p:spPr>
        <p:txBody>
          <a:bodyPr wrap="square">
            <a:spAutoFit/>
          </a:bodyPr>
          <a:lstStyle/>
          <a:p>
            <a:r>
              <a:rPr lang="en-US" sz="3200" b="1" dirty="0">
                <a:solidFill>
                  <a:srgbClr val="C00000"/>
                </a:solidFill>
                <a:latin typeface="Gill Sans MT" panose="020B0502020104020203" pitchFamily="34" charset="0"/>
                <a:ea typeface="+mj-ea"/>
                <a:cs typeface="+mj-cs"/>
              </a:rPr>
              <a:t>Timeline &amp; HR Resources</a:t>
            </a:r>
            <a:endParaRPr lang="en-US" sz="3200" dirty="0">
              <a:solidFill>
                <a:srgbClr val="C00000"/>
              </a:solidFill>
              <a:latin typeface="Gill Sans MT" panose="020B0502020104020203" pitchFamily="34" charset="0"/>
            </a:endParaRPr>
          </a:p>
        </p:txBody>
      </p:sp>
      <p:sp>
        <p:nvSpPr>
          <p:cNvPr id="34" name="Rounded Rectangle 33"/>
          <p:cNvSpPr/>
          <p:nvPr/>
        </p:nvSpPr>
        <p:spPr>
          <a:xfrm>
            <a:off x="4740586" y="4964811"/>
            <a:ext cx="2837330" cy="1314365"/>
          </a:xfrm>
          <a:prstGeom prst="roundRect">
            <a:avLst/>
          </a:prstGeom>
        </p:spPr>
        <p:style>
          <a:lnRef idx="1">
            <a:schemeClr val="accent4"/>
          </a:lnRef>
          <a:fillRef idx="2">
            <a:schemeClr val="accent4"/>
          </a:fillRef>
          <a:effectRef idx="1">
            <a:schemeClr val="accent4"/>
          </a:effectRef>
          <a:fontRef idx="minor">
            <a:schemeClr val="dk1"/>
          </a:fontRef>
        </p:style>
        <p:txBody>
          <a:bodyPr rtlCol="0" anchor="t"/>
          <a:lstStyle/>
          <a:p>
            <a:pPr algn="ctr"/>
            <a:r>
              <a:rPr lang="en-US" dirty="0">
                <a:latin typeface="Gill Sans MT" panose="020B0502020104020203" pitchFamily="34" charset="0"/>
              </a:rPr>
              <a:t>    Data Collection Team </a:t>
            </a:r>
          </a:p>
        </p:txBody>
      </p:sp>
      <p:sp>
        <p:nvSpPr>
          <p:cNvPr id="37" name="Rounded Rectangle 36"/>
          <p:cNvSpPr/>
          <p:nvPr/>
        </p:nvSpPr>
        <p:spPr>
          <a:xfrm>
            <a:off x="2206092" y="5371321"/>
            <a:ext cx="7998387" cy="29987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US" dirty="0">
                <a:latin typeface="Gill Sans MT" panose="020B0502020104020203" pitchFamily="34" charset="0"/>
              </a:rPr>
              <a:t> Assessment Core Team</a:t>
            </a:r>
          </a:p>
        </p:txBody>
      </p:sp>
      <p:sp>
        <p:nvSpPr>
          <p:cNvPr id="38" name="Rounded Rectangle 37"/>
          <p:cNvSpPr/>
          <p:nvPr/>
        </p:nvSpPr>
        <p:spPr>
          <a:xfrm>
            <a:off x="2206092" y="5717109"/>
            <a:ext cx="7998387" cy="307615"/>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US" dirty="0"/>
              <a:t>  Steering Committee</a:t>
            </a:r>
          </a:p>
        </p:txBody>
      </p:sp>
      <p:sp>
        <p:nvSpPr>
          <p:cNvPr id="39" name="Rounded Rectangle 38"/>
          <p:cNvSpPr/>
          <p:nvPr/>
        </p:nvSpPr>
        <p:spPr>
          <a:xfrm>
            <a:off x="5975459" y="6156773"/>
            <a:ext cx="1559113" cy="632523"/>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US" dirty="0"/>
              <a:t>Data Collectors</a:t>
            </a:r>
          </a:p>
        </p:txBody>
      </p:sp>
      <p:sp>
        <p:nvSpPr>
          <p:cNvPr id="4" name="Slide Number Placeholder 3"/>
          <p:cNvSpPr>
            <a:spLocks noGrp="1"/>
          </p:cNvSpPr>
          <p:nvPr>
            <p:ph type="sldNum" sz="quarter" idx="12"/>
          </p:nvPr>
        </p:nvSpPr>
        <p:spPr/>
        <p:txBody>
          <a:bodyPr/>
          <a:lstStyle/>
          <a:p>
            <a:fld id="{B9F1CF4F-F94A-4E72-8A7A-1D90E0D98BB3}" type="slidenum">
              <a:rPr lang="en-US" altLang="en-US" smtClean="0"/>
              <a:pPr/>
              <a:t>15</a:t>
            </a:fld>
            <a:endParaRPr lang="en-US" altLang="en-US" dirty="0"/>
          </a:p>
        </p:txBody>
      </p:sp>
    </p:spTree>
    <p:extLst>
      <p:ext uri="{BB962C8B-B14F-4D97-AF65-F5344CB8AC3E}">
        <p14:creationId xmlns:p14="http://schemas.microsoft.com/office/powerpoint/2010/main" val="195334137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itle 1">
            <a:extLst>
              <a:ext uri="{FF2B5EF4-FFF2-40B4-BE49-F238E27FC236}">
                <a16:creationId xmlns:a16="http://schemas.microsoft.com/office/drawing/2014/main" xmlns="" id="{829BC086-28E7-4967-969E-060E47ABE646}"/>
              </a:ext>
            </a:extLst>
          </p:cNvPr>
          <p:cNvSpPr>
            <a:spLocks noGrp="1"/>
          </p:cNvSpPr>
          <p:nvPr>
            <p:ph type="ctrTitle"/>
          </p:nvPr>
        </p:nvSpPr>
        <p:spPr>
          <a:xfrm>
            <a:off x="1575956" y="315437"/>
            <a:ext cx="9372600" cy="620458"/>
          </a:xfrm>
        </p:spPr>
        <p:txBody>
          <a:bodyPr/>
          <a:lstStyle/>
          <a:p>
            <a:pPr eaLnBrk="1" hangingPunct="1"/>
            <a:r>
              <a:rPr lang="en-US" altLang="en-US" sz="3200" b="1" dirty="0">
                <a:solidFill>
                  <a:srgbClr val="C00000"/>
                </a:solidFill>
                <a:latin typeface="Gill Sans MT" panose="020B0502020104020203" pitchFamily="34" charset="0"/>
                <a:cs typeface="Gill Sans MT" panose="020B0502020104020203" pitchFamily="34" charset="0"/>
              </a:rPr>
              <a:t>NSCA Overview</a:t>
            </a:r>
          </a:p>
        </p:txBody>
      </p:sp>
      <p:sp>
        <p:nvSpPr>
          <p:cNvPr id="3" name="Subtitle 2">
            <a:extLst>
              <a:ext uri="{FF2B5EF4-FFF2-40B4-BE49-F238E27FC236}">
                <a16:creationId xmlns:a16="http://schemas.microsoft.com/office/drawing/2014/main" xmlns="" id="{F62CB67A-423F-4F0A-BA8E-1E5623F3CB6F}"/>
              </a:ext>
            </a:extLst>
          </p:cNvPr>
          <p:cNvSpPr>
            <a:spLocks noGrp="1"/>
          </p:cNvSpPr>
          <p:nvPr>
            <p:ph type="subTitle" idx="1"/>
          </p:nvPr>
        </p:nvSpPr>
        <p:spPr>
          <a:xfrm>
            <a:off x="261907" y="1147997"/>
            <a:ext cx="11668186" cy="5499224"/>
          </a:xfrm>
        </p:spPr>
        <p:txBody>
          <a:bodyPr>
            <a:normAutofit/>
          </a:bodyPr>
          <a:lstStyle/>
          <a:p>
            <a:pPr marL="457182" lvl="1" algn="l" defTabSz="912778">
              <a:lnSpc>
                <a:spcPct val="80000"/>
              </a:lnSpc>
              <a:spcBef>
                <a:spcPct val="20000"/>
              </a:spcBef>
              <a:spcAft>
                <a:spcPct val="0"/>
              </a:spcAft>
            </a:pPr>
            <a:r>
              <a:rPr lang="en-US" altLang="en-US" sz="3200" b="1" dirty="0">
                <a:solidFill>
                  <a:srgbClr val="C00000"/>
                </a:solidFill>
                <a:latin typeface="Gill Sans MT" panose="020B0502020104020203" pitchFamily="34" charset="0"/>
                <a:cs typeface="Gill Sans MT" panose="020B0502020104020203" pitchFamily="34" charset="0"/>
              </a:rPr>
              <a:t>Learning Objectives</a:t>
            </a:r>
          </a:p>
          <a:p>
            <a:pPr marL="457182" lvl="1" algn="l" defTabSz="912778">
              <a:lnSpc>
                <a:spcPct val="80000"/>
              </a:lnSpc>
              <a:spcBef>
                <a:spcPct val="20000"/>
              </a:spcBef>
              <a:spcAft>
                <a:spcPct val="0"/>
              </a:spcAft>
            </a:pPr>
            <a:r>
              <a:rPr lang="en-US" sz="3200" dirty="0">
                <a:latin typeface="Gill Sans MT" panose="020B0502020104020203" pitchFamily="34" charset="0"/>
              </a:rPr>
              <a:t>To gain an awareness of the high-level objectives of the NSCA, it’s history and the benefits from use of the tool:</a:t>
            </a:r>
          </a:p>
          <a:p>
            <a:pPr marL="1606550" lvl="1" indent="-454025" algn="l" defTabSz="912778">
              <a:lnSpc>
                <a:spcPct val="80000"/>
              </a:lnSpc>
              <a:spcBef>
                <a:spcPts val="1600"/>
              </a:spcBef>
              <a:spcAft>
                <a:spcPct val="0"/>
              </a:spcAft>
              <a:buFont typeface="Wingdings" panose="05000000000000000000" pitchFamily="2" charset="2"/>
              <a:buChar char="ü"/>
            </a:pPr>
            <a:r>
              <a:rPr lang="en-US" sz="3200" dirty="0">
                <a:latin typeface="Gill Sans MT" panose="020B0502020104020203" pitchFamily="34" charset="0"/>
              </a:rPr>
              <a:t>Objectives in conducting an assessment</a:t>
            </a:r>
          </a:p>
          <a:p>
            <a:pPr marL="1606550" lvl="1" indent="-454025" algn="l" defTabSz="912778">
              <a:lnSpc>
                <a:spcPct val="80000"/>
              </a:lnSpc>
              <a:spcBef>
                <a:spcPts val="1600"/>
              </a:spcBef>
              <a:spcAft>
                <a:spcPct val="0"/>
              </a:spcAft>
              <a:buFont typeface="Wingdings" panose="05000000000000000000" pitchFamily="2" charset="2"/>
              <a:buChar char="ü"/>
            </a:pPr>
            <a:r>
              <a:rPr lang="en-US" sz="3200" dirty="0">
                <a:latin typeface="Gill Sans MT" panose="020B0502020104020203" pitchFamily="34" charset="0"/>
              </a:rPr>
              <a:t>History of the tool, and previous usage</a:t>
            </a:r>
          </a:p>
          <a:p>
            <a:pPr marL="1606550" lvl="1" indent="-454025" algn="l" defTabSz="912778">
              <a:lnSpc>
                <a:spcPct val="80000"/>
              </a:lnSpc>
              <a:spcBef>
                <a:spcPts val="1600"/>
              </a:spcBef>
              <a:spcAft>
                <a:spcPct val="0"/>
              </a:spcAft>
              <a:buFont typeface="Wingdings" panose="05000000000000000000" pitchFamily="2" charset="2"/>
              <a:buChar char="ü"/>
            </a:pPr>
            <a:r>
              <a:rPr lang="en-US" sz="3200" dirty="0">
                <a:latin typeface="Gill Sans MT" panose="020B0502020104020203" pitchFamily="34" charset="0"/>
              </a:rPr>
              <a:t>Contents of the tool</a:t>
            </a:r>
          </a:p>
          <a:p>
            <a:pPr marL="1606550" lvl="1" indent="-454025" algn="l" defTabSz="912778">
              <a:lnSpc>
                <a:spcPct val="80000"/>
              </a:lnSpc>
              <a:spcBef>
                <a:spcPts val="1600"/>
              </a:spcBef>
              <a:spcAft>
                <a:spcPct val="0"/>
              </a:spcAft>
              <a:buFont typeface="Wingdings" panose="05000000000000000000" pitchFamily="2" charset="2"/>
              <a:buChar char="ü"/>
            </a:pPr>
            <a:r>
              <a:rPr lang="en-US" sz="3200" dirty="0">
                <a:latin typeface="Gill Sans MT" panose="020B0502020104020203" pitchFamily="34" charset="0"/>
              </a:rPr>
              <a:t>What’s new in NSCA 2.0</a:t>
            </a:r>
          </a:p>
          <a:p>
            <a:pPr marL="1606550" lvl="1" indent="-454025" algn="l" defTabSz="912778">
              <a:lnSpc>
                <a:spcPct val="80000"/>
              </a:lnSpc>
              <a:spcBef>
                <a:spcPts val="1600"/>
              </a:spcBef>
              <a:spcAft>
                <a:spcPct val="0"/>
              </a:spcAft>
              <a:buFont typeface="Wingdings" panose="05000000000000000000" pitchFamily="2" charset="2"/>
              <a:buChar char="ü"/>
            </a:pPr>
            <a:r>
              <a:rPr lang="en-US" sz="3200" dirty="0">
                <a:latin typeface="Gill Sans MT" panose="020B0502020104020203" pitchFamily="34" charset="0"/>
              </a:rPr>
              <a:t>Stakeholder inputs</a:t>
            </a:r>
          </a:p>
          <a:p>
            <a:pPr marL="1606550" lvl="1" indent="-454025" algn="l" defTabSz="912778">
              <a:lnSpc>
                <a:spcPct val="80000"/>
              </a:lnSpc>
              <a:spcBef>
                <a:spcPts val="1600"/>
              </a:spcBef>
              <a:spcAft>
                <a:spcPct val="0"/>
              </a:spcAft>
              <a:buFont typeface="Wingdings" panose="05000000000000000000" pitchFamily="2" charset="2"/>
              <a:buChar char="ü"/>
            </a:pPr>
            <a:r>
              <a:rPr lang="en-US" sz="3200" dirty="0">
                <a:latin typeface="Gill Sans MT" panose="020B0502020104020203" pitchFamily="34" charset="0"/>
              </a:rPr>
              <a:t>Scope and limitations</a:t>
            </a:r>
          </a:p>
          <a:p>
            <a:pPr defTabSz="912778">
              <a:lnSpc>
                <a:spcPct val="80000"/>
              </a:lnSpc>
            </a:pPr>
            <a:endParaRPr lang="en-US" altLang="en-US" sz="2000" dirty="0">
              <a:solidFill>
                <a:srgbClr val="FF0000"/>
              </a:solidFill>
              <a:latin typeface="Gill Sans MT" panose="020B0502020104020203" pitchFamily="34" charset="0"/>
              <a:cs typeface="Gill Sans MT" panose="020B0502020104020203" pitchFamily="34" charset="0"/>
            </a:endParaRPr>
          </a:p>
          <a:p>
            <a:pPr marL="741334" lvl="1" indent="-284152" defTabSz="912778">
              <a:lnSpc>
                <a:spcPct val="80000"/>
              </a:lnSpc>
            </a:pPr>
            <a:endParaRPr lang="en-US" altLang="en-US" sz="1700" dirty="0">
              <a:latin typeface="Gill Sans MT" panose="020B0502020104020203" pitchFamily="34" charset="0"/>
              <a:cs typeface="Gill Sans MT" panose="020B0502020104020203" pitchFamily="34" charset="0"/>
            </a:endParaRPr>
          </a:p>
          <a:p>
            <a:pPr marL="741334" lvl="1" indent="-284152" defTabSz="912778">
              <a:lnSpc>
                <a:spcPct val="80000"/>
              </a:lnSpc>
            </a:pPr>
            <a:endParaRPr lang="en-US" altLang="en-US" sz="1700" dirty="0">
              <a:latin typeface="Gill Sans MT" panose="020B0502020104020203" pitchFamily="34" charset="0"/>
              <a:cs typeface="Gill Sans MT" panose="020B0502020104020203" pitchFamily="34" charset="0"/>
            </a:endParaRPr>
          </a:p>
          <a:p>
            <a:pPr marL="741334" lvl="1" indent="-284152" defTabSz="912778">
              <a:lnSpc>
                <a:spcPct val="80000"/>
              </a:lnSpc>
            </a:pPr>
            <a:endParaRPr lang="en-US" altLang="en-US" sz="1700" dirty="0">
              <a:latin typeface="Gill Sans MT" panose="020B0502020104020203" pitchFamily="34" charset="0"/>
              <a:cs typeface="Gill Sans MT" panose="020B0502020104020203" pitchFamily="34" charset="0"/>
            </a:endParaRPr>
          </a:p>
          <a:p>
            <a:pPr marL="741334" lvl="1" indent="-284152" algn="l" defTabSz="912778">
              <a:lnSpc>
                <a:spcPct val="80000"/>
              </a:lnSpc>
              <a:spcBef>
                <a:spcPct val="20000"/>
              </a:spcBef>
              <a:spcAft>
                <a:spcPct val="0"/>
              </a:spcAft>
            </a:pPr>
            <a:endParaRPr lang="en-US" altLang="en-US" sz="2399" dirty="0">
              <a:solidFill>
                <a:srgbClr val="000000"/>
              </a:solidFill>
              <a:latin typeface="Gill Sans MT" panose="020B0502020104020203" pitchFamily="34" charset="0"/>
              <a:cs typeface="Gill Sans MT" panose="020B0502020104020203" pitchFamily="34" charset="0"/>
            </a:endParaRPr>
          </a:p>
        </p:txBody>
      </p:sp>
    </p:spTree>
    <p:extLst>
      <p:ext uri="{BB962C8B-B14F-4D97-AF65-F5344CB8AC3E}">
        <p14:creationId xmlns:p14="http://schemas.microsoft.com/office/powerpoint/2010/main" val="140489289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itle 1">
            <a:extLst>
              <a:ext uri="{FF2B5EF4-FFF2-40B4-BE49-F238E27FC236}">
                <a16:creationId xmlns:a16="http://schemas.microsoft.com/office/drawing/2014/main" xmlns="" id="{829BC086-28E7-4967-969E-060E47ABE646}"/>
              </a:ext>
            </a:extLst>
          </p:cNvPr>
          <p:cNvSpPr>
            <a:spLocks noGrp="1"/>
          </p:cNvSpPr>
          <p:nvPr>
            <p:ph type="ctrTitle"/>
          </p:nvPr>
        </p:nvSpPr>
        <p:spPr>
          <a:xfrm>
            <a:off x="1501141" y="248709"/>
            <a:ext cx="9372600" cy="620458"/>
          </a:xfrm>
        </p:spPr>
        <p:txBody>
          <a:bodyPr/>
          <a:lstStyle/>
          <a:p>
            <a:pPr>
              <a:defRPr/>
            </a:pPr>
            <a:r>
              <a:rPr lang="en-GB" sz="3200" b="1" dirty="0" smtClean="0">
                <a:solidFill>
                  <a:srgbClr val="C00000"/>
                </a:solidFill>
                <a:latin typeface="Gill Sans MT" panose="020B0502020104020203" pitchFamily="34" charset="0"/>
              </a:rPr>
              <a:t>NSCA Objectives</a:t>
            </a:r>
            <a:endParaRPr lang="en-GB" sz="3200" b="1" dirty="0">
              <a:solidFill>
                <a:srgbClr val="C00000"/>
              </a:solidFill>
              <a:latin typeface="Gill Sans MT" panose="020B0502020104020203" pitchFamily="34" charset="0"/>
            </a:endParaRPr>
          </a:p>
        </p:txBody>
      </p:sp>
      <p:sp>
        <p:nvSpPr>
          <p:cNvPr id="3" name="Subtitle 2">
            <a:extLst>
              <a:ext uri="{FF2B5EF4-FFF2-40B4-BE49-F238E27FC236}">
                <a16:creationId xmlns:a16="http://schemas.microsoft.com/office/drawing/2014/main" xmlns="" id="{F62CB67A-423F-4F0A-BA8E-1E5623F3CB6F}"/>
              </a:ext>
            </a:extLst>
          </p:cNvPr>
          <p:cNvSpPr>
            <a:spLocks noGrp="1"/>
          </p:cNvSpPr>
          <p:nvPr>
            <p:ph type="subTitle" idx="1"/>
          </p:nvPr>
        </p:nvSpPr>
        <p:spPr>
          <a:xfrm>
            <a:off x="261907" y="1147997"/>
            <a:ext cx="11668186" cy="5499224"/>
          </a:xfrm>
        </p:spPr>
        <p:txBody>
          <a:bodyPr>
            <a:normAutofit/>
          </a:bodyPr>
          <a:lstStyle/>
          <a:p>
            <a:pPr marL="457182" lvl="1" algn="l" defTabSz="912778">
              <a:lnSpc>
                <a:spcPct val="80000"/>
              </a:lnSpc>
              <a:spcBef>
                <a:spcPct val="20000"/>
              </a:spcBef>
              <a:spcAft>
                <a:spcPct val="0"/>
              </a:spcAft>
            </a:pPr>
            <a:r>
              <a:rPr lang="en-US" altLang="en-US" sz="3200" b="1" dirty="0">
                <a:solidFill>
                  <a:srgbClr val="C00000"/>
                </a:solidFill>
                <a:latin typeface="Gill Sans MT" panose="020B0502020104020203" pitchFamily="34" charset="0"/>
                <a:cs typeface="Gill Sans MT" panose="020B0502020104020203" pitchFamily="34" charset="0"/>
              </a:rPr>
              <a:t>Primary Objective</a:t>
            </a:r>
          </a:p>
          <a:p>
            <a:pPr marL="457182" lvl="1" algn="l" defTabSz="912778">
              <a:lnSpc>
                <a:spcPct val="80000"/>
              </a:lnSpc>
              <a:spcBef>
                <a:spcPct val="20000"/>
              </a:spcBef>
              <a:spcAft>
                <a:spcPct val="0"/>
              </a:spcAft>
            </a:pPr>
            <a:r>
              <a:rPr lang="en-US" sz="2800" dirty="0">
                <a:latin typeface="Gill Sans MT" panose="020B0502020104020203" pitchFamily="34" charset="0"/>
              </a:rPr>
              <a:t>Inform and guide supply chain country and donor investments. Identify and prioritize poor performing areas in the [public] health supply chain. Monitor the impact of specific supply chain improvement activities and/or </a:t>
            </a:r>
            <a:r>
              <a:rPr lang="en-US" sz="2800" dirty="0" smtClean="0">
                <a:latin typeface="Gill Sans MT" panose="020B0502020104020203" pitchFamily="34" charset="0"/>
              </a:rPr>
              <a:t>investments.</a:t>
            </a:r>
          </a:p>
          <a:p>
            <a:pPr marL="454025" algn="l">
              <a:defRPr/>
            </a:pPr>
            <a:r>
              <a:rPr lang="en-US" sz="3200" b="1" dirty="0" smtClean="0">
                <a:latin typeface="Gill Sans MT" panose="020B0502020104020203" pitchFamily="34" charset="0"/>
              </a:rPr>
              <a:t>Secondary Objectives</a:t>
            </a:r>
            <a:endParaRPr lang="en-US" sz="3200" dirty="0" smtClean="0">
              <a:latin typeface="Gill Sans MT" panose="020B0502020104020203" pitchFamily="34" charset="0"/>
            </a:endParaRPr>
          </a:p>
          <a:p>
            <a:pPr marL="933450" indent="-457200" algn="l">
              <a:buFont typeface="Wingdings" panose="05000000000000000000" pitchFamily="2" charset="2"/>
              <a:buChar char="ü"/>
              <a:defRPr/>
            </a:pPr>
            <a:r>
              <a:rPr lang="en-US" sz="2800" dirty="0" smtClean="0">
                <a:latin typeface="Gill Sans MT" panose="020B0502020104020203" pitchFamily="34" charset="0"/>
              </a:rPr>
              <a:t>Measure </a:t>
            </a:r>
            <a:r>
              <a:rPr lang="en-US" sz="2800" dirty="0">
                <a:latin typeface="Gill Sans MT" panose="020B0502020104020203" pitchFamily="34" charset="0"/>
              </a:rPr>
              <a:t>supply chain performance and capability. Identify bottlenecks and gaps across the supply chain. Monitor progress over time and against national performance indicator targets. </a:t>
            </a:r>
          </a:p>
          <a:p>
            <a:pPr marL="933450" indent="-457200" algn="l">
              <a:buFont typeface="Wingdings" panose="05000000000000000000" pitchFamily="2" charset="2"/>
              <a:buChar char="ü"/>
              <a:defRPr/>
            </a:pPr>
            <a:r>
              <a:rPr lang="en-US" sz="2800" dirty="0">
                <a:latin typeface="Gill Sans MT" panose="020B0502020104020203" pitchFamily="34" charset="0"/>
              </a:rPr>
              <a:t>Inform country strategic planning and performance management processes. Inform national supply chain policies and decisions with data on broadly accepted metrics and </a:t>
            </a:r>
            <a:r>
              <a:rPr lang="en-US" sz="2800" dirty="0" smtClean="0">
                <a:latin typeface="Gill Sans MT" panose="020B0502020104020203" pitchFamily="34" charset="0"/>
              </a:rPr>
              <a:t>analytics.</a:t>
            </a:r>
            <a:endParaRPr lang="en-US" sz="2800" dirty="0">
              <a:solidFill>
                <a:srgbClr val="C00000"/>
              </a:solidFill>
              <a:latin typeface="Gill Sans MT" panose="020B0502020104020203" pitchFamily="34" charset="0"/>
            </a:endParaRPr>
          </a:p>
          <a:p>
            <a:pPr defTabSz="912778">
              <a:lnSpc>
                <a:spcPct val="80000"/>
              </a:lnSpc>
            </a:pPr>
            <a:endParaRPr lang="en-US" altLang="en-US" sz="2000" dirty="0">
              <a:solidFill>
                <a:srgbClr val="FF0000"/>
              </a:solidFill>
              <a:latin typeface="Gill Sans MT" panose="020B0502020104020203" pitchFamily="34" charset="0"/>
              <a:cs typeface="Gill Sans MT" panose="020B0502020104020203" pitchFamily="34" charset="0"/>
            </a:endParaRPr>
          </a:p>
          <a:p>
            <a:pPr marL="741334" lvl="1" indent="-284152" defTabSz="912778">
              <a:lnSpc>
                <a:spcPct val="80000"/>
              </a:lnSpc>
            </a:pPr>
            <a:endParaRPr lang="en-US" altLang="en-US" sz="1700" dirty="0">
              <a:latin typeface="Gill Sans MT" panose="020B0502020104020203" pitchFamily="34" charset="0"/>
              <a:cs typeface="Gill Sans MT" panose="020B0502020104020203" pitchFamily="34" charset="0"/>
            </a:endParaRPr>
          </a:p>
          <a:p>
            <a:pPr marL="741334" lvl="1" indent="-284152" defTabSz="912778">
              <a:lnSpc>
                <a:spcPct val="80000"/>
              </a:lnSpc>
            </a:pPr>
            <a:endParaRPr lang="en-US" altLang="en-US" sz="1700" dirty="0">
              <a:latin typeface="Gill Sans MT" panose="020B0502020104020203" pitchFamily="34" charset="0"/>
              <a:cs typeface="Gill Sans MT" panose="020B0502020104020203" pitchFamily="34" charset="0"/>
            </a:endParaRPr>
          </a:p>
          <a:p>
            <a:pPr marL="741334" lvl="1" indent="-284152" defTabSz="912778">
              <a:lnSpc>
                <a:spcPct val="80000"/>
              </a:lnSpc>
            </a:pPr>
            <a:endParaRPr lang="en-US" altLang="en-US" sz="1700" dirty="0">
              <a:latin typeface="Gill Sans MT" panose="020B0502020104020203" pitchFamily="34" charset="0"/>
              <a:cs typeface="Gill Sans MT" panose="020B0502020104020203" pitchFamily="34" charset="0"/>
            </a:endParaRPr>
          </a:p>
          <a:p>
            <a:pPr marL="741334" lvl="1" indent="-284152" algn="l" defTabSz="912778">
              <a:lnSpc>
                <a:spcPct val="80000"/>
              </a:lnSpc>
              <a:spcBef>
                <a:spcPct val="20000"/>
              </a:spcBef>
              <a:spcAft>
                <a:spcPct val="0"/>
              </a:spcAft>
            </a:pPr>
            <a:endParaRPr lang="en-US" altLang="en-US" sz="2399" dirty="0">
              <a:solidFill>
                <a:srgbClr val="000000"/>
              </a:solidFill>
              <a:latin typeface="Gill Sans MT" panose="020B0502020104020203" pitchFamily="34" charset="0"/>
              <a:cs typeface="Gill Sans MT" panose="020B0502020104020203" pitchFamily="34" charset="0"/>
            </a:endParaRPr>
          </a:p>
        </p:txBody>
      </p:sp>
    </p:spTree>
    <p:extLst>
      <p:ext uri="{BB962C8B-B14F-4D97-AF65-F5344CB8AC3E}">
        <p14:creationId xmlns:p14="http://schemas.microsoft.com/office/powerpoint/2010/main" val="196829836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971306"/>
          </a:xfrm>
        </p:spPr>
        <p:txBody>
          <a:bodyPr>
            <a:normAutofit/>
          </a:bodyPr>
          <a:lstStyle/>
          <a:p>
            <a:pPr algn="ctr"/>
            <a:r>
              <a:rPr lang="en-US" sz="3200" b="1" dirty="0">
                <a:solidFill>
                  <a:srgbClr val="C00000"/>
                </a:solidFill>
                <a:latin typeface="Gill Sans MT" panose="020B0502020104020203" pitchFamily="34" charset="0"/>
                <a:ea typeface="Arial" charset="0"/>
                <a:cs typeface="Arial" charset="0"/>
              </a:rPr>
              <a:t>A brief history of the NSCA</a:t>
            </a:r>
          </a:p>
        </p:txBody>
      </p:sp>
      <p:sp>
        <p:nvSpPr>
          <p:cNvPr id="3" name="Content Placeholder 2"/>
          <p:cNvSpPr>
            <a:spLocks noGrp="1"/>
          </p:cNvSpPr>
          <p:nvPr>
            <p:ph idx="1"/>
          </p:nvPr>
        </p:nvSpPr>
        <p:spPr>
          <a:xfrm>
            <a:off x="838200" y="1336432"/>
            <a:ext cx="10515600" cy="5455065"/>
          </a:xfrm>
        </p:spPr>
        <p:txBody>
          <a:bodyPr>
            <a:normAutofit/>
          </a:bodyPr>
          <a:lstStyle/>
          <a:p>
            <a:pPr>
              <a:buFont typeface="Wingdings" panose="05000000000000000000" pitchFamily="2" charset="2"/>
              <a:buChar char="ü"/>
            </a:pPr>
            <a:r>
              <a:rPr lang="en-US" dirty="0">
                <a:latin typeface="Gill Sans MT" panose="020B0502020104020203" pitchFamily="34" charset="0"/>
              </a:rPr>
              <a:t>Developed between 2010 and 2012 at the request of USAID by the PEPFAR-funded Supply Chain Management System (SCMS) project</a:t>
            </a:r>
          </a:p>
          <a:p>
            <a:pPr>
              <a:buFont typeface="Wingdings" panose="05000000000000000000" pitchFamily="2" charset="2"/>
              <a:buChar char="ü"/>
            </a:pPr>
            <a:endParaRPr lang="en-US" dirty="0">
              <a:latin typeface="Gill Sans MT" panose="020B0502020104020203" pitchFamily="34" charset="0"/>
            </a:endParaRPr>
          </a:p>
          <a:p>
            <a:pPr>
              <a:buFont typeface="Wingdings" panose="05000000000000000000" pitchFamily="2" charset="2"/>
              <a:buChar char="ü"/>
            </a:pPr>
            <a:r>
              <a:rPr lang="en-GB" dirty="0">
                <a:effectLst/>
                <a:latin typeface="Gill Sans MT" panose="020B0502020104020203" pitchFamily="34" charset="0"/>
              </a:rPr>
              <a:t> Initially focused on KPIs to get a single performance score, this developed into a more comprehensive view incorporating capability and supply chain maturity</a:t>
            </a:r>
          </a:p>
          <a:p>
            <a:pPr>
              <a:buFont typeface="Wingdings" panose="05000000000000000000" pitchFamily="2" charset="2"/>
              <a:buChar char="ü"/>
            </a:pPr>
            <a:endParaRPr lang="en-GB" dirty="0">
              <a:effectLst/>
              <a:latin typeface="Gill Sans MT" panose="020B0502020104020203" pitchFamily="34" charset="0"/>
            </a:endParaRPr>
          </a:p>
          <a:p>
            <a:pPr>
              <a:buFont typeface="Wingdings" panose="05000000000000000000" pitchFamily="2" charset="2"/>
              <a:buChar char="ü"/>
            </a:pPr>
            <a:r>
              <a:rPr lang="en-GB" dirty="0">
                <a:latin typeface="Gill Sans MT" panose="020B0502020104020203" pitchFamily="34" charset="0"/>
              </a:rPr>
              <a:t>In 2016 USAID decided to work with partners to develop an NSCA 2.0 building on the lessons from the original NSCA</a:t>
            </a:r>
            <a:endParaRPr lang="en-US" dirty="0">
              <a:latin typeface="Gill Sans MT" panose="020B0502020104020203" pitchFamily="34" charset="0"/>
            </a:endParaRPr>
          </a:p>
          <a:p>
            <a:pPr marL="0" indent="0">
              <a:buNone/>
            </a:pPr>
            <a:endParaRPr lang="en-GB" dirty="0" smtClean="0">
              <a:latin typeface="Gill Sans MT" panose="020B0502020104020203" pitchFamily="34" charset="0"/>
            </a:endParaRPr>
          </a:p>
          <a:p>
            <a:pPr>
              <a:buFont typeface="Wingdings" panose="05000000000000000000" pitchFamily="2" charset="2"/>
              <a:buChar char="ü"/>
            </a:pPr>
            <a:r>
              <a:rPr lang="en-GB" dirty="0" smtClean="0">
                <a:latin typeface="Gill Sans MT" panose="020B0502020104020203" pitchFamily="34" charset="0"/>
              </a:rPr>
              <a:t>Between </a:t>
            </a:r>
            <a:r>
              <a:rPr lang="en-GB" dirty="0">
                <a:latin typeface="Gill Sans MT" panose="020B0502020104020203" pitchFamily="34" charset="0"/>
              </a:rPr>
              <a:t>2012 and </a:t>
            </a:r>
            <a:r>
              <a:rPr lang="en-GB" dirty="0" smtClean="0">
                <a:latin typeface="Gill Sans MT" panose="020B0502020104020203" pitchFamily="34" charset="0"/>
              </a:rPr>
              <a:t>2019 </a:t>
            </a:r>
            <a:r>
              <a:rPr lang="en-GB" dirty="0">
                <a:latin typeface="Gill Sans MT" panose="020B0502020104020203" pitchFamily="34" charset="0"/>
              </a:rPr>
              <a:t>the NSCA </a:t>
            </a:r>
            <a:r>
              <a:rPr lang="en-GB" dirty="0" smtClean="0">
                <a:latin typeface="Gill Sans MT" panose="020B0502020104020203" pitchFamily="34" charset="0"/>
              </a:rPr>
              <a:t>has been </a:t>
            </a:r>
            <a:r>
              <a:rPr lang="en-GB" dirty="0">
                <a:latin typeface="Gill Sans MT" panose="020B0502020104020203" pitchFamily="34" charset="0"/>
              </a:rPr>
              <a:t>implemented </a:t>
            </a:r>
            <a:r>
              <a:rPr lang="en-GB" dirty="0" smtClean="0">
                <a:latin typeface="Gill Sans MT" panose="020B0502020104020203" pitchFamily="34" charset="0"/>
              </a:rPr>
              <a:t>27 times</a:t>
            </a:r>
            <a:endParaRPr lang="en-GB" dirty="0">
              <a:latin typeface="Gill Sans MT" panose="020B0502020104020203" pitchFamily="34" charset="0"/>
            </a:endParaRPr>
          </a:p>
          <a:p>
            <a:pPr>
              <a:buFont typeface="Wingdings" panose="05000000000000000000" pitchFamily="2" charset="2"/>
              <a:buChar char="ü"/>
            </a:pPr>
            <a:endParaRPr lang="en-GB" dirty="0">
              <a:latin typeface="Gill Sans MT" panose="020B0502020104020203" pitchFamily="34" charset="0"/>
            </a:endParaRPr>
          </a:p>
          <a:p>
            <a:pPr>
              <a:buFont typeface="Wingdings" panose="05000000000000000000" pitchFamily="2" charset="2"/>
              <a:buChar char="ü"/>
            </a:pPr>
            <a:endParaRPr lang="en-US" dirty="0">
              <a:latin typeface="Gill Sans MT" panose="020B0502020104020203" pitchFamily="34" charset="0"/>
            </a:endParaRPr>
          </a:p>
        </p:txBody>
      </p:sp>
    </p:spTree>
    <p:extLst>
      <p:ext uri="{BB962C8B-B14F-4D97-AF65-F5344CB8AC3E}">
        <p14:creationId xmlns:p14="http://schemas.microsoft.com/office/powerpoint/2010/main" val="127707460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1"/>
          <p:cNvSpPr>
            <a:spLocks noChangeArrowheads="1"/>
          </p:cNvSpPr>
          <p:nvPr/>
        </p:nvSpPr>
        <p:spPr bwMode="auto">
          <a:xfrm>
            <a:off x="5145089" y="1642717"/>
            <a:ext cx="184731" cy="13849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har char="•"/>
              <a:defRPr sz="24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sz="1600">
                <a:solidFill>
                  <a:schemeClr val="tx1"/>
                </a:solidFill>
                <a:latin typeface="Arial" panose="020B0604020202020204" pitchFamily="34" charset="0"/>
              </a:defRPr>
            </a:lvl4pPr>
            <a:lvl5pPr marL="2057400" indent="-228600">
              <a:spcBef>
                <a:spcPct val="20000"/>
              </a:spcBef>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defRPr>
            </a:lvl9pPr>
          </a:lstStyle>
          <a:p>
            <a:pPr>
              <a:spcBef>
                <a:spcPct val="0"/>
              </a:spcBef>
              <a:buFontTx/>
              <a:buNone/>
            </a:pPr>
            <a:r>
              <a:rPr lang="en-US" altLang="en-US" sz="2800" dirty="0">
                <a:solidFill>
                  <a:srgbClr val="000000"/>
                </a:solidFill>
              </a:rPr>
              <a:t/>
            </a:r>
            <a:br>
              <a:rPr lang="en-US" altLang="en-US" sz="2800" dirty="0">
                <a:solidFill>
                  <a:srgbClr val="000000"/>
                </a:solidFill>
              </a:rPr>
            </a:br>
            <a:endParaRPr lang="en-US" altLang="en-US" sz="2800" dirty="0">
              <a:solidFill>
                <a:srgbClr val="000000"/>
              </a:solidFill>
            </a:endParaRPr>
          </a:p>
          <a:p>
            <a:pPr>
              <a:spcBef>
                <a:spcPct val="0"/>
              </a:spcBef>
              <a:buFontTx/>
              <a:buNone/>
            </a:pPr>
            <a:endParaRPr lang="en-US" altLang="en-US" sz="2800" dirty="0">
              <a:solidFill>
                <a:srgbClr val="000000"/>
              </a:solidFill>
            </a:endParaRPr>
          </a:p>
        </p:txBody>
      </p:sp>
      <p:sp>
        <p:nvSpPr>
          <p:cNvPr id="8195" name="TextBox 5"/>
          <p:cNvSpPr txBox="1">
            <a:spLocks noChangeArrowheads="1"/>
          </p:cNvSpPr>
          <p:nvPr/>
        </p:nvSpPr>
        <p:spPr bwMode="auto">
          <a:xfrm>
            <a:off x="3009901" y="230189"/>
            <a:ext cx="64008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4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sz="1600">
                <a:solidFill>
                  <a:schemeClr val="tx1"/>
                </a:solidFill>
                <a:latin typeface="Arial" panose="020B0604020202020204" pitchFamily="34" charset="0"/>
              </a:defRPr>
            </a:lvl4pPr>
            <a:lvl5pPr marL="2057400" indent="-228600">
              <a:spcBef>
                <a:spcPct val="20000"/>
              </a:spcBef>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defRPr>
            </a:lvl9pPr>
          </a:lstStyle>
          <a:p>
            <a:pPr>
              <a:spcBef>
                <a:spcPct val="0"/>
              </a:spcBef>
              <a:buFontTx/>
              <a:buNone/>
            </a:pPr>
            <a:r>
              <a:rPr lang="en-US" altLang="en-US" sz="3200" b="1" dirty="0">
                <a:solidFill>
                  <a:srgbClr val="C00000"/>
                </a:solidFill>
                <a:latin typeface="Gill Sans MT" panose="020B0502020104020203" pitchFamily="34" charset="0"/>
              </a:rPr>
              <a:t>Countries, NSCA Scope, &amp; Year</a:t>
            </a:r>
          </a:p>
        </p:txBody>
      </p:sp>
      <p:graphicFrame>
        <p:nvGraphicFramePr>
          <p:cNvPr id="7" name="Table 6"/>
          <p:cNvGraphicFramePr>
            <a:graphicFrameLocks noGrp="1"/>
          </p:cNvGraphicFramePr>
          <p:nvPr>
            <p:extLst>
              <p:ext uri="{D42A27DB-BD31-4B8C-83A1-F6EECF244321}">
                <p14:modId xmlns:p14="http://schemas.microsoft.com/office/powerpoint/2010/main" val="84575984"/>
              </p:ext>
            </p:extLst>
          </p:nvPr>
        </p:nvGraphicFramePr>
        <p:xfrm>
          <a:off x="1752601" y="1163638"/>
          <a:ext cx="8915401" cy="4707144"/>
        </p:xfrm>
        <a:graphic>
          <a:graphicData uri="http://schemas.openxmlformats.org/drawingml/2006/table">
            <a:tbl>
              <a:tblPr firstRow="1" bandRow="1">
                <a:tableStyleId>{5C22544A-7EE6-4342-B048-85BDC9FD1C3A}</a:tableStyleId>
              </a:tblPr>
              <a:tblGrid>
                <a:gridCol w="1305521">
                  <a:extLst>
                    <a:ext uri="{9D8B030D-6E8A-4147-A177-3AD203B41FA5}">
                      <a16:colId xmlns:a16="http://schemas.microsoft.com/office/drawing/2014/main" xmlns="" val="20000"/>
                    </a:ext>
                  </a:extLst>
                </a:gridCol>
                <a:gridCol w="1941296">
                  <a:extLst>
                    <a:ext uri="{9D8B030D-6E8A-4147-A177-3AD203B41FA5}">
                      <a16:colId xmlns:a16="http://schemas.microsoft.com/office/drawing/2014/main" xmlns="" val="20001"/>
                    </a:ext>
                  </a:extLst>
                </a:gridCol>
                <a:gridCol w="1087126">
                  <a:extLst>
                    <a:ext uri="{9D8B030D-6E8A-4147-A177-3AD203B41FA5}">
                      <a16:colId xmlns:a16="http://schemas.microsoft.com/office/drawing/2014/main" xmlns="" val="20002"/>
                    </a:ext>
                  </a:extLst>
                </a:gridCol>
                <a:gridCol w="1475385">
                  <a:extLst>
                    <a:ext uri="{9D8B030D-6E8A-4147-A177-3AD203B41FA5}">
                      <a16:colId xmlns:a16="http://schemas.microsoft.com/office/drawing/2014/main" xmlns="" val="20003"/>
                    </a:ext>
                  </a:extLst>
                </a:gridCol>
                <a:gridCol w="1947071">
                  <a:extLst>
                    <a:ext uri="{9D8B030D-6E8A-4147-A177-3AD203B41FA5}">
                      <a16:colId xmlns:a16="http://schemas.microsoft.com/office/drawing/2014/main" xmlns="" val="20004"/>
                    </a:ext>
                  </a:extLst>
                </a:gridCol>
                <a:gridCol w="1159002">
                  <a:extLst>
                    <a:ext uri="{9D8B030D-6E8A-4147-A177-3AD203B41FA5}">
                      <a16:colId xmlns:a16="http://schemas.microsoft.com/office/drawing/2014/main" xmlns="" val="20005"/>
                    </a:ext>
                  </a:extLst>
                </a:gridCol>
              </a:tblGrid>
              <a:tr h="404372">
                <a:tc>
                  <a:txBody>
                    <a:bodyPr/>
                    <a:lstStyle/>
                    <a:p>
                      <a:pPr algn="ctr"/>
                      <a:r>
                        <a:rPr lang="en-US" sz="1500" b="1" dirty="0">
                          <a:latin typeface="Gill Sans MT" panose="020B0502020104020203" pitchFamily="34" charset="0"/>
                        </a:rPr>
                        <a:t>Country</a:t>
                      </a:r>
                    </a:p>
                  </a:txBody>
                  <a:tcPr marL="91451" marR="91451" marT="45723" marB="45723"/>
                </a:tc>
                <a:tc>
                  <a:txBody>
                    <a:bodyPr/>
                    <a:lstStyle/>
                    <a:p>
                      <a:pPr algn="ctr"/>
                      <a:r>
                        <a:rPr lang="en-US" sz="1500" b="1" dirty="0">
                          <a:latin typeface="Gill Sans MT" panose="020B0502020104020203" pitchFamily="34" charset="0"/>
                        </a:rPr>
                        <a:t>Scope</a:t>
                      </a:r>
                    </a:p>
                  </a:txBody>
                  <a:tcPr marL="91451" marR="91451" marT="45723" marB="45723"/>
                </a:tc>
                <a:tc>
                  <a:txBody>
                    <a:bodyPr/>
                    <a:lstStyle/>
                    <a:p>
                      <a:pPr algn="ctr"/>
                      <a:r>
                        <a:rPr lang="en-US" sz="1500" b="1" dirty="0">
                          <a:latin typeface="Gill Sans MT" panose="020B0502020104020203" pitchFamily="34" charset="0"/>
                        </a:rPr>
                        <a:t>Year</a:t>
                      </a:r>
                    </a:p>
                  </a:txBody>
                  <a:tcPr marL="91451" marR="91451" marT="45723" marB="45723"/>
                </a:tc>
                <a:tc>
                  <a:txBody>
                    <a:bodyPr/>
                    <a:lstStyle/>
                    <a:p>
                      <a:pPr algn="ctr"/>
                      <a:r>
                        <a:rPr lang="en-US" sz="1500" b="1" dirty="0">
                          <a:latin typeface="Gill Sans MT" panose="020B0502020104020203" pitchFamily="34" charset="0"/>
                        </a:rPr>
                        <a:t>Country</a:t>
                      </a:r>
                    </a:p>
                  </a:txBody>
                  <a:tcPr marL="91451" marR="91451" marT="45723" marB="45723"/>
                </a:tc>
                <a:tc>
                  <a:txBody>
                    <a:bodyPr/>
                    <a:lstStyle/>
                    <a:p>
                      <a:pPr algn="ctr"/>
                      <a:r>
                        <a:rPr lang="en-US" sz="1500" b="1" dirty="0">
                          <a:latin typeface="Gill Sans MT" panose="020B0502020104020203" pitchFamily="34" charset="0"/>
                        </a:rPr>
                        <a:t>Scope</a:t>
                      </a:r>
                    </a:p>
                  </a:txBody>
                  <a:tcPr marL="91451" marR="91451" marT="45723" marB="45723"/>
                </a:tc>
                <a:tc>
                  <a:txBody>
                    <a:bodyPr/>
                    <a:lstStyle/>
                    <a:p>
                      <a:pPr algn="ctr"/>
                      <a:r>
                        <a:rPr lang="en-US" sz="1500" b="1" dirty="0">
                          <a:latin typeface="Gill Sans MT" panose="020B0502020104020203" pitchFamily="34" charset="0"/>
                        </a:rPr>
                        <a:t>Year</a:t>
                      </a:r>
                    </a:p>
                  </a:txBody>
                  <a:tcPr marL="91451" marR="91451" marT="45723" marB="45723"/>
                </a:tc>
                <a:extLst>
                  <a:ext uri="{0D108BD9-81ED-4DB2-BD59-A6C34878D82A}">
                    <a16:rowId xmlns:a16="http://schemas.microsoft.com/office/drawing/2014/main" xmlns="" val="10000"/>
                  </a:ext>
                </a:extLst>
              </a:tr>
              <a:tr h="378451">
                <a:tc>
                  <a:txBody>
                    <a:bodyPr/>
                    <a:lstStyle/>
                    <a:p>
                      <a:r>
                        <a:rPr lang="en-US" sz="1500" dirty="0">
                          <a:latin typeface="Gill Sans MT" panose="020B0502020104020203" pitchFamily="34" charset="0"/>
                        </a:rPr>
                        <a:t>Angola</a:t>
                      </a:r>
                    </a:p>
                  </a:txBody>
                  <a:tcPr marL="91451" marR="91451" marT="45723" marB="45723"/>
                </a:tc>
                <a:tc>
                  <a:txBody>
                    <a:bodyPr/>
                    <a:lstStyle/>
                    <a:p>
                      <a:r>
                        <a:rPr lang="en-US" sz="1500" dirty="0">
                          <a:latin typeface="Gill Sans MT" panose="020B0502020104020203" pitchFamily="34" charset="0"/>
                        </a:rPr>
                        <a:t>Full Scale</a:t>
                      </a:r>
                    </a:p>
                  </a:txBody>
                  <a:tcPr marL="91451" marR="91451" marT="45723" marB="45723"/>
                </a:tc>
                <a:tc>
                  <a:txBody>
                    <a:bodyPr/>
                    <a:lstStyle/>
                    <a:p>
                      <a:r>
                        <a:rPr lang="en-US" sz="1500" dirty="0">
                          <a:latin typeface="Gill Sans MT" panose="020B0502020104020203" pitchFamily="34" charset="0"/>
                        </a:rPr>
                        <a:t>2016</a:t>
                      </a:r>
                    </a:p>
                  </a:txBody>
                  <a:tcPr marL="91451" marR="91451" marT="45723" marB="45723"/>
                </a:tc>
                <a:tc>
                  <a:txBody>
                    <a:bodyPr/>
                    <a:lstStyle/>
                    <a:p>
                      <a:r>
                        <a:rPr lang="en-US" sz="1500" dirty="0">
                          <a:latin typeface="Gill Sans MT" panose="020B0502020104020203" pitchFamily="34" charset="0"/>
                        </a:rPr>
                        <a:t>Jamaica</a:t>
                      </a:r>
                    </a:p>
                  </a:txBody>
                  <a:tcPr marL="91451" marR="91451" marT="45723" marB="45723"/>
                </a:tc>
                <a:tc>
                  <a:txBody>
                    <a:bodyPr/>
                    <a:lstStyle/>
                    <a:p>
                      <a:r>
                        <a:rPr lang="en-US" sz="1500" dirty="0">
                          <a:latin typeface="Gill Sans MT" panose="020B0502020104020203" pitchFamily="34" charset="0"/>
                        </a:rPr>
                        <a:t>Snapshot</a:t>
                      </a:r>
                    </a:p>
                  </a:txBody>
                  <a:tcPr marL="91451" marR="91451" marT="45723" marB="45723"/>
                </a:tc>
                <a:tc>
                  <a:txBody>
                    <a:bodyPr/>
                    <a:lstStyle/>
                    <a:p>
                      <a:r>
                        <a:rPr lang="en-US" sz="1500" dirty="0">
                          <a:latin typeface="Gill Sans MT" panose="020B0502020104020203" pitchFamily="34" charset="0"/>
                        </a:rPr>
                        <a:t>2016</a:t>
                      </a:r>
                    </a:p>
                  </a:txBody>
                  <a:tcPr marL="91451" marR="91451" marT="45723" marB="45723"/>
                </a:tc>
                <a:extLst>
                  <a:ext uri="{0D108BD9-81ED-4DB2-BD59-A6C34878D82A}">
                    <a16:rowId xmlns:a16="http://schemas.microsoft.com/office/drawing/2014/main" xmlns="" val="10001"/>
                  </a:ext>
                </a:extLst>
              </a:tr>
              <a:tr h="320027">
                <a:tc>
                  <a:txBody>
                    <a:bodyPr/>
                    <a:lstStyle/>
                    <a:p>
                      <a:r>
                        <a:rPr lang="en-US" sz="1500" dirty="0">
                          <a:latin typeface="Gill Sans MT" panose="020B0502020104020203" pitchFamily="34" charset="0"/>
                        </a:rPr>
                        <a:t>Benin</a:t>
                      </a:r>
                    </a:p>
                  </a:txBody>
                  <a:tcPr marL="91451" marR="91451" marT="45723" marB="45723"/>
                </a:tc>
                <a:tc>
                  <a:txBody>
                    <a:bodyPr/>
                    <a:lstStyle/>
                    <a:p>
                      <a:r>
                        <a:rPr lang="en-US" sz="1500" dirty="0">
                          <a:latin typeface="Gill Sans MT" panose="020B0502020104020203" pitchFamily="34" charset="0"/>
                        </a:rPr>
                        <a:t>Full Scale</a:t>
                      </a:r>
                    </a:p>
                  </a:txBody>
                  <a:tcPr marL="91451" marR="91451" marT="45723" marB="45723"/>
                </a:tc>
                <a:tc>
                  <a:txBody>
                    <a:bodyPr/>
                    <a:lstStyle/>
                    <a:p>
                      <a:r>
                        <a:rPr lang="en-US" sz="1500" dirty="0">
                          <a:latin typeface="Gill Sans MT" panose="020B0502020104020203" pitchFamily="34" charset="0"/>
                        </a:rPr>
                        <a:t>2015</a:t>
                      </a:r>
                    </a:p>
                  </a:txBody>
                  <a:tcPr marL="91451" marR="91451" marT="45723" marB="45723"/>
                </a:tc>
                <a:tc>
                  <a:txBody>
                    <a:bodyPr/>
                    <a:lstStyle/>
                    <a:p>
                      <a:r>
                        <a:rPr lang="en-US" sz="1500" i="1" dirty="0">
                          <a:solidFill>
                            <a:srgbClr val="0070C0"/>
                          </a:solidFill>
                          <a:latin typeface="Gill Sans MT" panose="020B0502020104020203" pitchFamily="34" charset="0"/>
                        </a:rPr>
                        <a:t>Lesotho</a:t>
                      </a:r>
                    </a:p>
                  </a:txBody>
                  <a:tcPr marL="91451" marR="91451" marT="45723" marB="45723"/>
                </a:tc>
                <a:tc>
                  <a:txBody>
                    <a:bodyPr/>
                    <a:lstStyle/>
                    <a:p>
                      <a:r>
                        <a:rPr lang="en-US" sz="1500" i="1" dirty="0">
                          <a:solidFill>
                            <a:srgbClr val="0070C0"/>
                          </a:solidFill>
                          <a:latin typeface="Gill Sans MT" panose="020B0502020104020203" pitchFamily="34" charset="0"/>
                        </a:rPr>
                        <a:t>Snapshot</a:t>
                      </a:r>
                    </a:p>
                  </a:txBody>
                  <a:tcPr marL="91451" marR="91451" marT="45723" marB="45723"/>
                </a:tc>
                <a:tc>
                  <a:txBody>
                    <a:bodyPr/>
                    <a:lstStyle/>
                    <a:p>
                      <a:r>
                        <a:rPr lang="en-US" sz="1500" i="1" dirty="0">
                          <a:solidFill>
                            <a:srgbClr val="0070C0"/>
                          </a:solidFill>
                          <a:latin typeface="Gill Sans MT" panose="020B0502020104020203" pitchFamily="34" charset="0"/>
                        </a:rPr>
                        <a:t>2013</a:t>
                      </a:r>
                    </a:p>
                  </a:txBody>
                  <a:tcPr marL="91451" marR="91451" marT="45723" marB="45723"/>
                </a:tc>
                <a:extLst>
                  <a:ext uri="{0D108BD9-81ED-4DB2-BD59-A6C34878D82A}">
                    <a16:rowId xmlns:a16="http://schemas.microsoft.com/office/drawing/2014/main" xmlns="" val="10002"/>
                  </a:ext>
                </a:extLst>
              </a:tr>
              <a:tr h="320027">
                <a:tc>
                  <a:txBody>
                    <a:bodyPr/>
                    <a:lstStyle/>
                    <a:p>
                      <a:r>
                        <a:rPr lang="en-US" sz="1500" dirty="0">
                          <a:latin typeface="Gill Sans MT" panose="020B0502020104020203" pitchFamily="34" charset="0"/>
                        </a:rPr>
                        <a:t>Botswana</a:t>
                      </a:r>
                    </a:p>
                  </a:txBody>
                  <a:tcPr marL="91451" marR="91451" marT="45723" marB="45723"/>
                </a:tc>
                <a:tc>
                  <a:txBody>
                    <a:bodyPr/>
                    <a:lstStyle/>
                    <a:p>
                      <a:r>
                        <a:rPr lang="en-US" sz="1500" dirty="0">
                          <a:latin typeface="Gill Sans MT" panose="020B0502020104020203" pitchFamily="34" charset="0"/>
                        </a:rPr>
                        <a:t>1.0 Pilot</a:t>
                      </a:r>
                    </a:p>
                  </a:txBody>
                  <a:tcPr marL="91451" marR="91451" marT="45723" marB="45723"/>
                </a:tc>
                <a:tc>
                  <a:txBody>
                    <a:bodyPr/>
                    <a:lstStyle/>
                    <a:p>
                      <a:r>
                        <a:rPr lang="en-US" sz="1500" dirty="0">
                          <a:latin typeface="Gill Sans MT" panose="020B0502020104020203" pitchFamily="34" charset="0"/>
                        </a:rPr>
                        <a:t>2012</a:t>
                      </a:r>
                    </a:p>
                  </a:txBody>
                  <a:tcPr marL="91451" marR="91451" marT="45723" marB="45723"/>
                </a:tc>
                <a:tc>
                  <a:txBody>
                    <a:bodyPr/>
                    <a:lstStyle/>
                    <a:p>
                      <a:r>
                        <a:rPr lang="en-US" sz="1500" dirty="0">
                          <a:latin typeface="Gill Sans MT" panose="020B0502020104020203" pitchFamily="34" charset="0"/>
                        </a:rPr>
                        <a:t>Mozambique</a:t>
                      </a:r>
                    </a:p>
                  </a:txBody>
                  <a:tcPr marL="91451" marR="91451" marT="45723" marB="45723"/>
                </a:tc>
                <a:tc>
                  <a:txBody>
                    <a:bodyPr/>
                    <a:lstStyle/>
                    <a:p>
                      <a:r>
                        <a:rPr lang="en-US" sz="1500" dirty="0">
                          <a:latin typeface="Gill Sans MT" panose="020B0502020104020203" pitchFamily="34" charset="0"/>
                        </a:rPr>
                        <a:t>Full Scale</a:t>
                      </a:r>
                    </a:p>
                  </a:txBody>
                  <a:tcPr marL="91451" marR="91451" marT="45723" marB="45723"/>
                </a:tc>
                <a:tc>
                  <a:txBody>
                    <a:bodyPr/>
                    <a:lstStyle/>
                    <a:p>
                      <a:r>
                        <a:rPr lang="en-US" sz="1500" dirty="0">
                          <a:latin typeface="Gill Sans MT" panose="020B0502020104020203" pitchFamily="34" charset="0"/>
                        </a:rPr>
                        <a:t>2014</a:t>
                      </a:r>
                    </a:p>
                  </a:txBody>
                  <a:tcPr marL="91451" marR="91451" marT="45723" marB="45723"/>
                </a:tc>
                <a:extLst>
                  <a:ext uri="{0D108BD9-81ED-4DB2-BD59-A6C34878D82A}">
                    <a16:rowId xmlns:a16="http://schemas.microsoft.com/office/drawing/2014/main" xmlns="" val="10003"/>
                  </a:ext>
                </a:extLst>
              </a:tr>
              <a:tr h="320027">
                <a:tc>
                  <a:txBody>
                    <a:bodyPr/>
                    <a:lstStyle/>
                    <a:p>
                      <a:r>
                        <a:rPr lang="en-US" sz="1500" dirty="0">
                          <a:latin typeface="Gill Sans MT" panose="020B0502020104020203" pitchFamily="34" charset="0"/>
                        </a:rPr>
                        <a:t>Burma</a:t>
                      </a:r>
                    </a:p>
                  </a:txBody>
                  <a:tcPr marL="91451" marR="91451" marT="45723" marB="45723"/>
                </a:tc>
                <a:tc>
                  <a:txBody>
                    <a:bodyPr/>
                    <a:lstStyle/>
                    <a:p>
                      <a:r>
                        <a:rPr lang="en-US" sz="1500" dirty="0">
                          <a:latin typeface="Gill Sans MT" panose="020B0502020104020203" pitchFamily="34" charset="0"/>
                        </a:rPr>
                        <a:t>Full Scale</a:t>
                      </a:r>
                    </a:p>
                  </a:txBody>
                  <a:tcPr marL="91451" marR="91451" marT="45723" marB="45723"/>
                </a:tc>
                <a:tc>
                  <a:txBody>
                    <a:bodyPr/>
                    <a:lstStyle/>
                    <a:p>
                      <a:r>
                        <a:rPr lang="en-US" sz="1500" dirty="0">
                          <a:latin typeface="Gill Sans MT" panose="020B0502020104020203" pitchFamily="34" charset="0"/>
                        </a:rPr>
                        <a:t>2014</a:t>
                      </a:r>
                    </a:p>
                  </a:txBody>
                  <a:tcPr marL="91451" marR="91451" marT="45723" marB="45723"/>
                </a:tc>
                <a:tc>
                  <a:txBody>
                    <a:bodyPr/>
                    <a:lstStyle/>
                    <a:p>
                      <a:r>
                        <a:rPr lang="en-US" sz="1500" dirty="0">
                          <a:latin typeface="Gill Sans MT" panose="020B0502020104020203" pitchFamily="34" charset="0"/>
                        </a:rPr>
                        <a:t>Namibia</a:t>
                      </a:r>
                    </a:p>
                  </a:txBody>
                  <a:tcPr marL="91451" marR="91451" marT="45723" marB="45723"/>
                </a:tc>
                <a:tc>
                  <a:txBody>
                    <a:bodyPr/>
                    <a:lstStyle/>
                    <a:p>
                      <a:r>
                        <a:rPr lang="en-US" sz="1500" dirty="0">
                          <a:latin typeface="Gill Sans MT" panose="020B0502020104020203" pitchFamily="34" charset="0"/>
                        </a:rPr>
                        <a:t>Targeted</a:t>
                      </a:r>
                    </a:p>
                  </a:txBody>
                  <a:tcPr marL="91451" marR="91451" marT="45723" marB="45723"/>
                </a:tc>
                <a:tc>
                  <a:txBody>
                    <a:bodyPr/>
                    <a:lstStyle/>
                    <a:p>
                      <a:r>
                        <a:rPr lang="en-US" sz="1500" dirty="0">
                          <a:latin typeface="Gill Sans MT" panose="020B0502020104020203" pitchFamily="34" charset="0"/>
                        </a:rPr>
                        <a:t>2013</a:t>
                      </a:r>
                    </a:p>
                  </a:txBody>
                  <a:tcPr marL="91451" marR="91451" marT="45723" marB="45723"/>
                </a:tc>
                <a:extLst>
                  <a:ext uri="{0D108BD9-81ED-4DB2-BD59-A6C34878D82A}">
                    <a16:rowId xmlns:a16="http://schemas.microsoft.com/office/drawing/2014/main" xmlns="" val="10004"/>
                  </a:ext>
                </a:extLst>
              </a:tr>
              <a:tr h="320027">
                <a:tc>
                  <a:txBody>
                    <a:bodyPr/>
                    <a:lstStyle/>
                    <a:p>
                      <a:r>
                        <a:rPr lang="en-US" sz="1500" dirty="0">
                          <a:latin typeface="Gill Sans MT" panose="020B0502020104020203" pitchFamily="34" charset="0"/>
                        </a:rPr>
                        <a:t>Burundi</a:t>
                      </a:r>
                    </a:p>
                  </a:txBody>
                  <a:tcPr marL="91451" marR="91451" marT="45723" marB="45723"/>
                </a:tc>
                <a:tc>
                  <a:txBody>
                    <a:bodyPr/>
                    <a:lstStyle/>
                    <a:p>
                      <a:r>
                        <a:rPr lang="en-US" sz="1500" dirty="0">
                          <a:latin typeface="Gill Sans MT" panose="020B0502020104020203" pitchFamily="34" charset="0"/>
                        </a:rPr>
                        <a:t>Full Scale</a:t>
                      </a:r>
                    </a:p>
                  </a:txBody>
                  <a:tcPr marL="91451" marR="91451" marT="45723" marB="45723"/>
                </a:tc>
                <a:tc>
                  <a:txBody>
                    <a:bodyPr/>
                    <a:lstStyle/>
                    <a:p>
                      <a:r>
                        <a:rPr lang="en-US" sz="1500" dirty="0">
                          <a:latin typeface="Gill Sans MT" panose="020B0502020104020203" pitchFamily="34" charset="0"/>
                        </a:rPr>
                        <a:t>2014</a:t>
                      </a:r>
                    </a:p>
                  </a:txBody>
                  <a:tcPr marL="91451" marR="91451" marT="45723" marB="45723"/>
                </a:tc>
                <a:tc>
                  <a:txBody>
                    <a:bodyPr/>
                    <a:lstStyle/>
                    <a:p>
                      <a:r>
                        <a:rPr lang="en-US" sz="1500" dirty="0">
                          <a:latin typeface="Gill Sans MT" panose="020B0502020104020203" pitchFamily="34" charset="0"/>
                        </a:rPr>
                        <a:t>Nigeria </a:t>
                      </a:r>
                    </a:p>
                  </a:txBody>
                  <a:tcPr marL="91451" marR="91451" marT="45723" marB="45723"/>
                </a:tc>
                <a:tc>
                  <a:txBody>
                    <a:bodyPr/>
                    <a:lstStyle/>
                    <a:p>
                      <a:r>
                        <a:rPr lang="en-US" sz="1500" dirty="0">
                          <a:latin typeface="Gill Sans MT" panose="020B0502020104020203" pitchFamily="34" charset="0"/>
                        </a:rPr>
                        <a:t>Full</a:t>
                      </a:r>
                      <a:r>
                        <a:rPr lang="en-US" sz="1500" baseline="0" dirty="0">
                          <a:latin typeface="Gill Sans MT" panose="020B0502020104020203" pitchFamily="34" charset="0"/>
                        </a:rPr>
                        <a:t> Scale</a:t>
                      </a:r>
                      <a:endParaRPr lang="en-US" sz="1500" dirty="0">
                        <a:latin typeface="Gill Sans MT" panose="020B0502020104020203" pitchFamily="34" charset="0"/>
                      </a:endParaRPr>
                    </a:p>
                  </a:txBody>
                  <a:tcPr marL="91451" marR="91451" marT="45723" marB="45723"/>
                </a:tc>
                <a:tc>
                  <a:txBody>
                    <a:bodyPr/>
                    <a:lstStyle/>
                    <a:p>
                      <a:r>
                        <a:rPr lang="en-US" sz="1500" dirty="0">
                          <a:latin typeface="Gill Sans MT" panose="020B0502020104020203" pitchFamily="34" charset="0"/>
                        </a:rPr>
                        <a:t>2014</a:t>
                      </a:r>
                    </a:p>
                  </a:txBody>
                  <a:tcPr marL="91451" marR="91451" marT="45723" marB="45723"/>
                </a:tc>
                <a:extLst>
                  <a:ext uri="{0D108BD9-81ED-4DB2-BD59-A6C34878D82A}">
                    <a16:rowId xmlns:a16="http://schemas.microsoft.com/office/drawing/2014/main" xmlns="" val="10005"/>
                  </a:ext>
                </a:extLst>
              </a:tr>
              <a:tr h="320027">
                <a:tc>
                  <a:txBody>
                    <a:bodyPr/>
                    <a:lstStyle/>
                    <a:p>
                      <a:r>
                        <a:rPr lang="en-US" sz="1500" dirty="0">
                          <a:latin typeface="Gill Sans MT" panose="020B0502020104020203" pitchFamily="34" charset="0"/>
                        </a:rPr>
                        <a:t>Cote</a:t>
                      </a:r>
                      <a:r>
                        <a:rPr lang="en-US" sz="1500" baseline="0" dirty="0">
                          <a:latin typeface="Gill Sans MT" panose="020B0502020104020203" pitchFamily="34" charset="0"/>
                        </a:rPr>
                        <a:t> d’Ivoire</a:t>
                      </a:r>
                      <a:endParaRPr lang="en-US" sz="1500" dirty="0">
                        <a:latin typeface="Gill Sans MT" panose="020B0502020104020203" pitchFamily="34" charset="0"/>
                      </a:endParaRPr>
                    </a:p>
                  </a:txBody>
                  <a:tcPr marL="91451" marR="91451" marT="45723" marB="45723"/>
                </a:tc>
                <a:tc>
                  <a:txBody>
                    <a:bodyPr/>
                    <a:lstStyle/>
                    <a:p>
                      <a:r>
                        <a:rPr lang="en-US" sz="1500" dirty="0">
                          <a:latin typeface="Gill Sans MT" panose="020B0502020104020203" pitchFamily="34" charset="0"/>
                        </a:rPr>
                        <a:t>Full Scale</a:t>
                      </a:r>
                    </a:p>
                  </a:txBody>
                  <a:tcPr marL="91451" marR="91451" marT="45723" marB="45723"/>
                </a:tc>
                <a:tc>
                  <a:txBody>
                    <a:bodyPr/>
                    <a:lstStyle/>
                    <a:p>
                      <a:r>
                        <a:rPr lang="en-US" sz="1500" dirty="0">
                          <a:latin typeface="Gill Sans MT" panose="020B0502020104020203" pitchFamily="34" charset="0"/>
                        </a:rPr>
                        <a:t>2014</a:t>
                      </a:r>
                    </a:p>
                  </a:txBody>
                  <a:tcPr marL="91451" marR="91451" marT="45723" marB="45723"/>
                </a:tc>
                <a:tc>
                  <a:txBody>
                    <a:bodyPr/>
                    <a:lstStyle/>
                    <a:p>
                      <a:r>
                        <a:rPr lang="en-US" sz="1500" dirty="0">
                          <a:latin typeface="Gill Sans MT" panose="020B0502020104020203" pitchFamily="34" charset="0"/>
                        </a:rPr>
                        <a:t>Panama</a:t>
                      </a:r>
                    </a:p>
                  </a:txBody>
                  <a:tcPr marL="91451" marR="91451" marT="45723" marB="45723"/>
                </a:tc>
                <a:tc>
                  <a:txBody>
                    <a:bodyPr/>
                    <a:lstStyle/>
                    <a:p>
                      <a:r>
                        <a:rPr lang="en-US" sz="1500" dirty="0">
                          <a:latin typeface="Gill Sans MT" panose="020B0502020104020203" pitchFamily="34" charset="0"/>
                        </a:rPr>
                        <a:t>Targeted</a:t>
                      </a:r>
                    </a:p>
                  </a:txBody>
                  <a:tcPr marL="91451" marR="91451" marT="45723" marB="45723"/>
                </a:tc>
                <a:tc>
                  <a:txBody>
                    <a:bodyPr/>
                    <a:lstStyle/>
                    <a:p>
                      <a:r>
                        <a:rPr lang="en-US" sz="1500" dirty="0">
                          <a:latin typeface="Gill Sans MT" panose="020B0502020104020203" pitchFamily="34" charset="0"/>
                        </a:rPr>
                        <a:t>2013</a:t>
                      </a:r>
                    </a:p>
                  </a:txBody>
                  <a:tcPr marL="91451" marR="91451" marT="45723" marB="45723"/>
                </a:tc>
                <a:extLst>
                  <a:ext uri="{0D108BD9-81ED-4DB2-BD59-A6C34878D82A}">
                    <a16:rowId xmlns:a16="http://schemas.microsoft.com/office/drawing/2014/main" xmlns="" val="10006"/>
                  </a:ext>
                </a:extLst>
              </a:tr>
              <a:tr h="320027">
                <a:tc>
                  <a:txBody>
                    <a:bodyPr/>
                    <a:lstStyle/>
                    <a:p>
                      <a:r>
                        <a:rPr lang="en-US" sz="1500" dirty="0">
                          <a:latin typeface="Gill Sans MT" panose="020B0502020104020203" pitchFamily="34" charset="0"/>
                        </a:rPr>
                        <a:t>DRC</a:t>
                      </a:r>
                    </a:p>
                  </a:txBody>
                  <a:tcPr marL="91451" marR="91451" marT="45723" marB="45723"/>
                </a:tc>
                <a:tc>
                  <a:txBody>
                    <a:bodyPr/>
                    <a:lstStyle/>
                    <a:p>
                      <a:r>
                        <a:rPr lang="en-US" sz="1500" dirty="0">
                          <a:latin typeface="Gill Sans MT" panose="020B0502020104020203" pitchFamily="34" charset="0"/>
                        </a:rPr>
                        <a:t>Targeted</a:t>
                      </a:r>
                    </a:p>
                  </a:txBody>
                  <a:tcPr marL="91451" marR="91451" marT="45723" marB="45723"/>
                </a:tc>
                <a:tc>
                  <a:txBody>
                    <a:bodyPr/>
                    <a:lstStyle/>
                    <a:p>
                      <a:r>
                        <a:rPr lang="en-US" sz="1500" dirty="0">
                          <a:latin typeface="Gill Sans MT" panose="020B0502020104020203" pitchFamily="34" charset="0"/>
                        </a:rPr>
                        <a:t>2014</a:t>
                      </a:r>
                    </a:p>
                  </a:txBody>
                  <a:tcPr marL="91451" marR="91451" marT="45723" marB="45723"/>
                </a:tc>
                <a:tc>
                  <a:txBody>
                    <a:bodyPr/>
                    <a:lstStyle/>
                    <a:p>
                      <a:r>
                        <a:rPr lang="en-US" sz="1500" dirty="0">
                          <a:latin typeface="Gill Sans MT" panose="020B0502020104020203" pitchFamily="34" charset="0"/>
                        </a:rPr>
                        <a:t>Paraguay</a:t>
                      </a:r>
                    </a:p>
                  </a:txBody>
                  <a:tcPr marL="91451" marR="91451" marT="45723" marB="45723"/>
                </a:tc>
                <a:tc>
                  <a:txBody>
                    <a:bodyPr/>
                    <a:lstStyle/>
                    <a:p>
                      <a:r>
                        <a:rPr lang="en-US" sz="1500" dirty="0">
                          <a:latin typeface="Gill Sans MT" panose="020B0502020104020203" pitchFamily="34" charset="0"/>
                        </a:rPr>
                        <a:t>1.0 Pilot</a:t>
                      </a:r>
                    </a:p>
                  </a:txBody>
                  <a:tcPr marL="91451" marR="91451" marT="45723" marB="45723"/>
                </a:tc>
                <a:tc>
                  <a:txBody>
                    <a:bodyPr/>
                    <a:lstStyle/>
                    <a:p>
                      <a:r>
                        <a:rPr lang="en-US" sz="1500" dirty="0">
                          <a:latin typeface="Gill Sans MT" panose="020B0502020104020203" pitchFamily="34" charset="0"/>
                        </a:rPr>
                        <a:t>2012</a:t>
                      </a:r>
                    </a:p>
                  </a:txBody>
                  <a:tcPr marL="91451" marR="91451" marT="45723" marB="45723"/>
                </a:tc>
                <a:extLst>
                  <a:ext uri="{0D108BD9-81ED-4DB2-BD59-A6C34878D82A}">
                    <a16:rowId xmlns:a16="http://schemas.microsoft.com/office/drawing/2014/main" xmlns="" val="10007"/>
                  </a:ext>
                </a:extLst>
              </a:tr>
              <a:tr h="320027">
                <a:tc>
                  <a:txBody>
                    <a:bodyPr/>
                    <a:lstStyle/>
                    <a:p>
                      <a:r>
                        <a:rPr lang="en-US" sz="1500" i="1" dirty="0">
                          <a:solidFill>
                            <a:srgbClr val="0070C0"/>
                          </a:solidFill>
                          <a:latin typeface="Gill Sans MT" panose="020B0502020104020203" pitchFamily="34" charset="0"/>
                        </a:rPr>
                        <a:t>Djibouti</a:t>
                      </a:r>
                    </a:p>
                  </a:txBody>
                  <a:tcPr marL="91451" marR="91451" marT="45723" marB="45723"/>
                </a:tc>
                <a:tc>
                  <a:txBody>
                    <a:bodyPr/>
                    <a:lstStyle/>
                    <a:p>
                      <a:r>
                        <a:rPr lang="en-US" sz="1500" i="1" dirty="0">
                          <a:solidFill>
                            <a:srgbClr val="0070C0"/>
                          </a:solidFill>
                          <a:latin typeface="Gill Sans MT" panose="020B0502020104020203" pitchFamily="34" charset="0"/>
                        </a:rPr>
                        <a:t>Snapshot</a:t>
                      </a:r>
                    </a:p>
                  </a:txBody>
                  <a:tcPr marL="91451" marR="91451" marT="45723" marB="45723"/>
                </a:tc>
                <a:tc>
                  <a:txBody>
                    <a:bodyPr/>
                    <a:lstStyle/>
                    <a:p>
                      <a:r>
                        <a:rPr lang="en-US" sz="1500" i="1" dirty="0">
                          <a:solidFill>
                            <a:srgbClr val="0070C0"/>
                          </a:solidFill>
                          <a:latin typeface="Gill Sans MT" panose="020B0502020104020203" pitchFamily="34" charset="0"/>
                        </a:rPr>
                        <a:t>2015</a:t>
                      </a:r>
                    </a:p>
                  </a:txBody>
                  <a:tcPr marL="91451" marR="91451" marT="45723" marB="45723"/>
                </a:tc>
                <a:tc>
                  <a:txBody>
                    <a:bodyPr/>
                    <a:lstStyle/>
                    <a:p>
                      <a:r>
                        <a:rPr lang="en-US" sz="1500" dirty="0">
                          <a:solidFill>
                            <a:srgbClr val="C00000"/>
                          </a:solidFill>
                          <a:latin typeface="Gill Sans MT" panose="020B0502020104020203" pitchFamily="34" charset="0"/>
                        </a:rPr>
                        <a:t>Rwanda*</a:t>
                      </a:r>
                    </a:p>
                  </a:txBody>
                  <a:tcPr marL="91451" marR="91451" marT="45723" marB="45723"/>
                </a:tc>
                <a:tc>
                  <a:txBody>
                    <a:bodyPr/>
                    <a:lstStyle/>
                    <a:p>
                      <a:r>
                        <a:rPr lang="en-US" sz="1500" dirty="0">
                          <a:solidFill>
                            <a:srgbClr val="C00000"/>
                          </a:solidFill>
                          <a:latin typeface="Gill Sans MT" panose="020B0502020104020203" pitchFamily="34" charset="0"/>
                        </a:rPr>
                        <a:t>Full Scale/ 2.0 Pilot</a:t>
                      </a:r>
                    </a:p>
                  </a:txBody>
                  <a:tcPr marL="91451" marR="91451" marT="45723" marB="45723"/>
                </a:tc>
                <a:tc>
                  <a:txBody>
                    <a:bodyPr/>
                    <a:lstStyle/>
                    <a:p>
                      <a:r>
                        <a:rPr lang="en-US" sz="1500" dirty="0">
                          <a:solidFill>
                            <a:schemeClr val="tx1"/>
                          </a:solidFill>
                          <a:latin typeface="Gill Sans MT" panose="020B0502020104020203" pitchFamily="34" charset="0"/>
                        </a:rPr>
                        <a:t>2013/5/</a:t>
                      </a:r>
                      <a:r>
                        <a:rPr lang="en-US" sz="1500" dirty="0">
                          <a:solidFill>
                            <a:srgbClr val="C00000"/>
                          </a:solidFill>
                          <a:latin typeface="Gill Sans MT" panose="020B0502020104020203" pitchFamily="34" charset="0"/>
                        </a:rPr>
                        <a:t>7</a:t>
                      </a:r>
                    </a:p>
                  </a:txBody>
                  <a:tcPr marL="91451" marR="91451" marT="45723" marB="45723"/>
                </a:tc>
                <a:extLst>
                  <a:ext uri="{0D108BD9-81ED-4DB2-BD59-A6C34878D82A}">
                    <a16:rowId xmlns:a16="http://schemas.microsoft.com/office/drawing/2014/main" xmlns="" val="10008"/>
                  </a:ext>
                </a:extLst>
              </a:tr>
              <a:tr h="320027">
                <a:tc>
                  <a:txBody>
                    <a:bodyPr/>
                    <a:lstStyle/>
                    <a:p>
                      <a:r>
                        <a:rPr lang="en-US" sz="1500" dirty="0">
                          <a:latin typeface="Gill Sans MT" panose="020B0502020104020203" pitchFamily="34" charset="0"/>
                        </a:rPr>
                        <a:t>El Salvador</a:t>
                      </a:r>
                    </a:p>
                  </a:txBody>
                  <a:tcPr marL="91451" marR="91451" marT="45723" marB="45723"/>
                </a:tc>
                <a:tc>
                  <a:txBody>
                    <a:bodyPr/>
                    <a:lstStyle/>
                    <a:p>
                      <a:r>
                        <a:rPr lang="en-US" sz="1500" dirty="0">
                          <a:latin typeface="Gill Sans MT" panose="020B0502020104020203" pitchFamily="34" charset="0"/>
                        </a:rPr>
                        <a:t>Targeted</a:t>
                      </a:r>
                    </a:p>
                  </a:txBody>
                  <a:tcPr marL="91451" marR="91451" marT="45723" marB="45723"/>
                </a:tc>
                <a:tc>
                  <a:txBody>
                    <a:bodyPr/>
                    <a:lstStyle/>
                    <a:p>
                      <a:r>
                        <a:rPr lang="en-US" sz="1500" dirty="0">
                          <a:latin typeface="Gill Sans MT" panose="020B0502020104020203" pitchFamily="34" charset="0"/>
                        </a:rPr>
                        <a:t>2012</a:t>
                      </a:r>
                    </a:p>
                  </a:txBody>
                  <a:tcPr marL="91451" marR="91451" marT="45723" marB="45723"/>
                </a:tc>
                <a:tc>
                  <a:txBody>
                    <a:bodyPr/>
                    <a:lstStyle/>
                    <a:p>
                      <a:r>
                        <a:rPr lang="en-US" sz="1500" dirty="0">
                          <a:latin typeface="Gill Sans MT" panose="020B0502020104020203" pitchFamily="34" charset="0"/>
                        </a:rPr>
                        <a:t>South Africa (Gauteng)</a:t>
                      </a:r>
                    </a:p>
                  </a:txBody>
                  <a:tcPr marL="91451" marR="91451" marT="45723" marB="45723"/>
                </a:tc>
                <a:tc>
                  <a:txBody>
                    <a:bodyPr/>
                    <a:lstStyle/>
                    <a:p>
                      <a:r>
                        <a:rPr lang="en-US" sz="1500" dirty="0">
                          <a:latin typeface="Gill Sans MT" panose="020B0502020104020203" pitchFamily="34" charset="0"/>
                        </a:rPr>
                        <a:t>1.0 Pilot</a:t>
                      </a:r>
                    </a:p>
                  </a:txBody>
                  <a:tcPr marL="91451" marR="91451" marT="45723" marB="45723"/>
                </a:tc>
                <a:tc>
                  <a:txBody>
                    <a:bodyPr/>
                    <a:lstStyle/>
                    <a:p>
                      <a:r>
                        <a:rPr lang="en-US" sz="1500" dirty="0">
                          <a:latin typeface="Gill Sans MT" panose="020B0502020104020203" pitchFamily="34" charset="0"/>
                        </a:rPr>
                        <a:t>2012</a:t>
                      </a:r>
                    </a:p>
                  </a:txBody>
                  <a:tcPr marL="91451" marR="91451" marT="45723" marB="45723"/>
                </a:tc>
                <a:extLst>
                  <a:ext uri="{0D108BD9-81ED-4DB2-BD59-A6C34878D82A}">
                    <a16:rowId xmlns:a16="http://schemas.microsoft.com/office/drawing/2014/main" xmlns="" val="10009"/>
                  </a:ext>
                </a:extLst>
              </a:tr>
              <a:tr h="378451">
                <a:tc>
                  <a:txBody>
                    <a:bodyPr/>
                    <a:lstStyle/>
                    <a:p>
                      <a:r>
                        <a:rPr lang="en-US" sz="1500" i="1" dirty="0">
                          <a:solidFill>
                            <a:srgbClr val="0070C0"/>
                          </a:solidFill>
                          <a:latin typeface="Gill Sans MT" panose="020B0502020104020203" pitchFamily="34" charset="0"/>
                        </a:rPr>
                        <a:t>Eritrea</a:t>
                      </a:r>
                    </a:p>
                  </a:txBody>
                  <a:tcPr marL="91451" marR="91451" marT="45723" marB="45723"/>
                </a:tc>
                <a:tc>
                  <a:txBody>
                    <a:bodyPr/>
                    <a:lstStyle/>
                    <a:p>
                      <a:r>
                        <a:rPr lang="en-US" sz="1500" i="1" dirty="0">
                          <a:solidFill>
                            <a:srgbClr val="0070C0"/>
                          </a:solidFill>
                          <a:latin typeface="Gill Sans MT" panose="020B0502020104020203" pitchFamily="34" charset="0"/>
                        </a:rPr>
                        <a:t>Snapshot</a:t>
                      </a:r>
                    </a:p>
                  </a:txBody>
                  <a:tcPr marL="91451" marR="91451" marT="45723" marB="45723"/>
                </a:tc>
                <a:tc>
                  <a:txBody>
                    <a:bodyPr/>
                    <a:lstStyle/>
                    <a:p>
                      <a:r>
                        <a:rPr lang="en-US" sz="1500" i="1" dirty="0">
                          <a:solidFill>
                            <a:srgbClr val="0070C0"/>
                          </a:solidFill>
                          <a:latin typeface="Gill Sans MT" panose="020B0502020104020203" pitchFamily="34" charset="0"/>
                        </a:rPr>
                        <a:t>2014</a:t>
                      </a:r>
                    </a:p>
                  </a:txBody>
                  <a:tcPr marL="91451" marR="91451" marT="45723" marB="45723"/>
                </a:tc>
                <a:tc>
                  <a:txBody>
                    <a:bodyPr/>
                    <a:lstStyle/>
                    <a:p>
                      <a:r>
                        <a:rPr lang="en-US" sz="1500" dirty="0">
                          <a:solidFill>
                            <a:srgbClr val="9900CC"/>
                          </a:solidFill>
                          <a:latin typeface="Gill Sans MT" panose="020B0502020104020203" pitchFamily="34" charset="0"/>
                        </a:rPr>
                        <a:t>Uganda</a:t>
                      </a:r>
                    </a:p>
                  </a:txBody>
                  <a:tcPr marL="91451" marR="91451" marT="45723" marB="45723"/>
                </a:tc>
                <a:tc>
                  <a:txBody>
                    <a:bodyPr/>
                    <a:lstStyle/>
                    <a:p>
                      <a:r>
                        <a:rPr lang="en-US" sz="1500" dirty="0">
                          <a:solidFill>
                            <a:srgbClr val="9900CC"/>
                          </a:solidFill>
                          <a:latin typeface="Gill Sans MT" panose="020B0502020104020203" pitchFamily="34" charset="0"/>
                        </a:rPr>
                        <a:t>Full </a:t>
                      </a:r>
                      <a:r>
                        <a:rPr lang="en-US" sz="1500" dirty="0" smtClean="0">
                          <a:solidFill>
                            <a:srgbClr val="9900CC"/>
                          </a:solidFill>
                          <a:latin typeface="Gill Sans MT" panose="020B0502020104020203" pitchFamily="34" charset="0"/>
                        </a:rPr>
                        <a:t>Scale</a:t>
                      </a:r>
                      <a:endParaRPr lang="en-US" sz="1500" dirty="0">
                        <a:solidFill>
                          <a:srgbClr val="9900CC"/>
                        </a:solidFill>
                        <a:latin typeface="Gill Sans MT" panose="020B0502020104020203" pitchFamily="34" charset="0"/>
                      </a:endParaRPr>
                    </a:p>
                  </a:txBody>
                  <a:tcPr marL="91451" marR="91451" marT="45723" marB="45723"/>
                </a:tc>
                <a:tc>
                  <a:txBody>
                    <a:bodyPr/>
                    <a:lstStyle/>
                    <a:p>
                      <a:r>
                        <a:rPr lang="en-US" sz="1500" baseline="0" dirty="0" smtClean="0">
                          <a:solidFill>
                            <a:srgbClr val="9900CC"/>
                          </a:solidFill>
                          <a:latin typeface="Gill Sans MT" panose="020B0502020104020203" pitchFamily="34" charset="0"/>
                        </a:rPr>
                        <a:t>2018</a:t>
                      </a:r>
                      <a:endParaRPr lang="en-US" sz="1500" dirty="0">
                        <a:solidFill>
                          <a:srgbClr val="9900CC"/>
                        </a:solidFill>
                        <a:latin typeface="Gill Sans MT" panose="020B0502020104020203" pitchFamily="34" charset="0"/>
                      </a:endParaRPr>
                    </a:p>
                  </a:txBody>
                  <a:tcPr marL="91451" marR="91451" marT="45723" marB="45723"/>
                </a:tc>
                <a:extLst>
                  <a:ext uri="{0D108BD9-81ED-4DB2-BD59-A6C34878D82A}">
                    <a16:rowId xmlns:a16="http://schemas.microsoft.com/office/drawing/2014/main" xmlns="" val="10010"/>
                  </a:ext>
                </a:extLst>
              </a:tr>
              <a:tr h="378451">
                <a:tc>
                  <a:txBody>
                    <a:bodyPr/>
                    <a:lstStyle/>
                    <a:p>
                      <a:r>
                        <a:rPr lang="en-US" sz="1500" dirty="0" smtClean="0">
                          <a:solidFill>
                            <a:srgbClr val="9900CC"/>
                          </a:solidFill>
                          <a:latin typeface="Gill Sans MT" panose="020B0502020104020203" pitchFamily="34" charset="0"/>
                        </a:rPr>
                        <a:t>Ghana</a:t>
                      </a:r>
                      <a:endParaRPr lang="en-US" sz="1500" dirty="0">
                        <a:solidFill>
                          <a:srgbClr val="9900CC"/>
                        </a:solidFill>
                        <a:latin typeface="Gill Sans MT" panose="020B0502020104020203" pitchFamily="34" charset="0"/>
                      </a:endParaRPr>
                    </a:p>
                  </a:txBody>
                  <a:tcPr marL="91451" marR="91451" marT="45723" marB="45723"/>
                </a:tc>
                <a:tc>
                  <a:txBody>
                    <a:bodyPr/>
                    <a:lstStyle/>
                    <a:p>
                      <a:r>
                        <a:rPr lang="en-US" sz="1500" dirty="0" smtClean="0">
                          <a:solidFill>
                            <a:srgbClr val="9900CC"/>
                          </a:solidFill>
                          <a:latin typeface="Gill Sans MT" panose="020B0502020104020203" pitchFamily="34" charset="0"/>
                        </a:rPr>
                        <a:t>Full Scale</a:t>
                      </a:r>
                      <a:endParaRPr lang="en-US" sz="1500" dirty="0">
                        <a:solidFill>
                          <a:srgbClr val="9900CC"/>
                        </a:solidFill>
                        <a:latin typeface="Gill Sans MT" panose="020B0502020104020203" pitchFamily="34" charset="0"/>
                      </a:endParaRPr>
                    </a:p>
                  </a:txBody>
                  <a:tcPr marL="91451" marR="91451" marT="45723" marB="45723"/>
                </a:tc>
                <a:tc>
                  <a:txBody>
                    <a:bodyPr/>
                    <a:lstStyle/>
                    <a:p>
                      <a:r>
                        <a:rPr lang="en-US" sz="1500" dirty="0" smtClean="0">
                          <a:solidFill>
                            <a:srgbClr val="9900CC"/>
                          </a:solidFill>
                          <a:latin typeface="Gill Sans MT" panose="020B0502020104020203" pitchFamily="34" charset="0"/>
                        </a:rPr>
                        <a:t>2019</a:t>
                      </a:r>
                      <a:endParaRPr lang="en-US" sz="1500" dirty="0">
                        <a:solidFill>
                          <a:srgbClr val="9900CC"/>
                        </a:solidFill>
                        <a:latin typeface="Gill Sans MT" panose="020B0502020104020203" pitchFamily="34" charset="0"/>
                      </a:endParaRPr>
                    </a:p>
                  </a:txBody>
                  <a:tcPr marL="91451" marR="91451" marT="45723" marB="45723"/>
                </a:tc>
                <a:tc>
                  <a:txBody>
                    <a:bodyPr/>
                    <a:lstStyle/>
                    <a:p>
                      <a:r>
                        <a:rPr lang="en-US" sz="1500" dirty="0">
                          <a:latin typeface="Gill Sans MT" panose="020B0502020104020203" pitchFamily="34" charset="0"/>
                        </a:rPr>
                        <a:t>Ukraine</a:t>
                      </a:r>
                    </a:p>
                  </a:txBody>
                  <a:tcPr marL="91451" marR="91451" marT="45723" marB="45723"/>
                </a:tc>
                <a:tc>
                  <a:txBody>
                    <a:bodyPr/>
                    <a:lstStyle/>
                    <a:p>
                      <a:r>
                        <a:rPr lang="en-US" sz="1500" dirty="0">
                          <a:latin typeface="Gill Sans MT" panose="020B0502020104020203" pitchFamily="34" charset="0"/>
                        </a:rPr>
                        <a:t>Full</a:t>
                      </a:r>
                      <a:r>
                        <a:rPr lang="en-US" sz="1500" baseline="0" dirty="0">
                          <a:latin typeface="Gill Sans MT" panose="020B0502020104020203" pitchFamily="34" charset="0"/>
                        </a:rPr>
                        <a:t> Scale</a:t>
                      </a:r>
                      <a:endParaRPr lang="en-US" sz="1500" dirty="0">
                        <a:latin typeface="Gill Sans MT" panose="020B0502020104020203" pitchFamily="34" charset="0"/>
                      </a:endParaRPr>
                    </a:p>
                  </a:txBody>
                  <a:tcPr marL="91451" marR="91451" marT="45723" marB="45723"/>
                </a:tc>
                <a:tc>
                  <a:txBody>
                    <a:bodyPr/>
                    <a:lstStyle/>
                    <a:p>
                      <a:r>
                        <a:rPr lang="en-US" sz="1500" dirty="0">
                          <a:latin typeface="Gill Sans MT" panose="020B0502020104020203" pitchFamily="34" charset="0"/>
                        </a:rPr>
                        <a:t>2015</a:t>
                      </a:r>
                    </a:p>
                  </a:txBody>
                  <a:tcPr marL="91451" marR="91451" marT="45723" marB="45723"/>
                </a:tc>
                <a:extLst>
                  <a:ext uri="{0D108BD9-81ED-4DB2-BD59-A6C34878D82A}">
                    <a16:rowId xmlns:a16="http://schemas.microsoft.com/office/drawing/2014/main" xmlns="" val="10011"/>
                  </a:ext>
                </a:extLst>
              </a:tr>
              <a:tr h="378451">
                <a:tc>
                  <a:txBody>
                    <a:bodyPr/>
                    <a:lstStyle/>
                    <a:p>
                      <a:r>
                        <a:rPr lang="en-US" sz="1500" i="0" dirty="0" smtClean="0">
                          <a:solidFill>
                            <a:srgbClr val="9900CC"/>
                          </a:solidFill>
                          <a:latin typeface="Gill Sans MT" panose="020B0502020104020203" pitchFamily="34" charset="0"/>
                        </a:rPr>
                        <a:t>Guinea*</a:t>
                      </a:r>
                      <a:endParaRPr lang="en-US" sz="1500" i="0" dirty="0">
                        <a:solidFill>
                          <a:srgbClr val="9900CC"/>
                        </a:solidFill>
                        <a:latin typeface="Gill Sans MT" panose="020B0502020104020203" pitchFamily="34" charset="0"/>
                      </a:endParaRPr>
                    </a:p>
                  </a:txBody>
                  <a:tcPr marL="91451" marR="91451" marT="45723" marB="45723"/>
                </a:tc>
                <a:tc>
                  <a:txBody>
                    <a:bodyPr/>
                    <a:lstStyle/>
                    <a:p>
                      <a:r>
                        <a:rPr lang="en-US" sz="1500" i="0" dirty="0">
                          <a:solidFill>
                            <a:srgbClr val="9900CC"/>
                          </a:solidFill>
                          <a:latin typeface="Gill Sans MT" panose="020B0502020104020203" pitchFamily="34" charset="0"/>
                        </a:rPr>
                        <a:t>Full Scale</a:t>
                      </a:r>
                    </a:p>
                  </a:txBody>
                  <a:tcPr marL="91451" marR="91451" marT="45723" marB="45723"/>
                </a:tc>
                <a:tc>
                  <a:txBody>
                    <a:bodyPr/>
                    <a:lstStyle/>
                    <a:p>
                      <a:r>
                        <a:rPr lang="en-US" sz="1500" i="0" dirty="0" smtClean="0">
                          <a:solidFill>
                            <a:schemeClr val="tx1"/>
                          </a:solidFill>
                          <a:latin typeface="Gill Sans MT" panose="020B0502020104020203" pitchFamily="34" charset="0"/>
                        </a:rPr>
                        <a:t>2017/</a:t>
                      </a:r>
                      <a:r>
                        <a:rPr lang="en-US" sz="1500" i="0" dirty="0" smtClean="0">
                          <a:solidFill>
                            <a:srgbClr val="9900CC"/>
                          </a:solidFill>
                          <a:latin typeface="Gill Sans MT" panose="020B0502020104020203" pitchFamily="34" charset="0"/>
                        </a:rPr>
                        <a:t>9</a:t>
                      </a:r>
                      <a:endParaRPr lang="en-US" sz="1500" i="0" dirty="0">
                        <a:solidFill>
                          <a:srgbClr val="9900CC"/>
                        </a:solidFill>
                        <a:latin typeface="Gill Sans MT" panose="020B0502020104020203" pitchFamily="34" charset="0"/>
                      </a:endParaRPr>
                    </a:p>
                  </a:txBody>
                  <a:tcPr marL="91451" marR="91451" marT="45723" marB="45723"/>
                </a:tc>
                <a:tc>
                  <a:txBody>
                    <a:bodyPr/>
                    <a:lstStyle/>
                    <a:p>
                      <a:r>
                        <a:rPr lang="en-US" sz="1500" dirty="0">
                          <a:solidFill>
                            <a:srgbClr val="C00000"/>
                          </a:solidFill>
                          <a:latin typeface="Gill Sans MT" panose="020B0502020104020203" pitchFamily="34" charset="0"/>
                        </a:rPr>
                        <a:t>Zambia</a:t>
                      </a:r>
                    </a:p>
                  </a:txBody>
                  <a:tcPr marL="91451" marR="91451" marT="45723" marB="45723"/>
                </a:tc>
                <a:tc>
                  <a:txBody>
                    <a:bodyPr/>
                    <a:lstStyle/>
                    <a:p>
                      <a:r>
                        <a:rPr lang="en-US" sz="1500" dirty="0" smtClean="0">
                          <a:solidFill>
                            <a:srgbClr val="C00000"/>
                          </a:solidFill>
                          <a:latin typeface="Gill Sans MT" panose="020B0502020104020203" pitchFamily="34" charset="0"/>
                        </a:rPr>
                        <a:t>Full Scale/2.0 </a:t>
                      </a:r>
                      <a:r>
                        <a:rPr lang="en-US" sz="1500" dirty="0">
                          <a:solidFill>
                            <a:srgbClr val="C00000"/>
                          </a:solidFill>
                          <a:latin typeface="Gill Sans MT" panose="020B0502020104020203" pitchFamily="34" charset="0"/>
                        </a:rPr>
                        <a:t>Pilot</a:t>
                      </a:r>
                    </a:p>
                  </a:txBody>
                  <a:tcPr marL="91451" marR="91451" marT="45723" marB="45723"/>
                </a:tc>
                <a:tc>
                  <a:txBody>
                    <a:bodyPr/>
                    <a:lstStyle/>
                    <a:p>
                      <a:r>
                        <a:rPr lang="en-US" sz="1500" dirty="0">
                          <a:solidFill>
                            <a:srgbClr val="C00000"/>
                          </a:solidFill>
                          <a:latin typeface="Gill Sans MT" panose="020B0502020104020203" pitchFamily="34" charset="0"/>
                        </a:rPr>
                        <a:t>2017</a:t>
                      </a:r>
                    </a:p>
                  </a:txBody>
                  <a:tcPr marL="91451" marR="91451" marT="45723" marB="45723"/>
                </a:tc>
                <a:extLst>
                  <a:ext uri="{0D108BD9-81ED-4DB2-BD59-A6C34878D82A}">
                    <a16:rowId xmlns:a16="http://schemas.microsoft.com/office/drawing/2014/main" xmlns="" val="10012"/>
                  </a:ext>
                </a:extLst>
              </a:tr>
            </a:tbl>
          </a:graphicData>
        </a:graphic>
      </p:graphicFrame>
      <p:sp>
        <p:nvSpPr>
          <p:cNvPr id="8296" name="TextBox 7"/>
          <p:cNvSpPr txBox="1">
            <a:spLocks noChangeArrowheads="1"/>
          </p:cNvSpPr>
          <p:nvPr/>
        </p:nvSpPr>
        <p:spPr bwMode="auto">
          <a:xfrm>
            <a:off x="1781174" y="6242051"/>
            <a:ext cx="896538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24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sz="1600">
                <a:solidFill>
                  <a:schemeClr val="tx1"/>
                </a:solidFill>
                <a:latin typeface="Arial" panose="020B0604020202020204" pitchFamily="34" charset="0"/>
              </a:defRPr>
            </a:lvl4pPr>
            <a:lvl5pPr marL="2057400" indent="-228600">
              <a:spcBef>
                <a:spcPct val="20000"/>
              </a:spcBef>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defRPr>
            </a:lvl9pPr>
          </a:lstStyle>
          <a:p>
            <a:pPr>
              <a:spcBef>
                <a:spcPct val="0"/>
              </a:spcBef>
              <a:buFontTx/>
              <a:buNone/>
            </a:pPr>
            <a:r>
              <a:rPr lang="en-US" altLang="en-US" sz="1400" dirty="0">
                <a:solidFill>
                  <a:srgbClr val="000000"/>
                </a:solidFill>
                <a:latin typeface="Gill Sans MT" panose="020B0502020104020203" pitchFamily="34" charset="0"/>
              </a:rPr>
              <a:t>NSCAs in</a:t>
            </a:r>
            <a:r>
              <a:rPr lang="en-US" altLang="en-US" sz="1400" dirty="0">
                <a:solidFill>
                  <a:srgbClr val="0070C0"/>
                </a:solidFill>
                <a:latin typeface="Gill Sans MT" panose="020B0502020104020203" pitchFamily="34" charset="0"/>
              </a:rPr>
              <a:t> </a:t>
            </a:r>
            <a:r>
              <a:rPr lang="en-US" altLang="en-US" sz="1400" i="1" dirty="0">
                <a:solidFill>
                  <a:srgbClr val="0070C0"/>
                </a:solidFill>
                <a:latin typeface="Gill Sans MT" panose="020B0502020104020203" pitchFamily="34" charset="0"/>
              </a:rPr>
              <a:t>BLUE</a:t>
            </a:r>
            <a:r>
              <a:rPr lang="en-US" altLang="en-US" sz="1400" dirty="0">
                <a:solidFill>
                  <a:srgbClr val="0070C0"/>
                </a:solidFill>
                <a:latin typeface="Gill Sans MT" panose="020B0502020104020203" pitchFamily="34" charset="0"/>
              </a:rPr>
              <a:t> </a:t>
            </a:r>
            <a:r>
              <a:rPr lang="en-US" altLang="en-US" sz="1400" dirty="0">
                <a:solidFill>
                  <a:srgbClr val="000000"/>
                </a:solidFill>
                <a:latin typeface="Gill Sans MT" panose="020B0502020104020203" pitchFamily="34" charset="0"/>
              </a:rPr>
              <a:t>were supported by the Global Fund, NSCAs in </a:t>
            </a:r>
            <a:r>
              <a:rPr lang="en-US" altLang="en-US" sz="1400" dirty="0">
                <a:solidFill>
                  <a:srgbClr val="C00000"/>
                </a:solidFill>
                <a:latin typeface="Gill Sans MT" panose="020B0502020104020203" pitchFamily="34" charset="0"/>
              </a:rPr>
              <a:t>Red are NSCA 2.0 </a:t>
            </a:r>
            <a:r>
              <a:rPr lang="en-US" altLang="en-US" sz="1400" dirty="0" smtClean="0">
                <a:solidFill>
                  <a:srgbClr val="C00000"/>
                </a:solidFill>
                <a:latin typeface="Gill Sans MT" panose="020B0502020104020203" pitchFamily="34" charset="0"/>
              </a:rPr>
              <a:t>pilots, </a:t>
            </a:r>
            <a:r>
              <a:rPr lang="en-US" altLang="en-US" sz="1400" dirty="0" smtClean="0">
                <a:latin typeface="Gill Sans MT" panose="020B0502020104020203" pitchFamily="34" charset="0"/>
              </a:rPr>
              <a:t>NSCAs in </a:t>
            </a:r>
            <a:r>
              <a:rPr lang="en-US" altLang="en-US" sz="1400" dirty="0" smtClean="0">
                <a:solidFill>
                  <a:srgbClr val="9900CC"/>
                </a:solidFill>
                <a:latin typeface="Gill Sans MT" panose="020B0502020104020203" pitchFamily="34" charset="0"/>
              </a:rPr>
              <a:t>Purple are NSCA 2.0</a:t>
            </a:r>
            <a:endParaRPr lang="en-US" altLang="en-US" sz="1400" dirty="0">
              <a:solidFill>
                <a:srgbClr val="9900CC"/>
              </a:solidFill>
              <a:latin typeface="Gill Sans MT" panose="020B0502020104020203" pitchFamily="34" charset="0"/>
            </a:endParaRPr>
          </a:p>
          <a:p>
            <a:pPr>
              <a:spcBef>
                <a:spcPct val="0"/>
              </a:spcBef>
              <a:buFontTx/>
              <a:buNone/>
            </a:pPr>
            <a:r>
              <a:rPr lang="en-US" altLang="en-US" sz="1400" dirty="0" smtClean="0">
                <a:solidFill>
                  <a:srgbClr val="000000"/>
                </a:solidFill>
                <a:latin typeface="Gill Sans MT" panose="020B0502020104020203" pitchFamily="34" charset="0"/>
              </a:rPr>
              <a:t>*Guinea </a:t>
            </a:r>
            <a:r>
              <a:rPr lang="en-US" altLang="en-US" sz="1400" dirty="0">
                <a:solidFill>
                  <a:srgbClr val="000000"/>
                </a:solidFill>
                <a:latin typeface="Gill Sans MT" panose="020B0502020104020203" pitchFamily="34" charset="0"/>
              </a:rPr>
              <a:t>has implemented the NSCA </a:t>
            </a:r>
            <a:r>
              <a:rPr lang="en-US" altLang="en-US" sz="1400" dirty="0" smtClean="0">
                <a:solidFill>
                  <a:srgbClr val="000000"/>
                </a:solidFill>
                <a:latin typeface="Gill Sans MT" panose="020B0502020104020203" pitchFamily="34" charset="0"/>
              </a:rPr>
              <a:t>two times and Rwanda three times. </a:t>
            </a:r>
            <a:endParaRPr lang="en-US" altLang="en-US" sz="1400" dirty="0">
              <a:solidFill>
                <a:srgbClr val="000000"/>
              </a:solidFill>
              <a:latin typeface="Gill Sans MT" panose="020B0502020104020203" pitchFamily="34" charset="0"/>
            </a:endParaRPr>
          </a:p>
        </p:txBody>
      </p:sp>
      <p:sp>
        <p:nvSpPr>
          <p:cNvPr id="2" name="Slide Number Placeholder 1"/>
          <p:cNvSpPr>
            <a:spLocks noGrp="1"/>
          </p:cNvSpPr>
          <p:nvPr>
            <p:ph type="sldNum" sz="quarter" idx="12"/>
          </p:nvPr>
        </p:nvSpPr>
        <p:spPr/>
        <p:txBody>
          <a:bodyPr/>
          <a:lstStyle/>
          <a:p>
            <a:fld id="{C16AFFB4-B1F4-4784-ADA3-5AEED083F242}" type="slidenum">
              <a:rPr lang="en-US" altLang="en-US" smtClean="0"/>
              <a:pPr/>
              <a:t>5</a:t>
            </a:fld>
            <a:endParaRPr lang="en-US" altLang="en-US" dirty="0"/>
          </a:p>
        </p:txBody>
      </p:sp>
    </p:spTree>
    <p:extLst>
      <p:ext uri="{BB962C8B-B14F-4D97-AF65-F5344CB8AC3E}">
        <p14:creationId xmlns:p14="http://schemas.microsoft.com/office/powerpoint/2010/main" val="53617769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921" y="0"/>
            <a:ext cx="12343841" cy="1113673"/>
          </a:xfrm>
        </p:spPr>
        <p:txBody>
          <a:bodyPr>
            <a:normAutofit/>
          </a:bodyPr>
          <a:lstStyle/>
          <a:p>
            <a:pPr algn="ctr"/>
            <a:r>
              <a:rPr lang="en-US" sz="3600" b="1" dirty="0" smtClean="0">
                <a:solidFill>
                  <a:srgbClr val="C00000"/>
                </a:solidFill>
                <a:latin typeface="Gill Sans MT" panose="020B0502020104020203" pitchFamily="34" charset="0"/>
              </a:rPr>
              <a:t>Three Potential Scopes of the NSCA</a:t>
            </a:r>
            <a:endParaRPr lang="en-US" sz="3600" b="1" dirty="0">
              <a:solidFill>
                <a:srgbClr val="C00000"/>
              </a:solidFill>
              <a:latin typeface="Gill Sans MT" panose="020B0502020104020203" pitchFamily="34" charset="0"/>
            </a:endParaRPr>
          </a:p>
        </p:txBody>
      </p:sp>
      <p:sp>
        <p:nvSpPr>
          <p:cNvPr id="3" name="Slide Number Placeholder 2"/>
          <p:cNvSpPr>
            <a:spLocks noGrp="1"/>
          </p:cNvSpPr>
          <p:nvPr>
            <p:ph type="sldNum" sz="quarter" idx="12"/>
          </p:nvPr>
        </p:nvSpPr>
        <p:spPr/>
        <p:txBody>
          <a:bodyPr/>
          <a:lstStyle/>
          <a:p>
            <a:fld id="{B9F1CF4F-F94A-4E72-8A7A-1D90E0D98BB3}" type="slidenum">
              <a:rPr lang="en-US" altLang="en-US" smtClean="0"/>
              <a:pPr/>
              <a:t>6</a:t>
            </a:fld>
            <a:endParaRPr lang="en-US" altLang="en-US" dirty="0"/>
          </a:p>
        </p:txBody>
      </p:sp>
      <p:sp>
        <p:nvSpPr>
          <p:cNvPr id="4" name="Rectangle 3">
            <a:extLst>
              <a:ext uri="{FF2B5EF4-FFF2-40B4-BE49-F238E27FC236}">
                <a16:creationId xmlns:a16="http://schemas.microsoft.com/office/drawing/2014/main" xmlns="" id="{75EB3BE9-4DD3-430C-99D3-5535FDD4F1B0}"/>
              </a:ext>
            </a:extLst>
          </p:cNvPr>
          <p:cNvSpPr/>
          <p:nvPr/>
        </p:nvSpPr>
        <p:spPr>
          <a:xfrm>
            <a:off x="694082" y="1101362"/>
            <a:ext cx="10803834" cy="4770537"/>
          </a:xfrm>
          <a:prstGeom prst="rect">
            <a:avLst/>
          </a:prstGeom>
        </p:spPr>
        <p:txBody>
          <a:bodyPr wrap="square">
            <a:spAutoFit/>
          </a:bodyPr>
          <a:lstStyle/>
          <a:p>
            <a:pPr marL="285750" indent="-285750">
              <a:buFont typeface="Wingdings" panose="05000000000000000000" pitchFamily="2" charset="2"/>
              <a:buChar char="ü"/>
            </a:pPr>
            <a:r>
              <a:rPr lang="en-US" sz="2800" dirty="0" smtClean="0">
                <a:latin typeface="Gill Sans MT" panose="020B0502020104020203" pitchFamily="34" charset="0"/>
              </a:rPr>
              <a:t>Full scale</a:t>
            </a:r>
          </a:p>
          <a:p>
            <a:pPr lvl="1"/>
            <a:r>
              <a:rPr lang="en-US" sz="2800" dirty="0" smtClean="0">
                <a:latin typeface="Gill Sans MT" panose="020B0502020104020203" pitchFamily="34" charset="0"/>
              </a:rPr>
              <a:t>-All levels of the supply chain, all functional modules</a:t>
            </a:r>
          </a:p>
          <a:p>
            <a:pPr lvl="1"/>
            <a:r>
              <a:rPr lang="en-US" sz="2800" dirty="0" smtClean="0">
                <a:latin typeface="Gill Sans MT" panose="020B0502020104020203" pitchFamily="34" charset="0"/>
              </a:rPr>
              <a:t>-Requires a large random sample</a:t>
            </a:r>
          </a:p>
          <a:p>
            <a:pPr lvl="1"/>
            <a:r>
              <a:rPr lang="en-US" sz="2800" dirty="0" smtClean="0">
                <a:latin typeface="Gill Sans MT" panose="020B0502020104020203" pitchFamily="34" charset="0"/>
              </a:rPr>
              <a:t>-Results accurately illustrate challenges in a country within certain confidence limits</a:t>
            </a:r>
          </a:p>
          <a:p>
            <a:pPr lvl="1"/>
            <a:endParaRPr lang="en-US" sz="1200" dirty="0" smtClean="0">
              <a:latin typeface="Gill Sans MT" panose="020B0502020104020203" pitchFamily="34" charset="0"/>
            </a:endParaRPr>
          </a:p>
          <a:p>
            <a:pPr marL="285750" indent="-285750">
              <a:buFont typeface="Wingdings" panose="05000000000000000000" pitchFamily="2" charset="2"/>
              <a:buChar char="ü"/>
            </a:pPr>
            <a:r>
              <a:rPr lang="en-US" sz="2800" dirty="0" smtClean="0">
                <a:latin typeface="Gill Sans MT" panose="020B0502020104020203" pitchFamily="34" charset="0"/>
              </a:rPr>
              <a:t>Targeted NSCA</a:t>
            </a:r>
          </a:p>
          <a:p>
            <a:pPr lvl="1"/>
            <a:r>
              <a:rPr lang="en-US" sz="2800" dirty="0" smtClean="0">
                <a:latin typeface="Gill Sans MT" panose="020B0502020104020203" pitchFamily="34" charset="0"/>
              </a:rPr>
              <a:t>-One level or one functional module</a:t>
            </a:r>
          </a:p>
          <a:p>
            <a:pPr lvl="1"/>
            <a:r>
              <a:rPr lang="en-US" sz="2800" dirty="0" smtClean="0">
                <a:latin typeface="Gill Sans MT" panose="020B0502020104020203" pitchFamily="34" charset="0"/>
              </a:rPr>
              <a:t>-Provides decision makers with information about a specific challenge</a:t>
            </a:r>
          </a:p>
          <a:p>
            <a:pPr lvl="1"/>
            <a:endParaRPr lang="en-US" sz="1200" dirty="0">
              <a:latin typeface="Gill Sans MT" panose="020B0502020104020203" pitchFamily="34" charset="0"/>
            </a:endParaRPr>
          </a:p>
          <a:p>
            <a:pPr marL="285750" indent="-285750">
              <a:buFont typeface="Wingdings" panose="05000000000000000000" pitchFamily="2" charset="2"/>
              <a:buChar char="ü"/>
            </a:pPr>
            <a:r>
              <a:rPr lang="en-US" sz="2800" dirty="0" smtClean="0">
                <a:latin typeface="Gill Sans MT" panose="020B0502020104020203" pitchFamily="34" charset="0"/>
              </a:rPr>
              <a:t>Snapshot NSCA</a:t>
            </a:r>
          </a:p>
          <a:p>
            <a:pPr lvl="1"/>
            <a:r>
              <a:rPr lang="en-US" sz="2800" dirty="0" smtClean="0">
                <a:latin typeface="Gill Sans MT" panose="020B0502020104020203" pitchFamily="34" charset="0"/>
              </a:rPr>
              <a:t>-Smaller, purposive sample that is not nationally representative</a:t>
            </a:r>
            <a:endParaRPr lang="en-US" sz="2800" dirty="0">
              <a:latin typeface="Gill Sans MT" panose="020B0502020104020203" pitchFamily="34" charset="0"/>
            </a:endParaRPr>
          </a:p>
        </p:txBody>
      </p:sp>
    </p:spTree>
    <p:extLst>
      <p:ext uri="{BB962C8B-B14F-4D97-AF65-F5344CB8AC3E}">
        <p14:creationId xmlns:p14="http://schemas.microsoft.com/office/powerpoint/2010/main" val="381827645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3" cstate="print">
            <a:extLst>
              <a:ext uri="{28A0092B-C50C-407E-A947-70E740481C1C}">
                <a14:useLocalDpi xmlns:a14="http://schemas.microsoft.com/office/drawing/2010/main"/>
              </a:ext>
            </a:extLst>
          </a:blip>
          <a:srcRect/>
          <a:stretch/>
        </p:blipFill>
        <p:spPr bwMode="auto">
          <a:xfrm>
            <a:off x="299104" y="41492"/>
            <a:ext cx="11892896" cy="66382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7009580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921" y="0"/>
            <a:ext cx="12343841" cy="1113673"/>
          </a:xfrm>
        </p:spPr>
        <p:txBody>
          <a:bodyPr>
            <a:normAutofit/>
          </a:bodyPr>
          <a:lstStyle/>
          <a:p>
            <a:pPr algn="ctr"/>
            <a:r>
              <a:rPr lang="en-US" sz="3600" b="1" dirty="0" smtClean="0">
                <a:solidFill>
                  <a:srgbClr val="C00000"/>
                </a:solidFill>
                <a:latin typeface="Gill Sans MT" panose="020B0502020104020203" pitchFamily="34" charset="0"/>
              </a:rPr>
              <a:t>Objectives for Updating the NSCA</a:t>
            </a:r>
            <a:endParaRPr lang="en-US" sz="3600" b="1" dirty="0">
              <a:solidFill>
                <a:srgbClr val="C00000"/>
              </a:solidFill>
              <a:latin typeface="Gill Sans MT" panose="020B0502020104020203" pitchFamily="34" charset="0"/>
            </a:endParaRPr>
          </a:p>
        </p:txBody>
      </p:sp>
      <p:sp>
        <p:nvSpPr>
          <p:cNvPr id="3" name="Slide Number Placeholder 2"/>
          <p:cNvSpPr>
            <a:spLocks noGrp="1"/>
          </p:cNvSpPr>
          <p:nvPr>
            <p:ph type="sldNum" sz="quarter" idx="12"/>
          </p:nvPr>
        </p:nvSpPr>
        <p:spPr/>
        <p:txBody>
          <a:bodyPr/>
          <a:lstStyle/>
          <a:p>
            <a:fld id="{B9F1CF4F-F94A-4E72-8A7A-1D90E0D98BB3}" type="slidenum">
              <a:rPr lang="en-US" altLang="en-US" smtClean="0"/>
              <a:pPr/>
              <a:t>8</a:t>
            </a:fld>
            <a:endParaRPr lang="en-US" altLang="en-US" dirty="0"/>
          </a:p>
        </p:txBody>
      </p:sp>
      <p:sp>
        <p:nvSpPr>
          <p:cNvPr id="4" name="Rectangle 3">
            <a:extLst>
              <a:ext uri="{FF2B5EF4-FFF2-40B4-BE49-F238E27FC236}">
                <a16:creationId xmlns:a16="http://schemas.microsoft.com/office/drawing/2014/main" xmlns="" id="{75EB3BE9-4DD3-430C-99D3-5535FDD4F1B0}"/>
              </a:ext>
            </a:extLst>
          </p:cNvPr>
          <p:cNvSpPr/>
          <p:nvPr/>
        </p:nvSpPr>
        <p:spPr>
          <a:xfrm>
            <a:off x="694082" y="1524258"/>
            <a:ext cx="10803834" cy="3970318"/>
          </a:xfrm>
          <a:prstGeom prst="rect">
            <a:avLst/>
          </a:prstGeom>
        </p:spPr>
        <p:txBody>
          <a:bodyPr wrap="square">
            <a:spAutoFit/>
          </a:bodyPr>
          <a:lstStyle/>
          <a:p>
            <a:pPr marL="285750" indent="-285750">
              <a:buFont typeface="Wingdings" panose="05000000000000000000" pitchFamily="2" charset="2"/>
              <a:buChar char="ü"/>
            </a:pPr>
            <a:r>
              <a:rPr lang="en-US" sz="2800" dirty="0">
                <a:latin typeface="Gill Sans MT" panose="020B0502020104020203" pitchFamily="34" charset="0"/>
              </a:rPr>
              <a:t>Define more clearly the primary and secondary objectives for the NSCA </a:t>
            </a:r>
            <a:r>
              <a:rPr lang="en-US" sz="2800" dirty="0" smtClean="0">
                <a:latin typeface="Gill Sans MT" panose="020B0502020104020203" pitchFamily="34" charset="0"/>
              </a:rPr>
              <a:t>methodology</a:t>
            </a:r>
          </a:p>
          <a:p>
            <a:pPr marL="285750" indent="-285750">
              <a:buFont typeface="Wingdings" panose="05000000000000000000" pitchFamily="2" charset="2"/>
              <a:buChar char="ü"/>
            </a:pPr>
            <a:r>
              <a:rPr lang="en-US" sz="2800" dirty="0" smtClean="0">
                <a:latin typeface="Gill Sans MT" panose="020B0502020104020203" pitchFamily="34" charset="0"/>
              </a:rPr>
              <a:t>Standardize </a:t>
            </a:r>
            <a:r>
              <a:rPr lang="en-US" sz="2800" dirty="0">
                <a:latin typeface="Gill Sans MT" panose="020B0502020104020203" pitchFamily="34" charset="0"/>
              </a:rPr>
              <a:t>data collection tools, methods, and reporting templates (and the resulting data)</a:t>
            </a:r>
          </a:p>
          <a:p>
            <a:pPr marL="285750" indent="-285750">
              <a:buFont typeface="Wingdings" panose="05000000000000000000" pitchFamily="2" charset="2"/>
              <a:buChar char="ü"/>
            </a:pPr>
            <a:r>
              <a:rPr lang="en-US" sz="2800" dirty="0">
                <a:latin typeface="Gill Sans MT" panose="020B0502020104020203" pitchFamily="34" charset="0"/>
              </a:rPr>
              <a:t>Improve measurement of local capacity/sustainability in supply chain management</a:t>
            </a:r>
          </a:p>
          <a:p>
            <a:pPr marL="285750" indent="-285750">
              <a:buFont typeface="Wingdings" panose="05000000000000000000" pitchFamily="2" charset="2"/>
              <a:buChar char="ü"/>
            </a:pPr>
            <a:r>
              <a:rPr lang="en-US" sz="2800" dirty="0">
                <a:latin typeface="Gill Sans MT" panose="020B0502020104020203" pitchFamily="34" charset="0"/>
              </a:rPr>
              <a:t>Facilitate utilization of the results</a:t>
            </a:r>
          </a:p>
          <a:p>
            <a:pPr marL="285750" indent="-285750">
              <a:buFont typeface="Wingdings" panose="05000000000000000000" pitchFamily="2" charset="2"/>
              <a:buChar char="ü"/>
            </a:pPr>
            <a:r>
              <a:rPr lang="en-US" sz="2800" dirty="0">
                <a:latin typeface="Gill Sans MT" panose="020B0502020104020203" pitchFamily="34" charset="0"/>
              </a:rPr>
              <a:t>Expand the pool of organizations and individuals qualified to implement the NSCA</a:t>
            </a:r>
          </a:p>
        </p:txBody>
      </p:sp>
    </p:spTree>
    <p:extLst>
      <p:ext uri="{BB962C8B-B14F-4D97-AF65-F5344CB8AC3E}">
        <p14:creationId xmlns:p14="http://schemas.microsoft.com/office/powerpoint/2010/main" val="284748651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86254" y="119134"/>
            <a:ext cx="8938846" cy="609600"/>
          </a:xfrm>
        </p:spPr>
        <p:txBody>
          <a:bodyPr>
            <a:noAutofit/>
          </a:bodyPr>
          <a:lstStyle/>
          <a:p>
            <a:pPr lvl="1" algn="ctr"/>
            <a:r>
              <a:rPr lang="en-US" sz="3200" b="1" dirty="0">
                <a:solidFill>
                  <a:srgbClr val="C00000"/>
                </a:solidFill>
                <a:latin typeface="Gill Sans MT" panose="020B0502020104020203" pitchFamily="34" charset="0"/>
                <a:ea typeface="Arial" charset="0"/>
                <a:cs typeface="Arial" charset="0"/>
              </a:rPr>
              <a:t>Changes/Improvements from NSCA 1.0</a:t>
            </a:r>
          </a:p>
        </p:txBody>
      </p:sp>
      <p:sp>
        <p:nvSpPr>
          <p:cNvPr id="3" name="Content Placeholder 2"/>
          <p:cNvSpPr>
            <a:spLocks noGrp="1"/>
          </p:cNvSpPr>
          <p:nvPr>
            <p:ph idx="1"/>
          </p:nvPr>
        </p:nvSpPr>
        <p:spPr>
          <a:xfrm>
            <a:off x="1019909" y="798188"/>
            <a:ext cx="10539300" cy="6101097"/>
          </a:xfrm>
        </p:spPr>
        <p:txBody>
          <a:bodyPr>
            <a:normAutofit/>
          </a:bodyPr>
          <a:lstStyle/>
          <a:p>
            <a:pPr marL="0" indent="0">
              <a:buNone/>
            </a:pPr>
            <a:r>
              <a:rPr lang="en-US" dirty="0">
                <a:solidFill>
                  <a:srgbClr val="C00000"/>
                </a:solidFill>
                <a:latin typeface="Gill Sans MT" panose="020B0502020104020203" pitchFamily="34" charset="0"/>
              </a:rPr>
              <a:t>Content</a:t>
            </a:r>
          </a:p>
          <a:p>
            <a:pPr lvl="1">
              <a:buFont typeface="Wingdings" panose="05000000000000000000" pitchFamily="2" charset="2"/>
              <a:buChar char="ü"/>
            </a:pPr>
            <a:r>
              <a:rPr lang="en-US" dirty="0">
                <a:latin typeface="Gill Sans MT" panose="020B0502020104020203" pitchFamily="34" charset="0"/>
              </a:rPr>
              <a:t>Updated with current content and expanded modules (e.g. LMIS, Governance, HR, cold chain)</a:t>
            </a:r>
          </a:p>
          <a:p>
            <a:pPr lvl="1">
              <a:buFont typeface="Wingdings" panose="05000000000000000000" pitchFamily="2" charset="2"/>
              <a:buChar char="ü"/>
            </a:pPr>
            <a:r>
              <a:rPr lang="en-US" dirty="0">
                <a:latin typeface="Gill Sans MT" panose="020B0502020104020203" pitchFamily="34" charset="0"/>
              </a:rPr>
              <a:t>Expanded list of KPIs to measure local capacity/sustainability in supply chain management</a:t>
            </a:r>
          </a:p>
          <a:p>
            <a:pPr lvl="1">
              <a:buFont typeface="Wingdings" panose="05000000000000000000" pitchFamily="2" charset="2"/>
              <a:buChar char="ü"/>
            </a:pPr>
            <a:r>
              <a:rPr lang="en-US" dirty="0">
                <a:latin typeface="Gill Sans MT" panose="020B0502020104020203" pitchFamily="34" charset="0"/>
              </a:rPr>
              <a:t>Greatly increased use of binary questions rather than grades</a:t>
            </a:r>
          </a:p>
          <a:p>
            <a:pPr lvl="1">
              <a:buFont typeface="Wingdings" panose="05000000000000000000" pitchFamily="2" charset="2"/>
              <a:buChar char="ü"/>
            </a:pPr>
            <a:r>
              <a:rPr lang="en-US" dirty="0">
                <a:latin typeface="Gill Sans MT" panose="020B0502020104020203" pitchFamily="34" charset="0"/>
              </a:rPr>
              <a:t>Quantitative Repeatable Methodology</a:t>
            </a:r>
          </a:p>
          <a:p>
            <a:pPr lvl="1">
              <a:buFont typeface="Wingdings" panose="05000000000000000000" pitchFamily="2" charset="2"/>
              <a:buChar char="ü"/>
            </a:pPr>
            <a:r>
              <a:rPr lang="en-US" dirty="0">
                <a:latin typeface="Gill Sans MT" panose="020B0502020104020203" pitchFamily="34" charset="0"/>
              </a:rPr>
              <a:t>Clear sampling strategy and methodology that is tailored to specific intended objectives and </a:t>
            </a:r>
            <a:r>
              <a:rPr lang="en-US" dirty="0" smtClean="0">
                <a:latin typeface="Gill Sans MT" panose="020B0502020104020203" pitchFamily="34" charset="0"/>
              </a:rPr>
              <a:t>audience</a:t>
            </a:r>
            <a:endParaRPr lang="en-US" dirty="0">
              <a:latin typeface="Gill Sans MT" panose="020B0502020104020203" pitchFamily="34" charset="0"/>
            </a:endParaRPr>
          </a:p>
          <a:p>
            <a:pPr marL="0" indent="0">
              <a:buNone/>
            </a:pPr>
            <a:r>
              <a:rPr lang="en-US" dirty="0">
                <a:solidFill>
                  <a:srgbClr val="C00000"/>
                </a:solidFill>
                <a:latin typeface="Gill Sans MT" panose="020B0502020104020203" pitchFamily="34" charset="0"/>
              </a:rPr>
              <a:t>Ease of Use</a:t>
            </a:r>
          </a:p>
          <a:p>
            <a:pPr lvl="1">
              <a:buFont typeface="Wingdings" panose="05000000000000000000" pitchFamily="2" charset="2"/>
              <a:buChar char="ü"/>
            </a:pPr>
            <a:r>
              <a:rPr lang="en-US" dirty="0">
                <a:latin typeface="Gill Sans MT" panose="020B0502020104020203" pitchFamily="34" charset="0"/>
              </a:rPr>
              <a:t>Publically available </a:t>
            </a:r>
            <a:r>
              <a:rPr lang="en-US" dirty="0" err="1" smtClean="0">
                <a:latin typeface="Gill Sans MT" panose="020B0502020104020203" pitchFamily="34" charset="0"/>
              </a:rPr>
              <a:t>SurveyCTO</a:t>
            </a:r>
            <a:r>
              <a:rPr lang="en-US" dirty="0" smtClean="0">
                <a:latin typeface="Gill Sans MT" panose="020B0502020104020203" pitchFamily="34" charset="0"/>
              </a:rPr>
              <a:t> code</a:t>
            </a:r>
            <a:r>
              <a:rPr lang="en-US" dirty="0">
                <a:latin typeface="Gill Sans MT" panose="020B0502020104020203" pitchFamily="34" charset="0"/>
              </a:rPr>
              <a:t>, SOPs, user guides, templates</a:t>
            </a:r>
          </a:p>
          <a:p>
            <a:pPr lvl="1">
              <a:buFont typeface="Wingdings" panose="05000000000000000000" pitchFamily="2" charset="2"/>
              <a:buChar char="ü"/>
            </a:pPr>
            <a:r>
              <a:rPr lang="en-US" dirty="0">
                <a:latin typeface="Gill Sans MT" panose="020B0502020104020203" pitchFamily="34" charset="0"/>
              </a:rPr>
              <a:t>Template code, core set of analyses (semi)-</a:t>
            </a:r>
            <a:r>
              <a:rPr lang="en-US" dirty="0" smtClean="0">
                <a:latin typeface="Gill Sans MT" panose="020B0502020104020203" pitchFamily="34" charset="0"/>
              </a:rPr>
              <a:t>automated in excel </a:t>
            </a:r>
            <a:endParaRPr lang="en-US" dirty="0">
              <a:latin typeface="Gill Sans MT" panose="020B0502020104020203" pitchFamily="34" charset="0"/>
            </a:endParaRPr>
          </a:p>
          <a:p>
            <a:pPr lvl="1">
              <a:buFont typeface="Wingdings" panose="05000000000000000000" pitchFamily="2" charset="2"/>
              <a:buChar char="ü"/>
            </a:pPr>
            <a:r>
              <a:rPr lang="en-US" altLang="en-US" dirty="0">
                <a:latin typeface="Gill Sans MT" panose="020B0502020104020203" pitchFamily="34" charset="0"/>
              </a:rPr>
              <a:t>Aligned with other tools to allow for reciprocity </a:t>
            </a:r>
          </a:p>
          <a:p>
            <a:pPr lvl="1">
              <a:buFont typeface="Wingdings" panose="05000000000000000000" pitchFamily="2" charset="2"/>
              <a:buChar char="ü"/>
            </a:pPr>
            <a:r>
              <a:rPr lang="en-US" dirty="0">
                <a:latin typeface="Gill Sans MT" panose="020B0502020104020203" pitchFamily="34" charset="0"/>
              </a:rPr>
              <a:t>Modular–with distinct modules and service levels, an implementer can expand or contract scope without compromising the model </a:t>
            </a:r>
          </a:p>
        </p:txBody>
      </p:sp>
      <p:sp>
        <p:nvSpPr>
          <p:cNvPr id="4" name="Slide Number Placeholder 3"/>
          <p:cNvSpPr>
            <a:spLocks noGrp="1"/>
          </p:cNvSpPr>
          <p:nvPr>
            <p:ph type="sldNum" sz="quarter" idx="12"/>
          </p:nvPr>
        </p:nvSpPr>
        <p:spPr/>
        <p:txBody>
          <a:bodyPr/>
          <a:lstStyle/>
          <a:p>
            <a:fld id="{B9F1CF4F-F94A-4E72-8A7A-1D90E0D98BB3}" type="slidenum">
              <a:rPr lang="en-US" altLang="en-US" smtClean="0"/>
              <a:pPr/>
              <a:t>9</a:t>
            </a:fld>
            <a:endParaRPr lang="en-US" altLang="en-US" dirty="0"/>
          </a:p>
        </p:txBody>
      </p:sp>
    </p:spTree>
    <p:extLst>
      <p:ext uri="{BB962C8B-B14F-4D97-AF65-F5344CB8AC3E}">
        <p14:creationId xmlns:p14="http://schemas.microsoft.com/office/powerpoint/2010/main" val="301465500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PSM mtg white bkgd">
  <a:themeElements>
    <a:clrScheme name="from USAID slide">
      <a:dk1>
        <a:sysClr val="windowText" lastClr="000000"/>
      </a:dk1>
      <a:lt1>
        <a:srgbClr val="FFFFFF"/>
      </a:lt1>
      <a:dk2>
        <a:srgbClr val="002F6C"/>
      </a:dk2>
      <a:lt2>
        <a:srgbClr val="BA0C2F"/>
      </a:lt2>
      <a:accent1>
        <a:srgbClr val="002F6C"/>
      </a:accent1>
      <a:accent2>
        <a:srgbClr val="BA0C2F"/>
      </a:accent2>
      <a:accent3>
        <a:srgbClr val="6C6463"/>
      </a:accent3>
      <a:accent4>
        <a:srgbClr val="000000"/>
      </a:accent4>
      <a:accent5>
        <a:srgbClr val="CFCDC9"/>
      </a:accent5>
      <a:accent6>
        <a:srgbClr val="0067B9"/>
      </a:accent6>
      <a:hlink>
        <a:srgbClr val="6C6463"/>
      </a:hlink>
      <a:folHlink>
        <a:srgbClr val="CFCDC9"/>
      </a:folHlink>
    </a:clrScheme>
    <a:fontScheme name="Blan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800" b="0" i="0" u="none" strike="noStrike" cap="none" normalizeH="0" baseline="0" smtClean="0">
            <a:ln>
              <a:noFill/>
            </a:ln>
            <a:solidFill>
              <a:schemeClr val="tx1"/>
            </a:solidFill>
            <a:effectLst/>
            <a:latin typeface="Arial" panose="020B0604020202020204"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800" b="0" i="0" u="none" strike="noStrike" cap="none" normalizeH="0" baseline="0" smtClean="0">
            <a:ln>
              <a:noFill/>
            </a:ln>
            <a:solidFill>
              <a:schemeClr val="tx1"/>
            </a:solidFill>
            <a:effectLst/>
            <a:latin typeface="Arial" panose="020B0604020202020204" pitchFamily="34" charset="0"/>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Project Technical Implementation" ma:contentTypeID="0x0101008DA58B5CA681664FAB24816C56F41085020073CD9A2FDE83D74A8AE87C5E6F6E6916" ma:contentTypeVersion="6" ma:contentTypeDescription="" ma:contentTypeScope="" ma:versionID="4e2c505bc6dd469b5fc4479c67e36d21">
  <xsd:schema xmlns:xsd="http://www.w3.org/2001/XMLSchema" xmlns:xs="http://www.w3.org/2001/XMLSchema" xmlns:p="http://schemas.microsoft.com/office/2006/metadata/properties" xmlns:ns2="8d7096d6-fc66-4344-9e3f-2445529a09f6" targetNamespace="http://schemas.microsoft.com/office/2006/metadata/properties" ma:root="true" ma:fieldsID="b2431dd1ba532b3876c3e935d2771db0" ns2:_="">
    <xsd:import namespace="8d7096d6-fc66-4344-9e3f-2445529a09f6"/>
    <xsd:element name="properties">
      <xsd:complexType>
        <xsd:sequence>
          <xsd:element name="documentManagement">
            <xsd:complexType>
              <xsd:all>
                <xsd:element ref="ns2:hbf0c10381aa4bd59932b5b7da857fed" minOccurs="0"/>
                <xsd:element ref="ns2:TaxCatchAll" minOccurs="0"/>
                <xsd:element ref="ns2:TaxCatchAllLabe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d7096d6-fc66-4344-9e3f-2445529a09f6" elementFormDefault="qualified">
    <xsd:import namespace="http://schemas.microsoft.com/office/2006/documentManagement/types"/>
    <xsd:import namespace="http://schemas.microsoft.com/office/infopath/2007/PartnerControls"/>
    <xsd:element name="hbf0c10381aa4bd59932b5b7da857fed" ma:index="8" nillable="true" ma:taxonomy="true" ma:internalName="hbf0c10381aa4bd59932b5b7da857fed" ma:taxonomyFieldName="Project_x0020_Document_x0020_Type" ma:displayName="Project Document Type" ma:default="" ma:fieldId="{1bf0c103-81aa-4bd5-9932-b5b7da857fed}" ma:sspId="822e118f-d533-465d-b5ca-7beed2256e09" ma:termSetId="d8a5acf7-091c-4877-b363-b3708ae07044" ma:anchorId="00000000-0000-0000-0000-000000000000" ma:open="false" ma:isKeyword="false">
      <xsd:complexType>
        <xsd:sequence>
          <xsd:element ref="pc:Terms" minOccurs="0" maxOccurs="1"/>
        </xsd:sequence>
      </xsd:complexType>
    </xsd:element>
    <xsd:element name="TaxCatchAll" ma:index="9" nillable="true" ma:displayName="Taxonomy Catch All Column" ma:hidden="true" ma:list="{55cf9c8a-78a3-4561-85a9-0a0514ac3c6b}" ma:internalName="TaxCatchAll" ma:showField="CatchAllData" ma:web="854bdaf2-bd23-4f9a-b8cb-7de5fd396210">
      <xsd:complexType>
        <xsd:complexContent>
          <xsd:extension base="dms:MultiChoiceLookup">
            <xsd:sequence>
              <xsd:element name="Value" type="dms:Lookup" maxOccurs="unbounded" minOccurs="0" nillable="true"/>
            </xsd:sequence>
          </xsd:extension>
        </xsd:complexContent>
      </xsd:complexType>
    </xsd:element>
    <xsd:element name="TaxCatchAllLabel" ma:index="10" nillable="true" ma:displayName="Taxonomy Catch All Column1" ma:hidden="true" ma:list="{55cf9c8a-78a3-4561-85a9-0a0514ac3c6b}" ma:internalName="TaxCatchAllLabel" ma:readOnly="true" ma:showField="CatchAllDataLabel" ma:web="854bdaf2-bd23-4f9a-b8cb-7de5fd3962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haredContentType xmlns="Microsoft.SharePoint.Taxonomy.ContentTypeSync" SourceId="822e118f-d533-465d-b5ca-7beed2256e09" ContentTypeId="0x0101008DA58B5CA681664FAB24816C56F4108502" PreviousValue="false"/>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hbf0c10381aa4bd59932b5b7da857fed xmlns="8d7096d6-fc66-4344-9e3f-2445529a09f6">
      <Terms xmlns="http://schemas.microsoft.com/office/infopath/2007/PartnerControls"/>
    </hbf0c10381aa4bd59932b5b7da857fed>
    <TaxCatchAll xmlns="8d7096d6-fc66-4344-9e3f-2445529a09f6" xsi:nil="true"/>
  </documentManagement>
</p:properties>
</file>

<file path=customXml/itemProps1.xml><?xml version="1.0" encoding="utf-8"?>
<ds:datastoreItem xmlns:ds="http://schemas.openxmlformats.org/officeDocument/2006/customXml" ds:itemID="{14331BAE-7A45-4FA9-A164-CC1301F4F6AC}"/>
</file>

<file path=customXml/itemProps2.xml><?xml version="1.0" encoding="utf-8"?>
<ds:datastoreItem xmlns:ds="http://schemas.openxmlformats.org/officeDocument/2006/customXml" ds:itemID="{E8A8EF68-BD9C-42BF-AB11-AA0AB4FA8D19}"/>
</file>

<file path=customXml/itemProps3.xml><?xml version="1.0" encoding="utf-8"?>
<ds:datastoreItem xmlns:ds="http://schemas.openxmlformats.org/officeDocument/2006/customXml" ds:itemID="{823F6DF4-53AF-40F4-B6A3-045346D80F4C}"/>
</file>

<file path=customXml/itemProps4.xml><?xml version="1.0" encoding="utf-8"?>
<ds:datastoreItem xmlns:ds="http://schemas.openxmlformats.org/officeDocument/2006/customXml" ds:itemID="{6CCEBB9F-EBE5-4F1A-951B-B5AE3133A41A}"/>
</file>

<file path=docProps/app.xml><?xml version="1.0" encoding="utf-8"?>
<Properties xmlns="http://schemas.openxmlformats.org/officeDocument/2006/extended-properties" xmlns:vt="http://schemas.openxmlformats.org/officeDocument/2006/docPropsVTypes">
  <TotalTime>3121</TotalTime>
  <Words>1981</Words>
  <Application>Microsoft Office PowerPoint</Application>
  <PresentationFormat>Custom</PresentationFormat>
  <Paragraphs>269</Paragraphs>
  <Slides>15</Slides>
  <Notes>13</Notes>
  <HiddenSlides>0</HiddenSlides>
  <MMClips>0</MMClips>
  <ScaleCrop>false</ScaleCrop>
  <HeadingPairs>
    <vt:vector size="4" baseType="variant">
      <vt:variant>
        <vt:lpstr>Theme</vt:lpstr>
      </vt:variant>
      <vt:variant>
        <vt:i4>2</vt:i4>
      </vt:variant>
      <vt:variant>
        <vt:lpstr>Slide Titles</vt:lpstr>
      </vt:variant>
      <vt:variant>
        <vt:i4>15</vt:i4>
      </vt:variant>
    </vt:vector>
  </HeadingPairs>
  <TitlesOfParts>
    <vt:vector size="17" baseType="lpstr">
      <vt:lpstr>Office Theme</vt:lpstr>
      <vt:lpstr>PSM mtg white bkgd</vt:lpstr>
      <vt:lpstr>PowerPoint Presentation</vt:lpstr>
      <vt:lpstr>NSCA Overview</vt:lpstr>
      <vt:lpstr>NSCA Objectives</vt:lpstr>
      <vt:lpstr>A brief history of the NSCA</vt:lpstr>
      <vt:lpstr>PowerPoint Presentation</vt:lpstr>
      <vt:lpstr>Three Potential Scopes of the NSCA</vt:lpstr>
      <vt:lpstr>PowerPoint Presentation</vt:lpstr>
      <vt:lpstr>Objectives for Updating the NSCA</vt:lpstr>
      <vt:lpstr>Changes/Improvements from NSCA 1.0</vt:lpstr>
      <vt:lpstr>NSCA 2.0 does not fulfill all supply chain evaluation needs- it may intersect with, but cannot replace, other resources</vt:lpstr>
      <vt:lpstr>PowerPoint Presentation</vt:lpstr>
      <vt:lpstr>NSCA 2.0 – Content Available to Partners I</vt:lpstr>
      <vt:lpstr>NSCA 2.0 – Content Available to Partners II</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Teresa Jamieson</dc:creator>
  <cp:lastModifiedBy>Hershey, Christine (GH/HIDN/MAL)</cp:lastModifiedBy>
  <cp:revision>163</cp:revision>
  <dcterms:created xsi:type="dcterms:W3CDTF">2018-03-22T13:22:45Z</dcterms:created>
  <dcterms:modified xsi:type="dcterms:W3CDTF">2019-11-11T20:26:47Z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0x0101008DA58B5CA681664FAB24816C56F41085020073CD9A2FDE83D74A8AE87C5E6F6E6916</vt:lpwstr>
  </property>
  <property fmtid="{D5CDD505-2E9C-101B-9397-08002B2CF9AE}" pid="3" name="Project Document Type">
    <vt:lpwstr/>
  </property>
  <property fmtid="{D5CDD505-2E9C-101B-9397-08002B2CF9AE}" pid="4" name="MediaServiceImageTags">
    <vt:lpwstr/>
  </property>
  <property fmtid="{D5CDD505-2E9C-101B-9397-08002B2CF9AE}" pid="5" name="lcf76f155ced4ddcb4097134ff3c332f">
    <vt:lpwstr/>
  </property>
</Properties>
</file>