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5"/>
    <p:sldMasterId id="2147483742" r:id="rId6"/>
  </p:sldMasterIdLst>
  <p:notesMasterIdLst>
    <p:notesMasterId r:id="rId19"/>
  </p:notesMasterIdLst>
  <p:sldIdLst>
    <p:sldId id="274" r:id="rId7"/>
    <p:sldId id="426" r:id="rId8"/>
    <p:sldId id="427" r:id="rId9"/>
    <p:sldId id="437" r:id="rId10"/>
    <p:sldId id="428" r:id="rId11"/>
    <p:sldId id="429" r:id="rId12"/>
    <p:sldId id="430" r:id="rId13"/>
    <p:sldId id="431" r:id="rId14"/>
    <p:sldId id="432" r:id="rId15"/>
    <p:sldId id="433" r:id="rId16"/>
    <p:sldId id="434" r:id="rId17"/>
    <p:sldId id="43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12" autoAdjust="0"/>
    <p:restoredTop sz="86957" autoAdjust="0"/>
  </p:normalViewPr>
  <p:slideViewPr>
    <p:cSldViewPr snapToGrid="0">
      <p:cViewPr varScale="1">
        <p:scale>
          <a:sx n="99" d="100"/>
          <a:sy n="99" d="100"/>
        </p:scale>
        <p:origin x="77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microsoft.com/office/2016/11/relationships/changesInfo" Target="changesInfos/changesInfo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2D88C00D-7BFD-40BB-BBD1-2248549F46B5}"/>
    <pc:docChg chg="modSld">
      <pc:chgData name="Arthur Ostrega" userId="44a2ba31-2f2b-45f5-8757-e4b9de9a9604" providerId="ADAL" clId="{2D88C00D-7BFD-40BB-BBD1-2248549F46B5}" dt="2019-11-05T15:45:06.203" v="63" actId="20577"/>
      <pc:docMkLst>
        <pc:docMk/>
      </pc:docMkLst>
      <pc:sldChg chg="modSp">
        <pc:chgData name="Arthur Ostrega" userId="44a2ba31-2f2b-45f5-8757-e4b9de9a9604" providerId="ADAL" clId="{2D88C00D-7BFD-40BB-BBD1-2248549F46B5}" dt="2019-11-05T15:44:56.107" v="24" actId="20577"/>
        <pc:sldMkLst>
          <pc:docMk/>
          <pc:sldMk cId="3056359173" sldId="274"/>
        </pc:sldMkLst>
        <pc:spChg chg="mod">
          <ac:chgData name="Arthur Ostrega" userId="44a2ba31-2f2b-45f5-8757-e4b9de9a9604" providerId="ADAL" clId="{2D88C00D-7BFD-40BB-BBD1-2248549F46B5}" dt="2019-11-05T15:44:56.107" v="24" actId="20577"/>
          <ac:spMkLst>
            <pc:docMk/>
            <pc:sldMk cId="3056359173" sldId="274"/>
            <ac:spMk id="9" creationId="{65F477E9-DF8E-4C9C-9F9D-9EA894096F0D}"/>
          </ac:spMkLst>
        </pc:spChg>
      </pc:sldChg>
      <pc:sldChg chg="modSp">
        <pc:chgData name="Arthur Ostrega" userId="44a2ba31-2f2b-45f5-8757-e4b9de9a9604" providerId="ADAL" clId="{2D88C00D-7BFD-40BB-BBD1-2248549F46B5}" dt="2019-11-05T15:45:06.203" v="63" actId="20577"/>
        <pc:sldMkLst>
          <pc:docMk/>
          <pc:sldMk cId="1373102259" sldId="426"/>
        </pc:sldMkLst>
        <pc:spChg chg="mod">
          <ac:chgData name="Arthur Ostrega" userId="44a2ba31-2f2b-45f5-8757-e4b9de9a9604" providerId="ADAL" clId="{2D88C00D-7BFD-40BB-BBD1-2248549F46B5}" dt="2019-11-05T15:45:06.203" v="63" actId="20577"/>
          <ac:spMkLst>
            <pc:docMk/>
            <pc:sldMk cId="1373102259" sldId="426"/>
            <ac:spMk id="45057" creationId="{829BC086-28E7-4967-969E-060E47ABE646}"/>
          </ac:spMkLst>
        </pc:spChg>
      </pc:sldChg>
    </pc:docChg>
  </pc:docChgLst>
  <pc:docChgLst>
    <pc:chgData name="Arthur Ostrega" userId="44a2ba31-2f2b-45f5-8757-e4b9de9a9604" providerId="ADAL" clId="{AA1761E0-3B81-43A0-A9C7-1519C61B0CD1}"/>
    <pc:docChg chg="undo custSel addSld delSld modSld">
      <pc:chgData name="Arthur Ostrega" userId="44a2ba31-2f2b-45f5-8757-e4b9de9a9604" providerId="ADAL" clId="{AA1761E0-3B81-43A0-A9C7-1519C61B0CD1}" dt="2019-10-30T15:10:37.804" v="481" actId="5793"/>
      <pc:docMkLst>
        <pc:docMk/>
      </pc:docMkLst>
      <pc:sldChg chg="delSp modSp">
        <pc:chgData name="Arthur Ostrega" userId="44a2ba31-2f2b-45f5-8757-e4b9de9a9604" providerId="ADAL" clId="{AA1761E0-3B81-43A0-A9C7-1519C61B0CD1}" dt="2019-10-30T14:10:40.770" v="9" actId="478"/>
        <pc:sldMkLst>
          <pc:docMk/>
          <pc:sldMk cId="3056359173" sldId="274"/>
        </pc:sldMkLst>
        <pc:spChg chg="mod">
          <ac:chgData name="Arthur Ostrega" userId="44a2ba31-2f2b-45f5-8757-e4b9de9a9604" providerId="ADAL" clId="{AA1761E0-3B81-43A0-A9C7-1519C61B0CD1}" dt="2019-10-30T14:10:35.483" v="5" actId="20577"/>
          <ac:spMkLst>
            <pc:docMk/>
            <pc:sldMk cId="3056359173" sldId="274"/>
            <ac:spMk id="9" creationId="{65F477E9-DF8E-4C9C-9F9D-9EA894096F0D}"/>
          </ac:spMkLst>
        </pc:spChg>
        <pc:spChg chg="del">
          <ac:chgData name="Arthur Ostrega" userId="44a2ba31-2f2b-45f5-8757-e4b9de9a9604" providerId="ADAL" clId="{AA1761E0-3B81-43A0-A9C7-1519C61B0CD1}" dt="2019-10-30T14:10:38.230" v="7" actId="478"/>
          <ac:spMkLst>
            <pc:docMk/>
            <pc:sldMk cId="3056359173" sldId="274"/>
            <ac:spMk id="10" creationId="{A5DA08E8-AE8A-4B9E-A800-6267744BB982}"/>
          </ac:spMkLst>
        </pc:spChg>
        <pc:spChg chg="del mod">
          <ac:chgData name="Arthur Ostrega" userId="44a2ba31-2f2b-45f5-8757-e4b9de9a9604" providerId="ADAL" clId="{AA1761E0-3B81-43A0-A9C7-1519C61B0CD1}" dt="2019-10-30T14:10:40.770" v="9" actId="478"/>
          <ac:spMkLst>
            <pc:docMk/>
            <pc:sldMk cId="3056359173" sldId="274"/>
            <ac:spMk id="14" creationId="{918F998B-3CDE-42DF-AF26-6A2CE33904E3}"/>
          </ac:spMkLst>
        </pc:spChg>
        <pc:cxnChg chg="del">
          <ac:chgData name="Arthur Ostrega" userId="44a2ba31-2f2b-45f5-8757-e4b9de9a9604" providerId="ADAL" clId="{AA1761E0-3B81-43A0-A9C7-1519C61B0CD1}" dt="2019-10-30T14:10:37.146" v="6" actId="478"/>
          <ac:cxnSpMkLst>
            <pc:docMk/>
            <pc:sldMk cId="3056359173" sldId="274"/>
            <ac:cxnSpMk id="12" creationId="{0AB3C290-D446-4057-B83C-6A2ED36A336D}"/>
          </ac:cxnSpMkLst>
        </pc:cxnChg>
      </pc:sldChg>
      <pc:sldChg chg="delSp modSp">
        <pc:chgData name="Arthur Ostrega" userId="44a2ba31-2f2b-45f5-8757-e4b9de9a9604" providerId="ADAL" clId="{AA1761E0-3B81-43A0-A9C7-1519C61B0CD1}" dt="2019-10-30T15:10:37.804" v="481" actId="5793"/>
        <pc:sldMkLst>
          <pc:docMk/>
          <pc:sldMk cId="1373102259" sldId="426"/>
        </pc:sldMkLst>
        <pc:spChg chg="mod">
          <ac:chgData name="Arthur Ostrega" userId="44a2ba31-2f2b-45f5-8757-e4b9de9a9604" providerId="ADAL" clId="{AA1761E0-3B81-43A0-A9C7-1519C61B0CD1}" dt="2019-10-30T15:10:37.804" v="481" actId="5793"/>
          <ac:spMkLst>
            <pc:docMk/>
            <pc:sldMk cId="1373102259" sldId="426"/>
            <ac:spMk id="3" creationId="{F62CB67A-423F-4F0A-BA8E-1E5623F3CB6F}"/>
          </ac:spMkLst>
        </pc:spChg>
        <pc:spChg chg="del">
          <ac:chgData name="Arthur Ostrega" userId="44a2ba31-2f2b-45f5-8757-e4b9de9a9604" providerId="ADAL" clId="{AA1761E0-3B81-43A0-A9C7-1519C61B0CD1}" dt="2019-10-30T14:59:26.998" v="266" actId="478"/>
          <ac:spMkLst>
            <pc:docMk/>
            <pc:sldMk cId="1373102259" sldId="426"/>
            <ac:spMk id="45059" creationId="{4F04F762-D734-4819-A187-20227253EAFD}"/>
          </ac:spMkLst>
        </pc:spChg>
      </pc:sldChg>
      <pc:sldChg chg="delSp modSp">
        <pc:chgData name="Arthur Ostrega" userId="44a2ba31-2f2b-45f5-8757-e4b9de9a9604" providerId="ADAL" clId="{AA1761E0-3B81-43A0-A9C7-1519C61B0CD1}" dt="2019-10-30T14:59:24.678" v="265" actId="478"/>
        <pc:sldMkLst>
          <pc:docMk/>
          <pc:sldMk cId="2662347557" sldId="427"/>
        </pc:sldMkLst>
        <pc:spChg chg="del">
          <ac:chgData name="Arthur Ostrega" userId="44a2ba31-2f2b-45f5-8757-e4b9de9a9604" providerId="ADAL" clId="{AA1761E0-3B81-43A0-A9C7-1519C61B0CD1}" dt="2019-10-30T14:59:24.678" v="265" actId="478"/>
          <ac:spMkLst>
            <pc:docMk/>
            <pc:sldMk cId="2662347557" sldId="427"/>
            <ac:spMk id="2" creationId="{00000000-0000-0000-0000-000000000000}"/>
          </ac:spMkLst>
        </pc:spChg>
        <pc:spChg chg="del mod">
          <ac:chgData name="Arthur Ostrega" userId="44a2ba31-2f2b-45f5-8757-e4b9de9a9604" providerId="ADAL" clId="{AA1761E0-3B81-43A0-A9C7-1519C61B0CD1}" dt="2019-10-30T14:59:22.741" v="264" actId="478"/>
          <ac:spMkLst>
            <pc:docMk/>
            <pc:sldMk cId="2662347557" sldId="427"/>
            <ac:spMk id="3" creationId="{00000000-0000-0000-0000-000000000000}"/>
          </ac:spMkLst>
        </pc:spChg>
        <pc:spChg chg="mod">
          <ac:chgData name="Arthur Ostrega" userId="44a2ba31-2f2b-45f5-8757-e4b9de9a9604" providerId="ADAL" clId="{AA1761E0-3B81-43A0-A9C7-1519C61B0CD1}" dt="2019-10-30T14:44:13.444" v="58" actId="20577"/>
          <ac:spMkLst>
            <pc:docMk/>
            <pc:sldMk cId="2662347557" sldId="427"/>
            <ac:spMk id="6" creationId="{00000000-0000-0000-0000-000000000000}"/>
          </ac:spMkLst>
        </pc:spChg>
      </pc:sldChg>
      <pc:sldChg chg="addSp modSp">
        <pc:chgData name="Arthur Ostrega" userId="44a2ba31-2f2b-45f5-8757-e4b9de9a9604" providerId="ADAL" clId="{AA1761E0-3B81-43A0-A9C7-1519C61B0CD1}" dt="2019-10-30T15:09:10.267" v="460" actId="1076"/>
        <pc:sldMkLst>
          <pc:docMk/>
          <pc:sldMk cId="1456242703" sldId="428"/>
        </pc:sldMkLst>
        <pc:spChg chg="mod">
          <ac:chgData name="Arthur Ostrega" userId="44a2ba31-2f2b-45f5-8757-e4b9de9a9604" providerId="ADAL" clId="{AA1761E0-3B81-43A0-A9C7-1519C61B0CD1}" dt="2019-10-30T15:07:57.842" v="452" actId="1076"/>
          <ac:spMkLst>
            <pc:docMk/>
            <pc:sldMk cId="1456242703" sldId="428"/>
            <ac:spMk id="3" creationId="{00000000-0000-0000-0000-000000000000}"/>
          </ac:spMkLst>
        </pc:spChg>
        <pc:spChg chg="mod">
          <ac:chgData name="Arthur Ostrega" userId="44a2ba31-2f2b-45f5-8757-e4b9de9a9604" providerId="ADAL" clId="{AA1761E0-3B81-43A0-A9C7-1519C61B0CD1}" dt="2019-10-30T15:08:05.626" v="454" actId="14100"/>
          <ac:spMkLst>
            <pc:docMk/>
            <pc:sldMk cId="1456242703" sldId="428"/>
            <ac:spMk id="4" creationId="{00000000-0000-0000-0000-000000000000}"/>
          </ac:spMkLst>
        </pc:spChg>
        <pc:picChg chg="add mod">
          <ac:chgData name="Arthur Ostrega" userId="44a2ba31-2f2b-45f5-8757-e4b9de9a9604" providerId="ADAL" clId="{AA1761E0-3B81-43A0-A9C7-1519C61B0CD1}" dt="2019-10-30T15:09:10.267" v="460" actId="1076"/>
          <ac:picMkLst>
            <pc:docMk/>
            <pc:sldMk cId="1456242703" sldId="428"/>
            <ac:picMk id="6" creationId="{12A98459-898E-4765-B0E2-4146B2A83EEF}"/>
          </ac:picMkLst>
        </pc:picChg>
      </pc:sldChg>
      <pc:sldChg chg="modSp">
        <pc:chgData name="Arthur Ostrega" userId="44a2ba31-2f2b-45f5-8757-e4b9de9a9604" providerId="ADAL" clId="{AA1761E0-3B81-43A0-A9C7-1519C61B0CD1}" dt="2019-10-30T14:59:41.741" v="273" actId="1038"/>
        <pc:sldMkLst>
          <pc:docMk/>
          <pc:sldMk cId="2542243196" sldId="429"/>
        </pc:sldMkLst>
        <pc:graphicFrameChg chg="mod modGraphic">
          <ac:chgData name="Arthur Ostrega" userId="44a2ba31-2f2b-45f5-8757-e4b9de9a9604" providerId="ADAL" clId="{AA1761E0-3B81-43A0-A9C7-1519C61B0CD1}" dt="2019-10-30T14:59:41.741" v="273" actId="1038"/>
          <ac:graphicFrameMkLst>
            <pc:docMk/>
            <pc:sldMk cId="2542243196" sldId="429"/>
            <ac:graphicFrameMk id="5" creationId="{00000000-0000-0000-0000-000000000000}"/>
          </ac:graphicFrameMkLst>
        </pc:graphicFrameChg>
      </pc:sldChg>
      <pc:sldChg chg="modSp">
        <pc:chgData name="Arthur Ostrega" userId="44a2ba31-2f2b-45f5-8757-e4b9de9a9604" providerId="ADAL" clId="{AA1761E0-3B81-43A0-A9C7-1519C61B0CD1}" dt="2019-10-30T14:47:57.598" v="63" actId="1076"/>
        <pc:sldMkLst>
          <pc:docMk/>
          <pc:sldMk cId="528643314" sldId="431"/>
        </pc:sldMkLst>
        <pc:graphicFrameChg chg="mod modGraphic">
          <ac:chgData name="Arthur Ostrega" userId="44a2ba31-2f2b-45f5-8757-e4b9de9a9604" providerId="ADAL" clId="{AA1761E0-3B81-43A0-A9C7-1519C61B0CD1}" dt="2019-10-30T14:47:57.598" v="63" actId="1076"/>
          <ac:graphicFrameMkLst>
            <pc:docMk/>
            <pc:sldMk cId="528643314" sldId="431"/>
            <ac:graphicFrameMk id="5" creationId="{00000000-0000-0000-0000-000000000000}"/>
          </ac:graphicFrameMkLst>
        </pc:graphicFrameChg>
      </pc:sldChg>
      <pc:sldChg chg="addSp modSp">
        <pc:chgData name="Arthur Ostrega" userId="44a2ba31-2f2b-45f5-8757-e4b9de9a9604" providerId="ADAL" clId="{AA1761E0-3B81-43A0-A9C7-1519C61B0CD1}" dt="2019-10-30T15:10:23.382" v="478" actId="962"/>
        <pc:sldMkLst>
          <pc:docMk/>
          <pc:sldMk cId="2403781241" sldId="432"/>
        </pc:sldMkLst>
        <pc:spChg chg="mod">
          <ac:chgData name="Arthur Ostrega" userId="44a2ba31-2f2b-45f5-8757-e4b9de9a9604" providerId="ADAL" clId="{AA1761E0-3B81-43A0-A9C7-1519C61B0CD1}" dt="2019-10-30T15:10:09.793" v="472" actId="20577"/>
          <ac:spMkLst>
            <pc:docMk/>
            <pc:sldMk cId="2403781241" sldId="432"/>
            <ac:spMk id="3" creationId="{00000000-0000-0000-0000-000000000000}"/>
          </ac:spMkLst>
        </pc:spChg>
        <pc:spChg chg="mod">
          <ac:chgData name="Arthur Ostrega" userId="44a2ba31-2f2b-45f5-8757-e4b9de9a9604" providerId="ADAL" clId="{AA1761E0-3B81-43A0-A9C7-1519C61B0CD1}" dt="2019-10-30T15:10:23.382" v="478" actId="962"/>
          <ac:spMkLst>
            <pc:docMk/>
            <pc:sldMk cId="2403781241" sldId="432"/>
            <ac:spMk id="4" creationId="{00000000-0000-0000-0000-000000000000}"/>
          </ac:spMkLst>
        </pc:spChg>
        <pc:picChg chg="add mod">
          <ac:chgData name="Arthur Ostrega" userId="44a2ba31-2f2b-45f5-8757-e4b9de9a9604" providerId="ADAL" clId="{AA1761E0-3B81-43A0-A9C7-1519C61B0CD1}" dt="2019-10-30T15:10:23.377" v="477" actId="27614"/>
          <ac:picMkLst>
            <pc:docMk/>
            <pc:sldMk cId="2403781241" sldId="432"/>
            <ac:picMk id="6" creationId="{BBD151D8-EBA4-4DDF-80EB-C4E037833B73}"/>
          </ac:picMkLst>
        </pc:picChg>
      </pc:sldChg>
      <pc:sldChg chg="modSp">
        <pc:chgData name="Arthur Ostrega" userId="44a2ba31-2f2b-45f5-8757-e4b9de9a9604" providerId="ADAL" clId="{AA1761E0-3B81-43A0-A9C7-1519C61B0CD1}" dt="2019-10-30T15:01:26.792" v="274" actId="1076"/>
        <pc:sldMkLst>
          <pc:docMk/>
          <pc:sldMk cId="3792089950" sldId="433"/>
        </pc:sldMkLst>
        <pc:graphicFrameChg chg="mod">
          <ac:chgData name="Arthur Ostrega" userId="44a2ba31-2f2b-45f5-8757-e4b9de9a9604" providerId="ADAL" clId="{AA1761E0-3B81-43A0-A9C7-1519C61B0CD1}" dt="2019-10-30T15:01:26.792" v="274" actId="1076"/>
          <ac:graphicFrameMkLst>
            <pc:docMk/>
            <pc:sldMk cId="3792089950" sldId="433"/>
            <ac:graphicFrameMk id="5" creationId="{00000000-0000-0000-0000-000000000000}"/>
          </ac:graphicFrameMkLst>
        </pc:graphicFrameChg>
      </pc:sldChg>
      <pc:sldChg chg="addSp delSp modSp add">
        <pc:chgData name="Arthur Ostrega" userId="44a2ba31-2f2b-45f5-8757-e4b9de9a9604" providerId="ADAL" clId="{AA1761E0-3B81-43A0-A9C7-1519C61B0CD1}" dt="2019-10-30T15:07:46.306" v="451" actId="14100"/>
        <pc:sldMkLst>
          <pc:docMk/>
          <pc:sldMk cId="161977063" sldId="437"/>
        </pc:sldMkLst>
        <pc:spChg chg="del mod">
          <ac:chgData name="Arthur Ostrega" userId="44a2ba31-2f2b-45f5-8757-e4b9de9a9604" providerId="ADAL" clId="{AA1761E0-3B81-43A0-A9C7-1519C61B0CD1}" dt="2019-10-30T14:57:56.070" v="261" actId="478"/>
          <ac:spMkLst>
            <pc:docMk/>
            <pc:sldMk cId="161977063" sldId="437"/>
            <ac:spMk id="2" creationId="{00000000-0000-0000-0000-000000000000}"/>
          </ac:spMkLst>
        </pc:spChg>
        <pc:spChg chg="del">
          <ac:chgData name="Arthur Ostrega" userId="44a2ba31-2f2b-45f5-8757-e4b9de9a9604" providerId="ADAL" clId="{AA1761E0-3B81-43A0-A9C7-1519C61B0CD1}" dt="2019-10-30T14:57:54.084" v="259" actId="478"/>
          <ac:spMkLst>
            <pc:docMk/>
            <pc:sldMk cId="161977063" sldId="437"/>
            <ac:spMk id="3" creationId="{00000000-0000-0000-0000-000000000000}"/>
          </ac:spMkLst>
        </pc:spChg>
        <pc:spChg chg="del">
          <ac:chgData name="Arthur Ostrega" userId="44a2ba31-2f2b-45f5-8757-e4b9de9a9604" providerId="ADAL" clId="{AA1761E0-3B81-43A0-A9C7-1519C61B0CD1}" dt="2019-10-30T14:57:42.483" v="256" actId="478"/>
          <ac:spMkLst>
            <pc:docMk/>
            <pc:sldMk cId="161977063" sldId="437"/>
            <ac:spMk id="5" creationId="{00000000-0000-0000-0000-000000000000}"/>
          </ac:spMkLst>
        </pc:spChg>
        <pc:spChg chg="del">
          <ac:chgData name="Arthur Ostrega" userId="44a2ba31-2f2b-45f5-8757-e4b9de9a9604" providerId="ADAL" clId="{AA1761E0-3B81-43A0-A9C7-1519C61B0CD1}" dt="2019-10-30T14:57:33.411" v="253" actId="478"/>
          <ac:spMkLst>
            <pc:docMk/>
            <pc:sldMk cId="161977063" sldId="437"/>
            <ac:spMk id="6" creationId="{00000000-0000-0000-0000-000000000000}"/>
          </ac:spMkLst>
        </pc:spChg>
        <pc:spChg chg="add del mod">
          <ac:chgData name="Arthur Ostrega" userId="44a2ba31-2f2b-45f5-8757-e4b9de9a9604" providerId="ADAL" clId="{AA1761E0-3B81-43A0-A9C7-1519C61B0CD1}" dt="2019-10-30T14:57:35.940" v="254" actId="478"/>
          <ac:spMkLst>
            <pc:docMk/>
            <pc:sldMk cId="161977063" sldId="437"/>
            <ac:spMk id="8" creationId="{480BE338-B3F0-4092-9856-8693B47A8791}"/>
          </ac:spMkLst>
        </pc:spChg>
        <pc:spChg chg="add mod">
          <ac:chgData name="Arthur Ostrega" userId="44a2ba31-2f2b-45f5-8757-e4b9de9a9604" providerId="ADAL" clId="{AA1761E0-3B81-43A0-A9C7-1519C61B0CD1}" dt="2019-10-30T15:07:46.306" v="451" actId="14100"/>
          <ac:spMkLst>
            <pc:docMk/>
            <pc:sldMk cId="161977063" sldId="437"/>
            <ac:spMk id="9" creationId="{6E6DA150-641B-4357-A491-8DFAD6A4F9B9}"/>
          </ac:spMkLst>
        </pc:spChg>
        <pc:spChg chg="add del mod">
          <ac:chgData name="Arthur Ostrega" userId="44a2ba31-2f2b-45f5-8757-e4b9de9a9604" providerId="ADAL" clId="{AA1761E0-3B81-43A0-A9C7-1519C61B0CD1}" dt="2019-10-30T14:57:46.029" v="258" actId="478"/>
          <ac:spMkLst>
            <pc:docMk/>
            <pc:sldMk cId="161977063" sldId="437"/>
            <ac:spMk id="11" creationId="{274AFD35-3812-4B42-BD34-98BEB5C6D009}"/>
          </ac:spMkLst>
        </pc:spChg>
        <pc:spChg chg="add">
          <ac:chgData name="Arthur Ostrega" userId="44a2ba31-2f2b-45f5-8757-e4b9de9a9604" providerId="ADAL" clId="{AA1761E0-3B81-43A0-A9C7-1519C61B0CD1}" dt="2019-10-30T14:57:42.737" v="257"/>
          <ac:spMkLst>
            <pc:docMk/>
            <pc:sldMk cId="161977063" sldId="437"/>
            <ac:spMk id="12" creationId="{CDE547B7-27E7-4CD4-B9A2-8B0C042CF5ED}"/>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115268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potentially quite</a:t>
            </a:r>
            <a:r>
              <a:rPr lang="en-US" baseline="0" dirty="0"/>
              <a:t> few different units or sites that will need to be visited to collect the data. Some of these may be ‘housed’ in a similar location (e.g., </a:t>
            </a:r>
            <a:r>
              <a:rPr lang="en-US" baseline="0" dirty="0" err="1"/>
              <a:t>MoH</a:t>
            </a:r>
            <a:r>
              <a:rPr lang="en-US" baseline="0" dirty="0"/>
              <a:t>) but many may be in separate sites. Even if the locations are in the same sites, the people may be different, and data collection may not occur at the same time. Data collection teams will need to carefully track what data has been collected and what data is still needed as data collection for the assessment is undertaken. </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3317178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Continuing from the previous</a:t>
            </a:r>
            <a:r>
              <a:rPr lang="en-US" baseline="0" dirty="0"/>
              <a:t> slide, these are the types of data that need to be collected for each tool. Data collection teams should inform each person / site they are visiting what kind of data they will be looking for, and in what level of detail so that respondents can help to prepare the data. Thus, data collection teams need to be very familiar with the data needed (e.g., number of orders that need to be sampled, etc.) so that they can discuss with respondents and explain </a:t>
            </a:r>
            <a:r>
              <a:rPr lang="en-US" baseline="0"/>
              <a:t>clearly what is needed.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7660821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Continuation of the last slide.</a:t>
            </a:r>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1453265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09716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data collecting team</a:t>
            </a:r>
            <a:r>
              <a:rPr lang="en-US" baseline="0" dirty="0"/>
              <a:t> should know the tool and questions very well because this data comes from one source (although if more than one supply chain is being assessed then the same data will be collected from more than one source, but generally only one source per supply chain).</a:t>
            </a:r>
          </a:p>
          <a:p>
            <a:endParaRPr lang="en-US" baseline="0" dirty="0"/>
          </a:p>
          <a:p>
            <a:r>
              <a:rPr lang="en-US" baseline="0" dirty="0"/>
              <a:t>Non-Central is non-unique data in that it is collected from multiple different sources in one supply chain. However, this may include ‘central’ or ‘national’ entities like a central medical stores. It is just that the data collected at a ‘central’ or ‘national’ entity will also be collected at other sites (e.g., intermediate warehouses and service delivery points). For example, data on stock-outs could be collected from many different locations, including the central medical stores.</a:t>
            </a:r>
          </a:p>
          <a:p>
            <a:endParaRPr lang="en-US" baseline="0" dirty="0"/>
          </a:p>
          <a:p>
            <a:r>
              <a:rPr lang="en-US" baseline="0" dirty="0"/>
              <a:t>The data collection tool is organized in ‘tables’ – each table collects data from the same source (e.g., stock records, order records, etc.). The tables may or may not be used to calculate more than one KPI (although every table is used for at least one KPI).</a:t>
            </a:r>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2684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Central data collecting team</a:t>
            </a:r>
            <a:r>
              <a:rPr lang="en-US" baseline="0" dirty="0"/>
              <a:t> should know the tool and questions very well because this data comes from one source (although if more than one supply chain is being assessed then the same data will be collected from more than one source, but generally only one source per supply chain).</a:t>
            </a:r>
          </a:p>
          <a:p>
            <a:endParaRPr lang="en-US" baseline="0" dirty="0"/>
          </a:p>
          <a:p>
            <a:r>
              <a:rPr lang="en-US" baseline="0" dirty="0"/>
              <a:t>Non-Central is non-unique data in that it is collected from multiple different sources in one supply chain. However, this may include ‘central’ or ‘national’ entities like a central medical stores. It is just that the data collected at a ‘central’ or ‘national’ entity will also be collected at other sites (e.g., intermediate warehouses and service delivery points). For example, data on stock-outs could be collected from many different locations, including the central medical stores.</a:t>
            </a:r>
          </a:p>
          <a:p>
            <a:endParaRPr lang="en-US" baseline="0" dirty="0"/>
          </a:p>
          <a:p>
            <a:r>
              <a:rPr lang="en-US" baseline="0" dirty="0"/>
              <a:t>The data collection tool is organized in ‘tables’ – each table collects data from the same source (e.g., stock records, order records, etc.). The tables may or may not be used to calculate more than one KPI (although every table is used for at least one KPI).</a:t>
            </a:r>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08664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Warehouses includes</a:t>
            </a:r>
            <a:r>
              <a:rPr lang="en-US" baseline="0" dirty="0"/>
              <a:t> central warehouses and, if applicable, intermediate warehouses. However, when visiting a central warehouse, data collectors should be aware that the non-Central tool is not the only tool they will use to collect data there – they also need to determine what data is needed for the Central tool from the central warehouse and collect that data as well.</a:t>
            </a:r>
          </a:p>
          <a:p>
            <a:endParaRPr lang="en-US" baseline="0" dirty="0"/>
          </a:p>
          <a:p>
            <a:r>
              <a:rPr lang="en-US" baseline="0" dirty="0"/>
              <a:t>Both the paper-based tool and the </a:t>
            </a:r>
            <a:r>
              <a:rPr lang="en-US" baseline="0" dirty="0" err="1"/>
              <a:t>SurveyCTO</a:t>
            </a:r>
            <a:r>
              <a:rPr lang="en-US" baseline="0" dirty="0"/>
              <a:t> tool have detailed instructions and definitions – either at the beginning of a table (section) or in relation to specific questions. Data collectors should be aware of all of these definitions and tips before the start of data collection.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984821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Stock data collection</a:t>
            </a:r>
            <a:r>
              <a:rPr lang="en-US" baseline="0" dirty="0"/>
              <a:t> is based on the selected tracer commodities. These should be updated before the start of data collections (and before the start of training data collectors).</a:t>
            </a:r>
          </a:p>
          <a:p>
            <a:endParaRPr lang="en-US" baseline="0" dirty="0"/>
          </a:p>
          <a:p>
            <a:r>
              <a:rPr lang="en-US" baseline="0" dirty="0"/>
              <a:t>Upstream order data is collected from sites that receive products from other entities within the supply chain (not including vendors, which is collected in the Central tool). Because it is collected from many sites, it extracts less detail than the downstream delivery/ order data, which is only collected at sites that delivery products to other sites (within the supply chain).</a:t>
            </a:r>
          </a:p>
          <a:p>
            <a:endParaRPr lang="en-US" baseline="0" dirty="0"/>
          </a:p>
          <a:p>
            <a:r>
              <a:rPr lang="en-US" baseline="0" dirty="0"/>
              <a:t>Cost of warehouse and distribution operations is optional; the whole table may not be relevant for a given assessment. The same for temperature excursions. For human resources, the default is to include data for both the percentage of supply chain positions vacant and the staff turnover rate. Staff turnover rate is an optional KPI; these data could also be excluded  in a particular assessment. There are instructions available for doing this in the </a:t>
            </a:r>
            <a:r>
              <a:rPr lang="en-US" baseline="0" dirty="0" err="1"/>
              <a:t>SurveyCTO</a:t>
            </a:r>
            <a:r>
              <a:rPr lang="en-US" baseline="0" dirty="0"/>
              <a:t> code.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6420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There</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are a series of KPI Data Collection Tables, in Survey CTO and on paper, which are used to collect all the data required to calculate KPIs; and there is not a 1:1 relationship (1 table for 1 KPI), tables often serve for multiple KPIs.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table</a:t>
            </a:r>
            <a:r>
              <a:rPr lang="en-US" sz="1200" kern="1200" baseline="0" dirty="0">
                <a:solidFill>
                  <a:schemeClr val="tx1"/>
                </a:solidFill>
                <a:effectLst/>
                <a:latin typeface="+mn-lt"/>
                <a:ea typeface="+mn-ea"/>
                <a:cs typeface="+mn-cs"/>
              </a:rPr>
              <a:t> provides more details about the kind of data collected in each data collection table (continued from the last slide).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54571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 shows which of the KPIs</a:t>
            </a:r>
            <a:r>
              <a:rPr lang="en-US" baseline="0" dirty="0"/>
              <a:t> are calculated based on the data collected in each table.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1294372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Central tool is structured in the same way as the non-Central tool, with data collection tables organized by the likely sources of data. However, in the </a:t>
            </a:r>
            <a:r>
              <a:rPr lang="en-US" baseline="0" dirty="0" err="1"/>
              <a:t>SurveyCTO</a:t>
            </a:r>
            <a:r>
              <a:rPr lang="en-US" baseline="0" dirty="0"/>
              <a:t> tool, there is an option to skip entire tables. Thus, data collectors do not need to ‘save’ and ‘re-open’ one data collection tool if they need to go to multiple sites to collect the data, but can fill in the tables relevant for the site/day, skip other tables, and then submit the form.</a:t>
            </a:r>
          </a:p>
          <a:p>
            <a:endParaRPr lang="en-US" baseline="0" dirty="0"/>
          </a:p>
          <a:p>
            <a:r>
              <a:rPr lang="en-US" baseline="0" dirty="0"/>
              <a:t>While </a:t>
            </a:r>
            <a:r>
              <a:rPr lang="en-US" baseline="0" dirty="0" err="1"/>
              <a:t>SurveyCTO</a:t>
            </a:r>
            <a:r>
              <a:rPr lang="en-US" baseline="0" dirty="0"/>
              <a:t> codebooks / tools are available for the Central tool, data collection teams may opt to collect data using Microsoft Excel and / or the paper based tool. These are often easier for respondents to understand, and generally are easier for data collectors to ‘jump around’ in than the </a:t>
            </a:r>
            <a:r>
              <a:rPr lang="en-US" baseline="0" dirty="0" err="1"/>
              <a:t>SurveyCTO</a:t>
            </a:r>
            <a:r>
              <a:rPr lang="en-US" baseline="0" dirty="0"/>
              <a:t> tool in order to enter data as it becomes available.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709320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11/5/2019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11/5/2019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11/5/2019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11/5/2019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11/5/2019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11/5/2019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11/5/2019</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theme" Target="../theme/theme2.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11/5/2019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4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11/5/2019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2:  KPI Data Collection Structure</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359173"/>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711200" y="-102084"/>
            <a:ext cx="13614400" cy="580800"/>
          </a:xfrm>
        </p:spPr>
        <p:txBody>
          <a:bodyPr>
            <a:normAutofit/>
          </a:bodyPr>
          <a:lstStyle/>
          <a:p>
            <a:pPr algn="ctr"/>
            <a:r>
              <a:rPr lang="en-US" sz="2800" b="1" dirty="0">
                <a:solidFill>
                  <a:srgbClr val="C00000"/>
                </a:solidFill>
                <a:latin typeface="Gill Sans MT" panose="020B0502020104020203" pitchFamily="34" charset="0"/>
              </a:rPr>
              <a:t>KPIs in the Central data collection (extraction) tool</a:t>
            </a:r>
          </a:p>
        </p:txBody>
      </p:sp>
      <p:sp>
        <p:nvSpPr>
          <p:cNvPr id="6" name="Content Placeholder 5">
            <a:extLst>
              <a:ext uri="{FF2B5EF4-FFF2-40B4-BE49-F238E27FC236}">
                <a16:creationId xmlns:a16="http://schemas.microsoft.com/office/drawing/2014/main" id="{57FD964C-A9D3-4FCD-B874-2077630F3797}"/>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1904823850"/>
              </p:ext>
            </p:extLst>
          </p:nvPr>
        </p:nvGraphicFramePr>
        <p:xfrm>
          <a:off x="107433" y="460969"/>
          <a:ext cx="11977134" cy="6355983"/>
        </p:xfrm>
        <a:graphic>
          <a:graphicData uri="http://schemas.openxmlformats.org/drawingml/2006/table">
            <a:tbl>
              <a:tblPr firstRow="1" bandRow="1">
                <a:tableStyleId>{5C22544A-7EE6-4342-B048-85BDC9FD1C3A}</a:tableStyleId>
              </a:tblPr>
              <a:tblGrid>
                <a:gridCol w="9373580">
                  <a:extLst>
                    <a:ext uri="{9D8B030D-6E8A-4147-A177-3AD203B41FA5}">
                      <a16:colId xmlns:a16="http://schemas.microsoft.com/office/drawing/2014/main" val="20000"/>
                    </a:ext>
                  </a:extLst>
                </a:gridCol>
                <a:gridCol w="2603554">
                  <a:extLst>
                    <a:ext uri="{9D8B030D-6E8A-4147-A177-3AD203B41FA5}">
                      <a16:colId xmlns:a16="http://schemas.microsoft.com/office/drawing/2014/main" val="20001"/>
                    </a:ext>
                  </a:extLst>
                </a:gridCol>
              </a:tblGrid>
              <a:tr h="512489">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Where</a:t>
                      </a:r>
                    </a:p>
                  </a:txBody>
                  <a:tcPr marL="120949" marR="120949" marT="60475" marB="60475"/>
                </a:tc>
                <a:extLst>
                  <a:ext uri="{0D108BD9-81ED-4DB2-BD59-A6C34878D82A}">
                    <a16:rowId xmlns:a16="http://schemas.microsoft.com/office/drawing/2014/main" val="10000"/>
                  </a:ext>
                </a:extLst>
              </a:tr>
              <a:tr h="479637">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Forecasting unit(s)</a:t>
                      </a:r>
                    </a:p>
                  </a:txBody>
                  <a:tcPr marL="120949" marR="120949" marT="60475" marB="60475"/>
                </a:tc>
                <a:extLst>
                  <a:ext uri="{0D108BD9-81ED-4DB2-BD59-A6C34878D82A}">
                    <a16:rowId xmlns:a16="http://schemas.microsoft.com/office/drawing/2014/main" val="10001"/>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Supply Plan Accuracy</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Forecasting unit(s)</a:t>
                      </a:r>
                    </a:p>
                  </a:txBody>
                  <a:tcPr marL="120949" marR="120949" marT="60475" marB="60475"/>
                </a:tc>
                <a:extLst>
                  <a:ext uri="{0D108BD9-81ED-4DB2-BD59-A6C34878D82A}">
                    <a16:rowId xmlns:a16="http://schemas.microsoft.com/office/drawing/2014/main" val="10002"/>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Finance</a:t>
                      </a:r>
                    </a:p>
                  </a:txBody>
                  <a:tcPr marL="120949" marR="120949" marT="60475" marB="60475"/>
                </a:tc>
                <a:extLst>
                  <a:ext uri="{0D108BD9-81ED-4DB2-BD59-A6C34878D82A}">
                    <a16:rowId xmlns:a16="http://schemas.microsoft.com/office/drawing/2014/main" val="10003"/>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Prices Paid</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Procurement</a:t>
                      </a:r>
                    </a:p>
                  </a:txBody>
                  <a:tcPr marL="120949" marR="120949" marT="60475" marB="60475"/>
                </a:tc>
                <a:extLst>
                  <a:ext uri="{0D108BD9-81ED-4DB2-BD59-A6C34878D82A}">
                    <a16:rowId xmlns:a16="http://schemas.microsoft.com/office/drawing/2014/main" val="10004"/>
                  </a:ext>
                </a:extLst>
              </a:tr>
              <a:tr h="74902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emergency orders placed on vendors, as a percentage of total orders placed, and Procurement methods employed</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MoH / Procurement</a:t>
                      </a:r>
                    </a:p>
                  </a:txBody>
                  <a:tcPr marL="120949" marR="120949" marT="60475" marB="60475"/>
                </a:tc>
                <a:extLst>
                  <a:ext uri="{0D108BD9-81ED-4DB2-BD59-A6C34878D82A}">
                    <a16:rowId xmlns:a16="http://schemas.microsoft.com/office/drawing/2014/main" val="10005"/>
                  </a:ext>
                </a:extLst>
              </a:tr>
              <a:tr h="479637">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Vendor on-time and in full delivery rate and Supplier Fill Rate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CMS / procurement</a:t>
                      </a:r>
                    </a:p>
                  </a:txBody>
                  <a:tcPr marL="120949" marR="120949" marT="60475" marB="60475"/>
                </a:tc>
                <a:extLst>
                  <a:ext uri="{0D108BD9-81ED-4DB2-BD59-A6C34878D82A}">
                    <a16:rowId xmlns:a16="http://schemas.microsoft.com/office/drawing/2014/main" val="10006"/>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Customs clearance time</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MoH / CMS</a:t>
                      </a:r>
                    </a:p>
                  </a:txBody>
                  <a:tcPr marL="120949" marR="120949" marT="60475" marB="60475"/>
                </a:tc>
                <a:extLst>
                  <a:ext uri="{0D108BD9-81ED-4DB2-BD59-A6C34878D82A}">
                    <a16:rowId xmlns:a16="http://schemas.microsoft.com/office/drawing/2014/main" val="10007"/>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Stock turn per annum</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Central Warehouse</a:t>
                      </a:r>
                    </a:p>
                  </a:txBody>
                  <a:tcPr marL="120949" marR="120949" marT="60475" marB="60475"/>
                </a:tc>
                <a:extLst>
                  <a:ext uri="{0D108BD9-81ED-4DB2-BD59-A6C34878D82A}">
                    <a16:rowId xmlns:a16="http://schemas.microsoft.com/office/drawing/2014/main" val="10008"/>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Staff turnover rate and Percentage of key positions vacant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HR</a:t>
                      </a:r>
                    </a:p>
                  </a:txBody>
                  <a:tcPr marL="120949" marR="120949" marT="60475" marB="60475"/>
                </a:tc>
                <a:extLst>
                  <a:ext uri="{0D108BD9-81ED-4DB2-BD59-A6C34878D82A}">
                    <a16:rowId xmlns:a16="http://schemas.microsoft.com/office/drawing/2014/main" val="10009"/>
                  </a:ext>
                </a:extLst>
              </a:tr>
              <a:tr h="479637">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Facility reporting rates on-time and complete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MoH / LMIS</a:t>
                      </a:r>
                    </a:p>
                  </a:txBody>
                  <a:tcPr marL="120949" marR="120949" marT="60475" marB="60475"/>
                </a:tc>
                <a:extLst>
                  <a:ext uri="{0D108BD9-81ED-4DB2-BD59-A6C34878D82A}">
                    <a16:rowId xmlns:a16="http://schemas.microsoft.com/office/drawing/2014/main" val="10010"/>
                  </a:ext>
                </a:extLst>
              </a:tr>
              <a:tr h="749023">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Percentage of product batches tested and meeting quality standards</a:t>
                      </a:r>
                      <a:endParaRPr lang="en-US" sz="32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Quality assurance unit</a:t>
                      </a:r>
                    </a:p>
                  </a:txBody>
                  <a:tcPr marL="120949" marR="120949" marT="60475" marB="60475"/>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792089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652165" y="92038"/>
            <a:ext cx="10363200" cy="580800"/>
          </a:xfrm>
        </p:spPr>
        <p:txBody>
          <a:bodyPr>
            <a:noAutofit/>
          </a:bodyPr>
          <a:lstStyle/>
          <a:p>
            <a:r>
              <a:rPr lang="en-US" sz="3200" b="1" dirty="0">
                <a:solidFill>
                  <a:srgbClr val="C00000"/>
                </a:solidFill>
                <a:latin typeface="Gill Sans MT" panose="020B0502020104020203" pitchFamily="34" charset="0"/>
              </a:rPr>
              <a:t>KPIs, by Data Collection Tables (a)</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nvGraphicFramePr>
        <p:xfrm>
          <a:off x="203200" y="774438"/>
          <a:ext cx="11785600" cy="5889927"/>
        </p:xfrm>
        <a:graphic>
          <a:graphicData uri="http://schemas.openxmlformats.org/drawingml/2006/table">
            <a:tbl>
              <a:tblPr firstRow="1" bandRow="1">
                <a:tableStyleId>{5C22544A-7EE6-4342-B048-85BDC9FD1C3A}</a:tableStyleId>
              </a:tblPr>
              <a:tblGrid>
                <a:gridCol w="6711996">
                  <a:extLst>
                    <a:ext uri="{9D8B030D-6E8A-4147-A177-3AD203B41FA5}">
                      <a16:colId xmlns:a16="http://schemas.microsoft.com/office/drawing/2014/main" val="20000"/>
                    </a:ext>
                  </a:extLst>
                </a:gridCol>
                <a:gridCol w="5073604">
                  <a:extLst>
                    <a:ext uri="{9D8B030D-6E8A-4147-A177-3AD203B41FA5}">
                      <a16:colId xmlns:a16="http://schemas.microsoft.com/office/drawing/2014/main" val="20001"/>
                    </a:ext>
                  </a:extLst>
                </a:gridCol>
              </a:tblGrid>
              <a:tr h="567177">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What</a:t>
                      </a:r>
                    </a:p>
                  </a:txBody>
                  <a:tcPr marL="120949" marR="120949" marT="60475" marB="60475"/>
                </a:tc>
                <a:extLst>
                  <a:ext uri="{0D108BD9-81ED-4DB2-BD59-A6C34878D82A}">
                    <a16:rowId xmlns:a16="http://schemas.microsoft.com/office/drawing/2014/main" val="10000"/>
                  </a:ext>
                </a:extLst>
              </a:tr>
              <a:tr h="828953">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Quantity</a:t>
                      </a:r>
                      <a:r>
                        <a:rPr lang="en-US" sz="2100" b="0" i="0" u="none" strike="noStrike" cap="none" baseline="0" dirty="0">
                          <a:solidFill>
                            <a:schemeClr val="dk1"/>
                          </a:solidFill>
                          <a:effectLst/>
                          <a:latin typeface="Gill Sans MT" panose="020B0502020104020203" pitchFamily="34" charset="0"/>
                          <a:ea typeface="+mn-ea"/>
                          <a:cs typeface="+mn-cs"/>
                          <a:sym typeface="Arial"/>
                        </a:rPr>
                        <a:t> in forecast / consumption (issues) for tracer commodities (last year)</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1"/>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Supply Plan Accuracy (optional)</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Quantity</a:t>
                      </a:r>
                      <a:r>
                        <a:rPr lang="en-US" sz="2100" b="0" i="0" u="none" strike="noStrike" cap="none" baseline="0" dirty="0">
                          <a:solidFill>
                            <a:schemeClr val="dk1"/>
                          </a:solidFill>
                          <a:effectLst/>
                          <a:latin typeface="Gill Sans MT" panose="020B0502020104020203" pitchFamily="34" charset="0"/>
                          <a:ea typeface="+mn-ea"/>
                          <a:cs typeface="+mn-cs"/>
                          <a:sym typeface="Arial"/>
                        </a:rPr>
                        <a:t> in supply plan / orders for tracer commodities (last year / cycle)</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2"/>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 amount of funds</a:t>
                      </a:r>
                      <a:r>
                        <a:rPr lang="en-US" sz="2100" b="0" i="0" u="none" strike="noStrike" cap="none" baseline="0" dirty="0">
                          <a:solidFill>
                            <a:schemeClr val="dk1"/>
                          </a:solidFill>
                          <a:effectLst/>
                          <a:latin typeface="Gill Sans MT" panose="020B0502020104020203" pitchFamily="34" charset="0"/>
                          <a:ea typeface="+mn-ea"/>
                          <a:cs typeface="+mn-cs"/>
                          <a:sym typeface="Arial"/>
                        </a:rPr>
                        <a:t> for commodities (last year)</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3"/>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Prices Paid</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Average price paid for tracer and additional commodities (last year)</a:t>
                      </a:r>
                    </a:p>
                  </a:txBody>
                  <a:tcPr marL="120949" marR="120949" marT="60475" marB="60475"/>
                </a:tc>
                <a:extLst>
                  <a:ext uri="{0D108BD9-81ED-4DB2-BD59-A6C34878D82A}">
                    <a16:rowId xmlns:a16="http://schemas.microsoft.com/office/drawing/2014/main" val="10004"/>
                  </a:ext>
                </a:extLst>
              </a:tr>
              <a:tr h="1177985">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emergency orders placed on vendors, as a percentage of total orders placed, and Procurement methods employed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Orders by type</a:t>
                      </a:r>
                    </a:p>
                  </a:txBody>
                  <a:tcPr marL="120949" marR="120949" marT="60475" marB="60475"/>
                </a:tc>
                <a:extLst>
                  <a:ext uri="{0D108BD9-81ED-4DB2-BD59-A6C34878D82A}">
                    <a16:rowId xmlns:a16="http://schemas.microsoft.com/office/drawing/2014/main" val="10005"/>
                  </a:ext>
                </a:extLst>
              </a:tr>
              <a:tr h="828953">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Vendor on-time and in full delivery rate and Supplier Fill Rate</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Amounts</a:t>
                      </a:r>
                      <a:r>
                        <a:rPr lang="en-US" sz="2100" b="0" i="0" u="none" strike="noStrike" cap="none" baseline="0" dirty="0">
                          <a:solidFill>
                            <a:schemeClr val="dk1"/>
                          </a:solidFill>
                          <a:effectLst/>
                          <a:latin typeface="Gill Sans MT" panose="020B0502020104020203" pitchFamily="34" charset="0"/>
                          <a:ea typeface="+mn-ea"/>
                          <a:cs typeface="+mn-cs"/>
                          <a:sym typeface="Arial"/>
                        </a:rPr>
                        <a:t> of o</a:t>
                      </a:r>
                      <a:r>
                        <a:rPr lang="en-US" sz="2100" b="0" i="0" u="none" strike="noStrike" cap="none" dirty="0">
                          <a:solidFill>
                            <a:schemeClr val="dk1"/>
                          </a:solidFill>
                          <a:effectLst/>
                          <a:latin typeface="Gill Sans MT" panose="020B0502020104020203" pitchFamily="34" charset="0"/>
                          <a:ea typeface="+mn-ea"/>
                          <a:cs typeface="+mn-cs"/>
                          <a:sym typeface="Arial"/>
                        </a:rPr>
                        <a:t>rders on vendors, receipts, and data of orders</a:t>
                      </a: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6456683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296565" y="113396"/>
            <a:ext cx="10363200" cy="580800"/>
          </a:xfrm>
        </p:spPr>
        <p:txBody>
          <a:bodyPr>
            <a:noAutofit/>
          </a:bodyPr>
          <a:lstStyle/>
          <a:p>
            <a:r>
              <a:rPr lang="en-US" sz="3200" b="1" dirty="0">
                <a:solidFill>
                  <a:srgbClr val="C00000"/>
                </a:solidFill>
                <a:latin typeface="Gill Sans MT" panose="020B0502020104020203" pitchFamily="34" charset="0"/>
              </a:rPr>
              <a:t>KPIs, by Data Collection Tables (b)</a:t>
            </a:r>
          </a:p>
        </p:txBody>
      </p:sp>
      <p:sp>
        <p:nvSpPr>
          <p:cNvPr id="5" name="Content Placeholder 4">
            <a:extLst>
              <a:ext uri="{FF2B5EF4-FFF2-40B4-BE49-F238E27FC236}">
                <a16:creationId xmlns:a16="http://schemas.microsoft.com/office/drawing/2014/main" id="{C6A92CA3-2454-4694-BFE3-3D39C5E84DCE}"/>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nvGraphicFramePr>
        <p:xfrm>
          <a:off x="214866" y="1104082"/>
          <a:ext cx="11773934" cy="5544983"/>
        </p:xfrm>
        <a:graphic>
          <a:graphicData uri="http://schemas.openxmlformats.org/drawingml/2006/table">
            <a:tbl>
              <a:tblPr firstRow="1" bandRow="1">
                <a:tableStyleId>{5C22544A-7EE6-4342-B048-85BDC9FD1C3A}</a:tableStyleId>
              </a:tblPr>
              <a:tblGrid>
                <a:gridCol w="5813622">
                  <a:extLst>
                    <a:ext uri="{9D8B030D-6E8A-4147-A177-3AD203B41FA5}">
                      <a16:colId xmlns:a16="http://schemas.microsoft.com/office/drawing/2014/main" val="20000"/>
                    </a:ext>
                  </a:extLst>
                </a:gridCol>
                <a:gridCol w="5960312">
                  <a:extLst>
                    <a:ext uri="{9D8B030D-6E8A-4147-A177-3AD203B41FA5}">
                      <a16:colId xmlns:a16="http://schemas.microsoft.com/office/drawing/2014/main" val="20001"/>
                    </a:ext>
                  </a:extLst>
                </a:gridCol>
              </a:tblGrid>
              <a:tr h="599873">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t>What</a:t>
                      </a:r>
                    </a:p>
                  </a:txBody>
                  <a:tcPr marL="120949" marR="120949" marT="60475" marB="60475"/>
                </a:tc>
                <a:extLst>
                  <a:ext uri="{0D108BD9-81ED-4DB2-BD59-A6C34878D82A}">
                    <a16:rowId xmlns:a16="http://schemas.microsoft.com/office/drawing/2014/main" val="10000"/>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Pharmaceutical products procured listed on the National Essential Medicines List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Products procured,</a:t>
                      </a:r>
                      <a:r>
                        <a:rPr lang="en-US" sz="2100" b="0" i="0" u="none" strike="noStrike" cap="none" baseline="0" dirty="0">
                          <a:solidFill>
                            <a:schemeClr val="dk1"/>
                          </a:solidFill>
                          <a:effectLst/>
                          <a:latin typeface="Gill Sans MT" panose="020B0502020104020203" pitchFamily="34" charset="0"/>
                          <a:ea typeface="+mn-ea"/>
                          <a:cs typeface="+mn-cs"/>
                          <a:sym typeface="Arial"/>
                        </a:rPr>
                        <a:t> NEML</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1"/>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Customs clearance time (optional)</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Dates (received at customs, released</a:t>
                      </a:r>
                      <a:r>
                        <a:rPr lang="en-US" sz="2100" b="0" i="0" u="none" strike="noStrike" cap="none" baseline="0" dirty="0">
                          <a:solidFill>
                            <a:schemeClr val="dk1"/>
                          </a:solidFill>
                          <a:effectLst/>
                          <a:latin typeface="Gill Sans MT" panose="020B0502020104020203" pitchFamily="34" charset="0"/>
                          <a:ea typeface="+mn-ea"/>
                          <a:cs typeface="+mn-cs"/>
                          <a:sym typeface="Arial"/>
                        </a:rPr>
                        <a:t> to agent) for international orders</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2"/>
                  </a:ext>
                </a:extLst>
              </a:tr>
              <a:tr h="56142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Stock turn per annum (optional)</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Value of products</a:t>
                      </a:r>
                      <a:r>
                        <a:rPr lang="en-US" sz="2100" b="0" i="0" u="none" strike="noStrike" cap="none" baseline="0" dirty="0">
                          <a:solidFill>
                            <a:schemeClr val="dk1"/>
                          </a:solidFill>
                          <a:effectLst/>
                          <a:latin typeface="Gill Sans MT" panose="020B0502020104020203" pitchFamily="34" charset="0"/>
                          <a:ea typeface="+mn-ea"/>
                          <a:cs typeface="+mn-cs"/>
                          <a:sym typeface="Arial"/>
                        </a:rPr>
                        <a:t> issued, value of inventory</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3"/>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Staff turnover rate and Percentage of key positions vacant	</a:t>
                      </a: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dirty="0">
                          <a:latin typeface="Gill Sans MT" panose="020B0502020104020203" pitchFamily="34" charset="0"/>
                        </a:rPr>
                        <a:t>Number of positions,</a:t>
                      </a:r>
                      <a:r>
                        <a:rPr lang="en-US" sz="2100" baseline="0" dirty="0">
                          <a:latin typeface="Gill Sans MT" panose="020B0502020104020203" pitchFamily="34" charset="0"/>
                        </a:rPr>
                        <a:t> number filled, turnover</a:t>
                      </a:r>
                      <a:endParaRPr lang="en-US" sz="21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4"/>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Facility reporting rates on-time and complete</a:t>
                      </a:r>
                    </a:p>
                  </a:txBody>
                  <a:tcPr marL="120949" marR="120949" marT="60475" marB="60475"/>
                </a:tc>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Number of reports expected, submitted, and completed, by type of facility.</a:t>
                      </a:r>
                    </a:p>
                  </a:txBody>
                  <a:tcPr marL="120949" marR="120949" marT="60475" marB="60475"/>
                </a:tc>
                <a:extLst>
                  <a:ext uri="{0D108BD9-81ED-4DB2-BD59-A6C34878D82A}">
                    <a16:rowId xmlns:a16="http://schemas.microsoft.com/office/drawing/2014/main" val="10005"/>
                  </a:ext>
                </a:extLst>
              </a:tr>
              <a:tr h="876738">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100" b="0" i="0" u="none" strike="noStrike" cap="none" dirty="0">
                          <a:solidFill>
                            <a:schemeClr val="dk1"/>
                          </a:solidFill>
                          <a:effectLst/>
                          <a:latin typeface="Gill Sans MT" panose="020B0502020104020203" pitchFamily="34" charset="0"/>
                          <a:ea typeface="+mn-ea"/>
                          <a:cs typeface="+mn-cs"/>
                          <a:sym typeface="Arial"/>
                        </a:rPr>
                        <a:t>Percentage of product batches tested and meeting quality standards (optional)</a:t>
                      </a:r>
                      <a:endParaRPr lang="en-US" sz="3200" b="1" i="0" u="none" strike="noStrike" cap="none" dirty="0">
                        <a:solidFill>
                          <a:srgbClr val="000000"/>
                        </a:solidFill>
                        <a:effectLst/>
                        <a:latin typeface="Gill Sans MT" panose="020B0502020104020203" pitchFamily="34" charset="0"/>
                        <a:ea typeface="Calibri"/>
                        <a:cs typeface="Calibri"/>
                        <a:sym typeface="Arial"/>
                      </a:endParaRP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Number</a:t>
                      </a:r>
                      <a:r>
                        <a:rPr lang="en-US" sz="2100" b="0" i="0" u="none" strike="noStrike" cap="none" baseline="0" dirty="0">
                          <a:solidFill>
                            <a:schemeClr val="dk1"/>
                          </a:solidFill>
                          <a:effectLst/>
                          <a:latin typeface="Gill Sans MT" panose="020B0502020104020203" pitchFamily="34" charset="0"/>
                          <a:ea typeface="+mn-ea"/>
                          <a:cs typeface="+mn-cs"/>
                          <a:sym typeface="Arial"/>
                        </a:rPr>
                        <a:t> of b</a:t>
                      </a:r>
                      <a:r>
                        <a:rPr lang="en-US" sz="2100" b="0" i="0" u="none" strike="noStrike" cap="none" dirty="0">
                          <a:solidFill>
                            <a:schemeClr val="dk1"/>
                          </a:solidFill>
                          <a:effectLst/>
                          <a:latin typeface="Gill Sans MT" panose="020B0502020104020203" pitchFamily="34" charset="0"/>
                          <a:ea typeface="+mn-ea"/>
                          <a:cs typeface="+mn-cs"/>
                          <a:sym typeface="Arial"/>
                        </a:rPr>
                        <a:t>atches</a:t>
                      </a:r>
                      <a:r>
                        <a:rPr lang="en-US" sz="2100" b="0" i="0" u="none" strike="noStrike" cap="none" baseline="0" dirty="0">
                          <a:solidFill>
                            <a:schemeClr val="dk1"/>
                          </a:solidFill>
                          <a:effectLst/>
                          <a:latin typeface="Gill Sans MT" panose="020B0502020104020203" pitchFamily="34" charset="0"/>
                          <a:ea typeface="+mn-ea"/>
                          <a:cs typeface="+mn-cs"/>
                          <a:sym typeface="Arial"/>
                        </a:rPr>
                        <a:t> received, tested, and passing tests.</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075345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title"/>
          </p:nvPr>
        </p:nvSpPr>
        <p:spPr>
          <a:xfrm>
            <a:off x="914805" y="193638"/>
            <a:ext cx="10363200" cy="580800"/>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KPI Data Collection Structure</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id="{F62CB67A-423F-4F0A-BA8E-1E5623F3CB6F}"/>
              </a:ext>
            </a:extLst>
          </p:cNvPr>
          <p:cNvSpPr>
            <a:spLocks noGrp="1"/>
          </p:cNvSpPr>
          <p:nvPr>
            <p:ph idx="1"/>
          </p:nvPr>
        </p:nvSpPr>
        <p:spPr>
          <a:xfrm>
            <a:off x="914400" y="1437739"/>
            <a:ext cx="10363200" cy="5012077"/>
          </a:xfrm>
        </p:spPr>
        <p:txBody>
          <a:bodyPr>
            <a:normAutofit fontScale="70000" lnSpcReduction="20000"/>
          </a:bodyPr>
          <a:lstStyle/>
          <a:p>
            <a:pPr marL="741334" lvl="1" indent="-284152" algn="l" defTabSz="912778">
              <a:lnSpc>
                <a:spcPct val="80000"/>
              </a:lnSpc>
              <a:spcBef>
                <a:spcPct val="20000"/>
              </a:spcBef>
              <a:spcAft>
                <a:spcPct val="0"/>
              </a:spcAft>
              <a:buFontTx/>
              <a:buChar char="–"/>
            </a:pPr>
            <a:r>
              <a:rPr lang="en-US" altLang="en-US" sz="5100" b="1" dirty="0">
                <a:solidFill>
                  <a:srgbClr val="C00000"/>
                </a:solidFill>
                <a:latin typeface="Gill Sans MT" panose="020B0502020104020203" pitchFamily="34" charset="0"/>
                <a:cs typeface="Gill Sans MT" panose="020B0502020104020203" pitchFamily="34" charset="0"/>
              </a:rPr>
              <a:t>Learning Objective</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To understand what data is collected, and how it feeds into KPIs calculations and analysis</a:t>
            </a:r>
          </a:p>
          <a:p>
            <a:pPr marL="800082" lvl="1" indent="-342900" algn="l" defTabSz="912778">
              <a:lnSpc>
                <a:spcPct val="120000"/>
              </a:lnSpc>
              <a:spcBef>
                <a:spcPct val="20000"/>
              </a:spcBef>
              <a:spcAft>
                <a:spcPct val="0"/>
              </a:spcAft>
              <a:buFont typeface="Wingdings" panose="05000000000000000000" pitchFamily="2" charset="2"/>
              <a:buChar char="ü"/>
            </a:pPr>
            <a:endParaRPr lang="en-US" sz="5100" dirty="0">
              <a:latin typeface="Gill Sans MT" panose="020B0502020104020203" pitchFamily="34" charset="0"/>
            </a:endParaRPr>
          </a:p>
          <a:p>
            <a:pPr marL="741334" lvl="1" indent="-284152" algn="l" defTabSz="912778">
              <a:lnSpc>
                <a:spcPct val="80000"/>
              </a:lnSpc>
              <a:spcBef>
                <a:spcPct val="20000"/>
              </a:spcBef>
              <a:spcAft>
                <a:spcPct val="0"/>
              </a:spcAft>
              <a:buFontTx/>
              <a:buChar char="–"/>
            </a:pPr>
            <a:r>
              <a:rPr lang="en-US" altLang="en-US" sz="5100" b="1" dirty="0">
                <a:solidFill>
                  <a:srgbClr val="C00000"/>
                </a:solidFill>
                <a:latin typeface="Gill Sans MT" panose="020B0502020104020203" pitchFamily="34" charset="0"/>
                <a:cs typeface="Gill Sans MT" panose="020B0502020104020203" pitchFamily="34" charset="0"/>
              </a:rPr>
              <a:t>Outline</a:t>
            </a:r>
          </a:p>
          <a:p>
            <a:pPr marL="800082" lvl="1" indent="-342900" algn="l" defTabSz="912778">
              <a:lnSpc>
                <a:spcPct val="120000"/>
              </a:lnSpc>
              <a:spcBef>
                <a:spcPct val="20000"/>
              </a:spcBef>
              <a:spcAft>
                <a:spcPct val="0"/>
              </a:spcAft>
              <a:buFont typeface="Wingdings" panose="05000000000000000000" pitchFamily="2" charset="2"/>
              <a:buChar char="ü"/>
            </a:pPr>
            <a:r>
              <a:rPr lang="en-US" sz="5100" dirty="0">
                <a:latin typeface="Gill Sans MT" panose="020B0502020104020203" pitchFamily="34" charset="0"/>
              </a:rPr>
              <a:t>Data collection</a:t>
            </a:r>
          </a:p>
          <a:p>
            <a:pPr marL="1142982" lvl="1" indent="-685800" algn="l" defTabSz="912778">
              <a:lnSpc>
                <a:spcPct val="120000"/>
              </a:lnSpc>
              <a:spcBef>
                <a:spcPct val="20000"/>
              </a:spcBef>
              <a:spcAft>
                <a:spcPct val="0"/>
              </a:spcAft>
              <a:buFont typeface="Arial" panose="020B0604020202020204" pitchFamily="34" charset="0"/>
              <a:buChar char="•"/>
            </a:pPr>
            <a:r>
              <a:rPr lang="en-US" sz="5100" dirty="0">
                <a:latin typeface="Gill Sans MT" panose="020B0502020104020203" pitchFamily="34" charset="0"/>
              </a:rPr>
              <a:t>Non-central</a:t>
            </a:r>
          </a:p>
          <a:p>
            <a:pPr marL="1142982" lvl="1" indent="-685800" algn="l" defTabSz="912778">
              <a:lnSpc>
                <a:spcPct val="120000"/>
              </a:lnSpc>
              <a:spcBef>
                <a:spcPct val="20000"/>
              </a:spcBef>
              <a:spcAft>
                <a:spcPct val="0"/>
              </a:spcAft>
              <a:buFont typeface="Arial" panose="020B0604020202020204" pitchFamily="34" charset="0"/>
              <a:buChar char="•"/>
            </a:pPr>
            <a:r>
              <a:rPr lang="en-US" sz="5100" dirty="0">
                <a:latin typeface="Gill Sans MT" panose="020B0502020104020203" pitchFamily="34" charset="0"/>
              </a:rPr>
              <a:t>Central</a:t>
            </a:r>
          </a:p>
          <a:p>
            <a:pPr marL="457182" lvl="1" indent="0" algn="l" defTabSz="912778">
              <a:lnSpc>
                <a:spcPct val="80000"/>
              </a:lnSpc>
              <a:spcBef>
                <a:spcPct val="20000"/>
              </a:spcBef>
              <a:spcAft>
                <a:spcPct val="0"/>
              </a:spcAft>
              <a:buNone/>
            </a:pP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373102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914805" y="219521"/>
            <a:ext cx="10363200" cy="580800"/>
          </a:xfrm>
        </p:spPr>
        <p:txBody>
          <a:bodyPr/>
          <a:lstStyle/>
          <a:p>
            <a:r>
              <a:rPr lang="en-US" b="1" dirty="0"/>
              <a:t>Two KPI data collection forms</a:t>
            </a:r>
          </a:p>
        </p:txBody>
      </p:sp>
      <p:sp>
        <p:nvSpPr>
          <p:cNvPr id="6" name="Content Placeholder 5"/>
          <p:cNvSpPr>
            <a:spLocks noGrp="1"/>
          </p:cNvSpPr>
          <p:nvPr>
            <p:ph idx="1"/>
          </p:nvPr>
        </p:nvSpPr>
        <p:spPr>
          <a:xfrm>
            <a:off x="914805" y="1113382"/>
            <a:ext cx="10363200" cy="5185817"/>
          </a:xfrm>
        </p:spPr>
        <p:txBody>
          <a:bodyPr>
            <a:noAutofit/>
          </a:bodyPr>
          <a:lstStyle/>
          <a:p>
            <a:pPr>
              <a:buFont typeface="Wingdings" panose="05000000000000000000" pitchFamily="2" charset="2"/>
              <a:buChar char="ü"/>
            </a:pPr>
            <a:r>
              <a:rPr lang="en-US" sz="2800" dirty="0">
                <a:solidFill>
                  <a:schemeClr val="tx1"/>
                </a:solidFill>
              </a:rPr>
              <a:t>Central and non-Central</a:t>
            </a:r>
          </a:p>
          <a:p>
            <a:pPr lvl="1"/>
            <a:r>
              <a:rPr lang="en-US" sz="2800" dirty="0">
                <a:solidFill>
                  <a:schemeClr val="tx1"/>
                </a:solidFill>
              </a:rPr>
              <a:t>Central: KPIs only collected at a national level</a:t>
            </a:r>
          </a:p>
          <a:p>
            <a:pPr lvl="1"/>
            <a:r>
              <a:rPr lang="en-US" sz="2800" dirty="0">
                <a:solidFill>
                  <a:schemeClr val="tx1"/>
                </a:solidFill>
              </a:rPr>
              <a:t>Non-Central: Same data collected from multiple places (although some of those places may be ‘central’)</a:t>
            </a:r>
          </a:p>
          <a:p>
            <a:pPr>
              <a:buFont typeface="Wingdings" panose="05000000000000000000" pitchFamily="2" charset="2"/>
              <a:buChar char="ü"/>
            </a:pPr>
            <a:r>
              <a:rPr lang="en-US" sz="2800" dirty="0">
                <a:solidFill>
                  <a:schemeClr val="tx1"/>
                </a:solidFill>
              </a:rPr>
              <a:t>Each form has a series of ‘tables’ to be filled in</a:t>
            </a:r>
          </a:p>
          <a:p>
            <a:pPr lvl="1"/>
            <a:r>
              <a:rPr lang="en-US" sz="2800" dirty="0">
                <a:solidFill>
                  <a:schemeClr val="tx1"/>
                </a:solidFill>
              </a:rPr>
              <a:t>Paper tools shows the tables (not as obvious in SurveyCTO)</a:t>
            </a:r>
          </a:p>
          <a:p>
            <a:pPr lvl="1"/>
            <a:r>
              <a:rPr lang="en-US" sz="2800" dirty="0">
                <a:solidFill>
                  <a:schemeClr val="tx1"/>
                </a:solidFill>
              </a:rPr>
              <a:t>Not always a one-to-one relationship between the tables and KPIs</a:t>
            </a:r>
          </a:p>
          <a:p>
            <a:pPr lvl="2"/>
            <a:r>
              <a:rPr lang="en-US" sz="2800" dirty="0">
                <a:solidFill>
                  <a:schemeClr val="tx1"/>
                </a:solidFill>
              </a:rPr>
              <a:t>Some tables used to collect data for multiple KPIs</a:t>
            </a:r>
          </a:p>
        </p:txBody>
      </p:sp>
    </p:spTree>
    <p:extLst>
      <p:ext uri="{BB962C8B-B14F-4D97-AF65-F5344CB8AC3E}">
        <p14:creationId xmlns:p14="http://schemas.microsoft.com/office/powerpoint/2010/main" val="2662347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9" name="Content Placeholder 5">
            <a:extLst>
              <a:ext uri="{FF2B5EF4-FFF2-40B4-BE49-F238E27FC236}">
                <a16:creationId xmlns:a16="http://schemas.microsoft.com/office/drawing/2014/main" id="{6E6DA150-641B-4357-A491-8DFAD6A4F9B9}"/>
              </a:ext>
            </a:extLst>
          </p:cNvPr>
          <p:cNvSpPr>
            <a:spLocks noGrp="1"/>
          </p:cNvSpPr>
          <p:nvPr>
            <p:ph idx="1"/>
          </p:nvPr>
        </p:nvSpPr>
        <p:spPr>
          <a:xfrm>
            <a:off x="190500" y="1725847"/>
            <a:ext cx="11302595" cy="3491046"/>
          </a:xfrm>
        </p:spPr>
        <p:txBody>
          <a:bodyPr>
            <a:noAutofit/>
          </a:bodyPr>
          <a:lstStyle/>
          <a:p>
            <a:pPr lvl="1"/>
            <a:r>
              <a:rPr lang="en-US" sz="3200" dirty="0">
                <a:solidFill>
                  <a:schemeClr val="tx1"/>
                </a:solidFill>
              </a:rPr>
              <a:t>Central Form:  “8-KPI Data Collection Form for Data Collected at Central Levels Only-2018” </a:t>
            </a:r>
            <a:br>
              <a:rPr lang="en-US" sz="3200" dirty="0">
                <a:solidFill>
                  <a:schemeClr val="tx1"/>
                </a:solidFill>
              </a:rPr>
            </a:br>
            <a:endParaRPr lang="en-US" sz="3200" dirty="0">
              <a:solidFill>
                <a:schemeClr val="tx1"/>
              </a:solidFill>
            </a:endParaRPr>
          </a:p>
          <a:p>
            <a:pPr lvl="1"/>
            <a:r>
              <a:rPr lang="en-US" sz="3200" dirty="0">
                <a:solidFill>
                  <a:schemeClr val="tx1"/>
                </a:solidFill>
              </a:rPr>
              <a:t>Non-Central Form: “11-KPI Data Collection Form for Data Collected at SDPs, Referral Hospitals, and Warehouses-2018”</a:t>
            </a:r>
          </a:p>
        </p:txBody>
      </p:sp>
      <p:sp>
        <p:nvSpPr>
          <p:cNvPr id="12" name="Title 4">
            <a:extLst>
              <a:ext uri="{FF2B5EF4-FFF2-40B4-BE49-F238E27FC236}">
                <a16:creationId xmlns:a16="http://schemas.microsoft.com/office/drawing/2014/main" id="{CDE547B7-27E7-4CD4-B9A2-8B0C042CF5ED}"/>
              </a:ext>
            </a:extLst>
          </p:cNvPr>
          <p:cNvSpPr txBox="1">
            <a:spLocks/>
          </p:cNvSpPr>
          <p:nvPr/>
        </p:nvSpPr>
        <p:spPr>
          <a:xfrm>
            <a:off x="203200" y="219522"/>
            <a:ext cx="12192000" cy="581934"/>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r>
              <a:rPr lang="en-US" b="1" dirty="0"/>
              <a:t>Follow along with your soft copies of the data collection forms</a:t>
            </a:r>
          </a:p>
        </p:txBody>
      </p:sp>
    </p:spTree>
    <p:extLst>
      <p:ext uri="{BB962C8B-B14F-4D97-AF65-F5344CB8AC3E}">
        <p14:creationId xmlns:p14="http://schemas.microsoft.com/office/powerpoint/2010/main" val="16197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03200" y="188459"/>
            <a:ext cx="10363200" cy="580800"/>
          </a:xfrm>
        </p:spPr>
        <p:txBody>
          <a:bodyPr>
            <a:noAutofit/>
          </a:bodyPr>
          <a:lstStyle/>
          <a:p>
            <a:r>
              <a:rPr lang="en-US" sz="3200" b="1" dirty="0">
                <a:solidFill>
                  <a:srgbClr val="C00000"/>
                </a:solidFill>
                <a:latin typeface="Gill Sans MT" panose="020B0502020104020203" pitchFamily="34" charset="0"/>
              </a:rPr>
              <a:t>Non-Central tool</a:t>
            </a:r>
          </a:p>
        </p:txBody>
      </p:sp>
      <p:sp>
        <p:nvSpPr>
          <p:cNvPr id="4" name="Text Placeholder 3"/>
          <p:cNvSpPr>
            <a:spLocks noGrp="1"/>
          </p:cNvSpPr>
          <p:nvPr>
            <p:ph idx="1"/>
          </p:nvPr>
        </p:nvSpPr>
        <p:spPr>
          <a:xfrm>
            <a:off x="203200" y="878151"/>
            <a:ext cx="6803992" cy="5695904"/>
          </a:xfrm>
        </p:spPr>
        <p:txBody>
          <a:bodyPr>
            <a:noAutofit/>
          </a:bodyPr>
          <a:lstStyle/>
          <a:p>
            <a:pPr>
              <a:buFont typeface="Wingdings" panose="05000000000000000000" pitchFamily="2" charset="2"/>
              <a:buChar char="ü"/>
            </a:pPr>
            <a:r>
              <a:rPr lang="en-US" sz="3200" dirty="0">
                <a:solidFill>
                  <a:schemeClr val="tx1"/>
                </a:solidFill>
                <a:latin typeface="Gill Sans MT" panose="020B0502020104020203" pitchFamily="34" charset="0"/>
              </a:rPr>
              <a:t>For warehouses, referral hospitals, and SDPs</a:t>
            </a:r>
          </a:p>
          <a:p>
            <a:pPr>
              <a:buFont typeface="Wingdings" panose="05000000000000000000" pitchFamily="2" charset="2"/>
              <a:buChar char="ü"/>
            </a:pPr>
            <a:endParaRPr lang="en-US" sz="3200" dirty="0">
              <a:solidFill>
                <a:schemeClr val="tx1"/>
              </a:solidFill>
              <a:latin typeface="Gill Sans MT" panose="020B0502020104020203" pitchFamily="34" charset="0"/>
            </a:endParaRPr>
          </a:p>
          <a:p>
            <a:pPr>
              <a:buFont typeface="Wingdings" panose="05000000000000000000" pitchFamily="2" charset="2"/>
              <a:buChar char="ü"/>
            </a:pPr>
            <a:r>
              <a:rPr lang="en-US" sz="3200" dirty="0">
                <a:solidFill>
                  <a:schemeClr val="tx1"/>
                </a:solidFill>
                <a:latin typeface="Gill Sans MT" panose="020B0502020104020203" pitchFamily="34" charset="0"/>
              </a:rPr>
              <a:t>But some of the ‘central’ tool would potentially apply to central warehouse (but not other warehouses).</a:t>
            </a:r>
          </a:p>
          <a:p>
            <a:pPr>
              <a:buFont typeface="Wingdings" panose="05000000000000000000" pitchFamily="2" charset="2"/>
              <a:buChar char="ü"/>
            </a:pPr>
            <a:endParaRPr lang="en-US" sz="3200" dirty="0">
              <a:solidFill>
                <a:schemeClr val="tx1"/>
              </a:solidFill>
              <a:latin typeface="Gill Sans MT" panose="020B0502020104020203" pitchFamily="34" charset="0"/>
            </a:endParaRPr>
          </a:p>
          <a:p>
            <a:pPr>
              <a:buFont typeface="Wingdings" panose="05000000000000000000" pitchFamily="2" charset="2"/>
              <a:buChar char="ü"/>
            </a:pPr>
            <a:r>
              <a:rPr lang="en-US" sz="3200" dirty="0">
                <a:solidFill>
                  <a:schemeClr val="tx1"/>
                </a:solidFill>
                <a:latin typeface="Gill Sans MT" panose="020B0502020104020203" pitchFamily="34" charset="0"/>
              </a:rPr>
              <a:t>Detailed definitions / instructions provided within the tool.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6" name="Picture 5" descr="A screenshot of a social media post&#10;&#10;Description automatically generated">
            <a:extLst>
              <a:ext uri="{FF2B5EF4-FFF2-40B4-BE49-F238E27FC236}">
                <a16:creationId xmlns:a16="http://schemas.microsoft.com/office/drawing/2014/main" id="{12A98459-898E-4765-B0E2-4146B2A83E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353" y="-7192"/>
            <a:ext cx="5041098" cy="6402562"/>
          </a:xfrm>
          <a:prstGeom prst="rect">
            <a:avLst/>
          </a:prstGeom>
        </p:spPr>
      </p:pic>
    </p:spTree>
    <p:extLst>
      <p:ext uri="{BB962C8B-B14F-4D97-AF65-F5344CB8AC3E}">
        <p14:creationId xmlns:p14="http://schemas.microsoft.com/office/powerpoint/2010/main" val="14562427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346840" y="328421"/>
            <a:ext cx="12718510" cy="580800"/>
          </a:xfrm>
        </p:spPr>
        <p:txBody>
          <a:bodyPr>
            <a:noAutofit/>
          </a:bodyPr>
          <a:lstStyle/>
          <a:p>
            <a:pPr algn="ctr"/>
            <a:r>
              <a:rPr lang="en-US" sz="2800" b="1" dirty="0">
                <a:solidFill>
                  <a:srgbClr val="C00000"/>
                </a:solidFill>
                <a:latin typeface="Gill Sans MT" panose="020B0502020104020203" pitchFamily="34" charset="0"/>
              </a:rPr>
              <a:t>Data Collection Tables in the ‘non-central’ </a:t>
            </a:r>
            <a:br>
              <a:rPr lang="en-US" sz="2800" b="1" dirty="0">
                <a:solidFill>
                  <a:srgbClr val="C00000"/>
                </a:solidFill>
                <a:latin typeface="Gill Sans MT" panose="020B0502020104020203" pitchFamily="34" charset="0"/>
              </a:rPr>
            </a:br>
            <a:r>
              <a:rPr lang="en-US" sz="2800" b="1" dirty="0">
                <a:solidFill>
                  <a:srgbClr val="C00000"/>
                </a:solidFill>
                <a:latin typeface="Gill Sans MT" panose="020B0502020104020203" pitchFamily="34" charset="0"/>
              </a:rPr>
              <a:t>data collection (extraction) tool</a:t>
            </a:r>
          </a:p>
        </p:txBody>
      </p:sp>
      <p:sp>
        <p:nvSpPr>
          <p:cNvPr id="8" name="Content Placeholder 7">
            <a:extLst>
              <a:ext uri="{FF2B5EF4-FFF2-40B4-BE49-F238E27FC236}">
                <a16:creationId xmlns:a16="http://schemas.microsoft.com/office/drawing/2014/main" id="{3A852595-BAD8-4C59-BE0B-DCD25756BC41}"/>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3429775800"/>
              </p:ext>
            </p:extLst>
          </p:nvPr>
        </p:nvGraphicFramePr>
        <p:xfrm>
          <a:off x="81598" y="962654"/>
          <a:ext cx="11977133" cy="5433728"/>
        </p:xfrm>
        <a:graphic>
          <a:graphicData uri="http://schemas.openxmlformats.org/drawingml/2006/table">
            <a:tbl>
              <a:tblPr firstRow="1" bandRow="1">
                <a:tableStyleId>{5C22544A-7EE6-4342-B048-85BDC9FD1C3A}</a:tableStyleId>
              </a:tblPr>
              <a:tblGrid>
                <a:gridCol w="8922267">
                  <a:extLst>
                    <a:ext uri="{9D8B030D-6E8A-4147-A177-3AD203B41FA5}">
                      <a16:colId xmlns:a16="http://schemas.microsoft.com/office/drawing/2014/main" val="20000"/>
                    </a:ext>
                  </a:extLst>
                </a:gridCol>
                <a:gridCol w="3054866">
                  <a:extLst>
                    <a:ext uri="{9D8B030D-6E8A-4147-A177-3AD203B41FA5}">
                      <a16:colId xmlns:a16="http://schemas.microsoft.com/office/drawing/2014/main" val="20001"/>
                    </a:ext>
                  </a:extLst>
                </a:gridCol>
              </a:tblGrid>
              <a:tr h="524114">
                <a:tc>
                  <a:txBody>
                    <a:bodyPr/>
                    <a:lstStyle/>
                    <a:p>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Where implemented</a:t>
                      </a:r>
                    </a:p>
                  </a:txBody>
                  <a:tcPr marL="120949" marR="120949" marT="60475" marB="60475"/>
                </a:tc>
                <a:extLst>
                  <a:ext uri="{0D108BD9-81ED-4DB2-BD59-A6C34878D82A}">
                    <a16:rowId xmlns:a16="http://schemas.microsoft.com/office/drawing/2014/main" val="10000"/>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 KPI Table 1</a:t>
                      </a:r>
                    </a:p>
                  </a:txBody>
                  <a:tcPr marL="120949" marR="120949" marT="60475" marB="60475"/>
                </a:tc>
                <a:tc>
                  <a:txBody>
                    <a:bodyPr/>
                    <a:lstStyle/>
                    <a:p>
                      <a:r>
                        <a:rPr lang="en-US" sz="2000" dirty="0">
                          <a:latin typeface="Gill Sans MT" panose="020B0502020104020203" pitchFamily="34" charset="0"/>
                        </a:rPr>
                        <a:t>All</a:t>
                      </a:r>
                    </a:p>
                  </a:txBody>
                  <a:tcPr marL="120949" marR="120949" marT="60475" marB="60475"/>
                </a:tc>
                <a:extLst>
                  <a:ext uri="{0D108BD9-81ED-4DB2-BD59-A6C34878D82A}">
                    <a16:rowId xmlns:a16="http://schemas.microsoft.com/office/drawing/2014/main" val="10001"/>
                  </a:ext>
                </a:extLst>
              </a:tr>
              <a:tr h="698841">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r>
                        <a:rPr lang="en-US" sz="2600" u="none" dirty="0">
                          <a:solidFill>
                            <a:srgbClr val="000000"/>
                          </a:solidFill>
                          <a:effectLst/>
                          <a:latin typeface="Gill Sans MT" panose="020B0502020104020203" pitchFamily="34" charset="0"/>
                          <a:ea typeface="Cambria"/>
                          <a:cs typeface="Cambria"/>
                        </a:rPr>
                        <a:t> order data- </a:t>
                      </a:r>
                      <a:r>
                        <a:rPr lang="en-US" sz="2600" b="1" u="none" dirty="0">
                          <a:solidFill>
                            <a:srgbClr val="000000"/>
                          </a:solidFill>
                          <a:effectLst/>
                          <a:latin typeface="Gill Sans MT" panose="020B0502020104020203" pitchFamily="34" charset="0"/>
                          <a:ea typeface="Calibri"/>
                          <a:cs typeface="Calibri"/>
                        </a:rPr>
                        <a:t>KPI Table 2</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000" dirty="0">
                          <a:latin typeface="Gill Sans MT" panose="020B0502020104020203" pitchFamily="34" charset="0"/>
                        </a:rPr>
                        <a:t>Intermediate </a:t>
                      </a:r>
                      <a:r>
                        <a:rPr lang="en-US" sz="2000" baseline="0" dirty="0">
                          <a:latin typeface="Gill Sans MT" panose="020B0502020104020203" pitchFamily="34" charset="0"/>
                        </a:rPr>
                        <a:t>warehouses, referral hospitals, SDPs</a:t>
                      </a:r>
                      <a:endParaRPr lang="en-US" sz="20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2"/>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r>
                        <a:rPr lang="en-US" sz="2600" u="none" dirty="0">
                          <a:solidFill>
                            <a:srgbClr val="000000"/>
                          </a:solidFill>
                          <a:effectLst/>
                          <a:latin typeface="Gill Sans MT" panose="020B0502020104020203" pitchFamily="34" charset="0"/>
                          <a:ea typeface="Cambria"/>
                          <a:cs typeface="Cambria"/>
                        </a:rPr>
                        <a:t> delivery- </a:t>
                      </a:r>
                      <a:r>
                        <a:rPr lang="en-US" sz="2600" b="1" u="none" dirty="0">
                          <a:solidFill>
                            <a:srgbClr val="000000"/>
                          </a:solidFill>
                          <a:effectLst/>
                          <a:latin typeface="Gill Sans MT" panose="020B0502020104020203" pitchFamily="34" charset="0"/>
                          <a:ea typeface="Cambria"/>
                          <a:cs typeface="Cambria"/>
                        </a:rPr>
                        <a:t>KPI Table 3</a:t>
                      </a:r>
                      <a:endParaRPr lang="en-US" sz="2600" b="1"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000" dirty="0">
                          <a:latin typeface="Gill Sans MT" panose="020B0502020104020203" pitchFamily="34" charset="0"/>
                        </a:rPr>
                        <a:t>Warehouses</a:t>
                      </a:r>
                    </a:p>
                  </a:txBody>
                  <a:tcPr marL="120949" marR="120949" marT="60475" marB="60475"/>
                </a:tc>
                <a:extLst>
                  <a:ext uri="{0D108BD9-81ED-4DB2-BD59-A6C34878D82A}">
                    <a16:rowId xmlns:a16="http://schemas.microsoft.com/office/drawing/2014/main" val="10003"/>
                  </a:ext>
                </a:extLst>
              </a:tr>
              <a:tr h="1048228">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r>
                        <a:rPr lang="en-US" sz="2600" u="none" dirty="0">
                          <a:solidFill>
                            <a:srgbClr val="000000"/>
                          </a:solidFill>
                          <a:effectLst/>
                          <a:latin typeface="Gill Sans MT" panose="020B0502020104020203" pitchFamily="34" charset="0"/>
                          <a:ea typeface="Cambria"/>
                          <a:cs typeface="Cambria"/>
                        </a:rPr>
                        <a:t> of warehouse and distribution operations (optional)-  </a:t>
                      </a:r>
                      <a:r>
                        <a:rPr lang="en-US" sz="2600" b="1" u="none" dirty="0">
                          <a:solidFill>
                            <a:srgbClr val="000000"/>
                          </a:solidFill>
                          <a:effectLst/>
                          <a:latin typeface="Gill Sans MT" panose="020B0502020104020203" pitchFamily="34" charset="0"/>
                          <a:ea typeface="Cambria"/>
                          <a:cs typeface="Cambria"/>
                        </a:rPr>
                        <a:t>KPI Table 4</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000" dirty="0">
                          <a:latin typeface="Gill Sans MT" panose="020B0502020104020203" pitchFamily="34" charset="0"/>
                        </a:rPr>
                        <a:t>Warehouses</a:t>
                      </a:r>
                    </a:p>
                  </a:txBody>
                  <a:tcPr marL="120949" marR="120949" marT="60475" marB="60475"/>
                </a:tc>
                <a:extLst>
                  <a:ext uri="{0D108BD9-81ED-4DB2-BD59-A6C34878D82A}">
                    <a16:rowId xmlns:a16="http://schemas.microsoft.com/office/drawing/2014/main" val="10004"/>
                  </a:ext>
                </a:extLst>
              </a:tr>
              <a:tr h="1048228">
                <a:tc>
                  <a:txBody>
                    <a:bodyPr/>
                    <a:lstStyle/>
                    <a:p>
                      <a:pPr marL="139700" marR="0">
                        <a:lnSpc>
                          <a:spcPct val="115000"/>
                        </a:lnSpc>
                        <a:spcBef>
                          <a:spcPts val="0"/>
                        </a:spcBef>
                        <a:spcAft>
                          <a:spcPts val="500"/>
                        </a:spcAft>
                        <a:tabLst>
                          <a:tab pos="8223250" algn="r"/>
                        </a:tabLst>
                      </a:pPr>
                      <a:r>
                        <a:rPr lang="en-US" sz="2600" u="none" dirty="0">
                          <a:solidFill>
                            <a:srgbClr val="000000"/>
                          </a:solidFill>
                          <a:effectLst/>
                          <a:latin typeface="Gill Sans MT" panose="020B0502020104020203" pitchFamily="34" charset="0"/>
                          <a:ea typeface="Cambria"/>
                          <a:cs typeface="Cambria"/>
                        </a:rPr>
                        <a:t>Number and duration of </a:t>
                      </a:r>
                      <a:r>
                        <a:rPr lang="en-US" sz="2600" b="1" u="none" dirty="0">
                          <a:solidFill>
                            <a:srgbClr val="000000"/>
                          </a:solidFill>
                          <a:effectLst/>
                          <a:latin typeface="Gill Sans MT" panose="020B0502020104020203" pitchFamily="34" charset="0"/>
                          <a:ea typeface="Cambria"/>
                          <a:cs typeface="Cambria"/>
                        </a:rPr>
                        <a:t>temperature</a:t>
                      </a:r>
                      <a:r>
                        <a:rPr lang="en-US" sz="2600" u="none" dirty="0">
                          <a:solidFill>
                            <a:srgbClr val="000000"/>
                          </a:solidFill>
                          <a:effectLst/>
                          <a:latin typeface="Gill Sans MT" panose="020B0502020104020203" pitchFamily="34" charset="0"/>
                          <a:ea typeface="Cambria"/>
                          <a:cs typeface="Cambria"/>
                        </a:rPr>
                        <a:t> excursions (deviations) in cold storage facility </a:t>
                      </a:r>
                      <a:r>
                        <a:rPr lang="en-US" sz="2600" b="0" i="0" u="none" strike="noStrike" cap="none" dirty="0">
                          <a:solidFill>
                            <a:srgbClr val="000000"/>
                          </a:solidFill>
                          <a:effectLst/>
                          <a:latin typeface="Gill Sans MT" panose="020B0502020104020203" pitchFamily="34" charset="0"/>
                          <a:ea typeface="Cambria"/>
                          <a:cs typeface="Cambria"/>
                          <a:sym typeface="Arial"/>
                        </a:rPr>
                        <a:t>(optional)</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000" dirty="0">
                          <a:latin typeface="Gill Sans MT" panose="020B0502020104020203" pitchFamily="34" charset="0"/>
                        </a:rPr>
                        <a:t>All</a:t>
                      </a:r>
                    </a:p>
                  </a:txBody>
                  <a:tcPr marL="120949" marR="120949" marT="60475" marB="60475"/>
                </a:tc>
                <a:extLst>
                  <a:ext uri="{0D108BD9-81ED-4DB2-BD59-A6C34878D82A}">
                    <a16:rowId xmlns:a16="http://schemas.microsoft.com/office/drawing/2014/main" val="10005"/>
                  </a:ext>
                </a:extLst>
              </a:tr>
              <a:tr h="524114">
                <a:tc>
                  <a:txBody>
                    <a:bodyPr/>
                    <a:lstStyle/>
                    <a:p>
                      <a:r>
                        <a:rPr lang="en-US" sz="2600" u="none" dirty="0">
                          <a:solidFill>
                            <a:srgbClr val="000000"/>
                          </a:solidFill>
                          <a:effectLst/>
                          <a:latin typeface="Gill Sans MT" panose="020B0502020104020203" pitchFamily="34" charset="0"/>
                          <a:ea typeface="Cambria"/>
                          <a:cs typeface="Cambria"/>
                        </a:rPr>
                        <a:t>  Percentage of </a:t>
                      </a:r>
                      <a:r>
                        <a:rPr lang="en-US" sz="2600" b="1" u="none" dirty="0">
                          <a:solidFill>
                            <a:srgbClr val="000000"/>
                          </a:solidFill>
                          <a:effectLst/>
                          <a:latin typeface="Gill Sans MT" panose="020B0502020104020203" pitchFamily="34" charset="0"/>
                          <a:ea typeface="Cambria"/>
                          <a:cs typeface="Cambria"/>
                        </a:rPr>
                        <a:t>supply chain positions </a:t>
                      </a:r>
                      <a:r>
                        <a:rPr lang="en-US" sz="2600" u="none" dirty="0">
                          <a:solidFill>
                            <a:srgbClr val="000000"/>
                          </a:solidFill>
                          <a:effectLst/>
                          <a:latin typeface="Gill Sans MT" panose="020B0502020104020203" pitchFamily="34" charset="0"/>
                          <a:ea typeface="Cambria"/>
                          <a:cs typeface="Cambria"/>
                        </a:rPr>
                        <a:t>vacant</a:t>
                      </a:r>
                      <a:endParaRPr lang="en-US" sz="2600" u="none" dirty="0">
                        <a:latin typeface="Gill Sans MT" panose="020B0502020104020203" pitchFamily="34" charset="0"/>
                      </a:endParaRPr>
                    </a:p>
                  </a:txBody>
                  <a:tcPr marL="120949" marR="120949" marT="60475" marB="60475"/>
                </a:tc>
                <a:tc>
                  <a:txBody>
                    <a:bodyPr/>
                    <a:lstStyle/>
                    <a:p>
                      <a:r>
                        <a:rPr lang="en-US" sz="2000" dirty="0">
                          <a:latin typeface="Gill Sans MT" panose="020B0502020104020203" pitchFamily="34" charset="0"/>
                        </a:rPr>
                        <a:t>All</a:t>
                      </a: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542243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52368"/>
            <a:ext cx="10363200" cy="580800"/>
          </a:xfrm>
        </p:spPr>
        <p:txBody>
          <a:bodyPr>
            <a:noAutofit/>
          </a:bodyPr>
          <a:lstStyle/>
          <a:p>
            <a:r>
              <a:rPr lang="en-US" sz="3200" b="1" dirty="0">
                <a:solidFill>
                  <a:srgbClr val="C00000"/>
                </a:solidFill>
                <a:latin typeface="Gill Sans MT" panose="020B0502020104020203" pitchFamily="34" charset="0"/>
              </a:rPr>
              <a:t>Data collected, by table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nvGraphicFramePr>
        <p:xfrm>
          <a:off x="340987" y="1186494"/>
          <a:ext cx="11288612" cy="5388559"/>
        </p:xfrm>
        <a:graphic>
          <a:graphicData uri="http://schemas.openxmlformats.org/drawingml/2006/table">
            <a:tbl>
              <a:tblPr firstRow="1" bandRow="1">
                <a:tableStyleId>{5C22544A-7EE6-4342-B048-85BDC9FD1C3A}</a:tableStyleId>
              </a:tblPr>
              <a:tblGrid>
                <a:gridCol w="2922944">
                  <a:extLst>
                    <a:ext uri="{9D8B030D-6E8A-4147-A177-3AD203B41FA5}">
                      <a16:colId xmlns:a16="http://schemas.microsoft.com/office/drawing/2014/main" val="20000"/>
                    </a:ext>
                  </a:extLst>
                </a:gridCol>
                <a:gridCol w="8365668">
                  <a:extLst>
                    <a:ext uri="{9D8B030D-6E8A-4147-A177-3AD203B41FA5}">
                      <a16:colId xmlns:a16="http://schemas.microsoft.com/office/drawing/2014/main" val="20001"/>
                    </a:ext>
                  </a:extLst>
                </a:gridCol>
              </a:tblGrid>
              <a:tr h="524114">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Data collected</a:t>
                      </a:r>
                    </a:p>
                  </a:txBody>
                  <a:tcPr marL="120949" marR="120949" marT="60475" marB="60475"/>
                </a:tc>
                <a:extLst>
                  <a:ext uri="{0D108BD9-81ED-4DB2-BD59-A6C34878D82A}">
                    <a16:rowId xmlns:a16="http://schemas.microsoft.com/office/drawing/2014/main" val="10000"/>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a:t>
                      </a:r>
                    </a:p>
                  </a:txBody>
                  <a:tcPr marL="120949" marR="120949" marT="60475" marB="60475"/>
                </a:tc>
                <a:tc>
                  <a:txBody>
                    <a:bodyPr/>
                    <a:lstStyle/>
                    <a:p>
                      <a:r>
                        <a:rPr lang="en-US" sz="2600" dirty="0">
                          <a:latin typeface="Gill Sans MT" panose="020B0502020104020203" pitchFamily="34" charset="0"/>
                        </a:rPr>
                        <a:t>Current</a:t>
                      </a:r>
                      <a:r>
                        <a:rPr lang="en-US" sz="2600" baseline="0" dirty="0">
                          <a:latin typeface="Gill Sans MT" panose="020B0502020104020203" pitchFamily="34" charset="0"/>
                        </a:rPr>
                        <a:t> stocks, bin cards, electronic LMIS information on tracer commodities (current and over last 6 months)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1"/>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Scheduled / actual delivery dates for up to 20 orders</a:t>
                      </a:r>
                    </a:p>
                  </a:txBody>
                  <a:tcPr marL="120949" marR="120949" marT="60475" marB="60475"/>
                </a:tc>
                <a:extLst>
                  <a:ext uri="{0D108BD9-81ED-4DB2-BD59-A6C34878D82A}">
                    <a16:rowId xmlns:a16="http://schemas.microsoft.com/office/drawing/2014/main" val="10002"/>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Scheduled / actual delivery dates;</a:t>
                      </a:r>
                      <a:r>
                        <a:rPr lang="en-US" sz="2600" baseline="0" dirty="0">
                          <a:latin typeface="Gill Sans MT" panose="020B0502020104020203" pitchFamily="34" charset="0"/>
                        </a:rPr>
                        <a:t> ordered / delivered numbers of commodities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3"/>
                  </a:ext>
                </a:extLst>
              </a:tr>
              <a:tr h="58458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Cost of</a:t>
                      </a:r>
                      <a:r>
                        <a:rPr lang="en-US" sz="2600" baseline="0" dirty="0">
                          <a:latin typeface="Gill Sans MT" panose="020B0502020104020203" pitchFamily="34" charset="0"/>
                        </a:rPr>
                        <a:t> operations, value of inventory for last year</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4"/>
                  </a:ext>
                </a:extLst>
              </a:tr>
              <a:tr h="927279">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Temperature</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2600" dirty="0">
                          <a:latin typeface="Gill Sans MT" panose="020B0502020104020203" pitchFamily="34" charset="0"/>
                        </a:rPr>
                        <a:t>Number and duration of temperature excursions over last</a:t>
                      </a:r>
                      <a:r>
                        <a:rPr lang="en-US" sz="2600" baseline="0" dirty="0">
                          <a:latin typeface="Gill Sans MT" panose="020B0502020104020203" pitchFamily="34" charset="0"/>
                        </a:rPr>
                        <a:t> six months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5"/>
                  </a:ext>
                </a:extLst>
              </a:tr>
              <a:tr h="524114">
                <a:tc>
                  <a:txBody>
                    <a:bodyPr/>
                    <a:lstStyle/>
                    <a:p>
                      <a:r>
                        <a:rPr lang="en-US" sz="2600" b="1" u="none" dirty="0">
                          <a:solidFill>
                            <a:srgbClr val="000000"/>
                          </a:solidFill>
                          <a:effectLst/>
                          <a:latin typeface="Gill Sans MT" panose="020B0502020104020203" pitchFamily="34" charset="0"/>
                          <a:ea typeface="Cambria"/>
                          <a:cs typeface="Cambria"/>
                        </a:rPr>
                        <a:t>  Key positions</a:t>
                      </a:r>
                      <a:endParaRPr lang="en-US" sz="2600" u="none" dirty="0">
                        <a:latin typeface="Gill Sans MT" panose="020B0502020104020203" pitchFamily="34" charset="0"/>
                      </a:endParaRPr>
                    </a:p>
                  </a:txBody>
                  <a:tcPr marL="120949" marR="120949" marT="60475" marB="60475"/>
                </a:tc>
                <a:tc>
                  <a:txBody>
                    <a:bodyPr/>
                    <a:lstStyle/>
                    <a:p>
                      <a:r>
                        <a:rPr lang="en-US" sz="2600" dirty="0">
                          <a:latin typeface="Gill Sans MT" panose="020B0502020104020203" pitchFamily="34" charset="0"/>
                        </a:rPr>
                        <a:t>Number of positions,</a:t>
                      </a:r>
                      <a:r>
                        <a:rPr lang="en-US" sz="2600" baseline="0" dirty="0">
                          <a:latin typeface="Gill Sans MT" panose="020B0502020104020203" pitchFamily="34" charset="0"/>
                        </a:rPr>
                        <a:t> number filled, turnover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7515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1015013" y="193638"/>
            <a:ext cx="10363200" cy="580800"/>
          </a:xfrm>
        </p:spPr>
        <p:txBody>
          <a:bodyPr>
            <a:normAutofit/>
          </a:bodyPr>
          <a:lstStyle/>
          <a:p>
            <a:r>
              <a:rPr lang="en-US" b="1" dirty="0">
                <a:solidFill>
                  <a:srgbClr val="C00000"/>
                </a:solidFill>
                <a:latin typeface="Gill Sans MT" panose="020B0502020104020203" pitchFamily="34" charset="0"/>
              </a:rPr>
              <a:t>KPIs calculated from data collected, by table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5" name="Table 4"/>
          <p:cNvGraphicFramePr>
            <a:graphicFrameLocks noGrp="1"/>
          </p:cNvGraphicFramePr>
          <p:nvPr>
            <p:extLst>
              <p:ext uri="{D42A27DB-BD31-4B8C-83A1-F6EECF244321}">
                <p14:modId xmlns:p14="http://schemas.microsoft.com/office/powerpoint/2010/main" val="646741344"/>
              </p:ext>
            </p:extLst>
          </p:nvPr>
        </p:nvGraphicFramePr>
        <p:xfrm>
          <a:off x="325937" y="866487"/>
          <a:ext cx="11260725" cy="5797875"/>
        </p:xfrm>
        <a:graphic>
          <a:graphicData uri="http://schemas.openxmlformats.org/drawingml/2006/table">
            <a:tbl>
              <a:tblPr firstRow="1" bandRow="1">
                <a:tableStyleId>{5C22544A-7EE6-4342-B048-85BDC9FD1C3A}</a:tableStyleId>
              </a:tblPr>
              <a:tblGrid>
                <a:gridCol w="3484063">
                  <a:extLst>
                    <a:ext uri="{9D8B030D-6E8A-4147-A177-3AD203B41FA5}">
                      <a16:colId xmlns:a16="http://schemas.microsoft.com/office/drawing/2014/main" val="20000"/>
                    </a:ext>
                  </a:extLst>
                </a:gridCol>
                <a:gridCol w="7776662">
                  <a:extLst>
                    <a:ext uri="{9D8B030D-6E8A-4147-A177-3AD203B41FA5}">
                      <a16:colId xmlns:a16="http://schemas.microsoft.com/office/drawing/2014/main" val="20001"/>
                    </a:ext>
                  </a:extLst>
                </a:gridCol>
              </a:tblGrid>
              <a:tr h="549695">
                <a:tc>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600" dirty="0">
                          <a:latin typeface="Gill Sans MT" panose="020B0502020104020203" pitchFamily="34" charset="0"/>
                        </a:rPr>
                        <a:t>Data collection table</a:t>
                      </a:r>
                    </a:p>
                  </a:txBody>
                  <a:tcPr marL="120949" marR="120949" marT="60475" marB="60475"/>
                </a:tc>
                <a:tc>
                  <a:txBody>
                    <a:bodyPr/>
                    <a:lstStyle/>
                    <a:p>
                      <a:r>
                        <a:rPr lang="en-US" sz="2600" dirty="0">
                          <a:latin typeface="Gill Sans MT" panose="020B0502020104020203" pitchFamily="34" charset="0"/>
                        </a:rPr>
                        <a:t>KPIs</a:t>
                      </a:r>
                    </a:p>
                  </a:txBody>
                  <a:tcPr marL="120949" marR="120949" marT="60475" marB="60475"/>
                </a:tc>
                <a:extLst>
                  <a:ext uri="{0D108BD9-81ED-4DB2-BD59-A6C34878D82A}">
                    <a16:rowId xmlns:a16="http://schemas.microsoft.com/office/drawing/2014/main" val="10000"/>
                  </a:ext>
                </a:extLst>
              </a:tr>
              <a:tr h="164532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libri"/>
                          <a:cs typeface="Calibri"/>
                        </a:rPr>
                        <a:t>Stock Data</a:t>
                      </a: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Stocked according to plan</a:t>
                      </a:r>
                    </a:p>
                    <a:p>
                      <a:r>
                        <a:rPr lang="en-US" sz="1900" b="0" i="0" u="none" strike="noStrike" cap="none" dirty="0">
                          <a:solidFill>
                            <a:schemeClr val="dk1"/>
                          </a:solidFill>
                          <a:effectLst/>
                          <a:latin typeface="Gill Sans MT" panose="020B0502020104020203" pitchFamily="34" charset="0"/>
                          <a:ea typeface="+mn-ea"/>
                          <a:cs typeface="+mn-cs"/>
                          <a:sym typeface="Arial"/>
                        </a:rPr>
                        <a:t>Stock out rates by tracer commodity by level in the system</a:t>
                      </a:r>
                    </a:p>
                    <a:p>
                      <a:r>
                        <a:rPr lang="en-US" sz="1900" b="0" i="0" u="none" strike="noStrike" cap="none" dirty="0">
                          <a:solidFill>
                            <a:schemeClr val="dk1"/>
                          </a:solidFill>
                          <a:effectLst/>
                          <a:latin typeface="Gill Sans MT" panose="020B0502020104020203" pitchFamily="34" charset="0"/>
                          <a:ea typeface="+mn-ea"/>
                          <a:cs typeface="+mn-cs"/>
                          <a:sym typeface="Arial"/>
                        </a:rPr>
                        <a:t>Stock out rates of one or more tracer products by facility (optional)</a:t>
                      </a:r>
                    </a:p>
                    <a:p>
                      <a:r>
                        <a:rPr lang="en-US" sz="1900" b="0" i="0" u="none" strike="noStrike" cap="none" dirty="0">
                          <a:solidFill>
                            <a:schemeClr val="dk1"/>
                          </a:solidFill>
                          <a:effectLst/>
                          <a:latin typeface="Gill Sans MT" panose="020B0502020104020203" pitchFamily="34" charset="0"/>
                          <a:ea typeface="+mn-ea"/>
                          <a:cs typeface="+mn-cs"/>
                          <a:sym typeface="Arial"/>
                        </a:rPr>
                        <a:t>Stock accuracy</a:t>
                      </a:r>
                    </a:p>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Wastage from damage, theft and expiry</a:t>
                      </a:r>
                    </a:p>
                  </a:txBody>
                  <a:tcPr marL="120949" marR="120949" marT="60475" marB="60475"/>
                </a:tc>
                <a:extLst>
                  <a:ext uri="{0D108BD9-81ED-4DB2-BD59-A6C34878D82A}">
                    <a16:rowId xmlns:a16="http://schemas.microsoft.com/office/drawing/2014/main" val="10001"/>
                  </a:ext>
                </a:extLst>
              </a:tr>
              <a:tr h="667017">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Upstream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On-time delivery to facility</a:t>
                      </a:r>
                    </a:p>
                    <a:p>
                      <a:r>
                        <a:rPr lang="en-US" sz="19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2"/>
                  </a:ext>
                </a:extLst>
              </a:tr>
              <a:tr h="73424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Downstream</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Order fill rate</a:t>
                      </a:r>
                    </a:p>
                    <a:p>
                      <a:r>
                        <a:rPr lang="en-US" sz="1900" b="0" i="0" u="none" strike="noStrike" cap="none" dirty="0">
                          <a:solidFill>
                            <a:schemeClr val="dk1"/>
                          </a:solidFill>
                          <a:effectLst/>
                          <a:latin typeface="Gill Sans MT" panose="020B0502020104020203" pitchFamily="34" charset="0"/>
                          <a:ea typeface="+mn-ea"/>
                          <a:cs typeface="+mn-cs"/>
                          <a:sym typeface="Arial"/>
                        </a:rPr>
                        <a:t>Order turnaround time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3"/>
                  </a:ext>
                </a:extLst>
              </a:tr>
              <a:tr h="734240">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Cost</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Cost of warehousing operation (optional)</a:t>
                      </a:r>
                    </a:p>
                    <a:p>
                      <a:r>
                        <a:rPr lang="en-US" sz="1900" b="0" i="0" u="none" strike="noStrike" cap="none" dirty="0">
                          <a:solidFill>
                            <a:schemeClr val="dk1"/>
                          </a:solidFill>
                          <a:effectLst/>
                          <a:latin typeface="Gill Sans MT" panose="020B0502020104020203" pitchFamily="34" charset="0"/>
                          <a:ea typeface="+mn-ea"/>
                          <a:cs typeface="+mn-cs"/>
                          <a:sym typeface="Arial"/>
                        </a:rPr>
                        <a:t>Cost of distribution operation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4"/>
                  </a:ext>
                </a:extLst>
              </a:tr>
              <a:tr h="407397">
                <a:tc>
                  <a:txBody>
                    <a:bodyPr/>
                    <a:lstStyle/>
                    <a:p>
                      <a:pPr marL="139700" marR="0">
                        <a:lnSpc>
                          <a:spcPct val="115000"/>
                        </a:lnSpc>
                        <a:spcBef>
                          <a:spcPts val="0"/>
                        </a:spcBef>
                        <a:spcAft>
                          <a:spcPts val="500"/>
                        </a:spcAft>
                        <a:tabLst>
                          <a:tab pos="8223250" algn="r"/>
                        </a:tabLst>
                      </a:pPr>
                      <a:r>
                        <a:rPr lang="en-US" sz="2600" b="1" u="none" dirty="0">
                          <a:solidFill>
                            <a:srgbClr val="000000"/>
                          </a:solidFill>
                          <a:effectLst/>
                          <a:latin typeface="Gill Sans MT" panose="020B0502020104020203" pitchFamily="34" charset="0"/>
                          <a:ea typeface="Cambria"/>
                          <a:cs typeface="Cambria"/>
                        </a:rPr>
                        <a:t>Temperature</a:t>
                      </a:r>
                      <a:endParaRPr lang="en-US" sz="2600" u="none" dirty="0">
                        <a:solidFill>
                          <a:srgbClr val="000000"/>
                        </a:solidFill>
                        <a:effectLst/>
                        <a:latin typeface="Gill Sans MT" panose="020B0502020104020203" pitchFamily="34" charset="0"/>
                        <a:ea typeface="Calibri"/>
                        <a:cs typeface="Calibri"/>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Number and duration of temperature excursions in cold storage facility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5"/>
                  </a:ext>
                </a:extLst>
              </a:tr>
              <a:tr h="734240">
                <a:tc>
                  <a:txBody>
                    <a:bodyPr/>
                    <a:lstStyle/>
                    <a:p>
                      <a:r>
                        <a:rPr lang="en-US" sz="2600" b="1" u="none" dirty="0">
                          <a:solidFill>
                            <a:srgbClr val="000000"/>
                          </a:solidFill>
                          <a:effectLst/>
                          <a:latin typeface="Gill Sans MT" panose="020B0502020104020203" pitchFamily="34" charset="0"/>
                          <a:ea typeface="Cambria"/>
                          <a:cs typeface="Cambria"/>
                        </a:rPr>
                        <a:t>  Key positions</a:t>
                      </a:r>
                      <a:endParaRPr lang="en-US" sz="2600" u="none" dirty="0">
                        <a:latin typeface="Gill Sans MT" panose="020B0502020104020203" pitchFamily="34" charset="0"/>
                      </a:endParaRPr>
                    </a:p>
                  </a:txBody>
                  <a:tcPr marL="120949" marR="120949" marT="60475" marB="60475"/>
                </a:tc>
                <a:tc>
                  <a:txBody>
                    <a:bodyPr/>
                    <a:lstStyle/>
                    <a:p>
                      <a:r>
                        <a:rPr lang="en-US" sz="1900" b="0" i="0" u="none" strike="noStrike" cap="none" dirty="0">
                          <a:solidFill>
                            <a:schemeClr val="dk1"/>
                          </a:solidFill>
                          <a:effectLst/>
                          <a:latin typeface="Gill Sans MT" panose="020B0502020104020203" pitchFamily="34" charset="0"/>
                          <a:ea typeface="+mn-ea"/>
                          <a:cs typeface="+mn-cs"/>
                          <a:sym typeface="Arial"/>
                        </a:rPr>
                        <a:t>Staff turnover rate</a:t>
                      </a:r>
                    </a:p>
                    <a:p>
                      <a:r>
                        <a:rPr lang="en-US" sz="1900" b="0" i="0" u="none" strike="noStrike" cap="none" dirty="0">
                          <a:solidFill>
                            <a:schemeClr val="dk1"/>
                          </a:solidFill>
                          <a:effectLst/>
                          <a:latin typeface="Gill Sans MT" panose="020B0502020104020203" pitchFamily="34" charset="0"/>
                          <a:ea typeface="+mn-ea"/>
                          <a:cs typeface="+mn-cs"/>
                          <a:sym typeface="Arial"/>
                        </a:rPr>
                        <a:t>Percent of key positions vacant (optional)</a:t>
                      </a:r>
                      <a:endParaRPr lang="en-US" sz="2600" dirty="0">
                        <a:latin typeface="Gill Sans MT" panose="020B0502020104020203" pitchFamily="34" charset="0"/>
                      </a:endParaRPr>
                    </a:p>
                  </a:txBody>
                  <a:tcPr marL="120949" marR="120949" marT="60475" marB="60475"/>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528643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75708" y="193638"/>
            <a:ext cx="10363200" cy="580800"/>
          </a:xfrm>
        </p:spPr>
        <p:txBody>
          <a:bodyPr>
            <a:normAutofit/>
          </a:bodyPr>
          <a:lstStyle/>
          <a:p>
            <a:r>
              <a:rPr lang="en-US" b="1" dirty="0">
                <a:solidFill>
                  <a:srgbClr val="C00000"/>
                </a:solidFill>
                <a:latin typeface="Gill Sans MT" panose="020B0502020104020203" pitchFamily="34" charset="0"/>
              </a:rPr>
              <a:t>Central-level KPI tool</a:t>
            </a:r>
          </a:p>
        </p:txBody>
      </p:sp>
      <p:sp>
        <p:nvSpPr>
          <p:cNvPr id="4" name="Text Placeholder 3"/>
          <p:cNvSpPr>
            <a:spLocks noGrp="1"/>
          </p:cNvSpPr>
          <p:nvPr>
            <p:ph idx="1"/>
          </p:nvPr>
        </p:nvSpPr>
        <p:spPr>
          <a:xfrm>
            <a:off x="203200" y="846028"/>
            <a:ext cx="6315587" cy="5818334"/>
          </a:xfrm>
        </p:spPr>
        <p:txBody>
          <a:bodyPr>
            <a:normAutofit/>
          </a:bodyPr>
          <a:lstStyle/>
          <a:p>
            <a:pPr>
              <a:buFont typeface="Wingdings" panose="05000000000000000000" pitchFamily="2" charset="2"/>
              <a:buChar char="ü"/>
            </a:pPr>
            <a:r>
              <a:rPr lang="en-US" sz="3200" dirty="0">
                <a:solidFill>
                  <a:schemeClr val="tx1"/>
                </a:solidFill>
                <a:latin typeface="Gill Sans MT" panose="020B0502020104020203" pitchFamily="34" charset="0"/>
              </a:rPr>
              <a:t>For Central Medical Stores, MoH, and other similar entities:</a:t>
            </a:r>
          </a:p>
          <a:p>
            <a:pPr marL="0" indent="0">
              <a:buNone/>
            </a:pPr>
            <a:r>
              <a:rPr lang="en-US" sz="3200" dirty="0">
                <a:solidFill>
                  <a:schemeClr val="tx1"/>
                </a:solidFill>
                <a:latin typeface="Gill Sans MT" panose="020B0502020104020203" pitchFamily="34" charset="0"/>
              </a:rPr>
              <a:t>	– Carefully map out where the various data sources exist</a:t>
            </a:r>
            <a:br>
              <a:rPr lang="en-US" sz="3200" dirty="0">
                <a:solidFill>
                  <a:schemeClr val="tx1"/>
                </a:solidFill>
                <a:latin typeface="Gill Sans MT" panose="020B0502020104020203" pitchFamily="34" charset="0"/>
              </a:rPr>
            </a:br>
            <a:r>
              <a:rPr lang="en-US" sz="3200" dirty="0">
                <a:solidFill>
                  <a:schemeClr val="tx1"/>
                </a:solidFill>
                <a:latin typeface="Gill Sans MT" panose="020B0502020104020203" pitchFamily="34" charset="0"/>
              </a:rPr>
              <a:t>	– It may require more visits than anticipated</a:t>
            </a:r>
          </a:p>
          <a:p>
            <a:endParaRPr lang="en-US" sz="3200" dirty="0">
              <a:solidFill>
                <a:schemeClr val="tx1"/>
              </a:solidFill>
              <a:latin typeface="Gill Sans MT" panose="020B0502020104020203" pitchFamily="34" charset="0"/>
            </a:endParaRPr>
          </a:p>
          <a:p>
            <a:pPr>
              <a:buFont typeface="Wingdings" panose="05000000000000000000" pitchFamily="2" charset="2"/>
              <a:buChar char="ü"/>
            </a:pPr>
            <a:r>
              <a:rPr lang="en-US" sz="3200" dirty="0">
                <a:solidFill>
                  <a:schemeClr val="tx1"/>
                </a:solidFill>
                <a:latin typeface="Gill Sans MT" panose="020B0502020104020203" pitchFamily="34" charset="0"/>
              </a:rPr>
              <a:t>Detailed definitions / instructions provided within the tool.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6" name="Picture 5" descr="A screenshot of a social media post&#10;&#10;Description automatically generated">
            <a:extLst>
              <a:ext uri="{FF2B5EF4-FFF2-40B4-BE49-F238E27FC236}">
                <a16:creationId xmlns:a16="http://schemas.microsoft.com/office/drawing/2014/main" id="{BBD151D8-EBA4-4DDF-80EB-C4E037833B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1367" y="0"/>
            <a:ext cx="5114925" cy="6753225"/>
          </a:xfrm>
          <a:prstGeom prst="rect">
            <a:avLst/>
          </a:prstGeom>
        </p:spPr>
      </p:pic>
    </p:spTree>
    <p:extLst>
      <p:ext uri="{BB962C8B-B14F-4D97-AF65-F5344CB8AC3E}">
        <p14:creationId xmlns:p14="http://schemas.microsoft.com/office/powerpoint/2010/main" val="2403781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601DF9D3-8BD2-417A-B1AD-627FD4F945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A2661E3-6034-4EC2-BF87-E0048EEE59B1}">
  <ds:schemaRefs>
    <ds:schemaRef ds:uri="Microsoft.SharePoint.Taxonomy.ContentTypeSync"/>
  </ds:schemaRefs>
</ds:datastoreItem>
</file>

<file path=customXml/itemProps3.xml><?xml version="1.0" encoding="utf-8"?>
<ds:datastoreItem xmlns:ds="http://schemas.openxmlformats.org/officeDocument/2006/customXml" ds:itemID="{D6D10C9D-E81D-4C42-8384-D75F3AE7BBF4}">
  <ds:schemaRefs>
    <ds:schemaRef ds:uri="http://schemas.microsoft.com/sharepoint/v3/contenttype/forms"/>
  </ds:schemaRefs>
</ds:datastoreItem>
</file>

<file path=customXml/itemProps4.xml><?xml version="1.0" encoding="utf-8"?>
<ds:datastoreItem xmlns:ds="http://schemas.openxmlformats.org/officeDocument/2006/customXml" ds:itemID="{FD3C5A51-100E-4B66-8260-F08DE9155E65}">
  <ds:schemaRefs>
    <ds:schemaRef ds:uri="http://schemas.microsoft.com/office/2006/documentManagement/types"/>
    <ds:schemaRef ds:uri="http://schemas.openxmlformats.org/package/2006/metadata/core-properties"/>
    <ds:schemaRef ds:uri="8d7096d6-fc66-4344-9e3f-2445529a09f6"/>
    <ds:schemaRef ds:uri="http://purl.org/dc/elements/1.1/"/>
    <ds:schemaRef ds:uri="http://schemas.microsoft.com/office/infopath/2007/PartnerControls"/>
    <ds:schemaRef ds:uri="http://schemas.microsoft.com/office/2006/metadata/properties"/>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118</TotalTime>
  <Words>2060</Words>
  <Application>Microsoft Office PowerPoint</Application>
  <PresentationFormat>Widescreen</PresentationFormat>
  <Paragraphs>193</Paragraphs>
  <Slides>12</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Arial</vt:lpstr>
      <vt:lpstr>Calibri</vt:lpstr>
      <vt:lpstr>Calibri Light</vt:lpstr>
      <vt:lpstr>Gill Sans MT</vt:lpstr>
      <vt:lpstr>Times</vt:lpstr>
      <vt:lpstr>Wingdings</vt:lpstr>
      <vt:lpstr>Office Theme</vt:lpstr>
      <vt:lpstr>16.9-Template_12.7.2016</vt:lpstr>
      <vt:lpstr>PowerPoint Presentation</vt:lpstr>
      <vt:lpstr>KPI Data Collection Structure</vt:lpstr>
      <vt:lpstr>Two KPI data collection forms</vt:lpstr>
      <vt:lpstr>PowerPoint Presentation</vt:lpstr>
      <vt:lpstr>Non-Central tool</vt:lpstr>
      <vt:lpstr>Data Collection Tables in the ‘non-central’  data collection (extraction) tool</vt:lpstr>
      <vt:lpstr>Data collected, by table</vt:lpstr>
      <vt:lpstr>KPIs calculated from data collected, by table</vt:lpstr>
      <vt:lpstr>Central-level KPI tool</vt:lpstr>
      <vt:lpstr>KPIs in the Central data collection (extraction) tool</vt:lpstr>
      <vt:lpstr>KPIs, by Data Collection Tables (a)</vt:lpstr>
      <vt:lpstr>KPIs, by Data Collection Tables (b)</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Arthur Ostrega</cp:lastModifiedBy>
  <cp:revision>32</cp:revision>
  <dcterms:created xsi:type="dcterms:W3CDTF">2018-05-01T03:53:35Z</dcterms:created>
  <dcterms:modified xsi:type="dcterms:W3CDTF">2019-11-05T15:45:11Z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